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  <p:sldMasterId id="2147483697" r:id="rId2"/>
  </p:sldMasterIdLst>
  <p:notesMasterIdLst>
    <p:notesMasterId r:id="rId39"/>
  </p:notesMasterIdLst>
  <p:handoutMasterIdLst>
    <p:handoutMasterId r:id="rId40"/>
  </p:handoutMasterIdLst>
  <p:sldIdLst>
    <p:sldId id="268" r:id="rId3"/>
    <p:sldId id="278" r:id="rId4"/>
    <p:sldId id="279" r:id="rId5"/>
    <p:sldId id="280" r:id="rId6"/>
    <p:sldId id="281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9" r:id="rId30"/>
    <p:sldId id="310" r:id="rId31"/>
    <p:sldId id="311" r:id="rId32"/>
    <p:sldId id="312" r:id="rId33"/>
    <p:sldId id="313" r:id="rId34"/>
    <p:sldId id="314" r:id="rId35"/>
    <p:sldId id="315" r:id="rId36"/>
    <p:sldId id="316" r:id="rId37"/>
    <p:sldId id="317" r:id="rId3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10">
          <p15:clr>
            <a:srgbClr val="A4A3A4"/>
          </p15:clr>
        </p15:guide>
        <p15:guide id="2" pos="35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CC0000"/>
    <a:srgbClr val="00CC99"/>
    <a:srgbClr val="FFFF99"/>
    <a:srgbClr val="FF99CC"/>
    <a:srgbClr val="66CCFF"/>
    <a:srgbClr val="FFCCCC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034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44" y="72"/>
      </p:cViewPr>
      <p:guideLst>
        <p:guide orient="horz" pos="3610"/>
        <p:guide pos="35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6804"/>
    </p:cViewPr>
  </p:sorterViewPr>
  <p:notesViewPr>
    <p:cSldViewPr snapToGrid="0">
      <p:cViewPr varScale="1">
        <p:scale>
          <a:sx n="83" d="100"/>
          <a:sy n="83" d="100"/>
        </p:scale>
        <p:origin x="-2952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FA7646D-BDC1-42F1-B0B7-5DDC81C4DF0B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7545879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CBAE3B2-981E-4805-A2E6-73A0D10D28BC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7455191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4F08DB-75D0-434D-B37E-6B52F056F77E}" type="slidenum">
              <a:rPr lang="en-US" altLang="id-ID" smtClean="0"/>
              <a:pPr/>
              <a:t>0</a:t>
            </a:fld>
            <a:endParaRPr lang="en-US" altLang="id-ID" smtClean="0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d-ID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4429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2B2146-A091-4D83-9A8F-E999D878E3D4}" type="slidenum">
              <a:rPr lang="en-US" altLang="id-ID" smtClean="0"/>
              <a:pPr/>
              <a:t>9</a:t>
            </a:fld>
            <a:endParaRPr lang="en-US" altLang="id-ID" smtClean="0"/>
          </a:p>
        </p:txBody>
      </p:sp>
      <p:sp>
        <p:nvSpPr>
          <p:cNvPr id="399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F69811D-0A8A-49F1-83A2-35E9ABB2B5FD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9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3994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7681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79D4AB-1A36-4E41-A64F-EC2E0FDC5B1F}" type="slidenum">
              <a:rPr lang="en-US" altLang="id-ID" smtClean="0"/>
              <a:pPr/>
              <a:t>10</a:t>
            </a:fld>
            <a:endParaRPr lang="en-US" altLang="id-ID" smtClean="0"/>
          </a:p>
        </p:txBody>
      </p:sp>
      <p:sp>
        <p:nvSpPr>
          <p:cNvPr id="419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07748E6C-1296-465E-9F10-5C4BE40DBFC1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10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4198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en-US" altLang="id-ID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5312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CBFB10-8776-4F90-9C09-D56E77070F29}" type="slidenum">
              <a:rPr lang="en-US" altLang="id-ID" smtClean="0"/>
              <a:pPr/>
              <a:t>11</a:t>
            </a:fld>
            <a:endParaRPr lang="en-US" altLang="id-ID" smtClean="0"/>
          </a:p>
        </p:txBody>
      </p:sp>
      <p:sp>
        <p:nvSpPr>
          <p:cNvPr id="440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C25976E8-A400-45BD-943F-B82FC6ABB0D7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11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4403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0441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78237C1-463B-462B-AC7C-376FF0F16EB3}" type="slidenum">
              <a:rPr lang="en-US" altLang="id-ID" smtClean="0"/>
              <a:pPr/>
              <a:t>12</a:t>
            </a:fld>
            <a:endParaRPr lang="en-US" altLang="id-ID" smtClean="0"/>
          </a:p>
        </p:txBody>
      </p:sp>
      <p:sp>
        <p:nvSpPr>
          <p:cNvPr id="460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4104CF3-45B9-49EB-9C99-2B0B2D1CBCE9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12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4608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1910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E1B2561-8C76-4D1F-9B2B-D21CE4BC4D8E}" type="slidenum">
              <a:rPr lang="en-US" altLang="id-ID" smtClean="0"/>
              <a:pPr/>
              <a:t>13</a:t>
            </a:fld>
            <a:endParaRPr lang="en-US" altLang="id-ID" smtClean="0"/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4EEC0B5-B94D-4E58-B731-02683A3FAEF8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13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4813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6550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39A205-62C2-4014-85EC-05523C633700}" type="slidenum">
              <a:rPr lang="en-US" altLang="id-ID" smtClean="0"/>
              <a:pPr/>
              <a:t>14</a:t>
            </a:fld>
            <a:endParaRPr lang="en-US" altLang="id-ID" smtClean="0"/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039595A-3AC6-4D83-81D1-76DB4944FEA2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14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5018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7957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E0EE26-0F62-4401-A57E-21BB7B8EE1DA}" type="slidenum">
              <a:rPr lang="en-US" altLang="id-ID" smtClean="0"/>
              <a:pPr/>
              <a:t>15</a:t>
            </a:fld>
            <a:endParaRPr lang="en-US" altLang="id-ID" smtClean="0"/>
          </a:p>
        </p:txBody>
      </p:sp>
      <p:sp>
        <p:nvSpPr>
          <p:cNvPr id="522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B9E6750-E2A3-4056-8590-4A053992E3E6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15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5222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592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71264D-BA72-4B79-B73C-260F947751B1}" type="slidenum">
              <a:rPr lang="en-US" altLang="id-ID" smtClean="0"/>
              <a:pPr/>
              <a:t>16</a:t>
            </a:fld>
            <a:endParaRPr lang="en-US" altLang="id-ID" smtClean="0"/>
          </a:p>
        </p:txBody>
      </p:sp>
      <p:sp>
        <p:nvSpPr>
          <p:cNvPr id="542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BD08C22-2D6C-4E0F-A860-14B36F911641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16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5427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212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1140CB-E390-491A-9084-B7A92DAD7AA4}" type="slidenum">
              <a:rPr lang="en-US" altLang="id-ID" smtClean="0"/>
              <a:pPr/>
              <a:t>17</a:t>
            </a:fld>
            <a:endParaRPr lang="en-US" altLang="id-ID" smtClean="0"/>
          </a:p>
        </p:txBody>
      </p:sp>
      <p:sp>
        <p:nvSpPr>
          <p:cNvPr id="563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02F3C231-7FFE-4DA0-B4B0-1D8C1E23ACC3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17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5632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5479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FE0E7F-04E6-4BC5-96EE-211C6DD8264D}" type="slidenum">
              <a:rPr lang="en-US" altLang="id-ID" smtClean="0"/>
              <a:pPr/>
              <a:t>18</a:t>
            </a:fld>
            <a:endParaRPr lang="en-US" altLang="id-ID" smtClean="0"/>
          </a:p>
        </p:txBody>
      </p:sp>
      <p:sp>
        <p:nvSpPr>
          <p:cNvPr id="583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4593E422-15E0-4B81-B1E6-97E64A330A55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18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5837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en-US" altLang="id-ID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95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1B07FB-4520-486F-8EEC-D660BA8C9251}" type="slidenum">
              <a:rPr lang="en-US" altLang="id-ID" smtClean="0"/>
              <a:pPr/>
              <a:t>1</a:t>
            </a:fld>
            <a:endParaRPr lang="en-US" altLang="id-ID" smtClean="0"/>
          </a:p>
        </p:txBody>
      </p:sp>
      <p:sp>
        <p:nvSpPr>
          <p:cNvPr id="194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4A8E3CD-D32D-43F8-AA75-F9BDC16FB7BE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1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1946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8650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0C409D-9267-4A49-86EF-37A4DE0FE02C}" type="slidenum">
              <a:rPr lang="en-US" altLang="id-ID" smtClean="0"/>
              <a:pPr/>
              <a:t>19</a:t>
            </a:fld>
            <a:endParaRPr lang="en-US" altLang="id-ID" smtClean="0"/>
          </a:p>
        </p:txBody>
      </p:sp>
      <p:sp>
        <p:nvSpPr>
          <p:cNvPr id="604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097D6AA-CBF4-47C4-976B-D80332A9C5E7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19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6042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en-US" altLang="id-ID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8164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6213FD-2ABD-414B-937F-9AB8CB29505A}" type="slidenum">
              <a:rPr lang="en-US" altLang="id-ID" smtClean="0"/>
              <a:pPr/>
              <a:t>20</a:t>
            </a:fld>
            <a:endParaRPr lang="en-US" altLang="id-ID" smtClean="0"/>
          </a:p>
        </p:txBody>
      </p:sp>
      <p:sp>
        <p:nvSpPr>
          <p:cNvPr id="645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C158AD3-558C-4233-B922-8830DD4B5FD1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20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6451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r>
              <a:rPr lang="en-US" altLang="id-ID" smtClean="0">
                <a:latin typeface="Arial" panose="020B0604020202020204" pitchFamily="34" charset="0"/>
              </a:rPr>
              <a:t>Point out that the TC curve is parallel to the VC curve but is higher by the amount FC. </a:t>
            </a:r>
          </a:p>
        </p:txBody>
      </p:sp>
    </p:spTree>
    <p:extLst>
      <p:ext uri="{BB962C8B-B14F-4D97-AF65-F5344CB8AC3E}">
        <p14:creationId xmlns:p14="http://schemas.microsoft.com/office/powerpoint/2010/main" val="23920689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27F0A0-B23A-4DF3-B60C-FA89C0DE8B11}" type="slidenum">
              <a:rPr lang="en-US" altLang="id-ID" smtClean="0"/>
              <a:pPr/>
              <a:t>21</a:t>
            </a:fld>
            <a:endParaRPr lang="en-US" altLang="id-ID" smtClean="0"/>
          </a:p>
        </p:txBody>
      </p:sp>
      <p:sp>
        <p:nvSpPr>
          <p:cNvPr id="665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04DF3F6D-9082-4A4B-AD91-B074050A31AD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21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6656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8866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C95798-C4DE-431D-92C5-EC7319F8BEFE}" type="slidenum">
              <a:rPr lang="en-US" altLang="id-ID" smtClean="0"/>
              <a:pPr/>
              <a:t>22</a:t>
            </a:fld>
            <a:endParaRPr lang="en-US" altLang="id-ID" smtClean="0"/>
          </a:p>
        </p:txBody>
      </p:sp>
      <p:sp>
        <p:nvSpPr>
          <p:cNvPr id="686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58ED7F05-E188-4DA5-BF0E-7761331C4ADB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22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6861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r>
              <a:rPr lang="en-US" altLang="id-ID" smtClean="0">
                <a:latin typeface="Arial" panose="020B0604020202020204" pitchFamily="34" charset="0"/>
              </a:rPr>
              <a:t>Most students quickly grasp the following example.  </a:t>
            </a:r>
          </a:p>
          <a:p>
            <a:pPr eaLnBrk="1" hangingPunct="1"/>
            <a:endParaRPr lang="en-US" altLang="id-ID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id-ID" smtClean="0">
                <a:latin typeface="Arial" panose="020B0604020202020204" pitchFamily="34" charset="0"/>
              </a:rPr>
              <a:t>Suppose FC = $1 million for a factory that produces cars.  </a:t>
            </a:r>
          </a:p>
          <a:p>
            <a:pPr eaLnBrk="1" hangingPunct="1"/>
            <a:endParaRPr lang="en-US" altLang="id-ID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id-ID" smtClean="0">
                <a:latin typeface="Arial" panose="020B0604020202020204" pitchFamily="34" charset="0"/>
              </a:rPr>
              <a:t>If the firm produces Q = 1 car, then AFC = $1 million.  </a:t>
            </a:r>
          </a:p>
          <a:p>
            <a:pPr eaLnBrk="1" hangingPunct="1"/>
            <a:endParaRPr lang="en-US" altLang="id-ID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id-ID" smtClean="0">
                <a:latin typeface="Arial" panose="020B0604020202020204" pitchFamily="34" charset="0"/>
              </a:rPr>
              <a:t>If the firm produces 2 cars, AFC = $500,000.  </a:t>
            </a:r>
          </a:p>
          <a:p>
            <a:pPr eaLnBrk="1" hangingPunct="1"/>
            <a:endParaRPr lang="en-US" altLang="id-ID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id-ID" smtClean="0">
                <a:latin typeface="Arial" panose="020B0604020202020204" pitchFamily="34" charset="0"/>
              </a:rPr>
              <a:t>If the firm produces 5 cars, AFC = $200,000.  </a:t>
            </a:r>
          </a:p>
          <a:p>
            <a:pPr eaLnBrk="1" hangingPunct="1"/>
            <a:endParaRPr lang="en-US" altLang="id-ID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id-ID" smtClean="0">
                <a:latin typeface="Arial" panose="020B0604020202020204" pitchFamily="34" charset="0"/>
              </a:rPr>
              <a:t>If the firm produces 100 cars, AFC = $10,000.  </a:t>
            </a:r>
          </a:p>
          <a:p>
            <a:pPr eaLnBrk="1" hangingPunct="1"/>
            <a:endParaRPr lang="en-US" altLang="id-ID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id-ID" smtClean="0">
                <a:latin typeface="Arial" panose="020B0604020202020204" pitchFamily="34" charset="0"/>
              </a:rPr>
              <a:t>The more cars produced at the factory, the smaller is the cost of the factory per car.  </a:t>
            </a:r>
          </a:p>
        </p:txBody>
      </p:sp>
    </p:spTree>
    <p:extLst>
      <p:ext uri="{BB962C8B-B14F-4D97-AF65-F5344CB8AC3E}">
        <p14:creationId xmlns:p14="http://schemas.microsoft.com/office/powerpoint/2010/main" val="35199895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BBFDA1-7D83-458C-966E-8259B947ACBE}" type="slidenum">
              <a:rPr lang="en-US" altLang="id-ID" smtClean="0"/>
              <a:pPr/>
              <a:t>23</a:t>
            </a:fld>
            <a:endParaRPr lang="en-US" altLang="id-ID" smtClean="0"/>
          </a:p>
        </p:txBody>
      </p:sp>
      <p:sp>
        <p:nvSpPr>
          <p:cNvPr id="706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BDD42E2-F529-4019-BE46-93333E377FEB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23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7066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9947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B8B809-978A-4625-A572-A93F870BC1DF}" type="slidenum">
              <a:rPr lang="en-US" altLang="id-ID" smtClean="0"/>
              <a:pPr/>
              <a:t>24</a:t>
            </a:fld>
            <a:endParaRPr lang="en-US" altLang="id-ID" smtClean="0"/>
          </a:p>
        </p:txBody>
      </p:sp>
      <p:sp>
        <p:nvSpPr>
          <p:cNvPr id="727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0126583C-22FF-4A05-AE29-DDFA8BA2ED3A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24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7270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en-US" altLang="id-ID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4672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3D076D-FA21-4FB0-BF05-47111901A28E}" type="slidenum">
              <a:rPr lang="en-US" altLang="id-ID" smtClean="0"/>
              <a:pPr/>
              <a:t>25</a:t>
            </a:fld>
            <a:endParaRPr lang="en-US" altLang="id-ID" smtClean="0"/>
          </a:p>
        </p:txBody>
      </p:sp>
      <p:sp>
        <p:nvSpPr>
          <p:cNvPr id="747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546E58E-FF9B-48DF-8EE7-1F9BD01B0F51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25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7475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911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8A628D-2FBF-4828-A143-6671545FDE27}" type="slidenum">
              <a:rPr lang="en-US" altLang="id-ID" smtClean="0"/>
              <a:pPr/>
              <a:t>26</a:t>
            </a:fld>
            <a:endParaRPr lang="en-US" altLang="id-ID" smtClean="0"/>
          </a:p>
        </p:txBody>
      </p:sp>
      <p:sp>
        <p:nvSpPr>
          <p:cNvPr id="768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37341FD-8997-4BA3-9CB3-CA9CA7120F46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26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7680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8602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708F21-3AA9-4CD6-9EAE-5DEDF072B6FA}" type="slidenum">
              <a:rPr lang="en-US" altLang="id-ID" smtClean="0"/>
              <a:pPr/>
              <a:t>27</a:t>
            </a:fld>
            <a:endParaRPr lang="en-US" altLang="id-ID" smtClean="0"/>
          </a:p>
        </p:txBody>
      </p:sp>
      <p:sp>
        <p:nvSpPr>
          <p:cNvPr id="829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E9056C0-1C97-4AB1-AE51-BF6C9A2BF844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27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8294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r>
              <a:rPr lang="en-US" altLang="id-ID" smtClean="0">
                <a:latin typeface="Arial" panose="020B0604020202020204" pitchFamily="34" charset="0"/>
              </a:rPr>
              <a:t>In this example, the efficient scale is Q=5, where ATC = $76. </a:t>
            </a:r>
          </a:p>
          <a:p>
            <a:pPr eaLnBrk="1" hangingPunct="1"/>
            <a:endParaRPr lang="en-US" altLang="id-ID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id-ID" smtClean="0">
                <a:latin typeface="Arial" panose="020B0604020202020204" pitchFamily="34" charset="0"/>
              </a:rPr>
              <a:t>At any Q below or above 5, ATC &gt; $76.  </a:t>
            </a:r>
          </a:p>
        </p:txBody>
      </p:sp>
    </p:spTree>
    <p:extLst>
      <p:ext uri="{BB962C8B-B14F-4D97-AF65-F5344CB8AC3E}">
        <p14:creationId xmlns:p14="http://schemas.microsoft.com/office/powerpoint/2010/main" val="289286724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4CE7C8-DF61-4E2F-ADD1-0499AE65BDCC}" type="slidenum">
              <a:rPr lang="en-US" altLang="id-ID" smtClean="0"/>
              <a:pPr/>
              <a:t>28</a:t>
            </a:fld>
            <a:endParaRPr lang="en-US" altLang="id-ID" smtClean="0"/>
          </a:p>
        </p:txBody>
      </p:sp>
      <p:sp>
        <p:nvSpPr>
          <p:cNvPr id="849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DB5B70E-9605-4784-AF15-128733F37E02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28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8499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849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en-US" altLang="id-ID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578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0D80DA-A9BD-4699-808D-88DA8131471C}" type="slidenum">
              <a:rPr lang="en-US" altLang="id-ID" smtClean="0"/>
              <a:pPr/>
              <a:t>2</a:t>
            </a:fld>
            <a:endParaRPr lang="en-US" altLang="id-ID" smtClean="0"/>
          </a:p>
        </p:txBody>
      </p:sp>
      <p:sp>
        <p:nvSpPr>
          <p:cNvPr id="215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B7834F8E-2BB6-404F-B539-10C317ECCC70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2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2150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52310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447554-EB6C-451D-A76B-C6F0EAE3A9C2}" type="slidenum">
              <a:rPr lang="en-US" altLang="id-ID" smtClean="0"/>
              <a:pPr/>
              <a:t>29</a:t>
            </a:fld>
            <a:endParaRPr lang="en-US" altLang="id-ID" smtClean="0"/>
          </a:p>
        </p:txBody>
      </p:sp>
      <p:sp>
        <p:nvSpPr>
          <p:cNvPr id="870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BFD671A-BD6C-4575-8FE4-9E6869CC5BD1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29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8704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22676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441ADA0-B460-47FB-A924-6B56922C40B1}" type="slidenum">
              <a:rPr lang="en-US" altLang="id-ID" smtClean="0"/>
              <a:pPr/>
              <a:t>30</a:t>
            </a:fld>
            <a:endParaRPr lang="en-US" altLang="id-ID" smtClean="0"/>
          </a:p>
        </p:txBody>
      </p:sp>
      <p:sp>
        <p:nvSpPr>
          <p:cNvPr id="890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5C31B97B-F6A4-4EC9-9EF7-ED03ED558BBC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30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8909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890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49739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408C3B-C243-49A7-9D0B-20D39F036823}" type="slidenum">
              <a:rPr lang="en-US" altLang="id-ID" smtClean="0"/>
              <a:pPr/>
              <a:t>31</a:t>
            </a:fld>
            <a:endParaRPr lang="en-US" altLang="id-ID" smtClean="0"/>
          </a:p>
        </p:txBody>
      </p:sp>
      <p:sp>
        <p:nvSpPr>
          <p:cNvPr id="911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7A13060-641D-4AEB-B193-C6B548DAF5FB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31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9114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911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en-US" altLang="id-ID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25516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BF6F6E-EFC2-48FA-A7D5-FDB0D9A64EA9}" type="slidenum">
              <a:rPr lang="en-US" altLang="id-ID" smtClean="0"/>
              <a:pPr/>
              <a:t>32</a:t>
            </a:fld>
            <a:endParaRPr lang="en-US" altLang="id-ID" smtClean="0"/>
          </a:p>
        </p:txBody>
      </p:sp>
      <p:sp>
        <p:nvSpPr>
          <p:cNvPr id="931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B1F96BC-E26D-43C8-82EA-50722EC422D2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32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9318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931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1803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D2E99F0-0225-4A50-9804-42D3C1782D0C}" type="slidenum">
              <a:rPr lang="en-US" altLang="id-ID" smtClean="0"/>
              <a:pPr/>
              <a:t>33</a:t>
            </a:fld>
            <a:endParaRPr lang="en-US" altLang="id-ID" smtClean="0"/>
          </a:p>
        </p:txBody>
      </p:sp>
      <p:sp>
        <p:nvSpPr>
          <p:cNvPr id="952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670C343-2CA3-4261-8BF3-11B9DE66CD06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33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9523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952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10979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0987124-339B-432B-AA64-2B2B60A92D03}" type="slidenum">
              <a:rPr lang="en-US" altLang="id-ID" smtClean="0"/>
              <a:pPr/>
              <a:t>34</a:t>
            </a:fld>
            <a:endParaRPr lang="en-US" altLang="id-ID" smtClean="0"/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5FE989E-E9CF-4E9F-9F5E-5B20E92F9CD0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34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9728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35527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05329F-AC63-48C1-8D07-26471645905E}" type="slidenum">
              <a:rPr lang="en-US" altLang="id-ID" smtClean="0"/>
              <a:pPr/>
              <a:t>35</a:t>
            </a:fld>
            <a:endParaRPr lang="en-US" altLang="id-ID" smtClean="0"/>
          </a:p>
        </p:txBody>
      </p:sp>
      <p:sp>
        <p:nvSpPr>
          <p:cNvPr id="993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FE4B34D-E0C0-469C-A24C-2B03C61305C6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35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9933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993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314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12EB17-36CB-4995-BF59-7349C2007A25}" type="slidenum">
              <a:rPr lang="en-US" altLang="id-ID" smtClean="0"/>
              <a:pPr/>
              <a:t>3</a:t>
            </a:fld>
            <a:endParaRPr lang="en-US" altLang="id-ID" smtClean="0"/>
          </a:p>
        </p:txBody>
      </p:sp>
      <p:sp>
        <p:nvSpPr>
          <p:cNvPr id="235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BFF0B42-CA5E-4112-99C2-8BE5E5ECE511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3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2355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en-US" altLang="id-ID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881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7BF373-D337-4797-944D-7E3D56ABE061}" type="slidenum">
              <a:rPr lang="en-US" altLang="id-ID" smtClean="0"/>
              <a:pPr/>
              <a:t>4</a:t>
            </a:fld>
            <a:endParaRPr lang="en-US" altLang="id-ID" smtClean="0"/>
          </a:p>
        </p:txBody>
      </p:sp>
      <p:sp>
        <p:nvSpPr>
          <p:cNvPr id="256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9DE51E3-0050-4BAF-A8FD-9ABC59844B93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4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2560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en-US" altLang="id-ID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898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67B2B90-C31D-41E6-9AF5-0FD99C96EDF5}" type="slidenum">
              <a:rPr lang="en-US" altLang="id-ID" smtClean="0"/>
              <a:pPr/>
              <a:t>5</a:t>
            </a:fld>
            <a:endParaRPr lang="en-US" altLang="id-ID" smtClean="0"/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B36CDE9D-7A45-4B03-B250-2BFB61DA6C43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5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3174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en-US" altLang="id-ID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812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8C5942A-6037-4742-BD37-1965493A29F0}" type="slidenum">
              <a:rPr lang="en-US" altLang="id-ID" smtClean="0"/>
              <a:pPr/>
              <a:t>6</a:t>
            </a:fld>
            <a:endParaRPr lang="en-US" altLang="id-ID" smtClean="0"/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F84D84D-C907-4ED7-B8F0-6F762FD261BA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6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3379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734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3AC4AA-7683-415D-A935-7603F6EAE3DE}" type="slidenum">
              <a:rPr lang="en-US" altLang="id-ID" smtClean="0"/>
              <a:pPr/>
              <a:t>7</a:t>
            </a:fld>
            <a:endParaRPr lang="en-US" altLang="id-ID" smtClean="0"/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AA7C358-2549-4AA1-BF3D-07D7E20AC615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7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3584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061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D30609F-6CF1-42DA-9827-9E77846C75CA}" type="slidenum">
              <a:rPr lang="en-US" altLang="id-ID" smtClean="0"/>
              <a:pPr/>
              <a:t>8</a:t>
            </a:fld>
            <a:endParaRPr lang="en-US" altLang="id-ID" smtClean="0"/>
          </a:p>
        </p:txBody>
      </p:sp>
      <p:sp>
        <p:nvSpPr>
          <p:cNvPr id="378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65A6FB4-0E59-40F1-97BB-F8B317094CDA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8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3789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534988"/>
            <a:ext cx="4572000" cy="3429000"/>
          </a:xfrm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711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327025" y="301625"/>
            <a:ext cx="19589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id-ID" sz="2200" smtClean="0">
                <a:solidFill>
                  <a:srgbClr val="00808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C H A P T E R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79550"/>
            <a:ext cx="9144000" cy="1470025"/>
          </a:xfrm>
        </p:spPr>
        <p:txBody>
          <a:bodyPr/>
          <a:lstStyle>
            <a:lvl1pPr>
              <a:lnSpc>
                <a:spcPct val="105000"/>
              </a:lnSpc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7550" y="130175"/>
            <a:ext cx="1219200" cy="990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5800" i="1">
                <a:solidFill>
                  <a:srgbClr val="008080"/>
                </a:solidFill>
                <a:latin typeface="Tahoma" pitchFamily="34" charset="0"/>
              </a:defRPr>
            </a:lvl1pPr>
          </a:lstStyle>
          <a:p>
            <a:r>
              <a:rPr lang="en-US"/>
              <a:t>34</a:t>
            </a:r>
          </a:p>
        </p:txBody>
      </p:sp>
    </p:spTree>
    <p:extLst>
      <p:ext uri="{BB962C8B-B14F-4D97-AF65-F5344CB8AC3E}">
        <p14:creationId xmlns:p14="http://schemas.microsoft.com/office/powerpoint/2010/main" val="1962286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COSTS OF PRODUCTION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86731-73EA-4145-8A19-2B3213FC1C53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651652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1625" y="252413"/>
            <a:ext cx="2101850" cy="5873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52413"/>
            <a:ext cx="6156325" cy="5873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COSTS OF PRODUCTION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8A1B3-388B-4E8E-8DF5-77578A35F8B6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108523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588" y="0"/>
            <a:ext cx="9148763" cy="6921500"/>
            <a:chOff x="-939" y="-1"/>
            <a:chExt cx="9148136" cy="6922236"/>
          </a:xfrm>
        </p:grpSpPr>
        <p:sp>
          <p:nvSpPr>
            <p:cNvPr id="5" name="Freeform 13"/>
            <p:cNvSpPr>
              <a:spLocks noEditPoints="1"/>
            </p:cNvSpPr>
            <p:nvPr/>
          </p:nvSpPr>
          <p:spPr bwMode="auto">
            <a:xfrm>
              <a:off x="-939" y="-1"/>
              <a:ext cx="9148136" cy="6858729"/>
            </a:xfrm>
            <a:custGeom>
              <a:avLst/>
              <a:gdLst/>
              <a:ahLst/>
              <a:cxnLst/>
              <a:rect l="0" t="0" r="r" b="b"/>
              <a:pathLst>
                <a:path w="2880" h="2160">
                  <a:moveTo>
                    <a:pt x="0" y="571"/>
                  </a:moveTo>
                  <a:cubicBezTo>
                    <a:pt x="0" y="594"/>
                    <a:pt x="0" y="594"/>
                    <a:pt x="0" y="594"/>
                  </a:cubicBezTo>
                  <a:cubicBezTo>
                    <a:pt x="16" y="593"/>
                    <a:pt x="32" y="592"/>
                    <a:pt x="49" y="589"/>
                  </a:cubicBezTo>
                  <a:cubicBezTo>
                    <a:pt x="40" y="628"/>
                    <a:pt x="19" y="654"/>
                    <a:pt x="0" y="679"/>
                  </a:cubicBezTo>
                  <a:cubicBezTo>
                    <a:pt x="0" y="718"/>
                    <a:pt x="0" y="718"/>
                    <a:pt x="0" y="718"/>
                  </a:cubicBezTo>
                  <a:cubicBezTo>
                    <a:pt x="32" y="683"/>
                    <a:pt x="56" y="642"/>
                    <a:pt x="70" y="595"/>
                  </a:cubicBezTo>
                  <a:cubicBezTo>
                    <a:pt x="72" y="588"/>
                    <a:pt x="68" y="579"/>
                    <a:pt x="66" y="566"/>
                  </a:cubicBezTo>
                  <a:cubicBezTo>
                    <a:pt x="44" y="568"/>
                    <a:pt x="22" y="569"/>
                    <a:pt x="0" y="571"/>
                  </a:cubicBezTo>
                  <a:close/>
                  <a:moveTo>
                    <a:pt x="714" y="86"/>
                  </a:moveTo>
                  <a:cubicBezTo>
                    <a:pt x="708" y="106"/>
                    <a:pt x="697" y="126"/>
                    <a:pt x="672" y="135"/>
                  </a:cubicBezTo>
                  <a:cubicBezTo>
                    <a:pt x="655" y="90"/>
                    <a:pt x="642" y="49"/>
                    <a:pt x="622" y="11"/>
                  </a:cubicBezTo>
                  <a:cubicBezTo>
                    <a:pt x="621" y="7"/>
                    <a:pt x="619" y="4"/>
                    <a:pt x="618" y="0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05" y="21"/>
                    <a:pt x="614" y="42"/>
                    <a:pt x="624" y="63"/>
                  </a:cubicBezTo>
                  <a:cubicBezTo>
                    <a:pt x="641" y="101"/>
                    <a:pt x="650" y="140"/>
                    <a:pt x="627" y="188"/>
                  </a:cubicBezTo>
                  <a:cubicBezTo>
                    <a:pt x="673" y="168"/>
                    <a:pt x="707" y="144"/>
                    <a:pt x="726" y="110"/>
                  </a:cubicBezTo>
                  <a:cubicBezTo>
                    <a:pt x="743" y="78"/>
                    <a:pt x="748" y="40"/>
                    <a:pt x="759" y="0"/>
                  </a:cubicBezTo>
                  <a:cubicBezTo>
                    <a:pt x="730" y="0"/>
                    <a:pt x="730" y="0"/>
                    <a:pt x="730" y="0"/>
                  </a:cubicBezTo>
                  <a:cubicBezTo>
                    <a:pt x="736" y="29"/>
                    <a:pt x="723" y="58"/>
                    <a:pt x="714" y="86"/>
                  </a:cubicBezTo>
                  <a:close/>
                  <a:moveTo>
                    <a:pt x="2880" y="482"/>
                  </a:moveTo>
                  <a:cubicBezTo>
                    <a:pt x="2880" y="443"/>
                    <a:pt x="2880" y="443"/>
                    <a:pt x="2880" y="443"/>
                  </a:cubicBezTo>
                  <a:cubicBezTo>
                    <a:pt x="2845" y="480"/>
                    <a:pt x="2831" y="531"/>
                    <a:pt x="2817" y="581"/>
                  </a:cubicBezTo>
                  <a:cubicBezTo>
                    <a:pt x="2798" y="653"/>
                    <a:pt x="2801" y="723"/>
                    <a:pt x="2856" y="782"/>
                  </a:cubicBezTo>
                  <a:cubicBezTo>
                    <a:pt x="2821" y="808"/>
                    <a:pt x="2789" y="830"/>
                    <a:pt x="2759" y="855"/>
                  </a:cubicBezTo>
                  <a:cubicBezTo>
                    <a:pt x="2729" y="879"/>
                    <a:pt x="2701" y="907"/>
                    <a:pt x="2667" y="938"/>
                  </a:cubicBezTo>
                  <a:cubicBezTo>
                    <a:pt x="2669" y="814"/>
                    <a:pt x="2635" y="709"/>
                    <a:pt x="2538" y="630"/>
                  </a:cubicBezTo>
                  <a:cubicBezTo>
                    <a:pt x="2509" y="646"/>
                    <a:pt x="2497" y="676"/>
                    <a:pt x="2481" y="701"/>
                  </a:cubicBezTo>
                  <a:cubicBezTo>
                    <a:pt x="2441" y="766"/>
                    <a:pt x="2436" y="838"/>
                    <a:pt x="2442" y="912"/>
                  </a:cubicBezTo>
                  <a:cubicBezTo>
                    <a:pt x="2450" y="996"/>
                    <a:pt x="2480" y="1072"/>
                    <a:pt x="2514" y="1152"/>
                  </a:cubicBezTo>
                  <a:cubicBezTo>
                    <a:pt x="2454" y="1250"/>
                    <a:pt x="2401" y="1355"/>
                    <a:pt x="2367" y="1467"/>
                  </a:cubicBezTo>
                  <a:cubicBezTo>
                    <a:pt x="2333" y="1578"/>
                    <a:pt x="2310" y="1693"/>
                    <a:pt x="2282" y="1811"/>
                  </a:cubicBezTo>
                  <a:cubicBezTo>
                    <a:pt x="2271" y="1782"/>
                    <a:pt x="2261" y="1755"/>
                    <a:pt x="2252" y="1730"/>
                  </a:cubicBezTo>
                  <a:cubicBezTo>
                    <a:pt x="2330" y="1569"/>
                    <a:pt x="2338" y="1413"/>
                    <a:pt x="2235" y="1256"/>
                  </a:cubicBezTo>
                  <a:cubicBezTo>
                    <a:pt x="2184" y="1290"/>
                    <a:pt x="2155" y="1336"/>
                    <a:pt x="2143" y="1390"/>
                  </a:cubicBezTo>
                  <a:cubicBezTo>
                    <a:pt x="2131" y="1441"/>
                    <a:pt x="2128" y="1494"/>
                    <a:pt x="2120" y="1550"/>
                  </a:cubicBezTo>
                  <a:cubicBezTo>
                    <a:pt x="2043" y="1465"/>
                    <a:pt x="1944" y="1418"/>
                    <a:pt x="1837" y="1376"/>
                  </a:cubicBezTo>
                  <a:cubicBezTo>
                    <a:pt x="1833" y="1359"/>
                    <a:pt x="1828" y="1338"/>
                    <a:pt x="1825" y="1318"/>
                  </a:cubicBezTo>
                  <a:cubicBezTo>
                    <a:pt x="1813" y="1230"/>
                    <a:pt x="1759" y="1172"/>
                    <a:pt x="1686" y="1129"/>
                  </a:cubicBezTo>
                  <a:cubicBezTo>
                    <a:pt x="1657" y="1113"/>
                    <a:pt x="1625" y="1099"/>
                    <a:pt x="1594" y="1090"/>
                  </a:cubicBezTo>
                  <a:cubicBezTo>
                    <a:pt x="1557" y="1079"/>
                    <a:pt x="1542" y="1097"/>
                    <a:pt x="1549" y="1135"/>
                  </a:cubicBezTo>
                  <a:cubicBezTo>
                    <a:pt x="1562" y="1202"/>
                    <a:pt x="1583" y="1265"/>
                    <a:pt x="1633" y="1314"/>
                  </a:cubicBezTo>
                  <a:cubicBezTo>
                    <a:pt x="1633" y="1315"/>
                    <a:pt x="1633" y="1317"/>
                    <a:pt x="1632" y="1318"/>
                  </a:cubicBezTo>
                  <a:cubicBezTo>
                    <a:pt x="1533" y="1318"/>
                    <a:pt x="1425" y="1344"/>
                    <a:pt x="1361" y="1385"/>
                  </a:cubicBezTo>
                  <a:cubicBezTo>
                    <a:pt x="1366" y="1408"/>
                    <a:pt x="1382" y="1422"/>
                    <a:pt x="1401" y="1434"/>
                  </a:cubicBezTo>
                  <a:cubicBezTo>
                    <a:pt x="1463" y="1474"/>
                    <a:pt x="1533" y="1477"/>
                    <a:pt x="1603" y="1476"/>
                  </a:cubicBezTo>
                  <a:cubicBezTo>
                    <a:pt x="1614" y="1476"/>
                    <a:pt x="1625" y="1475"/>
                    <a:pt x="1636" y="1475"/>
                  </a:cubicBezTo>
                  <a:cubicBezTo>
                    <a:pt x="1637" y="1475"/>
                    <a:pt x="1638" y="1477"/>
                    <a:pt x="1642" y="1480"/>
                  </a:cubicBezTo>
                  <a:cubicBezTo>
                    <a:pt x="1590" y="1552"/>
                    <a:pt x="1542" y="1627"/>
                    <a:pt x="1526" y="1717"/>
                  </a:cubicBezTo>
                  <a:cubicBezTo>
                    <a:pt x="1612" y="1728"/>
                    <a:pt x="1681" y="1691"/>
                    <a:pt x="1743" y="1641"/>
                  </a:cubicBezTo>
                  <a:cubicBezTo>
                    <a:pt x="1806" y="1590"/>
                    <a:pt x="1836" y="1520"/>
                    <a:pt x="1836" y="1431"/>
                  </a:cubicBezTo>
                  <a:cubicBezTo>
                    <a:pt x="1945" y="1479"/>
                    <a:pt x="2036" y="1538"/>
                    <a:pt x="2106" y="1633"/>
                  </a:cubicBezTo>
                  <a:cubicBezTo>
                    <a:pt x="1991" y="1615"/>
                    <a:pt x="1896" y="1643"/>
                    <a:pt x="1820" y="1728"/>
                  </a:cubicBezTo>
                  <a:cubicBezTo>
                    <a:pt x="1861" y="1828"/>
                    <a:pt x="2064" y="1878"/>
                    <a:pt x="2197" y="1784"/>
                  </a:cubicBezTo>
                  <a:cubicBezTo>
                    <a:pt x="2225" y="1858"/>
                    <a:pt x="2243" y="1933"/>
                    <a:pt x="2226" y="2012"/>
                  </a:cubicBezTo>
                  <a:cubicBezTo>
                    <a:pt x="2220" y="2036"/>
                    <a:pt x="2212" y="2059"/>
                    <a:pt x="2224" y="2084"/>
                  </a:cubicBezTo>
                  <a:cubicBezTo>
                    <a:pt x="2228" y="2092"/>
                    <a:pt x="2226" y="2104"/>
                    <a:pt x="2223" y="2112"/>
                  </a:cubicBezTo>
                  <a:cubicBezTo>
                    <a:pt x="2217" y="2128"/>
                    <a:pt x="2212" y="2144"/>
                    <a:pt x="2206" y="2160"/>
                  </a:cubicBezTo>
                  <a:cubicBezTo>
                    <a:pt x="2229" y="2160"/>
                    <a:pt x="2229" y="2160"/>
                    <a:pt x="2229" y="2160"/>
                  </a:cubicBezTo>
                  <a:cubicBezTo>
                    <a:pt x="2234" y="2148"/>
                    <a:pt x="2237" y="2135"/>
                    <a:pt x="2245" y="2124"/>
                  </a:cubicBezTo>
                  <a:cubicBezTo>
                    <a:pt x="2259" y="2104"/>
                    <a:pt x="2261" y="2086"/>
                    <a:pt x="2246" y="2066"/>
                  </a:cubicBezTo>
                  <a:cubicBezTo>
                    <a:pt x="2280" y="2036"/>
                    <a:pt x="2274" y="1999"/>
                    <a:pt x="2266" y="1963"/>
                  </a:cubicBezTo>
                  <a:cubicBezTo>
                    <a:pt x="2253" y="1900"/>
                    <a:pt x="2244" y="1836"/>
                    <a:pt x="2220" y="1777"/>
                  </a:cubicBezTo>
                  <a:cubicBezTo>
                    <a:pt x="2213" y="1761"/>
                    <a:pt x="2214" y="1750"/>
                    <a:pt x="2232" y="1746"/>
                  </a:cubicBezTo>
                  <a:cubicBezTo>
                    <a:pt x="2270" y="1807"/>
                    <a:pt x="2259" y="1878"/>
                    <a:pt x="2279" y="1944"/>
                  </a:cubicBezTo>
                  <a:cubicBezTo>
                    <a:pt x="2286" y="1936"/>
                    <a:pt x="2291" y="1928"/>
                    <a:pt x="2293" y="1920"/>
                  </a:cubicBezTo>
                  <a:cubicBezTo>
                    <a:pt x="2310" y="1825"/>
                    <a:pt x="2328" y="1731"/>
                    <a:pt x="2344" y="1636"/>
                  </a:cubicBezTo>
                  <a:cubicBezTo>
                    <a:pt x="2359" y="1544"/>
                    <a:pt x="2388" y="1457"/>
                    <a:pt x="2424" y="1371"/>
                  </a:cubicBezTo>
                  <a:cubicBezTo>
                    <a:pt x="2431" y="1355"/>
                    <a:pt x="2439" y="1339"/>
                    <a:pt x="2447" y="1323"/>
                  </a:cubicBezTo>
                  <a:cubicBezTo>
                    <a:pt x="2442" y="1361"/>
                    <a:pt x="2427" y="1394"/>
                    <a:pt x="2417" y="1428"/>
                  </a:cubicBezTo>
                  <a:cubicBezTo>
                    <a:pt x="2382" y="1546"/>
                    <a:pt x="2357" y="1666"/>
                    <a:pt x="2336" y="1787"/>
                  </a:cubicBezTo>
                  <a:cubicBezTo>
                    <a:pt x="2318" y="1886"/>
                    <a:pt x="2304" y="1986"/>
                    <a:pt x="2288" y="2085"/>
                  </a:cubicBezTo>
                  <a:cubicBezTo>
                    <a:pt x="2284" y="2111"/>
                    <a:pt x="2279" y="2136"/>
                    <a:pt x="2272" y="2160"/>
                  </a:cubicBezTo>
                  <a:cubicBezTo>
                    <a:pt x="2293" y="2160"/>
                    <a:pt x="2293" y="2160"/>
                    <a:pt x="2293" y="2160"/>
                  </a:cubicBezTo>
                  <a:cubicBezTo>
                    <a:pt x="2300" y="2135"/>
                    <a:pt x="2305" y="2109"/>
                    <a:pt x="2310" y="2083"/>
                  </a:cubicBezTo>
                  <a:cubicBezTo>
                    <a:pt x="2312" y="2070"/>
                    <a:pt x="2317" y="2057"/>
                    <a:pt x="2321" y="2040"/>
                  </a:cubicBezTo>
                  <a:cubicBezTo>
                    <a:pt x="2330" y="2046"/>
                    <a:pt x="2338" y="2049"/>
                    <a:pt x="2344" y="2053"/>
                  </a:cubicBezTo>
                  <a:cubicBezTo>
                    <a:pt x="2411" y="2102"/>
                    <a:pt x="2484" y="2098"/>
                    <a:pt x="2557" y="2076"/>
                  </a:cubicBezTo>
                  <a:cubicBezTo>
                    <a:pt x="2596" y="2064"/>
                    <a:pt x="2633" y="2041"/>
                    <a:pt x="2668" y="2018"/>
                  </a:cubicBezTo>
                  <a:cubicBezTo>
                    <a:pt x="2693" y="2001"/>
                    <a:pt x="2712" y="1976"/>
                    <a:pt x="2734" y="1955"/>
                  </a:cubicBezTo>
                  <a:cubicBezTo>
                    <a:pt x="2706" y="1911"/>
                    <a:pt x="2659" y="1909"/>
                    <a:pt x="2616" y="1891"/>
                  </a:cubicBezTo>
                  <a:cubicBezTo>
                    <a:pt x="2689" y="1817"/>
                    <a:pt x="2725" y="1727"/>
                    <a:pt x="2751" y="1629"/>
                  </a:cubicBezTo>
                  <a:cubicBezTo>
                    <a:pt x="2745" y="1626"/>
                    <a:pt x="2738" y="1620"/>
                    <a:pt x="2730" y="1620"/>
                  </a:cubicBezTo>
                  <a:cubicBezTo>
                    <a:pt x="2638" y="1616"/>
                    <a:pt x="2554" y="1631"/>
                    <a:pt x="2481" y="1697"/>
                  </a:cubicBezTo>
                  <a:cubicBezTo>
                    <a:pt x="2436" y="1738"/>
                    <a:pt x="2389" y="1777"/>
                    <a:pt x="2354" y="1829"/>
                  </a:cubicBezTo>
                  <a:cubicBezTo>
                    <a:pt x="2370" y="1709"/>
                    <a:pt x="2415" y="1608"/>
                    <a:pt x="2524" y="1543"/>
                  </a:cubicBezTo>
                  <a:cubicBezTo>
                    <a:pt x="2581" y="1510"/>
                    <a:pt x="2639" y="1478"/>
                    <a:pt x="2704" y="1464"/>
                  </a:cubicBezTo>
                  <a:cubicBezTo>
                    <a:pt x="2761" y="1451"/>
                    <a:pt x="2820" y="1441"/>
                    <a:pt x="2880" y="1443"/>
                  </a:cubicBezTo>
                  <a:cubicBezTo>
                    <a:pt x="2880" y="1339"/>
                    <a:pt x="2880" y="1339"/>
                    <a:pt x="2880" y="1339"/>
                  </a:cubicBezTo>
                  <a:cubicBezTo>
                    <a:pt x="2877" y="1341"/>
                    <a:pt x="2874" y="1344"/>
                    <a:pt x="2872" y="1346"/>
                  </a:cubicBezTo>
                  <a:cubicBezTo>
                    <a:pt x="2865" y="1318"/>
                    <a:pt x="2870" y="1299"/>
                    <a:pt x="2880" y="1282"/>
                  </a:cubicBezTo>
                  <a:cubicBezTo>
                    <a:pt x="2880" y="1242"/>
                    <a:pt x="2880" y="1242"/>
                    <a:pt x="2880" y="1242"/>
                  </a:cubicBezTo>
                  <a:cubicBezTo>
                    <a:pt x="2838" y="1283"/>
                    <a:pt x="2811" y="1334"/>
                    <a:pt x="2805" y="1398"/>
                  </a:cubicBezTo>
                  <a:cubicBezTo>
                    <a:pt x="2656" y="1410"/>
                    <a:pt x="2524" y="1458"/>
                    <a:pt x="2412" y="1557"/>
                  </a:cubicBezTo>
                  <a:cubicBezTo>
                    <a:pt x="2433" y="1415"/>
                    <a:pt x="2488" y="1287"/>
                    <a:pt x="2555" y="1162"/>
                  </a:cubicBezTo>
                  <a:cubicBezTo>
                    <a:pt x="2580" y="1167"/>
                    <a:pt x="2603" y="1174"/>
                    <a:pt x="2626" y="1176"/>
                  </a:cubicBezTo>
                  <a:cubicBezTo>
                    <a:pt x="2700" y="1184"/>
                    <a:pt x="2772" y="1171"/>
                    <a:pt x="2837" y="1134"/>
                  </a:cubicBezTo>
                  <a:cubicBezTo>
                    <a:pt x="2852" y="1126"/>
                    <a:pt x="2866" y="1115"/>
                    <a:pt x="2880" y="1103"/>
                  </a:cubicBezTo>
                  <a:cubicBezTo>
                    <a:pt x="2880" y="1073"/>
                    <a:pt x="2880" y="1073"/>
                    <a:pt x="2880" y="1073"/>
                  </a:cubicBezTo>
                  <a:cubicBezTo>
                    <a:pt x="2814" y="1146"/>
                    <a:pt x="2666" y="1180"/>
                    <a:pt x="2621" y="1124"/>
                  </a:cubicBezTo>
                  <a:cubicBezTo>
                    <a:pt x="2663" y="1079"/>
                    <a:pt x="2725" y="1075"/>
                    <a:pt x="2784" y="1051"/>
                  </a:cubicBezTo>
                  <a:cubicBezTo>
                    <a:pt x="2723" y="1044"/>
                    <a:pt x="2677" y="1072"/>
                    <a:pt x="2624" y="1085"/>
                  </a:cubicBezTo>
                  <a:cubicBezTo>
                    <a:pt x="2637" y="1029"/>
                    <a:pt x="2671" y="1004"/>
                    <a:pt x="2718" y="994"/>
                  </a:cubicBezTo>
                  <a:cubicBezTo>
                    <a:pt x="2737" y="990"/>
                    <a:pt x="2757" y="986"/>
                    <a:pt x="2777" y="988"/>
                  </a:cubicBezTo>
                  <a:cubicBezTo>
                    <a:pt x="2814" y="992"/>
                    <a:pt x="2849" y="1001"/>
                    <a:pt x="2880" y="1023"/>
                  </a:cubicBezTo>
                  <a:cubicBezTo>
                    <a:pt x="2880" y="998"/>
                    <a:pt x="2880" y="998"/>
                    <a:pt x="2880" y="998"/>
                  </a:cubicBezTo>
                  <a:cubicBezTo>
                    <a:pt x="2863" y="989"/>
                    <a:pt x="2845" y="983"/>
                    <a:pt x="2827" y="978"/>
                  </a:cubicBezTo>
                  <a:cubicBezTo>
                    <a:pt x="2799" y="969"/>
                    <a:pt x="2769" y="968"/>
                    <a:pt x="2737" y="963"/>
                  </a:cubicBezTo>
                  <a:cubicBezTo>
                    <a:pt x="2777" y="910"/>
                    <a:pt x="2827" y="869"/>
                    <a:pt x="2879" y="824"/>
                  </a:cubicBezTo>
                  <a:cubicBezTo>
                    <a:pt x="2879" y="824"/>
                    <a:pt x="2880" y="824"/>
                    <a:pt x="2880" y="825"/>
                  </a:cubicBezTo>
                  <a:cubicBezTo>
                    <a:pt x="2880" y="708"/>
                    <a:pt x="2880" y="708"/>
                    <a:pt x="2880" y="708"/>
                  </a:cubicBezTo>
                  <a:cubicBezTo>
                    <a:pt x="2879" y="708"/>
                    <a:pt x="2879" y="709"/>
                    <a:pt x="2878" y="710"/>
                  </a:cubicBezTo>
                  <a:cubicBezTo>
                    <a:pt x="2841" y="696"/>
                    <a:pt x="2830" y="681"/>
                    <a:pt x="2831" y="648"/>
                  </a:cubicBezTo>
                  <a:cubicBezTo>
                    <a:pt x="2834" y="588"/>
                    <a:pt x="2850" y="533"/>
                    <a:pt x="2880" y="482"/>
                  </a:cubicBezTo>
                  <a:close/>
                  <a:moveTo>
                    <a:pt x="1572" y="1112"/>
                  </a:moveTo>
                  <a:cubicBezTo>
                    <a:pt x="1657" y="1110"/>
                    <a:pt x="1774" y="1221"/>
                    <a:pt x="1774" y="1301"/>
                  </a:cubicBezTo>
                  <a:cubicBezTo>
                    <a:pt x="1740" y="1267"/>
                    <a:pt x="1704" y="1231"/>
                    <a:pt x="1668" y="1196"/>
                  </a:cubicBezTo>
                  <a:cubicBezTo>
                    <a:pt x="1666" y="1198"/>
                    <a:pt x="1664" y="1200"/>
                    <a:pt x="1662" y="1201"/>
                  </a:cubicBezTo>
                  <a:cubicBezTo>
                    <a:pt x="1691" y="1248"/>
                    <a:pt x="1742" y="1280"/>
                    <a:pt x="1762" y="1335"/>
                  </a:cubicBezTo>
                  <a:cubicBezTo>
                    <a:pt x="1632" y="1329"/>
                    <a:pt x="1573" y="1226"/>
                    <a:pt x="1572" y="1112"/>
                  </a:cubicBezTo>
                  <a:close/>
                  <a:moveTo>
                    <a:pt x="1540" y="1455"/>
                  </a:moveTo>
                  <a:cubicBezTo>
                    <a:pt x="1486" y="1452"/>
                    <a:pt x="1430" y="1442"/>
                    <a:pt x="1388" y="1394"/>
                  </a:cubicBezTo>
                  <a:cubicBezTo>
                    <a:pt x="1482" y="1347"/>
                    <a:pt x="1579" y="1333"/>
                    <a:pt x="1680" y="1346"/>
                  </a:cubicBezTo>
                  <a:cubicBezTo>
                    <a:pt x="1698" y="1349"/>
                    <a:pt x="1704" y="1361"/>
                    <a:pt x="1708" y="1379"/>
                  </a:cubicBezTo>
                  <a:cubicBezTo>
                    <a:pt x="1650" y="1382"/>
                    <a:pt x="1594" y="1386"/>
                    <a:pt x="1539" y="1390"/>
                  </a:cubicBezTo>
                  <a:cubicBezTo>
                    <a:pt x="1539" y="1392"/>
                    <a:pt x="1539" y="1395"/>
                    <a:pt x="1539" y="1397"/>
                  </a:cubicBezTo>
                  <a:cubicBezTo>
                    <a:pt x="1594" y="1400"/>
                    <a:pt x="1648" y="1403"/>
                    <a:pt x="1713" y="1407"/>
                  </a:cubicBezTo>
                  <a:cubicBezTo>
                    <a:pt x="1657" y="1456"/>
                    <a:pt x="1598" y="1458"/>
                    <a:pt x="1540" y="1455"/>
                  </a:cubicBezTo>
                  <a:close/>
                  <a:moveTo>
                    <a:pt x="1783" y="1560"/>
                  </a:moveTo>
                  <a:cubicBezTo>
                    <a:pt x="1731" y="1645"/>
                    <a:pt x="1652" y="1686"/>
                    <a:pt x="1555" y="1701"/>
                  </a:cubicBezTo>
                  <a:cubicBezTo>
                    <a:pt x="1566" y="1630"/>
                    <a:pt x="1619" y="1526"/>
                    <a:pt x="1670" y="1487"/>
                  </a:cubicBezTo>
                  <a:cubicBezTo>
                    <a:pt x="1695" y="1468"/>
                    <a:pt x="1723" y="1441"/>
                    <a:pt x="1766" y="1459"/>
                  </a:cubicBezTo>
                  <a:cubicBezTo>
                    <a:pt x="1748" y="1500"/>
                    <a:pt x="1715" y="1526"/>
                    <a:pt x="1696" y="1563"/>
                  </a:cubicBezTo>
                  <a:cubicBezTo>
                    <a:pt x="1737" y="1547"/>
                    <a:pt x="1755" y="1505"/>
                    <a:pt x="1788" y="1478"/>
                  </a:cubicBezTo>
                  <a:cubicBezTo>
                    <a:pt x="1798" y="1508"/>
                    <a:pt x="1798" y="1536"/>
                    <a:pt x="1783" y="1560"/>
                  </a:cubicBezTo>
                  <a:close/>
                  <a:moveTo>
                    <a:pt x="2020" y="1513"/>
                  </a:moveTo>
                  <a:cubicBezTo>
                    <a:pt x="1977" y="1480"/>
                    <a:pt x="1928" y="1453"/>
                    <a:pt x="1877" y="1420"/>
                  </a:cubicBezTo>
                  <a:cubicBezTo>
                    <a:pt x="1976" y="1447"/>
                    <a:pt x="2128" y="1557"/>
                    <a:pt x="2139" y="1626"/>
                  </a:cubicBezTo>
                  <a:cubicBezTo>
                    <a:pt x="2100" y="1589"/>
                    <a:pt x="2063" y="1548"/>
                    <a:pt x="2020" y="1513"/>
                  </a:cubicBezTo>
                  <a:close/>
                  <a:moveTo>
                    <a:pt x="2136" y="1741"/>
                  </a:moveTo>
                  <a:cubicBezTo>
                    <a:pt x="2105" y="1787"/>
                    <a:pt x="2070" y="1811"/>
                    <a:pt x="2023" y="1813"/>
                  </a:cubicBezTo>
                  <a:cubicBezTo>
                    <a:pt x="1951" y="1816"/>
                    <a:pt x="1895" y="1778"/>
                    <a:pt x="1841" y="1735"/>
                  </a:cubicBezTo>
                  <a:cubicBezTo>
                    <a:pt x="1915" y="1657"/>
                    <a:pt x="2055" y="1625"/>
                    <a:pt x="2119" y="1670"/>
                  </a:cubicBezTo>
                  <a:cubicBezTo>
                    <a:pt x="2126" y="1683"/>
                    <a:pt x="2133" y="1696"/>
                    <a:pt x="2140" y="1711"/>
                  </a:cubicBezTo>
                  <a:cubicBezTo>
                    <a:pt x="2088" y="1732"/>
                    <a:pt x="2035" y="1726"/>
                    <a:pt x="1979" y="1734"/>
                  </a:cubicBezTo>
                  <a:cubicBezTo>
                    <a:pt x="2023" y="1750"/>
                    <a:pt x="2076" y="1753"/>
                    <a:pt x="2136" y="1741"/>
                  </a:cubicBezTo>
                  <a:close/>
                  <a:moveTo>
                    <a:pt x="2234" y="1625"/>
                  </a:moveTo>
                  <a:cubicBezTo>
                    <a:pt x="2230" y="1565"/>
                    <a:pt x="2226" y="1505"/>
                    <a:pt x="2222" y="1444"/>
                  </a:cubicBezTo>
                  <a:cubicBezTo>
                    <a:pt x="2201" y="1509"/>
                    <a:pt x="2223" y="1578"/>
                    <a:pt x="2201" y="1647"/>
                  </a:cubicBezTo>
                  <a:cubicBezTo>
                    <a:pt x="2114" y="1561"/>
                    <a:pt x="2140" y="1355"/>
                    <a:pt x="2228" y="1285"/>
                  </a:cubicBezTo>
                  <a:cubicBezTo>
                    <a:pt x="2232" y="1291"/>
                    <a:pt x="2237" y="1296"/>
                    <a:pt x="2241" y="1301"/>
                  </a:cubicBezTo>
                  <a:cubicBezTo>
                    <a:pt x="2246" y="1311"/>
                    <a:pt x="2252" y="1320"/>
                    <a:pt x="2257" y="1331"/>
                  </a:cubicBezTo>
                  <a:cubicBezTo>
                    <a:pt x="2298" y="1418"/>
                    <a:pt x="2296" y="1506"/>
                    <a:pt x="2265" y="1595"/>
                  </a:cubicBezTo>
                  <a:cubicBezTo>
                    <a:pt x="2261" y="1608"/>
                    <a:pt x="2249" y="1618"/>
                    <a:pt x="2241" y="1629"/>
                  </a:cubicBezTo>
                  <a:cubicBezTo>
                    <a:pt x="2239" y="1628"/>
                    <a:pt x="2236" y="1626"/>
                    <a:pt x="2234" y="1625"/>
                  </a:cubicBezTo>
                  <a:close/>
                  <a:moveTo>
                    <a:pt x="2704" y="1952"/>
                  </a:moveTo>
                  <a:cubicBezTo>
                    <a:pt x="2677" y="1991"/>
                    <a:pt x="2640" y="2019"/>
                    <a:pt x="2584" y="2043"/>
                  </a:cubicBezTo>
                  <a:cubicBezTo>
                    <a:pt x="2548" y="2059"/>
                    <a:pt x="2512" y="2072"/>
                    <a:pt x="2471" y="2067"/>
                  </a:cubicBezTo>
                  <a:cubicBezTo>
                    <a:pt x="2439" y="2062"/>
                    <a:pt x="2425" y="2053"/>
                    <a:pt x="2412" y="2025"/>
                  </a:cubicBezTo>
                  <a:cubicBezTo>
                    <a:pt x="2466" y="2000"/>
                    <a:pt x="2534" y="2020"/>
                    <a:pt x="2590" y="1971"/>
                  </a:cubicBezTo>
                  <a:cubicBezTo>
                    <a:pt x="2564" y="1976"/>
                    <a:pt x="2547" y="1979"/>
                    <a:pt x="2527" y="1983"/>
                  </a:cubicBezTo>
                  <a:cubicBezTo>
                    <a:pt x="2579" y="1909"/>
                    <a:pt x="2633" y="1900"/>
                    <a:pt x="2704" y="1952"/>
                  </a:cubicBezTo>
                  <a:close/>
                  <a:moveTo>
                    <a:pt x="2379" y="1899"/>
                  </a:moveTo>
                  <a:cubicBezTo>
                    <a:pt x="2383" y="1846"/>
                    <a:pt x="2401" y="1798"/>
                    <a:pt x="2439" y="1760"/>
                  </a:cubicBezTo>
                  <a:cubicBezTo>
                    <a:pt x="2456" y="1743"/>
                    <a:pt x="2475" y="1729"/>
                    <a:pt x="2493" y="1713"/>
                  </a:cubicBezTo>
                  <a:cubicBezTo>
                    <a:pt x="2558" y="1651"/>
                    <a:pt x="2639" y="1638"/>
                    <a:pt x="2728" y="1639"/>
                  </a:cubicBezTo>
                  <a:cubicBezTo>
                    <a:pt x="2718" y="1671"/>
                    <a:pt x="2711" y="1701"/>
                    <a:pt x="2700" y="1729"/>
                  </a:cubicBezTo>
                  <a:cubicBezTo>
                    <a:pt x="2659" y="1832"/>
                    <a:pt x="2585" y="1906"/>
                    <a:pt x="2487" y="1955"/>
                  </a:cubicBezTo>
                  <a:cubicBezTo>
                    <a:pt x="2464" y="1967"/>
                    <a:pt x="2436" y="1967"/>
                    <a:pt x="2410" y="1945"/>
                  </a:cubicBezTo>
                  <a:cubicBezTo>
                    <a:pt x="2452" y="1887"/>
                    <a:pt x="2491" y="1830"/>
                    <a:pt x="2552" y="1777"/>
                  </a:cubicBezTo>
                  <a:cubicBezTo>
                    <a:pt x="2534" y="1784"/>
                    <a:pt x="2523" y="1785"/>
                    <a:pt x="2517" y="1792"/>
                  </a:cubicBezTo>
                  <a:cubicBezTo>
                    <a:pt x="2473" y="1834"/>
                    <a:pt x="2430" y="1878"/>
                    <a:pt x="2384" y="1924"/>
                  </a:cubicBezTo>
                  <a:cubicBezTo>
                    <a:pt x="2382" y="1914"/>
                    <a:pt x="2379" y="1906"/>
                    <a:pt x="2379" y="1899"/>
                  </a:cubicBezTo>
                  <a:close/>
                  <a:moveTo>
                    <a:pt x="2683" y="1443"/>
                  </a:moveTo>
                  <a:cubicBezTo>
                    <a:pt x="2629" y="1467"/>
                    <a:pt x="2579" y="1489"/>
                    <a:pt x="2530" y="1511"/>
                  </a:cubicBezTo>
                  <a:cubicBezTo>
                    <a:pt x="2570" y="1476"/>
                    <a:pt x="2637" y="1448"/>
                    <a:pt x="2683" y="1443"/>
                  </a:cubicBezTo>
                  <a:close/>
                  <a:moveTo>
                    <a:pt x="2634" y="981"/>
                  </a:moveTo>
                  <a:cubicBezTo>
                    <a:pt x="2626" y="1007"/>
                    <a:pt x="2611" y="1030"/>
                    <a:pt x="2580" y="1044"/>
                  </a:cubicBezTo>
                  <a:cubicBezTo>
                    <a:pt x="2573" y="995"/>
                    <a:pt x="2565" y="950"/>
                    <a:pt x="2558" y="905"/>
                  </a:cubicBezTo>
                  <a:cubicBezTo>
                    <a:pt x="2556" y="905"/>
                    <a:pt x="2553" y="905"/>
                    <a:pt x="2550" y="905"/>
                  </a:cubicBezTo>
                  <a:cubicBezTo>
                    <a:pt x="2550" y="952"/>
                    <a:pt x="2550" y="998"/>
                    <a:pt x="2550" y="1045"/>
                  </a:cubicBezTo>
                  <a:cubicBezTo>
                    <a:pt x="2515" y="1037"/>
                    <a:pt x="2486" y="1002"/>
                    <a:pt x="2468" y="928"/>
                  </a:cubicBezTo>
                  <a:cubicBezTo>
                    <a:pt x="2445" y="830"/>
                    <a:pt x="2469" y="740"/>
                    <a:pt x="2537" y="660"/>
                  </a:cubicBezTo>
                  <a:cubicBezTo>
                    <a:pt x="2633" y="733"/>
                    <a:pt x="2666" y="877"/>
                    <a:pt x="2634" y="981"/>
                  </a:cubicBezTo>
                  <a:close/>
                  <a:moveTo>
                    <a:pt x="2669" y="980"/>
                  </a:moveTo>
                  <a:cubicBezTo>
                    <a:pt x="2710" y="917"/>
                    <a:pt x="2763" y="873"/>
                    <a:pt x="2823" y="836"/>
                  </a:cubicBezTo>
                  <a:cubicBezTo>
                    <a:pt x="2746" y="932"/>
                    <a:pt x="2705" y="970"/>
                    <a:pt x="2669" y="980"/>
                  </a:cubicBezTo>
                  <a:close/>
                  <a:moveTo>
                    <a:pt x="970" y="0"/>
                  </a:moveTo>
                  <a:cubicBezTo>
                    <a:pt x="945" y="0"/>
                    <a:pt x="945" y="0"/>
                    <a:pt x="945" y="0"/>
                  </a:cubicBezTo>
                  <a:cubicBezTo>
                    <a:pt x="953" y="26"/>
                    <a:pt x="963" y="51"/>
                    <a:pt x="977" y="76"/>
                  </a:cubicBezTo>
                  <a:cubicBezTo>
                    <a:pt x="947" y="66"/>
                    <a:pt x="916" y="59"/>
                    <a:pt x="887" y="47"/>
                  </a:cubicBezTo>
                  <a:cubicBezTo>
                    <a:pt x="857" y="34"/>
                    <a:pt x="829" y="19"/>
                    <a:pt x="803" y="0"/>
                  </a:cubicBezTo>
                  <a:cubicBezTo>
                    <a:pt x="767" y="0"/>
                    <a:pt x="767" y="0"/>
                    <a:pt x="767" y="0"/>
                  </a:cubicBezTo>
                  <a:cubicBezTo>
                    <a:pt x="842" y="60"/>
                    <a:pt x="930" y="92"/>
                    <a:pt x="1030" y="109"/>
                  </a:cubicBezTo>
                  <a:cubicBezTo>
                    <a:pt x="1027" y="100"/>
                    <a:pt x="1027" y="94"/>
                    <a:pt x="1024" y="91"/>
                  </a:cubicBezTo>
                  <a:cubicBezTo>
                    <a:pt x="996" y="66"/>
                    <a:pt x="982" y="33"/>
                    <a:pt x="9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6" name="Freeform 9"/>
            <p:cNvSpPr>
              <a:spLocks noEditPoints="1"/>
            </p:cNvSpPr>
            <p:nvPr/>
          </p:nvSpPr>
          <p:spPr bwMode="auto">
            <a:xfrm>
              <a:off x="0" y="-1"/>
              <a:ext cx="7420329" cy="6858001"/>
            </a:xfrm>
            <a:custGeom>
              <a:avLst/>
              <a:gdLst>
                <a:gd name="T0" fmla="*/ 609629 w 2337"/>
                <a:gd name="T1" fmla="*/ 3832226 h 2160"/>
                <a:gd name="T2" fmla="*/ 0 w 2337"/>
                <a:gd name="T3" fmla="*/ 3981451 h 2160"/>
                <a:gd name="T4" fmla="*/ 384193 w 2337"/>
                <a:gd name="T5" fmla="*/ 4194176 h 2160"/>
                <a:gd name="T6" fmla="*/ 0 w 2337"/>
                <a:gd name="T7" fmla="*/ 4425951 h 2160"/>
                <a:gd name="T8" fmla="*/ 606454 w 2337"/>
                <a:gd name="T9" fmla="*/ 4997451 h 2160"/>
                <a:gd name="T10" fmla="*/ 0 w 2337"/>
                <a:gd name="T11" fmla="*/ 5045076 h 2160"/>
                <a:gd name="T12" fmla="*/ 755686 w 2337"/>
                <a:gd name="T13" fmla="*/ 5124451 h 2160"/>
                <a:gd name="T14" fmla="*/ 5753374 w 2337"/>
                <a:gd name="T15" fmla="*/ 6858001 h 2160"/>
                <a:gd name="T16" fmla="*/ 5232650 w 2337"/>
                <a:gd name="T17" fmla="*/ 6496051 h 2160"/>
                <a:gd name="T18" fmla="*/ 4483314 w 2337"/>
                <a:gd name="T19" fmla="*/ 6670676 h 2160"/>
                <a:gd name="T20" fmla="*/ 4530941 w 2337"/>
                <a:gd name="T21" fmla="*/ 6784976 h 2160"/>
                <a:gd name="T22" fmla="*/ 5150096 w 2337"/>
                <a:gd name="T23" fmla="*/ 6858001 h 2160"/>
                <a:gd name="T24" fmla="*/ 5578741 w 2337"/>
                <a:gd name="T25" fmla="*/ 6457951 h 2160"/>
                <a:gd name="T26" fmla="*/ 6058189 w 2337"/>
                <a:gd name="T27" fmla="*/ 6753226 h 2160"/>
                <a:gd name="T28" fmla="*/ 6289975 w 2337"/>
                <a:gd name="T29" fmla="*/ 6858001 h 2160"/>
                <a:gd name="T30" fmla="*/ 4667473 w 2337"/>
                <a:gd name="T31" fmla="*/ 923925 h 2160"/>
                <a:gd name="T32" fmla="*/ 5216774 w 2337"/>
                <a:gd name="T33" fmla="*/ 1298575 h 2160"/>
                <a:gd name="T34" fmla="*/ 5248525 w 2337"/>
                <a:gd name="T35" fmla="*/ 0 h 2160"/>
                <a:gd name="T36" fmla="*/ 5150096 w 2337"/>
                <a:gd name="T37" fmla="*/ 0 h 2160"/>
                <a:gd name="T38" fmla="*/ 3311683 w 2337"/>
                <a:gd name="T39" fmla="*/ 825500 h 2160"/>
                <a:gd name="T40" fmla="*/ 3467265 w 2337"/>
                <a:gd name="T41" fmla="*/ 1720850 h 2160"/>
                <a:gd name="T42" fmla="*/ 4426161 w 2337"/>
                <a:gd name="T43" fmla="*/ 1387475 h 2160"/>
                <a:gd name="T44" fmla="*/ 4699224 w 2337"/>
                <a:gd name="T45" fmla="*/ 1108075 h 2160"/>
                <a:gd name="T46" fmla="*/ 4981813 w 2337"/>
                <a:gd name="T47" fmla="*/ 904875 h 2160"/>
                <a:gd name="T48" fmla="*/ 4918310 w 2337"/>
                <a:gd name="T49" fmla="*/ 1854200 h 2160"/>
                <a:gd name="T50" fmla="*/ 3372011 w 2337"/>
                <a:gd name="T51" fmla="*/ 866775 h 2160"/>
                <a:gd name="T52" fmla="*/ 3768905 w 2337"/>
                <a:gd name="T53" fmla="*/ 901700 h 2160"/>
                <a:gd name="T54" fmla="*/ 3819707 w 2337"/>
                <a:gd name="T55" fmla="*/ 1098550 h 2160"/>
                <a:gd name="T56" fmla="*/ 3934013 w 2337"/>
                <a:gd name="T57" fmla="*/ 1676400 h 2160"/>
                <a:gd name="T58" fmla="*/ 4324556 w 2337"/>
                <a:gd name="T59" fmla="*/ 1057275 h 2160"/>
                <a:gd name="T60" fmla="*/ 4032442 w 2337"/>
                <a:gd name="T61" fmla="*/ 1377950 h 2160"/>
                <a:gd name="T62" fmla="*/ 7344125 w 2337"/>
                <a:gd name="T63" fmla="*/ 1292225 h 2160"/>
                <a:gd name="T64" fmla="*/ 6026438 w 2337"/>
                <a:gd name="T65" fmla="*/ 0 h 2160"/>
                <a:gd name="T66" fmla="*/ 5899431 w 2337"/>
                <a:gd name="T67" fmla="*/ 660400 h 2160"/>
                <a:gd name="T68" fmla="*/ 5642244 w 2337"/>
                <a:gd name="T69" fmla="*/ 1666875 h 2160"/>
                <a:gd name="T70" fmla="*/ 6226472 w 2337"/>
                <a:gd name="T71" fmla="*/ 2000250 h 2160"/>
                <a:gd name="T72" fmla="*/ 5464436 w 2337"/>
                <a:gd name="T73" fmla="*/ 2441575 h 2160"/>
                <a:gd name="T74" fmla="*/ 5521588 w 2337"/>
                <a:gd name="T75" fmla="*/ 2997200 h 2160"/>
                <a:gd name="T76" fmla="*/ 6251873 w 2337"/>
                <a:gd name="T77" fmla="*/ 3603626 h 2160"/>
                <a:gd name="T78" fmla="*/ 6826576 w 2337"/>
                <a:gd name="T79" fmla="*/ 2886075 h 2160"/>
                <a:gd name="T80" fmla="*/ 6375704 w 2337"/>
                <a:gd name="T81" fmla="*/ 2028825 h 2160"/>
                <a:gd name="T82" fmla="*/ 7394928 w 2337"/>
                <a:gd name="T83" fmla="*/ 1577975 h 2160"/>
                <a:gd name="T84" fmla="*/ 6042313 w 2337"/>
                <a:gd name="T85" fmla="*/ 1412875 h 2160"/>
                <a:gd name="T86" fmla="*/ 5874030 w 2337"/>
                <a:gd name="T87" fmla="*/ 1301750 h 2160"/>
                <a:gd name="T88" fmla="*/ 6283625 w 2337"/>
                <a:gd name="T89" fmla="*/ 1171575 h 2160"/>
                <a:gd name="T90" fmla="*/ 5807352 w 2337"/>
                <a:gd name="T91" fmla="*/ 2657475 h 2160"/>
                <a:gd name="T92" fmla="*/ 5499362 w 2337"/>
                <a:gd name="T93" fmla="*/ 2543175 h 2160"/>
                <a:gd name="T94" fmla="*/ 5753374 w 2337"/>
                <a:gd name="T95" fmla="*/ 2381250 h 2160"/>
                <a:gd name="T96" fmla="*/ 5924833 w 2337"/>
                <a:gd name="T97" fmla="*/ 2409825 h 2160"/>
                <a:gd name="T98" fmla="*/ 7074237 w 2337"/>
                <a:gd name="T99" fmla="*/ 2787650 h 2160"/>
                <a:gd name="T100" fmla="*/ 6540812 w 2337"/>
                <a:gd name="T101" fmla="*/ 2698750 h 2160"/>
                <a:gd name="T102" fmla="*/ 6502710 w 2337"/>
                <a:gd name="T103" fmla="*/ 2232025 h 2160"/>
                <a:gd name="T104" fmla="*/ 6175670 w 2337"/>
                <a:gd name="T105" fmla="*/ 3467101 h 2160"/>
                <a:gd name="T106" fmla="*/ 6207421 w 2337"/>
                <a:gd name="T107" fmla="*/ 2320925 h 2160"/>
                <a:gd name="T108" fmla="*/ 6340777 w 2337"/>
                <a:gd name="T109" fmla="*/ 2355850 h 2160"/>
                <a:gd name="T110" fmla="*/ 6353478 w 2337"/>
                <a:gd name="T111" fmla="*/ 1082675 h 2160"/>
                <a:gd name="T112" fmla="*/ 6709095 w 2337"/>
                <a:gd name="T113" fmla="*/ 1038225 h 2160"/>
                <a:gd name="T114" fmla="*/ 7328250 w 2337"/>
                <a:gd name="T115" fmla="*/ 1514475 h 21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337" h="2160">
                  <a:moveTo>
                    <a:pt x="48" y="1392"/>
                  </a:moveTo>
                  <a:cubicBezTo>
                    <a:pt x="84" y="1368"/>
                    <a:pt x="121" y="1351"/>
                    <a:pt x="148" y="1324"/>
                  </a:cubicBezTo>
                  <a:cubicBezTo>
                    <a:pt x="175" y="1296"/>
                    <a:pt x="187" y="1256"/>
                    <a:pt x="192" y="1207"/>
                  </a:cubicBezTo>
                  <a:cubicBezTo>
                    <a:pt x="153" y="1243"/>
                    <a:pt x="113" y="1246"/>
                    <a:pt x="72" y="1241"/>
                  </a:cubicBezTo>
                  <a:cubicBezTo>
                    <a:pt x="48" y="1238"/>
                    <a:pt x="24" y="1236"/>
                    <a:pt x="0" y="1232"/>
                  </a:cubicBezTo>
                  <a:cubicBezTo>
                    <a:pt x="0" y="1254"/>
                    <a:pt x="0" y="1254"/>
                    <a:pt x="0" y="1254"/>
                  </a:cubicBezTo>
                  <a:cubicBezTo>
                    <a:pt x="7" y="1254"/>
                    <a:pt x="14" y="1255"/>
                    <a:pt x="22" y="1256"/>
                  </a:cubicBezTo>
                  <a:cubicBezTo>
                    <a:pt x="64" y="1262"/>
                    <a:pt x="107" y="1262"/>
                    <a:pt x="155" y="1265"/>
                  </a:cubicBezTo>
                  <a:cubicBezTo>
                    <a:pt x="154" y="1292"/>
                    <a:pt x="139" y="1309"/>
                    <a:pt x="121" y="1321"/>
                  </a:cubicBezTo>
                  <a:cubicBezTo>
                    <a:pt x="88" y="1343"/>
                    <a:pt x="57" y="1373"/>
                    <a:pt x="12" y="1359"/>
                  </a:cubicBezTo>
                  <a:cubicBezTo>
                    <a:pt x="8" y="1361"/>
                    <a:pt x="4" y="1362"/>
                    <a:pt x="0" y="1363"/>
                  </a:cubicBezTo>
                  <a:cubicBezTo>
                    <a:pt x="0" y="1394"/>
                    <a:pt x="0" y="1394"/>
                    <a:pt x="0" y="1394"/>
                  </a:cubicBezTo>
                  <a:cubicBezTo>
                    <a:pt x="0" y="1394"/>
                    <a:pt x="0" y="1394"/>
                    <a:pt x="1" y="1394"/>
                  </a:cubicBezTo>
                  <a:cubicBezTo>
                    <a:pt x="55" y="1416"/>
                    <a:pt x="99" y="1453"/>
                    <a:pt x="136" y="1497"/>
                  </a:cubicBezTo>
                  <a:cubicBezTo>
                    <a:pt x="157" y="1521"/>
                    <a:pt x="173" y="1548"/>
                    <a:pt x="191" y="1574"/>
                  </a:cubicBezTo>
                  <a:cubicBezTo>
                    <a:pt x="134" y="1562"/>
                    <a:pt x="81" y="1566"/>
                    <a:pt x="28" y="1568"/>
                  </a:cubicBezTo>
                  <a:cubicBezTo>
                    <a:pt x="18" y="1569"/>
                    <a:pt x="9" y="1568"/>
                    <a:pt x="0" y="1568"/>
                  </a:cubicBezTo>
                  <a:cubicBezTo>
                    <a:pt x="0" y="1589"/>
                    <a:pt x="0" y="1589"/>
                    <a:pt x="0" y="1589"/>
                  </a:cubicBezTo>
                  <a:cubicBezTo>
                    <a:pt x="26" y="1588"/>
                    <a:pt x="51" y="1588"/>
                    <a:pt x="77" y="1589"/>
                  </a:cubicBezTo>
                  <a:cubicBezTo>
                    <a:pt x="125" y="1591"/>
                    <a:pt x="175" y="1588"/>
                    <a:pt x="220" y="1614"/>
                  </a:cubicBezTo>
                  <a:cubicBezTo>
                    <a:pt x="223" y="1616"/>
                    <a:pt x="229" y="1614"/>
                    <a:pt x="238" y="1614"/>
                  </a:cubicBezTo>
                  <a:cubicBezTo>
                    <a:pt x="191" y="1522"/>
                    <a:pt x="132" y="1446"/>
                    <a:pt x="48" y="1392"/>
                  </a:cubicBezTo>
                  <a:close/>
                  <a:moveTo>
                    <a:pt x="1917" y="2102"/>
                  </a:moveTo>
                  <a:cubicBezTo>
                    <a:pt x="1881" y="2113"/>
                    <a:pt x="1849" y="2139"/>
                    <a:pt x="1812" y="2160"/>
                  </a:cubicBezTo>
                  <a:cubicBezTo>
                    <a:pt x="1801" y="2061"/>
                    <a:pt x="1760" y="1974"/>
                    <a:pt x="1698" y="1891"/>
                  </a:cubicBezTo>
                  <a:cubicBezTo>
                    <a:pt x="1694" y="1899"/>
                    <a:pt x="1690" y="1903"/>
                    <a:pt x="1690" y="1908"/>
                  </a:cubicBezTo>
                  <a:cubicBezTo>
                    <a:pt x="1693" y="1959"/>
                    <a:pt x="1668" y="2002"/>
                    <a:pt x="1648" y="2046"/>
                  </a:cubicBezTo>
                  <a:cubicBezTo>
                    <a:pt x="1632" y="2083"/>
                    <a:pt x="1612" y="2118"/>
                    <a:pt x="1593" y="2154"/>
                  </a:cubicBezTo>
                  <a:cubicBezTo>
                    <a:pt x="1566" y="2147"/>
                    <a:pt x="1535" y="2140"/>
                    <a:pt x="1505" y="2131"/>
                  </a:cubicBezTo>
                  <a:cubicBezTo>
                    <a:pt x="1475" y="2122"/>
                    <a:pt x="1445" y="2112"/>
                    <a:pt x="1412" y="2101"/>
                  </a:cubicBezTo>
                  <a:cubicBezTo>
                    <a:pt x="1406" y="2122"/>
                    <a:pt x="1404" y="2141"/>
                    <a:pt x="1405" y="2160"/>
                  </a:cubicBezTo>
                  <a:cubicBezTo>
                    <a:pt x="1427" y="2160"/>
                    <a:pt x="1427" y="2160"/>
                    <a:pt x="1427" y="2160"/>
                  </a:cubicBezTo>
                  <a:cubicBezTo>
                    <a:pt x="1425" y="2152"/>
                    <a:pt x="1427" y="2142"/>
                    <a:pt x="1427" y="2137"/>
                  </a:cubicBezTo>
                  <a:cubicBezTo>
                    <a:pt x="1461" y="2144"/>
                    <a:pt x="1493" y="2152"/>
                    <a:pt x="1525" y="2158"/>
                  </a:cubicBezTo>
                  <a:cubicBezTo>
                    <a:pt x="1529" y="2159"/>
                    <a:pt x="1533" y="2159"/>
                    <a:pt x="1536" y="2160"/>
                  </a:cubicBezTo>
                  <a:cubicBezTo>
                    <a:pt x="1622" y="2160"/>
                    <a:pt x="1622" y="2160"/>
                    <a:pt x="1622" y="2160"/>
                  </a:cubicBezTo>
                  <a:cubicBezTo>
                    <a:pt x="1626" y="2140"/>
                    <a:pt x="1633" y="2120"/>
                    <a:pt x="1645" y="2099"/>
                  </a:cubicBezTo>
                  <a:cubicBezTo>
                    <a:pt x="1670" y="2053"/>
                    <a:pt x="1698" y="2007"/>
                    <a:pt x="1713" y="1951"/>
                  </a:cubicBezTo>
                  <a:cubicBezTo>
                    <a:pt x="1728" y="1979"/>
                    <a:pt x="1745" y="2005"/>
                    <a:pt x="1757" y="2034"/>
                  </a:cubicBezTo>
                  <a:cubicBezTo>
                    <a:pt x="1774" y="2075"/>
                    <a:pt x="1786" y="2117"/>
                    <a:pt x="1788" y="2160"/>
                  </a:cubicBezTo>
                  <a:cubicBezTo>
                    <a:pt x="1852" y="2160"/>
                    <a:pt x="1852" y="2160"/>
                    <a:pt x="1852" y="2160"/>
                  </a:cubicBezTo>
                  <a:cubicBezTo>
                    <a:pt x="1868" y="2147"/>
                    <a:pt x="1889" y="2138"/>
                    <a:pt x="1908" y="2127"/>
                  </a:cubicBezTo>
                  <a:cubicBezTo>
                    <a:pt x="1926" y="2117"/>
                    <a:pt x="1948" y="2110"/>
                    <a:pt x="1972" y="2122"/>
                  </a:cubicBezTo>
                  <a:cubicBezTo>
                    <a:pt x="1967" y="2135"/>
                    <a:pt x="1961" y="2148"/>
                    <a:pt x="1956" y="2160"/>
                  </a:cubicBezTo>
                  <a:cubicBezTo>
                    <a:pt x="1981" y="2160"/>
                    <a:pt x="1981" y="2160"/>
                    <a:pt x="1981" y="2160"/>
                  </a:cubicBezTo>
                  <a:cubicBezTo>
                    <a:pt x="1994" y="2141"/>
                    <a:pt x="2013" y="2126"/>
                    <a:pt x="2042" y="2115"/>
                  </a:cubicBezTo>
                  <a:cubicBezTo>
                    <a:pt x="1995" y="2098"/>
                    <a:pt x="1954" y="2091"/>
                    <a:pt x="1917" y="2102"/>
                  </a:cubicBezTo>
                  <a:close/>
                  <a:moveTo>
                    <a:pt x="1470" y="291"/>
                  </a:moveTo>
                  <a:cubicBezTo>
                    <a:pt x="1448" y="349"/>
                    <a:pt x="1453" y="406"/>
                    <a:pt x="1465" y="463"/>
                  </a:cubicBezTo>
                  <a:cubicBezTo>
                    <a:pt x="1478" y="522"/>
                    <a:pt x="1512" y="569"/>
                    <a:pt x="1553" y="614"/>
                  </a:cubicBezTo>
                  <a:cubicBezTo>
                    <a:pt x="1613" y="559"/>
                    <a:pt x="1638" y="487"/>
                    <a:pt x="1643" y="409"/>
                  </a:cubicBezTo>
                  <a:cubicBezTo>
                    <a:pt x="1649" y="331"/>
                    <a:pt x="1630" y="259"/>
                    <a:pt x="1573" y="200"/>
                  </a:cubicBezTo>
                  <a:cubicBezTo>
                    <a:pt x="1619" y="136"/>
                    <a:pt x="1655" y="70"/>
                    <a:pt x="1677" y="0"/>
                  </a:cubicBezTo>
                  <a:cubicBezTo>
                    <a:pt x="1653" y="0"/>
                    <a:pt x="1653" y="0"/>
                    <a:pt x="1653" y="0"/>
                  </a:cubicBezTo>
                  <a:cubicBezTo>
                    <a:pt x="1644" y="30"/>
                    <a:pt x="1632" y="58"/>
                    <a:pt x="1618" y="78"/>
                  </a:cubicBezTo>
                  <a:cubicBezTo>
                    <a:pt x="1626" y="51"/>
                    <a:pt x="1634" y="25"/>
                    <a:pt x="1641" y="0"/>
                  </a:cubicBezTo>
                  <a:cubicBezTo>
                    <a:pt x="1622" y="0"/>
                    <a:pt x="1622" y="0"/>
                    <a:pt x="1622" y="0"/>
                  </a:cubicBezTo>
                  <a:cubicBezTo>
                    <a:pt x="1613" y="28"/>
                    <a:pt x="1603" y="55"/>
                    <a:pt x="1589" y="80"/>
                  </a:cubicBezTo>
                  <a:cubicBezTo>
                    <a:pt x="1550" y="152"/>
                    <a:pt x="1507" y="223"/>
                    <a:pt x="1437" y="275"/>
                  </a:cubicBezTo>
                  <a:cubicBezTo>
                    <a:pt x="1362" y="178"/>
                    <a:pt x="1190" y="144"/>
                    <a:pt x="1043" y="260"/>
                  </a:cubicBezTo>
                  <a:cubicBezTo>
                    <a:pt x="1046" y="308"/>
                    <a:pt x="1083" y="329"/>
                    <a:pt x="1120" y="347"/>
                  </a:cubicBezTo>
                  <a:cubicBezTo>
                    <a:pt x="1142" y="357"/>
                    <a:pt x="1167" y="363"/>
                    <a:pt x="1190" y="371"/>
                  </a:cubicBezTo>
                  <a:cubicBezTo>
                    <a:pt x="1156" y="429"/>
                    <a:pt x="1125" y="485"/>
                    <a:pt x="1092" y="542"/>
                  </a:cubicBezTo>
                  <a:cubicBezTo>
                    <a:pt x="1103" y="549"/>
                    <a:pt x="1109" y="556"/>
                    <a:pt x="1116" y="557"/>
                  </a:cubicBezTo>
                  <a:cubicBezTo>
                    <a:pt x="1178" y="567"/>
                    <a:pt x="1239" y="558"/>
                    <a:pt x="1296" y="533"/>
                  </a:cubicBezTo>
                  <a:cubicBezTo>
                    <a:pt x="1339" y="514"/>
                    <a:pt x="1366" y="474"/>
                    <a:pt x="1394" y="437"/>
                  </a:cubicBezTo>
                  <a:cubicBezTo>
                    <a:pt x="1419" y="404"/>
                    <a:pt x="1432" y="366"/>
                    <a:pt x="1440" y="326"/>
                  </a:cubicBezTo>
                  <a:cubicBezTo>
                    <a:pt x="1443" y="311"/>
                    <a:pt x="1447" y="296"/>
                    <a:pt x="1470" y="291"/>
                  </a:cubicBezTo>
                  <a:close/>
                  <a:moveTo>
                    <a:pt x="1480" y="349"/>
                  </a:moveTo>
                  <a:cubicBezTo>
                    <a:pt x="1485" y="317"/>
                    <a:pt x="1498" y="288"/>
                    <a:pt x="1536" y="275"/>
                  </a:cubicBezTo>
                  <a:cubicBezTo>
                    <a:pt x="1553" y="323"/>
                    <a:pt x="1537" y="376"/>
                    <a:pt x="1565" y="419"/>
                  </a:cubicBezTo>
                  <a:cubicBezTo>
                    <a:pt x="1566" y="376"/>
                    <a:pt x="1568" y="334"/>
                    <a:pt x="1569" y="285"/>
                  </a:cubicBezTo>
                  <a:cubicBezTo>
                    <a:pt x="1601" y="301"/>
                    <a:pt x="1611" y="321"/>
                    <a:pt x="1616" y="345"/>
                  </a:cubicBezTo>
                  <a:cubicBezTo>
                    <a:pt x="1627" y="394"/>
                    <a:pt x="1620" y="442"/>
                    <a:pt x="1606" y="490"/>
                  </a:cubicBezTo>
                  <a:cubicBezTo>
                    <a:pt x="1596" y="525"/>
                    <a:pt x="1582" y="557"/>
                    <a:pt x="1549" y="584"/>
                  </a:cubicBezTo>
                  <a:cubicBezTo>
                    <a:pt x="1533" y="557"/>
                    <a:pt x="1516" y="533"/>
                    <a:pt x="1503" y="507"/>
                  </a:cubicBezTo>
                  <a:cubicBezTo>
                    <a:pt x="1478" y="457"/>
                    <a:pt x="1470" y="404"/>
                    <a:pt x="1480" y="349"/>
                  </a:cubicBezTo>
                  <a:close/>
                  <a:moveTo>
                    <a:pt x="1062" y="273"/>
                  </a:moveTo>
                  <a:cubicBezTo>
                    <a:pt x="1123" y="223"/>
                    <a:pt x="1189" y="201"/>
                    <a:pt x="1263" y="207"/>
                  </a:cubicBezTo>
                  <a:cubicBezTo>
                    <a:pt x="1299" y="210"/>
                    <a:pt x="1334" y="219"/>
                    <a:pt x="1358" y="257"/>
                  </a:cubicBezTo>
                  <a:cubicBezTo>
                    <a:pt x="1299" y="266"/>
                    <a:pt x="1241" y="258"/>
                    <a:pt x="1187" y="284"/>
                  </a:cubicBezTo>
                  <a:cubicBezTo>
                    <a:pt x="1227" y="285"/>
                    <a:pt x="1266" y="286"/>
                    <a:pt x="1315" y="287"/>
                  </a:cubicBezTo>
                  <a:cubicBezTo>
                    <a:pt x="1277" y="310"/>
                    <a:pt x="1247" y="328"/>
                    <a:pt x="1216" y="346"/>
                  </a:cubicBezTo>
                  <a:cubicBezTo>
                    <a:pt x="1212" y="348"/>
                    <a:pt x="1207" y="347"/>
                    <a:pt x="1203" y="346"/>
                  </a:cubicBezTo>
                  <a:cubicBezTo>
                    <a:pt x="1149" y="340"/>
                    <a:pt x="1100" y="322"/>
                    <a:pt x="1062" y="273"/>
                  </a:cubicBezTo>
                  <a:close/>
                  <a:moveTo>
                    <a:pt x="1376" y="427"/>
                  </a:moveTo>
                  <a:cubicBezTo>
                    <a:pt x="1342" y="476"/>
                    <a:pt x="1303" y="519"/>
                    <a:pt x="1239" y="528"/>
                  </a:cubicBezTo>
                  <a:cubicBezTo>
                    <a:pt x="1202" y="533"/>
                    <a:pt x="1166" y="546"/>
                    <a:pt x="1120" y="536"/>
                  </a:cubicBezTo>
                  <a:cubicBezTo>
                    <a:pt x="1156" y="486"/>
                    <a:pt x="1171" y="429"/>
                    <a:pt x="1213" y="386"/>
                  </a:cubicBezTo>
                  <a:cubicBezTo>
                    <a:pt x="1252" y="344"/>
                    <a:pt x="1295" y="316"/>
                    <a:pt x="1362" y="333"/>
                  </a:cubicBezTo>
                  <a:cubicBezTo>
                    <a:pt x="1350" y="350"/>
                    <a:pt x="1343" y="363"/>
                    <a:pt x="1334" y="375"/>
                  </a:cubicBezTo>
                  <a:cubicBezTo>
                    <a:pt x="1324" y="386"/>
                    <a:pt x="1311" y="396"/>
                    <a:pt x="1300" y="406"/>
                  </a:cubicBezTo>
                  <a:cubicBezTo>
                    <a:pt x="1290" y="415"/>
                    <a:pt x="1280" y="425"/>
                    <a:pt x="1270" y="434"/>
                  </a:cubicBezTo>
                  <a:cubicBezTo>
                    <a:pt x="1321" y="422"/>
                    <a:pt x="1354" y="387"/>
                    <a:pt x="1386" y="349"/>
                  </a:cubicBezTo>
                  <a:cubicBezTo>
                    <a:pt x="1402" y="381"/>
                    <a:pt x="1391" y="405"/>
                    <a:pt x="1376" y="427"/>
                  </a:cubicBezTo>
                  <a:close/>
                  <a:moveTo>
                    <a:pt x="2313" y="407"/>
                  </a:moveTo>
                  <a:cubicBezTo>
                    <a:pt x="2290" y="335"/>
                    <a:pt x="2238" y="284"/>
                    <a:pt x="2178" y="241"/>
                  </a:cubicBezTo>
                  <a:cubicBezTo>
                    <a:pt x="2110" y="192"/>
                    <a:pt x="2032" y="165"/>
                    <a:pt x="1949" y="139"/>
                  </a:cubicBezTo>
                  <a:cubicBezTo>
                    <a:pt x="1934" y="93"/>
                    <a:pt x="1918" y="46"/>
                    <a:pt x="1898" y="0"/>
                  </a:cubicBezTo>
                  <a:cubicBezTo>
                    <a:pt x="1843" y="0"/>
                    <a:pt x="1843" y="0"/>
                    <a:pt x="1843" y="0"/>
                  </a:cubicBezTo>
                  <a:cubicBezTo>
                    <a:pt x="1870" y="53"/>
                    <a:pt x="1893" y="108"/>
                    <a:pt x="1915" y="164"/>
                  </a:cubicBezTo>
                  <a:cubicBezTo>
                    <a:pt x="1895" y="180"/>
                    <a:pt x="1875" y="192"/>
                    <a:pt x="1858" y="208"/>
                  </a:cubicBezTo>
                  <a:cubicBezTo>
                    <a:pt x="1804" y="260"/>
                    <a:pt x="1767" y="323"/>
                    <a:pt x="1753" y="396"/>
                  </a:cubicBezTo>
                  <a:cubicBezTo>
                    <a:pt x="1746" y="430"/>
                    <a:pt x="1750" y="468"/>
                    <a:pt x="1751" y="504"/>
                  </a:cubicBezTo>
                  <a:cubicBezTo>
                    <a:pt x="1751" y="518"/>
                    <a:pt x="1763" y="524"/>
                    <a:pt x="1777" y="525"/>
                  </a:cubicBezTo>
                  <a:cubicBezTo>
                    <a:pt x="1817" y="529"/>
                    <a:pt x="1848" y="509"/>
                    <a:pt x="1878" y="490"/>
                  </a:cubicBezTo>
                  <a:cubicBezTo>
                    <a:pt x="1903" y="475"/>
                    <a:pt x="1923" y="453"/>
                    <a:pt x="1947" y="432"/>
                  </a:cubicBezTo>
                  <a:cubicBezTo>
                    <a:pt x="1962" y="496"/>
                    <a:pt x="1960" y="561"/>
                    <a:pt x="1961" y="630"/>
                  </a:cubicBezTo>
                  <a:cubicBezTo>
                    <a:pt x="1940" y="622"/>
                    <a:pt x="1923" y="612"/>
                    <a:pt x="1905" y="609"/>
                  </a:cubicBezTo>
                  <a:cubicBezTo>
                    <a:pt x="1859" y="601"/>
                    <a:pt x="1822" y="622"/>
                    <a:pt x="1792" y="651"/>
                  </a:cubicBezTo>
                  <a:cubicBezTo>
                    <a:pt x="1758" y="683"/>
                    <a:pt x="1734" y="723"/>
                    <a:pt x="1721" y="769"/>
                  </a:cubicBezTo>
                  <a:cubicBezTo>
                    <a:pt x="1714" y="793"/>
                    <a:pt x="1706" y="816"/>
                    <a:pt x="1697" y="840"/>
                  </a:cubicBezTo>
                  <a:cubicBezTo>
                    <a:pt x="1683" y="879"/>
                    <a:pt x="1663" y="914"/>
                    <a:pt x="1614" y="933"/>
                  </a:cubicBezTo>
                  <a:cubicBezTo>
                    <a:pt x="1661" y="950"/>
                    <a:pt x="1702" y="956"/>
                    <a:pt x="1739" y="944"/>
                  </a:cubicBezTo>
                  <a:cubicBezTo>
                    <a:pt x="1775" y="933"/>
                    <a:pt x="1806" y="906"/>
                    <a:pt x="1843" y="884"/>
                  </a:cubicBezTo>
                  <a:cubicBezTo>
                    <a:pt x="1856" y="983"/>
                    <a:pt x="1898" y="1069"/>
                    <a:pt x="1961" y="1152"/>
                  </a:cubicBezTo>
                  <a:cubicBezTo>
                    <a:pt x="1965" y="1144"/>
                    <a:pt x="1969" y="1139"/>
                    <a:pt x="1969" y="1135"/>
                  </a:cubicBezTo>
                  <a:cubicBezTo>
                    <a:pt x="1965" y="1084"/>
                    <a:pt x="1989" y="1040"/>
                    <a:pt x="2008" y="996"/>
                  </a:cubicBezTo>
                  <a:cubicBezTo>
                    <a:pt x="2024" y="959"/>
                    <a:pt x="2043" y="923"/>
                    <a:pt x="2061" y="887"/>
                  </a:cubicBezTo>
                  <a:cubicBezTo>
                    <a:pt x="2089" y="893"/>
                    <a:pt x="2120" y="900"/>
                    <a:pt x="2150" y="909"/>
                  </a:cubicBezTo>
                  <a:cubicBezTo>
                    <a:pt x="2181" y="917"/>
                    <a:pt x="2211" y="927"/>
                    <a:pt x="2243" y="937"/>
                  </a:cubicBezTo>
                  <a:cubicBezTo>
                    <a:pt x="2267" y="862"/>
                    <a:pt x="2225" y="800"/>
                    <a:pt x="2185" y="741"/>
                  </a:cubicBezTo>
                  <a:cubicBezTo>
                    <a:pt x="2144" y="679"/>
                    <a:pt x="2088" y="636"/>
                    <a:pt x="2008" y="639"/>
                  </a:cubicBezTo>
                  <a:cubicBezTo>
                    <a:pt x="2011" y="596"/>
                    <a:pt x="2015" y="557"/>
                    <a:pt x="2016" y="518"/>
                  </a:cubicBezTo>
                  <a:cubicBezTo>
                    <a:pt x="2016" y="480"/>
                    <a:pt x="2014" y="440"/>
                    <a:pt x="2013" y="394"/>
                  </a:cubicBezTo>
                  <a:cubicBezTo>
                    <a:pt x="2105" y="477"/>
                    <a:pt x="2206" y="519"/>
                    <a:pt x="2329" y="497"/>
                  </a:cubicBezTo>
                  <a:cubicBezTo>
                    <a:pt x="2337" y="465"/>
                    <a:pt x="2322" y="436"/>
                    <a:pt x="2313" y="407"/>
                  </a:cubicBezTo>
                  <a:close/>
                  <a:moveTo>
                    <a:pt x="1936" y="397"/>
                  </a:moveTo>
                  <a:cubicBezTo>
                    <a:pt x="1927" y="414"/>
                    <a:pt x="1917" y="432"/>
                    <a:pt x="1903" y="445"/>
                  </a:cubicBezTo>
                  <a:cubicBezTo>
                    <a:pt x="1869" y="477"/>
                    <a:pt x="1831" y="502"/>
                    <a:pt x="1781" y="505"/>
                  </a:cubicBezTo>
                  <a:cubicBezTo>
                    <a:pt x="1740" y="409"/>
                    <a:pt x="1819" y="236"/>
                    <a:pt x="1901" y="239"/>
                  </a:cubicBezTo>
                  <a:cubicBezTo>
                    <a:pt x="1907" y="300"/>
                    <a:pt x="1871" y="349"/>
                    <a:pt x="1850" y="410"/>
                  </a:cubicBezTo>
                  <a:cubicBezTo>
                    <a:pt x="1895" y="369"/>
                    <a:pt x="1905" y="315"/>
                    <a:pt x="1928" y="266"/>
                  </a:cubicBezTo>
                  <a:cubicBezTo>
                    <a:pt x="1962" y="312"/>
                    <a:pt x="1960" y="355"/>
                    <a:pt x="1936" y="397"/>
                  </a:cubicBezTo>
                  <a:close/>
                  <a:moveTo>
                    <a:pt x="1979" y="369"/>
                  </a:moveTo>
                  <a:cubicBezTo>
                    <a:pt x="2000" y="441"/>
                    <a:pt x="1999" y="510"/>
                    <a:pt x="1988" y="579"/>
                  </a:cubicBezTo>
                  <a:cubicBezTo>
                    <a:pt x="1966" y="458"/>
                    <a:pt x="1963" y="403"/>
                    <a:pt x="1979" y="369"/>
                  </a:cubicBezTo>
                  <a:close/>
                  <a:moveTo>
                    <a:pt x="1829" y="837"/>
                  </a:moveTo>
                  <a:cubicBezTo>
                    <a:pt x="1822" y="884"/>
                    <a:pt x="1782" y="899"/>
                    <a:pt x="1747" y="919"/>
                  </a:cubicBezTo>
                  <a:cubicBezTo>
                    <a:pt x="1729" y="930"/>
                    <a:pt x="1707" y="936"/>
                    <a:pt x="1683" y="925"/>
                  </a:cubicBezTo>
                  <a:cubicBezTo>
                    <a:pt x="1701" y="881"/>
                    <a:pt x="1720" y="842"/>
                    <a:pt x="1732" y="801"/>
                  </a:cubicBezTo>
                  <a:cubicBezTo>
                    <a:pt x="1743" y="766"/>
                    <a:pt x="1763" y="739"/>
                    <a:pt x="1785" y="712"/>
                  </a:cubicBezTo>
                  <a:cubicBezTo>
                    <a:pt x="1803" y="690"/>
                    <a:pt x="1826" y="677"/>
                    <a:pt x="1858" y="681"/>
                  </a:cubicBezTo>
                  <a:cubicBezTo>
                    <a:pt x="1842" y="706"/>
                    <a:pt x="1827" y="728"/>
                    <a:pt x="1812" y="750"/>
                  </a:cubicBezTo>
                  <a:cubicBezTo>
                    <a:pt x="1831" y="739"/>
                    <a:pt x="1845" y="724"/>
                    <a:pt x="1861" y="710"/>
                  </a:cubicBezTo>
                  <a:cubicBezTo>
                    <a:pt x="1876" y="698"/>
                    <a:pt x="1891" y="682"/>
                    <a:pt x="1917" y="691"/>
                  </a:cubicBezTo>
                  <a:cubicBezTo>
                    <a:pt x="1899" y="715"/>
                    <a:pt x="1882" y="736"/>
                    <a:pt x="1866" y="759"/>
                  </a:cubicBezTo>
                  <a:cubicBezTo>
                    <a:pt x="1851" y="783"/>
                    <a:pt x="1856" y="818"/>
                    <a:pt x="1829" y="837"/>
                  </a:cubicBezTo>
                  <a:close/>
                  <a:moveTo>
                    <a:pt x="2125" y="708"/>
                  </a:moveTo>
                  <a:cubicBezTo>
                    <a:pt x="2175" y="755"/>
                    <a:pt x="2209" y="812"/>
                    <a:pt x="2228" y="878"/>
                  </a:cubicBezTo>
                  <a:cubicBezTo>
                    <a:pt x="2230" y="886"/>
                    <a:pt x="2228" y="896"/>
                    <a:pt x="2228" y="902"/>
                  </a:cubicBezTo>
                  <a:cubicBezTo>
                    <a:pt x="2194" y="895"/>
                    <a:pt x="2162" y="887"/>
                    <a:pt x="2130" y="882"/>
                  </a:cubicBezTo>
                  <a:cubicBezTo>
                    <a:pt x="2101" y="877"/>
                    <a:pt x="2076" y="868"/>
                    <a:pt x="2060" y="850"/>
                  </a:cubicBezTo>
                  <a:cubicBezTo>
                    <a:pt x="2057" y="817"/>
                    <a:pt x="2054" y="790"/>
                    <a:pt x="2051" y="758"/>
                  </a:cubicBezTo>
                  <a:cubicBezTo>
                    <a:pt x="2078" y="775"/>
                    <a:pt x="2101" y="790"/>
                    <a:pt x="2123" y="805"/>
                  </a:cubicBezTo>
                  <a:cubicBezTo>
                    <a:pt x="2098" y="769"/>
                    <a:pt x="2059" y="747"/>
                    <a:pt x="2048" y="703"/>
                  </a:cubicBezTo>
                  <a:cubicBezTo>
                    <a:pt x="2083" y="685"/>
                    <a:pt x="2101" y="685"/>
                    <a:pt x="2125" y="708"/>
                  </a:cubicBezTo>
                  <a:close/>
                  <a:moveTo>
                    <a:pt x="2011" y="942"/>
                  </a:moveTo>
                  <a:cubicBezTo>
                    <a:pt x="1986" y="989"/>
                    <a:pt x="1959" y="1035"/>
                    <a:pt x="1945" y="1092"/>
                  </a:cubicBezTo>
                  <a:cubicBezTo>
                    <a:pt x="1930" y="1065"/>
                    <a:pt x="1912" y="1038"/>
                    <a:pt x="1900" y="1009"/>
                  </a:cubicBezTo>
                  <a:cubicBezTo>
                    <a:pt x="1877" y="956"/>
                    <a:pt x="1862" y="901"/>
                    <a:pt x="1866" y="843"/>
                  </a:cubicBezTo>
                  <a:cubicBezTo>
                    <a:pt x="1870" y="774"/>
                    <a:pt x="1894" y="744"/>
                    <a:pt x="1955" y="731"/>
                  </a:cubicBezTo>
                  <a:cubicBezTo>
                    <a:pt x="1948" y="777"/>
                    <a:pt x="1935" y="823"/>
                    <a:pt x="1945" y="870"/>
                  </a:cubicBezTo>
                  <a:cubicBezTo>
                    <a:pt x="1959" y="826"/>
                    <a:pt x="1960" y="778"/>
                    <a:pt x="1986" y="738"/>
                  </a:cubicBezTo>
                  <a:cubicBezTo>
                    <a:pt x="1992" y="740"/>
                    <a:pt x="1995" y="741"/>
                    <a:pt x="1997" y="742"/>
                  </a:cubicBezTo>
                  <a:cubicBezTo>
                    <a:pt x="1999" y="744"/>
                    <a:pt x="2002" y="746"/>
                    <a:pt x="2003" y="748"/>
                  </a:cubicBezTo>
                  <a:cubicBezTo>
                    <a:pt x="2042" y="811"/>
                    <a:pt x="2046" y="876"/>
                    <a:pt x="2011" y="942"/>
                  </a:cubicBezTo>
                  <a:close/>
                  <a:moveTo>
                    <a:pt x="2001" y="341"/>
                  </a:moveTo>
                  <a:cubicBezTo>
                    <a:pt x="1987" y="319"/>
                    <a:pt x="1979" y="292"/>
                    <a:pt x="1988" y="260"/>
                  </a:cubicBezTo>
                  <a:cubicBezTo>
                    <a:pt x="2030" y="286"/>
                    <a:pt x="2069" y="310"/>
                    <a:pt x="2108" y="334"/>
                  </a:cubicBezTo>
                  <a:cubicBezTo>
                    <a:pt x="2110" y="331"/>
                    <a:pt x="2111" y="329"/>
                    <a:pt x="2113" y="327"/>
                  </a:cubicBezTo>
                  <a:cubicBezTo>
                    <a:pt x="2078" y="297"/>
                    <a:pt x="2042" y="267"/>
                    <a:pt x="2007" y="236"/>
                  </a:cubicBezTo>
                  <a:cubicBezTo>
                    <a:pt x="2036" y="215"/>
                    <a:pt x="2082" y="215"/>
                    <a:pt x="2150" y="250"/>
                  </a:cubicBezTo>
                  <a:cubicBezTo>
                    <a:pt x="2239" y="296"/>
                    <a:pt x="2292" y="373"/>
                    <a:pt x="2308" y="477"/>
                  </a:cubicBezTo>
                  <a:cubicBezTo>
                    <a:pt x="2190" y="501"/>
                    <a:pt x="2059" y="434"/>
                    <a:pt x="2001" y="3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" name="Freeform 5"/>
            <p:cNvSpPr>
              <a:spLocks noEditPoints="1"/>
            </p:cNvSpPr>
            <p:nvPr/>
          </p:nvSpPr>
          <p:spPr bwMode="auto">
            <a:xfrm>
              <a:off x="0" y="0"/>
              <a:ext cx="9055459" cy="6922235"/>
            </a:xfrm>
            <a:custGeom>
              <a:avLst/>
              <a:gdLst>
                <a:gd name="T0" fmla="*/ 0 w 2851"/>
                <a:gd name="T1" fmla="*/ 753246 h 2178"/>
                <a:gd name="T2" fmla="*/ 117521 w 2851"/>
                <a:gd name="T3" fmla="*/ 66743 h 2178"/>
                <a:gd name="T4" fmla="*/ 3300113 w 2851"/>
                <a:gd name="T5" fmla="*/ 3454761 h 2178"/>
                <a:gd name="T6" fmla="*/ 4275218 w 2851"/>
                <a:gd name="T7" fmla="*/ 2510820 h 2178"/>
                <a:gd name="T8" fmla="*/ 3182592 w 2851"/>
                <a:gd name="T9" fmla="*/ 2863606 h 2178"/>
                <a:gd name="T10" fmla="*/ 1800928 w 2851"/>
                <a:gd name="T11" fmla="*/ 3883825 h 2178"/>
                <a:gd name="T12" fmla="*/ 1867629 w 2851"/>
                <a:gd name="T13" fmla="*/ 2841358 h 2178"/>
                <a:gd name="T14" fmla="*/ 2321831 w 2851"/>
                <a:gd name="T15" fmla="*/ 1932378 h 2178"/>
                <a:gd name="T16" fmla="*/ 1505538 w 2851"/>
                <a:gd name="T17" fmla="*/ 753246 h 2178"/>
                <a:gd name="T18" fmla="*/ 641600 w 2851"/>
                <a:gd name="T19" fmla="*/ 1481066 h 2178"/>
                <a:gd name="T20" fmla="*/ 435145 w 2851"/>
                <a:gd name="T21" fmla="*/ 2889032 h 2178"/>
                <a:gd name="T22" fmla="*/ 2896730 w 2851"/>
                <a:gd name="T23" fmla="*/ 5835272 h 2178"/>
                <a:gd name="T24" fmla="*/ 940167 w 2851"/>
                <a:gd name="T25" fmla="*/ 6102246 h 2178"/>
                <a:gd name="T26" fmla="*/ 628895 w 2851"/>
                <a:gd name="T27" fmla="*/ 6114959 h 2178"/>
                <a:gd name="T28" fmla="*/ 0 w 2851"/>
                <a:gd name="T29" fmla="*/ 6451854 h 2178"/>
                <a:gd name="T30" fmla="*/ 559018 w 2851"/>
                <a:gd name="T31" fmla="*/ 6439141 h 2178"/>
                <a:gd name="T32" fmla="*/ 667010 w 2851"/>
                <a:gd name="T33" fmla="*/ 6865026 h 2178"/>
                <a:gd name="T34" fmla="*/ 908405 w 2851"/>
                <a:gd name="T35" fmla="*/ 6865026 h 2178"/>
                <a:gd name="T36" fmla="*/ 1299082 w 2851"/>
                <a:gd name="T37" fmla="*/ 6598053 h 2178"/>
                <a:gd name="T38" fmla="*/ 2109023 w 2851"/>
                <a:gd name="T39" fmla="*/ 5927442 h 2178"/>
                <a:gd name="T40" fmla="*/ 3538331 w 2851"/>
                <a:gd name="T41" fmla="*/ 6569449 h 2178"/>
                <a:gd name="T42" fmla="*/ 3611384 w 2851"/>
                <a:gd name="T43" fmla="*/ 6534488 h 2178"/>
                <a:gd name="T44" fmla="*/ 3227059 w 2851"/>
                <a:gd name="T45" fmla="*/ 6099067 h 2178"/>
                <a:gd name="T46" fmla="*/ 2201134 w 2851"/>
                <a:gd name="T47" fmla="*/ 4748310 h 2178"/>
                <a:gd name="T48" fmla="*/ 3636794 w 2851"/>
                <a:gd name="T49" fmla="*/ 6292941 h 2178"/>
                <a:gd name="T50" fmla="*/ 4141816 w 2851"/>
                <a:gd name="T51" fmla="*/ 4977144 h 2178"/>
                <a:gd name="T52" fmla="*/ 3084129 w 2851"/>
                <a:gd name="T53" fmla="*/ 5689073 h 2178"/>
                <a:gd name="T54" fmla="*/ 3554212 w 2851"/>
                <a:gd name="T55" fmla="*/ 3499257 h 2178"/>
                <a:gd name="T56" fmla="*/ 4491203 w 2851"/>
                <a:gd name="T57" fmla="*/ 3403909 h 2178"/>
                <a:gd name="T58" fmla="*/ 3531978 w 2851"/>
                <a:gd name="T59" fmla="*/ 3260888 h 2178"/>
                <a:gd name="T60" fmla="*/ 3471630 w 2851"/>
                <a:gd name="T61" fmla="*/ 2962132 h 2178"/>
                <a:gd name="T62" fmla="*/ 3055542 w 2851"/>
                <a:gd name="T63" fmla="*/ 2726941 h 2178"/>
                <a:gd name="T64" fmla="*/ 1969269 w 2851"/>
                <a:gd name="T65" fmla="*/ 1732148 h 2178"/>
                <a:gd name="T66" fmla="*/ 1902567 w 2851"/>
                <a:gd name="T67" fmla="*/ 2234312 h 2178"/>
                <a:gd name="T68" fmla="*/ 1969269 w 2851"/>
                <a:gd name="T69" fmla="*/ 1732148 h 2178"/>
                <a:gd name="T70" fmla="*/ 1235557 w 2851"/>
                <a:gd name="T71" fmla="*/ 1728970 h 2178"/>
                <a:gd name="T72" fmla="*/ 1451541 w 2851"/>
                <a:gd name="T73" fmla="*/ 2059508 h 2178"/>
                <a:gd name="T74" fmla="*/ 1851748 w 2851"/>
                <a:gd name="T75" fmla="*/ 1719435 h 2178"/>
                <a:gd name="T76" fmla="*/ 1556357 w 2851"/>
                <a:gd name="T77" fmla="*/ 3591426 h 2178"/>
                <a:gd name="T78" fmla="*/ 508198 w 2851"/>
                <a:gd name="T79" fmla="*/ 2949419 h 2178"/>
                <a:gd name="T80" fmla="*/ 1565886 w 2851"/>
                <a:gd name="T81" fmla="*/ 3241818 h 2178"/>
                <a:gd name="T82" fmla="*/ 1969269 w 2851"/>
                <a:gd name="T83" fmla="*/ 3092440 h 2178"/>
                <a:gd name="T84" fmla="*/ 1645292 w 2851"/>
                <a:gd name="T85" fmla="*/ 4961253 h 2178"/>
                <a:gd name="T86" fmla="*/ 2331360 w 2851"/>
                <a:gd name="T87" fmla="*/ 5717677 h 2178"/>
                <a:gd name="T88" fmla="*/ 1642116 w 2851"/>
                <a:gd name="T89" fmla="*/ 5911551 h 2178"/>
                <a:gd name="T90" fmla="*/ 2115376 w 2851"/>
                <a:gd name="T91" fmla="*/ 6445497 h 2178"/>
                <a:gd name="T92" fmla="*/ 4075115 w 2851"/>
                <a:gd name="T93" fmla="*/ 5047066 h 2178"/>
                <a:gd name="T94" fmla="*/ 3077776 w 2851"/>
                <a:gd name="T95" fmla="*/ 5339465 h 2178"/>
                <a:gd name="T96" fmla="*/ 3484335 w 2851"/>
                <a:gd name="T97" fmla="*/ 5771707 h 2178"/>
                <a:gd name="T98" fmla="*/ 3077776 w 2851"/>
                <a:gd name="T99" fmla="*/ 5339465 h 2178"/>
                <a:gd name="T100" fmla="*/ 8293162 w 2851"/>
                <a:gd name="T101" fmla="*/ 0 h 2178"/>
                <a:gd name="T102" fmla="*/ 8178817 w 2851"/>
                <a:gd name="T103" fmla="*/ 584799 h 2178"/>
                <a:gd name="T104" fmla="*/ 8039062 w 2851"/>
                <a:gd name="T105" fmla="*/ 66743 h 2178"/>
                <a:gd name="T106" fmla="*/ 8426564 w 2851"/>
                <a:gd name="T107" fmla="*/ 397282 h 2178"/>
                <a:gd name="T108" fmla="*/ 8795007 w 2851"/>
                <a:gd name="T109" fmla="*/ 1064715 h 2178"/>
                <a:gd name="T110" fmla="*/ 8937938 w 2851"/>
                <a:gd name="T111" fmla="*/ 228834 h 217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851" h="2178">
                  <a:moveTo>
                    <a:pt x="121" y="116"/>
                  </a:moveTo>
                  <a:cubicBezTo>
                    <a:pt x="137" y="79"/>
                    <a:pt x="133" y="40"/>
                    <a:pt x="129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5" y="54"/>
                    <a:pt x="113" y="105"/>
                    <a:pt x="76" y="151"/>
                  </a:cubicBezTo>
                  <a:cubicBezTo>
                    <a:pt x="54" y="179"/>
                    <a:pt x="37" y="212"/>
                    <a:pt x="0" y="237"/>
                  </a:cubicBezTo>
                  <a:cubicBezTo>
                    <a:pt x="0" y="260"/>
                    <a:pt x="0" y="260"/>
                    <a:pt x="0" y="260"/>
                  </a:cubicBezTo>
                  <a:cubicBezTo>
                    <a:pt x="3" y="259"/>
                    <a:pt x="5" y="259"/>
                    <a:pt x="7" y="257"/>
                  </a:cubicBezTo>
                  <a:cubicBezTo>
                    <a:pt x="59" y="222"/>
                    <a:pt x="97" y="173"/>
                    <a:pt x="121" y="116"/>
                  </a:cubicBezTo>
                  <a:close/>
                  <a:moveTo>
                    <a:pt x="39" y="0"/>
                  </a:moveTo>
                  <a:cubicBezTo>
                    <a:pt x="38" y="7"/>
                    <a:pt x="37" y="14"/>
                    <a:pt x="37" y="21"/>
                  </a:cubicBezTo>
                  <a:cubicBezTo>
                    <a:pt x="36" y="34"/>
                    <a:pt x="35" y="48"/>
                    <a:pt x="35" y="62"/>
                  </a:cubicBezTo>
                  <a:cubicBezTo>
                    <a:pt x="48" y="42"/>
                    <a:pt x="55" y="21"/>
                    <a:pt x="58" y="0"/>
                  </a:cubicBezTo>
                  <a:lnTo>
                    <a:pt x="39" y="0"/>
                  </a:lnTo>
                  <a:close/>
                  <a:moveTo>
                    <a:pt x="897" y="1289"/>
                  </a:moveTo>
                  <a:cubicBezTo>
                    <a:pt x="932" y="1215"/>
                    <a:pt x="971" y="1143"/>
                    <a:pt x="1039" y="1087"/>
                  </a:cubicBezTo>
                  <a:cubicBezTo>
                    <a:pt x="1119" y="1180"/>
                    <a:pt x="1292" y="1206"/>
                    <a:pt x="1434" y="1083"/>
                  </a:cubicBezTo>
                  <a:cubicBezTo>
                    <a:pt x="1428" y="1036"/>
                    <a:pt x="1391" y="1016"/>
                    <a:pt x="1352" y="1000"/>
                  </a:cubicBezTo>
                  <a:cubicBezTo>
                    <a:pt x="1330" y="991"/>
                    <a:pt x="1305" y="986"/>
                    <a:pt x="1282" y="979"/>
                  </a:cubicBezTo>
                  <a:cubicBezTo>
                    <a:pt x="1312" y="919"/>
                    <a:pt x="1341" y="863"/>
                    <a:pt x="1371" y="804"/>
                  </a:cubicBezTo>
                  <a:cubicBezTo>
                    <a:pt x="1360" y="797"/>
                    <a:pt x="1353" y="790"/>
                    <a:pt x="1346" y="790"/>
                  </a:cubicBezTo>
                  <a:cubicBezTo>
                    <a:pt x="1284" y="782"/>
                    <a:pt x="1223" y="795"/>
                    <a:pt x="1168" y="823"/>
                  </a:cubicBezTo>
                  <a:cubicBezTo>
                    <a:pt x="1126" y="844"/>
                    <a:pt x="1101" y="885"/>
                    <a:pt x="1075" y="923"/>
                  </a:cubicBezTo>
                  <a:cubicBezTo>
                    <a:pt x="1051" y="958"/>
                    <a:pt x="1040" y="996"/>
                    <a:pt x="1034" y="1037"/>
                  </a:cubicBezTo>
                  <a:cubicBezTo>
                    <a:pt x="1031" y="1052"/>
                    <a:pt x="1029" y="1067"/>
                    <a:pt x="1005" y="1073"/>
                  </a:cubicBezTo>
                  <a:cubicBezTo>
                    <a:pt x="1024" y="1014"/>
                    <a:pt x="1017" y="957"/>
                    <a:pt x="1002" y="901"/>
                  </a:cubicBezTo>
                  <a:cubicBezTo>
                    <a:pt x="987" y="843"/>
                    <a:pt x="950" y="797"/>
                    <a:pt x="907" y="754"/>
                  </a:cubicBezTo>
                  <a:cubicBezTo>
                    <a:pt x="849" y="813"/>
                    <a:pt x="829" y="885"/>
                    <a:pt x="827" y="963"/>
                  </a:cubicBezTo>
                  <a:cubicBezTo>
                    <a:pt x="825" y="1041"/>
                    <a:pt x="847" y="1112"/>
                    <a:pt x="907" y="1169"/>
                  </a:cubicBezTo>
                  <a:cubicBezTo>
                    <a:pt x="825" y="1294"/>
                    <a:pt x="782" y="1427"/>
                    <a:pt x="792" y="1577"/>
                  </a:cubicBezTo>
                  <a:cubicBezTo>
                    <a:pt x="693" y="1474"/>
                    <a:pt x="625" y="1351"/>
                    <a:pt x="567" y="1222"/>
                  </a:cubicBezTo>
                  <a:cubicBezTo>
                    <a:pt x="587" y="1205"/>
                    <a:pt x="606" y="1191"/>
                    <a:pt x="622" y="1174"/>
                  </a:cubicBezTo>
                  <a:cubicBezTo>
                    <a:pt x="674" y="1120"/>
                    <a:pt x="707" y="1056"/>
                    <a:pt x="718" y="982"/>
                  </a:cubicBezTo>
                  <a:cubicBezTo>
                    <a:pt x="723" y="947"/>
                    <a:pt x="718" y="910"/>
                    <a:pt x="715" y="874"/>
                  </a:cubicBezTo>
                  <a:cubicBezTo>
                    <a:pt x="714" y="860"/>
                    <a:pt x="702" y="855"/>
                    <a:pt x="687" y="854"/>
                  </a:cubicBezTo>
                  <a:cubicBezTo>
                    <a:pt x="648" y="852"/>
                    <a:pt x="617" y="874"/>
                    <a:pt x="588" y="894"/>
                  </a:cubicBezTo>
                  <a:cubicBezTo>
                    <a:pt x="564" y="910"/>
                    <a:pt x="545" y="933"/>
                    <a:pt x="522" y="956"/>
                  </a:cubicBezTo>
                  <a:cubicBezTo>
                    <a:pt x="505" y="892"/>
                    <a:pt x="503" y="827"/>
                    <a:pt x="499" y="758"/>
                  </a:cubicBezTo>
                  <a:cubicBezTo>
                    <a:pt x="520" y="765"/>
                    <a:pt x="538" y="774"/>
                    <a:pt x="556" y="776"/>
                  </a:cubicBezTo>
                  <a:cubicBezTo>
                    <a:pt x="601" y="783"/>
                    <a:pt x="637" y="760"/>
                    <a:pt x="667" y="729"/>
                  </a:cubicBezTo>
                  <a:cubicBezTo>
                    <a:pt x="699" y="695"/>
                    <a:pt x="721" y="654"/>
                    <a:pt x="731" y="608"/>
                  </a:cubicBezTo>
                  <a:cubicBezTo>
                    <a:pt x="737" y="584"/>
                    <a:pt x="745" y="560"/>
                    <a:pt x="752" y="535"/>
                  </a:cubicBezTo>
                  <a:cubicBezTo>
                    <a:pt x="764" y="496"/>
                    <a:pt x="782" y="460"/>
                    <a:pt x="831" y="438"/>
                  </a:cubicBezTo>
                  <a:cubicBezTo>
                    <a:pt x="783" y="424"/>
                    <a:pt x="741" y="420"/>
                    <a:pt x="705" y="433"/>
                  </a:cubicBezTo>
                  <a:cubicBezTo>
                    <a:pt x="670" y="447"/>
                    <a:pt x="640" y="475"/>
                    <a:pt x="604" y="498"/>
                  </a:cubicBezTo>
                  <a:cubicBezTo>
                    <a:pt x="587" y="400"/>
                    <a:pt x="540" y="316"/>
                    <a:pt x="474" y="237"/>
                  </a:cubicBezTo>
                  <a:cubicBezTo>
                    <a:pt x="470" y="245"/>
                    <a:pt x="466" y="250"/>
                    <a:pt x="466" y="254"/>
                  </a:cubicBezTo>
                  <a:cubicBezTo>
                    <a:pt x="473" y="305"/>
                    <a:pt x="451" y="350"/>
                    <a:pt x="434" y="395"/>
                  </a:cubicBezTo>
                  <a:cubicBezTo>
                    <a:pt x="420" y="433"/>
                    <a:pt x="402" y="469"/>
                    <a:pt x="386" y="507"/>
                  </a:cubicBezTo>
                  <a:cubicBezTo>
                    <a:pt x="358" y="501"/>
                    <a:pt x="327" y="496"/>
                    <a:pt x="296" y="489"/>
                  </a:cubicBezTo>
                  <a:cubicBezTo>
                    <a:pt x="265" y="482"/>
                    <a:pt x="235" y="474"/>
                    <a:pt x="202" y="466"/>
                  </a:cubicBezTo>
                  <a:cubicBezTo>
                    <a:pt x="182" y="541"/>
                    <a:pt x="227" y="601"/>
                    <a:pt x="269" y="658"/>
                  </a:cubicBezTo>
                  <a:cubicBezTo>
                    <a:pt x="314" y="718"/>
                    <a:pt x="371" y="759"/>
                    <a:pt x="452" y="751"/>
                  </a:cubicBezTo>
                  <a:cubicBezTo>
                    <a:pt x="451" y="794"/>
                    <a:pt x="448" y="833"/>
                    <a:pt x="450" y="872"/>
                  </a:cubicBezTo>
                  <a:cubicBezTo>
                    <a:pt x="451" y="911"/>
                    <a:pt x="455" y="950"/>
                    <a:pt x="459" y="996"/>
                  </a:cubicBezTo>
                  <a:cubicBezTo>
                    <a:pt x="362" y="918"/>
                    <a:pt x="259" y="881"/>
                    <a:pt x="137" y="909"/>
                  </a:cubicBezTo>
                  <a:cubicBezTo>
                    <a:pt x="132" y="942"/>
                    <a:pt x="147" y="970"/>
                    <a:pt x="158" y="998"/>
                  </a:cubicBezTo>
                  <a:cubicBezTo>
                    <a:pt x="184" y="1069"/>
                    <a:pt x="239" y="1117"/>
                    <a:pt x="301" y="1158"/>
                  </a:cubicBezTo>
                  <a:cubicBezTo>
                    <a:pt x="371" y="1203"/>
                    <a:pt x="451" y="1226"/>
                    <a:pt x="534" y="1248"/>
                  </a:cubicBezTo>
                  <a:cubicBezTo>
                    <a:pt x="575" y="1355"/>
                    <a:pt x="625" y="1462"/>
                    <a:pt x="693" y="1558"/>
                  </a:cubicBezTo>
                  <a:cubicBezTo>
                    <a:pt x="760" y="1653"/>
                    <a:pt x="837" y="1741"/>
                    <a:pt x="912" y="1836"/>
                  </a:cubicBezTo>
                  <a:cubicBezTo>
                    <a:pt x="883" y="1826"/>
                    <a:pt x="856" y="1818"/>
                    <a:pt x="830" y="1809"/>
                  </a:cubicBezTo>
                  <a:cubicBezTo>
                    <a:pt x="751" y="1649"/>
                    <a:pt x="633" y="1547"/>
                    <a:pt x="446" y="1532"/>
                  </a:cubicBezTo>
                  <a:cubicBezTo>
                    <a:pt x="441" y="1593"/>
                    <a:pt x="459" y="1644"/>
                    <a:pt x="495" y="1687"/>
                  </a:cubicBezTo>
                  <a:cubicBezTo>
                    <a:pt x="528" y="1727"/>
                    <a:pt x="568" y="1763"/>
                    <a:pt x="607" y="1803"/>
                  </a:cubicBezTo>
                  <a:cubicBezTo>
                    <a:pt x="493" y="1813"/>
                    <a:pt x="395" y="1861"/>
                    <a:pt x="296" y="1920"/>
                  </a:cubicBezTo>
                  <a:cubicBezTo>
                    <a:pt x="280" y="1912"/>
                    <a:pt x="261" y="1904"/>
                    <a:pt x="243" y="1894"/>
                  </a:cubicBezTo>
                  <a:cubicBezTo>
                    <a:pt x="166" y="1849"/>
                    <a:pt x="87" y="1856"/>
                    <a:pt x="9" y="1889"/>
                  </a:cubicBezTo>
                  <a:cubicBezTo>
                    <a:pt x="6" y="1890"/>
                    <a:pt x="3" y="1891"/>
                    <a:pt x="0" y="1892"/>
                  </a:cubicBezTo>
                  <a:cubicBezTo>
                    <a:pt x="0" y="1917"/>
                    <a:pt x="0" y="1917"/>
                    <a:pt x="0" y="1917"/>
                  </a:cubicBezTo>
                  <a:cubicBezTo>
                    <a:pt x="67" y="1891"/>
                    <a:pt x="155" y="1891"/>
                    <a:pt x="198" y="1924"/>
                  </a:cubicBezTo>
                  <a:cubicBezTo>
                    <a:pt x="150" y="1930"/>
                    <a:pt x="100" y="1937"/>
                    <a:pt x="50" y="1943"/>
                  </a:cubicBezTo>
                  <a:cubicBezTo>
                    <a:pt x="51" y="1946"/>
                    <a:pt x="51" y="1949"/>
                    <a:pt x="51" y="1952"/>
                  </a:cubicBezTo>
                  <a:cubicBezTo>
                    <a:pt x="106" y="1957"/>
                    <a:pt x="162" y="1936"/>
                    <a:pt x="218" y="1955"/>
                  </a:cubicBezTo>
                  <a:cubicBezTo>
                    <a:pt x="155" y="2028"/>
                    <a:pt x="74" y="2038"/>
                    <a:pt x="0" y="2010"/>
                  </a:cubicBezTo>
                  <a:cubicBezTo>
                    <a:pt x="0" y="2030"/>
                    <a:pt x="0" y="2030"/>
                    <a:pt x="0" y="2030"/>
                  </a:cubicBezTo>
                  <a:cubicBezTo>
                    <a:pt x="39" y="2043"/>
                    <a:pt x="79" y="2049"/>
                    <a:pt x="122" y="2044"/>
                  </a:cubicBezTo>
                  <a:cubicBezTo>
                    <a:pt x="123" y="2044"/>
                    <a:pt x="124" y="2046"/>
                    <a:pt x="125" y="2047"/>
                  </a:cubicBezTo>
                  <a:cubicBezTo>
                    <a:pt x="98" y="2082"/>
                    <a:pt x="74" y="2121"/>
                    <a:pt x="55" y="2160"/>
                  </a:cubicBezTo>
                  <a:cubicBezTo>
                    <a:pt x="78" y="2160"/>
                    <a:pt x="78" y="2160"/>
                    <a:pt x="78" y="2160"/>
                  </a:cubicBezTo>
                  <a:cubicBezTo>
                    <a:pt x="103" y="2111"/>
                    <a:pt x="136" y="2067"/>
                    <a:pt x="176" y="2026"/>
                  </a:cubicBezTo>
                  <a:cubicBezTo>
                    <a:pt x="189" y="2013"/>
                    <a:pt x="203" y="2017"/>
                    <a:pt x="219" y="2024"/>
                  </a:cubicBezTo>
                  <a:cubicBezTo>
                    <a:pt x="188" y="2070"/>
                    <a:pt x="157" y="2115"/>
                    <a:pt x="127" y="2160"/>
                  </a:cubicBezTo>
                  <a:cubicBezTo>
                    <a:pt x="138" y="2160"/>
                    <a:pt x="138" y="2160"/>
                    <a:pt x="138" y="2160"/>
                  </a:cubicBezTo>
                  <a:cubicBezTo>
                    <a:pt x="171" y="2122"/>
                    <a:pt x="205" y="2083"/>
                    <a:pt x="245" y="2037"/>
                  </a:cubicBezTo>
                  <a:cubicBezTo>
                    <a:pt x="248" y="2088"/>
                    <a:pt x="233" y="2127"/>
                    <a:pt x="210" y="2160"/>
                  </a:cubicBezTo>
                  <a:cubicBezTo>
                    <a:pt x="236" y="2160"/>
                    <a:pt x="236" y="2160"/>
                    <a:pt x="236" y="2160"/>
                  </a:cubicBezTo>
                  <a:cubicBezTo>
                    <a:pt x="241" y="2153"/>
                    <a:pt x="246" y="2146"/>
                    <a:pt x="251" y="2140"/>
                  </a:cubicBezTo>
                  <a:cubicBezTo>
                    <a:pt x="252" y="2139"/>
                    <a:pt x="254" y="2139"/>
                    <a:pt x="259" y="2139"/>
                  </a:cubicBezTo>
                  <a:cubicBezTo>
                    <a:pt x="261" y="2146"/>
                    <a:pt x="263" y="2153"/>
                    <a:pt x="265" y="2160"/>
                  </a:cubicBezTo>
                  <a:cubicBezTo>
                    <a:pt x="286" y="2160"/>
                    <a:pt x="286" y="2160"/>
                    <a:pt x="286" y="2160"/>
                  </a:cubicBezTo>
                  <a:cubicBezTo>
                    <a:pt x="283" y="2146"/>
                    <a:pt x="282" y="2133"/>
                    <a:pt x="282" y="2121"/>
                  </a:cubicBezTo>
                  <a:cubicBezTo>
                    <a:pt x="282" y="2089"/>
                    <a:pt x="277" y="2050"/>
                    <a:pt x="318" y="2027"/>
                  </a:cubicBezTo>
                  <a:cubicBezTo>
                    <a:pt x="340" y="2066"/>
                    <a:pt x="340" y="2109"/>
                    <a:pt x="357" y="2146"/>
                  </a:cubicBezTo>
                  <a:cubicBezTo>
                    <a:pt x="370" y="2104"/>
                    <a:pt x="348" y="2065"/>
                    <a:pt x="347" y="2021"/>
                  </a:cubicBezTo>
                  <a:cubicBezTo>
                    <a:pt x="377" y="2032"/>
                    <a:pt x="399" y="2049"/>
                    <a:pt x="409" y="2076"/>
                  </a:cubicBezTo>
                  <a:cubicBezTo>
                    <a:pt x="420" y="2105"/>
                    <a:pt x="425" y="2133"/>
                    <a:pt x="427" y="2160"/>
                  </a:cubicBezTo>
                  <a:cubicBezTo>
                    <a:pt x="448" y="2160"/>
                    <a:pt x="448" y="2160"/>
                    <a:pt x="448" y="2160"/>
                  </a:cubicBezTo>
                  <a:cubicBezTo>
                    <a:pt x="448" y="2159"/>
                    <a:pt x="448" y="2158"/>
                    <a:pt x="448" y="2157"/>
                  </a:cubicBezTo>
                  <a:cubicBezTo>
                    <a:pt x="447" y="2076"/>
                    <a:pt x="410" y="2010"/>
                    <a:pt x="340" y="1955"/>
                  </a:cubicBezTo>
                  <a:cubicBezTo>
                    <a:pt x="444" y="1898"/>
                    <a:pt x="546" y="1863"/>
                    <a:pt x="664" y="1865"/>
                  </a:cubicBezTo>
                  <a:cubicBezTo>
                    <a:pt x="580" y="1945"/>
                    <a:pt x="544" y="2038"/>
                    <a:pt x="564" y="2149"/>
                  </a:cubicBezTo>
                  <a:cubicBezTo>
                    <a:pt x="668" y="2178"/>
                    <a:pt x="832" y="2049"/>
                    <a:pt x="839" y="1886"/>
                  </a:cubicBezTo>
                  <a:cubicBezTo>
                    <a:pt x="915" y="1909"/>
                    <a:pt x="985" y="1941"/>
                    <a:pt x="1037" y="2003"/>
                  </a:cubicBezTo>
                  <a:cubicBezTo>
                    <a:pt x="1053" y="2022"/>
                    <a:pt x="1066" y="2043"/>
                    <a:pt x="1093" y="2048"/>
                  </a:cubicBezTo>
                  <a:cubicBezTo>
                    <a:pt x="1101" y="2050"/>
                    <a:pt x="1109" y="2059"/>
                    <a:pt x="1114" y="2067"/>
                  </a:cubicBezTo>
                  <a:cubicBezTo>
                    <a:pt x="1135" y="2097"/>
                    <a:pt x="1154" y="2128"/>
                    <a:pt x="1170" y="2160"/>
                  </a:cubicBezTo>
                  <a:cubicBezTo>
                    <a:pt x="1198" y="2160"/>
                    <a:pt x="1198" y="2160"/>
                    <a:pt x="1198" y="2160"/>
                  </a:cubicBezTo>
                  <a:cubicBezTo>
                    <a:pt x="1194" y="2144"/>
                    <a:pt x="1194" y="2126"/>
                    <a:pt x="1201" y="2105"/>
                  </a:cubicBezTo>
                  <a:cubicBezTo>
                    <a:pt x="1178" y="2119"/>
                    <a:pt x="1167" y="2114"/>
                    <a:pt x="1159" y="2097"/>
                  </a:cubicBezTo>
                  <a:cubicBezTo>
                    <a:pt x="1153" y="2083"/>
                    <a:pt x="1142" y="2071"/>
                    <a:pt x="1137" y="2056"/>
                  </a:cubicBezTo>
                  <a:cubicBezTo>
                    <a:pt x="1130" y="2034"/>
                    <a:pt x="1117" y="2021"/>
                    <a:pt x="1092" y="2020"/>
                  </a:cubicBezTo>
                  <a:cubicBezTo>
                    <a:pt x="1089" y="1975"/>
                    <a:pt x="1056" y="1957"/>
                    <a:pt x="1023" y="1941"/>
                  </a:cubicBezTo>
                  <a:cubicBezTo>
                    <a:pt x="965" y="1913"/>
                    <a:pt x="910" y="1881"/>
                    <a:pt x="847" y="1863"/>
                  </a:cubicBezTo>
                  <a:cubicBezTo>
                    <a:pt x="831" y="1859"/>
                    <a:pt x="822" y="1852"/>
                    <a:pt x="831" y="1835"/>
                  </a:cubicBezTo>
                  <a:cubicBezTo>
                    <a:pt x="902" y="1842"/>
                    <a:pt x="952" y="1895"/>
                    <a:pt x="1016" y="1919"/>
                  </a:cubicBezTo>
                  <a:cubicBezTo>
                    <a:pt x="1014" y="1909"/>
                    <a:pt x="1011" y="1900"/>
                    <a:pt x="1005" y="1894"/>
                  </a:cubicBezTo>
                  <a:cubicBezTo>
                    <a:pt x="941" y="1822"/>
                    <a:pt x="878" y="1749"/>
                    <a:pt x="812" y="1679"/>
                  </a:cubicBezTo>
                  <a:cubicBezTo>
                    <a:pt x="749" y="1611"/>
                    <a:pt x="698" y="1534"/>
                    <a:pt x="652" y="1454"/>
                  </a:cubicBezTo>
                  <a:cubicBezTo>
                    <a:pt x="643" y="1438"/>
                    <a:pt x="636" y="1422"/>
                    <a:pt x="629" y="1406"/>
                  </a:cubicBezTo>
                  <a:cubicBezTo>
                    <a:pt x="655" y="1433"/>
                    <a:pt x="672" y="1465"/>
                    <a:pt x="693" y="1494"/>
                  </a:cubicBezTo>
                  <a:cubicBezTo>
                    <a:pt x="765" y="1594"/>
                    <a:pt x="844" y="1687"/>
                    <a:pt x="927" y="1778"/>
                  </a:cubicBezTo>
                  <a:cubicBezTo>
                    <a:pt x="994" y="1853"/>
                    <a:pt x="1064" y="1925"/>
                    <a:pt x="1133" y="1999"/>
                  </a:cubicBezTo>
                  <a:cubicBezTo>
                    <a:pt x="1180" y="2048"/>
                    <a:pt x="1218" y="2102"/>
                    <a:pt x="1251" y="2160"/>
                  </a:cubicBezTo>
                  <a:cubicBezTo>
                    <a:pt x="1275" y="2160"/>
                    <a:pt x="1275" y="2160"/>
                    <a:pt x="1275" y="2160"/>
                  </a:cubicBezTo>
                  <a:cubicBezTo>
                    <a:pt x="1240" y="2096"/>
                    <a:pt x="1196" y="2036"/>
                    <a:pt x="1145" y="1980"/>
                  </a:cubicBezTo>
                  <a:cubicBezTo>
                    <a:pt x="1136" y="1970"/>
                    <a:pt x="1128" y="1959"/>
                    <a:pt x="1118" y="1945"/>
                  </a:cubicBezTo>
                  <a:cubicBezTo>
                    <a:pt x="1128" y="1941"/>
                    <a:pt x="1135" y="1937"/>
                    <a:pt x="1142" y="1935"/>
                  </a:cubicBezTo>
                  <a:cubicBezTo>
                    <a:pt x="1221" y="1912"/>
                    <a:pt x="1263" y="1851"/>
                    <a:pt x="1290" y="1781"/>
                  </a:cubicBezTo>
                  <a:cubicBezTo>
                    <a:pt x="1305" y="1742"/>
                    <a:pt x="1309" y="1699"/>
                    <a:pt x="1313" y="1657"/>
                  </a:cubicBezTo>
                  <a:cubicBezTo>
                    <a:pt x="1315" y="1627"/>
                    <a:pt x="1307" y="1597"/>
                    <a:pt x="1304" y="1566"/>
                  </a:cubicBezTo>
                  <a:cubicBezTo>
                    <a:pt x="1252" y="1562"/>
                    <a:pt x="1221" y="1597"/>
                    <a:pt x="1180" y="1621"/>
                  </a:cubicBezTo>
                  <a:cubicBezTo>
                    <a:pt x="1167" y="1517"/>
                    <a:pt x="1118" y="1434"/>
                    <a:pt x="1057" y="1353"/>
                  </a:cubicBezTo>
                  <a:cubicBezTo>
                    <a:pt x="1050" y="1356"/>
                    <a:pt x="1041" y="1358"/>
                    <a:pt x="1037" y="1364"/>
                  </a:cubicBezTo>
                  <a:cubicBezTo>
                    <a:pt x="977" y="1434"/>
                    <a:pt x="937" y="1511"/>
                    <a:pt x="945" y="1608"/>
                  </a:cubicBezTo>
                  <a:cubicBezTo>
                    <a:pt x="950" y="1669"/>
                    <a:pt x="952" y="1730"/>
                    <a:pt x="971" y="1790"/>
                  </a:cubicBezTo>
                  <a:cubicBezTo>
                    <a:pt x="886" y="1704"/>
                    <a:pt x="834" y="1605"/>
                    <a:pt x="850" y="1480"/>
                  </a:cubicBezTo>
                  <a:cubicBezTo>
                    <a:pt x="858" y="1414"/>
                    <a:pt x="868" y="1349"/>
                    <a:pt x="897" y="1289"/>
                  </a:cubicBezTo>
                  <a:close/>
                  <a:moveTo>
                    <a:pt x="1414" y="1071"/>
                  </a:moveTo>
                  <a:cubicBezTo>
                    <a:pt x="1355" y="1124"/>
                    <a:pt x="1290" y="1149"/>
                    <a:pt x="1216" y="1147"/>
                  </a:cubicBezTo>
                  <a:cubicBezTo>
                    <a:pt x="1180" y="1146"/>
                    <a:pt x="1145" y="1138"/>
                    <a:pt x="1119" y="1101"/>
                  </a:cubicBezTo>
                  <a:cubicBezTo>
                    <a:pt x="1178" y="1089"/>
                    <a:pt x="1236" y="1094"/>
                    <a:pt x="1288" y="1066"/>
                  </a:cubicBezTo>
                  <a:cubicBezTo>
                    <a:pt x="1249" y="1067"/>
                    <a:pt x="1209" y="1068"/>
                    <a:pt x="1161" y="1069"/>
                  </a:cubicBezTo>
                  <a:cubicBezTo>
                    <a:pt x="1197" y="1045"/>
                    <a:pt x="1227" y="1025"/>
                    <a:pt x="1257" y="1006"/>
                  </a:cubicBezTo>
                  <a:cubicBezTo>
                    <a:pt x="1260" y="1004"/>
                    <a:pt x="1265" y="1004"/>
                    <a:pt x="1269" y="1005"/>
                  </a:cubicBezTo>
                  <a:cubicBezTo>
                    <a:pt x="1324" y="1008"/>
                    <a:pt x="1373" y="1024"/>
                    <a:pt x="1414" y="1071"/>
                  </a:cubicBezTo>
                  <a:close/>
                  <a:moveTo>
                    <a:pt x="1093" y="932"/>
                  </a:moveTo>
                  <a:cubicBezTo>
                    <a:pt x="1125" y="882"/>
                    <a:pt x="1162" y="837"/>
                    <a:pt x="1225" y="825"/>
                  </a:cubicBezTo>
                  <a:cubicBezTo>
                    <a:pt x="1261" y="818"/>
                    <a:pt x="1297" y="803"/>
                    <a:pt x="1344" y="811"/>
                  </a:cubicBezTo>
                  <a:cubicBezTo>
                    <a:pt x="1310" y="863"/>
                    <a:pt x="1297" y="920"/>
                    <a:pt x="1258" y="966"/>
                  </a:cubicBezTo>
                  <a:cubicBezTo>
                    <a:pt x="1220" y="1009"/>
                    <a:pt x="1179" y="1040"/>
                    <a:pt x="1112" y="1026"/>
                  </a:cubicBezTo>
                  <a:cubicBezTo>
                    <a:pt x="1122" y="1008"/>
                    <a:pt x="1129" y="994"/>
                    <a:pt x="1138" y="982"/>
                  </a:cubicBezTo>
                  <a:cubicBezTo>
                    <a:pt x="1147" y="970"/>
                    <a:pt x="1159" y="960"/>
                    <a:pt x="1170" y="949"/>
                  </a:cubicBezTo>
                  <a:cubicBezTo>
                    <a:pt x="1179" y="940"/>
                    <a:pt x="1189" y="930"/>
                    <a:pt x="1198" y="920"/>
                  </a:cubicBezTo>
                  <a:cubicBezTo>
                    <a:pt x="1148" y="934"/>
                    <a:pt x="1117" y="971"/>
                    <a:pt x="1086" y="1011"/>
                  </a:cubicBezTo>
                  <a:cubicBezTo>
                    <a:pt x="1069" y="979"/>
                    <a:pt x="1079" y="955"/>
                    <a:pt x="1093" y="932"/>
                  </a:cubicBezTo>
                  <a:close/>
                  <a:moveTo>
                    <a:pt x="907" y="1084"/>
                  </a:moveTo>
                  <a:cubicBezTo>
                    <a:pt x="875" y="1070"/>
                    <a:pt x="863" y="1050"/>
                    <a:pt x="857" y="1026"/>
                  </a:cubicBezTo>
                  <a:cubicBezTo>
                    <a:pt x="843" y="977"/>
                    <a:pt x="848" y="929"/>
                    <a:pt x="860" y="881"/>
                  </a:cubicBezTo>
                  <a:cubicBezTo>
                    <a:pt x="869" y="846"/>
                    <a:pt x="881" y="813"/>
                    <a:pt x="912" y="784"/>
                  </a:cubicBezTo>
                  <a:cubicBezTo>
                    <a:pt x="930" y="810"/>
                    <a:pt x="948" y="833"/>
                    <a:pt x="962" y="858"/>
                  </a:cubicBezTo>
                  <a:cubicBezTo>
                    <a:pt x="990" y="907"/>
                    <a:pt x="1000" y="960"/>
                    <a:pt x="993" y="1016"/>
                  </a:cubicBezTo>
                  <a:cubicBezTo>
                    <a:pt x="989" y="1048"/>
                    <a:pt x="978" y="1077"/>
                    <a:pt x="940" y="1093"/>
                  </a:cubicBezTo>
                  <a:cubicBezTo>
                    <a:pt x="921" y="1045"/>
                    <a:pt x="935" y="991"/>
                    <a:pt x="905" y="950"/>
                  </a:cubicBezTo>
                  <a:cubicBezTo>
                    <a:pt x="905" y="993"/>
                    <a:pt x="906" y="1035"/>
                    <a:pt x="907" y="1084"/>
                  </a:cubicBezTo>
                  <a:close/>
                  <a:moveTo>
                    <a:pt x="620" y="545"/>
                  </a:moveTo>
                  <a:cubicBezTo>
                    <a:pt x="625" y="497"/>
                    <a:pt x="665" y="481"/>
                    <a:pt x="698" y="459"/>
                  </a:cubicBezTo>
                  <a:cubicBezTo>
                    <a:pt x="716" y="448"/>
                    <a:pt x="737" y="440"/>
                    <a:pt x="762" y="450"/>
                  </a:cubicBezTo>
                  <a:cubicBezTo>
                    <a:pt x="746" y="495"/>
                    <a:pt x="729" y="535"/>
                    <a:pt x="719" y="576"/>
                  </a:cubicBezTo>
                  <a:cubicBezTo>
                    <a:pt x="710" y="611"/>
                    <a:pt x="691" y="640"/>
                    <a:pt x="670" y="668"/>
                  </a:cubicBezTo>
                  <a:cubicBezTo>
                    <a:pt x="654" y="690"/>
                    <a:pt x="631" y="704"/>
                    <a:pt x="599" y="703"/>
                  </a:cubicBezTo>
                  <a:cubicBezTo>
                    <a:pt x="614" y="677"/>
                    <a:pt x="628" y="654"/>
                    <a:pt x="642" y="631"/>
                  </a:cubicBezTo>
                  <a:cubicBezTo>
                    <a:pt x="623" y="643"/>
                    <a:pt x="610" y="659"/>
                    <a:pt x="595" y="673"/>
                  </a:cubicBezTo>
                  <a:cubicBezTo>
                    <a:pt x="580" y="686"/>
                    <a:pt x="566" y="703"/>
                    <a:pt x="540" y="695"/>
                  </a:cubicBezTo>
                  <a:cubicBezTo>
                    <a:pt x="556" y="670"/>
                    <a:pt x="573" y="648"/>
                    <a:pt x="587" y="625"/>
                  </a:cubicBezTo>
                  <a:cubicBezTo>
                    <a:pt x="602" y="600"/>
                    <a:pt x="595" y="566"/>
                    <a:pt x="620" y="545"/>
                  </a:cubicBezTo>
                  <a:close/>
                  <a:moveTo>
                    <a:pt x="331" y="688"/>
                  </a:moveTo>
                  <a:cubicBezTo>
                    <a:pt x="278" y="644"/>
                    <a:pt x="242" y="589"/>
                    <a:pt x="220" y="524"/>
                  </a:cubicBezTo>
                  <a:cubicBezTo>
                    <a:pt x="217" y="515"/>
                    <a:pt x="219" y="505"/>
                    <a:pt x="219" y="500"/>
                  </a:cubicBezTo>
                  <a:cubicBezTo>
                    <a:pt x="253" y="505"/>
                    <a:pt x="285" y="511"/>
                    <a:pt x="318" y="515"/>
                  </a:cubicBezTo>
                  <a:cubicBezTo>
                    <a:pt x="346" y="518"/>
                    <a:pt x="372" y="526"/>
                    <a:pt x="389" y="544"/>
                  </a:cubicBezTo>
                  <a:cubicBezTo>
                    <a:pt x="394" y="576"/>
                    <a:pt x="398" y="603"/>
                    <a:pt x="402" y="634"/>
                  </a:cubicBezTo>
                  <a:cubicBezTo>
                    <a:pt x="375" y="619"/>
                    <a:pt x="351" y="605"/>
                    <a:pt x="328" y="592"/>
                  </a:cubicBezTo>
                  <a:cubicBezTo>
                    <a:pt x="355" y="626"/>
                    <a:pt x="395" y="646"/>
                    <a:pt x="408" y="689"/>
                  </a:cubicBezTo>
                  <a:cubicBezTo>
                    <a:pt x="374" y="710"/>
                    <a:pt x="356" y="710"/>
                    <a:pt x="331" y="688"/>
                  </a:cubicBezTo>
                  <a:close/>
                  <a:moveTo>
                    <a:pt x="457" y="648"/>
                  </a:moveTo>
                  <a:cubicBezTo>
                    <a:pt x="455" y="647"/>
                    <a:pt x="452" y="645"/>
                    <a:pt x="451" y="643"/>
                  </a:cubicBezTo>
                  <a:cubicBezTo>
                    <a:pt x="409" y="581"/>
                    <a:pt x="402" y="517"/>
                    <a:pt x="433" y="449"/>
                  </a:cubicBezTo>
                  <a:cubicBezTo>
                    <a:pt x="456" y="400"/>
                    <a:pt x="481" y="353"/>
                    <a:pt x="492" y="296"/>
                  </a:cubicBezTo>
                  <a:cubicBezTo>
                    <a:pt x="508" y="323"/>
                    <a:pt x="527" y="348"/>
                    <a:pt x="541" y="376"/>
                  </a:cubicBezTo>
                  <a:cubicBezTo>
                    <a:pt x="567" y="428"/>
                    <a:pt x="584" y="483"/>
                    <a:pt x="583" y="541"/>
                  </a:cubicBezTo>
                  <a:cubicBezTo>
                    <a:pt x="583" y="610"/>
                    <a:pt x="560" y="641"/>
                    <a:pt x="500" y="657"/>
                  </a:cubicBezTo>
                  <a:cubicBezTo>
                    <a:pt x="504" y="611"/>
                    <a:pt x="515" y="565"/>
                    <a:pt x="502" y="518"/>
                  </a:cubicBezTo>
                  <a:cubicBezTo>
                    <a:pt x="491" y="563"/>
                    <a:pt x="492" y="611"/>
                    <a:pt x="469" y="652"/>
                  </a:cubicBezTo>
                  <a:cubicBezTo>
                    <a:pt x="462" y="650"/>
                    <a:pt x="460" y="649"/>
                    <a:pt x="457" y="648"/>
                  </a:cubicBezTo>
                  <a:close/>
                  <a:moveTo>
                    <a:pt x="490" y="1130"/>
                  </a:moveTo>
                  <a:cubicBezTo>
                    <a:pt x="446" y="1106"/>
                    <a:pt x="406" y="1084"/>
                    <a:pt x="366" y="1061"/>
                  </a:cubicBezTo>
                  <a:cubicBezTo>
                    <a:pt x="365" y="1064"/>
                    <a:pt x="363" y="1066"/>
                    <a:pt x="362" y="1068"/>
                  </a:cubicBezTo>
                  <a:cubicBezTo>
                    <a:pt x="398" y="1097"/>
                    <a:pt x="435" y="1125"/>
                    <a:pt x="472" y="1154"/>
                  </a:cubicBezTo>
                  <a:cubicBezTo>
                    <a:pt x="444" y="1176"/>
                    <a:pt x="399" y="1179"/>
                    <a:pt x="329" y="1147"/>
                  </a:cubicBezTo>
                  <a:cubicBezTo>
                    <a:pt x="237" y="1105"/>
                    <a:pt x="181" y="1031"/>
                    <a:pt x="160" y="928"/>
                  </a:cubicBezTo>
                  <a:cubicBezTo>
                    <a:pt x="276" y="898"/>
                    <a:pt x="410" y="959"/>
                    <a:pt x="473" y="1049"/>
                  </a:cubicBezTo>
                  <a:cubicBezTo>
                    <a:pt x="488" y="1070"/>
                    <a:pt x="497" y="1097"/>
                    <a:pt x="490" y="1130"/>
                  </a:cubicBezTo>
                  <a:close/>
                  <a:moveTo>
                    <a:pt x="493" y="1020"/>
                  </a:moveTo>
                  <a:cubicBezTo>
                    <a:pt x="469" y="949"/>
                    <a:pt x="467" y="880"/>
                    <a:pt x="474" y="811"/>
                  </a:cubicBezTo>
                  <a:cubicBezTo>
                    <a:pt x="502" y="930"/>
                    <a:pt x="507" y="985"/>
                    <a:pt x="493" y="1020"/>
                  </a:cubicBezTo>
                  <a:close/>
                  <a:moveTo>
                    <a:pt x="535" y="990"/>
                  </a:moveTo>
                  <a:cubicBezTo>
                    <a:pt x="543" y="972"/>
                    <a:pt x="553" y="954"/>
                    <a:pt x="566" y="940"/>
                  </a:cubicBezTo>
                  <a:cubicBezTo>
                    <a:pt x="598" y="907"/>
                    <a:pt x="635" y="880"/>
                    <a:pt x="684" y="874"/>
                  </a:cubicBezTo>
                  <a:cubicBezTo>
                    <a:pt x="730" y="968"/>
                    <a:pt x="660" y="1145"/>
                    <a:pt x="577" y="1146"/>
                  </a:cubicBezTo>
                  <a:cubicBezTo>
                    <a:pt x="568" y="1085"/>
                    <a:pt x="603" y="1034"/>
                    <a:pt x="620" y="973"/>
                  </a:cubicBezTo>
                  <a:cubicBezTo>
                    <a:pt x="577" y="1016"/>
                    <a:pt x="570" y="1070"/>
                    <a:pt x="549" y="1120"/>
                  </a:cubicBezTo>
                  <a:cubicBezTo>
                    <a:pt x="513" y="1076"/>
                    <a:pt x="513" y="1033"/>
                    <a:pt x="535" y="990"/>
                  </a:cubicBezTo>
                  <a:close/>
                  <a:moveTo>
                    <a:pt x="464" y="1556"/>
                  </a:moveTo>
                  <a:cubicBezTo>
                    <a:pt x="471" y="1556"/>
                    <a:pt x="478" y="1555"/>
                    <a:pt x="485" y="1556"/>
                  </a:cubicBezTo>
                  <a:cubicBezTo>
                    <a:pt x="496" y="1557"/>
                    <a:pt x="507" y="1558"/>
                    <a:pt x="518" y="1561"/>
                  </a:cubicBezTo>
                  <a:cubicBezTo>
                    <a:pt x="611" y="1582"/>
                    <a:pt x="680" y="1638"/>
                    <a:pt x="732" y="1717"/>
                  </a:cubicBezTo>
                  <a:cubicBezTo>
                    <a:pt x="739" y="1728"/>
                    <a:pt x="740" y="1743"/>
                    <a:pt x="744" y="1756"/>
                  </a:cubicBezTo>
                  <a:cubicBezTo>
                    <a:pt x="741" y="1757"/>
                    <a:pt x="739" y="1758"/>
                    <a:pt x="736" y="1760"/>
                  </a:cubicBezTo>
                  <a:cubicBezTo>
                    <a:pt x="686" y="1726"/>
                    <a:pt x="636" y="1692"/>
                    <a:pt x="586" y="1658"/>
                  </a:cubicBezTo>
                  <a:cubicBezTo>
                    <a:pt x="625" y="1714"/>
                    <a:pt x="692" y="1739"/>
                    <a:pt x="734" y="1799"/>
                  </a:cubicBezTo>
                  <a:cubicBezTo>
                    <a:pt x="612" y="1815"/>
                    <a:pt x="466" y="1668"/>
                    <a:pt x="464" y="1556"/>
                  </a:cubicBezTo>
                  <a:close/>
                  <a:moveTo>
                    <a:pt x="517" y="1860"/>
                  </a:moveTo>
                  <a:cubicBezTo>
                    <a:pt x="464" y="1873"/>
                    <a:pt x="413" y="1895"/>
                    <a:pt x="356" y="1915"/>
                  </a:cubicBezTo>
                  <a:cubicBezTo>
                    <a:pt x="437" y="1854"/>
                    <a:pt x="618" y="1801"/>
                    <a:pt x="679" y="1834"/>
                  </a:cubicBezTo>
                  <a:cubicBezTo>
                    <a:pt x="626" y="1843"/>
                    <a:pt x="570" y="1847"/>
                    <a:pt x="517" y="1860"/>
                  </a:cubicBezTo>
                  <a:close/>
                  <a:moveTo>
                    <a:pt x="755" y="2041"/>
                  </a:moveTo>
                  <a:cubicBezTo>
                    <a:pt x="713" y="2100"/>
                    <a:pt x="650" y="2121"/>
                    <a:pt x="583" y="2137"/>
                  </a:cubicBezTo>
                  <a:cubicBezTo>
                    <a:pt x="566" y="2031"/>
                    <a:pt x="627" y="1900"/>
                    <a:pt x="701" y="1878"/>
                  </a:cubicBezTo>
                  <a:cubicBezTo>
                    <a:pt x="716" y="1880"/>
                    <a:pt x="730" y="1883"/>
                    <a:pt x="747" y="1886"/>
                  </a:cubicBezTo>
                  <a:cubicBezTo>
                    <a:pt x="731" y="1941"/>
                    <a:pt x="694" y="1979"/>
                    <a:pt x="666" y="2028"/>
                  </a:cubicBezTo>
                  <a:cubicBezTo>
                    <a:pt x="706" y="2002"/>
                    <a:pt x="740" y="1962"/>
                    <a:pt x="768" y="1907"/>
                  </a:cubicBezTo>
                  <a:cubicBezTo>
                    <a:pt x="786" y="1960"/>
                    <a:pt x="783" y="2003"/>
                    <a:pt x="755" y="2041"/>
                  </a:cubicBezTo>
                  <a:close/>
                  <a:moveTo>
                    <a:pt x="1228" y="1690"/>
                  </a:moveTo>
                  <a:cubicBezTo>
                    <a:pt x="1216" y="1713"/>
                    <a:pt x="1208" y="1729"/>
                    <a:pt x="1199" y="1747"/>
                  </a:cubicBezTo>
                  <a:cubicBezTo>
                    <a:pt x="1173" y="1661"/>
                    <a:pt x="1198" y="1612"/>
                    <a:pt x="1283" y="1588"/>
                  </a:cubicBezTo>
                  <a:cubicBezTo>
                    <a:pt x="1298" y="1634"/>
                    <a:pt x="1296" y="1680"/>
                    <a:pt x="1281" y="1739"/>
                  </a:cubicBezTo>
                  <a:cubicBezTo>
                    <a:pt x="1272" y="1777"/>
                    <a:pt x="1260" y="1814"/>
                    <a:pt x="1231" y="1843"/>
                  </a:cubicBezTo>
                  <a:cubicBezTo>
                    <a:pt x="1208" y="1865"/>
                    <a:pt x="1191" y="1870"/>
                    <a:pt x="1161" y="1864"/>
                  </a:cubicBezTo>
                  <a:cubicBezTo>
                    <a:pt x="1175" y="1805"/>
                    <a:pt x="1232" y="1764"/>
                    <a:pt x="1228" y="1690"/>
                  </a:cubicBezTo>
                  <a:close/>
                  <a:moveTo>
                    <a:pt x="969" y="1680"/>
                  </a:moveTo>
                  <a:cubicBezTo>
                    <a:pt x="966" y="1656"/>
                    <a:pt x="967" y="1632"/>
                    <a:pt x="964" y="1609"/>
                  </a:cubicBezTo>
                  <a:cubicBezTo>
                    <a:pt x="955" y="1519"/>
                    <a:pt x="995" y="1447"/>
                    <a:pt x="1050" y="1377"/>
                  </a:cubicBezTo>
                  <a:cubicBezTo>
                    <a:pt x="1069" y="1405"/>
                    <a:pt x="1089" y="1428"/>
                    <a:pt x="1104" y="1455"/>
                  </a:cubicBezTo>
                  <a:cubicBezTo>
                    <a:pt x="1160" y="1550"/>
                    <a:pt x="1174" y="1654"/>
                    <a:pt x="1152" y="1762"/>
                  </a:cubicBezTo>
                  <a:cubicBezTo>
                    <a:pt x="1147" y="1787"/>
                    <a:pt x="1130" y="1810"/>
                    <a:pt x="1097" y="1816"/>
                  </a:cubicBezTo>
                  <a:cubicBezTo>
                    <a:pt x="1077" y="1748"/>
                    <a:pt x="1056" y="1682"/>
                    <a:pt x="1051" y="1601"/>
                  </a:cubicBezTo>
                  <a:cubicBezTo>
                    <a:pt x="1046" y="1620"/>
                    <a:pt x="1040" y="1629"/>
                    <a:pt x="1041" y="1638"/>
                  </a:cubicBezTo>
                  <a:cubicBezTo>
                    <a:pt x="1048" y="1698"/>
                    <a:pt x="1056" y="1759"/>
                    <a:pt x="1065" y="1825"/>
                  </a:cubicBezTo>
                  <a:cubicBezTo>
                    <a:pt x="1056" y="1820"/>
                    <a:pt x="1047" y="1818"/>
                    <a:pt x="1042" y="1812"/>
                  </a:cubicBezTo>
                  <a:cubicBezTo>
                    <a:pt x="1002" y="1777"/>
                    <a:pt x="975" y="1734"/>
                    <a:pt x="969" y="1680"/>
                  </a:cubicBezTo>
                  <a:close/>
                  <a:moveTo>
                    <a:pt x="828" y="1456"/>
                  </a:moveTo>
                  <a:cubicBezTo>
                    <a:pt x="825" y="1402"/>
                    <a:pt x="844" y="1332"/>
                    <a:pt x="868" y="1293"/>
                  </a:cubicBezTo>
                  <a:cubicBezTo>
                    <a:pt x="854" y="1351"/>
                    <a:pt x="841" y="1403"/>
                    <a:pt x="828" y="1456"/>
                  </a:cubicBezTo>
                  <a:close/>
                  <a:moveTo>
                    <a:pt x="2802" y="0"/>
                  </a:moveTo>
                  <a:cubicBezTo>
                    <a:pt x="2611" y="0"/>
                    <a:pt x="2611" y="0"/>
                    <a:pt x="2611" y="0"/>
                  </a:cubicBezTo>
                  <a:cubicBezTo>
                    <a:pt x="2617" y="2"/>
                    <a:pt x="2623" y="4"/>
                    <a:pt x="2629" y="7"/>
                  </a:cubicBezTo>
                  <a:cubicBezTo>
                    <a:pt x="2593" y="53"/>
                    <a:pt x="2559" y="97"/>
                    <a:pt x="2524" y="141"/>
                  </a:cubicBezTo>
                  <a:cubicBezTo>
                    <a:pt x="2526" y="143"/>
                    <a:pt x="2529" y="145"/>
                    <a:pt x="2531" y="146"/>
                  </a:cubicBezTo>
                  <a:cubicBezTo>
                    <a:pt x="2569" y="107"/>
                    <a:pt x="2608" y="68"/>
                    <a:pt x="2653" y="23"/>
                  </a:cubicBezTo>
                  <a:cubicBezTo>
                    <a:pt x="2653" y="97"/>
                    <a:pt x="2615" y="143"/>
                    <a:pt x="2575" y="184"/>
                  </a:cubicBezTo>
                  <a:cubicBezTo>
                    <a:pt x="2536" y="223"/>
                    <a:pt x="2491" y="257"/>
                    <a:pt x="2428" y="257"/>
                  </a:cubicBezTo>
                  <a:cubicBezTo>
                    <a:pt x="2455" y="155"/>
                    <a:pt x="2509" y="74"/>
                    <a:pt x="2586" y="7"/>
                  </a:cubicBezTo>
                  <a:cubicBezTo>
                    <a:pt x="2590" y="3"/>
                    <a:pt x="2594" y="1"/>
                    <a:pt x="2598" y="0"/>
                  </a:cubicBezTo>
                  <a:cubicBezTo>
                    <a:pt x="2411" y="0"/>
                    <a:pt x="2411" y="0"/>
                    <a:pt x="2411" y="0"/>
                  </a:cubicBezTo>
                  <a:cubicBezTo>
                    <a:pt x="2449" y="15"/>
                    <a:pt x="2488" y="24"/>
                    <a:pt x="2531" y="21"/>
                  </a:cubicBezTo>
                  <a:cubicBezTo>
                    <a:pt x="2531" y="21"/>
                    <a:pt x="2532" y="23"/>
                    <a:pt x="2533" y="24"/>
                  </a:cubicBezTo>
                  <a:cubicBezTo>
                    <a:pt x="2467" y="99"/>
                    <a:pt x="2415" y="196"/>
                    <a:pt x="2403" y="271"/>
                  </a:cubicBezTo>
                  <a:cubicBezTo>
                    <a:pt x="2423" y="283"/>
                    <a:pt x="2444" y="280"/>
                    <a:pt x="2466" y="274"/>
                  </a:cubicBezTo>
                  <a:cubicBezTo>
                    <a:pt x="2537" y="254"/>
                    <a:pt x="2586" y="204"/>
                    <a:pt x="2632" y="150"/>
                  </a:cubicBezTo>
                  <a:cubicBezTo>
                    <a:pt x="2639" y="142"/>
                    <a:pt x="2646" y="133"/>
                    <a:pt x="2653" y="125"/>
                  </a:cubicBezTo>
                  <a:cubicBezTo>
                    <a:pt x="2654" y="124"/>
                    <a:pt x="2656" y="125"/>
                    <a:pt x="2661" y="124"/>
                  </a:cubicBezTo>
                  <a:cubicBezTo>
                    <a:pt x="2680" y="211"/>
                    <a:pt x="2704" y="296"/>
                    <a:pt x="2761" y="368"/>
                  </a:cubicBezTo>
                  <a:cubicBezTo>
                    <a:pt x="2827" y="311"/>
                    <a:pt x="2845" y="235"/>
                    <a:pt x="2848" y="155"/>
                  </a:cubicBezTo>
                  <a:cubicBezTo>
                    <a:pt x="2851" y="98"/>
                    <a:pt x="2835" y="46"/>
                    <a:pt x="2802" y="0"/>
                  </a:cubicBezTo>
                  <a:close/>
                  <a:moveTo>
                    <a:pt x="2769" y="335"/>
                  </a:moveTo>
                  <a:cubicBezTo>
                    <a:pt x="2723" y="280"/>
                    <a:pt x="2680" y="171"/>
                    <a:pt x="2685" y="108"/>
                  </a:cubicBezTo>
                  <a:cubicBezTo>
                    <a:pt x="2687" y="76"/>
                    <a:pt x="2685" y="37"/>
                    <a:pt x="2727" y="17"/>
                  </a:cubicBezTo>
                  <a:cubicBezTo>
                    <a:pt x="2746" y="57"/>
                    <a:pt x="2743" y="100"/>
                    <a:pt x="2758" y="139"/>
                  </a:cubicBezTo>
                  <a:cubicBezTo>
                    <a:pt x="2774" y="97"/>
                    <a:pt x="2754" y="57"/>
                    <a:pt x="2756" y="13"/>
                  </a:cubicBezTo>
                  <a:cubicBezTo>
                    <a:pt x="2785" y="26"/>
                    <a:pt x="2806" y="44"/>
                    <a:pt x="2814" y="72"/>
                  </a:cubicBezTo>
                  <a:cubicBezTo>
                    <a:pt x="2843" y="167"/>
                    <a:pt x="2822" y="253"/>
                    <a:pt x="2769" y="33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8" name="Group 15"/>
          <p:cNvGrpSpPr>
            <a:grpSpLocks/>
          </p:cNvGrpSpPr>
          <p:nvPr/>
        </p:nvGrpSpPr>
        <p:grpSpPr bwMode="auto">
          <a:xfrm>
            <a:off x="5486400" y="466725"/>
            <a:ext cx="3662363" cy="5922963"/>
            <a:chOff x="5486400" y="466725"/>
            <a:chExt cx="3662363" cy="5922963"/>
          </a:xfrm>
        </p:grpSpPr>
        <p:sp>
          <p:nvSpPr>
            <p:cNvPr id="9" name="Freeform 53"/>
            <p:cNvSpPr/>
            <p:nvPr/>
          </p:nvSpPr>
          <p:spPr bwMode="auto">
            <a:xfrm>
              <a:off x="5486400" y="466725"/>
              <a:ext cx="3662363" cy="5922963"/>
            </a:xfrm>
            <a:custGeom>
              <a:avLst/>
              <a:gdLst/>
              <a:ahLst/>
              <a:cxnLst/>
              <a:rect l="0" t="0" r="r" b="b"/>
              <a:pathLst>
                <a:path w="1152" h="1865"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765"/>
                    <a:pt x="0" y="1765"/>
                    <a:pt x="0" y="1765"/>
                  </a:cubicBezTo>
                  <a:cubicBezTo>
                    <a:pt x="0" y="1820"/>
                    <a:pt x="45" y="1865"/>
                    <a:pt x="100" y="1865"/>
                  </a:cubicBezTo>
                  <a:cubicBezTo>
                    <a:pt x="1152" y="1865"/>
                    <a:pt x="1152" y="1865"/>
                    <a:pt x="1152" y="1865"/>
                  </a:cubicBezTo>
                  <a:cubicBezTo>
                    <a:pt x="1152" y="0"/>
                    <a:pt x="1152" y="0"/>
                    <a:pt x="1152" y="0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6010275" y="4714875"/>
              <a:ext cx="520700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Freeform 57"/>
            <p:cNvSpPr>
              <a:spLocks/>
            </p:cNvSpPr>
            <p:nvPr/>
          </p:nvSpPr>
          <p:spPr bwMode="auto">
            <a:xfrm>
              <a:off x="5673747" y="658813"/>
              <a:ext cx="3473450" cy="5538787"/>
            </a:xfrm>
            <a:custGeom>
              <a:avLst/>
              <a:gdLst>
                <a:gd name="T0" fmla="*/ 127116 w 1093"/>
                <a:gd name="T1" fmla="*/ 0 h 1745"/>
                <a:gd name="T2" fmla="*/ 0 w 1093"/>
                <a:gd name="T3" fmla="*/ 126964 h 1745"/>
                <a:gd name="T4" fmla="*/ 0 w 1093"/>
                <a:gd name="T5" fmla="*/ 5411823 h 1745"/>
                <a:gd name="T6" fmla="*/ 127116 w 1093"/>
                <a:gd name="T7" fmla="*/ 5538787 h 1745"/>
                <a:gd name="T8" fmla="*/ 3470272 w 1093"/>
                <a:gd name="T9" fmla="*/ 5538787 h 1745"/>
                <a:gd name="T10" fmla="*/ 3470272 w 1093"/>
                <a:gd name="T11" fmla="*/ 5500698 h 1745"/>
                <a:gd name="T12" fmla="*/ 2516901 w 1093"/>
                <a:gd name="T13" fmla="*/ 5500698 h 1745"/>
                <a:gd name="T14" fmla="*/ 127116 w 1093"/>
                <a:gd name="T15" fmla="*/ 5500698 h 1745"/>
                <a:gd name="T16" fmla="*/ 38135 w 1093"/>
                <a:gd name="T17" fmla="*/ 5411823 h 1745"/>
                <a:gd name="T18" fmla="*/ 38135 w 1093"/>
                <a:gd name="T19" fmla="*/ 126964 h 1745"/>
                <a:gd name="T20" fmla="*/ 127116 w 1093"/>
                <a:gd name="T21" fmla="*/ 38089 h 1745"/>
                <a:gd name="T22" fmla="*/ 2516901 w 1093"/>
                <a:gd name="T23" fmla="*/ 38089 h 1745"/>
                <a:gd name="T24" fmla="*/ 3473450 w 1093"/>
                <a:gd name="T25" fmla="*/ 38089 h 1745"/>
                <a:gd name="T26" fmla="*/ 3473450 w 1093"/>
                <a:gd name="T27" fmla="*/ 0 h 1745"/>
                <a:gd name="T28" fmla="*/ 127116 w 1093"/>
                <a:gd name="T29" fmla="*/ 0 h 17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93" h="1745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0" y="1726"/>
                    <a:pt x="18" y="1745"/>
                    <a:pt x="40" y="1745"/>
                  </a:cubicBezTo>
                  <a:cubicBezTo>
                    <a:pt x="1092" y="1745"/>
                    <a:pt x="1092" y="1745"/>
                    <a:pt x="1092" y="1745"/>
                  </a:cubicBezTo>
                  <a:cubicBezTo>
                    <a:pt x="1092" y="1733"/>
                    <a:pt x="1092" y="1733"/>
                    <a:pt x="1092" y="1733"/>
                  </a:cubicBezTo>
                  <a:cubicBezTo>
                    <a:pt x="792" y="1733"/>
                    <a:pt x="792" y="1733"/>
                    <a:pt x="792" y="1733"/>
                  </a:cubicBezTo>
                  <a:cubicBezTo>
                    <a:pt x="40" y="1733"/>
                    <a:pt x="40" y="1733"/>
                    <a:pt x="40" y="1733"/>
                  </a:cubicBezTo>
                  <a:cubicBezTo>
                    <a:pt x="25" y="1733"/>
                    <a:pt x="12" y="1720"/>
                    <a:pt x="12" y="170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24"/>
                    <a:pt x="25" y="12"/>
                    <a:pt x="40" y="12"/>
                  </a:cubicBezTo>
                  <a:cubicBezTo>
                    <a:pt x="792" y="12"/>
                    <a:pt x="792" y="12"/>
                    <a:pt x="792" y="12"/>
                  </a:cubicBezTo>
                  <a:cubicBezTo>
                    <a:pt x="1093" y="12"/>
                    <a:pt x="1093" y="12"/>
                    <a:pt x="1093" y="12"/>
                  </a:cubicBezTo>
                  <a:cubicBezTo>
                    <a:pt x="1093" y="0"/>
                    <a:pt x="1093" y="0"/>
                    <a:pt x="1093" y="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2" name="Freeform 57"/>
          <p:cNvSpPr>
            <a:spLocks/>
          </p:cNvSpPr>
          <p:nvPr/>
        </p:nvSpPr>
        <p:spPr bwMode="auto">
          <a:xfrm>
            <a:off x="3341688" y="31750"/>
            <a:ext cx="0" cy="1588"/>
          </a:xfrm>
          <a:custGeom>
            <a:avLst/>
            <a:gdLst>
              <a:gd name="T0" fmla="*/ 0 w 2"/>
              <a:gd name="T1" fmla="*/ 0 h 2"/>
              <a:gd name="T2" fmla="*/ 1 w 2"/>
              <a:gd name="T3" fmla="*/ 0 h 2"/>
              <a:gd name="T4" fmla="*/ 0 w 2"/>
              <a:gd name="T5" fmla="*/ 1588 h 2"/>
              <a:gd name="T6" fmla="*/ 0 w 2"/>
              <a:gd name="T7" fmla="*/ 0 h 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3" name="Freeform 192"/>
          <p:cNvSpPr>
            <a:spLocks/>
          </p:cNvSpPr>
          <p:nvPr/>
        </p:nvSpPr>
        <p:spPr bwMode="auto">
          <a:xfrm>
            <a:off x="3298825" y="-5000625"/>
            <a:ext cx="1588" cy="3175"/>
          </a:xfrm>
          <a:custGeom>
            <a:avLst/>
            <a:gdLst>
              <a:gd name="T0" fmla="*/ 0 w 2"/>
              <a:gd name="T1" fmla="*/ 0 h 3"/>
              <a:gd name="T2" fmla="*/ 1588 w 2"/>
              <a:gd name="T3" fmla="*/ 2117 h 3"/>
              <a:gd name="T4" fmla="*/ 0 w 2"/>
              <a:gd name="T5" fmla="*/ 3175 h 3"/>
              <a:gd name="T6" fmla="*/ 0 w 2"/>
              <a:gd name="T7" fmla="*/ 0 h 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4" name="Freeform 57"/>
          <p:cNvSpPr>
            <a:spLocks/>
          </p:cNvSpPr>
          <p:nvPr/>
        </p:nvSpPr>
        <p:spPr bwMode="auto">
          <a:xfrm>
            <a:off x="3341688" y="31750"/>
            <a:ext cx="0" cy="1588"/>
          </a:xfrm>
          <a:custGeom>
            <a:avLst/>
            <a:gdLst>
              <a:gd name="T0" fmla="*/ 0 w 2"/>
              <a:gd name="T1" fmla="*/ 0 h 2"/>
              <a:gd name="T2" fmla="*/ 1 w 2"/>
              <a:gd name="T3" fmla="*/ 0 h 2"/>
              <a:gd name="T4" fmla="*/ 0 w 2"/>
              <a:gd name="T5" fmla="*/ 1588 h 2"/>
              <a:gd name="T6" fmla="*/ 0 w 2"/>
              <a:gd name="T7" fmla="*/ 0 h 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" name="Freeform 192"/>
          <p:cNvSpPr>
            <a:spLocks/>
          </p:cNvSpPr>
          <p:nvPr/>
        </p:nvSpPr>
        <p:spPr bwMode="auto">
          <a:xfrm>
            <a:off x="3298825" y="-5000625"/>
            <a:ext cx="1588" cy="3175"/>
          </a:xfrm>
          <a:custGeom>
            <a:avLst/>
            <a:gdLst>
              <a:gd name="T0" fmla="*/ 0 w 2"/>
              <a:gd name="T1" fmla="*/ 0 h 3"/>
              <a:gd name="T2" fmla="*/ 1588 w 2"/>
              <a:gd name="T3" fmla="*/ 2117 h 3"/>
              <a:gd name="T4" fmla="*/ 0 w 2"/>
              <a:gd name="T5" fmla="*/ 3175 h 3"/>
              <a:gd name="T6" fmla="*/ 0 w 2"/>
              <a:gd name="T7" fmla="*/ 0 h 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" name="TextBox 15"/>
          <p:cNvSpPr txBox="1">
            <a:spLocks noChangeArrowheads="1"/>
          </p:cNvSpPr>
          <p:nvPr userDrawn="1"/>
        </p:nvSpPr>
        <p:spPr bwMode="auto">
          <a:xfrm>
            <a:off x="327025" y="301625"/>
            <a:ext cx="19589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id-ID" sz="2200" smtClean="0">
                <a:solidFill>
                  <a:srgbClr val="00808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C H A P T E R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564" y="1023868"/>
            <a:ext cx="2845259" cy="3349641"/>
          </a:xfrm>
        </p:spPr>
        <p:txBody>
          <a:bodyPr>
            <a:normAutofit/>
          </a:bodyPr>
          <a:lstStyle>
            <a:lvl1pPr algn="l">
              <a:lnSpc>
                <a:spcPct val="105000"/>
              </a:lnSpc>
              <a:defRPr sz="33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0564" y="4945377"/>
            <a:ext cx="2845259" cy="1037760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buNone/>
              <a:defRPr sz="1700" baseline="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729413" y="6442075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8464E-584B-4084-893D-7EB243B7C8BA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188" y="6442075"/>
            <a:ext cx="30861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250" y="6442075"/>
            <a:ext cx="2066925" cy="365125"/>
          </a:xfrm>
        </p:spPr>
        <p:txBody>
          <a:bodyPr anchor="ctr"/>
          <a:lstStyle>
            <a:lvl1pPr algn="l">
              <a:defRPr sz="900"/>
            </a:lvl1pPr>
          </a:lstStyle>
          <a:p>
            <a:pPr>
              <a:defRPr/>
            </a:pPr>
            <a:fld id="{A1A175BD-B35B-48D0-A65D-46528C21F2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123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5E989-F854-408A-AB3E-356A2EB94C36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COSTS OF PRODUCTION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E4E5D-BD51-44E6-80EF-F32A264E4004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822090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EditPoints="1"/>
          </p:cNvSpPr>
          <p:nvPr/>
        </p:nvSpPr>
        <p:spPr bwMode="auto">
          <a:xfrm>
            <a:off x="0" y="0"/>
            <a:ext cx="9144000" cy="6907213"/>
          </a:xfrm>
          <a:custGeom>
            <a:avLst/>
            <a:gdLst/>
            <a:ahLst/>
            <a:cxnLst/>
            <a:rect l="0" t="0" r="r" b="b"/>
            <a:pathLst>
              <a:path w="2880" h="2178">
                <a:moveTo>
                  <a:pt x="1180" y="1620"/>
                </a:moveTo>
                <a:cubicBezTo>
                  <a:pt x="1167" y="1517"/>
                  <a:pt x="1118" y="1433"/>
                  <a:pt x="1057" y="1352"/>
                </a:cubicBezTo>
                <a:cubicBezTo>
                  <a:pt x="1050" y="1356"/>
                  <a:pt x="1041" y="1358"/>
                  <a:pt x="1037" y="1363"/>
                </a:cubicBezTo>
                <a:cubicBezTo>
                  <a:pt x="977" y="1434"/>
                  <a:pt x="937" y="1510"/>
                  <a:pt x="945" y="1608"/>
                </a:cubicBezTo>
                <a:cubicBezTo>
                  <a:pt x="950" y="1669"/>
                  <a:pt x="952" y="1730"/>
                  <a:pt x="971" y="1789"/>
                </a:cubicBezTo>
                <a:cubicBezTo>
                  <a:pt x="886" y="1703"/>
                  <a:pt x="834" y="1605"/>
                  <a:pt x="850" y="1479"/>
                </a:cubicBezTo>
                <a:cubicBezTo>
                  <a:pt x="858" y="1414"/>
                  <a:pt x="868" y="1349"/>
                  <a:pt x="897" y="1289"/>
                </a:cubicBezTo>
                <a:cubicBezTo>
                  <a:pt x="932" y="1215"/>
                  <a:pt x="971" y="1142"/>
                  <a:pt x="1039" y="1086"/>
                </a:cubicBezTo>
                <a:cubicBezTo>
                  <a:pt x="1119" y="1180"/>
                  <a:pt x="1292" y="1206"/>
                  <a:pt x="1434" y="1082"/>
                </a:cubicBezTo>
                <a:cubicBezTo>
                  <a:pt x="1428" y="1035"/>
                  <a:pt x="1391" y="1016"/>
                  <a:pt x="1352" y="1000"/>
                </a:cubicBezTo>
                <a:cubicBezTo>
                  <a:pt x="1330" y="990"/>
                  <a:pt x="1305" y="985"/>
                  <a:pt x="1282" y="979"/>
                </a:cubicBezTo>
                <a:cubicBezTo>
                  <a:pt x="1312" y="919"/>
                  <a:pt x="1341" y="862"/>
                  <a:pt x="1371" y="804"/>
                </a:cubicBezTo>
                <a:cubicBezTo>
                  <a:pt x="1360" y="797"/>
                  <a:pt x="1353" y="790"/>
                  <a:pt x="1346" y="789"/>
                </a:cubicBezTo>
                <a:cubicBezTo>
                  <a:pt x="1284" y="782"/>
                  <a:pt x="1223" y="794"/>
                  <a:pt x="1168" y="822"/>
                </a:cubicBezTo>
                <a:cubicBezTo>
                  <a:pt x="1126" y="843"/>
                  <a:pt x="1101" y="885"/>
                  <a:pt x="1075" y="923"/>
                </a:cubicBezTo>
                <a:cubicBezTo>
                  <a:pt x="1051" y="957"/>
                  <a:pt x="1040" y="996"/>
                  <a:pt x="1034" y="1036"/>
                </a:cubicBezTo>
                <a:cubicBezTo>
                  <a:pt x="1031" y="1051"/>
                  <a:pt x="1029" y="1067"/>
                  <a:pt x="1005" y="1073"/>
                </a:cubicBezTo>
                <a:cubicBezTo>
                  <a:pt x="1024" y="1013"/>
                  <a:pt x="1017" y="957"/>
                  <a:pt x="1002" y="901"/>
                </a:cubicBezTo>
                <a:cubicBezTo>
                  <a:pt x="987" y="842"/>
                  <a:pt x="950" y="797"/>
                  <a:pt x="907" y="754"/>
                </a:cubicBezTo>
                <a:cubicBezTo>
                  <a:pt x="849" y="812"/>
                  <a:pt x="829" y="885"/>
                  <a:pt x="827" y="963"/>
                </a:cubicBezTo>
                <a:cubicBezTo>
                  <a:pt x="825" y="1041"/>
                  <a:pt x="847" y="1112"/>
                  <a:pt x="907" y="1169"/>
                </a:cubicBezTo>
                <a:cubicBezTo>
                  <a:pt x="825" y="1294"/>
                  <a:pt x="782" y="1427"/>
                  <a:pt x="792" y="1577"/>
                </a:cubicBezTo>
                <a:cubicBezTo>
                  <a:pt x="693" y="1473"/>
                  <a:pt x="625" y="1351"/>
                  <a:pt x="567" y="1221"/>
                </a:cubicBezTo>
                <a:cubicBezTo>
                  <a:pt x="587" y="1204"/>
                  <a:pt x="606" y="1191"/>
                  <a:pt x="622" y="1174"/>
                </a:cubicBezTo>
                <a:cubicBezTo>
                  <a:pt x="674" y="1120"/>
                  <a:pt x="707" y="1055"/>
                  <a:pt x="718" y="982"/>
                </a:cubicBezTo>
                <a:cubicBezTo>
                  <a:pt x="723" y="947"/>
                  <a:pt x="718" y="910"/>
                  <a:pt x="715" y="874"/>
                </a:cubicBezTo>
                <a:cubicBezTo>
                  <a:pt x="714" y="859"/>
                  <a:pt x="702" y="854"/>
                  <a:pt x="687" y="854"/>
                </a:cubicBezTo>
                <a:cubicBezTo>
                  <a:pt x="648" y="852"/>
                  <a:pt x="617" y="873"/>
                  <a:pt x="588" y="894"/>
                </a:cubicBezTo>
                <a:cubicBezTo>
                  <a:pt x="564" y="910"/>
                  <a:pt x="545" y="933"/>
                  <a:pt x="522" y="955"/>
                </a:cubicBezTo>
                <a:cubicBezTo>
                  <a:pt x="505" y="892"/>
                  <a:pt x="503" y="827"/>
                  <a:pt x="499" y="758"/>
                </a:cubicBezTo>
                <a:cubicBezTo>
                  <a:pt x="520" y="765"/>
                  <a:pt x="538" y="773"/>
                  <a:pt x="556" y="776"/>
                </a:cubicBezTo>
                <a:cubicBezTo>
                  <a:pt x="601" y="782"/>
                  <a:pt x="637" y="759"/>
                  <a:pt x="667" y="729"/>
                </a:cubicBezTo>
                <a:cubicBezTo>
                  <a:pt x="699" y="695"/>
                  <a:pt x="721" y="654"/>
                  <a:pt x="731" y="608"/>
                </a:cubicBezTo>
                <a:cubicBezTo>
                  <a:pt x="737" y="583"/>
                  <a:pt x="745" y="559"/>
                  <a:pt x="752" y="535"/>
                </a:cubicBezTo>
                <a:cubicBezTo>
                  <a:pt x="764" y="495"/>
                  <a:pt x="782" y="460"/>
                  <a:pt x="831" y="438"/>
                </a:cubicBezTo>
                <a:cubicBezTo>
                  <a:pt x="783" y="424"/>
                  <a:pt x="741" y="419"/>
                  <a:pt x="705" y="433"/>
                </a:cubicBezTo>
                <a:cubicBezTo>
                  <a:pt x="670" y="446"/>
                  <a:pt x="640" y="474"/>
                  <a:pt x="604" y="498"/>
                </a:cubicBezTo>
                <a:cubicBezTo>
                  <a:pt x="587" y="400"/>
                  <a:pt x="540" y="316"/>
                  <a:pt x="474" y="236"/>
                </a:cubicBezTo>
                <a:cubicBezTo>
                  <a:pt x="470" y="245"/>
                  <a:pt x="466" y="250"/>
                  <a:pt x="466" y="254"/>
                </a:cubicBezTo>
                <a:cubicBezTo>
                  <a:pt x="473" y="305"/>
                  <a:pt x="451" y="350"/>
                  <a:pt x="434" y="395"/>
                </a:cubicBezTo>
                <a:cubicBezTo>
                  <a:pt x="420" y="433"/>
                  <a:pt x="402" y="469"/>
                  <a:pt x="386" y="506"/>
                </a:cubicBezTo>
                <a:cubicBezTo>
                  <a:pt x="358" y="501"/>
                  <a:pt x="327" y="496"/>
                  <a:pt x="296" y="489"/>
                </a:cubicBezTo>
                <a:cubicBezTo>
                  <a:pt x="265" y="482"/>
                  <a:pt x="235" y="473"/>
                  <a:pt x="202" y="465"/>
                </a:cubicBezTo>
                <a:cubicBezTo>
                  <a:pt x="182" y="541"/>
                  <a:pt x="227" y="600"/>
                  <a:pt x="269" y="658"/>
                </a:cubicBezTo>
                <a:cubicBezTo>
                  <a:pt x="314" y="717"/>
                  <a:pt x="371" y="758"/>
                  <a:pt x="452" y="751"/>
                </a:cubicBezTo>
                <a:cubicBezTo>
                  <a:pt x="451" y="794"/>
                  <a:pt x="448" y="833"/>
                  <a:pt x="450" y="872"/>
                </a:cubicBezTo>
                <a:cubicBezTo>
                  <a:pt x="451" y="911"/>
                  <a:pt x="455" y="950"/>
                  <a:pt x="459" y="996"/>
                </a:cubicBezTo>
                <a:cubicBezTo>
                  <a:pt x="362" y="918"/>
                  <a:pt x="259" y="880"/>
                  <a:pt x="137" y="909"/>
                </a:cubicBezTo>
                <a:cubicBezTo>
                  <a:pt x="132" y="941"/>
                  <a:pt x="147" y="969"/>
                  <a:pt x="158" y="997"/>
                </a:cubicBezTo>
                <a:cubicBezTo>
                  <a:pt x="184" y="1069"/>
                  <a:pt x="239" y="1117"/>
                  <a:pt x="301" y="1157"/>
                </a:cubicBezTo>
                <a:cubicBezTo>
                  <a:pt x="371" y="1203"/>
                  <a:pt x="451" y="1225"/>
                  <a:pt x="534" y="1247"/>
                </a:cubicBezTo>
                <a:cubicBezTo>
                  <a:pt x="575" y="1355"/>
                  <a:pt x="625" y="1461"/>
                  <a:pt x="693" y="1557"/>
                </a:cubicBezTo>
                <a:cubicBezTo>
                  <a:pt x="760" y="1652"/>
                  <a:pt x="837" y="1740"/>
                  <a:pt x="912" y="1835"/>
                </a:cubicBezTo>
                <a:cubicBezTo>
                  <a:pt x="883" y="1826"/>
                  <a:pt x="856" y="1817"/>
                  <a:pt x="830" y="1809"/>
                </a:cubicBezTo>
                <a:cubicBezTo>
                  <a:pt x="751" y="1649"/>
                  <a:pt x="633" y="1546"/>
                  <a:pt x="446" y="1532"/>
                </a:cubicBezTo>
                <a:cubicBezTo>
                  <a:pt x="441" y="1593"/>
                  <a:pt x="459" y="1644"/>
                  <a:pt x="495" y="1687"/>
                </a:cubicBezTo>
                <a:cubicBezTo>
                  <a:pt x="528" y="1727"/>
                  <a:pt x="568" y="1762"/>
                  <a:pt x="607" y="1802"/>
                </a:cubicBezTo>
                <a:cubicBezTo>
                  <a:pt x="493" y="1812"/>
                  <a:pt x="395" y="1861"/>
                  <a:pt x="296" y="1920"/>
                </a:cubicBezTo>
                <a:cubicBezTo>
                  <a:pt x="280" y="1912"/>
                  <a:pt x="261" y="1904"/>
                  <a:pt x="243" y="1893"/>
                </a:cubicBezTo>
                <a:cubicBezTo>
                  <a:pt x="166" y="1849"/>
                  <a:pt x="87" y="1856"/>
                  <a:pt x="9" y="1888"/>
                </a:cubicBezTo>
                <a:cubicBezTo>
                  <a:pt x="6" y="1889"/>
                  <a:pt x="3" y="1891"/>
                  <a:pt x="0" y="1892"/>
                </a:cubicBezTo>
                <a:cubicBezTo>
                  <a:pt x="0" y="1917"/>
                  <a:pt x="0" y="1917"/>
                  <a:pt x="0" y="1917"/>
                </a:cubicBezTo>
                <a:cubicBezTo>
                  <a:pt x="67" y="1891"/>
                  <a:pt x="155" y="1890"/>
                  <a:pt x="198" y="1923"/>
                </a:cubicBezTo>
                <a:cubicBezTo>
                  <a:pt x="150" y="1930"/>
                  <a:pt x="100" y="1936"/>
                  <a:pt x="50" y="1943"/>
                </a:cubicBezTo>
                <a:cubicBezTo>
                  <a:pt x="51" y="1946"/>
                  <a:pt x="51" y="1948"/>
                  <a:pt x="51" y="1951"/>
                </a:cubicBezTo>
                <a:cubicBezTo>
                  <a:pt x="106" y="1956"/>
                  <a:pt x="162" y="1936"/>
                  <a:pt x="218" y="1954"/>
                </a:cubicBezTo>
                <a:cubicBezTo>
                  <a:pt x="155" y="2028"/>
                  <a:pt x="74" y="2038"/>
                  <a:pt x="0" y="2009"/>
                </a:cubicBezTo>
                <a:cubicBezTo>
                  <a:pt x="0" y="2030"/>
                  <a:pt x="0" y="2030"/>
                  <a:pt x="0" y="2030"/>
                </a:cubicBezTo>
                <a:cubicBezTo>
                  <a:pt x="39" y="2043"/>
                  <a:pt x="79" y="2049"/>
                  <a:pt x="122" y="2043"/>
                </a:cubicBezTo>
                <a:cubicBezTo>
                  <a:pt x="123" y="2043"/>
                  <a:pt x="124" y="2045"/>
                  <a:pt x="125" y="2046"/>
                </a:cubicBezTo>
                <a:cubicBezTo>
                  <a:pt x="98" y="2081"/>
                  <a:pt x="74" y="2120"/>
                  <a:pt x="55" y="2160"/>
                </a:cubicBezTo>
                <a:cubicBezTo>
                  <a:pt x="55" y="2160"/>
                  <a:pt x="55" y="2160"/>
                  <a:pt x="55" y="2161"/>
                </a:cubicBezTo>
                <a:cubicBezTo>
                  <a:pt x="78" y="2161"/>
                  <a:pt x="78" y="2161"/>
                  <a:pt x="78" y="2161"/>
                </a:cubicBezTo>
                <a:cubicBezTo>
                  <a:pt x="78" y="2160"/>
                  <a:pt x="78" y="2160"/>
                  <a:pt x="78" y="2160"/>
                </a:cubicBezTo>
                <a:cubicBezTo>
                  <a:pt x="103" y="2110"/>
                  <a:pt x="136" y="2066"/>
                  <a:pt x="176" y="2026"/>
                </a:cubicBezTo>
                <a:cubicBezTo>
                  <a:pt x="189" y="2013"/>
                  <a:pt x="203" y="2016"/>
                  <a:pt x="219" y="2023"/>
                </a:cubicBezTo>
                <a:cubicBezTo>
                  <a:pt x="188" y="2070"/>
                  <a:pt x="157" y="2115"/>
                  <a:pt x="127" y="2160"/>
                </a:cubicBezTo>
                <a:cubicBezTo>
                  <a:pt x="127" y="2160"/>
                  <a:pt x="126" y="2160"/>
                  <a:pt x="126" y="2161"/>
                </a:cubicBezTo>
                <a:cubicBezTo>
                  <a:pt x="137" y="2161"/>
                  <a:pt x="137" y="2161"/>
                  <a:pt x="137" y="2161"/>
                </a:cubicBezTo>
                <a:cubicBezTo>
                  <a:pt x="137" y="2160"/>
                  <a:pt x="137" y="2160"/>
                  <a:pt x="138" y="2160"/>
                </a:cubicBezTo>
                <a:cubicBezTo>
                  <a:pt x="171" y="2121"/>
                  <a:pt x="205" y="2082"/>
                  <a:pt x="245" y="2037"/>
                </a:cubicBezTo>
                <a:cubicBezTo>
                  <a:pt x="248" y="2088"/>
                  <a:pt x="233" y="2127"/>
                  <a:pt x="210" y="2160"/>
                </a:cubicBezTo>
                <a:cubicBezTo>
                  <a:pt x="210" y="2160"/>
                  <a:pt x="210" y="2160"/>
                  <a:pt x="210" y="2161"/>
                </a:cubicBezTo>
                <a:cubicBezTo>
                  <a:pt x="236" y="2161"/>
                  <a:pt x="236" y="2161"/>
                  <a:pt x="236" y="2161"/>
                </a:cubicBezTo>
                <a:cubicBezTo>
                  <a:pt x="236" y="2160"/>
                  <a:pt x="236" y="2160"/>
                  <a:pt x="236" y="2160"/>
                </a:cubicBezTo>
                <a:cubicBezTo>
                  <a:pt x="241" y="2153"/>
                  <a:pt x="246" y="2146"/>
                  <a:pt x="251" y="2139"/>
                </a:cubicBezTo>
                <a:cubicBezTo>
                  <a:pt x="252" y="2138"/>
                  <a:pt x="254" y="2139"/>
                  <a:pt x="259" y="2138"/>
                </a:cubicBezTo>
                <a:cubicBezTo>
                  <a:pt x="261" y="2145"/>
                  <a:pt x="263" y="2153"/>
                  <a:pt x="265" y="2160"/>
                </a:cubicBezTo>
                <a:cubicBezTo>
                  <a:pt x="265" y="2160"/>
                  <a:pt x="266" y="2160"/>
                  <a:pt x="266" y="2161"/>
                </a:cubicBezTo>
                <a:cubicBezTo>
                  <a:pt x="287" y="2161"/>
                  <a:pt x="287" y="2161"/>
                  <a:pt x="287" y="2161"/>
                </a:cubicBezTo>
                <a:cubicBezTo>
                  <a:pt x="286" y="2160"/>
                  <a:pt x="286" y="2160"/>
                  <a:pt x="286" y="2160"/>
                </a:cubicBezTo>
                <a:cubicBezTo>
                  <a:pt x="283" y="2146"/>
                  <a:pt x="282" y="2132"/>
                  <a:pt x="282" y="2120"/>
                </a:cubicBezTo>
                <a:cubicBezTo>
                  <a:pt x="282" y="2088"/>
                  <a:pt x="277" y="2050"/>
                  <a:pt x="318" y="2027"/>
                </a:cubicBezTo>
                <a:cubicBezTo>
                  <a:pt x="340" y="2066"/>
                  <a:pt x="340" y="2108"/>
                  <a:pt x="357" y="2146"/>
                </a:cubicBezTo>
                <a:cubicBezTo>
                  <a:pt x="370" y="2104"/>
                  <a:pt x="348" y="2064"/>
                  <a:pt x="347" y="2021"/>
                </a:cubicBezTo>
                <a:cubicBezTo>
                  <a:pt x="377" y="2031"/>
                  <a:pt x="399" y="2049"/>
                  <a:pt x="409" y="2076"/>
                </a:cubicBezTo>
                <a:cubicBezTo>
                  <a:pt x="420" y="2104"/>
                  <a:pt x="425" y="2132"/>
                  <a:pt x="427" y="2160"/>
                </a:cubicBezTo>
                <a:cubicBezTo>
                  <a:pt x="427" y="2160"/>
                  <a:pt x="427" y="2160"/>
                  <a:pt x="427" y="2161"/>
                </a:cubicBezTo>
                <a:cubicBezTo>
                  <a:pt x="448" y="2161"/>
                  <a:pt x="448" y="2161"/>
                  <a:pt x="448" y="2161"/>
                </a:cubicBezTo>
                <a:cubicBezTo>
                  <a:pt x="448" y="2160"/>
                  <a:pt x="448" y="2160"/>
                  <a:pt x="448" y="2160"/>
                </a:cubicBezTo>
                <a:cubicBezTo>
                  <a:pt x="448" y="2159"/>
                  <a:pt x="448" y="2158"/>
                  <a:pt x="448" y="2157"/>
                </a:cubicBezTo>
                <a:cubicBezTo>
                  <a:pt x="447" y="2075"/>
                  <a:pt x="410" y="2009"/>
                  <a:pt x="340" y="1954"/>
                </a:cubicBezTo>
                <a:cubicBezTo>
                  <a:pt x="444" y="1898"/>
                  <a:pt x="546" y="1862"/>
                  <a:pt x="664" y="1864"/>
                </a:cubicBezTo>
                <a:cubicBezTo>
                  <a:pt x="580" y="1944"/>
                  <a:pt x="544" y="2037"/>
                  <a:pt x="564" y="2149"/>
                </a:cubicBezTo>
                <a:cubicBezTo>
                  <a:pt x="668" y="2178"/>
                  <a:pt x="832" y="2048"/>
                  <a:pt x="839" y="1886"/>
                </a:cubicBezTo>
                <a:cubicBezTo>
                  <a:pt x="915" y="1909"/>
                  <a:pt x="985" y="1941"/>
                  <a:pt x="1037" y="2003"/>
                </a:cubicBezTo>
                <a:cubicBezTo>
                  <a:pt x="1053" y="2022"/>
                  <a:pt x="1066" y="2043"/>
                  <a:pt x="1093" y="2048"/>
                </a:cubicBezTo>
                <a:cubicBezTo>
                  <a:pt x="1101" y="2050"/>
                  <a:pt x="1109" y="2059"/>
                  <a:pt x="1114" y="2066"/>
                </a:cubicBezTo>
                <a:cubicBezTo>
                  <a:pt x="1135" y="2097"/>
                  <a:pt x="1154" y="2128"/>
                  <a:pt x="1170" y="2160"/>
                </a:cubicBezTo>
                <a:cubicBezTo>
                  <a:pt x="1171" y="2160"/>
                  <a:pt x="1171" y="2160"/>
                  <a:pt x="1171" y="2161"/>
                </a:cubicBezTo>
                <a:cubicBezTo>
                  <a:pt x="1198" y="2161"/>
                  <a:pt x="1198" y="2161"/>
                  <a:pt x="1198" y="2161"/>
                </a:cubicBezTo>
                <a:cubicBezTo>
                  <a:pt x="1198" y="2160"/>
                  <a:pt x="1198" y="2160"/>
                  <a:pt x="1198" y="2160"/>
                </a:cubicBezTo>
                <a:cubicBezTo>
                  <a:pt x="1194" y="2144"/>
                  <a:pt x="1194" y="2126"/>
                  <a:pt x="1201" y="2105"/>
                </a:cubicBezTo>
                <a:cubicBezTo>
                  <a:pt x="1178" y="2119"/>
                  <a:pt x="1167" y="2113"/>
                  <a:pt x="1159" y="2097"/>
                </a:cubicBezTo>
                <a:cubicBezTo>
                  <a:pt x="1153" y="2083"/>
                  <a:pt x="1142" y="2070"/>
                  <a:pt x="1137" y="2056"/>
                </a:cubicBezTo>
                <a:cubicBezTo>
                  <a:pt x="1130" y="2033"/>
                  <a:pt x="1117" y="2020"/>
                  <a:pt x="1092" y="2019"/>
                </a:cubicBezTo>
                <a:cubicBezTo>
                  <a:pt x="1089" y="1975"/>
                  <a:pt x="1056" y="1957"/>
                  <a:pt x="1023" y="1941"/>
                </a:cubicBezTo>
                <a:cubicBezTo>
                  <a:pt x="965" y="1913"/>
                  <a:pt x="910" y="1881"/>
                  <a:pt x="847" y="1863"/>
                </a:cubicBezTo>
                <a:cubicBezTo>
                  <a:pt x="831" y="1858"/>
                  <a:pt x="822" y="1851"/>
                  <a:pt x="831" y="1834"/>
                </a:cubicBezTo>
                <a:cubicBezTo>
                  <a:pt x="902" y="1842"/>
                  <a:pt x="952" y="1894"/>
                  <a:pt x="1016" y="1919"/>
                </a:cubicBezTo>
                <a:cubicBezTo>
                  <a:pt x="1014" y="1908"/>
                  <a:pt x="1011" y="1900"/>
                  <a:pt x="1005" y="1893"/>
                </a:cubicBezTo>
                <a:cubicBezTo>
                  <a:pt x="941" y="1821"/>
                  <a:pt x="878" y="1749"/>
                  <a:pt x="812" y="1679"/>
                </a:cubicBezTo>
                <a:cubicBezTo>
                  <a:pt x="749" y="1610"/>
                  <a:pt x="698" y="1534"/>
                  <a:pt x="652" y="1453"/>
                </a:cubicBezTo>
                <a:cubicBezTo>
                  <a:pt x="643" y="1438"/>
                  <a:pt x="636" y="1421"/>
                  <a:pt x="629" y="1405"/>
                </a:cubicBezTo>
                <a:cubicBezTo>
                  <a:pt x="655" y="1432"/>
                  <a:pt x="672" y="1464"/>
                  <a:pt x="693" y="1494"/>
                </a:cubicBezTo>
                <a:cubicBezTo>
                  <a:pt x="765" y="1593"/>
                  <a:pt x="844" y="1687"/>
                  <a:pt x="927" y="1778"/>
                </a:cubicBezTo>
                <a:cubicBezTo>
                  <a:pt x="994" y="1852"/>
                  <a:pt x="1064" y="1925"/>
                  <a:pt x="1133" y="1998"/>
                </a:cubicBezTo>
                <a:cubicBezTo>
                  <a:pt x="1180" y="2048"/>
                  <a:pt x="1218" y="2102"/>
                  <a:pt x="1251" y="2160"/>
                </a:cubicBezTo>
                <a:cubicBezTo>
                  <a:pt x="1251" y="2160"/>
                  <a:pt x="1251" y="2160"/>
                  <a:pt x="1251" y="2161"/>
                </a:cubicBezTo>
                <a:cubicBezTo>
                  <a:pt x="1275" y="2161"/>
                  <a:pt x="1275" y="2161"/>
                  <a:pt x="1275" y="2161"/>
                </a:cubicBezTo>
                <a:cubicBezTo>
                  <a:pt x="1275" y="2160"/>
                  <a:pt x="1275" y="2160"/>
                  <a:pt x="1275" y="2160"/>
                </a:cubicBezTo>
                <a:cubicBezTo>
                  <a:pt x="1240" y="2095"/>
                  <a:pt x="1196" y="2036"/>
                  <a:pt x="1145" y="1980"/>
                </a:cubicBezTo>
                <a:cubicBezTo>
                  <a:pt x="1136" y="1970"/>
                  <a:pt x="1128" y="1958"/>
                  <a:pt x="1118" y="1945"/>
                </a:cubicBezTo>
                <a:cubicBezTo>
                  <a:pt x="1128" y="1941"/>
                  <a:pt x="1135" y="1937"/>
                  <a:pt x="1142" y="1935"/>
                </a:cubicBezTo>
                <a:cubicBezTo>
                  <a:pt x="1221" y="1911"/>
                  <a:pt x="1263" y="1851"/>
                  <a:pt x="1290" y="1780"/>
                </a:cubicBezTo>
                <a:cubicBezTo>
                  <a:pt x="1305" y="1742"/>
                  <a:pt x="1309" y="1698"/>
                  <a:pt x="1313" y="1657"/>
                </a:cubicBezTo>
                <a:cubicBezTo>
                  <a:pt x="1315" y="1627"/>
                  <a:pt x="1307" y="1596"/>
                  <a:pt x="1304" y="1566"/>
                </a:cubicBezTo>
                <a:cubicBezTo>
                  <a:pt x="1252" y="1562"/>
                  <a:pt x="1221" y="1597"/>
                  <a:pt x="1180" y="1620"/>
                </a:cubicBezTo>
                <a:close/>
                <a:moveTo>
                  <a:pt x="1414" y="1071"/>
                </a:moveTo>
                <a:cubicBezTo>
                  <a:pt x="1355" y="1123"/>
                  <a:pt x="1290" y="1148"/>
                  <a:pt x="1216" y="1146"/>
                </a:cubicBezTo>
                <a:cubicBezTo>
                  <a:pt x="1180" y="1145"/>
                  <a:pt x="1145" y="1138"/>
                  <a:pt x="1119" y="1100"/>
                </a:cubicBezTo>
                <a:cubicBezTo>
                  <a:pt x="1178" y="1089"/>
                  <a:pt x="1236" y="1094"/>
                  <a:pt x="1288" y="1066"/>
                </a:cubicBezTo>
                <a:cubicBezTo>
                  <a:pt x="1249" y="1067"/>
                  <a:pt x="1209" y="1067"/>
                  <a:pt x="1161" y="1068"/>
                </a:cubicBezTo>
                <a:cubicBezTo>
                  <a:pt x="1197" y="1044"/>
                  <a:pt x="1227" y="1025"/>
                  <a:pt x="1257" y="1005"/>
                </a:cubicBezTo>
                <a:cubicBezTo>
                  <a:pt x="1260" y="1003"/>
                  <a:pt x="1265" y="1004"/>
                  <a:pt x="1269" y="1004"/>
                </a:cubicBezTo>
                <a:cubicBezTo>
                  <a:pt x="1324" y="1008"/>
                  <a:pt x="1373" y="1023"/>
                  <a:pt x="1414" y="1071"/>
                </a:cubicBezTo>
                <a:close/>
                <a:moveTo>
                  <a:pt x="1093" y="932"/>
                </a:moveTo>
                <a:cubicBezTo>
                  <a:pt x="1125" y="881"/>
                  <a:pt x="1162" y="837"/>
                  <a:pt x="1225" y="824"/>
                </a:cubicBezTo>
                <a:cubicBezTo>
                  <a:pt x="1261" y="817"/>
                  <a:pt x="1297" y="802"/>
                  <a:pt x="1344" y="810"/>
                </a:cubicBezTo>
                <a:cubicBezTo>
                  <a:pt x="1310" y="862"/>
                  <a:pt x="1297" y="920"/>
                  <a:pt x="1258" y="965"/>
                </a:cubicBezTo>
                <a:cubicBezTo>
                  <a:pt x="1220" y="1009"/>
                  <a:pt x="1179" y="1039"/>
                  <a:pt x="1112" y="1025"/>
                </a:cubicBezTo>
                <a:cubicBezTo>
                  <a:pt x="1122" y="1008"/>
                  <a:pt x="1129" y="994"/>
                  <a:pt x="1138" y="982"/>
                </a:cubicBezTo>
                <a:cubicBezTo>
                  <a:pt x="1147" y="970"/>
                  <a:pt x="1159" y="960"/>
                  <a:pt x="1170" y="949"/>
                </a:cubicBezTo>
                <a:cubicBezTo>
                  <a:pt x="1179" y="939"/>
                  <a:pt x="1189" y="930"/>
                  <a:pt x="1198" y="920"/>
                </a:cubicBezTo>
                <a:cubicBezTo>
                  <a:pt x="1148" y="934"/>
                  <a:pt x="1117" y="971"/>
                  <a:pt x="1086" y="1010"/>
                </a:cubicBezTo>
                <a:cubicBezTo>
                  <a:pt x="1069" y="979"/>
                  <a:pt x="1079" y="954"/>
                  <a:pt x="1093" y="932"/>
                </a:cubicBezTo>
                <a:close/>
                <a:moveTo>
                  <a:pt x="907" y="1084"/>
                </a:moveTo>
                <a:cubicBezTo>
                  <a:pt x="875" y="1069"/>
                  <a:pt x="863" y="1049"/>
                  <a:pt x="857" y="1026"/>
                </a:cubicBezTo>
                <a:cubicBezTo>
                  <a:pt x="843" y="977"/>
                  <a:pt x="848" y="929"/>
                  <a:pt x="860" y="881"/>
                </a:cubicBezTo>
                <a:cubicBezTo>
                  <a:pt x="869" y="845"/>
                  <a:pt x="881" y="812"/>
                  <a:pt x="912" y="784"/>
                </a:cubicBezTo>
                <a:cubicBezTo>
                  <a:pt x="930" y="810"/>
                  <a:pt x="948" y="833"/>
                  <a:pt x="962" y="858"/>
                </a:cubicBezTo>
                <a:cubicBezTo>
                  <a:pt x="990" y="907"/>
                  <a:pt x="1000" y="960"/>
                  <a:pt x="993" y="1015"/>
                </a:cubicBezTo>
                <a:cubicBezTo>
                  <a:pt x="989" y="1047"/>
                  <a:pt x="978" y="1077"/>
                  <a:pt x="940" y="1092"/>
                </a:cubicBezTo>
                <a:cubicBezTo>
                  <a:pt x="921" y="1045"/>
                  <a:pt x="935" y="991"/>
                  <a:pt x="905" y="949"/>
                </a:cubicBezTo>
                <a:cubicBezTo>
                  <a:pt x="905" y="992"/>
                  <a:pt x="906" y="1035"/>
                  <a:pt x="907" y="1084"/>
                </a:cubicBezTo>
                <a:close/>
                <a:moveTo>
                  <a:pt x="620" y="545"/>
                </a:moveTo>
                <a:cubicBezTo>
                  <a:pt x="625" y="497"/>
                  <a:pt x="665" y="480"/>
                  <a:pt x="698" y="459"/>
                </a:cubicBezTo>
                <a:cubicBezTo>
                  <a:pt x="716" y="447"/>
                  <a:pt x="737" y="439"/>
                  <a:pt x="762" y="449"/>
                </a:cubicBezTo>
                <a:cubicBezTo>
                  <a:pt x="746" y="494"/>
                  <a:pt x="729" y="534"/>
                  <a:pt x="719" y="576"/>
                </a:cubicBezTo>
                <a:cubicBezTo>
                  <a:pt x="710" y="611"/>
                  <a:pt x="691" y="640"/>
                  <a:pt x="670" y="668"/>
                </a:cubicBezTo>
                <a:cubicBezTo>
                  <a:pt x="654" y="690"/>
                  <a:pt x="631" y="704"/>
                  <a:pt x="599" y="702"/>
                </a:cubicBezTo>
                <a:cubicBezTo>
                  <a:pt x="614" y="676"/>
                  <a:pt x="628" y="654"/>
                  <a:pt x="642" y="631"/>
                </a:cubicBezTo>
                <a:cubicBezTo>
                  <a:pt x="623" y="643"/>
                  <a:pt x="610" y="658"/>
                  <a:pt x="595" y="672"/>
                </a:cubicBezTo>
                <a:cubicBezTo>
                  <a:pt x="580" y="686"/>
                  <a:pt x="566" y="703"/>
                  <a:pt x="540" y="694"/>
                </a:cubicBezTo>
                <a:cubicBezTo>
                  <a:pt x="556" y="670"/>
                  <a:pt x="573" y="648"/>
                  <a:pt x="587" y="624"/>
                </a:cubicBezTo>
                <a:cubicBezTo>
                  <a:pt x="602" y="599"/>
                  <a:pt x="595" y="565"/>
                  <a:pt x="620" y="545"/>
                </a:cubicBezTo>
                <a:close/>
                <a:moveTo>
                  <a:pt x="331" y="688"/>
                </a:moveTo>
                <a:cubicBezTo>
                  <a:pt x="278" y="643"/>
                  <a:pt x="242" y="588"/>
                  <a:pt x="220" y="523"/>
                </a:cubicBezTo>
                <a:cubicBezTo>
                  <a:pt x="217" y="515"/>
                  <a:pt x="219" y="505"/>
                  <a:pt x="219" y="499"/>
                </a:cubicBezTo>
                <a:cubicBezTo>
                  <a:pt x="253" y="505"/>
                  <a:pt x="285" y="511"/>
                  <a:pt x="318" y="514"/>
                </a:cubicBezTo>
                <a:cubicBezTo>
                  <a:pt x="346" y="517"/>
                  <a:pt x="372" y="526"/>
                  <a:pt x="389" y="543"/>
                </a:cubicBezTo>
                <a:cubicBezTo>
                  <a:pt x="394" y="575"/>
                  <a:pt x="398" y="603"/>
                  <a:pt x="402" y="634"/>
                </a:cubicBezTo>
                <a:cubicBezTo>
                  <a:pt x="375" y="618"/>
                  <a:pt x="351" y="605"/>
                  <a:pt x="328" y="591"/>
                </a:cubicBezTo>
                <a:cubicBezTo>
                  <a:pt x="355" y="625"/>
                  <a:pt x="395" y="645"/>
                  <a:pt x="408" y="689"/>
                </a:cubicBezTo>
                <a:cubicBezTo>
                  <a:pt x="374" y="709"/>
                  <a:pt x="356" y="709"/>
                  <a:pt x="331" y="688"/>
                </a:cubicBezTo>
                <a:close/>
                <a:moveTo>
                  <a:pt x="457" y="648"/>
                </a:moveTo>
                <a:cubicBezTo>
                  <a:pt x="455" y="646"/>
                  <a:pt x="452" y="644"/>
                  <a:pt x="451" y="642"/>
                </a:cubicBezTo>
                <a:cubicBezTo>
                  <a:pt x="409" y="581"/>
                  <a:pt x="402" y="516"/>
                  <a:pt x="433" y="448"/>
                </a:cubicBezTo>
                <a:cubicBezTo>
                  <a:pt x="456" y="400"/>
                  <a:pt x="481" y="353"/>
                  <a:pt x="492" y="295"/>
                </a:cubicBezTo>
                <a:cubicBezTo>
                  <a:pt x="508" y="322"/>
                  <a:pt x="527" y="348"/>
                  <a:pt x="541" y="376"/>
                </a:cubicBezTo>
                <a:cubicBezTo>
                  <a:pt x="567" y="428"/>
                  <a:pt x="584" y="482"/>
                  <a:pt x="583" y="541"/>
                </a:cubicBezTo>
                <a:cubicBezTo>
                  <a:pt x="583" y="609"/>
                  <a:pt x="560" y="641"/>
                  <a:pt x="500" y="657"/>
                </a:cubicBezTo>
                <a:cubicBezTo>
                  <a:pt x="504" y="610"/>
                  <a:pt x="515" y="564"/>
                  <a:pt x="502" y="518"/>
                </a:cubicBezTo>
                <a:cubicBezTo>
                  <a:pt x="491" y="562"/>
                  <a:pt x="492" y="610"/>
                  <a:pt x="469" y="651"/>
                </a:cubicBezTo>
                <a:cubicBezTo>
                  <a:pt x="462" y="649"/>
                  <a:pt x="460" y="649"/>
                  <a:pt x="457" y="648"/>
                </a:cubicBezTo>
                <a:close/>
                <a:moveTo>
                  <a:pt x="490" y="1129"/>
                </a:moveTo>
                <a:cubicBezTo>
                  <a:pt x="446" y="1105"/>
                  <a:pt x="406" y="1083"/>
                  <a:pt x="366" y="1061"/>
                </a:cubicBezTo>
                <a:cubicBezTo>
                  <a:pt x="365" y="1063"/>
                  <a:pt x="363" y="1066"/>
                  <a:pt x="362" y="1068"/>
                </a:cubicBezTo>
                <a:cubicBezTo>
                  <a:pt x="398" y="1096"/>
                  <a:pt x="435" y="1125"/>
                  <a:pt x="472" y="1153"/>
                </a:cubicBezTo>
                <a:cubicBezTo>
                  <a:pt x="444" y="1176"/>
                  <a:pt x="399" y="1178"/>
                  <a:pt x="329" y="1147"/>
                </a:cubicBezTo>
                <a:cubicBezTo>
                  <a:pt x="237" y="1105"/>
                  <a:pt x="181" y="1031"/>
                  <a:pt x="160" y="928"/>
                </a:cubicBezTo>
                <a:cubicBezTo>
                  <a:pt x="276" y="897"/>
                  <a:pt x="410" y="959"/>
                  <a:pt x="473" y="1048"/>
                </a:cubicBezTo>
                <a:cubicBezTo>
                  <a:pt x="488" y="1070"/>
                  <a:pt x="497" y="1097"/>
                  <a:pt x="490" y="1129"/>
                </a:cubicBezTo>
                <a:close/>
                <a:moveTo>
                  <a:pt x="493" y="1020"/>
                </a:moveTo>
                <a:cubicBezTo>
                  <a:pt x="469" y="949"/>
                  <a:pt x="467" y="880"/>
                  <a:pt x="474" y="810"/>
                </a:cubicBezTo>
                <a:cubicBezTo>
                  <a:pt x="502" y="930"/>
                  <a:pt x="507" y="985"/>
                  <a:pt x="493" y="1020"/>
                </a:cubicBezTo>
                <a:close/>
                <a:moveTo>
                  <a:pt x="535" y="989"/>
                </a:moveTo>
                <a:cubicBezTo>
                  <a:pt x="543" y="972"/>
                  <a:pt x="553" y="954"/>
                  <a:pt x="566" y="940"/>
                </a:cubicBezTo>
                <a:cubicBezTo>
                  <a:pt x="598" y="906"/>
                  <a:pt x="635" y="879"/>
                  <a:pt x="684" y="874"/>
                </a:cubicBezTo>
                <a:cubicBezTo>
                  <a:pt x="730" y="968"/>
                  <a:pt x="660" y="1144"/>
                  <a:pt x="577" y="1146"/>
                </a:cubicBezTo>
                <a:cubicBezTo>
                  <a:pt x="568" y="1085"/>
                  <a:pt x="603" y="1034"/>
                  <a:pt x="620" y="972"/>
                </a:cubicBezTo>
                <a:cubicBezTo>
                  <a:pt x="577" y="1016"/>
                  <a:pt x="570" y="1070"/>
                  <a:pt x="549" y="1119"/>
                </a:cubicBezTo>
                <a:cubicBezTo>
                  <a:pt x="513" y="1075"/>
                  <a:pt x="513" y="1033"/>
                  <a:pt x="535" y="989"/>
                </a:cubicBezTo>
                <a:close/>
                <a:moveTo>
                  <a:pt x="464" y="1555"/>
                </a:moveTo>
                <a:cubicBezTo>
                  <a:pt x="471" y="1555"/>
                  <a:pt x="478" y="1554"/>
                  <a:pt x="485" y="1555"/>
                </a:cubicBezTo>
                <a:cubicBezTo>
                  <a:pt x="496" y="1556"/>
                  <a:pt x="507" y="1558"/>
                  <a:pt x="518" y="1560"/>
                </a:cubicBezTo>
                <a:cubicBezTo>
                  <a:pt x="611" y="1581"/>
                  <a:pt x="680" y="1637"/>
                  <a:pt x="732" y="1716"/>
                </a:cubicBezTo>
                <a:cubicBezTo>
                  <a:pt x="739" y="1727"/>
                  <a:pt x="740" y="1742"/>
                  <a:pt x="744" y="1756"/>
                </a:cubicBezTo>
                <a:cubicBezTo>
                  <a:pt x="741" y="1757"/>
                  <a:pt x="739" y="1758"/>
                  <a:pt x="736" y="1759"/>
                </a:cubicBezTo>
                <a:cubicBezTo>
                  <a:pt x="686" y="1725"/>
                  <a:pt x="636" y="1691"/>
                  <a:pt x="586" y="1657"/>
                </a:cubicBezTo>
                <a:cubicBezTo>
                  <a:pt x="625" y="1714"/>
                  <a:pt x="692" y="1739"/>
                  <a:pt x="734" y="1799"/>
                </a:cubicBezTo>
                <a:cubicBezTo>
                  <a:pt x="612" y="1814"/>
                  <a:pt x="466" y="1668"/>
                  <a:pt x="464" y="1555"/>
                </a:cubicBezTo>
                <a:close/>
                <a:moveTo>
                  <a:pt x="517" y="1860"/>
                </a:moveTo>
                <a:cubicBezTo>
                  <a:pt x="464" y="1873"/>
                  <a:pt x="413" y="1895"/>
                  <a:pt x="356" y="1915"/>
                </a:cubicBezTo>
                <a:cubicBezTo>
                  <a:pt x="437" y="1854"/>
                  <a:pt x="618" y="1801"/>
                  <a:pt x="679" y="1834"/>
                </a:cubicBezTo>
                <a:cubicBezTo>
                  <a:pt x="626" y="1842"/>
                  <a:pt x="570" y="1847"/>
                  <a:pt x="517" y="1860"/>
                </a:cubicBezTo>
                <a:close/>
                <a:moveTo>
                  <a:pt x="755" y="2041"/>
                </a:moveTo>
                <a:cubicBezTo>
                  <a:pt x="713" y="2100"/>
                  <a:pt x="650" y="2121"/>
                  <a:pt x="583" y="2137"/>
                </a:cubicBezTo>
                <a:cubicBezTo>
                  <a:pt x="566" y="2030"/>
                  <a:pt x="627" y="1900"/>
                  <a:pt x="701" y="1877"/>
                </a:cubicBezTo>
                <a:cubicBezTo>
                  <a:pt x="716" y="1880"/>
                  <a:pt x="730" y="1882"/>
                  <a:pt x="747" y="1886"/>
                </a:cubicBezTo>
                <a:cubicBezTo>
                  <a:pt x="731" y="1940"/>
                  <a:pt x="694" y="1978"/>
                  <a:pt x="666" y="2027"/>
                </a:cubicBezTo>
                <a:cubicBezTo>
                  <a:pt x="706" y="2002"/>
                  <a:pt x="740" y="1962"/>
                  <a:pt x="768" y="1907"/>
                </a:cubicBezTo>
                <a:cubicBezTo>
                  <a:pt x="786" y="1960"/>
                  <a:pt x="783" y="2002"/>
                  <a:pt x="755" y="2041"/>
                </a:cubicBezTo>
                <a:close/>
                <a:moveTo>
                  <a:pt x="868" y="1293"/>
                </a:moveTo>
                <a:cubicBezTo>
                  <a:pt x="854" y="1350"/>
                  <a:pt x="841" y="1403"/>
                  <a:pt x="828" y="1455"/>
                </a:cubicBezTo>
                <a:cubicBezTo>
                  <a:pt x="825" y="1402"/>
                  <a:pt x="844" y="1332"/>
                  <a:pt x="868" y="1293"/>
                </a:cubicBezTo>
                <a:close/>
                <a:moveTo>
                  <a:pt x="1097" y="1815"/>
                </a:moveTo>
                <a:cubicBezTo>
                  <a:pt x="1077" y="1748"/>
                  <a:pt x="1056" y="1681"/>
                  <a:pt x="1051" y="1601"/>
                </a:cubicBezTo>
                <a:cubicBezTo>
                  <a:pt x="1046" y="1619"/>
                  <a:pt x="1040" y="1629"/>
                  <a:pt x="1041" y="1637"/>
                </a:cubicBezTo>
                <a:cubicBezTo>
                  <a:pt x="1048" y="1698"/>
                  <a:pt x="1056" y="1759"/>
                  <a:pt x="1065" y="1824"/>
                </a:cubicBezTo>
                <a:cubicBezTo>
                  <a:pt x="1056" y="1819"/>
                  <a:pt x="1047" y="1817"/>
                  <a:pt x="1042" y="1812"/>
                </a:cubicBezTo>
                <a:cubicBezTo>
                  <a:pt x="1002" y="1776"/>
                  <a:pt x="975" y="1733"/>
                  <a:pt x="969" y="1679"/>
                </a:cubicBezTo>
                <a:cubicBezTo>
                  <a:pt x="966" y="1656"/>
                  <a:pt x="967" y="1632"/>
                  <a:pt x="964" y="1608"/>
                </a:cubicBezTo>
                <a:cubicBezTo>
                  <a:pt x="955" y="1518"/>
                  <a:pt x="995" y="1447"/>
                  <a:pt x="1050" y="1377"/>
                </a:cubicBezTo>
                <a:cubicBezTo>
                  <a:pt x="1069" y="1404"/>
                  <a:pt x="1089" y="1428"/>
                  <a:pt x="1104" y="1454"/>
                </a:cubicBezTo>
                <a:cubicBezTo>
                  <a:pt x="1160" y="1550"/>
                  <a:pt x="1174" y="1654"/>
                  <a:pt x="1152" y="1761"/>
                </a:cubicBezTo>
                <a:cubicBezTo>
                  <a:pt x="1147" y="1787"/>
                  <a:pt x="1130" y="1809"/>
                  <a:pt x="1097" y="1815"/>
                </a:cubicBezTo>
                <a:close/>
                <a:moveTo>
                  <a:pt x="1281" y="1738"/>
                </a:moveTo>
                <a:cubicBezTo>
                  <a:pt x="1272" y="1777"/>
                  <a:pt x="1260" y="1814"/>
                  <a:pt x="1231" y="1842"/>
                </a:cubicBezTo>
                <a:cubicBezTo>
                  <a:pt x="1208" y="1865"/>
                  <a:pt x="1191" y="1870"/>
                  <a:pt x="1161" y="1863"/>
                </a:cubicBezTo>
                <a:cubicBezTo>
                  <a:pt x="1175" y="1805"/>
                  <a:pt x="1232" y="1764"/>
                  <a:pt x="1228" y="1690"/>
                </a:cubicBezTo>
                <a:cubicBezTo>
                  <a:pt x="1216" y="1713"/>
                  <a:pt x="1208" y="1729"/>
                  <a:pt x="1199" y="1746"/>
                </a:cubicBezTo>
                <a:cubicBezTo>
                  <a:pt x="1173" y="1660"/>
                  <a:pt x="1198" y="1612"/>
                  <a:pt x="1283" y="1588"/>
                </a:cubicBezTo>
                <a:cubicBezTo>
                  <a:pt x="1298" y="1633"/>
                  <a:pt x="1296" y="1680"/>
                  <a:pt x="1281" y="1738"/>
                </a:cubicBezTo>
                <a:close/>
                <a:moveTo>
                  <a:pt x="2880" y="482"/>
                </a:moveTo>
                <a:cubicBezTo>
                  <a:pt x="2880" y="443"/>
                  <a:pt x="2880" y="443"/>
                  <a:pt x="2880" y="443"/>
                </a:cubicBezTo>
                <a:cubicBezTo>
                  <a:pt x="2845" y="479"/>
                  <a:pt x="2831" y="531"/>
                  <a:pt x="2817" y="581"/>
                </a:cubicBezTo>
                <a:cubicBezTo>
                  <a:pt x="2798" y="652"/>
                  <a:pt x="2801" y="723"/>
                  <a:pt x="2856" y="782"/>
                </a:cubicBezTo>
                <a:cubicBezTo>
                  <a:pt x="2821" y="807"/>
                  <a:pt x="2789" y="830"/>
                  <a:pt x="2759" y="854"/>
                </a:cubicBezTo>
                <a:cubicBezTo>
                  <a:pt x="2729" y="879"/>
                  <a:pt x="2701" y="906"/>
                  <a:pt x="2667" y="937"/>
                </a:cubicBezTo>
                <a:cubicBezTo>
                  <a:pt x="2669" y="814"/>
                  <a:pt x="2635" y="709"/>
                  <a:pt x="2538" y="630"/>
                </a:cubicBezTo>
                <a:cubicBezTo>
                  <a:pt x="2509" y="646"/>
                  <a:pt x="2497" y="675"/>
                  <a:pt x="2481" y="701"/>
                </a:cubicBezTo>
                <a:cubicBezTo>
                  <a:pt x="2441" y="765"/>
                  <a:pt x="2436" y="838"/>
                  <a:pt x="2442" y="912"/>
                </a:cubicBezTo>
                <a:cubicBezTo>
                  <a:pt x="2450" y="995"/>
                  <a:pt x="2480" y="1072"/>
                  <a:pt x="2514" y="1151"/>
                </a:cubicBezTo>
                <a:cubicBezTo>
                  <a:pt x="2454" y="1249"/>
                  <a:pt x="2401" y="1354"/>
                  <a:pt x="2367" y="1467"/>
                </a:cubicBezTo>
                <a:cubicBezTo>
                  <a:pt x="2333" y="1578"/>
                  <a:pt x="2310" y="1693"/>
                  <a:pt x="2282" y="1810"/>
                </a:cubicBezTo>
                <a:cubicBezTo>
                  <a:pt x="2271" y="1782"/>
                  <a:pt x="2261" y="1755"/>
                  <a:pt x="2252" y="1729"/>
                </a:cubicBezTo>
                <a:cubicBezTo>
                  <a:pt x="2330" y="1569"/>
                  <a:pt x="2338" y="1412"/>
                  <a:pt x="2235" y="1256"/>
                </a:cubicBezTo>
                <a:cubicBezTo>
                  <a:pt x="2184" y="1290"/>
                  <a:pt x="2155" y="1335"/>
                  <a:pt x="2143" y="1389"/>
                </a:cubicBezTo>
                <a:cubicBezTo>
                  <a:pt x="2131" y="1440"/>
                  <a:pt x="2128" y="1493"/>
                  <a:pt x="2120" y="1549"/>
                </a:cubicBezTo>
                <a:cubicBezTo>
                  <a:pt x="2043" y="1465"/>
                  <a:pt x="1944" y="1417"/>
                  <a:pt x="1837" y="1375"/>
                </a:cubicBezTo>
                <a:cubicBezTo>
                  <a:pt x="1833" y="1358"/>
                  <a:pt x="1828" y="1338"/>
                  <a:pt x="1825" y="1318"/>
                </a:cubicBezTo>
                <a:cubicBezTo>
                  <a:pt x="1813" y="1229"/>
                  <a:pt x="1759" y="1171"/>
                  <a:pt x="1686" y="1129"/>
                </a:cubicBezTo>
                <a:cubicBezTo>
                  <a:pt x="1657" y="1112"/>
                  <a:pt x="1625" y="1099"/>
                  <a:pt x="1594" y="1090"/>
                </a:cubicBezTo>
                <a:cubicBezTo>
                  <a:pt x="1557" y="1079"/>
                  <a:pt x="1542" y="1096"/>
                  <a:pt x="1549" y="1135"/>
                </a:cubicBezTo>
                <a:cubicBezTo>
                  <a:pt x="1562" y="1201"/>
                  <a:pt x="1583" y="1264"/>
                  <a:pt x="1633" y="1314"/>
                </a:cubicBezTo>
                <a:cubicBezTo>
                  <a:pt x="1633" y="1314"/>
                  <a:pt x="1633" y="1316"/>
                  <a:pt x="1632" y="1318"/>
                </a:cubicBezTo>
                <a:cubicBezTo>
                  <a:pt x="1533" y="1318"/>
                  <a:pt x="1425" y="1344"/>
                  <a:pt x="1361" y="1384"/>
                </a:cubicBezTo>
                <a:cubicBezTo>
                  <a:pt x="1366" y="1407"/>
                  <a:pt x="1382" y="1421"/>
                  <a:pt x="1401" y="1434"/>
                </a:cubicBezTo>
                <a:cubicBezTo>
                  <a:pt x="1463" y="1473"/>
                  <a:pt x="1533" y="1477"/>
                  <a:pt x="1603" y="1476"/>
                </a:cubicBezTo>
                <a:cubicBezTo>
                  <a:pt x="1614" y="1475"/>
                  <a:pt x="1625" y="1475"/>
                  <a:pt x="1636" y="1475"/>
                </a:cubicBezTo>
                <a:cubicBezTo>
                  <a:pt x="1637" y="1475"/>
                  <a:pt x="1638" y="1476"/>
                  <a:pt x="1642" y="1480"/>
                </a:cubicBezTo>
                <a:cubicBezTo>
                  <a:pt x="1590" y="1551"/>
                  <a:pt x="1542" y="1626"/>
                  <a:pt x="1526" y="1717"/>
                </a:cubicBezTo>
                <a:cubicBezTo>
                  <a:pt x="1612" y="1727"/>
                  <a:pt x="1681" y="1691"/>
                  <a:pt x="1743" y="1641"/>
                </a:cubicBezTo>
                <a:cubicBezTo>
                  <a:pt x="1806" y="1590"/>
                  <a:pt x="1836" y="1520"/>
                  <a:pt x="1836" y="1431"/>
                </a:cubicBezTo>
                <a:cubicBezTo>
                  <a:pt x="1945" y="1478"/>
                  <a:pt x="2036" y="1538"/>
                  <a:pt x="2106" y="1632"/>
                </a:cubicBezTo>
                <a:cubicBezTo>
                  <a:pt x="1991" y="1615"/>
                  <a:pt x="1896" y="1643"/>
                  <a:pt x="1820" y="1727"/>
                </a:cubicBezTo>
                <a:cubicBezTo>
                  <a:pt x="1861" y="1827"/>
                  <a:pt x="2064" y="1878"/>
                  <a:pt x="2197" y="1783"/>
                </a:cubicBezTo>
                <a:cubicBezTo>
                  <a:pt x="2225" y="1858"/>
                  <a:pt x="2243" y="1933"/>
                  <a:pt x="2226" y="2012"/>
                </a:cubicBezTo>
                <a:cubicBezTo>
                  <a:pt x="2220" y="2036"/>
                  <a:pt x="2212" y="2059"/>
                  <a:pt x="2224" y="2084"/>
                </a:cubicBezTo>
                <a:cubicBezTo>
                  <a:pt x="2228" y="2091"/>
                  <a:pt x="2226" y="2103"/>
                  <a:pt x="2223" y="2112"/>
                </a:cubicBezTo>
                <a:cubicBezTo>
                  <a:pt x="2217" y="2128"/>
                  <a:pt x="2212" y="2144"/>
                  <a:pt x="2206" y="2160"/>
                </a:cubicBezTo>
                <a:cubicBezTo>
                  <a:pt x="2206" y="2160"/>
                  <a:pt x="2205" y="2160"/>
                  <a:pt x="2205" y="2161"/>
                </a:cubicBezTo>
                <a:cubicBezTo>
                  <a:pt x="2229" y="2161"/>
                  <a:pt x="2229" y="2161"/>
                  <a:pt x="2229" y="2161"/>
                </a:cubicBezTo>
                <a:cubicBezTo>
                  <a:pt x="2229" y="2160"/>
                  <a:pt x="2229" y="2160"/>
                  <a:pt x="2229" y="2160"/>
                </a:cubicBezTo>
                <a:cubicBezTo>
                  <a:pt x="2234" y="2148"/>
                  <a:pt x="2237" y="2134"/>
                  <a:pt x="2245" y="2124"/>
                </a:cubicBezTo>
                <a:cubicBezTo>
                  <a:pt x="2259" y="2104"/>
                  <a:pt x="2261" y="2086"/>
                  <a:pt x="2246" y="2065"/>
                </a:cubicBezTo>
                <a:cubicBezTo>
                  <a:pt x="2280" y="2036"/>
                  <a:pt x="2274" y="1999"/>
                  <a:pt x="2266" y="1963"/>
                </a:cubicBezTo>
                <a:cubicBezTo>
                  <a:pt x="2253" y="1900"/>
                  <a:pt x="2244" y="1836"/>
                  <a:pt x="2220" y="1776"/>
                </a:cubicBezTo>
                <a:cubicBezTo>
                  <a:pt x="2213" y="1761"/>
                  <a:pt x="2214" y="1749"/>
                  <a:pt x="2232" y="1745"/>
                </a:cubicBezTo>
                <a:cubicBezTo>
                  <a:pt x="2270" y="1806"/>
                  <a:pt x="2259" y="1878"/>
                  <a:pt x="2279" y="1943"/>
                </a:cubicBezTo>
                <a:cubicBezTo>
                  <a:pt x="2286" y="1935"/>
                  <a:pt x="2291" y="1928"/>
                  <a:pt x="2293" y="1919"/>
                </a:cubicBezTo>
                <a:cubicBezTo>
                  <a:pt x="2310" y="1825"/>
                  <a:pt x="2328" y="1730"/>
                  <a:pt x="2344" y="1635"/>
                </a:cubicBezTo>
                <a:cubicBezTo>
                  <a:pt x="2359" y="1544"/>
                  <a:pt x="2388" y="1456"/>
                  <a:pt x="2424" y="1371"/>
                </a:cubicBezTo>
                <a:cubicBezTo>
                  <a:pt x="2431" y="1354"/>
                  <a:pt x="2439" y="1339"/>
                  <a:pt x="2447" y="1323"/>
                </a:cubicBezTo>
                <a:cubicBezTo>
                  <a:pt x="2442" y="1360"/>
                  <a:pt x="2427" y="1393"/>
                  <a:pt x="2417" y="1428"/>
                </a:cubicBezTo>
                <a:cubicBezTo>
                  <a:pt x="2382" y="1546"/>
                  <a:pt x="2357" y="1666"/>
                  <a:pt x="2336" y="1787"/>
                </a:cubicBezTo>
                <a:cubicBezTo>
                  <a:pt x="2318" y="1886"/>
                  <a:pt x="2304" y="1986"/>
                  <a:pt x="2288" y="2085"/>
                </a:cubicBezTo>
                <a:cubicBezTo>
                  <a:pt x="2284" y="2110"/>
                  <a:pt x="2279" y="2135"/>
                  <a:pt x="2272" y="2160"/>
                </a:cubicBezTo>
                <a:cubicBezTo>
                  <a:pt x="2272" y="2160"/>
                  <a:pt x="2272" y="2160"/>
                  <a:pt x="2272" y="2161"/>
                </a:cubicBezTo>
                <a:cubicBezTo>
                  <a:pt x="2293" y="2161"/>
                  <a:pt x="2293" y="2161"/>
                  <a:pt x="2293" y="2161"/>
                </a:cubicBezTo>
                <a:cubicBezTo>
                  <a:pt x="2293" y="2160"/>
                  <a:pt x="2293" y="2160"/>
                  <a:pt x="2293" y="2160"/>
                </a:cubicBezTo>
                <a:cubicBezTo>
                  <a:pt x="2300" y="2135"/>
                  <a:pt x="2305" y="2109"/>
                  <a:pt x="2310" y="2083"/>
                </a:cubicBezTo>
                <a:cubicBezTo>
                  <a:pt x="2312" y="2069"/>
                  <a:pt x="2317" y="2057"/>
                  <a:pt x="2321" y="2040"/>
                </a:cubicBezTo>
                <a:cubicBezTo>
                  <a:pt x="2330" y="2045"/>
                  <a:pt x="2338" y="2048"/>
                  <a:pt x="2344" y="2053"/>
                </a:cubicBezTo>
                <a:cubicBezTo>
                  <a:pt x="2411" y="2101"/>
                  <a:pt x="2484" y="2097"/>
                  <a:pt x="2557" y="2076"/>
                </a:cubicBezTo>
                <a:cubicBezTo>
                  <a:pt x="2596" y="2064"/>
                  <a:pt x="2633" y="2040"/>
                  <a:pt x="2668" y="2017"/>
                </a:cubicBezTo>
                <a:cubicBezTo>
                  <a:pt x="2693" y="2001"/>
                  <a:pt x="2712" y="1976"/>
                  <a:pt x="2734" y="1955"/>
                </a:cubicBezTo>
                <a:cubicBezTo>
                  <a:pt x="2706" y="1911"/>
                  <a:pt x="2659" y="1908"/>
                  <a:pt x="2616" y="1890"/>
                </a:cubicBezTo>
                <a:cubicBezTo>
                  <a:pt x="2689" y="1817"/>
                  <a:pt x="2725" y="1727"/>
                  <a:pt x="2751" y="1628"/>
                </a:cubicBezTo>
                <a:cubicBezTo>
                  <a:pt x="2745" y="1625"/>
                  <a:pt x="2738" y="1620"/>
                  <a:pt x="2730" y="1619"/>
                </a:cubicBezTo>
                <a:cubicBezTo>
                  <a:pt x="2638" y="1615"/>
                  <a:pt x="2554" y="1631"/>
                  <a:pt x="2481" y="1696"/>
                </a:cubicBezTo>
                <a:cubicBezTo>
                  <a:pt x="2436" y="1738"/>
                  <a:pt x="2389" y="1777"/>
                  <a:pt x="2354" y="1829"/>
                </a:cubicBezTo>
                <a:cubicBezTo>
                  <a:pt x="2370" y="1709"/>
                  <a:pt x="2415" y="1607"/>
                  <a:pt x="2524" y="1543"/>
                </a:cubicBezTo>
                <a:cubicBezTo>
                  <a:pt x="2581" y="1509"/>
                  <a:pt x="2639" y="1477"/>
                  <a:pt x="2704" y="1463"/>
                </a:cubicBezTo>
                <a:cubicBezTo>
                  <a:pt x="2761" y="1451"/>
                  <a:pt x="2820" y="1440"/>
                  <a:pt x="2880" y="1443"/>
                </a:cubicBezTo>
                <a:cubicBezTo>
                  <a:pt x="2880" y="1339"/>
                  <a:pt x="2880" y="1339"/>
                  <a:pt x="2880" y="1339"/>
                </a:cubicBezTo>
                <a:cubicBezTo>
                  <a:pt x="2877" y="1341"/>
                  <a:pt x="2874" y="1343"/>
                  <a:pt x="2872" y="1345"/>
                </a:cubicBezTo>
                <a:cubicBezTo>
                  <a:pt x="2865" y="1317"/>
                  <a:pt x="2870" y="1298"/>
                  <a:pt x="2880" y="1281"/>
                </a:cubicBezTo>
                <a:cubicBezTo>
                  <a:pt x="2880" y="1241"/>
                  <a:pt x="2880" y="1241"/>
                  <a:pt x="2880" y="1241"/>
                </a:cubicBezTo>
                <a:cubicBezTo>
                  <a:pt x="2838" y="1283"/>
                  <a:pt x="2811" y="1334"/>
                  <a:pt x="2805" y="1398"/>
                </a:cubicBezTo>
                <a:cubicBezTo>
                  <a:pt x="2656" y="1409"/>
                  <a:pt x="2524" y="1458"/>
                  <a:pt x="2412" y="1557"/>
                </a:cubicBezTo>
                <a:cubicBezTo>
                  <a:pt x="2433" y="1415"/>
                  <a:pt x="2488" y="1287"/>
                  <a:pt x="2555" y="1161"/>
                </a:cubicBezTo>
                <a:cubicBezTo>
                  <a:pt x="2580" y="1167"/>
                  <a:pt x="2603" y="1173"/>
                  <a:pt x="2626" y="1176"/>
                </a:cubicBezTo>
                <a:cubicBezTo>
                  <a:pt x="2700" y="1183"/>
                  <a:pt x="2772" y="1170"/>
                  <a:pt x="2837" y="1134"/>
                </a:cubicBezTo>
                <a:cubicBezTo>
                  <a:pt x="2852" y="1125"/>
                  <a:pt x="2866" y="1114"/>
                  <a:pt x="2880" y="1102"/>
                </a:cubicBezTo>
                <a:cubicBezTo>
                  <a:pt x="2880" y="1072"/>
                  <a:pt x="2880" y="1072"/>
                  <a:pt x="2880" y="1072"/>
                </a:cubicBezTo>
                <a:cubicBezTo>
                  <a:pt x="2814" y="1145"/>
                  <a:pt x="2666" y="1180"/>
                  <a:pt x="2621" y="1123"/>
                </a:cubicBezTo>
                <a:cubicBezTo>
                  <a:pt x="2663" y="1079"/>
                  <a:pt x="2725" y="1074"/>
                  <a:pt x="2784" y="1051"/>
                </a:cubicBezTo>
                <a:cubicBezTo>
                  <a:pt x="2723" y="1043"/>
                  <a:pt x="2677" y="1071"/>
                  <a:pt x="2624" y="1085"/>
                </a:cubicBezTo>
                <a:cubicBezTo>
                  <a:pt x="2637" y="1029"/>
                  <a:pt x="2671" y="1003"/>
                  <a:pt x="2718" y="994"/>
                </a:cubicBezTo>
                <a:cubicBezTo>
                  <a:pt x="2737" y="990"/>
                  <a:pt x="2757" y="986"/>
                  <a:pt x="2777" y="988"/>
                </a:cubicBezTo>
                <a:cubicBezTo>
                  <a:pt x="2814" y="992"/>
                  <a:pt x="2849" y="1000"/>
                  <a:pt x="2880" y="1022"/>
                </a:cubicBezTo>
                <a:cubicBezTo>
                  <a:pt x="2880" y="997"/>
                  <a:pt x="2880" y="997"/>
                  <a:pt x="2880" y="997"/>
                </a:cubicBezTo>
                <a:cubicBezTo>
                  <a:pt x="2863" y="988"/>
                  <a:pt x="2845" y="983"/>
                  <a:pt x="2827" y="977"/>
                </a:cubicBezTo>
                <a:cubicBezTo>
                  <a:pt x="2799" y="968"/>
                  <a:pt x="2769" y="968"/>
                  <a:pt x="2737" y="963"/>
                </a:cubicBezTo>
                <a:cubicBezTo>
                  <a:pt x="2777" y="910"/>
                  <a:pt x="2827" y="869"/>
                  <a:pt x="2879" y="824"/>
                </a:cubicBezTo>
                <a:cubicBezTo>
                  <a:pt x="2879" y="824"/>
                  <a:pt x="2880" y="824"/>
                  <a:pt x="2880" y="824"/>
                </a:cubicBezTo>
                <a:cubicBezTo>
                  <a:pt x="2880" y="707"/>
                  <a:pt x="2880" y="707"/>
                  <a:pt x="2880" y="707"/>
                </a:cubicBezTo>
                <a:cubicBezTo>
                  <a:pt x="2879" y="708"/>
                  <a:pt x="2879" y="709"/>
                  <a:pt x="2878" y="709"/>
                </a:cubicBezTo>
                <a:cubicBezTo>
                  <a:pt x="2841" y="695"/>
                  <a:pt x="2830" y="681"/>
                  <a:pt x="2831" y="647"/>
                </a:cubicBezTo>
                <a:cubicBezTo>
                  <a:pt x="2834" y="588"/>
                  <a:pt x="2850" y="533"/>
                  <a:pt x="2880" y="482"/>
                </a:cubicBezTo>
                <a:close/>
                <a:moveTo>
                  <a:pt x="1572" y="1111"/>
                </a:moveTo>
                <a:cubicBezTo>
                  <a:pt x="1657" y="1110"/>
                  <a:pt x="1774" y="1221"/>
                  <a:pt x="1774" y="1300"/>
                </a:cubicBezTo>
                <a:cubicBezTo>
                  <a:pt x="1740" y="1266"/>
                  <a:pt x="1704" y="1231"/>
                  <a:pt x="1668" y="1196"/>
                </a:cubicBezTo>
                <a:cubicBezTo>
                  <a:pt x="1666" y="1197"/>
                  <a:pt x="1664" y="1199"/>
                  <a:pt x="1662" y="1201"/>
                </a:cubicBezTo>
                <a:cubicBezTo>
                  <a:pt x="1691" y="1248"/>
                  <a:pt x="1742" y="1279"/>
                  <a:pt x="1762" y="1335"/>
                </a:cubicBezTo>
                <a:cubicBezTo>
                  <a:pt x="1632" y="1329"/>
                  <a:pt x="1573" y="1226"/>
                  <a:pt x="1572" y="1111"/>
                </a:cubicBezTo>
                <a:close/>
                <a:moveTo>
                  <a:pt x="1540" y="1455"/>
                </a:moveTo>
                <a:cubicBezTo>
                  <a:pt x="1486" y="1452"/>
                  <a:pt x="1430" y="1441"/>
                  <a:pt x="1388" y="1394"/>
                </a:cubicBezTo>
                <a:cubicBezTo>
                  <a:pt x="1482" y="1346"/>
                  <a:pt x="1579" y="1333"/>
                  <a:pt x="1680" y="1346"/>
                </a:cubicBezTo>
                <a:cubicBezTo>
                  <a:pt x="1698" y="1348"/>
                  <a:pt x="1704" y="1361"/>
                  <a:pt x="1708" y="1378"/>
                </a:cubicBezTo>
                <a:cubicBezTo>
                  <a:pt x="1650" y="1382"/>
                  <a:pt x="1594" y="1386"/>
                  <a:pt x="1539" y="1389"/>
                </a:cubicBezTo>
                <a:cubicBezTo>
                  <a:pt x="1539" y="1392"/>
                  <a:pt x="1539" y="1394"/>
                  <a:pt x="1539" y="1397"/>
                </a:cubicBezTo>
                <a:cubicBezTo>
                  <a:pt x="1594" y="1400"/>
                  <a:pt x="1648" y="1403"/>
                  <a:pt x="1713" y="1407"/>
                </a:cubicBezTo>
                <a:cubicBezTo>
                  <a:pt x="1657" y="1456"/>
                  <a:pt x="1598" y="1458"/>
                  <a:pt x="1540" y="1455"/>
                </a:cubicBezTo>
                <a:close/>
                <a:moveTo>
                  <a:pt x="1783" y="1560"/>
                </a:moveTo>
                <a:cubicBezTo>
                  <a:pt x="1731" y="1644"/>
                  <a:pt x="1652" y="1685"/>
                  <a:pt x="1555" y="1700"/>
                </a:cubicBezTo>
                <a:cubicBezTo>
                  <a:pt x="1566" y="1630"/>
                  <a:pt x="1619" y="1525"/>
                  <a:pt x="1670" y="1487"/>
                </a:cubicBezTo>
                <a:cubicBezTo>
                  <a:pt x="1695" y="1468"/>
                  <a:pt x="1723" y="1440"/>
                  <a:pt x="1766" y="1458"/>
                </a:cubicBezTo>
                <a:cubicBezTo>
                  <a:pt x="1748" y="1499"/>
                  <a:pt x="1715" y="1526"/>
                  <a:pt x="1696" y="1562"/>
                </a:cubicBezTo>
                <a:cubicBezTo>
                  <a:pt x="1737" y="1546"/>
                  <a:pt x="1755" y="1505"/>
                  <a:pt x="1788" y="1478"/>
                </a:cubicBezTo>
                <a:cubicBezTo>
                  <a:pt x="1798" y="1507"/>
                  <a:pt x="1798" y="1535"/>
                  <a:pt x="1783" y="1560"/>
                </a:cubicBezTo>
                <a:close/>
                <a:moveTo>
                  <a:pt x="2020" y="1513"/>
                </a:moveTo>
                <a:cubicBezTo>
                  <a:pt x="1977" y="1479"/>
                  <a:pt x="1928" y="1453"/>
                  <a:pt x="1877" y="1420"/>
                </a:cubicBezTo>
                <a:cubicBezTo>
                  <a:pt x="1976" y="1446"/>
                  <a:pt x="2128" y="1557"/>
                  <a:pt x="2139" y="1625"/>
                </a:cubicBezTo>
                <a:cubicBezTo>
                  <a:pt x="2100" y="1588"/>
                  <a:pt x="2063" y="1547"/>
                  <a:pt x="2020" y="1513"/>
                </a:cubicBezTo>
                <a:close/>
                <a:moveTo>
                  <a:pt x="2136" y="1740"/>
                </a:moveTo>
                <a:cubicBezTo>
                  <a:pt x="2105" y="1787"/>
                  <a:pt x="2070" y="1810"/>
                  <a:pt x="2023" y="1812"/>
                </a:cubicBezTo>
                <a:cubicBezTo>
                  <a:pt x="1951" y="1815"/>
                  <a:pt x="1895" y="1778"/>
                  <a:pt x="1841" y="1735"/>
                </a:cubicBezTo>
                <a:cubicBezTo>
                  <a:pt x="1915" y="1657"/>
                  <a:pt x="2055" y="1624"/>
                  <a:pt x="2119" y="1669"/>
                </a:cubicBezTo>
                <a:cubicBezTo>
                  <a:pt x="2126" y="1682"/>
                  <a:pt x="2133" y="1696"/>
                  <a:pt x="2140" y="1711"/>
                </a:cubicBezTo>
                <a:cubicBezTo>
                  <a:pt x="2088" y="1732"/>
                  <a:pt x="2035" y="1726"/>
                  <a:pt x="1979" y="1734"/>
                </a:cubicBezTo>
                <a:cubicBezTo>
                  <a:pt x="2023" y="1750"/>
                  <a:pt x="2076" y="1752"/>
                  <a:pt x="2136" y="1740"/>
                </a:cubicBezTo>
                <a:close/>
                <a:moveTo>
                  <a:pt x="2234" y="1625"/>
                </a:moveTo>
                <a:cubicBezTo>
                  <a:pt x="2230" y="1564"/>
                  <a:pt x="2226" y="1504"/>
                  <a:pt x="2222" y="1444"/>
                </a:cubicBezTo>
                <a:cubicBezTo>
                  <a:pt x="2201" y="1509"/>
                  <a:pt x="2223" y="1577"/>
                  <a:pt x="2201" y="1647"/>
                </a:cubicBezTo>
                <a:cubicBezTo>
                  <a:pt x="2114" y="1561"/>
                  <a:pt x="2140" y="1355"/>
                  <a:pt x="2228" y="1285"/>
                </a:cubicBezTo>
                <a:cubicBezTo>
                  <a:pt x="2232" y="1290"/>
                  <a:pt x="2237" y="1295"/>
                  <a:pt x="2241" y="1301"/>
                </a:cubicBezTo>
                <a:cubicBezTo>
                  <a:pt x="2246" y="1310"/>
                  <a:pt x="2252" y="1320"/>
                  <a:pt x="2257" y="1330"/>
                </a:cubicBezTo>
                <a:cubicBezTo>
                  <a:pt x="2298" y="1417"/>
                  <a:pt x="2296" y="1506"/>
                  <a:pt x="2265" y="1595"/>
                </a:cubicBezTo>
                <a:cubicBezTo>
                  <a:pt x="2261" y="1607"/>
                  <a:pt x="2249" y="1617"/>
                  <a:pt x="2241" y="1629"/>
                </a:cubicBezTo>
                <a:cubicBezTo>
                  <a:pt x="2239" y="1627"/>
                  <a:pt x="2236" y="1626"/>
                  <a:pt x="2234" y="1625"/>
                </a:cubicBezTo>
                <a:close/>
                <a:moveTo>
                  <a:pt x="2704" y="1952"/>
                </a:moveTo>
                <a:cubicBezTo>
                  <a:pt x="2677" y="1991"/>
                  <a:pt x="2640" y="2018"/>
                  <a:pt x="2584" y="2043"/>
                </a:cubicBezTo>
                <a:cubicBezTo>
                  <a:pt x="2548" y="2058"/>
                  <a:pt x="2512" y="2072"/>
                  <a:pt x="2471" y="2066"/>
                </a:cubicBezTo>
                <a:cubicBezTo>
                  <a:pt x="2439" y="2062"/>
                  <a:pt x="2425" y="2052"/>
                  <a:pt x="2412" y="2024"/>
                </a:cubicBezTo>
                <a:cubicBezTo>
                  <a:pt x="2466" y="1999"/>
                  <a:pt x="2534" y="2019"/>
                  <a:pt x="2590" y="1970"/>
                </a:cubicBezTo>
                <a:cubicBezTo>
                  <a:pt x="2564" y="1975"/>
                  <a:pt x="2547" y="1979"/>
                  <a:pt x="2527" y="1982"/>
                </a:cubicBezTo>
                <a:cubicBezTo>
                  <a:pt x="2579" y="1909"/>
                  <a:pt x="2633" y="1900"/>
                  <a:pt x="2704" y="1952"/>
                </a:cubicBezTo>
                <a:close/>
                <a:moveTo>
                  <a:pt x="2379" y="1898"/>
                </a:moveTo>
                <a:cubicBezTo>
                  <a:pt x="2383" y="1845"/>
                  <a:pt x="2401" y="1798"/>
                  <a:pt x="2439" y="1760"/>
                </a:cubicBezTo>
                <a:cubicBezTo>
                  <a:pt x="2456" y="1743"/>
                  <a:pt x="2475" y="1729"/>
                  <a:pt x="2493" y="1712"/>
                </a:cubicBezTo>
                <a:cubicBezTo>
                  <a:pt x="2558" y="1650"/>
                  <a:pt x="2639" y="1638"/>
                  <a:pt x="2728" y="1638"/>
                </a:cubicBezTo>
                <a:cubicBezTo>
                  <a:pt x="2718" y="1670"/>
                  <a:pt x="2711" y="1700"/>
                  <a:pt x="2700" y="1728"/>
                </a:cubicBezTo>
                <a:cubicBezTo>
                  <a:pt x="2659" y="1831"/>
                  <a:pt x="2585" y="1906"/>
                  <a:pt x="2487" y="1955"/>
                </a:cubicBezTo>
                <a:cubicBezTo>
                  <a:pt x="2464" y="1967"/>
                  <a:pt x="2436" y="1967"/>
                  <a:pt x="2410" y="1944"/>
                </a:cubicBezTo>
                <a:cubicBezTo>
                  <a:pt x="2452" y="1887"/>
                  <a:pt x="2491" y="1830"/>
                  <a:pt x="2552" y="1776"/>
                </a:cubicBezTo>
                <a:cubicBezTo>
                  <a:pt x="2534" y="1784"/>
                  <a:pt x="2523" y="1785"/>
                  <a:pt x="2517" y="1791"/>
                </a:cubicBezTo>
                <a:cubicBezTo>
                  <a:pt x="2473" y="1834"/>
                  <a:pt x="2430" y="1877"/>
                  <a:pt x="2384" y="1924"/>
                </a:cubicBezTo>
                <a:cubicBezTo>
                  <a:pt x="2382" y="1914"/>
                  <a:pt x="2379" y="1906"/>
                  <a:pt x="2379" y="1898"/>
                </a:cubicBezTo>
                <a:close/>
                <a:moveTo>
                  <a:pt x="2683" y="1443"/>
                </a:moveTo>
                <a:cubicBezTo>
                  <a:pt x="2629" y="1467"/>
                  <a:pt x="2579" y="1489"/>
                  <a:pt x="2530" y="1511"/>
                </a:cubicBezTo>
                <a:cubicBezTo>
                  <a:pt x="2570" y="1476"/>
                  <a:pt x="2637" y="1447"/>
                  <a:pt x="2683" y="1443"/>
                </a:cubicBezTo>
                <a:close/>
                <a:moveTo>
                  <a:pt x="2634" y="981"/>
                </a:moveTo>
                <a:cubicBezTo>
                  <a:pt x="2626" y="1006"/>
                  <a:pt x="2611" y="1030"/>
                  <a:pt x="2580" y="1044"/>
                </a:cubicBezTo>
                <a:cubicBezTo>
                  <a:pt x="2573" y="995"/>
                  <a:pt x="2565" y="950"/>
                  <a:pt x="2558" y="904"/>
                </a:cubicBezTo>
                <a:cubicBezTo>
                  <a:pt x="2556" y="905"/>
                  <a:pt x="2553" y="905"/>
                  <a:pt x="2550" y="905"/>
                </a:cubicBezTo>
                <a:cubicBezTo>
                  <a:pt x="2550" y="951"/>
                  <a:pt x="2550" y="998"/>
                  <a:pt x="2550" y="1045"/>
                </a:cubicBezTo>
                <a:cubicBezTo>
                  <a:pt x="2515" y="1037"/>
                  <a:pt x="2486" y="1002"/>
                  <a:pt x="2468" y="927"/>
                </a:cubicBezTo>
                <a:cubicBezTo>
                  <a:pt x="2445" y="829"/>
                  <a:pt x="2469" y="739"/>
                  <a:pt x="2537" y="660"/>
                </a:cubicBezTo>
                <a:cubicBezTo>
                  <a:pt x="2633" y="733"/>
                  <a:pt x="2666" y="877"/>
                  <a:pt x="2634" y="981"/>
                </a:cubicBezTo>
                <a:close/>
                <a:moveTo>
                  <a:pt x="2669" y="980"/>
                </a:moveTo>
                <a:cubicBezTo>
                  <a:pt x="2710" y="917"/>
                  <a:pt x="2763" y="873"/>
                  <a:pt x="2823" y="836"/>
                </a:cubicBezTo>
                <a:cubicBezTo>
                  <a:pt x="2746" y="931"/>
                  <a:pt x="2705" y="969"/>
                  <a:pt x="2669" y="980"/>
                </a:cubicBezTo>
                <a:close/>
                <a:moveTo>
                  <a:pt x="2466" y="274"/>
                </a:moveTo>
                <a:cubicBezTo>
                  <a:pt x="2537" y="253"/>
                  <a:pt x="2586" y="204"/>
                  <a:pt x="2632" y="150"/>
                </a:cubicBezTo>
                <a:cubicBezTo>
                  <a:pt x="2639" y="142"/>
                  <a:pt x="2646" y="133"/>
                  <a:pt x="2653" y="125"/>
                </a:cubicBezTo>
                <a:cubicBezTo>
                  <a:pt x="2654" y="124"/>
                  <a:pt x="2656" y="124"/>
                  <a:pt x="2661" y="124"/>
                </a:cubicBezTo>
                <a:cubicBezTo>
                  <a:pt x="2680" y="210"/>
                  <a:pt x="2704" y="295"/>
                  <a:pt x="2761" y="368"/>
                </a:cubicBezTo>
                <a:cubicBezTo>
                  <a:pt x="2827" y="310"/>
                  <a:pt x="2845" y="234"/>
                  <a:pt x="2848" y="155"/>
                </a:cubicBezTo>
                <a:cubicBezTo>
                  <a:pt x="2851" y="97"/>
                  <a:pt x="2835" y="46"/>
                  <a:pt x="2802" y="0"/>
                </a:cubicBezTo>
                <a:cubicBezTo>
                  <a:pt x="2611" y="0"/>
                  <a:pt x="2611" y="0"/>
                  <a:pt x="2611" y="0"/>
                </a:cubicBezTo>
                <a:cubicBezTo>
                  <a:pt x="2617" y="1"/>
                  <a:pt x="2623" y="4"/>
                  <a:pt x="2629" y="7"/>
                </a:cubicBezTo>
                <a:cubicBezTo>
                  <a:pt x="2593" y="53"/>
                  <a:pt x="2559" y="97"/>
                  <a:pt x="2524" y="141"/>
                </a:cubicBezTo>
                <a:cubicBezTo>
                  <a:pt x="2526" y="143"/>
                  <a:pt x="2529" y="144"/>
                  <a:pt x="2531" y="146"/>
                </a:cubicBezTo>
                <a:cubicBezTo>
                  <a:pt x="2569" y="107"/>
                  <a:pt x="2608" y="68"/>
                  <a:pt x="2653" y="22"/>
                </a:cubicBezTo>
                <a:cubicBezTo>
                  <a:pt x="2653" y="96"/>
                  <a:pt x="2615" y="142"/>
                  <a:pt x="2575" y="183"/>
                </a:cubicBezTo>
                <a:cubicBezTo>
                  <a:pt x="2536" y="222"/>
                  <a:pt x="2491" y="257"/>
                  <a:pt x="2428" y="257"/>
                </a:cubicBezTo>
                <a:cubicBezTo>
                  <a:pt x="2455" y="155"/>
                  <a:pt x="2509" y="74"/>
                  <a:pt x="2586" y="7"/>
                </a:cubicBezTo>
                <a:cubicBezTo>
                  <a:pt x="2590" y="3"/>
                  <a:pt x="2594" y="1"/>
                  <a:pt x="2598" y="0"/>
                </a:cubicBezTo>
                <a:cubicBezTo>
                  <a:pt x="2411" y="0"/>
                  <a:pt x="2411" y="0"/>
                  <a:pt x="2411" y="0"/>
                </a:cubicBezTo>
                <a:cubicBezTo>
                  <a:pt x="2449" y="15"/>
                  <a:pt x="2488" y="23"/>
                  <a:pt x="2531" y="21"/>
                </a:cubicBezTo>
                <a:cubicBezTo>
                  <a:pt x="2531" y="20"/>
                  <a:pt x="2532" y="23"/>
                  <a:pt x="2533" y="24"/>
                </a:cubicBezTo>
                <a:cubicBezTo>
                  <a:pt x="2467" y="98"/>
                  <a:pt x="2415" y="196"/>
                  <a:pt x="2403" y="270"/>
                </a:cubicBezTo>
                <a:cubicBezTo>
                  <a:pt x="2423" y="282"/>
                  <a:pt x="2444" y="280"/>
                  <a:pt x="2466" y="274"/>
                </a:cubicBezTo>
                <a:close/>
                <a:moveTo>
                  <a:pt x="2685" y="108"/>
                </a:moveTo>
                <a:cubicBezTo>
                  <a:pt x="2687" y="76"/>
                  <a:pt x="2685" y="37"/>
                  <a:pt x="2727" y="17"/>
                </a:cubicBezTo>
                <a:cubicBezTo>
                  <a:pt x="2746" y="57"/>
                  <a:pt x="2743" y="100"/>
                  <a:pt x="2758" y="138"/>
                </a:cubicBezTo>
                <a:cubicBezTo>
                  <a:pt x="2774" y="97"/>
                  <a:pt x="2754" y="56"/>
                  <a:pt x="2756" y="13"/>
                </a:cubicBezTo>
                <a:cubicBezTo>
                  <a:pt x="2785" y="25"/>
                  <a:pt x="2806" y="44"/>
                  <a:pt x="2814" y="71"/>
                </a:cubicBezTo>
                <a:cubicBezTo>
                  <a:pt x="2843" y="166"/>
                  <a:pt x="2822" y="252"/>
                  <a:pt x="2769" y="335"/>
                </a:cubicBezTo>
                <a:cubicBezTo>
                  <a:pt x="2723" y="280"/>
                  <a:pt x="2680" y="171"/>
                  <a:pt x="2685" y="108"/>
                </a:cubicBezTo>
                <a:close/>
                <a:moveTo>
                  <a:pt x="1917" y="2102"/>
                </a:moveTo>
                <a:cubicBezTo>
                  <a:pt x="1881" y="2113"/>
                  <a:pt x="1849" y="2138"/>
                  <a:pt x="1812" y="2160"/>
                </a:cubicBezTo>
                <a:cubicBezTo>
                  <a:pt x="1801" y="2061"/>
                  <a:pt x="1760" y="1974"/>
                  <a:pt x="1698" y="1890"/>
                </a:cubicBezTo>
                <a:cubicBezTo>
                  <a:pt x="1694" y="1898"/>
                  <a:pt x="1690" y="1903"/>
                  <a:pt x="1690" y="1907"/>
                </a:cubicBezTo>
                <a:cubicBezTo>
                  <a:pt x="1693" y="1959"/>
                  <a:pt x="1668" y="2002"/>
                  <a:pt x="1648" y="2046"/>
                </a:cubicBezTo>
                <a:cubicBezTo>
                  <a:pt x="1632" y="2083"/>
                  <a:pt x="1612" y="2118"/>
                  <a:pt x="1593" y="2154"/>
                </a:cubicBezTo>
                <a:cubicBezTo>
                  <a:pt x="1566" y="2147"/>
                  <a:pt x="1535" y="2139"/>
                  <a:pt x="1505" y="2130"/>
                </a:cubicBezTo>
                <a:cubicBezTo>
                  <a:pt x="1475" y="2122"/>
                  <a:pt x="1445" y="2111"/>
                  <a:pt x="1412" y="2101"/>
                </a:cubicBezTo>
                <a:cubicBezTo>
                  <a:pt x="1406" y="2121"/>
                  <a:pt x="1404" y="2141"/>
                  <a:pt x="1405" y="2160"/>
                </a:cubicBezTo>
                <a:cubicBezTo>
                  <a:pt x="1405" y="2160"/>
                  <a:pt x="1405" y="2160"/>
                  <a:pt x="1405" y="2161"/>
                </a:cubicBezTo>
                <a:cubicBezTo>
                  <a:pt x="1427" y="2161"/>
                  <a:pt x="1427" y="2161"/>
                  <a:pt x="1427" y="2161"/>
                </a:cubicBezTo>
                <a:cubicBezTo>
                  <a:pt x="1427" y="2160"/>
                  <a:pt x="1427" y="2160"/>
                  <a:pt x="1427" y="2160"/>
                </a:cubicBezTo>
                <a:cubicBezTo>
                  <a:pt x="1427" y="2160"/>
                  <a:pt x="1427" y="2160"/>
                  <a:pt x="1427" y="2160"/>
                </a:cubicBezTo>
                <a:cubicBezTo>
                  <a:pt x="1425" y="2151"/>
                  <a:pt x="1427" y="2142"/>
                  <a:pt x="1427" y="2136"/>
                </a:cubicBezTo>
                <a:cubicBezTo>
                  <a:pt x="1461" y="2144"/>
                  <a:pt x="1493" y="2152"/>
                  <a:pt x="1525" y="2157"/>
                </a:cubicBezTo>
                <a:cubicBezTo>
                  <a:pt x="1529" y="2158"/>
                  <a:pt x="1533" y="2159"/>
                  <a:pt x="1536" y="2160"/>
                </a:cubicBezTo>
                <a:cubicBezTo>
                  <a:pt x="1537" y="2160"/>
                  <a:pt x="1538" y="2160"/>
                  <a:pt x="1539" y="2161"/>
                </a:cubicBezTo>
                <a:cubicBezTo>
                  <a:pt x="1622" y="2161"/>
                  <a:pt x="1622" y="2161"/>
                  <a:pt x="1622" y="2161"/>
                </a:cubicBezTo>
                <a:cubicBezTo>
                  <a:pt x="1622" y="2160"/>
                  <a:pt x="1622" y="2160"/>
                  <a:pt x="1622" y="2160"/>
                </a:cubicBezTo>
                <a:cubicBezTo>
                  <a:pt x="1626" y="2140"/>
                  <a:pt x="1633" y="2119"/>
                  <a:pt x="1645" y="2099"/>
                </a:cubicBezTo>
                <a:cubicBezTo>
                  <a:pt x="1670" y="2052"/>
                  <a:pt x="1698" y="2007"/>
                  <a:pt x="1713" y="1950"/>
                </a:cubicBezTo>
                <a:cubicBezTo>
                  <a:pt x="1728" y="1978"/>
                  <a:pt x="1745" y="2005"/>
                  <a:pt x="1757" y="2034"/>
                </a:cubicBezTo>
                <a:cubicBezTo>
                  <a:pt x="1774" y="2075"/>
                  <a:pt x="1786" y="2116"/>
                  <a:pt x="1788" y="2160"/>
                </a:cubicBezTo>
                <a:cubicBezTo>
                  <a:pt x="1788" y="2160"/>
                  <a:pt x="1788" y="2160"/>
                  <a:pt x="1789" y="2161"/>
                </a:cubicBezTo>
                <a:cubicBezTo>
                  <a:pt x="1851" y="2161"/>
                  <a:pt x="1851" y="2161"/>
                  <a:pt x="1851" y="2161"/>
                </a:cubicBezTo>
                <a:cubicBezTo>
                  <a:pt x="1852" y="2160"/>
                  <a:pt x="1852" y="2160"/>
                  <a:pt x="1852" y="2160"/>
                </a:cubicBezTo>
                <a:cubicBezTo>
                  <a:pt x="1868" y="2146"/>
                  <a:pt x="1889" y="2137"/>
                  <a:pt x="1908" y="2127"/>
                </a:cubicBezTo>
                <a:cubicBezTo>
                  <a:pt x="1926" y="2116"/>
                  <a:pt x="1948" y="2110"/>
                  <a:pt x="1972" y="2122"/>
                </a:cubicBezTo>
                <a:cubicBezTo>
                  <a:pt x="1967" y="2135"/>
                  <a:pt x="1961" y="2147"/>
                  <a:pt x="1956" y="2160"/>
                </a:cubicBezTo>
                <a:cubicBezTo>
                  <a:pt x="1955" y="2160"/>
                  <a:pt x="1955" y="2160"/>
                  <a:pt x="1955" y="2161"/>
                </a:cubicBezTo>
                <a:cubicBezTo>
                  <a:pt x="1980" y="2161"/>
                  <a:pt x="1980" y="2161"/>
                  <a:pt x="1980" y="2161"/>
                </a:cubicBezTo>
                <a:cubicBezTo>
                  <a:pt x="1980" y="2160"/>
                  <a:pt x="1980" y="2160"/>
                  <a:pt x="1981" y="2160"/>
                </a:cubicBezTo>
                <a:cubicBezTo>
                  <a:pt x="1994" y="2141"/>
                  <a:pt x="2013" y="2125"/>
                  <a:pt x="2042" y="2115"/>
                </a:cubicBezTo>
                <a:cubicBezTo>
                  <a:pt x="1995" y="2097"/>
                  <a:pt x="1954" y="2090"/>
                  <a:pt x="1917" y="2102"/>
                </a:cubicBezTo>
                <a:close/>
                <a:moveTo>
                  <a:pt x="121" y="115"/>
                </a:moveTo>
                <a:cubicBezTo>
                  <a:pt x="137" y="79"/>
                  <a:pt x="133" y="39"/>
                  <a:pt x="129" y="0"/>
                </a:cubicBezTo>
                <a:cubicBezTo>
                  <a:pt x="109" y="0"/>
                  <a:pt x="109" y="0"/>
                  <a:pt x="109" y="0"/>
                </a:cubicBezTo>
                <a:cubicBezTo>
                  <a:pt x="115" y="53"/>
                  <a:pt x="113" y="105"/>
                  <a:pt x="76" y="151"/>
                </a:cubicBezTo>
                <a:cubicBezTo>
                  <a:pt x="54" y="179"/>
                  <a:pt x="37" y="212"/>
                  <a:pt x="0" y="236"/>
                </a:cubicBezTo>
                <a:cubicBezTo>
                  <a:pt x="0" y="259"/>
                  <a:pt x="0" y="259"/>
                  <a:pt x="0" y="259"/>
                </a:cubicBezTo>
                <a:cubicBezTo>
                  <a:pt x="3" y="259"/>
                  <a:pt x="5" y="258"/>
                  <a:pt x="7" y="257"/>
                </a:cubicBezTo>
                <a:cubicBezTo>
                  <a:pt x="59" y="221"/>
                  <a:pt x="97" y="172"/>
                  <a:pt x="121" y="115"/>
                </a:cubicBezTo>
                <a:close/>
                <a:moveTo>
                  <a:pt x="1024" y="90"/>
                </a:moveTo>
                <a:cubicBezTo>
                  <a:pt x="996" y="65"/>
                  <a:pt x="982" y="33"/>
                  <a:pt x="970" y="0"/>
                </a:cubicBezTo>
                <a:cubicBezTo>
                  <a:pt x="945" y="0"/>
                  <a:pt x="945" y="0"/>
                  <a:pt x="945" y="0"/>
                </a:cubicBezTo>
                <a:cubicBezTo>
                  <a:pt x="953" y="25"/>
                  <a:pt x="963" y="50"/>
                  <a:pt x="977" y="75"/>
                </a:cubicBezTo>
                <a:cubicBezTo>
                  <a:pt x="947" y="66"/>
                  <a:pt x="916" y="59"/>
                  <a:pt x="887" y="46"/>
                </a:cubicBezTo>
                <a:cubicBezTo>
                  <a:pt x="857" y="34"/>
                  <a:pt x="829" y="19"/>
                  <a:pt x="803" y="0"/>
                </a:cubicBezTo>
                <a:cubicBezTo>
                  <a:pt x="767" y="0"/>
                  <a:pt x="767" y="0"/>
                  <a:pt x="767" y="0"/>
                </a:cubicBezTo>
                <a:cubicBezTo>
                  <a:pt x="842" y="59"/>
                  <a:pt x="930" y="92"/>
                  <a:pt x="1030" y="108"/>
                </a:cubicBezTo>
                <a:cubicBezTo>
                  <a:pt x="1027" y="99"/>
                  <a:pt x="1027" y="93"/>
                  <a:pt x="1024" y="90"/>
                </a:cubicBezTo>
                <a:close/>
                <a:moveTo>
                  <a:pt x="39" y="0"/>
                </a:moveTo>
                <a:cubicBezTo>
                  <a:pt x="38" y="7"/>
                  <a:pt x="37" y="14"/>
                  <a:pt x="37" y="20"/>
                </a:cubicBezTo>
                <a:cubicBezTo>
                  <a:pt x="36" y="34"/>
                  <a:pt x="35" y="48"/>
                  <a:pt x="35" y="61"/>
                </a:cubicBezTo>
                <a:cubicBezTo>
                  <a:pt x="48" y="42"/>
                  <a:pt x="55" y="21"/>
                  <a:pt x="58" y="0"/>
                </a:cubicBezTo>
                <a:lnTo>
                  <a:pt x="39" y="0"/>
                </a:lnTo>
                <a:close/>
                <a:moveTo>
                  <a:pt x="627" y="188"/>
                </a:moveTo>
                <a:cubicBezTo>
                  <a:pt x="673" y="167"/>
                  <a:pt x="707" y="144"/>
                  <a:pt x="726" y="110"/>
                </a:cubicBezTo>
                <a:cubicBezTo>
                  <a:pt x="743" y="78"/>
                  <a:pt x="748" y="39"/>
                  <a:pt x="759" y="0"/>
                </a:cubicBezTo>
                <a:cubicBezTo>
                  <a:pt x="730" y="0"/>
                  <a:pt x="730" y="0"/>
                  <a:pt x="730" y="0"/>
                </a:cubicBezTo>
                <a:cubicBezTo>
                  <a:pt x="736" y="29"/>
                  <a:pt x="723" y="57"/>
                  <a:pt x="714" y="85"/>
                </a:cubicBezTo>
                <a:cubicBezTo>
                  <a:pt x="708" y="106"/>
                  <a:pt x="697" y="126"/>
                  <a:pt x="672" y="134"/>
                </a:cubicBezTo>
                <a:cubicBezTo>
                  <a:pt x="655" y="90"/>
                  <a:pt x="642" y="49"/>
                  <a:pt x="622" y="10"/>
                </a:cubicBezTo>
                <a:cubicBezTo>
                  <a:pt x="621" y="7"/>
                  <a:pt x="619" y="3"/>
                  <a:pt x="618" y="0"/>
                </a:cubicBezTo>
                <a:cubicBezTo>
                  <a:pt x="595" y="0"/>
                  <a:pt x="595" y="0"/>
                  <a:pt x="595" y="0"/>
                </a:cubicBezTo>
                <a:cubicBezTo>
                  <a:pt x="605" y="20"/>
                  <a:pt x="614" y="42"/>
                  <a:pt x="624" y="63"/>
                </a:cubicBezTo>
                <a:cubicBezTo>
                  <a:pt x="641" y="101"/>
                  <a:pt x="650" y="139"/>
                  <a:pt x="627" y="188"/>
                </a:cubicBezTo>
                <a:close/>
                <a:moveTo>
                  <a:pt x="66" y="566"/>
                </a:moveTo>
                <a:cubicBezTo>
                  <a:pt x="44" y="567"/>
                  <a:pt x="22" y="569"/>
                  <a:pt x="0" y="571"/>
                </a:cubicBezTo>
                <a:cubicBezTo>
                  <a:pt x="0" y="593"/>
                  <a:pt x="0" y="593"/>
                  <a:pt x="0" y="593"/>
                </a:cubicBezTo>
                <a:cubicBezTo>
                  <a:pt x="16" y="593"/>
                  <a:pt x="32" y="591"/>
                  <a:pt x="49" y="589"/>
                </a:cubicBezTo>
                <a:cubicBezTo>
                  <a:pt x="40" y="628"/>
                  <a:pt x="19" y="653"/>
                  <a:pt x="0" y="679"/>
                </a:cubicBezTo>
                <a:cubicBezTo>
                  <a:pt x="0" y="717"/>
                  <a:pt x="0" y="717"/>
                  <a:pt x="0" y="717"/>
                </a:cubicBezTo>
                <a:cubicBezTo>
                  <a:pt x="32" y="682"/>
                  <a:pt x="56" y="641"/>
                  <a:pt x="70" y="594"/>
                </a:cubicBezTo>
                <a:cubicBezTo>
                  <a:pt x="72" y="587"/>
                  <a:pt x="68" y="579"/>
                  <a:pt x="66" y="566"/>
                </a:cubicBezTo>
                <a:close/>
                <a:moveTo>
                  <a:pt x="1614" y="933"/>
                </a:moveTo>
                <a:cubicBezTo>
                  <a:pt x="1661" y="949"/>
                  <a:pt x="1702" y="956"/>
                  <a:pt x="1739" y="944"/>
                </a:cubicBezTo>
                <a:cubicBezTo>
                  <a:pt x="1775" y="932"/>
                  <a:pt x="1806" y="906"/>
                  <a:pt x="1843" y="884"/>
                </a:cubicBezTo>
                <a:cubicBezTo>
                  <a:pt x="1856" y="983"/>
                  <a:pt x="1898" y="1069"/>
                  <a:pt x="1961" y="1152"/>
                </a:cubicBezTo>
                <a:cubicBezTo>
                  <a:pt x="1965" y="1143"/>
                  <a:pt x="1969" y="1139"/>
                  <a:pt x="1969" y="1135"/>
                </a:cubicBezTo>
                <a:cubicBezTo>
                  <a:pt x="1965" y="1083"/>
                  <a:pt x="1989" y="1040"/>
                  <a:pt x="2008" y="995"/>
                </a:cubicBezTo>
                <a:cubicBezTo>
                  <a:pt x="2024" y="958"/>
                  <a:pt x="2043" y="923"/>
                  <a:pt x="2061" y="886"/>
                </a:cubicBezTo>
                <a:cubicBezTo>
                  <a:pt x="2089" y="893"/>
                  <a:pt x="2120" y="900"/>
                  <a:pt x="2150" y="908"/>
                </a:cubicBezTo>
                <a:cubicBezTo>
                  <a:pt x="2181" y="917"/>
                  <a:pt x="2211" y="927"/>
                  <a:pt x="2243" y="936"/>
                </a:cubicBezTo>
                <a:cubicBezTo>
                  <a:pt x="2267" y="862"/>
                  <a:pt x="2225" y="800"/>
                  <a:pt x="2185" y="740"/>
                </a:cubicBezTo>
                <a:cubicBezTo>
                  <a:pt x="2144" y="679"/>
                  <a:pt x="2088" y="635"/>
                  <a:pt x="2008" y="639"/>
                </a:cubicBezTo>
                <a:cubicBezTo>
                  <a:pt x="2011" y="596"/>
                  <a:pt x="2015" y="557"/>
                  <a:pt x="2016" y="518"/>
                </a:cubicBezTo>
                <a:cubicBezTo>
                  <a:pt x="2016" y="479"/>
                  <a:pt x="2014" y="440"/>
                  <a:pt x="2013" y="394"/>
                </a:cubicBezTo>
                <a:cubicBezTo>
                  <a:pt x="2105" y="477"/>
                  <a:pt x="2206" y="519"/>
                  <a:pt x="2329" y="497"/>
                </a:cubicBezTo>
                <a:cubicBezTo>
                  <a:pt x="2337" y="464"/>
                  <a:pt x="2322" y="436"/>
                  <a:pt x="2313" y="407"/>
                </a:cubicBezTo>
                <a:cubicBezTo>
                  <a:pt x="2290" y="334"/>
                  <a:pt x="2238" y="284"/>
                  <a:pt x="2178" y="240"/>
                </a:cubicBezTo>
                <a:cubicBezTo>
                  <a:pt x="2110" y="191"/>
                  <a:pt x="2032" y="165"/>
                  <a:pt x="1949" y="139"/>
                </a:cubicBezTo>
                <a:cubicBezTo>
                  <a:pt x="1934" y="92"/>
                  <a:pt x="1918" y="46"/>
                  <a:pt x="1898" y="0"/>
                </a:cubicBezTo>
                <a:cubicBezTo>
                  <a:pt x="1843" y="0"/>
                  <a:pt x="1843" y="0"/>
                  <a:pt x="1843" y="0"/>
                </a:cubicBezTo>
                <a:cubicBezTo>
                  <a:pt x="1870" y="53"/>
                  <a:pt x="1893" y="107"/>
                  <a:pt x="1915" y="163"/>
                </a:cubicBezTo>
                <a:cubicBezTo>
                  <a:pt x="1895" y="179"/>
                  <a:pt x="1875" y="192"/>
                  <a:pt x="1858" y="208"/>
                </a:cubicBezTo>
                <a:cubicBezTo>
                  <a:pt x="1804" y="260"/>
                  <a:pt x="1767" y="322"/>
                  <a:pt x="1753" y="395"/>
                </a:cubicBezTo>
                <a:cubicBezTo>
                  <a:pt x="1746" y="430"/>
                  <a:pt x="1750" y="467"/>
                  <a:pt x="1751" y="503"/>
                </a:cubicBezTo>
                <a:cubicBezTo>
                  <a:pt x="1751" y="518"/>
                  <a:pt x="1763" y="523"/>
                  <a:pt x="1777" y="525"/>
                </a:cubicBezTo>
                <a:cubicBezTo>
                  <a:pt x="1817" y="528"/>
                  <a:pt x="1848" y="508"/>
                  <a:pt x="1878" y="489"/>
                </a:cubicBezTo>
                <a:cubicBezTo>
                  <a:pt x="1903" y="474"/>
                  <a:pt x="1923" y="452"/>
                  <a:pt x="1947" y="431"/>
                </a:cubicBezTo>
                <a:cubicBezTo>
                  <a:pt x="1962" y="496"/>
                  <a:pt x="1960" y="561"/>
                  <a:pt x="1961" y="629"/>
                </a:cubicBezTo>
                <a:cubicBezTo>
                  <a:pt x="1940" y="622"/>
                  <a:pt x="1923" y="612"/>
                  <a:pt x="1905" y="609"/>
                </a:cubicBezTo>
                <a:cubicBezTo>
                  <a:pt x="1859" y="600"/>
                  <a:pt x="1822" y="621"/>
                  <a:pt x="1792" y="651"/>
                </a:cubicBezTo>
                <a:cubicBezTo>
                  <a:pt x="1758" y="683"/>
                  <a:pt x="1734" y="723"/>
                  <a:pt x="1721" y="768"/>
                </a:cubicBezTo>
                <a:cubicBezTo>
                  <a:pt x="1714" y="792"/>
                  <a:pt x="1706" y="816"/>
                  <a:pt x="1697" y="840"/>
                </a:cubicBezTo>
                <a:cubicBezTo>
                  <a:pt x="1683" y="879"/>
                  <a:pt x="1663" y="914"/>
                  <a:pt x="1614" y="933"/>
                </a:cubicBezTo>
                <a:close/>
                <a:moveTo>
                  <a:pt x="1936" y="396"/>
                </a:moveTo>
                <a:cubicBezTo>
                  <a:pt x="1927" y="413"/>
                  <a:pt x="1917" y="431"/>
                  <a:pt x="1903" y="444"/>
                </a:cubicBezTo>
                <a:cubicBezTo>
                  <a:pt x="1869" y="476"/>
                  <a:pt x="1831" y="502"/>
                  <a:pt x="1781" y="504"/>
                </a:cubicBezTo>
                <a:cubicBezTo>
                  <a:pt x="1740" y="408"/>
                  <a:pt x="1819" y="236"/>
                  <a:pt x="1901" y="238"/>
                </a:cubicBezTo>
                <a:cubicBezTo>
                  <a:pt x="1907" y="300"/>
                  <a:pt x="1871" y="349"/>
                  <a:pt x="1850" y="409"/>
                </a:cubicBezTo>
                <a:cubicBezTo>
                  <a:pt x="1895" y="368"/>
                  <a:pt x="1905" y="314"/>
                  <a:pt x="1928" y="266"/>
                </a:cubicBezTo>
                <a:cubicBezTo>
                  <a:pt x="1962" y="312"/>
                  <a:pt x="1960" y="354"/>
                  <a:pt x="1936" y="396"/>
                </a:cubicBezTo>
                <a:close/>
                <a:moveTo>
                  <a:pt x="2125" y="708"/>
                </a:moveTo>
                <a:cubicBezTo>
                  <a:pt x="2175" y="755"/>
                  <a:pt x="2209" y="811"/>
                  <a:pt x="2228" y="877"/>
                </a:cubicBezTo>
                <a:cubicBezTo>
                  <a:pt x="2230" y="886"/>
                  <a:pt x="2228" y="896"/>
                  <a:pt x="2228" y="901"/>
                </a:cubicBezTo>
                <a:cubicBezTo>
                  <a:pt x="2194" y="894"/>
                  <a:pt x="2162" y="887"/>
                  <a:pt x="2130" y="882"/>
                </a:cubicBezTo>
                <a:cubicBezTo>
                  <a:pt x="2101" y="877"/>
                  <a:pt x="2076" y="867"/>
                  <a:pt x="2060" y="849"/>
                </a:cubicBezTo>
                <a:cubicBezTo>
                  <a:pt x="2057" y="817"/>
                  <a:pt x="2054" y="789"/>
                  <a:pt x="2051" y="758"/>
                </a:cubicBezTo>
                <a:cubicBezTo>
                  <a:pt x="2078" y="775"/>
                  <a:pt x="2101" y="790"/>
                  <a:pt x="2123" y="804"/>
                </a:cubicBezTo>
                <a:cubicBezTo>
                  <a:pt x="2098" y="769"/>
                  <a:pt x="2059" y="747"/>
                  <a:pt x="2048" y="703"/>
                </a:cubicBezTo>
                <a:cubicBezTo>
                  <a:pt x="2083" y="684"/>
                  <a:pt x="2101" y="685"/>
                  <a:pt x="2125" y="708"/>
                </a:cubicBezTo>
                <a:close/>
                <a:moveTo>
                  <a:pt x="1988" y="259"/>
                </a:moveTo>
                <a:cubicBezTo>
                  <a:pt x="2030" y="285"/>
                  <a:pt x="2069" y="309"/>
                  <a:pt x="2108" y="333"/>
                </a:cubicBezTo>
                <a:cubicBezTo>
                  <a:pt x="2110" y="331"/>
                  <a:pt x="2111" y="329"/>
                  <a:pt x="2113" y="327"/>
                </a:cubicBezTo>
                <a:cubicBezTo>
                  <a:pt x="2078" y="296"/>
                  <a:pt x="2042" y="266"/>
                  <a:pt x="2007" y="236"/>
                </a:cubicBezTo>
                <a:cubicBezTo>
                  <a:pt x="2036" y="214"/>
                  <a:pt x="2082" y="215"/>
                  <a:pt x="2150" y="250"/>
                </a:cubicBezTo>
                <a:cubicBezTo>
                  <a:pt x="2239" y="296"/>
                  <a:pt x="2292" y="372"/>
                  <a:pt x="2308" y="476"/>
                </a:cubicBezTo>
                <a:cubicBezTo>
                  <a:pt x="2190" y="501"/>
                  <a:pt x="2059" y="433"/>
                  <a:pt x="2001" y="341"/>
                </a:cubicBezTo>
                <a:cubicBezTo>
                  <a:pt x="1987" y="318"/>
                  <a:pt x="1979" y="291"/>
                  <a:pt x="1988" y="259"/>
                </a:cubicBezTo>
                <a:close/>
                <a:moveTo>
                  <a:pt x="1979" y="368"/>
                </a:moveTo>
                <a:cubicBezTo>
                  <a:pt x="2000" y="440"/>
                  <a:pt x="1999" y="509"/>
                  <a:pt x="1988" y="578"/>
                </a:cubicBezTo>
                <a:cubicBezTo>
                  <a:pt x="1966" y="458"/>
                  <a:pt x="1963" y="402"/>
                  <a:pt x="1979" y="368"/>
                </a:cubicBezTo>
                <a:close/>
                <a:moveTo>
                  <a:pt x="1945" y="869"/>
                </a:moveTo>
                <a:cubicBezTo>
                  <a:pt x="1959" y="825"/>
                  <a:pt x="1960" y="777"/>
                  <a:pt x="1986" y="737"/>
                </a:cubicBezTo>
                <a:cubicBezTo>
                  <a:pt x="1992" y="740"/>
                  <a:pt x="1995" y="740"/>
                  <a:pt x="1997" y="742"/>
                </a:cubicBezTo>
                <a:cubicBezTo>
                  <a:pt x="1999" y="743"/>
                  <a:pt x="2002" y="745"/>
                  <a:pt x="2003" y="747"/>
                </a:cubicBezTo>
                <a:cubicBezTo>
                  <a:pt x="2042" y="811"/>
                  <a:pt x="2046" y="876"/>
                  <a:pt x="2011" y="942"/>
                </a:cubicBezTo>
                <a:cubicBezTo>
                  <a:pt x="1986" y="989"/>
                  <a:pt x="1959" y="1035"/>
                  <a:pt x="1945" y="1092"/>
                </a:cubicBezTo>
                <a:cubicBezTo>
                  <a:pt x="1930" y="1064"/>
                  <a:pt x="1912" y="1038"/>
                  <a:pt x="1900" y="1009"/>
                </a:cubicBezTo>
                <a:cubicBezTo>
                  <a:pt x="1877" y="956"/>
                  <a:pt x="1862" y="901"/>
                  <a:pt x="1866" y="842"/>
                </a:cubicBezTo>
                <a:cubicBezTo>
                  <a:pt x="1870" y="774"/>
                  <a:pt x="1894" y="744"/>
                  <a:pt x="1955" y="730"/>
                </a:cubicBezTo>
                <a:cubicBezTo>
                  <a:pt x="1948" y="777"/>
                  <a:pt x="1935" y="822"/>
                  <a:pt x="1945" y="869"/>
                </a:cubicBezTo>
                <a:close/>
                <a:moveTo>
                  <a:pt x="1732" y="801"/>
                </a:moveTo>
                <a:cubicBezTo>
                  <a:pt x="1743" y="766"/>
                  <a:pt x="1763" y="738"/>
                  <a:pt x="1785" y="711"/>
                </a:cubicBezTo>
                <a:cubicBezTo>
                  <a:pt x="1803" y="690"/>
                  <a:pt x="1826" y="677"/>
                  <a:pt x="1858" y="680"/>
                </a:cubicBezTo>
                <a:cubicBezTo>
                  <a:pt x="1842" y="705"/>
                  <a:pt x="1827" y="727"/>
                  <a:pt x="1812" y="750"/>
                </a:cubicBezTo>
                <a:cubicBezTo>
                  <a:pt x="1831" y="739"/>
                  <a:pt x="1845" y="723"/>
                  <a:pt x="1861" y="710"/>
                </a:cubicBezTo>
                <a:cubicBezTo>
                  <a:pt x="1876" y="697"/>
                  <a:pt x="1891" y="681"/>
                  <a:pt x="1917" y="691"/>
                </a:cubicBezTo>
                <a:cubicBezTo>
                  <a:pt x="1899" y="715"/>
                  <a:pt x="1882" y="736"/>
                  <a:pt x="1866" y="759"/>
                </a:cubicBezTo>
                <a:cubicBezTo>
                  <a:pt x="1851" y="783"/>
                  <a:pt x="1856" y="817"/>
                  <a:pt x="1829" y="836"/>
                </a:cubicBezTo>
                <a:cubicBezTo>
                  <a:pt x="1822" y="884"/>
                  <a:pt x="1782" y="899"/>
                  <a:pt x="1747" y="919"/>
                </a:cubicBezTo>
                <a:cubicBezTo>
                  <a:pt x="1729" y="929"/>
                  <a:pt x="1707" y="936"/>
                  <a:pt x="1683" y="925"/>
                </a:cubicBezTo>
                <a:cubicBezTo>
                  <a:pt x="1701" y="881"/>
                  <a:pt x="1720" y="842"/>
                  <a:pt x="1732" y="801"/>
                </a:cubicBezTo>
                <a:close/>
                <a:moveTo>
                  <a:pt x="1452" y="0"/>
                </a:moveTo>
                <a:cubicBezTo>
                  <a:pt x="1427" y="0"/>
                  <a:pt x="1427" y="0"/>
                  <a:pt x="1427" y="0"/>
                </a:cubicBezTo>
                <a:cubicBezTo>
                  <a:pt x="1429" y="3"/>
                  <a:pt x="1431" y="6"/>
                  <a:pt x="1433" y="9"/>
                </a:cubicBezTo>
                <a:cubicBezTo>
                  <a:pt x="1439" y="6"/>
                  <a:pt x="1447" y="4"/>
                  <a:pt x="1452" y="0"/>
                </a:cubicBezTo>
                <a:close/>
                <a:moveTo>
                  <a:pt x="1120" y="346"/>
                </a:moveTo>
                <a:cubicBezTo>
                  <a:pt x="1142" y="357"/>
                  <a:pt x="1167" y="363"/>
                  <a:pt x="1190" y="371"/>
                </a:cubicBezTo>
                <a:cubicBezTo>
                  <a:pt x="1156" y="429"/>
                  <a:pt x="1125" y="484"/>
                  <a:pt x="1092" y="541"/>
                </a:cubicBezTo>
                <a:cubicBezTo>
                  <a:pt x="1103" y="549"/>
                  <a:pt x="1109" y="556"/>
                  <a:pt x="1116" y="557"/>
                </a:cubicBezTo>
                <a:cubicBezTo>
                  <a:pt x="1178" y="567"/>
                  <a:pt x="1239" y="558"/>
                  <a:pt x="1296" y="533"/>
                </a:cubicBezTo>
                <a:cubicBezTo>
                  <a:pt x="1339" y="514"/>
                  <a:pt x="1366" y="474"/>
                  <a:pt x="1394" y="437"/>
                </a:cubicBezTo>
                <a:cubicBezTo>
                  <a:pt x="1419" y="403"/>
                  <a:pt x="1432" y="365"/>
                  <a:pt x="1440" y="325"/>
                </a:cubicBezTo>
                <a:cubicBezTo>
                  <a:pt x="1443" y="310"/>
                  <a:pt x="1447" y="295"/>
                  <a:pt x="1470" y="290"/>
                </a:cubicBezTo>
                <a:cubicBezTo>
                  <a:pt x="1448" y="349"/>
                  <a:pt x="1453" y="405"/>
                  <a:pt x="1465" y="462"/>
                </a:cubicBezTo>
                <a:cubicBezTo>
                  <a:pt x="1478" y="521"/>
                  <a:pt x="1512" y="569"/>
                  <a:pt x="1553" y="614"/>
                </a:cubicBezTo>
                <a:cubicBezTo>
                  <a:pt x="1613" y="558"/>
                  <a:pt x="1638" y="487"/>
                  <a:pt x="1643" y="409"/>
                </a:cubicBezTo>
                <a:cubicBezTo>
                  <a:pt x="1649" y="331"/>
                  <a:pt x="1630" y="259"/>
                  <a:pt x="1573" y="199"/>
                </a:cubicBezTo>
                <a:cubicBezTo>
                  <a:pt x="1619" y="136"/>
                  <a:pt x="1655" y="70"/>
                  <a:pt x="1677" y="0"/>
                </a:cubicBezTo>
                <a:cubicBezTo>
                  <a:pt x="1653" y="0"/>
                  <a:pt x="1653" y="0"/>
                  <a:pt x="1653" y="0"/>
                </a:cubicBezTo>
                <a:cubicBezTo>
                  <a:pt x="1644" y="30"/>
                  <a:pt x="1632" y="58"/>
                  <a:pt x="1618" y="77"/>
                </a:cubicBezTo>
                <a:cubicBezTo>
                  <a:pt x="1626" y="51"/>
                  <a:pt x="1634" y="25"/>
                  <a:pt x="1641" y="0"/>
                </a:cubicBezTo>
                <a:cubicBezTo>
                  <a:pt x="1622" y="0"/>
                  <a:pt x="1622" y="0"/>
                  <a:pt x="1622" y="0"/>
                </a:cubicBezTo>
                <a:cubicBezTo>
                  <a:pt x="1613" y="27"/>
                  <a:pt x="1603" y="54"/>
                  <a:pt x="1589" y="80"/>
                </a:cubicBezTo>
                <a:cubicBezTo>
                  <a:pt x="1550" y="152"/>
                  <a:pt x="1507" y="223"/>
                  <a:pt x="1437" y="275"/>
                </a:cubicBezTo>
                <a:cubicBezTo>
                  <a:pt x="1362" y="178"/>
                  <a:pt x="1190" y="143"/>
                  <a:pt x="1043" y="260"/>
                </a:cubicBezTo>
                <a:cubicBezTo>
                  <a:pt x="1046" y="307"/>
                  <a:pt x="1083" y="328"/>
                  <a:pt x="1120" y="346"/>
                </a:cubicBezTo>
                <a:close/>
                <a:moveTo>
                  <a:pt x="1480" y="348"/>
                </a:moveTo>
                <a:cubicBezTo>
                  <a:pt x="1485" y="317"/>
                  <a:pt x="1498" y="287"/>
                  <a:pt x="1536" y="274"/>
                </a:cubicBezTo>
                <a:cubicBezTo>
                  <a:pt x="1553" y="323"/>
                  <a:pt x="1537" y="376"/>
                  <a:pt x="1565" y="418"/>
                </a:cubicBezTo>
                <a:cubicBezTo>
                  <a:pt x="1566" y="376"/>
                  <a:pt x="1568" y="333"/>
                  <a:pt x="1569" y="284"/>
                </a:cubicBezTo>
                <a:cubicBezTo>
                  <a:pt x="1601" y="300"/>
                  <a:pt x="1611" y="320"/>
                  <a:pt x="1616" y="345"/>
                </a:cubicBezTo>
                <a:cubicBezTo>
                  <a:pt x="1627" y="394"/>
                  <a:pt x="1620" y="442"/>
                  <a:pt x="1606" y="489"/>
                </a:cubicBezTo>
                <a:cubicBezTo>
                  <a:pt x="1596" y="524"/>
                  <a:pt x="1582" y="556"/>
                  <a:pt x="1549" y="583"/>
                </a:cubicBezTo>
                <a:cubicBezTo>
                  <a:pt x="1533" y="556"/>
                  <a:pt x="1516" y="533"/>
                  <a:pt x="1503" y="507"/>
                </a:cubicBezTo>
                <a:cubicBezTo>
                  <a:pt x="1478" y="457"/>
                  <a:pt x="1470" y="403"/>
                  <a:pt x="1480" y="348"/>
                </a:cubicBezTo>
                <a:close/>
                <a:moveTo>
                  <a:pt x="1386" y="349"/>
                </a:moveTo>
                <a:cubicBezTo>
                  <a:pt x="1402" y="381"/>
                  <a:pt x="1391" y="405"/>
                  <a:pt x="1376" y="427"/>
                </a:cubicBezTo>
                <a:cubicBezTo>
                  <a:pt x="1342" y="476"/>
                  <a:pt x="1303" y="518"/>
                  <a:pt x="1239" y="528"/>
                </a:cubicBezTo>
                <a:cubicBezTo>
                  <a:pt x="1202" y="533"/>
                  <a:pt x="1166" y="546"/>
                  <a:pt x="1120" y="536"/>
                </a:cubicBezTo>
                <a:cubicBezTo>
                  <a:pt x="1156" y="485"/>
                  <a:pt x="1171" y="429"/>
                  <a:pt x="1213" y="385"/>
                </a:cubicBezTo>
                <a:cubicBezTo>
                  <a:pt x="1252" y="344"/>
                  <a:pt x="1295" y="315"/>
                  <a:pt x="1362" y="332"/>
                </a:cubicBezTo>
                <a:cubicBezTo>
                  <a:pt x="1350" y="349"/>
                  <a:pt x="1343" y="363"/>
                  <a:pt x="1334" y="374"/>
                </a:cubicBezTo>
                <a:cubicBezTo>
                  <a:pt x="1324" y="386"/>
                  <a:pt x="1311" y="395"/>
                  <a:pt x="1300" y="406"/>
                </a:cubicBezTo>
                <a:cubicBezTo>
                  <a:pt x="1290" y="415"/>
                  <a:pt x="1280" y="424"/>
                  <a:pt x="1270" y="434"/>
                </a:cubicBezTo>
                <a:cubicBezTo>
                  <a:pt x="1321" y="422"/>
                  <a:pt x="1354" y="387"/>
                  <a:pt x="1386" y="349"/>
                </a:cubicBezTo>
                <a:close/>
                <a:moveTo>
                  <a:pt x="1263" y="206"/>
                </a:moveTo>
                <a:cubicBezTo>
                  <a:pt x="1299" y="209"/>
                  <a:pt x="1334" y="218"/>
                  <a:pt x="1358" y="257"/>
                </a:cubicBezTo>
                <a:cubicBezTo>
                  <a:pt x="1299" y="266"/>
                  <a:pt x="1241" y="258"/>
                  <a:pt x="1187" y="283"/>
                </a:cubicBezTo>
                <a:cubicBezTo>
                  <a:pt x="1227" y="285"/>
                  <a:pt x="1266" y="286"/>
                  <a:pt x="1315" y="287"/>
                </a:cubicBezTo>
                <a:cubicBezTo>
                  <a:pt x="1277" y="309"/>
                  <a:pt x="1247" y="328"/>
                  <a:pt x="1216" y="345"/>
                </a:cubicBezTo>
                <a:cubicBezTo>
                  <a:pt x="1212" y="347"/>
                  <a:pt x="1207" y="346"/>
                  <a:pt x="1203" y="346"/>
                </a:cubicBezTo>
                <a:cubicBezTo>
                  <a:pt x="1149" y="339"/>
                  <a:pt x="1100" y="322"/>
                  <a:pt x="1062" y="272"/>
                </a:cubicBezTo>
                <a:cubicBezTo>
                  <a:pt x="1123" y="223"/>
                  <a:pt x="1189" y="201"/>
                  <a:pt x="1263" y="206"/>
                </a:cubicBezTo>
                <a:close/>
                <a:moveTo>
                  <a:pt x="77" y="1588"/>
                </a:moveTo>
                <a:cubicBezTo>
                  <a:pt x="125" y="1591"/>
                  <a:pt x="175" y="1588"/>
                  <a:pt x="220" y="1613"/>
                </a:cubicBezTo>
                <a:cubicBezTo>
                  <a:pt x="223" y="1615"/>
                  <a:pt x="229" y="1614"/>
                  <a:pt x="238" y="1614"/>
                </a:cubicBezTo>
                <a:cubicBezTo>
                  <a:pt x="191" y="1521"/>
                  <a:pt x="132" y="1446"/>
                  <a:pt x="48" y="1391"/>
                </a:cubicBezTo>
                <a:cubicBezTo>
                  <a:pt x="84" y="1368"/>
                  <a:pt x="121" y="1351"/>
                  <a:pt x="148" y="1324"/>
                </a:cubicBezTo>
                <a:cubicBezTo>
                  <a:pt x="175" y="1296"/>
                  <a:pt x="187" y="1256"/>
                  <a:pt x="192" y="1206"/>
                </a:cubicBezTo>
                <a:cubicBezTo>
                  <a:pt x="153" y="1242"/>
                  <a:pt x="113" y="1245"/>
                  <a:pt x="72" y="1241"/>
                </a:cubicBezTo>
                <a:cubicBezTo>
                  <a:pt x="48" y="1238"/>
                  <a:pt x="24" y="1236"/>
                  <a:pt x="0" y="1232"/>
                </a:cubicBezTo>
                <a:cubicBezTo>
                  <a:pt x="0" y="1253"/>
                  <a:pt x="0" y="1253"/>
                  <a:pt x="0" y="1253"/>
                </a:cubicBezTo>
                <a:cubicBezTo>
                  <a:pt x="7" y="1254"/>
                  <a:pt x="14" y="1254"/>
                  <a:pt x="22" y="1255"/>
                </a:cubicBezTo>
                <a:cubicBezTo>
                  <a:pt x="64" y="1262"/>
                  <a:pt x="107" y="1262"/>
                  <a:pt x="155" y="1265"/>
                </a:cubicBezTo>
                <a:cubicBezTo>
                  <a:pt x="154" y="1292"/>
                  <a:pt x="139" y="1308"/>
                  <a:pt x="121" y="1320"/>
                </a:cubicBezTo>
                <a:cubicBezTo>
                  <a:pt x="88" y="1342"/>
                  <a:pt x="57" y="1373"/>
                  <a:pt x="12" y="1358"/>
                </a:cubicBezTo>
                <a:cubicBezTo>
                  <a:pt x="8" y="1360"/>
                  <a:pt x="4" y="1362"/>
                  <a:pt x="0" y="1363"/>
                </a:cubicBezTo>
                <a:cubicBezTo>
                  <a:pt x="0" y="1393"/>
                  <a:pt x="0" y="1393"/>
                  <a:pt x="0" y="1393"/>
                </a:cubicBezTo>
                <a:cubicBezTo>
                  <a:pt x="0" y="1393"/>
                  <a:pt x="0" y="1393"/>
                  <a:pt x="1" y="1394"/>
                </a:cubicBezTo>
                <a:cubicBezTo>
                  <a:pt x="55" y="1416"/>
                  <a:pt x="99" y="1453"/>
                  <a:pt x="136" y="1497"/>
                </a:cubicBezTo>
                <a:cubicBezTo>
                  <a:pt x="157" y="1520"/>
                  <a:pt x="173" y="1548"/>
                  <a:pt x="191" y="1574"/>
                </a:cubicBezTo>
                <a:cubicBezTo>
                  <a:pt x="134" y="1561"/>
                  <a:pt x="81" y="1566"/>
                  <a:pt x="28" y="1568"/>
                </a:cubicBezTo>
                <a:cubicBezTo>
                  <a:pt x="18" y="1568"/>
                  <a:pt x="9" y="1568"/>
                  <a:pt x="0" y="1567"/>
                </a:cubicBezTo>
                <a:cubicBezTo>
                  <a:pt x="0" y="1588"/>
                  <a:pt x="0" y="1588"/>
                  <a:pt x="0" y="1588"/>
                </a:cubicBezTo>
                <a:cubicBezTo>
                  <a:pt x="26" y="1588"/>
                  <a:pt x="51" y="1587"/>
                  <a:pt x="77" y="158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1838325" y="1262063"/>
            <a:ext cx="5486400" cy="4333875"/>
            <a:chOff x="1838325" y="1262063"/>
            <a:chExt cx="5486400" cy="4333875"/>
          </a:xfrm>
        </p:grpSpPr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1838325" y="1262063"/>
              <a:ext cx="5486400" cy="4333875"/>
            </a:xfrm>
            <a:custGeom>
              <a:avLst/>
              <a:gdLst>
                <a:gd name="T0" fmla="*/ 5168900 w 1728"/>
                <a:gd name="T1" fmla="*/ 0 h 1364"/>
                <a:gd name="T2" fmla="*/ 317500 w 1728"/>
                <a:gd name="T3" fmla="*/ 0 h 1364"/>
                <a:gd name="T4" fmla="*/ 317500 w 1728"/>
                <a:gd name="T5" fmla="*/ 0 h 1364"/>
                <a:gd name="T6" fmla="*/ 0 w 1728"/>
                <a:gd name="T7" fmla="*/ 317733 h 1364"/>
                <a:gd name="T8" fmla="*/ 0 w 1728"/>
                <a:gd name="T9" fmla="*/ 4016142 h 1364"/>
                <a:gd name="T10" fmla="*/ 317500 w 1728"/>
                <a:gd name="T11" fmla="*/ 4333875 h 1364"/>
                <a:gd name="T12" fmla="*/ 317500 w 1728"/>
                <a:gd name="T13" fmla="*/ 4333875 h 1364"/>
                <a:gd name="T14" fmla="*/ 5168900 w 1728"/>
                <a:gd name="T15" fmla="*/ 4333875 h 1364"/>
                <a:gd name="T16" fmla="*/ 5486400 w 1728"/>
                <a:gd name="T17" fmla="*/ 4016142 h 1364"/>
                <a:gd name="T18" fmla="*/ 5486400 w 1728"/>
                <a:gd name="T19" fmla="*/ 317733 h 1364"/>
                <a:gd name="T20" fmla="*/ 5168900 w 1728"/>
                <a:gd name="T21" fmla="*/ 0 h 136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28" h="1364">
                  <a:moveTo>
                    <a:pt x="1628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264"/>
                    <a:pt x="0" y="1264"/>
                    <a:pt x="0" y="1264"/>
                  </a:cubicBezTo>
                  <a:cubicBezTo>
                    <a:pt x="0" y="1319"/>
                    <a:pt x="45" y="1364"/>
                    <a:pt x="100" y="1364"/>
                  </a:cubicBezTo>
                  <a:cubicBezTo>
                    <a:pt x="100" y="1364"/>
                    <a:pt x="100" y="1364"/>
                    <a:pt x="100" y="1364"/>
                  </a:cubicBezTo>
                  <a:cubicBezTo>
                    <a:pt x="1628" y="1364"/>
                    <a:pt x="1628" y="1364"/>
                    <a:pt x="1628" y="1364"/>
                  </a:cubicBezTo>
                  <a:cubicBezTo>
                    <a:pt x="1683" y="1364"/>
                    <a:pt x="1728" y="1319"/>
                    <a:pt x="1728" y="1264"/>
                  </a:cubicBezTo>
                  <a:cubicBezTo>
                    <a:pt x="1728" y="100"/>
                    <a:pt x="1728" y="100"/>
                    <a:pt x="1728" y="100"/>
                  </a:cubicBezTo>
                  <a:cubicBezTo>
                    <a:pt x="1728" y="45"/>
                    <a:pt x="1683" y="0"/>
                    <a:pt x="1628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4057650" y="3862388"/>
              <a:ext cx="10287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Freeform 5"/>
            <p:cNvSpPr>
              <a:spLocks noEditPoints="1"/>
            </p:cNvSpPr>
            <p:nvPr/>
          </p:nvSpPr>
          <p:spPr bwMode="auto">
            <a:xfrm>
              <a:off x="2030413" y="1454150"/>
              <a:ext cx="5102225" cy="3949700"/>
            </a:xfrm>
            <a:custGeom>
              <a:avLst/>
              <a:gdLst>
                <a:gd name="T0" fmla="*/ 4975304 w 1608"/>
                <a:gd name="T1" fmla="*/ 0 h 1244"/>
                <a:gd name="T2" fmla="*/ 126921 w 1608"/>
                <a:gd name="T3" fmla="*/ 0 h 1244"/>
                <a:gd name="T4" fmla="*/ 0 w 1608"/>
                <a:gd name="T5" fmla="*/ 127000 h 1244"/>
                <a:gd name="T6" fmla="*/ 0 w 1608"/>
                <a:gd name="T7" fmla="*/ 3822700 h 1244"/>
                <a:gd name="T8" fmla="*/ 126921 w 1608"/>
                <a:gd name="T9" fmla="*/ 3949700 h 1244"/>
                <a:gd name="T10" fmla="*/ 4975304 w 1608"/>
                <a:gd name="T11" fmla="*/ 3949700 h 1244"/>
                <a:gd name="T12" fmla="*/ 5102225 w 1608"/>
                <a:gd name="T13" fmla="*/ 3822700 h 1244"/>
                <a:gd name="T14" fmla="*/ 5102225 w 1608"/>
                <a:gd name="T15" fmla="*/ 127000 h 1244"/>
                <a:gd name="T16" fmla="*/ 4975304 w 1608"/>
                <a:gd name="T17" fmla="*/ 0 h 1244"/>
                <a:gd name="T18" fmla="*/ 5057803 w 1608"/>
                <a:gd name="T19" fmla="*/ 3822700 h 1244"/>
                <a:gd name="T20" fmla="*/ 4975304 w 1608"/>
                <a:gd name="T21" fmla="*/ 3905250 h 1244"/>
                <a:gd name="T22" fmla="*/ 126921 w 1608"/>
                <a:gd name="T23" fmla="*/ 3905250 h 1244"/>
                <a:gd name="T24" fmla="*/ 44422 w 1608"/>
                <a:gd name="T25" fmla="*/ 3822700 h 1244"/>
                <a:gd name="T26" fmla="*/ 44422 w 1608"/>
                <a:gd name="T27" fmla="*/ 127000 h 1244"/>
                <a:gd name="T28" fmla="*/ 126921 w 1608"/>
                <a:gd name="T29" fmla="*/ 44450 h 1244"/>
                <a:gd name="T30" fmla="*/ 4975304 w 1608"/>
                <a:gd name="T31" fmla="*/ 44450 h 1244"/>
                <a:gd name="T32" fmla="*/ 5057803 w 1608"/>
                <a:gd name="T33" fmla="*/ 127000 h 1244"/>
                <a:gd name="T34" fmla="*/ 5057803 w 1608"/>
                <a:gd name="T35" fmla="*/ 3822700 h 124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08" h="1244">
                  <a:moveTo>
                    <a:pt x="156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1204"/>
                    <a:pt x="0" y="1204"/>
                    <a:pt x="0" y="1204"/>
                  </a:cubicBezTo>
                  <a:cubicBezTo>
                    <a:pt x="0" y="1225"/>
                    <a:pt x="19" y="1244"/>
                    <a:pt x="40" y="1244"/>
                  </a:cubicBezTo>
                  <a:cubicBezTo>
                    <a:pt x="1568" y="1244"/>
                    <a:pt x="1568" y="1244"/>
                    <a:pt x="1568" y="1244"/>
                  </a:cubicBezTo>
                  <a:cubicBezTo>
                    <a:pt x="1590" y="1244"/>
                    <a:pt x="1608" y="1225"/>
                    <a:pt x="1608" y="1204"/>
                  </a:cubicBezTo>
                  <a:cubicBezTo>
                    <a:pt x="1608" y="40"/>
                    <a:pt x="1608" y="40"/>
                    <a:pt x="1608" y="40"/>
                  </a:cubicBezTo>
                  <a:cubicBezTo>
                    <a:pt x="1608" y="18"/>
                    <a:pt x="1590" y="0"/>
                    <a:pt x="1568" y="0"/>
                  </a:cubicBezTo>
                  <a:close/>
                  <a:moveTo>
                    <a:pt x="1594" y="1204"/>
                  </a:moveTo>
                  <a:cubicBezTo>
                    <a:pt x="1594" y="1218"/>
                    <a:pt x="1583" y="1230"/>
                    <a:pt x="1568" y="1230"/>
                  </a:cubicBezTo>
                  <a:cubicBezTo>
                    <a:pt x="40" y="1230"/>
                    <a:pt x="40" y="1230"/>
                    <a:pt x="40" y="1230"/>
                  </a:cubicBezTo>
                  <a:cubicBezTo>
                    <a:pt x="26" y="1230"/>
                    <a:pt x="14" y="1218"/>
                    <a:pt x="14" y="1204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26"/>
                    <a:pt x="26" y="14"/>
                    <a:pt x="40" y="14"/>
                  </a:cubicBezTo>
                  <a:cubicBezTo>
                    <a:pt x="1568" y="14"/>
                    <a:pt x="1568" y="14"/>
                    <a:pt x="1568" y="14"/>
                  </a:cubicBezTo>
                  <a:cubicBezTo>
                    <a:pt x="1583" y="14"/>
                    <a:pt x="1594" y="26"/>
                    <a:pt x="1594" y="40"/>
                  </a:cubicBezTo>
                  <a:lnTo>
                    <a:pt x="1594" y="12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4057650" y="3862388"/>
            <a:ext cx="10287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726" y="1830580"/>
            <a:ext cx="4394793" cy="1841715"/>
          </a:xfrm>
        </p:spPr>
        <p:txBody>
          <a:bodyPr>
            <a:normAutofit/>
          </a:bodyPr>
          <a:lstStyle>
            <a:lvl1pPr algn="ctr">
              <a:lnSpc>
                <a:spcPct val="105000"/>
              </a:lnSpc>
              <a:defRPr sz="33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938" y="4176132"/>
            <a:ext cx="3424856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8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738938" y="6296025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466A4E6-E010-49CC-ACE5-DC53D74E7E98}" type="datetimeFigureOut">
              <a:rPr lang="en-US"/>
              <a:pPr>
                <a:defRPr/>
              </a:pPr>
              <a:t>8/27/2019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0538" y="6296025"/>
            <a:ext cx="30861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THE COSTS OF PRODUCTION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7663" y="6296025"/>
            <a:ext cx="2085975" cy="365125"/>
          </a:xfrm>
        </p:spPr>
        <p:txBody>
          <a:bodyPr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B81A1D9-979B-4FD6-98A2-0939E9B691DC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018242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76" y="2438400"/>
            <a:ext cx="3127248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0955" y="2438400"/>
            <a:ext cx="3127248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D2FED-2DD4-43CC-913A-6D22525539B4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COSTS OF PRODUCTION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08E27-D44E-47EA-AD9C-386D92FEB23C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412449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338" y="566928"/>
            <a:ext cx="6673866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0276" y="3316640"/>
            <a:ext cx="3136392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1811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1811" y="3316640"/>
            <a:ext cx="3136392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4D40-C609-47D2-B162-1591C7E02354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COSTS OF PRODUCTION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050C4-8AB6-4709-A90E-310805F3A6DD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3052410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2D044-D738-4B86-9E0D-93C0ED199C3E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COSTS OF PRODUCTION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F3EE6-E718-4DC9-8D2A-0A55100618D5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4505689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>
            <a:spLocks noEditPoints="1"/>
          </p:cNvSpPr>
          <p:nvPr/>
        </p:nvSpPr>
        <p:spPr bwMode="auto">
          <a:xfrm>
            <a:off x="0" y="4763"/>
            <a:ext cx="377983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706FF-5BAB-4E07-9BA8-9E499417E7EB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COSTS OF PRODUCTION</a:t>
            </a:r>
          </a:p>
        </p:txBody>
      </p:sp>
    </p:spTree>
    <p:extLst>
      <p:ext uri="{BB962C8B-B14F-4D97-AF65-F5344CB8AC3E}">
        <p14:creationId xmlns:p14="http://schemas.microsoft.com/office/powerpoint/2010/main" val="2306523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 noEditPoints="1"/>
          </p:cNvSpPr>
          <p:nvPr/>
        </p:nvSpPr>
        <p:spPr bwMode="auto">
          <a:xfrm>
            <a:off x="5364163" y="0"/>
            <a:ext cx="3779837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07"/>
            <a:ext cx="2420786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98" y="441414"/>
            <a:ext cx="5697780" cy="5654586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4"/>
            <a:ext cx="2420786" cy="2872197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938" y="6286500"/>
            <a:ext cx="2420937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76018FA9-B00E-4787-A111-2D711331D3E9}" type="datetimeFigureOut">
              <a:rPr lang="en-US"/>
              <a:pPr>
                <a:defRPr/>
              </a:pPr>
              <a:t>8/27/2019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125" y="6286500"/>
            <a:ext cx="5699125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THE COSTS OF PRODUCTION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4763" y="373063"/>
            <a:ext cx="2420937" cy="817562"/>
          </a:xfrm>
        </p:spPr>
        <p:txBody>
          <a:bodyPr anchor="t"/>
          <a:lstStyle>
            <a:lvl1pPr algn="l">
              <a:defRPr sz="3800"/>
            </a:lvl1pPr>
          </a:lstStyle>
          <a:p>
            <a:pPr>
              <a:defRPr/>
            </a:pPr>
            <a:fld id="{E476BDB2-BF70-4098-B7B8-553B1B34AAA9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4275071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COSTS OF PRODUCTION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E5259-D456-45D4-997A-2E97CB411278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6318005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 noEditPoints="1"/>
          </p:cNvSpPr>
          <p:nvPr/>
        </p:nvSpPr>
        <p:spPr bwMode="auto">
          <a:xfrm>
            <a:off x="5364163" y="0"/>
            <a:ext cx="3779837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10"/>
            <a:ext cx="2423160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1"/>
            <a:ext cx="6076988" cy="685799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6"/>
            <a:ext cx="2423160" cy="287219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6350000" y="6296025"/>
            <a:ext cx="2428875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3DFCD50-FD49-40CA-816B-D79B50042A4F}" type="datetimeFigureOut">
              <a:rPr lang="en-US"/>
              <a:pPr>
                <a:defRPr/>
              </a:pPr>
              <a:t>8/27/2019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125" y="6296025"/>
            <a:ext cx="5711825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THE COSTS OF PRODUCTION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4763" y="373063"/>
            <a:ext cx="2424112" cy="817562"/>
          </a:xfrm>
        </p:spPr>
        <p:txBody>
          <a:bodyPr anchor="t"/>
          <a:lstStyle>
            <a:lvl1pPr algn="l">
              <a:defRPr sz="3800"/>
            </a:lvl1pPr>
          </a:lstStyle>
          <a:p>
            <a:pPr>
              <a:defRPr/>
            </a:pPr>
            <a:fld id="{0E736D22-D480-4B43-B491-7EF697B0864C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7498192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E16F2-E99E-4AFA-A4E0-0DE83C0CDB67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COSTS OF PRODUCTION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811FC-1D12-476B-9165-6E9767ADF339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630854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EditPoints="1"/>
          </p:cNvSpPr>
          <p:nvPr/>
        </p:nvSpPr>
        <p:spPr bwMode="auto">
          <a:xfrm>
            <a:off x="0" y="4763"/>
            <a:ext cx="377983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cxnSp>
        <p:nvCxnSpPr>
          <p:cNvPr id="5" name="Straight Connector 4" title="Rule Line"/>
          <p:cNvCxnSpPr/>
          <p:nvPr/>
        </p:nvCxnSpPr>
        <p:spPr>
          <a:xfrm>
            <a:off x="6477000" y="571500"/>
            <a:ext cx="0" cy="5275263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5" y="507037"/>
            <a:ext cx="1563624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5" y="524373"/>
            <a:ext cx="4087379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013" y="6296025"/>
            <a:ext cx="187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369D1-F047-4695-B66B-DDBB874F4A89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5" y="6296025"/>
            <a:ext cx="4470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COSTS OF PRODUCTION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878512" y="2928938"/>
            <a:ext cx="5383213" cy="452438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5BD3FDE-CACE-460B-8763-55ACE8DBF6E1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17853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COSTS OF PRODUCTION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F15C0-36BF-4B27-90AC-4ACF3EFDFC96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196310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3063" y="1008063"/>
            <a:ext cx="4079875" cy="5118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5338" y="1008063"/>
            <a:ext cx="4081462" cy="5118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COSTS OF PRODUCTION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54CD8-9EA6-40AB-A2BA-09C704D862B8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342113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COSTS OF PRODUCTION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38E41-3671-462F-B862-8D7EFCE73A73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62810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COSTS OF PRODUCTION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30FEE-61FC-45F9-8E99-8DD70EE9BE7C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91769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COSTS OF PRODUCTION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1ED0D-726D-494D-ADCA-0BBF28053E5E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119098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COSTS OF PRODUCTION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26FA7-C513-46FE-9B94-F0727559AC2C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04069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COSTS OF PRODUCTION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ECDA8-D6ED-4CD8-848D-9FF83F666720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145124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252413"/>
            <a:ext cx="8410575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d-ID" altLang="id-ID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3063" y="1008063"/>
            <a:ext cx="8313737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text styles</a:t>
            </a:r>
          </a:p>
          <a:p>
            <a:pPr lvl="1"/>
            <a:r>
              <a:rPr lang="en-US" altLang="id-ID" smtClean="0"/>
              <a:t>Second level</a:t>
            </a:r>
          </a:p>
          <a:p>
            <a:pPr lvl="2"/>
            <a:r>
              <a:rPr lang="en-US" altLang="id-ID" smtClean="0"/>
              <a:t>Third level</a:t>
            </a:r>
          </a:p>
          <a:p>
            <a:pPr lvl="3"/>
            <a:r>
              <a:rPr lang="en-US" altLang="id-ID" smtClean="0"/>
              <a:t>Fourth level</a:t>
            </a:r>
          </a:p>
          <a:p>
            <a:pPr lvl="4"/>
            <a:r>
              <a:rPr lang="en-US" altLang="id-ID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5750" y="6392863"/>
            <a:ext cx="73358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i="1">
                <a:solidFill>
                  <a:srgbClr val="777777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THE COSTS OF PRODUCTION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2625" y="6375400"/>
            <a:ext cx="6842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700">
                <a:solidFill>
                  <a:srgbClr val="777777"/>
                </a:solidFill>
              </a:defRPr>
            </a:lvl1pPr>
          </a:lstStyle>
          <a:p>
            <a:pPr>
              <a:defRPr/>
            </a:pPr>
            <a:fld id="{ECB2D6DD-D750-4AA7-8D4D-B904EBE19A5D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bldLvl="4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3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33399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33399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33399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33399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800" b="1">
          <a:solidFill>
            <a:srgbClr val="333399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800" b="1">
          <a:solidFill>
            <a:srgbClr val="333399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800" b="1">
          <a:solidFill>
            <a:srgbClr val="333399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800" b="1">
          <a:solidFill>
            <a:srgbClr val="333399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lnSpc>
          <a:spcPct val="105000"/>
        </a:lnSpc>
        <a:spcBef>
          <a:spcPct val="45000"/>
        </a:spcBef>
        <a:spcAft>
          <a:spcPct val="0"/>
        </a:spcAft>
        <a:buClr>
          <a:srgbClr val="339966"/>
        </a:buClr>
        <a:buSzPct val="120000"/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5000"/>
        </a:spcBef>
        <a:spcAft>
          <a:spcPct val="0"/>
        </a:spcAft>
        <a:buClr>
          <a:srgbClr val="996633"/>
        </a:buClr>
        <a:buSzPct val="120000"/>
        <a:buFont typeface="Wingdings" panose="05000000000000000000" pitchFamily="2" charset="2"/>
        <a:buChar char="§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15000"/>
        </a:spcBef>
        <a:spcAft>
          <a:spcPct val="0"/>
        </a:spcAft>
        <a:buClr>
          <a:srgbClr val="339966"/>
        </a:buClr>
        <a:buSzPct val="120000"/>
        <a:buFont typeface="Wingdings" panose="05000000000000000000" pitchFamily="2" charset="2"/>
        <a:buChar char="§"/>
        <a:defRPr sz="25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15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0" y="4763"/>
            <a:ext cx="377983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2105025" y="568325"/>
            <a:ext cx="6673850" cy="156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00275" y="2438400"/>
            <a:ext cx="6578600" cy="365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Edit Master text styles</a:t>
            </a:r>
          </a:p>
          <a:p>
            <a:pPr lvl="1"/>
            <a:r>
              <a:rPr lang="en-US" altLang="id-ID" smtClean="0"/>
              <a:t>Second level</a:t>
            </a:r>
          </a:p>
          <a:p>
            <a:pPr lvl="2"/>
            <a:r>
              <a:rPr lang="en-US" altLang="id-ID" smtClean="0"/>
              <a:t>Third level</a:t>
            </a:r>
          </a:p>
          <a:p>
            <a:pPr lvl="3"/>
            <a:r>
              <a:rPr lang="en-US" altLang="id-ID" smtClean="0"/>
              <a:t>Fourth level</a:t>
            </a:r>
          </a:p>
          <a:p>
            <a:pPr lvl="4"/>
            <a:r>
              <a:rPr lang="en-US" altLang="id-ID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1475" y="629602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7F5CEDCC-FDD7-4F64-ADF2-25B9CCC925BA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275" y="6296025"/>
            <a:ext cx="42497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THE COSTS OF PRODUCTION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" y="628650"/>
            <a:ext cx="1412875" cy="603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38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B1C10133-0EF8-423D-B08F-E18135D0B43D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  <p:cxnSp>
        <p:nvCxnSpPr>
          <p:cNvPr id="9" name="Straight Connector 8"/>
          <p:cNvCxnSpPr/>
          <p:nvPr/>
        </p:nvCxnSpPr>
        <p:spPr>
          <a:xfrm>
            <a:off x="2200275" y="2176463"/>
            <a:ext cx="65786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title="Rule Line"/>
          <p:cNvCxnSpPr/>
          <p:nvPr/>
        </p:nvCxnSpPr>
        <p:spPr>
          <a:xfrm>
            <a:off x="2200275" y="2176463"/>
            <a:ext cx="65786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5" r:id="rId2"/>
    <p:sldLayoutId id="2147483762" r:id="rId3"/>
    <p:sldLayoutId id="2147483756" r:id="rId4"/>
    <p:sldLayoutId id="2147483757" r:id="rId5"/>
    <p:sldLayoutId id="2147483758" r:id="rId6"/>
    <p:sldLayoutId id="2147483763" r:id="rId7"/>
    <p:sldLayoutId id="2147483764" r:id="rId8"/>
    <p:sldLayoutId id="2147483765" r:id="rId9"/>
    <p:sldLayoutId id="2147483759" r:id="rId10"/>
    <p:sldLayoutId id="214748376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defTabSz="685800" rtl="0" eaLnBrk="0" fontAlgn="base" hangingPunct="0">
        <a:lnSpc>
          <a:spcPct val="99000"/>
        </a:lnSpc>
        <a:spcBef>
          <a:spcPct val="0"/>
        </a:spcBef>
        <a:spcAft>
          <a:spcPct val="0"/>
        </a:spcAft>
        <a:defRPr sz="3800" kern="1200">
          <a:solidFill>
            <a:srgbClr val="663D4E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9000"/>
        </a:lnSpc>
        <a:spcBef>
          <a:spcPct val="0"/>
        </a:spcBef>
        <a:spcAft>
          <a:spcPct val="0"/>
        </a:spcAft>
        <a:defRPr sz="3800">
          <a:solidFill>
            <a:srgbClr val="663D4E"/>
          </a:solidFill>
          <a:latin typeface="Century Schoolbook" panose="02040604050505020304" pitchFamily="18" charset="0"/>
        </a:defRPr>
      </a:lvl2pPr>
      <a:lvl3pPr algn="l" defTabSz="685800" rtl="0" eaLnBrk="0" fontAlgn="base" hangingPunct="0">
        <a:lnSpc>
          <a:spcPct val="99000"/>
        </a:lnSpc>
        <a:spcBef>
          <a:spcPct val="0"/>
        </a:spcBef>
        <a:spcAft>
          <a:spcPct val="0"/>
        </a:spcAft>
        <a:defRPr sz="3800">
          <a:solidFill>
            <a:srgbClr val="663D4E"/>
          </a:solidFill>
          <a:latin typeface="Century Schoolbook" panose="02040604050505020304" pitchFamily="18" charset="0"/>
        </a:defRPr>
      </a:lvl3pPr>
      <a:lvl4pPr algn="l" defTabSz="685800" rtl="0" eaLnBrk="0" fontAlgn="base" hangingPunct="0">
        <a:lnSpc>
          <a:spcPct val="99000"/>
        </a:lnSpc>
        <a:spcBef>
          <a:spcPct val="0"/>
        </a:spcBef>
        <a:spcAft>
          <a:spcPct val="0"/>
        </a:spcAft>
        <a:defRPr sz="3800">
          <a:solidFill>
            <a:srgbClr val="663D4E"/>
          </a:solidFill>
          <a:latin typeface="Century Schoolbook" panose="02040604050505020304" pitchFamily="18" charset="0"/>
        </a:defRPr>
      </a:lvl4pPr>
      <a:lvl5pPr algn="l" defTabSz="685800" rtl="0" eaLnBrk="0" fontAlgn="base" hangingPunct="0">
        <a:lnSpc>
          <a:spcPct val="99000"/>
        </a:lnSpc>
        <a:spcBef>
          <a:spcPct val="0"/>
        </a:spcBef>
        <a:spcAft>
          <a:spcPct val="0"/>
        </a:spcAft>
        <a:defRPr sz="3800">
          <a:solidFill>
            <a:srgbClr val="663D4E"/>
          </a:solidFill>
          <a:latin typeface="Century Schoolbook" panose="02040604050505020304" pitchFamily="18" charset="0"/>
        </a:defRPr>
      </a:lvl5pPr>
      <a:lvl6pPr marL="457200" algn="l" defTabSz="685800" rtl="0" fontAlgn="base">
        <a:lnSpc>
          <a:spcPct val="99000"/>
        </a:lnSpc>
        <a:spcBef>
          <a:spcPct val="0"/>
        </a:spcBef>
        <a:spcAft>
          <a:spcPct val="0"/>
        </a:spcAft>
        <a:defRPr sz="3800">
          <a:solidFill>
            <a:srgbClr val="663D4E"/>
          </a:solidFill>
          <a:latin typeface="Century Schoolbook" panose="02040604050505020304" pitchFamily="18" charset="0"/>
        </a:defRPr>
      </a:lvl6pPr>
      <a:lvl7pPr marL="914400" algn="l" defTabSz="685800" rtl="0" fontAlgn="base">
        <a:lnSpc>
          <a:spcPct val="99000"/>
        </a:lnSpc>
        <a:spcBef>
          <a:spcPct val="0"/>
        </a:spcBef>
        <a:spcAft>
          <a:spcPct val="0"/>
        </a:spcAft>
        <a:defRPr sz="3800">
          <a:solidFill>
            <a:srgbClr val="663D4E"/>
          </a:solidFill>
          <a:latin typeface="Century Schoolbook" panose="02040604050505020304" pitchFamily="18" charset="0"/>
        </a:defRPr>
      </a:lvl7pPr>
      <a:lvl8pPr marL="1371600" algn="l" defTabSz="685800" rtl="0" fontAlgn="base">
        <a:lnSpc>
          <a:spcPct val="99000"/>
        </a:lnSpc>
        <a:spcBef>
          <a:spcPct val="0"/>
        </a:spcBef>
        <a:spcAft>
          <a:spcPct val="0"/>
        </a:spcAft>
        <a:defRPr sz="3800">
          <a:solidFill>
            <a:srgbClr val="663D4E"/>
          </a:solidFill>
          <a:latin typeface="Century Schoolbook" panose="02040604050505020304" pitchFamily="18" charset="0"/>
        </a:defRPr>
      </a:lvl8pPr>
      <a:lvl9pPr marL="1828800" algn="l" defTabSz="685800" rtl="0" fontAlgn="base">
        <a:lnSpc>
          <a:spcPct val="99000"/>
        </a:lnSpc>
        <a:spcBef>
          <a:spcPct val="0"/>
        </a:spcBef>
        <a:spcAft>
          <a:spcPct val="0"/>
        </a:spcAft>
        <a:defRPr sz="3800">
          <a:solidFill>
            <a:srgbClr val="663D4E"/>
          </a:solidFill>
          <a:latin typeface="Century Schoolbook" panose="02040604050505020304" pitchFamily="18" charset="0"/>
        </a:defRPr>
      </a:lvl9pPr>
    </p:titleStyle>
    <p:bodyStyle>
      <a:lvl1pPr marL="239713" indent="-239713" algn="l" defTabSz="685800" rtl="0" eaLnBrk="0" fontAlgn="base" hangingPunct="0">
        <a:lnSpc>
          <a:spcPct val="111000"/>
        </a:lnSpc>
        <a:spcBef>
          <a:spcPts val="925"/>
        </a:spcBef>
        <a:spcAft>
          <a:spcPct val="0"/>
        </a:spcAft>
        <a:buFont typeface="Corbel" panose="020B0503020204020204" pitchFamily="34" charset="0"/>
        <a:buChar char="–"/>
        <a:defRPr sz="2000" kern="1200">
          <a:solidFill>
            <a:srgbClr val="663D4E"/>
          </a:solidFill>
          <a:latin typeface="+mn-lt"/>
          <a:ea typeface="+mn-ea"/>
          <a:cs typeface="+mn-cs"/>
        </a:defRPr>
      </a:lvl1pPr>
      <a:lvl2pPr marL="479425" indent="-239713" algn="l" defTabSz="685800" rtl="0" eaLnBrk="0" fontAlgn="base" hangingPunct="0">
        <a:lnSpc>
          <a:spcPct val="111000"/>
        </a:lnSpc>
        <a:spcBef>
          <a:spcPts val="925"/>
        </a:spcBef>
        <a:spcAft>
          <a:spcPct val="0"/>
        </a:spcAft>
        <a:buFont typeface="Corbel" panose="020B0503020204020204" pitchFamily="34" charset="0"/>
        <a:buChar char="–"/>
        <a:defRPr kern="1200">
          <a:solidFill>
            <a:srgbClr val="663D4E"/>
          </a:solidFill>
          <a:latin typeface="+mn-lt"/>
          <a:ea typeface="+mn-ea"/>
          <a:cs typeface="+mn-cs"/>
        </a:defRPr>
      </a:lvl2pPr>
      <a:lvl3pPr marL="719138" indent="-239713" algn="l" defTabSz="685800" rtl="0" eaLnBrk="0" fontAlgn="base" hangingPunct="0">
        <a:lnSpc>
          <a:spcPct val="111000"/>
        </a:lnSpc>
        <a:spcBef>
          <a:spcPts val="925"/>
        </a:spcBef>
        <a:spcAft>
          <a:spcPct val="0"/>
        </a:spcAft>
        <a:buFont typeface="Corbel" panose="020B0503020204020204" pitchFamily="34" charset="0"/>
        <a:buChar char="–"/>
        <a:defRPr sz="1600" i="1" kern="1200">
          <a:solidFill>
            <a:srgbClr val="663D4E"/>
          </a:solidFill>
          <a:latin typeface="+mn-lt"/>
          <a:ea typeface="+mn-ea"/>
          <a:cs typeface="+mn-cs"/>
        </a:defRPr>
      </a:lvl3pPr>
      <a:lvl4pPr marL="958850" indent="-239713" algn="l" defTabSz="685800" rtl="0" eaLnBrk="0" fontAlgn="base" hangingPunct="0">
        <a:lnSpc>
          <a:spcPct val="111000"/>
        </a:lnSpc>
        <a:spcBef>
          <a:spcPts val="925"/>
        </a:spcBef>
        <a:spcAft>
          <a:spcPct val="0"/>
        </a:spcAft>
        <a:buFont typeface="Corbel" panose="020B0503020204020204" pitchFamily="34" charset="0"/>
        <a:buChar char="–"/>
        <a:defRPr sz="1400" kern="1200">
          <a:solidFill>
            <a:srgbClr val="663D4E"/>
          </a:solidFill>
          <a:latin typeface="+mn-lt"/>
          <a:ea typeface="+mn-ea"/>
          <a:cs typeface="+mn-cs"/>
        </a:defRPr>
      </a:lvl4pPr>
      <a:lvl5pPr marL="1200150" indent="-239713" algn="l" defTabSz="685800" rtl="0" eaLnBrk="0" fontAlgn="base" hangingPunct="0">
        <a:lnSpc>
          <a:spcPct val="111000"/>
        </a:lnSpc>
        <a:spcBef>
          <a:spcPts val="925"/>
        </a:spcBef>
        <a:spcAft>
          <a:spcPct val="0"/>
        </a:spcAft>
        <a:buFont typeface="Corbel" panose="020B0503020204020204" pitchFamily="34" charset="0"/>
        <a:buChar char="–"/>
        <a:defRPr sz="1400" i="1" kern="1200">
          <a:solidFill>
            <a:srgbClr val="663D4E"/>
          </a:solidFill>
          <a:latin typeface="+mn-lt"/>
          <a:ea typeface="+mn-ea"/>
          <a:cs typeface="+mn-cs"/>
        </a:defRPr>
      </a:lvl5pPr>
      <a:lvl6pPr marL="144018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68021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92024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16027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hyperlink" Target="../../../../Program%20Files/TurningPoint/2003/Questions.html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hyperlink" Target="../../../../Program%20Files/TurningPoint/2003/Questions.html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88000" y="1501775"/>
            <a:ext cx="3556000" cy="1749425"/>
          </a:xfrm>
        </p:spPr>
        <p:txBody>
          <a:bodyPr/>
          <a:lstStyle/>
          <a:p>
            <a:pPr eaLnBrk="1" hangingPunct="1"/>
            <a:r>
              <a:rPr lang="en-US" altLang="id-ID" sz="3200" b="1" smtClean="0"/>
              <a:t>THE COSTS OF PRODUCTION</a:t>
            </a:r>
          </a:p>
        </p:txBody>
      </p:sp>
      <p:sp>
        <p:nvSpPr>
          <p:cNvPr id="12291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2187575" y="152400"/>
            <a:ext cx="787400" cy="688975"/>
          </a:xfrm>
        </p:spPr>
        <p:txBody>
          <a:bodyPr tIns="0" bIns="0"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altLang="id-ID" sz="4000" smtClean="0">
                <a:solidFill>
                  <a:schemeClr val="tx1"/>
                </a:solidFill>
              </a:rPr>
              <a:t>13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9075"/>
            <a:ext cx="9144000" cy="5794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id-ID" sz="320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EXAMPLE 1: </a:t>
            </a:r>
            <a:r>
              <a:rPr lang="en-US" altLang="id-ID" sz="340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MPL = Slope of Prod Function</a:t>
            </a:r>
          </a:p>
        </p:txBody>
      </p:sp>
      <p:sp>
        <p:nvSpPr>
          <p:cNvPr id="75820" name="Text Box 44"/>
          <p:cNvSpPr txBox="1">
            <a:spLocks noChangeArrowheads="1"/>
          </p:cNvSpPr>
          <p:nvPr/>
        </p:nvSpPr>
        <p:spPr bwMode="auto">
          <a:xfrm>
            <a:off x="4603750" y="1266825"/>
            <a:ext cx="3302000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50000"/>
              </a:spcBef>
            </a:pPr>
            <a:r>
              <a:rPr lang="en-US" altLang="id-ID" sz="2600">
                <a:cs typeface="Arial" panose="020B0604020202020204" pitchFamily="34" charset="0"/>
              </a:rPr>
              <a:t>MPL equals the </a:t>
            </a:r>
            <a:br>
              <a:rPr lang="en-US" altLang="id-ID" sz="2600">
                <a:cs typeface="Arial" panose="020B0604020202020204" pitchFamily="34" charset="0"/>
              </a:rPr>
            </a:br>
            <a:r>
              <a:rPr lang="en-US" altLang="id-ID" sz="2600">
                <a:cs typeface="Arial" panose="020B0604020202020204" pitchFamily="34" charset="0"/>
              </a:rPr>
              <a:t>slope of the production function.  </a:t>
            </a:r>
          </a:p>
          <a:p>
            <a:pPr eaLnBrk="1" hangingPunct="1">
              <a:lnSpc>
                <a:spcPct val="105000"/>
              </a:lnSpc>
              <a:spcBef>
                <a:spcPct val="50000"/>
              </a:spcBef>
            </a:pPr>
            <a:r>
              <a:rPr lang="en-US" altLang="id-ID" sz="2600">
                <a:cs typeface="Arial" panose="020B0604020202020204" pitchFamily="34" charset="0"/>
              </a:rPr>
              <a:t>Notice that </a:t>
            </a:r>
            <a:br>
              <a:rPr lang="en-US" altLang="id-ID" sz="2600">
                <a:cs typeface="Arial" panose="020B0604020202020204" pitchFamily="34" charset="0"/>
              </a:rPr>
            </a:br>
            <a:r>
              <a:rPr lang="en-US" altLang="id-ID" sz="2600">
                <a:cs typeface="Arial" panose="020B0604020202020204" pitchFamily="34" charset="0"/>
              </a:rPr>
              <a:t>MPL diminishes </a:t>
            </a:r>
            <a:br>
              <a:rPr lang="en-US" altLang="id-ID" sz="2600">
                <a:cs typeface="Arial" panose="020B0604020202020204" pitchFamily="34" charset="0"/>
              </a:rPr>
            </a:br>
            <a:r>
              <a:rPr lang="en-US" altLang="id-ID" sz="2600">
                <a:cs typeface="Arial" panose="020B0604020202020204" pitchFamily="34" charset="0"/>
              </a:rPr>
              <a:t>as </a:t>
            </a:r>
            <a:r>
              <a:rPr lang="en-US" altLang="id-ID" sz="2600" b="1" i="1">
                <a:cs typeface="Arial" panose="020B0604020202020204" pitchFamily="34" charset="0"/>
              </a:rPr>
              <a:t>L</a:t>
            </a:r>
            <a:r>
              <a:rPr lang="en-US" altLang="id-ID" sz="2600">
                <a:cs typeface="Arial" panose="020B0604020202020204" pitchFamily="34" charset="0"/>
              </a:rPr>
              <a:t> increases.</a:t>
            </a:r>
          </a:p>
          <a:p>
            <a:pPr eaLnBrk="1" hangingPunct="1">
              <a:lnSpc>
                <a:spcPct val="105000"/>
              </a:lnSpc>
              <a:spcBef>
                <a:spcPct val="50000"/>
              </a:spcBef>
            </a:pPr>
            <a:r>
              <a:rPr lang="en-US" altLang="id-ID" sz="2600">
                <a:cs typeface="Arial" panose="020B0604020202020204" pitchFamily="34" charset="0"/>
              </a:rPr>
              <a:t>This explains why the production function gets flatter </a:t>
            </a:r>
            <a:br>
              <a:rPr lang="en-US" altLang="id-ID" sz="2600">
                <a:cs typeface="Arial" panose="020B0604020202020204" pitchFamily="34" charset="0"/>
              </a:rPr>
            </a:br>
            <a:r>
              <a:rPr lang="en-US" altLang="id-ID" sz="2600">
                <a:cs typeface="Arial" panose="020B0604020202020204" pitchFamily="34" charset="0"/>
              </a:rPr>
              <a:t>as </a:t>
            </a:r>
            <a:r>
              <a:rPr lang="en-US" altLang="id-ID" sz="2600" b="1" i="1">
                <a:cs typeface="Arial" panose="020B0604020202020204" pitchFamily="34" charset="0"/>
              </a:rPr>
              <a:t>L</a:t>
            </a:r>
            <a:r>
              <a:rPr lang="en-US" altLang="id-ID" sz="2600">
                <a:cs typeface="Arial" panose="020B0604020202020204" pitchFamily="34" charset="0"/>
              </a:rPr>
              <a:t> increases. </a:t>
            </a:r>
          </a:p>
        </p:txBody>
      </p:sp>
      <p:grpSp>
        <p:nvGrpSpPr>
          <p:cNvPr id="2" name="Group 114"/>
          <p:cNvGrpSpPr>
            <a:grpSpLocks/>
          </p:cNvGrpSpPr>
          <p:nvPr/>
        </p:nvGrpSpPr>
        <p:grpSpPr bwMode="auto">
          <a:xfrm>
            <a:off x="3968750" y="798513"/>
            <a:ext cx="4900613" cy="5722937"/>
            <a:chOff x="2500" y="503"/>
            <a:chExt cx="3087" cy="3605"/>
          </a:xfrm>
        </p:grpSpPr>
        <p:grpSp>
          <p:nvGrpSpPr>
            <p:cNvPr id="38990" name="Group 49"/>
            <p:cNvGrpSpPr>
              <a:grpSpLocks noChangeAspect="1"/>
            </p:cNvGrpSpPr>
            <p:nvPr/>
          </p:nvGrpSpPr>
          <p:grpSpPr bwMode="auto">
            <a:xfrm>
              <a:off x="2500" y="503"/>
              <a:ext cx="3087" cy="3605"/>
              <a:chOff x="2500" y="503"/>
              <a:chExt cx="3087" cy="3605"/>
            </a:xfrm>
          </p:grpSpPr>
          <p:sp>
            <p:nvSpPr>
              <p:cNvPr id="39023" name="AutoShape 50"/>
              <p:cNvSpPr>
                <a:spLocks noChangeAspect="1" noChangeArrowheads="1" noTextEdit="1"/>
              </p:cNvSpPr>
              <p:nvPr/>
            </p:nvSpPr>
            <p:spPr bwMode="auto">
              <a:xfrm>
                <a:off x="2500" y="503"/>
                <a:ext cx="3087" cy="360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9024" name="Rectangle 51"/>
              <p:cNvSpPr>
                <a:spLocks noChangeArrowheads="1"/>
              </p:cNvSpPr>
              <p:nvPr/>
            </p:nvSpPr>
            <p:spPr bwMode="auto">
              <a:xfrm>
                <a:off x="3364" y="731"/>
                <a:ext cx="1995" cy="267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id-ID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39025" name="Line 52"/>
              <p:cNvSpPr>
                <a:spLocks noChangeShapeType="1"/>
              </p:cNvSpPr>
              <p:nvPr/>
            </p:nvSpPr>
            <p:spPr bwMode="auto">
              <a:xfrm>
                <a:off x="3364" y="731"/>
                <a:ext cx="1" cy="267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9026" name="Line 53"/>
              <p:cNvSpPr>
                <a:spLocks noChangeShapeType="1"/>
              </p:cNvSpPr>
              <p:nvPr/>
            </p:nvSpPr>
            <p:spPr bwMode="auto">
              <a:xfrm>
                <a:off x="3317" y="3401"/>
                <a:ext cx="47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9027" name="Line 54"/>
              <p:cNvSpPr>
                <a:spLocks noChangeShapeType="1"/>
              </p:cNvSpPr>
              <p:nvPr/>
            </p:nvSpPr>
            <p:spPr bwMode="auto">
              <a:xfrm>
                <a:off x="3317" y="2993"/>
                <a:ext cx="47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9028" name="Line 55"/>
              <p:cNvSpPr>
                <a:spLocks noChangeShapeType="1"/>
              </p:cNvSpPr>
              <p:nvPr/>
            </p:nvSpPr>
            <p:spPr bwMode="auto">
              <a:xfrm>
                <a:off x="3317" y="2592"/>
                <a:ext cx="47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9029" name="Line 56"/>
              <p:cNvSpPr>
                <a:spLocks noChangeShapeType="1"/>
              </p:cNvSpPr>
              <p:nvPr/>
            </p:nvSpPr>
            <p:spPr bwMode="auto">
              <a:xfrm>
                <a:off x="3317" y="2184"/>
                <a:ext cx="47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9030" name="Line 57"/>
              <p:cNvSpPr>
                <a:spLocks noChangeShapeType="1"/>
              </p:cNvSpPr>
              <p:nvPr/>
            </p:nvSpPr>
            <p:spPr bwMode="auto">
              <a:xfrm>
                <a:off x="3317" y="1783"/>
                <a:ext cx="47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9031" name="Line 58"/>
              <p:cNvSpPr>
                <a:spLocks noChangeShapeType="1"/>
              </p:cNvSpPr>
              <p:nvPr/>
            </p:nvSpPr>
            <p:spPr bwMode="auto">
              <a:xfrm>
                <a:off x="3317" y="1375"/>
                <a:ext cx="47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9032" name="Line 59"/>
              <p:cNvSpPr>
                <a:spLocks noChangeShapeType="1"/>
              </p:cNvSpPr>
              <p:nvPr/>
            </p:nvSpPr>
            <p:spPr bwMode="auto">
              <a:xfrm>
                <a:off x="3317" y="974"/>
                <a:ext cx="47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9033" name="Line 60"/>
              <p:cNvSpPr>
                <a:spLocks noChangeShapeType="1"/>
              </p:cNvSpPr>
              <p:nvPr/>
            </p:nvSpPr>
            <p:spPr bwMode="auto">
              <a:xfrm>
                <a:off x="3364" y="3401"/>
                <a:ext cx="1995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9034" name="Line 61"/>
              <p:cNvSpPr>
                <a:spLocks noChangeShapeType="1"/>
              </p:cNvSpPr>
              <p:nvPr/>
            </p:nvSpPr>
            <p:spPr bwMode="auto">
              <a:xfrm flipV="1">
                <a:off x="3364" y="3401"/>
                <a:ext cx="1" cy="47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9035" name="Line 62"/>
              <p:cNvSpPr>
                <a:spLocks noChangeShapeType="1"/>
              </p:cNvSpPr>
              <p:nvPr/>
            </p:nvSpPr>
            <p:spPr bwMode="auto">
              <a:xfrm flipV="1">
                <a:off x="3725" y="3401"/>
                <a:ext cx="1" cy="47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9036" name="Line 63"/>
              <p:cNvSpPr>
                <a:spLocks noChangeShapeType="1"/>
              </p:cNvSpPr>
              <p:nvPr/>
            </p:nvSpPr>
            <p:spPr bwMode="auto">
              <a:xfrm flipV="1">
                <a:off x="4087" y="3401"/>
                <a:ext cx="1" cy="47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9037" name="Line 64"/>
              <p:cNvSpPr>
                <a:spLocks noChangeShapeType="1"/>
              </p:cNvSpPr>
              <p:nvPr/>
            </p:nvSpPr>
            <p:spPr bwMode="auto">
              <a:xfrm flipV="1">
                <a:off x="4456" y="3401"/>
                <a:ext cx="1" cy="47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9038" name="Line 65"/>
              <p:cNvSpPr>
                <a:spLocks noChangeShapeType="1"/>
              </p:cNvSpPr>
              <p:nvPr/>
            </p:nvSpPr>
            <p:spPr bwMode="auto">
              <a:xfrm flipV="1">
                <a:off x="4817" y="3401"/>
                <a:ext cx="1" cy="47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9039" name="Line 66"/>
              <p:cNvSpPr>
                <a:spLocks noChangeShapeType="1"/>
              </p:cNvSpPr>
              <p:nvPr/>
            </p:nvSpPr>
            <p:spPr bwMode="auto">
              <a:xfrm flipV="1">
                <a:off x="5178" y="3401"/>
                <a:ext cx="1" cy="47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9040" name="Rectangle 67"/>
              <p:cNvSpPr>
                <a:spLocks noChangeArrowheads="1"/>
              </p:cNvSpPr>
              <p:nvPr/>
            </p:nvSpPr>
            <p:spPr bwMode="auto">
              <a:xfrm>
                <a:off x="3168" y="3323"/>
                <a:ext cx="141" cy="1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>
                    <a:solidFill>
                      <a:srgbClr val="000000"/>
                    </a:solidFill>
                    <a:cs typeface="Arial" panose="020B0604020202020204" pitchFamily="34" charset="0"/>
                  </a:rPr>
                  <a:t>0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39041" name="Rectangle 68"/>
              <p:cNvSpPr>
                <a:spLocks noChangeArrowheads="1"/>
              </p:cNvSpPr>
              <p:nvPr/>
            </p:nvSpPr>
            <p:spPr bwMode="auto">
              <a:xfrm>
                <a:off x="3011" y="2914"/>
                <a:ext cx="298" cy="1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>
                    <a:solidFill>
                      <a:srgbClr val="000000"/>
                    </a:solidFill>
                    <a:cs typeface="Arial" panose="020B0604020202020204" pitchFamily="34" charset="0"/>
                  </a:rPr>
                  <a:t>500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39042" name="Rectangle 69"/>
              <p:cNvSpPr>
                <a:spLocks noChangeArrowheads="1"/>
              </p:cNvSpPr>
              <p:nvPr/>
            </p:nvSpPr>
            <p:spPr bwMode="auto">
              <a:xfrm>
                <a:off x="2893" y="2514"/>
                <a:ext cx="416" cy="1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>
                    <a:solidFill>
                      <a:srgbClr val="000000"/>
                    </a:solidFill>
                    <a:cs typeface="Arial" panose="020B0604020202020204" pitchFamily="34" charset="0"/>
                  </a:rPr>
                  <a:t>1,000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39043" name="Rectangle 70"/>
              <p:cNvSpPr>
                <a:spLocks noChangeArrowheads="1"/>
              </p:cNvSpPr>
              <p:nvPr/>
            </p:nvSpPr>
            <p:spPr bwMode="auto">
              <a:xfrm>
                <a:off x="2893" y="2105"/>
                <a:ext cx="416" cy="1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>
                    <a:solidFill>
                      <a:srgbClr val="000000"/>
                    </a:solidFill>
                    <a:cs typeface="Arial" panose="020B0604020202020204" pitchFamily="34" charset="0"/>
                  </a:rPr>
                  <a:t>1,500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39044" name="Rectangle 71"/>
              <p:cNvSpPr>
                <a:spLocks noChangeArrowheads="1"/>
              </p:cNvSpPr>
              <p:nvPr/>
            </p:nvSpPr>
            <p:spPr bwMode="auto">
              <a:xfrm>
                <a:off x="2893" y="1705"/>
                <a:ext cx="416" cy="1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>
                    <a:solidFill>
                      <a:srgbClr val="000000"/>
                    </a:solidFill>
                    <a:cs typeface="Arial" panose="020B0604020202020204" pitchFamily="34" charset="0"/>
                  </a:rPr>
                  <a:t>2,000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39045" name="Rectangle 72"/>
              <p:cNvSpPr>
                <a:spLocks noChangeArrowheads="1"/>
              </p:cNvSpPr>
              <p:nvPr/>
            </p:nvSpPr>
            <p:spPr bwMode="auto">
              <a:xfrm>
                <a:off x="2893" y="1296"/>
                <a:ext cx="416" cy="1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>
                    <a:solidFill>
                      <a:srgbClr val="000000"/>
                    </a:solidFill>
                    <a:cs typeface="Arial" panose="020B0604020202020204" pitchFamily="34" charset="0"/>
                  </a:rPr>
                  <a:t>2,500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39046" name="Rectangle 73"/>
              <p:cNvSpPr>
                <a:spLocks noChangeArrowheads="1"/>
              </p:cNvSpPr>
              <p:nvPr/>
            </p:nvSpPr>
            <p:spPr bwMode="auto">
              <a:xfrm>
                <a:off x="2893" y="896"/>
                <a:ext cx="416" cy="1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>
                    <a:solidFill>
                      <a:srgbClr val="000000"/>
                    </a:solidFill>
                    <a:cs typeface="Arial" panose="020B0604020202020204" pitchFamily="34" charset="0"/>
                  </a:rPr>
                  <a:t>3,000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39047" name="Rectangle 74"/>
              <p:cNvSpPr>
                <a:spLocks noChangeArrowheads="1"/>
              </p:cNvSpPr>
              <p:nvPr/>
            </p:nvSpPr>
            <p:spPr bwMode="auto">
              <a:xfrm>
                <a:off x="3325" y="3535"/>
                <a:ext cx="141" cy="1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>
                    <a:solidFill>
                      <a:srgbClr val="000000"/>
                    </a:solidFill>
                    <a:cs typeface="Arial" panose="020B0604020202020204" pitchFamily="34" charset="0"/>
                  </a:rPr>
                  <a:t>0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39048" name="Rectangle 75"/>
              <p:cNvSpPr>
                <a:spLocks noChangeArrowheads="1"/>
              </p:cNvSpPr>
              <p:nvPr/>
            </p:nvSpPr>
            <p:spPr bwMode="auto">
              <a:xfrm>
                <a:off x="3686" y="3535"/>
                <a:ext cx="141" cy="1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>
                    <a:solidFill>
                      <a:srgbClr val="000000"/>
                    </a:solidFill>
                    <a:cs typeface="Arial" panose="020B0604020202020204" pitchFamily="34" charset="0"/>
                  </a:rPr>
                  <a:t>1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39049" name="Rectangle 76"/>
              <p:cNvSpPr>
                <a:spLocks noChangeArrowheads="1"/>
              </p:cNvSpPr>
              <p:nvPr/>
            </p:nvSpPr>
            <p:spPr bwMode="auto">
              <a:xfrm>
                <a:off x="4047" y="3535"/>
                <a:ext cx="141" cy="1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>
                    <a:solidFill>
                      <a:srgbClr val="000000"/>
                    </a:solidFill>
                    <a:cs typeface="Arial" panose="020B0604020202020204" pitchFamily="34" charset="0"/>
                  </a:rPr>
                  <a:t>2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39050" name="Rectangle 77"/>
              <p:cNvSpPr>
                <a:spLocks noChangeArrowheads="1"/>
              </p:cNvSpPr>
              <p:nvPr/>
            </p:nvSpPr>
            <p:spPr bwMode="auto">
              <a:xfrm>
                <a:off x="4417" y="3535"/>
                <a:ext cx="141" cy="1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>
                    <a:solidFill>
                      <a:srgbClr val="000000"/>
                    </a:solidFill>
                    <a:cs typeface="Arial" panose="020B0604020202020204" pitchFamily="34" charset="0"/>
                  </a:rPr>
                  <a:t>3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39051" name="Rectangle 78"/>
              <p:cNvSpPr>
                <a:spLocks noChangeArrowheads="1"/>
              </p:cNvSpPr>
              <p:nvPr/>
            </p:nvSpPr>
            <p:spPr bwMode="auto">
              <a:xfrm>
                <a:off x="4778" y="3535"/>
                <a:ext cx="141" cy="1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>
                    <a:solidFill>
                      <a:srgbClr val="000000"/>
                    </a:solidFill>
                    <a:cs typeface="Arial" panose="020B0604020202020204" pitchFamily="34" charset="0"/>
                  </a:rPr>
                  <a:t>4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39052" name="Rectangle 79"/>
              <p:cNvSpPr>
                <a:spLocks noChangeArrowheads="1"/>
              </p:cNvSpPr>
              <p:nvPr/>
            </p:nvSpPr>
            <p:spPr bwMode="auto">
              <a:xfrm>
                <a:off x="5139" y="3535"/>
                <a:ext cx="141" cy="1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>
                    <a:solidFill>
                      <a:srgbClr val="000000"/>
                    </a:solidFill>
                    <a:cs typeface="Arial" panose="020B0604020202020204" pitchFamily="34" charset="0"/>
                  </a:rPr>
                  <a:t>5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39053" name="Rectangle 80"/>
              <p:cNvSpPr>
                <a:spLocks noChangeArrowheads="1"/>
              </p:cNvSpPr>
              <p:nvPr/>
            </p:nvSpPr>
            <p:spPr bwMode="auto">
              <a:xfrm>
                <a:off x="3835" y="3778"/>
                <a:ext cx="1108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1900" b="1">
                    <a:solidFill>
                      <a:srgbClr val="000000"/>
                    </a:solidFill>
                    <a:cs typeface="Arial" panose="020B0604020202020204" pitchFamily="34" charset="0"/>
                  </a:rPr>
                  <a:t>No. of workers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39054" name="Rectangle 81"/>
              <p:cNvSpPr>
                <a:spLocks noChangeArrowheads="1"/>
              </p:cNvSpPr>
              <p:nvPr/>
            </p:nvSpPr>
            <p:spPr bwMode="auto">
              <a:xfrm rot="-5400000">
                <a:off x="1855" y="2092"/>
                <a:ext cx="1614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1900" b="1">
                    <a:solidFill>
                      <a:srgbClr val="000000"/>
                    </a:solidFill>
                    <a:cs typeface="Arial" panose="020B0604020202020204" pitchFamily="34" charset="0"/>
                  </a:rPr>
                  <a:t>       Quantity of output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8991" name="Group 82"/>
            <p:cNvGrpSpPr>
              <a:grpSpLocks/>
            </p:cNvGrpSpPr>
            <p:nvPr/>
          </p:nvGrpSpPr>
          <p:grpSpPr bwMode="auto">
            <a:xfrm>
              <a:off x="3362" y="935"/>
              <a:ext cx="1858" cy="2459"/>
              <a:chOff x="3362" y="935"/>
              <a:chExt cx="1858" cy="2459"/>
            </a:xfrm>
          </p:grpSpPr>
          <p:grpSp>
            <p:nvGrpSpPr>
              <p:cNvPr id="39019" name="Group 83"/>
              <p:cNvGrpSpPr>
                <a:grpSpLocks/>
              </p:cNvGrpSpPr>
              <p:nvPr/>
            </p:nvGrpSpPr>
            <p:grpSpPr bwMode="auto">
              <a:xfrm>
                <a:off x="3362" y="978"/>
                <a:ext cx="1816" cy="2416"/>
                <a:chOff x="357" y="2450"/>
                <a:chExt cx="795" cy="646"/>
              </a:xfrm>
            </p:grpSpPr>
            <p:sp>
              <p:nvSpPr>
                <p:cNvPr id="39021" name="Line 84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9022" name="Line 85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sp>
            <p:nvSpPr>
              <p:cNvPr id="39020" name="Oval 86"/>
              <p:cNvSpPr>
                <a:spLocks noChangeArrowheads="1"/>
              </p:cNvSpPr>
              <p:nvPr/>
            </p:nvSpPr>
            <p:spPr bwMode="auto">
              <a:xfrm>
                <a:off x="5132" y="935"/>
                <a:ext cx="88" cy="87"/>
              </a:xfrm>
              <a:prstGeom prst="ellipse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id-ID" altLang="id-ID"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8992" name="Group 87"/>
            <p:cNvGrpSpPr>
              <a:grpSpLocks/>
            </p:cNvGrpSpPr>
            <p:nvPr/>
          </p:nvGrpSpPr>
          <p:grpSpPr bwMode="auto">
            <a:xfrm>
              <a:off x="3364" y="1075"/>
              <a:ext cx="1496" cy="2325"/>
              <a:chOff x="3364" y="1075"/>
              <a:chExt cx="1496" cy="2325"/>
            </a:xfrm>
          </p:grpSpPr>
          <p:grpSp>
            <p:nvGrpSpPr>
              <p:cNvPr id="39015" name="Group 88"/>
              <p:cNvGrpSpPr>
                <a:grpSpLocks/>
              </p:cNvGrpSpPr>
              <p:nvPr/>
            </p:nvGrpSpPr>
            <p:grpSpPr bwMode="auto">
              <a:xfrm>
                <a:off x="3364" y="1116"/>
                <a:ext cx="1454" cy="2284"/>
                <a:chOff x="357" y="2450"/>
                <a:chExt cx="795" cy="646"/>
              </a:xfrm>
            </p:grpSpPr>
            <p:sp>
              <p:nvSpPr>
                <p:cNvPr id="39017" name="Line 89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9018" name="Line 90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sp>
            <p:nvSpPr>
              <p:cNvPr id="39016" name="Oval 91"/>
              <p:cNvSpPr>
                <a:spLocks noChangeArrowheads="1"/>
              </p:cNvSpPr>
              <p:nvPr/>
            </p:nvSpPr>
            <p:spPr bwMode="auto">
              <a:xfrm>
                <a:off x="4772" y="1075"/>
                <a:ext cx="88" cy="87"/>
              </a:xfrm>
              <a:prstGeom prst="ellipse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id-ID" altLang="id-ID"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8993" name="Group 92"/>
            <p:cNvGrpSpPr>
              <a:grpSpLocks/>
            </p:cNvGrpSpPr>
            <p:nvPr/>
          </p:nvGrpSpPr>
          <p:grpSpPr bwMode="auto">
            <a:xfrm>
              <a:off x="3361" y="1402"/>
              <a:ext cx="1135" cy="1996"/>
              <a:chOff x="3361" y="1402"/>
              <a:chExt cx="1135" cy="1996"/>
            </a:xfrm>
          </p:grpSpPr>
          <p:grpSp>
            <p:nvGrpSpPr>
              <p:cNvPr id="39011" name="Group 93"/>
              <p:cNvGrpSpPr>
                <a:grpSpLocks/>
              </p:cNvGrpSpPr>
              <p:nvPr/>
            </p:nvGrpSpPr>
            <p:grpSpPr bwMode="auto">
              <a:xfrm>
                <a:off x="3361" y="1442"/>
                <a:ext cx="1092" cy="1956"/>
                <a:chOff x="357" y="2450"/>
                <a:chExt cx="795" cy="646"/>
              </a:xfrm>
            </p:grpSpPr>
            <p:sp>
              <p:nvSpPr>
                <p:cNvPr id="39013" name="Line 94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9014" name="Line 95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sp>
            <p:nvSpPr>
              <p:cNvPr id="39012" name="Oval 96"/>
              <p:cNvSpPr>
                <a:spLocks noChangeArrowheads="1"/>
              </p:cNvSpPr>
              <p:nvPr/>
            </p:nvSpPr>
            <p:spPr bwMode="auto">
              <a:xfrm>
                <a:off x="4408" y="1402"/>
                <a:ext cx="88" cy="87"/>
              </a:xfrm>
              <a:prstGeom prst="ellipse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id-ID" altLang="id-ID"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8994" name="Group 97"/>
            <p:cNvGrpSpPr>
              <a:grpSpLocks/>
            </p:cNvGrpSpPr>
            <p:nvPr/>
          </p:nvGrpSpPr>
          <p:grpSpPr bwMode="auto">
            <a:xfrm>
              <a:off x="3364" y="1885"/>
              <a:ext cx="764" cy="1515"/>
              <a:chOff x="3364" y="1885"/>
              <a:chExt cx="764" cy="1515"/>
            </a:xfrm>
          </p:grpSpPr>
          <p:grpSp>
            <p:nvGrpSpPr>
              <p:cNvPr id="39007" name="Group 98"/>
              <p:cNvGrpSpPr>
                <a:grpSpLocks/>
              </p:cNvGrpSpPr>
              <p:nvPr/>
            </p:nvGrpSpPr>
            <p:grpSpPr bwMode="auto">
              <a:xfrm>
                <a:off x="3364" y="1930"/>
                <a:ext cx="721" cy="1470"/>
                <a:chOff x="357" y="2450"/>
                <a:chExt cx="795" cy="646"/>
              </a:xfrm>
            </p:grpSpPr>
            <p:sp>
              <p:nvSpPr>
                <p:cNvPr id="39009" name="Line 99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9010" name="Line 100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sp>
            <p:nvSpPr>
              <p:cNvPr id="39008" name="Oval 101"/>
              <p:cNvSpPr>
                <a:spLocks noChangeArrowheads="1"/>
              </p:cNvSpPr>
              <p:nvPr/>
            </p:nvSpPr>
            <p:spPr bwMode="auto">
              <a:xfrm>
                <a:off x="4040" y="1885"/>
                <a:ext cx="88" cy="87"/>
              </a:xfrm>
              <a:prstGeom prst="ellipse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id-ID" altLang="id-ID"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8995" name="Group 102"/>
            <p:cNvGrpSpPr>
              <a:grpSpLocks/>
            </p:cNvGrpSpPr>
            <p:nvPr/>
          </p:nvGrpSpPr>
          <p:grpSpPr bwMode="auto">
            <a:xfrm>
              <a:off x="3360" y="2552"/>
              <a:ext cx="411" cy="844"/>
              <a:chOff x="3360" y="2552"/>
              <a:chExt cx="411" cy="844"/>
            </a:xfrm>
          </p:grpSpPr>
          <p:grpSp>
            <p:nvGrpSpPr>
              <p:cNvPr id="39003" name="Group 103"/>
              <p:cNvGrpSpPr>
                <a:grpSpLocks/>
              </p:cNvGrpSpPr>
              <p:nvPr/>
            </p:nvGrpSpPr>
            <p:grpSpPr bwMode="auto">
              <a:xfrm>
                <a:off x="3360" y="2589"/>
                <a:ext cx="365" cy="807"/>
                <a:chOff x="357" y="2450"/>
                <a:chExt cx="795" cy="646"/>
              </a:xfrm>
            </p:grpSpPr>
            <p:sp>
              <p:nvSpPr>
                <p:cNvPr id="39005" name="Line 104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9006" name="Line 105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sp>
            <p:nvSpPr>
              <p:cNvPr id="39004" name="Oval 106"/>
              <p:cNvSpPr>
                <a:spLocks noChangeArrowheads="1"/>
              </p:cNvSpPr>
              <p:nvPr/>
            </p:nvSpPr>
            <p:spPr bwMode="auto">
              <a:xfrm>
                <a:off x="3683" y="2552"/>
                <a:ext cx="88" cy="87"/>
              </a:xfrm>
              <a:prstGeom prst="ellipse">
                <a:avLst/>
              </a:prstGeom>
              <a:solidFill>
                <a:srgbClr val="00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id-ID" altLang="id-ID"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8996" name="Group 107"/>
            <p:cNvGrpSpPr>
              <a:grpSpLocks/>
            </p:cNvGrpSpPr>
            <p:nvPr/>
          </p:nvGrpSpPr>
          <p:grpSpPr bwMode="auto">
            <a:xfrm>
              <a:off x="3361" y="972"/>
              <a:ext cx="1820" cy="2424"/>
              <a:chOff x="3361" y="972"/>
              <a:chExt cx="1820" cy="2424"/>
            </a:xfrm>
          </p:grpSpPr>
          <p:sp>
            <p:nvSpPr>
              <p:cNvPr id="38998" name="Line 108"/>
              <p:cNvSpPr>
                <a:spLocks noChangeShapeType="1"/>
              </p:cNvSpPr>
              <p:nvPr/>
            </p:nvSpPr>
            <p:spPr bwMode="auto">
              <a:xfrm flipV="1">
                <a:off x="3361" y="2592"/>
                <a:ext cx="362" cy="804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8999" name="Line 109"/>
              <p:cNvSpPr>
                <a:spLocks noChangeShapeType="1"/>
              </p:cNvSpPr>
              <p:nvPr/>
            </p:nvSpPr>
            <p:spPr bwMode="auto">
              <a:xfrm flipV="1">
                <a:off x="3732" y="1930"/>
                <a:ext cx="345" cy="659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9000" name="Line 110"/>
              <p:cNvSpPr>
                <a:spLocks noChangeShapeType="1"/>
              </p:cNvSpPr>
              <p:nvPr/>
            </p:nvSpPr>
            <p:spPr bwMode="auto">
              <a:xfrm flipV="1">
                <a:off x="4086" y="1446"/>
                <a:ext cx="370" cy="479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9001" name="Line 111"/>
              <p:cNvSpPr>
                <a:spLocks noChangeShapeType="1"/>
              </p:cNvSpPr>
              <p:nvPr/>
            </p:nvSpPr>
            <p:spPr bwMode="auto">
              <a:xfrm flipV="1">
                <a:off x="4453" y="1108"/>
                <a:ext cx="370" cy="337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9002" name="Line 112"/>
              <p:cNvSpPr>
                <a:spLocks noChangeShapeType="1"/>
              </p:cNvSpPr>
              <p:nvPr/>
            </p:nvSpPr>
            <p:spPr bwMode="auto">
              <a:xfrm flipV="1">
                <a:off x="4829" y="972"/>
                <a:ext cx="352" cy="139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38997" name="Oval 113"/>
            <p:cNvSpPr>
              <a:spLocks noChangeArrowheads="1"/>
            </p:cNvSpPr>
            <p:nvPr/>
          </p:nvSpPr>
          <p:spPr bwMode="auto">
            <a:xfrm>
              <a:off x="3322" y="3350"/>
              <a:ext cx="88" cy="87"/>
            </a:xfrm>
            <a:prstGeom prst="ellipse">
              <a:avLst/>
            </a:prstGeom>
            <a:solidFill>
              <a:srgbClr val="00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</p:grpSp>
      <p:sp>
        <p:nvSpPr>
          <p:cNvPr id="38918" name="Rectangle 3"/>
          <p:cNvSpPr>
            <a:spLocks noChangeArrowheads="1"/>
          </p:cNvSpPr>
          <p:nvPr/>
        </p:nvSpPr>
        <p:spPr bwMode="auto">
          <a:xfrm>
            <a:off x="1520825" y="5646738"/>
            <a:ext cx="11620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3000</a:t>
            </a:r>
          </a:p>
        </p:txBody>
      </p:sp>
      <p:sp>
        <p:nvSpPr>
          <p:cNvPr id="38919" name="Rectangle 4"/>
          <p:cNvSpPr>
            <a:spLocks noChangeArrowheads="1"/>
          </p:cNvSpPr>
          <p:nvPr/>
        </p:nvSpPr>
        <p:spPr bwMode="auto">
          <a:xfrm>
            <a:off x="333375" y="5646738"/>
            <a:ext cx="11874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5</a:t>
            </a:r>
          </a:p>
        </p:txBody>
      </p:sp>
      <p:sp>
        <p:nvSpPr>
          <p:cNvPr id="38920" name="Rectangle 5"/>
          <p:cNvSpPr>
            <a:spLocks noChangeArrowheads="1"/>
          </p:cNvSpPr>
          <p:nvPr/>
        </p:nvSpPr>
        <p:spPr bwMode="auto">
          <a:xfrm>
            <a:off x="2849563" y="5410200"/>
            <a:ext cx="9271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200</a:t>
            </a:r>
          </a:p>
        </p:txBody>
      </p:sp>
      <p:sp>
        <p:nvSpPr>
          <p:cNvPr id="38921" name="Rectangle 6"/>
          <p:cNvSpPr>
            <a:spLocks noChangeArrowheads="1"/>
          </p:cNvSpPr>
          <p:nvPr/>
        </p:nvSpPr>
        <p:spPr bwMode="auto">
          <a:xfrm>
            <a:off x="1520825" y="5065713"/>
            <a:ext cx="11620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2800</a:t>
            </a:r>
          </a:p>
        </p:txBody>
      </p:sp>
      <p:sp>
        <p:nvSpPr>
          <p:cNvPr id="38922" name="Rectangle 7"/>
          <p:cNvSpPr>
            <a:spLocks noChangeArrowheads="1"/>
          </p:cNvSpPr>
          <p:nvPr/>
        </p:nvSpPr>
        <p:spPr bwMode="auto">
          <a:xfrm>
            <a:off x="333375" y="5065713"/>
            <a:ext cx="11874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38923" name="Rectangle 8"/>
          <p:cNvSpPr>
            <a:spLocks noChangeArrowheads="1"/>
          </p:cNvSpPr>
          <p:nvPr/>
        </p:nvSpPr>
        <p:spPr bwMode="auto">
          <a:xfrm>
            <a:off x="2849563" y="4770438"/>
            <a:ext cx="9271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400</a:t>
            </a:r>
          </a:p>
        </p:txBody>
      </p:sp>
      <p:sp>
        <p:nvSpPr>
          <p:cNvPr id="38924" name="Rectangle 9"/>
          <p:cNvSpPr>
            <a:spLocks noChangeArrowheads="1"/>
          </p:cNvSpPr>
          <p:nvPr/>
        </p:nvSpPr>
        <p:spPr bwMode="auto">
          <a:xfrm>
            <a:off x="1520825" y="4425950"/>
            <a:ext cx="11620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2400</a:t>
            </a:r>
          </a:p>
        </p:txBody>
      </p:sp>
      <p:sp>
        <p:nvSpPr>
          <p:cNvPr id="38925" name="Rectangle 10"/>
          <p:cNvSpPr>
            <a:spLocks noChangeArrowheads="1"/>
          </p:cNvSpPr>
          <p:nvPr/>
        </p:nvSpPr>
        <p:spPr bwMode="auto">
          <a:xfrm>
            <a:off x="333375" y="4425950"/>
            <a:ext cx="11874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3</a:t>
            </a:r>
          </a:p>
        </p:txBody>
      </p:sp>
      <p:sp>
        <p:nvSpPr>
          <p:cNvPr id="38926" name="Rectangle 11"/>
          <p:cNvSpPr>
            <a:spLocks noChangeArrowheads="1"/>
          </p:cNvSpPr>
          <p:nvPr/>
        </p:nvSpPr>
        <p:spPr bwMode="auto">
          <a:xfrm>
            <a:off x="2849563" y="4116388"/>
            <a:ext cx="9271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600</a:t>
            </a:r>
          </a:p>
        </p:txBody>
      </p:sp>
      <p:sp>
        <p:nvSpPr>
          <p:cNvPr id="38927" name="Rectangle 12"/>
          <p:cNvSpPr>
            <a:spLocks noChangeArrowheads="1"/>
          </p:cNvSpPr>
          <p:nvPr/>
        </p:nvSpPr>
        <p:spPr bwMode="auto">
          <a:xfrm>
            <a:off x="1520825" y="3771900"/>
            <a:ext cx="116205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1800</a:t>
            </a:r>
          </a:p>
        </p:txBody>
      </p:sp>
      <p:sp>
        <p:nvSpPr>
          <p:cNvPr id="38928" name="Rectangle 13"/>
          <p:cNvSpPr>
            <a:spLocks noChangeArrowheads="1"/>
          </p:cNvSpPr>
          <p:nvPr/>
        </p:nvSpPr>
        <p:spPr bwMode="auto">
          <a:xfrm>
            <a:off x="333375" y="3771900"/>
            <a:ext cx="118745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2</a:t>
            </a:r>
          </a:p>
        </p:txBody>
      </p:sp>
      <p:sp>
        <p:nvSpPr>
          <p:cNvPr id="38929" name="Rectangle 14"/>
          <p:cNvSpPr>
            <a:spLocks noChangeArrowheads="1"/>
          </p:cNvSpPr>
          <p:nvPr/>
        </p:nvSpPr>
        <p:spPr bwMode="auto">
          <a:xfrm>
            <a:off x="2849563" y="3476625"/>
            <a:ext cx="9271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800</a:t>
            </a:r>
          </a:p>
        </p:txBody>
      </p:sp>
      <p:sp>
        <p:nvSpPr>
          <p:cNvPr id="38930" name="Rectangle 15"/>
          <p:cNvSpPr>
            <a:spLocks noChangeArrowheads="1"/>
          </p:cNvSpPr>
          <p:nvPr/>
        </p:nvSpPr>
        <p:spPr bwMode="auto">
          <a:xfrm>
            <a:off x="1520825" y="3132138"/>
            <a:ext cx="116205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1000</a:t>
            </a:r>
          </a:p>
        </p:txBody>
      </p:sp>
      <p:sp>
        <p:nvSpPr>
          <p:cNvPr id="38931" name="Rectangle 16"/>
          <p:cNvSpPr>
            <a:spLocks noChangeArrowheads="1"/>
          </p:cNvSpPr>
          <p:nvPr/>
        </p:nvSpPr>
        <p:spPr bwMode="auto">
          <a:xfrm>
            <a:off x="333375" y="3132138"/>
            <a:ext cx="118745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1</a:t>
            </a:r>
          </a:p>
        </p:txBody>
      </p:sp>
      <p:sp>
        <p:nvSpPr>
          <p:cNvPr id="38932" name="Rectangle 17"/>
          <p:cNvSpPr>
            <a:spLocks noChangeArrowheads="1"/>
          </p:cNvSpPr>
          <p:nvPr/>
        </p:nvSpPr>
        <p:spPr bwMode="auto">
          <a:xfrm>
            <a:off x="2849563" y="2797175"/>
            <a:ext cx="9271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1000</a:t>
            </a:r>
          </a:p>
        </p:txBody>
      </p:sp>
      <p:sp>
        <p:nvSpPr>
          <p:cNvPr id="38933" name="Rectangle 18"/>
          <p:cNvSpPr>
            <a:spLocks noChangeArrowheads="1"/>
          </p:cNvSpPr>
          <p:nvPr/>
        </p:nvSpPr>
        <p:spPr bwMode="auto">
          <a:xfrm>
            <a:off x="1520825" y="2452688"/>
            <a:ext cx="116205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0</a:t>
            </a:r>
          </a:p>
        </p:txBody>
      </p:sp>
      <p:sp>
        <p:nvSpPr>
          <p:cNvPr id="38934" name="Rectangle 19"/>
          <p:cNvSpPr>
            <a:spLocks noChangeArrowheads="1"/>
          </p:cNvSpPr>
          <p:nvPr/>
        </p:nvSpPr>
        <p:spPr bwMode="auto">
          <a:xfrm>
            <a:off x="333375" y="2452688"/>
            <a:ext cx="118745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0</a:t>
            </a:r>
          </a:p>
        </p:txBody>
      </p:sp>
      <p:sp>
        <p:nvSpPr>
          <p:cNvPr id="38935" name="Rectangle 20"/>
          <p:cNvSpPr>
            <a:spLocks noChangeArrowheads="1"/>
          </p:cNvSpPr>
          <p:nvPr/>
        </p:nvSpPr>
        <p:spPr bwMode="auto">
          <a:xfrm>
            <a:off x="2849563" y="1139825"/>
            <a:ext cx="927100" cy="131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i="1">
                <a:cs typeface="Arial" panose="020B0604020202020204" pitchFamily="34" charset="0"/>
              </a:rPr>
              <a:t>MPL</a:t>
            </a:r>
          </a:p>
        </p:txBody>
      </p:sp>
      <p:sp>
        <p:nvSpPr>
          <p:cNvPr id="38936" name="Rectangle 21"/>
          <p:cNvSpPr>
            <a:spLocks noChangeArrowheads="1"/>
          </p:cNvSpPr>
          <p:nvPr/>
        </p:nvSpPr>
        <p:spPr bwMode="auto">
          <a:xfrm>
            <a:off x="1520825" y="1139825"/>
            <a:ext cx="1328738" cy="131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Q</a:t>
            </a:r>
            <a:r>
              <a:rPr lang="en-US" altLang="id-ID" sz="2400">
                <a:cs typeface="Arial" panose="020B0604020202020204" pitchFamily="34" charset="0"/>
              </a:rPr>
              <a:t/>
            </a:r>
            <a:br>
              <a:rPr lang="en-US" altLang="id-ID" sz="2400">
                <a:cs typeface="Arial" panose="020B0604020202020204" pitchFamily="34" charset="0"/>
              </a:rPr>
            </a:br>
            <a:r>
              <a:rPr lang="en-US" altLang="id-ID" sz="2200">
                <a:cs typeface="Arial" panose="020B0604020202020204" pitchFamily="34" charset="0"/>
              </a:rPr>
              <a:t>(bushels </a:t>
            </a:r>
            <a:br>
              <a:rPr lang="en-US" altLang="id-ID" sz="2200">
                <a:cs typeface="Arial" panose="020B0604020202020204" pitchFamily="34" charset="0"/>
              </a:rPr>
            </a:br>
            <a:r>
              <a:rPr lang="en-US" altLang="id-ID" sz="2200">
                <a:cs typeface="Arial" panose="020B0604020202020204" pitchFamily="34" charset="0"/>
              </a:rPr>
              <a:t>of wheat)</a:t>
            </a:r>
          </a:p>
        </p:txBody>
      </p:sp>
      <p:sp>
        <p:nvSpPr>
          <p:cNvPr id="38937" name="Rectangle 22"/>
          <p:cNvSpPr>
            <a:spLocks noChangeArrowheads="1"/>
          </p:cNvSpPr>
          <p:nvPr/>
        </p:nvSpPr>
        <p:spPr bwMode="auto">
          <a:xfrm>
            <a:off x="333375" y="1139825"/>
            <a:ext cx="1187450" cy="131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L</a:t>
            </a:r>
            <a:r>
              <a:rPr lang="en-US" altLang="id-ID" sz="2400">
                <a:cs typeface="Arial" panose="020B0604020202020204" pitchFamily="34" charset="0"/>
              </a:rPr>
              <a:t/>
            </a:r>
            <a:br>
              <a:rPr lang="en-US" altLang="id-ID" sz="2400">
                <a:cs typeface="Arial" panose="020B0604020202020204" pitchFamily="34" charset="0"/>
              </a:rPr>
            </a:br>
            <a:r>
              <a:rPr lang="en-US" altLang="id-ID" sz="2200">
                <a:cs typeface="Arial" panose="020B0604020202020204" pitchFamily="34" charset="0"/>
              </a:rPr>
              <a:t>(no. of workers)</a:t>
            </a:r>
          </a:p>
        </p:txBody>
      </p:sp>
      <p:sp>
        <p:nvSpPr>
          <p:cNvPr id="38938" name="Line 23"/>
          <p:cNvSpPr>
            <a:spLocks noChangeShapeType="1"/>
          </p:cNvSpPr>
          <p:nvPr/>
        </p:nvSpPr>
        <p:spPr bwMode="auto">
          <a:xfrm>
            <a:off x="333375" y="1139825"/>
            <a:ext cx="118745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8939" name="Line 24"/>
          <p:cNvSpPr>
            <a:spLocks noChangeShapeType="1"/>
          </p:cNvSpPr>
          <p:nvPr/>
        </p:nvSpPr>
        <p:spPr bwMode="auto">
          <a:xfrm>
            <a:off x="333375" y="6227763"/>
            <a:ext cx="118745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8940" name="Line 25"/>
          <p:cNvSpPr>
            <a:spLocks noChangeShapeType="1"/>
          </p:cNvSpPr>
          <p:nvPr/>
        </p:nvSpPr>
        <p:spPr bwMode="auto">
          <a:xfrm>
            <a:off x="333375" y="1139825"/>
            <a:ext cx="0" cy="13128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8941" name="Line 26"/>
          <p:cNvSpPr>
            <a:spLocks noChangeShapeType="1"/>
          </p:cNvSpPr>
          <p:nvPr/>
        </p:nvSpPr>
        <p:spPr bwMode="auto">
          <a:xfrm>
            <a:off x="3776663" y="1139825"/>
            <a:ext cx="0" cy="13128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8942" name="Line 27"/>
          <p:cNvSpPr>
            <a:spLocks noChangeShapeType="1"/>
          </p:cNvSpPr>
          <p:nvPr/>
        </p:nvSpPr>
        <p:spPr bwMode="auto">
          <a:xfrm>
            <a:off x="1520825" y="1139825"/>
            <a:ext cx="1328738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8943" name="Line 28"/>
          <p:cNvSpPr>
            <a:spLocks noChangeShapeType="1"/>
          </p:cNvSpPr>
          <p:nvPr/>
        </p:nvSpPr>
        <p:spPr bwMode="auto">
          <a:xfrm>
            <a:off x="333375" y="2452688"/>
            <a:ext cx="0" cy="6794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8944" name="Line 29"/>
          <p:cNvSpPr>
            <a:spLocks noChangeShapeType="1"/>
          </p:cNvSpPr>
          <p:nvPr/>
        </p:nvSpPr>
        <p:spPr bwMode="auto">
          <a:xfrm>
            <a:off x="2849563" y="1139825"/>
            <a:ext cx="9271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8945" name="Line 30"/>
          <p:cNvSpPr>
            <a:spLocks noChangeShapeType="1"/>
          </p:cNvSpPr>
          <p:nvPr/>
        </p:nvSpPr>
        <p:spPr bwMode="auto">
          <a:xfrm>
            <a:off x="3776663" y="2452688"/>
            <a:ext cx="0" cy="6794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8946" name="Line 31"/>
          <p:cNvSpPr>
            <a:spLocks noChangeShapeType="1"/>
          </p:cNvSpPr>
          <p:nvPr/>
        </p:nvSpPr>
        <p:spPr bwMode="auto">
          <a:xfrm>
            <a:off x="333375" y="3132138"/>
            <a:ext cx="0" cy="6397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8947" name="Line 32"/>
          <p:cNvSpPr>
            <a:spLocks noChangeShapeType="1"/>
          </p:cNvSpPr>
          <p:nvPr/>
        </p:nvSpPr>
        <p:spPr bwMode="auto">
          <a:xfrm>
            <a:off x="3776663" y="3132138"/>
            <a:ext cx="0" cy="6397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8948" name="Line 33"/>
          <p:cNvSpPr>
            <a:spLocks noChangeShapeType="1"/>
          </p:cNvSpPr>
          <p:nvPr/>
        </p:nvSpPr>
        <p:spPr bwMode="auto">
          <a:xfrm>
            <a:off x="333375" y="3771900"/>
            <a:ext cx="0" cy="6540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8949" name="Line 34"/>
          <p:cNvSpPr>
            <a:spLocks noChangeShapeType="1"/>
          </p:cNvSpPr>
          <p:nvPr/>
        </p:nvSpPr>
        <p:spPr bwMode="auto">
          <a:xfrm>
            <a:off x="3776663" y="3771900"/>
            <a:ext cx="0" cy="6540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8950" name="Line 35"/>
          <p:cNvSpPr>
            <a:spLocks noChangeShapeType="1"/>
          </p:cNvSpPr>
          <p:nvPr/>
        </p:nvSpPr>
        <p:spPr bwMode="auto">
          <a:xfrm>
            <a:off x="333375" y="4425950"/>
            <a:ext cx="0" cy="6397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8951" name="Line 36"/>
          <p:cNvSpPr>
            <a:spLocks noChangeShapeType="1"/>
          </p:cNvSpPr>
          <p:nvPr/>
        </p:nvSpPr>
        <p:spPr bwMode="auto">
          <a:xfrm>
            <a:off x="3776663" y="4425950"/>
            <a:ext cx="0" cy="6397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8952" name="Line 37"/>
          <p:cNvSpPr>
            <a:spLocks noChangeShapeType="1"/>
          </p:cNvSpPr>
          <p:nvPr/>
        </p:nvSpPr>
        <p:spPr bwMode="auto">
          <a:xfrm>
            <a:off x="333375" y="5065713"/>
            <a:ext cx="0" cy="5810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8953" name="Line 38"/>
          <p:cNvSpPr>
            <a:spLocks noChangeShapeType="1"/>
          </p:cNvSpPr>
          <p:nvPr/>
        </p:nvSpPr>
        <p:spPr bwMode="auto">
          <a:xfrm>
            <a:off x="3776663" y="5065713"/>
            <a:ext cx="0" cy="5810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8954" name="Line 39"/>
          <p:cNvSpPr>
            <a:spLocks noChangeShapeType="1"/>
          </p:cNvSpPr>
          <p:nvPr/>
        </p:nvSpPr>
        <p:spPr bwMode="auto">
          <a:xfrm>
            <a:off x="333375" y="5646738"/>
            <a:ext cx="0" cy="5810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8955" name="Line 40"/>
          <p:cNvSpPr>
            <a:spLocks noChangeShapeType="1"/>
          </p:cNvSpPr>
          <p:nvPr/>
        </p:nvSpPr>
        <p:spPr bwMode="auto">
          <a:xfrm>
            <a:off x="3776663" y="5646738"/>
            <a:ext cx="0" cy="5810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8956" name="Line 41"/>
          <p:cNvSpPr>
            <a:spLocks noChangeShapeType="1"/>
          </p:cNvSpPr>
          <p:nvPr/>
        </p:nvSpPr>
        <p:spPr bwMode="auto">
          <a:xfrm>
            <a:off x="1520825" y="6227763"/>
            <a:ext cx="1328738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8957" name="Line 42"/>
          <p:cNvSpPr>
            <a:spLocks noChangeShapeType="1"/>
          </p:cNvSpPr>
          <p:nvPr/>
        </p:nvSpPr>
        <p:spPr bwMode="auto">
          <a:xfrm>
            <a:off x="2849563" y="6227763"/>
            <a:ext cx="9271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8958" name="Line 43"/>
          <p:cNvSpPr>
            <a:spLocks noChangeShapeType="1"/>
          </p:cNvSpPr>
          <p:nvPr/>
        </p:nvSpPr>
        <p:spPr bwMode="auto">
          <a:xfrm>
            <a:off x="342900" y="2465388"/>
            <a:ext cx="3289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8959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grpSp>
        <p:nvGrpSpPr>
          <p:cNvPr id="15" name="Group 147"/>
          <p:cNvGrpSpPr>
            <a:grpSpLocks/>
          </p:cNvGrpSpPr>
          <p:nvPr/>
        </p:nvGrpSpPr>
        <p:grpSpPr bwMode="auto">
          <a:xfrm>
            <a:off x="5948363" y="3081338"/>
            <a:ext cx="531812" cy="1049337"/>
            <a:chOff x="3747" y="1941"/>
            <a:chExt cx="335" cy="661"/>
          </a:xfrm>
        </p:grpSpPr>
        <p:sp>
          <p:nvSpPr>
            <p:cNvPr id="38988" name="Line 115"/>
            <p:cNvSpPr>
              <a:spLocks noChangeShapeType="1"/>
            </p:cNvSpPr>
            <p:nvPr/>
          </p:nvSpPr>
          <p:spPr bwMode="auto">
            <a:xfrm>
              <a:off x="3747" y="2595"/>
              <a:ext cx="335" cy="0"/>
            </a:xfrm>
            <a:prstGeom prst="line">
              <a:avLst/>
            </a:prstGeom>
            <a:noFill/>
            <a:ln w="38100">
              <a:solidFill>
                <a:srgbClr val="996633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8989" name="Line 116"/>
            <p:cNvSpPr>
              <a:spLocks noChangeShapeType="1"/>
            </p:cNvSpPr>
            <p:nvPr/>
          </p:nvSpPr>
          <p:spPr bwMode="auto">
            <a:xfrm rot="-5400000">
              <a:off x="3749" y="2272"/>
              <a:ext cx="661" cy="0"/>
            </a:xfrm>
            <a:prstGeom prst="line">
              <a:avLst/>
            </a:prstGeom>
            <a:noFill/>
            <a:ln w="38100">
              <a:solidFill>
                <a:srgbClr val="996633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16" name="Group 148"/>
          <p:cNvGrpSpPr>
            <a:grpSpLocks/>
          </p:cNvGrpSpPr>
          <p:nvPr/>
        </p:nvGrpSpPr>
        <p:grpSpPr bwMode="auto">
          <a:xfrm>
            <a:off x="6538913" y="2290763"/>
            <a:ext cx="531812" cy="792162"/>
            <a:chOff x="4119" y="1443"/>
            <a:chExt cx="335" cy="499"/>
          </a:xfrm>
        </p:grpSpPr>
        <p:sp>
          <p:nvSpPr>
            <p:cNvPr id="38986" name="Line 117"/>
            <p:cNvSpPr>
              <a:spLocks noChangeShapeType="1"/>
            </p:cNvSpPr>
            <p:nvPr/>
          </p:nvSpPr>
          <p:spPr bwMode="auto">
            <a:xfrm>
              <a:off x="4119" y="1935"/>
              <a:ext cx="335" cy="0"/>
            </a:xfrm>
            <a:prstGeom prst="line">
              <a:avLst/>
            </a:prstGeom>
            <a:noFill/>
            <a:ln w="38100">
              <a:solidFill>
                <a:srgbClr val="996633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8987" name="Line 118"/>
            <p:cNvSpPr>
              <a:spLocks noChangeShapeType="1"/>
            </p:cNvSpPr>
            <p:nvPr/>
          </p:nvSpPr>
          <p:spPr bwMode="auto">
            <a:xfrm rot="-5400000">
              <a:off x="4202" y="1693"/>
              <a:ext cx="499" cy="0"/>
            </a:xfrm>
            <a:prstGeom prst="line">
              <a:avLst/>
            </a:prstGeom>
            <a:noFill/>
            <a:ln w="38100">
              <a:solidFill>
                <a:srgbClr val="996633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17" name="Group 146"/>
          <p:cNvGrpSpPr>
            <a:grpSpLocks/>
          </p:cNvGrpSpPr>
          <p:nvPr/>
        </p:nvGrpSpPr>
        <p:grpSpPr bwMode="auto">
          <a:xfrm>
            <a:off x="5376863" y="4111625"/>
            <a:ext cx="531812" cy="1292225"/>
            <a:chOff x="3387" y="2590"/>
            <a:chExt cx="335" cy="814"/>
          </a:xfrm>
        </p:grpSpPr>
        <p:sp>
          <p:nvSpPr>
            <p:cNvPr id="38984" name="Line 119"/>
            <p:cNvSpPr>
              <a:spLocks noChangeShapeType="1"/>
            </p:cNvSpPr>
            <p:nvPr/>
          </p:nvSpPr>
          <p:spPr bwMode="auto">
            <a:xfrm>
              <a:off x="3387" y="3397"/>
              <a:ext cx="335" cy="0"/>
            </a:xfrm>
            <a:prstGeom prst="line">
              <a:avLst/>
            </a:prstGeom>
            <a:noFill/>
            <a:ln w="38100">
              <a:solidFill>
                <a:srgbClr val="996633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8985" name="Line 120"/>
            <p:cNvSpPr>
              <a:spLocks noChangeShapeType="1"/>
            </p:cNvSpPr>
            <p:nvPr/>
          </p:nvSpPr>
          <p:spPr bwMode="auto">
            <a:xfrm rot="-5400000">
              <a:off x="3313" y="2997"/>
              <a:ext cx="814" cy="0"/>
            </a:xfrm>
            <a:prstGeom prst="line">
              <a:avLst/>
            </a:prstGeom>
            <a:noFill/>
            <a:ln w="38100">
              <a:solidFill>
                <a:srgbClr val="996633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18" name="Group 149"/>
          <p:cNvGrpSpPr>
            <a:grpSpLocks/>
          </p:cNvGrpSpPr>
          <p:nvPr/>
        </p:nvGrpSpPr>
        <p:grpSpPr bwMode="auto">
          <a:xfrm>
            <a:off x="7118350" y="1762125"/>
            <a:ext cx="531813" cy="541338"/>
            <a:chOff x="4484" y="1110"/>
            <a:chExt cx="335" cy="341"/>
          </a:xfrm>
        </p:grpSpPr>
        <p:sp>
          <p:nvSpPr>
            <p:cNvPr id="38982" name="Line 121"/>
            <p:cNvSpPr>
              <a:spLocks noChangeShapeType="1"/>
            </p:cNvSpPr>
            <p:nvPr/>
          </p:nvSpPr>
          <p:spPr bwMode="auto">
            <a:xfrm>
              <a:off x="4484" y="1444"/>
              <a:ext cx="335" cy="0"/>
            </a:xfrm>
            <a:prstGeom prst="line">
              <a:avLst/>
            </a:prstGeom>
            <a:noFill/>
            <a:ln w="38100">
              <a:solidFill>
                <a:srgbClr val="996633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8983" name="Line 122"/>
            <p:cNvSpPr>
              <a:spLocks noChangeShapeType="1"/>
            </p:cNvSpPr>
            <p:nvPr/>
          </p:nvSpPr>
          <p:spPr bwMode="auto">
            <a:xfrm rot="-5400000">
              <a:off x="4646" y="1281"/>
              <a:ext cx="341" cy="0"/>
            </a:xfrm>
            <a:prstGeom prst="line">
              <a:avLst/>
            </a:prstGeom>
            <a:noFill/>
            <a:ln w="38100">
              <a:solidFill>
                <a:srgbClr val="996633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19" name="Group 150"/>
          <p:cNvGrpSpPr>
            <a:grpSpLocks/>
          </p:cNvGrpSpPr>
          <p:nvPr/>
        </p:nvGrpSpPr>
        <p:grpSpPr bwMode="auto">
          <a:xfrm>
            <a:off x="7683500" y="1546225"/>
            <a:ext cx="531813" cy="239713"/>
            <a:chOff x="4840" y="974"/>
            <a:chExt cx="335" cy="151"/>
          </a:xfrm>
        </p:grpSpPr>
        <p:sp>
          <p:nvSpPr>
            <p:cNvPr id="38980" name="Line 123"/>
            <p:cNvSpPr>
              <a:spLocks noChangeShapeType="1"/>
            </p:cNvSpPr>
            <p:nvPr/>
          </p:nvSpPr>
          <p:spPr bwMode="auto">
            <a:xfrm>
              <a:off x="4840" y="1118"/>
              <a:ext cx="335" cy="0"/>
            </a:xfrm>
            <a:prstGeom prst="line">
              <a:avLst/>
            </a:prstGeom>
            <a:noFill/>
            <a:ln w="38100">
              <a:solidFill>
                <a:srgbClr val="996633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8981" name="Line 124"/>
            <p:cNvSpPr>
              <a:spLocks noChangeShapeType="1"/>
            </p:cNvSpPr>
            <p:nvPr/>
          </p:nvSpPr>
          <p:spPr bwMode="auto">
            <a:xfrm rot="5400000" flipH="1">
              <a:off x="5096" y="1049"/>
              <a:ext cx="151" cy="2"/>
            </a:xfrm>
            <a:prstGeom prst="line">
              <a:avLst/>
            </a:prstGeom>
            <a:noFill/>
            <a:ln w="38100">
              <a:solidFill>
                <a:srgbClr val="996633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20" name="Group 133"/>
          <p:cNvGrpSpPr>
            <a:grpSpLocks/>
          </p:cNvGrpSpPr>
          <p:nvPr/>
        </p:nvGrpSpPr>
        <p:grpSpPr bwMode="auto">
          <a:xfrm>
            <a:off x="2935288" y="5465763"/>
            <a:ext cx="711200" cy="485775"/>
            <a:chOff x="1849" y="3449"/>
            <a:chExt cx="448" cy="306"/>
          </a:xfrm>
        </p:grpSpPr>
        <p:sp>
          <p:nvSpPr>
            <p:cNvPr id="38978" name="Rectangle 131"/>
            <p:cNvSpPr>
              <a:spLocks noChangeArrowheads="1"/>
            </p:cNvSpPr>
            <p:nvPr/>
          </p:nvSpPr>
          <p:spPr bwMode="auto">
            <a:xfrm>
              <a:off x="1849" y="3449"/>
              <a:ext cx="448" cy="306"/>
            </a:xfrm>
            <a:prstGeom prst="rect">
              <a:avLst/>
            </a:prstGeom>
            <a:noFill/>
            <a:ln w="38100">
              <a:solidFill>
                <a:srgbClr val="9966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38979" name="Rectangle 132"/>
            <p:cNvSpPr>
              <a:spLocks noChangeArrowheads="1"/>
            </p:cNvSpPr>
            <p:nvPr/>
          </p:nvSpPr>
          <p:spPr bwMode="auto">
            <a:xfrm>
              <a:off x="1866" y="3466"/>
              <a:ext cx="413" cy="270"/>
            </a:xfrm>
            <a:prstGeom prst="rect">
              <a:avLst/>
            </a:prstGeom>
            <a:noFill/>
            <a:ln w="28575">
              <a:solidFill>
                <a:srgbClr val="FFCC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</p:grpSp>
      <p:grpSp>
        <p:nvGrpSpPr>
          <p:cNvPr id="21" name="Group 134"/>
          <p:cNvGrpSpPr>
            <a:grpSpLocks/>
          </p:cNvGrpSpPr>
          <p:nvPr/>
        </p:nvGrpSpPr>
        <p:grpSpPr bwMode="auto">
          <a:xfrm>
            <a:off x="2925763" y="4846638"/>
            <a:ext cx="711200" cy="485775"/>
            <a:chOff x="1849" y="3449"/>
            <a:chExt cx="448" cy="306"/>
          </a:xfrm>
        </p:grpSpPr>
        <p:sp>
          <p:nvSpPr>
            <p:cNvPr id="38976" name="Rectangle 135"/>
            <p:cNvSpPr>
              <a:spLocks noChangeArrowheads="1"/>
            </p:cNvSpPr>
            <p:nvPr/>
          </p:nvSpPr>
          <p:spPr bwMode="auto">
            <a:xfrm>
              <a:off x="1849" y="3449"/>
              <a:ext cx="448" cy="306"/>
            </a:xfrm>
            <a:prstGeom prst="rect">
              <a:avLst/>
            </a:prstGeom>
            <a:noFill/>
            <a:ln w="38100">
              <a:solidFill>
                <a:srgbClr val="9966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38977" name="Rectangle 136"/>
            <p:cNvSpPr>
              <a:spLocks noChangeArrowheads="1"/>
            </p:cNvSpPr>
            <p:nvPr/>
          </p:nvSpPr>
          <p:spPr bwMode="auto">
            <a:xfrm>
              <a:off x="1866" y="3466"/>
              <a:ext cx="413" cy="270"/>
            </a:xfrm>
            <a:prstGeom prst="rect">
              <a:avLst/>
            </a:prstGeom>
            <a:noFill/>
            <a:ln w="28575">
              <a:solidFill>
                <a:srgbClr val="FFCC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</p:grpSp>
      <p:grpSp>
        <p:nvGrpSpPr>
          <p:cNvPr id="22" name="Group 137"/>
          <p:cNvGrpSpPr>
            <a:grpSpLocks/>
          </p:cNvGrpSpPr>
          <p:nvPr/>
        </p:nvGrpSpPr>
        <p:grpSpPr bwMode="auto">
          <a:xfrm>
            <a:off x="2916238" y="4208463"/>
            <a:ext cx="711200" cy="485775"/>
            <a:chOff x="1849" y="3449"/>
            <a:chExt cx="448" cy="306"/>
          </a:xfrm>
        </p:grpSpPr>
        <p:sp>
          <p:nvSpPr>
            <p:cNvPr id="38974" name="Rectangle 138"/>
            <p:cNvSpPr>
              <a:spLocks noChangeArrowheads="1"/>
            </p:cNvSpPr>
            <p:nvPr/>
          </p:nvSpPr>
          <p:spPr bwMode="auto">
            <a:xfrm>
              <a:off x="1849" y="3449"/>
              <a:ext cx="448" cy="306"/>
            </a:xfrm>
            <a:prstGeom prst="rect">
              <a:avLst/>
            </a:prstGeom>
            <a:noFill/>
            <a:ln w="38100">
              <a:solidFill>
                <a:srgbClr val="9966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38975" name="Rectangle 139"/>
            <p:cNvSpPr>
              <a:spLocks noChangeArrowheads="1"/>
            </p:cNvSpPr>
            <p:nvPr/>
          </p:nvSpPr>
          <p:spPr bwMode="auto">
            <a:xfrm>
              <a:off x="1866" y="3466"/>
              <a:ext cx="413" cy="270"/>
            </a:xfrm>
            <a:prstGeom prst="rect">
              <a:avLst/>
            </a:prstGeom>
            <a:noFill/>
            <a:ln w="28575">
              <a:solidFill>
                <a:srgbClr val="FFCC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</p:grpSp>
      <p:grpSp>
        <p:nvGrpSpPr>
          <p:cNvPr id="23" name="Group 140"/>
          <p:cNvGrpSpPr>
            <a:grpSpLocks/>
          </p:cNvGrpSpPr>
          <p:nvPr/>
        </p:nvGrpSpPr>
        <p:grpSpPr bwMode="auto">
          <a:xfrm>
            <a:off x="2927350" y="3560763"/>
            <a:ext cx="711200" cy="485775"/>
            <a:chOff x="1849" y="3449"/>
            <a:chExt cx="448" cy="306"/>
          </a:xfrm>
        </p:grpSpPr>
        <p:sp>
          <p:nvSpPr>
            <p:cNvPr id="38972" name="Rectangle 141"/>
            <p:cNvSpPr>
              <a:spLocks noChangeArrowheads="1"/>
            </p:cNvSpPr>
            <p:nvPr/>
          </p:nvSpPr>
          <p:spPr bwMode="auto">
            <a:xfrm>
              <a:off x="1849" y="3449"/>
              <a:ext cx="448" cy="306"/>
            </a:xfrm>
            <a:prstGeom prst="rect">
              <a:avLst/>
            </a:prstGeom>
            <a:noFill/>
            <a:ln w="38100">
              <a:solidFill>
                <a:srgbClr val="9966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38973" name="Rectangle 142"/>
            <p:cNvSpPr>
              <a:spLocks noChangeArrowheads="1"/>
            </p:cNvSpPr>
            <p:nvPr/>
          </p:nvSpPr>
          <p:spPr bwMode="auto">
            <a:xfrm>
              <a:off x="1866" y="3466"/>
              <a:ext cx="413" cy="270"/>
            </a:xfrm>
            <a:prstGeom prst="rect">
              <a:avLst/>
            </a:prstGeom>
            <a:noFill/>
            <a:ln w="28575">
              <a:solidFill>
                <a:srgbClr val="FFCC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</p:grpSp>
      <p:grpSp>
        <p:nvGrpSpPr>
          <p:cNvPr id="24" name="Group 143"/>
          <p:cNvGrpSpPr>
            <a:grpSpLocks/>
          </p:cNvGrpSpPr>
          <p:nvPr/>
        </p:nvGrpSpPr>
        <p:grpSpPr bwMode="auto">
          <a:xfrm>
            <a:off x="2805113" y="2903538"/>
            <a:ext cx="844550" cy="485775"/>
            <a:chOff x="1849" y="3449"/>
            <a:chExt cx="448" cy="306"/>
          </a:xfrm>
        </p:grpSpPr>
        <p:sp>
          <p:nvSpPr>
            <p:cNvPr id="38970" name="Rectangle 144"/>
            <p:cNvSpPr>
              <a:spLocks noChangeArrowheads="1"/>
            </p:cNvSpPr>
            <p:nvPr/>
          </p:nvSpPr>
          <p:spPr bwMode="auto">
            <a:xfrm>
              <a:off x="1849" y="3449"/>
              <a:ext cx="448" cy="306"/>
            </a:xfrm>
            <a:prstGeom prst="rect">
              <a:avLst/>
            </a:prstGeom>
            <a:noFill/>
            <a:ln w="38100">
              <a:solidFill>
                <a:srgbClr val="9966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38971" name="Rectangle 145"/>
            <p:cNvSpPr>
              <a:spLocks noChangeArrowheads="1"/>
            </p:cNvSpPr>
            <p:nvPr/>
          </p:nvSpPr>
          <p:spPr bwMode="auto">
            <a:xfrm>
              <a:off x="1866" y="3466"/>
              <a:ext cx="413" cy="270"/>
            </a:xfrm>
            <a:prstGeom prst="rect">
              <a:avLst/>
            </a:prstGeom>
            <a:noFill/>
            <a:ln w="28575">
              <a:solidFill>
                <a:srgbClr val="FFCC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5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2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 altLang="id-ID" sz="3600" smtClean="0"/>
              <a:t>Why MPL Is Important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1138" y="1423988"/>
            <a:ext cx="8229600" cy="4895850"/>
          </a:xfrm>
        </p:spPr>
        <p:txBody>
          <a:bodyPr/>
          <a:lstStyle/>
          <a:p>
            <a:pPr eaLnBrk="1" hangingPunct="1"/>
            <a:r>
              <a:rPr lang="en-US" altLang="id-ID" sz="2400" smtClean="0"/>
              <a:t>Recall one of the Ten Principles:</a:t>
            </a:r>
            <a:br>
              <a:rPr lang="en-US" altLang="id-ID" sz="2400" smtClean="0"/>
            </a:br>
            <a:r>
              <a:rPr lang="en-US" altLang="id-ID" sz="2400" smtClean="0"/>
              <a:t>    </a:t>
            </a:r>
            <a:r>
              <a:rPr lang="en-US" altLang="id-ID" sz="2400" smtClean="0">
                <a:solidFill>
                  <a:srgbClr val="996633"/>
                </a:solidFill>
              </a:rPr>
              <a:t> </a:t>
            </a:r>
            <a:r>
              <a:rPr lang="en-US" altLang="id-ID" sz="2400" b="1" i="1" smtClean="0">
                <a:solidFill>
                  <a:srgbClr val="996633"/>
                </a:solidFill>
              </a:rPr>
              <a:t>Rational people think at the margin.</a:t>
            </a:r>
          </a:p>
          <a:p>
            <a:pPr eaLnBrk="1" hangingPunct="1"/>
            <a:r>
              <a:rPr lang="en-US" altLang="id-ID" sz="2400" smtClean="0"/>
              <a:t>When Farmer Jack hires an extra worker, </a:t>
            </a:r>
          </a:p>
          <a:p>
            <a:pPr lvl="1" eaLnBrk="1" hangingPunct="1">
              <a:lnSpc>
                <a:spcPct val="105000"/>
              </a:lnSpc>
            </a:pPr>
            <a:r>
              <a:rPr lang="en-US" altLang="id-ID" sz="2400" smtClean="0"/>
              <a:t>his costs rise by the wage he pays the worker</a:t>
            </a:r>
          </a:p>
          <a:p>
            <a:pPr lvl="1" eaLnBrk="1" hangingPunct="1">
              <a:lnSpc>
                <a:spcPct val="105000"/>
              </a:lnSpc>
            </a:pPr>
            <a:r>
              <a:rPr lang="en-US" altLang="id-ID" sz="2400" smtClean="0"/>
              <a:t>his output rises by </a:t>
            </a:r>
            <a:r>
              <a:rPr lang="en-US" altLang="id-ID" sz="2400" i="1" smtClean="0"/>
              <a:t>MPL</a:t>
            </a:r>
          </a:p>
          <a:p>
            <a:pPr eaLnBrk="1" hangingPunct="1"/>
            <a:r>
              <a:rPr lang="en-US" altLang="id-ID" sz="2400" smtClean="0"/>
              <a:t>Comparing them helps Jack decide whether he would benefit from hiring the worker. 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bldLvl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 altLang="id-ID" sz="3600" smtClean="0"/>
              <a:t>Why MPL Diminishes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4513" y="1308100"/>
            <a:ext cx="8455025" cy="5341938"/>
          </a:xfrm>
        </p:spPr>
        <p:txBody>
          <a:bodyPr/>
          <a:lstStyle/>
          <a:p>
            <a:pPr eaLnBrk="1" hangingPunct="1"/>
            <a:r>
              <a:rPr lang="en-US" altLang="id-ID" sz="2400" smtClean="0"/>
              <a:t>Farmer Jack’s output rises by a smaller and smaller amount for each additional worker.  Why? </a:t>
            </a:r>
          </a:p>
          <a:p>
            <a:pPr eaLnBrk="1" hangingPunct="1"/>
            <a:r>
              <a:rPr lang="en-US" altLang="id-ID" sz="2400" smtClean="0"/>
              <a:t>As Jack adds workers, the average worker has less land to work with and will be less productive.  </a:t>
            </a:r>
          </a:p>
          <a:p>
            <a:pPr eaLnBrk="1" hangingPunct="1"/>
            <a:r>
              <a:rPr lang="en-US" altLang="id-ID" sz="2400" smtClean="0"/>
              <a:t>In general, </a:t>
            </a:r>
            <a:r>
              <a:rPr lang="en-US" altLang="id-ID" sz="2400" i="1" smtClean="0"/>
              <a:t>MPL</a:t>
            </a:r>
            <a:r>
              <a:rPr lang="en-US" altLang="id-ID" sz="2400" smtClean="0"/>
              <a:t> diminishes as </a:t>
            </a:r>
            <a:r>
              <a:rPr lang="en-US" altLang="id-ID" sz="2400" b="1" i="1" smtClean="0"/>
              <a:t>L</a:t>
            </a:r>
            <a:r>
              <a:rPr lang="en-US" altLang="id-ID" sz="2400" smtClean="0"/>
              <a:t> rises </a:t>
            </a:r>
            <a:br>
              <a:rPr lang="en-US" altLang="id-ID" sz="2400" smtClean="0"/>
            </a:br>
            <a:r>
              <a:rPr lang="en-US" altLang="id-ID" sz="2400" smtClean="0"/>
              <a:t>whether the fixed input is land or capital (equipment, machines, etc.).</a:t>
            </a:r>
            <a:r>
              <a:rPr lang="en-US" altLang="id-ID" sz="2400" b="1" smtClean="0">
                <a:solidFill>
                  <a:srgbClr val="CC0000"/>
                </a:solidFill>
              </a:rPr>
              <a:t> </a:t>
            </a:r>
          </a:p>
          <a:p>
            <a:pPr eaLnBrk="1" hangingPunct="1"/>
            <a:r>
              <a:rPr lang="en-US" altLang="id-ID" sz="2400" b="1" smtClean="0">
                <a:solidFill>
                  <a:srgbClr val="CC0000"/>
                </a:solidFill>
              </a:rPr>
              <a:t>Diminishing marginal product</a:t>
            </a:r>
            <a:r>
              <a:rPr lang="en-US" altLang="id-ID" sz="2400" smtClean="0"/>
              <a:t>: </a:t>
            </a:r>
            <a:br>
              <a:rPr lang="en-US" altLang="id-ID" sz="2400" smtClean="0"/>
            </a:br>
            <a:r>
              <a:rPr lang="en-US" altLang="id-ID" sz="2400" smtClean="0"/>
              <a:t>the marginal product of an input declines as the quantity of the input increases (other things equal)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5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build="p" bldLvl="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8410575" cy="681037"/>
          </a:xfrm>
        </p:spPr>
        <p:txBody>
          <a:bodyPr/>
          <a:lstStyle/>
          <a:p>
            <a:pPr eaLnBrk="1" hangingPunct="1"/>
            <a:r>
              <a:rPr lang="en-US" altLang="id-ID" sz="3200" smtClean="0"/>
              <a:t>EXAMPLE 1:  </a:t>
            </a:r>
            <a:r>
              <a:rPr lang="en-US" altLang="id-ID" sz="3400" smtClean="0"/>
              <a:t>Farmer Jack’s Costs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7625" y="1477963"/>
            <a:ext cx="8313738" cy="5118100"/>
          </a:xfrm>
        </p:spPr>
        <p:txBody>
          <a:bodyPr/>
          <a:lstStyle/>
          <a:p>
            <a:pPr eaLnBrk="1" hangingPunct="1"/>
            <a:r>
              <a:rPr lang="en-US" altLang="id-ID" sz="2400" smtClean="0"/>
              <a:t>Farmer Jack must pay $1000 per month for the land, regardless of how much wheat he grows.</a:t>
            </a:r>
          </a:p>
          <a:p>
            <a:pPr eaLnBrk="1" hangingPunct="1"/>
            <a:r>
              <a:rPr lang="en-US" altLang="id-ID" sz="2400" smtClean="0"/>
              <a:t>The market wage for a farm worker is $2000 per month.  </a:t>
            </a:r>
          </a:p>
          <a:p>
            <a:pPr eaLnBrk="1" hangingPunct="1"/>
            <a:r>
              <a:rPr lang="en-US" altLang="id-ID" sz="2400" smtClean="0"/>
              <a:t>So Farmer Jack’s costs are related to how much wheat he produces….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build="p" bldLvl="4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8410575" cy="681037"/>
          </a:xfrm>
        </p:spPr>
        <p:txBody>
          <a:bodyPr/>
          <a:lstStyle/>
          <a:p>
            <a:pPr eaLnBrk="1" hangingPunct="1"/>
            <a:r>
              <a:rPr lang="en-US" altLang="id-ID" sz="3200" smtClean="0"/>
              <a:t>EXAMPLE 1:  </a:t>
            </a:r>
            <a:r>
              <a:rPr lang="en-US" altLang="id-ID" sz="3400" smtClean="0"/>
              <a:t>Farmer Jack’s Costs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737225" y="2452688"/>
            <a:ext cx="1412875" cy="3775075"/>
            <a:chOff x="3614" y="1545"/>
            <a:chExt cx="890" cy="2378"/>
          </a:xfrm>
        </p:grpSpPr>
        <p:sp>
          <p:nvSpPr>
            <p:cNvPr id="47165" name="Rectangle 4"/>
            <p:cNvSpPr>
              <a:spLocks noChangeArrowheads="1"/>
            </p:cNvSpPr>
            <p:nvPr/>
          </p:nvSpPr>
          <p:spPr bwMode="auto">
            <a:xfrm>
              <a:off x="3614" y="3557"/>
              <a:ext cx="89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$11,000</a:t>
              </a:r>
            </a:p>
          </p:txBody>
        </p:sp>
        <p:sp>
          <p:nvSpPr>
            <p:cNvPr id="47166" name="Rectangle 5"/>
            <p:cNvSpPr>
              <a:spLocks noChangeArrowheads="1"/>
            </p:cNvSpPr>
            <p:nvPr/>
          </p:nvSpPr>
          <p:spPr bwMode="auto">
            <a:xfrm>
              <a:off x="3614" y="3191"/>
              <a:ext cx="89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$9,000</a:t>
              </a:r>
            </a:p>
          </p:txBody>
        </p:sp>
        <p:sp>
          <p:nvSpPr>
            <p:cNvPr id="47167" name="Rectangle 6"/>
            <p:cNvSpPr>
              <a:spLocks noChangeArrowheads="1"/>
            </p:cNvSpPr>
            <p:nvPr/>
          </p:nvSpPr>
          <p:spPr bwMode="auto">
            <a:xfrm>
              <a:off x="3614" y="2788"/>
              <a:ext cx="890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$7,000</a:t>
              </a:r>
            </a:p>
          </p:txBody>
        </p:sp>
        <p:sp>
          <p:nvSpPr>
            <p:cNvPr id="47168" name="Rectangle 7"/>
            <p:cNvSpPr>
              <a:spLocks noChangeArrowheads="1"/>
            </p:cNvSpPr>
            <p:nvPr/>
          </p:nvSpPr>
          <p:spPr bwMode="auto">
            <a:xfrm>
              <a:off x="3614" y="2376"/>
              <a:ext cx="890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$5,000</a:t>
              </a:r>
            </a:p>
          </p:txBody>
        </p:sp>
        <p:sp>
          <p:nvSpPr>
            <p:cNvPr id="47169" name="Rectangle 8"/>
            <p:cNvSpPr>
              <a:spLocks noChangeArrowheads="1"/>
            </p:cNvSpPr>
            <p:nvPr/>
          </p:nvSpPr>
          <p:spPr bwMode="auto">
            <a:xfrm>
              <a:off x="3614" y="1973"/>
              <a:ext cx="890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$3,000</a:t>
              </a:r>
            </a:p>
          </p:txBody>
        </p:sp>
        <p:sp>
          <p:nvSpPr>
            <p:cNvPr id="47170" name="Rectangle 9"/>
            <p:cNvSpPr>
              <a:spLocks noChangeArrowheads="1"/>
            </p:cNvSpPr>
            <p:nvPr/>
          </p:nvSpPr>
          <p:spPr bwMode="auto">
            <a:xfrm>
              <a:off x="3614" y="1545"/>
              <a:ext cx="890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$1,000</a:t>
              </a:r>
            </a:p>
          </p:txBody>
        </p:sp>
      </p:grpSp>
      <p:sp>
        <p:nvSpPr>
          <p:cNvPr id="47109" name="Rectangle 10"/>
          <p:cNvSpPr>
            <a:spLocks noChangeArrowheads="1"/>
          </p:cNvSpPr>
          <p:nvPr/>
        </p:nvSpPr>
        <p:spPr bwMode="auto">
          <a:xfrm>
            <a:off x="5737225" y="1139825"/>
            <a:ext cx="1412875" cy="131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Total </a:t>
            </a:r>
            <a:br>
              <a:rPr lang="en-US" altLang="id-ID" sz="2400">
                <a:cs typeface="Arial" panose="020B0604020202020204" pitchFamily="34" charset="0"/>
              </a:rPr>
            </a:br>
            <a:r>
              <a:rPr lang="en-US" altLang="id-ID" sz="2400">
                <a:cs typeface="Arial" panose="020B0604020202020204" pitchFamily="34" charset="0"/>
              </a:rPr>
              <a:t>Cost</a:t>
            </a:r>
          </a:p>
        </p:txBody>
      </p:sp>
      <p:sp>
        <p:nvSpPr>
          <p:cNvPr id="47110" name="Rectangle 11"/>
          <p:cNvSpPr>
            <a:spLocks noChangeArrowheads="1"/>
          </p:cNvSpPr>
          <p:nvPr/>
        </p:nvSpPr>
        <p:spPr bwMode="auto">
          <a:xfrm>
            <a:off x="7150100" y="2452688"/>
            <a:ext cx="1412875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18288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endParaRPr lang="id-ID" altLang="id-ID" sz="2400">
              <a:cs typeface="Arial" panose="020B0604020202020204" pitchFamily="34" charset="0"/>
            </a:endParaRPr>
          </a:p>
        </p:txBody>
      </p:sp>
      <p:sp>
        <p:nvSpPr>
          <p:cNvPr id="47111" name="Rectangle 12"/>
          <p:cNvSpPr>
            <a:spLocks noChangeArrowheads="1"/>
          </p:cNvSpPr>
          <p:nvPr/>
        </p:nvSpPr>
        <p:spPr bwMode="auto">
          <a:xfrm>
            <a:off x="1579563" y="5646738"/>
            <a:ext cx="13541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3000</a:t>
            </a:r>
          </a:p>
        </p:txBody>
      </p:sp>
      <p:sp>
        <p:nvSpPr>
          <p:cNvPr id="47112" name="Rectangle 13"/>
          <p:cNvSpPr>
            <a:spLocks noChangeArrowheads="1"/>
          </p:cNvSpPr>
          <p:nvPr/>
        </p:nvSpPr>
        <p:spPr bwMode="auto">
          <a:xfrm>
            <a:off x="333375" y="5646738"/>
            <a:ext cx="12461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5</a:t>
            </a:r>
          </a:p>
        </p:txBody>
      </p:sp>
      <p:sp>
        <p:nvSpPr>
          <p:cNvPr id="47113" name="Rectangle 14"/>
          <p:cNvSpPr>
            <a:spLocks noChangeArrowheads="1"/>
          </p:cNvSpPr>
          <p:nvPr/>
        </p:nvSpPr>
        <p:spPr bwMode="auto">
          <a:xfrm>
            <a:off x="1579563" y="5065713"/>
            <a:ext cx="13541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2800</a:t>
            </a:r>
          </a:p>
        </p:txBody>
      </p:sp>
      <p:sp>
        <p:nvSpPr>
          <p:cNvPr id="47114" name="Rectangle 15"/>
          <p:cNvSpPr>
            <a:spLocks noChangeArrowheads="1"/>
          </p:cNvSpPr>
          <p:nvPr/>
        </p:nvSpPr>
        <p:spPr bwMode="auto">
          <a:xfrm>
            <a:off x="333375" y="5065713"/>
            <a:ext cx="12461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47115" name="Rectangle 16"/>
          <p:cNvSpPr>
            <a:spLocks noChangeArrowheads="1"/>
          </p:cNvSpPr>
          <p:nvPr/>
        </p:nvSpPr>
        <p:spPr bwMode="auto">
          <a:xfrm>
            <a:off x="1579563" y="4425950"/>
            <a:ext cx="1354137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2400</a:t>
            </a:r>
          </a:p>
        </p:txBody>
      </p:sp>
      <p:sp>
        <p:nvSpPr>
          <p:cNvPr id="47116" name="Rectangle 17"/>
          <p:cNvSpPr>
            <a:spLocks noChangeArrowheads="1"/>
          </p:cNvSpPr>
          <p:nvPr/>
        </p:nvSpPr>
        <p:spPr bwMode="auto">
          <a:xfrm>
            <a:off x="333375" y="4425950"/>
            <a:ext cx="1246188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3</a:t>
            </a:r>
          </a:p>
        </p:txBody>
      </p:sp>
      <p:sp>
        <p:nvSpPr>
          <p:cNvPr id="47117" name="Rectangle 18"/>
          <p:cNvSpPr>
            <a:spLocks noChangeArrowheads="1"/>
          </p:cNvSpPr>
          <p:nvPr/>
        </p:nvSpPr>
        <p:spPr bwMode="auto">
          <a:xfrm>
            <a:off x="1579563" y="3771900"/>
            <a:ext cx="1354137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1800</a:t>
            </a:r>
          </a:p>
        </p:txBody>
      </p:sp>
      <p:sp>
        <p:nvSpPr>
          <p:cNvPr id="47118" name="Rectangle 19"/>
          <p:cNvSpPr>
            <a:spLocks noChangeArrowheads="1"/>
          </p:cNvSpPr>
          <p:nvPr/>
        </p:nvSpPr>
        <p:spPr bwMode="auto">
          <a:xfrm>
            <a:off x="333375" y="3771900"/>
            <a:ext cx="1246188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2</a:t>
            </a:r>
          </a:p>
        </p:txBody>
      </p:sp>
      <p:sp>
        <p:nvSpPr>
          <p:cNvPr id="47119" name="Rectangle 20"/>
          <p:cNvSpPr>
            <a:spLocks noChangeArrowheads="1"/>
          </p:cNvSpPr>
          <p:nvPr/>
        </p:nvSpPr>
        <p:spPr bwMode="auto">
          <a:xfrm>
            <a:off x="1579563" y="3132138"/>
            <a:ext cx="1354137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1000</a:t>
            </a:r>
          </a:p>
        </p:txBody>
      </p:sp>
      <p:sp>
        <p:nvSpPr>
          <p:cNvPr id="47120" name="Rectangle 21"/>
          <p:cNvSpPr>
            <a:spLocks noChangeArrowheads="1"/>
          </p:cNvSpPr>
          <p:nvPr/>
        </p:nvSpPr>
        <p:spPr bwMode="auto">
          <a:xfrm>
            <a:off x="333375" y="3132138"/>
            <a:ext cx="12461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346575" y="2452688"/>
            <a:ext cx="1390650" cy="3775075"/>
            <a:chOff x="2738" y="1545"/>
            <a:chExt cx="876" cy="2378"/>
          </a:xfrm>
        </p:grpSpPr>
        <p:sp>
          <p:nvSpPr>
            <p:cNvPr id="47159" name="Rectangle 23"/>
            <p:cNvSpPr>
              <a:spLocks noChangeArrowheads="1"/>
            </p:cNvSpPr>
            <p:nvPr/>
          </p:nvSpPr>
          <p:spPr bwMode="auto">
            <a:xfrm>
              <a:off x="2738" y="3557"/>
              <a:ext cx="87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$10,000</a:t>
              </a:r>
            </a:p>
          </p:txBody>
        </p:sp>
        <p:sp>
          <p:nvSpPr>
            <p:cNvPr id="47160" name="Rectangle 24"/>
            <p:cNvSpPr>
              <a:spLocks noChangeArrowheads="1"/>
            </p:cNvSpPr>
            <p:nvPr/>
          </p:nvSpPr>
          <p:spPr bwMode="auto">
            <a:xfrm>
              <a:off x="2738" y="3191"/>
              <a:ext cx="87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$8,000</a:t>
              </a:r>
            </a:p>
          </p:txBody>
        </p:sp>
        <p:sp>
          <p:nvSpPr>
            <p:cNvPr id="47161" name="Rectangle 25"/>
            <p:cNvSpPr>
              <a:spLocks noChangeArrowheads="1"/>
            </p:cNvSpPr>
            <p:nvPr/>
          </p:nvSpPr>
          <p:spPr bwMode="auto">
            <a:xfrm>
              <a:off x="2738" y="2788"/>
              <a:ext cx="876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$6,000</a:t>
              </a:r>
            </a:p>
          </p:txBody>
        </p:sp>
        <p:sp>
          <p:nvSpPr>
            <p:cNvPr id="47162" name="Rectangle 26"/>
            <p:cNvSpPr>
              <a:spLocks noChangeArrowheads="1"/>
            </p:cNvSpPr>
            <p:nvPr/>
          </p:nvSpPr>
          <p:spPr bwMode="auto">
            <a:xfrm>
              <a:off x="2738" y="2376"/>
              <a:ext cx="876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$4,000</a:t>
              </a:r>
            </a:p>
          </p:txBody>
        </p:sp>
        <p:sp>
          <p:nvSpPr>
            <p:cNvPr id="47163" name="Rectangle 27"/>
            <p:cNvSpPr>
              <a:spLocks noChangeArrowheads="1"/>
            </p:cNvSpPr>
            <p:nvPr/>
          </p:nvSpPr>
          <p:spPr bwMode="auto">
            <a:xfrm>
              <a:off x="2738" y="1973"/>
              <a:ext cx="876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$2,000</a:t>
              </a:r>
            </a:p>
          </p:txBody>
        </p:sp>
        <p:sp>
          <p:nvSpPr>
            <p:cNvPr id="47164" name="Rectangle 28"/>
            <p:cNvSpPr>
              <a:spLocks noChangeArrowheads="1"/>
            </p:cNvSpPr>
            <p:nvPr/>
          </p:nvSpPr>
          <p:spPr bwMode="auto">
            <a:xfrm>
              <a:off x="2738" y="1545"/>
              <a:ext cx="876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$0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2933700" y="2452688"/>
            <a:ext cx="1412875" cy="3775075"/>
            <a:chOff x="1848" y="1545"/>
            <a:chExt cx="890" cy="2378"/>
          </a:xfrm>
        </p:grpSpPr>
        <p:sp>
          <p:nvSpPr>
            <p:cNvPr id="47153" name="Rectangle 30"/>
            <p:cNvSpPr>
              <a:spLocks noChangeArrowheads="1"/>
            </p:cNvSpPr>
            <p:nvPr/>
          </p:nvSpPr>
          <p:spPr bwMode="auto">
            <a:xfrm>
              <a:off x="1848" y="3557"/>
              <a:ext cx="89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$1,000</a:t>
              </a:r>
            </a:p>
          </p:txBody>
        </p:sp>
        <p:sp>
          <p:nvSpPr>
            <p:cNvPr id="47154" name="Rectangle 31"/>
            <p:cNvSpPr>
              <a:spLocks noChangeArrowheads="1"/>
            </p:cNvSpPr>
            <p:nvPr/>
          </p:nvSpPr>
          <p:spPr bwMode="auto">
            <a:xfrm>
              <a:off x="1848" y="3191"/>
              <a:ext cx="89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$1,000</a:t>
              </a:r>
            </a:p>
          </p:txBody>
        </p:sp>
        <p:sp>
          <p:nvSpPr>
            <p:cNvPr id="47155" name="Rectangle 32"/>
            <p:cNvSpPr>
              <a:spLocks noChangeArrowheads="1"/>
            </p:cNvSpPr>
            <p:nvPr/>
          </p:nvSpPr>
          <p:spPr bwMode="auto">
            <a:xfrm>
              <a:off x="1848" y="2788"/>
              <a:ext cx="890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$1,000</a:t>
              </a:r>
            </a:p>
          </p:txBody>
        </p:sp>
        <p:sp>
          <p:nvSpPr>
            <p:cNvPr id="47156" name="Rectangle 33"/>
            <p:cNvSpPr>
              <a:spLocks noChangeArrowheads="1"/>
            </p:cNvSpPr>
            <p:nvPr/>
          </p:nvSpPr>
          <p:spPr bwMode="auto">
            <a:xfrm>
              <a:off x="1848" y="2376"/>
              <a:ext cx="890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$1,000</a:t>
              </a:r>
            </a:p>
          </p:txBody>
        </p:sp>
        <p:sp>
          <p:nvSpPr>
            <p:cNvPr id="47157" name="Rectangle 34"/>
            <p:cNvSpPr>
              <a:spLocks noChangeArrowheads="1"/>
            </p:cNvSpPr>
            <p:nvPr/>
          </p:nvSpPr>
          <p:spPr bwMode="auto">
            <a:xfrm>
              <a:off x="1848" y="1973"/>
              <a:ext cx="890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$1,000</a:t>
              </a:r>
            </a:p>
          </p:txBody>
        </p:sp>
        <p:sp>
          <p:nvSpPr>
            <p:cNvPr id="47158" name="Rectangle 35"/>
            <p:cNvSpPr>
              <a:spLocks noChangeArrowheads="1"/>
            </p:cNvSpPr>
            <p:nvPr/>
          </p:nvSpPr>
          <p:spPr bwMode="auto">
            <a:xfrm>
              <a:off x="1848" y="1545"/>
              <a:ext cx="890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$1,000</a:t>
              </a:r>
            </a:p>
          </p:txBody>
        </p:sp>
      </p:grpSp>
      <p:sp>
        <p:nvSpPr>
          <p:cNvPr id="47123" name="Rectangle 36"/>
          <p:cNvSpPr>
            <a:spLocks noChangeArrowheads="1"/>
          </p:cNvSpPr>
          <p:nvPr/>
        </p:nvSpPr>
        <p:spPr bwMode="auto">
          <a:xfrm>
            <a:off x="1579563" y="2452688"/>
            <a:ext cx="1354137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0</a:t>
            </a:r>
          </a:p>
        </p:txBody>
      </p:sp>
      <p:sp>
        <p:nvSpPr>
          <p:cNvPr id="47124" name="Rectangle 37"/>
          <p:cNvSpPr>
            <a:spLocks noChangeArrowheads="1"/>
          </p:cNvSpPr>
          <p:nvPr/>
        </p:nvSpPr>
        <p:spPr bwMode="auto">
          <a:xfrm>
            <a:off x="333375" y="2452688"/>
            <a:ext cx="1246188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0</a:t>
            </a:r>
          </a:p>
        </p:txBody>
      </p:sp>
      <p:sp>
        <p:nvSpPr>
          <p:cNvPr id="47125" name="Rectangle 38"/>
          <p:cNvSpPr>
            <a:spLocks noChangeArrowheads="1"/>
          </p:cNvSpPr>
          <p:nvPr/>
        </p:nvSpPr>
        <p:spPr bwMode="auto">
          <a:xfrm>
            <a:off x="4346575" y="1139825"/>
            <a:ext cx="1390650" cy="131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Cost of labor</a:t>
            </a:r>
          </a:p>
        </p:txBody>
      </p:sp>
      <p:sp>
        <p:nvSpPr>
          <p:cNvPr id="47126" name="Rectangle 39"/>
          <p:cNvSpPr>
            <a:spLocks noChangeArrowheads="1"/>
          </p:cNvSpPr>
          <p:nvPr/>
        </p:nvSpPr>
        <p:spPr bwMode="auto">
          <a:xfrm>
            <a:off x="2933700" y="1139825"/>
            <a:ext cx="1412875" cy="131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Cost of land</a:t>
            </a:r>
          </a:p>
        </p:txBody>
      </p:sp>
      <p:sp>
        <p:nvSpPr>
          <p:cNvPr id="47127" name="Rectangle 40"/>
          <p:cNvSpPr>
            <a:spLocks noChangeArrowheads="1"/>
          </p:cNvSpPr>
          <p:nvPr/>
        </p:nvSpPr>
        <p:spPr bwMode="auto">
          <a:xfrm>
            <a:off x="1579563" y="1139825"/>
            <a:ext cx="1354137" cy="131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Q</a:t>
            </a:r>
            <a:r>
              <a:rPr lang="en-US" altLang="id-ID" sz="2400">
                <a:cs typeface="Arial" panose="020B0604020202020204" pitchFamily="34" charset="0"/>
              </a:rPr>
              <a:t/>
            </a:r>
            <a:br>
              <a:rPr lang="en-US" altLang="id-ID" sz="2400">
                <a:cs typeface="Arial" panose="020B0604020202020204" pitchFamily="34" charset="0"/>
              </a:rPr>
            </a:br>
            <a:r>
              <a:rPr lang="en-US" altLang="id-ID" sz="2400">
                <a:cs typeface="Arial" panose="020B0604020202020204" pitchFamily="34" charset="0"/>
              </a:rPr>
              <a:t>(bushels </a:t>
            </a:r>
            <a:br>
              <a:rPr lang="en-US" altLang="id-ID" sz="2400">
                <a:cs typeface="Arial" panose="020B0604020202020204" pitchFamily="34" charset="0"/>
              </a:rPr>
            </a:br>
            <a:r>
              <a:rPr lang="en-US" altLang="id-ID" sz="2400">
                <a:cs typeface="Arial" panose="020B0604020202020204" pitchFamily="34" charset="0"/>
              </a:rPr>
              <a:t>of wheat)</a:t>
            </a:r>
          </a:p>
        </p:txBody>
      </p:sp>
      <p:sp>
        <p:nvSpPr>
          <p:cNvPr id="47128" name="Rectangle 41"/>
          <p:cNvSpPr>
            <a:spLocks noChangeArrowheads="1"/>
          </p:cNvSpPr>
          <p:nvPr/>
        </p:nvSpPr>
        <p:spPr bwMode="auto">
          <a:xfrm>
            <a:off x="333375" y="1139825"/>
            <a:ext cx="1246188" cy="131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L</a:t>
            </a:r>
            <a:r>
              <a:rPr lang="en-US" altLang="id-ID" sz="2400">
                <a:cs typeface="Arial" panose="020B0604020202020204" pitchFamily="34" charset="0"/>
              </a:rPr>
              <a:t/>
            </a:r>
            <a:br>
              <a:rPr lang="en-US" altLang="id-ID" sz="2400">
                <a:cs typeface="Arial" panose="020B0604020202020204" pitchFamily="34" charset="0"/>
              </a:rPr>
            </a:br>
            <a:r>
              <a:rPr lang="en-US" altLang="id-ID" sz="2400">
                <a:cs typeface="Arial" panose="020B0604020202020204" pitchFamily="34" charset="0"/>
              </a:rPr>
              <a:t>(no. of workers)</a:t>
            </a:r>
          </a:p>
        </p:txBody>
      </p:sp>
      <p:sp>
        <p:nvSpPr>
          <p:cNvPr id="47129" name="Line 42"/>
          <p:cNvSpPr>
            <a:spLocks noChangeShapeType="1"/>
          </p:cNvSpPr>
          <p:nvPr/>
        </p:nvSpPr>
        <p:spPr bwMode="auto">
          <a:xfrm>
            <a:off x="333375" y="1139825"/>
            <a:ext cx="1246188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30" name="Line 43"/>
          <p:cNvSpPr>
            <a:spLocks noChangeShapeType="1"/>
          </p:cNvSpPr>
          <p:nvPr/>
        </p:nvSpPr>
        <p:spPr bwMode="auto">
          <a:xfrm>
            <a:off x="333375" y="6227763"/>
            <a:ext cx="1246188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31" name="Line 44"/>
          <p:cNvSpPr>
            <a:spLocks noChangeShapeType="1"/>
          </p:cNvSpPr>
          <p:nvPr/>
        </p:nvSpPr>
        <p:spPr bwMode="auto">
          <a:xfrm>
            <a:off x="333375" y="1139825"/>
            <a:ext cx="0" cy="13128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32" name="Line 45"/>
          <p:cNvSpPr>
            <a:spLocks noChangeShapeType="1"/>
          </p:cNvSpPr>
          <p:nvPr/>
        </p:nvSpPr>
        <p:spPr bwMode="auto">
          <a:xfrm>
            <a:off x="8562975" y="1139825"/>
            <a:ext cx="0" cy="13128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33" name="Line 46"/>
          <p:cNvSpPr>
            <a:spLocks noChangeShapeType="1"/>
          </p:cNvSpPr>
          <p:nvPr/>
        </p:nvSpPr>
        <p:spPr bwMode="auto">
          <a:xfrm>
            <a:off x="1579563" y="1139825"/>
            <a:ext cx="2767012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34" name="Line 47"/>
          <p:cNvSpPr>
            <a:spLocks noChangeShapeType="1"/>
          </p:cNvSpPr>
          <p:nvPr/>
        </p:nvSpPr>
        <p:spPr bwMode="auto">
          <a:xfrm>
            <a:off x="333375" y="2452688"/>
            <a:ext cx="0" cy="6794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35" name="Line 48"/>
          <p:cNvSpPr>
            <a:spLocks noChangeShapeType="1"/>
          </p:cNvSpPr>
          <p:nvPr/>
        </p:nvSpPr>
        <p:spPr bwMode="auto">
          <a:xfrm>
            <a:off x="4346575" y="1139825"/>
            <a:ext cx="139065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36" name="Line 49"/>
          <p:cNvSpPr>
            <a:spLocks noChangeShapeType="1"/>
          </p:cNvSpPr>
          <p:nvPr/>
        </p:nvSpPr>
        <p:spPr bwMode="auto">
          <a:xfrm>
            <a:off x="5737225" y="1139825"/>
            <a:ext cx="282575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37" name="Line 50"/>
          <p:cNvSpPr>
            <a:spLocks noChangeShapeType="1"/>
          </p:cNvSpPr>
          <p:nvPr/>
        </p:nvSpPr>
        <p:spPr bwMode="auto">
          <a:xfrm>
            <a:off x="8562975" y="2452688"/>
            <a:ext cx="0" cy="6794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38" name="Line 51"/>
          <p:cNvSpPr>
            <a:spLocks noChangeShapeType="1"/>
          </p:cNvSpPr>
          <p:nvPr/>
        </p:nvSpPr>
        <p:spPr bwMode="auto">
          <a:xfrm>
            <a:off x="333375" y="3132138"/>
            <a:ext cx="0" cy="6397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39" name="Line 52"/>
          <p:cNvSpPr>
            <a:spLocks noChangeShapeType="1"/>
          </p:cNvSpPr>
          <p:nvPr/>
        </p:nvSpPr>
        <p:spPr bwMode="auto">
          <a:xfrm>
            <a:off x="8562975" y="3132138"/>
            <a:ext cx="0" cy="6397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40" name="Line 53"/>
          <p:cNvSpPr>
            <a:spLocks noChangeShapeType="1"/>
          </p:cNvSpPr>
          <p:nvPr/>
        </p:nvSpPr>
        <p:spPr bwMode="auto">
          <a:xfrm>
            <a:off x="333375" y="3771900"/>
            <a:ext cx="0" cy="6540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41" name="Line 54"/>
          <p:cNvSpPr>
            <a:spLocks noChangeShapeType="1"/>
          </p:cNvSpPr>
          <p:nvPr/>
        </p:nvSpPr>
        <p:spPr bwMode="auto">
          <a:xfrm>
            <a:off x="8562975" y="3771900"/>
            <a:ext cx="0" cy="6540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42" name="Line 55"/>
          <p:cNvSpPr>
            <a:spLocks noChangeShapeType="1"/>
          </p:cNvSpPr>
          <p:nvPr/>
        </p:nvSpPr>
        <p:spPr bwMode="auto">
          <a:xfrm>
            <a:off x="333375" y="4425950"/>
            <a:ext cx="0" cy="6397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43" name="Line 56"/>
          <p:cNvSpPr>
            <a:spLocks noChangeShapeType="1"/>
          </p:cNvSpPr>
          <p:nvPr/>
        </p:nvSpPr>
        <p:spPr bwMode="auto">
          <a:xfrm>
            <a:off x="8562975" y="4425950"/>
            <a:ext cx="0" cy="6397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44" name="Line 57"/>
          <p:cNvSpPr>
            <a:spLocks noChangeShapeType="1"/>
          </p:cNvSpPr>
          <p:nvPr/>
        </p:nvSpPr>
        <p:spPr bwMode="auto">
          <a:xfrm>
            <a:off x="333375" y="5065713"/>
            <a:ext cx="0" cy="5810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45" name="Line 58"/>
          <p:cNvSpPr>
            <a:spLocks noChangeShapeType="1"/>
          </p:cNvSpPr>
          <p:nvPr/>
        </p:nvSpPr>
        <p:spPr bwMode="auto">
          <a:xfrm>
            <a:off x="8562975" y="5065713"/>
            <a:ext cx="0" cy="5810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46" name="Line 59"/>
          <p:cNvSpPr>
            <a:spLocks noChangeShapeType="1"/>
          </p:cNvSpPr>
          <p:nvPr/>
        </p:nvSpPr>
        <p:spPr bwMode="auto">
          <a:xfrm>
            <a:off x="333375" y="5646738"/>
            <a:ext cx="0" cy="5810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47" name="Line 60"/>
          <p:cNvSpPr>
            <a:spLocks noChangeShapeType="1"/>
          </p:cNvSpPr>
          <p:nvPr/>
        </p:nvSpPr>
        <p:spPr bwMode="auto">
          <a:xfrm>
            <a:off x="8562975" y="5646738"/>
            <a:ext cx="0" cy="5810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48" name="Line 61"/>
          <p:cNvSpPr>
            <a:spLocks noChangeShapeType="1"/>
          </p:cNvSpPr>
          <p:nvPr/>
        </p:nvSpPr>
        <p:spPr bwMode="auto">
          <a:xfrm>
            <a:off x="1579563" y="6227763"/>
            <a:ext cx="2767012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49" name="Line 62"/>
          <p:cNvSpPr>
            <a:spLocks noChangeShapeType="1"/>
          </p:cNvSpPr>
          <p:nvPr/>
        </p:nvSpPr>
        <p:spPr bwMode="auto">
          <a:xfrm>
            <a:off x="4346575" y="6227763"/>
            <a:ext cx="139065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50" name="Line 63"/>
          <p:cNvSpPr>
            <a:spLocks noChangeShapeType="1"/>
          </p:cNvSpPr>
          <p:nvPr/>
        </p:nvSpPr>
        <p:spPr bwMode="auto">
          <a:xfrm>
            <a:off x="5737225" y="6227763"/>
            <a:ext cx="282575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51" name="Line 64"/>
          <p:cNvSpPr>
            <a:spLocks noChangeShapeType="1"/>
          </p:cNvSpPr>
          <p:nvPr/>
        </p:nvSpPr>
        <p:spPr bwMode="auto">
          <a:xfrm>
            <a:off x="333375" y="2452688"/>
            <a:ext cx="822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52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6492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id-ID" sz="320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EXAMPLE 1:  </a:t>
            </a:r>
            <a:r>
              <a:rPr lang="en-US" altLang="id-ID" sz="340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Farmer Jack’s Total Cost Curve</a:t>
            </a:r>
          </a:p>
        </p:txBody>
      </p:sp>
      <p:graphicFrame>
        <p:nvGraphicFramePr>
          <p:cNvPr id="80899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0" y="1139825"/>
          <a:ext cx="2730500" cy="5087939"/>
        </p:xfrm>
        <a:graphic>
          <a:graphicData uri="http://schemas.openxmlformats.org/drawingml/2006/table">
            <a:tbl>
              <a:tblPr/>
              <a:tblGrid>
                <a:gridCol w="1328738"/>
                <a:gridCol w="1401762"/>
              </a:tblGrid>
              <a:tr h="1312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(bushels </a:t>
                      </a:r>
                      <a:b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 wheat)</a:t>
                      </a:r>
                    </a:p>
                  </a:txBody>
                  <a:tcPr marL="0" marR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</a:t>
                      </a:r>
                      <a:b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marL="0" marR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2286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$1,000</a:t>
                      </a:r>
                    </a:p>
                  </a:txBody>
                  <a:tcPr marL="0" marR="18288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marL="0" marR="2286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$3,000</a:t>
                      </a:r>
                    </a:p>
                  </a:txBody>
                  <a:tcPr marL="0" marR="1828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1800</a:t>
                      </a:r>
                    </a:p>
                  </a:txBody>
                  <a:tcPr marL="0" marR="2286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$5,000</a:t>
                      </a:r>
                    </a:p>
                  </a:txBody>
                  <a:tcPr marL="0" marR="1828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2400</a:t>
                      </a:r>
                    </a:p>
                  </a:txBody>
                  <a:tcPr marL="0" marR="2286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$7,000</a:t>
                      </a:r>
                    </a:p>
                  </a:txBody>
                  <a:tcPr marL="0" marR="1828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2800</a:t>
                      </a:r>
                    </a:p>
                  </a:txBody>
                  <a:tcPr marL="0" marR="2286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$9,000</a:t>
                      </a:r>
                    </a:p>
                  </a:txBody>
                  <a:tcPr marL="0" marR="1828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</a:t>
                      </a:r>
                    </a:p>
                  </a:txBody>
                  <a:tcPr marL="0" marR="2286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$11,000</a:t>
                      </a:r>
                    </a:p>
                  </a:txBody>
                  <a:tcPr marL="0" marR="1828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0931" name="Object 35"/>
          <p:cNvGraphicFramePr>
            <a:graphicFrameLocks noChangeAspect="1"/>
          </p:cNvGraphicFramePr>
          <p:nvPr/>
        </p:nvGraphicFramePr>
        <p:xfrm>
          <a:off x="3265488" y="962025"/>
          <a:ext cx="5640387" cy="531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4" name="Chart" r:id="rId4" imgW="4076760" imgH="3847981" progId="Excel.Chart.8">
                  <p:embed/>
                </p:oleObj>
              </mc:Choice>
              <mc:Fallback>
                <p:oleObj name="Chart" r:id="rId4" imgW="4076760" imgH="3847981" progId="Excel.Chart.8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5488" y="962025"/>
                        <a:ext cx="5640387" cy="531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0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809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8410575" cy="681037"/>
          </a:xfrm>
        </p:spPr>
        <p:txBody>
          <a:bodyPr/>
          <a:lstStyle/>
          <a:p>
            <a:pPr eaLnBrk="1" hangingPunct="1"/>
            <a:r>
              <a:rPr lang="en-US" altLang="id-ID" smtClean="0"/>
              <a:t>Marginal Cost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7663" y="1360488"/>
            <a:ext cx="8313737" cy="5118100"/>
          </a:xfrm>
        </p:spPr>
        <p:txBody>
          <a:bodyPr/>
          <a:lstStyle/>
          <a:p>
            <a:pPr eaLnBrk="1" hangingPunct="1"/>
            <a:r>
              <a:rPr lang="en-US" altLang="id-ID" sz="2400" b="1" smtClean="0">
                <a:solidFill>
                  <a:srgbClr val="CC0000"/>
                </a:solidFill>
              </a:rPr>
              <a:t>Marginal Cost</a:t>
            </a:r>
            <a:r>
              <a:rPr lang="en-US" altLang="id-ID" sz="2400" smtClean="0"/>
              <a:t> (</a:t>
            </a:r>
            <a:r>
              <a:rPr lang="en-US" altLang="id-ID" sz="2400" i="1" smtClean="0"/>
              <a:t>MC</a:t>
            </a:r>
            <a:r>
              <a:rPr lang="en-US" altLang="id-ID" sz="2400" smtClean="0"/>
              <a:t>) </a:t>
            </a:r>
            <a:br>
              <a:rPr lang="en-US" altLang="id-ID" sz="2400" smtClean="0"/>
            </a:br>
            <a:r>
              <a:rPr lang="en-US" altLang="id-ID" sz="2400" smtClean="0"/>
              <a:t>is the increase in Total Cost from </a:t>
            </a:r>
            <a:br>
              <a:rPr lang="en-US" altLang="id-ID" sz="2400" smtClean="0"/>
            </a:br>
            <a:r>
              <a:rPr lang="en-US" altLang="id-ID" sz="2400" smtClean="0"/>
              <a:t>producing one more unit: </a:t>
            </a:r>
          </a:p>
          <a:p>
            <a:pPr eaLnBrk="1" hangingPunct="1"/>
            <a:endParaRPr lang="en-US" altLang="id-ID" sz="2400" smtClean="0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846263" y="2668588"/>
            <a:ext cx="1898650" cy="990600"/>
            <a:chOff x="1163" y="1681"/>
            <a:chExt cx="1196" cy="624"/>
          </a:xfrm>
        </p:grpSpPr>
        <p:grpSp>
          <p:nvGrpSpPr>
            <p:cNvPr id="51206" name="Group 5"/>
            <p:cNvGrpSpPr>
              <a:grpSpLocks/>
            </p:cNvGrpSpPr>
            <p:nvPr/>
          </p:nvGrpSpPr>
          <p:grpSpPr bwMode="auto">
            <a:xfrm>
              <a:off x="1808" y="1681"/>
              <a:ext cx="551" cy="624"/>
              <a:chOff x="558" y="2708"/>
              <a:chExt cx="298" cy="624"/>
            </a:xfrm>
          </p:grpSpPr>
          <p:sp>
            <p:nvSpPr>
              <p:cNvPr id="51208" name="Rectangle 6"/>
              <p:cNvSpPr>
                <a:spLocks noChangeArrowheads="1"/>
              </p:cNvSpPr>
              <p:nvPr/>
            </p:nvSpPr>
            <p:spPr bwMode="auto">
              <a:xfrm>
                <a:off x="558" y="2708"/>
                <a:ext cx="298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id-ID" sz="2800" b="1">
                    <a:cs typeface="Arial" panose="020B0604020202020204" pitchFamily="34" charset="0"/>
                  </a:rPr>
                  <a:t>∆</a:t>
                </a:r>
                <a:r>
                  <a:rPr lang="en-US" altLang="id-ID" sz="2800" i="1">
                    <a:cs typeface="Arial" panose="020B0604020202020204" pitchFamily="34" charset="0"/>
                  </a:rPr>
                  <a:t>TC</a:t>
                </a:r>
              </a:p>
            </p:txBody>
          </p:sp>
          <p:sp>
            <p:nvSpPr>
              <p:cNvPr id="51209" name="Rectangle 7"/>
              <p:cNvSpPr>
                <a:spLocks noChangeArrowheads="1"/>
              </p:cNvSpPr>
              <p:nvPr/>
            </p:nvSpPr>
            <p:spPr bwMode="auto">
              <a:xfrm>
                <a:off x="584" y="3005"/>
                <a:ext cx="23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id-ID" sz="2800" b="1">
                    <a:cs typeface="Arial" panose="020B0604020202020204" pitchFamily="34" charset="0"/>
                  </a:rPr>
                  <a:t>∆</a:t>
                </a:r>
                <a:r>
                  <a:rPr lang="en-US" altLang="id-ID" sz="2800" b="1" i="1">
                    <a:cs typeface="Arial" panose="020B0604020202020204" pitchFamily="34" charset="0"/>
                  </a:rPr>
                  <a:t>Q</a:t>
                </a:r>
              </a:p>
            </p:txBody>
          </p:sp>
          <p:sp>
            <p:nvSpPr>
              <p:cNvPr id="51210" name="Line 8"/>
              <p:cNvSpPr>
                <a:spLocks noChangeShapeType="1"/>
              </p:cNvSpPr>
              <p:nvPr/>
            </p:nvSpPr>
            <p:spPr bwMode="auto">
              <a:xfrm>
                <a:off x="600" y="3023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51207" name="Rectangle 9"/>
            <p:cNvSpPr>
              <a:spLocks noChangeArrowheads="1"/>
            </p:cNvSpPr>
            <p:nvPr/>
          </p:nvSpPr>
          <p:spPr bwMode="auto">
            <a:xfrm>
              <a:off x="1163" y="1831"/>
              <a:ext cx="65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 sz="2800" i="1">
                  <a:cs typeface="Arial" panose="020B0604020202020204" pitchFamily="34" charset="0"/>
                </a:rPr>
                <a:t>MC</a:t>
              </a:r>
              <a:r>
                <a:rPr lang="en-US" altLang="id-ID" sz="2800">
                  <a:cs typeface="Arial" panose="020B0604020202020204" pitchFamily="34" charset="0"/>
                </a:rPr>
                <a:t> =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build="p" bldLvl="4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8410575" cy="681037"/>
          </a:xfrm>
        </p:spPr>
        <p:txBody>
          <a:bodyPr/>
          <a:lstStyle/>
          <a:p>
            <a:pPr eaLnBrk="1" hangingPunct="1"/>
            <a:r>
              <a:rPr lang="en-US" altLang="id-ID" sz="3200" smtClean="0"/>
              <a:t>EXAMPLE 1:  </a:t>
            </a:r>
            <a:r>
              <a:rPr lang="en-US" altLang="id-ID" sz="3400" smtClean="0"/>
              <a:t>Total and Marginal Cost</a:t>
            </a: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6751638" y="5302250"/>
            <a:ext cx="14128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18288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$10.00</a:t>
            </a: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6751638" y="4721225"/>
            <a:ext cx="14128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18288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$5.00</a:t>
            </a:r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6751638" y="4081463"/>
            <a:ext cx="1412875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18288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$3.33</a:t>
            </a:r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6751638" y="3427413"/>
            <a:ext cx="141287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18288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$2.50</a:t>
            </a:r>
          </a:p>
        </p:txBody>
      </p:sp>
      <p:sp>
        <p:nvSpPr>
          <p:cNvPr id="82951" name="Rectangle 7"/>
          <p:cNvSpPr>
            <a:spLocks noChangeArrowheads="1"/>
          </p:cNvSpPr>
          <p:nvPr/>
        </p:nvSpPr>
        <p:spPr bwMode="auto">
          <a:xfrm>
            <a:off x="6751638" y="2787650"/>
            <a:ext cx="14128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18288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$2.00</a:t>
            </a:r>
          </a:p>
        </p:txBody>
      </p:sp>
      <p:sp>
        <p:nvSpPr>
          <p:cNvPr id="53257" name="Rectangle 8"/>
          <p:cNvSpPr>
            <a:spLocks noChangeArrowheads="1"/>
          </p:cNvSpPr>
          <p:nvPr/>
        </p:nvSpPr>
        <p:spPr bwMode="auto">
          <a:xfrm>
            <a:off x="3006725" y="2441575"/>
            <a:ext cx="1412875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18288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endParaRPr lang="id-ID" altLang="id-ID" sz="2400">
              <a:cs typeface="Arial" panose="020B0604020202020204" pitchFamily="34" charset="0"/>
            </a:endParaRPr>
          </a:p>
        </p:txBody>
      </p:sp>
      <p:sp>
        <p:nvSpPr>
          <p:cNvPr id="53258" name="Rectangle 9"/>
          <p:cNvSpPr>
            <a:spLocks noChangeArrowheads="1"/>
          </p:cNvSpPr>
          <p:nvPr/>
        </p:nvSpPr>
        <p:spPr bwMode="auto">
          <a:xfrm>
            <a:off x="6985000" y="1128713"/>
            <a:ext cx="1412875" cy="131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Marginal Cost (</a:t>
            </a:r>
            <a:r>
              <a:rPr lang="en-US" altLang="id-ID" sz="2400" i="1">
                <a:cs typeface="Arial" panose="020B0604020202020204" pitchFamily="34" charset="0"/>
              </a:rPr>
              <a:t>MC</a:t>
            </a:r>
            <a:r>
              <a:rPr lang="en-US" altLang="id-ID" sz="2400"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3259" name="Group 10"/>
          <p:cNvGrpSpPr>
            <a:grpSpLocks/>
          </p:cNvGrpSpPr>
          <p:nvPr/>
        </p:nvGrpSpPr>
        <p:grpSpPr bwMode="auto">
          <a:xfrm>
            <a:off x="1741488" y="1128713"/>
            <a:ext cx="2587625" cy="5087937"/>
            <a:chOff x="264" y="711"/>
            <a:chExt cx="1630" cy="3205"/>
          </a:xfrm>
        </p:grpSpPr>
        <p:sp>
          <p:nvSpPr>
            <p:cNvPr id="53301" name="Rectangle 11"/>
            <p:cNvSpPr>
              <a:spLocks noChangeArrowheads="1"/>
            </p:cNvSpPr>
            <p:nvPr/>
          </p:nvSpPr>
          <p:spPr bwMode="auto">
            <a:xfrm>
              <a:off x="1071" y="3550"/>
              <a:ext cx="823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$11,000</a:t>
              </a:r>
            </a:p>
          </p:txBody>
        </p:sp>
        <p:sp>
          <p:nvSpPr>
            <p:cNvPr id="53302" name="Rectangle 12"/>
            <p:cNvSpPr>
              <a:spLocks noChangeArrowheads="1"/>
            </p:cNvSpPr>
            <p:nvPr/>
          </p:nvSpPr>
          <p:spPr bwMode="auto">
            <a:xfrm>
              <a:off x="1071" y="3184"/>
              <a:ext cx="823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$9,000</a:t>
              </a:r>
            </a:p>
          </p:txBody>
        </p:sp>
        <p:sp>
          <p:nvSpPr>
            <p:cNvPr id="53303" name="Rectangle 13"/>
            <p:cNvSpPr>
              <a:spLocks noChangeArrowheads="1"/>
            </p:cNvSpPr>
            <p:nvPr/>
          </p:nvSpPr>
          <p:spPr bwMode="auto">
            <a:xfrm>
              <a:off x="1071" y="2781"/>
              <a:ext cx="823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$7,000</a:t>
              </a:r>
            </a:p>
          </p:txBody>
        </p:sp>
        <p:sp>
          <p:nvSpPr>
            <p:cNvPr id="53304" name="Rectangle 14"/>
            <p:cNvSpPr>
              <a:spLocks noChangeArrowheads="1"/>
            </p:cNvSpPr>
            <p:nvPr/>
          </p:nvSpPr>
          <p:spPr bwMode="auto">
            <a:xfrm>
              <a:off x="1071" y="2369"/>
              <a:ext cx="823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$5,000</a:t>
              </a:r>
            </a:p>
          </p:txBody>
        </p:sp>
        <p:sp>
          <p:nvSpPr>
            <p:cNvPr id="53305" name="Rectangle 15"/>
            <p:cNvSpPr>
              <a:spLocks noChangeArrowheads="1"/>
            </p:cNvSpPr>
            <p:nvPr/>
          </p:nvSpPr>
          <p:spPr bwMode="auto">
            <a:xfrm>
              <a:off x="1071" y="1966"/>
              <a:ext cx="823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$3,000</a:t>
              </a:r>
            </a:p>
          </p:txBody>
        </p:sp>
        <p:sp>
          <p:nvSpPr>
            <p:cNvPr id="53306" name="Rectangle 16"/>
            <p:cNvSpPr>
              <a:spLocks noChangeArrowheads="1"/>
            </p:cNvSpPr>
            <p:nvPr/>
          </p:nvSpPr>
          <p:spPr bwMode="auto">
            <a:xfrm>
              <a:off x="1071" y="1538"/>
              <a:ext cx="823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$1,000</a:t>
              </a:r>
            </a:p>
          </p:txBody>
        </p:sp>
        <p:sp>
          <p:nvSpPr>
            <p:cNvPr id="53307" name="Rectangle 17"/>
            <p:cNvSpPr>
              <a:spLocks noChangeArrowheads="1"/>
            </p:cNvSpPr>
            <p:nvPr/>
          </p:nvSpPr>
          <p:spPr bwMode="auto">
            <a:xfrm>
              <a:off x="1071" y="711"/>
              <a:ext cx="823" cy="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Total </a:t>
              </a:r>
              <a:br>
                <a:rPr lang="en-US" altLang="id-ID" sz="2400">
                  <a:cs typeface="Arial" panose="020B0604020202020204" pitchFamily="34" charset="0"/>
                </a:rPr>
              </a:br>
              <a:r>
                <a:rPr lang="en-US" altLang="id-ID" sz="2400">
                  <a:cs typeface="Arial" panose="020B0604020202020204" pitchFamily="34" charset="0"/>
                </a:rPr>
                <a:t>Cost</a:t>
              </a:r>
            </a:p>
          </p:txBody>
        </p:sp>
        <p:sp>
          <p:nvSpPr>
            <p:cNvPr id="53308" name="Rectangle 18"/>
            <p:cNvSpPr>
              <a:spLocks noChangeArrowheads="1"/>
            </p:cNvSpPr>
            <p:nvPr/>
          </p:nvSpPr>
          <p:spPr bwMode="auto">
            <a:xfrm>
              <a:off x="264" y="3550"/>
              <a:ext cx="807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2286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3000</a:t>
              </a:r>
            </a:p>
          </p:txBody>
        </p:sp>
        <p:sp>
          <p:nvSpPr>
            <p:cNvPr id="53309" name="Rectangle 19"/>
            <p:cNvSpPr>
              <a:spLocks noChangeArrowheads="1"/>
            </p:cNvSpPr>
            <p:nvPr/>
          </p:nvSpPr>
          <p:spPr bwMode="auto">
            <a:xfrm>
              <a:off x="264" y="3184"/>
              <a:ext cx="807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2286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2800</a:t>
              </a:r>
            </a:p>
          </p:txBody>
        </p:sp>
        <p:sp>
          <p:nvSpPr>
            <p:cNvPr id="53310" name="Rectangle 20"/>
            <p:cNvSpPr>
              <a:spLocks noChangeArrowheads="1"/>
            </p:cNvSpPr>
            <p:nvPr/>
          </p:nvSpPr>
          <p:spPr bwMode="auto">
            <a:xfrm>
              <a:off x="264" y="2781"/>
              <a:ext cx="807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2286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2400</a:t>
              </a:r>
            </a:p>
          </p:txBody>
        </p:sp>
        <p:sp>
          <p:nvSpPr>
            <p:cNvPr id="53311" name="Rectangle 21"/>
            <p:cNvSpPr>
              <a:spLocks noChangeArrowheads="1"/>
            </p:cNvSpPr>
            <p:nvPr/>
          </p:nvSpPr>
          <p:spPr bwMode="auto">
            <a:xfrm>
              <a:off x="264" y="2369"/>
              <a:ext cx="807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2286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1800</a:t>
              </a:r>
            </a:p>
          </p:txBody>
        </p:sp>
        <p:sp>
          <p:nvSpPr>
            <p:cNvPr id="53312" name="Rectangle 22"/>
            <p:cNvSpPr>
              <a:spLocks noChangeArrowheads="1"/>
            </p:cNvSpPr>
            <p:nvPr/>
          </p:nvSpPr>
          <p:spPr bwMode="auto">
            <a:xfrm>
              <a:off x="264" y="1966"/>
              <a:ext cx="807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2286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1000</a:t>
              </a:r>
            </a:p>
          </p:txBody>
        </p:sp>
        <p:sp>
          <p:nvSpPr>
            <p:cNvPr id="53313" name="Rectangle 23"/>
            <p:cNvSpPr>
              <a:spLocks noChangeArrowheads="1"/>
            </p:cNvSpPr>
            <p:nvPr/>
          </p:nvSpPr>
          <p:spPr bwMode="auto">
            <a:xfrm>
              <a:off x="264" y="1538"/>
              <a:ext cx="807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2286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53314" name="Rectangle 24"/>
            <p:cNvSpPr>
              <a:spLocks noChangeArrowheads="1"/>
            </p:cNvSpPr>
            <p:nvPr/>
          </p:nvSpPr>
          <p:spPr bwMode="auto">
            <a:xfrm>
              <a:off x="264" y="711"/>
              <a:ext cx="807" cy="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Q</a:t>
              </a:r>
              <a:r>
                <a:rPr lang="en-US" altLang="id-ID" sz="2400">
                  <a:cs typeface="Arial" panose="020B0604020202020204" pitchFamily="34" charset="0"/>
                </a:rPr>
                <a:t/>
              </a:r>
              <a:br>
                <a:rPr lang="en-US" altLang="id-ID" sz="2400">
                  <a:cs typeface="Arial" panose="020B0604020202020204" pitchFamily="34" charset="0"/>
                </a:rPr>
              </a:br>
              <a:r>
                <a:rPr lang="en-US" altLang="id-ID" sz="2400">
                  <a:cs typeface="Arial" panose="020B0604020202020204" pitchFamily="34" charset="0"/>
                </a:rPr>
                <a:t>(bushels </a:t>
              </a:r>
              <a:br>
                <a:rPr lang="en-US" altLang="id-ID" sz="2400">
                  <a:cs typeface="Arial" panose="020B0604020202020204" pitchFamily="34" charset="0"/>
                </a:rPr>
              </a:br>
              <a:r>
                <a:rPr lang="en-US" altLang="id-ID" sz="2400">
                  <a:cs typeface="Arial" panose="020B0604020202020204" pitchFamily="34" charset="0"/>
                </a:rPr>
                <a:t>of wheat)</a:t>
              </a:r>
            </a:p>
          </p:txBody>
        </p:sp>
      </p:grpSp>
      <p:sp>
        <p:nvSpPr>
          <p:cNvPr id="53260" name="Line 25"/>
          <p:cNvSpPr>
            <a:spLocks noChangeShapeType="1"/>
          </p:cNvSpPr>
          <p:nvPr/>
        </p:nvSpPr>
        <p:spPr bwMode="auto">
          <a:xfrm>
            <a:off x="419100" y="1128713"/>
            <a:ext cx="0" cy="13128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3261" name="Line 26"/>
          <p:cNvSpPr>
            <a:spLocks noChangeShapeType="1"/>
          </p:cNvSpPr>
          <p:nvPr/>
        </p:nvSpPr>
        <p:spPr bwMode="auto">
          <a:xfrm>
            <a:off x="4419600" y="1128713"/>
            <a:ext cx="0" cy="13128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3262" name="Line 27"/>
          <p:cNvSpPr>
            <a:spLocks noChangeShapeType="1"/>
          </p:cNvSpPr>
          <p:nvPr/>
        </p:nvSpPr>
        <p:spPr bwMode="auto">
          <a:xfrm>
            <a:off x="419100" y="1128713"/>
            <a:ext cx="40005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3263" name="Line 28"/>
          <p:cNvSpPr>
            <a:spLocks noChangeShapeType="1"/>
          </p:cNvSpPr>
          <p:nvPr/>
        </p:nvSpPr>
        <p:spPr bwMode="auto">
          <a:xfrm>
            <a:off x="419100" y="2441575"/>
            <a:ext cx="0" cy="6794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3264" name="Line 29"/>
          <p:cNvSpPr>
            <a:spLocks noChangeShapeType="1"/>
          </p:cNvSpPr>
          <p:nvPr/>
        </p:nvSpPr>
        <p:spPr bwMode="auto">
          <a:xfrm>
            <a:off x="4419600" y="2441575"/>
            <a:ext cx="0" cy="6794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3265" name="Line 30"/>
          <p:cNvSpPr>
            <a:spLocks noChangeShapeType="1"/>
          </p:cNvSpPr>
          <p:nvPr/>
        </p:nvSpPr>
        <p:spPr bwMode="auto">
          <a:xfrm>
            <a:off x="419100" y="3121025"/>
            <a:ext cx="0" cy="6397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3266" name="Line 31"/>
          <p:cNvSpPr>
            <a:spLocks noChangeShapeType="1"/>
          </p:cNvSpPr>
          <p:nvPr/>
        </p:nvSpPr>
        <p:spPr bwMode="auto">
          <a:xfrm>
            <a:off x="4419600" y="3121025"/>
            <a:ext cx="0" cy="6397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3267" name="Line 32"/>
          <p:cNvSpPr>
            <a:spLocks noChangeShapeType="1"/>
          </p:cNvSpPr>
          <p:nvPr/>
        </p:nvSpPr>
        <p:spPr bwMode="auto">
          <a:xfrm>
            <a:off x="419100" y="3760788"/>
            <a:ext cx="0" cy="6540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3268" name="Line 33"/>
          <p:cNvSpPr>
            <a:spLocks noChangeShapeType="1"/>
          </p:cNvSpPr>
          <p:nvPr/>
        </p:nvSpPr>
        <p:spPr bwMode="auto">
          <a:xfrm>
            <a:off x="4419600" y="3760788"/>
            <a:ext cx="0" cy="6540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3269" name="Line 34"/>
          <p:cNvSpPr>
            <a:spLocks noChangeShapeType="1"/>
          </p:cNvSpPr>
          <p:nvPr/>
        </p:nvSpPr>
        <p:spPr bwMode="auto">
          <a:xfrm>
            <a:off x="419100" y="4414838"/>
            <a:ext cx="0" cy="6397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3270" name="Line 35"/>
          <p:cNvSpPr>
            <a:spLocks noChangeShapeType="1"/>
          </p:cNvSpPr>
          <p:nvPr/>
        </p:nvSpPr>
        <p:spPr bwMode="auto">
          <a:xfrm>
            <a:off x="4419600" y="4414838"/>
            <a:ext cx="0" cy="6397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3271" name="Line 36"/>
          <p:cNvSpPr>
            <a:spLocks noChangeShapeType="1"/>
          </p:cNvSpPr>
          <p:nvPr/>
        </p:nvSpPr>
        <p:spPr bwMode="auto">
          <a:xfrm>
            <a:off x="419100" y="5054600"/>
            <a:ext cx="0" cy="5810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3272" name="Line 37"/>
          <p:cNvSpPr>
            <a:spLocks noChangeShapeType="1"/>
          </p:cNvSpPr>
          <p:nvPr/>
        </p:nvSpPr>
        <p:spPr bwMode="auto">
          <a:xfrm>
            <a:off x="4419600" y="5054600"/>
            <a:ext cx="0" cy="5810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3273" name="Line 38"/>
          <p:cNvSpPr>
            <a:spLocks noChangeShapeType="1"/>
          </p:cNvSpPr>
          <p:nvPr/>
        </p:nvSpPr>
        <p:spPr bwMode="auto">
          <a:xfrm>
            <a:off x="4419600" y="5635625"/>
            <a:ext cx="0" cy="5810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3274" name="Line 39"/>
          <p:cNvSpPr>
            <a:spLocks noChangeShapeType="1"/>
          </p:cNvSpPr>
          <p:nvPr/>
        </p:nvSpPr>
        <p:spPr bwMode="auto">
          <a:xfrm>
            <a:off x="419100" y="6216650"/>
            <a:ext cx="40005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3275" name="Line 70"/>
          <p:cNvSpPr>
            <a:spLocks noChangeShapeType="1"/>
          </p:cNvSpPr>
          <p:nvPr/>
        </p:nvSpPr>
        <p:spPr bwMode="auto">
          <a:xfrm>
            <a:off x="1674813" y="2470150"/>
            <a:ext cx="670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grpSp>
        <p:nvGrpSpPr>
          <p:cNvPr id="3" name="Group 89"/>
          <p:cNvGrpSpPr>
            <a:grpSpLocks/>
          </p:cNvGrpSpPr>
          <p:nvPr/>
        </p:nvGrpSpPr>
        <p:grpSpPr bwMode="auto">
          <a:xfrm>
            <a:off x="127000" y="2779713"/>
            <a:ext cx="6364288" cy="668337"/>
            <a:chOff x="80" y="1751"/>
            <a:chExt cx="4009" cy="421"/>
          </a:xfrm>
        </p:grpSpPr>
        <p:sp>
          <p:nvSpPr>
            <p:cNvPr id="53297" name="Arc 41"/>
            <p:cNvSpPr>
              <a:spLocks/>
            </p:cNvSpPr>
            <p:nvPr/>
          </p:nvSpPr>
          <p:spPr bwMode="auto">
            <a:xfrm flipH="1">
              <a:off x="1102" y="1765"/>
              <a:ext cx="205" cy="407"/>
            </a:xfrm>
            <a:custGeom>
              <a:avLst/>
              <a:gdLst>
                <a:gd name="T0" fmla="*/ 0 w 24604"/>
                <a:gd name="T1" fmla="*/ 0 h 43200"/>
                <a:gd name="T2" fmla="*/ 0 w 24604"/>
                <a:gd name="T3" fmla="*/ 0 h 43200"/>
                <a:gd name="T4" fmla="*/ 0 w 24604"/>
                <a:gd name="T5" fmla="*/ 0 h 43200"/>
                <a:gd name="T6" fmla="*/ 0 60000 65536"/>
                <a:gd name="T7" fmla="*/ 0 60000 65536"/>
                <a:gd name="T8" fmla="*/ 0 60000 65536"/>
                <a:gd name="T9" fmla="*/ 0 w 24604"/>
                <a:gd name="T10" fmla="*/ 0 h 43200"/>
                <a:gd name="T11" fmla="*/ 24604 w 24604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604" h="43200" fill="none" extrusionOk="0">
                  <a:moveTo>
                    <a:pt x="1377" y="61"/>
                  </a:moveTo>
                  <a:cubicBezTo>
                    <a:pt x="1918" y="20"/>
                    <a:pt x="2461" y="-1"/>
                    <a:pt x="3004" y="0"/>
                  </a:cubicBezTo>
                  <a:cubicBezTo>
                    <a:pt x="14933" y="0"/>
                    <a:pt x="24604" y="9670"/>
                    <a:pt x="24604" y="21600"/>
                  </a:cubicBezTo>
                  <a:cubicBezTo>
                    <a:pt x="24604" y="33529"/>
                    <a:pt x="14933" y="43200"/>
                    <a:pt x="3004" y="43200"/>
                  </a:cubicBezTo>
                  <a:cubicBezTo>
                    <a:pt x="1998" y="43200"/>
                    <a:pt x="995" y="43129"/>
                    <a:pt x="-1" y="42990"/>
                  </a:cubicBezTo>
                </a:path>
                <a:path w="24604" h="43200" stroke="0" extrusionOk="0">
                  <a:moveTo>
                    <a:pt x="1377" y="61"/>
                  </a:moveTo>
                  <a:cubicBezTo>
                    <a:pt x="1918" y="20"/>
                    <a:pt x="2461" y="-1"/>
                    <a:pt x="3004" y="0"/>
                  </a:cubicBezTo>
                  <a:cubicBezTo>
                    <a:pt x="14933" y="0"/>
                    <a:pt x="24604" y="9670"/>
                    <a:pt x="24604" y="21600"/>
                  </a:cubicBezTo>
                  <a:cubicBezTo>
                    <a:pt x="24604" y="33529"/>
                    <a:pt x="14933" y="43200"/>
                    <a:pt x="3004" y="43200"/>
                  </a:cubicBezTo>
                  <a:cubicBezTo>
                    <a:pt x="1998" y="43200"/>
                    <a:pt x="995" y="43129"/>
                    <a:pt x="-1" y="42990"/>
                  </a:cubicBezTo>
                  <a:lnTo>
                    <a:pt x="3004" y="21600"/>
                  </a:lnTo>
                  <a:lnTo>
                    <a:pt x="1377" y="61"/>
                  </a:lnTo>
                  <a:close/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53298" name="Arc 44"/>
            <p:cNvSpPr>
              <a:spLocks/>
            </p:cNvSpPr>
            <p:nvPr/>
          </p:nvSpPr>
          <p:spPr bwMode="auto">
            <a:xfrm>
              <a:off x="2649" y="1751"/>
              <a:ext cx="201" cy="407"/>
            </a:xfrm>
            <a:custGeom>
              <a:avLst/>
              <a:gdLst>
                <a:gd name="T0" fmla="*/ 0 w 24854"/>
                <a:gd name="T1" fmla="*/ 0 h 43200"/>
                <a:gd name="T2" fmla="*/ 0 w 24854"/>
                <a:gd name="T3" fmla="*/ 0 h 43200"/>
                <a:gd name="T4" fmla="*/ 0 w 24854"/>
                <a:gd name="T5" fmla="*/ 0 h 43200"/>
                <a:gd name="T6" fmla="*/ 0 60000 65536"/>
                <a:gd name="T7" fmla="*/ 0 60000 65536"/>
                <a:gd name="T8" fmla="*/ 0 60000 65536"/>
                <a:gd name="T9" fmla="*/ 0 w 24854"/>
                <a:gd name="T10" fmla="*/ 0 h 43200"/>
                <a:gd name="T11" fmla="*/ 24854 w 24854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54" h="43200" fill="none" extrusionOk="0">
                  <a:moveTo>
                    <a:pt x="3338" y="0"/>
                  </a:moveTo>
                  <a:cubicBezTo>
                    <a:pt x="15235" y="46"/>
                    <a:pt x="24854" y="9703"/>
                    <a:pt x="24854" y="21600"/>
                  </a:cubicBezTo>
                  <a:cubicBezTo>
                    <a:pt x="24854" y="33529"/>
                    <a:pt x="15183" y="43200"/>
                    <a:pt x="3254" y="43200"/>
                  </a:cubicBezTo>
                  <a:cubicBezTo>
                    <a:pt x="2164" y="43200"/>
                    <a:pt x="1076" y="43117"/>
                    <a:pt x="-1" y="42953"/>
                  </a:cubicBezTo>
                </a:path>
                <a:path w="24854" h="43200" stroke="0" extrusionOk="0">
                  <a:moveTo>
                    <a:pt x="3338" y="0"/>
                  </a:moveTo>
                  <a:cubicBezTo>
                    <a:pt x="15235" y="46"/>
                    <a:pt x="24854" y="9703"/>
                    <a:pt x="24854" y="21600"/>
                  </a:cubicBezTo>
                  <a:cubicBezTo>
                    <a:pt x="24854" y="33529"/>
                    <a:pt x="15183" y="43200"/>
                    <a:pt x="3254" y="43200"/>
                  </a:cubicBezTo>
                  <a:cubicBezTo>
                    <a:pt x="2164" y="43200"/>
                    <a:pt x="1076" y="43117"/>
                    <a:pt x="-1" y="42953"/>
                  </a:cubicBezTo>
                  <a:lnTo>
                    <a:pt x="3254" y="21600"/>
                  </a:lnTo>
                  <a:lnTo>
                    <a:pt x="3338" y="0"/>
                  </a:lnTo>
                  <a:close/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53299" name="Rectangle 78"/>
            <p:cNvSpPr>
              <a:spLocks noChangeArrowheads="1"/>
            </p:cNvSpPr>
            <p:nvPr/>
          </p:nvSpPr>
          <p:spPr bwMode="auto">
            <a:xfrm>
              <a:off x="80" y="1821"/>
              <a:ext cx="1008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/>
              <a:r>
                <a:rPr lang="en-US" altLang="id-ID" sz="2300" b="1">
                  <a:cs typeface="Arial" panose="020B0604020202020204" pitchFamily="34" charset="0"/>
                </a:rPr>
                <a:t>∆</a:t>
              </a:r>
              <a:r>
                <a:rPr lang="en-US" altLang="id-ID" sz="2300" b="1" i="1">
                  <a:cs typeface="Arial" panose="020B0604020202020204" pitchFamily="34" charset="0"/>
                </a:rPr>
                <a:t>Q</a:t>
              </a:r>
              <a:r>
                <a:rPr lang="en-US" altLang="id-ID" sz="2300">
                  <a:cs typeface="Arial" panose="020B0604020202020204" pitchFamily="34" charset="0"/>
                </a:rPr>
                <a:t> = 1000</a:t>
              </a:r>
            </a:p>
          </p:txBody>
        </p:sp>
        <p:sp>
          <p:nvSpPr>
            <p:cNvPr id="53300" name="Rectangle 83"/>
            <p:cNvSpPr>
              <a:spLocks noChangeArrowheads="1"/>
            </p:cNvSpPr>
            <p:nvPr/>
          </p:nvSpPr>
          <p:spPr bwMode="auto">
            <a:xfrm>
              <a:off x="2867" y="1820"/>
              <a:ext cx="1222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 sz="2300" b="1">
                  <a:cs typeface="Arial" panose="020B0604020202020204" pitchFamily="34" charset="0"/>
                </a:rPr>
                <a:t>∆TC</a:t>
              </a:r>
              <a:r>
                <a:rPr lang="en-US" altLang="id-ID" sz="2300">
                  <a:cs typeface="Arial" panose="020B0604020202020204" pitchFamily="34" charset="0"/>
                </a:rPr>
                <a:t> = $2000</a:t>
              </a:r>
            </a:p>
          </p:txBody>
        </p:sp>
      </p:grpSp>
      <p:grpSp>
        <p:nvGrpSpPr>
          <p:cNvPr id="4" name="Group 90"/>
          <p:cNvGrpSpPr>
            <a:grpSpLocks/>
          </p:cNvGrpSpPr>
          <p:nvPr/>
        </p:nvGrpSpPr>
        <p:grpSpPr bwMode="auto">
          <a:xfrm>
            <a:off x="252413" y="3429000"/>
            <a:ext cx="6240462" cy="668338"/>
            <a:chOff x="159" y="2160"/>
            <a:chExt cx="3931" cy="421"/>
          </a:xfrm>
        </p:grpSpPr>
        <p:sp>
          <p:nvSpPr>
            <p:cNvPr id="53293" name="Arc 48"/>
            <p:cNvSpPr>
              <a:spLocks/>
            </p:cNvSpPr>
            <p:nvPr/>
          </p:nvSpPr>
          <p:spPr bwMode="auto">
            <a:xfrm>
              <a:off x="2649" y="2160"/>
              <a:ext cx="201" cy="407"/>
            </a:xfrm>
            <a:custGeom>
              <a:avLst/>
              <a:gdLst>
                <a:gd name="T0" fmla="*/ 0 w 24854"/>
                <a:gd name="T1" fmla="*/ 0 h 43200"/>
                <a:gd name="T2" fmla="*/ 0 w 24854"/>
                <a:gd name="T3" fmla="*/ 0 h 43200"/>
                <a:gd name="T4" fmla="*/ 0 w 24854"/>
                <a:gd name="T5" fmla="*/ 0 h 43200"/>
                <a:gd name="T6" fmla="*/ 0 60000 65536"/>
                <a:gd name="T7" fmla="*/ 0 60000 65536"/>
                <a:gd name="T8" fmla="*/ 0 60000 65536"/>
                <a:gd name="T9" fmla="*/ 0 w 24854"/>
                <a:gd name="T10" fmla="*/ 0 h 43200"/>
                <a:gd name="T11" fmla="*/ 24854 w 24854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54" h="43200" fill="none" extrusionOk="0">
                  <a:moveTo>
                    <a:pt x="3338" y="0"/>
                  </a:moveTo>
                  <a:cubicBezTo>
                    <a:pt x="15235" y="46"/>
                    <a:pt x="24854" y="9703"/>
                    <a:pt x="24854" y="21600"/>
                  </a:cubicBezTo>
                  <a:cubicBezTo>
                    <a:pt x="24854" y="33529"/>
                    <a:pt x="15183" y="43200"/>
                    <a:pt x="3254" y="43200"/>
                  </a:cubicBezTo>
                  <a:cubicBezTo>
                    <a:pt x="2164" y="43200"/>
                    <a:pt x="1076" y="43117"/>
                    <a:pt x="-1" y="42953"/>
                  </a:cubicBezTo>
                </a:path>
                <a:path w="24854" h="43200" stroke="0" extrusionOk="0">
                  <a:moveTo>
                    <a:pt x="3338" y="0"/>
                  </a:moveTo>
                  <a:cubicBezTo>
                    <a:pt x="15235" y="46"/>
                    <a:pt x="24854" y="9703"/>
                    <a:pt x="24854" y="21600"/>
                  </a:cubicBezTo>
                  <a:cubicBezTo>
                    <a:pt x="24854" y="33529"/>
                    <a:pt x="15183" y="43200"/>
                    <a:pt x="3254" y="43200"/>
                  </a:cubicBezTo>
                  <a:cubicBezTo>
                    <a:pt x="2164" y="43200"/>
                    <a:pt x="1076" y="43117"/>
                    <a:pt x="-1" y="42953"/>
                  </a:cubicBezTo>
                  <a:lnTo>
                    <a:pt x="3254" y="21600"/>
                  </a:lnTo>
                  <a:lnTo>
                    <a:pt x="3338" y="0"/>
                  </a:lnTo>
                  <a:close/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53294" name="Arc 51"/>
            <p:cNvSpPr>
              <a:spLocks/>
            </p:cNvSpPr>
            <p:nvPr/>
          </p:nvSpPr>
          <p:spPr bwMode="auto">
            <a:xfrm flipH="1">
              <a:off x="1102" y="2174"/>
              <a:ext cx="205" cy="407"/>
            </a:xfrm>
            <a:custGeom>
              <a:avLst/>
              <a:gdLst>
                <a:gd name="T0" fmla="*/ 0 w 24604"/>
                <a:gd name="T1" fmla="*/ 0 h 43200"/>
                <a:gd name="T2" fmla="*/ 0 w 24604"/>
                <a:gd name="T3" fmla="*/ 0 h 43200"/>
                <a:gd name="T4" fmla="*/ 0 w 24604"/>
                <a:gd name="T5" fmla="*/ 0 h 43200"/>
                <a:gd name="T6" fmla="*/ 0 60000 65536"/>
                <a:gd name="T7" fmla="*/ 0 60000 65536"/>
                <a:gd name="T8" fmla="*/ 0 60000 65536"/>
                <a:gd name="T9" fmla="*/ 0 w 24604"/>
                <a:gd name="T10" fmla="*/ 0 h 43200"/>
                <a:gd name="T11" fmla="*/ 24604 w 24604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604" h="43200" fill="none" extrusionOk="0">
                  <a:moveTo>
                    <a:pt x="1377" y="61"/>
                  </a:moveTo>
                  <a:cubicBezTo>
                    <a:pt x="1918" y="20"/>
                    <a:pt x="2461" y="-1"/>
                    <a:pt x="3004" y="0"/>
                  </a:cubicBezTo>
                  <a:cubicBezTo>
                    <a:pt x="14933" y="0"/>
                    <a:pt x="24604" y="9670"/>
                    <a:pt x="24604" y="21600"/>
                  </a:cubicBezTo>
                  <a:cubicBezTo>
                    <a:pt x="24604" y="33529"/>
                    <a:pt x="14933" y="43200"/>
                    <a:pt x="3004" y="43200"/>
                  </a:cubicBezTo>
                  <a:cubicBezTo>
                    <a:pt x="1998" y="43200"/>
                    <a:pt x="995" y="43129"/>
                    <a:pt x="-1" y="42990"/>
                  </a:cubicBezTo>
                </a:path>
                <a:path w="24604" h="43200" stroke="0" extrusionOk="0">
                  <a:moveTo>
                    <a:pt x="1377" y="61"/>
                  </a:moveTo>
                  <a:cubicBezTo>
                    <a:pt x="1918" y="20"/>
                    <a:pt x="2461" y="-1"/>
                    <a:pt x="3004" y="0"/>
                  </a:cubicBezTo>
                  <a:cubicBezTo>
                    <a:pt x="14933" y="0"/>
                    <a:pt x="24604" y="9670"/>
                    <a:pt x="24604" y="21600"/>
                  </a:cubicBezTo>
                  <a:cubicBezTo>
                    <a:pt x="24604" y="33529"/>
                    <a:pt x="14933" y="43200"/>
                    <a:pt x="3004" y="43200"/>
                  </a:cubicBezTo>
                  <a:cubicBezTo>
                    <a:pt x="1998" y="43200"/>
                    <a:pt x="995" y="43129"/>
                    <a:pt x="-1" y="42990"/>
                  </a:cubicBezTo>
                  <a:lnTo>
                    <a:pt x="3004" y="21600"/>
                  </a:lnTo>
                  <a:lnTo>
                    <a:pt x="1377" y="61"/>
                  </a:lnTo>
                  <a:close/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53295" name="Rectangle 79"/>
            <p:cNvSpPr>
              <a:spLocks noChangeArrowheads="1"/>
            </p:cNvSpPr>
            <p:nvPr/>
          </p:nvSpPr>
          <p:spPr bwMode="auto">
            <a:xfrm>
              <a:off x="159" y="2230"/>
              <a:ext cx="928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/>
              <a:r>
                <a:rPr lang="en-US" altLang="id-ID" sz="2300" b="1">
                  <a:cs typeface="Arial" panose="020B0604020202020204" pitchFamily="34" charset="0"/>
                </a:rPr>
                <a:t>∆</a:t>
              </a:r>
              <a:r>
                <a:rPr lang="en-US" altLang="id-ID" sz="2300" b="1" i="1">
                  <a:cs typeface="Arial" panose="020B0604020202020204" pitchFamily="34" charset="0"/>
                </a:rPr>
                <a:t>Q</a:t>
              </a:r>
              <a:r>
                <a:rPr lang="en-US" altLang="id-ID" sz="2300">
                  <a:cs typeface="Arial" panose="020B0604020202020204" pitchFamily="34" charset="0"/>
                </a:rPr>
                <a:t> = 800</a:t>
              </a:r>
            </a:p>
          </p:txBody>
        </p:sp>
        <p:sp>
          <p:nvSpPr>
            <p:cNvPr id="53296" name="Rectangle 85"/>
            <p:cNvSpPr>
              <a:spLocks noChangeArrowheads="1"/>
            </p:cNvSpPr>
            <p:nvPr/>
          </p:nvSpPr>
          <p:spPr bwMode="auto">
            <a:xfrm>
              <a:off x="2868" y="2227"/>
              <a:ext cx="1222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 sz="2300" b="1">
                  <a:cs typeface="Arial" panose="020B0604020202020204" pitchFamily="34" charset="0"/>
                </a:rPr>
                <a:t>∆TC</a:t>
              </a:r>
              <a:r>
                <a:rPr lang="en-US" altLang="id-ID" sz="2300">
                  <a:cs typeface="Arial" panose="020B0604020202020204" pitchFamily="34" charset="0"/>
                </a:rPr>
                <a:t> = $2000</a:t>
              </a:r>
            </a:p>
          </p:txBody>
        </p:sp>
      </p:grpSp>
      <p:grpSp>
        <p:nvGrpSpPr>
          <p:cNvPr id="5" name="Group 91"/>
          <p:cNvGrpSpPr>
            <a:grpSpLocks/>
          </p:cNvGrpSpPr>
          <p:nvPr/>
        </p:nvGrpSpPr>
        <p:grpSpPr bwMode="auto">
          <a:xfrm>
            <a:off x="293688" y="4067175"/>
            <a:ext cx="6200775" cy="668338"/>
            <a:chOff x="185" y="2562"/>
            <a:chExt cx="3906" cy="421"/>
          </a:xfrm>
        </p:grpSpPr>
        <p:sp>
          <p:nvSpPr>
            <p:cNvPr id="53289" name="Arc 65"/>
            <p:cNvSpPr>
              <a:spLocks/>
            </p:cNvSpPr>
            <p:nvPr/>
          </p:nvSpPr>
          <p:spPr bwMode="auto">
            <a:xfrm flipH="1">
              <a:off x="1105" y="2576"/>
              <a:ext cx="205" cy="407"/>
            </a:xfrm>
            <a:custGeom>
              <a:avLst/>
              <a:gdLst>
                <a:gd name="T0" fmla="*/ 0 w 24604"/>
                <a:gd name="T1" fmla="*/ 0 h 43200"/>
                <a:gd name="T2" fmla="*/ 0 w 24604"/>
                <a:gd name="T3" fmla="*/ 0 h 43200"/>
                <a:gd name="T4" fmla="*/ 0 w 24604"/>
                <a:gd name="T5" fmla="*/ 0 h 43200"/>
                <a:gd name="T6" fmla="*/ 0 60000 65536"/>
                <a:gd name="T7" fmla="*/ 0 60000 65536"/>
                <a:gd name="T8" fmla="*/ 0 60000 65536"/>
                <a:gd name="T9" fmla="*/ 0 w 24604"/>
                <a:gd name="T10" fmla="*/ 0 h 43200"/>
                <a:gd name="T11" fmla="*/ 24604 w 24604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604" h="43200" fill="none" extrusionOk="0">
                  <a:moveTo>
                    <a:pt x="1377" y="61"/>
                  </a:moveTo>
                  <a:cubicBezTo>
                    <a:pt x="1918" y="20"/>
                    <a:pt x="2461" y="-1"/>
                    <a:pt x="3004" y="0"/>
                  </a:cubicBezTo>
                  <a:cubicBezTo>
                    <a:pt x="14933" y="0"/>
                    <a:pt x="24604" y="9670"/>
                    <a:pt x="24604" y="21600"/>
                  </a:cubicBezTo>
                  <a:cubicBezTo>
                    <a:pt x="24604" y="33529"/>
                    <a:pt x="14933" y="43200"/>
                    <a:pt x="3004" y="43200"/>
                  </a:cubicBezTo>
                  <a:cubicBezTo>
                    <a:pt x="1998" y="43200"/>
                    <a:pt x="995" y="43129"/>
                    <a:pt x="-1" y="42990"/>
                  </a:cubicBezTo>
                </a:path>
                <a:path w="24604" h="43200" stroke="0" extrusionOk="0">
                  <a:moveTo>
                    <a:pt x="1377" y="61"/>
                  </a:moveTo>
                  <a:cubicBezTo>
                    <a:pt x="1918" y="20"/>
                    <a:pt x="2461" y="-1"/>
                    <a:pt x="3004" y="0"/>
                  </a:cubicBezTo>
                  <a:cubicBezTo>
                    <a:pt x="14933" y="0"/>
                    <a:pt x="24604" y="9670"/>
                    <a:pt x="24604" y="21600"/>
                  </a:cubicBezTo>
                  <a:cubicBezTo>
                    <a:pt x="24604" y="33529"/>
                    <a:pt x="14933" y="43200"/>
                    <a:pt x="3004" y="43200"/>
                  </a:cubicBezTo>
                  <a:cubicBezTo>
                    <a:pt x="1998" y="43200"/>
                    <a:pt x="995" y="43129"/>
                    <a:pt x="-1" y="42990"/>
                  </a:cubicBezTo>
                  <a:lnTo>
                    <a:pt x="3004" y="21600"/>
                  </a:lnTo>
                  <a:lnTo>
                    <a:pt x="1377" y="61"/>
                  </a:lnTo>
                  <a:close/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53290" name="Arc 68"/>
            <p:cNvSpPr>
              <a:spLocks/>
            </p:cNvSpPr>
            <p:nvPr/>
          </p:nvSpPr>
          <p:spPr bwMode="auto">
            <a:xfrm>
              <a:off x="2652" y="2562"/>
              <a:ext cx="201" cy="407"/>
            </a:xfrm>
            <a:custGeom>
              <a:avLst/>
              <a:gdLst>
                <a:gd name="T0" fmla="*/ 0 w 24854"/>
                <a:gd name="T1" fmla="*/ 0 h 43200"/>
                <a:gd name="T2" fmla="*/ 0 w 24854"/>
                <a:gd name="T3" fmla="*/ 0 h 43200"/>
                <a:gd name="T4" fmla="*/ 0 w 24854"/>
                <a:gd name="T5" fmla="*/ 0 h 43200"/>
                <a:gd name="T6" fmla="*/ 0 60000 65536"/>
                <a:gd name="T7" fmla="*/ 0 60000 65536"/>
                <a:gd name="T8" fmla="*/ 0 60000 65536"/>
                <a:gd name="T9" fmla="*/ 0 w 24854"/>
                <a:gd name="T10" fmla="*/ 0 h 43200"/>
                <a:gd name="T11" fmla="*/ 24854 w 24854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54" h="43200" fill="none" extrusionOk="0">
                  <a:moveTo>
                    <a:pt x="3338" y="0"/>
                  </a:moveTo>
                  <a:cubicBezTo>
                    <a:pt x="15235" y="46"/>
                    <a:pt x="24854" y="9703"/>
                    <a:pt x="24854" y="21600"/>
                  </a:cubicBezTo>
                  <a:cubicBezTo>
                    <a:pt x="24854" y="33529"/>
                    <a:pt x="15183" y="43200"/>
                    <a:pt x="3254" y="43200"/>
                  </a:cubicBezTo>
                  <a:cubicBezTo>
                    <a:pt x="2164" y="43200"/>
                    <a:pt x="1076" y="43117"/>
                    <a:pt x="-1" y="42953"/>
                  </a:cubicBezTo>
                </a:path>
                <a:path w="24854" h="43200" stroke="0" extrusionOk="0">
                  <a:moveTo>
                    <a:pt x="3338" y="0"/>
                  </a:moveTo>
                  <a:cubicBezTo>
                    <a:pt x="15235" y="46"/>
                    <a:pt x="24854" y="9703"/>
                    <a:pt x="24854" y="21600"/>
                  </a:cubicBezTo>
                  <a:cubicBezTo>
                    <a:pt x="24854" y="33529"/>
                    <a:pt x="15183" y="43200"/>
                    <a:pt x="3254" y="43200"/>
                  </a:cubicBezTo>
                  <a:cubicBezTo>
                    <a:pt x="2164" y="43200"/>
                    <a:pt x="1076" y="43117"/>
                    <a:pt x="-1" y="42953"/>
                  </a:cubicBezTo>
                  <a:lnTo>
                    <a:pt x="3254" y="21600"/>
                  </a:lnTo>
                  <a:lnTo>
                    <a:pt x="3338" y="0"/>
                  </a:lnTo>
                  <a:close/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53291" name="Rectangle 80"/>
            <p:cNvSpPr>
              <a:spLocks noChangeArrowheads="1"/>
            </p:cNvSpPr>
            <p:nvPr/>
          </p:nvSpPr>
          <p:spPr bwMode="auto">
            <a:xfrm>
              <a:off x="185" y="2631"/>
              <a:ext cx="901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/>
              <a:r>
                <a:rPr lang="en-US" altLang="id-ID" sz="2300" b="1">
                  <a:cs typeface="Arial" panose="020B0604020202020204" pitchFamily="34" charset="0"/>
                </a:rPr>
                <a:t>∆</a:t>
              </a:r>
              <a:r>
                <a:rPr lang="en-US" altLang="id-ID" sz="2300" b="1" i="1">
                  <a:cs typeface="Arial" panose="020B0604020202020204" pitchFamily="34" charset="0"/>
                </a:rPr>
                <a:t>Q</a:t>
              </a:r>
              <a:r>
                <a:rPr lang="en-US" altLang="id-ID" sz="2300">
                  <a:cs typeface="Arial" panose="020B0604020202020204" pitchFamily="34" charset="0"/>
                </a:rPr>
                <a:t> = 600</a:t>
              </a:r>
            </a:p>
          </p:txBody>
        </p:sp>
        <p:sp>
          <p:nvSpPr>
            <p:cNvPr id="53292" name="Rectangle 86"/>
            <p:cNvSpPr>
              <a:spLocks noChangeArrowheads="1"/>
            </p:cNvSpPr>
            <p:nvPr/>
          </p:nvSpPr>
          <p:spPr bwMode="auto">
            <a:xfrm>
              <a:off x="2869" y="2629"/>
              <a:ext cx="1222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 sz="2300" b="1">
                  <a:cs typeface="Arial" panose="020B0604020202020204" pitchFamily="34" charset="0"/>
                </a:rPr>
                <a:t>∆TC</a:t>
              </a:r>
              <a:r>
                <a:rPr lang="en-US" altLang="id-ID" sz="2300">
                  <a:cs typeface="Arial" panose="020B0604020202020204" pitchFamily="34" charset="0"/>
                </a:rPr>
                <a:t> = $2000</a:t>
              </a:r>
            </a:p>
          </p:txBody>
        </p:sp>
      </p:grpSp>
      <p:grpSp>
        <p:nvGrpSpPr>
          <p:cNvPr id="6" name="Group 92"/>
          <p:cNvGrpSpPr>
            <a:grpSpLocks/>
          </p:cNvGrpSpPr>
          <p:nvPr/>
        </p:nvGrpSpPr>
        <p:grpSpPr bwMode="auto">
          <a:xfrm>
            <a:off x="307975" y="4703763"/>
            <a:ext cx="6172200" cy="668337"/>
            <a:chOff x="194" y="2963"/>
            <a:chExt cx="3888" cy="421"/>
          </a:xfrm>
        </p:grpSpPr>
        <p:sp>
          <p:nvSpPr>
            <p:cNvPr id="53285" name="Arc 53"/>
            <p:cNvSpPr>
              <a:spLocks/>
            </p:cNvSpPr>
            <p:nvPr/>
          </p:nvSpPr>
          <p:spPr bwMode="auto">
            <a:xfrm flipH="1">
              <a:off x="1098" y="2977"/>
              <a:ext cx="205" cy="407"/>
            </a:xfrm>
            <a:custGeom>
              <a:avLst/>
              <a:gdLst>
                <a:gd name="T0" fmla="*/ 0 w 24604"/>
                <a:gd name="T1" fmla="*/ 0 h 43200"/>
                <a:gd name="T2" fmla="*/ 0 w 24604"/>
                <a:gd name="T3" fmla="*/ 0 h 43200"/>
                <a:gd name="T4" fmla="*/ 0 w 24604"/>
                <a:gd name="T5" fmla="*/ 0 h 43200"/>
                <a:gd name="T6" fmla="*/ 0 60000 65536"/>
                <a:gd name="T7" fmla="*/ 0 60000 65536"/>
                <a:gd name="T8" fmla="*/ 0 60000 65536"/>
                <a:gd name="T9" fmla="*/ 0 w 24604"/>
                <a:gd name="T10" fmla="*/ 0 h 43200"/>
                <a:gd name="T11" fmla="*/ 24604 w 24604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604" h="43200" fill="none" extrusionOk="0">
                  <a:moveTo>
                    <a:pt x="1377" y="61"/>
                  </a:moveTo>
                  <a:cubicBezTo>
                    <a:pt x="1918" y="20"/>
                    <a:pt x="2461" y="-1"/>
                    <a:pt x="3004" y="0"/>
                  </a:cubicBezTo>
                  <a:cubicBezTo>
                    <a:pt x="14933" y="0"/>
                    <a:pt x="24604" y="9670"/>
                    <a:pt x="24604" y="21600"/>
                  </a:cubicBezTo>
                  <a:cubicBezTo>
                    <a:pt x="24604" y="33529"/>
                    <a:pt x="14933" y="43200"/>
                    <a:pt x="3004" y="43200"/>
                  </a:cubicBezTo>
                  <a:cubicBezTo>
                    <a:pt x="1998" y="43200"/>
                    <a:pt x="995" y="43129"/>
                    <a:pt x="-1" y="42990"/>
                  </a:cubicBezTo>
                </a:path>
                <a:path w="24604" h="43200" stroke="0" extrusionOk="0">
                  <a:moveTo>
                    <a:pt x="1377" y="61"/>
                  </a:moveTo>
                  <a:cubicBezTo>
                    <a:pt x="1918" y="20"/>
                    <a:pt x="2461" y="-1"/>
                    <a:pt x="3004" y="0"/>
                  </a:cubicBezTo>
                  <a:cubicBezTo>
                    <a:pt x="14933" y="0"/>
                    <a:pt x="24604" y="9670"/>
                    <a:pt x="24604" y="21600"/>
                  </a:cubicBezTo>
                  <a:cubicBezTo>
                    <a:pt x="24604" y="33529"/>
                    <a:pt x="14933" y="43200"/>
                    <a:pt x="3004" y="43200"/>
                  </a:cubicBezTo>
                  <a:cubicBezTo>
                    <a:pt x="1998" y="43200"/>
                    <a:pt x="995" y="43129"/>
                    <a:pt x="-1" y="42990"/>
                  </a:cubicBezTo>
                  <a:lnTo>
                    <a:pt x="3004" y="21600"/>
                  </a:lnTo>
                  <a:lnTo>
                    <a:pt x="1377" y="61"/>
                  </a:lnTo>
                  <a:close/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53286" name="Arc 56"/>
            <p:cNvSpPr>
              <a:spLocks/>
            </p:cNvSpPr>
            <p:nvPr/>
          </p:nvSpPr>
          <p:spPr bwMode="auto">
            <a:xfrm>
              <a:off x="2645" y="2963"/>
              <a:ext cx="201" cy="407"/>
            </a:xfrm>
            <a:custGeom>
              <a:avLst/>
              <a:gdLst>
                <a:gd name="T0" fmla="*/ 0 w 24854"/>
                <a:gd name="T1" fmla="*/ 0 h 43200"/>
                <a:gd name="T2" fmla="*/ 0 w 24854"/>
                <a:gd name="T3" fmla="*/ 0 h 43200"/>
                <a:gd name="T4" fmla="*/ 0 w 24854"/>
                <a:gd name="T5" fmla="*/ 0 h 43200"/>
                <a:gd name="T6" fmla="*/ 0 60000 65536"/>
                <a:gd name="T7" fmla="*/ 0 60000 65536"/>
                <a:gd name="T8" fmla="*/ 0 60000 65536"/>
                <a:gd name="T9" fmla="*/ 0 w 24854"/>
                <a:gd name="T10" fmla="*/ 0 h 43200"/>
                <a:gd name="T11" fmla="*/ 24854 w 24854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54" h="43200" fill="none" extrusionOk="0">
                  <a:moveTo>
                    <a:pt x="3338" y="0"/>
                  </a:moveTo>
                  <a:cubicBezTo>
                    <a:pt x="15235" y="46"/>
                    <a:pt x="24854" y="9703"/>
                    <a:pt x="24854" y="21600"/>
                  </a:cubicBezTo>
                  <a:cubicBezTo>
                    <a:pt x="24854" y="33529"/>
                    <a:pt x="15183" y="43200"/>
                    <a:pt x="3254" y="43200"/>
                  </a:cubicBezTo>
                  <a:cubicBezTo>
                    <a:pt x="2164" y="43200"/>
                    <a:pt x="1076" y="43117"/>
                    <a:pt x="-1" y="42953"/>
                  </a:cubicBezTo>
                </a:path>
                <a:path w="24854" h="43200" stroke="0" extrusionOk="0">
                  <a:moveTo>
                    <a:pt x="3338" y="0"/>
                  </a:moveTo>
                  <a:cubicBezTo>
                    <a:pt x="15235" y="46"/>
                    <a:pt x="24854" y="9703"/>
                    <a:pt x="24854" y="21600"/>
                  </a:cubicBezTo>
                  <a:cubicBezTo>
                    <a:pt x="24854" y="33529"/>
                    <a:pt x="15183" y="43200"/>
                    <a:pt x="3254" y="43200"/>
                  </a:cubicBezTo>
                  <a:cubicBezTo>
                    <a:pt x="2164" y="43200"/>
                    <a:pt x="1076" y="43117"/>
                    <a:pt x="-1" y="42953"/>
                  </a:cubicBezTo>
                  <a:lnTo>
                    <a:pt x="3254" y="21600"/>
                  </a:lnTo>
                  <a:lnTo>
                    <a:pt x="3338" y="0"/>
                  </a:lnTo>
                  <a:close/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53287" name="Rectangle 81"/>
            <p:cNvSpPr>
              <a:spLocks noChangeArrowheads="1"/>
            </p:cNvSpPr>
            <p:nvPr/>
          </p:nvSpPr>
          <p:spPr bwMode="auto">
            <a:xfrm>
              <a:off x="194" y="3032"/>
              <a:ext cx="88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/>
              <a:r>
                <a:rPr lang="en-US" altLang="id-ID" sz="2300" b="1">
                  <a:cs typeface="Arial" panose="020B0604020202020204" pitchFamily="34" charset="0"/>
                </a:rPr>
                <a:t>∆</a:t>
              </a:r>
              <a:r>
                <a:rPr lang="en-US" altLang="id-ID" sz="2300" b="1" i="1">
                  <a:cs typeface="Arial" panose="020B0604020202020204" pitchFamily="34" charset="0"/>
                </a:rPr>
                <a:t>Q</a:t>
              </a:r>
              <a:r>
                <a:rPr lang="en-US" altLang="id-ID" sz="2300">
                  <a:cs typeface="Arial" panose="020B0604020202020204" pitchFamily="34" charset="0"/>
                </a:rPr>
                <a:t> = 400</a:t>
              </a:r>
            </a:p>
          </p:txBody>
        </p:sp>
        <p:sp>
          <p:nvSpPr>
            <p:cNvPr id="53288" name="Rectangle 87"/>
            <p:cNvSpPr>
              <a:spLocks noChangeArrowheads="1"/>
            </p:cNvSpPr>
            <p:nvPr/>
          </p:nvSpPr>
          <p:spPr bwMode="auto">
            <a:xfrm>
              <a:off x="2860" y="3028"/>
              <a:ext cx="1222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 sz="2300" b="1">
                  <a:cs typeface="Arial" panose="020B0604020202020204" pitchFamily="34" charset="0"/>
                </a:rPr>
                <a:t>∆TC</a:t>
              </a:r>
              <a:r>
                <a:rPr lang="en-US" altLang="id-ID" sz="2300">
                  <a:cs typeface="Arial" panose="020B0604020202020204" pitchFamily="34" charset="0"/>
                </a:rPr>
                <a:t> = $2000</a:t>
              </a:r>
            </a:p>
          </p:txBody>
        </p:sp>
      </p:grpSp>
      <p:grpSp>
        <p:nvGrpSpPr>
          <p:cNvPr id="7" name="Group 93"/>
          <p:cNvGrpSpPr>
            <a:grpSpLocks/>
          </p:cNvGrpSpPr>
          <p:nvPr/>
        </p:nvGrpSpPr>
        <p:grpSpPr bwMode="auto">
          <a:xfrm>
            <a:off x="307975" y="5310188"/>
            <a:ext cx="6186488" cy="668337"/>
            <a:chOff x="194" y="3345"/>
            <a:chExt cx="3897" cy="421"/>
          </a:xfrm>
        </p:grpSpPr>
        <p:sp>
          <p:nvSpPr>
            <p:cNvPr id="53281" name="Arc 59"/>
            <p:cNvSpPr>
              <a:spLocks/>
            </p:cNvSpPr>
            <p:nvPr/>
          </p:nvSpPr>
          <p:spPr bwMode="auto">
            <a:xfrm flipH="1">
              <a:off x="1105" y="3359"/>
              <a:ext cx="205" cy="407"/>
            </a:xfrm>
            <a:custGeom>
              <a:avLst/>
              <a:gdLst>
                <a:gd name="T0" fmla="*/ 0 w 24604"/>
                <a:gd name="T1" fmla="*/ 0 h 43200"/>
                <a:gd name="T2" fmla="*/ 0 w 24604"/>
                <a:gd name="T3" fmla="*/ 0 h 43200"/>
                <a:gd name="T4" fmla="*/ 0 w 24604"/>
                <a:gd name="T5" fmla="*/ 0 h 43200"/>
                <a:gd name="T6" fmla="*/ 0 60000 65536"/>
                <a:gd name="T7" fmla="*/ 0 60000 65536"/>
                <a:gd name="T8" fmla="*/ 0 60000 65536"/>
                <a:gd name="T9" fmla="*/ 0 w 24604"/>
                <a:gd name="T10" fmla="*/ 0 h 43200"/>
                <a:gd name="T11" fmla="*/ 24604 w 24604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604" h="43200" fill="none" extrusionOk="0">
                  <a:moveTo>
                    <a:pt x="1377" y="61"/>
                  </a:moveTo>
                  <a:cubicBezTo>
                    <a:pt x="1918" y="20"/>
                    <a:pt x="2461" y="-1"/>
                    <a:pt x="3004" y="0"/>
                  </a:cubicBezTo>
                  <a:cubicBezTo>
                    <a:pt x="14933" y="0"/>
                    <a:pt x="24604" y="9670"/>
                    <a:pt x="24604" y="21600"/>
                  </a:cubicBezTo>
                  <a:cubicBezTo>
                    <a:pt x="24604" y="33529"/>
                    <a:pt x="14933" y="43200"/>
                    <a:pt x="3004" y="43200"/>
                  </a:cubicBezTo>
                  <a:cubicBezTo>
                    <a:pt x="1998" y="43200"/>
                    <a:pt x="995" y="43129"/>
                    <a:pt x="-1" y="42990"/>
                  </a:cubicBezTo>
                </a:path>
                <a:path w="24604" h="43200" stroke="0" extrusionOk="0">
                  <a:moveTo>
                    <a:pt x="1377" y="61"/>
                  </a:moveTo>
                  <a:cubicBezTo>
                    <a:pt x="1918" y="20"/>
                    <a:pt x="2461" y="-1"/>
                    <a:pt x="3004" y="0"/>
                  </a:cubicBezTo>
                  <a:cubicBezTo>
                    <a:pt x="14933" y="0"/>
                    <a:pt x="24604" y="9670"/>
                    <a:pt x="24604" y="21600"/>
                  </a:cubicBezTo>
                  <a:cubicBezTo>
                    <a:pt x="24604" y="33529"/>
                    <a:pt x="14933" y="43200"/>
                    <a:pt x="3004" y="43200"/>
                  </a:cubicBezTo>
                  <a:cubicBezTo>
                    <a:pt x="1998" y="43200"/>
                    <a:pt x="995" y="43129"/>
                    <a:pt x="-1" y="42990"/>
                  </a:cubicBezTo>
                  <a:lnTo>
                    <a:pt x="3004" y="21600"/>
                  </a:lnTo>
                  <a:lnTo>
                    <a:pt x="1377" y="61"/>
                  </a:lnTo>
                  <a:close/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53282" name="Arc 62"/>
            <p:cNvSpPr>
              <a:spLocks/>
            </p:cNvSpPr>
            <p:nvPr/>
          </p:nvSpPr>
          <p:spPr bwMode="auto">
            <a:xfrm>
              <a:off x="2652" y="3345"/>
              <a:ext cx="201" cy="407"/>
            </a:xfrm>
            <a:custGeom>
              <a:avLst/>
              <a:gdLst>
                <a:gd name="T0" fmla="*/ 0 w 24854"/>
                <a:gd name="T1" fmla="*/ 0 h 43200"/>
                <a:gd name="T2" fmla="*/ 0 w 24854"/>
                <a:gd name="T3" fmla="*/ 0 h 43200"/>
                <a:gd name="T4" fmla="*/ 0 w 24854"/>
                <a:gd name="T5" fmla="*/ 0 h 43200"/>
                <a:gd name="T6" fmla="*/ 0 60000 65536"/>
                <a:gd name="T7" fmla="*/ 0 60000 65536"/>
                <a:gd name="T8" fmla="*/ 0 60000 65536"/>
                <a:gd name="T9" fmla="*/ 0 w 24854"/>
                <a:gd name="T10" fmla="*/ 0 h 43200"/>
                <a:gd name="T11" fmla="*/ 24854 w 24854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54" h="43200" fill="none" extrusionOk="0">
                  <a:moveTo>
                    <a:pt x="3338" y="0"/>
                  </a:moveTo>
                  <a:cubicBezTo>
                    <a:pt x="15235" y="46"/>
                    <a:pt x="24854" y="9703"/>
                    <a:pt x="24854" y="21600"/>
                  </a:cubicBezTo>
                  <a:cubicBezTo>
                    <a:pt x="24854" y="33529"/>
                    <a:pt x="15183" y="43200"/>
                    <a:pt x="3254" y="43200"/>
                  </a:cubicBezTo>
                  <a:cubicBezTo>
                    <a:pt x="2164" y="43200"/>
                    <a:pt x="1076" y="43117"/>
                    <a:pt x="-1" y="42953"/>
                  </a:cubicBezTo>
                </a:path>
                <a:path w="24854" h="43200" stroke="0" extrusionOk="0">
                  <a:moveTo>
                    <a:pt x="3338" y="0"/>
                  </a:moveTo>
                  <a:cubicBezTo>
                    <a:pt x="15235" y="46"/>
                    <a:pt x="24854" y="9703"/>
                    <a:pt x="24854" y="21600"/>
                  </a:cubicBezTo>
                  <a:cubicBezTo>
                    <a:pt x="24854" y="33529"/>
                    <a:pt x="15183" y="43200"/>
                    <a:pt x="3254" y="43200"/>
                  </a:cubicBezTo>
                  <a:cubicBezTo>
                    <a:pt x="2164" y="43200"/>
                    <a:pt x="1076" y="43117"/>
                    <a:pt x="-1" y="42953"/>
                  </a:cubicBezTo>
                  <a:lnTo>
                    <a:pt x="3254" y="21600"/>
                  </a:lnTo>
                  <a:lnTo>
                    <a:pt x="3338" y="0"/>
                  </a:lnTo>
                  <a:close/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53283" name="Rectangle 82"/>
            <p:cNvSpPr>
              <a:spLocks noChangeArrowheads="1"/>
            </p:cNvSpPr>
            <p:nvPr/>
          </p:nvSpPr>
          <p:spPr bwMode="auto">
            <a:xfrm>
              <a:off x="194" y="3421"/>
              <a:ext cx="894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/>
              <a:r>
                <a:rPr lang="en-US" altLang="id-ID" sz="2300" b="1">
                  <a:cs typeface="Arial" panose="020B0604020202020204" pitchFamily="34" charset="0"/>
                </a:rPr>
                <a:t>∆</a:t>
              </a:r>
              <a:r>
                <a:rPr lang="en-US" altLang="id-ID" sz="2300" b="1" i="1">
                  <a:cs typeface="Arial" panose="020B0604020202020204" pitchFamily="34" charset="0"/>
                </a:rPr>
                <a:t>Q</a:t>
              </a:r>
              <a:r>
                <a:rPr lang="en-US" altLang="id-ID" sz="2300">
                  <a:cs typeface="Arial" panose="020B0604020202020204" pitchFamily="34" charset="0"/>
                </a:rPr>
                <a:t> = 200</a:t>
              </a:r>
            </a:p>
          </p:txBody>
        </p:sp>
        <p:sp>
          <p:nvSpPr>
            <p:cNvPr id="53284" name="Rectangle 88"/>
            <p:cNvSpPr>
              <a:spLocks noChangeArrowheads="1"/>
            </p:cNvSpPr>
            <p:nvPr/>
          </p:nvSpPr>
          <p:spPr bwMode="auto">
            <a:xfrm>
              <a:off x="2869" y="3411"/>
              <a:ext cx="1222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 sz="2300" b="1">
                  <a:cs typeface="Arial" panose="020B0604020202020204" pitchFamily="34" charset="0"/>
                </a:rPr>
                <a:t>∆TC</a:t>
              </a:r>
              <a:r>
                <a:rPr lang="en-US" altLang="id-ID" sz="2300">
                  <a:cs typeface="Arial" panose="020B0604020202020204" pitchFamily="34" charset="0"/>
                </a:rPr>
                <a:t> = $2000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/>
      <p:bldP spid="82948" grpId="0"/>
      <p:bldP spid="82949" grpId="0"/>
      <p:bldP spid="82950" grpId="0"/>
      <p:bldP spid="8295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55299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5738"/>
            <a:ext cx="8229600" cy="649287"/>
          </a:xfrm>
        </p:spPr>
        <p:txBody>
          <a:bodyPr/>
          <a:lstStyle/>
          <a:p>
            <a:pPr eaLnBrk="1" hangingPunct="1"/>
            <a:r>
              <a:rPr lang="en-US" altLang="id-ID" sz="3200" smtClean="0"/>
              <a:t>EXAMPLE 1:  </a:t>
            </a:r>
            <a:r>
              <a:rPr lang="en-US" altLang="id-ID" sz="3400" smtClean="0"/>
              <a:t>The Marginal Cost Curve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4929188" y="1627188"/>
            <a:ext cx="3302000" cy="134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50000"/>
              </a:spcBef>
            </a:pPr>
            <a:r>
              <a:rPr lang="en-US" altLang="id-ID" sz="2600" b="1">
                <a:cs typeface="Arial" panose="020B0604020202020204" pitchFamily="34" charset="0"/>
              </a:rPr>
              <a:t>MC</a:t>
            </a:r>
            <a:r>
              <a:rPr lang="en-US" altLang="id-ID" sz="2600">
                <a:cs typeface="Arial" panose="020B0604020202020204" pitchFamily="34" charset="0"/>
              </a:rPr>
              <a:t> usually rises </a:t>
            </a:r>
            <a:br>
              <a:rPr lang="en-US" altLang="id-ID" sz="2600">
                <a:cs typeface="Arial" panose="020B0604020202020204" pitchFamily="34" charset="0"/>
              </a:rPr>
            </a:br>
            <a:r>
              <a:rPr lang="en-US" altLang="id-ID" sz="2600">
                <a:cs typeface="Arial" panose="020B0604020202020204" pitchFamily="34" charset="0"/>
              </a:rPr>
              <a:t>as </a:t>
            </a:r>
            <a:r>
              <a:rPr lang="en-US" altLang="id-ID" sz="2600" b="1" i="1">
                <a:cs typeface="Arial" panose="020B0604020202020204" pitchFamily="34" charset="0"/>
              </a:rPr>
              <a:t>Q</a:t>
            </a:r>
            <a:r>
              <a:rPr lang="en-US" altLang="id-ID" sz="2600">
                <a:cs typeface="Arial" panose="020B0604020202020204" pitchFamily="34" charset="0"/>
              </a:rPr>
              <a:t> rises, </a:t>
            </a:r>
            <a:br>
              <a:rPr lang="en-US" altLang="id-ID" sz="2600">
                <a:cs typeface="Arial" panose="020B0604020202020204" pitchFamily="34" charset="0"/>
              </a:rPr>
            </a:br>
            <a:r>
              <a:rPr lang="en-US" altLang="id-ID" sz="2600">
                <a:cs typeface="Arial" panose="020B0604020202020204" pitchFamily="34" charset="0"/>
              </a:rPr>
              <a:t>as in this example.</a:t>
            </a: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1611313" y="5635625"/>
            <a:ext cx="1244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18288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$11,000</a:t>
            </a: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1611313" y="5054600"/>
            <a:ext cx="1244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18288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$9,000</a:t>
            </a: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1611313" y="4414838"/>
            <a:ext cx="12446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18288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$7,000</a:t>
            </a: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1611313" y="3760788"/>
            <a:ext cx="1244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18288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$5,000</a:t>
            </a:r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1611313" y="3121025"/>
            <a:ext cx="12446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18288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$3,000</a:t>
            </a:r>
          </a:p>
        </p:txBody>
      </p:sp>
      <p:sp>
        <p:nvSpPr>
          <p:cNvPr id="55306" name="Rectangle 10"/>
          <p:cNvSpPr>
            <a:spLocks noChangeArrowheads="1"/>
          </p:cNvSpPr>
          <p:nvPr/>
        </p:nvSpPr>
        <p:spPr bwMode="auto">
          <a:xfrm>
            <a:off x="1611313" y="2441575"/>
            <a:ext cx="12446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18288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$1,000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1611313" y="1128713"/>
            <a:ext cx="1244600" cy="131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i="1">
                <a:cs typeface="Arial" panose="020B0604020202020204" pitchFamily="34" charset="0"/>
              </a:rPr>
              <a:t>TC</a:t>
            </a:r>
          </a:p>
        </p:txBody>
      </p:sp>
      <p:grpSp>
        <p:nvGrpSpPr>
          <p:cNvPr id="55308" name="Group 12"/>
          <p:cNvGrpSpPr>
            <a:grpSpLocks/>
          </p:cNvGrpSpPr>
          <p:nvPr/>
        </p:nvGrpSpPr>
        <p:grpSpPr bwMode="auto">
          <a:xfrm>
            <a:off x="2855913" y="2798763"/>
            <a:ext cx="1146175" cy="3095625"/>
            <a:chOff x="1799" y="1966"/>
            <a:chExt cx="722" cy="1950"/>
          </a:xfrm>
        </p:grpSpPr>
        <p:sp>
          <p:nvSpPr>
            <p:cNvPr id="55336" name="Rectangle 13"/>
            <p:cNvSpPr>
              <a:spLocks noChangeArrowheads="1"/>
            </p:cNvSpPr>
            <p:nvPr/>
          </p:nvSpPr>
          <p:spPr bwMode="auto">
            <a:xfrm>
              <a:off x="1799" y="3550"/>
              <a:ext cx="72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$10.00</a:t>
              </a:r>
            </a:p>
          </p:txBody>
        </p:sp>
        <p:sp>
          <p:nvSpPr>
            <p:cNvPr id="55337" name="Rectangle 14"/>
            <p:cNvSpPr>
              <a:spLocks noChangeArrowheads="1"/>
            </p:cNvSpPr>
            <p:nvPr/>
          </p:nvSpPr>
          <p:spPr bwMode="auto">
            <a:xfrm>
              <a:off x="1799" y="3184"/>
              <a:ext cx="72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$5.00</a:t>
              </a:r>
            </a:p>
          </p:txBody>
        </p:sp>
        <p:sp>
          <p:nvSpPr>
            <p:cNvPr id="55338" name="Rectangle 15"/>
            <p:cNvSpPr>
              <a:spLocks noChangeArrowheads="1"/>
            </p:cNvSpPr>
            <p:nvPr/>
          </p:nvSpPr>
          <p:spPr bwMode="auto">
            <a:xfrm>
              <a:off x="1799" y="2781"/>
              <a:ext cx="722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$3.33</a:t>
              </a:r>
            </a:p>
          </p:txBody>
        </p:sp>
        <p:sp>
          <p:nvSpPr>
            <p:cNvPr id="55339" name="Rectangle 16"/>
            <p:cNvSpPr>
              <a:spLocks noChangeArrowheads="1"/>
            </p:cNvSpPr>
            <p:nvPr/>
          </p:nvSpPr>
          <p:spPr bwMode="auto">
            <a:xfrm>
              <a:off x="1799" y="2369"/>
              <a:ext cx="722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$2.50</a:t>
              </a:r>
            </a:p>
          </p:txBody>
        </p:sp>
        <p:sp>
          <p:nvSpPr>
            <p:cNvPr id="55340" name="Rectangle 17"/>
            <p:cNvSpPr>
              <a:spLocks noChangeArrowheads="1"/>
            </p:cNvSpPr>
            <p:nvPr/>
          </p:nvSpPr>
          <p:spPr bwMode="auto">
            <a:xfrm>
              <a:off x="1799" y="1966"/>
              <a:ext cx="722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18288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$2.00</a:t>
              </a:r>
            </a:p>
          </p:txBody>
        </p:sp>
      </p:grpSp>
      <p:sp>
        <p:nvSpPr>
          <p:cNvPr id="55309" name="Rectangle 18"/>
          <p:cNvSpPr>
            <a:spLocks noChangeArrowheads="1"/>
          </p:cNvSpPr>
          <p:nvPr/>
        </p:nvSpPr>
        <p:spPr bwMode="auto">
          <a:xfrm>
            <a:off x="2855913" y="2441575"/>
            <a:ext cx="1146175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18288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endParaRPr lang="id-ID" altLang="id-ID" sz="2300">
              <a:cs typeface="Arial" panose="020B0604020202020204" pitchFamily="34" charset="0"/>
            </a:endParaRPr>
          </a:p>
        </p:txBody>
      </p:sp>
      <p:sp>
        <p:nvSpPr>
          <p:cNvPr id="55310" name="Rectangle 19"/>
          <p:cNvSpPr>
            <a:spLocks noChangeArrowheads="1"/>
          </p:cNvSpPr>
          <p:nvPr/>
        </p:nvSpPr>
        <p:spPr bwMode="auto">
          <a:xfrm>
            <a:off x="2855913" y="1128713"/>
            <a:ext cx="1146175" cy="131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i="1">
                <a:cs typeface="Arial" panose="020B0604020202020204" pitchFamily="34" charset="0"/>
              </a:rPr>
              <a:t>MC</a:t>
            </a:r>
          </a:p>
        </p:txBody>
      </p:sp>
      <p:sp>
        <p:nvSpPr>
          <p:cNvPr id="55311" name="Rectangle 20"/>
          <p:cNvSpPr>
            <a:spLocks noChangeArrowheads="1"/>
          </p:cNvSpPr>
          <p:nvPr/>
        </p:nvSpPr>
        <p:spPr bwMode="auto">
          <a:xfrm>
            <a:off x="330200" y="5635625"/>
            <a:ext cx="12811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3000</a:t>
            </a:r>
          </a:p>
        </p:txBody>
      </p:sp>
      <p:sp>
        <p:nvSpPr>
          <p:cNvPr id="55312" name="Rectangle 21"/>
          <p:cNvSpPr>
            <a:spLocks noChangeArrowheads="1"/>
          </p:cNvSpPr>
          <p:nvPr/>
        </p:nvSpPr>
        <p:spPr bwMode="auto">
          <a:xfrm>
            <a:off x="330200" y="5054600"/>
            <a:ext cx="12811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2800</a:t>
            </a:r>
          </a:p>
        </p:txBody>
      </p:sp>
      <p:sp>
        <p:nvSpPr>
          <p:cNvPr id="55313" name="Rectangle 22"/>
          <p:cNvSpPr>
            <a:spLocks noChangeArrowheads="1"/>
          </p:cNvSpPr>
          <p:nvPr/>
        </p:nvSpPr>
        <p:spPr bwMode="auto">
          <a:xfrm>
            <a:off x="330200" y="4414838"/>
            <a:ext cx="1281113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2400</a:t>
            </a:r>
          </a:p>
        </p:txBody>
      </p:sp>
      <p:sp>
        <p:nvSpPr>
          <p:cNvPr id="55314" name="Rectangle 23"/>
          <p:cNvSpPr>
            <a:spLocks noChangeArrowheads="1"/>
          </p:cNvSpPr>
          <p:nvPr/>
        </p:nvSpPr>
        <p:spPr bwMode="auto">
          <a:xfrm>
            <a:off x="330200" y="3760788"/>
            <a:ext cx="1281113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1800</a:t>
            </a:r>
          </a:p>
        </p:txBody>
      </p:sp>
      <p:sp>
        <p:nvSpPr>
          <p:cNvPr id="55315" name="Rectangle 24"/>
          <p:cNvSpPr>
            <a:spLocks noChangeArrowheads="1"/>
          </p:cNvSpPr>
          <p:nvPr/>
        </p:nvSpPr>
        <p:spPr bwMode="auto">
          <a:xfrm>
            <a:off x="330200" y="3121025"/>
            <a:ext cx="128111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1000</a:t>
            </a:r>
          </a:p>
        </p:txBody>
      </p:sp>
      <p:sp>
        <p:nvSpPr>
          <p:cNvPr id="55316" name="Rectangle 25"/>
          <p:cNvSpPr>
            <a:spLocks noChangeArrowheads="1"/>
          </p:cNvSpPr>
          <p:nvPr/>
        </p:nvSpPr>
        <p:spPr bwMode="auto">
          <a:xfrm>
            <a:off x="330200" y="2441575"/>
            <a:ext cx="1281113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0</a:t>
            </a:r>
          </a:p>
        </p:txBody>
      </p:sp>
      <p:sp>
        <p:nvSpPr>
          <p:cNvPr id="55317" name="Rectangle 26"/>
          <p:cNvSpPr>
            <a:spLocks noChangeArrowheads="1"/>
          </p:cNvSpPr>
          <p:nvPr/>
        </p:nvSpPr>
        <p:spPr bwMode="auto">
          <a:xfrm>
            <a:off x="330200" y="1128713"/>
            <a:ext cx="1281113" cy="131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Q</a:t>
            </a:r>
            <a:r>
              <a:rPr lang="en-US" altLang="id-ID" sz="2400">
                <a:cs typeface="Arial" panose="020B0604020202020204" pitchFamily="34" charset="0"/>
              </a:rPr>
              <a:t/>
            </a:r>
            <a:br>
              <a:rPr lang="en-US" altLang="id-ID" sz="2400">
                <a:cs typeface="Arial" panose="020B0604020202020204" pitchFamily="34" charset="0"/>
              </a:rPr>
            </a:br>
            <a:r>
              <a:rPr lang="en-US" altLang="id-ID" sz="2400">
                <a:cs typeface="Arial" panose="020B0604020202020204" pitchFamily="34" charset="0"/>
              </a:rPr>
              <a:t>(bushels </a:t>
            </a:r>
            <a:br>
              <a:rPr lang="en-US" altLang="id-ID" sz="2400">
                <a:cs typeface="Arial" panose="020B0604020202020204" pitchFamily="34" charset="0"/>
              </a:rPr>
            </a:br>
            <a:r>
              <a:rPr lang="en-US" altLang="id-ID" sz="2400">
                <a:cs typeface="Arial" panose="020B0604020202020204" pitchFamily="34" charset="0"/>
              </a:rPr>
              <a:t>of wheat)</a:t>
            </a:r>
          </a:p>
        </p:txBody>
      </p:sp>
      <p:sp>
        <p:nvSpPr>
          <p:cNvPr id="55318" name="Line 27"/>
          <p:cNvSpPr>
            <a:spLocks noChangeShapeType="1"/>
          </p:cNvSpPr>
          <p:nvPr/>
        </p:nvSpPr>
        <p:spPr bwMode="auto">
          <a:xfrm>
            <a:off x="330200" y="1128713"/>
            <a:ext cx="0" cy="13128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5319" name="Line 28"/>
          <p:cNvSpPr>
            <a:spLocks noChangeShapeType="1"/>
          </p:cNvSpPr>
          <p:nvPr/>
        </p:nvSpPr>
        <p:spPr bwMode="auto">
          <a:xfrm>
            <a:off x="4002088" y="1128713"/>
            <a:ext cx="0" cy="13128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5320" name="Line 29"/>
          <p:cNvSpPr>
            <a:spLocks noChangeShapeType="1"/>
          </p:cNvSpPr>
          <p:nvPr/>
        </p:nvSpPr>
        <p:spPr bwMode="auto">
          <a:xfrm>
            <a:off x="330200" y="1128713"/>
            <a:ext cx="3671888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5321" name="Line 30"/>
          <p:cNvSpPr>
            <a:spLocks noChangeShapeType="1"/>
          </p:cNvSpPr>
          <p:nvPr/>
        </p:nvSpPr>
        <p:spPr bwMode="auto">
          <a:xfrm>
            <a:off x="330200" y="2441575"/>
            <a:ext cx="0" cy="6794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5322" name="Line 31"/>
          <p:cNvSpPr>
            <a:spLocks noChangeShapeType="1"/>
          </p:cNvSpPr>
          <p:nvPr/>
        </p:nvSpPr>
        <p:spPr bwMode="auto">
          <a:xfrm>
            <a:off x="4002088" y="2441575"/>
            <a:ext cx="0" cy="6794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5323" name="Line 32"/>
          <p:cNvSpPr>
            <a:spLocks noChangeShapeType="1"/>
          </p:cNvSpPr>
          <p:nvPr/>
        </p:nvSpPr>
        <p:spPr bwMode="auto">
          <a:xfrm>
            <a:off x="330200" y="3121025"/>
            <a:ext cx="0" cy="6397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5324" name="Line 33"/>
          <p:cNvSpPr>
            <a:spLocks noChangeShapeType="1"/>
          </p:cNvSpPr>
          <p:nvPr/>
        </p:nvSpPr>
        <p:spPr bwMode="auto">
          <a:xfrm>
            <a:off x="4002088" y="3121025"/>
            <a:ext cx="0" cy="6397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5325" name="Line 34"/>
          <p:cNvSpPr>
            <a:spLocks noChangeShapeType="1"/>
          </p:cNvSpPr>
          <p:nvPr/>
        </p:nvSpPr>
        <p:spPr bwMode="auto">
          <a:xfrm>
            <a:off x="330200" y="3760788"/>
            <a:ext cx="0" cy="6540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5326" name="Line 35"/>
          <p:cNvSpPr>
            <a:spLocks noChangeShapeType="1"/>
          </p:cNvSpPr>
          <p:nvPr/>
        </p:nvSpPr>
        <p:spPr bwMode="auto">
          <a:xfrm>
            <a:off x="4002088" y="3760788"/>
            <a:ext cx="0" cy="6540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5327" name="Line 36"/>
          <p:cNvSpPr>
            <a:spLocks noChangeShapeType="1"/>
          </p:cNvSpPr>
          <p:nvPr/>
        </p:nvSpPr>
        <p:spPr bwMode="auto">
          <a:xfrm>
            <a:off x="330200" y="4414838"/>
            <a:ext cx="0" cy="6397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5328" name="Line 37"/>
          <p:cNvSpPr>
            <a:spLocks noChangeShapeType="1"/>
          </p:cNvSpPr>
          <p:nvPr/>
        </p:nvSpPr>
        <p:spPr bwMode="auto">
          <a:xfrm>
            <a:off x="4002088" y="4414838"/>
            <a:ext cx="0" cy="6397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5329" name="Line 38"/>
          <p:cNvSpPr>
            <a:spLocks noChangeShapeType="1"/>
          </p:cNvSpPr>
          <p:nvPr/>
        </p:nvSpPr>
        <p:spPr bwMode="auto">
          <a:xfrm>
            <a:off x="330200" y="5054600"/>
            <a:ext cx="0" cy="5810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5330" name="Line 39"/>
          <p:cNvSpPr>
            <a:spLocks noChangeShapeType="1"/>
          </p:cNvSpPr>
          <p:nvPr/>
        </p:nvSpPr>
        <p:spPr bwMode="auto">
          <a:xfrm>
            <a:off x="4002088" y="5054600"/>
            <a:ext cx="0" cy="5810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5331" name="Line 40"/>
          <p:cNvSpPr>
            <a:spLocks noChangeShapeType="1"/>
          </p:cNvSpPr>
          <p:nvPr/>
        </p:nvSpPr>
        <p:spPr bwMode="auto">
          <a:xfrm>
            <a:off x="330200" y="5635625"/>
            <a:ext cx="0" cy="5810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5332" name="Line 41"/>
          <p:cNvSpPr>
            <a:spLocks noChangeShapeType="1"/>
          </p:cNvSpPr>
          <p:nvPr/>
        </p:nvSpPr>
        <p:spPr bwMode="auto">
          <a:xfrm>
            <a:off x="4002088" y="5635625"/>
            <a:ext cx="0" cy="5810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5333" name="Line 42"/>
          <p:cNvSpPr>
            <a:spLocks noChangeShapeType="1"/>
          </p:cNvSpPr>
          <p:nvPr/>
        </p:nvSpPr>
        <p:spPr bwMode="auto">
          <a:xfrm>
            <a:off x="330200" y="6216650"/>
            <a:ext cx="3671888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5334" name="Line 43"/>
          <p:cNvSpPr>
            <a:spLocks noChangeShapeType="1"/>
          </p:cNvSpPr>
          <p:nvPr/>
        </p:nvSpPr>
        <p:spPr bwMode="auto">
          <a:xfrm>
            <a:off x="330200" y="2441575"/>
            <a:ext cx="3671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graphicFrame>
        <p:nvGraphicFramePr>
          <p:cNvPr id="83971" name="Object 3"/>
          <p:cNvGraphicFramePr>
            <a:graphicFrameLocks noChangeAspect="1"/>
          </p:cNvGraphicFramePr>
          <p:nvPr/>
        </p:nvGraphicFramePr>
        <p:xfrm>
          <a:off x="4013200" y="903288"/>
          <a:ext cx="4916488" cy="543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2" name="Chart" r:id="rId4" imgW="4381381" imgH="4848106" progId="Excel.Chart.8">
                  <p:embed/>
                </p:oleObj>
              </mc:Choice>
              <mc:Fallback>
                <p:oleObj name="Chart" r:id="rId4" imgW="4381381" imgH="4848106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200" y="903288"/>
                        <a:ext cx="4916488" cy="543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  <p:bldOleChart spid="8397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8410575" cy="681037"/>
          </a:xfrm>
        </p:spPr>
        <p:txBody>
          <a:bodyPr/>
          <a:lstStyle/>
          <a:p>
            <a:pPr eaLnBrk="1" hangingPunct="1"/>
            <a:r>
              <a:rPr lang="en-US" altLang="id-ID" smtClean="0"/>
              <a:t>Why MC Is Important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06400" y="1309688"/>
            <a:ext cx="8229600" cy="5386387"/>
          </a:xfrm>
        </p:spPr>
        <p:txBody>
          <a:bodyPr/>
          <a:lstStyle/>
          <a:p>
            <a:pPr eaLnBrk="1" hangingPunct="1"/>
            <a:r>
              <a:rPr lang="en-US" altLang="id-ID" sz="2700" smtClean="0"/>
              <a:t>Farmer Jack is rational and wants to maximize </a:t>
            </a:r>
            <a:br>
              <a:rPr lang="en-US" altLang="id-ID" sz="2700" smtClean="0"/>
            </a:br>
            <a:r>
              <a:rPr lang="en-US" altLang="id-ID" sz="2700" smtClean="0"/>
              <a:t>his profit.  To increase profit, should he produce more or less wheat?  </a:t>
            </a:r>
          </a:p>
          <a:p>
            <a:pPr eaLnBrk="1" hangingPunct="1"/>
            <a:r>
              <a:rPr lang="en-US" altLang="id-ID" sz="2700" smtClean="0"/>
              <a:t>To find the answer, Farmer Jack needs to </a:t>
            </a:r>
            <a:br>
              <a:rPr lang="en-US" altLang="id-ID" sz="2700" smtClean="0"/>
            </a:br>
            <a:r>
              <a:rPr lang="en-US" altLang="id-ID" sz="2700" smtClean="0"/>
              <a:t>“think at the margin.”  </a:t>
            </a:r>
          </a:p>
          <a:p>
            <a:pPr eaLnBrk="1" hangingPunct="1"/>
            <a:r>
              <a:rPr lang="en-US" altLang="id-ID" sz="2700" smtClean="0"/>
              <a:t>If the cost of additional wheat (</a:t>
            </a:r>
            <a:r>
              <a:rPr lang="en-US" altLang="id-ID" sz="2700" i="1" smtClean="0"/>
              <a:t>MC</a:t>
            </a:r>
            <a:r>
              <a:rPr lang="en-US" altLang="id-ID" sz="2700" smtClean="0"/>
              <a:t>) is less than </a:t>
            </a:r>
            <a:br>
              <a:rPr lang="en-US" altLang="id-ID" sz="2700" smtClean="0"/>
            </a:br>
            <a:r>
              <a:rPr lang="en-US" altLang="id-ID" sz="2700" smtClean="0"/>
              <a:t>the revenue he would get from selling it, </a:t>
            </a:r>
            <a:br>
              <a:rPr lang="en-US" altLang="id-ID" sz="2700" smtClean="0"/>
            </a:br>
            <a:r>
              <a:rPr lang="en-US" altLang="id-ID" sz="2700" smtClean="0"/>
              <a:t>then Jack’s profits rise if he produces more.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 bldLvl="5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8410575" cy="681037"/>
          </a:xfrm>
        </p:spPr>
        <p:txBody>
          <a:bodyPr/>
          <a:lstStyle/>
          <a:p>
            <a:pPr eaLnBrk="1" hangingPunct="1"/>
            <a:r>
              <a:rPr lang="en-US" altLang="id-ID" smtClean="0"/>
              <a:t>Total Revenue, Total Cost, Profit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11250"/>
            <a:ext cx="8313738" cy="1009650"/>
          </a:xfrm>
        </p:spPr>
        <p:txBody>
          <a:bodyPr/>
          <a:lstStyle/>
          <a:p>
            <a:pPr eaLnBrk="1" hangingPunct="1"/>
            <a:r>
              <a:rPr lang="en-US" altLang="id-ID" smtClean="0"/>
              <a:t>We assume that </a:t>
            </a:r>
            <a:r>
              <a:rPr lang="en-US" altLang="id-ID" u="sng" smtClean="0"/>
              <a:t>the firm’s goal is to maximize profit</a:t>
            </a:r>
            <a:r>
              <a:rPr lang="en-US" altLang="id-ID" smtClean="0"/>
              <a:t>.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939800" y="2338388"/>
            <a:ext cx="68453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id-ID" sz="3000" b="1">
                <a:solidFill>
                  <a:srgbClr val="CC0000"/>
                </a:solidFill>
                <a:cs typeface="Arial" panose="020B0604020202020204" pitchFamily="34" charset="0"/>
              </a:rPr>
              <a:t>Profit</a:t>
            </a:r>
            <a:r>
              <a:rPr lang="en-US" altLang="id-ID" sz="3000">
                <a:cs typeface="Arial" panose="020B0604020202020204" pitchFamily="34" charset="0"/>
              </a:rPr>
              <a:t>  =  </a:t>
            </a:r>
            <a:r>
              <a:rPr lang="en-US" altLang="id-ID" sz="3000" b="1">
                <a:solidFill>
                  <a:srgbClr val="CC0000"/>
                </a:solidFill>
                <a:cs typeface="Arial" panose="020B0604020202020204" pitchFamily="34" charset="0"/>
              </a:rPr>
              <a:t>Total revenue</a:t>
            </a:r>
            <a:r>
              <a:rPr lang="en-US" altLang="id-ID" sz="3000">
                <a:cs typeface="Arial" panose="020B0604020202020204" pitchFamily="34" charset="0"/>
              </a:rPr>
              <a:t>  –  </a:t>
            </a:r>
            <a:r>
              <a:rPr lang="en-US" altLang="id-ID" sz="3000" b="1">
                <a:solidFill>
                  <a:srgbClr val="CC0000"/>
                </a:solidFill>
                <a:cs typeface="Arial" panose="020B0604020202020204" pitchFamily="34" charset="0"/>
              </a:rPr>
              <a:t>Total cost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713038" y="2949575"/>
            <a:ext cx="2138362" cy="2328863"/>
            <a:chOff x="1709" y="1858"/>
            <a:chExt cx="1347" cy="1467"/>
          </a:xfrm>
        </p:grpSpPr>
        <p:sp>
          <p:nvSpPr>
            <p:cNvPr id="18443" name="Line 6"/>
            <p:cNvSpPr>
              <a:spLocks noChangeShapeType="1"/>
            </p:cNvSpPr>
            <p:nvPr/>
          </p:nvSpPr>
          <p:spPr bwMode="auto">
            <a:xfrm flipV="1">
              <a:off x="2397" y="1858"/>
              <a:ext cx="102" cy="3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8444" name="Text Box 7"/>
            <p:cNvSpPr txBox="1">
              <a:spLocks noChangeArrowheads="1"/>
            </p:cNvSpPr>
            <p:nvPr/>
          </p:nvSpPr>
          <p:spPr bwMode="auto">
            <a:xfrm>
              <a:off x="1709" y="2201"/>
              <a:ext cx="1347" cy="112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37160" tIns="91440" rIns="137160" bIns="9144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5000"/>
                </a:lnSpc>
                <a:spcBef>
                  <a:spcPct val="50000"/>
                </a:spcBef>
              </a:pPr>
              <a:r>
                <a:rPr lang="en-US" altLang="id-ID" sz="2500">
                  <a:cs typeface="Arial" panose="020B0604020202020204" pitchFamily="34" charset="0"/>
                </a:rPr>
                <a:t>the amount a firm receives from the sale of its output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256338" y="2905125"/>
            <a:ext cx="2109787" cy="2778125"/>
            <a:chOff x="3941" y="1830"/>
            <a:chExt cx="1329" cy="1750"/>
          </a:xfrm>
        </p:grpSpPr>
        <p:sp>
          <p:nvSpPr>
            <p:cNvPr id="18441" name="Line 9"/>
            <p:cNvSpPr>
              <a:spLocks noChangeShapeType="1"/>
            </p:cNvSpPr>
            <p:nvPr/>
          </p:nvSpPr>
          <p:spPr bwMode="auto">
            <a:xfrm flipH="1" flipV="1">
              <a:off x="4236" y="1830"/>
              <a:ext cx="149" cy="4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8442" name="Text Box 10"/>
            <p:cNvSpPr txBox="1">
              <a:spLocks noChangeArrowheads="1"/>
            </p:cNvSpPr>
            <p:nvPr/>
          </p:nvSpPr>
          <p:spPr bwMode="auto">
            <a:xfrm>
              <a:off x="3941" y="2204"/>
              <a:ext cx="1329" cy="1376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37160" tIns="91440" rIns="137160" bIns="9144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5000"/>
                </a:lnSpc>
                <a:spcBef>
                  <a:spcPct val="50000"/>
                </a:spcBef>
              </a:pPr>
              <a:r>
                <a:rPr lang="en-US" altLang="id-ID" sz="2500">
                  <a:cs typeface="Arial" panose="020B0604020202020204" pitchFamily="34" charset="0"/>
                </a:rPr>
                <a:t>the market value of the inputs a firm uses in production</a:t>
              </a:r>
            </a:p>
          </p:txBody>
        </p:sp>
      </p:grpSp>
      <p:sp>
        <p:nvSpPr>
          <p:cNvPr id="1844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build="p" bldLvl="4"/>
      <p:bldP spid="6554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9075"/>
            <a:ext cx="8229600" cy="649288"/>
          </a:xfrm>
        </p:spPr>
        <p:txBody>
          <a:bodyPr/>
          <a:lstStyle/>
          <a:p>
            <a:pPr eaLnBrk="1" hangingPunct="1"/>
            <a:r>
              <a:rPr lang="en-US" altLang="id-ID" sz="3600" smtClean="0"/>
              <a:t>Fixed and Variable Costs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7825" y="1098550"/>
            <a:ext cx="8229600" cy="5562600"/>
          </a:xfrm>
        </p:spPr>
        <p:txBody>
          <a:bodyPr/>
          <a:lstStyle/>
          <a:p>
            <a:pPr eaLnBrk="1" hangingPunct="1"/>
            <a:r>
              <a:rPr lang="en-US" altLang="id-ID" sz="2400" b="1" smtClean="0">
                <a:solidFill>
                  <a:srgbClr val="CC0000"/>
                </a:solidFill>
              </a:rPr>
              <a:t>Fixed costs</a:t>
            </a:r>
            <a:r>
              <a:rPr lang="en-US" altLang="id-ID" sz="2400" b="1" smtClean="0"/>
              <a:t> </a:t>
            </a:r>
            <a:r>
              <a:rPr lang="en-US" altLang="id-ID" sz="2400" b="1" smtClean="0">
                <a:solidFill>
                  <a:srgbClr val="CC0000"/>
                </a:solidFill>
              </a:rPr>
              <a:t>(</a:t>
            </a:r>
            <a:r>
              <a:rPr lang="en-US" altLang="id-ID" sz="2400" b="1" i="1" smtClean="0">
                <a:solidFill>
                  <a:srgbClr val="CC0000"/>
                </a:solidFill>
              </a:rPr>
              <a:t>FC</a:t>
            </a:r>
            <a:r>
              <a:rPr lang="en-US" altLang="id-ID" sz="2400" b="1" smtClean="0">
                <a:solidFill>
                  <a:srgbClr val="CC0000"/>
                </a:solidFill>
              </a:rPr>
              <a:t>)</a:t>
            </a:r>
            <a:r>
              <a:rPr lang="en-US" altLang="id-ID" sz="2400" smtClean="0"/>
              <a:t> do not vary with the quantity of output produced.  </a:t>
            </a:r>
          </a:p>
          <a:p>
            <a:pPr lvl="1" eaLnBrk="1" hangingPunct="1">
              <a:lnSpc>
                <a:spcPct val="105000"/>
              </a:lnSpc>
            </a:pPr>
            <a:r>
              <a:rPr lang="en-US" altLang="id-ID" sz="2400" smtClean="0"/>
              <a:t>For Farmer Jack, </a:t>
            </a:r>
            <a:r>
              <a:rPr lang="en-US" altLang="id-ID" sz="2400" i="1" smtClean="0"/>
              <a:t>FC</a:t>
            </a:r>
            <a:r>
              <a:rPr lang="en-US" altLang="id-ID" sz="2400" smtClean="0"/>
              <a:t> = $1000 for his land</a:t>
            </a:r>
          </a:p>
          <a:p>
            <a:pPr lvl="1" eaLnBrk="1" hangingPunct="1">
              <a:lnSpc>
                <a:spcPct val="105000"/>
              </a:lnSpc>
            </a:pPr>
            <a:r>
              <a:rPr lang="en-US" altLang="id-ID" sz="2400" smtClean="0"/>
              <a:t>Other examples:  </a:t>
            </a:r>
            <a:br>
              <a:rPr lang="en-US" altLang="id-ID" sz="2400" smtClean="0"/>
            </a:br>
            <a:r>
              <a:rPr lang="en-US" altLang="id-ID" sz="2400" smtClean="0"/>
              <a:t>cost of equipment, loan payments, rent</a:t>
            </a:r>
          </a:p>
          <a:p>
            <a:pPr eaLnBrk="1" hangingPunct="1"/>
            <a:r>
              <a:rPr lang="en-US" altLang="id-ID" sz="2400" b="1" smtClean="0">
                <a:solidFill>
                  <a:srgbClr val="CC0000"/>
                </a:solidFill>
              </a:rPr>
              <a:t>Variable costs (</a:t>
            </a:r>
            <a:r>
              <a:rPr lang="en-US" altLang="id-ID" sz="2400" b="1" i="1" smtClean="0">
                <a:solidFill>
                  <a:srgbClr val="CC0000"/>
                </a:solidFill>
              </a:rPr>
              <a:t>VC</a:t>
            </a:r>
            <a:r>
              <a:rPr lang="en-US" altLang="id-ID" sz="2400" b="1" smtClean="0">
                <a:solidFill>
                  <a:srgbClr val="CC0000"/>
                </a:solidFill>
              </a:rPr>
              <a:t>)</a:t>
            </a:r>
            <a:r>
              <a:rPr lang="en-US" altLang="id-ID" sz="2400" smtClean="0"/>
              <a:t> vary with the quantity produced.  </a:t>
            </a:r>
          </a:p>
          <a:p>
            <a:pPr lvl="1" eaLnBrk="1" hangingPunct="1">
              <a:lnSpc>
                <a:spcPct val="105000"/>
              </a:lnSpc>
            </a:pPr>
            <a:r>
              <a:rPr lang="en-US" altLang="id-ID" sz="2400" smtClean="0"/>
              <a:t>For Farmer Jack, </a:t>
            </a:r>
            <a:r>
              <a:rPr lang="en-US" altLang="id-ID" sz="2400" i="1" smtClean="0"/>
              <a:t>VC</a:t>
            </a:r>
            <a:r>
              <a:rPr lang="en-US" altLang="id-ID" sz="2400" smtClean="0"/>
              <a:t> = wages he pays workers</a:t>
            </a:r>
          </a:p>
          <a:p>
            <a:pPr lvl="1" eaLnBrk="1" hangingPunct="1">
              <a:lnSpc>
                <a:spcPct val="105000"/>
              </a:lnSpc>
            </a:pPr>
            <a:r>
              <a:rPr lang="en-US" altLang="id-ID" sz="2400" smtClean="0"/>
              <a:t>Other example:  cost of materials</a:t>
            </a:r>
          </a:p>
          <a:p>
            <a:pPr eaLnBrk="1" hangingPunct="1"/>
            <a:r>
              <a:rPr lang="en-US" altLang="id-ID" sz="2400" b="1" smtClean="0">
                <a:solidFill>
                  <a:srgbClr val="CC0000"/>
                </a:solidFill>
              </a:rPr>
              <a:t>Total cost (</a:t>
            </a:r>
            <a:r>
              <a:rPr lang="en-US" altLang="id-ID" sz="2400" b="1" i="1" smtClean="0">
                <a:solidFill>
                  <a:srgbClr val="CC0000"/>
                </a:solidFill>
              </a:rPr>
              <a:t>TC</a:t>
            </a:r>
            <a:r>
              <a:rPr lang="en-US" altLang="id-ID" sz="2400" b="1" smtClean="0">
                <a:solidFill>
                  <a:srgbClr val="CC0000"/>
                </a:solidFill>
              </a:rPr>
              <a:t>)</a:t>
            </a:r>
            <a:r>
              <a:rPr lang="en-US" altLang="id-ID" sz="2400" smtClean="0"/>
              <a:t>  =  </a:t>
            </a:r>
            <a:r>
              <a:rPr lang="en-US" altLang="id-ID" sz="2400" i="1" smtClean="0"/>
              <a:t>FC</a:t>
            </a:r>
            <a:r>
              <a:rPr lang="en-US" altLang="id-ID" sz="2400" smtClean="0"/>
              <a:t>  +  </a:t>
            </a:r>
            <a:r>
              <a:rPr lang="en-US" altLang="id-ID" sz="2400" i="1" smtClean="0"/>
              <a:t>VC</a:t>
            </a:r>
          </a:p>
        </p:txBody>
      </p:sp>
      <p:sp>
        <p:nvSpPr>
          <p:cNvPr id="59397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7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build="p" bldLvl="4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63491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5738"/>
            <a:ext cx="8229600" cy="612775"/>
          </a:xfrm>
        </p:spPr>
        <p:txBody>
          <a:bodyPr/>
          <a:lstStyle/>
          <a:p>
            <a:pPr eaLnBrk="1" hangingPunct="1"/>
            <a:r>
              <a:rPr lang="en-US" altLang="id-ID" sz="2800" smtClean="0"/>
              <a:t>EXAMPLE 2:</a:t>
            </a:r>
            <a:r>
              <a:rPr lang="en-US" altLang="id-ID" sz="3000" smtClean="0"/>
              <a:t>  Costs</a:t>
            </a:r>
          </a:p>
        </p:txBody>
      </p:sp>
      <p:sp>
        <p:nvSpPr>
          <p:cNvPr id="63492" name="Rectangle 2"/>
          <p:cNvSpPr>
            <a:spLocks noChangeArrowheads="1"/>
          </p:cNvSpPr>
          <p:nvPr/>
        </p:nvSpPr>
        <p:spPr bwMode="auto">
          <a:xfrm>
            <a:off x="3817938" y="454025"/>
            <a:ext cx="5030787" cy="5940425"/>
          </a:xfrm>
          <a:prstGeom prst="rect">
            <a:avLst/>
          </a:prstGeom>
          <a:solidFill>
            <a:srgbClr val="CCFFCC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id-ID">
              <a:cs typeface="Arial" panose="020B0604020202020204" pitchFamily="34" charset="0"/>
            </a:endParaRPr>
          </a:p>
        </p:txBody>
      </p:sp>
      <p:sp>
        <p:nvSpPr>
          <p:cNvPr id="63493" name="AutoShape 3"/>
          <p:cNvSpPr>
            <a:spLocks noChangeAspect="1" noChangeArrowheads="1" noTextEdit="1"/>
          </p:cNvSpPr>
          <p:nvPr/>
        </p:nvSpPr>
        <p:spPr bwMode="auto">
          <a:xfrm>
            <a:off x="3763963" y="400050"/>
            <a:ext cx="5148262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494" name="Rectangle 4"/>
          <p:cNvSpPr>
            <a:spLocks noChangeArrowheads="1"/>
          </p:cNvSpPr>
          <p:nvPr/>
        </p:nvSpPr>
        <p:spPr bwMode="auto">
          <a:xfrm>
            <a:off x="5180013" y="785813"/>
            <a:ext cx="3463925" cy="45481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id-ID">
              <a:cs typeface="Arial" panose="020B0604020202020204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126038" y="668338"/>
            <a:ext cx="3560762" cy="4140200"/>
            <a:chOff x="3229" y="421"/>
            <a:chExt cx="2243" cy="2608"/>
          </a:xfrm>
        </p:grpSpPr>
        <p:sp>
          <p:nvSpPr>
            <p:cNvPr id="63621" name="Freeform 6"/>
            <p:cNvSpPr>
              <a:spLocks/>
            </p:cNvSpPr>
            <p:nvPr/>
          </p:nvSpPr>
          <p:spPr bwMode="auto">
            <a:xfrm>
              <a:off x="3263" y="421"/>
              <a:ext cx="2209" cy="2581"/>
            </a:xfrm>
            <a:custGeom>
              <a:avLst/>
              <a:gdLst>
                <a:gd name="T0" fmla="*/ 0 w 327"/>
                <a:gd name="T1" fmla="*/ 36342811 h 382"/>
                <a:gd name="T2" fmla="*/ 3896345 w 327"/>
                <a:gd name="T3" fmla="*/ 32823178 h 382"/>
                <a:gd name="T4" fmla="*/ 7793007 w 327"/>
                <a:gd name="T5" fmla="*/ 30259739 h 382"/>
                <a:gd name="T6" fmla="*/ 11691494 w 327"/>
                <a:gd name="T7" fmla="*/ 28259180 h 382"/>
                <a:gd name="T8" fmla="*/ 15587839 w 327"/>
                <a:gd name="T9" fmla="*/ 25781156 h 382"/>
                <a:gd name="T10" fmla="*/ 19386427 w 327"/>
                <a:gd name="T11" fmla="*/ 22261199 h 382"/>
                <a:gd name="T12" fmla="*/ 23282772 w 327"/>
                <a:gd name="T13" fmla="*/ 17220020 h 382"/>
                <a:gd name="T14" fmla="*/ 27179117 w 327"/>
                <a:gd name="T15" fmla="*/ 10082366 h 382"/>
                <a:gd name="T16" fmla="*/ 31077604 w 327"/>
                <a:gd name="T17" fmla="*/ 0 h 3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27"/>
                <a:gd name="T28" fmla="*/ 0 h 382"/>
                <a:gd name="T29" fmla="*/ 327 w 327"/>
                <a:gd name="T30" fmla="*/ 382 h 3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27" h="382">
                  <a:moveTo>
                    <a:pt x="0" y="382"/>
                  </a:moveTo>
                  <a:lnTo>
                    <a:pt x="41" y="345"/>
                  </a:lnTo>
                  <a:lnTo>
                    <a:pt x="82" y="318"/>
                  </a:lnTo>
                  <a:lnTo>
                    <a:pt x="123" y="297"/>
                  </a:lnTo>
                  <a:lnTo>
                    <a:pt x="164" y="271"/>
                  </a:lnTo>
                  <a:lnTo>
                    <a:pt x="204" y="234"/>
                  </a:lnTo>
                  <a:lnTo>
                    <a:pt x="245" y="181"/>
                  </a:lnTo>
                  <a:lnTo>
                    <a:pt x="286" y="106"/>
                  </a:lnTo>
                  <a:lnTo>
                    <a:pt x="327" y="0"/>
                  </a:lnTo>
                </a:path>
              </a:pathLst>
            </a:custGeom>
            <a:noFill/>
            <a:ln w="2222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63622" name="Oval 7"/>
            <p:cNvSpPr>
              <a:spLocks noChangeArrowheads="1"/>
            </p:cNvSpPr>
            <p:nvPr/>
          </p:nvSpPr>
          <p:spPr bwMode="auto">
            <a:xfrm>
              <a:off x="3229" y="2968"/>
              <a:ext cx="61" cy="61"/>
            </a:xfrm>
            <a:prstGeom prst="ellipse">
              <a:avLst/>
            </a:prstGeom>
            <a:solidFill>
              <a:srgbClr val="008000"/>
            </a:solidFill>
            <a:ln w="11113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63623" name="Oval 8"/>
            <p:cNvSpPr>
              <a:spLocks noChangeArrowheads="1"/>
            </p:cNvSpPr>
            <p:nvPr/>
          </p:nvSpPr>
          <p:spPr bwMode="auto">
            <a:xfrm>
              <a:off x="3506" y="2718"/>
              <a:ext cx="61" cy="61"/>
            </a:xfrm>
            <a:prstGeom prst="ellipse">
              <a:avLst/>
            </a:prstGeom>
            <a:solidFill>
              <a:srgbClr val="008000"/>
            </a:solidFill>
            <a:ln w="11113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63624" name="Oval 9"/>
            <p:cNvSpPr>
              <a:spLocks noChangeArrowheads="1"/>
            </p:cNvSpPr>
            <p:nvPr/>
          </p:nvSpPr>
          <p:spPr bwMode="auto">
            <a:xfrm>
              <a:off x="3783" y="2535"/>
              <a:ext cx="61" cy="61"/>
            </a:xfrm>
            <a:prstGeom prst="ellipse">
              <a:avLst/>
            </a:prstGeom>
            <a:solidFill>
              <a:srgbClr val="008000"/>
            </a:solidFill>
            <a:ln w="11113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63625" name="Oval 10"/>
            <p:cNvSpPr>
              <a:spLocks noChangeArrowheads="1"/>
            </p:cNvSpPr>
            <p:nvPr/>
          </p:nvSpPr>
          <p:spPr bwMode="auto">
            <a:xfrm>
              <a:off x="4060" y="2394"/>
              <a:ext cx="61" cy="60"/>
            </a:xfrm>
            <a:prstGeom prst="ellipse">
              <a:avLst/>
            </a:prstGeom>
            <a:solidFill>
              <a:srgbClr val="008000"/>
            </a:solidFill>
            <a:ln w="11113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63626" name="Oval 11"/>
            <p:cNvSpPr>
              <a:spLocks noChangeArrowheads="1"/>
            </p:cNvSpPr>
            <p:nvPr/>
          </p:nvSpPr>
          <p:spPr bwMode="auto">
            <a:xfrm>
              <a:off x="4337" y="2218"/>
              <a:ext cx="61" cy="61"/>
            </a:xfrm>
            <a:prstGeom prst="ellipse">
              <a:avLst/>
            </a:prstGeom>
            <a:solidFill>
              <a:srgbClr val="008000"/>
            </a:solidFill>
            <a:ln w="11113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63627" name="Oval 12"/>
            <p:cNvSpPr>
              <a:spLocks noChangeArrowheads="1"/>
            </p:cNvSpPr>
            <p:nvPr/>
          </p:nvSpPr>
          <p:spPr bwMode="auto">
            <a:xfrm>
              <a:off x="4607" y="1968"/>
              <a:ext cx="61" cy="61"/>
            </a:xfrm>
            <a:prstGeom prst="ellipse">
              <a:avLst/>
            </a:prstGeom>
            <a:solidFill>
              <a:srgbClr val="008000"/>
            </a:solidFill>
            <a:ln w="11113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63628" name="Oval 13"/>
            <p:cNvSpPr>
              <a:spLocks noChangeArrowheads="1"/>
            </p:cNvSpPr>
            <p:nvPr/>
          </p:nvSpPr>
          <p:spPr bwMode="auto">
            <a:xfrm>
              <a:off x="4884" y="1610"/>
              <a:ext cx="61" cy="61"/>
            </a:xfrm>
            <a:prstGeom prst="ellipse">
              <a:avLst/>
            </a:prstGeom>
            <a:solidFill>
              <a:srgbClr val="008000"/>
            </a:solidFill>
            <a:ln w="11113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63629" name="Oval 14"/>
            <p:cNvSpPr>
              <a:spLocks noChangeArrowheads="1"/>
            </p:cNvSpPr>
            <p:nvPr/>
          </p:nvSpPr>
          <p:spPr bwMode="auto">
            <a:xfrm>
              <a:off x="5161" y="1103"/>
              <a:ext cx="61" cy="61"/>
            </a:xfrm>
            <a:prstGeom prst="ellipse">
              <a:avLst/>
            </a:prstGeom>
            <a:solidFill>
              <a:srgbClr val="008000"/>
            </a:solidFill>
            <a:ln w="11113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</p:grpSp>
      <p:sp>
        <p:nvSpPr>
          <p:cNvPr id="63496" name="Rectangle 16"/>
          <p:cNvSpPr>
            <a:spLocks noChangeArrowheads="1"/>
          </p:cNvSpPr>
          <p:nvPr/>
        </p:nvSpPr>
        <p:spPr bwMode="auto">
          <a:xfrm>
            <a:off x="368300" y="5332413"/>
            <a:ext cx="538163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7</a:t>
            </a:r>
          </a:p>
        </p:txBody>
      </p:sp>
      <p:sp>
        <p:nvSpPr>
          <p:cNvPr id="63497" name="Rectangle 17"/>
          <p:cNvSpPr>
            <a:spLocks noChangeArrowheads="1"/>
          </p:cNvSpPr>
          <p:nvPr/>
        </p:nvSpPr>
        <p:spPr bwMode="auto">
          <a:xfrm>
            <a:off x="368300" y="4795838"/>
            <a:ext cx="53816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6</a:t>
            </a:r>
          </a:p>
        </p:txBody>
      </p:sp>
      <p:sp>
        <p:nvSpPr>
          <p:cNvPr id="63498" name="Rectangle 18"/>
          <p:cNvSpPr>
            <a:spLocks noChangeArrowheads="1"/>
          </p:cNvSpPr>
          <p:nvPr/>
        </p:nvSpPr>
        <p:spPr bwMode="auto">
          <a:xfrm>
            <a:off x="368300" y="4256088"/>
            <a:ext cx="538163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5</a:t>
            </a:r>
          </a:p>
        </p:txBody>
      </p:sp>
      <p:sp>
        <p:nvSpPr>
          <p:cNvPr id="63499" name="Rectangle 19"/>
          <p:cNvSpPr>
            <a:spLocks noChangeArrowheads="1"/>
          </p:cNvSpPr>
          <p:nvPr/>
        </p:nvSpPr>
        <p:spPr bwMode="auto">
          <a:xfrm>
            <a:off x="368300" y="3717925"/>
            <a:ext cx="538163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63500" name="Rectangle 20"/>
          <p:cNvSpPr>
            <a:spLocks noChangeArrowheads="1"/>
          </p:cNvSpPr>
          <p:nvPr/>
        </p:nvSpPr>
        <p:spPr bwMode="auto">
          <a:xfrm>
            <a:off x="368300" y="3178175"/>
            <a:ext cx="538163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3</a:t>
            </a:r>
          </a:p>
        </p:txBody>
      </p:sp>
      <p:sp>
        <p:nvSpPr>
          <p:cNvPr id="63501" name="Rectangle 21"/>
          <p:cNvSpPr>
            <a:spLocks noChangeArrowheads="1"/>
          </p:cNvSpPr>
          <p:nvPr/>
        </p:nvSpPr>
        <p:spPr bwMode="auto">
          <a:xfrm>
            <a:off x="368300" y="2640013"/>
            <a:ext cx="538163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2</a:t>
            </a:r>
          </a:p>
        </p:txBody>
      </p:sp>
      <p:sp>
        <p:nvSpPr>
          <p:cNvPr id="63502" name="Rectangle 22"/>
          <p:cNvSpPr>
            <a:spLocks noChangeArrowheads="1"/>
          </p:cNvSpPr>
          <p:nvPr/>
        </p:nvSpPr>
        <p:spPr bwMode="auto">
          <a:xfrm>
            <a:off x="368300" y="2101850"/>
            <a:ext cx="538163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2676525" y="1563688"/>
            <a:ext cx="917575" cy="4308475"/>
            <a:chOff x="1686" y="985"/>
            <a:chExt cx="578" cy="2714"/>
          </a:xfrm>
        </p:grpSpPr>
        <p:sp>
          <p:nvSpPr>
            <p:cNvPr id="63613" name="Rectangle 24"/>
            <p:cNvSpPr>
              <a:spLocks noChangeArrowheads="1"/>
            </p:cNvSpPr>
            <p:nvPr/>
          </p:nvSpPr>
          <p:spPr bwMode="auto">
            <a:xfrm>
              <a:off x="1686" y="3359"/>
              <a:ext cx="578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620</a:t>
              </a:r>
            </a:p>
          </p:txBody>
        </p:sp>
        <p:sp>
          <p:nvSpPr>
            <p:cNvPr id="63614" name="Rectangle 25"/>
            <p:cNvSpPr>
              <a:spLocks noChangeArrowheads="1"/>
            </p:cNvSpPr>
            <p:nvPr/>
          </p:nvSpPr>
          <p:spPr bwMode="auto">
            <a:xfrm>
              <a:off x="1686" y="3021"/>
              <a:ext cx="578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480</a:t>
              </a:r>
            </a:p>
          </p:txBody>
        </p:sp>
        <p:sp>
          <p:nvSpPr>
            <p:cNvPr id="63615" name="Rectangle 26"/>
            <p:cNvSpPr>
              <a:spLocks noChangeArrowheads="1"/>
            </p:cNvSpPr>
            <p:nvPr/>
          </p:nvSpPr>
          <p:spPr bwMode="auto">
            <a:xfrm>
              <a:off x="1686" y="2681"/>
              <a:ext cx="578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380</a:t>
              </a:r>
            </a:p>
          </p:txBody>
        </p:sp>
        <p:sp>
          <p:nvSpPr>
            <p:cNvPr id="63616" name="Rectangle 27"/>
            <p:cNvSpPr>
              <a:spLocks noChangeArrowheads="1"/>
            </p:cNvSpPr>
            <p:nvPr/>
          </p:nvSpPr>
          <p:spPr bwMode="auto">
            <a:xfrm>
              <a:off x="1686" y="2342"/>
              <a:ext cx="578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310</a:t>
              </a:r>
            </a:p>
          </p:txBody>
        </p:sp>
        <p:sp>
          <p:nvSpPr>
            <p:cNvPr id="63617" name="Rectangle 28"/>
            <p:cNvSpPr>
              <a:spLocks noChangeArrowheads="1"/>
            </p:cNvSpPr>
            <p:nvPr/>
          </p:nvSpPr>
          <p:spPr bwMode="auto">
            <a:xfrm>
              <a:off x="1686" y="2002"/>
              <a:ext cx="578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260</a:t>
              </a:r>
            </a:p>
          </p:txBody>
        </p:sp>
        <p:sp>
          <p:nvSpPr>
            <p:cNvPr id="63618" name="Rectangle 29"/>
            <p:cNvSpPr>
              <a:spLocks noChangeArrowheads="1"/>
            </p:cNvSpPr>
            <p:nvPr/>
          </p:nvSpPr>
          <p:spPr bwMode="auto">
            <a:xfrm>
              <a:off x="1686" y="1663"/>
              <a:ext cx="578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220</a:t>
              </a:r>
            </a:p>
          </p:txBody>
        </p:sp>
        <p:sp>
          <p:nvSpPr>
            <p:cNvPr id="63619" name="Rectangle 30"/>
            <p:cNvSpPr>
              <a:spLocks noChangeArrowheads="1"/>
            </p:cNvSpPr>
            <p:nvPr/>
          </p:nvSpPr>
          <p:spPr bwMode="auto">
            <a:xfrm>
              <a:off x="1686" y="1324"/>
              <a:ext cx="578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170</a:t>
              </a:r>
            </a:p>
          </p:txBody>
        </p:sp>
        <p:sp>
          <p:nvSpPr>
            <p:cNvPr id="63620" name="Rectangle 31"/>
            <p:cNvSpPr>
              <a:spLocks noChangeArrowheads="1"/>
            </p:cNvSpPr>
            <p:nvPr/>
          </p:nvSpPr>
          <p:spPr bwMode="auto">
            <a:xfrm>
              <a:off x="1686" y="985"/>
              <a:ext cx="578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$100</a:t>
              </a:r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1881188" y="1563688"/>
            <a:ext cx="795337" cy="4308475"/>
            <a:chOff x="1185" y="985"/>
            <a:chExt cx="501" cy="2714"/>
          </a:xfrm>
        </p:grpSpPr>
        <p:sp>
          <p:nvSpPr>
            <p:cNvPr id="63605" name="Rectangle 33"/>
            <p:cNvSpPr>
              <a:spLocks noChangeArrowheads="1"/>
            </p:cNvSpPr>
            <p:nvPr/>
          </p:nvSpPr>
          <p:spPr bwMode="auto">
            <a:xfrm>
              <a:off x="1185" y="3359"/>
              <a:ext cx="501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520</a:t>
              </a:r>
            </a:p>
          </p:txBody>
        </p:sp>
        <p:sp>
          <p:nvSpPr>
            <p:cNvPr id="63606" name="Rectangle 34"/>
            <p:cNvSpPr>
              <a:spLocks noChangeArrowheads="1"/>
            </p:cNvSpPr>
            <p:nvPr/>
          </p:nvSpPr>
          <p:spPr bwMode="auto">
            <a:xfrm>
              <a:off x="1185" y="3021"/>
              <a:ext cx="501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380</a:t>
              </a:r>
            </a:p>
          </p:txBody>
        </p:sp>
        <p:sp>
          <p:nvSpPr>
            <p:cNvPr id="63607" name="Rectangle 35"/>
            <p:cNvSpPr>
              <a:spLocks noChangeArrowheads="1"/>
            </p:cNvSpPr>
            <p:nvPr/>
          </p:nvSpPr>
          <p:spPr bwMode="auto">
            <a:xfrm>
              <a:off x="1185" y="2681"/>
              <a:ext cx="501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280</a:t>
              </a:r>
            </a:p>
          </p:txBody>
        </p:sp>
        <p:sp>
          <p:nvSpPr>
            <p:cNvPr id="63608" name="Rectangle 36"/>
            <p:cNvSpPr>
              <a:spLocks noChangeArrowheads="1"/>
            </p:cNvSpPr>
            <p:nvPr/>
          </p:nvSpPr>
          <p:spPr bwMode="auto">
            <a:xfrm>
              <a:off x="1185" y="2342"/>
              <a:ext cx="501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210</a:t>
              </a:r>
            </a:p>
          </p:txBody>
        </p:sp>
        <p:sp>
          <p:nvSpPr>
            <p:cNvPr id="63609" name="Rectangle 37"/>
            <p:cNvSpPr>
              <a:spLocks noChangeArrowheads="1"/>
            </p:cNvSpPr>
            <p:nvPr/>
          </p:nvSpPr>
          <p:spPr bwMode="auto">
            <a:xfrm>
              <a:off x="1185" y="2002"/>
              <a:ext cx="501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160</a:t>
              </a:r>
            </a:p>
          </p:txBody>
        </p:sp>
        <p:sp>
          <p:nvSpPr>
            <p:cNvPr id="63610" name="Rectangle 38"/>
            <p:cNvSpPr>
              <a:spLocks noChangeArrowheads="1"/>
            </p:cNvSpPr>
            <p:nvPr/>
          </p:nvSpPr>
          <p:spPr bwMode="auto">
            <a:xfrm>
              <a:off x="1185" y="1663"/>
              <a:ext cx="501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120</a:t>
              </a:r>
            </a:p>
          </p:txBody>
        </p:sp>
        <p:sp>
          <p:nvSpPr>
            <p:cNvPr id="63611" name="Rectangle 39"/>
            <p:cNvSpPr>
              <a:spLocks noChangeArrowheads="1"/>
            </p:cNvSpPr>
            <p:nvPr/>
          </p:nvSpPr>
          <p:spPr bwMode="auto">
            <a:xfrm>
              <a:off x="1185" y="1324"/>
              <a:ext cx="501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70</a:t>
              </a:r>
            </a:p>
          </p:txBody>
        </p:sp>
        <p:sp>
          <p:nvSpPr>
            <p:cNvPr id="63612" name="Rectangle 40"/>
            <p:cNvSpPr>
              <a:spLocks noChangeArrowheads="1"/>
            </p:cNvSpPr>
            <p:nvPr/>
          </p:nvSpPr>
          <p:spPr bwMode="auto">
            <a:xfrm>
              <a:off x="1185" y="985"/>
              <a:ext cx="501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$0</a:t>
              </a:r>
            </a:p>
          </p:txBody>
        </p: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906463" y="1563688"/>
            <a:ext cx="974725" cy="4308475"/>
            <a:chOff x="571" y="985"/>
            <a:chExt cx="614" cy="2714"/>
          </a:xfrm>
        </p:grpSpPr>
        <p:sp>
          <p:nvSpPr>
            <p:cNvPr id="63597" name="Rectangle 42"/>
            <p:cNvSpPr>
              <a:spLocks noChangeArrowheads="1"/>
            </p:cNvSpPr>
            <p:nvPr/>
          </p:nvSpPr>
          <p:spPr bwMode="auto">
            <a:xfrm>
              <a:off x="571" y="3359"/>
              <a:ext cx="614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63598" name="Rectangle 43"/>
            <p:cNvSpPr>
              <a:spLocks noChangeArrowheads="1"/>
            </p:cNvSpPr>
            <p:nvPr/>
          </p:nvSpPr>
          <p:spPr bwMode="auto">
            <a:xfrm>
              <a:off x="571" y="3021"/>
              <a:ext cx="614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63599" name="Rectangle 44"/>
            <p:cNvSpPr>
              <a:spLocks noChangeArrowheads="1"/>
            </p:cNvSpPr>
            <p:nvPr/>
          </p:nvSpPr>
          <p:spPr bwMode="auto">
            <a:xfrm>
              <a:off x="571" y="2681"/>
              <a:ext cx="614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63600" name="Rectangle 45"/>
            <p:cNvSpPr>
              <a:spLocks noChangeArrowheads="1"/>
            </p:cNvSpPr>
            <p:nvPr/>
          </p:nvSpPr>
          <p:spPr bwMode="auto">
            <a:xfrm>
              <a:off x="571" y="2342"/>
              <a:ext cx="614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63601" name="Rectangle 46"/>
            <p:cNvSpPr>
              <a:spLocks noChangeArrowheads="1"/>
            </p:cNvSpPr>
            <p:nvPr/>
          </p:nvSpPr>
          <p:spPr bwMode="auto">
            <a:xfrm>
              <a:off x="571" y="2002"/>
              <a:ext cx="614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63602" name="Rectangle 47"/>
            <p:cNvSpPr>
              <a:spLocks noChangeArrowheads="1"/>
            </p:cNvSpPr>
            <p:nvPr/>
          </p:nvSpPr>
          <p:spPr bwMode="auto">
            <a:xfrm>
              <a:off x="571" y="1663"/>
              <a:ext cx="614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63603" name="Rectangle 48"/>
            <p:cNvSpPr>
              <a:spLocks noChangeArrowheads="1"/>
            </p:cNvSpPr>
            <p:nvPr/>
          </p:nvSpPr>
          <p:spPr bwMode="auto">
            <a:xfrm>
              <a:off x="571" y="1324"/>
              <a:ext cx="614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63604" name="Rectangle 49"/>
            <p:cNvSpPr>
              <a:spLocks noChangeArrowheads="1"/>
            </p:cNvSpPr>
            <p:nvPr/>
          </p:nvSpPr>
          <p:spPr bwMode="auto">
            <a:xfrm>
              <a:off x="571" y="985"/>
              <a:ext cx="614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$100</a:t>
              </a:r>
            </a:p>
          </p:txBody>
        </p:sp>
      </p:grpSp>
      <p:sp>
        <p:nvSpPr>
          <p:cNvPr id="63506" name="Rectangle 50"/>
          <p:cNvSpPr>
            <a:spLocks noChangeArrowheads="1"/>
          </p:cNvSpPr>
          <p:nvPr/>
        </p:nvSpPr>
        <p:spPr bwMode="auto">
          <a:xfrm>
            <a:off x="368300" y="1563688"/>
            <a:ext cx="538163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0</a:t>
            </a:r>
          </a:p>
        </p:txBody>
      </p:sp>
      <p:sp>
        <p:nvSpPr>
          <p:cNvPr id="63507" name="Rectangle 51"/>
          <p:cNvSpPr>
            <a:spLocks noChangeArrowheads="1"/>
          </p:cNvSpPr>
          <p:nvPr/>
        </p:nvSpPr>
        <p:spPr bwMode="auto">
          <a:xfrm>
            <a:off x="2676525" y="1023938"/>
            <a:ext cx="9175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i="1">
                <a:cs typeface="Arial" panose="020B0604020202020204" pitchFamily="34" charset="0"/>
              </a:rPr>
              <a:t>TC</a:t>
            </a:r>
          </a:p>
        </p:txBody>
      </p:sp>
      <p:sp>
        <p:nvSpPr>
          <p:cNvPr id="63508" name="Rectangle 52"/>
          <p:cNvSpPr>
            <a:spLocks noChangeArrowheads="1"/>
          </p:cNvSpPr>
          <p:nvPr/>
        </p:nvSpPr>
        <p:spPr bwMode="auto">
          <a:xfrm>
            <a:off x="1881188" y="1023938"/>
            <a:ext cx="79533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i="1">
                <a:cs typeface="Arial" panose="020B0604020202020204" pitchFamily="34" charset="0"/>
              </a:rPr>
              <a:t>VC</a:t>
            </a:r>
          </a:p>
        </p:txBody>
      </p:sp>
      <p:sp>
        <p:nvSpPr>
          <p:cNvPr id="63509" name="Rectangle 53"/>
          <p:cNvSpPr>
            <a:spLocks noChangeArrowheads="1"/>
          </p:cNvSpPr>
          <p:nvPr/>
        </p:nvSpPr>
        <p:spPr bwMode="auto">
          <a:xfrm>
            <a:off x="906463" y="1023938"/>
            <a:ext cx="97472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i="1">
                <a:cs typeface="Arial" panose="020B0604020202020204" pitchFamily="34" charset="0"/>
              </a:rPr>
              <a:t>FC</a:t>
            </a:r>
          </a:p>
        </p:txBody>
      </p:sp>
      <p:sp>
        <p:nvSpPr>
          <p:cNvPr id="63510" name="Rectangle 54"/>
          <p:cNvSpPr>
            <a:spLocks noChangeArrowheads="1"/>
          </p:cNvSpPr>
          <p:nvPr/>
        </p:nvSpPr>
        <p:spPr bwMode="auto">
          <a:xfrm>
            <a:off x="368300" y="1023938"/>
            <a:ext cx="538163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Q</a:t>
            </a:r>
          </a:p>
        </p:txBody>
      </p:sp>
      <p:sp>
        <p:nvSpPr>
          <p:cNvPr id="63511" name="Line 55"/>
          <p:cNvSpPr>
            <a:spLocks noChangeShapeType="1"/>
          </p:cNvSpPr>
          <p:nvPr/>
        </p:nvSpPr>
        <p:spPr bwMode="auto">
          <a:xfrm>
            <a:off x="368300" y="1023938"/>
            <a:ext cx="3225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12" name="Line 56"/>
          <p:cNvSpPr>
            <a:spLocks noChangeShapeType="1"/>
          </p:cNvSpPr>
          <p:nvPr/>
        </p:nvSpPr>
        <p:spPr bwMode="auto">
          <a:xfrm>
            <a:off x="368300" y="1563688"/>
            <a:ext cx="322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13" name="Line 57"/>
          <p:cNvSpPr>
            <a:spLocks noChangeShapeType="1"/>
          </p:cNvSpPr>
          <p:nvPr/>
        </p:nvSpPr>
        <p:spPr bwMode="auto">
          <a:xfrm>
            <a:off x="368300" y="2101850"/>
            <a:ext cx="322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14" name="Line 58"/>
          <p:cNvSpPr>
            <a:spLocks noChangeShapeType="1"/>
          </p:cNvSpPr>
          <p:nvPr/>
        </p:nvSpPr>
        <p:spPr bwMode="auto">
          <a:xfrm>
            <a:off x="368300" y="2640013"/>
            <a:ext cx="322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15" name="Line 59"/>
          <p:cNvSpPr>
            <a:spLocks noChangeShapeType="1"/>
          </p:cNvSpPr>
          <p:nvPr/>
        </p:nvSpPr>
        <p:spPr bwMode="auto">
          <a:xfrm>
            <a:off x="368300" y="3178175"/>
            <a:ext cx="322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16" name="Line 60"/>
          <p:cNvSpPr>
            <a:spLocks noChangeShapeType="1"/>
          </p:cNvSpPr>
          <p:nvPr/>
        </p:nvSpPr>
        <p:spPr bwMode="auto">
          <a:xfrm>
            <a:off x="368300" y="3717925"/>
            <a:ext cx="322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17" name="Line 61"/>
          <p:cNvSpPr>
            <a:spLocks noChangeShapeType="1"/>
          </p:cNvSpPr>
          <p:nvPr/>
        </p:nvSpPr>
        <p:spPr bwMode="auto">
          <a:xfrm>
            <a:off x="368300" y="4256088"/>
            <a:ext cx="322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18" name="Line 62"/>
          <p:cNvSpPr>
            <a:spLocks noChangeShapeType="1"/>
          </p:cNvSpPr>
          <p:nvPr/>
        </p:nvSpPr>
        <p:spPr bwMode="auto">
          <a:xfrm>
            <a:off x="368300" y="4795838"/>
            <a:ext cx="322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19" name="Line 63"/>
          <p:cNvSpPr>
            <a:spLocks noChangeShapeType="1"/>
          </p:cNvSpPr>
          <p:nvPr/>
        </p:nvSpPr>
        <p:spPr bwMode="auto">
          <a:xfrm>
            <a:off x="368300" y="5332413"/>
            <a:ext cx="322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20" name="Line 64"/>
          <p:cNvSpPr>
            <a:spLocks noChangeShapeType="1"/>
          </p:cNvSpPr>
          <p:nvPr/>
        </p:nvSpPr>
        <p:spPr bwMode="auto">
          <a:xfrm>
            <a:off x="368300" y="5872163"/>
            <a:ext cx="3225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21" name="Line 65"/>
          <p:cNvSpPr>
            <a:spLocks noChangeShapeType="1"/>
          </p:cNvSpPr>
          <p:nvPr/>
        </p:nvSpPr>
        <p:spPr bwMode="auto">
          <a:xfrm>
            <a:off x="368300" y="1023938"/>
            <a:ext cx="0" cy="48482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22" name="Line 66"/>
          <p:cNvSpPr>
            <a:spLocks noChangeShapeType="1"/>
          </p:cNvSpPr>
          <p:nvPr/>
        </p:nvSpPr>
        <p:spPr bwMode="auto">
          <a:xfrm>
            <a:off x="906463" y="1023938"/>
            <a:ext cx="0" cy="4848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23" name="Line 67"/>
          <p:cNvSpPr>
            <a:spLocks noChangeShapeType="1"/>
          </p:cNvSpPr>
          <p:nvPr/>
        </p:nvSpPr>
        <p:spPr bwMode="auto">
          <a:xfrm>
            <a:off x="1881188" y="1023938"/>
            <a:ext cx="0" cy="4848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24" name="Line 68"/>
          <p:cNvSpPr>
            <a:spLocks noChangeShapeType="1"/>
          </p:cNvSpPr>
          <p:nvPr/>
        </p:nvSpPr>
        <p:spPr bwMode="auto">
          <a:xfrm>
            <a:off x="2676525" y="1023938"/>
            <a:ext cx="0" cy="4848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25" name="Line 69"/>
          <p:cNvSpPr>
            <a:spLocks noChangeShapeType="1"/>
          </p:cNvSpPr>
          <p:nvPr/>
        </p:nvSpPr>
        <p:spPr bwMode="auto">
          <a:xfrm>
            <a:off x="3594100" y="1023938"/>
            <a:ext cx="0" cy="48482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26" name="Rectangle 70"/>
          <p:cNvSpPr>
            <a:spLocks noChangeArrowheads="1"/>
          </p:cNvSpPr>
          <p:nvPr/>
        </p:nvSpPr>
        <p:spPr bwMode="auto">
          <a:xfrm>
            <a:off x="5180013" y="785813"/>
            <a:ext cx="3463925" cy="4548187"/>
          </a:xfrm>
          <a:prstGeom prst="rect">
            <a:avLst/>
          </a:prstGeom>
          <a:noFill/>
          <a:ln w="11113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id-ID">
              <a:cs typeface="Arial" panose="020B0604020202020204" pitchFamily="34" charset="0"/>
            </a:endParaRPr>
          </a:p>
        </p:txBody>
      </p:sp>
      <p:sp>
        <p:nvSpPr>
          <p:cNvPr id="63527" name="Line 71"/>
          <p:cNvSpPr>
            <a:spLocks noChangeShapeType="1"/>
          </p:cNvSpPr>
          <p:nvPr/>
        </p:nvSpPr>
        <p:spPr bwMode="auto">
          <a:xfrm>
            <a:off x="5180013" y="785813"/>
            <a:ext cx="1587" cy="45481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28" name="Line 72"/>
          <p:cNvSpPr>
            <a:spLocks noChangeShapeType="1"/>
          </p:cNvSpPr>
          <p:nvPr/>
        </p:nvSpPr>
        <p:spPr bwMode="auto">
          <a:xfrm>
            <a:off x="5094288" y="5334000"/>
            <a:ext cx="85725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29" name="Line 73"/>
          <p:cNvSpPr>
            <a:spLocks noChangeShapeType="1"/>
          </p:cNvSpPr>
          <p:nvPr/>
        </p:nvSpPr>
        <p:spPr bwMode="auto">
          <a:xfrm>
            <a:off x="5094288" y="4765675"/>
            <a:ext cx="85725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30" name="Line 74"/>
          <p:cNvSpPr>
            <a:spLocks noChangeShapeType="1"/>
          </p:cNvSpPr>
          <p:nvPr/>
        </p:nvSpPr>
        <p:spPr bwMode="auto">
          <a:xfrm>
            <a:off x="5094288" y="4195763"/>
            <a:ext cx="85725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31" name="Line 75"/>
          <p:cNvSpPr>
            <a:spLocks noChangeShapeType="1"/>
          </p:cNvSpPr>
          <p:nvPr/>
        </p:nvSpPr>
        <p:spPr bwMode="auto">
          <a:xfrm>
            <a:off x="5094288" y="3627438"/>
            <a:ext cx="85725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32" name="Line 76"/>
          <p:cNvSpPr>
            <a:spLocks noChangeShapeType="1"/>
          </p:cNvSpPr>
          <p:nvPr/>
        </p:nvSpPr>
        <p:spPr bwMode="auto">
          <a:xfrm>
            <a:off x="5094288" y="3059113"/>
            <a:ext cx="85725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33" name="Line 77"/>
          <p:cNvSpPr>
            <a:spLocks noChangeShapeType="1"/>
          </p:cNvSpPr>
          <p:nvPr/>
        </p:nvSpPr>
        <p:spPr bwMode="auto">
          <a:xfrm>
            <a:off x="5094288" y="2490788"/>
            <a:ext cx="85725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34" name="Line 78"/>
          <p:cNvSpPr>
            <a:spLocks noChangeShapeType="1"/>
          </p:cNvSpPr>
          <p:nvPr/>
        </p:nvSpPr>
        <p:spPr bwMode="auto">
          <a:xfrm>
            <a:off x="5094288" y="1922463"/>
            <a:ext cx="85725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35" name="Line 79"/>
          <p:cNvSpPr>
            <a:spLocks noChangeShapeType="1"/>
          </p:cNvSpPr>
          <p:nvPr/>
        </p:nvSpPr>
        <p:spPr bwMode="auto">
          <a:xfrm>
            <a:off x="5094288" y="1354138"/>
            <a:ext cx="85725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36" name="Line 80"/>
          <p:cNvSpPr>
            <a:spLocks noChangeShapeType="1"/>
          </p:cNvSpPr>
          <p:nvPr/>
        </p:nvSpPr>
        <p:spPr bwMode="auto">
          <a:xfrm>
            <a:off x="5094288" y="785813"/>
            <a:ext cx="85725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37" name="Line 81"/>
          <p:cNvSpPr>
            <a:spLocks noChangeShapeType="1"/>
          </p:cNvSpPr>
          <p:nvPr/>
        </p:nvSpPr>
        <p:spPr bwMode="auto">
          <a:xfrm>
            <a:off x="5180013" y="5334000"/>
            <a:ext cx="3463925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38" name="Line 82"/>
          <p:cNvSpPr>
            <a:spLocks noChangeShapeType="1"/>
          </p:cNvSpPr>
          <p:nvPr/>
        </p:nvSpPr>
        <p:spPr bwMode="auto">
          <a:xfrm flipV="1">
            <a:off x="5180013" y="5334000"/>
            <a:ext cx="1587" cy="8572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39" name="Line 83"/>
          <p:cNvSpPr>
            <a:spLocks noChangeShapeType="1"/>
          </p:cNvSpPr>
          <p:nvPr/>
        </p:nvSpPr>
        <p:spPr bwMode="auto">
          <a:xfrm flipV="1">
            <a:off x="5619750" y="5334000"/>
            <a:ext cx="1588" cy="8572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40" name="Line 84"/>
          <p:cNvSpPr>
            <a:spLocks noChangeShapeType="1"/>
          </p:cNvSpPr>
          <p:nvPr/>
        </p:nvSpPr>
        <p:spPr bwMode="auto">
          <a:xfrm flipV="1">
            <a:off x="6059488" y="5334000"/>
            <a:ext cx="1587" cy="8572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41" name="Line 85"/>
          <p:cNvSpPr>
            <a:spLocks noChangeShapeType="1"/>
          </p:cNvSpPr>
          <p:nvPr/>
        </p:nvSpPr>
        <p:spPr bwMode="auto">
          <a:xfrm flipV="1">
            <a:off x="6499225" y="5334000"/>
            <a:ext cx="1588" cy="8572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42" name="Line 86"/>
          <p:cNvSpPr>
            <a:spLocks noChangeShapeType="1"/>
          </p:cNvSpPr>
          <p:nvPr/>
        </p:nvSpPr>
        <p:spPr bwMode="auto">
          <a:xfrm flipV="1">
            <a:off x="6938963" y="5334000"/>
            <a:ext cx="1587" cy="8572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43" name="Line 87"/>
          <p:cNvSpPr>
            <a:spLocks noChangeShapeType="1"/>
          </p:cNvSpPr>
          <p:nvPr/>
        </p:nvSpPr>
        <p:spPr bwMode="auto">
          <a:xfrm flipV="1">
            <a:off x="7367588" y="5334000"/>
            <a:ext cx="1587" cy="8572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44" name="Line 88"/>
          <p:cNvSpPr>
            <a:spLocks noChangeShapeType="1"/>
          </p:cNvSpPr>
          <p:nvPr/>
        </p:nvSpPr>
        <p:spPr bwMode="auto">
          <a:xfrm flipV="1">
            <a:off x="7807325" y="5334000"/>
            <a:ext cx="1588" cy="8572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45" name="Line 89"/>
          <p:cNvSpPr>
            <a:spLocks noChangeShapeType="1"/>
          </p:cNvSpPr>
          <p:nvPr/>
        </p:nvSpPr>
        <p:spPr bwMode="auto">
          <a:xfrm flipV="1">
            <a:off x="8247063" y="5334000"/>
            <a:ext cx="1587" cy="8572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grpSp>
        <p:nvGrpSpPr>
          <p:cNvPr id="6" name="Group 90"/>
          <p:cNvGrpSpPr>
            <a:grpSpLocks/>
          </p:cNvGrpSpPr>
          <p:nvPr/>
        </p:nvGrpSpPr>
        <p:grpSpPr bwMode="auto">
          <a:xfrm>
            <a:off x="5126038" y="4711700"/>
            <a:ext cx="3560762" cy="96838"/>
            <a:chOff x="3229" y="2968"/>
            <a:chExt cx="2243" cy="61"/>
          </a:xfrm>
        </p:grpSpPr>
        <p:sp>
          <p:nvSpPr>
            <p:cNvPr id="63588" name="Freeform 91"/>
            <p:cNvSpPr>
              <a:spLocks/>
            </p:cNvSpPr>
            <p:nvPr/>
          </p:nvSpPr>
          <p:spPr bwMode="auto">
            <a:xfrm>
              <a:off x="3263" y="3002"/>
              <a:ext cx="2209" cy="1"/>
            </a:xfrm>
            <a:custGeom>
              <a:avLst/>
              <a:gdLst>
                <a:gd name="T0" fmla="*/ 0 w 327"/>
                <a:gd name="T1" fmla="*/ 0 h 1"/>
                <a:gd name="T2" fmla="*/ 3896345 w 327"/>
                <a:gd name="T3" fmla="*/ 0 h 1"/>
                <a:gd name="T4" fmla="*/ 7793007 w 327"/>
                <a:gd name="T5" fmla="*/ 0 h 1"/>
                <a:gd name="T6" fmla="*/ 11691494 w 327"/>
                <a:gd name="T7" fmla="*/ 0 h 1"/>
                <a:gd name="T8" fmla="*/ 15587839 w 327"/>
                <a:gd name="T9" fmla="*/ 0 h 1"/>
                <a:gd name="T10" fmla="*/ 19386427 w 327"/>
                <a:gd name="T11" fmla="*/ 0 h 1"/>
                <a:gd name="T12" fmla="*/ 23282772 w 327"/>
                <a:gd name="T13" fmla="*/ 0 h 1"/>
                <a:gd name="T14" fmla="*/ 27179117 w 327"/>
                <a:gd name="T15" fmla="*/ 0 h 1"/>
                <a:gd name="T16" fmla="*/ 31077604 w 327"/>
                <a:gd name="T17" fmla="*/ 0 h 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27"/>
                <a:gd name="T28" fmla="*/ 0 h 1"/>
                <a:gd name="T29" fmla="*/ 327 w 327"/>
                <a:gd name="T30" fmla="*/ 1 h 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27" h="1">
                  <a:moveTo>
                    <a:pt x="0" y="0"/>
                  </a:moveTo>
                  <a:lnTo>
                    <a:pt x="41" y="0"/>
                  </a:lnTo>
                  <a:lnTo>
                    <a:pt x="82" y="0"/>
                  </a:lnTo>
                  <a:lnTo>
                    <a:pt x="123" y="0"/>
                  </a:lnTo>
                  <a:lnTo>
                    <a:pt x="164" y="0"/>
                  </a:lnTo>
                  <a:lnTo>
                    <a:pt x="204" y="0"/>
                  </a:lnTo>
                  <a:lnTo>
                    <a:pt x="245" y="0"/>
                  </a:lnTo>
                  <a:lnTo>
                    <a:pt x="286" y="0"/>
                  </a:lnTo>
                  <a:lnTo>
                    <a:pt x="327" y="0"/>
                  </a:lnTo>
                </a:path>
              </a:pathLst>
            </a:custGeom>
            <a:noFill/>
            <a:ln w="222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63589" name="Oval 92"/>
            <p:cNvSpPr>
              <a:spLocks noChangeArrowheads="1"/>
            </p:cNvSpPr>
            <p:nvPr/>
          </p:nvSpPr>
          <p:spPr bwMode="auto">
            <a:xfrm>
              <a:off x="3229" y="2968"/>
              <a:ext cx="61" cy="61"/>
            </a:xfrm>
            <a:prstGeom prst="ellipse">
              <a:avLst/>
            </a:prstGeom>
            <a:solidFill>
              <a:srgbClr val="000080"/>
            </a:solidFill>
            <a:ln w="11113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63590" name="Oval 93"/>
            <p:cNvSpPr>
              <a:spLocks noChangeArrowheads="1"/>
            </p:cNvSpPr>
            <p:nvPr/>
          </p:nvSpPr>
          <p:spPr bwMode="auto">
            <a:xfrm>
              <a:off x="3506" y="2968"/>
              <a:ext cx="61" cy="61"/>
            </a:xfrm>
            <a:prstGeom prst="ellipse">
              <a:avLst/>
            </a:prstGeom>
            <a:solidFill>
              <a:srgbClr val="000080"/>
            </a:solidFill>
            <a:ln w="11113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63591" name="Oval 94"/>
            <p:cNvSpPr>
              <a:spLocks noChangeArrowheads="1"/>
            </p:cNvSpPr>
            <p:nvPr/>
          </p:nvSpPr>
          <p:spPr bwMode="auto">
            <a:xfrm>
              <a:off x="3783" y="2968"/>
              <a:ext cx="61" cy="61"/>
            </a:xfrm>
            <a:prstGeom prst="ellipse">
              <a:avLst/>
            </a:prstGeom>
            <a:solidFill>
              <a:srgbClr val="000080"/>
            </a:solidFill>
            <a:ln w="11113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63592" name="Oval 95"/>
            <p:cNvSpPr>
              <a:spLocks noChangeArrowheads="1"/>
            </p:cNvSpPr>
            <p:nvPr/>
          </p:nvSpPr>
          <p:spPr bwMode="auto">
            <a:xfrm>
              <a:off x="4060" y="2968"/>
              <a:ext cx="61" cy="61"/>
            </a:xfrm>
            <a:prstGeom prst="ellipse">
              <a:avLst/>
            </a:prstGeom>
            <a:solidFill>
              <a:srgbClr val="000080"/>
            </a:solidFill>
            <a:ln w="11113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63593" name="Oval 96"/>
            <p:cNvSpPr>
              <a:spLocks noChangeArrowheads="1"/>
            </p:cNvSpPr>
            <p:nvPr/>
          </p:nvSpPr>
          <p:spPr bwMode="auto">
            <a:xfrm>
              <a:off x="4337" y="2968"/>
              <a:ext cx="61" cy="61"/>
            </a:xfrm>
            <a:prstGeom prst="ellipse">
              <a:avLst/>
            </a:prstGeom>
            <a:solidFill>
              <a:srgbClr val="000080"/>
            </a:solidFill>
            <a:ln w="11113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63594" name="Oval 97"/>
            <p:cNvSpPr>
              <a:spLocks noChangeArrowheads="1"/>
            </p:cNvSpPr>
            <p:nvPr/>
          </p:nvSpPr>
          <p:spPr bwMode="auto">
            <a:xfrm>
              <a:off x="4607" y="2968"/>
              <a:ext cx="61" cy="61"/>
            </a:xfrm>
            <a:prstGeom prst="ellipse">
              <a:avLst/>
            </a:prstGeom>
            <a:solidFill>
              <a:srgbClr val="000080"/>
            </a:solidFill>
            <a:ln w="11113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63595" name="Oval 98"/>
            <p:cNvSpPr>
              <a:spLocks noChangeArrowheads="1"/>
            </p:cNvSpPr>
            <p:nvPr/>
          </p:nvSpPr>
          <p:spPr bwMode="auto">
            <a:xfrm>
              <a:off x="4884" y="2968"/>
              <a:ext cx="61" cy="61"/>
            </a:xfrm>
            <a:prstGeom prst="ellipse">
              <a:avLst/>
            </a:prstGeom>
            <a:solidFill>
              <a:srgbClr val="000080"/>
            </a:solidFill>
            <a:ln w="11113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63596" name="Oval 99"/>
            <p:cNvSpPr>
              <a:spLocks noChangeArrowheads="1"/>
            </p:cNvSpPr>
            <p:nvPr/>
          </p:nvSpPr>
          <p:spPr bwMode="auto">
            <a:xfrm>
              <a:off x="5161" y="2968"/>
              <a:ext cx="61" cy="61"/>
            </a:xfrm>
            <a:prstGeom prst="ellipse">
              <a:avLst/>
            </a:prstGeom>
            <a:solidFill>
              <a:srgbClr val="000080"/>
            </a:solidFill>
            <a:ln w="11113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</p:grpSp>
      <p:grpSp>
        <p:nvGrpSpPr>
          <p:cNvPr id="7" name="Group 100"/>
          <p:cNvGrpSpPr>
            <a:grpSpLocks/>
          </p:cNvGrpSpPr>
          <p:nvPr/>
        </p:nvGrpSpPr>
        <p:grpSpPr bwMode="auto">
          <a:xfrm>
            <a:off x="5126038" y="1236663"/>
            <a:ext cx="3560762" cy="4140200"/>
            <a:chOff x="3229" y="779"/>
            <a:chExt cx="2243" cy="2608"/>
          </a:xfrm>
        </p:grpSpPr>
        <p:sp>
          <p:nvSpPr>
            <p:cNvPr id="63579" name="Freeform 101"/>
            <p:cNvSpPr>
              <a:spLocks/>
            </p:cNvSpPr>
            <p:nvPr/>
          </p:nvSpPr>
          <p:spPr bwMode="auto">
            <a:xfrm>
              <a:off x="3263" y="779"/>
              <a:ext cx="2209" cy="2581"/>
            </a:xfrm>
            <a:custGeom>
              <a:avLst/>
              <a:gdLst>
                <a:gd name="T0" fmla="*/ 0 w 327"/>
                <a:gd name="T1" fmla="*/ 36342811 h 382"/>
                <a:gd name="T2" fmla="*/ 3896345 w 327"/>
                <a:gd name="T3" fmla="*/ 32823178 h 382"/>
                <a:gd name="T4" fmla="*/ 7793007 w 327"/>
                <a:gd name="T5" fmla="*/ 30259739 h 382"/>
                <a:gd name="T6" fmla="*/ 11691494 w 327"/>
                <a:gd name="T7" fmla="*/ 28259180 h 382"/>
                <a:gd name="T8" fmla="*/ 15587839 w 327"/>
                <a:gd name="T9" fmla="*/ 25781156 h 382"/>
                <a:gd name="T10" fmla="*/ 19386427 w 327"/>
                <a:gd name="T11" fmla="*/ 22261199 h 382"/>
                <a:gd name="T12" fmla="*/ 23282772 w 327"/>
                <a:gd name="T13" fmla="*/ 17220020 h 382"/>
                <a:gd name="T14" fmla="*/ 27179117 w 327"/>
                <a:gd name="T15" fmla="*/ 10082366 h 382"/>
                <a:gd name="T16" fmla="*/ 31077604 w 327"/>
                <a:gd name="T17" fmla="*/ 0 h 3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27"/>
                <a:gd name="T28" fmla="*/ 0 h 382"/>
                <a:gd name="T29" fmla="*/ 327 w 327"/>
                <a:gd name="T30" fmla="*/ 382 h 3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27" h="382">
                  <a:moveTo>
                    <a:pt x="0" y="382"/>
                  </a:moveTo>
                  <a:lnTo>
                    <a:pt x="41" y="345"/>
                  </a:lnTo>
                  <a:lnTo>
                    <a:pt x="82" y="318"/>
                  </a:lnTo>
                  <a:lnTo>
                    <a:pt x="123" y="297"/>
                  </a:lnTo>
                  <a:lnTo>
                    <a:pt x="164" y="271"/>
                  </a:lnTo>
                  <a:lnTo>
                    <a:pt x="204" y="234"/>
                  </a:lnTo>
                  <a:lnTo>
                    <a:pt x="245" y="181"/>
                  </a:lnTo>
                  <a:lnTo>
                    <a:pt x="286" y="106"/>
                  </a:lnTo>
                  <a:lnTo>
                    <a:pt x="327" y="0"/>
                  </a:lnTo>
                </a:path>
              </a:pathLst>
            </a:custGeom>
            <a:noFill/>
            <a:ln w="2222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63580" name="Oval 102"/>
            <p:cNvSpPr>
              <a:spLocks noChangeArrowheads="1"/>
            </p:cNvSpPr>
            <p:nvPr/>
          </p:nvSpPr>
          <p:spPr bwMode="auto">
            <a:xfrm>
              <a:off x="3229" y="3326"/>
              <a:ext cx="61" cy="61"/>
            </a:xfrm>
            <a:prstGeom prst="ellipse">
              <a:avLst/>
            </a:prstGeom>
            <a:solidFill>
              <a:srgbClr val="993300"/>
            </a:solidFill>
            <a:ln w="11113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63581" name="Oval 103"/>
            <p:cNvSpPr>
              <a:spLocks noChangeArrowheads="1"/>
            </p:cNvSpPr>
            <p:nvPr/>
          </p:nvSpPr>
          <p:spPr bwMode="auto">
            <a:xfrm>
              <a:off x="3506" y="3076"/>
              <a:ext cx="61" cy="61"/>
            </a:xfrm>
            <a:prstGeom prst="ellipse">
              <a:avLst/>
            </a:prstGeom>
            <a:solidFill>
              <a:srgbClr val="993300"/>
            </a:solidFill>
            <a:ln w="11113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63582" name="Oval 104"/>
            <p:cNvSpPr>
              <a:spLocks noChangeArrowheads="1"/>
            </p:cNvSpPr>
            <p:nvPr/>
          </p:nvSpPr>
          <p:spPr bwMode="auto">
            <a:xfrm>
              <a:off x="3783" y="2893"/>
              <a:ext cx="61" cy="61"/>
            </a:xfrm>
            <a:prstGeom prst="ellipse">
              <a:avLst/>
            </a:prstGeom>
            <a:solidFill>
              <a:srgbClr val="993300"/>
            </a:solidFill>
            <a:ln w="11113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63583" name="Oval 105"/>
            <p:cNvSpPr>
              <a:spLocks noChangeArrowheads="1"/>
            </p:cNvSpPr>
            <p:nvPr/>
          </p:nvSpPr>
          <p:spPr bwMode="auto">
            <a:xfrm>
              <a:off x="4060" y="2752"/>
              <a:ext cx="61" cy="60"/>
            </a:xfrm>
            <a:prstGeom prst="ellipse">
              <a:avLst/>
            </a:prstGeom>
            <a:solidFill>
              <a:srgbClr val="993300"/>
            </a:solidFill>
            <a:ln w="11113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63584" name="Oval 106"/>
            <p:cNvSpPr>
              <a:spLocks noChangeArrowheads="1"/>
            </p:cNvSpPr>
            <p:nvPr/>
          </p:nvSpPr>
          <p:spPr bwMode="auto">
            <a:xfrm>
              <a:off x="4337" y="2576"/>
              <a:ext cx="61" cy="61"/>
            </a:xfrm>
            <a:prstGeom prst="ellipse">
              <a:avLst/>
            </a:prstGeom>
            <a:solidFill>
              <a:srgbClr val="993300"/>
            </a:solidFill>
            <a:ln w="11113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63585" name="Oval 107"/>
            <p:cNvSpPr>
              <a:spLocks noChangeArrowheads="1"/>
            </p:cNvSpPr>
            <p:nvPr/>
          </p:nvSpPr>
          <p:spPr bwMode="auto">
            <a:xfrm>
              <a:off x="4607" y="2326"/>
              <a:ext cx="61" cy="61"/>
            </a:xfrm>
            <a:prstGeom prst="ellipse">
              <a:avLst/>
            </a:prstGeom>
            <a:solidFill>
              <a:srgbClr val="993300"/>
            </a:solidFill>
            <a:ln w="11113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63586" name="Oval 108"/>
            <p:cNvSpPr>
              <a:spLocks noChangeArrowheads="1"/>
            </p:cNvSpPr>
            <p:nvPr/>
          </p:nvSpPr>
          <p:spPr bwMode="auto">
            <a:xfrm>
              <a:off x="4884" y="1968"/>
              <a:ext cx="61" cy="61"/>
            </a:xfrm>
            <a:prstGeom prst="ellipse">
              <a:avLst/>
            </a:prstGeom>
            <a:solidFill>
              <a:srgbClr val="993300"/>
            </a:solidFill>
            <a:ln w="11113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63587" name="Oval 109"/>
            <p:cNvSpPr>
              <a:spLocks noChangeArrowheads="1"/>
            </p:cNvSpPr>
            <p:nvPr/>
          </p:nvSpPr>
          <p:spPr bwMode="auto">
            <a:xfrm>
              <a:off x="5161" y="1461"/>
              <a:ext cx="61" cy="61"/>
            </a:xfrm>
            <a:prstGeom prst="ellipse">
              <a:avLst/>
            </a:prstGeom>
            <a:solidFill>
              <a:srgbClr val="993300"/>
            </a:solidFill>
            <a:ln w="11113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</p:grpSp>
      <p:sp>
        <p:nvSpPr>
          <p:cNvPr id="63548" name="Rectangle 110"/>
          <p:cNvSpPr>
            <a:spLocks noChangeArrowheads="1"/>
          </p:cNvSpPr>
          <p:nvPr/>
        </p:nvSpPr>
        <p:spPr bwMode="auto">
          <a:xfrm>
            <a:off x="4600575" y="5203825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000">
                <a:solidFill>
                  <a:srgbClr val="000000"/>
                </a:solidFill>
                <a:cs typeface="Arial" panose="020B0604020202020204" pitchFamily="34" charset="0"/>
              </a:rPr>
              <a:t>$0</a:t>
            </a:r>
            <a:endParaRPr lang="en-US" altLang="id-ID">
              <a:cs typeface="Arial" panose="020B0604020202020204" pitchFamily="34" charset="0"/>
            </a:endParaRPr>
          </a:p>
        </p:txBody>
      </p:sp>
      <p:sp>
        <p:nvSpPr>
          <p:cNvPr id="63549" name="Rectangle 111"/>
          <p:cNvSpPr>
            <a:spLocks noChangeArrowheads="1"/>
          </p:cNvSpPr>
          <p:nvPr/>
        </p:nvSpPr>
        <p:spPr bwMode="auto">
          <a:xfrm>
            <a:off x="4321175" y="4635500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000">
                <a:solidFill>
                  <a:srgbClr val="000000"/>
                </a:solidFill>
                <a:cs typeface="Arial" panose="020B0604020202020204" pitchFamily="34" charset="0"/>
              </a:rPr>
              <a:t>$100</a:t>
            </a:r>
            <a:endParaRPr lang="en-US" altLang="id-ID">
              <a:cs typeface="Arial" panose="020B0604020202020204" pitchFamily="34" charset="0"/>
            </a:endParaRPr>
          </a:p>
        </p:txBody>
      </p:sp>
      <p:sp>
        <p:nvSpPr>
          <p:cNvPr id="63550" name="Rectangle 112"/>
          <p:cNvSpPr>
            <a:spLocks noChangeArrowheads="1"/>
          </p:cNvSpPr>
          <p:nvPr/>
        </p:nvSpPr>
        <p:spPr bwMode="auto">
          <a:xfrm>
            <a:off x="4321175" y="4067175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000">
                <a:solidFill>
                  <a:srgbClr val="000000"/>
                </a:solidFill>
                <a:cs typeface="Arial" panose="020B0604020202020204" pitchFamily="34" charset="0"/>
              </a:rPr>
              <a:t>$200</a:t>
            </a:r>
            <a:endParaRPr lang="en-US" altLang="id-ID">
              <a:cs typeface="Arial" panose="020B0604020202020204" pitchFamily="34" charset="0"/>
            </a:endParaRPr>
          </a:p>
        </p:txBody>
      </p:sp>
      <p:sp>
        <p:nvSpPr>
          <p:cNvPr id="63551" name="Rectangle 113"/>
          <p:cNvSpPr>
            <a:spLocks noChangeArrowheads="1"/>
          </p:cNvSpPr>
          <p:nvPr/>
        </p:nvSpPr>
        <p:spPr bwMode="auto">
          <a:xfrm>
            <a:off x="4321175" y="3498850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000">
                <a:solidFill>
                  <a:srgbClr val="000000"/>
                </a:solidFill>
                <a:cs typeface="Arial" panose="020B0604020202020204" pitchFamily="34" charset="0"/>
              </a:rPr>
              <a:t>$300</a:t>
            </a:r>
            <a:endParaRPr lang="en-US" altLang="id-ID">
              <a:cs typeface="Arial" panose="020B0604020202020204" pitchFamily="34" charset="0"/>
            </a:endParaRPr>
          </a:p>
        </p:txBody>
      </p:sp>
      <p:sp>
        <p:nvSpPr>
          <p:cNvPr id="63552" name="Rectangle 114"/>
          <p:cNvSpPr>
            <a:spLocks noChangeArrowheads="1"/>
          </p:cNvSpPr>
          <p:nvPr/>
        </p:nvSpPr>
        <p:spPr bwMode="auto">
          <a:xfrm>
            <a:off x="4321175" y="2930525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000">
                <a:solidFill>
                  <a:srgbClr val="000000"/>
                </a:solidFill>
                <a:cs typeface="Arial" panose="020B0604020202020204" pitchFamily="34" charset="0"/>
              </a:rPr>
              <a:t>$400</a:t>
            </a:r>
            <a:endParaRPr lang="en-US" altLang="id-ID">
              <a:cs typeface="Arial" panose="020B0604020202020204" pitchFamily="34" charset="0"/>
            </a:endParaRPr>
          </a:p>
        </p:txBody>
      </p:sp>
      <p:sp>
        <p:nvSpPr>
          <p:cNvPr id="63553" name="Rectangle 115"/>
          <p:cNvSpPr>
            <a:spLocks noChangeArrowheads="1"/>
          </p:cNvSpPr>
          <p:nvPr/>
        </p:nvSpPr>
        <p:spPr bwMode="auto">
          <a:xfrm>
            <a:off x="4321175" y="2362200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000">
                <a:solidFill>
                  <a:srgbClr val="000000"/>
                </a:solidFill>
                <a:cs typeface="Arial" panose="020B0604020202020204" pitchFamily="34" charset="0"/>
              </a:rPr>
              <a:t>$500</a:t>
            </a:r>
            <a:endParaRPr lang="en-US" altLang="id-ID">
              <a:cs typeface="Arial" panose="020B0604020202020204" pitchFamily="34" charset="0"/>
            </a:endParaRPr>
          </a:p>
        </p:txBody>
      </p:sp>
      <p:sp>
        <p:nvSpPr>
          <p:cNvPr id="63554" name="Rectangle 116"/>
          <p:cNvSpPr>
            <a:spLocks noChangeArrowheads="1"/>
          </p:cNvSpPr>
          <p:nvPr/>
        </p:nvSpPr>
        <p:spPr bwMode="auto">
          <a:xfrm>
            <a:off x="4321175" y="1793875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000">
                <a:solidFill>
                  <a:srgbClr val="000000"/>
                </a:solidFill>
                <a:cs typeface="Arial" panose="020B0604020202020204" pitchFamily="34" charset="0"/>
              </a:rPr>
              <a:t>$600</a:t>
            </a:r>
            <a:endParaRPr lang="en-US" altLang="id-ID">
              <a:cs typeface="Arial" panose="020B0604020202020204" pitchFamily="34" charset="0"/>
            </a:endParaRPr>
          </a:p>
        </p:txBody>
      </p:sp>
      <p:sp>
        <p:nvSpPr>
          <p:cNvPr id="63555" name="Rectangle 117"/>
          <p:cNvSpPr>
            <a:spLocks noChangeArrowheads="1"/>
          </p:cNvSpPr>
          <p:nvPr/>
        </p:nvSpPr>
        <p:spPr bwMode="auto">
          <a:xfrm>
            <a:off x="4321175" y="1225550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000">
                <a:solidFill>
                  <a:srgbClr val="000000"/>
                </a:solidFill>
                <a:cs typeface="Arial" panose="020B0604020202020204" pitchFamily="34" charset="0"/>
              </a:rPr>
              <a:t>$700</a:t>
            </a:r>
            <a:endParaRPr lang="en-US" altLang="id-ID">
              <a:cs typeface="Arial" panose="020B0604020202020204" pitchFamily="34" charset="0"/>
            </a:endParaRPr>
          </a:p>
        </p:txBody>
      </p:sp>
      <p:sp>
        <p:nvSpPr>
          <p:cNvPr id="63556" name="Rectangle 118"/>
          <p:cNvSpPr>
            <a:spLocks noChangeArrowheads="1"/>
          </p:cNvSpPr>
          <p:nvPr/>
        </p:nvSpPr>
        <p:spPr bwMode="auto">
          <a:xfrm>
            <a:off x="4321175" y="657225"/>
            <a:ext cx="565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000">
                <a:solidFill>
                  <a:srgbClr val="000000"/>
                </a:solidFill>
                <a:cs typeface="Arial" panose="020B0604020202020204" pitchFamily="34" charset="0"/>
              </a:rPr>
              <a:t>$800</a:t>
            </a:r>
            <a:endParaRPr lang="en-US" altLang="id-ID">
              <a:cs typeface="Arial" panose="020B0604020202020204" pitchFamily="34" charset="0"/>
            </a:endParaRPr>
          </a:p>
        </p:txBody>
      </p:sp>
      <p:sp>
        <p:nvSpPr>
          <p:cNvPr id="63557" name="Rectangle 119"/>
          <p:cNvSpPr>
            <a:spLocks noChangeArrowheads="1"/>
          </p:cNvSpPr>
          <p:nvPr/>
        </p:nvSpPr>
        <p:spPr bwMode="auto">
          <a:xfrm>
            <a:off x="5114925" y="560070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000">
                <a:solidFill>
                  <a:srgbClr val="000000"/>
                </a:solidFill>
                <a:cs typeface="Arial" panose="020B0604020202020204" pitchFamily="34" charset="0"/>
              </a:rPr>
              <a:t>0</a:t>
            </a:r>
            <a:endParaRPr lang="en-US" altLang="id-ID">
              <a:cs typeface="Arial" panose="020B0604020202020204" pitchFamily="34" charset="0"/>
            </a:endParaRPr>
          </a:p>
        </p:txBody>
      </p:sp>
      <p:sp>
        <p:nvSpPr>
          <p:cNvPr id="63558" name="Rectangle 120"/>
          <p:cNvSpPr>
            <a:spLocks noChangeArrowheads="1"/>
          </p:cNvSpPr>
          <p:nvPr/>
        </p:nvSpPr>
        <p:spPr bwMode="auto">
          <a:xfrm>
            <a:off x="5554663" y="560070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000">
                <a:solidFill>
                  <a:srgbClr val="000000"/>
                </a:solidFill>
                <a:cs typeface="Arial" panose="020B0604020202020204" pitchFamily="34" charset="0"/>
              </a:rPr>
              <a:t>1</a:t>
            </a:r>
            <a:endParaRPr lang="en-US" altLang="id-ID">
              <a:cs typeface="Arial" panose="020B0604020202020204" pitchFamily="34" charset="0"/>
            </a:endParaRPr>
          </a:p>
        </p:txBody>
      </p:sp>
      <p:sp>
        <p:nvSpPr>
          <p:cNvPr id="63559" name="Rectangle 121"/>
          <p:cNvSpPr>
            <a:spLocks noChangeArrowheads="1"/>
          </p:cNvSpPr>
          <p:nvPr/>
        </p:nvSpPr>
        <p:spPr bwMode="auto">
          <a:xfrm>
            <a:off x="5994400" y="560070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000">
                <a:solidFill>
                  <a:srgbClr val="000000"/>
                </a:solidFill>
                <a:cs typeface="Arial" panose="020B0604020202020204" pitchFamily="34" charset="0"/>
              </a:rPr>
              <a:t>2</a:t>
            </a:r>
            <a:endParaRPr lang="en-US" altLang="id-ID">
              <a:cs typeface="Arial" panose="020B0604020202020204" pitchFamily="34" charset="0"/>
            </a:endParaRPr>
          </a:p>
        </p:txBody>
      </p:sp>
      <p:sp>
        <p:nvSpPr>
          <p:cNvPr id="63560" name="Rectangle 122"/>
          <p:cNvSpPr>
            <a:spLocks noChangeArrowheads="1"/>
          </p:cNvSpPr>
          <p:nvPr/>
        </p:nvSpPr>
        <p:spPr bwMode="auto">
          <a:xfrm>
            <a:off x="6434138" y="560070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000">
                <a:solidFill>
                  <a:srgbClr val="000000"/>
                </a:solidFill>
                <a:cs typeface="Arial" panose="020B0604020202020204" pitchFamily="34" charset="0"/>
              </a:rPr>
              <a:t>3</a:t>
            </a:r>
            <a:endParaRPr lang="en-US" altLang="id-ID">
              <a:cs typeface="Arial" panose="020B0604020202020204" pitchFamily="34" charset="0"/>
            </a:endParaRPr>
          </a:p>
        </p:txBody>
      </p:sp>
      <p:sp>
        <p:nvSpPr>
          <p:cNvPr id="63561" name="Rectangle 123"/>
          <p:cNvSpPr>
            <a:spLocks noChangeArrowheads="1"/>
          </p:cNvSpPr>
          <p:nvPr/>
        </p:nvSpPr>
        <p:spPr bwMode="auto">
          <a:xfrm>
            <a:off x="6873875" y="560070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000">
                <a:solidFill>
                  <a:srgbClr val="000000"/>
                </a:solidFill>
                <a:cs typeface="Arial" panose="020B0604020202020204" pitchFamily="34" charset="0"/>
              </a:rPr>
              <a:t>4</a:t>
            </a:r>
            <a:endParaRPr lang="en-US" altLang="id-ID">
              <a:cs typeface="Arial" panose="020B0604020202020204" pitchFamily="34" charset="0"/>
            </a:endParaRPr>
          </a:p>
        </p:txBody>
      </p:sp>
      <p:sp>
        <p:nvSpPr>
          <p:cNvPr id="63562" name="Rectangle 124"/>
          <p:cNvSpPr>
            <a:spLocks noChangeArrowheads="1"/>
          </p:cNvSpPr>
          <p:nvPr/>
        </p:nvSpPr>
        <p:spPr bwMode="auto">
          <a:xfrm>
            <a:off x="7304088" y="560070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000">
                <a:solidFill>
                  <a:srgbClr val="000000"/>
                </a:solidFill>
                <a:cs typeface="Arial" panose="020B0604020202020204" pitchFamily="34" charset="0"/>
              </a:rPr>
              <a:t>5</a:t>
            </a:r>
            <a:endParaRPr lang="en-US" altLang="id-ID">
              <a:cs typeface="Arial" panose="020B0604020202020204" pitchFamily="34" charset="0"/>
            </a:endParaRPr>
          </a:p>
        </p:txBody>
      </p:sp>
      <p:sp>
        <p:nvSpPr>
          <p:cNvPr id="63563" name="Rectangle 125"/>
          <p:cNvSpPr>
            <a:spLocks noChangeArrowheads="1"/>
          </p:cNvSpPr>
          <p:nvPr/>
        </p:nvSpPr>
        <p:spPr bwMode="auto">
          <a:xfrm>
            <a:off x="7743825" y="5600700"/>
            <a:ext cx="141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000">
                <a:solidFill>
                  <a:srgbClr val="000000"/>
                </a:solidFill>
                <a:cs typeface="Arial" panose="020B0604020202020204" pitchFamily="34" charset="0"/>
              </a:rPr>
              <a:t>6</a:t>
            </a:r>
            <a:endParaRPr lang="en-US" altLang="id-ID">
              <a:cs typeface="Arial" panose="020B0604020202020204" pitchFamily="34" charset="0"/>
            </a:endParaRPr>
          </a:p>
        </p:txBody>
      </p:sp>
      <p:sp>
        <p:nvSpPr>
          <p:cNvPr id="63564" name="Rectangle 126"/>
          <p:cNvSpPr>
            <a:spLocks noChangeArrowheads="1"/>
          </p:cNvSpPr>
          <p:nvPr/>
        </p:nvSpPr>
        <p:spPr bwMode="auto">
          <a:xfrm>
            <a:off x="8183563" y="5600700"/>
            <a:ext cx="141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000">
                <a:solidFill>
                  <a:srgbClr val="000000"/>
                </a:solidFill>
                <a:cs typeface="Arial" panose="020B0604020202020204" pitchFamily="34" charset="0"/>
              </a:rPr>
              <a:t>7</a:t>
            </a:r>
            <a:endParaRPr lang="en-US" altLang="id-ID">
              <a:cs typeface="Arial" panose="020B0604020202020204" pitchFamily="34" charset="0"/>
            </a:endParaRPr>
          </a:p>
        </p:txBody>
      </p:sp>
      <p:sp>
        <p:nvSpPr>
          <p:cNvPr id="63565" name="Rectangle 127"/>
          <p:cNvSpPr>
            <a:spLocks noChangeArrowheads="1"/>
          </p:cNvSpPr>
          <p:nvPr/>
        </p:nvSpPr>
        <p:spPr bwMode="auto">
          <a:xfrm>
            <a:off x="6788150" y="6019800"/>
            <a:ext cx="1968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000" b="1" i="1">
                <a:solidFill>
                  <a:srgbClr val="000000"/>
                </a:solidFill>
                <a:cs typeface="Arial" panose="020B0604020202020204" pitchFamily="34" charset="0"/>
              </a:rPr>
              <a:t>Q</a:t>
            </a:r>
            <a:endParaRPr lang="en-US" altLang="id-ID">
              <a:cs typeface="Arial" panose="020B0604020202020204" pitchFamily="34" charset="0"/>
            </a:endParaRPr>
          </a:p>
        </p:txBody>
      </p:sp>
      <p:sp>
        <p:nvSpPr>
          <p:cNvPr id="63566" name="Rectangle 128"/>
          <p:cNvSpPr>
            <a:spLocks noChangeArrowheads="1"/>
          </p:cNvSpPr>
          <p:nvPr/>
        </p:nvSpPr>
        <p:spPr bwMode="auto">
          <a:xfrm rot="-5400000">
            <a:off x="3680619" y="2902744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000" b="1">
                <a:solidFill>
                  <a:srgbClr val="000000"/>
                </a:solidFill>
                <a:cs typeface="Arial" panose="020B0604020202020204" pitchFamily="34" charset="0"/>
              </a:rPr>
              <a:t>Costs</a:t>
            </a:r>
            <a:endParaRPr lang="en-US" altLang="id-ID">
              <a:cs typeface="Arial" panose="020B0604020202020204" pitchFamily="34" charset="0"/>
            </a:endParaRPr>
          </a:p>
        </p:txBody>
      </p:sp>
      <p:sp>
        <p:nvSpPr>
          <p:cNvPr id="63567" name="Rectangle 129"/>
          <p:cNvSpPr>
            <a:spLocks noChangeArrowheads="1"/>
          </p:cNvSpPr>
          <p:nvPr/>
        </p:nvSpPr>
        <p:spPr bwMode="auto">
          <a:xfrm>
            <a:off x="5694363" y="679450"/>
            <a:ext cx="1222375" cy="1200150"/>
          </a:xfrm>
          <a:prstGeom prst="rect">
            <a:avLst/>
          </a:prstGeom>
          <a:solidFill>
            <a:srgbClr val="FFFFCC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id-ID">
              <a:cs typeface="Arial" panose="020B0604020202020204" pitchFamily="34" charset="0"/>
            </a:endParaRPr>
          </a:p>
        </p:txBody>
      </p:sp>
      <p:sp>
        <p:nvSpPr>
          <p:cNvPr id="63568" name="Line 130"/>
          <p:cNvSpPr>
            <a:spLocks noChangeShapeType="1"/>
          </p:cNvSpPr>
          <p:nvPr/>
        </p:nvSpPr>
        <p:spPr bwMode="auto">
          <a:xfrm>
            <a:off x="5973763" y="893763"/>
            <a:ext cx="311150" cy="1587"/>
          </a:xfrm>
          <a:prstGeom prst="line">
            <a:avLst/>
          </a:prstGeom>
          <a:noFill/>
          <a:ln w="2222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69" name="Oval 131"/>
          <p:cNvSpPr>
            <a:spLocks noChangeArrowheads="1"/>
          </p:cNvSpPr>
          <p:nvPr/>
        </p:nvSpPr>
        <p:spPr bwMode="auto">
          <a:xfrm>
            <a:off x="6070600" y="839788"/>
            <a:ext cx="95250" cy="96837"/>
          </a:xfrm>
          <a:prstGeom prst="ellipse">
            <a:avLst/>
          </a:prstGeom>
          <a:solidFill>
            <a:srgbClr val="000080"/>
          </a:solidFill>
          <a:ln w="11113">
            <a:solidFill>
              <a:srgbClr val="00008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id-ID">
              <a:cs typeface="Arial" panose="020B0604020202020204" pitchFamily="34" charset="0"/>
            </a:endParaRPr>
          </a:p>
        </p:txBody>
      </p:sp>
      <p:sp>
        <p:nvSpPr>
          <p:cNvPr id="63570" name="Rectangle 132"/>
          <p:cNvSpPr>
            <a:spLocks noChangeArrowheads="1"/>
          </p:cNvSpPr>
          <p:nvPr/>
        </p:nvSpPr>
        <p:spPr bwMode="auto">
          <a:xfrm>
            <a:off x="6348413" y="754063"/>
            <a:ext cx="339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000" i="1">
                <a:solidFill>
                  <a:srgbClr val="000000"/>
                </a:solidFill>
                <a:cs typeface="Arial" panose="020B0604020202020204" pitchFamily="34" charset="0"/>
              </a:rPr>
              <a:t>FC</a:t>
            </a:r>
            <a:endParaRPr lang="en-US" altLang="id-ID" i="1">
              <a:cs typeface="Arial" panose="020B0604020202020204" pitchFamily="34" charset="0"/>
            </a:endParaRPr>
          </a:p>
        </p:txBody>
      </p:sp>
      <p:sp>
        <p:nvSpPr>
          <p:cNvPr id="63571" name="Line 133"/>
          <p:cNvSpPr>
            <a:spLocks noChangeShapeType="1"/>
          </p:cNvSpPr>
          <p:nvPr/>
        </p:nvSpPr>
        <p:spPr bwMode="auto">
          <a:xfrm>
            <a:off x="5973763" y="1290638"/>
            <a:ext cx="311150" cy="1587"/>
          </a:xfrm>
          <a:prstGeom prst="line">
            <a:avLst/>
          </a:prstGeom>
          <a:noFill/>
          <a:ln w="2222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72" name="Oval 134"/>
          <p:cNvSpPr>
            <a:spLocks noChangeArrowheads="1"/>
          </p:cNvSpPr>
          <p:nvPr/>
        </p:nvSpPr>
        <p:spPr bwMode="auto">
          <a:xfrm>
            <a:off x="6070600" y="1236663"/>
            <a:ext cx="95250" cy="96837"/>
          </a:xfrm>
          <a:prstGeom prst="ellipse">
            <a:avLst/>
          </a:prstGeom>
          <a:solidFill>
            <a:srgbClr val="993300"/>
          </a:solidFill>
          <a:ln w="11113">
            <a:solidFill>
              <a:srgbClr val="9933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id-ID">
              <a:cs typeface="Arial" panose="020B0604020202020204" pitchFamily="34" charset="0"/>
            </a:endParaRPr>
          </a:p>
        </p:txBody>
      </p:sp>
      <p:sp>
        <p:nvSpPr>
          <p:cNvPr id="63573" name="Rectangle 135"/>
          <p:cNvSpPr>
            <a:spLocks noChangeArrowheads="1"/>
          </p:cNvSpPr>
          <p:nvPr/>
        </p:nvSpPr>
        <p:spPr bwMode="auto">
          <a:xfrm>
            <a:off x="6348413" y="1150938"/>
            <a:ext cx="3540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000" i="1">
                <a:solidFill>
                  <a:srgbClr val="000000"/>
                </a:solidFill>
                <a:cs typeface="Arial" panose="020B0604020202020204" pitchFamily="34" charset="0"/>
              </a:rPr>
              <a:t>VC</a:t>
            </a:r>
            <a:endParaRPr lang="en-US" altLang="id-ID" i="1">
              <a:cs typeface="Arial" panose="020B0604020202020204" pitchFamily="34" charset="0"/>
            </a:endParaRPr>
          </a:p>
        </p:txBody>
      </p:sp>
      <p:sp>
        <p:nvSpPr>
          <p:cNvPr id="63574" name="Line 136"/>
          <p:cNvSpPr>
            <a:spLocks noChangeShapeType="1"/>
          </p:cNvSpPr>
          <p:nvPr/>
        </p:nvSpPr>
        <p:spPr bwMode="auto">
          <a:xfrm>
            <a:off x="5973763" y="1676400"/>
            <a:ext cx="311150" cy="1588"/>
          </a:xfrm>
          <a:prstGeom prst="line">
            <a:avLst/>
          </a:prstGeom>
          <a:noFill/>
          <a:ln w="222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3575" name="Oval 137"/>
          <p:cNvSpPr>
            <a:spLocks noChangeArrowheads="1"/>
          </p:cNvSpPr>
          <p:nvPr/>
        </p:nvSpPr>
        <p:spPr bwMode="auto">
          <a:xfrm>
            <a:off x="6070600" y="1622425"/>
            <a:ext cx="95250" cy="96838"/>
          </a:xfrm>
          <a:prstGeom prst="ellipse">
            <a:avLst/>
          </a:prstGeom>
          <a:solidFill>
            <a:srgbClr val="008000"/>
          </a:solidFill>
          <a:ln w="11113">
            <a:solidFill>
              <a:srgbClr val="008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id-ID">
              <a:cs typeface="Arial" panose="020B0604020202020204" pitchFamily="34" charset="0"/>
            </a:endParaRPr>
          </a:p>
        </p:txBody>
      </p:sp>
      <p:sp>
        <p:nvSpPr>
          <p:cNvPr id="63576" name="Rectangle 138"/>
          <p:cNvSpPr>
            <a:spLocks noChangeArrowheads="1"/>
          </p:cNvSpPr>
          <p:nvPr/>
        </p:nvSpPr>
        <p:spPr bwMode="auto">
          <a:xfrm>
            <a:off x="6348413" y="1536700"/>
            <a:ext cx="339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000" i="1">
                <a:solidFill>
                  <a:srgbClr val="000000"/>
                </a:solidFill>
                <a:cs typeface="Arial" panose="020B0604020202020204" pitchFamily="34" charset="0"/>
              </a:rPr>
              <a:t>TC</a:t>
            </a:r>
            <a:endParaRPr lang="en-US" altLang="id-ID" i="1">
              <a:cs typeface="Arial" panose="020B0604020202020204" pitchFamily="34" charset="0"/>
            </a:endParaRPr>
          </a:p>
        </p:txBody>
      </p:sp>
      <p:sp>
        <p:nvSpPr>
          <p:cNvPr id="63577" name="Rectangle 139"/>
          <p:cNvSpPr>
            <a:spLocks noChangeArrowheads="1"/>
          </p:cNvSpPr>
          <p:nvPr/>
        </p:nvSpPr>
        <p:spPr bwMode="auto">
          <a:xfrm>
            <a:off x="3817938" y="454025"/>
            <a:ext cx="5030787" cy="594042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id-ID">
              <a:cs typeface="Arial" panose="020B0604020202020204" pitchFamily="34" charset="0"/>
            </a:endParaRPr>
          </a:p>
        </p:txBody>
      </p:sp>
      <p:sp>
        <p:nvSpPr>
          <p:cNvPr id="6357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4625"/>
            <a:ext cx="8229600" cy="649288"/>
          </a:xfrm>
        </p:spPr>
        <p:txBody>
          <a:bodyPr/>
          <a:lstStyle/>
          <a:p>
            <a:pPr eaLnBrk="1" hangingPunct="1"/>
            <a:r>
              <a:rPr lang="en-US" altLang="id-ID" sz="2800" smtClean="0"/>
              <a:t>EXAMPLE 2:</a:t>
            </a:r>
            <a:r>
              <a:rPr lang="en-US" altLang="id-ID" sz="3000" smtClean="0"/>
              <a:t>  Marginal Cost</a:t>
            </a:r>
          </a:p>
        </p:txBody>
      </p:sp>
      <p:sp>
        <p:nvSpPr>
          <p:cNvPr id="88108" name="Text Box 44"/>
          <p:cNvSpPr txBox="1">
            <a:spLocks noChangeArrowheads="1"/>
          </p:cNvSpPr>
          <p:nvPr/>
        </p:nvSpPr>
        <p:spPr bwMode="auto">
          <a:xfrm>
            <a:off x="3638550" y="698500"/>
            <a:ext cx="48895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45000"/>
              </a:spcBef>
            </a:pPr>
            <a:r>
              <a:rPr lang="en-US" altLang="id-ID" sz="2600">
                <a:cs typeface="Arial" panose="020B0604020202020204" pitchFamily="34" charset="0"/>
              </a:rPr>
              <a:t>Recall, </a:t>
            </a:r>
            <a:r>
              <a:rPr lang="en-US" altLang="id-ID" sz="2600" b="1">
                <a:solidFill>
                  <a:srgbClr val="CC0000"/>
                </a:solidFill>
                <a:cs typeface="Arial" panose="020B0604020202020204" pitchFamily="34" charset="0"/>
              </a:rPr>
              <a:t>Marginal Cost (</a:t>
            </a:r>
            <a:r>
              <a:rPr lang="en-US" altLang="id-ID" sz="2600" b="1" i="1">
                <a:solidFill>
                  <a:srgbClr val="CC0000"/>
                </a:solidFill>
                <a:cs typeface="Arial" panose="020B0604020202020204" pitchFamily="34" charset="0"/>
              </a:rPr>
              <a:t>MC</a:t>
            </a:r>
            <a:r>
              <a:rPr lang="en-US" altLang="id-ID" sz="2600" b="1">
                <a:solidFill>
                  <a:srgbClr val="CC0000"/>
                </a:solidFill>
                <a:cs typeface="Arial" panose="020B0604020202020204" pitchFamily="34" charset="0"/>
              </a:rPr>
              <a:t>)</a:t>
            </a:r>
            <a:r>
              <a:rPr lang="en-US" altLang="id-ID" sz="2600">
                <a:cs typeface="Arial" panose="020B0604020202020204" pitchFamily="34" charset="0"/>
              </a:rPr>
              <a:t> </a:t>
            </a:r>
            <a:br>
              <a:rPr lang="en-US" altLang="id-ID" sz="2600">
                <a:cs typeface="Arial" panose="020B0604020202020204" pitchFamily="34" charset="0"/>
              </a:rPr>
            </a:br>
            <a:r>
              <a:rPr lang="en-US" altLang="id-ID" sz="2600">
                <a:cs typeface="Arial" panose="020B0604020202020204" pitchFamily="34" charset="0"/>
              </a:rPr>
              <a:t>is the change in total cost from producing one more unit:</a:t>
            </a:r>
            <a:endParaRPr lang="en-US" altLang="id-ID" sz="2600" b="1">
              <a:cs typeface="Arial" panose="020B0604020202020204" pitchFamily="34" charset="0"/>
            </a:endParaRPr>
          </a:p>
        </p:txBody>
      </p:sp>
      <p:sp>
        <p:nvSpPr>
          <p:cNvPr id="88109" name="Text Box 45"/>
          <p:cNvSpPr txBox="1">
            <a:spLocks noChangeArrowheads="1"/>
          </p:cNvSpPr>
          <p:nvPr/>
        </p:nvSpPr>
        <p:spPr bwMode="auto">
          <a:xfrm>
            <a:off x="3397250" y="3392488"/>
            <a:ext cx="5335588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35000"/>
              </a:spcBef>
            </a:pPr>
            <a:r>
              <a:rPr lang="en-US" altLang="id-ID" sz="2600">
                <a:cs typeface="Arial" panose="020B0604020202020204" pitchFamily="34" charset="0"/>
              </a:rPr>
              <a:t>Usually, </a:t>
            </a:r>
            <a:r>
              <a:rPr lang="en-US" altLang="id-ID" sz="2600" i="1">
                <a:cs typeface="Arial" panose="020B0604020202020204" pitchFamily="34" charset="0"/>
              </a:rPr>
              <a:t>MC</a:t>
            </a:r>
            <a:r>
              <a:rPr lang="en-US" altLang="id-ID" sz="2600">
                <a:cs typeface="Arial" panose="020B0604020202020204" pitchFamily="34" charset="0"/>
              </a:rPr>
              <a:t> rises as </a:t>
            </a:r>
            <a:r>
              <a:rPr lang="en-US" altLang="id-ID" sz="2600" b="1" i="1">
                <a:cs typeface="Arial" panose="020B0604020202020204" pitchFamily="34" charset="0"/>
              </a:rPr>
              <a:t>Q</a:t>
            </a:r>
            <a:r>
              <a:rPr lang="en-US" altLang="id-ID" sz="2600">
                <a:cs typeface="Arial" panose="020B0604020202020204" pitchFamily="34" charset="0"/>
              </a:rPr>
              <a:t> rises, due to diminishing marginal product.  </a:t>
            </a:r>
          </a:p>
          <a:p>
            <a:pPr eaLnBrk="1" hangingPunct="1">
              <a:lnSpc>
                <a:spcPct val="105000"/>
              </a:lnSpc>
              <a:spcBef>
                <a:spcPct val="35000"/>
              </a:spcBef>
            </a:pPr>
            <a:r>
              <a:rPr lang="en-US" altLang="id-ID" sz="2600">
                <a:cs typeface="Arial" panose="020B0604020202020204" pitchFamily="34" charset="0"/>
              </a:rPr>
              <a:t>Sometimes (as here), </a:t>
            </a:r>
            <a:r>
              <a:rPr lang="en-US" altLang="id-ID" sz="2600" i="1">
                <a:cs typeface="Arial" panose="020B0604020202020204" pitchFamily="34" charset="0"/>
              </a:rPr>
              <a:t>MC</a:t>
            </a:r>
            <a:r>
              <a:rPr lang="en-US" altLang="id-ID" sz="2600">
                <a:cs typeface="Arial" panose="020B0604020202020204" pitchFamily="34" charset="0"/>
              </a:rPr>
              <a:t> falls before rising.  </a:t>
            </a:r>
          </a:p>
          <a:p>
            <a:pPr eaLnBrk="1" hangingPunct="1">
              <a:lnSpc>
                <a:spcPct val="105000"/>
              </a:lnSpc>
              <a:spcBef>
                <a:spcPct val="35000"/>
              </a:spcBef>
            </a:pPr>
            <a:r>
              <a:rPr lang="en-US" altLang="id-ID" sz="2600">
                <a:cs typeface="Arial" panose="020B0604020202020204" pitchFamily="34" charset="0"/>
              </a:rPr>
              <a:t>(In other examples, </a:t>
            </a:r>
            <a:r>
              <a:rPr lang="en-US" altLang="id-ID" sz="2600" i="1">
                <a:cs typeface="Arial" panose="020B0604020202020204" pitchFamily="34" charset="0"/>
              </a:rPr>
              <a:t>MC</a:t>
            </a:r>
            <a:r>
              <a:rPr lang="en-US" altLang="id-ID" sz="2600">
                <a:cs typeface="Arial" panose="020B0604020202020204" pitchFamily="34" charset="0"/>
              </a:rPr>
              <a:t> may be constant.) </a:t>
            </a:r>
          </a:p>
        </p:txBody>
      </p:sp>
      <p:sp>
        <p:nvSpPr>
          <p:cNvPr id="65541" name="Rectangle 3"/>
          <p:cNvSpPr>
            <a:spLocks noChangeArrowheads="1"/>
          </p:cNvSpPr>
          <p:nvPr/>
        </p:nvSpPr>
        <p:spPr bwMode="auto">
          <a:xfrm>
            <a:off x="968375" y="5630863"/>
            <a:ext cx="915988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620</a:t>
            </a:r>
          </a:p>
        </p:txBody>
      </p:sp>
      <p:sp>
        <p:nvSpPr>
          <p:cNvPr id="65542" name="Rectangle 4"/>
          <p:cNvSpPr>
            <a:spLocks noChangeArrowheads="1"/>
          </p:cNvSpPr>
          <p:nvPr/>
        </p:nvSpPr>
        <p:spPr bwMode="auto">
          <a:xfrm>
            <a:off x="423863" y="5630863"/>
            <a:ext cx="5445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7</a:t>
            </a:r>
          </a:p>
        </p:txBody>
      </p:sp>
      <p:sp>
        <p:nvSpPr>
          <p:cNvPr id="65543" name="Rectangle 5"/>
          <p:cNvSpPr>
            <a:spLocks noChangeArrowheads="1"/>
          </p:cNvSpPr>
          <p:nvPr/>
        </p:nvSpPr>
        <p:spPr bwMode="auto">
          <a:xfrm>
            <a:off x="968375" y="5070475"/>
            <a:ext cx="915988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480</a:t>
            </a:r>
          </a:p>
        </p:txBody>
      </p:sp>
      <p:sp>
        <p:nvSpPr>
          <p:cNvPr id="65544" name="Rectangle 6"/>
          <p:cNvSpPr>
            <a:spLocks noChangeArrowheads="1"/>
          </p:cNvSpPr>
          <p:nvPr/>
        </p:nvSpPr>
        <p:spPr bwMode="auto">
          <a:xfrm>
            <a:off x="423863" y="5070475"/>
            <a:ext cx="544512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6</a:t>
            </a:r>
          </a:p>
        </p:txBody>
      </p:sp>
      <p:sp>
        <p:nvSpPr>
          <p:cNvPr id="65545" name="Rectangle 7"/>
          <p:cNvSpPr>
            <a:spLocks noChangeArrowheads="1"/>
          </p:cNvSpPr>
          <p:nvPr/>
        </p:nvSpPr>
        <p:spPr bwMode="auto">
          <a:xfrm>
            <a:off x="968375" y="4506913"/>
            <a:ext cx="915988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380</a:t>
            </a:r>
          </a:p>
        </p:txBody>
      </p:sp>
      <p:sp>
        <p:nvSpPr>
          <p:cNvPr id="65546" name="Rectangle 8"/>
          <p:cNvSpPr>
            <a:spLocks noChangeArrowheads="1"/>
          </p:cNvSpPr>
          <p:nvPr/>
        </p:nvSpPr>
        <p:spPr bwMode="auto">
          <a:xfrm>
            <a:off x="423863" y="4506913"/>
            <a:ext cx="54451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5</a:t>
            </a:r>
          </a:p>
        </p:txBody>
      </p:sp>
      <p:sp>
        <p:nvSpPr>
          <p:cNvPr id="65547" name="Rectangle 9"/>
          <p:cNvSpPr>
            <a:spLocks noChangeArrowheads="1"/>
          </p:cNvSpPr>
          <p:nvPr/>
        </p:nvSpPr>
        <p:spPr bwMode="auto">
          <a:xfrm>
            <a:off x="968375" y="3944938"/>
            <a:ext cx="915988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310</a:t>
            </a:r>
          </a:p>
        </p:txBody>
      </p:sp>
      <p:sp>
        <p:nvSpPr>
          <p:cNvPr id="65548" name="Rectangle 10"/>
          <p:cNvSpPr>
            <a:spLocks noChangeArrowheads="1"/>
          </p:cNvSpPr>
          <p:nvPr/>
        </p:nvSpPr>
        <p:spPr bwMode="auto">
          <a:xfrm>
            <a:off x="423863" y="3944938"/>
            <a:ext cx="5445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65549" name="Rectangle 11"/>
          <p:cNvSpPr>
            <a:spLocks noChangeArrowheads="1"/>
          </p:cNvSpPr>
          <p:nvPr/>
        </p:nvSpPr>
        <p:spPr bwMode="auto">
          <a:xfrm>
            <a:off x="968375" y="3382963"/>
            <a:ext cx="915988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260</a:t>
            </a:r>
          </a:p>
        </p:txBody>
      </p:sp>
      <p:sp>
        <p:nvSpPr>
          <p:cNvPr id="65550" name="Rectangle 12"/>
          <p:cNvSpPr>
            <a:spLocks noChangeArrowheads="1"/>
          </p:cNvSpPr>
          <p:nvPr/>
        </p:nvSpPr>
        <p:spPr bwMode="auto">
          <a:xfrm>
            <a:off x="423863" y="3382963"/>
            <a:ext cx="5445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3</a:t>
            </a:r>
          </a:p>
        </p:txBody>
      </p:sp>
      <p:sp>
        <p:nvSpPr>
          <p:cNvPr id="65551" name="Rectangle 13"/>
          <p:cNvSpPr>
            <a:spLocks noChangeArrowheads="1"/>
          </p:cNvSpPr>
          <p:nvPr/>
        </p:nvSpPr>
        <p:spPr bwMode="auto">
          <a:xfrm>
            <a:off x="968375" y="2820988"/>
            <a:ext cx="915988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220</a:t>
            </a:r>
          </a:p>
        </p:txBody>
      </p:sp>
      <p:sp>
        <p:nvSpPr>
          <p:cNvPr id="65552" name="Rectangle 14"/>
          <p:cNvSpPr>
            <a:spLocks noChangeArrowheads="1"/>
          </p:cNvSpPr>
          <p:nvPr/>
        </p:nvSpPr>
        <p:spPr bwMode="auto">
          <a:xfrm>
            <a:off x="423863" y="2820988"/>
            <a:ext cx="5445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2</a:t>
            </a:r>
          </a:p>
        </p:txBody>
      </p:sp>
      <p:sp>
        <p:nvSpPr>
          <p:cNvPr id="65553" name="Rectangle 15"/>
          <p:cNvSpPr>
            <a:spLocks noChangeArrowheads="1"/>
          </p:cNvSpPr>
          <p:nvPr/>
        </p:nvSpPr>
        <p:spPr bwMode="auto">
          <a:xfrm>
            <a:off x="968375" y="2259013"/>
            <a:ext cx="915988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170</a:t>
            </a:r>
          </a:p>
        </p:txBody>
      </p:sp>
      <p:sp>
        <p:nvSpPr>
          <p:cNvPr id="65554" name="Rectangle 16"/>
          <p:cNvSpPr>
            <a:spLocks noChangeArrowheads="1"/>
          </p:cNvSpPr>
          <p:nvPr/>
        </p:nvSpPr>
        <p:spPr bwMode="auto">
          <a:xfrm>
            <a:off x="423863" y="2259013"/>
            <a:ext cx="5445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1</a:t>
            </a:r>
          </a:p>
        </p:txBody>
      </p:sp>
      <p:sp>
        <p:nvSpPr>
          <p:cNvPr id="65555" name="Rectangle 17"/>
          <p:cNvSpPr>
            <a:spLocks noChangeArrowheads="1"/>
          </p:cNvSpPr>
          <p:nvPr/>
        </p:nvSpPr>
        <p:spPr bwMode="auto">
          <a:xfrm>
            <a:off x="1884363" y="1697038"/>
            <a:ext cx="8366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endParaRPr lang="id-ID" altLang="id-ID" sz="2400">
              <a:cs typeface="Arial" panose="020B0604020202020204" pitchFamily="34" charset="0"/>
            </a:endParaRPr>
          </a:p>
        </p:txBody>
      </p:sp>
      <p:sp>
        <p:nvSpPr>
          <p:cNvPr id="65556" name="Rectangle 18"/>
          <p:cNvSpPr>
            <a:spLocks noChangeArrowheads="1"/>
          </p:cNvSpPr>
          <p:nvPr/>
        </p:nvSpPr>
        <p:spPr bwMode="auto">
          <a:xfrm>
            <a:off x="968375" y="1697038"/>
            <a:ext cx="915988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$100</a:t>
            </a:r>
          </a:p>
        </p:txBody>
      </p:sp>
      <p:sp>
        <p:nvSpPr>
          <p:cNvPr id="65557" name="Rectangle 19"/>
          <p:cNvSpPr>
            <a:spLocks noChangeArrowheads="1"/>
          </p:cNvSpPr>
          <p:nvPr/>
        </p:nvSpPr>
        <p:spPr bwMode="auto">
          <a:xfrm>
            <a:off x="423863" y="1697038"/>
            <a:ext cx="5445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0</a:t>
            </a:r>
          </a:p>
        </p:txBody>
      </p:sp>
      <p:sp>
        <p:nvSpPr>
          <p:cNvPr id="65558" name="Rectangle 20"/>
          <p:cNvSpPr>
            <a:spLocks noChangeArrowheads="1"/>
          </p:cNvSpPr>
          <p:nvPr/>
        </p:nvSpPr>
        <p:spPr bwMode="auto">
          <a:xfrm>
            <a:off x="1884363" y="1135063"/>
            <a:ext cx="8366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i="1">
                <a:cs typeface="Arial" panose="020B0604020202020204" pitchFamily="34" charset="0"/>
              </a:rPr>
              <a:t>MC</a:t>
            </a:r>
          </a:p>
        </p:txBody>
      </p:sp>
      <p:sp>
        <p:nvSpPr>
          <p:cNvPr id="65559" name="Rectangle 21"/>
          <p:cNvSpPr>
            <a:spLocks noChangeArrowheads="1"/>
          </p:cNvSpPr>
          <p:nvPr/>
        </p:nvSpPr>
        <p:spPr bwMode="auto">
          <a:xfrm>
            <a:off x="968375" y="1135063"/>
            <a:ext cx="915988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i="1">
                <a:cs typeface="Arial" panose="020B0604020202020204" pitchFamily="34" charset="0"/>
              </a:rPr>
              <a:t>TC</a:t>
            </a:r>
          </a:p>
        </p:txBody>
      </p:sp>
      <p:sp>
        <p:nvSpPr>
          <p:cNvPr id="65560" name="Rectangle 22"/>
          <p:cNvSpPr>
            <a:spLocks noChangeArrowheads="1"/>
          </p:cNvSpPr>
          <p:nvPr/>
        </p:nvSpPr>
        <p:spPr bwMode="auto">
          <a:xfrm>
            <a:off x="423863" y="1135063"/>
            <a:ext cx="5445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Q</a:t>
            </a:r>
          </a:p>
        </p:txBody>
      </p:sp>
      <p:sp>
        <p:nvSpPr>
          <p:cNvPr id="65561" name="Line 23"/>
          <p:cNvSpPr>
            <a:spLocks noChangeShapeType="1"/>
          </p:cNvSpPr>
          <p:nvPr/>
        </p:nvSpPr>
        <p:spPr bwMode="auto">
          <a:xfrm>
            <a:off x="423863" y="1135063"/>
            <a:ext cx="2297112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5562" name="Line 24"/>
          <p:cNvSpPr>
            <a:spLocks noChangeShapeType="1"/>
          </p:cNvSpPr>
          <p:nvPr/>
        </p:nvSpPr>
        <p:spPr bwMode="auto">
          <a:xfrm>
            <a:off x="423863" y="1697038"/>
            <a:ext cx="2297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5563" name="Line 25"/>
          <p:cNvSpPr>
            <a:spLocks noChangeShapeType="1"/>
          </p:cNvSpPr>
          <p:nvPr/>
        </p:nvSpPr>
        <p:spPr bwMode="auto">
          <a:xfrm>
            <a:off x="423863" y="2259013"/>
            <a:ext cx="2297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5564" name="Line 26"/>
          <p:cNvSpPr>
            <a:spLocks noChangeShapeType="1"/>
          </p:cNvSpPr>
          <p:nvPr/>
        </p:nvSpPr>
        <p:spPr bwMode="auto">
          <a:xfrm>
            <a:off x="423863" y="2820988"/>
            <a:ext cx="2297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5565" name="Line 27"/>
          <p:cNvSpPr>
            <a:spLocks noChangeShapeType="1"/>
          </p:cNvSpPr>
          <p:nvPr/>
        </p:nvSpPr>
        <p:spPr bwMode="auto">
          <a:xfrm>
            <a:off x="423863" y="3382963"/>
            <a:ext cx="2297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5566" name="Line 28"/>
          <p:cNvSpPr>
            <a:spLocks noChangeShapeType="1"/>
          </p:cNvSpPr>
          <p:nvPr/>
        </p:nvSpPr>
        <p:spPr bwMode="auto">
          <a:xfrm>
            <a:off x="423863" y="3944938"/>
            <a:ext cx="2297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5567" name="Line 29"/>
          <p:cNvSpPr>
            <a:spLocks noChangeShapeType="1"/>
          </p:cNvSpPr>
          <p:nvPr/>
        </p:nvSpPr>
        <p:spPr bwMode="auto">
          <a:xfrm>
            <a:off x="423863" y="4506913"/>
            <a:ext cx="2297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5568" name="Line 30"/>
          <p:cNvSpPr>
            <a:spLocks noChangeShapeType="1"/>
          </p:cNvSpPr>
          <p:nvPr/>
        </p:nvSpPr>
        <p:spPr bwMode="auto">
          <a:xfrm>
            <a:off x="423863" y="5070475"/>
            <a:ext cx="2297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5569" name="Line 31"/>
          <p:cNvSpPr>
            <a:spLocks noChangeShapeType="1"/>
          </p:cNvSpPr>
          <p:nvPr/>
        </p:nvSpPr>
        <p:spPr bwMode="auto">
          <a:xfrm>
            <a:off x="423863" y="5630863"/>
            <a:ext cx="2297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5570" name="Line 32"/>
          <p:cNvSpPr>
            <a:spLocks noChangeShapeType="1"/>
          </p:cNvSpPr>
          <p:nvPr/>
        </p:nvSpPr>
        <p:spPr bwMode="auto">
          <a:xfrm>
            <a:off x="423863" y="6192838"/>
            <a:ext cx="2297112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5571" name="Line 33"/>
          <p:cNvSpPr>
            <a:spLocks noChangeShapeType="1"/>
          </p:cNvSpPr>
          <p:nvPr/>
        </p:nvSpPr>
        <p:spPr bwMode="auto">
          <a:xfrm>
            <a:off x="423863" y="1135063"/>
            <a:ext cx="0" cy="505777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5572" name="Line 34"/>
          <p:cNvSpPr>
            <a:spLocks noChangeShapeType="1"/>
          </p:cNvSpPr>
          <p:nvPr/>
        </p:nvSpPr>
        <p:spPr bwMode="auto">
          <a:xfrm>
            <a:off x="968375" y="1135063"/>
            <a:ext cx="0" cy="5057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5573" name="Line 35"/>
          <p:cNvSpPr>
            <a:spLocks noChangeShapeType="1"/>
          </p:cNvSpPr>
          <p:nvPr/>
        </p:nvSpPr>
        <p:spPr bwMode="auto">
          <a:xfrm>
            <a:off x="1884363" y="1135063"/>
            <a:ext cx="0" cy="5057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5574" name="Line 36"/>
          <p:cNvSpPr>
            <a:spLocks noChangeShapeType="1"/>
          </p:cNvSpPr>
          <p:nvPr/>
        </p:nvSpPr>
        <p:spPr bwMode="auto">
          <a:xfrm>
            <a:off x="2720975" y="1135063"/>
            <a:ext cx="0" cy="505777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5575" name="Rectangle 37"/>
          <p:cNvSpPr>
            <a:spLocks noChangeArrowheads="1"/>
          </p:cNvSpPr>
          <p:nvPr/>
        </p:nvSpPr>
        <p:spPr bwMode="auto">
          <a:xfrm>
            <a:off x="1884363" y="5353050"/>
            <a:ext cx="836612" cy="561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140</a:t>
            </a:r>
          </a:p>
        </p:txBody>
      </p:sp>
      <p:sp>
        <p:nvSpPr>
          <p:cNvPr id="65576" name="Rectangle 38"/>
          <p:cNvSpPr>
            <a:spLocks noChangeArrowheads="1"/>
          </p:cNvSpPr>
          <p:nvPr/>
        </p:nvSpPr>
        <p:spPr bwMode="auto">
          <a:xfrm>
            <a:off x="1884363" y="4792663"/>
            <a:ext cx="836612" cy="5603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100</a:t>
            </a:r>
          </a:p>
        </p:txBody>
      </p:sp>
      <p:sp>
        <p:nvSpPr>
          <p:cNvPr id="65577" name="Rectangle 39"/>
          <p:cNvSpPr>
            <a:spLocks noChangeArrowheads="1"/>
          </p:cNvSpPr>
          <p:nvPr/>
        </p:nvSpPr>
        <p:spPr bwMode="auto">
          <a:xfrm>
            <a:off x="1884363" y="4229100"/>
            <a:ext cx="836612" cy="563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70</a:t>
            </a:r>
          </a:p>
        </p:txBody>
      </p:sp>
      <p:sp>
        <p:nvSpPr>
          <p:cNvPr id="65578" name="Rectangle 40"/>
          <p:cNvSpPr>
            <a:spLocks noChangeArrowheads="1"/>
          </p:cNvSpPr>
          <p:nvPr/>
        </p:nvSpPr>
        <p:spPr bwMode="auto">
          <a:xfrm>
            <a:off x="1884363" y="3667125"/>
            <a:ext cx="836612" cy="561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50</a:t>
            </a:r>
          </a:p>
        </p:txBody>
      </p:sp>
      <p:sp>
        <p:nvSpPr>
          <p:cNvPr id="65579" name="Rectangle 41"/>
          <p:cNvSpPr>
            <a:spLocks noChangeArrowheads="1"/>
          </p:cNvSpPr>
          <p:nvPr/>
        </p:nvSpPr>
        <p:spPr bwMode="auto">
          <a:xfrm>
            <a:off x="1884363" y="3105150"/>
            <a:ext cx="836612" cy="561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40</a:t>
            </a:r>
          </a:p>
        </p:txBody>
      </p:sp>
      <p:sp>
        <p:nvSpPr>
          <p:cNvPr id="65580" name="Rectangle 42"/>
          <p:cNvSpPr>
            <a:spLocks noChangeArrowheads="1"/>
          </p:cNvSpPr>
          <p:nvPr/>
        </p:nvSpPr>
        <p:spPr bwMode="auto">
          <a:xfrm>
            <a:off x="1884363" y="2543175"/>
            <a:ext cx="836612" cy="561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50</a:t>
            </a:r>
          </a:p>
        </p:txBody>
      </p:sp>
      <p:sp>
        <p:nvSpPr>
          <p:cNvPr id="65581" name="Rectangle 43"/>
          <p:cNvSpPr>
            <a:spLocks noChangeArrowheads="1"/>
          </p:cNvSpPr>
          <p:nvPr/>
        </p:nvSpPr>
        <p:spPr bwMode="auto">
          <a:xfrm>
            <a:off x="1884363" y="1981200"/>
            <a:ext cx="836612" cy="561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$70</a:t>
            </a: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4767263" y="2457450"/>
            <a:ext cx="1887537" cy="974725"/>
            <a:chOff x="1163" y="1689"/>
            <a:chExt cx="1189" cy="614"/>
          </a:xfrm>
        </p:grpSpPr>
        <p:grpSp>
          <p:nvGrpSpPr>
            <p:cNvPr id="65584" name="Group 49"/>
            <p:cNvGrpSpPr>
              <a:grpSpLocks/>
            </p:cNvGrpSpPr>
            <p:nvPr/>
          </p:nvGrpSpPr>
          <p:grpSpPr bwMode="auto">
            <a:xfrm>
              <a:off x="1815" y="1689"/>
              <a:ext cx="537" cy="614"/>
              <a:chOff x="562" y="2716"/>
              <a:chExt cx="290" cy="614"/>
            </a:xfrm>
          </p:grpSpPr>
          <p:sp>
            <p:nvSpPr>
              <p:cNvPr id="65586" name="Rectangle 50"/>
              <p:cNvSpPr>
                <a:spLocks noChangeArrowheads="1"/>
              </p:cNvSpPr>
              <p:nvPr/>
            </p:nvSpPr>
            <p:spPr bwMode="auto">
              <a:xfrm>
                <a:off x="562" y="2716"/>
                <a:ext cx="290" cy="3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id-ID" sz="2700" b="1">
                    <a:cs typeface="Arial" panose="020B0604020202020204" pitchFamily="34" charset="0"/>
                  </a:rPr>
                  <a:t>∆</a:t>
                </a:r>
                <a:r>
                  <a:rPr lang="en-US" altLang="id-ID" sz="2700" i="1">
                    <a:cs typeface="Arial" panose="020B0604020202020204" pitchFamily="34" charset="0"/>
                  </a:rPr>
                  <a:t>TC</a:t>
                </a:r>
              </a:p>
            </p:txBody>
          </p:sp>
          <p:sp>
            <p:nvSpPr>
              <p:cNvPr id="65587" name="Rectangle 51"/>
              <p:cNvSpPr>
                <a:spLocks noChangeArrowheads="1"/>
              </p:cNvSpPr>
              <p:nvPr/>
            </p:nvSpPr>
            <p:spPr bwMode="auto">
              <a:xfrm>
                <a:off x="587" y="3013"/>
                <a:ext cx="224" cy="3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id-ID" sz="2700" b="1">
                    <a:cs typeface="Arial" panose="020B0604020202020204" pitchFamily="34" charset="0"/>
                  </a:rPr>
                  <a:t>∆</a:t>
                </a:r>
                <a:r>
                  <a:rPr lang="en-US" altLang="id-ID" sz="2700" b="1" i="1">
                    <a:cs typeface="Arial" panose="020B0604020202020204" pitchFamily="34" charset="0"/>
                  </a:rPr>
                  <a:t>Q</a:t>
                </a:r>
              </a:p>
            </p:txBody>
          </p:sp>
          <p:sp>
            <p:nvSpPr>
              <p:cNvPr id="65588" name="Line 52"/>
              <p:cNvSpPr>
                <a:spLocks noChangeShapeType="1"/>
              </p:cNvSpPr>
              <p:nvPr/>
            </p:nvSpPr>
            <p:spPr bwMode="auto">
              <a:xfrm>
                <a:off x="600" y="3023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65585" name="Rectangle 53"/>
            <p:cNvSpPr>
              <a:spLocks noChangeArrowheads="1"/>
            </p:cNvSpPr>
            <p:nvPr/>
          </p:nvSpPr>
          <p:spPr bwMode="auto">
            <a:xfrm>
              <a:off x="1163" y="1839"/>
              <a:ext cx="638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 sz="2700" i="1">
                  <a:cs typeface="Arial" panose="020B0604020202020204" pitchFamily="34" charset="0"/>
                </a:rPr>
                <a:t>MC</a:t>
              </a:r>
              <a:r>
                <a:rPr lang="en-US" altLang="id-ID" sz="2700">
                  <a:cs typeface="Arial" panose="020B0604020202020204" pitchFamily="34" charset="0"/>
                </a:rPr>
                <a:t> =</a:t>
              </a:r>
            </a:p>
          </p:txBody>
        </p:sp>
      </p:grpSp>
      <p:graphicFrame>
        <p:nvGraphicFramePr>
          <p:cNvPr id="88111" name="Object 47"/>
          <p:cNvGraphicFramePr>
            <a:graphicFrameLocks noChangeAspect="1"/>
          </p:cNvGraphicFramePr>
          <p:nvPr>
            <p:ph idx="4294967295"/>
          </p:nvPr>
        </p:nvGraphicFramePr>
        <p:xfrm>
          <a:off x="3265488" y="738188"/>
          <a:ext cx="5878512" cy="609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90" name="Chart" r:id="rId4" imgW="5162670" imgH="5353101" progId="Excel.Chart.8">
                  <p:embed/>
                </p:oleObj>
              </mc:Choice>
              <mc:Fallback>
                <p:oleObj name="Chart" r:id="rId4" imgW="5162670" imgH="5353101" progId="Excel.Chart.8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5488" y="738188"/>
                        <a:ext cx="5878512" cy="609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8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8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8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8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108" grpId="0" build="p"/>
      <p:bldP spid="88109" grpId="0" build="p"/>
      <p:bldOleChart spid="881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0975"/>
            <a:ext cx="7431088" cy="649288"/>
          </a:xfrm>
        </p:spPr>
        <p:txBody>
          <a:bodyPr/>
          <a:lstStyle/>
          <a:p>
            <a:pPr eaLnBrk="1" hangingPunct="1"/>
            <a:r>
              <a:rPr lang="en-US" altLang="id-ID" sz="2800" smtClean="0"/>
              <a:t>EXAMPLE 2:</a:t>
            </a:r>
            <a:r>
              <a:rPr lang="en-US" altLang="id-ID" sz="3000" smtClean="0"/>
              <a:t>  Average Fixed Cost</a:t>
            </a:r>
          </a:p>
        </p:txBody>
      </p:sp>
      <p:sp>
        <p:nvSpPr>
          <p:cNvPr id="67588" name="Rectangle 3"/>
          <p:cNvSpPr>
            <a:spLocks noChangeArrowheads="1"/>
          </p:cNvSpPr>
          <p:nvPr/>
        </p:nvSpPr>
        <p:spPr bwMode="auto">
          <a:xfrm>
            <a:off x="982663" y="5440363"/>
            <a:ext cx="898525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100</a:t>
            </a:r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390525" y="5440363"/>
            <a:ext cx="592138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7</a:t>
            </a: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982663" y="4895850"/>
            <a:ext cx="898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100</a:t>
            </a: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390525" y="4895850"/>
            <a:ext cx="592138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6</a:t>
            </a:r>
          </a:p>
        </p:txBody>
      </p:sp>
      <p:sp>
        <p:nvSpPr>
          <p:cNvPr id="67592" name="Rectangle 7"/>
          <p:cNvSpPr>
            <a:spLocks noChangeArrowheads="1"/>
          </p:cNvSpPr>
          <p:nvPr/>
        </p:nvSpPr>
        <p:spPr bwMode="auto">
          <a:xfrm>
            <a:off x="982663" y="4348163"/>
            <a:ext cx="898525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100</a:t>
            </a:r>
          </a:p>
        </p:txBody>
      </p:sp>
      <p:sp>
        <p:nvSpPr>
          <p:cNvPr id="67593" name="Rectangle 8"/>
          <p:cNvSpPr>
            <a:spLocks noChangeArrowheads="1"/>
          </p:cNvSpPr>
          <p:nvPr/>
        </p:nvSpPr>
        <p:spPr bwMode="auto">
          <a:xfrm>
            <a:off x="390525" y="4348163"/>
            <a:ext cx="592138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5</a:t>
            </a:r>
          </a:p>
        </p:txBody>
      </p:sp>
      <p:sp>
        <p:nvSpPr>
          <p:cNvPr id="67594" name="Rectangle 9"/>
          <p:cNvSpPr>
            <a:spLocks noChangeArrowheads="1"/>
          </p:cNvSpPr>
          <p:nvPr/>
        </p:nvSpPr>
        <p:spPr bwMode="auto">
          <a:xfrm>
            <a:off x="982663" y="3802063"/>
            <a:ext cx="898525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100</a:t>
            </a:r>
          </a:p>
        </p:txBody>
      </p:sp>
      <p:sp>
        <p:nvSpPr>
          <p:cNvPr id="67595" name="Rectangle 10"/>
          <p:cNvSpPr>
            <a:spLocks noChangeArrowheads="1"/>
          </p:cNvSpPr>
          <p:nvPr/>
        </p:nvSpPr>
        <p:spPr bwMode="auto">
          <a:xfrm>
            <a:off x="390525" y="3802063"/>
            <a:ext cx="592138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67596" name="Rectangle 11"/>
          <p:cNvSpPr>
            <a:spLocks noChangeArrowheads="1"/>
          </p:cNvSpPr>
          <p:nvPr/>
        </p:nvSpPr>
        <p:spPr bwMode="auto">
          <a:xfrm>
            <a:off x="982663" y="3254375"/>
            <a:ext cx="898525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100</a:t>
            </a:r>
          </a:p>
        </p:txBody>
      </p:sp>
      <p:sp>
        <p:nvSpPr>
          <p:cNvPr id="67597" name="Rectangle 12"/>
          <p:cNvSpPr>
            <a:spLocks noChangeArrowheads="1"/>
          </p:cNvSpPr>
          <p:nvPr/>
        </p:nvSpPr>
        <p:spPr bwMode="auto">
          <a:xfrm>
            <a:off x="390525" y="3254375"/>
            <a:ext cx="592138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3</a:t>
            </a:r>
          </a:p>
        </p:txBody>
      </p:sp>
      <p:sp>
        <p:nvSpPr>
          <p:cNvPr id="67598" name="Rectangle 13"/>
          <p:cNvSpPr>
            <a:spLocks noChangeArrowheads="1"/>
          </p:cNvSpPr>
          <p:nvPr/>
        </p:nvSpPr>
        <p:spPr bwMode="auto">
          <a:xfrm>
            <a:off x="982663" y="2708275"/>
            <a:ext cx="898525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100</a:t>
            </a:r>
          </a:p>
        </p:txBody>
      </p:sp>
      <p:sp>
        <p:nvSpPr>
          <p:cNvPr id="67599" name="Rectangle 14"/>
          <p:cNvSpPr>
            <a:spLocks noChangeArrowheads="1"/>
          </p:cNvSpPr>
          <p:nvPr/>
        </p:nvSpPr>
        <p:spPr bwMode="auto">
          <a:xfrm>
            <a:off x="390525" y="2708275"/>
            <a:ext cx="592138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2</a:t>
            </a:r>
          </a:p>
        </p:txBody>
      </p:sp>
      <p:sp>
        <p:nvSpPr>
          <p:cNvPr id="67600" name="Rectangle 15"/>
          <p:cNvSpPr>
            <a:spLocks noChangeArrowheads="1"/>
          </p:cNvSpPr>
          <p:nvPr/>
        </p:nvSpPr>
        <p:spPr bwMode="auto">
          <a:xfrm>
            <a:off x="982663" y="2162175"/>
            <a:ext cx="898525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100</a:t>
            </a:r>
          </a:p>
        </p:txBody>
      </p:sp>
      <p:sp>
        <p:nvSpPr>
          <p:cNvPr id="67601" name="Rectangle 16"/>
          <p:cNvSpPr>
            <a:spLocks noChangeArrowheads="1"/>
          </p:cNvSpPr>
          <p:nvPr/>
        </p:nvSpPr>
        <p:spPr bwMode="auto">
          <a:xfrm>
            <a:off x="390525" y="2162175"/>
            <a:ext cx="592138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881188" y="1616075"/>
            <a:ext cx="1004887" cy="4371975"/>
            <a:chOff x="1185" y="1018"/>
            <a:chExt cx="633" cy="2754"/>
          </a:xfrm>
        </p:grpSpPr>
        <p:sp>
          <p:nvSpPr>
            <p:cNvPr id="67626" name="Rectangle 18"/>
            <p:cNvSpPr>
              <a:spLocks noChangeArrowheads="1"/>
            </p:cNvSpPr>
            <p:nvPr/>
          </p:nvSpPr>
          <p:spPr bwMode="auto">
            <a:xfrm>
              <a:off x="1185" y="3427"/>
              <a:ext cx="633" cy="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14.29</a:t>
              </a:r>
            </a:p>
          </p:txBody>
        </p:sp>
        <p:sp>
          <p:nvSpPr>
            <p:cNvPr id="67627" name="Rectangle 19"/>
            <p:cNvSpPr>
              <a:spLocks noChangeArrowheads="1"/>
            </p:cNvSpPr>
            <p:nvPr/>
          </p:nvSpPr>
          <p:spPr bwMode="auto">
            <a:xfrm>
              <a:off x="1185" y="3084"/>
              <a:ext cx="633" cy="3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16.67</a:t>
              </a:r>
            </a:p>
          </p:txBody>
        </p:sp>
        <p:sp>
          <p:nvSpPr>
            <p:cNvPr id="67628" name="Rectangle 20"/>
            <p:cNvSpPr>
              <a:spLocks noChangeArrowheads="1"/>
            </p:cNvSpPr>
            <p:nvPr/>
          </p:nvSpPr>
          <p:spPr bwMode="auto">
            <a:xfrm>
              <a:off x="1185" y="2739"/>
              <a:ext cx="633" cy="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67629" name="Rectangle 21"/>
            <p:cNvSpPr>
              <a:spLocks noChangeArrowheads="1"/>
            </p:cNvSpPr>
            <p:nvPr/>
          </p:nvSpPr>
          <p:spPr bwMode="auto">
            <a:xfrm>
              <a:off x="1185" y="2395"/>
              <a:ext cx="633" cy="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25</a:t>
              </a:r>
            </a:p>
          </p:txBody>
        </p:sp>
        <p:sp>
          <p:nvSpPr>
            <p:cNvPr id="67630" name="Rectangle 22"/>
            <p:cNvSpPr>
              <a:spLocks noChangeArrowheads="1"/>
            </p:cNvSpPr>
            <p:nvPr/>
          </p:nvSpPr>
          <p:spPr bwMode="auto">
            <a:xfrm>
              <a:off x="1185" y="2050"/>
              <a:ext cx="633" cy="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33.33</a:t>
              </a:r>
            </a:p>
          </p:txBody>
        </p:sp>
        <p:sp>
          <p:nvSpPr>
            <p:cNvPr id="67631" name="Rectangle 23"/>
            <p:cNvSpPr>
              <a:spLocks noChangeArrowheads="1"/>
            </p:cNvSpPr>
            <p:nvPr/>
          </p:nvSpPr>
          <p:spPr bwMode="auto">
            <a:xfrm>
              <a:off x="1185" y="1706"/>
              <a:ext cx="633" cy="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50</a:t>
              </a:r>
            </a:p>
          </p:txBody>
        </p:sp>
        <p:sp>
          <p:nvSpPr>
            <p:cNvPr id="67632" name="Rectangle 24"/>
            <p:cNvSpPr>
              <a:spLocks noChangeArrowheads="1"/>
            </p:cNvSpPr>
            <p:nvPr/>
          </p:nvSpPr>
          <p:spPr bwMode="auto">
            <a:xfrm>
              <a:off x="1185" y="1362"/>
              <a:ext cx="633" cy="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$100</a:t>
              </a:r>
            </a:p>
          </p:txBody>
        </p:sp>
        <p:sp>
          <p:nvSpPr>
            <p:cNvPr id="67633" name="Rectangle 25"/>
            <p:cNvSpPr>
              <a:spLocks noChangeArrowheads="1"/>
            </p:cNvSpPr>
            <p:nvPr/>
          </p:nvSpPr>
          <p:spPr bwMode="auto">
            <a:xfrm>
              <a:off x="1185" y="1018"/>
              <a:ext cx="633" cy="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n/a</a:t>
              </a:r>
            </a:p>
          </p:txBody>
        </p:sp>
      </p:grpSp>
      <p:sp>
        <p:nvSpPr>
          <p:cNvPr id="67603" name="Rectangle 26"/>
          <p:cNvSpPr>
            <a:spLocks noChangeArrowheads="1"/>
          </p:cNvSpPr>
          <p:nvPr/>
        </p:nvSpPr>
        <p:spPr bwMode="auto">
          <a:xfrm>
            <a:off x="982663" y="1616075"/>
            <a:ext cx="898525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$100</a:t>
            </a:r>
          </a:p>
        </p:txBody>
      </p:sp>
      <p:sp>
        <p:nvSpPr>
          <p:cNvPr id="67604" name="Rectangle 27"/>
          <p:cNvSpPr>
            <a:spLocks noChangeArrowheads="1"/>
          </p:cNvSpPr>
          <p:nvPr/>
        </p:nvSpPr>
        <p:spPr bwMode="auto">
          <a:xfrm>
            <a:off x="390525" y="1616075"/>
            <a:ext cx="592138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0</a:t>
            </a:r>
          </a:p>
        </p:txBody>
      </p:sp>
      <p:sp>
        <p:nvSpPr>
          <p:cNvPr id="67605" name="Rectangle 28"/>
          <p:cNvSpPr>
            <a:spLocks noChangeArrowheads="1"/>
          </p:cNvSpPr>
          <p:nvPr/>
        </p:nvSpPr>
        <p:spPr bwMode="auto">
          <a:xfrm>
            <a:off x="1881188" y="1068388"/>
            <a:ext cx="1004887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i="1">
                <a:cs typeface="Arial" panose="020B0604020202020204" pitchFamily="34" charset="0"/>
              </a:rPr>
              <a:t>AFC</a:t>
            </a:r>
          </a:p>
        </p:txBody>
      </p:sp>
      <p:sp>
        <p:nvSpPr>
          <p:cNvPr id="67606" name="Rectangle 29"/>
          <p:cNvSpPr>
            <a:spLocks noChangeArrowheads="1"/>
          </p:cNvSpPr>
          <p:nvPr/>
        </p:nvSpPr>
        <p:spPr bwMode="auto">
          <a:xfrm>
            <a:off x="982663" y="1068388"/>
            <a:ext cx="898525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i="1">
                <a:cs typeface="Arial" panose="020B0604020202020204" pitchFamily="34" charset="0"/>
              </a:rPr>
              <a:t>FC</a:t>
            </a:r>
          </a:p>
        </p:txBody>
      </p:sp>
      <p:sp>
        <p:nvSpPr>
          <p:cNvPr id="67607" name="Rectangle 30"/>
          <p:cNvSpPr>
            <a:spLocks noChangeArrowheads="1"/>
          </p:cNvSpPr>
          <p:nvPr/>
        </p:nvSpPr>
        <p:spPr bwMode="auto">
          <a:xfrm>
            <a:off x="390525" y="1068388"/>
            <a:ext cx="592138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Q</a:t>
            </a:r>
          </a:p>
        </p:txBody>
      </p:sp>
      <p:sp>
        <p:nvSpPr>
          <p:cNvPr id="67608" name="Line 31"/>
          <p:cNvSpPr>
            <a:spLocks noChangeShapeType="1"/>
          </p:cNvSpPr>
          <p:nvPr/>
        </p:nvSpPr>
        <p:spPr bwMode="auto">
          <a:xfrm>
            <a:off x="390525" y="1068388"/>
            <a:ext cx="24955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7609" name="Line 32"/>
          <p:cNvSpPr>
            <a:spLocks noChangeShapeType="1"/>
          </p:cNvSpPr>
          <p:nvPr/>
        </p:nvSpPr>
        <p:spPr bwMode="auto">
          <a:xfrm>
            <a:off x="390525" y="1616075"/>
            <a:ext cx="2495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7610" name="Line 33"/>
          <p:cNvSpPr>
            <a:spLocks noChangeShapeType="1"/>
          </p:cNvSpPr>
          <p:nvPr/>
        </p:nvSpPr>
        <p:spPr bwMode="auto">
          <a:xfrm>
            <a:off x="390525" y="2162175"/>
            <a:ext cx="2495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7611" name="Line 34"/>
          <p:cNvSpPr>
            <a:spLocks noChangeShapeType="1"/>
          </p:cNvSpPr>
          <p:nvPr/>
        </p:nvSpPr>
        <p:spPr bwMode="auto">
          <a:xfrm>
            <a:off x="390525" y="2708275"/>
            <a:ext cx="2495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7612" name="Line 35"/>
          <p:cNvSpPr>
            <a:spLocks noChangeShapeType="1"/>
          </p:cNvSpPr>
          <p:nvPr/>
        </p:nvSpPr>
        <p:spPr bwMode="auto">
          <a:xfrm>
            <a:off x="390525" y="3254375"/>
            <a:ext cx="2495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7613" name="Line 36"/>
          <p:cNvSpPr>
            <a:spLocks noChangeShapeType="1"/>
          </p:cNvSpPr>
          <p:nvPr/>
        </p:nvSpPr>
        <p:spPr bwMode="auto">
          <a:xfrm>
            <a:off x="390525" y="3802063"/>
            <a:ext cx="2495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7614" name="Line 37"/>
          <p:cNvSpPr>
            <a:spLocks noChangeShapeType="1"/>
          </p:cNvSpPr>
          <p:nvPr/>
        </p:nvSpPr>
        <p:spPr bwMode="auto">
          <a:xfrm>
            <a:off x="390525" y="4348163"/>
            <a:ext cx="2495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7615" name="Line 38"/>
          <p:cNvSpPr>
            <a:spLocks noChangeShapeType="1"/>
          </p:cNvSpPr>
          <p:nvPr/>
        </p:nvSpPr>
        <p:spPr bwMode="auto">
          <a:xfrm>
            <a:off x="390525" y="4895850"/>
            <a:ext cx="2495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7616" name="Line 39"/>
          <p:cNvSpPr>
            <a:spLocks noChangeShapeType="1"/>
          </p:cNvSpPr>
          <p:nvPr/>
        </p:nvSpPr>
        <p:spPr bwMode="auto">
          <a:xfrm>
            <a:off x="390525" y="5440363"/>
            <a:ext cx="2495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7617" name="Line 40"/>
          <p:cNvSpPr>
            <a:spLocks noChangeShapeType="1"/>
          </p:cNvSpPr>
          <p:nvPr/>
        </p:nvSpPr>
        <p:spPr bwMode="auto">
          <a:xfrm>
            <a:off x="390525" y="5988050"/>
            <a:ext cx="24955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7618" name="Line 41"/>
          <p:cNvSpPr>
            <a:spLocks noChangeShapeType="1"/>
          </p:cNvSpPr>
          <p:nvPr/>
        </p:nvSpPr>
        <p:spPr bwMode="auto">
          <a:xfrm>
            <a:off x="390525" y="1068388"/>
            <a:ext cx="0" cy="49196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7619" name="Line 42"/>
          <p:cNvSpPr>
            <a:spLocks noChangeShapeType="1"/>
          </p:cNvSpPr>
          <p:nvPr/>
        </p:nvSpPr>
        <p:spPr bwMode="auto">
          <a:xfrm>
            <a:off x="982663" y="1068388"/>
            <a:ext cx="0" cy="4919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7620" name="Line 43"/>
          <p:cNvSpPr>
            <a:spLocks noChangeShapeType="1"/>
          </p:cNvSpPr>
          <p:nvPr/>
        </p:nvSpPr>
        <p:spPr bwMode="auto">
          <a:xfrm>
            <a:off x="1881188" y="1068388"/>
            <a:ext cx="0" cy="4919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7621" name="Line 44"/>
          <p:cNvSpPr>
            <a:spLocks noChangeShapeType="1"/>
          </p:cNvSpPr>
          <p:nvPr/>
        </p:nvSpPr>
        <p:spPr bwMode="auto">
          <a:xfrm>
            <a:off x="2886075" y="1068388"/>
            <a:ext cx="0" cy="49196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89133" name="Text Box 45"/>
          <p:cNvSpPr txBox="1">
            <a:spLocks noChangeArrowheads="1"/>
          </p:cNvSpPr>
          <p:nvPr/>
        </p:nvSpPr>
        <p:spPr bwMode="auto">
          <a:xfrm>
            <a:off x="3573463" y="1054100"/>
            <a:ext cx="4846637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45000"/>
              </a:spcBef>
            </a:pPr>
            <a:r>
              <a:rPr lang="en-US" altLang="id-ID" sz="2600" b="1">
                <a:solidFill>
                  <a:srgbClr val="CC0000"/>
                </a:solidFill>
                <a:cs typeface="Arial" panose="020B0604020202020204" pitchFamily="34" charset="0"/>
              </a:rPr>
              <a:t>Average fixed cost (</a:t>
            </a:r>
            <a:r>
              <a:rPr lang="en-US" altLang="id-ID" sz="2600" b="1" i="1">
                <a:solidFill>
                  <a:srgbClr val="CC0000"/>
                </a:solidFill>
                <a:cs typeface="Arial" panose="020B0604020202020204" pitchFamily="34" charset="0"/>
              </a:rPr>
              <a:t>AFC</a:t>
            </a:r>
            <a:r>
              <a:rPr lang="en-US" altLang="id-ID" sz="2600" b="1">
                <a:solidFill>
                  <a:srgbClr val="CC0000"/>
                </a:solidFill>
                <a:cs typeface="Arial" panose="020B0604020202020204" pitchFamily="34" charset="0"/>
              </a:rPr>
              <a:t>)</a:t>
            </a:r>
            <a:r>
              <a:rPr lang="en-US" altLang="id-ID" sz="2600">
                <a:cs typeface="Arial" panose="020B0604020202020204" pitchFamily="34" charset="0"/>
              </a:rPr>
              <a:t> </a:t>
            </a:r>
            <a:br>
              <a:rPr lang="en-US" altLang="id-ID" sz="2600">
                <a:cs typeface="Arial" panose="020B0604020202020204" pitchFamily="34" charset="0"/>
              </a:rPr>
            </a:br>
            <a:r>
              <a:rPr lang="en-US" altLang="id-ID" sz="2600">
                <a:cs typeface="Arial" panose="020B0604020202020204" pitchFamily="34" charset="0"/>
              </a:rPr>
              <a:t>is fixed cost divided by the quantity of output:</a:t>
            </a:r>
          </a:p>
          <a:p>
            <a:pPr eaLnBrk="1" hangingPunct="1">
              <a:lnSpc>
                <a:spcPct val="105000"/>
              </a:lnSpc>
              <a:spcBef>
                <a:spcPct val="45000"/>
              </a:spcBef>
            </a:pPr>
            <a:r>
              <a:rPr lang="en-US" altLang="id-ID" sz="2600">
                <a:cs typeface="Arial" panose="020B0604020202020204" pitchFamily="34" charset="0"/>
              </a:rPr>
              <a:t>   </a:t>
            </a:r>
            <a:r>
              <a:rPr lang="en-US" altLang="id-ID" sz="2600" i="1">
                <a:cs typeface="Arial" panose="020B0604020202020204" pitchFamily="34" charset="0"/>
              </a:rPr>
              <a:t>AFC</a:t>
            </a:r>
            <a:r>
              <a:rPr lang="en-US" altLang="id-ID" sz="2600">
                <a:cs typeface="Arial" panose="020B0604020202020204" pitchFamily="34" charset="0"/>
              </a:rPr>
              <a:t> = </a:t>
            </a:r>
            <a:r>
              <a:rPr lang="en-US" altLang="id-ID" sz="2600" i="1">
                <a:cs typeface="Arial" panose="020B0604020202020204" pitchFamily="34" charset="0"/>
              </a:rPr>
              <a:t>FC</a:t>
            </a:r>
            <a:r>
              <a:rPr lang="en-US" altLang="id-ID" sz="2600">
                <a:cs typeface="Arial" panose="020B0604020202020204" pitchFamily="34" charset="0"/>
              </a:rPr>
              <a:t>/</a:t>
            </a:r>
            <a:r>
              <a:rPr lang="en-US" altLang="id-ID" sz="2600" b="1" i="1">
                <a:cs typeface="Arial" panose="020B0604020202020204" pitchFamily="34" charset="0"/>
              </a:rPr>
              <a:t>Q</a:t>
            </a:r>
          </a:p>
        </p:txBody>
      </p:sp>
      <p:sp>
        <p:nvSpPr>
          <p:cNvPr id="89134" name="Text Box 46"/>
          <p:cNvSpPr txBox="1">
            <a:spLocks noChangeArrowheads="1"/>
          </p:cNvSpPr>
          <p:nvPr/>
        </p:nvSpPr>
        <p:spPr bwMode="auto">
          <a:xfrm>
            <a:off x="3563938" y="3467100"/>
            <a:ext cx="5011737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45000"/>
              </a:spcBef>
            </a:pPr>
            <a:r>
              <a:rPr lang="en-US" altLang="id-ID" sz="2600">
                <a:cs typeface="Arial" panose="020B0604020202020204" pitchFamily="34" charset="0"/>
              </a:rPr>
              <a:t>Notice that </a:t>
            </a:r>
            <a:r>
              <a:rPr lang="en-US" altLang="id-ID" sz="2600" i="1">
                <a:cs typeface="Arial" panose="020B0604020202020204" pitchFamily="34" charset="0"/>
              </a:rPr>
              <a:t>AFC</a:t>
            </a:r>
            <a:r>
              <a:rPr lang="en-US" altLang="id-ID" sz="2600">
                <a:cs typeface="Arial" panose="020B0604020202020204" pitchFamily="34" charset="0"/>
              </a:rPr>
              <a:t> falls as </a:t>
            </a:r>
            <a:r>
              <a:rPr lang="en-US" altLang="id-ID" sz="2600" b="1" i="1">
                <a:cs typeface="Arial" panose="020B0604020202020204" pitchFamily="34" charset="0"/>
              </a:rPr>
              <a:t>Q</a:t>
            </a:r>
            <a:r>
              <a:rPr lang="en-US" altLang="id-ID" sz="2600">
                <a:cs typeface="Arial" panose="020B0604020202020204" pitchFamily="34" charset="0"/>
              </a:rPr>
              <a:t> rises:  The firm is spreading its fixed costs over a larger and larger number of units. </a:t>
            </a:r>
          </a:p>
        </p:txBody>
      </p:sp>
      <p:sp>
        <p:nvSpPr>
          <p:cNvPr id="67624" name="FlagCount" hidden="1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graphicFrame>
        <p:nvGraphicFramePr>
          <p:cNvPr id="89135" name="Object 47"/>
          <p:cNvGraphicFramePr>
            <a:graphicFrameLocks noChangeAspect="1"/>
          </p:cNvGraphicFramePr>
          <p:nvPr/>
        </p:nvGraphicFramePr>
        <p:xfrm>
          <a:off x="3302000" y="808038"/>
          <a:ext cx="5402263" cy="560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35" name="Chart" r:id="rId5" imgW="5162729" imgH="5353169" progId="Excel.Chart.8">
                  <p:embed/>
                </p:oleObj>
              </mc:Choice>
              <mc:Fallback>
                <p:oleObj name="Chart" r:id="rId5" imgW="5162729" imgH="5353169" progId="Excel.Chart.8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0" y="808038"/>
                        <a:ext cx="5402263" cy="560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9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9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9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33" grpId="0" build="p"/>
      <p:bldP spid="89134" grpId="0" build="p"/>
      <p:bldOleChart spid="8913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96850"/>
            <a:ext cx="7102475" cy="649288"/>
          </a:xfrm>
        </p:spPr>
        <p:txBody>
          <a:bodyPr/>
          <a:lstStyle/>
          <a:p>
            <a:pPr eaLnBrk="1" hangingPunct="1"/>
            <a:r>
              <a:rPr lang="en-US" altLang="id-ID" sz="2800" smtClean="0"/>
              <a:t>EXAMPLE 2:</a:t>
            </a:r>
            <a:r>
              <a:rPr lang="en-US" altLang="id-ID" sz="3000" smtClean="0"/>
              <a:t>  Average Variable Cost</a:t>
            </a:r>
          </a:p>
        </p:txBody>
      </p:sp>
      <p:sp>
        <p:nvSpPr>
          <p:cNvPr id="69636" name="Rectangle 3"/>
          <p:cNvSpPr>
            <a:spLocks noChangeArrowheads="1"/>
          </p:cNvSpPr>
          <p:nvPr/>
        </p:nvSpPr>
        <p:spPr bwMode="auto">
          <a:xfrm>
            <a:off x="1047750" y="5578475"/>
            <a:ext cx="828675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520</a:t>
            </a:r>
          </a:p>
        </p:txBody>
      </p:sp>
      <p:sp>
        <p:nvSpPr>
          <p:cNvPr id="69637" name="Rectangle 4"/>
          <p:cNvSpPr>
            <a:spLocks noChangeArrowheads="1"/>
          </p:cNvSpPr>
          <p:nvPr/>
        </p:nvSpPr>
        <p:spPr bwMode="auto">
          <a:xfrm>
            <a:off x="446088" y="5578475"/>
            <a:ext cx="601662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7</a:t>
            </a:r>
          </a:p>
        </p:txBody>
      </p:sp>
      <p:sp>
        <p:nvSpPr>
          <p:cNvPr id="69638" name="Rectangle 5"/>
          <p:cNvSpPr>
            <a:spLocks noChangeArrowheads="1"/>
          </p:cNvSpPr>
          <p:nvPr/>
        </p:nvSpPr>
        <p:spPr bwMode="auto">
          <a:xfrm>
            <a:off x="1047750" y="5016500"/>
            <a:ext cx="8286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380</a:t>
            </a:r>
          </a:p>
        </p:txBody>
      </p:sp>
      <p:sp>
        <p:nvSpPr>
          <p:cNvPr id="69639" name="Rectangle 6"/>
          <p:cNvSpPr>
            <a:spLocks noChangeArrowheads="1"/>
          </p:cNvSpPr>
          <p:nvPr/>
        </p:nvSpPr>
        <p:spPr bwMode="auto">
          <a:xfrm>
            <a:off x="446088" y="5016500"/>
            <a:ext cx="60166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6</a:t>
            </a:r>
          </a:p>
        </p:txBody>
      </p:sp>
      <p:sp>
        <p:nvSpPr>
          <p:cNvPr id="69640" name="Rectangle 7"/>
          <p:cNvSpPr>
            <a:spLocks noChangeArrowheads="1"/>
          </p:cNvSpPr>
          <p:nvPr/>
        </p:nvSpPr>
        <p:spPr bwMode="auto">
          <a:xfrm>
            <a:off x="1047750" y="4451350"/>
            <a:ext cx="828675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280</a:t>
            </a:r>
          </a:p>
        </p:txBody>
      </p:sp>
      <p:sp>
        <p:nvSpPr>
          <p:cNvPr id="69641" name="Rectangle 8"/>
          <p:cNvSpPr>
            <a:spLocks noChangeArrowheads="1"/>
          </p:cNvSpPr>
          <p:nvPr/>
        </p:nvSpPr>
        <p:spPr bwMode="auto">
          <a:xfrm>
            <a:off x="446088" y="4451350"/>
            <a:ext cx="601662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5</a:t>
            </a:r>
          </a:p>
        </p:txBody>
      </p:sp>
      <p:sp>
        <p:nvSpPr>
          <p:cNvPr id="69642" name="Rectangle 9"/>
          <p:cNvSpPr>
            <a:spLocks noChangeArrowheads="1"/>
          </p:cNvSpPr>
          <p:nvPr/>
        </p:nvSpPr>
        <p:spPr bwMode="auto">
          <a:xfrm>
            <a:off x="1047750" y="3886200"/>
            <a:ext cx="828675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210</a:t>
            </a:r>
          </a:p>
        </p:txBody>
      </p:sp>
      <p:sp>
        <p:nvSpPr>
          <p:cNvPr id="69643" name="Rectangle 10"/>
          <p:cNvSpPr>
            <a:spLocks noChangeArrowheads="1"/>
          </p:cNvSpPr>
          <p:nvPr/>
        </p:nvSpPr>
        <p:spPr bwMode="auto">
          <a:xfrm>
            <a:off x="446088" y="3886200"/>
            <a:ext cx="601662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69644" name="Rectangle 11"/>
          <p:cNvSpPr>
            <a:spLocks noChangeArrowheads="1"/>
          </p:cNvSpPr>
          <p:nvPr/>
        </p:nvSpPr>
        <p:spPr bwMode="auto">
          <a:xfrm>
            <a:off x="1047750" y="3321050"/>
            <a:ext cx="828675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160</a:t>
            </a:r>
          </a:p>
        </p:txBody>
      </p:sp>
      <p:sp>
        <p:nvSpPr>
          <p:cNvPr id="69645" name="Rectangle 12"/>
          <p:cNvSpPr>
            <a:spLocks noChangeArrowheads="1"/>
          </p:cNvSpPr>
          <p:nvPr/>
        </p:nvSpPr>
        <p:spPr bwMode="auto">
          <a:xfrm>
            <a:off x="446088" y="3321050"/>
            <a:ext cx="601662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3</a:t>
            </a:r>
          </a:p>
        </p:txBody>
      </p:sp>
      <p:sp>
        <p:nvSpPr>
          <p:cNvPr id="69646" name="Rectangle 13"/>
          <p:cNvSpPr>
            <a:spLocks noChangeArrowheads="1"/>
          </p:cNvSpPr>
          <p:nvPr/>
        </p:nvSpPr>
        <p:spPr bwMode="auto">
          <a:xfrm>
            <a:off x="1047750" y="2755900"/>
            <a:ext cx="828675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120</a:t>
            </a:r>
          </a:p>
        </p:txBody>
      </p:sp>
      <p:sp>
        <p:nvSpPr>
          <p:cNvPr id="69647" name="Rectangle 14"/>
          <p:cNvSpPr>
            <a:spLocks noChangeArrowheads="1"/>
          </p:cNvSpPr>
          <p:nvPr/>
        </p:nvSpPr>
        <p:spPr bwMode="auto">
          <a:xfrm>
            <a:off x="446088" y="2755900"/>
            <a:ext cx="601662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2</a:t>
            </a:r>
          </a:p>
        </p:txBody>
      </p:sp>
      <p:sp>
        <p:nvSpPr>
          <p:cNvPr id="69648" name="Rectangle 15"/>
          <p:cNvSpPr>
            <a:spLocks noChangeArrowheads="1"/>
          </p:cNvSpPr>
          <p:nvPr/>
        </p:nvSpPr>
        <p:spPr bwMode="auto">
          <a:xfrm>
            <a:off x="1047750" y="2193925"/>
            <a:ext cx="8286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70</a:t>
            </a:r>
          </a:p>
        </p:txBody>
      </p:sp>
      <p:sp>
        <p:nvSpPr>
          <p:cNvPr id="69649" name="Rectangle 16"/>
          <p:cNvSpPr>
            <a:spLocks noChangeArrowheads="1"/>
          </p:cNvSpPr>
          <p:nvPr/>
        </p:nvSpPr>
        <p:spPr bwMode="auto">
          <a:xfrm>
            <a:off x="446088" y="2193925"/>
            <a:ext cx="60166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876425" y="1628775"/>
            <a:ext cx="1068388" cy="4514850"/>
            <a:chOff x="1182" y="1026"/>
            <a:chExt cx="673" cy="2844"/>
          </a:xfrm>
        </p:grpSpPr>
        <p:sp>
          <p:nvSpPr>
            <p:cNvPr id="69674" name="Rectangle 18"/>
            <p:cNvSpPr>
              <a:spLocks noChangeArrowheads="1"/>
            </p:cNvSpPr>
            <p:nvPr/>
          </p:nvSpPr>
          <p:spPr bwMode="auto">
            <a:xfrm>
              <a:off x="1182" y="3514"/>
              <a:ext cx="673" cy="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74.29</a:t>
              </a:r>
            </a:p>
          </p:txBody>
        </p:sp>
        <p:sp>
          <p:nvSpPr>
            <p:cNvPr id="69675" name="Rectangle 19"/>
            <p:cNvSpPr>
              <a:spLocks noChangeArrowheads="1"/>
            </p:cNvSpPr>
            <p:nvPr/>
          </p:nvSpPr>
          <p:spPr bwMode="auto">
            <a:xfrm>
              <a:off x="1182" y="3160"/>
              <a:ext cx="673" cy="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63.33</a:t>
              </a:r>
            </a:p>
          </p:txBody>
        </p:sp>
        <p:sp>
          <p:nvSpPr>
            <p:cNvPr id="69676" name="Rectangle 20"/>
            <p:cNvSpPr>
              <a:spLocks noChangeArrowheads="1"/>
            </p:cNvSpPr>
            <p:nvPr/>
          </p:nvSpPr>
          <p:spPr bwMode="auto">
            <a:xfrm>
              <a:off x="1182" y="2804"/>
              <a:ext cx="673" cy="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56.00</a:t>
              </a:r>
            </a:p>
          </p:txBody>
        </p:sp>
        <p:sp>
          <p:nvSpPr>
            <p:cNvPr id="69677" name="Rectangle 21"/>
            <p:cNvSpPr>
              <a:spLocks noChangeArrowheads="1"/>
            </p:cNvSpPr>
            <p:nvPr/>
          </p:nvSpPr>
          <p:spPr bwMode="auto">
            <a:xfrm>
              <a:off x="1182" y="2448"/>
              <a:ext cx="673" cy="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52.50</a:t>
              </a:r>
            </a:p>
          </p:txBody>
        </p:sp>
        <p:sp>
          <p:nvSpPr>
            <p:cNvPr id="69678" name="Rectangle 22"/>
            <p:cNvSpPr>
              <a:spLocks noChangeArrowheads="1"/>
            </p:cNvSpPr>
            <p:nvPr/>
          </p:nvSpPr>
          <p:spPr bwMode="auto">
            <a:xfrm>
              <a:off x="1182" y="2092"/>
              <a:ext cx="673" cy="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53.33</a:t>
              </a:r>
            </a:p>
          </p:txBody>
        </p:sp>
        <p:sp>
          <p:nvSpPr>
            <p:cNvPr id="69679" name="Rectangle 23"/>
            <p:cNvSpPr>
              <a:spLocks noChangeArrowheads="1"/>
            </p:cNvSpPr>
            <p:nvPr/>
          </p:nvSpPr>
          <p:spPr bwMode="auto">
            <a:xfrm>
              <a:off x="1182" y="1736"/>
              <a:ext cx="673" cy="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60</a:t>
              </a:r>
            </a:p>
          </p:txBody>
        </p:sp>
        <p:sp>
          <p:nvSpPr>
            <p:cNvPr id="69680" name="Rectangle 24"/>
            <p:cNvSpPr>
              <a:spLocks noChangeArrowheads="1"/>
            </p:cNvSpPr>
            <p:nvPr/>
          </p:nvSpPr>
          <p:spPr bwMode="auto">
            <a:xfrm>
              <a:off x="1182" y="1382"/>
              <a:ext cx="673" cy="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$70</a:t>
              </a:r>
            </a:p>
          </p:txBody>
        </p:sp>
        <p:sp>
          <p:nvSpPr>
            <p:cNvPr id="69681" name="Rectangle 25"/>
            <p:cNvSpPr>
              <a:spLocks noChangeArrowheads="1"/>
            </p:cNvSpPr>
            <p:nvPr/>
          </p:nvSpPr>
          <p:spPr bwMode="auto">
            <a:xfrm>
              <a:off x="1182" y="1026"/>
              <a:ext cx="673" cy="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n/a</a:t>
              </a:r>
            </a:p>
          </p:txBody>
        </p:sp>
      </p:grpSp>
      <p:sp>
        <p:nvSpPr>
          <p:cNvPr id="69651" name="Rectangle 26"/>
          <p:cNvSpPr>
            <a:spLocks noChangeArrowheads="1"/>
          </p:cNvSpPr>
          <p:nvPr/>
        </p:nvSpPr>
        <p:spPr bwMode="auto">
          <a:xfrm>
            <a:off x="1047750" y="1628775"/>
            <a:ext cx="828675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$0</a:t>
            </a:r>
          </a:p>
        </p:txBody>
      </p:sp>
      <p:sp>
        <p:nvSpPr>
          <p:cNvPr id="69652" name="Rectangle 27"/>
          <p:cNvSpPr>
            <a:spLocks noChangeArrowheads="1"/>
          </p:cNvSpPr>
          <p:nvPr/>
        </p:nvSpPr>
        <p:spPr bwMode="auto">
          <a:xfrm>
            <a:off x="446088" y="1628775"/>
            <a:ext cx="601662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0</a:t>
            </a:r>
          </a:p>
        </p:txBody>
      </p:sp>
      <p:sp>
        <p:nvSpPr>
          <p:cNvPr id="69653" name="Rectangle 28"/>
          <p:cNvSpPr>
            <a:spLocks noChangeArrowheads="1"/>
          </p:cNvSpPr>
          <p:nvPr/>
        </p:nvSpPr>
        <p:spPr bwMode="auto">
          <a:xfrm>
            <a:off x="1876425" y="1063625"/>
            <a:ext cx="1068388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i="1">
                <a:cs typeface="Arial" panose="020B0604020202020204" pitchFamily="34" charset="0"/>
              </a:rPr>
              <a:t>AVC</a:t>
            </a:r>
          </a:p>
        </p:txBody>
      </p:sp>
      <p:sp>
        <p:nvSpPr>
          <p:cNvPr id="69654" name="Rectangle 29"/>
          <p:cNvSpPr>
            <a:spLocks noChangeArrowheads="1"/>
          </p:cNvSpPr>
          <p:nvPr/>
        </p:nvSpPr>
        <p:spPr bwMode="auto">
          <a:xfrm>
            <a:off x="1047750" y="1063625"/>
            <a:ext cx="828675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i="1">
                <a:cs typeface="Arial" panose="020B0604020202020204" pitchFamily="34" charset="0"/>
              </a:rPr>
              <a:t>VC</a:t>
            </a:r>
          </a:p>
        </p:txBody>
      </p:sp>
      <p:sp>
        <p:nvSpPr>
          <p:cNvPr id="69655" name="Rectangle 30"/>
          <p:cNvSpPr>
            <a:spLocks noChangeArrowheads="1"/>
          </p:cNvSpPr>
          <p:nvPr/>
        </p:nvSpPr>
        <p:spPr bwMode="auto">
          <a:xfrm>
            <a:off x="446088" y="1063625"/>
            <a:ext cx="601662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Q</a:t>
            </a:r>
          </a:p>
        </p:txBody>
      </p:sp>
      <p:sp>
        <p:nvSpPr>
          <p:cNvPr id="69656" name="Line 31"/>
          <p:cNvSpPr>
            <a:spLocks noChangeShapeType="1"/>
          </p:cNvSpPr>
          <p:nvPr/>
        </p:nvSpPr>
        <p:spPr bwMode="auto">
          <a:xfrm>
            <a:off x="446088" y="1063625"/>
            <a:ext cx="24987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9657" name="Line 32"/>
          <p:cNvSpPr>
            <a:spLocks noChangeShapeType="1"/>
          </p:cNvSpPr>
          <p:nvPr/>
        </p:nvSpPr>
        <p:spPr bwMode="auto">
          <a:xfrm>
            <a:off x="446088" y="1628775"/>
            <a:ext cx="2498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9658" name="Line 33"/>
          <p:cNvSpPr>
            <a:spLocks noChangeShapeType="1"/>
          </p:cNvSpPr>
          <p:nvPr/>
        </p:nvSpPr>
        <p:spPr bwMode="auto">
          <a:xfrm>
            <a:off x="446088" y="2193925"/>
            <a:ext cx="2498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9659" name="Line 34"/>
          <p:cNvSpPr>
            <a:spLocks noChangeShapeType="1"/>
          </p:cNvSpPr>
          <p:nvPr/>
        </p:nvSpPr>
        <p:spPr bwMode="auto">
          <a:xfrm>
            <a:off x="446088" y="2755900"/>
            <a:ext cx="2498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9660" name="Line 35"/>
          <p:cNvSpPr>
            <a:spLocks noChangeShapeType="1"/>
          </p:cNvSpPr>
          <p:nvPr/>
        </p:nvSpPr>
        <p:spPr bwMode="auto">
          <a:xfrm>
            <a:off x="446088" y="3321050"/>
            <a:ext cx="2498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9661" name="Line 36"/>
          <p:cNvSpPr>
            <a:spLocks noChangeShapeType="1"/>
          </p:cNvSpPr>
          <p:nvPr/>
        </p:nvSpPr>
        <p:spPr bwMode="auto">
          <a:xfrm>
            <a:off x="446088" y="3886200"/>
            <a:ext cx="2498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9662" name="Line 37"/>
          <p:cNvSpPr>
            <a:spLocks noChangeShapeType="1"/>
          </p:cNvSpPr>
          <p:nvPr/>
        </p:nvSpPr>
        <p:spPr bwMode="auto">
          <a:xfrm>
            <a:off x="446088" y="4451350"/>
            <a:ext cx="2498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9663" name="Line 38"/>
          <p:cNvSpPr>
            <a:spLocks noChangeShapeType="1"/>
          </p:cNvSpPr>
          <p:nvPr/>
        </p:nvSpPr>
        <p:spPr bwMode="auto">
          <a:xfrm>
            <a:off x="446088" y="5016500"/>
            <a:ext cx="2498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9664" name="Line 39"/>
          <p:cNvSpPr>
            <a:spLocks noChangeShapeType="1"/>
          </p:cNvSpPr>
          <p:nvPr/>
        </p:nvSpPr>
        <p:spPr bwMode="auto">
          <a:xfrm>
            <a:off x="446088" y="5578475"/>
            <a:ext cx="2498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9665" name="Line 40"/>
          <p:cNvSpPr>
            <a:spLocks noChangeShapeType="1"/>
          </p:cNvSpPr>
          <p:nvPr/>
        </p:nvSpPr>
        <p:spPr bwMode="auto">
          <a:xfrm>
            <a:off x="446088" y="6143625"/>
            <a:ext cx="24987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9666" name="Line 41"/>
          <p:cNvSpPr>
            <a:spLocks noChangeShapeType="1"/>
          </p:cNvSpPr>
          <p:nvPr/>
        </p:nvSpPr>
        <p:spPr bwMode="auto">
          <a:xfrm>
            <a:off x="446088" y="1063625"/>
            <a:ext cx="0" cy="5080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9667" name="Line 42"/>
          <p:cNvSpPr>
            <a:spLocks noChangeShapeType="1"/>
          </p:cNvSpPr>
          <p:nvPr/>
        </p:nvSpPr>
        <p:spPr bwMode="auto">
          <a:xfrm>
            <a:off x="1047750" y="1063625"/>
            <a:ext cx="0" cy="508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9668" name="Line 43"/>
          <p:cNvSpPr>
            <a:spLocks noChangeShapeType="1"/>
          </p:cNvSpPr>
          <p:nvPr/>
        </p:nvSpPr>
        <p:spPr bwMode="auto">
          <a:xfrm>
            <a:off x="1876425" y="1063625"/>
            <a:ext cx="0" cy="508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9669" name="Line 44"/>
          <p:cNvSpPr>
            <a:spLocks noChangeShapeType="1"/>
          </p:cNvSpPr>
          <p:nvPr/>
        </p:nvSpPr>
        <p:spPr bwMode="auto">
          <a:xfrm>
            <a:off x="2944813" y="1063625"/>
            <a:ext cx="0" cy="5080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90157" name="Text Box 45"/>
          <p:cNvSpPr txBox="1">
            <a:spLocks noChangeArrowheads="1"/>
          </p:cNvSpPr>
          <p:nvPr/>
        </p:nvSpPr>
        <p:spPr bwMode="auto">
          <a:xfrm>
            <a:off x="3573463" y="1054100"/>
            <a:ext cx="4846637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45000"/>
              </a:spcBef>
            </a:pPr>
            <a:r>
              <a:rPr lang="en-US" altLang="id-ID" sz="2600" b="1">
                <a:solidFill>
                  <a:srgbClr val="CC0000"/>
                </a:solidFill>
                <a:cs typeface="Arial" panose="020B0604020202020204" pitchFamily="34" charset="0"/>
              </a:rPr>
              <a:t>Average variable cost (</a:t>
            </a:r>
            <a:r>
              <a:rPr lang="en-US" altLang="id-ID" sz="2600" b="1" i="1">
                <a:solidFill>
                  <a:srgbClr val="CC0000"/>
                </a:solidFill>
                <a:cs typeface="Arial" panose="020B0604020202020204" pitchFamily="34" charset="0"/>
              </a:rPr>
              <a:t>AVC</a:t>
            </a:r>
            <a:r>
              <a:rPr lang="en-US" altLang="id-ID" sz="2600" b="1">
                <a:solidFill>
                  <a:srgbClr val="CC0000"/>
                </a:solidFill>
                <a:cs typeface="Arial" panose="020B0604020202020204" pitchFamily="34" charset="0"/>
              </a:rPr>
              <a:t>)</a:t>
            </a:r>
            <a:r>
              <a:rPr lang="en-US" altLang="id-ID" sz="2600">
                <a:cs typeface="Arial" panose="020B0604020202020204" pitchFamily="34" charset="0"/>
              </a:rPr>
              <a:t> </a:t>
            </a:r>
            <a:br>
              <a:rPr lang="en-US" altLang="id-ID" sz="2600">
                <a:cs typeface="Arial" panose="020B0604020202020204" pitchFamily="34" charset="0"/>
              </a:rPr>
            </a:br>
            <a:r>
              <a:rPr lang="en-US" altLang="id-ID" sz="2600">
                <a:cs typeface="Arial" panose="020B0604020202020204" pitchFamily="34" charset="0"/>
              </a:rPr>
              <a:t>is variable cost divided by the quantity of output:</a:t>
            </a:r>
          </a:p>
          <a:p>
            <a:pPr eaLnBrk="1" hangingPunct="1">
              <a:lnSpc>
                <a:spcPct val="105000"/>
              </a:lnSpc>
              <a:spcBef>
                <a:spcPct val="45000"/>
              </a:spcBef>
            </a:pPr>
            <a:r>
              <a:rPr lang="en-US" altLang="id-ID" sz="2600">
                <a:cs typeface="Arial" panose="020B0604020202020204" pitchFamily="34" charset="0"/>
              </a:rPr>
              <a:t>   </a:t>
            </a:r>
            <a:r>
              <a:rPr lang="en-US" altLang="id-ID" sz="2600" i="1">
                <a:cs typeface="Arial" panose="020B0604020202020204" pitchFamily="34" charset="0"/>
              </a:rPr>
              <a:t>AVC</a:t>
            </a:r>
            <a:r>
              <a:rPr lang="en-US" altLang="id-ID" sz="2600">
                <a:cs typeface="Arial" panose="020B0604020202020204" pitchFamily="34" charset="0"/>
              </a:rPr>
              <a:t> = </a:t>
            </a:r>
            <a:r>
              <a:rPr lang="en-US" altLang="id-ID" sz="2600" i="1">
                <a:cs typeface="Arial" panose="020B0604020202020204" pitchFamily="34" charset="0"/>
              </a:rPr>
              <a:t>VC</a:t>
            </a:r>
            <a:r>
              <a:rPr lang="en-US" altLang="id-ID" sz="2600">
                <a:cs typeface="Arial" panose="020B0604020202020204" pitchFamily="34" charset="0"/>
              </a:rPr>
              <a:t>/</a:t>
            </a:r>
            <a:r>
              <a:rPr lang="en-US" altLang="id-ID" sz="2600" b="1" i="1">
                <a:cs typeface="Arial" panose="020B0604020202020204" pitchFamily="34" charset="0"/>
              </a:rPr>
              <a:t>Q</a:t>
            </a:r>
          </a:p>
        </p:txBody>
      </p:sp>
      <p:sp>
        <p:nvSpPr>
          <p:cNvPr id="90158" name="Text Box 46"/>
          <p:cNvSpPr txBox="1">
            <a:spLocks noChangeArrowheads="1"/>
          </p:cNvSpPr>
          <p:nvPr/>
        </p:nvSpPr>
        <p:spPr bwMode="auto">
          <a:xfrm>
            <a:off x="3563938" y="3467100"/>
            <a:ext cx="5011737" cy="198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45000"/>
              </a:spcBef>
            </a:pPr>
            <a:r>
              <a:rPr lang="en-US" altLang="id-ID" sz="2600">
                <a:cs typeface="Arial" panose="020B0604020202020204" pitchFamily="34" charset="0"/>
              </a:rPr>
              <a:t>As </a:t>
            </a:r>
            <a:r>
              <a:rPr lang="en-US" altLang="id-ID" sz="2600" b="1" i="1">
                <a:cs typeface="Arial" panose="020B0604020202020204" pitchFamily="34" charset="0"/>
              </a:rPr>
              <a:t>Q</a:t>
            </a:r>
            <a:r>
              <a:rPr lang="en-US" altLang="id-ID" sz="2600">
                <a:cs typeface="Arial" panose="020B0604020202020204" pitchFamily="34" charset="0"/>
              </a:rPr>
              <a:t> rises, </a:t>
            </a:r>
            <a:r>
              <a:rPr lang="en-US" altLang="id-ID" sz="2600" i="1">
                <a:cs typeface="Arial" panose="020B0604020202020204" pitchFamily="34" charset="0"/>
              </a:rPr>
              <a:t>AVC</a:t>
            </a:r>
            <a:r>
              <a:rPr lang="en-US" altLang="id-ID" sz="2600">
                <a:cs typeface="Arial" panose="020B0604020202020204" pitchFamily="34" charset="0"/>
              </a:rPr>
              <a:t> may fall initially.  In most cases, </a:t>
            </a:r>
            <a:r>
              <a:rPr lang="en-US" altLang="id-ID" sz="2600" i="1">
                <a:cs typeface="Arial" panose="020B0604020202020204" pitchFamily="34" charset="0"/>
              </a:rPr>
              <a:t>AVC</a:t>
            </a:r>
            <a:r>
              <a:rPr lang="en-US" altLang="id-ID" sz="2600">
                <a:cs typeface="Arial" panose="020B0604020202020204" pitchFamily="34" charset="0"/>
              </a:rPr>
              <a:t> will eventually rise as output rises.</a:t>
            </a:r>
          </a:p>
        </p:txBody>
      </p:sp>
      <p:sp>
        <p:nvSpPr>
          <p:cNvPr id="69672" name="FlagCount" hidden="1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graphicFrame>
        <p:nvGraphicFramePr>
          <p:cNvPr id="90159" name="Object 47"/>
          <p:cNvGraphicFramePr>
            <a:graphicFrameLocks noChangeAspect="1"/>
          </p:cNvGraphicFramePr>
          <p:nvPr/>
        </p:nvGraphicFramePr>
        <p:xfrm>
          <a:off x="3322638" y="817563"/>
          <a:ext cx="5402262" cy="560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3" name="Chart" r:id="rId5" imgW="5162729" imgH="5353169" progId="Excel.Chart.8">
                  <p:embed/>
                </p:oleObj>
              </mc:Choice>
              <mc:Fallback>
                <p:oleObj name="Chart" r:id="rId5" imgW="5162729" imgH="5353169" progId="Excel.Chart.8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2638" y="817563"/>
                        <a:ext cx="5402262" cy="560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0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57" grpId="0" build="p"/>
      <p:bldP spid="90158" grpId="0" build="p"/>
      <p:bldOleChart spid="9015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4625"/>
            <a:ext cx="6459538" cy="649288"/>
          </a:xfrm>
        </p:spPr>
        <p:txBody>
          <a:bodyPr/>
          <a:lstStyle/>
          <a:p>
            <a:pPr eaLnBrk="1" hangingPunct="1"/>
            <a:r>
              <a:rPr lang="en-US" altLang="id-ID" sz="2800" smtClean="0"/>
              <a:t>EXAMPLE 2:</a:t>
            </a:r>
            <a:r>
              <a:rPr lang="en-US" altLang="id-ID" sz="3000" smtClean="0"/>
              <a:t>  Average Total Cost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817688" y="1651000"/>
            <a:ext cx="977900" cy="4476750"/>
            <a:chOff x="1145" y="1040"/>
            <a:chExt cx="616" cy="2820"/>
          </a:xfrm>
        </p:grpSpPr>
        <p:sp>
          <p:nvSpPr>
            <p:cNvPr id="71742" name="Rectangle 4"/>
            <p:cNvSpPr>
              <a:spLocks noChangeArrowheads="1"/>
            </p:cNvSpPr>
            <p:nvPr/>
          </p:nvSpPr>
          <p:spPr bwMode="auto">
            <a:xfrm>
              <a:off x="1145" y="3507"/>
              <a:ext cx="616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88.57</a:t>
              </a:r>
            </a:p>
          </p:txBody>
        </p:sp>
        <p:sp>
          <p:nvSpPr>
            <p:cNvPr id="71743" name="Rectangle 5"/>
            <p:cNvSpPr>
              <a:spLocks noChangeArrowheads="1"/>
            </p:cNvSpPr>
            <p:nvPr/>
          </p:nvSpPr>
          <p:spPr bwMode="auto">
            <a:xfrm>
              <a:off x="1145" y="3155"/>
              <a:ext cx="616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80</a:t>
              </a:r>
            </a:p>
          </p:txBody>
        </p:sp>
        <p:sp>
          <p:nvSpPr>
            <p:cNvPr id="71744" name="Rectangle 6"/>
            <p:cNvSpPr>
              <a:spLocks noChangeArrowheads="1"/>
            </p:cNvSpPr>
            <p:nvPr/>
          </p:nvSpPr>
          <p:spPr bwMode="auto">
            <a:xfrm>
              <a:off x="1145" y="2803"/>
              <a:ext cx="616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76</a:t>
              </a:r>
            </a:p>
          </p:txBody>
        </p:sp>
        <p:sp>
          <p:nvSpPr>
            <p:cNvPr id="71745" name="Rectangle 7"/>
            <p:cNvSpPr>
              <a:spLocks noChangeArrowheads="1"/>
            </p:cNvSpPr>
            <p:nvPr/>
          </p:nvSpPr>
          <p:spPr bwMode="auto">
            <a:xfrm>
              <a:off x="1145" y="2450"/>
              <a:ext cx="616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77.50</a:t>
              </a:r>
            </a:p>
          </p:txBody>
        </p:sp>
        <p:sp>
          <p:nvSpPr>
            <p:cNvPr id="71746" name="Rectangle 8"/>
            <p:cNvSpPr>
              <a:spLocks noChangeArrowheads="1"/>
            </p:cNvSpPr>
            <p:nvPr/>
          </p:nvSpPr>
          <p:spPr bwMode="auto">
            <a:xfrm>
              <a:off x="1145" y="2097"/>
              <a:ext cx="616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86.67</a:t>
              </a:r>
            </a:p>
          </p:txBody>
        </p:sp>
        <p:sp>
          <p:nvSpPr>
            <p:cNvPr id="71747" name="Rectangle 9"/>
            <p:cNvSpPr>
              <a:spLocks noChangeArrowheads="1"/>
            </p:cNvSpPr>
            <p:nvPr/>
          </p:nvSpPr>
          <p:spPr bwMode="auto">
            <a:xfrm>
              <a:off x="1145" y="1744"/>
              <a:ext cx="616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110</a:t>
              </a:r>
            </a:p>
          </p:txBody>
        </p:sp>
        <p:sp>
          <p:nvSpPr>
            <p:cNvPr id="71748" name="Rectangle 10"/>
            <p:cNvSpPr>
              <a:spLocks noChangeArrowheads="1"/>
            </p:cNvSpPr>
            <p:nvPr/>
          </p:nvSpPr>
          <p:spPr bwMode="auto">
            <a:xfrm>
              <a:off x="1145" y="1393"/>
              <a:ext cx="616" cy="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$170</a:t>
              </a:r>
            </a:p>
          </p:txBody>
        </p:sp>
        <p:sp>
          <p:nvSpPr>
            <p:cNvPr id="71749" name="Rectangle 11"/>
            <p:cNvSpPr>
              <a:spLocks noChangeArrowheads="1"/>
            </p:cNvSpPr>
            <p:nvPr/>
          </p:nvSpPr>
          <p:spPr bwMode="auto">
            <a:xfrm>
              <a:off x="1145" y="1040"/>
              <a:ext cx="616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n/a</a:t>
              </a:r>
            </a:p>
          </p:txBody>
        </p:sp>
      </p:grpSp>
      <p:sp>
        <p:nvSpPr>
          <p:cNvPr id="71685" name="Rectangle 12"/>
          <p:cNvSpPr>
            <a:spLocks noChangeArrowheads="1"/>
          </p:cNvSpPr>
          <p:nvPr/>
        </p:nvSpPr>
        <p:spPr bwMode="auto">
          <a:xfrm>
            <a:off x="1817688" y="1090613"/>
            <a:ext cx="977900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i="1">
                <a:cs typeface="Arial" panose="020B0604020202020204" pitchFamily="34" charset="0"/>
              </a:rPr>
              <a:t>ATC</a:t>
            </a:r>
          </a:p>
        </p:txBody>
      </p:sp>
      <p:sp>
        <p:nvSpPr>
          <p:cNvPr id="71686" name="Rectangle 13"/>
          <p:cNvSpPr>
            <a:spLocks noChangeArrowheads="1"/>
          </p:cNvSpPr>
          <p:nvPr/>
        </p:nvSpPr>
        <p:spPr bwMode="auto">
          <a:xfrm>
            <a:off x="946150" y="5567363"/>
            <a:ext cx="871538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620</a:t>
            </a:r>
          </a:p>
        </p:txBody>
      </p:sp>
      <p:sp>
        <p:nvSpPr>
          <p:cNvPr id="71687" name="Rectangle 14"/>
          <p:cNvSpPr>
            <a:spLocks noChangeArrowheads="1"/>
          </p:cNvSpPr>
          <p:nvPr/>
        </p:nvSpPr>
        <p:spPr bwMode="auto">
          <a:xfrm>
            <a:off x="401638" y="5567363"/>
            <a:ext cx="544512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7</a:t>
            </a:r>
          </a:p>
        </p:txBody>
      </p:sp>
      <p:sp>
        <p:nvSpPr>
          <p:cNvPr id="71688" name="Rectangle 15"/>
          <p:cNvSpPr>
            <a:spLocks noChangeArrowheads="1"/>
          </p:cNvSpPr>
          <p:nvPr/>
        </p:nvSpPr>
        <p:spPr bwMode="auto">
          <a:xfrm>
            <a:off x="946150" y="5008563"/>
            <a:ext cx="871538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480</a:t>
            </a:r>
          </a:p>
        </p:txBody>
      </p:sp>
      <p:sp>
        <p:nvSpPr>
          <p:cNvPr id="71689" name="Rectangle 16"/>
          <p:cNvSpPr>
            <a:spLocks noChangeArrowheads="1"/>
          </p:cNvSpPr>
          <p:nvPr/>
        </p:nvSpPr>
        <p:spPr bwMode="auto">
          <a:xfrm>
            <a:off x="401638" y="5008563"/>
            <a:ext cx="544512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6</a:t>
            </a:r>
          </a:p>
        </p:txBody>
      </p:sp>
      <p:sp>
        <p:nvSpPr>
          <p:cNvPr id="71690" name="Rectangle 17"/>
          <p:cNvSpPr>
            <a:spLocks noChangeArrowheads="1"/>
          </p:cNvSpPr>
          <p:nvPr/>
        </p:nvSpPr>
        <p:spPr bwMode="auto">
          <a:xfrm>
            <a:off x="946150" y="4449763"/>
            <a:ext cx="871538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380</a:t>
            </a:r>
          </a:p>
        </p:txBody>
      </p:sp>
      <p:sp>
        <p:nvSpPr>
          <p:cNvPr id="71691" name="Rectangle 18"/>
          <p:cNvSpPr>
            <a:spLocks noChangeArrowheads="1"/>
          </p:cNvSpPr>
          <p:nvPr/>
        </p:nvSpPr>
        <p:spPr bwMode="auto">
          <a:xfrm>
            <a:off x="401638" y="4449763"/>
            <a:ext cx="544512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5</a:t>
            </a:r>
          </a:p>
        </p:txBody>
      </p:sp>
      <p:sp>
        <p:nvSpPr>
          <p:cNvPr id="71692" name="Rectangle 19"/>
          <p:cNvSpPr>
            <a:spLocks noChangeArrowheads="1"/>
          </p:cNvSpPr>
          <p:nvPr/>
        </p:nvSpPr>
        <p:spPr bwMode="auto">
          <a:xfrm>
            <a:off x="946150" y="3889375"/>
            <a:ext cx="871538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310</a:t>
            </a:r>
          </a:p>
        </p:txBody>
      </p:sp>
      <p:sp>
        <p:nvSpPr>
          <p:cNvPr id="71693" name="Rectangle 20"/>
          <p:cNvSpPr>
            <a:spLocks noChangeArrowheads="1"/>
          </p:cNvSpPr>
          <p:nvPr/>
        </p:nvSpPr>
        <p:spPr bwMode="auto">
          <a:xfrm>
            <a:off x="401638" y="3889375"/>
            <a:ext cx="544512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71694" name="Rectangle 21"/>
          <p:cNvSpPr>
            <a:spLocks noChangeArrowheads="1"/>
          </p:cNvSpPr>
          <p:nvPr/>
        </p:nvSpPr>
        <p:spPr bwMode="auto">
          <a:xfrm>
            <a:off x="946150" y="3328988"/>
            <a:ext cx="871538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260</a:t>
            </a:r>
          </a:p>
        </p:txBody>
      </p:sp>
      <p:sp>
        <p:nvSpPr>
          <p:cNvPr id="71695" name="Rectangle 22"/>
          <p:cNvSpPr>
            <a:spLocks noChangeArrowheads="1"/>
          </p:cNvSpPr>
          <p:nvPr/>
        </p:nvSpPr>
        <p:spPr bwMode="auto">
          <a:xfrm>
            <a:off x="401638" y="3328988"/>
            <a:ext cx="544512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3</a:t>
            </a:r>
          </a:p>
        </p:txBody>
      </p:sp>
      <p:sp>
        <p:nvSpPr>
          <p:cNvPr id="71696" name="Rectangle 23"/>
          <p:cNvSpPr>
            <a:spLocks noChangeArrowheads="1"/>
          </p:cNvSpPr>
          <p:nvPr/>
        </p:nvSpPr>
        <p:spPr bwMode="auto">
          <a:xfrm>
            <a:off x="946150" y="2768600"/>
            <a:ext cx="871538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220</a:t>
            </a:r>
          </a:p>
        </p:txBody>
      </p:sp>
      <p:sp>
        <p:nvSpPr>
          <p:cNvPr id="71697" name="Rectangle 24"/>
          <p:cNvSpPr>
            <a:spLocks noChangeArrowheads="1"/>
          </p:cNvSpPr>
          <p:nvPr/>
        </p:nvSpPr>
        <p:spPr bwMode="auto">
          <a:xfrm>
            <a:off x="401638" y="2768600"/>
            <a:ext cx="544512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2</a:t>
            </a:r>
          </a:p>
        </p:txBody>
      </p:sp>
      <p:sp>
        <p:nvSpPr>
          <p:cNvPr id="71698" name="Rectangle 25"/>
          <p:cNvSpPr>
            <a:spLocks noChangeArrowheads="1"/>
          </p:cNvSpPr>
          <p:nvPr/>
        </p:nvSpPr>
        <p:spPr bwMode="auto">
          <a:xfrm>
            <a:off x="946150" y="2211388"/>
            <a:ext cx="871538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170</a:t>
            </a:r>
          </a:p>
        </p:txBody>
      </p:sp>
      <p:sp>
        <p:nvSpPr>
          <p:cNvPr id="71699" name="Rectangle 26"/>
          <p:cNvSpPr>
            <a:spLocks noChangeArrowheads="1"/>
          </p:cNvSpPr>
          <p:nvPr/>
        </p:nvSpPr>
        <p:spPr bwMode="auto">
          <a:xfrm>
            <a:off x="401638" y="2211388"/>
            <a:ext cx="544512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1</a:t>
            </a:r>
          </a:p>
        </p:txBody>
      </p:sp>
      <p:sp>
        <p:nvSpPr>
          <p:cNvPr id="71700" name="Rectangle 27"/>
          <p:cNvSpPr>
            <a:spLocks noChangeArrowheads="1"/>
          </p:cNvSpPr>
          <p:nvPr/>
        </p:nvSpPr>
        <p:spPr bwMode="auto">
          <a:xfrm>
            <a:off x="946150" y="1651000"/>
            <a:ext cx="871538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$100</a:t>
            </a:r>
          </a:p>
        </p:txBody>
      </p:sp>
      <p:sp>
        <p:nvSpPr>
          <p:cNvPr id="71701" name="Rectangle 28"/>
          <p:cNvSpPr>
            <a:spLocks noChangeArrowheads="1"/>
          </p:cNvSpPr>
          <p:nvPr/>
        </p:nvSpPr>
        <p:spPr bwMode="auto">
          <a:xfrm>
            <a:off x="401638" y="1651000"/>
            <a:ext cx="544512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0</a:t>
            </a: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2795588" y="1090613"/>
            <a:ext cx="2052637" cy="5037137"/>
            <a:chOff x="1761" y="687"/>
            <a:chExt cx="1293" cy="3173"/>
          </a:xfrm>
        </p:grpSpPr>
        <p:sp>
          <p:nvSpPr>
            <p:cNvPr id="71724" name="Rectangle 30"/>
            <p:cNvSpPr>
              <a:spLocks noChangeArrowheads="1"/>
            </p:cNvSpPr>
            <p:nvPr/>
          </p:nvSpPr>
          <p:spPr bwMode="auto">
            <a:xfrm>
              <a:off x="2398" y="3507"/>
              <a:ext cx="656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74.29</a:t>
              </a:r>
            </a:p>
          </p:txBody>
        </p:sp>
        <p:sp>
          <p:nvSpPr>
            <p:cNvPr id="71725" name="Rectangle 31"/>
            <p:cNvSpPr>
              <a:spLocks noChangeArrowheads="1"/>
            </p:cNvSpPr>
            <p:nvPr/>
          </p:nvSpPr>
          <p:spPr bwMode="auto">
            <a:xfrm>
              <a:off x="1761" y="3507"/>
              <a:ext cx="637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14.29</a:t>
              </a:r>
            </a:p>
          </p:txBody>
        </p:sp>
        <p:sp>
          <p:nvSpPr>
            <p:cNvPr id="71726" name="Rectangle 32"/>
            <p:cNvSpPr>
              <a:spLocks noChangeArrowheads="1"/>
            </p:cNvSpPr>
            <p:nvPr/>
          </p:nvSpPr>
          <p:spPr bwMode="auto">
            <a:xfrm>
              <a:off x="2398" y="3155"/>
              <a:ext cx="656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63.33</a:t>
              </a:r>
            </a:p>
          </p:txBody>
        </p:sp>
        <p:sp>
          <p:nvSpPr>
            <p:cNvPr id="71727" name="Rectangle 33"/>
            <p:cNvSpPr>
              <a:spLocks noChangeArrowheads="1"/>
            </p:cNvSpPr>
            <p:nvPr/>
          </p:nvSpPr>
          <p:spPr bwMode="auto">
            <a:xfrm>
              <a:off x="1761" y="3155"/>
              <a:ext cx="637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16.67</a:t>
              </a:r>
            </a:p>
          </p:txBody>
        </p:sp>
        <p:sp>
          <p:nvSpPr>
            <p:cNvPr id="71728" name="Rectangle 34"/>
            <p:cNvSpPr>
              <a:spLocks noChangeArrowheads="1"/>
            </p:cNvSpPr>
            <p:nvPr/>
          </p:nvSpPr>
          <p:spPr bwMode="auto">
            <a:xfrm>
              <a:off x="2398" y="2803"/>
              <a:ext cx="656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56.00</a:t>
              </a:r>
            </a:p>
          </p:txBody>
        </p:sp>
        <p:sp>
          <p:nvSpPr>
            <p:cNvPr id="71729" name="Rectangle 35"/>
            <p:cNvSpPr>
              <a:spLocks noChangeArrowheads="1"/>
            </p:cNvSpPr>
            <p:nvPr/>
          </p:nvSpPr>
          <p:spPr bwMode="auto">
            <a:xfrm>
              <a:off x="1761" y="2803"/>
              <a:ext cx="637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71730" name="Rectangle 36"/>
            <p:cNvSpPr>
              <a:spLocks noChangeArrowheads="1"/>
            </p:cNvSpPr>
            <p:nvPr/>
          </p:nvSpPr>
          <p:spPr bwMode="auto">
            <a:xfrm>
              <a:off x="2398" y="2450"/>
              <a:ext cx="656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52.50</a:t>
              </a:r>
            </a:p>
          </p:txBody>
        </p:sp>
        <p:sp>
          <p:nvSpPr>
            <p:cNvPr id="71731" name="Rectangle 37"/>
            <p:cNvSpPr>
              <a:spLocks noChangeArrowheads="1"/>
            </p:cNvSpPr>
            <p:nvPr/>
          </p:nvSpPr>
          <p:spPr bwMode="auto">
            <a:xfrm>
              <a:off x="1761" y="2450"/>
              <a:ext cx="637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25</a:t>
              </a:r>
            </a:p>
          </p:txBody>
        </p:sp>
        <p:sp>
          <p:nvSpPr>
            <p:cNvPr id="71732" name="Rectangle 38"/>
            <p:cNvSpPr>
              <a:spLocks noChangeArrowheads="1"/>
            </p:cNvSpPr>
            <p:nvPr/>
          </p:nvSpPr>
          <p:spPr bwMode="auto">
            <a:xfrm>
              <a:off x="2398" y="2097"/>
              <a:ext cx="656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53.33</a:t>
              </a:r>
            </a:p>
          </p:txBody>
        </p:sp>
        <p:sp>
          <p:nvSpPr>
            <p:cNvPr id="71733" name="Rectangle 39"/>
            <p:cNvSpPr>
              <a:spLocks noChangeArrowheads="1"/>
            </p:cNvSpPr>
            <p:nvPr/>
          </p:nvSpPr>
          <p:spPr bwMode="auto">
            <a:xfrm>
              <a:off x="1761" y="2097"/>
              <a:ext cx="637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33.33</a:t>
              </a:r>
            </a:p>
          </p:txBody>
        </p:sp>
        <p:sp>
          <p:nvSpPr>
            <p:cNvPr id="71734" name="Rectangle 40"/>
            <p:cNvSpPr>
              <a:spLocks noChangeArrowheads="1"/>
            </p:cNvSpPr>
            <p:nvPr/>
          </p:nvSpPr>
          <p:spPr bwMode="auto">
            <a:xfrm>
              <a:off x="2398" y="1744"/>
              <a:ext cx="656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60</a:t>
              </a:r>
            </a:p>
          </p:txBody>
        </p:sp>
        <p:sp>
          <p:nvSpPr>
            <p:cNvPr id="71735" name="Rectangle 41"/>
            <p:cNvSpPr>
              <a:spLocks noChangeArrowheads="1"/>
            </p:cNvSpPr>
            <p:nvPr/>
          </p:nvSpPr>
          <p:spPr bwMode="auto">
            <a:xfrm>
              <a:off x="1761" y="1744"/>
              <a:ext cx="637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50</a:t>
              </a:r>
            </a:p>
          </p:txBody>
        </p:sp>
        <p:sp>
          <p:nvSpPr>
            <p:cNvPr id="71736" name="Rectangle 42"/>
            <p:cNvSpPr>
              <a:spLocks noChangeArrowheads="1"/>
            </p:cNvSpPr>
            <p:nvPr/>
          </p:nvSpPr>
          <p:spPr bwMode="auto">
            <a:xfrm>
              <a:off x="2398" y="1393"/>
              <a:ext cx="656" cy="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$70</a:t>
              </a:r>
            </a:p>
          </p:txBody>
        </p:sp>
        <p:sp>
          <p:nvSpPr>
            <p:cNvPr id="71737" name="Rectangle 43"/>
            <p:cNvSpPr>
              <a:spLocks noChangeArrowheads="1"/>
            </p:cNvSpPr>
            <p:nvPr/>
          </p:nvSpPr>
          <p:spPr bwMode="auto">
            <a:xfrm>
              <a:off x="1761" y="1393"/>
              <a:ext cx="637" cy="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$100</a:t>
              </a:r>
            </a:p>
          </p:txBody>
        </p:sp>
        <p:sp>
          <p:nvSpPr>
            <p:cNvPr id="71738" name="Rectangle 44"/>
            <p:cNvSpPr>
              <a:spLocks noChangeArrowheads="1"/>
            </p:cNvSpPr>
            <p:nvPr/>
          </p:nvSpPr>
          <p:spPr bwMode="auto">
            <a:xfrm>
              <a:off x="2398" y="1040"/>
              <a:ext cx="656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n/a</a:t>
              </a:r>
            </a:p>
          </p:txBody>
        </p:sp>
        <p:sp>
          <p:nvSpPr>
            <p:cNvPr id="71739" name="Rectangle 45"/>
            <p:cNvSpPr>
              <a:spLocks noChangeArrowheads="1"/>
            </p:cNvSpPr>
            <p:nvPr/>
          </p:nvSpPr>
          <p:spPr bwMode="auto">
            <a:xfrm>
              <a:off x="1761" y="1040"/>
              <a:ext cx="637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300">
                  <a:cs typeface="Arial" panose="020B0604020202020204" pitchFamily="34" charset="0"/>
                </a:rPr>
                <a:t>n/a</a:t>
              </a:r>
            </a:p>
          </p:txBody>
        </p:sp>
        <p:sp>
          <p:nvSpPr>
            <p:cNvPr id="71740" name="Rectangle 46"/>
            <p:cNvSpPr>
              <a:spLocks noChangeArrowheads="1"/>
            </p:cNvSpPr>
            <p:nvPr/>
          </p:nvSpPr>
          <p:spPr bwMode="auto">
            <a:xfrm>
              <a:off x="2398" y="687"/>
              <a:ext cx="656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 i="1">
                  <a:cs typeface="Arial" panose="020B0604020202020204" pitchFamily="34" charset="0"/>
                </a:rPr>
                <a:t>AVC</a:t>
              </a:r>
            </a:p>
          </p:txBody>
        </p:sp>
        <p:sp>
          <p:nvSpPr>
            <p:cNvPr id="71741" name="Rectangle 47"/>
            <p:cNvSpPr>
              <a:spLocks noChangeArrowheads="1"/>
            </p:cNvSpPr>
            <p:nvPr/>
          </p:nvSpPr>
          <p:spPr bwMode="auto">
            <a:xfrm>
              <a:off x="1761" y="687"/>
              <a:ext cx="637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 i="1">
                  <a:cs typeface="Arial" panose="020B0604020202020204" pitchFamily="34" charset="0"/>
                </a:rPr>
                <a:t>AFC</a:t>
              </a:r>
            </a:p>
          </p:txBody>
        </p:sp>
      </p:grpSp>
      <p:sp>
        <p:nvSpPr>
          <p:cNvPr id="71703" name="Rectangle 48"/>
          <p:cNvSpPr>
            <a:spLocks noChangeArrowheads="1"/>
          </p:cNvSpPr>
          <p:nvPr/>
        </p:nvSpPr>
        <p:spPr bwMode="auto">
          <a:xfrm>
            <a:off x="946150" y="1090613"/>
            <a:ext cx="871538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i="1">
                <a:cs typeface="Arial" panose="020B0604020202020204" pitchFamily="34" charset="0"/>
              </a:rPr>
              <a:t>TC</a:t>
            </a:r>
          </a:p>
        </p:txBody>
      </p:sp>
      <p:sp>
        <p:nvSpPr>
          <p:cNvPr id="71704" name="Rectangle 49"/>
          <p:cNvSpPr>
            <a:spLocks noChangeArrowheads="1"/>
          </p:cNvSpPr>
          <p:nvPr/>
        </p:nvSpPr>
        <p:spPr bwMode="auto">
          <a:xfrm>
            <a:off x="401638" y="1090613"/>
            <a:ext cx="544512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Q</a:t>
            </a:r>
          </a:p>
        </p:txBody>
      </p:sp>
      <p:sp>
        <p:nvSpPr>
          <p:cNvPr id="71705" name="Line 50"/>
          <p:cNvSpPr>
            <a:spLocks noChangeShapeType="1"/>
          </p:cNvSpPr>
          <p:nvPr/>
        </p:nvSpPr>
        <p:spPr bwMode="auto">
          <a:xfrm>
            <a:off x="401638" y="1090613"/>
            <a:ext cx="444658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706" name="Line 51"/>
          <p:cNvSpPr>
            <a:spLocks noChangeShapeType="1"/>
          </p:cNvSpPr>
          <p:nvPr/>
        </p:nvSpPr>
        <p:spPr bwMode="auto">
          <a:xfrm>
            <a:off x="401638" y="1651000"/>
            <a:ext cx="4446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707" name="Line 52"/>
          <p:cNvSpPr>
            <a:spLocks noChangeShapeType="1"/>
          </p:cNvSpPr>
          <p:nvPr/>
        </p:nvSpPr>
        <p:spPr bwMode="auto">
          <a:xfrm>
            <a:off x="401638" y="2211388"/>
            <a:ext cx="4446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708" name="Line 53"/>
          <p:cNvSpPr>
            <a:spLocks noChangeShapeType="1"/>
          </p:cNvSpPr>
          <p:nvPr/>
        </p:nvSpPr>
        <p:spPr bwMode="auto">
          <a:xfrm>
            <a:off x="401638" y="2768600"/>
            <a:ext cx="4446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709" name="Line 54"/>
          <p:cNvSpPr>
            <a:spLocks noChangeShapeType="1"/>
          </p:cNvSpPr>
          <p:nvPr/>
        </p:nvSpPr>
        <p:spPr bwMode="auto">
          <a:xfrm>
            <a:off x="401638" y="3328988"/>
            <a:ext cx="4446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710" name="Line 55"/>
          <p:cNvSpPr>
            <a:spLocks noChangeShapeType="1"/>
          </p:cNvSpPr>
          <p:nvPr/>
        </p:nvSpPr>
        <p:spPr bwMode="auto">
          <a:xfrm>
            <a:off x="401638" y="3889375"/>
            <a:ext cx="4446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711" name="Line 56"/>
          <p:cNvSpPr>
            <a:spLocks noChangeShapeType="1"/>
          </p:cNvSpPr>
          <p:nvPr/>
        </p:nvSpPr>
        <p:spPr bwMode="auto">
          <a:xfrm>
            <a:off x="401638" y="4449763"/>
            <a:ext cx="4446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712" name="Line 57"/>
          <p:cNvSpPr>
            <a:spLocks noChangeShapeType="1"/>
          </p:cNvSpPr>
          <p:nvPr/>
        </p:nvSpPr>
        <p:spPr bwMode="auto">
          <a:xfrm>
            <a:off x="401638" y="5008563"/>
            <a:ext cx="4446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713" name="Line 58"/>
          <p:cNvSpPr>
            <a:spLocks noChangeShapeType="1"/>
          </p:cNvSpPr>
          <p:nvPr/>
        </p:nvSpPr>
        <p:spPr bwMode="auto">
          <a:xfrm>
            <a:off x="401638" y="5567363"/>
            <a:ext cx="4446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714" name="Line 59"/>
          <p:cNvSpPr>
            <a:spLocks noChangeShapeType="1"/>
          </p:cNvSpPr>
          <p:nvPr/>
        </p:nvSpPr>
        <p:spPr bwMode="auto">
          <a:xfrm>
            <a:off x="401638" y="6127750"/>
            <a:ext cx="444658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715" name="Line 60"/>
          <p:cNvSpPr>
            <a:spLocks noChangeShapeType="1"/>
          </p:cNvSpPr>
          <p:nvPr/>
        </p:nvSpPr>
        <p:spPr bwMode="auto">
          <a:xfrm>
            <a:off x="401638" y="1090613"/>
            <a:ext cx="0" cy="503713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716" name="Line 61"/>
          <p:cNvSpPr>
            <a:spLocks noChangeShapeType="1"/>
          </p:cNvSpPr>
          <p:nvPr/>
        </p:nvSpPr>
        <p:spPr bwMode="auto">
          <a:xfrm>
            <a:off x="946150" y="1090613"/>
            <a:ext cx="0" cy="5037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717" name="Line 62"/>
          <p:cNvSpPr>
            <a:spLocks noChangeShapeType="1"/>
          </p:cNvSpPr>
          <p:nvPr/>
        </p:nvSpPr>
        <p:spPr bwMode="auto">
          <a:xfrm>
            <a:off x="1817688" y="1090613"/>
            <a:ext cx="0" cy="5037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718" name="Line 63"/>
          <p:cNvSpPr>
            <a:spLocks noChangeShapeType="1"/>
          </p:cNvSpPr>
          <p:nvPr/>
        </p:nvSpPr>
        <p:spPr bwMode="auto">
          <a:xfrm>
            <a:off x="3806825" y="1090613"/>
            <a:ext cx="0" cy="5037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719" name="Line 64"/>
          <p:cNvSpPr>
            <a:spLocks noChangeShapeType="1"/>
          </p:cNvSpPr>
          <p:nvPr/>
        </p:nvSpPr>
        <p:spPr bwMode="auto">
          <a:xfrm>
            <a:off x="4848225" y="1090613"/>
            <a:ext cx="0" cy="503713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720" name="Line 65"/>
          <p:cNvSpPr>
            <a:spLocks noChangeShapeType="1"/>
          </p:cNvSpPr>
          <p:nvPr/>
        </p:nvSpPr>
        <p:spPr bwMode="auto">
          <a:xfrm>
            <a:off x="2795588" y="1090613"/>
            <a:ext cx="0" cy="5037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721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91203" name="Text Box 67"/>
          <p:cNvSpPr txBox="1">
            <a:spLocks noChangeArrowheads="1"/>
          </p:cNvSpPr>
          <p:nvPr/>
        </p:nvSpPr>
        <p:spPr bwMode="auto">
          <a:xfrm>
            <a:off x="5318125" y="1030288"/>
            <a:ext cx="33909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45000"/>
              </a:spcBef>
            </a:pPr>
            <a:r>
              <a:rPr lang="en-US" altLang="id-ID" sz="2600" b="1">
                <a:solidFill>
                  <a:srgbClr val="CC0000"/>
                </a:solidFill>
                <a:cs typeface="Arial" panose="020B0604020202020204" pitchFamily="34" charset="0"/>
              </a:rPr>
              <a:t>Average total cost (</a:t>
            </a:r>
            <a:r>
              <a:rPr lang="en-US" altLang="id-ID" sz="2600" b="1" i="1">
                <a:solidFill>
                  <a:srgbClr val="CC0000"/>
                </a:solidFill>
                <a:cs typeface="Arial" panose="020B0604020202020204" pitchFamily="34" charset="0"/>
              </a:rPr>
              <a:t>ATC</a:t>
            </a:r>
            <a:r>
              <a:rPr lang="en-US" altLang="id-ID" sz="2600" b="1">
                <a:solidFill>
                  <a:srgbClr val="CC0000"/>
                </a:solidFill>
                <a:cs typeface="Arial" panose="020B0604020202020204" pitchFamily="34" charset="0"/>
              </a:rPr>
              <a:t>)</a:t>
            </a:r>
            <a:r>
              <a:rPr lang="en-US" altLang="id-ID" sz="2600">
                <a:cs typeface="Arial" panose="020B0604020202020204" pitchFamily="34" charset="0"/>
              </a:rPr>
              <a:t> equals total cost divided by the quantity of output:</a:t>
            </a:r>
          </a:p>
          <a:p>
            <a:pPr eaLnBrk="1" hangingPunct="1">
              <a:lnSpc>
                <a:spcPct val="105000"/>
              </a:lnSpc>
              <a:spcBef>
                <a:spcPct val="45000"/>
              </a:spcBef>
            </a:pPr>
            <a:r>
              <a:rPr lang="en-US" altLang="id-ID" sz="2600">
                <a:cs typeface="Arial" panose="020B0604020202020204" pitchFamily="34" charset="0"/>
              </a:rPr>
              <a:t>   </a:t>
            </a:r>
            <a:r>
              <a:rPr lang="en-US" altLang="id-ID" sz="2600" i="1">
                <a:cs typeface="Arial" panose="020B0604020202020204" pitchFamily="34" charset="0"/>
              </a:rPr>
              <a:t>ATC</a:t>
            </a:r>
            <a:r>
              <a:rPr lang="en-US" altLang="id-ID" sz="2600">
                <a:cs typeface="Arial" panose="020B0604020202020204" pitchFamily="34" charset="0"/>
              </a:rPr>
              <a:t> = </a:t>
            </a:r>
            <a:r>
              <a:rPr lang="en-US" altLang="id-ID" sz="2600" i="1">
                <a:cs typeface="Arial" panose="020B0604020202020204" pitchFamily="34" charset="0"/>
              </a:rPr>
              <a:t>TC</a:t>
            </a:r>
            <a:r>
              <a:rPr lang="en-US" altLang="id-ID" sz="2600">
                <a:cs typeface="Arial" panose="020B0604020202020204" pitchFamily="34" charset="0"/>
              </a:rPr>
              <a:t>/</a:t>
            </a:r>
            <a:r>
              <a:rPr lang="en-US" altLang="id-ID" sz="2600" b="1" i="1">
                <a:cs typeface="Arial" panose="020B0604020202020204" pitchFamily="34" charset="0"/>
              </a:rPr>
              <a:t>Q</a:t>
            </a:r>
          </a:p>
        </p:txBody>
      </p:sp>
      <p:sp>
        <p:nvSpPr>
          <p:cNvPr id="91204" name="Text Box 68"/>
          <p:cNvSpPr txBox="1">
            <a:spLocks noChangeArrowheads="1"/>
          </p:cNvSpPr>
          <p:nvPr/>
        </p:nvSpPr>
        <p:spPr bwMode="auto">
          <a:xfrm>
            <a:off x="5324475" y="3605213"/>
            <a:ext cx="3525838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45000"/>
              </a:spcBef>
            </a:pPr>
            <a:r>
              <a:rPr lang="en-US" altLang="id-ID" sz="2600">
                <a:cs typeface="Arial" panose="020B0604020202020204" pitchFamily="34" charset="0"/>
              </a:rPr>
              <a:t>Also,</a:t>
            </a:r>
          </a:p>
          <a:p>
            <a:pPr eaLnBrk="1" hangingPunct="1">
              <a:lnSpc>
                <a:spcPct val="105000"/>
              </a:lnSpc>
              <a:spcBef>
                <a:spcPct val="45000"/>
              </a:spcBef>
            </a:pPr>
            <a:r>
              <a:rPr lang="en-US" altLang="id-ID" sz="2600" i="1">
                <a:cs typeface="Arial" panose="020B0604020202020204" pitchFamily="34" charset="0"/>
              </a:rPr>
              <a:t>   ATC</a:t>
            </a:r>
            <a:r>
              <a:rPr lang="en-US" altLang="id-ID" sz="2600">
                <a:cs typeface="Arial" panose="020B0604020202020204" pitchFamily="34" charset="0"/>
              </a:rPr>
              <a:t> = </a:t>
            </a:r>
            <a:r>
              <a:rPr lang="en-US" altLang="id-ID" sz="2600" i="1">
                <a:cs typeface="Arial" panose="020B0604020202020204" pitchFamily="34" charset="0"/>
              </a:rPr>
              <a:t>AFC</a:t>
            </a:r>
            <a:r>
              <a:rPr lang="en-US" altLang="id-ID" sz="2600">
                <a:cs typeface="Arial" panose="020B0604020202020204" pitchFamily="34" charset="0"/>
              </a:rPr>
              <a:t> + </a:t>
            </a:r>
            <a:r>
              <a:rPr lang="en-US" altLang="id-ID" sz="2600" i="1">
                <a:cs typeface="Arial" panose="020B0604020202020204" pitchFamily="34" charset="0"/>
              </a:rPr>
              <a:t>AVC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203" grpId="0" build="p"/>
      <p:bldP spid="9120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4625"/>
            <a:ext cx="6946900" cy="649288"/>
          </a:xfrm>
        </p:spPr>
        <p:txBody>
          <a:bodyPr/>
          <a:lstStyle/>
          <a:p>
            <a:pPr eaLnBrk="1" hangingPunct="1"/>
            <a:r>
              <a:rPr lang="en-US" altLang="id-ID" sz="2800" smtClean="0"/>
              <a:t>EXAMPLE 2:</a:t>
            </a:r>
            <a:r>
              <a:rPr lang="en-US" altLang="id-ID" sz="3000" smtClean="0"/>
              <a:t>  Average Total Cost</a:t>
            </a:r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3795713" y="1411288"/>
            <a:ext cx="4484687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45000"/>
              </a:spcBef>
            </a:pPr>
            <a:r>
              <a:rPr lang="en-US" altLang="id-ID" sz="2600">
                <a:cs typeface="Arial" panose="020B0604020202020204" pitchFamily="34" charset="0"/>
              </a:rPr>
              <a:t>Usually, as in this example, the </a:t>
            </a:r>
            <a:r>
              <a:rPr lang="en-US" altLang="id-ID" sz="2600" i="1">
                <a:cs typeface="Arial" panose="020B0604020202020204" pitchFamily="34" charset="0"/>
              </a:rPr>
              <a:t>ATC</a:t>
            </a:r>
            <a:r>
              <a:rPr lang="en-US" altLang="id-ID" sz="2600">
                <a:cs typeface="Arial" panose="020B0604020202020204" pitchFamily="34" charset="0"/>
              </a:rPr>
              <a:t> curve is U-shaped.</a:t>
            </a:r>
          </a:p>
        </p:txBody>
      </p:sp>
      <p:sp>
        <p:nvSpPr>
          <p:cNvPr id="73733" name="AutoShape 46"/>
          <p:cNvSpPr>
            <a:spLocks noChangeAspect="1" noChangeArrowheads="1" noTextEdit="1"/>
          </p:cNvSpPr>
          <p:nvPr/>
        </p:nvSpPr>
        <p:spPr bwMode="auto">
          <a:xfrm>
            <a:off x="3408363" y="779463"/>
            <a:ext cx="5394325" cy="559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3457575" y="828675"/>
            <a:ext cx="5384800" cy="5494338"/>
            <a:chOff x="2178" y="522"/>
            <a:chExt cx="3392" cy="3461"/>
          </a:xfrm>
        </p:grpSpPr>
        <p:grpSp>
          <p:nvGrpSpPr>
            <p:cNvPr id="73777" name="Group 48"/>
            <p:cNvGrpSpPr>
              <a:grpSpLocks/>
            </p:cNvGrpSpPr>
            <p:nvPr/>
          </p:nvGrpSpPr>
          <p:grpSpPr bwMode="auto">
            <a:xfrm>
              <a:off x="2178" y="522"/>
              <a:ext cx="3392" cy="3461"/>
              <a:chOff x="2178" y="522"/>
              <a:chExt cx="3392" cy="3461"/>
            </a:xfrm>
          </p:grpSpPr>
          <p:sp>
            <p:nvSpPr>
              <p:cNvPr id="73821" name="Rectangle 49"/>
              <p:cNvSpPr>
                <a:spLocks noChangeArrowheads="1"/>
              </p:cNvSpPr>
              <p:nvPr/>
            </p:nvSpPr>
            <p:spPr bwMode="auto">
              <a:xfrm>
                <a:off x="2178" y="522"/>
                <a:ext cx="3329" cy="3461"/>
              </a:xfrm>
              <a:prstGeom prst="rect">
                <a:avLst/>
              </a:prstGeom>
              <a:solidFill>
                <a:srgbClr val="CCFFCC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id-ID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73822" name="Rectangle 50"/>
              <p:cNvSpPr>
                <a:spLocks noChangeArrowheads="1"/>
              </p:cNvSpPr>
              <p:nvPr/>
            </p:nvSpPr>
            <p:spPr bwMode="auto">
              <a:xfrm>
                <a:off x="2987" y="698"/>
                <a:ext cx="2389" cy="265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id-ID" altLang="id-ID">
                  <a:cs typeface="Arial" panose="020B0604020202020204" pitchFamily="34" charset="0"/>
                </a:endParaRPr>
              </a:p>
            </p:txBody>
          </p:sp>
          <p:grpSp>
            <p:nvGrpSpPr>
              <p:cNvPr id="73823" name="Group 51"/>
              <p:cNvGrpSpPr>
                <a:grpSpLocks/>
              </p:cNvGrpSpPr>
              <p:nvPr/>
            </p:nvGrpSpPr>
            <p:grpSpPr bwMode="auto">
              <a:xfrm>
                <a:off x="3282" y="1181"/>
                <a:ext cx="2288" cy="1228"/>
                <a:chOff x="3282" y="1181"/>
                <a:chExt cx="2288" cy="1228"/>
              </a:xfrm>
            </p:grpSpPr>
            <p:sp>
              <p:nvSpPr>
                <p:cNvPr id="73824" name="Freeform 52"/>
                <p:cNvSpPr>
                  <a:spLocks/>
                </p:cNvSpPr>
                <p:nvPr/>
              </p:nvSpPr>
              <p:spPr bwMode="auto">
                <a:xfrm>
                  <a:off x="3307" y="1206"/>
                  <a:ext cx="2263" cy="1184"/>
                </a:xfrm>
                <a:custGeom>
                  <a:avLst/>
                  <a:gdLst>
                    <a:gd name="T0" fmla="*/ 0 w 361"/>
                    <a:gd name="T1" fmla="*/ 0 h 189"/>
                    <a:gd name="T2" fmla="*/ 3156340 w 361"/>
                    <a:gd name="T3" fmla="*/ 7255502 h 189"/>
                    <a:gd name="T4" fmla="*/ 6254048 w 361"/>
                    <a:gd name="T5" fmla="*/ 10092610 h 189"/>
                    <a:gd name="T6" fmla="*/ 9408896 w 361"/>
                    <a:gd name="T7" fmla="*/ 11240006 h 189"/>
                    <a:gd name="T8" fmla="*/ 12497490 w 361"/>
                    <a:gd name="T9" fmla="*/ 11423157 h 189"/>
                    <a:gd name="T10" fmla="*/ 15652337 w 361"/>
                    <a:gd name="T11" fmla="*/ 10941037 h 189"/>
                    <a:gd name="T12" fmla="*/ 18750046 w 361"/>
                    <a:gd name="T13" fmla="*/ 9909222 h 189"/>
                    <a:gd name="T14" fmla="*/ 21906385 w 361"/>
                    <a:gd name="T15" fmla="*/ 8219741 h 18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61"/>
                    <a:gd name="T25" fmla="*/ 0 h 189"/>
                    <a:gd name="T26" fmla="*/ 361 w 361"/>
                    <a:gd name="T27" fmla="*/ 189 h 18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61" h="189">
                      <a:moveTo>
                        <a:pt x="0" y="0"/>
                      </a:moveTo>
                      <a:lnTo>
                        <a:pt x="52" y="120"/>
                      </a:lnTo>
                      <a:lnTo>
                        <a:pt x="103" y="167"/>
                      </a:lnTo>
                      <a:lnTo>
                        <a:pt x="155" y="186"/>
                      </a:lnTo>
                      <a:lnTo>
                        <a:pt x="206" y="189"/>
                      </a:lnTo>
                      <a:lnTo>
                        <a:pt x="258" y="181"/>
                      </a:lnTo>
                      <a:lnTo>
                        <a:pt x="309" y="164"/>
                      </a:lnTo>
                      <a:lnTo>
                        <a:pt x="361" y="136"/>
                      </a:lnTo>
                    </a:path>
                  </a:pathLst>
                </a:custGeom>
                <a:noFill/>
                <a:ln w="30163">
                  <a:solidFill>
                    <a:srgbClr val="008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73825" name="Oval 53"/>
                <p:cNvSpPr>
                  <a:spLocks noChangeArrowheads="1"/>
                </p:cNvSpPr>
                <p:nvPr/>
              </p:nvSpPr>
              <p:spPr bwMode="auto">
                <a:xfrm>
                  <a:off x="3282" y="1181"/>
                  <a:ext cx="44" cy="43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id-ID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3826" name="Oval 54"/>
                <p:cNvSpPr>
                  <a:spLocks noChangeArrowheads="1"/>
                </p:cNvSpPr>
                <p:nvPr/>
              </p:nvSpPr>
              <p:spPr bwMode="auto">
                <a:xfrm>
                  <a:off x="3608" y="1933"/>
                  <a:ext cx="44" cy="44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id-ID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3827" name="Oval 55"/>
                <p:cNvSpPr>
                  <a:spLocks noChangeArrowheads="1"/>
                </p:cNvSpPr>
                <p:nvPr/>
              </p:nvSpPr>
              <p:spPr bwMode="auto">
                <a:xfrm>
                  <a:off x="3927" y="2227"/>
                  <a:ext cx="44" cy="44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id-ID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3828" name="Oval 56"/>
                <p:cNvSpPr>
                  <a:spLocks noChangeArrowheads="1"/>
                </p:cNvSpPr>
                <p:nvPr/>
              </p:nvSpPr>
              <p:spPr bwMode="auto">
                <a:xfrm>
                  <a:off x="4253" y="2347"/>
                  <a:ext cx="44" cy="43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id-ID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3829" name="Oval 57"/>
                <p:cNvSpPr>
                  <a:spLocks noChangeArrowheads="1"/>
                </p:cNvSpPr>
                <p:nvPr/>
              </p:nvSpPr>
              <p:spPr bwMode="auto">
                <a:xfrm>
                  <a:off x="4573" y="2365"/>
                  <a:ext cx="44" cy="44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id-ID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3830" name="Oval 58"/>
                <p:cNvSpPr>
                  <a:spLocks noChangeArrowheads="1"/>
                </p:cNvSpPr>
                <p:nvPr/>
              </p:nvSpPr>
              <p:spPr bwMode="auto">
                <a:xfrm>
                  <a:off x="4899" y="2315"/>
                  <a:ext cx="44" cy="44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id-ID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3831" name="Oval 59"/>
                <p:cNvSpPr>
                  <a:spLocks noChangeArrowheads="1"/>
                </p:cNvSpPr>
                <p:nvPr/>
              </p:nvSpPr>
              <p:spPr bwMode="auto">
                <a:xfrm>
                  <a:off x="5219" y="2209"/>
                  <a:ext cx="44" cy="43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id-ID" altLang="id-ID"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73778" name="Group 60"/>
            <p:cNvGrpSpPr>
              <a:grpSpLocks/>
            </p:cNvGrpSpPr>
            <p:nvPr/>
          </p:nvGrpSpPr>
          <p:grpSpPr bwMode="auto">
            <a:xfrm>
              <a:off x="2178" y="522"/>
              <a:ext cx="3329" cy="3461"/>
              <a:chOff x="2178" y="522"/>
              <a:chExt cx="3329" cy="3461"/>
            </a:xfrm>
          </p:grpSpPr>
          <p:grpSp>
            <p:nvGrpSpPr>
              <p:cNvPr id="73779" name="Group 61"/>
              <p:cNvGrpSpPr>
                <a:grpSpLocks/>
              </p:cNvGrpSpPr>
              <p:nvPr/>
            </p:nvGrpSpPr>
            <p:grpSpPr bwMode="auto">
              <a:xfrm>
                <a:off x="2216" y="698"/>
                <a:ext cx="3160" cy="3245"/>
                <a:chOff x="2216" y="698"/>
                <a:chExt cx="3160" cy="3245"/>
              </a:xfrm>
            </p:grpSpPr>
            <p:sp>
              <p:nvSpPr>
                <p:cNvPr id="73781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2987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73782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3307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73783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3633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73784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3953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73785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4279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73786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4598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73787" name="Line 68"/>
                <p:cNvSpPr>
                  <a:spLocks noChangeShapeType="1"/>
                </p:cNvSpPr>
                <p:nvPr/>
              </p:nvSpPr>
              <p:spPr bwMode="auto">
                <a:xfrm flipV="1">
                  <a:off x="4924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73788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5244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grpSp>
              <p:nvGrpSpPr>
                <p:cNvPr id="73789" name="Group 70"/>
                <p:cNvGrpSpPr>
                  <a:grpSpLocks/>
                </p:cNvGrpSpPr>
                <p:nvPr/>
              </p:nvGrpSpPr>
              <p:grpSpPr bwMode="auto">
                <a:xfrm>
                  <a:off x="2454" y="698"/>
                  <a:ext cx="2922" cy="2749"/>
                  <a:chOff x="2454" y="698"/>
                  <a:chExt cx="2922" cy="2749"/>
                </a:xfrm>
              </p:grpSpPr>
              <p:sp>
                <p:nvSpPr>
                  <p:cNvPr id="73800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3349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73801" name="Line 72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3036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73802" name="Line 73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2716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73803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2403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73804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2089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73805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1770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73806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1456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73807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1143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73808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823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grpSp>
                <p:nvGrpSpPr>
                  <p:cNvPr id="7380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2987" y="698"/>
                    <a:ext cx="2389" cy="2652"/>
                    <a:chOff x="2987" y="698"/>
                    <a:chExt cx="2389" cy="2652"/>
                  </a:xfrm>
                </p:grpSpPr>
                <p:sp>
                  <p:nvSpPr>
                    <p:cNvPr id="73819" name="Line 8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87" y="698"/>
                      <a:ext cx="1" cy="2651"/>
                    </a:xfrm>
                    <a:prstGeom prst="line">
                      <a:avLst/>
                    </a:prstGeom>
                    <a:noFill/>
                    <a:ln w="20638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id-ID"/>
                    </a:p>
                  </p:txBody>
                </p:sp>
                <p:sp>
                  <p:nvSpPr>
                    <p:cNvPr id="73820" name="Line 8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87" y="3349"/>
                      <a:ext cx="2389" cy="1"/>
                    </a:xfrm>
                    <a:prstGeom prst="line">
                      <a:avLst/>
                    </a:prstGeom>
                    <a:noFill/>
                    <a:ln w="20638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id-ID"/>
                    </a:p>
                  </p:txBody>
                </p:sp>
              </p:grpSp>
              <p:sp>
                <p:nvSpPr>
                  <p:cNvPr id="73810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2630" y="3255"/>
                    <a:ext cx="178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n-US" altLang="id-ID" sz="2000">
                        <a:solidFill>
                          <a:srgbClr val="000000"/>
                        </a:solidFill>
                        <a:cs typeface="Arial" panose="020B0604020202020204" pitchFamily="34" charset="0"/>
                      </a:rPr>
                      <a:t>$0</a:t>
                    </a:r>
                    <a:endParaRPr lang="en-US" altLang="id-ID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3811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2542" y="2942"/>
                    <a:ext cx="267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n-US" altLang="id-ID" sz="2000">
                        <a:solidFill>
                          <a:srgbClr val="000000"/>
                        </a:solidFill>
                        <a:cs typeface="Arial" panose="020B0604020202020204" pitchFamily="34" charset="0"/>
                      </a:rPr>
                      <a:t>$25</a:t>
                    </a:r>
                    <a:endParaRPr lang="en-US" altLang="id-ID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3812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2542" y="2622"/>
                    <a:ext cx="267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n-US" altLang="id-ID" sz="2000">
                        <a:solidFill>
                          <a:srgbClr val="000000"/>
                        </a:solidFill>
                        <a:cs typeface="Arial" panose="020B0604020202020204" pitchFamily="34" charset="0"/>
                      </a:rPr>
                      <a:t>$50</a:t>
                    </a:r>
                    <a:endParaRPr lang="en-US" altLang="id-ID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3813" name="Rectangle 86"/>
                  <p:cNvSpPr>
                    <a:spLocks noChangeArrowheads="1"/>
                  </p:cNvSpPr>
                  <p:nvPr/>
                </p:nvSpPr>
                <p:spPr bwMode="auto">
                  <a:xfrm>
                    <a:off x="2542" y="2309"/>
                    <a:ext cx="267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n-US" altLang="id-ID" sz="2000">
                        <a:solidFill>
                          <a:srgbClr val="000000"/>
                        </a:solidFill>
                        <a:cs typeface="Arial" panose="020B0604020202020204" pitchFamily="34" charset="0"/>
                      </a:rPr>
                      <a:t>$75</a:t>
                    </a:r>
                    <a:endParaRPr lang="en-US" altLang="id-ID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3814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2454" y="1995"/>
                    <a:ext cx="356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n-US" altLang="id-ID" sz="2000">
                        <a:solidFill>
                          <a:srgbClr val="000000"/>
                        </a:solidFill>
                        <a:cs typeface="Arial" panose="020B0604020202020204" pitchFamily="34" charset="0"/>
                      </a:rPr>
                      <a:t>$100</a:t>
                    </a:r>
                    <a:endParaRPr lang="en-US" altLang="id-ID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3815" name="Rectangle 88"/>
                  <p:cNvSpPr>
                    <a:spLocks noChangeArrowheads="1"/>
                  </p:cNvSpPr>
                  <p:nvPr/>
                </p:nvSpPr>
                <p:spPr bwMode="auto">
                  <a:xfrm>
                    <a:off x="2454" y="1676"/>
                    <a:ext cx="356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n-US" altLang="id-ID" sz="2000">
                        <a:solidFill>
                          <a:srgbClr val="000000"/>
                        </a:solidFill>
                        <a:cs typeface="Arial" panose="020B0604020202020204" pitchFamily="34" charset="0"/>
                      </a:rPr>
                      <a:t>$125</a:t>
                    </a:r>
                    <a:endParaRPr lang="en-US" altLang="id-ID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3816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2454" y="1362"/>
                    <a:ext cx="356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n-US" altLang="id-ID" sz="2000">
                        <a:solidFill>
                          <a:srgbClr val="000000"/>
                        </a:solidFill>
                        <a:cs typeface="Arial" panose="020B0604020202020204" pitchFamily="34" charset="0"/>
                      </a:rPr>
                      <a:t>$150</a:t>
                    </a:r>
                    <a:endParaRPr lang="en-US" altLang="id-ID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3817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2454" y="1049"/>
                    <a:ext cx="356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n-US" altLang="id-ID" sz="2000">
                        <a:solidFill>
                          <a:srgbClr val="000000"/>
                        </a:solidFill>
                        <a:cs typeface="Arial" panose="020B0604020202020204" pitchFamily="34" charset="0"/>
                      </a:rPr>
                      <a:t>$175</a:t>
                    </a:r>
                    <a:endParaRPr lang="en-US" altLang="id-ID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3818" name="Rectangle 91"/>
                  <p:cNvSpPr>
                    <a:spLocks noChangeArrowheads="1"/>
                  </p:cNvSpPr>
                  <p:nvPr/>
                </p:nvSpPr>
                <p:spPr bwMode="auto">
                  <a:xfrm>
                    <a:off x="2454" y="729"/>
                    <a:ext cx="356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n-US" altLang="id-ID" sz="2000">
                        <a:solidFill>
                          <a:srgbClr val="000000"/>
                        </a:solidFill>
                        <a:cs typeface="Arial" panose="020B0604020202020204" pitchFamily="34" charset="0"/>
                      </a:rPr>
                      <a:t>$200</a:t>
                    </a:r>
                    <a:endParaRPr lang="en-US" altLang="id-ID"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7379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43" y="3494"/>
                  <a:ext cx="89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0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3791" name="Rectangle 93"/>
                <p:cNvSpPr>
                  <a:spLocks noChangeArrowheads="1"/>
                </p:cNvSpPr>
                <p:nvPr/>
              </p:nvSpPr>
              <p:spPr bwMode="auto">
                <a:xfrm>
                  <a:off x="3263" y="3494"/>
                  <a:ext cx="89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1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3792" name="Rectangle 94"/>
                <p:cNvSpPr>
                  <a:spLocks noChangeArrowheads="1"/>
                </p:cNvSpPr>
                <p:nvPr/>
              </p:nvSpPr>
              <p:spPr bwMode="auto">
                <a:xfrm>
                  <a:off x="3589" y="3494"/>
                  <a:ext cx="89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2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3793" name="Rectangle 95"/>
                <p:cNvSpPr>
                  <a:spLocks noChangeArrowheads="1"/>
                </p:cNvSpPr>
                <p:nvPr/>
              </p:nvSpPr>
              <p:spPr bwMode="auto">
                <a:xfrm>
                  <a:off x="3909" y="3494"/>
                  <a:ext cx="89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3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3794" name="Rectangle 96"/>
                <p:cNvSpPr>
                  <a:spLocks noChangeArrowheads="1"/>
                </p:cNvSpPr>
                <p:nvPr/>
              </p:nvSpPr>
              <p:spPr bwMode="auto">
                <a:xfrm>
                  <a:off x="4235" y="3494"/>
                  <a:ext cx="89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4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3795" name="Rectangle 97"/>
                <p:cNvSpPr>
                  <a:spLocks noChangeArrowheads="1"/>
                </p:cNvSpPr>
                <p:nvPr/>
              </p:nvSpPr>
              <p:spPr bwMode="auto">
                <a:xfrm>
                  <a:off x="4554" y="3494"/>
                  <a:ext cx="89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5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3796" name="Rectangle 98"/>
                <p:cNvSpPr>
                  <a:spLocks noChangeArrowheads="1"/>
                </p:cNvSpPr>
                <p:nvPr/>
              </p:nvSpPr>
              <p:spPr bwMode="auto">
                <a:xfrm>
                  <a:off x="4880" y="3494"/>
                  <a:ext cx="89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6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3797" name="Rectangle 99"/>
                <p:cNvSpPr>
                  <a:spLocks noChangeArrowheads="1"/>
                </p:cNvSpPr>
                <p:nvPr/>
              </p:nvSpPr>
              <p:spPr bwMode="auto">
                <a:xfrm>
                  <a:off x="5200" y="3494"/>
                  <a:ext cx="89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7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3798" name="Rectangle 100"/>
                <p:cNvSpPr>
                  <a:spLocks noChangeArrowheads="1"/>
                </p:cNvSpPr>
                <p:nvPr/>
              </p:nvSpPr>
              <p:spPr bwMode="auto">
                <a:xfrm>
                  <a:off x="4103" y="3751"/>
                  <a:ext cx="124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 b="1" i="1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Q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3799" name="Rectangle 101"/>
                <p:cNvSpPr>
                  <a:spLocks noChangeArrowheads="1"/>
                </p:cNvSpPr>
                <p:nvPr/>
              </p:nvSpPr>
              <p:spPr bwMode="auto">
                <a:xfrm rot="-5400000">
                  <a:off x="2089" y="1932"/>
                  <a:ext cx="445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 b="1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Costs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73780" name="Rectangle 102"/>
              <p:cNvSpPr>
                <a:spLocks noChangeArrowheads="1"/>
              </p:cNvSpPr>
              <p:nvPr/>
            </p:nvSpPr>
            <p:spPr bwMode="auto">
              <a:xfrm>
                <a:off x="2178" y="522"/>
                <a:ext cx="3329" cy="3461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id-ID" altLang="id-ID"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73735" name="Rectangle 4"/>
          <p:cNvSpPr>
            <a:spLocks noChangeArrowheads="1"/>
          </p:cNvSpPr>
          <p:nvPr/>
        </p:nvSpPr>
        <p:spPr bwMode="auto">
          <a:xfrm>
            <a:off x="1817688" y="5567363"/>
            <a:ext cx="977900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88.57</a:t>
            </a:r>
          </a:p>
        </p:txBody>
      </p:sp>
      <p:sp>
        <p:nvSpPr>
          <p:cNvPr id="73736" name="Rectangle 5"/>
          <p:cNvSpPr>
            <a:spLocks noChangeArrowheads="1"/>
          </p:cNvSpPr>
          <p:nvPr/>
        </p:nvSpPr>
        <p:spPr bwMode="auto">
          <a:xfrm>
            <a:off x="1817688" y="5008563"/>
            <a:ext cx="9779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80</a:t>
            </a:r>
          </a:p>
        </p:txBody>
      </p:sp>
      <p:sp>
        <p:nvSpPr>
          <p:cNvPr id="73737" name="Rectangle 6"/>
          <p:cNvSpPr>
            <a:spLocks noChangeArrowheads="1"/>
          </p:cNvSpPr>
          <p:nvPr/>
        </p:nvSpPr>
        <p:spPr bwMode="auto">
          <a:xfrm>
            <a:off x="1817688" y="4449763"/>
            <a:ext cx="9779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76</a:t>
            </a:r>
          </a:p>
        </p:txBody>
      </p:sp>
      <p:sp>
        <p:nvSpPr>
          <p:cNvPr id="73738" name="Rectangle 7"/>
          <p:cNvSpPr>
            <a:spLocks noChangeArrowheads="1"/>
          </p:cNvSpPr>
          <p:nvPr/>
        </p:nvSpPr>
        <p:spPr bwMode="auto">
          <a:xfrm>
            <a:off x="1817688" y="3889375"/>
            <a:ext cx="97790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77.50</a:t>
            </a:r>
          </a:p>
        </p:txBody>
      </p:sp>
      <p:sp>
        <p:nvSpPr>
          <p:cNvPr id="73739" name="Rectangle 8"/>
          <p:cNvSpPr>
            <a:spLocks noChangeArrowheads="1"/>
          </p:cNvSpPr>
          <p:nvPr/>
        </p:nvSpPr>
        <p:spPr bwMode="auto">
          <a:xfrm>
            <a:off x="1817688" y="3328988"/>
            <a:ext cx="977900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86.67</a:t>
            </a:r>
          </a:p>
        </p:txBody>
      </p:sp>
      <p:sp>
        <p:nvSpPr>
          <p:cNvPr id="73740" name="Rectangle 9"/>
          <p:cNvSpPr>
            <a:spLocks noChangeArrowheads="1"/>
          </p:cNvSpPr>
          <p:nvPr/>
        </p:nvSpPr>
        <p:spPr bwMode="auto">
          <a:xfrm>
            <a:off x="1817688" y="2768600"/>
            <a:ext cx="97790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110</a:t>
            </a:r>
          </a:p>
        </p:txBody>
      </p:sp>
      <p:sp>
        <p:nvSpPr>
          <p:cNvPr id="73741" name="Rectangle 10"/>
          <p:cNvSpPr>
            <a:spLocks noChangeArrowheads="1"/>
          </p:cNvSpPr>
          <p:nvPr/>
        </p:nvSpPr>
        <p:spPr bwMode="auto">
          <a:xfrm>
            <a:off x="1817688" y="2211388"/>
            <a:ext cx="977900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$170</a:t>
            </a:r>
          </a:p>
        </p:txBody>
      </p:sp>
      <p:sp>
        <p:nvSpPr>
          <p:cNvPr id="73742" name="Rectangle 11"/>
          <p:cNvSpPr>
            <a:spLocks noChangeArrowheads="1"/>
          </p:cNvSpPr>
          <p:nvPr/>
        </p:nvSpPr>
        <p:spPr bwMode="auto">
          <a:xfrm>
            <a:off x="1817688" y="1651000"/>
            <a:ext cx="97790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n/a</a:t>
            </a:r>
          </a:p>
        </p:txBody>
      </p:sp>
      <p:sp>
        <p:nvSpPr>
          <p:cNvPr id="73743" name="Rectangle 12"/>
          <p:cNvSpPr>
            <a:spLocks noChangeArrowheads="1"/>
          </p:cNvSpPr>
          <p:nvPr/>
        </p:nvSpPr>
        <p:spPr bwMode="auto">
          <a:xfrm>
            <a:off x="1817688" y="1090613"/>
            <a:ext cx="977900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i="1">
                <a:cs typeface="Arial" panose="020B0604020202020204" pitchFamily="34" charset="0"/>
              </a:rPr>
              <a:t>ATC</a:t>
            </a:r>
          </a:p>
        </p:txBody>
      </p:sp>
      <p:sp>
        <p:nvSpPr>
          <p:cNvPr id="73744" name="Rectangle 13"/>
          <p:cNvSpPr>
            <a:spLocks noChangeArrowheads="1"/>
          </p:cNvSpPr>
          <p:nvPr/>
        </p:nvSpPr>
        <p:spPr bwMode="auto">
          <a:xfrm>
            <a:off x="946150" y="5567363"/>
            <a:ext cx="871538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620</a:t>
            </a:r>
          </a:p>
        </p:txBody>
      </p:sp>
      <p:sp>
        <p:nvSpPr>
          <p:cNvPr id="73745" name="Rectangle 14"/>
          <p:cNvSpPr>
            <a:spLocks noChangeArrowheads="1"/>
          </p:cNvSpPr>
          <p:nvPr/>
        </p:nvSpPr>
        <p:spPr bwMode="auto">
          <a:xfrm>
            <a:off x="401638" y="5567363"/>
            <a:ext cx="544512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7</a:t>
            </a:r>
          </a:p>
        </p:txBody>
      </p:sp>
      <p:sp>
        <p:nvSpPr>
          <p:cNvPr id="73746" name="Rectangle 15"/>
          <p:cNvSpPr>
            <a:spLocks noChangeArrowheads="1"/>
          </p:cNvSpPr>
          <p:nvPr/>
        </p:nvSpPr>
        <p:spPr bwMode="auto">
          <a:xfrm>
            <a:off x="946150" y="5008563"/>
            <a:ext cx="871538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480</a:t>
            </a:r>
          </a:p>
        </p:txBody>
      </p:sp>
      <p:sp>
        <p:nvSpPr>
          <p:cNvPr id="73747" name="Rectangle 16"/>
          <p:cNvSpPr>
            <a:spLocks noChangeArrowheads="1"/>
          </p:cNvSpPr>
          <p:nvPr/>
        </p:nvSpPr>
        <p:spPr bwMode="auto">
          <a:xfrm>
            <a:off x="401638" y="5008563"/>
            <a:ext cx="544512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6</a:t>
            </a:r>
          </a:p>
        </p:txBody>
      </p:sp>
      <p:sp>
        <p:nvSpPr>
          <p:cNvPr id="73748" name="Rectangle 17"/>
          <p:cNvSpPr>
            <a:spLocks noChangeArrowheads="1"/>
          </p:cNvSpPr>
          <p:nvPr/>
        </p:nvSpPr>
        <p:spPr bwMode="auto">
          <a:xfrm>
            <a:off x="946150" y="4449763"/>
            <a:ext cx="871538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380</a:t>
            </a:r>
          </a:p>
        </p:txBody>
      </p:sp>
      <p:sp>
        <p:nvSpPr>
          <p:cNvPr id="73749" name="Rectangle 18"/>
          <p:cNvSpPr>
            <a:spLocks noChangeArrowheads="1"/>
          </p:cNvSpPr>
          <p:nvPr/>
        </p:nvSpPr>
        <p:spPr bwMode="auto">
          <a:xfrm>
            <a:off x="401638" y="4449763"/>
            <a:ext cx="544512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5</a:t>
            </a:r>
          </a:p>
        </p:txBody>
      </p:sp>
      <p:sp>
        <p:nvSpPr>
          <p:cNvPr id="73750" name="Rectangle 19"/>
          <p:cNvSpPr>
            <a:spLocks noChangeArrowheads="1"/>
          </p:cNvSpPr>
          <p:nvPr/>
        </p:nvSpPr>
        <p:spPr bwMode="auto">
          <a:xfrm>
            <a:off x="946150" y="3889375"/>
            <a:ext cx="871538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310</a:t>
            </a:r>
          </a:p>
        </p:txBody>
      </p:sp>
      <p:sp>
        <p:nvSpPr>
          <p:cNvPr id="73751" name="Rectangle 20"/>
          <p:cNvSpPr>
            <a:spLocks noChangeArrowheads="1"/>
          </p:cNvSpPr>
          <p:nvPr/>
        </p:nvSpPr>
        <p:spPr bwMode="auto">
          <a:xfrm>
            <a:off x="401638" y="3889375"/>
            <a:ext cx="544512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73752" name="Rectangle 21"/>
          <p:cNvSpPr>
            <a:spLocks noChangeArrowheads="1"/>
          </p:cNvSpPr>
          <p:nvPr/>
        </p:nvSpPr>
        <p:spPr bwMode="auto">
          <a:xfrm>
            <a:off x="946150" y="3328988"/>
            <a:ext cx="871538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260</a:t>
            </a:r>
          </a:p>
        </p:txBody>
      </p:sp>
      <p:sp>
        <p:nvSpPr>
          <p:cNvPr id="73753" name="Rectangle 22"/>
          <p:cNvSpPr>
            <a:spLocks noChangeArrowheads="1"/>
          </p:cNvSpPr>
          <p:nvPr/>
        </p:nvSpPr>
        <p:spPr bwMode="auto">
          <a:xfrm>
            <a:off x="401638" y="3328988"/>
            <a:ext cx="544512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3</a:t>
            </a:r>
          </a:p>
        </p:txBody>
      </p:sp>
      <p:sp>
        <p:nvSpPr>
          <p:cNvPr id="73754" name="Rectangle 23"/>
          <p:cNvSpPr>
            <a:spLocks noChangeArrowheads="1"/>
          </p:cNvSpPr>
          <p:nvPr/>
        </p:nvSpPr>
        <p:spPr bwMode="auto">
          <a:xfrm>
            <a:off x="946150" y="2768600"/>
            <a:ext cx="871538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220</a:t>
            </a:r>
          </a:p>
        </p:txBody>
      </p:sp>
      <p:sp>
        <p:nvSpPr>
          <p:cNvPr id="73755" name="Rectangle 24"/>
          <p:cNvSpPr>
            <a:spLocks noChangeArrowheads="1"/>
          </p:cNvSpPr>
          <p:nvPr/>
        </p:nvSpPr>
        <p:spPr bwMode="auto">
          <a:xfrm>
            <a:off x="401638" y="2768600"/>
            <a:ext cx="544512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2</a:t>
            </a:r>
          </a:p>
        </p:txBody>
      </p:sp>
      <p:sp>
        <p:nvSpPr>
          <p:cNvPr id="73756" name="Rectangle 25"/>
          <p:cNvSpPr>
            <a:spLocks noChangeArrowheads="1"/>
          </p:cNvSpPr>
          <p:nvPr/>
        </p:nvSpPr>
        <p:spPr bwMode="auto">
          <a:xfrm>
            <a:off x="946150" y="2211388"/>
            <a:ext cx="871538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170</a:t>
            </a:r>
          </a:p>
        </p:txBody>
      </p:sp>
      <p:sp>
        <p:nvSpPr>
          <p:cNvPr id="73757" name="Rectangle 26"/>
          <p:cNvSpPr>
            <a:spLocks noChangeArrowheads="1"/>
          </p:cNvSpPr>
          <p:nvPr/>
        </p:nvSpPr>
        <p:spPr bwMode="auto">
          <a:xfrm>
            <a:off x="401638" y="2211388"/>
            <a:ext cx="544512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1</a:t>
            </a:r>
          </a:p>
        </p:txBody>
      </p:sp>
      <p:sp>
        <p:nvSpPr>
          <p:cNvPr id="73758" name="Rectangle 27"/>
          <p:cNvSpPr>
            <a:spLocks noChangeArrowheads="1"/>
          </p:cNvSpPr>
          <p:nvPr/>
        </p:nvSpPr>
        <p:spPr bwMode="auto">
          <a:xfrm>
            <a:off x="946150" y="1651000"/>
            <a:ext cx="871538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$100</a:t>
            </a:r>
          </a:p>
        </p:txBody>
      </p:sp>
      <p:sp>
        <p:nvSpPr>
          <p:cNvPr id="73759" name="Rectangle 28"/>
          <p:cNvSpPr>
            <a:spLocks noChangeArrowheads="1"/>
          </p:cNvSpPr>
          <p:nvPr/>
        </p:nvSpPr>
        <p:spPr bwMode="auto">
          <a:xfrm>
            <a:off x="401638" y="1651000"/>
            <a:ext cx="544512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300">
                <a:cs typeface="Arial" panose="020B0604020202020204" pitchFamily="34" charset="0"/>
              </a:rPr>
              <a:t>0</a:t>
            </a:r>
          </a:p>
        </p:txBody>
      </p:sp>
      <p:sp>
        <p:nvSpPr>
          <p:cNvPr id="73760" name="Rectangle 29"/>
          <p:cNvSpPr>
            <a:spLocks noChangeArrowheads="1"/>
          </p:cNvSpPr>
          <p:nvPr/>
        </p:nvSpPr>
        <p:spPr bwMode="auto">
          <a:xfrm>
            <a:off x="946150" y="1090613"/>
            <a:ext cx="871538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i="1">
                <a:cs typeface="Arial" panose="020B0604020202020204" pitchFamily="34" charset="0"/>
              </a:rPr>
              <a:t>TC</a:t>
            </a:r>
          </a:p>
        </p:txBody>
      </p:sp>
      <p:sp>
        <p:nvSpPr>
          <p:cNvPr id="73761" name="Rectangle 30"/>
          <p:cNvSpPr>
            <a:spLocks noChangeArrowheads="1"/>
          </p:cNvSpPr>
          <p:nvPr/>
        </p:nvSpPr>
        <p:spPr bwMode="auto">
          <a:xfrm>
            <a:off x="401638" y="1090613"/>
            <a:ext cx="544512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Q</a:t>
            </a:r>
          </a:p>
        </p:txBody>
      </p:sp>
      <p:sp>
        <p:nvSpPr>
          <p:cNvPr id="73762" name="Line 31"/>
          <p:cNvSpPr>
            <a:spLocks noChangeShapeType="1"/>
          </p:cNvSpPr>
          <p:nvPr/>
        </p:nvSpPr>
        <p:spPr bwMode="auto">
          <a:xfrm>
            <a:off x="401638" y="1090613"/>
            <a:ext cx="23939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3763" name="Line 32"/>
          <p:cNvSpPr>
            <a:spLocks noChangeShapeType="1"/>
          </p:cNvSpPr>
          <p:nvPr/>
        </p:nvSpPr>
        <p:spPr bwMode="auto">
          <a:xfrm>
            <a:off x="401638" y="1651000"/>
            <a:ext cx="2393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3764" name="Line 33"/>
          <p:cNvSpPr>
            <a:spLocks noChangeShapeType="1"/>
          </p:cNvSpPr>
          <p:nvPr/>
        </p:nvSpPr>
        <p:spPr bwMode="auto">
          <a:xfrm>
            <a:off x="401638" y="2211388"/>
            <a:ext cx="2393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3765" name="Line 34"/>
          <p:cNvSpPr>
            <a:spLocks noChangeShapeType="1"/>
          </p:cNvSpPr>
          <p:nvPr/>
        </p:nvSpPr>
        <p:spPr bwMode="auto">
          <a:xfrm>
            <a:off x="401638" y="2768600"/>
            <a:ext cx="2393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3766" name="Line 35"/>
          <p:cNvSpPr>
            <a:spLocks noChangeShapeType="1"/>
          </p:cNvSpPr>
          <p:nvPr/>
        </p:nvSpPr>
        <p:spPr bwMode="auto">
          <a:xfrm>
            <a:off x="401638" y="3328988"/>
            <a:ext cx="2393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3767" name="Line 36"/>
          <p:cNvSpPr>
            <a:spLocks noChangeShapeType="1"/>
          </p:cNvSpPr>
          <p:nvPr/>
        </p:nvSpPr>
        <p:spPr bwMode="auto">
          <a:xfrm>
            <a:off x="401638" y="3889375"/>
            <a:ext cx="2393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3768" name="Line 37"/>
          <p:cNvSpPr>
            <a:spLocks noChangeShapeType="1"/>
          </p:cNvSpPr>
          <p:nvPr/>
        </p:nvSpPr>
        <p:spPr bwMode="auto">
          <a:xfrm>
            <a:off x="401638" y="4449763"/>
            <a:ext cx="2393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3769" name="Line 38"/>
          <p:cNvSpPr>
            <a:spLocks noChangeShapeType="1"/>
          </p:cNvSpPr>
          <p:nvPr/>
        </p:nvSpPr>
        <p:spPr bwMode="auto">
          <a:xfrm>
            <a:off x="401638" y="5008563"/>
            <a:ext cx="2393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3770" name="Line 39"/>
          <p:cNvSpPr>
            <a:spLocks noChangeShapeType="1"/>
          </p:cNvSpPr>
          <p:nvPr/>
        </p:nvSpPr>
        <p:spPr bwMode="auto">
          <a:xfrm>
            <a:off x="401638" y="5567363"/>
            <a:ext cx="2393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3771" name="Line 40"/>
          <p:cNvSpPr>
            <a:spLocks noChangeShapeType="1"/>
          </p:cNvSpPr>
          <p:nvPr/>
        </p:nvSpPr>
        <p:spPr bwMode="auto">
          <a:xfrm>
            <a:off x="401638" y="6127750"/>
            <a:ext cx="23939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3772" name="Line 41"/>
          <p:cNvSpPr>
            <a:spLocks noChangeShapeType="1"/>
          </p:cNvSpPr>
          <p:nvPr/>
        </p:nvSpPr>
        <p:spPr bwMode="auto">
          <a:xfrm>
            <a:off x="401638" y="1090613"/>
            <a:ext cx="0" cy="503713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3773" name="Line 42"/>
          <p:cNvSpPr>
            <a:spLocks noChangeShapeType="1"/>
          </p:cNvSpPr>
          <p:nvPr/>
        </p:nvSpPr>
        <p:spPr bwMode="auto">
          <a:xfrm>
            <a:off x="946150" y="1090613"/>
            <a:ext cx="0" cy="5037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3774" name="Line 43"/>
          <p:cNvSpPr>
            <a:spLocks noChangeShapeType="1"/>
          </p:cNvSpPr>
          <p:nvPr/>
        </p:nvSpPr>
        <p:spPr bwMode="auto">
          <a:xfrm>
            <a:off x="1817688" y="1090613"/>
            <a:ext cx="0" cy="5037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3775" name="Line 44"/>
          <p:cNvSpPr>
            <a:spLocks noChangeShapeType="1"/>
          </p:cNvSpPr>
          <p:nvPr/>
        </p:nvSpPr>
        <p:spPr bwMode="auto">
          <a:xfrm>
            <a:off x="2795588" y="1090613"/>
            <a:ext cx="0" cy="503713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3776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63513"/>
            <a:ext cx="9144000" cy="649287"/>
          </a:xfrm>
        </p:spPr>
        <p:txBody>
          <a:bodyPr/>
          <a:lstStyle/>
          <a:p>
            <a:pPr eaLnBrk="1" hangingPunct="1"/>
            <a:r>
              <a:rPr lang="en-US" altLang="id-ID" sz="2800" smtClean="0"/>
              <a:t>EXAMPLE 2:</a:t>
            </a:r>
            <a:r>
              <a:rPr lang="en-US" altLang="id-ID" sz="3000" smtClean="0"/>
              <a:t>  </a:t>
            </a:r>
            <a:r>
              <a:rPr lang="en-US" altLang="id-ID" sz="2900" smtClean="0"/>
              <a:t>The Various Cost Curves Together</a:t>
            </a:r>
          </a:p>
        </p:txBody>
      </p:sp>
      <p:sp>
        <p:nvSpPr>
          <p:cNvPr id="7578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75781" name="AutoShape 4"/>
          <p:cNvSpPr>
            <a:spLocks noChangeAspect="1" noChangeArrowheads="1" noTextEdit="1"/>
          </p:cNvSpPr>
          <p:nvPr/>
        </p:nvSpPr>
        <p:spPr bwMode="auto">
          <a:xfrm>
            <a:off x="3408363" y="779463"/>
            <a:ext cx="5394325" cy="559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5782" name="Rectangle 5"/>
          <p:cNvSpPr>
            <a:spLocks noChangeArrowheads="1"/>
          </p:cNvSpPr>
          <p:nvPr/>
        </p:nvSpPr>
        <p:spPr bwMode="auto">
          <a:xfrm>
            <a:off x="3457575" y="828675"/>
            <a:ext cx="5284788" cy="5494338"/>
          </a:xfrm>
          <a:prstGeom prst="rect">
            <a:avLst/>
          </a:prstGeom>
          <a:solidFill>
            <a:srgbClr val="CCFFCC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id-ID">
              <a:cs typeface="Arial" panose="020B0604020202020204" pitchFamily="34" charset="0"/>
            </a:endParaRPr>
          </a:p>
        </p:txBody>
      </p:sp>
      <p:sp>
        <p:nvSpPr>
          <p:cNvPr id="75783" name="Rectangle 6"/>
          <p:cNvSpPr>
            <a:spLocks noChangeArrowheads="1"/>
          </p:cNvSpPr>
          <p:nvPr/>
        </p:nvSpPr>
        <p:spPr bwMode="auto">
          <a:xfrm>
            <a:off x="4741863" y="1108075"/>
            <a:ext cx="3792537" cy="42084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id-ID">
              <a:cs typeface="Arial" panose="020B0604020202020204" pitchFamily="34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210175" y="3276600"/>
            <a:ext cx="3632200" cy="1792288"/>
            <a:chOff x="3282" y="2064"/>
            <a:chExt cx="2288" cy="1129"/>
          </a:xfrm>
        </p:grpSpPr>
        <p:sp>
          <p:nvSpPr>
            <p:cNvPr id="75872" name="Freeform 8"/>
            <p:cNvSpPr>
              <a:spLocks/>
            </p:cNvSpPr>
            <p:nvPr/>
          </p:nvSpPr>
          <p:spPr bwMode="auto">
            <a:xfrm>
              <a:off x="3307" y="2089"/>
              <a:ext cx="2263" cy="1104"/>
            </a:xfrm>
            <a:custGeom>
              <a:avLst/>
              <a:gdLst>
                <a:gd name="T0" fmla="*/ 0 w 361"/>
                <a:gd name="T1" fmla="*/ 0 h 176"/>
                <a:gd name="T2" fmla="*/ 3156340 w 361"/>
                <a:gd name="T3" fmla="*/ 6089125 h 176"/>
                <a:gd name="T4" fmla="*/ 6254048 w 361"/>
                <a:gd name="T5" fmla="*/ 8166809 h 176"/>
                <a:gd name="T6" fmla="*/ 9408896 w 361"/>
                <a:gd name="T7" fmla="*/ 9196282 h 176"/>
                <a:gd name="T8" fmla="*/ 12497490 w 361"/>
                <a:gd name="T9" fmla="*/ 9807898 h 176"/>
                <a:gd name="T10" fmla="*/ 15652337 w 361"/>
                <a:gd name="T11" fmla="*/ 10177839 h 176"/>
                <a:gd name="T12" fmla="*/ 18750046 w 361"/>
                <a:gd name="T13" fmla="*/ 10478215 h 176"/>
                <a:gd name="T14" fmla="*/ 21906385 w 361"/>
                <a:gd name="T15" fmla="*/ 10721339 h 1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61"/>
                <a:gd name="T25" fmla="*/ 0 h 176"/>
                <a:gd name="T26" fmla="*/ 361 w 361"/>
                <a:gd name="T27" fmla="*/ 176 h 17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61" h="176">
                  <a:moveTo>
                    <a:pt x="0" y="0"/>
                  </a:moveTo>
                  <a:lnTo>
                    <a:pt x="52" y="100"/>
                  </a:lnTo>
                  <a:lnTo>
                    <a:pt x="103" y="134"/>
                  </a:lnTo>
                  <a:lnTo>
                    <a:pt x="155" y="151"/>
                  </a:lnTo>
                  <a:lnTo>
                    <a:pt x="206" y="161"/>
                  </a:lnTo>
                  <a:lnTo>
                    <a:pt x="258" y="167"/>
                  </a:lnTo>
                  <a:lnTo>
                    <a:pt x="309" y="172"/>
                  </a:lnTo>
                  <a:lnTo>
                    <a:pt x="361" y="176"/>
                  </a:lnTo>
                </a:path>
              </a:pathLst>
            </a:custGeom>
            <a:noFill/>
            <a:ln w="30163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5873" name="Oval 9"/>
            <p:cNvSpPr>
              <a:spLocks noChangeArrowheads="1"/>
            </p:cNvSpPr>
            <p:nvPr/>
          </p:nvSpPr>
          <p:spPr bwMode="auto">
            <a:xfrm>
              <a:off x="3282" y="2064"/>
              <a:ext cx="44" cy="44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74" name="Oval 10"/>
            <p:cNvSpPr>
              <a:spLocks noChangeArrowheads="1"/>
            </p:cNvSpPr>
            <p:nvPr/>
          </p:nvSpPr>
          <p:spPr bwMode="auto">
            <a:xfrm>
              <a:off x="3608" y="2691"/>
              <a:ext cx="44" cy="44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75" name="Oval 11"/>
            <p:cNvSpPr>
              <a:spLocks noChangeArrowheads="1"/>
            </p:cNvSpPr>
            <p:nvPr/>
          </p:nvSpPr>
          <p:spPr bwMode="auto">
            <a:xfrm>
              <a:off x="3927" y="2904"/>
              <a:ext cx="44" cy="44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76" name="Oval 12"/>
            <p:cNvSpPr>
              <a:spLocks noChangeArrowheads="1"/>
            </p:cNvSpPr>
            <p:nvPr/>
          </p:nvSpPr>
          <p:spPr bwMode="auto">
            <a:xfrm>
              <a:off x="4253" y="3011"/>
              <a:ext cx="44" cy="44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77" name="Oval 13"/>
            <p:cNvSpPr>
              <a:spLocks noChangeArrowheads="1"/>
            </p:cNvSpPr>
            <p:nvPr/>
          </p:nvSpPr>
          <p:spPr bwMode="auto">
            <a:xfrm>
              <a:off x="4573" y="3074"/>
              <a:ext cx="44" cy="44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78" name="Oval 14"/>
            <p:cNvSpPr>
              <a:spLocks noChangeArrowheads="1"/>
            </p:cNvSpPr>
            <p:nvPr/>
          </p:nvSpPr>
          <p:spPr bwMode="auto">
            <a:xfrm>
              <a:off x="4899" y="3111"/>
              <a:ext cx="44" cy="44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79" name="Oval 15"/>
            <p:cNvSpPr>
              <a:spLocks noChangeArrowheads="1"/>
            </p:cNvSpPr>
            <p:nvPr/>
          </p:nvSpPr>
          <p:spPr bwMode="auto">
            <a:xfrm>
              <a:off x="5219" y="3143"/>
              <a:ext cx="44" cy="44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5210175" y="3516313"/>
            <a:ext cx="3632200" cy="776287"/>
            <a:chOff x="3282" y="2215"/>
            <a:chExt cx="2288" cy="489"/>
          </a:xfrm>
        </p:grpSpPr>
        <p:sp>
          <p:nvSpPr>
            <p:cNvPr id="75864" name="Freeform 17"/>
            <p:cNvSpPr>
              <a:spLocks/>
            </p:cNvSpPr>
            <p:nvPr/>
          </p:nvSpPr>
          <p:spPr bwMode="auto">
            <a:xfrm>
              <a:off x="3307" y="2215"/>
              <a:ext cx="2263" cy="470"/>
            </a:xfrm>
            <a:custGeom>
              <a:avLst/>
              <a:gdLst>
                <a:gd name="T0" fmla="*/ 0 w 361"/>
                <a:gd name="T1" fmla="*/ 2425814 h 75"/>
                <a:gd name="T2" fmla="*/ 3156340 w 361"/>
                <a:gd name="T3" fmla="*/ 3633401 h 75"/>
                <a:gd name="T4" fmla="*/ 6254048 w 361"/>
                <a:gd name="T5" fmla="*/ 4484646 h 75"/>
                <a:gd name="T6" fmla="*/ 9408896 w 361"/>
                <a:gd name="T7" fmla="*/ 4541742 h 75"/>
                <a:gd name="T8" fmla="*/ 12497490 w 361"/>
                <a:gd name="T9" fmla="*/ 4117733 h 75"/>
                <a:gd name="T10" fmla="*/ 15652337 w 361"/>
                <a:gd name="T11" fmla="*/ 3209392 h 75"/>
                <a:gd name="T12" fmla="*/ 18750046 w 361"/>
                <a:gd name="T13" fmla="*/ 1875275 h 75"/>
                <a:gd name="T14" fmla="*/ 21906385 w 361"/>
                <a:gd name="T15" fmla="*/ 0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61"/>
                <a:gd name="T25" fmla="*/ 0 h 75"/>
                <a:gd name="T26" fmla="*/ 361 w 361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61" h="75">
                  <a:moveTo>
                    <a:pt x="0" y="40"/>
                  </a:moveTo>
                  <a:lnTo>
                    <a:pt x="52" y="60"/>
                  </a:lnTo>
                  <a:lnTo>
                    <a:pt x="103" y="74"/>
                  </a:lnTo>
                  <a:lnTo>
                    <a:pt x="155" y="75"/>
                  </a:lnTo>
                  <a:lnTo>
                    <a:pt x="206" y="68"/>
                  </a:lnTo>
                  <a:lnTo>
                    <a:pt x="258" y="53"/>
                  </a:lnTo>
                  <a:lnTo>
                    <a:pt x="309" y="31"/>
                  </a:lnTo>
                  <a:lnTo>
                    <a:pt x="361" y="0"/>
                  </a:lnTo>
                </a:path>
              </a:pathLst>
            </a:cu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5865" name="Oval 18"/>
            <p:cNvSpPr>
              <a:spLocks noChangeArrowheads="1"/>
            </p:cNvSpPr>
            <p:nvPr/>
          </p:nvSpPr>
          <p:spPr bwMode="auto">
            <a:xfrm>
              <a:off x="3282" y="2441"/>
              <a:ext cx="44" cy="4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66" name="Oval 19"/>
            <p:cNvSpPr>
              <a:spLocks noChangeArrowheads="1"/>
            </p:cNvSpPr>
            <p:nvPr/>
          </p:nvSpPr>
          <p:spPr bwMode="auto">
            <a:xfrm>
              <a:off x="3608" y="2566"/>
              <a:ext cx="44" cy="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67" name="Oval 20"/>
            <p:cNvSpPr>
              <a:spLocks noChangeArrowheads="1"/>
            </p:cNvSpPr>
            <p:nvPr/>
          </p:nvSpPr>
          <p:spPr bwMode="auto">
            <a:xfrm>
              <a:off x="3927" y="2654"/>
              <a:ext cx="44" cy="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68" name="Oval 21"/>
            <p:cNvSpPr>
              <a:spLocks noChangeArrowheads="1"/>
            </p:cNvSpPr>
            <p:nvPr/>
          </p:nvSpPr>
          <p:spPr bwMode="auto">
            <a:xfrm>
              <a:off x="4253" y="2660"/>
              <a:ext cx="44" cy="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69" name="Oval 22"/>
            <p:cNvSpPr>
              <a:spLocks noChangeArrowheads="1"/>
            </p:cNvSpPr>
            <p:nvPr/>
          </p:nvSpPr>
          <p:spPr bwMode="auto">
            <a:xfrm>
              <a:off x="4573" y="2616"/>
              <a:ext cx="44" cy="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70" name="Oval 23"/>
            <p:cNvSpPr>
              <a:spLocks noChangeArrowheads="1"/>
            </p:cNvSpPr>
            <p:nvPr/>
          </p:nvSpPr>
          <p:spPr bwMode="auto">
            <a:xfrm>
              <a:off x="4899" y="2522"/>
              <a:ext cx="44" cy="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71" name="Oval 24"/>
            <p:cNvSpPr>
              <a:spLocks noChangeArrowheads="1"/>
            </p:cNvSpPr>
            <p:nvPr/>
          </p:nvSpPr>
          <p:spPr bwMode="auto">
            <a:xfrm>
              <a:off x="5219" y="2384"/>
              <a:ext cx="44" cy="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</p:grpSp>
      <p:grpSp>
        <p:nvGrpSpPr>
          <p:cNvPr id="75786" name="Group 25"/>
          <p:cNvGrpSpPr>
            <a:grpSpLocks/>
          </p:cNvGrpSpPr>
          <p:nvPr/>
        </p:nvGrpSpPr>
        <p:grpSpPr bwMode="auto">
          <a:xfrm>
            <a:off x="5210175" y="1874838"/>
            <a:ext cx="3632200" cy="1949450"/>
            <a:chOff x="3282" y="1181"/>
            <a:chExt cx="2288" cy="1228"/>
          </a:xfrm>
        </p:grpSpPr>
        <p:sp>
          <p:nvSpPr>
            <p:cNvPr id="75856" name="Freeform 26"/>
            <p:cNvSpPr>
              <a:spLocks/>
            </p:cNvSpPr>
            <p:nvPr/>
          </p:nvSpPr>
          <p:spPr bwMode="auto">
            <a:xfrm>
              <a:off x="3307" y="1206"/>
              <a:ext cx="2263" cy="1184"/>
            </a:xfrm>
            <a:custGeom>
              <a:avLst/>
              <a:gdLst>
                <a:gd name="T0" fmla="*/ 0 w 361"/>
                <a:gd name="T1" fmla="*/ 0 h 189"/>
                <a:gd name="T2" fmla="*/ 3156340 w 361"/>
                <a:gd name="T3" fmla="*/ 7255502 h 189"/>
                <a:gd name="T4" fmla="*/ 6254048 w 361"/>
                <a:gd name="T5" fmla="*/ 10092610 h 189"/>
                <a:gd name="T6" fmla="*/ 9408896 w 361"/>
                <a:gd name="T7" fmla="*/ 11240006 h 189"/>
                <a:gd name="T8" fmla="*/ 12497490 w 361"/>
                <a:gd name="T9" fmla="*/ 11423157 h 189"/>
                <a:gd name="T10" fmla="*/ 15652337 w 361"/>
                <a:gd name="T11" fmla="*/ 10941037 h 189"/>
                <a:gd name="T12" fmla="*/ 18750046 w 361"/>
                <a:gd name="T13" fmla="*/ 9909222 h 189"/>
                <a:gd name="T14" fmla="*/ 21906385 w 361"/>
                <a:gd name="T15" fmla="*/ 8219741 h 1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61"/>
                <a:gd name="T25" fmla="*/ 0 h 189"/>
                <a:gd name="T26" fmla="*/ 361 w 361"/>
                <a:gd name="T27" fmla="*/ 189 h 1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61" h="189">
                  <a:moveTo>
                    <a:pt x="0" y="0"/>
                  </a:moveTo>
                  <a:lnTo>
                    <a:pt x="52" y="120"/>
                  </a:lnTo>
                  <a:lnTo>
                    <a:pt x="103" y="167"/>
                  </a:lnTo>
                  <a:lnTo>
                    <a:pt x="155" y="186"/>
                  </a:lnTo>
                  <a:lnTo>
                    <a:pt x="206" y="189"/>
                  </a:lnTo>
                  <a:lnTo>
                    <a:pt x="258" y="181"/>
                  </a:lnTo>
                  <a:lnTo>
                    <a:pt x="309" y="164"/>
                  </a:lnTo>
                  <a:lnTo>
                    <a:pt x="361" y="136"/>
                  </a:lnTo>
                </a:path>
              </a:pathLst>
            </a:custGeom>
            <a:noFill/>
            <a:ln w="30163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5857" name="Oval 27"/>
            <p:cNvSpPr>
              <a:spLocks noChangeArrowheads="1"/>
            </p:cNvSpPr>
            <p:nvPr/>
          </p:nvSpPr>
          <p:spPr bwMode="auto">
            <a:xfrm>
              <a:off x="3282" y="1181"/>
              <a:ext cx="44" cy="4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58" name="Oval 28"/>
            <p:cNvSpPr>
              <a:spLocks noChangeArrowheads="1"/>
            </p:cNvSpPr>
            <p:nvPr/>
          </p:nvSpPr>
          <p:spPr bwMode="auto">
            <a:xfrm>
              <a:off x="3608" y="1933"/>
              <a:ext cx="44" cy="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59" name="Oval 29"/>
            <p:cNvSpPr>
              <a:spLocks noChangeArrowheads="1"/>
            </p:cNvSpPr>
            <p:nvPr/>
          </p:nvSpPr>
          <p:spPr bwMode="auto">
            <a:xfrm>
              <a:off x="3927" y="2227"/>
              <a:ext cx="44" cy="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60" name="Oval 30"/>
            <p:cNvSpPr>
              <a:spLocks noChangeArrowheads="1"/>
            </p:cNvSpPr>
            <p:nvPr/>
          </p:nvSpPr>
          <p:spPr bwMode="auto">
            <a:xfrm>
              <a:off x="4253" y="2347"/>
              <a:ext cx="44" cy="4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61" name="Oval 31"/>
            <p:cNvSpPr>
              <a:spLocks noChangeArrowheads="1"/>
            </p:cNvSpPr>
            <p:nvPr/>
          </p:nvSpPr>
          <p:spPr bwMode="auto">
            <a:xfrm>
              <a:off x="4573" y="2365"/>
              <a:ext cx="44" cy="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62" name="Oval 32"/>
            <p:cNvSpPr>
              <a:spLocks noChangeArrowheads="1"/>
            </p:cNvSpPr>
            <p:nvPr/>
          </p:nvSpPr>
          <p:spPr bwMode="auto">
            <a:xfrm>
              <a:off x="4899" y="2315"/>
              <a:ext cx="44" cy="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63" name="Oval 33"/>
            <p:cNvSpPr>
              <a:spLocks noChangeArrowheads="1"/>
            </p:cNvSpPr>
            <p:nvPr/>
          </p:nvSpPr>
          <p:spPr bwMode="auto">
            <a:xfrm>
              <a:off x="5219" y="2209"/>
              <a:ext cx="44" cy="4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4960938" y="1306513"/>
            <a:ext cx="3622675" cy="3235325"/>
            <a:chOff x="3125" y="823"/>
            <a:chExt cx="2282" cy="2038"/>
          </a:xfrm>
        </p:grpSpPr>
        <p:sp>
          <p:nvSpPr>
            <p:cNvPr id="75848" name="Freeform 35"/>
            <p:cNvSpPr>
              <a:spLocks/>
            </p:cNvSpPr>
            <p:nvPr/>
          </p:nvSpPr>
          <p:spPr bwMode="auto">
            <a:xfrm>
              <a:off x="3150" y="823"/>
              <a:ext cx="2257" cy="2019"/>
            </a:xfrm>
            <a:custGeom>
              <a:avLst/>
              <a:gdLst>
                <a:gd name="T0" fmla="*/ 0 w 360"/>
                <a:gd name="T1" fmla="*/ 15923577 h 322"/>
                <a:gd name="T2" fmla="*/ 3099312 w 360"/>
                <a:gd name="T3" fmla="*/ 18356635 h 322"/>
                <a:gd name="T4" fmla="*/ 6256993 w 360"/>
                <a:gd name="T5" fmla="*/ 19568530 h 322"/>
                <a:gd name="T6" fmla="*/ 9346952 w 360"/>
                <a:gd name="T7" fmla="*/ 18356635 h 322"/>
                <a:gd name="T8" fmla="*/ 12514024 w 360"/>
                <a:gd name="T9" fmla="*/ 15923577 h 322"/>
                <a:gd name="T10" fmla="*/ 15603945 w 360"/>
                <a:gd name="T11" fmla="*/ 12278856 h 322"/>
                <a:gd name="T12" fmla="*/ 18761902 w 360"/>
                <a:gd name="T13" fmla="*/ 7355957 h 322"/>
                <a:gd name="T14" fmla="*/ 21861214 w 360"/>
                <a:gd name="T15" fmla="*/ 0 h 3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60"/>
                <a:gd name="T25" fmla="*/ 0 h 322"/>
                <a:gd name="T26" fmla="*/ 360 w 360"/>
                <a:gd name="T27" fmla="*/ 322 h 3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60" h="322">
                  <a:moveTo>
                    <a:pt x="0" y="262"/>
                  </a:moveTo>
                  <a:lnTo>
                    <a:pt x="51" y="302"/>
                  </a:lnTo>
                  <a:lnTo>
                    <a:pt x="103" y="322"/>
                  </a:lnTo>
                  <a:lnTo>
                    <a:pt x="154" y="302"/>
                  </a:lnTo>
                  <a:lnTo>
                    <a:pt x="206" y="262"/>
                  </a:lnTo>
                  <a:lnTo>
                    <a:pt x="257" y="202"/>
                  </a:lnTo>
                  <a:lnTo>
                    <a:pt x="309" y="121"/>
                  </a:lnTo>
                  <a:lnTo>
                    <a:pt x="360" y="0"/>
                  </a:lnTo>
                </a:path>
              </a:pathLst>
            </a:custGeom>
            <a:noFill/>
            <a:ln w="30163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5849" name="Oval 36"/>
            <p:cNvSpPr>
              <a:spLocks noChangeArrowheads="1"/>
            </p:cNvSpPr>
            <p:nvPr/>
          </p:nvSpPr>
          <p:spPr bwMode="auto">
            <a:xfrm>
              <a:off x="3125" y="2441"/>
              <a:ext cx="44" cy="43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50" name="Oval 37"/>
            <p:cNvSpPr>
              <a:spLocks noChangeArrowheads="1"/>
            </p:cNvSpPr>
            <p:nvPr/>
          </p:nvSpPr>
          <p:spPr bwMode="auto">
            <a:xfrm>
              <a:off x="3445" y="2691"/>
              <a:ext cx="44" cy="44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51" name="Oval 38"/>
            <p:cNvSpPr>
              <a:spLocks noChangeArrowheads="1"/>
            </p:cNvSpPr>
            <p:nvPr/>
          </p:nvSpPr>
          <p:spPr bwMode="auto">
            <a:xfrm>
              <a:off x="3771" y="2817"/>
              <a:ext cx="44" cy="44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52" name="Oval 39"/>
            <p:cNvSpPr>
              <a:spLocks noChangeArrowheads="1"/>
            </p:cNvSpPr>
            <p:nvPr/>
          </p:nvSpPr>
          <p:spPr bwMode="auto">
            <a:xfrm>
              <a:off x="4090" y="2691"/>
              <a:ext cx="44" cy="44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53" name="Oval 40"/>
            <p:cNvSpPr>
              <a:spLocks noChangeArrowheads="1"/>
            </p:cNvSpPr>
            <p:nvPr/>
          </p:nvSpPr>
          <p:spPr bwMode="auto">
            <a:xfrm>
              <a:off x="4416" y="2441"/>
              <a:ext cx="44" cy="43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54" name="Oval 41"/>
            <p:cNvSpPr>
              <a:spLocks noChangeArrowheads="1"/>
            </p:cNvSpPr>
            <p:nvPr/>
          </p:nvSpPr>
          <p:spPr bwMode="auto">
            <a:xfrm>
              <a:off x="4736" y="2064"/>
              <a:ext cx="44" cy="44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55" name="Oval 42"/>
            <p:cNvSpPr>
              <a:spLocks noChangeArrowheads="1"/>
            </p:cNvSpPr>
            <p:nvPr/>
          </p:nvSpPr>
          <p:spPr bwMode="auto">
            <a:xfrm>
              <a:off x="5062" y="1557"/>
              <a:ext cx="44" cy="44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</p:grpSp>
      <p:sp>
        <p:nvSpPr>
          <p:cNvPr id="75788" name="Rectangle 43"/>
          <p:cNvSpPr>
            <a:spLocks noChangeArrowheads="1"/>
          </p:cNvSpPr>
          <p:nvPr/>
        </p:nvSpPr>
        <p:spPr bwMode="auto">
          <a:xfrm>
            <a:off x="1135063" y="2357438"/>
            <a:ext cx="1287462" cy="1835150"/>
          </a:xfrm>
          <a:prstGeom prst="rect">
            <a:avLst/>
          </a:prstGeom>
          <a:solidFill>
            <a:srgbClr val="FFFFCC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id-ID">
              <a:cs typeface="Arial" panose="020B0604020202020204" pitchFamily="34" charset="0"/>
            </a:endParaRPr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1227138" y="3278188"/>
            <a:ext cx="1033462" cy="381000"/>
            <a:chOff x="773" y="1522"/>
            <a:chExt cx="651" cy="240"/>
          </a:xfrm>
        </p:grpSpPr>
        <p:sp>
          <p:nvSpPr>
            <p:cNvPr id="75845" name="Line 45"/>
            <p:cNvSpPr>
              <a:spLocks noChangeShapeType="1"/>
            </p:cNvSpPr>
            <p:nvPr/>
          </p:nvSpPr>
          <p:spPr bwMode="auto">
            <a:xfrm>
              <a:off x="773" y="1638"/>
              <a:ext cx="202" cy="1"/>
            </a:xfrm>
            <a:prstGeom prst="line">
              <a:avLst/>
            </a:prstGeom>
            <a:noFill/>
            <a:ln w="30163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5846" name="Oval 46"/>
            <p:cNvSpPr>
              <a:spLocks noChangeArrowheads="1"/>
            </p:cNvSpPr>
            <p:nvPr/>
          </p:nvSpPr>
          <p:spPr bwMode="auto">
            <a:xfrm>
              <a:off x="845" y="1609"/>
              <a:ext cx="51" cy="51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47" name="Rectangle 47"/>
            <p:cNvSpPr>
              <a:spLocks noChangeArrowheads="1"/>
            </p:cNvSpPr>
            <p:nvPr/>
          </p:nvSpPr>
          <p:spPr bwMode="auto">
            <a:xfrm>
              <a:off x="1025" y="1522"/>
              <a:ext cx="399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 sz="2500" i="1">
                  <a:solidFill>
                    <a:srgbClr val="000000"/>
                  </a:solidFill>
                  <a:cs typeface="Arial" panose="020B0604020202020204" pitchFamily="34" charset="0"/>
                </a:rPr>
                <a:t>AFC</a:t>
              </a:r>
              <a:endParaRPr lang="en-US" altLang="id-ID" sz="2500" i="1">
                <a:cs typeface="Arial" panose="020B0604020202020204" pitchFamily="34" charset="0"/>
              </a:endParaRPr>
            </a:p>
          </p:txBody>
        </p:sp>
      </p:grpSp>
      <p:grpSp>
        <p:nvGrpSpPr>
          <p:cNvPr id="7" name="Group 48"/>
          <p:cNvGrpSpPr>
            <a:grpSpLocks/>
          </p:cNvGrpSpPr>
          <p:nvPr/>
        </p:nvGrpSpPr>
        <p:grpSpPr bwMode="auto">
          <a:xfrm>
            <a:off x="1227138" y="2852738"/>
            <a:ext cx="1050925" cy="381000"/>
            <a:chOff x="773" y="1797"/>
            <a:chExt cx="662" cy="240"/>
          </a:xfrm>
        </p:grpSpPr>
        <p:sp>
          <p:nvSpPr>
            <p:cNvPr id="75842" name="Line 49"/>
            <p:cNvSpPr>
              <a:spLocks noChangeShapeType="1"/>
            </p:cNvSpPr>
            <p:nvPr/>
          </p:nvSpPr>
          <p:spPr bwMode="auto">
            <a:xfrm>
              <a:off x="773" y="1913"/>
              <a:ext cx="202" cy="1"/>
            </a:xfrm>
            <a:prstGeom prst="line">
              <a:avLst/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5843" name="Oval 50"/>
            <p:cNvSpPr>
              <a:spLocks noChangeArrowheads="1"/>
            </p:cNvSpPr>
            <p:nvPr/>
          </p:nvSpPr>
          <p:spPr bwMode="auto">
            <a:xfrm>
              <a:off x="845" y="1884"/>
              <a:ext cx="51" cy="51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44" name="Rectangle 51"/>
            <p:cNvSpPr>
              <a:spLocks noChangeArrowheads="1"/>
            </p:cNvSpPr>
            <p:nvPr/>
          </p:nvSpPr>
          <p:spPr bwMode="auto">
            <a:xfrm>
              <a:off x="1025" y="1797"/>
              <a:ext cx="41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 sz="2500" i="1">
                  <a:solidFill>
                    <a:srgbClr val="000000"/>
                  </a:solidFill>
                  <a:cs typeface="Arial" panose="020B0604020202020204" pitchFamily="34" charset="0"/>
                </a:rPr>
                <a:t>AVC</a:t>
              </a:r>
              <a:endParaRPr lang="en-US" altLang="id-ID" sz="2500" i="1">
                <a:cs typeface="Arial" panose="020B0604020202020204" pitchFamily="34" charset="0"/>
              </a:endParaRPr>
            </a:p>
          </p:txBody>
        </p:sp>
      </p:grpSp>
      <p:grpSp>
        <p:nvGrpSpPr>
          <p:cNvPr id="75791" name="Group 52"/>
          <p:cNvGrpSpPr>
            <a:grpSpLocks/>
          </p:cNvGrpSpPr>
          <p:nvPr/>
        </p:nvGrpSpPr>
        <p:grpSpPr bwMode="auto">
          <a:xfrm>
            <a:off x="1227138" y="2414588"/>
            <a:ext cx="1033462" cy="381000"/>
            <a:chOff x="773" y="2073"/>
            <a:chExt cx="651" cy="240"/>
          </a:xfrm>
        </p:grpSpPr>
        <p:sp>
          <p:nvSpPr>
            <p:cNvPr id="75839" name="Line 53"/>
            <p:cNvSpPr>
              <a:spLocks noChangeShapeType="1"/>
            </p:cNvSpPr>
            <p:nvPr/>
          </p:nvSpPr>
          <p:spPr bwMode="auto">
            <a:xfrm>
              <a:off x="773" y="2190"/>
              <a:ext cx="202" cy="1"/>
            </a:xfrm>
            <a:prstGeom prst="line">
              <a:avLst/>
            </a:prstGeom>
            <a:noFill/>
            <a:ln w="30163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5840" name="Oval 54"/>
            <p:cNvSpPr>
              <a:spLocks noChangeArrowheads="1"/>
            </p:cNvSpPr>
            <p:nvPr/>
          </p:nvSpPr>
          <p:spPr bwMode="auto">
            <a:xfrm>
              <a:off x="845" y="2160"/>
              <a:ext cx="51" cy="51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41" name="Rectangle 55"/>
            <p:cNvSpPr>
              <a:spLocks noChangeArrowheads="1"/>
            </p:cNvSpPr>
            <p:nvPr/>
          </p:nvSpPr>
          <p:spPr bwMode="auto">
            <a:xfrm>
              <a:off x="1025" y="2073"/>
              <a:ext cx="399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 sz="2500" i="1">
                  <a:solidFill>
                    <a:srgbClr val="000000"/>
                  </a:solidFill>
                  <a:cs typeface="Arial" panose="020B0604020202020204" pitchFamily="34" charset="0"/>
                </a:rPr>
                <a:t>ATC</a:t>
              </a:r>
              <a:endParaRPr lang="en-US" altLang="id-ID" sz="2500" i="1">
                <a:cs typeface="Arial" panose="020B0604020202020204" pitchFamily="34" charset="0"/>
              </a:endParaRPr>
            </a:p>
          </p:txBody>
        </p:sp>
      </p:grpSp>
      <p:grpSp>
        <p:nvGrpSpPr>
          <p:cNvPr id="9" name="Group 56"/>
          <p:cNvGrpSpPr>
            <a:grpSpLocks/>
          </p:cNvGrpSpPr>
          <p:nvPr/>
        </p:nvGrpSpPr>
        <p:grpSpPr bwMode="auto">
          <a:xfrm>
            <a:off x="1227138" y="3727450"/>
            <a:ext cx="893762" cy="381000"/>
            <a:chOff x="773" y="2348"/>
            <a:chExt cx="563" cy="240"/>
          </a:xfrm>
        </p:grpSpPr>
        <p:sp>
          <p:nvSpPr>
            <p:cNvPr id="75836" name="Line 57"/>
            <p:cNvSpPr>
              <a:spLocks noChangeShapeType="1"/>
            </p:cNvSpPr>
            <p:nvPr/>
          </p:nvSpPr>
          <p:spPr bwMode="auto">
            <a:xfrm>
              <a:off x="773" y="2465"/>
              <a:ext cx="202" cy="1"/>
            </a:xfrm>
            <a:prstGeom prst="line">
              <a:avLst/>
            </a:prstGeom>
            <a:noFill/>
            <a:ln w="30163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5837" name="Oval 58"/>
            <p:cNvSpPr>
              <a:spLocks noChangeArrowheads="1"/>
            </p:cNvSpPr>
            <p:nvPr/>
          </p:nvSpPr>
          <p:spPr bwMode="auto">
            <a:xfrm>
              <a:off x="845" y="2436"/>
              <a:ext cx="51" cy="51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75838" name="Rectangle 59"/>
            <p:cNvSpPr>
              <a:spLocks noChangeArrowheads="1"/>
            </p:cNvSpPr>
            <p:nvPr/>
          </p:nvSpPr>
          <p:spPr bwMode="auto">
            <a:xfrm>
              <a:off x="1025" y="2348"/>
              <a:ext cx="311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 sz="2500" i="1">
                  <a:solidFill>
                    <a:srgbClr val="000000"/>
                  </a:solidFill>
                  <a:cs typeface="Arial" panose="020B0604020202020204" pitchFamily="34" charset="0"/>
                </a:rPr>
                <a:t>MC</a:t>
              </a:r>
              <a:endParaRPr lang="en-US" altLang="id-ID" sz="2500" i="1">
                <a:cs typeface="Arial" panose="020B0604020202020204" pitchFamily="34" charset="0"/>
              </a:endParaRPr>
            </a:p>
          </p:txBody>
        </p:sp>
      </p:grpSp>
      <p:grpSp>
        <p:nvGrpSpPr>
          <p:cNvPr id="75793" name="Group 60"/>
          <p:cNvGrpSpPr>
            <a:grpSpLocks/>
          </p:cNvGrpSpPr>
          <p:nvPr/>
        </p:nvGrpSpPr>
        <p:grpSpPr bwMode="auto">
          <a:xfrm>
            <a:off x="3457575" y="828675"/>
            <a:ext cx="5284788" cy="5494338"/>
            <a:chOff x="2178" y="522"/>
            <a:chExt cx="3329" cy="3461"/>
          </a:xfrm>
        </p:grpSpPr>
        <p:grpSp>
          <p:nvGrpSpPr>
            <p:cNvPr id="75794" name="Group 61"/>
            <p:cNvGrpSpPr>
              <a:grpSpLocks/>
            </p:cNvGrpSpPr>
            <p:nvPr/>
          </p:nvGrpSpPr>
          <p:grpSpPr bwMode="auto">
            <a:xfrm>
              <a:off x="2216" y="698"/>
              <a:ext cx="3160" cy="3245"/>
              <a:chOff x="2216" y="698"/>
              <a:chExt cx="3160" cy="3245"/>
            </a:xfrm>
          </p:grpSpPr>
          <p:sp>
            <p:nvSpPr>
              <p:cNvPr id="75796" name="Line 62"/>
              <p:cNvSpPr>
                <a:spLocks noChangeShapeType="1"/>
              </p:cNvSpPr>
              <p:nvPr/>
            </p:nvSpPr>
            <p:spPr bwMode="auto">
              <a:xfrm flipV="1">
                <a:off x="2987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75797" name="Line 63"/>
              <p:cNvSpPr>
                <a:spLocks noChangeShapeType="1"/>
              </p:cNvSpPr>
              <p:nvPr/>
            </p:nvSpPr>
            <p:spPr bwMode="auto">
              <a:xfrm flipV="1">
                <a:off x="3307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75798" name="Line 64"/>
              <p:cNvSpPr>
                <a:spLocks noChangeShapeType="1"/>
              </p:cNvSpPr>
              <p:nvPr/>
            </p:nvSpPr>
            <p:spPr bwMode="auto">
              <a:xfrm flipV="1">
                <a:off x="3633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75799" name="Line 65"/>
              <p:cNvSpPr>
                <a:spLocks noChangeShapeType="1"/>
              </p:cNvSpPr>
              <p:nvPr/>
            </p:nvSpPr>
            <p:spPr bwMode="auto">
              <a:xfrm flipV="1">
                <a:off x="3953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75800" name="Line 66"/>
              <p:cNvSpPr>
                <a:spLocks noChangeShapeType="1"/>
              </p:cNvSpPr>
              <p:nvPr/>
            </p:nvSpPr>
            <p:spPr bwMode="auto">
              <a:xfrm flipV="1">
                <a:off x="4279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75801" name="Line 67"/>
              <p:cNvSpPr>
                <a:spLocks noChangeShapeType="1"/>
              </p:cNvSpPr>
              <p:nvPr/>
            </p:nvSpPr>
            <p:spPr bwMode="auto">
              <a:xfrm flipV="1">
                <a:off x="4598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75802" name="Line 68"/>
              <p:cNvSpPr>
                <a:spLocks noChangeShapeType="1"/>
              </p:cNvSpPr>
              <p:nvPr/>
            </p:nvSpPr>
            <p:spPr bwMode="auto">
              <a:xfrm flipV="1">
                <a:off x="4924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75803" name="Line 69"/>
              <p:cNvSpPr>
                <a:spLocks noChangeShapeType="1"/>
              </p:cNvSpPr>
              <p:nvPr/>
            </p:nvSpPr>
            <p:spPr bwMode="auto">
              <a:xfrm flipV="1">
                <a:off x="5244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grpSp>
            <p:nvGrpSpPr>
              <p:cNvPr id="75804" name="Group 70"/>
              <p:cNvGrpSpPr>
                <a:grpSpLocks/>
              </p:cNvGrpSpPr>
              <p:nvPr/>
            </p:nvGrpSpPr>
            <p:grpSpPr bwMode="auto">
              <a:xfrm>
                <a:off x="2454" y="698"/>
                <a:ext cx="2922" cy="2749"/>
                <a:chOff x="2454" y="698"/>
                <a:chExt cx="2922" cy="2749"/>
              </a:xfrm>
            </p:grpSpPr>
            <p:sp>
              <p:nvSpPr>
                <p:cNvPr id="75815" name="Line 71"/>
                <p:cNvSpPr>
                  <a:spLocks noChangeShapeType="1"/>
                </p:cNvSpPr>
                <p:nvPr/>
              </p:nvSpPr>
              <p:spPr bwMode="auto">
                <a:xfrm>
                  <a:off x="2937" y="3349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75816" name="Line 72"/>
                <p:cNvSpPr>
                  <a:spLocks noChangeShapeType="1"/>
                </p:cNvSpPr>
                <p:nvPr/>
              </p:nvSpPr>
              <p:spPr bwMode="auto">
                <a:xfrm>
                  <a:off x="2937" y="3036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75817" name="Line 73"/>
                <p:cNvSpPr>
                  <a:spLocks noChangeShapeType="1"/>
                </p:cNvSpPr>
                <p:nvPr/>
              </p:nvSpPr>
              <p:spPr bwMode="auto">
                <a:xfrm>
                  <a:off x="2937" y="2716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75818" name="Line 74"/>
                <p:cNvSpPr>
                  <a:spLocks noChangeShapeType="1"/>
                </p:cNvSpPr>
                <p:nvPr/>
              </p:nvSpPr>
              <p:spPr bwMode="auto">
                <a:xfrm>
                  <a:off x="2937" y="2403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75819" name="Line 75"/>
                <p:cNvSpPr>
                  <a:spLocks noChangeShapeType="1"/>
                </p:cNvSpPr>
                <p:nvPr/>
              </p:nvSpPr>
              <p:spPr bwMode="auto">
                <a:xfrm>
                  <a:off x="2937" y="2089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75820" name="Line 76"/>
                <p:cNvSpPr>
                  <a:spLocks noChangeShapeType="1"/>
                </p:cNvSpPr>
                <p:nvPr/>
              </p:nvSpPr>
              <p:spPr bwMode="auto">
                <a:xfrm>
                  <a:off x="2937" y="1770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75821" name="Line 77"/>
                <p:cNvSpPr>
                  <a:spLocks noChangeShapeType="1"/>
                </p:cNvSpPr>
                <p:nvPr/>
              </p:nvSpPr>
              <p:spPr bwMode="auto">
                <a:xfrm>
                  <a:off x="2937" y="1456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75822" name="Line 78"/>
                <p:cNvSpPr>
                  <a:spLocks noChangeShapeType="1"/>
                </p:cNvSpPr>
                <p:nvPr/>
              </p:nvSpPr>
              <p:spPr bwMode="auto">
                <a:xfrm>
                  <a:off x="2937" y="1143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75823" name="Line 79"/>
                <p:cNvSpPr>
                  <a:spLocks noChangeShapeType="1"/>
                </p:cNvSpPr>
                <p:nvPr/>
              </p:nvSpPr>
              <p:spPr bwMode="auto">
                <a:xfrm>
                  <a:off x="2937" y="823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grpSp>
              <p:nvGrpSpPr>
                <p:cNvPr id="75824" name="Group 80"/>
                <p:cNvGrpSpPr>
                  <a:grpSpLocks/>
                </p:cNvGrpSpPr>
                <p:nvPr/>
              </p:nvGrpSpPr>
              <p:grpSpPr bwMode="auto">
                <a:xfrm>
                  <a:off x="2987" y="698"/>
                  <a:ext cx="2389" cy="2652"/>
                  <a:chOff x="2987" y="698"/>
                  <a:chExt cx="2389" cy="2652"/>
                </a:xfrm>
              </p:grpSpPr>
              <p:sp>
                <p:nvSpPr>
                  <p:cNvPr id="75834" name="Line 81"/>
                  <p:cNvSpPr>
                    <a:spLocks noChangeShapeType="1"/>
                  </p:cNvSpPr>
                  <p:nvPr/>
                </p:nvSpPr>
                <p:spPr bwMode="auto">
                  <a:xfrm>
                    <a:off x="2987" y="698"/>
                    <a:ext cx="1" cy="265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75835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2987" y="3349"/>
                    <a:ext cx="2389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</p:grpSp>
            <p:sp>
              <p:nvSpPr>
                <p:cNvPr id="75825" name="Rectangle 83"/>
                <p:cNvSpPr>
                  <a:spLocks noChangeArrowheads="1"/>
                </p:cNvSpPr>
                <p:nvPr/>
              </p:nvSpPr>
              <p:spPr bwMode="auto">
                <a:xfrm>
                  <a:off x="2630" y="3255"/>
                  <a:ext cx="178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$0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5826" name="Rectangle 84"/>
                <p:cNvSpPr>
                  <a:spLocks noChangeArrowheads="1"/>
                </p:cNvSpPr>
                <p:nvPr/>
              </p:nvSpPr>
              <p:spPr bwMode="auto">
                <a:xfrm>
                  <a:off x="2542" y="2942"/>
                  <a:ext cx="267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$25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5827" name="Rectangle 85"/>
                <p:cNvSpPr>
                  <a:spLocks noChangeArrowheads="1"/>
                </p:cNvSpPr>
                <p:nvPr/>
              </p:nvSpPr>
              <p:spPr bwMode="auto">
                <a:xfrm>
                  <a:off x="2542" y="2622"/>
                  <a:ext cx="267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$50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5828" name="Rectangle 86"/>
                <p:cNvSpPr>
                  <a:spLocks noChangeArrowheads="1"/>
                </p:cNvSpPr>
                <p:nvPr/>
              </p:nvSpPr>
              <p:spPr bwMode="auto">
                <a:xfrm>
                  <a:off x="2542" y="2309"/>
                  <a:ext cx="267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$75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5829" name="Rectangle 87"/>
                <p:cNvSpPr>
                  <a:spLocks noChangeArrowheads="1"/>
                </p:cNvSpPr>
                <p:nvPr/>
              </p:nvSpPr>
              <p:spPr bwMode="auto">
                <a:xfrm>
                  <a:off x="2454" y="1995"/>
                  <a:ext cx="356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$100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5830" name="Rectangle 88"/>
                <p:cNvSpPr>
                  <a:spLocks noChangeArrowheads="1"/>
                </p:cNvSpPr>
                <p:nvPr/>
              </p:nvSpPr>
              <p:spPr bwMode="auto">
                <a:xfrm>
                  <a:off x="2454" y="1676"/>
                  <a:ext cx="356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$125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5831" name="Rectangle 89"/>
                <p:cNvSpPr>
                  <a:spLocks noChangeArrowheads="1"/>
                </p:cNvSpPr>
                <p:nvPr/>
              </p:nvSpPr>
              <p:spPr bwMode="auto">
                <a:xfrm>
                  <a:off x="2454" y="1362"/>
                  <a:ext cx="356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$150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5832" name="Rectangle 90"/>
                <p:cNvSpPr>
                  <a:spLocks noChangeArrowheads="1"/>
                </p:cNvSpPr>
                <p:nvPr/>
              </p:nvSpPr>
              <p:spPr bwMode="auto">
                <a:xfrm>
                  <a:off x="2454" y="1049"/>
                  <a:ext cx="356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$175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5833" name="Rectangle 91"/>
                <p:cNvSpPr>
                  <a:spLocks noChangeArrowheads="1"/>
                </p:cNvSpPr>
                <p:nvPr/>
              </p:nvSpPr>
              <p:spPr bwMode="auto">
                <a:xfrm>
                  <a:off x="2454" y="729"/>
                  <a:ext cx="356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$200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75805" name="Rectangle 92"/>
              <p:cNvSpPr>
                <a:spLocks noChangeArrowheads="1"/>
              </p:cNvSpPr>
              <p:nvPr/>
            </p:nvSpPr>
            <p:spPr bwMode="auto">
              <a:xfrm>
                <a:off x="2943" y="3494"/>
                <a:ext cx="8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000">
                    <a:solidFill>
                      <a:srgbClr val="000000"/>
                    </a:solidFill>
                    <a:cs typeface="Arial" panose="020B0604020202020204" pitchFamily="34" charset="0"/>
                  </a:rPr>
                  <a:t>0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75806" name="Rectangle 93"/>
              <p:cNvSpPr>
                <a:spLocks noChangeArrowheads="1"/>
              </p:cNvSpPr>
              <p:nvPr/>
            </p:nvSpPr>
            <p:spPr bwMode="auto">
              <a:xfrm>
                <a:off x="3263" y="3494"/>
                <a:ext cx="8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000">
                    <a:solidFill>
                      <a:srgbClr val="000000"/>
                    </a:solidFill>
                    <a:cs typeface="Arial" panose="020B0604020202020204" pitchFamily="34" charset="0"/>
                  </a:rPr>
                  <a:t>1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75807" name="Rectangle 94"/>
              <p:cNvSpPr>
                <a:spLocks noChangeArrowheads="1"/>
              </p:cNvSpPr>
              <p:nvPr/>
            </p:nvSpPr>
            <p:spPr bwMode="auto">
              <a:xfrm>
                <a:off x="3589" y="3494"/>
                <a:ext cx="8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000">
                    <a:solidFill>
                      <a:srgbClr val="000000"/>
                    </a:solidFill>
                    <a:cs typeface="Arial" panose="020B0604020202020204" pitchFamily="34" charset="0"/>
                  </a:rPr>
                  <a:t>2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75808" name="Rectangle 95"/>
              <p:cNvSpPr>
                <a:spLocks noChangeArrowheads="1"/>
              </p:cNvSpPr>
              <p:nvPr/>
            </p:nvSpPr>
            <p:spPr bwMode="auto">
              <a:xfrm>
                <a:off x="3909" y="3494"/>
                <a:ext cx="8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000">
                    <a:solidFill>
                      <a:srgbClr val="000000"/>
                    </a:solidFill>
                    <a:cs typeface="Arial" panose="020B0604020202020204" pitchFamily="34" charset="0"/>
                  </a:rPr>
                  <a:t>3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75809" name="Rectangle 96"/>
              <p:cNvSpPr>
                <a:spLocks noChangeArrowheads="1"/>
              </p:cNvSpPr>
              <p:nvPr/>
            </p:nvSpPr>
            <p:spPr bwMode="auto">
              <a:xfrm>
                <a:off x="4235" y="3494"/>
                <a:ext cx="8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000">
                    <a:solidFill>
                      <a:srgbClr val="000000"/>
                    </a:solidFill>
                    <a:cs typeface="Arial" panose="020B0604020202020204" pitchFamily="34" charset="0"/>
                  </a:rPr>
                  <a:t>4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75810" name="Rectangle 97"/>
              <p:cNvSpPr>
                <a:spLocks noChangeArrowheads="1"/>
              </p:cNvSpPr>
              <p:nvPr/>
            </p:nvSpPr>
            <p:spPr bwMode="auto">
              <a:xfrm>
                <a:off x="4554" y="3494"/>
                <a:ext cx="8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000">
                    <a:solidFill>
                      <a:srgbClr val="000000"/>
                    </a:solidFill>
                    <a:cs typeface="Arial" panose="020B0604020202020204" pitchFamily="34" charset="0"/>
                  </a:rPr>
                  <a:t>5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75811" name="Rectangle 98"/>
              <p:cNvSpPr>
                <a:spLocks noChangeArrowheads="1"/>
              </p:cNvSpPr>
              <p:nvPr/>
            </p:nvSpPr>
            <p:spPr bwMode="auto">
              <a:xfrm>
                <a:off x="4880" y="3494"/>
                <a:ext cx="8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000">
                    <a:solidFill>
                      <a:srgbClr val="000000"/>
                    </a:solidFill>
                    <a:cs typeface="Arial" panose="020B0604020202020204" pitchFamily="34" charset="0"/>
                  </a:rPr>
                  <a:t>6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75812" name="Rectangle 99"/>
              <p:cNvSpPr>
                <a:spLocks noChangeArrowheads="1"/>
              </p:cNvSpPr>
              <p:nvPr/>
            </p:nvSpPr>
            <p:spPr bwMode="auto">
              <a:xfrm>
                <a:off x="5200" y="3494"/>
                <a:ext cx="8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000">
                    <a:solidFill>
                      <a:srgbClr val="000000"/>
                    </a:solidFill>
                    <a:cs typeface="Arial" panose="020B0604020202020204" pitchFamily="34" charset="0"/>
                  </a:rPr>
                  <a:t>7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75813" name="Rectangle 100"/>
              <p:cNvSpPr>
                <a:spLocks noChangeArrowheads="1"/>
              </p:cNvSpPr>
              <p:nvPr/>
            </p:nvSpPr>
            <p:spPr bwMode="auto">
              <a:xfrm>
                <a:off x="4103" y="3751"/>
                <a:ext cx="1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000" b="1" i="1">
                    <a:solidFill>
                      <a:srgbClr val="000000"/>
                    </a:solidFill>
                    <a:cs typeface="Arial" panose="020B0604020202020204" pitchFamily="34" charset="0"/>
                  </a:rPr>
                  <a:t>Q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75814" name="Rectangle 101"/>
              <p:cNvSpPr>
                <a:spLocks noChangeArrowheads="1"/>
              </p:cNvSpPr>
              <p:nvPr/>
            </p:nvSpPr>
            <p:spPr bwMode="auto">
              <a:xfrm rot="-5400000">
                <a:off x="2089" y="1932"/>
                <a:ext cx="445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000" b="1">
                    <a:solidFill>
                      <a:srgbClr val="000000"/>
                    </a:solidFill>
                    <a:cs typeface="Arial" panose="020B0604020202020204" pitchFamily="34" charset="0"/>
                  </a:rPr>
                  <a:t>Costs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5795" name="Rectangle 102"/>
            <p:cNvSpPr>
              <a:spLocks noChangeArrowheads="1"/>
            </p:cNvSpPr>
            <p:nvPr/>
          </p:nvSpPr>
          <p:spPr bwMode="auto">
            <a:xfrm>
              <a:off x="2178" y="522"/>
              <a:ext cx="3329" cy="346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01675" y="174625"/>
            <a:ext cx="8442325" cy="649288"/>
          </a:xfrm>
        </p:spPr>
        <p:txBody>
          <a:bodyPr/>
          <a:lstStyle/>
          <a:p>
            <a:pPr eaLnBrk="1" hangingPunct="1"/>
            <a:r>
              <a:rPr lang="en-US" altLang="id-ID" sz="2800" smtClean="0"/>
              <a:t>EXAMPLE 2:</a:t>
            </a:r>
            <a:r>
              <a:rPr lang="en-US" altLang="id-ID" sz="3000" smtClean="0"/>
              <a:t>  Why ATC Is Usually U-Shaped</a:t>
            </a:r>
          </a:p>
        </p:txBody>
      </p:sp>
      <p:sp>
        <p:nvSpPr>
          <p:cNvPr id="81924" name="AutoShape 46"/>
          <p:cNvSpPr>
            <a:spLocks noChangeAspect="1" noChangeArrowheads="1" noTextEdit="1"/>
          </p:cNvSpPr>
          <p:nvPr/>
        </p:nvSpPr>
        <p:spPr bwMode="auto">
          <a:xfrm>
            <a:off x="3408363" y="779463"/>
            <a:ext cx="5394325" cy="559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grpSp>
        <p:nvGrpSpPr>
          <p:cNvPr id="81925" name="Group 47"/>
          <p:cNvGrpSpPr>
            <a:grpSpLocks/>
          </p:cNvGrpSpPr>
          <p:nvPr/>
        </p:nvGrpSpPr>
        <p:grpSpPr bwMode="auto">
          <a:xfrm>
            <a:off x="3457575" y="828675"/>
            <a:ext cx="5384800" cy="5494338"/>
            <a:chOff x="2178" y="522"/>
            <a:chExt cx="3392" cy="3461"/>
          </a:xfrm>
        </p:grpSpPr>
        <p:grpSp>
          <p:nvGrpSpPr>
            <p:cNvPr id="81936" name="Group 48"/>
            <p:cNvGrpSpPr>
              <a:grpSpLocks/>
            </p:cNvGrpSpPr>
            <p:nvPr/>
          </p:nvGrpSpPr>
          <p:grpSpPr bwMode="auto">
            <a:xfrm>
              <a:off x="2178" y="522"/>
              <a:ext cx="3392" cy="3461"/>
              <a:chOff x="2178" y="522"/>
              <a:chExt cx="3392" cy="3461"/>
            </a:xfrm>
          </p:grpSpPr>
          <p:sp>
            <p:nvSpPr>
              <p:cNvPr id="81980" name="Rectangle 49"/>
              <p:cNvSpPr>
                <a:spLocks noChangeArrowheads="1"/>
              </p:cNvSpPr>
              <p:nvPr/>
            </p:nvSpPr>
            <p:spPr bwMode="auto">
              <a:xfrm>
                <a:off x="2178" y="522"/>
                <a:ext cx="3329" cy="3461"/>
              </a:xfrm>
              <a:prstGeom prst="rect">
                <a:avLst/>
              </a:prstGeom>
              <a:solidFill>
                <a:srgbClr val="CCFFCC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id-ID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81981" name="Rectangle 50"/>
              <p:cNvSpPr>
                <a:spLocks noChangeArrowheads="1"/>
              </p:cNvSpPr>
              <p:nvPr/>
            </p:nvSpPr>
            <p:spPr bwMode="auto">
              <a:xfrm>
                <a:off x="2987" y="698"/>
                <a:ext cx="2389" cy="265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id-ID" altLang="id-ID">
                  <a:cs typeface="Arial" panose="020B0604020202020204" pitchFamily="34" charset="0"/>
                </a:endParaRPr>
              </a:p>
            </p:txBody>
          </p:sp>
          <p:grpSp>
            <p:nvGrpSpPr>
              <p:cNvPr id="81982" name="Group 51"/>
              <p:cNvGrpSpPr>
                <a:grpSpLocks/>
              </p:cNvGrpSpPr>
              <p:nvPr/>
            </p:nvGrpSpPr>
            <p:grpSpPr bwMode="auto">
              <a:xfrm>
                <a:off x="3282" y="1181"/>
                <a:ext cx="2288" cy="1228"/>
                <a:chOff x="3282" y="1181"/>
                <a:chExt cx="2288" cy="1228"/>
              </a:xfrm>
            </p:grpSpPr>
            <p:sp>
              <p:nvSpPr>
                <p:cNvPr id="81983" name="Freeform 52"/>
                <p:cNvSpPr>
                  <a:spLocks/>
                </p:cNvSpPr>
                <p:nvPr/>
              </p:nvSpPr>
              <p:spPr bwMode="auto">
                <a:xfrm>
                  <a:off x="3307" y="1206"/>
                  <a:ext cx="2263" cy="1184"/>
                </a:xfrm>
                <a:custGeom>
                  <a:avLst/>
                  <a:gdLst>
                    <a:gd name="T0" fmla="*/ 0 w 361"/>
                    <a:gd name="T1" fmla="*/ 0 h 189"/>
                    <a:gd name="T2" fmla="*/ 3156340 w 361"/>
                    <a:gd name="T3" fmla="*/ 7255502 h 189"/>
                    <a:gd name="T4" fmla="*/ 6254048 w 361"/>
                    <a:gd name="T5" fmla="*/ 10092610 h 189"/>
                    <a:gd name="T6" fmla="*/ 9408896 w 361"/>
                    <a:gd name="T7" fmla="*/ 11240006 h 189"/>
                    <a:gd name="T8" fmla="*/ 12497490 w 361"/>
                    <a:gd name="T9" fmla="*/ 11423157 h 189"/>
                    <a:gd name="T10" fmla="*/ 15652337 w 361"/>
                    <a:gd name="T11" fmla="*/ 10941037 h 189"/>
                    <a:gd name="T12" fmla="*/ 18750046 w 361"/>
                    <a:gd name="T13" fmla="*/ 9909222 h 189"/>
                    <a:gd name="T14" fmla="*/ 21906385 w 361"/>
                    <a:gd name="T15" fmla="*/ 8219741 h 18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61"/>
                    <a:gd name="T25" fmla="*/ 0 h 189"/>
                    <a:gd name="T26" fmla="*/ 361 w 361"/>
                    <a:gd name="T27" fmla="*/ 189 h 18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61" h="189">
                      <a:moveTo>
                        <a:pt x="0" y="0"/>
                      </a:moveTo>
                      <a:lnTo>
                        <a:pt x="52" y="120"/>
                      </a:lnTo>
                      <a:lnTo>
                        <a:pt x="103" y="167"/>
                      </a:lnTo>
                      <a:lnTo>
                        <a:pt x="155" y="186"/>
                      </a:lnTo>
                      <a:lnTo>
                        <a:pt x="206" y="189"/>
                      </a:lnTo>
                      <a:lnTo>
                        <a:pt x="258" y="181"/>
                      </a:lnTo>
                      <a:lnTo>
                        <a:pt x="309" y="164"/>
                      </a:lnTo>
                      <a:lnTo>
                        <a:pt x="361" y="136"/>
                      </a:lnTo>
                    </a:path>
                  </a:pathLst>
                </a:custGeom>
                <a:noFill/>
                <a:ln w="30163">
                  <a:solidFill>
                    <a:srgbClr val="008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81984" name="Oval 53"/>
                <p:cNvSpPr>
                  <a:spLocks noChangeArrowheads="1"/>
                </p:cNvSpPr>
                <p:nvPr/>
              </p:nvSpPr>
              <p:spPr bwMode="auto">
                <a:xfrm>
                  <a:off x="3282" y="1181"/>
                  <a:ext cx="44" cy="43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id-ID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1985" name="Oval 54"/>
                <p:cNvSpPr>
                  <a:spLocks noChangeArrowheads="1"/>
                </p:cNvSpPr>
                <p:nvPr/>
              </p:nvSpPr>
              <p:spPr bwMode="auto">
                <a:xfrm>
                  <a:off x="3608" y="1933"/>
                  <a:ext cx="44" cy="44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id-ID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1986" name="Oval 55"/>
                <p:cNvSpPr>
                  <a:spLocks noChangeArrowheads="1"/>
                </p:cNvSpPr>
                <p:nvPr/>
              </p:nvSpPr>
              <p:spPr bwMode="auto">
                <a:xfrm>
                  <a:off x="3927" y="2227"/>
                  <a:ext cx="44" cy="44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id-ID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1987" name="Oval 56"/>
                <p:cNvSpPr>
                  <a:spLocks noChangeArrowheads="1"/>
                </p:cNvSpPr>
                <p:nvPr/>
              </p:nvSpPr>
              <p:spPr bwMode="auto">
                <a:xfrm>
                  <a:off x="4253" y="2347"/>
                  <a:ext cx="44" cy="43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id-ID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1988" name="Oval 57"/>
                <p:cNvSpPr>
                  <a:spLocks noChangeArrowheads="1"/>
                </p:cNvSpPr>
                <p:nvPr/>
              </p:nvSpPr>
              <p:spPr bwMode="auto">
                <a:xfrm>
                  <a:off x="4573" y="2365"/>
                  <a:ext cx="44" cy="44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id-ID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1989" name="Oval 58"/>
                <p:cNvSpPr>
                  <a:spLocks noChangeArrowheads="1"/>
                </p:cNvSpPr>
                <p:nvPr/>
              </p:nvSpPr>
              <p:spPr bwMode="auto">
                <a:xfrm>
                  <a:off x="4899" y="2315"/>
                  <a:ext cx="44" cy="44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id-ID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1990" name="Oval 59"/>
                <p:cNvSpPr>
                  <a:spLocks noChangeArrowheads="1"/>
                </p:cNvSpPr>
                <p:nvPr/>
              </p:nvSpPr>
              <p:spPr bwMode="auto">
                <a:xfrm>
                  <a:off x="5219" y="2209"/>
                  <a:ext cx="44" cy="43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id-ID" altLang="id-ID"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81937" name="Group 60"/>
            <p:cNvGrpSpPr>
              <a:grpSpLocks/>
            </p:cNvGrpSpPr>
            <p:nvPr/>
          </p:nvGrpSpPr>
          <p:grpSpPr bwMode="auto">
            <a:xfrm>
              <a:off x="2178" y="522"/>
              <a:ext cx="3329" cy="3461"/>
              <a:chOff x="2178" y="522"/>
              <a:chExt cx="3329" cy="3461"/>
            </a:xfrm>
          </p:grpSpPr>
          <p:grpSp>
            <p:nvGrpSpPr>
              <p:cNvPr id="81938" name="Group 61"/>
              <p:cNvGrpSpPr>
                <a:grpSpLocks/>
              </p:cNvGrpSpPr>
              <p:nvPr/>
            </p:nvGrpSpPr>
            <p:grpSpPr bwMode="auto">
              <a:xfrm>
                <a:off x="2216" y="698"/>
                <a:ext cx="3160" cy="3245"/>
                <a:chOff x="2216" y="698"/>
                <a:chExt cx="3160" cy="3245"/>
              </a:xfrm>
            </p:grpSpPr>
            <p:sp>
              <p:nvSpPr>
                <p:cNvPr id="81940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2987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81941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3307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81942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3633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81943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3953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81944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4279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81945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4598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81946" name="Line 68"/>
                <p:cNvSpPr>
                  <a:spLocks noChangeShapeType="1"/>
                </p:cNvSpPr>
                <p:nvPr/>
              </p:nvSpPr>
              <p:spPr bwMode="auto">
                <a:xfrm flipV="1">
                  <a:off x="4924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81947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5244" y="3349"/>
                  <a:ext cx="1" cy="5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grpSp>
              <p:nvGrpSpPr>
                <p:cNvPr id="81948" name="Group 70"/>
                <p:cNvGrpSpPr>
                  <a:grpSpLocks/>
                </p:cNvGrpSpPr>
                <p:nvPr/>
              </p:nvGrpSpPr>
              <p:grpSpPr bwMode="auto">
                <a:xfrm>
                  <a:off x="2454" y="698"/>
                  <a:ext cx="2922" cy="2749"/>
                  <a:chOff x="2454" y="698"/>
                  <a:chExt cx="2922" cy="2749"/>
                </a:xfrm>
              </p:grpSpPr>
              <p:sp>
                <p:nvSpPr>
                  <p:cNvPr id="81959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3349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81960" name="Line 72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3036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81961" name="Line 73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2716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81962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2403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81963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2089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81964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1770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81965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1456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81966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1143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81967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823"/>
                    <a:ext cx="50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grpSp>
                <p:nvGrpSpPr>
                  <p:cNvPr id="81968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2987" y="698"/>
                    <a:ext cx="2389" cy="2652"/>
                    <a:chOff x="2987" y="698"/>
                    <a:chExt cx="2389" cy="2652"/>
                  </a:xfrm>
                </p:grpSpPr>
                <p:sp>
                  <p:nvSpPr>
                    <p:cNvPr id="81978" name="Line 8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87" y="698"/>
                      <a:ext cx="1" cy="2651"/>
                    </a:xfrm>
                    <a:prstGeom prst="line">
                      <a:avLst/>
                    </a:prstGeom>
                    <a:noFill/>
                    <a:ln w="20638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id-ID"/>
                    </a:p>
                  </p:txBody>
                </p:sp>
                <p:sp>
                  <p:nvSpPr>
                    <p:cNvPr id="81979" name="Line 8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87" y="3349"/>
                      <a:ext cx="2389" cy="1"/>
                    </a:xfrm>
                    <a:prstGeom prst="line">
                      <a:avLst/>
                    </a:prstGeom>
                    <a:noFill/>
                    <a:ln w="20638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id-ID"/>
                    </a:p>
                  </p:txBody>
                </p:sp>
              </p:grpSp>
              <p:sp>
                <p:nvSpPr>
                  <p:cNvPr id="81969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2630" y="3255"/>
                    <a:ext cx="178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n-US" altLang="id-ID" sz="2000">
                        <a:solidFill>
                          <a:srgbClr val="000000"/>
                        </a:solidFill>
                        <a:cs typeface="Arial" panose="020B0604020202020204" pitchFamily="34" charset="0"/>
                      </a:rPr>
                      <a:t>$0</a:t>
                    </a:r>
                    <a:endParaRPr lang="en-US" altLang="id-ID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1970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2542" y="2942"/>
                    <a:ext cx="267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n-US" altLang="id-ID" sz="2000">
                        <a:solidFill>
                          <a:srgbClr val="000000"/>
                        </a:solidFill>
                        <a:cs typeface="Arial" panose="020B0604020202020204" pitchFamily="34" charset="0"/>
                      </a:rPr>
                      <a:t>$25</a:t>
                    </a:r>
                    <a:endParaRPr lang="en-US" altLang="id-ID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1971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2542" y="2622"/>
                    <a:ext cx="267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n-US" altLang="id-ID" sz="2000">
                        <a:solidFill>
                          <a:srgbClr val="000000"/>
                        </a:solidFill>
                        <a:cs typeface="Arial" panose="020B0604020202020204" pitchFamily="34" charset="0"/>
                      </a:rPr>
                      <a:t>$50</a:t>
                    </a:r>
                    <a:endParaRPr lang="en-US" altLang="id-ID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1972" name="Rectangle 86"/>
                  <p:cNvSpPr>
                    <a:spLocks noChangeArrowheads="1"/>
                  </p:cNvSpPr>
                  <p:nvPr/>
                </p:nvSpPr>
                <p:spPr bwMode="auto">
                  <a:xfrm>
                    <a:off x="2542" y="2309"/>
                    <a:ext cx="267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n-US" altLang="id-ID" sz="2000">
                        <a:solidFill>
                          <a:srgbClr val="000000"/>
                        </a:solidFill>
                        <a:cs typeface="Arial" panose="020B0604020202020204" pitchFamily="34" charset="0"/>
                      </a:rPr>
                      <a:t>$75</a:t>
                    </a:r>
                    <a:endParaRPr lang="en-US" altLang="id-ID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1973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2454" y="1995"/>
                    <a:ext cx="356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n-US" altLang="id-ID" sz="2000">
                        <a:solidFill>
                          <a:srgbClr val="000000"/>
                        </a:solidFill>
                        <a:cs typeface="Arial" panose="020B0604020202020204" pitchFamily="34" charset="0"/>
                      </a:rPr>
                      <a:t>$100</a:t>
                    </a:r>
                    <a:endParaRPr lang="en-US" altLang="id-ID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1974" name="Rectangle 88"/>
                  <p:cNvSpPr>
                    <a:spLocks noChangeArrowheads="1"/>
                  </p:cNvSpPr>
                  <p:nvPr/>
                </p:nvSpPr>
                <p:spPr bwMode="auto">
                  <a:xfrm>
                    <a:off x="2454" y="1676"/>
                    <a:ext cx="356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n-US" altLang="id-ID" sz="2000">
                        <a:solidFill>
                          <a:srgbClr val="000000"/>
                        </a:solidFill>
                        <a:cs typeface="Arial" panose="020B0604020202020204" pitchFamily="34" charset="0"/>
                      </a:rPr>
                      <a:t>$125</a:t>
                    </a:r>
                    <a:endParaRPr lang="en-US" altLang="id-ID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1975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2454" y="1362"/>
                    <a:ext cx="356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n-US" altLang="id-ID" sz="2000">
                        <a:solidFill>
                          <a:srgbClr val="000000"/>
                        </a:solidFill>
                        <a:cs typeface="Arial" panose="020B0604020202020204" pitchFamily="34" charset="0"/>
                      </a:rPr>
                      <a:t>$150</a:t>
                    </a:r>
                    <a:endParaRPr lang="en-US" altLang="id-ID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1976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2454" y="1049"/>
                    <a:ext cx="356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n-US" altLang="id-ID" sz="2000">
                        <a:solidFill>
                          <a:srgbClr val="000000"/>
                        </a:solidFill>
                        <a:cs typeface="Arial" panose="020B0604020202020204" pitchFamily="34" charset="0"/>
                      </a:rPr>
                      <a:t>$175</a:t>
                    </a:r>
                    <a:endParaRPr lang="en-US" altLang="id-ID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1977" name="Rectangle 91"/>
                  <p:cNvSpPr>
                    <a:spLocks noChangeArrowheads="1"/>
                  </p:cNvSpPr>
                  <p:nvPr/>
                </p:nvSpPr>
                <p:spPr bwMode="auto">
                  <a:xfrm>
                    <a:off x="2454" y="729"/>
                    <a:ext cx="356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n-US" altLang="id-ID" sz="2000">
                        <a:solidFill>
                          <a:srgbClr val="000000"/>
                        </a:solidFill>
                        <a:cs typeface="Arial" panose="020B0604020202020204" pitchFamily="34" charset="0"/>
                      </a:rPr>
                      <a:t>$200</a:t>
                    </a:r>
                    <a:endParaRPr lang="en-US" altLang="id-ID"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81949" name="Rectangle 92"/>
                <p:cNvSpPr>
                  <a:spLocks noChangeArrowheads="1"/>
                </p:cNvSpPr>
                <p:nvPr/>
              </p:nvSpPr>
              <p:spPr bwMode="auto">
                <a:xfrm>
                  <a:off x="2943" y="3494"/>
                  <a:ext cx="89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0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1950" name="Rectangle 93"/>
                <p:cNvSpPr>
                  <a:spLocks noChangeArrowheads="1"/>
                </p:cNvSpPr>
                <p:nvPr/>
              </p:nvSpPr>
              <p:spPr bwMode="auto">
                <a:xfrm>
                  <a:off x="3263" y="3494"/>
                  <a:ext cx="89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1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1951" name="Rectangle 94"/>
                <p:cNvSpPr>
                  <a:spLocks noChangeArrowheads="1"/>
                </p:cNvSpPr>
                <p:nvPr/>
              </p:nvSpPr>
              <p:spPr bwMode="auto">
                <a:xfrm>
                  <a:off x="3589" y="3494"/>
                  <a:ext cx="89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2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1952" name="Rectangle 95"/>
                <p:cNvSpPr>
                  <a:spLocks noChangeArrowheads="1"/>
                </p:cNvSpPr>
                <p:nvPr/>
              </p:nvSpPr>
              <p:spPr bwMode="auto">
                <a:xfrm>
                  <a:off x="3909" y="3494"/>
                  <a:ext cx="89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3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1953" name="Rectangle 96"/>
                <p:cNvSpPr>
                  <a:spLocks noChangeArrowheads="1"/>
                </p:cNvSpPr>
                <p:nvPr/>
              </p:nvSpPr>
              <p:spPr bwMode="auto">
                <a:xfrm>
                  <a:off x="4235" y="3494"/>
                  <a:ext cx="89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4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1954" name="Rectangle 97"/>
                <p:cNvSpPr>
                  <a:spLocks noChangeArrowheads="1"/>
                </p:cNvSpPr>
                <p:nvPr/>
              </p:nvSpPr>
              <p:spPr bwMode="auto">
                <a:xfrm>
                  <a:off x="4554" y="3494"/>
                  <a:ext cx="89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5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1955" name="Rectangle 98"/>
                <p:cNvSpPr>
                  <a:spLocks noChangeArrowheads="1"/>
                </p:cNvSpPr>
                <p:nvPr/>
              </p:nvSpPr>
              <p:spPr bwMode="auto">
                <a:xfrm>
                  <a:off x="4880" y="3494"/>
                  <a:ext cx="89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6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1956" name="Rectangle 99"/>
                <p:cNvSpPr>
                  <a:spLocks noChangeArrowheads="1"/>
                </p:cNvSpPr>
                <p:nvPr/>
              </p:nvSpPr>
              <p:spPr bwMode="auto">
                <a:xfrm>
                  <a:off x="5200" y="3494"/>
                  <a:ext cx="89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7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1957" name="Rectangle 100"/>
                <p:cNvSpPr>
                  <a:spLocks noChangeArrowheads="1"/>
                </p:cNvSpPr>
                <p:nvPr/>
              </p:nvSpPr>
              <p:spPr bwMode="auto">
                <a:xfrm>
                  <a:off x="4103" y="3751"/>
                  <a:ext cx="124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 b="1" i="1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Q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1958" name="Rectangle 101"/>
                <p:cNvSpPr>
                  <a:spLocks noChangeArrowheads="1"/>
                </p:cNvSpPr>
                <p:nvPr/>
              </p:nvSpPr>
              <p:spPr bwMode="auto">
                <a:xfrm rot="-5400000">
                  <a:off x="2089" y="1932"/>
                  <a:ext cx="445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 b="1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Costs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81939" name="Rectangle 102"/>
              <p:cNvSpPr>
                <a:spLocks noChangeArrowheads="1"/>
              </p:cNvSpPr>
              <p:nvPr/>
            </p:nvSpPr>
            <p:spPr bwMode="auto">
              <a:xfrm>
                <a:off x="2178" y="522"/>
                <a:ext cx="3329" cy="3461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id-ID" altLang="id-ID"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81926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99431" name="Text Box 103"/>
          <p:cNvSpPr txBox="1">
            <a:spLocks noChangeArrowheads="1"/>
          </p:cNvSpPr>
          <p:nvPr/>
        </p:nvSpPr>
        <p:spPr bwMode="auto">
          <a:xfrm>
            <a:off x="430213" y="998538"/>
            <a:ext cx="2816225" cy="517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45000"/>
              </a:spcBef>
            </a:pPr>
            <a:r>
              <a:rPr lang="en-US" altLang="id-ID" sz="2500">
                <a:cs typeface="Arial" panose="020B0604020202020204" pitchFamily="34" charset="0"/>
              </a:rPr>
              <a:t>As </a:t>
            </a:r>
            <a:r>
              <a:rPr lang="en-US" altLang="id-ID" sz="2500" b="1" i="1">
                <a:cs typeface="Arial" panose="020B0604020202020204" pitchFamily="34" charset="0"/>
              </a:rPr>
              <a:t>Q</a:t>
            </a:r>
            <a:r>
              <a:rPr lang="en-US" altLang="id-ID" sz="2500">
                <a:cs typeface="Arial" panose="020B0604020202020204" pitchFamily="34" charset="0"/>
              </a:rPr>
              <a:t> rises:</a:t>
            </a:r>
          </a:p>
          <a:p>
            <a:pPr eaLnBrk="1" hangingPunct="1">
              <a:lnSpc>
                <a:spcPct val="110000"/>
              </a:lnSpc>
              <a:spcBef>
                <a:spcPct val="45000"/>
              </a:spcBef>
            </a:pPr>
            <a:r>
              <a:rPr lang="en-US" altLang="id-ID" sz="2500">
                <a:cs typeface="Arial" panose="020B0604020202020204" pitchFamily="34" charset="0"/>
              </a:rPr>
              <a:t>Initially, </a:t>
            </a:r>
            <a:br>
              <a:rPr lang="en-US" altLang="id-ID" sz="2500">
                <a:cs typeface="Arial" panose="020B0604020202020204" pitchFamily="34" charset="0"/>
              </a:rPr>
            </a:br>
            <a:r>
              <a:rPr lang="en-US" altLang="id-ID" sz="2500">
                <a:cs typeface="Arial" panose="020B0604020202020204" pitchFamily="34" charset="0"/>
              </a:rPr>
              <a:t>falling </a:t>
            </a:r>
            <a:r>
              <a:rPr lang="en-US" altLang="id-ID" sz="2500" i="1">
                <a:cs typeface="Arial" panose="020B0604020202020204" pitchFamily="34" charset="0"/>
              </a:rPr>
              <a:t>AFC</a:t>
            </a:r>
            <a:r>
              <a:rPr lang="en-US" altLang="id-ID" sz="2500">
                <a:cs typeface="Arial" panose="020B0604020202020204" pitchFamily="34" charset="0"/>
              </a:rPr>
              <a:t> </a:t>
            </a:r>
            <a:br>
              <a:rPr lang="en-US" altLang="id-ID" sz="2500">
                <a:cs typeface="Arial" panose="020B0604020202020204" pitchFamily="34" charset="0"/>
              </a:rPr>
            </a:br>
            <a:r>
              <a:rPr lang="en-US" altLang="id-ID" sz="2500">
                <a:cs typeface="Arial" panose="020B0604020202020204" pitchFamily="34" charset="0"/>
              </a:rPr>
              <a:t>pulls </a:t>
            </a:r>
            <a:r>
              <a:rPr lang="en-US" altLang="id-ID" sz="2500" i="1">
                <a:cs typeface="Arial" panose="020B0604020202020204" pitchFamily="34" charset="0"/>
              </a:rPr>
              <a:t>ATC</a:t>
            </a:r>
            <a:r>
              <a:rPr lang="en-US" altLang="id-ID" sz="2500">
                <a:cs typeface="Arial" panose="020B0604020202020204" pitchFamily="34" charset="0"/>
              </a:rPr>
              <a:t> down.</a:t>
            </a:r>
          </a:p>
          <a:p>
            <a:pPr eaLnBrk="1" hangingPunct="1">
              <a:lnSpc>
                <a:spcPct val="110000"/>
              </a:lnSpc>
              <a:spcBef>
                <a:spcPct val="45000"/>
              </a:spcBef>
            </a:pPr>
            <a:r>
              <a:rPr lang="en-US" altLang="id-ID" sz="2500">
                <a:cs typeface="Arial" panose="020B0604020202020204" pitchFamily="34" charset="0"/>
              </a:rPr>
              <a:t>Eventually, </a:t>
            </a:r>
            <a:br>
              <a:rPr lang="en-US" altLang="id-ID" sz="2500">
                <a:cs typeface="Arial" panose="020B0604020202020204" pitchFamily="34" charset="0"/>
              </a:rPr>
            </a:br>
            <a:r>
              <a:rPr lang="en-US" altLang="id-ID" sz="2500">
                <a:cs typeface="Arial" panose="020B0604020202020204" pitchFamily="34" charset="0"/>
              </a:rPr>
              <a:t>rising </a:t>
            </a:r>
            <a:r>
              <a:rPr lang="en-US" altLang="id-ID" sz="2500" i="1">
                <a:cs typeface="Arial" panose="020B0604020202020204" pitchFamily="34" charset="0"/>
              </a:rPr>
              <a:t>AVC</a:t>
            </a:r>
            <a:r>
              <a:rPr lang="en-US" altLang="id-ID" sz="2500">
                <a:cs typeface="Arial" panose="020B0604020202020204" pitchFamily="34" charset="0"/>
              </a:rPr>
              <a:t> </a:t>
            </a:r>
            <a:br>
              <a:rPr lang="en-US" altLang="id-ID" sz="2500">
                <a:cs typeface="Arial" panose="020B0604020202020204" pitchFamily="34" charset="0"/>
              </a:rPr>
            </a:br>
            <a:r>
              <a:rPr lang="en-US" altLang="id-ID" sz="2500">
                <a:cs typeface="Arial" panose="020B0604020202020204" pitchFamily="34" charset="0"/>
              </a:rPr>
              <a:t>pulls </a:t>
            </a:r>
            <a:r>
              <a:rPr lang="en-US" altLang="id-ID" sz="2500" i="1">
                <a:cs typeface="Arial" panose="020B0604020202020204" pitchFamily="34" charset="0"/>
              </a:rPr>
              <a:t>ATC</a:t>
            </a:r>
            <a:r>
              <a:rPr lang="en-US" altLang="id-ID" sz="2500">
                <a:cs typeface="Arial" panose="020B0604020202020204" pitchFamily="34" charset="0"/>
              </a:rPr>
              <a:t> up.</a:t>
            </a:r>
          </a:p>
          <a:p>
            <a:pPr eaLnBrk="1" hangingPunct="1">
              <a:lnSpc>
                <a:spcPct val="110000"/>
              </a:lnSpc>
              <a:spcBef>
                <a:spcPct val="45000"/>
              </a:spcBef>
            </a:pPr>
            <a:r>
              <a:rPr lang="en-US" altLang="id-ID" sz="2500" b="1">
                <a:solidFill>
                  <a:srgbClr val="CC0000"/>
                </a:solidFill>
                <a:cs typeface="Arial" panose="020B0604020202020204" pitchFamily="34" charset="0"/>
              </a:rPr>
              <a:t>Efficient scale</a:t>
            </a:r>
            <a:r>
              <a:rPr lang="en-US" altLang="id-ID" sz="2500">
                <a:cs typeface="Arial" panose="020B0604020202020204" pitchFamily="34" charset="0"/>
              </a:rPr>
              <a:t>:</a:t>
            </a:r>
            <a:br>
              <a:rPr lang="en-US" altLang="id-ID" sz="2500">
                <a:cs typeface="Arial" panose="020B0604020202020204" pitchFamily="34" charset="0"/>
              </a:rPr>
            </a:br>
            <a:r>
              <a:rPr lang="en-US" altLang="id-ID" sz="2500">
                <a:cs typeface="Arial" panose="020B0604020202020204" pitchFamily="34" charset="0"/>
              </a:rPr>
              <a:t>The quantity that minimizes ATC. </a:t>
            </a:r>
            <a:endParaRPr lang="en-US" altLang="id-ID" sz="2500" b="1">
              <a:cs typeface="Arial" panose="020B0604020202020204" pitchFamily="34" charset="0"/>
            </a:endParaRPr>
          </a:p>
        </p:txBody>
      </p:sp>
      <p:sp>
        <p:nvSpPr>
          <p:cNvPr id="99432" name="Arc 104"/>
          <p:cNvSpPr>
            <a:spLocks/>
          </p:cNvSpPr>
          <p:nvPr/>
        </p:nvSpPr>
        <p:spPr bwMode="auto">
          <a:xfrm flipH="1" flipV="1">
            <a:off x="5153025" y="433388"/>
            <a:ext cx="1903413" cy="3455987"/>
          </a:xfrm>
          <a:custGeom>
            <a:avLst/>
            <a:gdLst>
              <a:gd name="T0" fmla="*/ 2147483646 w 19418"/>
              <a:gd name="T1" fmla="*/ 0 h 21594"/>
              <a:gd name="T2" fmla="*/ 2147483646 w 19418"/>
              <a:gd name="T3" fmla="*/ 2147483646 h 21594"/>
              <a:gd name="T4" fmla="*/ 0 w 19418"/>
              <a:gd name="T5" fmla="*/ 2147483646 h 21594"/>
              <a:gd name="T6" fmla="*/ 0 60000 65536"/>
              <a:gd name="T7" fmla="*/ 0 60000 65536"/>
              <a:gd name="T8" fmla="*/ 0 60000 65536"/>
              <a:gd name="T9" fmla="*/ 0 w 19418"/>
              <a:gd name="T10" fmla="*/ 0 h 21594"/>
              <a:gd name="T11" fmla="*/ 19418 w 19418"/>
              <a:gd name="T12" fmla="*/ 21594 h 215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418" h="21594" fill="none" extrusionOk="0">
                <a:moveTo>
                  <a:pt x="493" y="-1"/>
                </a:moveTo>
                <a:cubicBezTo>
                  <a:pt x="8574" y="184"/>
                  <a:pt x="15877" y="4865"/>
                  <a:pt x="19417" y="12133"/>
                </a:cubicBezTo>
              </a:path>
              <a:path w="19418" h="21594" stroke="0" extrusionOk="0">
                <a:moveTo>
                  <a:pt x="493" y="-1"/>
                </a:moveTo>
                <a:cubicBezTo>
                  <a:pt x="8574" y="184"/>
                  <a:pt x="15877" y="4865"/>
                  <a:pt x="19417" y="12133"/>
                </a:cubicBezTo>
                <a:lnTo>
                  <a:pt x="0" y="21594"/>
                </a:lnTo>
                <a:lnTo>
                  <a:pt x="493" y="-1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lg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endParaRPr lang="id-ID"/>
          </a:p>
        </p:txBody>
      </p:sp>
      <p:sp>
        <p:nvSpPr>
          <p:cNvPr id="99433" name="Arc 105"/>
          <p:cNvSpPr>
            <a:spLocks/>
          </p:cNvSpPr>
          <p:nvPr/>
        </p:nvSpPr>
        <p:spPr bwMode="auto">
          <a:xfrm flipH="1" flipV="1">
            <a:off x="7185025" y="2973388"/>
            <a:ext cx="1679575" cy="901700"/>
          </a:xfrm>
          <a:custGeom>
            <a:avLst/>
            <a:gdLst>
              <a:gd name="T0" fmla="*/ 0 w 19791"/>
              <a:gd name="T1" fmla="*/ 2147483646 h 21520"/>
              <a:gd name="T2" fmla="*/ 2147483646 w 19791"/>
              <a:gd name="T3" fmla="*/ 0 h 21520"/>
              <a:gd name="T4" fmla="*/ 2147483646 w 19791"/>
              <a:gd name="T5" fmla="*/ 2147483646 h 21520"/>
              <a:gd name="T6" fmla="*/ 0 60000 65536"/>
              <a:gd name="T7" fmla="*/ 0 60000 65536"/>
              <a:gd name="T8" fmla="*/ 0 60000 65536"/>
              <a:gd name="T9" fmla="*/ 0 w 19791"/>
              <a:gd name="T10" fmla="*/ 0 h 21520"/>
              <a:gd name="T11" fmla="*/ 19791 w 19791"/>
              <a:gd name="T12" fmla="*/ 21520 h 215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791" h="21520" fill="none" extrusionOk="0">
                <a:moveTo>
                  <a:pt x="-1" y="12866"/>
                </a:moveTo>
                <a:cubicBezTo>
                  <a:pt x="3169" y="5618"/>
                  <a:pt x="10047" y="682"/>
                  <a:pt x="17929" y="0"/>
                </a:cubicBezTo>
              </a:path>
              <a:path w="19791" h="21520" stroke="0" extrusionOk="0">
                <a:moveTo>
                  <a:pt x="-1" y="12866"/>
                </a:moveTo>
                <a:cubicBezTo>
                  <a:pt x="3169" y="5618"/>
                  <a:pt x="10047" y="682"/>
                  <a:pt x="17929" y="0"/>
                </a:cubicBezTo>
                <a:lnTo>
                  <a:pt x="19791" y="21520"/>
                </a:lnTo>
                <a:lnTo>
                  <a:pt x="-1" y="12866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lg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endParaRPr lang="id-ID"/>
          </a:p>
        </p:txBody>
      </p:sp>
      <p:sp>
        <p:nvSpPr>
          <p:cNvPr id="99434" name="Line 106"/>
          <p:cNvSpPr>
            <a:spLocks noChangeShapeType="1"/>
          </p:cNvSpPr>
          <p:nvPr/>
        </p:nvSpPr>
        <p:spPr bwMode="auto">
          <a:xfrm>
            <a:off x="5216525" y="5253038"/>
            <a:ext cx="1716088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99435" name="Line 107"/>
          <p:cNvSpPr>
            <a:spLocks noChangeShapeType="1"/>
          </p:cNvSpPr>
          <p:nvPr/>
        </p:nvSpPr>
        <p:spPr bwMode="auto">
          <a:xfrm>
            <a:off x="7302500" y="5251450"/>
            <a:ext cx="147637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grpSp>
        <p:nvGrpSpPr>
          <p:cNvPr id="9" name="Group 69"/>
          <p:cNvGrpSpPr>
            <a:grpSpLocks/>
          </p:cNvGrpSpPr>
          <p:nvPr/>
        </p:nvGrpSpPr>
        <p:grpSpPr bwMode="auto">
          <a:xfrm>
            <a:off x="7146925" y="3746500"/>
            <a:ext cx="301625" cy="2130425"/>
            <a:chOff x="4502" y="2360"/>
            <a:chExt cx="190" cy="1342"/>
          </a:xfrm>
        </p:grpSpPr>
        <p:sp>
          <p:nvSpPr>
            <p:cNvPr id="81933" name="Line 66"/>
            <p:cNvSpPr>
              <a:spLocks noChangeShapeType="1"/>
            </p:cNvSpPr>
            <p:nvPr/>
          </p:nvSpPr>
          <p:spPr bwMode="auto">
            <a:xfrm>
              <a:off x="4598" y="2384"/>
              <a:ext cx="0" cy="1096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81934" name="Oval 67"/>
            <p:cNvSpPr>
              <a:spLocks noChangeAspect="1" noChangeArrowheads="1"/>
            </p:cNvSpPr>
            <p:nvPr/>
          </p:nvSpPr>
          <p:spPr bwMode="auto">
            <a:xfrm>
              <a:off x="4568" y="2360"/>
              <a:ext cx="55" cy="55"/>
            </a:xfrm>
            <a:prstGeom prst="ellipse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/>
            </a:p>
          </p:txBody>
        </p:sp>
        <p:sp>
          <p:nvSpPr>
            <p:cNvPr id="81935" name="Rectangle 68"/>
            <p:cNvSpPr>
              <a:spLocks noChangeArrowheads="1"/>
            </p:cNvSpPr>
            <p:nvPr/>
          </p:nvSpPr>
          <p:spPr bwMode="auto">
            <a:xfrm>
              <a:off x="4502" y="3478"/>
              <a:ext cx="190" cy="224"/>
            </a:xfrm>
            <a:prstGeom prst="rect">
              <a:avLst/>
            </a:prstGeom>
            <a:noFill/>
            <a:ln w="12700">
              <a:solidFill>
                <a:srgbClr val="CC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4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9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99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99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994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94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9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" dur="500"/>
                                        <p:tgtEl>
                                          <p:spTgt spid="99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94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99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994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431" grpId="0" build="p"/>
      <p:bldP spid="99432" grpId="0" animBg="1"/>
      <p:bldP spid="99432" grpId="1" animBg="1"/>
      <p:bldP spid="99433" grpId="0" animBg="1"/>
      <p:bldP spid="99433" grpId="1" animBg="1"/>
      <p:bldP spid="99434" grpId="0" animBg="1"/>
      <p:bldP spid="99434" grpId="1" animBg="1"/>
      <p:bldP spid="99435" grpId="0" animBg="1"/>
      <p:bldP spid="99435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63513"/>
            <a:ext cx="9144000" cy="649287"/>
          </a:xfrm>
        </p:spPr>
        <p:txBody>
          <a:bodyPr/>
          <a:lstStyle/>
          <a:p>
            <a:pPr eaLnBrk="1" hangingPunct="1"/>
            <a:r>
              <a:rPr lang="en-US" altLang="id-ID" sz="2800" smtClean="0"/>
              <a:t>EXAMPLE 2:</a:t>
            </a:r>
            <a:r>
              <a:rPr lang="en-US" altLang="id-ID" sz="3000" smtClean="0"/>
              <a:t>  ATC and MC</a:t>
            </a:r>
          </a:p>
        </p:txBody>
      </p:sp>
      <p:sp>
        <p:nvSpPr>
          <p:cNvPr id="83972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83973" name="AutoShape 4"/>
          <p:cNvSpPr>
            <a:spLocks noChangeAspect="1" noChangeArrowheads="1" noTextEdit="1"/>
          </p:cNvSpPr>
          <p:nvPr/>
        </p:nvSpPr>
        <p:spPr bwMode="auto">
          <a:xfrm>
            <a:off x="3408363" y="779463"/>
            <a:ext cx="5394325" cy="559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83974" name="Rectangle 5"/>
          <p:cNvSpPr>
            <a:spLocks noChangeArrowheads="1"/>
          </p:cNvSpPr>
          <p:nvPr/>
        </p:nvSpPr>
        <p:spPr bwMode="auto">
          <a:xfrm>
            <a:off x="3457575" y="828675"/>
            <a:ext cx="5284788" cy="5494338"/>
          </a:xfrm>
          <a:prstGeom prst="rect">
            <a:avLst/>
          </a:prstGeom>
          <a:solidFill>
            <a:srgbClr val="CCFFCC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id-ID">
              <a:cs typeface="Arial" panose="020B0604020202020204" pitchFamily="34" charset="0"/>
            </a:endParaRPr>
          </a:p>
        </p:txBody>
      </p:sp>
      <p:sp>
        <p:nvSpPr>
          <p:cNvPr id="83975" name="Rectangle 6"/>
          <p:cNvSpPr>
            <a:spLocks noChangeArrowheads="1"/>
          </p:cNvSpPr>
          <p:nvPr/>
        </p:nvSpPr>
        <p:spPr bwMode="auto">
          <a:xfrm>
            <a:off x="4741863" y="1108075"/>
            <a:ext cx="3792537" cy="42084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id-ID">
              <a:cs typeface="Arial" panose="020B0604020202020204" pitchFamily="34" charset="0"/>
            </a:endParaRPr>
          </a:p>
        </p:txBody>
      </p:sp>
      <p:grpSp>
        <p:nvGrpSpPr>
          <p:cNvPr id="83976" name="Group 25"/>
          <p:cNvGrpSpPr>
            <a:grpSpLocks/>
          </p:cNvGrpSpPr>
          <p:nvPr/>
        </p:nvGrpSpPr>
        <p:grpSpPr bwMode="auto">
          <a:xfrm>
            <a:off x="5210175" y="1874838"/>
            <a:ext cx="3632200" cy="1949450"/>
            <a:chOff x="3282" y="1181"/>
            <a:chExt cx="2288" cy="1228"/>
          </a:xfrm>
        </p:grpSpPr>
        <p:sp>
          <p:nvSpPr>
            <p:cNvPr id="84045" name="Freeform 26"/>
            <p:cNvSpPr>
              <a:spLocks/>
            </p:cNvSpPr>
            <p:nvPr/>
          </p:nvSpPr>
          <p:spPr bwMode="auto">
            <a:xfrm>
              <a:off x="3307" y="1206"/>
              <a:ext cx="2263" cy="1184"/>
            </a:xfrm>
            <a:custGeom>
              <a:avLst/>
              <a:gdLst>
                <a:gd name="T0" fmla="*/ 0 w 361"/>
                <a:gd name="T1" fmla="*/ 0 h 189"/>
                <a:gd name="T2" fmla="*/ 3156340 w 361"/>
                <a:gd name="T3" fmla="*/ 7255502 h 189"/>
                <a:gd name="T4" fmla="*/ 6254048 w 361"/>
                <a:gd name="T5" fmla="*/ 10092610 h 189"/>
                <a:gd name="T6" fmla="*/ 9408896 w 361"/>
                <a:gd name="T7" fmla="*/ 11240006 h 189"/>
                <a:gd name="T8" fmla="*/ 12497490 w 361"/>
                <a:gd name="T9" fmla="*/ 11423157 h 189"/>
                <a:gd name="T10" fmla="*/ 15652337 w 361"/>
                <a:gd name="T11" fmla="*/ 10941037 h 189"/>
                <a:gd name="T12" fmla="*/ 18750046 w 361"/>
                <a:gd name="T13" fmla="*/ 9909222 h 189"/>
                <a:gd name="T14" fmla="*/ 21906385 w 361"/>
                <a:gd name="T15" fmla="*/ 8219741 h 1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61"/>
                <a:gd name="T25" fmla="*/ 0 h 189"/>
                <a:gd name="T26" fmla="*/ 361 w 361"/>
                <a:gd name="T27" fmla="*/ 189 h 1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61" h="189">
                  <a:moveTo>
                    <a:pt x="0" y="0"/>
                  </a:moveTo>
                  <a:lnTo>
                    <a:pt x="52" y="120"/>
                  </a:lnTo>
                  <a:lnTo>
                    <a:pt x="103" y="167"/>
                  </a:lnTo>
                  <a:lnTo>
                    <a:pt x="155" y="186"/>
                  </a:lnTo>
                  <a:lnTo>
                    <a:pt x="206" y="189"/>
                  </a:lnTo>
                  <a:lnTo>
                    <a:pt x="258" y="181"/>
                  </a:lnTo>
                  <a:lnTo>
                    <a:pt x="309" y="164"/>
                  </a:lnTo>
                  <a:lnTo>
                    <a:pt x="361" y="136"/>
                  </a:lnTo>
                </a:path>
              </a:pathLst>
            </a:custGeom>
            <a:noFill/>
            <a:ln w="30163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84046" name="Oval 27"/>
            <p:cNvSpPr>
              <a:spLocks noChangeArrowheads="1"/>
            </p:cNvSpPr>
            <p:nvPr/>
          </p:nvSpPr>
          <p:spPr bwMode="auto">
            <a:xfrm>
              <a:off x="3282" y="1181"/>
              <a:ext cx="44" cy="4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84047" name="Oval 28"/>
            <p:cNvSpPr>
              <a:spLocks noChangeArrowheads="1"/>
            </p:cNvSpPr>
            <p:nvPr/>
          </p:nvSpPr>
          <p:spPr bwMode="auto">
            <a:xfrm>
              <a:off x="3608" y="1933"/>
              <a:ext cx="44" cy="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84048" name="Oval 29"/>
            <p:cNvSpPr>
              <a:spLocks noChangeArrowheads="1"/>
            </p:cNvSpPr>
            <p:nvPr/>
          </p:nvSpPr>
          <p:spPr bwMode="auto">
            <a:xfrm>
              <a:off x="3927" y="2227"/>
              <a:ext cx="44" cy="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84049" name="Oval 30"/>
            <p:cNvSpPr>
              <a:spLocks noChangeArrowheads="1"/>
            </p:cNvSpPr>
            <p:nvPr/>
          </p:nvSpPr>
          <p:spPr bwMode="auto">
            <a:xfrm>
              <a:off x="4253" y="2347"/>
              <a:ext cx="44" cy="4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84050" name="Oval 31"/>
            <p:cNvSpPr>
              <a:spLocks noChangeArrowheads="1"/>
            </p:cNvSpPr>
            <p:nvPr/>
          </p:nvSpPr>
          <p:spPr bwMode="auto">
            <a:xfrm>
              <a:off x="4573" y="2365"/>
              <a:ext cx="44" cy="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84051" name="Oval 32"/>
            <p:cNvSpPr>
              <a:spLocks noChangeArrowheads="1"/>
            </p:cNvSpPr>
            <p:nvPr/>
          </p:nvSpPr>
          <p:spPr bwMode="auto">
            <a:xfrm>
              <a:off x="4899" y="2315"/>
              <a:ext cx="44" cy="44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84052" name="Oval 33"/>
            <p:cNvSpPr>
              <a:spLocks noChangeArrowheads="1"/>
            </p:cNvSpPr>
            <p:nvPr/>
          </p:nvSpPr>
          <p:spPr bwMode="auto">
            <a:xfrm>
              <a:off x="5219" y="2209"/>
              <a:ext cx="44" cy="4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4960938" y="1306513"/>
            <a:ext cx="3622675" cy="3235325"/>
            <a:chOff x="3125" y="823"/>
            <a:chExt cx="2282" cy="2038"/>
          </a:xfrm>
        </p:grpSpPr>
        <p:sp>
          <p:nvSpPr>
            <p:cNvPr id="84037" name="Freeform 35"/>
            <p:cNvSpPr>
              <a:spLocks/>
            </p:cNvSpPr>
            <p:nvPr/>
          </p:nvSpPr>
          <p:spPr bwMode="auto">
            <a:xfrm>
              <a:off x="3150" y="823"/>
              <a:ext cx="2257" cy="2019"/>
            </a:xfrm>
            <a:custGeom>
              <a:avLst/>
              <a:gdLst>
                <a:gd name="T0" fmla="*/ 0 w 360"/>
                <a:gd name="T1" fmla="*/ 15923577 h 322"/>
                <a:gd name="T2" fmla="*/ 3099312 w 360"/>
                <a:gd name="T3" fmla="*/ 18356635 h 322"/>
                <a:gd name="T4" fmla="*/ 6256993 w 360"/>
                <a:gd name="T5" fmla="*/ 19568530 h 322"/>
                <a:gd name="T6" fmla="*/ 9346952 w 360"/>
                <a:gd name="T7" fmla="*/ 18356635 h 322"/>
                <a:gd name="T8" fmla="*/ 12514024 w 360"/>
                <a:gd name="T9" fmla="*/ 15923577 h 322"/>
                <a:gd name="T10" fmla="*/ 15603945 w 360"/>
                <a:gd name="T11" fmla="*/ 12278856 h 322"/>
                <a:gd name="T12" fmla="*/ 18761902 w 360"/>
                <a:gd name="T13" fmla="*/ 7355957 h 322"/>
                <a:gd name="T14" fmla="*/ 21861214 w 360"/>
                <a:gd name="T15" fmla="*/ 0 h 3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60"/>
                <a:gd name="T25" fmla="*/ 0 h 322"/>
                <a:gd name="T26" fmla="*/ 360 w 360"/>
                <a:gd name="T27" fmla="*/ 322 h 3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60" h="322">
                  <a:moveTo>
                    <a:pt x="0" y="262"/>
                  </a:moveTo>
                  <a:lnTo>
                    <a:pt x="51" y="302"/>
                  </a:lnTo>
                  <a:lnTo>
                    <a:pt x="103" y="322"/>
                  </a:lnTo>
                  <a:lnTo>
                    <a:pt x="154" y="302"/>
                  </a:lnTo>
                  <a:lnTo>
                    <a:pt x="206" y="262"/>
                  </a:lnTo>
                  <a:lnTo>
                    <a:pt x="257" y="202"/>
                  </a:lnTo>
                  <a:lnTo>
                    <a:pt x="309" y="121"/>
                  </a:lnTo>
                  <a:lnTo>
                    <a:pt x="360" y="0"/>
                  </a:lnTo>
                </a:path>
              </a:pathLst>
            </a:custGeom>
            <a:noFill/>
            <a:ln w="30163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84038" name="Oval 36"/>
            <p:cNvSpPr>
              <a:spLocks noChangeArrowheads="1"/>
            </p:cNvSpPr>
            <p:nvPr/>
          </p:nvSpPr>
          <p:spPr bwMode="auto">
            <a:xfrm>
              <a:off x="3125" y="2441"/>
              <a:ext cx="44" cy="43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84039" name="Oval 37"/>
            <p:cNvSpPr>
              <a:spLocks noChangeArrowheads="1"/>
            </p:cNvSpPr>
            <p:nvPr/>
          </p:nvSpPr>
          <p:spPr bwMode="auto">
            <a:xfrm>
              <a:off x="3445" y="2691"/>
              <a:ext cx="44" cy="44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84040" name="Oval 38"/>
            <p:cNvSpPr>
              <a:spLocks noChangeArrowheads="1"/>
            </p:cNvSpPr>
            <p:nvPr/>
          </p:nvSpPr>
          <p:spPr bwMode="auto">
            <a:xfrm>
              <a:off x="3771" y="2817"/>
              <a:ext cx="44" cy="44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84041" name="Oval 39"/>
            <p:cNvSpPr>
              <a:spLocks noChangeArrowheads="1"/>
            </p:cNvSpPr>
            <p:nvPr/>
          </p:nvSpPr>
          <p:spPr bwMode="auto">
            <a:xfrm>
              <a:off x="4090" y="2691"/>
              <a:ext cx="44" cy="44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84042" name="Oval 40"/>
            <p:cNvSpPr>
              <a:spLocks noChangeArrowheads="1"/>
            </p:cNvSpPr>
            <p:nvPr/>
          </p:nvSpPr>
          <p:spPr bwMode="auto">
            <a:xfrm>
              <a:off x="4416" y="2441"/>
              <a:ext cx="44" cy="43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84043" name="Oval 41"/>
            <p:cNvSpPr>
              <a:spLocks noChangeArrowheads="1"/>
            </p:cNvSpPr>
            <p:nvPr/>
          </p:nvSpPr>
          <p:spPr bwMode="auto">
            <a:xfrm>
              <a:off x="4736" y="2064"/>
              <a:ext cx="44" cy="44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84044" name="Oval 42"/>
            <p:cNvSpPr>
              <a:spLocks noChangeArrowheads="1"/>
            </p:cNvSpPr>
            <p:nvPr/>
          </p:nvSpPr>
          <p:spPr bwMode="auto">
            <a:xfrm>
              <a:off x="5062" y="1557"/>
              <a:ext cx="44" cy="44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</p:grpSp>
      <p:sp>
        <p:nvSpPr>
          <p:cNvPr id="83978" name="Rectangle 43"/>
          <p:cNvSpPr>
            <a:spLocks noChangeArrowheads="1"/>
          </p:cNvSpPr>
          <p:nvPr/>
        </p:nvSpPr>
        <p:spPr bwMode="auto">
          <a:xfrm>
            <a:off x="6016625" y="992188"/>
            <a:ext cx="1287463" cy="896937"/>
          </a:xfrm>
          <a:prstGeom prst="rect">
            <a:avLst/>
          </a:prstGeom>
          <a:solidFill>
            <a:srgbClr val="FFFFCC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id-ID">
              <a:cs typeface="Arial" panose="020B0604020202020204" pitchFamily="34" charset="0"/>
            </a:endParaRPr>
          </a:p>
        </p:txBody>
      </p:sp>
      <p:grpSp>
        <p:nvGrpSpPr>
          <p:cNvPr id="83979" name="Group 52"/>
          <p:cNvGrpSpPr>
            <a:grpSpLocks/>
          </p:cNvGrpSpPr>
          <p:nvPr/>
        </p:nvGrpSpPr>
        <p:grpSpPr bwMode="auto">
          <a:xfrm>
            <a:off x="6167438" y="1047750"/>
            <a:ext cx="1033462" cy="381000"/>
            <a:chOff x="773" y="2073"/>
            <a:chExt cx="651" cy="240"/>
          </a:xfrm>
        </p:grpSpPr>
        <p:sp>
          <p:nvSpPr>
            <p:cNvPr id="84034" name="Line 53"/>
            <p:cNvSpPr>
              <a:spLocks noChangeShapeType="1"/>
            </p:cNvSpPr>
            <p:nvPr/>
          </p:nvSpPr>
          <p:spPr bwMode="auto">
            <a:xfrm>
              <a:off x="773" y="2190"/>
              <a:ext cx="202" cy="1"/>
            </a:xfrm>
            <a:prstGeom prst="line">
              <a:avLst/>
            </a:prstGeom>
            <a:noFill/>
            <a:ln w="30163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84035" name="Oval 54"/>
            <p:cNvSpPr>
              <a:spLocks noChangeArrowheads="1"/>
            </p:cNvSpPr>
            <p:nvPr/>
          </p:nvSpPr>
          <p:spPr bwMode="auto">
            <a:xfrm>
              <a:off x="845" y="2160"/>
              <a:ext cx="51" cy="51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84036" name="Rectangle 55"/>
            <p:cNvSpPr>
              <a:spLocks noChangeArrowheads="1"/>
            </p:cNvSpPr>
            <p:nvPr/>
          </p:nvSpPr>
          <p:spPr bwMode="auto">
            <a:xfrm>
              <a:off x="1025" y="2073"/>
              <a:ext cx="399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 sz="2500" i="1">
                  <a:solidFill>
                    <a:srgbClr val="000000"/>
                  </a:solidFill>
                  <a:cs typeface="Arial" panose="020B0604020202020204" pitchFamily="34" charset="0"/>
                </a:rPr>
                <a:t>ATC</a:t>
              </a:r>
              <a:endParaRPr lang="en-US" altLang="id-ID" sz="2500" i="1">
                <a:cs typeface="Arial" panose="020B0604020202020204" pitchFamily="34" charset="0"/>
              </a:endParaRP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6167438" y="1438275"/>
            <a:ext cx="893762" cy="381000"/>
            <a:chOff x="773" y="2348"/>
            <a:chExt cx="563" cy="240"/>
          </a:xfrm>
        </p:grpSpPr>
        <p:sp>
          <p:nvSpPr>
            <p:cNvPr id="84031" name="Line 57"/>
            <p:cNvSpPr>
              <a:spLocks noChangeShapeType="1"/>
            </p:cNvSpPr>
            <p:nvPr/>
          </p:nvSpPr>
          <p:spPr bwMode="auto">
            <a:xfrm>
              <a:off x="773" y="2465"/>
              <a:ext cx="202" cy="1"/>
            </a:xfrm>
            <a:prstGeom prst="line">
              <a:avLst/>
            </a:prstGeom>
            <a:noFill/>
            <a:ln w="30163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84032" name="Oval 58"/>
            <p:cNvSpPr>
              <a:spLocks noChangeArrowheads="1"/>
            </p:cNvSpPr>
            <p:nvPr/>
          </p:nvSpPr>
          <p:spPr bwMode="auto">
            <a:xfrm>
              <a:off x="845" y="2436"/>
              <a:ext cx="51" cy="51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84033" name="Rectangle 59"/>
            <p:cNvSpPr>
              <a:spLocks noChangeArrowheads="1"/>
            </p:cNvSpPr>
            <p:nvPr/>
          </p:nvSpPr>
          <p:spPr bwMode="auto">
            <a:xfrm>
              <a:off x="1025" y="2348"/>
              <a:ext cx="311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 sz="2500" i="1">
                  <a:solidFill>
                    <a:srgbClr val="000000"/>
                  </a:solidFill>
                  <a:cs typeface="Arial" panose="020B0604020202020204" pitchFamily="34" charset="0"/>
                </a:rPr>
                <a:t>MC</a:t>
              </a:r>
              <a:endParaRPr lang="en-US" altLang="id-ID" sz="2500" i="1">
                <a:cs typeface="Arial" panose="020B0604020202020204" pitchFamily="34" charset="0"/>
              </a:endParaRPr>
            </a:p>
          </p:txBody>
        </p:sp>
      </p:grpSp>
      <p:grpSp>
        <p:nvGrpSpPr>
          <p:cNvPr id="83981" name="Group 60"/>
          <p:cNvGrpSpPr>
            <a:grpSpLocks/>
          </p:cNvGrpSpPr>
          <p:nvPr/>
        </p:nvGrpSpPr>
        <p:grpSpPr bwMode="auto">
          <a:xfrm>
            <a:off x="3457575" y="828675"/>
            <a:ext cx="5284788" cy="5494338"/>
            <a:chOff x="2178" y="522"/>
            <a:chExt cx="3329" cy="3461"/>
          </a:xfrm>
        </p:grpSpPr>
        <p:grpSp>
          <p:nvGrpSpPr>
            <p:cNvPr id="83989" name="Group 61"/>
            <p:cNvGrpSpPr>
              <a:grpSpLocks/>
            </p:cNvGrpSpPr>
            <p:nvPr/>
          </p:nvGrpSpPr>
          <p:grpSpPr bwMode="auto">
            <a:xfrm>
              <a:off x="2216" y="698"/>
              <a:ext cx="3160" cy="3245"/>
              <a:chOff x="2216" y="698"/>
              <a:chExt cx="3160" cy="3245"/>
            </a:xfrm>
          </p:grpSpPr>
          <p:sp>
            <p:nvSpPr>
              <p:cNvPr id="83991" name="Line 62"/>
              <p:cNvSpPr>
                <a:spLocks noChangeShapeType="1"/>
              </p:cNvSpPr>
              <p:nvPr/>
            </p:nvSpPr>
            <p:spPr bwMode="auto">
              <a:xfrm flipV="1">
                <a:off x="2987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3992" name="Line 63"/>
              <p:cNvSpPr>
                <a:spLocks noChangeShapeType="1"/>
              </p:cNvSpPr>
              <p:nvPr/>
            </p:nvSpPr>
            <p:spPr bwMode="auto">
              <a:xfrm flipV="1">
                <a:off x="3307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3993" name="Line 64"/>
              <p:cNvSpPr>
                <a:spLocks noChangeShapeType="1"/>
              </p:cNvSpPr>
              <p:nvPr/>
            </p:nvSpPr>
            <p:spPr bwMode="auto">
              <a:xfrm flipV="1">
                <a:off x="3633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3994" name="Line 65"/>
              <p:cNvSpPr>
                <a:spLocks noChangeShapeType="1"/>
              </p:cNvSpPr>
              <p:nvPr/>
            </p:nvSpPr>
            <p:spPr bwMode="auto">
              <a:xfrm flipV="1">
                <a:off x="3953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3995" name="Line 66"/>
              <p:cNvSpPr>
                <a:spLocks noChangeShapeType="1"/>
              </p:cNvSpPr>
              <p:nvPr/>
            </p:nvSpPr>
            <p:spPr bwMode="auto">
              <a:xfrm flipV="1">
                <a:off x="4279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3996" name="Line 67"/>
              <p:cNvSpPr>
                <a:spLocks noChangeShapeType="1"/>
              </p:cNvSpPr>
              <p:nvPr/>
            </p:nvSpPr>
            <p:spPr bwMode="auto">
              <a:xfrm flipV="1">
                <a:off x="4598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3997" name="Line 68"/>
              <p:cNvSpPr>
                <a:spLocks noChangeShapeType="1"/>
              </p:cNvSpPr>
              <p:nvPr/>
            </p:nvSpPr>
            <p:spPr bwMode="auto">
              <a:xfrm flipV="1">
                <a:off x="4924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3998" name="Line 69"/>
              <p:cNvSpPr>
                <a:spLocks noChangeShapeType="1"/>
              </p:cNvSpPr>
              <p:nvPr/>
            </p:nvSpPr>
            <p:spPr bwMode="auto">
              <a:xfrm flipV="1">
                <a:off x="5244" y="3349"/>
                <a:ext cx="1" cy="5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grpSp>
            <p:nvGrpSpPr>
              <p:cNvPr id="83999" name="Group 70"/>
              <p:cNvGrpSpPr>
                <a:grpSpLocks/>
              </p:cNvGrpSpPr>
              <p:nvPr/>
            </p:nvGrpSpPr>
            <p:grpSpPr bwMode="auto">
              <a:xfrm>
                <a:off x="2454" y="698"/>
                <a:ext cx="2922" cy="2749"/>
                <a:chOff x="2454" y="698"/>
                <a:chExt cx="2922" cy="2749"/>
              </a:xfrm>
            </p:grpSpPr>
            <p:sp>
              <p:nvSpPr>
                <p:cNvPr id="84010" name="Line 71"/>
                <p:cNvSpPr>
                  <a:spLocks noChangeShapeType="1"/>
                </p:cNvSpPr>
                <p:nvPr/>
              </p:nvSpPr>
              <p:spPr bwMode="auto">
                <a:xfrm>
                  <a:off x="2937" y="3349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84011" name="Line 72"/>
                <p:cNvSpPr>
                  <a:spLocks noChangeShapeType="1"/>
                </p:cNvSpPr>
                <p:nvPr/>
              </p:nvSpPr>
              <p:spPr bwMode="auto">
                <a:xfrm>
                  <a:off x="2937" y="3036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84012" name="Line 73"/>
                <p:cNvSpPr>
                  <a:spLocks noChangeShapeType="1"/>
                </p:cNvSpPr>
                <p:nvPr/>
              </p:nvSpPr>
              <p:spPr bwMode="auto">
                <a:xfrm>
                  <a:off x="2937" y="2716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84013" name="Line 74"/>
                <p:cNvSpPr>
                  <a:spLocks noChangeShapeType="1"/>
                </p:cNvSpPr>
                <p:nvPr/>
              </p:nvSpPr>
              <p:spPr bwMode="auto">
                <a:xfrm>
                  <a:off x="2937" y="2403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84014" name="Line 75"/>
                <p:cNvSpPr>
                  <a:spLocks noChangeShapeType="1"/>
                </p:cNvSpPr>
                <p:nvPr/>
              </p:nvSpPr>
              <p:spPr bwMode="auto">
                <a:xfrm>
                  <a:off x="2937" y="2089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84015" name="Line 76"/>
                <p:cNvSpPr>
                  <a:spLocks noChangeShapeType="1"/>
                </p:cNvSpPr>
                <p:nvPr/>
              </p:nvSpPr>
              <p:spPr bwMode="auto">
                <a:xfrm>
                  <a:off x="2937" y="1770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84016" name="Line 77"/>
                <p:cNvSpPr>
                  <a:spLocks noChangeShapeType="1"/>
                </p:cNvSpPr>
                <p:nvPr/>
              </p:nvSpPr>
              <p:spPr bwMode="auto">
                <a:xfrm>
                  <a:off x="2937" y="1456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84017" name="Line 78"/>
                <p:cNvSpPr>
                  <a:spLocks noChangeShapeType="1"/>
                </p:cNvSpPr>
                <p:nvPr/>
              </p:nvSpPr>
              <p:spPr bwMode="auto">
                <a:xfrm>
                  <a:off x="2937" y="1143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84018" name="Line 79"/>
                <p:cNvSpPr>
                  <a:spLocks noChangeShapeType="1"/>
                </p:cNvSpPr>
                <p:nvPr/>
              </p:nvSpPr>
              <p:spPr bwMode="auto">
                <a:xfrm>
                  <a:off x="2937" y="823"/>
                  <a:ext cx="50" cy="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grpSp>
              <p:nvGrpSpPr>
                <p:cNvPr id="84019" name="Group 80"/>
                <p:cNvGrpSpPr>
                  <a:grpSpLocks/>
                </p:cNvGrpSpPr>
                <p:nvPr/>
              </p:nvGrpSpPr>
              <p:grpSpPr bwMode="auto">
                <a:xfrm>
                  <a:off x="2987" y="698"/>
                  <a:ext cx="2389" cy="2652"/>
                  <a:chOff x="2987" y="698"/>
                  <a:chExt cx="2389" cy="2652"/>
                </a:xfrm>
              </p:grpSpPr>
              <p:sp>
                <p:nvSpPr>
                  <p:cNvPr id="84029" name="Line 81"/>
                  <p:cNvSpPr>
                    <a:spLocks noChangeShapeType="1"/>
                  </p:cNvSpPr>
                  <p:nvPr/>
                </p:nvSpPr>
                <p:spPr bwMode="auto">
                  <a:xfrm>
                    <a:off x="2987" y="698"/>
                    <a:ext cx="1" cy="265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84030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2987" y="3349"/>
                    <a:ext cx="2389" cy="1"/>
                  </a:xfrm>
                  <a:prstGeom prst="line">
                    <a:avLst/>
                  </a:prstGeom>
                  <a:noFill/>
                  <a:ln w="206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</p:grpSp>
            <p:sp>
              <p:nvSpPr>
                <p:cNvPr id="84020" name="Rectangle 83"/>
                <p:cNvSpPr>
                  <a:spLocks noChangeArrowheads="1"/>
                </p:cNvSpPr>
                <p:nvPr/>
              </p:nvSpPr>
              <p:spPr bwMode="auto">
                <a:xfrm>
                  <a:off x="2630" y="3255"/>
                  <a:ext cx="178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$0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4021" name="Rectangle 84"/>
                <p:cNvSpPr>
                  <a:spLocks noChangeArrowheads="1"/>
                </p:cNvSpPr>
                <p:nvPr/>
              </p:nvSpPr>
              <p:spPr bwMode="auto">
                <a:xfrm>
                  <a:off x="2542" y="2942"/>
                  <a:ext cx="267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$25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4022" name="Rectangle 85"/>
                <p:cNvSpPr>
                  <a:spLocks noChangeArrowheads="1"/>
                </p:cNvSpPr>
                <p:nvPr/>
              </p:nvSpPr>
              <p:spPr bwMode="auto">
                <a:xfrm>
                  <a:off x="2542" y="2622"/>
                  <a:ext cx="267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$50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4023" name="Rectangle 86"/>
                <p:cNvSpPr>
                  <a:spLocks noChangeArrowheads="1"/>
                </p:cNvSpPr>
                <p:nvPr/>
              </p:nvSpPr>
              <p:spPr bwMode="auto">
                <a:xfrm>
                  <a:off x="2542" y="2309"/>
                  <a:ext cx="267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$75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4024" name="Rectangle 87"/>
                <p:cNvSpPr>
                  <a:spLocks noChangeArrowheads="1"/>
                </p:cNvSpPr>
                <p:nvPr/>
              </p:nvSpPr>
              <p:spPr bwMode="auto">
                <a:xfrm>
                  <a:off x="2454" y="1995"/>
                  <a:ext cx="356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$100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4025" name="Rectangle 88"/>
                <p:cNvSpPr>
                  <a:spLocks noChangeArrowheads="1"/>
                </p:cNvSpPr>
                <p:nvPr/>
              </p:nvSpPr>
              <p:spPr bwMode="auto">
                <a:xfrm>
                  <a:off x="2454" y="1676"/>
                  <a:ext cx="356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$125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4026" name="Rectangle 89"/>
                <p:cNvSpPr>
                  <a:spLocks noChangeArrowheads="1"/>
                </p:cNvSpPr>
                <p:nvPr/>
              </p:nvSpPr>
              <p:spPr bwMode="auto">
                <a:xfrm>
                  <a:off x="2454" y="1362"/>
                  <a:ext cx="356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$150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4027" name="Rectangle 90"/>
                <p:cNvSpPr>
                  <a:spLocks noChangeArrowheads="1"/>
                </p:cNvSpPr>
                <p:nvPr/>
              </p:nvSpPr>
              <p:spPr bwMode="auto">
                <a:xfrm>
                  <a:off x="2454" y="1049"/>
                  <a:ext cx="356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$175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4028" name="Rectangle 91"/>
                <p:cNvSpPr>
                  <a:spLocks noChangeArrowheads="1"/>
                </p:cNvSpPr>
                <p:nvPr/>
              </p:nvSpPr>
              <p:spPr bwMode="auto">
                <a:xfrm>
                  <a:off x="2454" y="729"/>
                  <a:ext cx="356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id-ID" sz="2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$200</a:t>
                  </a:r>
                  <a:endParaRPr lang="en-US" altLang="id-ID"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84000" name="Rectangle 92"/>
              <p:cNvSpPr>
                <a:spLocks noChangeArrowheads="1"/>
              </p:cNvSpPr>
              <p:nvPr/>
            </p:nvSpPr>
            <p:spPr bwMode="auto">
              <a:xfrm>
                <a:off x="2943" y="3494"/>
                <a:ext cx="8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000">
                    <a:solidFill>
                      <a:srgbClr val="000000"/>
                    </a:solidFill>
                    <a:cs typeface="Arial" panose="020B0604020202020204" pitchFamily="34" charset="0"/>
                  </a:rPr>
                  <a:t>0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84001" name="Rectangle 93"/>
              <p:cNvSpPr>
                <a:spLocks noChangeArrowheads="1"/>
              </p:cNvSpPr>
              <p:nvPr/>
            </p:nvSpPr>
            <p:spPr bwMode="auto">
              <a:xfrm>
                <a:off x="3263" y="3494"/>
                <a:ext cx="8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000">
                    <a:solidFill>
                      <a:srgbClr val="000000"/>
                    </a:solidFill>
                    <a:cs typeface="Arial" panose="020B0604020202020204" pitchFamily="34" charset="0"/>
                  </a:rPr>
                  <a:t>1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84002" name="Rectangle 94"/>
              <p:cNvSpPr>
                <a:spLocks noChangeArrowheads="1"/>
              </p:cNvSpPr>
              <p:nvPr/>
            </p:nvSpPr>
            <p:spPr bwMode="auto">
              <a:xfrm>
                <a:off x="3589" y="3494"/>
                <a:ext cx="8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000">
                    <a:solidFill>
                      <a:srgbClr val="000000"/>
                    </a:solidFill>
                    <a:cs typeface="Arial" panose="020B0604020202020204" pitchFamily="34" charset="0"/>
                  </a:rPr>
                  <a:t>2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84003" name="Rectangle 95"/>
              <p:cNvSpPr>
                <a:spLocks noChangeArrowheads="1"/>
              </p:cNvSpPr>
              <p:nvPr/>
            </p:nvSpPr>
            <p:spPr bwMode="auto">
              <a:xfrm>
                <a:off x="3909" y="3494"/>
                <a:ext cx="8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000">
                    <a:solidFill>
                      <a:srgbClr val="000000"/>
                    </a:solidFill>
                    <a:cs typeface="Arial" panose="020B0604020202020204" pitchFamily="34" charset="0"/>
                  </a:rPr>
                  <a:t>3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84004" name="Rectangle 96"/>
              <p:cNvSpPr>
                <a:spLocks noChangeArrowheads="1"/>
              </p:cNvSpPr>
              <p:nvPr/>
            </p:nvSpPr>
            <p:spPr bwMode="auto">
              <a:xfrm>
                <a:off x="4235" y="3494"/>
                <a:ext cx="8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000">
                    <a:solidFill>
                      <a:srgbClr val="000000"/>
                    </a:solidFill>
                    <a:cs typeface="Arial" panose="020B0604020202020204" pitchFamily="34" charset="0"/>
                  </a:rPr>
                  <a:t>4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84005" name="Rectangle 97"/>
              <p:cNvSpPr>
                <a:spLocks noChangeArrowheads="1"/>
              </p:cNvSpPr>
              <p:nvPr/>
            </p:nvSpPr>
            <p:spPr bwMode="auto">
              <a:xfrm>
                <a:off x="4554" y="3494"/>
                <a:ext cx="8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000">
                    <a:solidFill>
                      <a:srgbClr val="000000"/>
                    </a:solidFill>
                    <a:cs typeface="Arial" panose="020B0604020202020204" pitchFamily="34" charset="0"/>
                  </a:rPr>
                  <a:t>5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84006" name="Rectangle 98"/>
              <p:cNvSpPr>
                <a:spLocks noChangeArrowheads="1"/>
              </p:cNvSpPr>
              <p:nvPr/>
            </p:nvSpPr>
            <p:spPr bwMode="auto">
              <a:xfrm>
                <a:off x="4880" y="3494"/>
                <a:ext cx="8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000">
                    <a:solidFill>
                      <a:srgbClr val="000000"/>
                    </a:solidFill>
                    <a:cs typeface="Arial" panose="020B0604020202020204" pitchFamily="34" charset="0"/>
                  </a:rPr>
                  <a:t>6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84007" name="Rectangle 99"/>
              <p:cNvSpPr>
                <a:spLocks noChangeArrowheads="1"/>
              </p:cNvSpPr>
              <p:nvPr/>
            </p:nvSpPr>
            <p:spPr bwMode="auto">
              <a:xfrm>
                <a:off x="5200" y="3494"/>
                <a:ext cx="8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000">
                    <a:solidFill>
                      <a:srgbClr val="000000"/>
                    </a:solidFill>
                    <a:cs typeface="Arial" panose="020B0604020202020204" pitchFamily="34" charset="0"/>
                  </a:rPr>
                  <a:t>7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84008" name="Rectangle 100"/>
              <p:cNvSpPr>
                <a:spLocks noChangeArrowheads="1"/>
              </p:cNvSpPr>
              <p:nvPr/>
            </p:nvSpPr>
            <p:spPr bwMode="auto">
              <a:xfrm>
                <a:off x="4103" y="3751"/>
                <a:ext cx="12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000" b="1" i="1">
                    <a:solidFill>
                      <a:srgbClr val="000000"/>
                    </a:solidFill>
                    <a:cs typeface="Arial" panose="020B0604020202020204" pitchFamily="34" charset="0"/>
                  </a:rPr>
                  <a:t>Q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  <p:sp>
            <p:nvSpPr>
              <p:cNvPr id="84009" name="Rectangle 101"/>
              <p:cNvSpPr>
                <a:spLocks noChangeArrowheads="1"/>
              </p:cNvSpPr>
              <p:nvPr/>
            </p:nvSpPr>
            <p:spPr bwMode="auto">
              <a:xfrm rot="-5400000">
                <a:off x="2089" y="1932"/>
                <a:ext cx="445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000" b="1">
                    <a:solidFill>
                      <a:srgbClr val="000000"/>
                    </a:solidFill>
                    <a:cs typeface="Arial" panose="020B0604020202020204" pitchFamily="34" charset="0"/>
                  </a:rPr>
                  <a:t>Costs</a:t>
                </a:r>
                <a:endParaRPr lang="en-US" altLang="id-ID"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3990" name="Rectangle 102"/>
            <p:cNvSpPr>
              <a:spLocks noChangeArrowheads="1"/>
            </p:cNvSpPr>
            <p:nvPr/>
          </p:nvSpPr>
          <p:spPr bwMode="auto">
            <a:xfrm>
              <a:off x="2178" y="522"/>
              <a:ext cx="3329" cy="346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</p:grpSp>
      <p:sp>
        <p:nvSpPr>
          <p:cNvPr id="98407" name="Text Box 103"/>
          <p:cNvSpPr txBox="1">
            <a:spLocks noChangeArrowheads="1"/>
          </p:cNvSpPr>
          <p:nvPr/>
        </p:nvSpPr>
        <p:spPr bwMode="auto">
          <a:xfrm>
            <a:off x="330200" y="898525"/>
            <a:ext cx="2916238" cy="525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5000"/>
              </a:spcBef>
            </a:pPr>
            <a:r>
              <a:rPr lang="en-US" altLang="id-ID" sz="2500">
                <a:cs typeface="Arial" panose="020B0604020202020204" pitchFamily="34" charset="0"/>
              </a:rPr>
              <a:t>When </a:t>
            </a:r>
            <a:r>
              <a:rPr lang="en-US" altLang="id-ID" sz="2500" i="1">
                <a:cs typeface="Arial" panose="020B0604020202020204" pitchFamily="34" charset="0"/>
              </a:rPr>
              <a:t>MC</a:t>
            </a:r>
            <a:r>
              <a:rPr lang="en-US" altLang="id-ID" sz="2500">
                <a:cs typeface="Arial" panose="020B0604020202020204" pitchFamily="34" charset="0"/>
              </a:rPr>
              <a:t> &lt; </a:t>
            </a:r>
            <a:r>
              <a:rPr lang="en-US" altLang="id-ID" sz="2500" i="1">
                <a:cs typeface="Arial" panose="020B0604020202020204" pitchFamily="34" charset="0"/>
              </a:rPr>
              <a:t>ATC</a:t>
            </a:r>
            <a:r>
              <a:rPr lang="en-US" altLang="id-ID" sz="2500">
                <a:cs typeface="Arial" panose="020B0604020202020204" pitchFamily="34" charset="0"/>
              </a:rPr>
              <a:t>,</a:t>
            </a:r>
          </a:p>
          <a:p>
            <a:pPr eaLnBrk="1" hangingPunct="1">
              <a:lnSpc>
                <a:spcPct val="110000"/>
              </a:lnSpc>
              <a:spcBef>
                <a:spcPct val="15000"/>
              </a:spcBef>
            </a:pPr>
            <a:r>
              <a:rPr lang="en-US" altLang="id-ID" sz="2500" i="1">
                <a:cs typeface="Arial" panose="020B0604020202020204" pitchFamily="34" charset="0"/>
              </a:rPr>
              <a:t>ATC</a:t>
            </a:r>
            <a:r>
              <a:rPr lang="en-US" altLang="id-ID" sz="2500">
                <a:cs typeface="Arial" panose="020B0604020202020204" pitchFamily="34" charset="0"/>
              </a:rPr>
              <a:t> is falling.</a:t>
            </a:r>
          </a:p>
          <a:p>
            <a:pPr eaLnBrk="1" hangingPunct="1">
              <a:lnSpc>
                <a:spcPct val="110000"/>
              </a:lnSpc>
              <a:spcBef>
                <a:spcPct val="55000"/>
              </a:spcBef>
            </a:pPr>
            <a:r>
              <a:rPr lang="en-US" altLang="id-ID" sz="2500">
                <a:cs typeface="Arial" panose="020B0604020202020204" pitchFamily="34" charset="0"/>
              </a:rPr>
              <a:t>When </a:t>
            </a:r>
            <a:r>
              <a:rPr lang="en-US" altLang="id-ID" sz="2500" i="1">
                <a:cs typeface="Arial" panose="020B0604020202020204" pitchFamily="34" charset="0"/>
              </a:rPr>
              <a:t>MC</a:t>
            </a:r>
            <a:r>
              <a:rPr lang="en-US" altLang="id-ID" sz="2500">
                <a:cs typeface="Arial" panose="020B0604020202020204" pitchFamily="34" charset="0"/>
              </a:rPr>
              <a:t> &gt; </a:t>
            </a:r>
            <a:r>
              <a:rPr lang="en-US" altLang="id-ID" sz="2500" i="1">
                <a:cs typeface="Arial" panose="020B0604020202020204" pitchFamily="34" charset="0"/>
              </a:rPr>
              <a:t>ATC</a:t>
            </a:r>
            <a:r>
              <a:rPr lang="en-US" altLang="id-ID" sz="2500">
                <a:cs typeface="Arial" panose="020B0604020202020204" pitchFamily="34" charset="0"/>
              </a:rPr>
              <a:t>,</a:t>
            </a:r>
          </a:p>
          <a:p>
            <a:pPr eaLnBrk="1" hangingPunct="1">
              <a:lnSpc>
                <a:spcPct val="110000"/>
              </a:lnSpc>
              <a:spcBef>
                <a:spcPct val="15000"/>
              </a:spcBef>
            </a:pPr>
            <a:r>
              <a:rPr lang="en-US" altLang="id-ID" sz="2500" i="1">
                <a:cs typeface="Arial" panose="020B0604020202020204" pitchFamily="34" charset="0"/>
              </a:rPr>
              <a:t>ATC</a:t>
            </a:r>
            <a:r>
              <a:rPr lang="en-US" altLang="id-ID" sz="2500">
                <a:cs typeface="Arial" panose="020B0604020202020204" pitchFamily="34" charset="0"/>
              </a:rPr>
              <a:t> is rising.</a:t>
            </a:r>
          </a:p>
          <a:p>
            <a:pPr eaLnBrk="1" hangingPunct="1">
              <a:lnSpc>
                <a:spcPct val="110000"/>
              </a:lnSpc>
              <a:spcBef>
                <a:spcPct val="55000"/>
              </a:spcBef>
            </a:pPr>
            <a:r>
              <a:rPr lang="en-US" altLang="id-ID" sz="2500">
                <a:cs typeface="Arial" panose="020B0604020202020204" pitchFamily="34" charset="0"/>
              </a:rPr>
              <a:t>The </a:t>
            </a:r>
            <a:r>
              <a:rPr lang="en-US" altLang="id-ID" sz="2500" i="1">
                <a:cs typeface="Arial" panose="020B0604020202020204" pitchFamily="34" charset="0"/>
              </a:rPr>
              <a:t>MC</a:t>
            </a:r>
            <a:r>
              <a:rPr lang="en-US" altLang="id-ID" sz="2500">
                <a:cs typeface="Arial" panose="020B0604020202020204" pitchFamily="34" charset="0"/>
              </a:rPr>
              <a:t> curve crosses the </a:t>
            </a:r>
            <a:br>
              <a:rPr lang="en-US" altLang="id-ID" sz="2500">
                <a:cs typeface="Arial" panose="020B0604020202020204" pitchFamily="34" charset="0"/>
              </a:rPr>
            </a:br>
            <a:r>
              <a:rPr lang="en-US" altLang="id-ID" sz="2500" i="1">
                <a:cs typeface="Arial" panose="020B0604020202020204" pitchFamily="34" charset="0"/>
              </a:rPr>
              <a:t>ATC</a:t>
            </a:r>
            <a:r>
              <a:rPr lang="en-US" altLang="id-ID" sz="2500">
                <a:cs typeface="Arial" panose="020B0604020202020204" pitchFamily="34" charset="0"/>
              </a:rPr>
              <a:t> curve at </a:t>
            </a:r>
            <a:br>
              <a:rPr lang="en-US" altLang="id-ID" sz="2500">
                <a:cs typeface="Arial" panose="020B0604020202020204" pitchFamily="34" charset="0"/>
              </a:rPr>
            </a:br>
            <a:r>
              <a:rPr lang="en-US" altLang="id-ID" sz="2500">
                <a:cs typeface="Arial" panose="020B0604020202020204" pitchFamily="34" charset="0"/>
              </a:rPr>
              <a:t>the </a:t>
            </a:r>
            <a:r>
              <a:rPr lang="en-US" altLang="id-ID" sz="2500" i="1">
                <a:cs typeface="Arial" panose="020B0604020202020204" pitchFamily="34" charset="0"/>
              </a:rPr>
              <a:t>ATC</a:t>
            </a:r>
            <a:r>
              <a:rPr lang="en-US" altLang="id-ID" sz="2500">
                <a:cs typeface="Arial" panose="020B0604020202020204" pitchFamily="34" charset="0"/>
              </a:rPr>
              <a:t> curve’s minimum. </a:t>
            </a:r>
          </a:p>
          <a:p>
            <a:pPr eaLnBrk="1" hangingPunct="1">
              <a:lnSpc>
                <a:spcPct val="110000"/>
              </a:lnSpc>
              <a:spcBef>
                <a:spcPct val="55000"/>
              </a:spcBef>
            </a:pPr>
            <a:endParaRPr lang="en-US" altLang="id-ID" sz="2500">
              <a:cs typeface="Arial" panose="020B0604020202020204" pitchFamily="34" charset="0"/>
            </a:endParaRPr>
          </a:p>
        </p:txBody>
      </p:sp>
      <p:sp>
        <p:nvSpPr>
          <p:cNvPr id="98410" name="AutoShape 106"/>
          <p:cNvSpPr>
            <a:spLocks/>
          </p:cNvSpPr>
          <p:nvPr/>
        </p:nvSpPr>
        <p:spPr bwMode="auto">
          <a:xfrm rot="5400000">
            <a:off x="5820569" y="4001294"/>
            <a:ext cx="260350" cy="2290762"/>
          </a:xfrm>
          <a:prstGeom prst="leftBrace">
            <a:avLst>
              <a:gd name="adj1" fmla="val 72671"/>
              <a:gd name="adj2" fmla="val 50000"/>
            </a:avLst>
          </a:prstGeom>
          <a:noFill/>
          <a:ln w="19050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id-ID">
              <a:cs typeface="Arial" panose="020B0604020202020204" pitchFamily="34" charset="0"/>
            </a:endParaRPr>
          </a:p>
        </p:txBody>
      </p:sp>
      <p:sp>
        <p:nvSpPr>
          <p:cNvPr id="98412" name="AutoShape 108"/>
          <p:cNvSpPr>
            <a:spLocks/>
          </p:cNvSpPr>
          <p:nvPr/>
        </p:nvSpPr>
        <p:spPr bwMode="auto">
          <a:xfrm rot="5400000">
            <a:off x="7750176" y="4449762"/>
            <a:ext cx="260350" cy="1387475"/>
          </a:xfrm>
          <a:prstGeom prst="leftBrace">
            <a:avLst>
              <a:gd name="adj1" fmla="val 44016"/>
              <a:gd name="adj2" fmla="val 50000"/>
            </a:avLst>
          </a:prstGeom>
          <a:noFill/>
          <a:ln w="19050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id-ID">
              <a:cs typeface="Arial" panose="020B0604020202020204" pitchFamily="34" charset="0"/>
            </a:endParaRPr>
          </a:p>
        </p:txBody>
      </p:sp>
      <p:sp>
        <p:nvSpPr>
          <p:cNvPr id="98409" name="Line 105"/>
          <p:cNvSpPr>
            <a:spLocks noChangeShapeType="1"/>
          </p:cNvSpPr>
          <p:nvPr/>
        </p:nvSpPr>
        <p:spPr bwMode="auto">
          <a:xfrm flipH="1">
            <a:off x="7148513" y="2101850"/>
            <a:ext cx="12700" cy="3206750"/>
          </a:xfrm>
          <a:prstGeom prst="line">
            <a:avLst/>
          </a:prstGeom>
          <a:noFill/>
          <a:ln w="9525">
            <a:solidFill>
              <a:srgbClr val="3366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98408" name="Oval 104"/>
          <p:cNvSpPr>
            <a:spLocks noChangeArrowheads="1"/>
          </p:cNvSpPr>
          <p:nvPr/>
        </p:nvSpPr>
        <p:spPr bwMode="auto">
          <a:xfrm>
            <a:off x="7085013" y="3716338"/>
            <a:ext cx="139700" cy="138112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id-ID">
              <a:cs typeface="Arial" panose="020B0604020202020204" pitchFamily="34" charset="0"/>
            </a:endParaRPr>
          </a:p>
        </p:txBody>
      </p:sp>
      <p:sp>
        <p:nvSpPr>
          <p:cNvPr id="98413" name="Arc 109"/>
          <p:cNvSpPr>
            <a:spLocks/>
          </p:cNvSpPr>
          <p:nvPr/>
        </p:nvSpPr>
        <p:spPr bwMode="auto">
          <a:xfrm flipH="1" flipV="1">
            <a:off x="5130800" y="377825"/>
            <a:ext cx="1903413" cy="3455988"/>
          </a:xfrm>
          <a:custGeom>
            <a:avLst/>
            <a:gdLst>
              <a:gd name="T0" fmla="*/ 2147483646 w 19418"/>
              <a:gd name="T1" fmla="*/ 0 h 21594"/>
              <a:gd name="T2" fmla="*/ 2147483646 w 19418"/>
              <a:gd name="T3" fmla="*/ 2147483646 h 21594"/>
              <a:gd name="T4" fmla="*/ 0 w 19418"/>
              <a:gd name="T5" fmla="*/ 2147483646 h 21594"/>
              <a:gd name="T6" fmla="*/ 0 60000 65536"/>
              <a:gd name="T7" fmla="*/ 0 60000 65536"/>
              <a:gd name="T8" fmla="*/ 0 60000 65536"/>
              <a:gd name="T9" fmla="*/ 0 w 19418"/>
              <a:gd name="T10" fmla="*/ 0 h 21594"/>
              <a:gd name="T11" fmla="*/ 19418 w 19418"/>
              <a:gd name="T12" fmla="*/ 21594 h 215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418" h="21594" fill="none" extrusionOk="0">
                <a:moveTo>
                  <a:pt x="493" y="-1"/>
                </a:moveTo>
                <a:cubicBezTo>
                  <a:pt x="8574" y="184"/>
                  <a:pt x="15877" y="4865"/>
                  <a:pt x="19417" y="12133"/>
                </a:cubicBezTo>
              </a:path>
              <a:path w="19418" h="21594" stroke="0" extrusionOk="0">
                <a:moveTo>
                  <a:pt x="493" y="-1"/>
                </a:moveTo>
                <a:cubicBezTo>
                  <a:pt x="8574" y="184"/>
                  <a:pt x="15877" y="4865"/>
                  <a:pt x="19417" y="12133"/>
                </a:cubicBezTo>
                <a:lnTo>
                  <a:pt x="0" y="21594"/>
                </a:lnTo>
                <a:lnTo>
                  <a:pt x="493" y="-1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lg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98414" name="Arc 110"/>
          <p:cNvSpPr>
            <a:spLocks/>
          </p:cNvSpPr>
          <p:nvPr/>
        </p:nvSpPr>
        <p:spPr bwMode="auto">
          <a:xfrm flipH="1" flipV="1">
            <a:off x="7140575" y="2928938"/>
            <a:ext cx="1679575" cy="901700"/>
          </a:xfrm>
          <a:custGeom>
            <a:avLst/>
            <a:gdLst>
              <a:gd name="T0" fmla="*/ 0 w 19791"/>
              <a:gd name="T1" fmla="*/ 2147483646 h 21520"/>
              <a:gd name="T2" fmla="*/ 2147483646 w 19791"/>
              <a:gd name="T3" fmla="*/ 0 h 21520"/>
              <a:gd name="T4" fmla="*/ 2147483646 w 19791"/>
              <a:gd name="T5" fmla="*/ 2147483646 h 21520"/>
              <a:gd name="T6" fmla="*/ 0 60000 65536"/>
              <a:gd name="T7" fmla="*/ 0 60000 65536"/>
              <a:gd name="T8" fmla="*/ 0 60000 65536"/>
              <a:gd name="T9" fmla="*/ 0 w 19791"/>
              <a:gd name="T10" fmla="*/ 0 h 21520"/>
              <a:gd name="T11" fmla="*/ 19791 w 19791"/>
              <a:gd name="T12" fmla="*/ 21520 h 215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791" h="21520" fill="none" extrusionOk="0">
                <a:moveTo>
                  <a:pt x="-1" y="12866"/>
                </a:moveTo>
                <a:cubicBezTo>
                  <a:pt x="3169" y="5618"/>
                  <a:pt x="10047" y="682"/>
                  <a:pt x="17929" y="0"/>
                </a:cubicBezTo>
              </a:path>
              <a:path w="19791" h="21520" stroke="0" extrusionOk="0">
                <a:moveTo>
                  <a:pt x="-1" y="12866"/>
                </a:moveTo>
                <a:cubicBezTo>
                  <a:pt x="3169" y="5618"/>
                  <a:pt x="10047" y="682"/>
                  <a:pt x="17929" y="0"/>
                </a:cubicBezTo>
                <a:lnTo>
                  <a:pt x="19791" y="21520"/>
                </a:lnTo>
                <a:lnTo>
                  <a:pt x="-1" y="12866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lg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8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8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98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84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98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98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98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84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98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84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" dur="500"/>
                                        <p:tgtEl>
                                          <p:spTgt spid="98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98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98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984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8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8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07" grpId="0" build="p"/>
      <p:bldP spid="98410" grpId="0" animBg="1"/>
      <p:bldP spid="98410" grpId="1" animBg="1"/>
      <p:bldP spid="98412" grpId="0" animBg="1"/>
      <p:bldP spid="98412" grpId="1" animBg="1"/>
      <p:bldP spid="98409" grpId="0" animBg="1"/>
      <p:bldP spid="98408" grpId="0" animBg="1"/>
      <p:bldP spid="98413" grpId="0" animBg="1"/>
      <p:bldP spid="98413" grpId="1" animBg="1"/>
      <p:bldP spid="98414" grpId="0" animBg="1"/>
      <p:bldP spid="9841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8410575" cy="681037"/>
          </a:xfrm>
        </p:spPr>
        <p:txBody>
          <a:bodyPr/>
          <a:lstStyle/>
          <a:p>
            <a:pPr eaLnBrk="1" hangingPunct="1"/>
            <a:r>
              <a:rPr lang="en-US" altLang="id-ID" smtClean="0"/>
              <a:t>Costs:  Explicit vs. Implicit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8275" y="1177925"/>
            <a:ext cx="8313738" cy="5118100"/>
          </a:xfrm>
        </p:spPr>
        <p:txBody>
          <a:bodyPr/>
          <a:lstStyle/>
          <a:p>
            <a:pPr eaLnBrk="1" hangingPunct="1"/>
            <a:r>
              <a:rPr lang="en-US" altLang="id-ID" sz="2400" b="1" smtClean="0">
                <a:solidFill>
                  <a:srgbClr val="CC0000"/>
                </a:solidFill>
              </a:rPr>
              <a:t>Explicit costs</a:t>
            </a:r>
            <a:r>
              <a:rPr lang="en-US" altLang="id-ID" sz="2400" smtClean="0"/>
              <a:t> require an outlay of money,</a:t>
            </a:r>
            <a:br>
              <a:rPr lang="en-US" altLang="id-ID" sz="2400" smtClean="0"/>
            </a:br>
            <a:r>
              <a:rPr lang="en-US" altLang="id-ID" sz="2400" i="1" smtClean="0"/>
              <a:t>e.g.</a:t>
            </a:r>
            <a:r>
              <a:rPr lang="en-US" altLang="id-ID" sz="2400" smtClean="0"/>
              <a:t>, paying wages to workers.</a:t>
            </a:r>
          </a:p>
          <a:p>
            <a:pPr eaLnBrk="1" hangingPunct="1"/>
            <a:r>
              <a:rPr lang="en-US" altLang="id-ID" sz="2400" b="1" smtClean="0">
                <a:solidFill>
                  <a:srgbClr val="CC0000"/>
                </a:solidFill>
              </a:rPr>
              <a:t>Implicit costs</a:t>
            </a:r>
            <a:r>
              <a:rPr lang="en-US" altLang="id-ID" sz="2400" smtClean="0"/>
              <a:t> do not require a cash outlay,</a:t>
            </a:r>
            <a:br>
              <a:rPr lang="en-US" altLang="id-ID" sz="2400" smtClean="0"/>
            </a:br>
            <a:r>
              <a:rPr lang="en-US" altLang="id-ID" sz="2400" i="1" smtClean="0"/>
              <a:t>e.g.</a:t>
            </a:r>
            <a:r>
              <a:rPr lang="en-US" altLang="id-ID" sz="2400" smtClean="0"/>
              <a:t>, the opportunity cost of the owner’s time.</a:t>
            </a:r>
          </a:p>
          <a:p>
            <a:pPr eaLnBrk="1" hangingPunct="1"/>
            <a:r>
              <a:rPr lang="en-US" altLang="id-ID" sz="2400" smtClean="0"/>
              <a:t>Remember one of the Ten Principles:</a:t>
            </a:r>
            <a:br>
              <a:rPr lang="en-US" altLang="id-ID" sz="2400" smtClean="0"/>
            </a:br>
            <a:r>
              <a:rPr lang="en-US" altLang="id-ID" sz="2400" smtClean="0"/>
              <a:t>     </a:t>
            </a:r>
            <a:r>
              <a:rPr lang="en-US" altLang="id-ID" sz="2400" b="1" i="1" smtClean="0">
                <a:solidFill>
                  <a:srgbClr val="996633"/>
                </a:solidFill>
              </a:rPr>
              <a:t>The cost of something is </a:t>
            </a:r>
            <a:br>
              <a:rPr lang="en-US" altLang="id-ID" sz="2400" b="1" i="1" smtClean="0">
                <a:solidFill>
                  <a:srgbClr val="996633"/>
                </a:solidFill>
              </a:rPr>
            </a:br>
            <a:r>
              <a:rPr lang="en-US" altLang="id-ID" sz="2400" b="1" i="1" smtClean="0">
                <a:solidFill>
                  <a:srgbClr val="996633"/>
                </a:solidFill>
              </a:rPr>
              <a:t>     what you give up to get it</a:t>
            </a:r>
            <a:r>
              <a:rPr lang="en-US" altLang="id-ID" sz="2400" b="1" smtClean="0">
                <a:solidFill>
                  <a:srgbClr val="996633"/>
                </a:solidFill>
              </a:rPr>
              <a:t>. </a:t>
            </a:r>
          </a:p>
          <a:p>
            <a:pPr eaLnBrk="1" hangingPunct="1"/>
            <a:r>
              <a:rPr lang="en-US" altLang="id-ID" sz="2400" smtClean="0"/>
              <a:t>This is true whether the costs are implicit or explicit.  Both matter for firms’ decisions.</a:t>
            </a:r>
          </a:p>
        </p:txBody>
      </p:sp>
      <p:sp>
        <p:nvSpPr>
          <p:cNvPr id="20485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bldLvl="5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8410575" cy="681037"/>
          </a:xfrm>
        </p:spPr>
        <p:txBody>
          <a:bodyPr/>
          <a:lstStyle/>
          <a:p>
            <a:pPr eaLnBrk="1" hangingPunct="1"/>
            <a:r>
              <a:rPr lang="en-US" altLang="id-ID" smtClean="0"/>
              <a:t>Costs in the Short Run &amp; Long Run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360488"/>
            <a:ext cx="8313738" cy="5118100"/>
          </a:xfrm>
        </p:spPr>
        <p:txBody>
          <a:bodyPr/>
          <a:lstStyle/>
          <a:p>
            <a:pPr eaLnBrk="1" hangingPunct="1"/>
            <a:r>
              <a:rPr lang="en-US" altLang="id-ID" sz="2400" smtClean="0"/>
              <a:t>Short run:  </a:t>
            </a:r>
            <a:br>
              <a:rPr lang="en-US" altLang="id-ID" sz="2400" smtClean="0"/>
            </a:br>
            <a:r>
              <a:rPr lang="en-US" altLang="id-ID" sz="2400" smtClean="0"/>
              <a:t>Some inputs are fixed (</a:t>
            </a:r>
            <a:r>
              <a:rPr lang="en-US" altLang="id-ID" sz="2400" i="1" smtClean="0"/>
              <a:t>e.g.,</a:t>
            </a:r>
            <a:r>
              <a:rPr lang="en-US" altLang="id-ID" sz="2400" smtClean="0"/>
              <a:t> factories, land).  </a:t>
            </a:r>
            <a:br>
              <a:rPr lang="en-US" altLang="id-ID" sz="2400" smtClean="0"/>
            </a:br>
            <a:r>
              <a:rPr lang="en-US" altLang="id-ID" sz="2400" smtClean="0"/>
              <a:t>The costs of these inputs are </a:t>
            </a:r>
            <a:r>
              <a:rPr lang="en-US" altLang="id-ID" sz="2400" i="1" smtClean="0"/>
              <a:t>FC</a:t>
            </a:r>
            <a:r>
              <a:rPr lang="en-US" altLang="id-ID" sz="2400" smtClean="0"/>
              <a:t>.</a:t>
            </a:r>
          </a:p>
          <a:p>
            <a:pPr eaLnBrk="1" hangingPunct="1"/>
            <a:r>
              <a:rPr lang="en-US" altLang="id-ID" sz="2400" smtClean="0"/>
              <a:t>Long run:  </a:t>
            </a:r>
            <a:br>
              <a:rPr lang="en-US" altLang="id-ID" sz="2400" smtClean="0"/>
            </a:br>
            <a:r>
              <a:rPr lang="en-US" altLang="id-ID" sz="2400" smtClean="0"/>
              <a:t>All inputs are variable </a:t>
            </a:r>
            <a:br>
              <a:rPr lang="en-US" altLang="id-ID" sz="2400" smtClean="0"/>
            </a:br>
            <a:r>
              <a:rPr lang="en-US" altLang="id-ID" sz="2400" smtClean="0"/>
              <a:t>(</a:t>
            </a:r>
            <a:r>
              <a:rPr lang="en-US" altLang="id-ID" sz="2400" i="1" smtClean="0"/>
              <a:t>e.g.,</a:t>
            </a:r>
            <a:r>
              <a:rPr lang="en-US" altLang="id-ID" sz="2400" smtClean="0"/>
              <a:t> firms can build more factories, </a:t>
            </a:r>
            <a:br>
              <a:rPr lang="en-US" altLang="id-ID" sz="2400" smtClean="0"/>
            </a:br>
            <a:r>
              <a:rPr lang="en-US" altLang="id-ID" sz="2400" smtClean="0"/>
              <a:t>or sell existing ones).</a:t>
            </a:r>
          </a:p>
          <a:p>
            <a:pPr eaLnBrk="1" hangingPunct="1"/>
            <a:r>
              <a:rPr lang="en-US" altLang="id-ID" sz="2400" smtClean="0"/>
              <a:t>In the long run, </a:t>
            </a:r>
            <a:r>
              <a:rPr lang="en-US" altLang="id-ID" sz="2400" i="1" smtClean="0"/>
              <a:t>ATC</a:t>
            </a:r>
            <a:r>
              <a:rPr lang="en-US" altLang="id-ID" sz="2400" smtClean="0"/>
              <a:t> at any </a:t>
            </a:r>
            <a:r>
              <a:rPr lang="en-US" altLang="id-ID" sz="2400" b="1" i="1" smtClean="0"/>
              <a:t>Q</a:t>
            </a:r>
            <a:r>
              <a:rPr lang="en-US" altLang="id-ID" sz="2400" smtClean="0"/>
              <a:t> is cost per unit using the most efficient mix of inputs for that </a:t>
            </a:r>
            <a:r>
              <a:rPr lang="en-US" altLang="id-ID" sz="2400" b="1" i="1" smtClean="0"/>
              <a:t>Q</a:t>
            </a:r>
            <a:r>
              <a:rPr lang="en-US" altLang="id-ID" sz="2400" smtClean="0"/>
              <a:t> (</a:t>
            </a:r>
            <a:r>
              <a:rPr lang="en-US" altLang="id-ID" sz="2400" i="1" smtClean="0"/>
              <a:t>e.g</a:t>
            </a:r>
            <a:r>
              <a:rPr lang="en-US" altLang="id-ID" sz="2400" smtClean="0"/>
              <a:t>., the factory size with the lowest </a:t>
            </a:r>
            <a:r>
              <a:rPr lang="en-US" altLang="id-ID" sz="2400" i="1" smtClean="0"/>
              <a:t>ATC</a:t>
            </a:r>
            <a:r>
              <a:rPr lang="en-US" altLang="id-ID" sz="2400" smtClean="0"/>
              <a:t>).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build="p" bldLvl="4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590550"/>
          </a:xfrm>
        </p:spPr>
        <p:txBody>
          <a:bodyPr/>
          <a:lstStyle/>
          <a:p>
            <a:pPr eaLnBrk="1" hangingPunct="1"/>
            <a:r>
              <a:rPr lang="en-US" altLang="id-ID" sz="2800" smtClean="0"/>
              <a:t>EXAMPLE 3:</a:t>
            </a:r>
            <a:r>
              <a:rPr lang="en-US" altLang="id-ID" sz="3000" smtClean="0"/>
              <a:t>  LRATC with 3 factory Sizes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276725" y="2095500"/>
            <a:ext cx="2268538" cy="1349375"/>
            <a:chOff x="2701" y="1299"/>
            <a:chExt cx="1429" cy="850"/>
          </a:xfrm>
        </p:grpSpPr>
        <p:sp>
          <p:nvSpPr>
            <p:cNvPr id="88082" name="Arc 7"/>
            <p:cNvSpPr>
              <a:spLocks/>
            </p:cNvSpPr>
            <p:nvPr/>
          </p:nvSpPr>
          <p:spPr bwMode="auto">
            <a:xfrm flipH="1" flipV="1">
              <a:off x="2701" y="1357"/>
              <a:ext cx="1077" cy="792"/>
            </a:xfrm>
            <a:custGeom>
              <a:avLst/>
              <a:gdLst>
                <a:gd name="T0" fmla="*/ 0 w 41026"/>
                <a:gd name="T1" fmla="*/ 0 h 21600"/>
                <a:gd name="T2" fmla="*/ 0 w 41026"/>
                <a:gd name="T3" fmla="*/ 0 h 21600"/>
                <a:gd name="T4" fmla="*/ 0 w 41026"/>
                <a:gd name="T5" fmla="*/ 0 h 21600"/>
                <a:gd name="T6" fmla="*/ 0 60000 65536"/>
                <a:gd name="T7" fmla="*/ 0 60000 65536"/>
                <a:gd name="T8" fmla="*/ 0 60000 65536"/>
                <a:gd name="T9" fmla="*/ 0 w 41026"/>
                <a:gd name="T10" fmla="*/ 0 h 21600"/>
                <a:gd name="T11" fmla="*/ 41026 w 4102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026" h="21600" fill="none" extrusionOk="0">
                  <a:moveTo>
                    <a:pt x="0" y="16111"/>
                  </a:moveTo>
                  <a:cubicBezTo>
                    <a:pt x="2494" y="6617"/>
                    <a:pt x="11075" y="-1"/>
                    <a:pt x="20891" y="0"/>
                  </a:cubicBezTo>
                  <a:cubicBezTo>
                    <a:pt x="29802" y="0"/>
                    <a:pt x="37799" y="5472"/>
                    <a:pt x="41025" y="13780"/>
                  </a:cubicBezTo>
                </a:path>
                <a:path w="41026" h="21600" stroke="0" extrusionOk="0">
                  <a:moveTo>
                    <a:pt x="0" y="16111"/>
                  </a:moveTo>
                  <a:cubicBezTo>
                    <a:pt x="2494" y="6617"/>
                    <a:pt x="11075" y="-1"/>
                    <a:pt x="20891" y="0"/>
                  </a:cubicBezTo>
                  <a:cubicBezTo>
                    <a:pt x="29802" y="0"/>
                    <a:pt x="37799" y="5472"/>
                    <a:pt x="41025" y="13780"/>
                  </a:cubicBezTo>
                  <a:lnTo>
                    <a:pt x="20891" y="21600"/>
                  </a:lnTo>
                  <a:lnTo>
                    <a:pt x="0" y="16111"/>
                  </a:lnTo>
                  <a:close/>
                </a:path>
              </a:pathLst>
            </a:custGeom>
            <a:noFill/>
            <a:ln w="381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88083" name="Text Box 10"/>
            <p:cNvSpPr txBox="1">
              <a:spLocks noChangeArrowheads="1"/>
            </p:cNvSpPr>
            <p:nvPr/>
          </p:nvSpPr>
          <p:spPr bwMode="auto">
            <a:xfrm>
              <a:off x="3512" y="1299"/>
              <a:ext cx="6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id-ID" sz="2400" i="1">
                  <a:solidFill>
                    <a:srgbClr val="003399"/>
                  </a:solidFill>
                  <a:cs typeface="Arial" panose="020B0604020202020204" pitchFamily="34" charset="0"/>
                </a:rPr>
                <a:t>ATC</a:t>
              </a:r>
              <a:r>
                <a:rPr lang="en-US" altLang="id-ID" sz="2400" b="1" i="1" baseline="-25000">
                  <a:solidFill>
                    <a:srgbClr val="003399"/>
                  </a:solidFill>
                  <a:cs typeface="Arial" panose="020B0604020202020204" pitchFamily="34" charset="0"/>
                </a:rPr>
                <a:t>S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016500" y="2057400"/>
            <a:ext cx="2840038" cy="1585913"/>
            <a:chOff x="3167" y="1275"/>
            <a:chExt cx="1789" cy="999"/>
          </a:xfrm>
        </p:grpSpPr>
        <p:sp>
          <p:nvSpPr>
            <p:cNvPr id="88080" name="Arc 8"/>
            <p:cNvSpPr>
              <a:spLocks/>
            </p:cNvSpPr>
            <p:nvPr/>
          </p:nvSpPr>
          <p:spPr bwMode="auto">
            <a:xfrm flipH="1" flipV="1">
              <a:off x="3167" y="1482"/>
              <a:ext cx="1501" cy="792"/>
            </a:xfrm>
            <a:custGeom>
              <a:avLst/>
              <a:gdLst>
                <a:gd name="T0" fmla="*/ 0 w 41685"/>
                <a:gd name="T1" fmla="*/ 0 h 21600"/>
                <a:gd name="T2" fmla="*/ 0 w 41685"/>
                <a:gd name="T3" fmla="*/ 0 h 21600"/>
                <a:gd name="T4" fmla="*/ 0 w 41685"/>
                <a:gd name="T5" fmla="*/ 0 h 21600"/>
                <a:gd name="T6" fmla="*/ 0 60000 65536"/>
                <a:gd name="T7" fmla="*/ 0 60000 65536"/>
                <a:gd name="T8" fmla="*/ 0 60000 65536"/>
                <a:gd name="T9" fmla="*/ 0 w 41685"/>
                <a:gd name="T10" fmla="*/ 0 h 21600"/>
                <a:gd name="T11" fmla="*/ 41685 w 4168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685" h="21600" fill="none" extrusionOk="0">
                  <a:moveTo>
                    <a:pt x="0" y="20131"/>
                  </a:moveTo>
                  <a:cubicBezTo>
                    <a:pt x="772" y="8798"/>
                    <a:pt x="10190" y="-1"/>
                    <a:pt x="21550" y="0"/>
                  </a:cubicBezTo>
                  <a:cubicBezTo>
                    <a:pt x="30461" y="0"/>
                    <a:pt x="38458" y="5472"/>
                    <a:pt x="41684" y="13780"/>
                  </a:cubicBezTo>
                </a:path>
                <a:path w="41685" h="21600" stroke="0" extrusionOk="0">
                  <a:moveTo>
                    <a:pt x="0" y="20131"/>
                  </a:moveTo>
                  <a:cubicBezTo>
                    <a:pt x="772" y="8798"/>
                    <a:pt x="10190" y="-1"/>
                    <a:pt x="21550" y="0"/>
                  </a:cubicBezTo>
                  <a:cubicBezTo>
                    <a:pt x="30461" y="0"/>
                    <a:pt x="38458" y="5472"/>
                    <a:pt x="41684" y="13780"/>
                  </a:cubicBezTo>
                  <a:lnTo>
                    <a:pt x="21550" y="21600"/>
                  </a:lnTo>
                  <a:lnTo>
                    <a:pt x="0" y="20131"/>
                  </a:lnTo>
                  <a:close/>
                </a:path>
              </a:pathLst>
            </a:custGeom>
            <a:noFill/>
            <a:ln w="38100">
              <a:solidFill>
                <a:srgbClr val="3399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88081" name="Text Box 11"/>
            <p:cNvSpPr txBox="1">
              <a:spLocks noChangeArrowheads="1"/>
            </p:cNvSpPr>
            <p:nvPr/>
          </p:nvSpPr>
          <p:spPr bwMode="auto">
            <a:xfrm>
              <a:off x="4338" y="1275"/>
              <a:ext cx="6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id-ID" sz="2400" i="1">
                  <a:solidFill>
                    <a:srgbClr val="339933"/>
                  </a:solidFill>
                  <a:cs typeface="Arial" panose="020B0604020202020204" pitchFamily="34" charset="0"/>
                </a:rPr>
                <a:t>ATC</a:t>
              </a:r>
              <a:r>
                <a:rPr lang="en-US" altLang="id-ID" sz="2400" b="1" i="1" baseline="-25000">
                  <a:solidFill>
                    <a:srgbClr val="339933"/>
                  </a:solidFill>
                  <a:cs typeface="Arial" panose="020B0604020202020204" pitchFamily="34" charset="0"/>
                </a:rPr>
                <a:t>M</a:t>
              </a: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6426200" y="2189163"/>
            <a:ext cx="2263775" cy="1257300"/>
            <a:chOff x="4055" y="1358"/>
            <a:chExt cx="1426" cy="792"/>
          </a:xfrm>
        </p:grpSpPr>
        <p:sp>
          <p:nvSpPr>
            <p:cNvPr id="88078" name="Arc 9"/>
            <p:cNvSpPr>
              <a:spLocks/>
            </p:cNvSpPr>
            <p:nvPr/>
          </p:nvSpPr>
          <p:spPr bwMode="auto">
            <a:xfrm flipH="1" flipV="1">
              <a:off x="4055" y="1358"/>
              <a:ext cx="1009" cy="792"/>
            </a:xfrm>
            <a:custGeom>
              <a:avLst/>
              <a:gdLst>
                <a:gd name="T0" fmla="*/ 0 w 38406"/>
                <a:gd name="T1" fmla="*/ 0 h 21600"/>
                <a:gd name="T2" fmla="*/ 0 w 38406"/>
                <a:gd name="T3" fmla="*/ 0 h 21600"/>
                <a:gd name="T4" fmla="*/ 0 w 38406"/>
                <a:gd name="T5" fmla="*/ 0 h 21600"/>
                <a:gd name="T6" fmla="*/ 0 60000 65536"/>
                <a:gd name="T7" fmla="*/ 0 60000 65536"/>
                <a:gd name="T8" fmla="*/ 0 60000 65536"/>
                <a:gd name="T9" fmla="*/ 0 w 38406"/>
                <a:gd name="T10" fmla="*/ 0 h 21600"/>
                <a:gd name="T11" fmla="*/ 38406 w 3840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06" h="21600" fill="none" extrusionOk="0">
                  <a:moveTo>
                    <a:pt x="0" y="13174"/>
                  </a:moveTo>
                  <a:cubicBezTo>
                    <a:pt x="3383" y="5187"/>
                    <a:pt x="11215" y="-1"/>
                    <a:pt x="19889" y="0"/>
                  </a:cubicBezTo>
                  <a:cubicBezTo>
                    <a:pt x="27472" y="0"/>
                    <a:pt x="34500" y="3977"/>
                    <a:pt x="38405" y="10478"/>
                  </a:cubicBezTo>
                </a:path>
                <a:path w="38406" h="21600" stroke="0" extrusionOk="0">
                  <a:moveTo>
                    <a:pt x="0" y="13174"/>
                  </a:moveTo>
                  <a:cubicBezTo>
                    <a:pt x="3383" y="5187"/>
                    <a:pt x="11215" y="-1"/>
                    <a:pt x="19889" y="0"/>
                  </a:cubicBezTo>
                  <a:cubicBezTo>
                    <a:pt x="27472" y="0"/>
                    <a:pt x="34500" y="3977"/>
                    <a:pt x="38405" y="10478"/>
                  </a:cubicBezTo>
                  <a:lnTo>
                    <a:pt x="19889" y="21600"/>
                  </a:lnTo>
                  <a:lnTo>
                    <a:pt x="0" y="13174"/>
                  </a:lnTo>
                  <a:close/>
                </a:path>
              </a:pathLst>
            </a:custGeom>
            <a:noFill/>
            <a:ln w="381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88079" name="Text Box 12"/>
            <p:cNvSpPr txBox="1">
              <a:spLocks noChangeArrowheads="1"/>
            </p:cNvSpPr>
            <p:nvPr/>
          </p:nvSpPr>
          <p:spPr bwMode="auto">
            <a:xfrm>
              <a:off x="4863" y="1413"/>
              <a:ext cx="6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id-ID" sz="2400" i="1">
                  <a:solidFill>
                    <a:srgbClr val="800080"/>
                  </a:solidFill>
                  <a:cs typeface="Arial" panose="020B0604020202020204" pitchFamily="34" charset="0"/>
                </a:rPr>
                <a:t>ATC</a:t>
              </a:r>
              <a:r>
                <a:rPr lang="en-US" altLang="id-ID" sz="2400" b="1" i="1" baseline="-25000">
                  <a:solidFill>
                    <a:srgbClr val="800080"/>
                  </a:solidFill>
                  <a:cs typeface="Arial" panose="020B0604020202020204" pitchFamily="34" charset="0"/>
                </a:rPr>
                <a:t>L</a:t>
              </a: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2998788" y="1179513"/>
            <a:ext cx="5799137" cy="3965575"/>
            <a:chOff x="1889" y="743"/>
            <a:chExt cx="3653" cy="2498"/>
          </a:xfrm>
        </p:grpSpPr>
        <p:grpSp>
          <p:nvGrpSpPr>
            <p:cNvPr id="88073" name="Group 6"/>
            <p:cNvGrpSpPr>
              <a:grpSpLocks/>
            </p:cNvGrpSpPr>
            <p:nvPr/>
          </p:nvGrpSpPr>
          <p:grpSpPr bwMode="auto">
            <a:xfrm>
              <a:off x="2469" y="810"/>
              <a:ext cx="2765" cy="2282"/>
              <a:chOff x="1489" y="785"/>
              <a:chExt cx="3650" cy="2492"/>
            </a:xfrm>
          </p:grpSpPr>
          <p:sp>
            <p:nvSpPr>
              <p:cNvPr id="88076" name="Line 4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8077" name="Line 5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88074" name="Text Box 13"/>
            <p:cNvSpPr txBox="1">
              <a:spLocks noChangeArrowheads="1"/>
            </p:cNvSpPr>
            <p:nvPr/>
          </p:nvSpPr>
          <p:spPr bwMode="auto">
            <a:xfrm>
              <a:off x="5204" y="2943"/>
              <a:ext cx="338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id-ID" sz="2500" b="1" i="1">
                  <a:cs typeface="Arial" panose="020B0604020202020204" pitchFamily="34" charset="0"/>
                </a:rPr>
                <a:t>Q</a:t>
              </a:r>
            </a:p>
          </p:txBody>
        </p:sp>
        <p:sp>
          <p:nvSpPr>
            <p:cNvPr id="88075" name="Text Box 14"/>
            <p:cNvSpPr txBox="1">
              <a:spLocks noChangeArrowheads="1"/>
            </p:cNvSpPr>
            <p:nvPr/>
          </p:nvSpPr>
          <p:spPr bwMode="auto">
            <a:xfrm>
              <a:off x="1889" y="743"/>
              <a:ext cx="579" cy="7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US" altLang="id-ID" sz="2500">
                  <a:cs typeface="Arial" panose="020B0604020202020204" pitchFamily="34" charset="0"/>
                </a:rPr>
                <a:t>Avg</a:t>
              </a:r>
              <a:br>
                <a:rPr lang="en-US" altLang="id-ID" sz="2500">
                  <a:cs typeface="Arial" panose="020B0604020202020204" pitchFamily="34" charset="0"/>
                </a:rPr>
              </a:br>
              <a:r>
                <a:rPr lang="en-US" altLang="id-ID" sz="2500">
                  <a:cs typeface="Arial" panose="020B0604020202020204" pitchFamily="34" charset="0"/>
                </a:rPr>
                <a:t>Total</a:t>
              </a:r>
              <a:br>
                <a:rPr lang="en-US" altLang="id-ID" sz="2500">
                  <a:cs typeface="Arial" panose="020B0604020202020204" pitchFamily="34" charset="0"/>
                </a:rPr>
              </a:br>
              <a:r>
                <a:rPr lang="en-US" altLang="id-ID" sz="2500">
                  <a:cs typeface="Arial" panose="020B0604020202020204" pitchFamily="34" charset="0"/>
                </a:rPr>
                <a:t>Cost </a:t>
              </a:r>
            </a:p>
          </p:txBody>
        </p:sp>
      </p:grpSp>
      <p:sp>
        <p:nvSpPr>
          <p:cNvPr id="116767" name="Text Box 31"/>
          <p:cNvSpPr txBox="1">
            <a:spLocks noChangeArrowheads="1"/>
          </p:cNvSpPr>
          <p:nvPr/>
        </p:nvSpPr>
        <p:spPr bwMode="auto">
          <a:xfrm>
            <a:off x="344488" y="1231900"/>
            <a:ext cx="2916237" cy="525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45000"/>
              </a:spcBef>
            </a:pPr>
            <a:r>
              <a:rPr lang="en-US" altLang="id-ID" sz="2500">
                <a:cs typeface="Arial" panose="020B0604020202020204" pitchFamily="34" charset="0"/>
              </a:rPr>
              <a:t>Firm can choose from 3 factory sizes:  </a:t>
            </a:r>
            <a:r>
              <a:rPr lang="en-US" altLang="id-ID" sz="2500" b="1">
                <a:cs typeface="Arial" panose="020B0604020202020204" pitchFamily="34" charset="0"/>
              </a:rPr>
              <a:t>S</a:t>
            </a:r>
            <a:r>
              <a:rPr lang="en-US" altLang="id-ID" sz="2500">
                <a:cs typeface="Arial" panose="020B0604020202020204" pitchFamily="34" charset="0"/>
              </a:rPr>
              <a:t>, </a:t>
            </a:r>
            <a:r>
              <a:rPr lang="en-US" altLang="id-ID" sz="2500" b="1">
                <a:cs typeface="Arial" panose="020B0604020202020204" pitchFamily="34" charset="0"/>
              </a:rPr>
              <a:t>M</a:t>
            </a:r>
            <a:r>
              <a:rPr lang="en-US" altLang="id-ID" sz="2500">
                <a:cs typeface="Arial" panose="020B0604020202020204" pitchFamily="34" charset="0"/>
              </a:rPr>
              <a:t>, </a:t>
            </a:r>
            <a:r>
              <a:rPr lang="en-US" altLang="id-ID" sz="2500" b="1">
                <a:cs typeface="Arial" panose="020B0604020202020204" pitchFamily="34" charset="0"/>
              </a:rPr>
              <a:t>L</a:t>
            </a:r>
            <a:r>
              <a:rPr lang="en-US" altLang="id-ID" sz="2500">
                <a:cs typeface="Arial" panose="020B0604020202020204" pitchFamily="34" charset="0"/>
              </a:rPr>
              <a:t>.  </a:t>
            </a:r>
          </a:p>
          <a:p>
            <a:pPr eaLnBrk="1" hangingPunct="1">
              <a:lnSpc>
                <a:spcPct val="105000"/>
              </a:lnSpc>
              <a:spcBef>
                <a:spcPct val="45000"/>
              </a:spcBef>
            </a:pPr>
            <a:r>
              <a:rPr lang="en-US" altLang="id-ID" sz="2500">
                <a:cs typeface="Arial" panose="020B0604020202020204" pitchFamily="34" charset="0"/>
              </a:rPr>
              <a:t>Each size has its own </a:t>
            </a:r>
            <a:r>
              <a:rPr lang="en-US" altLang="id-ID" sz="2500" i="1">
                <a:cs typeface="Arial" panose="020B0604020202020204" pitchFamily="34" charset="0"/>
              </a:rPr>
              <a:t>SRATC</a:t>
            </a:r>
            <a:r>
              <a:rPr lang="en-US" altLang="id-ID" sz="2500">
                <a:cs typeface="Arial" panose="020B0604020202020204" pitchFamily="34" charset="0"/>
              </a:rPr>
              <a:t> curve.  </a:t>
            </a:r>
          </a:p>
          <a:p>
            <a:pPr eaLnBrk="1" hangingPunct="1">
              <a:lnSpc>
                <a:spcPct val="105000"/>
              </a:lnSpc>
              <a:spcBef>
                <a:spcPct val="45000"/>
              </a:spcBef>
            </a:pPr>
            <a:r>
              <a:rPr lang="en-US" altLang="id-ID" sz="2500">
                <a:cs typeface="Arial" panose="020B0604020202020204" pitchFamily="34" charset="0"/>
              </a:rPr>
              <a:t>The firm can change to a different factory size in the long run, but not in the short run. </a:t>
            </a:r>
            <a:endParaRPr lang="en-US" altLang="id-ID" sz="25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6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67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67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6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590550"/>
          </a:xfrm>
        </p:spPr>
        <p:txBody>
          <a:bodyPr/>
          <a:lstStyle/>
          <a:p>
            <a:pPr eaLnBrk="1" hangingPunct="1"/>
            <a:r>
              <a:rPr lang="en-US" altLang="id-ID" sz="2800" smtClean="0"/>
              <a:t>EXAMPLE 3:</a:t>
            </a:r>
            <a:r>
              <a:rPr lang="en-US" altLang="id-ID" sz="3000" smtClean="0"/>
              <a:t>  LRATC with 3 factory Sizes</a:t>
            </a:r>
          </a:p>
        </p:txBody>
      </p:sp>
      <p:grpSp>
        <p:nvGrpSpPr>
          <p:cNvPr id="90116" name="Group 3"/>
          <p:cNvGrpSpPr>
            <a:grpSpLocks/>
          </p:cNvGrpSpPr>
          <p:nvPr/>
        </p:nvGrpSpPr>
        <p:grpSpPr bwMode="auto">
          <a:xfrm>
            <a:off x="4276725" y="2095500"/>
            <a:ext cx="2268538" cy="1349375"/>
            <a:chOff x="2701" y="1299"/>
            <a:chExt cx="1429" cy="850"/>
          </a:xfrm>
        </p:grpSpPr>
        <p:sp>
          <p:nvSpPr>
            <p:cNvPr id="90144" name="Arc 4"/>
            <p:cNvSpPr>
              <a:spLocks/>
            </p:cNvSpPr>
            <p:nvPr/>
          </p:nvSpPr>
          <p:spPr bwMode="auto">
            <a:xfrm flipH="1" flipV="1">
              <a:off x="2701" y="1357"/>
              <a:ext cx="1077" cy="792"/>
            </a:xfrm>
            <a:custGeom>
              <a:avLst/>
              <a:gdLst>
                <a:gd name="T0" fmla="*/ 0 w 41026"/>
                <a:gd name="T1" fmla="*/ 0 h 21600"/>
                <a:gd name="T2" fmla="*/ 0 w 41026"/>
                <a:gd name="T3" fmla="*/ 0 h 21600"/>
                <a:gd name="T4" fmla="*/ 0 w 41026"/>
                <a:gd name="T5" fmla="*/ 0 h 21600"/>
                <a:gd name="T6" fmla="*/ 0 60000 65536"/>
                <a:gd name="T7" fmla="*/ 0 60000 65536"/>
                <a:gd name="T8" fmla="*/ 0 60000 65536"/>
                <a:gd name="T9" fmla="*/ 0 w 41026"/>
                <a:gd name="T10" fmla="*/ 0 h 21600"/>
                <a:gd name="T11" fmla="*/ 41026 w 4102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026" h="21600" fill="none" extrusionOk="0">
                  <a:moveTo>
                    <a:pt x="0" y="16111"/>
                  </a:moveTo>
                  <a:cubicBezTo>
                    <a:pt x="2494" y="6617"/>
                    <a:pt x="11075" y="-1"/>
                    <a:pt x="20891" y="0"/>
                  </a:cubicBezTo>
                  <a:cubicBezTo>
                    <a:pt x="29802" y="0"/>
                    <a:pt x="37799" y="5472"/>
                    <a:pt x="41025" y="13780"/>
                  </a:cubicBezTo>
                </a:path>
                <a:path w="41026" h="21600" stroke="0" extrusionOk="0">
                  <a:moveTo>
                    <a:pt x="0" y="16111"/>
                  </a:moveTo>
                  <a:cubicBezTo>
                    <a:pt x="2494" y="6617"/>
                    <a:pt x="11075" y="-1"/>
                    <a:pt x="20891" y="0"/>
                  </a:cubicBezTo>
                  <a:cubicBezTo>
                    <a:pt x="29802" y="0"/>
                    <a:pt x="37799" y="5472"/>
                    <a:pt x="41025" y="13780"/>
                  </a:cubicBezTo>
                  <a:lnTo>
                    <a:pt x="20891" y="21600"/>
                  </a:lnTo>
                  <a:lnTo>
                    <a:pt x="0" y="16111"/>
                  </a:lnTo>
                  <a:close/>
                </a:path>
              </a:pathLst>
            </a:custGeom>
            <a:noFill/>
            <a:ln w="381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90145" name="Text Box 5"/>
            <p:cNvSpPr txBox="1">
              <a:spLocks noChangeArrowheads="1"/>
            </p:cNvSpPr>
            <p:nvPr/>
          </p:nvSpPr>
          <p:spPr bwMode="auto">
            <a:xfrm>
              <a:off x="3512" y="1299"/>
              <a:ext cx="6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id-ID" sz="2400" i="1">
                  <a:solidFill>
                    <a:srgbClr val="003399"/>
                  </a:solidFill>
                  <a:cs typeface="Arial" panose="020B0604020202020204" pitchFamily="34" charset="0"/>
                </a:rPr>
                <a:t>ATC</a:t>
              </a:r>
              <a:r>
                <a:rPr lang="en-US" altLang="id-ID" sz="2400" b="1" i="1" baseline="-25000">
                  <a:solidFill>
                    <a:srgbClr val="003399"/>
                  </a:solidFill>
                  <a:cs typeface="Arial" panose="020B0604020202020204" pitchFamily="34" charset="0"/>
                </a:rPr>
                <a:t>S</a:t>
              </a:r>
            </a:p>
          </p:txBody>
        </p:sp>
      </p:grpSp>
      <p:grpSp>
        <p:nvGrpSpPr>
          <p:cNvPr id="90117" name="Group 6"/>
          <p:cNvGrpSpPr>
            <a:grpSpLocks/>
          </p:cNvGrpSpPr>
          <p:nvPr/>
        </p:nvGrpSpPr>
        <p:grpSpPr bwMode="auto">
          <a:xfrm>
            <a:off x="5016500" y="2057400"/>
            <a:ext cx="2840038" cy="1585913"/>
            <a:chOff x="3167" y="1275"/>
            <a:chExt cx="1789" cy="999"/>
          </a:xfrm>
        </p:grpSpPr>
        <p:sp>
          <p:nvSpPr>
            <p:cNvPr id="90142" name="Arc 7"/>
            <p:cNvSpPr>
              <a:spLocks/>
            </p:cNvSpPr>
            <p:nvPr/>
          </p:nvSpPr>
          <p:spPr bwMode="auto">
            <a:xfrm flipH="1" flipV="1">
              <a:off x="3167" y="1482"/>
              <a:ext cx="1501" cy="792"/>
            </a:xfrm>
            <a:custGeom>
              <a:avLst/>
              <a:gdLst>
                <a:gd name="T0" fmla="*/ 0 w 41685"/>
                <a:gd name="T1" fmla="*/ 0 h 21600"/>
                <a:gd name="T2" fmla="*/ 0 w 41685"/>
                <a:gd name="T3" fmla="*/ 0 h 21600"/>
                <a:gd name="T4" fmla="*/ 0 w 41685"/>
                <a:gd name="T5" fmla="*/ 0 h 21600"/>
                <a:gd name="T6" fmla="*/ 0 60000 65536"/>
                <a:gd name="T7" fmla="*/ 0 60000 65536"/>
                <a:gd name="T8" fmla="*/ 0 60000 65536"/>
                <a:gd name="T9" fmla="*/ 0 w 41685"/>
                <a:gd name="T10" fmla="*/ 0 h 21600"/>
                <a:gd name="T11" fmla="*/ 41685 w 4168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685" h="21600" fill="none" extrusionOk="0">
                  <a:moveTo>
                    <a:pt x="0" y="20131"/>
                  </a:moveTo>
                  <a:cubicBezTo>
                    <a:pt x="772" y="8798"/>
                    <a:pt x="10190" y="-1"/>
                    <a:pt x="21550" y="0"/>
                  </a:cubicBezTo>
                  <a:cubicBezTo>
                    <a:pt x="30461" y="0"/>
                    <a:pt x="38458" y="5472"/>
                    <a:pt x="41684" y="13780"/>
                  </a:cubicBezTo>
                </a:path>
                <a:path w="41685" h="21600" stroke="0" extrusionOk="0">
                  <a:moveTo>
                    <a:pt x="0" y="20131"/>
                  </a:moveTo>
                  <a:cubicBezTo>
                    <a:pt x="772" y="8798"/>
                    <a:pt x="10190" y="-1"/>
                    <a:pt x="21550" y="0"/>
                  </a:cubicBezTo>
                  <a:cubicBezTo>
                    <a:pt x="30461" y="0"/>
                    <a:pt x="38458" y="5472"/>
                    <a:pt x="41684" y="13780"/>
                  </a:cubicBezTo>
                  <a:lnTo>
                    <a:pt x="21550" y="21600"/>
                  </a:lnTo>
                  <a:lnTo>
                    <a:pt x="0" y="20131"/>
                  </a:lnTo>
                  <a:close/>
                </a:path>
              </a:pathLst>
            </a:custGeom>
            <a:noFill/>
            <a:ln w="38100">
              <a:solidFill>
                <a:srgbClr val="3399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90143" name="Text Box 8"/>
            <p:cNvSpPr txBox="1">
              <a:spLocks noChangeArrowheads="1"/>
            </p:cNvSpPr>
            <p:nvPr/>
          </p:nvSpPr>
          <p:spPr bwMode="auto">
            <a:xfrm>
              <a:off x="4338" y="1275"/>
              <a:ext cx="6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id-ID" sz="2400" i="1">
                  <a:solidFill>
                    <a:srgbClr val="339933"/>
                  </a:solidFill>
                  <a:cs typeface="Arial" panose="020B0604020202020204" pitchFamily="34" charset="0"/>
                </a:rPr>
                <a:t>ATC</a:t>
              </a:r>
              <a:r>
                <a:rPr lang="en-US" altLang="id-ID" sz="2400" b="1" i="1" baseline="-25000">
                  <a:solidFill>
                    <a:srgbClr val="339933"/>
                  </a:solidFill>
                  <a:cs typeface="Arial" panose="020B0604020202020204" pitchFamily="34" charset="0"/>
                </a:rPr>
                <a:t>M</a:t>
              </a:r>
            </a:p>
          </p:txBody>
        </p:sp>
      </p:grpSp>
      <p:grpSp>
        <p:nvGrpSpPr>
          <p:cNvPr id="90118" name="Group 9"/>
          <p:cNvGrpSpPr>
            <a:grpSpLocks/>
          </p:cNvGrpSpPr>
          <p:nvPr/>
        </p:nvGrpSpPr>
        <p:grpSpPr bwMode="auto">
          <a:xfrm>
            <a:off x="6426200" y="2189163"/>
            <a:ext cx="2263775" cy="1257300"/>
            <a:chOff x="4055" y="1358"/>
            <a:chExt cx="1426" cy="792"/>
          </a:xfrm>
        </p:grpSpPr>
        <p:sp>
          <p:nvSpPr>
            <p:cNvPr id="90140" name="Arc 10"/>
            <p:cNvSpPr>
              <a:spLocks/>
            </p:cNvSpPr>
            <p:nvPr/>
          </p:nvSpPr>
          <p:spPr bwMode="auto">
            <a:xfrm flipH="1" flipV="1">
              <a:off x="4055" y="1358"/>
              <a:ext cx="1009" cy="792"/>
            </a:xfrm>
            <a:custGeom>
              <a:avLst/>
              <a:gdLst>
                <a:gd name="T0" fmla="*/ 0 w 38406"/>
                <a:gd name="T1" fmla="*/ 0 h 21600"/>
                <a:gd name="T2" fmla="*/ 0 w 38406"/>
                <a:gd name="T3" fmla="*/ 0 h 21600"/>
                <a:gd name="T4" fmla="*/ 0 w 38406"/>
                <a:gd name="T5" fmla="*/ 0 h 21600"/>
                <a:gd name="T6" fmla="*/ 0 60000 65536"/>
                <a:gd name="T7" fmla="*/ 0 60000 65536"/>
                <a:gd name="T8" fmla="*/ 0 60000 65536"/>
                <a:gd name="T9" fmla="*/ 0 w 38406"/>
                <a:gd name="T10" fmla="*/ 0 h 21600"/>
                <a:gd name="T11" fmla="*/ 38406 w 3840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06" h="21600" fill="none" extrusionOk="0">
                  <a:moveTo>
                    <a:pt x="0" y="13174"/>
                  </a:moveTo>
                  <a:cubicBezTo>
                    <a:pt x="3383" y="5187"/>
                    <a:pt x="11215" y="-1"/>
                    <a:pt x="19889" y="0"/>
                  </a:cubicBezTo>
                  <a:cubicBezTo>
                    <a:pt x="27472" y="0"/>
                    <a:pt x="34500" y="3977"/>
                    <a:pt x="38405" y="10478"/>
                  </a:cubicBezTo>
                </a:path>
                <a:path w="38406" h="21600" stroke="0" extrusionOk="0">
                  <a:moveTo>
                    <a:pt x="0" y="13174"/>
                  </a:moveTo>
                  <a:cubicBezTo>
                    <a:pt x="3383" y="5187"/>
                    <a:pt x="11215" y="-1"/>
                    <a:pt x="19889" y="0"/>
                  </a:cubicBezTo>
                  <a:cubicBezTo>
                    <a:pt x="27472" y="0"/>
                    <a:pt x="34500" y="3977"/>
                    <a:pt x="38405" y="10478"/>
                  </a:cubicBezTo>
                  <a:lnTo>
                    <a:pt x="19889" y="21600"/>
                  </a:lnTo>
                  <a:lnTo>
                    <a:pt x="0" y="13174"/>
                  </a:lnTo>
                  <a:close/>
                </a:path>
              </a:pathLst>
            </a:custGeom>
            <a:noFill/>
            <a:ln w="381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90141" name="Text Box 11"/>
            <p:cNvSpPr txBox="1">
              <a:spLocks noChangeArrowheads="1"/>
            </p:cNvSpPr>
            <p:nvPr/>
          </p:nvSpPr>
          <p:spPr bwMode="auto">
            <a:xfrm>
              <a:off x="4863" y="1413"/>
              <a:ext cx="6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id-ID" sz="2400" i="1">
                  <a:solidFill>
                    <a:srgbClr val="800080"/>
                  </a:solidFill>
                  <a:cs typeface="Arial" panose="020B0604020202020204" pitchFamily="34" charset="0"/>
                </a:rPr>
                <a:t>ATC</a:t>
              </a:r>
              <a:r>
                <a:rPr lang="en-US" altLang="id-ID" sz="2400" b="1" i="1" baseline="-25000">
                  <a:solidFill>
                    <a:srgbClr val="800080"/>
                  </a:solidFill>
                  <a:cs typeface="Arial" panose="020B0604020202020204" pitchFamily="34" charset="0"/>
                </a:rPr>
                <a:t>L</a:t>
              </a:r>
            </a:p>
          </p:txBody>
        </p:sp>
      </p:grpSp>
      <p:grpSp>
        <p:nvGrpSpPr>
          <p:cNvPr id="90119" name="Group 12"/>
          <p:cNvGrpSpPr>
            <a:grpSpLocks/>
          </p:cNvGrpSpPr>
          <p:nvPr/>
        </p:nvGrpSpPr>
        <p:grpSpPr bwMode="auto">
          <a:xfrm>
            <a:off x="2998788" y="1179513"/>
            <a:ext cx="5799137" cy="3965575"/>
            <a:chOff x="1889" y="743"/>
            <a:chExt cx="3653" cy="2498"/>
          </a:xfrm>
        </p:grpSpPr>
        <p:grpSp>
          <p:nvGrpSpPr>
            <p:cNvPr id="90135" name="Group 13"/>
            <p:cNvGrpSpPr>
              <a:grpSpLocks/>
            </p:cNvGrpSpPr>
            <p:nvPr/>
          </p:nvGrpSpPr>
          <p:grpSpPr bwMode="auto">
            <a:xfrm>
              <a:off x="2469" y="810"/>
              <a:ext cx="2765" cy="2282"/>
              <a:chOff x="1489" y="785"/>
              <a:chExt cx="3650" cy="2492"/>
            </a:xfrm>
          </p:grpSpPr>
          <p:sp>
            <p:nvSpPr>
              <p:cNvPr id="90138" name="Line 14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90139" name="Line 15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90136" name="Text Box 16"/>
            <p:cNvSpPr txBox="1">
              <a:spLocks noChangeArrowheads="1"/>
            </p:cNvSpPr>
            <p:nvPr/>
          </p:nvSpPr>
          <p:spPr bwMode="auto">
            <a:xfrm>
              <a:off x="5204" y="2943"/>
              <a:ext cx="338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id-ID" sz="2500" b="1" i="1">
                  <a:cs typeface="Arial" panose="020B0604020202020204" pitchFamily="34" charset="0"/>
                </a:rPr>
                <a:t>Q</a:t>
              </a:r>
            </a:p>
          </p:txBody>
        </p:sp>
        <p:sp>
          <p:nvSpPr>
            <p:cNvPr id="90137" name="Text Box 17"/>
            <p:cNvSpPr txBox="1">
              <a:spLocks noChangeArrowheads="1"/>
            </p:cNvSpPr>
            <p:nvPr/>
          </p:nvSpPr>
          <p:spPr bwMode="auto">
            <a:xfrm>
              <a:off x="1889" y="743"/>
              <a:ext cx="579" cy="7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US" altLang="id-ID" sz="2500">
                  <a:cs typeface="Arial" panose="020B0604020202020204" pitchFamily="34" charset="0"/>
                </a:rPr>
                <a:t>Avg</a:t>
              </a:r>
              <a:br>
                <a:rPr lang="en-US" altLang="id-ID" sz="2500">
                  <a:cs typeface="Arial" panose="020B0604020202020204" pitchFamily="34" charset="0"/>
                </a:rPr>
              </a:br>
              <a:r>
                <a:rPr lang="en-US" altLang="id-ID" sz="2500">
                  <a:cs typeface="Arial" panose="020B0604020202020204" pitchFamily="34" charset="0"/>
                </a:rPr>
                <a:t>Total</a:t>
              </a:r>
              <a:br>
                <a:rPr lang="en-US" altLang="id-ID" sz="2500">
                  <a:cs typeface="Arial" panose="020B0604020202020204" pitchFamily="34" charset="0"/>
                </a:rPr>
              </a:br>
              <a:r>
                <a:rPr lang="en-US" altLang="id-ID" sz="2500">
                  <a:cs typeface="Arial" panose="020B0604020202020204" pitchFamily="34" charset="0"/>
                </a:rPr>
                <a:t>Cost </a:t>
              </a: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5143500" y="3371850"/>
            <a:ext cx="636588" cy="2038350"/>
            <a:chOff x="3240" y="2124"/>
            <a:chExt cx="401" cy="1284"/>
          </a:xfrm>
        </p:grpSpPr>
        <p:sp>
          <p:nvSpPr>
            <p:cNvPr id="90133" name="Line 19"/>
            <p:cNvSpPr>
              <a:spLocks noChangeShapeType="1"/>
            </p:cNvSpPr>
            <p:nvPr/>
          </p:nvSpPr>
          <p:spPr bwMode="auto">
            <a:xfrm>
              <a:off x="3411" y="2124"/>
              <a:ext cx="0" cy="9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90134" name="Text Box 20"/>
            <p:cNvSpPr txBox="1">
              <a:spLocks noChangeArrowheads="1"/>
            </p:cNvSpPr>
            <p:nvPr/>
          </p:nvSpPr>
          <p:spPr bwMode="auto">
            <a:xfrm>
              <a:off x="3240" y="3110"/>
              <a:ext cx="40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id-ID" sz="2500" b="1" i="1">
                  <a:cs typeface="Arial" panose="020B0604020202020204" pitchFamily="34" charset="0"/>
                </a:rPr>
                <a:t>Q</a:t>
              </a:r>
              <a:r>
                <a:rPr lang="en-US" altLang="id-ID" sz="2500" baseline="-25000">
                  <a:cs typeface="Arial" panose="020B0604020202020204" pitchFamily="34" charset="0"/>
                </a:rPr>
                <a:t>A</a:t>
              </a:r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6646863" y="3373438"/>
            <a:ext cx="636587" cy="2038350"/>
            <a:chOff x="4187" y="2125"/>
            <a:chExt cx="401" cy="1284"/>
          </a:xfrm>
        </p:grpSpPr>
        <p:sp>
          <p:nvSpPr>
            <p:cNvPr id="90131" name="Line 22"/>
            <p:cNvSpPr>
              <a:spLocks noChangeShapeType="1"/>
            </p:cNvSpPr>
            <p:nvPr/>
          </p:nvSpPr>
          <p:spPr bwMode="auto">
            <a:xfrm>
              <a:off x="4359" y="2125"/>
              <a:ext cx="0" cy="9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90132" name="Text Box 23"/>
            <p:cNvSpPr txBox="1">
              <a:spLocks noChangeArrowheads="1"/>
            </p:cNvSpPr>
            <p:nvPr/>
          </p:nvSpPr>
          <p:spPr bwMode="auto">
            <a:xfrm>
              <a:off x="4187" y="3111"/>
              <a:ext cx="40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id-ID" sz="2500" b="1" i="1">
                  <a:cs typeface="Arial" panose="020B0604020202020204" pitchFamily="34" charset="0"/>
                </a:rPr>
                <a:t>Q</a:t>
              </a:r>
              <a:r>
                <a:rPr lang="en-US" altLang="id-ID" sz="2500" baseline="-25000">
                  <a:cs typeface="Arial" panose="020B0604020202020204" pitchFamily="34" charset="0"/>
                </a:rPr>
                <a:t>B</a:t>
              </a:r>
            </a:p>
          </p:txBody>
        </p:sp>
      </p:grpSp>
      <p:grpSp>
        <p:nvGrpSpPr>
          <p:cNvPr id="9" name="Group 24"/>
          <p:cNvGrpSpPr>
            <a:grpSpLocks/>
          </p:cNvGrpSpPr>
          <p:nvPr/>
        </p:nvGrpSpPr>
        <p:grpSpPr bwMode="auto">
          <a:xfrm>
            <a:off x="4276725" y="2209800"/>
            <a:ext cx="3752850" cy="1457325"/>
            <a:chOff x="2694" y="1380"/>
            <a:chExt cx="2364" cy="918"/>
          </a:xfrm>
        </p:grpSpPr>
        <p:sp>
          <p:nvSpPr>
            <p:cNvPr id="90128" name="Arc 25"/>
            <p:cNvSpPr>
              <a:spLocks/>
            </p:cNvSpPr>
            <p:nvPr/>
          </p:nvSpPr>
          <p:spPr bwMode="auto">
            <a:xfrm flipH="1" flipV="1">
              <a:off x="2694" y="1380"/>
              <a:ext cx="717" cy="792"/>
            </a:xfrm>
            <a:custGeom>
              <a:avLst/>
              <a:gdLst>
                <a:gd name="T0" fmla="*/ 0 w 27303"/>
                <a:gd name="T1" fmla="*/ 0 h 21600"/>
                <a:gd name="T2" fmla="*/ 0 w 27303"/>
                <a:gd name="T3" fmla="*/ 0 h 21600"/>
                <a:gd name="T4" fmla="*/ 0 w 27303"/>
                <a:gd name="T5" fmla="*/ 0 h 21600"/>
                <a:gd name="T6" fmla="*/ 0 60000 65536"/>
                <a:gd name="T7" fmla="*/ 0 60000 65536"/>
                <a:gd name="T8" fmla="*/ 0 60000 65536"/>
                <a:gd name="T9" fmla="*/ 0 w 27303"/>
                <a:gd name="T10" fmla="*/ 0 h 21600"/>
                <a:gd name="T11" fmla="*/ 27303 w 2730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303" h="21600" fill="none" extrusionOk="0">
                  <a:moveTo>
                    <a:pt x="0" y="1224"/>
                  </a:moveTo>
                  <a:cubicBezTo>
                    <a:pt x="2302" y="413"/>
                    <a:pt x="4726" y="-1"/>
                    <a:pt x="7168" y="0"/>
                  </a:cubicBezTo>
                  <a:cubicBezTo>
                    <a:pt x="16079" y="0"/>
                    <a:pt x="24076" y="5472"/>
                    <a:pt x="27302" y="13780"/>
                  </a:cubicBezTo>
                </a:path>
                <a:path w="27303" h="21600" stroke="0" extrusionOk="0">
                  <a:moveTo>
                    <a:pt x="0" y="1224"/>
                  </a:moveTo>
                  <a:cubicBezTo>
                    <a:pt x="2302" y="413"/>
                    <a:pt x="4726" y="-1"/>
                    <a:pt x="7168" y="0"/>
                  </a:cubicBezTo>
                  <a:cubicBezTo>
                    <a:pt x="16079" y="0"/>
                    <a:pt x="24076" y="5472"/>
                    <a:pt x="27302" y="13780"/>
                  </a:cubicBezTo>
                  <a:lnTo>
                    <a:pt x="7168" y="21600"/>
                  </a:lnTo>
                  <a:lnTo>
                    <a:pt x="0" y="1224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90129" name="Arc 26"/>
            <p:cNvSpPr>
              <a:spLocks/>
            </p:cNvSpPr>
            <p:nvPr/>
          </p:nvSpPr>
          <p:spPr bwMode="auto">
            <a:xfrm flipH="1" flipV="1">
              <a:off x="3400" y="1506"/>
              <a:ext cx="962" cy="792"/>
            </a:xfrm>
            <a:custGeom>
              <a:avLst/>
              <a:gdLst>
                <a:gd name="T0" fmla="*/ 0 w 26699"/>
                <a:gd name="T1" fmla="*/ 0 h 21600"/>
                <a:gd name="T2" fmla="*/ 0 w 26699"/>
                <a:gd name="T3" fmla="*/ 0 h 21600"/>
                <a:gd name="T4" fmla="*/ 0 w 26699"/>
                <a:gd name="T5" fmla="*/ 0 h 21600"/>
                <a:gd name="T6" fmla="*/ 0 60000 65536"/>
                <a:gd name="T7" fmla="*/ 0 60000 65536"/>
                <a:gd name="T8" fmla="*/ 0 60000 65536"/>
                <a:gd name="T9" fmla="*/ 0 w 26699"/>
                <a:gd name="T10" fmla="*/ 0 h 21600"/>
                <a:gd name="T11" fmla="*/ 26699 w 266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699" h="21600" fill="none" extrusionOk="0">
                  <a:moveTo>
                    <a:pt x="0" y="4510"/>
                  </a:moveTo>
                  <a:cubicBezTo>
                    <a:pt x="3782" y="1586"/>
                    <a:pt x="8428" y="-1"/>
                    <a:pt x="13210" y="0"/>
                  </a:cubicBezTo>
                  <a:cubicBezTo>
                    <a:pt x="18112" y="0"/>
                    <a:pt x="22869" y="1667"/>
                    <a:pt x="26699" y="4729"/>
                  </a:cubicBezTo>
                </a:path>
                <a:path w="26699" h="21600" stroke="0" extrusionOk="0">
                  <a:moveTo>
                    <a:pt x="0" y="4510"/>
                  </a:moveTo>
                  <a:cubicBezTo>
                    <a:pt x="3782" y="1586"/>
                    <a:pt x="8428" y="-1"/>
                    <a:pt x="13210" y="0"/>
                  </a:cubicBezTo>
                  <a:cubicBezTo>
                    <a:pt x="18112" y="0"/>
                    <a:pt x="22869" y="1667"/>
                    <a:pt x="26699" y="4729"/>
                  </a:cubicBezTo>
                  <a:lnTo>
                    <a:pt x="13210" y="21600"/>
                  </a:lnTo>
                  <a:lnTo>
                    <a:pt x="0" y="451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90130" name="Arc 27"/>
            <p:cNvSpPr>
              <a:spLocks/>
            </p:cNvSpPr>
            <p:nvPr/>
          </p:nvSpPr>
          <p:spPr bwMode="auto">
            <a:xfrm flipH="1" flipV="1">
              <a:off x="4350" y="1384"/>
              <a:ext cx="708" cy="792"/>
            </a:xfrm>
            <a:custGeom>
              <a:avLst/>
              <a:gdLst>
                <a:gd name="T0" fmla="*/ 0 w 26972"/>
                <a:gd name="T1" fmla="*/ 0 h 21600"/>
                <a:gd name="T2" fmla="*/ 0 w 26972"/>
                <a:gd name="T3" fmla="*/ 0 h 21600"/>
                <a:gd name="T4" fmla="*/ 0 w 26972"/>
                <a:gd name="T5" fmla="*/ 0 h 21600"/>
                <a:gd name="T6" fmla="*/ 0 60000 65536"/>
                <a:gd name="T7" fmla="*/ 0 60000 65536"/>
                <a:gd name="T8" fmla="*/ 0 60000 65536"/>
                <a:gd name="T9" fmla="*/ 0 w 26972"/>
                <a:gd name="T10" fmla="*/ 0 h 21600"/>
                <a:gd name="T11" fmla="*/ 26972 w 2697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72" h="21600" fill="none" extrusionOk="0">
                  <a:moveTo>
                    <a:pt x="0" y="13174"/>
                  </a:moveTo>
                  <a:cubicBezTo>
                    <a:pt x="3383" y="5187"/>
                    <a:pt x="11215" y="-1"/>
                    <a:pt x="19889" y="0"/>
                  </a:cubicBezTo>
                  <a:cubicBezTo>
                    <a:pt x="22300" y="0"/>
                    <a:pt x="24694" y="403"/>
                    <a:pt x="26971" y="1194"/>
                  </a:cubicBezTo>
                </a:path>
                <a:path w="26972" h="21600" stroke="0" extrusionOk="0">
                  <a:moveTo>
                    <a:pt x="0" y="13174"/>
                  </a:moveTo>
                  <a:cubicBezTo>
                    <a:pt x="3383" y="5187"/>
                    <a:pt x="11215" y="-1"/>
                    <a:pt x="19889" y="0"/>
                  </a:cubicBezTo>
                  <a:cubicBezTo>
                    <a:pt x="22300" y="0"/>
                    <a:pt x="24694" y="403"/>
                    <a:pt x="26971" y="1194"/>
                  </a:cubicBezTo>
                  <a:lnTo>
                    <a:pt x="19889" y="21600"/>
                  </a:lnTo>
                  <a:lnTo>
                    <a:pt x="0" y="13174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</p:grpSp>
      <p:sp>
        <p:nvSpPr>
          <p:cNvPr id="122908" name="Text Box 28"/>
          <p:cNvSpPr txBox="1">
            <a:spLocks noChangeArrowheads="1"/>
          </p:cNvSpPr>
          <p:nvPr/>
        </p:nvSpPr>
        <p:spPr bwMode="auto">
          <a:xfrm>
            <a:off x="7627938" y="3240088"/>
            <a:ext cx="128587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id-ID" sz="2500" i="1">
                <a:solidFill>
                  <a:srgbClr val="FF0000"/>
                </a:solidFill>
                <a:cs typeface="Arial" panose="020B0604020202020204" pitchFamily="34" charset="0"/>
              </a:rPr>
              <a:t>LRATC</a:t>
            </a:r>
            <a:endParaRPr lang="en-US" altLang="id-ID" sz="2500" i="1" baseline="-2500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122909" name="Text Box 29"/>
          <p:cNvSpPr txBox="1">
            <a:spLocks noChangeArrowheads="1"/>
          </p:cNvSpPr>
          <p:nvPr/>
        </p:nvSpPr>
        <p:spPr bwMode="auto">
          <a:xfrm>
            <a:off x="152400" y="1244600"/>
            <a:ext cx="2916238" cy="57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20000"/>
              </a:spcBef>
            </a:pPr>
            <a:r>
              <a:rPr lang="en-US" altLang="id-ID" sz="2500">
                <a:cs typeface="Arial" panose="020B0604020202020204" pitchFamily="34" charset="0"/>
              </a:rPr>
              <a:t>To produce less than </a:t>
            </a:r>
            <a:r>
              <a:rPr lang="en-US" altLang="id-ID" sz="2500" b="1" i="1">
                <a:cs typeface="Arial" panose="020B0604020202020204" pitchFamily="34" charset="0"/>
              </a:rPr>
              <a:t>Q</a:t>
            </a:r>
            <a:r>
              <a:rPr lang="en-US" altLang="id-ID" sz="2500" baseline="-25000">
                <a:cs typeface="Arial" panose="020B0604020202020204" pitchFamily="34" charset="0"/>
              </a:rPr>
              <a:t>A</a:t>
            </a:r>
            <a:r>
              <a:rPr lang="en-US" altLang="id-ID" sz="2500">
                <a:cs typeface="Arial" panose="020B0604020202020204" pitchFamily="34" charset="0"/>
              </a:rPr>
              <a:t>, firm will choose size </a:t>
            </a:r>
            <a:r>
              <a:rPr lang="en-US" altLang="id-ID" sz="2500" b="1">
                <a:cs typeface="Arial" panose="020B0604020202020204" pitchFamily="34" charset="0"/>
              </a:rPr>
              <a:t>S</a:t>
            </a:r>
            <a:r>
              <a:rPr lang="en-US" altLang="id-ID" sz="2500">
                <a:cs typeface="Arial" panose="020B0604020202020204" pitchFamily="34" charset="0"/>
              </a:rPr>
              <a:t> </a:t>
            </a:r>
            <a:br>
              <a:rPr lang="en-US" altLang="id-ID" sz="2500">
                <a:cs typeface="Arial" panose="020B0604020202020204" pitchFamily="34" charset="0"/>
              </a:rPr>
            </a:br>
            <a:r>
              <a:rPr lang="en-US" altLang="id-ID" sz="2500">
                <a:cs typeface="Arial" panose="020B0604020202020204" pitchFamily="34" charset="0"/>
              </a:rPr>
              <a:t>in the long run. </a:t>
            </a:r>
          </a:p>
          <a:p>
            <a:pPr eaLnBrk="1" hangingPunct="1">
              <a:lnSpc>
                <a:spcPct val="105000"/>
              </a:lnSpc>
              <a:spcBef>
                <a:spcPct val="20000"/>
              </a:spcBef>
            </a:pPr>
            <a:r>
              <a:rPr lang="en-US" altLang="id-ID" sz="2500">
                <a:cs typeface="Arial" panose="020B0604020202020204" pitchFamily="34" charset="0"/>
              </a:rPr>
              <a:t>To produce between </a:t>
            </a:r>
            <a:r>
              <a:rPr lang="en-US" altLang="id-ID" sz="2500" b="1" i="1">
                <a:cs typeface="Arial" panose="020B0604020202020204" pitchFamily="34" charset="0"/>
              </a:rPr>
              <a:t>Q</a:t>
            </a:r>
            <a:r>
              <a:rPr lang="en-US" altLang="id-ID" sz="2500" baseline="-25000">
                <a:cs typeface="Arial" panose="020B0604020202020204" pitchFamily="34" charset="0"/>
              </a:rPr>
              <a:t>A</a:t>
            </a:r>
            <a:r>
              <a:rPr lang="en-US" altLang="id-ID" sz="2500">
                <a:cs typeface="Arial" panose="020B0604020202020204" pitchFamily="34" charset="0"/>
              </a:rPr>
              <a:t> </a:t>
            </a:r>
            <a:br>
              <a:rPr lang="en-US" altLang="id-ID" sz="2500">
                <a:cs typeface="Arial" panose="020B0604020202020204" pitchFamily="34" charset="0"/>
              </a:rPr>
            </a:br>
            <a:r>
              <a:rPr lang="en-US" altLang="id-ID" sz="2500">
                <a:cs typeface="Arial" panose="020B0604020202020204" pitchFamily="34" charset="0"/>
              </a:rPr>
              <a:t>and </a:t>
            </a:r>
            <a:r>
              <a:rPr lang="en-US" altLang="id-ID" sz="2500" b="1" i="1">
                <a:cs typeface="Arial" panose="020B0604020202020204" pitchFamily="34" charset="0"/>
              </a:rPr>
              <a:t>Q</a:t>
            </a:r>
            <a:r>
              <a:rPr lang="en-US" altLang="id-ID" sz="2500" baseline="-25000">
                <a:cs typeface="Arial" panose="020B0604020202020204" pitchFamily="34" charset="0"/>
              </a:rPr>
              <a:t>B</a:t>
            </a:r>
            <a:r>
              <a:rPr lang="en-US" altLang="id-ID" sz="2500">
                <a:cs typeface="Arial" panose="020B0604020202020204" pitchFamily="34" charset="0"/>
              </a:rPr>
              <a:t>, firm will choose size </a:t>
            </a:r>
            <a:r>
              <a:rPr lang="en-US" altLang="id-ID" sz="2500" b="1">
                <a:cs typeface="Arial" panose="020B0604020202020204" pitchFamily="34" charset="0"/>
              </a:rPr>
              <a:t>M</a:t>
            </a:r>
            <a:r>
              <a:rPr lang="en-US" altLang="id-ID" sz="2500">
                <a:cs typeface="Arial" panose="020B0604020202020204" pitchFamily="34" charset="0"/>
              </a:rPr>
              <a:t> </a:t>
            </a:r>
            <a:br>
              <a:rPr lang="en-US" altLang="id-ID" sz="2500">
                <a:cs typeface="Arial" panose="020B0604020202020204" pitchFamily="34" charset="0"/>
              </a:rPr>
            </a:br>
            <a:r>
              <a:rPr lang="en-US" altLang="id-ID" sz="2500">
                <a:cs typeface="Arial" panose="020B0604020202020204" pitchFamily="34" charset="0"/>
              </a:rPr>
              <a:t>in the long run. </a:t>
            </a:r>
          </a:p>
          <a:p>
            <a:pPr eaLnBrk="1" hangingPunct="1">
              <a:lnSpc>
                <a:spcPct val="105000"/>
              </a:lnSpc>
              <a:spcBef>
                <a:spcPct val="20000"/>
              </a:spcBef>
            </a:pPr>
            <a:r>
              <a:rPr lang="en-US" altLang="id-ID" sz="2500">
                <a:cs typeface="Arial" panose="020B0604020202020204" pitchFamily="34" charset="0"/>
              </a:rPr>
              <a:t>To produce more than </a:t>
            </a:r>
            <a:r>
              <a:rPr lang="en-US" altLang="id-ID" sz="2500" b="1" i="1">
                <a:cs typeface="Arial" panose="020B0604020202020204" pitchFamily="34" charset="0"/>
              </a:rPr>
              <a:t>Q</a:t>
            </a:r>
            <a:r>
              <a:rPr lang="en-US" altLang="id-ID" sz="2500" baseline="-25000">
                <a:cs typeface="Arial" panose="020B0604020202020204" pitchFamily="34" charset="0"/>
              </a:rPr>
              <a:t>B</a:t>
            </a:r>
            <a:r>
              <a:rPr lang="en-US" altLang="id-ID" sz="2500">
                <a:cs typeface="Arial" panose="020B0604020202020204" pitchFamily="34" charset="0"/>
              </a:rPr>
              <a:t>, firm will choose size </a:t>
            </a:r>
            <a:r>
              <a:rPr lang="en-US" altLang="id-ID" sz="2500" b="1">
                <a:cs typeface="Arial" panose="020B0604020202020204" pitchFamily="34" charset="0"/>
              </a:rPr>
              <a:t>L</a:t>
            </a:r>
            <a:r>
              <a:rPr lang="en-US" altLang="id-ID" sz="2500">
                <a:cs typeface="Arial" panose="020B0604020202020204" pitchFamily="34" charset="0"/>
              </a:rPr>
              <a:t> </a:t>
            </a:r>
            <a:br>
              <a:rPr lang="en-US" altLang="id-ID" sz="2500">
                <a:cs typeface="Arial" panose="020B0604020202020204" pitchFamily="34" charset="0"/>
              </a:rPr>
            </a:br>
            <a:r>
              <a:rPr lang="en-US" altLang="id-ID" sz="2500">
                <a:cs typeface="Arial" panose="020B0604020202020204" pitchFamily="34" charset="0"/>
              </a:rPr>
              <a:t>in the long run.</a:t>
            </a:r>
          </a:p>
        </p:txBody>
      </p:sp>
      <p:sp>
        <p:nvSpPr>
          <p:cNvPr id="122910" name="Line 30"/>
          <p:cNvSpPr>
            <a:spLocks noChangeShapeType="1"/>
          </p:cNvSpPr>
          <p:nvPr/>
        </p:nvSpPr>
        <p:spPr bwMode="auto">
          <a:xfrm>
            <a:off x="3924300" y="4849813"/>
            <a:ext cx="1481138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22911" name="Line 31"/>
          <p:cNvSpPr>
            <a:spLocks noChangeShapeType="1"/>
          </p:cNvSpPr>
          <p:nvPr/>
        </p:nvSpPr>
        <p:spPr bwMode="auto">
          <a:xfrm>
            <a:off x="5429250" y="4849813"/>
            <a:ext cx="1481138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22912" name="Line 32"/>
          <p:cNvSpPr>
            <a:spLocks noChangeShapeType="1"/>
          </p:cNvSpPr>
          <p:nvPr/>
        </p:nvSpPr>
        <p:spPr bwMode="auto">
          <a:xfrm>
            <a:off x="6929438" y="4849813"/>
            <a:ext cx="1433512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2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229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2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1229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29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2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2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1229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22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8" grpId="0"/>
      <p:bldP spid="122909" grpId="0" build="p"/>
      <p:bldP spid="122910" grpId="0" animBg="1"/>
      <p:bldP spid="122910" grpId="1" animBg="1"/>
      <p:bldP spid="122911" grpId="0" animBg="1"/>
      <p:bldP spid="122911" grpId="1" animBg="1"/>
      <p:bldP spid="122912" grpId="0" animBg="1"/>
      <p:bldP spid="122912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5905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id-ID" sz="340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 Typical LRATC Curve</a:t>
            </a:r>
          </a:p>
        </p:txBody>
      </p:sp>
      <p:sp>
        <p:nvSpPr>
          <p:cNvPr id="129028" name="Arc 4"/>
          <p:cNvSpPr>
            <a:spLocks/>
          </p:cNvSpPr>
          <p:nvPr/>
        </p:nvSpPr>
        <p:spPr bwMode="auto">
          <a:xfrm flipH="1" flipV="1">
            <a:off x="4189413" y="2478088"/>
            <a:ext cx="1222375" cy="833437"/>
          </a:xfrm>
          <a:custGeom>
            <a:avLst/>
            <a:gdLst>
              <a:gd name="T0" fmla="*/ 0 w 40309"/>
              <a:gd name="T1" fmla="*/ 2147483646 h 21600"/>
              <a:gd name="T2" fmla="*/ 2147483646 w 40309"/>
              <a:gd name="T3" fmla="*/ 2147483646 h 21600"/>
              <a:gd name="T4" fmla="*/ 2147483646 w 40309"/>
              <a:gd name="T5" fmla="*/ 2147483646 h 21600"/>
              <a:gd name="T6" fmla="*/ 0 60000 65536"/>
              <a:gd name="T7" fmla="*/ 0 60000 65536"/>
              <a:gd name="T8" fmla="*/ 0 60000 65536"/>
              <a:gd name="T9" fmla="*/ 0 w 40309"/>
              <a:gd name="T10" fmla="*/ 0 h 21600"/>
              <a:gd name="T11" fmla="*/ 40309 w 403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09" h="21600" fill="none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</a:path>
              <a:path w="40309" h="21600" stroke="0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  <a:lnTo>
                  <a:pt x="20174" y="21600"/>
                </a:lnTo>
                <a:lnTo>
                  <a:pt x="0" y="1388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grpSp>
        <p:nvGrpSpPr>
          <p:cNvPr id="92165" name="Group 49"/>
          <p:cNvGrpSpPr>
            <a:grpSpLocks/>
          </p:cNvGrpSpPr>
          <p:nvPr/>
        </p:nvGrpSpPr>
        <p:grpSpPr bwMode="auto">
          <a:xfrm>
            <a:off x="3530600" y="1360488"/>
            <a:ext cx="5267325" cy="4006850"/>
            <a:chOff x="2224" y="857"/>
            <a:chExt cx="3318" cy="2524"/>
          </a:xfrm>
        </p:grpSpPr>
        <p:grpSp>
          <p:nvGrpSpPr>
            <p:cNvPr id="92183" name="Group 13"/>
            <p:cNvGrpSpPr>
              <a:grpSpLocks/>
            </p:cNvGrpSpPr>
            <p:nvPr/>
          </p:nvGrpSpPr>
          <p:grpSpPr bwMode="auto">
            <a:xfrm>
              <a:off x="2525" y="1137"/>
              <a:ext cx="2715" cy="2095"/>
              <a:chOff x="1489" y="785"/>
              <a:chExt cx="3650" cy="2492"/>
            </a:xfrm>
          </p:grpSpPr>
          <p:sp>
            <p:nvSpPr>
              <p:cNvPr id="92186" name="Line 14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92187" name="Line 15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92184" name="Text Box 16"/>
            <p:cNvSpPr txBox="1">
              <a:spLocks noChangeArrowheads="1"/>
            </p:cNvSpPr>
            <p:nvPr/>
          </p:nvSpPr>
          <p:spPr bwMode="auto">
            <a:xfrm>
              <a:off x="5210" y="3083"/>
              <a:ext cx="332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id-ID" sz="2500" b="1" i="1">
                  <a:cs typeface="Arial" panose="020B0604020202020204" pitchFamily="34" charset="0"/>
                </a:rPr>
                <a:t>Q</a:t>
              </a:r>
            </a:p>
          </p:txBody>
        </p:sp>
        <p:sp>
          <p:nvSpPr>
            <p:cNvPr id="92185" name="Text Box 17"/>
            <p:cNvSpPr txBox="1">
              <a:spLocks noChangeArrowheads="1"/>
            </p:cNvSpPr>
            <p:nvPr/>
          </p:nvSpPr>
          <p:spPr bwMode="auto">
            <a:xfrm>
              <a:off x="2224" y="857"/>
              <a:ext cx="568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US" altLang="id-ID" sz="2500" i="1">
                  <a:cs typeface="Arial" panose="020B0604020202020204" pitchFamily="34" charset="0"/>
                </a:rPr>
                <a:t>ATC</a:t>
              </a:r>
            </a:p>
          </p:txBody>
        </p:sp>
      </p:grpSp>
      <p:sp>
        <p:nvSpPr>
          <p:cNvPr id="129052" name="Text Box 28"/>
          <p:cNvSpPr txBox="1">
            <a:spLocks noChangeArrowheads="1"/>
          </p:cNvSpPr>
          <p:nvPr/>
        </p:nvSpPr>
        <p:spPr bwMode="auto">
          <a:xfrm>
            <a:off x="419100" y="1057275"/>
            <a:ext cx="2797175" cy="432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45000"/>
              </a:spcBef>
            </a:pPr>
            <a:r>
              <a:rPr lang="en-US" altLang="id-ID" sz="2500">
                <a:cs typeface="Arial" panose="020B0604020202020204" pitchFamily="34" charset="0"/>
              </a:rPr>
              <a:t>In the real world, factories come in many sizes, </a:t>
            </a:r>
            <a:br>
              <a:rPr lang="en-US" altLang="id-ID" sz="2500">
                <a:cs typeface="Arial" panose="020B0604020202020204" pitchFamily="34" charset="0"/>
              </a:rPr>
            </a:br>
            <a:r>
              <a:rPr lang="en-US" altLang="id-ID" sz="2500">
                <a:cs typeface="Arial" panose="020B0604020202020204" pitchFamily="34" charset="0"/>
              </a:rPr>
              <a:t>each with its own </a:t>
            </a:r>
            <a:r>
              <a:rPr lang="en-US" altLang="id-ID" sz="2500" i="1">
                <a:cs typeface="Arial" panose="020B0604020202020204" pitchFamily="34" charset="0"/>
              </a:rPr>
              <a:t>SRATC</a:t>
            </a:r>
            <a:r>
              <a:rPr lang="en-US" altLang="id-ID" sz="2500">
                <a:cs typeface="Arial" panose="020B0604020202020204" pitchFamily="34" charset="0"/>
              </a:rPr>
              <a:t> curve. </a:t>
            </a:r>
          </a:p>
          <a:p>
            <a:pPr eaLnBrk="1" hangingPunct="1">
              <a:lnSpc>
                <a:spcPct val="105000"/>
              </a:lnSpc>
              <a:spcBef>
                <a:spcPct val="45000"/>
              </a:spcBef>
            </a:pPr>
            <a:r>
              <a:rPr lang="en-US" altLang="id-ID" sz="2500">
                <a:cs typeface="Arial" panose="020B0604020202020204" pitchFamily="34" charset="0"/>
              </a:rPr>
              <a:t>So a typical </a:t>
            </a:r>
            <a:r>
              <a:rPr lang="en-US" altLang="id-ID" sz="2500" i="1">
                <a:cs typeface="Arial" panose="020B0604020202020204" pitchFamily="34" charset="0"/>
              </a:rPr>
              <a:t>LRATC</a:t>
            </a:r>
            <a:r>
              <a:rPr lang="en-US" altLang="id-ID" sz="2500">
                <a:cs typeface="Arial" panose="020B0604020202020204" pitchFamily="34" charset="0"/>
              </a:rPr>
              <a:t> curve </a:t>
            </a:r>
            <a:br>
              <a:rPr lang="en-US" altLang="id-ID" sz="2500">
                <a:cs typeface="Arial" panose="020B0604020202020204" pitchFamily="34" charset="0"/>
              </a:rPr>
            </a:br>
            <a:r>
              <a:rPr lang="en-US" altLang="id-ID" sz="2500">
                <a:cs typeface="Arial" panose="020B0604020202020204" pitchFamily="34" charset="0"/>
              </a:rPr>
              <a:t>looks like this:</a:t>
            </a:r>
            <a:endParaRPr lang="en-US" altLang="id-ID" sz="2500" b="1">
              <a:cs typeface="Arial" panose="020B0604020202020204" pitchFamily="34" charset="0"/>
            </a:endParaRPr>
          </a:p>
        </p:txBody>
      </p:sp>
      <p:sp>
        <p:nvSpPr>
          <p:cNvPr id="129059" name="Arc 35"/>
          <p:cNvSpPr>
            <a:spLocks/>
          </p:cNvSpPr>
          <p:nvPr/>
        </p:nvSpPr>
        <p:spPr bwMode="auto">
          <a:xfrm flipH="1" flipV="1">
            <a:off x="4341813" y="2730500"/>
            <a:ext cx="1222375" cy="833438"/>
          </a:xfrm>
          <a:custGeom>
            <a:avLst/>
            <a:gdLst>
              <a:gd name="T0" fmla="*/ 0 w 40309"/>
              <a:gd name="T1" fmla="*/ 2147483646 h 21600"/>
              <a:gd name="T2" fmla="*/ 2147483646 w 40309"/>
              <a:gd name="T3" fmla="*/ 2147483646 h 21600"/>
              <a:gd name="T4" fmla="*/ 2147483646 w 40309"/>
              <a:gd name="T5" fmla="*/ 2147483646 h 21600"/>
              <a:gd name="T6" fmla="*/ 0 60000 65536"/>
              <a:gd name="T7" fmla="*/ 0 60000 65536"/>
              <a:gd name="T8" fmla="*/ 0 60000 65536"/>
              <a:gd name="T9" fmla="*/ 0 w 40309"/>
              <a:gd name="T10" fmla="*/ 0 h 21600"/>
              <a:gd name="T11" fmla="*/ 40309 w 403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09" h="21600" fill="none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</a:path>
              <a:path w="40309" h="21600" stroke="0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  <a:lnTo>
                  <a:pt x="20174" y="21600"/>
                </a:lnTo>
                <a:lnTo>
                  <a:pt x="0" y="1388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29060" name="Arc 36"/>
          <p:cNvSpPr>
            <a:spLocks/>
          </p:cNvSpPr>
          <p:nvPr/>
        </p:nvSpPr>
        <p:spPr bwMode="auto">
          <a:xfrm flipH="1" flipV="1">
            <a:off x="4587875" y="2943225"/>
            <a:ext cx="1222375" cy="833438"/>
          </a:xfrm>
          <a:custGeom>
            <a:avLst/>
            <a:gdLst>
              <a:gd name="T0" fmla="*/ 0 w 40309"/>
              <a:gd name="T1" fmla="*/ 2147483646 h 21600"/>
              <a:gd name="T2" fmla="*/ 2147483646 w 40309"/>
              <a:gd name="T3" fmla="*/ 2147483646 h 21600"/>
              <a:gd name="T4" fmla="*/ 2147483646 w 40309"/>
              <a:gd name="T5" fmla="*/ 2147483646 h 21600"/>
              <a:gd name="T6" fmla="*/ 0 60000 65536"/>
              <a:gd name="T7" fmla="*/ 0 60000 65536"/>
              <a:gd name="T8" fmla="*/ 0 60000 65536"/>
              <a:gd name="T9" fmla="*/ 0 w 40309"/>
              <a:gd name="T10" fmla="*/ 0 h 21600"/>
              <a:gd name="T11" fmla="*/ 40309 w 403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09" h="21600" fill="none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</a:path>
              <a:path w="40309" h="21600" stroke="0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  <a:lnTo>
                  <a:pt x="20174" y="21600"/>
                </a:lnTo>
                <a:lnTo>
                  <a:pt x="0" y="1388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29061" name="Arc 37"/>
          <p:cNvSpPr>
            <a:spLocks/>
          </p:cNvSpPr>
          <p:nvPr/>
        </p:nvSpPr>
        <p:spPr bwMode="auto">
          <a:xfrm flipH="1" flipV="1">
            <a:off x="4819650" y="3041650"/>
            <a:ext cx="1222375" cy="833438"/>
          </a:xfrm>
          <a:custGeom>
            <a:avLst/>
            <a:gdLst>
              <a:gd name="T0" fmla="*/ 0 w 40309"/>
              <a:gd name="T1" fmla="*/ 2147483646 h 21600"/>
              <a:gd name="T2" fmla="*/ 2147483646 w 40309"/>
              <a:gd name="T3" fmla="*/ 2147483646 h 21600"/>
              <a:gd name="T4" fmla="*/ 2147483646 w 40309"/>
              <a:gd name="T5" fmla="*/ 2147483646 h 21600"/>
              <a:gd name="T6" fmla="*/ 0 60000 65536"/>
              <a:gd name="T7" fmla="*/ 0 60000 65536"/>
              <a:gd name="T8" fmla="*/ 0 60000 65536"/>
              <a:gd name="T9" fmla="*/ 0 w 40309"/>
              <a:gd name="T10" fmla="*/ 0 h 21600"/>
              <a:gd name="T11" fmla="*/ 40309 w 403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09" h="21600" fill="none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</a:path>
              <a:path w="40309" h="21600" stroke="0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  <a:lnTo>
                  <a:pt x="20174" y="21600"/>
                </a:lnTo>
                <a:lnTo>
                  <a:pt x="0" y="1388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29062" name="Arc 38"/>
          <p:cNvSpPr>
            <a:spLocks/>
          </p:cNvSpPr>
          <p:nvPr/>
        </p:nvSpPr>
        <p:spPr bwMode="auto">
          <a:xfrm flipH="1" flipV="1">
            <a:off x="5153025" y="3079750"/>
            <a:ext cx="1222375" cy="833438"/>
          </a:xfrm>
          <a:custGeom>
            <a:avLst/>
            <a:gdLst>
              <a:gd name="T0" fmla="*/ 0 w 40309"/>
              <a:gd name="T1" fmla="*/ 2147483646 h 21600"/>
              <a:gd name="T2" fmla="*/ 2147483646 w 40309"/>
              <a:gd name="T3" fmla="*/ 2147483646 h 21600"/>
              <a:gd name="T4" fmla="*/ 2147483646 w 40309"/>
              <a:gd name="T5" fmla="*/ 2147483646 h 21600"/>
              <a:gd name="T6" fmla="*/ 0 60000 65536"/>
              <a:gd name="T7" fmla="*/ 0 60000 65536"/>
              <a:gd name="T8" fmla="*/ 0 60000 65536"/>
              <a:gd name="T9" fmla="*/ 0 w 40309"/>
              <a:gd name="T10" fmla="*/ 0 h 21600"/>
              <a:gd name="T11" fmla="*/ 40309 w 403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09" h="21600" fill="none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</a:path>
              <a:path w="40309" h="21600" stroke="0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  <a:lnTo>
                  <a:pt x="20174" y="21600"/>
                </a:lnTo>
                <a:lnTo>
                  <a:pt x="0" y="1388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29063" name="Arc 39"/>
          <p:cNvSpPr>
            <a:spLocks/>
          </p:cNvSpPr>
          <p:nvPr/>
        </p:nvSpPr>
        <p:spPr bwMode="auto">
          <a:xfrm flipH="1" flipV="1">
            <a:off x="5538788" y="3076575"/>
            <a:ext cx="1222375" cy="833438"/>
          </a:xfrm>
          <a:custGeom>
            <a:avLst/>
            <a:gdLst>
              <a:gd name="T0" fmla="*/ 0 w 40309"/>
              <a:gd name="T1" fmla="*/ 2147483646 h 21600"/>
              <a:gd name="T2" fmla="*/ 2147483646 w 40309"/>
              <a:gd name="T3" fmla="*/ 2147483646 h 21600"/>
              <a:gd name="T4" fmla="*/ 2147483646 w 40309"/>
              <a:gd name="T5" fmla="*/ 2147483646 h 21600"/>
              <a:gd name="T6" fmla="*/ 0 60000 65536"/>
              <a:gd name="T7" fmla="*/ 0 60000 65536"/>
              <a:gd name="T8" fmla="*/ 0 60000 65536"/>
              <a:gd name="T9" fmla="*/ 0 w 40309"/>
              <a:gd name="T10" fmla="*/ 0 h 21600"/>
              <a:gd name="T11" fmla="*/ 40309 w 403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09" h="21600" fill="none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</a:path>
              <a:path w="40309" h="21600" stroke="0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  <a:lnTo>
                  <a:pt x="20174" y="21600"/>
                </a:lnTo>
                <a:lnTo>
                  <a:pt x="0" y="1388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29064" name="Arc 40"/>
          <p:cNvSpPr>
            <a:spLocks/>
          </p:cNvSpPr>
          <p:nvPr/>
        </p:nvSpPr>
        <p:spPr bwMode="auto">
          <a:xfrm flipH="1" flipV="1">
            <a:off x="5924550" y="3078163"/>
            <a:ext cx="1222375" cy="833437"/>
          </a:xfrm>
          <a:custGeom>
            <a:avLst/>
            <a:gdLst>
              <a:gd name="T0" fmla="*/ 0 w 40309"/>
              <a:gd name="T1" fmla="*/ 2147483646 h 21600"/>
              <a:gd name="T2" fmla="*/ 2147483646 w 40309"/>
              <a:gd name="T3" fmla="*/ 2147483646 h 21600"/>
              <a:gd name="T4" fmla="*/ 2147483646 w 40309"/>
              <a:gd name="T5" fmla="*/ 2147483646 h 21600"/>
              <a:gd name="T6" fmla="*/ 0 60000 65536"/>
              <a:gd name="T7" fmla="*/ 0 60000 65536"/>
              <a:gd name="T8" fmla="*/ 0 60000 65536"/>
              <a:gd name="T9" fmla="*/ 0 w 40309"/>
              <a:gd name="T10" fmla="*/ 0 h 21600"/>
              <a:gd name="T11" fmla="*/ 40309 w 403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09" h="21600" fill="none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</a:path>
              <a:path w="40309" h="21600" stroke="0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  <a:lnTo>
                  <a:pt x="20174" y="21600"/>
                </a:lnTo>
                <a:lnTo>
                  <a:pt x="0" y="1388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29065" name="Arc 41"/>
          <p:cNvSpPr>
            <a:spLocks/>
          </p:cNvSpPr>
          <p:nvPr/>
        </p:nvSpPr>
        <p:spPr bwMode="auto">
          <a:xfrm flipH="1" flipV="1">
            <a:off x="6299200" y="3076575"/>
            <a:ext cx="1222375" cy="833438"/>
          </a:xfrm>
          <a:custGeom>
            <a:avLst/>
            <a:gdLst>
              <a:gd name="T0" fmla="*/ 0 w 40309"/>
              <a:gd name="T1" fmla="*/ 2147483646 h 21600"/>
              <a:gd name="T2" fmla="*/ 2147483646 w 40309"/>
              <a:gd name="T3" fmla="*/ 2147483646 h 21600"/>
              <a:gd name="T4" fmla="*/ 2147483646 w 40309"/>
              <a:gd name="T5" fmla="*/ 2147483646 h 21600"/>
              <a:gd name="T6" fmla="*/ 0 60000 65536"/>
              <a:gd name="T7" fmla="*/ 0 60000 65536"/>
              <a:gd name="T8" fmla="*/ 0 60000 65536"/>
              <a:gd name="T9" fmla="*/ 0 w 40309"/>
              <a:gd name="T10" fmla="*/ 0 h 21600"/>
              <a:gd name="T11" fmla="*/ 40309 w 403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09" h="21600" fill="none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</a:path>
              <a:path w="40309" h="21600" stroke="0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  <a:lnTo>
                  <a:pt x="20174" y="21600"/>
                </a:lnTo>
                <a:lnTo>
                  <a:pt x="0" y="1388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29066" name="Arc 42"/>
          <p:cNvSpPr>
            <a:spLocks/>
          </p:cNvSpPr>
          <p:nvPr/>
        </p:nvSpPr>
        <p:spPr bwMode="auto">
          <a:xfrm flipH="1" flipV="1">
            <a:off x="6618288" y="3028950"/>
            <a:ext cx="1222375" cy="833438"/>
          </a:xfrm>
          <a:custGeom>
            <a:avLst/>
            <a:gdLst>
              <a:gd name="T0" fmla="*/ 0 w 40309"/>
              <a:gd name="T1" fmla="*/ 2147483646 h 21600"/>
              <a:gd name="T2" fmla="*/ 2147483646 w 40309"/>
              <a:gd name="T3" fmla="*/ 2147483646 h 21600"/>
              <a:gd name="T4" fmla="*/ 2147483646 w 40309"/>
              <a:gd name="T5" fmla="*/ 2147483646 h 21600"/>
              <a:gd name="T6" fmla="*/ 0 60000 65536"/>
              <a:gd name="T7" fmla="*/ 0 60000 65536"/>
              <a:gd name="T8" fmla="*/ 0 60000 65536"/>
              <a:gd name="T9" fmla="*/ 0 w 40309"/>
              <a:gd name="T10" fmla="*/ 0 h 21600"/>
              <a:gd name="T11" fmla="*/ 40309 w 403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09" h="21600" fill="none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</a:path>
              <a:path w="40309" h="21600" stroke="0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  <a:lnTo>
                  <a:pt x="20174" y="21600"/>
                </a:lnTo>
                <a:lnTo>
                  <a:pt x="0" y="1388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29067" name="Arc 43"/>
          <p:cNvSpPr>
            <a:spLocks/>
          </p:cNvSpPr>
          <p:nvPr/>
        </p:nvSpPr>
        <p:spPr bwMode="auto">
          <a:xfrm flipH="1" flipV="1">
            <a:off x="6915150" y="2847975"/>
            <a:ext cx="1222375" cy="833438"/>
          </a:xfrm>
          <a:custGeom>
            <a:avLst/>
            <a:gdLst>
              <a:gd name="T0" fmla="*/ 0 w 40309"/>
              <a:gd name="T1" fmla="*/ 2147483646 h 21600"/>
              <a:gd name="T2" fmla="*/ 2147483646 w 40309"/>
              <a:gd name="T3" fmla="*/ 2147483646 h 21600"/>
              <a:gd name="T4" fmla="*/ 2147483646 w 40309"/>
              <a:gd name="T5" fmla="*/ 2147483646 h 21600"/>
              <a:gd name="T6" fmla="*/ 0 60000 65536"/>
              <a:gd name="T7" fmla="*/ 0 60000 65536"/>
              <a:gd name="T8" fmla="*/ 0 60000 65536"/>
              <a:gd name="T9" fmla="*/ 0 w 40309"/>
              <a:gd name="T10" fmla="*/ 0 h 21600"/>
              <a:gd name="T11" fmla="*/ 40309 w 403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09" h="21600" fill="none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</a:path>
              <a:path w="40309" h="21600" stroke="0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  <a:lnTo>
                  <a:pt x="20174" y="21600"/>
                </a:lnTo>
                <a:lnTo>
                  <a:pt x="0" y="1388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29068" name="Arc 44"/>
          <p:cNvSpPr>
            <a:spLocks/>
          </p:cNvSpPr>
          <p:nvPr/>
        </p:nvSpPr>
        <p:spPr bwMode="auto">
          <a:xfrm flipH="1" flipV="1">
            <a:off x="7123113" y="2611438"/>
            <a:ext cx="1222375" cy="833437"/>
          </a:xfrm>
          <a:custGeom>
            <a:avLst/>
            <a:gdLst>
              <a:gd name="T0" fmla="*/ 0 w 40309"/>
              <a:gd name="T1" fmla="*/ 2147483646 h 21600"/>
              <a:gd name="T2" fmla="*/ 2147483646 w 40309"/>
              <a:gd name="T3" fmla="*/ 2147483646 h 21600"/>
              <a:gd name="T4" fmla="*/ 2147483646 w 40309"/>
              <a:gd name="T5" fmla="*/ 2147483646 h 21600"/>
              <a:gd name="T6" fmla="*/ 0 60000 65536"/>
              <a:gd name="T7" fmla="*/ 0 60000 65536"/>
              <a:gd name="T8" fmla="*/ 0 60000 65536"/>
              <a:gd name="T9" fmla="*/ 0 w 40309"/>
              <a:gd name="T10" fmla="*/ 0 h 21600"/>
              <a:gd name="T11" fmla="*/ 40309 w 403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09" h="21600" fill="none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</a:path>
              <a:path w="40309" h="21600" stroke="0" extrusionOk="0">
                <a:moveTo>
                  <a:pt x="0" y="13881"/>
                </a:moveTo>
                <a:cubicBezTo>
                  <a:pt x="3199" y="5520"/>
                  <a:pt x="11222" y="-1"/>
                  <a:pt x="20174" y="0"/>
                </a:cubicBezTo>
                <a:cubicBezTo>
                  <a:pt x="29085" y="0"/>
                  <a:pt x="37082" y="5472"/>
                  <a:pt x="40308" y="13780"/>
                </a:cubicBezTo>
                <a:lnTo>
                  <a:pt x="20174" y="21600"/>
                </a:lnTo>
                <a:lnTo>
                  <a:pt x="0" y="1388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4189413" y="2176463"/>
            <a:ext cx="4610100" cy="1744662"/>
            <a:chOff x="2639" y="1371"/>
            <a:chExt cx="2904" cy="1099"/>
          </a:xfrm>
        </p:grpSpPr>
        <p:sp>
          <p:nvSpPr>
            <p:cNvPr id="92178" name="Text Box 29"/>
            <p:cNvSpPr txBox="1">
              <a:spLocks noChangeArrowheads="1"/>
            </p:cNvSpPr>
            <p:nvPr/>
          </p:nvSpPr>
          <p:spPr bwMode="auto">
            <a:xfrm>
              <a:off x="4733" y="1486"/>
              <a:ext cx="810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id-ID" sz="2500" i="1">
                  <a:solidFill>
                    <a:srgbClr val="CC0000"/>
                  </a:solidFill>
                  <a:cs typeface="Arial" panose="020B0604020202020204" pitchFamily="34" charset="0"/>
                </a:rPr>
                <a:t>LRATC</a:t>
              </a:r>
              <a:endParaRPr lang="en-US" altLang="id-ID" sz="2500" i="1" baseline="-25000">
                <a:solidFill>
                  <a:srgbClr val="CC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92179" name="Group 34"/>
            <p:cNvGrpSpPr>
              <a:grpSpLocks/>
            </p:cNvGrpSpPr>
            <p:nvPr/>
          </p:nvGrpSpPr>
          <p:grpSpPr bwMode="auto">
            <a:xfrm>
              <a:off x="2639" y="1371"/>
              <a:ext cx="2654" cy="1099"/>
              <a:chOff x="2716" y="1497"/>
              <a:chExt cx="2654" cy="1099"/>
            </a:xfrm>
          </p:grpSpPr>
          <p:sp>
            <p:nvSpPr>
              <p:cNvPr id="92180" name="Arc 30"/>
              <p:cNvSpPr>
                <a:spLocks/>
              </p:cNvSpPr>
              <p:nvPr/>
            </p:nvSpPr>
            <p:spPr bwMode="auto">
              <a:xfrm flipH="1" flipV="1">
                <a:off x="2716" y="1497"/>
                <a:ext cx="948" cy="1099"/>
              </a:xfrm>
              <a:custGeom>
                <a:avLst/>
                <a:gdLst>
                  <a:gd name="T0" fmla="*/ 0 w 20154"/>
                  <a:gd name="T1" fmla="*/ 0 h 21600"/>
                  <a:gd name="T2" fmla="*/ 0 w 20154"/>
                  <a:gd name="T3" fmla="*/ 0 h 21600"/>
                  <a:gd name="T4" fmla="*/ 0 w 2015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0154"/>
                  <a:gd name="T10" fmla="*/ 0 h 21600"/>
                  <a:gd name="T11" fmla="*/ 20154 w 2015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154" h="21600" fill="none" extrusionOk="0">
                    <a:moveTo>
                      <a:pt x="0" y="0"/>
                    </a:moveTo>
                    <a:cubicBezTo>
                      <a:pt x="6" y="0"/>
                      <a:pt x="12" y="-1"/>
                      <a:pt x="19" y="0"/>
                    </a:cubicBezTo>
                    <a:cubicBezTo>
                      <a:pt x="8930" y="0"/>
                      <a:pt x="16927" y="5472"/>
                      <a:pt x="20153" y="13780"/>
                    </a:cubicBezTo>
                  </a:path>
                  <a:path w="20154" h="21600" stroke="0" extrusionOk="0">
                    <a:moveTo>
                      <a:pt x="0" y="0"/>
                    </a:moveTo>
                    <a:cubicBezTo>
                      <a:pt x="6" y="0"/>
                      <a:pt x="12" y="-1"/>
                      <a:pt x="19" y="0"/>
                    </a:cubicBezTo>
                    <a:cubicBezTo>
                      <a:pt x="8930" y="0"/>
                      <a:pt x="16927" y="5472"/>
                      <a:pt x="20153" y="13780"/>
                    </a:cubicBezTo>
                    <a:lnTo>
                      <a:pt x="19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92181" name="Arc 31"/>
              <p:cNvSpPr>
                <a:spLocks/>
              </p:cNvSpPr>
              <p:nvPr/>
            </p:nvSpPr>
            <p:spPr bwMode="auto">
              <a:xfrm flipH="1" flipV="1">
                <a:off x="4416" y="1497"/>
                <a:ext cx="954" cy="1099"/>
              </a:xfrm>
              <a:custGeom>
                <a:avLst/>
                <a:gdLst>
                  <a:gd name="T0" fmla="*/ 0 w 20283"/>
                  <a:gd name="T1" fmla="*/ 0 h 21600"/>
                  <a:gd name="T2" fmla="*/ 0 w 20283"/>
                  <a:gd name="T3" fmla="*/ 0 h 21600"/>
                  <a:gd name="T4" fmla="*/ 0 w 20283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0283"/>
                  <a:gd name="T10" fmla="*/ 0 h 21600"/>
                  <a:gd name="T11" fmla="*/ 20283 w 20283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283" h="21600" fill="none" extrusionOk="0">
                    <a:moveTo>
                      <a:pt x="0" y="13881"/>
                    </a:moveTo>
                    <a:cubicBezTo>
                      <a:pt x="3199" y="5520"/>
                      <a:pt x="11222" y="-1"/>
                      <a:pt x="20174" y="0"/>
                    </a:cubicBezTo>
                    <a:cubicBezTo>
                      <a:pt x="20210" y="0"/>
                      <a:pt x="20246" y="0"/>
                      <a:pt x="20282" y="0"/>
                    </a:cubicBezTo>
                  </a:path>
                  <a:path w="20283" h="21600" stroke="0" extrusionOk="0">
                    <a:moveTo>
                      <a:pt x="0" y="13881"/>
                    </a:moveTo>
                    <a:cubicBezTo>
                      <a:pt x="3199" y="5520"/>
                      <a:pt x="11222" y="-1"/>
                      <a:pt x="20174" y="0"/>
                    </a:cubicBezTo>
                    <a:cubicBezTo>
                      <a:pt x="20210" y="0"/>
                      <a:pt x="20246" y="0"/>
                      <a:pt x="20282" y="0"/>
                    </a:cubicBezTo>
                    <a:lnTo>
                      <a:pt x="20174" y="21600"/>
                    </a:lnTo>
                    <a:lnTo>
                      <a:pt x="0" y="13881"/>
                    </a:lnTo>
                    <a:close/>
                  </a:path>
                </a:pathLst>
              </a:cu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92182" name="Line 33"/>
              <p:cNvSpPr>
                <a:spLocks noChangeShapeType="1"/>
              </p:cNvSpPr>
              <p:nvPr/>
            </p:nvSpPr>
            <p:spPr bwMode="auto">
              <a:xfrm>
                <a:off x="3663" y="2596"/>
                <a:ext cx="756" cy="0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9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9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9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9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9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9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9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9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9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9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9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29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 animBg="1"/>
      <p:bldP spid="129052" grpId="0" build="p"/>
      <p:bldP spid="129059" grpId="0" animBg="1"/>
      <p:bldP spid="129060" grpId="0" animBg="1"/>
      <p:bldP spid="129061" grpId="0" animBg="1"/>
      <p:bldP spid="129062" grpId="0" animBg="1"/>
      <p:bldP spid="129063" grpId="0" animBg="1"/>
      <p:bldP spid="129064" grpId="0" animBg="1"/>
      <p:bldP spid="129065" grpId="0" animBg="1"/>
      <p:bldP spid="129066" grpId="0" animBg="1"/>
      <p:bldP spid="129067" grpId="0" animBg="1"/>
      <p:bldP spid="12906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95263"/>
            <a:ext cx="9144000" cy="7810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id-ID" sz="32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How ATC Changes as </a:t>
            </a:r>
            <a:br>
              <a:rPr lang="en-US" altLang="id-ID" sz="32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n-US" altLang="id-ID" sz="32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the Scale of Production Changes</a:t>
            </a:r>
          </a:p>
        </p:txBody>
      </p:sp>
      <p:sp>
        <p:nvSpPr>
          <p:cNvPr id="130058" name="Text Box 10"/>
          <p:cNvSpPr txBox="1">
            <a:spLocks noChangeArrowheads="1"/>
          </p:cNvSpPr>
          <p:nvPr/>
        </p:nvSpPr>
        <p:spPr bwMode="auto">
          <a:xfrm>
            <a:off x="419100" y="1287463"/>
            <a:ext cx="2916238" cy="497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65000"/>
              </a:spcBef>
            </a:pPr>
            <a:r>
              <a:rPr lang="en-US" altLang="id-ID" sz="2500" b="1">
                <a:solidFill>
                  <a:srgbClr val="CC0000"/>
                </a:solidFill>
                <a:cs typeface="Arial" panose="020B0604020202020204" pitchFamily="34" charset="0"/>
              </a:rPr>
              <a:t>Economies of scale</a:t>
            </a:r>
            <a:r>
              <a:rPr lang="en-US" altLang="id-ID" sz="2500">
                <a:cs typeface="Arial" panose="020B0604020202020204" pitchFamily="34" charset="0"/>
              </a:rPr>
              <a:t>:  </a:t>
            </a:r>
            <a:r>
              <a:rPr lang="en-US" altLang="id-ID" sz="2500" i="1">
                <a:cs typeface="Arial" panose="020B0604020202020204" pitchFamily="34" charset="0"/>
              </a:rPr>
              <a:t>ATC</a:t>
            </a:r>
            <a:r>
              <a:rPr lang="en-US" altLang="id-ID" sz="2500">
                <a:cs typeface="Arial" panose="020B0604020202020204" pitchFamily="34" charset="0"/>
              </a:rPr>
              <a:t> falls </a:t>
            </a:r>
            <a:br>
              <a:rPr lang="en-US" altLang="id-ID" sz="2500">
                <a:cs typeface="Arial" panose="020B0604020202020204" pitchFamily="34" charset="0"/>
              </a:rPr>
            </a:br>
            <a:r>
              <a:rPr lang="en-US" altLang="id-ID" sz="2500">
                <a:cs typeface="Arial" panose="020B0604020202020204" pitchFamily="34" charset="0"/>
              </a:rPr>
              <a:t>as </a:t>
            </a:r>
            <a:r>
              <a:rPr lang="en-US" altLang="id-ID" sz="2500" b="1" i="1">
                <a:cs typeface="Arial" panose="020B0604020202020204" pitchFamily="34" charset="0"/>
              </a:rPr>
              <a:t>Q</a:t>
            </a:r>
            <a:r>
              <a:rPr lang="en-US" altLang="id-ID" sz="2500">
                <a:cs typeface="Arial" panose="020B0604020202020204" pitchFamily="34" charset="0"/>
              </a:rPr>
              <a:t> increases. </a:t>
            </a:r>
          </a:p>
          <a:p>
            <a:pPr eaLnBrk="1" hangingPunct="1">
              <a:lnSpc>
                <a:spcPct val="110000"/>
              </a:lnSpc>
              <a:spcBef>
                <a:spcPct val="65000"/>
              </a:spcBef>
            </a:pPr>
            <a:r>
              <a:rPr lang="en-US" altLang="id-ID" sz="2500" b="1">
                <a:solidFill>
                  <a:srgbClr val="CC0000"/>
                </a:solidFill>
                <a:cs typeface="Arial" panose="020B0604020202020204" pitchFamily="34" charset="0"/>
              </a:rPr>
              <a:t>Constant returns to scale</a:t>
            </a:r>
            <a:r>
              <a:rPr lang="en-US" altLang="id-ID" sz="2500">
                <a:cs typeface="Arial" panose="020B0604020202020204" pitchFamily="34" charset="0"/>
              </a:rPr>
              <a:t>:  </a:t>
            </a:r>
            <a:r>
              <a:rPr lang="en-US" altLang="id-ID" sz="2500" i="1">
                <a:cs typeface="Arial" panose="020B0604020202020204" pitchFamily="34" charset="0"/>
              </a:rPr>
              <a:t>ATC</a:t>
            </a:r>
            <a:r>
              <a:rPr lang="en-US" altLang="id-ID" sz="2500">
                <a:cs typeface="Arial" panose="020B0604020202020204" pitchFamily="34" charset="0"/>
              </a:rPr>
              <a:t> stays the same </a:t>
            </a:r>
            <a:br>
              <a:rPr lang="en-US" altLang="id-ID" sz="2500">
                <a:cs typeface="Arial" panose="020B0604020202020204" pitchFamily="34" charset="0"/>
              </a:rPr>
            </a:br>
            <a:r>
              <a:rPr lang="en-US" altLang="id-ID" sz="2500">
                <a:cs typeface="Arial" panose="020B0604020202020204" pitchFamily="34" charset="0"/>
              </a:rPr>
              <a:t>as </a:t>
            </a:r>
            <a:r>
              <a:rPr lang="en-US" altLang="id-ID" sz="2500" b="1" i="1">
                <a:cs typeface="Arial" panose="020B0604020202020204" pitchFamily="34" charset="0"/>
              </a:rPr>
              <a:t>Q</a:t>
            </a:r>
            <a:r>
              <a:rPr lang="en-US" altLang="id-ID" sz="2500">
                <a:cs typeface="Arial" panose="020B0604020202020204" pitchFamily="34" charset="0"/>
              </a:rPr>
              <a:t> increases.</a:t>
            </a:r>
          </a:p>
          <a:p>
            <a:pPr eaLnBrk="1" hangingPunct="1">
              <a:lnSpc>
                <a:spcPct val="110000"/>
              </a:lnSpc>
              <a:spcBef>
                <a:spcPct val="65000"/>
              </a:spcBef>
            </a:pPr>
            <a:r>
              <a:rPr lang="en-US" altLang="id-ID" sz="2500" b="1">
                <a:solidFill>
                  <a:srgbClr val="CC0000"/>
                </a:solidFill>
                <a:cs typeface="Arial" panose="020B0604020202020204" pitchFamily="34" charset="0"/>
              </a:rPr>
              <a:t>Diseconomies of scale</a:t>
            </a:r>
            <a:r>
              <a:rPr lang="en-US" altLang="id-ID" sz="2500">
                <a:cs typeface="Arial" panose="020B0604020202020204" pitchFamily="34" charset="0"/>
              </a:rPr>
              <a:t>:  </a:t>
            </a:r>
            <a:r>
              <a:rPr lang="en-US" altLang="id-ID" sz="2500" i="1">
                <a:cs typeface="Arial" panose="020B0604020202020204" pitchFamily="34" charset="0"/>
              </a:rPr>
              <a:t>ATC</a:t>
            </a:r>
            <a:r>
              <a:rPr lang="en-US" altLang="id-ID" sz="2500">
                <a:cs typeface="Arial" panose="020B0604020202020204" pitchFamily="34" charset="0"/>
              </a:rPr>
              <a:t> rises </a:t>
            </a:r>
            <a:br>
              <a:rPr lang="en-US" altLang="id-ID" sz="2500">
                <a:cs typeface="Arial" panose="020B0604020202020204" pitchFamily="34" charset="0"/>
              </a:rPr>
            </a:br>
            <a:r>
              <a:rPr lang="en-US" altLang="id-ID" sz="2500">
                <a:cs typeface="Arial" panose="020B0604020202020204" pitchFamily="34" charset="0"/>
              </a:rPr>
              <a:t>as </a:t>
            </a:r>
            <a:r>
              <a:rPr lang="en-US" altLang="id-ID" sz="2500" b="1" i="1">
                <a:cs typeface="Arial" panose="020B0604020202020204" pitchFamily="34" charset="0"/>
              </a:rPr>
              <a:t>Q</a:t>
            </a:r>
            <a:r>
              <a:rPr lang="en-US" altLang="id-ID" sz="2500">
                <a:cs typeface="Arial" panose="020B0604020202020204" pitchFamily="34" charset="0"/>
              </a:rPr>
              <a:t> increases. </a:t>
            </a:r>
          </a:p>
        </p:txBody>
      </p:sp>
      <p:grpSp>
        <p:nvGrpSpPr>
          <p:cNvPr id="94213" name="Group 33"/>
          <p:cNvGrpSpPr>
            <a:grpSpLocks/>
          </p:cNvGrpSpPr>
          <p:nvPr/>
        </p:nvGrpSpPr>
        <p:grpSpPr bwMode="auto">
          <a:xfrm>
            <a:off x="4189413" y="2176463"/>
            <a:ext cx="4610100" cy="1744662"/>
            <a:chOff x="2639" y="1371"/>
            <a:chExt cx="2904" cy="1099"/>
          </a:xfrm>
        </p:grpSpPr>
        <p:sp>
          <p:nvSpPr>
            <p:cNvPr id="94226" name="Text Box 34"/>
            <p:cNvSpPr txBox="1">
              <a:spLocks noChangeArrowheads="1"/>
            </p:cNvSpPr>
            <p:nvPr/>
          </p:nvSpPr>
          <p:spPr bwMode="auto">
            <a:xfrm>
              <a:off x="4733" y="1486"/>
              <a:ext cx="810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id-ID" sz="2500" i="1">
                  <a:solidFill>
                    <a:srgbClr val="CC0000"/>
                  </a:solidFill>
                  <a:cs typeface="Arial" panose="020B0604020202020204" pitchFamily="34" charset="0"/>
                </a:rPr>
                <a:t>LRATC</a:t>
              </a:r>
              <a:endParaRPr lang="en-US" altLang="id-ID" sz="2500" i="1" baseline="-25000">
                <a:solidFill>
                  <a:srgbClr val="CC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94227" name="Group 35"/>
            <p:cNvGrpSpPr>
              <a:grpSpLocks/>
            </p:cNvGrpSpPr>
            <p:nvPr/>
          </p:nvGrpSpPr>
          <p:grpSpPr bwMode="auto">
            <a:xfrm>
              <a:off x="2639" y="1371"/>
              <a:ext cx="2654" cy="1099"/>
              <a:chOff x="2716" y="1497"/>
              <a:chExt cx="2654" cy="1099"/>
            </a:xfrm>
          </p:grpSpPr>
          <p:sp>
            <p:nvSpPr>
              <p:cNvPr id="94228" name="Arc 36"/>
              <p:cNvSpPr>
                <a:spLocks/>
              </p:cNvSpPr>
              <p:nvPr/>
            </p:nvSpPr>
            <p:spPr bwMode="auto">
              <a:xfrm flipH="1" flipV="1">
                <a:off x="2716" y="1497"/>
                <a:ext cx="948" cy="1099"/>
              </a:xfrm>
              <a:custGeom>
                <a:avLst/>
                <a:gdLst>
                  <a:gd name="T0" fmla="*/ 0 w 20154"/>
                  <a:gd name="T1" fmla="*/ 0 h 21600"/>
                  <a:gd name="T2" fmla="*/ 0 w 20154"/>
                  <a:gd name="T3" fmla="*/ 0 h 21600"/>
                  <a:gd name="T4" fmla="*/ 0 w 2015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0154"/>
                  <a:gd name="T10" fmla="*/ 0 h 21600"/>
                  <a:gd name="T11" fmla="*/ 20154 w 2015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154" h="21600" fill="none" extrusionOk="0">
                    <a:moveTo>
                      <a:pt x="0" y="0"/>
                    </a:moveTo>
                    <a:cubicBezTo>
                      <a:pt x="6" y="0"/>
                      <a:pt x="12" y="-1"/>
                      <a:pt x="19" y="0"/>
                    </a:cubicBezTo>
                    <a:cubicBezTo>
                      <a:pt x="8930" y="0"/>
                      <a:pt x="16927" y="5472"/>
                      <a:pt x="20153" y="13780"/>
                    </a:cubicBezTo>
                  </a:path>
                  <a:path w="20154" h="21600" stroke="0" extrusionOk="0">
                    <a:moveTo>
                      <a:pt x="0" y="0"/>
                    </a:moveTo>
                    <a:cubicBezTo>
                      <a:pt x="6" y="0"/>
                      <a:pt x="12" y="-1"/>
                      <a:pt x="19" y="0"/>
                    </a:cubicBezTo>
                    <a:cubicBezTo>
                      <a:pt x="8930" y="0"/>
                      <a:pt x="16927" y="5472"/>
                      <a:pt x="20153" y="13780"/>
                    </a:cubicBezTo>
                    <a:lnTo>
                      <a:pt x="19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94229" name="Arc 37"/>
              <p:cNvSpPr>
                <a:spLocks/>
              </p:cNvSpPr>
              <p:nvPr/>
            </p:nvSpPr>
            <p:spPr bwMode="auto">
              <a:xfrm flipH="1" flipV="1">
                <a:off x="4416" y="1497"/>
                <a:ext cx="954" cy="1099"/>
              </a:xfrm>
              <a:custGeom>
                <a:avLst/>
                <a:gdLst>
                  <a:gd name="T0" fmla="*/ 0 w 20283"/>
                  <a:gd name="T1" fmla="*/ 0 h 21600"/>
                  <a:gd name="T2" fmla="*/ 0 w 20283"/>
                  <a:gd name="T3" fmla="*/ 0 h 21600"/>
                  <a:gd name="T4" fmla="*/ 0 w 20283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0283"/>
                  <a:gd name="T10" fmla="*/ 0 h 21600"/>
                  <a:gd name="T11" fmla="*/ 20283 w 20283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283" h="21600" fill="none" extrusionOk="0">
                    <a:moveTo>
                      <a:pt x="0" y="13881"/>
                    </a:moveTo>
                    <a:cubicBezTo>
                      <a:pt x="3199" y="5520"/>
                      <a:pt x="11222" y="-1"/>
                      <a:pt x="20174" y="0"/>
                    </a:cubicBezTo>
                    <a:cubicBezTo>
                      <a:pt x="20210" y="0"/>
                      <a:pt x="20246" y="0"/>
                      <a:pt x="20282" y="0"/>
                    </a:cubicBezTo>
                  </a:path>
                  <a:path w="20283" h="21600" stroke="0" extrusionOk="0">
                    <a:moveTo>
                      <a:pt x="0" y="13881"/>
                    </a:moveTo>
                    <a:cubicBezTo>
                      <a:pt x="3199" y="5520"/>
                      <a:pt x="11222" y="-1"/>
                      <a:pt x="20174" y="0"/>
                    </a:cubicBezTo>
                    <a:cubicBezTo>
                      <a:pt x="20210" y="0"/>
                      <a:pt x="20246" y="0"/>
                      <a:pt x="20282" y="0"/>
                    </a:cubicBezTo>
                    <a:lnTo>
                      <a:pt x="20174" y="21600"/>
                    </a:lnTo>
                    <a:lnTo>
                      <a:pt x="0" y="13881"/>
                    </a:lnTo>
                    <a:close/>
                  </a:path>
                </a:pathLst>
              </a:cu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94230" name="Line 38"/>
              <p:cNvSpPr>
                <a:spLocks noChangeShapeType="1"/>
              </p:cNvSpPr>
              <p:nvPr/>
            </p:nvSpPr>
            <p:spPr bwMode="auto">
              <a:xfrm>
                <a:off x="3663" y="2596"/>
                <a:ext cx="756" cy="0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  <p:sp>
        <p:nvSpPr>
          <p:cNvPr id="130087" name="Arc 39"/>
          <p:cNvSpPr>
            <a:spLocks/>
          </p:cNvSpPr>
          <p:nvPr/>
        </p:nvSpPr>
        <p:spPr bwMode="auto">
          <a:xfrm flipH="1" flipV="1">
            <a:off x="4197350" y="2220913"/>
            <a:ext cx="1468438" cy="1736725"/>
          </a:xfrm>
          <a:custGeom>
            <a:avLst/>
            <a:gdLst>
              <a:gd name="T0" fmla="*/ 2147483646 w 19665"/>
              <a:gd name="T1" fmla="*/ 0 h 21502"/>
              <a:gd name="T2" fmla="*/ 2147483646 w 19665"/>
              <a:gd name="T3" fmla="*/ 2147483646 h 21502"/>
              <a:gd name="T4" fmla="*/ 0 w 19665"/>
              <a:gd name="T5" fmla="*/ 2147483646 h 21502"/>
              <a:gd name="T6" fmla="*/ 0 60000 65536"/>
              <a:gd name="T7" fmla="*/ 0 60000 65536"/>
              <a:gd name="T8" fmla="*/ 0 60000 65536"/>
              <a:gd name="T9" fmla="*/ 0 w 19665"/>
              <a:gd name="T10" fmla="*/ 0 h 21502"/>
              <a:gd name="T11" fmla="*/ 19665 w 19665"/>
              <a:gd name="T12" fmla="*/ 21502 h 2150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665" h="21502" fill="none" extrusionOk="0">
                <a:moveTo>
                  <a:pt x="2053" y="-1"/>
                </a:moveTo>
                <a:cubicBezTo>
                  <a:pt x="9749" y="734"/>
                  <a:pt x="16466" y="5527"/>
                  <a:pt x="19664" y="12566"/>
                </a:cubicBezTo>
              </a:path>
              <a:path w="19665" h="21502" stroke="0" extrusionOk="0">
                <a:moveTo>
                  <a:pt x="2053" y="-1"/>
                </a:moveTo>
                <a:cubicBezTo>
                  <a:pt x="9749" y="734"/>
                  <a:pt x="16466" y="5527"/>
                  <a:pt x="19664" y="12566"/>
                </a:cubicBezTo>
                <a:lnTo>
                  <a:pt x="0" y="21502"/>
                </a:lnTo>
                <a:lnTo>
                  <a:pt x="2053" y="-1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 type="triangle" w="lg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30088" name="Arc 40"/>
          <p:cNvSpPr>
            <a:spLocks/>
          </p:cNvSpPr>
          <p:nvPr/>
        </p:nvSpPr>
        <p:spPr bwMode="auto">
          <a:xfrm flipH="1" flipV="1">
            <a:off x="6937375" y="2214563"/>
            <a:ext cx="1509713" cy="1738312"/>
          </a:xfrm>
          <a:custGeom>
            <a:avLst/>
            <a:gdLst>
              <a:gd name="T0" fmla="*/ 0 w 20205"/>
              <a:gd name="T1" fmla="*/ 2147483646 h 21520"/>
              <a:gd name="T2" fmla="*/ 2147483646 w 20205"/>
              <a:gd name="T3" fmla="*/ 0 h 21520"/>
              <a:gd name="T4" fmla="*/ 2147483646 w 20205"/>
              <a:gd name="T5" fmla="*/ 2147483646 h 21520"/>
              <a:gd name="T6" fmla="*/ 0 60000 65536"/>
              <a:gd name="T7" fmla="*/ 0 60000 65536"/>
              <a:gd name="T8" fmla="*/ 0 60000 65536"/>
              <a:gd name="T9" fmla="*/ 0 w 20205"/>
              <a:gd name="T10" fmla="*/ 0 h 21520"/>
              <a:gd name="T11" fmla="*/ 20205 w 20205"/>
              <a:gd name="T12" fmla="*/ 21520 h 215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205" h="21520" fill="none" extrusionOk="0">
                <a:moveTo>
                  <a:pt x="0" y="13882"/>
                </a:moveTo>
                <a:cubicBezTo>
                  <a:pt x="2937" y="6113"/>
                  <a:pt x="10068" y="716"/>
                  <a:pt x="18343" y="0"/>
                </a:cubicBezTo>
              </a:path>
              <a:path w="20205" h="21520" stroke="0" extrusionOk="0">
                <a:moveTo>
                  <a:pt x="0" y="13882"/>
                </a:moveTo>
                <a:cubicBezTo>
                  <a:pt x="2937" y="6113"/>
                  <a:pt x="10068" y="716"/>
                  <a:pt x="18343" y="0"/>
                </a:cubicBezTo>
                <a:lnTo>
                  <a:pt x="20205" y="21520"/>
                </a:lnTo>
                <a:lnTo>
                  <a:pt x="0" y="13882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 type="triangle" w="lg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30089" name="Line 41"/>
          <p:cNvSpPr>
            <a:spLocks noChangeShapeType="1"/>
          </p:cNvSpPr>
          <p:nvPr/>
        </p:nvSpPr>
        <p:spPr bwMode="auto">
          <a:xfrm>
            <a:off x="5576888" y="3981450"/>
            <a:ext cx="143668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30092" name="Line 44"/>
          <p:cNvSpPr>
            <a:spLocks noChangeShapeType="1"/>
          </p:cNvSpPr>
          <p:nvPr/>
        </p:nvSpPr>
        <p:spPr bwMode="auto">
          <a:xfrm>
            <a:off x="4057650" y="5184775"/>
            <a:ext cx="1427163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30093" name="Line 45"/>
          <p:cNvSpPr>
            <a:spLocks noChangeShapeType="1"/>
          </p:cNvSpPr>
          <p:nvPr/>
        </p:nvSpPr>
        <p:spPr bwMode="auto">
          <a:xfrm>
            <a:off x="5567363" y="5189538"/>
            <a:ext cx="1427162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30094" name="Line 46"/>
          <p:cNvSpPr>
            <a:spLocks noChangeShapeType="1"/>
          </p:cNvSpPr>
          <p:nvPr/>
        </p:nvSpPr>
        <p:spPr bwMode="auto">
          <a:xfrm>
            <a:off x="7058025" y="5184775"/>
            <a:ext cx="12985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grpSp>
        <p:nvGrpSpPr>
          <p:cNvPr id="94220" name="Group 47"/>
          <p:cNvGrpSpPr>
            <a:grpSpLocks/>
          </p:cNvGrpSpPr>
          <p:nvPr/>
        </p:nvGrpSpPr>
        <p:grpSpPr bwMode="auto">
          <a:xfrm>
            <a:off x="3530600" y="1360488"/>
            <a:ext cx="5267325" cy="4006850"/>
            <a:chOff x="2224" y="857"/>
            <a:chExt cx="3318" cy="2524"/>
          </a:xfrm>
        </p:grpSpPr>
        <p:grpSp>
          <p:nvGrpSpPr>
            <p:cNvPr id="94221" name="Group 48"/>
            <p:cNvGrpSpPr>
              <a:grpSpLocks/>
            </p:cNvGrpSpPr>
            <p:nvPr/>
          </p:nvGrpSpPr>
          <p:grpSpPr bwMode="auto">
            <a:xfrm>
              <a:off x="2525" y="1137"/>
              <a:ext cx="2715" cy="2095"/>
              <a:chOff x="1489" y="785"/>
              <a:chExt cx="3650" cy="2492"/>
            </a:xfrm>
          </p:grpSpPr>
          <p:sp>
            <p:nvSpPr>
              <p:cNvPr id="94224" name="Line 49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94225" name="Line 50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94222" name="Text Box 51"/>
            <p:cNvSpPr txBox="1">
              <a:spLocks noChangeArrowheads="1"/>
            </p:cNvSpPr>
            <p:nvPr/>
          </p:nvSpPr>
          <p:spPr bwMode="auto">
            <a:xfrm>
              <a:off x="5210" y="3083"/>
              <a:ext cx="332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id-ID" sz="2500" b="1" i="1">
                  <a:cs typeface="Arial" panose="020B0604020202020204" pitchFamily="34" charset="0"/>
                </a:rPr>
                <a:t>Q</a:t>
              </a:r>
            </a:p>
          </p:txBody>
        </p:sp>
        <p:sp>
          <p:nvSpPr>
            <p:cNvPr id="94223" name="Text Box 52"/>
            <p:cNvSpPr txBox="1">
              <a:spLocks noChangeArrowheads="1"/>
            </p:cNvSpPr>
            <p:nvPr/>
          </p:nvSpPr>
          <p:spPr bwMode="auto">
            <a:xfrm>
              <a:off x="2224" y="857"/>
              <a:ext cx="568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US" altLang="id-ID" sz="2500" i="1">
                  <a:cs typeface="Arial" panose="020B0604020202020204" pitchFamily="34" charset="0"/>
                </a:rPr>
                <a:t>ATC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0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0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0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130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1300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1300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0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0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0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0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300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30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30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30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1" dur="500"/>
                                        <p:tgtEl>
                                          <p:spTgt spid="130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8" grpId="0" build="p"/>
      <p:bldP spid="130087" grpId="0" animBg="1"/>
      <p:bldP spid="130087" grpId="1" animBg="1"/>
      <p:bldP spid="130088" grpId="0" animBg="1"/>
      <p:bldP spid="130089" grpId="0" animBg="1"/>
      <p:bldP spid="130089" grpId="1" animBg="1"/>
      <p:bldP spid="130092" grpId="0" animBg="1"/>
      <p:bldP spid="130092" grpId="1" animBg="1"/>
      <p:bldP spid="130093" grpId="0" animBg="1"/>
      <p:bldP spid="130093" grpId="1" animBg="1"/>
      <p:bldP spid="13009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1300" y="290513"/>
            <a:ext cx="8240713" cy="7937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id-ID" sz="32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How ATC Changes as </a:t>
            </a:r>
            <a:br>
              <a:rPr lang="en-US" altLang="id-ID" sz="32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n-US" altLang="id-ID" sz="32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the Scale of Production Changes</a:t>
            </a:r>
          </a:p>
        </p:txBody>
      </p:sp>
      <p:sp>
        <p:nvSpPr>
          <p:cNvPr id="45061" name="Rectangle 22"/>
          <p:cNvSpPr>
            <a:spLocks noGrp="1" noChangeArrowheads="1"/>
          </p:cNvSpPr>
          <p:nvPr>
            <p:ph type="body" idx="4294967295"/>
          </p:nvPr>
        </p:nvSpPr>
        <p:spPr>
          <a:xfrm>
            <a:off x="168275" y="1677988"/>
            <a:ext cx="8313738" cy="4938712"/>
          </a:xfrm>
        </p:spPr>
        <p:txBody>
          <a:bodyPr/>
          <a:lstStyle/>
          <a:p>
            <a:pPr eaLnBrk="1" hangingPunct="1"/>
            <a:r>
              <a:rPr lang="en-US" altLang="id-ID" smtClean="0"/>
              <a:t>Economies of scale occur when increasing production allows greater specialization: </a:t>
            </a:r>
            <a:br>
              <a:rPr lang="en-US" altLang="id-ID" smtClean="0"/>
            </a:br>
            <a:r>
              <a:rPr lang="en-US" altLang="id-ID" smtClean="0"/>
              <a:t>workers more efficient when focusing on a narrow task.</a:t>
            </a:r>
          </a:p>
          <a:p>
            <a:pPr lvl="1" eaLnBrk="1" hangingPunct="1"/>
            <a:r>
              <a:rPr lang="en-US" altLang="id-ID" smtClean="0"/>
              <a:t>More common when </a:t>
            </a:r>
            <a:r>
              <a:rPr lang="en-US" altLang="id-ID" b="1" i="1" smtClean="0"/>
              <a:t>Q</a:t>
            </a:r>
            <a:r>
              <a:rPr lang="en-US" altLang="id-ID" smtClean="0"/>
              <a:t> is low. </a:t>
            </a:r>
          </a:p>
          <a:p>
            <a:pPr eaLnBrk="1" hangingPunct="1"/>
            <a:r>
              <a:rPr lang="en-US" altLang="id-ID" smtClean="0"/>
              <a:t>Diseconomies of scale are due to coordination problems in large organizations.  </a:t>
            </a:r>
            <a:br>
              <a:rPr lang="en-US" altLang="id-ID" smtClean="0"/>
            </a:br>
            <a:r>
              <a:rPr lang="en-US" altLang="id-ID" i="1" smtClean="0"/>
              <a:t>E.g</a:t>
            </a:r>
            <a:r>
              <a:rPr lang="en-US" altLang="id-ID" smtClean="0"/>
              <a:t>., management becomes stretched, can’t control costs. </a:t>
            </a:r>
          </a:p>
          <a:p>
            <a:pPr lvl="1" eaLnBrk="1" hangingPunct="1"/>
            <a:r>
              <a:rPr lang="en-US" altLang="id-ID" smtClean="0"/>
              <a:t>More common when </a:t>
            </a:r>
            <a:r>
              <a:rPr lang="en-US" altLang="id-ID" b="1" i="1" smtClean="0"/>
              <a:t>Q</a:t>
            </a:r>
            <a:r>
              <a:rPr lang="en-US" altLang="id-ID" smtClean="0"/>
              <a:t> is high.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0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build="p" bldLvl="4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983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5118"/>
            <a:ext cx="8410575" cy="681037"/>
          </a:xfrm>
        </p:spPr>
        <p:txBody>
          <a:bodyPr/>
          <a:lstStyle/>
          <a:p>
            <a:pPr eaLnBrk="1" hangingPunct="1"/>
            <a:r>
              <a:rPr lang="en-US" altLang="id-ID" sz="3400" dirty="0" smtClean="0"/>
              <a:t>CONCLUSION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8275" y="1231900"/>
            <a:ext cx="8313738" cy="5118100"/>
          </a:xfrm>
        </p:spPr>
        <p:txBody>
          <a:bodyPr/>
          <a:lstStyle/>
          <a:p>
            <a:pPr eaLnBrk="1" hangingPunct="1"/>
            <a:r>
              <a:rPr lang="en-US" altLang="id-ID" smtClean="0"/>
              <a:t>Costs are critically important to many business decisions, including production, pricing, and hiring.  </a:t>
            </a:r>
          </a:p>
          <a:p>
            <a:pPr eaLnBrk="1" hangingPunct="1"/>
            <a:r>
              <a:rPr lang="en-US" altLang="id-ID" smtClean="0"/>
              <a:t>This chapter has introduced the various cost concepts.  </a:t>
            </a:r>
          </a:p>
          <a:p>
            <a:pPr eaLnBrk="1" hangingPunct="1"/>
            <a:r>
              <a:rPr lang="en-US" altLang="id-ID" smtClean="0"/>
              <a:t>The following chapters will show how firms use these concepts to maximize profits in various market structures. 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0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 build="p" bldLvl="4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38113"/>
            <a:ext cx="8229600" cy="649287"/>
          </a:xfrm>
        </p:spPr>
        <p:txBody>
          <a:bodyPr/>
          <a:lstStyle/>
          <a:p>
            <a:pPr eaLnBrk="1" hangingPunct="1"/>
            <a:r>
              <a:rPr lang="en-US" altLang="id-ID" sz="3400" smtClean="0"/>
              <a:t>Explicit vs. Implicit Costs:  An Example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2125" y="962025"/>
            <a:ext cx="8494713" cy="47339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sz="2400" smtClean="0"/>
              <a:t>You need $100,000 to start your business. </a:t>
            </a:r>
            <a:br>
              <a:rPr lang="en-US" altLang="id-ID" sz="2400" smtClean="0"/>
            </a:br>
            <a:r>
              <a:rPr lang="en-US" altLang="id-ID" sz="2400" smtClean="0"/>
              <a:t>The interest rate is 5%. </a:t>
            </a:r>
          </a:p>
          <a:p>
            <a:pPr eaLnBrk="1" hangingPunct="1"/>
            <a:r>
              <a:rPr lang="en-US" altLang="id-ID" sz="2400" smtClean="0"/>
              <a:t>Case 1:  borrow $100,000</a:t>
            </a:r>
          </a:p>
          <a:p>
            <a:pPr marL="801688" lvl="1" eaLnBrk="1" hangingPunct="1"/>
            <a:r>
              <a:rPr lang="en-US" altLang="id-ID" sz="2400" smtClean="0"/>
              <a:t>explicit cost = $5000 interest on loan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id-ID" sz="2400" smtClean="0"/>
              <a:t>Case 2:  use $40,000 of your savings, </a:t>
            </a:r>
            <a:br>
              <a:rPr lang="en-US" altLang="id-ID" sz="2400" smtClean="0"/>
            </a:br>
            <a:r>
              <a:rPr lang="en-US" altLang="id-ID" sz="2400" smtClean="0"/>
              <a:t>borrow the other $60,000</a:t>
            </a:r>
          </a:p>
          <a:p>
            <a:pPr marL="801688" lvl="1" eaLnBrk="1" hangingPunct="1"/>
            <a:r>
              <a:rPr lang="en-US" altLang="id-ID" sz="2400" smtClean="0"/>
              <a:t>explicit cost = $3000 (5%) interest on the loan</a:t>
            </a:r>
          </a:p>
          <a:p>
            <a:pPr marL="801688" lvl="1" eaLnBrk="1" hangingPunct="1"/>
            <a:r>
              <a:rPr lang="en-US" altLang="id-ID" sz="2400" smtClean="0"/>
              <a:t>implicit cost = $2000 (5%) </a:t>
            </a:r>
            <a:r>
              <a:rPr lang="en-US" altLang="id-ID" sz="2400" i="1" smtClean="0"/>
              <a:t>foregone</a:t>
            </a:r>
            <a:r>
              <a:rPr lang="en-US" altLang="id-ID" sz="2400" smtClean="0"/>
              <a:t> interest you could have earned on your $40,000.</a:t>
            </a:r>
          </a:p>
        </p:txBody>
      </p:sp>
      <p:sp>
        <p:nvSpPr>
          <p:cNvPr id="22533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565150" y="5651500"/>
            <a:ext cx="7885113" cy="4699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50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600" b="1" i="1">
                <a:cs typeface="Arial" panose="020B0604020202020204" pitchFamily="34" charset="0"/>
              </a:rPr>
              <a:t>In both cases, total (exp</a:t>
            </a:r>
            <a:r>
              <a:rPr lang="en-US" altLang="id-ID" sz="2600" b="1">
                <a:cs typeface="Arial" panose="020B0604020202020204" pitchFamily="34" charset="0"/>
              </a:rPr>
              <a:t> </a:t>
            </a:r>
            <a:r>
              <a:rPr lang="en-US" altLang="id-ID" sz="2600">
                <a:cs typeface="Arial" panose="020B0604020202020204" pitchFamily="34" charset="0"/>
              </a:rPr>
              <a:t>+ </a:t>
            </a:r>
            <a:r>
              <a:rPr lang="en-US" altLang="id-ID" sz="2600" b="1" i="1">
                <a:cs typeface="Arial" panose="020B0604020202020204" pitchFamily="34" charset="0"/>
              </a:rPr>
              <a:t>imp) costs are $5000.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 bldLvl="4"/>
      <p:bldP spid="6758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8686800" cy="6492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id-ID" sz="370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Economic Profit  vs. Accounting Profit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08063"/>
            <a:ext cx="8313738" cy="5118100"/>
          </a:xfrm>
        </p:spPr>
        <p:txBody>
          <a:bodyPr/>
          <a:lstStyle/>
          <a:p>
            <a:pPr eaLnBrk="1" hangingPunct="1"/>
            <a:r>
              <a:rPr lang="en-US" altLang="id-ID" b="1" smtClean="0">
                <a:solidFill>
                  <a:srgbClr val="CC0000"/>
                </a:solidFill>
              </a:rPr>
              <a:t>Accounting profit</a:t>
            </a:r>
            <a:r>
              <a:rPr lang="en-US" altLang="id-ID" smtClean="0"/>
              <a:t> </a:t>
            </a:r>
          </a:p>
          <a:p>
            <a:pPr marL="795338" lvl="1" indent="-338138" eaLnBrk="1" hangingPunct="1">
              <a:lnSpc>
                <a:spcPct val="105000"/>
              </a:lnSpc>
              <a:buFont typeface="Wingdings" panose="05000000000000000000" pitchFamily="2" charset="2"/>
              <a:buNone/>
            </a:pPr>
            <a:r>
              <a:rPr lang="en-US" altLang="id-ID" sz="2800" smtClean="0"/>
              <a:t>=	total revenue minus total explicit costs</a:t>
            </a:r>
          </a:p>
          <a:p>
            <a:pPr eaLnBrk="1" hangingPunct="1"/>
            <a:r>
              <a:rPr lang="en-US" altLang="id-ID" b="1" smtClean="0">
                <a:solidFill>
                  <a:srgbClr val="CC0000"/>
                </a:solidFill>
              </a:rPr>
              <a:t>Economic profit</a:t>
            </a:r>
            <a:endParaRPr lang="en-US" altLang="id-ID" smtClean="0"/>
          </a:p>
          <a:p>
            <a:pPr marL="795338" lvl="1" indent="-338138" eaLnBrk="1" hangingPunct="1">
              <a:lnSpc>
                <a:spcPct val="105000"/>
              </a:lnSpc>
              <a:buFont typeface="Wingdings" panose="05000000000000000000" pitchFamily="2" charset="2"/>
              <a:buNone/>
            </a:pPr>
            <a:r>
              <a:rPr lang="en-US" altLang="id-ID" sz="2800" smtClean="0"/>
              <a:t>=	total revenue minus total costs (including explicit and implicit costs)</a:t>
            </a:r>
          </a:p>
          <a:p>
            <a:pPr eaLnBrk="1" hangingPunct="1"/>
            <a:r>
              <a:rPr lang="en-US" altLang="id-ID" smtClean="0"/>
              <a:t>Accounting profit ignores implicit costs, </a:t>
            </a:r>
            <a:br>
              <a:rPr lang="en-US" altLang="id-ID" smtClean="0"/>
            </a:br>
            <a:r>
              <a:rPr lang="en-US" altLang="id-ID" smtClean="0"/>
              <a:t>so it’s higher than economic profit.  </a:t>
            </a:r>
          </a:p>
        </p:txBody>
      </p:sp>
      <p:sp>
        <p:nvSpPr>
          <p:cNvPr id="24581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build="p" bldLvl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8410575" cy="681037"/>
          </a:xfrm>
        </p:spPr>
        <p:txBody>
          <a:bodyPr/>
          <a:lstStyle/>
          <a:p>
            <a:pPr eaLnBrk="1" hangingPunct="1"/>
            <a:r>
              <a:rPr lang="en-US" altLang="id-ID" smtClean="0"/>
              <a:t>The Production Function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08063"/>
            <a:ext cx="8313738" cy="5118100"/>
          </a:xfrm>
        </p:spPr>
        <p:txBody>
          <a:bodyPr/>
          <a:lstStyle/>
          <a:p>
            <a:pPr eaLnBrk="1" hangingPunct="1"/>
            <a:r>
              <a:rPr lang="en-US" altLang="id-ID" smtClean="0"/>
              <a:t>A </a:t>
            </a:r>
            <a:r>
              <a:rPr lang="en-US" altLang="id-ID" b="1" smtClean="0">
                <a:solidFill>
                  <a:srgbClr val="CC0000"/>
                </a:solidFill>
              </a:rPr>
              <a:t>production function</a:t>
            </a:r>
            <a:r>
              <a:rPr lang="en-US" altLang="id-ID" smtClean="0"/>
              <a:t> shows the relationship between the quantity of inputs used to produce a good and the quantity of output of that good. </a:t>
            </a:r>
          </a:p>
          <a:p>
            <a:pPr eaLnBrk="1" hangingPunct="1"/>
            <a:r>
              <a:rPr lang="en-US" altLang="id-ID" smtClean="0"/>
              <a:t>It can be represented by a table, equation, or graph.  </a:t>
            </a:r>
          </a:p>
          <a:p>
            <a:pPr eaLnBrk="1" hangingPunct="1"/>
            <a:r>
              <a:rPr lang="en-US" altLang="id-ID" smtClean="0"/>
              <a:t>Example 1:</a:t>
            </a:r>
          </a:p>
          <a:p>
            <a:pPr lvl="1" eaLnBrk="1" hangingPunct="1"/>
            <a:r>
              <a:rPr lang="en-US" altLang="id-ID" smtClean="0"/>
              <a:t>Farmer Jack grows wheat. </a:t>
            </a:r>
          </a:p>
          <a:p>
            <a:pPr lvl="1" eaLnBrk="1" hangingPunct="1"/>
            <a:r>
              <a:rPr lang="en-US" altLang="id-ID" smtClean="0"/>
              <a:t>He has 5 acres of land.  </a:t>
            </a:r>
          </a:p>
          <a:p>
            <a:pPr lvl="1" eaLnBrk="1" hangingPunct="1"/>
            <a:r>
              <a:rPr lang="en-US" altLang="id-ID" smtClean="0"/>
              <a:t>He can hire as many workers as he wants.  </a:t>
            </a:r>
          </a:p>
        </p:txBody>
      </p:sp>
      <p:sp>
        <p:nvSpPr>
          <p:cNvPr id="30725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build="p" bldLvl="4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18437" name="Rectangle 3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9075"/>
            <a:ext cx="9144000" cy="5794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id-ID" sz="330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Example 1:  Farmer Jack’s Production Function</a:t>
            </a:r>
          </a:p>
        </p:txBody>
      </p:sp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3968750" y="798513"/>
            <a:ext cx="4900613" cy="5722937"/>
            <a:chOff x="2500" y="503"/>
            <a:chExt cx="3087" cy="3605"/>
          </a:xfrm>
        </p:grpSpPr>
        <p:sp>
          <p:nvSpPr>
            <p:cNvPr id="32848" name="AutoShape 3"/>
            <p:cNvSpPr>
              <a:spLocks noChangeAspect="1" noChangeArrowheads="1" noTextEdit="1"/>
            </p:cNvSpPr>
            <p:nvPr/>
          </p:nvSpPr>
          <p:spPr bwMode="auto">
            <a:xfrm>
              <a:off x="2500" y="503"/>
              <a:ext cx="3087" cy="36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2849" name="Rectangle 4"/>
            <p:cNvSpPr>
              <a:spLocks noChangeArrowheads="1"/>
            </p:cNvSpPr>
            <p:nvPr/>
          </p:nvSpPr>
          <p:spPr bwMode="auto">
            <a:xfrm>
              <a:off x="3364" y="731"/>
              <a:ext cx="1995" cy="26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  <p:sp>
          <p:nvSpPr>
            <p:cNvPr id="32850" name="Line 5"/>
            <p:cNvSpPr>
              <a:spLocks noChangeShapeType="1"/>
            </p:cNvSpPr>
            <p:nvPr/>
          </p:nvSpPr>
          <p:spPr bwMode="auto">
            <a:xfrm>
              <a:off x="3364" y="731"/>
              <a:ext cx="1" cy="267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2851" name="Line 6"/>
            <p:cNvSpPr>
              <a:spLocks noChangeShapeType="1"/>
            </p:cNvSpPr>
            <p:nvPr/>
          </p:nvSpPr>
          <p:spPr bwMode="auto">
            <a:xfrm>
              <a:off x="3317" y="3401"/>
              <a:ext cx="4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2852" name="Line 7"/>
            <p:cNvSpPr>
              <a:spLocks noChangeShapeType="1"/>
            </p:cNvSpPr>
            <p:nvPr/>
          </p:nvSpPr>
          <p:spPr bwMode="auto">
            <a:xfrm>
              <a:off x="3317" y="2993"/>
              <a:ext cx="4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2853" name="Line 8"/>
            <p:cNvSpPr>
              <a:spLocks noChangeShapeType="1"/>
            </p:cNvSpPr>
            <p:nvPr/>
          </p:nvSpPr>
          <p:spPr bwMode="auto">
            <a:xfrm>
              <a:off x="3317" y="2592"/>
              <a:ext cx="4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2854" name="Line 9"/>
            <p:cNvSpPr>
              <a:spLocks noChangeShapeType="1"/>
            </p:cNvSpPr>
            <p:nvPr/>
          </p:nvSpPr>
          <p:spPr bwMode="auto">
            <a:xfrm>
              <a:off x="3317" y="2184"/>
              <a:ext cx="4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2855" name="Line 10"/>
            <p:cNvSpPr>
              <a:spLocks noChangeShapeType="1"/>
            </p:cNvSpPr>
            <p:nvPr/>
          </p:nvSpPr>
          <p:spPr bwMode="auto">
            <a:xfrm>
              <a:off x="3317" y="1783"/>
              <a:ext cx="4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2856" name="Line 11"/>
            <p:cNvSpPr>
              <a:spLocks noChangeShapeType="1"/>
            </p:cNvSpPr>
            <p:nvPr/>
          </p:nvSpPr>
          <p:spPr bwMode="auto">
            <a:xfrm>
              <a:off x="3317" y="1375"/>
              <a:ext cx="4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2857" name="Line 12"/>
            <p:cNvSpPr>
              <a:spLocks noChangeShapeType="1"/>
            </p:cNvSpPr>
            <p:nvPr/>
          </p:nvSpPr>
          <p:spPr bwMode="auto">
            <a:xfrm>
              <a:off x="3317" y="974"/>
              <a:ext cx="4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2858" name="Line 13"/>
            <p:cNvSpPr>
              <a:spLocks noChangeShapeType="1"/>
            </p:cNvSpPr>
            <p:nvPr/>
          </p:nvSpPr>
          <p:spPr bwMode="auto">
            <a:xfrm>
              <a:off x="3364" y="3401"/>
              <a:ext cx="1995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2859" name="Line 14"/>
            <p:cNvSpPr>
              <a:spLocks noChangeShapeType="1"/>
            </p:cNvSpPr>
            <p:nvPr/>
          </p:nvSpPr>
          <p:spPr bwMode="auto">
            <a:xfrm flipV="1">
              <a:off x="3364" y="3401"/>
              <a:ext cx="1" cy="4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2860" name="Line 15"/>
            <p:cNvSpPr>
              <a:spLocks noChangeShapeType="1"/>
            </p:cNvSpPr>
            <p:nvPr/>
          </p:nvSpPr>
          <p:spPr bwMode="auto">
            <a:xfrm flipV="1">
              <a:off x="3725" y="3401"/>
              <a:ext cx="1" cy="4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2861" name="Line 16"/>
            <p:cNvSpPr>
              <a:spLocks noChangeShapeType="1"/>
            </p:cNvSpPr>
            <p:nvPr/>
          </p:nvSpPr>
          <p:spPr bwMode="auto">
            <a:xfrm flipV="1">
              <a:off x="4087" y="3401"/>
              <a:ext cx="1" cy="4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2862" name="Line 17"/>
            <p:cNvSpPr>
              <a:spLocks noChangeShapeType="1"/>
            </p:cNvSpPr>
            <p:nvPr/>
          </p:nvSpPr>
          <p:spPr bwMode="auto">
            <a:xfrm flipV="1">
              <a:off x="4456" y="3401"/>
              <a:ext cx="1" cy="4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2863" name="Line 18"/>
            <p:cNvSpPr>
              <a:spLocks noChangeShapeType="1"/>
            </p:cNvSpPr>
            <p:nvPr/>
          </p:nvSpPr>
          <p:spPr bwMode="auto">
            <a:xfrm flipV="1">
              <a:off x="4817" y="3401"/>
              <a:ext cx="1" cy="4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2864" name="Line 19"/>
            <p:cNvSpPr>
              <a:spLocks noChangeShapeType="1"/>
            </p:cNvSpPr>
            <p:nvPr/>
          </p:nvSpPr>
          <p:spPr bwMode="auto">
            <a:xfrm flipV="1">
              <a:off x="5178" y="3401"/>
              <a:ext cx="1" cy="4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2865" name="Rectangle 20"/>
            <p:cNvSpPr>
              <a:spLocks noChangeArrowheads="1"/>
            </p:cNvSpPr>
            <p:nvPr/>
          </p:nvSpPr>
          <p:spPr bwMode="auto">
            <a:xfrm>
              <a:off x="3168" y="3323"/>
              <a:ext cx="141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>
                  <a:solidFill>
                    <a:srgbClr val="000000"/>
                  </a:solidFill>
                  <a:cs typeface="Arial" panose="020B0604020202020204" pitchFamily="34" charset="0"/>
                </a:rPr>
                <a:t>0</a:t>
              </a:r>
              <a:endParaRPr lang="en-US" altLang="id-ID">
                <a:cs typeface="Arial" panose="020B0604020202020204" pitchFamily="34" charset="0"/>
              </a:endParaRPr>
            </a:p>
          </p:txBody>
        </p:sp>
        <p:sp>
          <p:nvSpPr>
            <p:cNvPr id="32866" name="Rectangle 21"/>
            <p:cNvSpPr>
              <a:spLocks noChangeArrowheads="1"/>
            </p:cNvSpPr>
            <p:nvPr/>
          </p:nvSpPr>
          <p:spPr bwMode="auto">
            <a:xfrm>
              <a:off x="3011" y="2914"/>
              <a:ext cx="298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>
                  <a:solidFill>
                    <a:srgbClr val="000000"/>
                  </a:solidFill>
                  <a:cs typeface="Arial" panose="020B0604020202020204" pitchFamily="34" charset="0"/>
                </a:rPr>
                <a:t>500</a:t>
              </a:r>
              <a:endParaRPr lang="en-US" altLang="id-ID">
                <a:cs typeface="Arial" panose="020B0604020202020204" pitchFamily="34" charset="0"/>
              </a:endParaRPr>
            </a:p>
          </p:txBody>
        </p:sp>
        <p:sp>
          <p:nvSpPr>
            <p:cNvPr id="32867" name="Rectangle 22"/>
            <p:cNvSpPr>
              <a:spLocks noChangeArrowheads="1"/>
            </p:cNvSpPr>
            <p:nvPr/>
          </p:nvSpPr>
          <p:spPr bwMode="auto">
            <a:xfrm>
              <a:off x="2893" y="2514"/>
              <a:ext cx="416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>
                  <a:solidFill>
                    <a:srgbClr val="000000"/>
                  </a:solidFill>
                  <a:cs typeface="Arial" panose="020B0604020202020204" pitchFamily="34" charset="0"/>
                </a:rPr>
                <a:t>1,000</a:t>
              </a:r>
              <a:endParaRPr lang="en-US" altLang="id-ID">
                <a:cs typeface="Arial" panose="020B0604020202020204" pitchFamily="34" charset="0"/>
              </a:endParaRPr>
            </a:p>
          </p:txBody>
        </p:sp>
        <p:sp>
          <p:nvSpPr>
            <p:cNvPr id="32868" name="Rectangle 23"/>
            <p:cNvSpPr>
              <a:spLocks noChangeArrowheads="1"/>
            </p:cNvSpPr>
            <p:nvPr/>
          </p:nvSpPr>
          <p:spPr bwMode="auto">
            <a:xfrm>
              <a:off x="2893" y="2105"/>
              <a:ext cx="416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>
                  <a:solidFill>
                    <a:srgbClr val="000000"/>
                  </a:solidFill>
                  <a:cs typeface="Arial" panose="020B0604020202020204" pitchFamily="34" charset="0"/>
                </a:rPr>
                <a:t>1,500</a:t>
              </a:r>
              <a:endParaRPr lang="en-US" altLang="id-ID">
                <a:cs typeface="Arial" panose="020B0604020202020204" pitchFamily="34" charset="0"/>
              </a:endParaRPr>
            </a:p>
          </p:txBody>
        </p:sp>
        <p:sp>
          <p:nvSpPr>
            <p:cNvPr id="32869" name="Rectangle 24"/>
            <p:cNvSpPr>
              <a:spLocks noChangeArrowheads="1"/>
            </p:cNvSpPr>
            <p:nvPr/>
          </p:nvSpPr>
          <p:spPr bwMode="auto">
            <a:xfrm>
              <a:off x="2893" y="1705"/>
              <a:ext cx="416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>
                  <a:solidFill>
                    <a:srgbClr val="000000"/>
                  </a:solidFill>
                  <a:cs typeface="Arial" panose="020B0604020202020204" pitchFamily="34" charset="0"/>
                </a:rPr>
                <a:t>2,000</a:t>
              </a:r>
              <a:endParaRPr lang="en-US" altLang="id-ID">
                <a:cs typeface="Arial" panose="020B0604020202020204" pitchFamily="34" charset="0"/>
              </a:endParaRPr>
            </a:p>
          </p:txBody>
        </p:sp>
        <p:sp>
          <p:nvSpPr>
            <p:cNvPr id="32870" name="Rectangle 25"/>
            <p:cNvSpPr>
              <a:spLocks noChangeArrowheads="1"/>
            </p:cNvSpPr>
            <p:nvPr/>
          </p:nvSpPr>
          <p:spPr bwMode="auto">
            <a:xfrm>
              <a:off x="2893" y="1296"/>
              <a:ext cx="416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>
                  <a:solidFill>
                    <a:srgbClr val="000000"/>
                  </a:solidFill>
                  <a:cs typeface="Arial" panose="020B0604020202020204" pitchFamily="34" charset="0"/>
                </a:rPr>
                <a:t>2,500</a:t>
              </a:r>
              <a:endParaRPr lang="en-US" altLang="id-ID">
                <a:cs typeface="Arial" panose="020B0604020202020204" pitchFamily="34" charset="0"/>
              </a:endParaRPr>
            </a:p>
          </p:txBody>
        </p:sp>
        <p:sp>
          <p:nvSpPr>
            <p:cNvPr id="32871" name="Rectangle 26"/>
            <p:cNvSpPr>
              <a:spLocks noChangeArrowheads="1"/>
            </p:cNvSpPr>
            <p:nvPr/>
          </p:nvSpPr>
          <p:spPr bwMode="auto">
            <a:xfrm>
              <a:off x="2893" y="896"/>
              <a:ext cx="416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>
                  <a:solidFill>
                    <a:srgbClr val="000000"/>
                  </a:solidFill>
                  <a:cs typeface="Arial" panose="020B0604020202020204" pitchFamily="34" charset="0"/>
                </a:rPr>
                <a:t>3,000</a:t>
              </a:r>
              <a:endParaRPr lang="en-US" altLang="id-ID">
                <a:cs typeface="Arial" panose="020B0604020202020204" pitchFamily="34" charset="0"/>
              </a:endParaRPr>
            </a:p>
          </p:txBody>
        </p:sp>
        <p:sp>
          <p:nvSpPr>
            <p:cNvPr id="32872" name="Rectangle 27"/>
            <p:cNvSpPr>
              <a:spLocks noChangeArrowheads="1"/>
            </p:cNvSpPr>
            <p:nvPr/>
          </p:nvSpPr>
          <p:spPr bwMode="auto">
            <a:xfrm>
              <a:off x="3325" y="3535"/>
              <a:ext cx="141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>
                  <a:solidFill>
                    <a:srgbClr val="000000"/>
                  </a:solidFill>
                  <a:cs typeface="Arial" panose="020B0604020202020204" pitchFamily="34" charset="0"/>
                </a:rPr>
                <a:t>0</a:t>
              </a:r>
              <a:endParaRPr lang="en-US" altLang="id-ID">
                <a:cs typeface="Arial" panose="020B0604020202020204" pitchFamily="34" charset="0"/>
              </a:endParaRPr>
            </a:p>
          </p:txBody>
        </p:sp>
        <p:sp>
          <p:nvSpPr>
            <p:cNvPr id="32873" name="Rectangle 28"/>
            <p:cNvSpPr>
              <a:spLocks noChangeArrowheads="1"/>
            </p:cNvSpPr>
            <p:nvPr/>
          </p:nvSpPr>
          <p:spPr bwMode="auto">
            <a:xfrm>
              <a:off x="3686" y="3535"/>
              <a:ext cx="141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>
                  <a:solidFill>
                    <a:srgbClr val="000000"/>
                  </a:solidFill>
                  <a:cs typeface="Arial" panose="020B0604020202020204" pitchFamily="34" charset="0"/>
                </a:rPr>
                <a:t>1</a:t>
              </a:r>
              <a:endParaRPr lang="en-US" altLang="id-ID">
                <a:cs typeface="Arial" panose="020B0604020202020204" pitchFamily="34" charset="0"/>
              </a:endParaRPr>
            </a:p>
          </p:txBody>
        </p:sp>
        <p:sp>
          <p:nvSpPr>
            <p:cNvPr id="32874" name="Rectangle 29"/>
            <p:cNvSpPr>
              <a:spLocks noChangeArrowheads="1"/>
            </p:cNvSpPr>
            <p:nvPr/>
          </p:nvSpPr>
          <p:spPr bwMode="auto">
            <a:xfrm>
              <a:off x="4047" y="3535"/>
              <a:ext cx="141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>
                  <a:solidFill>
                    <a:srgbClr val="000000"/>
                  </a:solidFill>
                  <a:cs typeface="Arial" panose="020B0604020202020204" pitchFamily="34" charset="0"/>
                </a:rPr>
                <a:t>2</a:t>
              </a:r>
              <a:endParaRPr lang="en-US" altLang="id-ID">
                <a:cs typeface="Arial" panose="020B0604020202020204" pitchFamily="34" charset="0"/>
              </a:endParaRPr>
            </a:p>
          </p:txBody>
        </p:sp>
        <p:sp>
          <p:nvSpPr>
            <p:cNvPr id="32875" name="Rectangle 30"/>
            <p:cNvSpPr>
              <a:spLocks noChangeArrowheads="1"/>
            </p:cNvSpPr>
            <p:nvPr/>
          </p:nvSpPr>
          <p:spPr bwMode="auto">
            <a:xfrm>
              <a:off x="4417" y="3535"/>
              <a:ext cx="141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>
                  <a:solidFill>
                    <a:srgbClr val="000000"/>
                  </a:solidFill>
                  <a:cs typeface="Arial" panose="020B0604020202020204" pitchFamily="34" charset="0"/>
                </a:rPr>
                <a:t>3</a:t>
              </a:r>
              <a:endParaRPr lang="en-US" altLang="id-ID">
                <a:cs typeface="Arial" panose="020B0604020202020204" pitchFamily="34" charset="0"/>
              </a:endParaRPr>
            </a:p>
          </p:txBody>
        </p:sp>
        <p:sp>
          <p:nvSpPr>
            <p:cNvPr id="32876" name="Rectangle 31"/>
            <p:cNvSpPr>
              <a:spLocks noChangeArrowheads="1"/>
            </p:cNvSpPr>
            <p:nvPr/>
          </p:nvSpPr>
          <p:spPr bwMode="auto">
            <a:xfrm>
              <a:off x="4778" y="3535"/>
              <a:ext cx="141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>
                  <a:solidFill>
                    <a:srgbClr val="000000"/>
                  </a:solidFill>
                  <a:cs typeface="Arial" panose="020B0604020202020204" pitchFamily="34" charset="0"/>
                </a:rPr>
                <a:t>4</a:t>
              </a:r>
              <a:endParaRPr lang="en-US" altLang="id-ID">
                <a:cs typeface="Arial" panose="020B0604020202020204" pitchFamily="34" charset="0"/>
              </a:endParaRPr>
            </a:p>
          </p:txBody>
        </p:sp>
        <p:sp>
          <p:nvSpPr>
            <p:cNvPr id="32877" name="Rectangle 32"/>
            <p:cNvSpPr>
              <a:spLocks noChangeArrowheads="1"/>
            </p:cNvSpPr>
            <p:nvPr/>
          </p:nvSpPr>
          <p:spPr bwMode="auto">
            <a:xfrm>
              <a:off x="5139" y="3535"/>
              <a:ext cx="141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>
                  <a:solidFill>
                    <a:srgbClr val="000000"/>
                  </a:solidFill>
                  <a:cs typeface="Arial" panose="020B0604020202020204" pitchFamily="34" charset="0"/>
                </a:rPr>
                <a:t>5</a:t>
              </a:r>
              <a:endParaRPr lang="en-US" altLang="id-ID">
                <a:cs typeface="Arial" panose="020B0604020202020204" pitchFamily="34" charset="0"/>
              </a:endParaRPr>
            </a:p>
          </p:txBody>
        </p:sp>
        <p:sp>
          <p:nvSpPr>
            <p:cNvPr id="32878" name="Rectangle 33"/>
            <p:cNvSpPr>
              <a:spLocks noChangeArrowheads="1"/>
            </p:cNvSpPr>
            <p:nvPr/>
          </p:nvSpPr>
          <p:spPr bwMode="auto">
            <a:xfrm>
              <a:off x="3835" y="3778"/>
              <a:ext cx="1108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 sz="1900" b="1">
                  <a:solidFill>
                    <a:srgbClr val="000000"/>
                  </a:solidFill>
                  <a:cs typeface="Arial" panose="020B0604020202020204" pitchFamily="34" charset="0"/>
                </a:rPr>
                <a:t>No. of workers</a:t>
              </a:r>
              <a:endParaRPr lang="en-US" altLang="id-ID">
                <a:cs typeface="Arial" panose="020B0604020202020204" pitchFamily="34" charset="0"/>
              </a:endParaRPr>
            </a:p>
          </p:txBody>
        </p:sp>
        <p:sp>
          <p:nvSpPr>
            <p:cNvPr id="32879" name="Rectangle 34"/>
            <p:cNvSpPr>
              <a:spLocks noChangeArrowheads="1"/>
            </p:cNvSpPr>
            <p:nvPr/>
          </p:nvSpPr>
          <p:spPr bwMode="auto">
            <a:xfrm rot="-5400000">
              <a:off x="1729" y="2226"/>
              <a:ext cx="186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id-ID" sz="1900" b="1">
                  <a:solidFill>
                    <a:srgbClr val="000000"/>
                  </a:solidFill>
                  <a:cs typeface="Arial" panose="020B0604020202020204" pitchFamily="34" charset="0"/>
                </a:rPr>
                <a:t>             Quantity of output</a:t>
              </a:r>
              <a:endParaRPr lang="en-US" altLang="id-ID"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333375" y="5646738"/>
            <a:ext cx="2349500" cy="581025"/>
            <a:chOff x="210" y="3557"/>
            <a:chExt cx="1480" cy="366"/>
          </a:xfrm>
        </p:grpSpPr>
        <p:sp>
          <p:nvSpPr>
            <p:cNvPr id="32846" name="Rectangle 37"/>
            <p:cNvSpPr>
              <a:spLocks noChangeArrowheads="1"/>
            </p:cNvSpPr>
            <p:nvPr/>
          </p:nvSpPr>
          <p:spPr bwMode="auto">
            <a:xfrm>
              <a:off x="958" y="3557"/>
              <a:ext cx="73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2286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3000</a:t>
              </a:r>
            </a:p>
          </p:txBody>
        </p:sp>
        <p:sp>
          <p:nvSpPr>
            <p:cNvPr id="32847" name="Rectangle 38"/>
            <p:cNvSpPr>
              <a:spLocks noChangeArrowheads="1"/>
            </p:cNvSpPr>
            <p:nvPr/>
          </p:nvSpPr>
          <p:spPr bwMode="auto">
            <a:xfrm>
              <a:off x="210" y="3557"/>
              <a:ext cx="748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5</a:t>
              </a:r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333375" y="5065713"/>
            <a:ext cx="2349500" cy="581025"/>
            <a:chOff x="210" y="3191"/>
            <a:chExt cx="1480" cy="366"/>
          </a:xfrm>
        </p:grpSpPr>
        <p:sp>
          <p:nvSpPr>
            <p:cNvPr id="32844" name="Rectangle 40"/>
            <p:cNvSpPr>
              <a:spLocks noChangeArrowheads="1"/>
            </p:cNvSpPr>
            <p:nvPr/>
          </p:nvSpPr>
          <p:spPr bwMode="auto">
            <a:xfrm>
              <a:off x="958" y="3191"/>
              <a:ext cx="73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2286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2800</a:t>
              </a:r>
            </a:p>
          </p:txBody>
        </p:sp>
        <p:sp>
          <p:nvSpPr>
            <p:cNvPr id="32845" name="Rectangle 41"/>
            <p:cNvSpPr>
              <a:spLocks noChangeArrowheads="1"/>
            </p:cNvSpPr>
            <p:nvPr/>
          </p:nvSpPr>
          <p:spPr bwMode="auto">
            <a:xfrm>
              <a:off x="210" y="3191"/>
              <a:ext cx="748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4</a:t>
              </a:r>
            </a:p>
          </p:txBody>
        </p:sp>
      </p:grp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333375" y="4425950"/>
            <a:ext cx="2349500" cy="639763"/>
            <a:chOff x="210" y="2788"/>
            <a:chExt cx="1480" cy="403"/>
          </a:xfrm>
        </p:grpSpPr>
        <p:sp>
          <p:nvSpPr>
            <p:cNvPr id="32842" name="Rectangle 43"/>
            <p:cNvSpPr>
              <a:spLocks noChangeArrowheads="1"/>
            </p:cNvSpPr>
            <p:nvPr/>
          </p:nvSpPr>
          <p:spPr bwMode="auto">
            <a:xfrm>
              <a:off x="958" y="2788"/>
              <a:ext cx="732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2286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2400</a:t>
              </a:r>
            </a:p>
          </p:txBody>
        </p:sp>
        <p:sp>
          <p:nvSpPr>
            <p:cNvPr id="32843" name="Rectangle 44"/>
            <p:cNvSpPr>
              <a:spLocks noChangeArrowheads="1"/>
            </p:cNvSpPr>
            <p:nvPr/>
          </p:nvSpPr>
          <p:spPr bwMode="auto">
            <a:xfrm>
              <a:off x="210" y="2788"/>
              <a:ext cx="748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333375" y="3771900"/>
            <a:ext cx="2349500" cy="654050"/>
            <a:chOff x="210" y="2376"/>
            <a:chExt cx="1480" cy="412"/>
          </a:xfrm>
        </p:grpSpPr>
        <p:sp>
          <p:nvSpPr>
            <p:cNvPr id="32840" name="Rectangle 46"/>
            <p:cNvSpPr>
              <a:spLocks noChangeArrowheads="1"/>
            </p:cNvSpPr>
            <p:nvPr/>
          </p:nvSpPr>
          <p:spPr bwMode="auto">
            <a:xfrm>
              <a:off x="958" y="2376"/>
              <a:ext cx="732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2286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1800</a:t>
              </a:r>
            </a:p>
          </p:txBody>
        </p:sp>
        <p:sp>
          <p:nvSpPr>
            <p:cNvPr id="32841" name="Rectangle 47"/>
            <p:cNvSpPr>
              <a:spLocks noChangeArrowheads="1"/>
            </p:cNvSpPr>
            <p:nvPr/>
          </p:nvSpPr>
          <p:spPr bwMode="auto">
            <a:xfrm>
              <a:off x="210" y="2376"/>
              <a:ext cx="748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7" name="Group 48"/>
          <p:cNvGrpSpPr>
            <a:grpSpLocks/>
          </p:cNvGrpSpPr>
          <p:nvPr/>
        </p:nvGrpSpPr>
        <p:grpSpPr bwMode="auto">
          <a:xfrm>
            <a:off x="333375" y="3132138"/>
            <a:ext cx="2349500" cy="639762"/>
            <a:chOff x="210" y="1973"/>
            <a:chExt cx="1480" cy="403"/>
          </a:xfrm>
        </p:grpSpPr>
        <p:sp>
          <p:nvSpPr>
            <p:cNvPr id="32838" name="Rectangle 49"/>
            <p:cNvSpPr>
              <a:spLocks noChangeArrowheads="1"/>
            </p:cNvSpPr>
            <p:nvPr/>
          </p:nvSpPr>
          <p:spPr bwMode="auto">
            <a:xfrm>
              <a:off x="958" y="1973"/>
              <a:ext cx="732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2286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1000</a:t>
              </a:r>
            </a:p>
          </p:txBody>
        </p:sp>
        <p:sp>
          <p:nvSpPr>
            <p:cNvPr id="32839" name="Rectangle 50"/>
            <p:cNvSpPr>
              <a:spLocks noChangeArrowheads="1"/>
            </p:cNvSpPr>
            <p:nvPr/>
          </p:nvSpPr>
          <p:spPr bwMode="auto">
            <a:xfrm>
              <a:off x="210" y="1973"/>
              <a:ext cx="748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8" name="Group 51"/>
          <p:cNvGrpSpPr>
            <a:grpSpLocks/>
          </p:cNvGrpSpPr>
          <p:nvPr/>
        </p:nvGrpSpPr>
        <p:grpSpPr bwMode="auto">
          <a:xfrm>
            <a:off x="333375" y="2452688"/>
            <a:ext cx="2349500" cy="679450"/>
            <a:chOff x="210" y="1545"/>
            <a:chExt cx="1480" cy="428"/>
          </a:xfrm>
        </p:grpSpPr>
        <p:sp>
          <p:nvSpPr>
            <p:cNvPr id="32836" name="Rectangle 52"/>
            <p:cNvSpPr>
              <a:spLocks noChangeArrowheads="1"/>
            </p:cNvSpPr>
            <p:nvPr/>
          </p:nvSpPr>
          <p:spPr bwMode="auto">
            <a:xfrm>
              <a:off x="958" y="1545"/>
              <a:ext cx="732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2286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32837" name="Rectangle 53"/>
            <p:cNvSpPr>
              <a:spLocks noChangeArrowheads="1"/>
            </p:cNvSpPr>
            <p:nvPr/>
          </p:nvSpPr>
          <p:spPr bwMode="auto">
            <a:xfrm>
              <a:off x="210" y="1545"/>
              <a:ext cx="748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>
                  <a:cs typeface="Arial" panose="020B0604020202020204" pitchFamily="34" charset="0"/>
                </a:rPr>
                <a:t>0</a:t>
              </a:r>
            </a:p>
          </p:txBody>
        </p:sp>
      </p:grpSp>
      <p:sp>
        <p:nvSpPr>
          <p:cNvPr id="32779" name="Line 54"/>
          <p:cNvSpPr>
            <a:spLocks noChangeShapeType="1"/>
          </p:cNvSpPr>
          <p:nvPr/>
        </p:nvSpPr>
        <p:spPr bwMode="auto">
          <a:xfrm>
            <a:off x="333375" y="1139825"/>
            <a:ext cx="118745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2780" name="Line 55"/>
          <p:cNvSpPr>
            <a:spLocks noChangeShapeType="1"/>
          </p:cNvSpPr>
          <p:nvPr/>
        </p:nvSpPr>
        <p:spPr bwMode="auto">
          <a:xfrm>
            <a:off x="333375" y="6227763"/>
            <a:ext cx="118745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2781" name="Line 56"/>
          <p:cNvSpPr>
            <a:spLocks noChangeShapeType="1"/>
          </p:cNvSpPr>
          <p:nvPr/>
        </p:nvSpPr>
        <p:spPr bwMode="auto">
          <a:xfrm>
            <a:off x="333375" y="1139825"/>
            <a:ext cx="0" cy="13128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2782" name="Line 57"/>
          <p:cNvSpPr>
            <a:spLocks noChangeShapeType="1"/>
          </p:cNvSpPr>
          <p:nvPr/>
        </p:nvSpPr>
        <p:spPr bwMode="auto">
          <a:xfrm>
            <a:off x="3776663" y="1139825"/>
            <a:ext cx="0" cy="13128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2783" name="Line 58"/>
          <p:cNvSpPr>
            <a:spLocks noChangeShapeType="1"/>
          </p:cNvSpPr>
          <p:nvPr/>
        </p:nvSpPr>
        <p:spPr bwMode="auto">
          <a:xfrm>
            <a:off x="1520825" y="1139825"/>
            <a:ext cx="1328738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2784" name="Line 59"/>
          <p:cNvSpPr>
            <a:spLocks noChangeShapeType="1"/>
          </p:cNvSpPr>
          <p:nvPr/>
        </p:nvSpPr>
        <p:spPr bwMode="auto">
          <a:xfrm>
            <a:off x="333375" y="2452688"/>
            <a:ext cx="0" cy="6794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2785" name="Line 60"/>
          <p:cNvSpPr>
            <a:spLocks noChangeShapeType="1"/>
          </p:cNvSpPr>
          <p:nvPr/>
        </p:nvSpPr>
        <p:spPr bwMode="auto">
          <a:xfrm>
            <a:off x="2849563" y="1139825"/>
            <a:ext cx="9271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2786" name="Line 61"/>
          <p:cNvSpPr>
            <a:spLocks noChangeShapeType="1"/>
          </p:cNvSpPr>
          <p:nvPr/>
        </p:nvSpPr>
        <p:spPr bwMode="auto">
          <a:xfrm>
            <a:off x="3776663" y="2452688"/>
            <a:ext cx="0" cy="6794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2787" name="Line 62"/>
          <p:cNvSpPr>
            <a:spLocks noChangeShapeType="1"/>
          </p:cNvSpPr>
          <p:nvPr/>
        </p:nvSpPr>
        <p:spPr bwMode="auto">
          <a:xfrm>
            <a:off x="333375" y="3132138"/>
            <a:ext cx="0" cy="6397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2788" name="Line 63"/>
          <p:cNvSpPr>
            <a:spLocks noChangeShapeType="1"/>
          </p:cNvSpPr>
          <p:nvPr/>
        </p:nvSpPr>
        <p:spPr bwMode="auto">
          <a:xfrm>
            <a:off x="3776663" y="3132138"/>
            <a:ext cx="0" cy="6397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2789" name="Line 64"/>
          <p:cNvSpPr>
            <a:spLocks noChangeShapeType="1"/>
          </p:cNvSpPr>
          <p:nvPr/>
        </p:nvSpPr>
        <p:spPr bwMode="auto">
          <a:xfrm>
            <a:off x="333375" y="3771900"/>
            <a:ext cx="0" cy="6540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2790" name="Line 65"/>
          <p:cNvSpPr>
            <a:spLocks noChangeShapeType="1"/>
          </p:cNvSpPr>
          <p:nvPr/>
        </p:nvSpPr>
        <p:spPr bwMode="auto">
          <a:xfrm>
            <a:off x="3776663" y="3771900"/>
            <a:ext cx="0" cy="6540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2791" name="Line 66"/>
          <p:cNvSpPr>
            <a:spLocks noChangeShapeType="1"/>
          </p:cNvSpPr>
          <p:nvPr/>
        </p:nvSpPr>
        <p:spPr bwMode="auto">
          <a:xfrm>
            <a:off x="333375" y="4425950"/>
            <a:ext cx="0" cy="6397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2792" name="Line 67"/>
          <p:cNvSpPr>
            <a:spLocks noChangeShapeType="1"/>
          </p:cNvSpPr>
          <p:nvPr/>
        </p:nvSpPr>
        <p:spPr bwMode="auto">
          <a:xfrm>
            <a:off x="3776663" y="4425950"/>
            <a:ext cx="0" cy="6397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2793" name="Line 68"/>
          <p:cNvSpPr>
            <a:spLocks noChangeShapeType="1"/>
          </p:cNvSpPr>
          <p:nvPr/>
        </p:nvSpPr>
        <p:spPr bwMode="auto">
          <a:xfrm>
            <a:off x="333375" y="5065713"/>
            <a:ext cx="0" cy="5810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2794" name="Line 69"/>
          <p:cNvSpPr>
            <a:spLocks noChangeShapeType="1"/>
          </p:cNvSpPr>
          <p:nvPr/>
        </p:nvSpPr>
        <p:spPr bwMode="auto">
          <a:xfrm>
            <a:off x="3776663" y="5065713"/>
            <a:ext cx="0" cy="5810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2795" name="Line 70"/>
          <p:cNvSpPr>
            <a:spLocks noChangeShapeType="1"/>
          </p:cNvSpPr>
          <p:nvPr/>
        </p:nvSpPr>
        <p:spPr bwMode="auto">
          <a:xfrm>
            <a:off x="333375" y="5646738"/>
            <a:ext cx="0" cy="5810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2796" name="Line 71"/>
          <p:cNvSpPr>
            <a:spLocks noChangeShapeType="1"/>
          </p:cNvSpPr>
          <p:nvPr/>
        </p:nvSpPr>
        <p:spPr bwMode="auto">
          <a:xfrm>
            <a:off x="3776663" y="5646738"/>
            <a:ext cx="0" cy="5810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2797" name="Line 72"/>
          <p:cNvSpPr>
            <a:spLocks noChangeShapeType="1"/>
          </p:cNvSpPr>
          <p:nvPr/>
        </p:nvSpPr>
        <p:spPr bwMode="auto">
          <a:xfrm>
            <a:off x="1520825" y="6227763"/>
            <a:ext cx="1328738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2798" name="Line 73"/>
          <p:cNvSpPr>
            <a:spLocks noChangeShapeType="1"/>
          </p:cNvSpPr>
          <p:nvPr/>
        </p:nvSpPr>
        <p:spPr bwMode="auto">
          <a:xfrm>
            <a:off x="2849563" y="6227763"/>
            <a:ext cx="9271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grpSp>
        <p:nvGrpSpPr>
          <p:cNvPr id="32799" name="Group 74"/>
          <p:cNvGrpSpPr>
            <a:grpSpLocks/>
          </p:cNvGrpSpPr>
          <p:nvPr/>
        </p:nvGrpSpPr>
        <p:grpSpPr bwMode="auto">
          <a:xfrm>
            <a:off x="333375" y="1139825"/>
            <a:ext cx="2516188" cy="1325563"/>
            <a:chOff x="210" y="718"/>
            <a:chExt cx="1585" cy="835"/>
          </a:xfrm>
        </p:grpSpPr>
        <p:sp>
          <p:nvSpPr>
            <p:cNvPr id="32833" name="Rectangle 75"/>
            <p:cNvSpPr>
              <a:spLocks noChangeArrowheads="1"/>
            </p:cNvSpPr>
            <p:nvPr/>
          </p:nvSpPr>
          <p:spPr bwMode="auto">
            <a:xfrm>
              <a:off x="958" y="718"/>
              <a:ext cx="837" cy="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Q</a:t>
              </a:r>
              <a:r>
                <a:rPr lang="en-US" altLang="id-ID" sz="2400">
                  <a:cs typeface="Arial" panose="020B0604020202020204" pitchFamily="34" charset="0"/>
                </a:rPr>
                <a:t> </a:t>
              </a:r>
              <a:r>
                <a:rPr lang="en-US" altLang="id-ID" sz="2200">
                  <a:cs typeface="Arial" panose="020B0604020202020204" pitchFamily="34" charset="0"/>
                </a:rPr>
                <a:t>(bushels </a:t>
              </a:r>
              <a:br>
                <a:rPr lang="en-US" altLang="id-ID" sz="2200">
                  <a:cs typeface="Arial" panose="020B0604020202020204" pitchFamily="34" charset="0"/>
                </a:rPr>
              </a:br>
              <a:r>
                <a:rPr lang="en-US" altLang="id-ID" sz="2200">
                  <a:cs typeface="Arial" panose="020B0604020202020204" pitchFamily="34" charset="0"/>
                </a:rPr>
                <a:t>of wheat)</a:t>
              </a:r>
            </a:p>
          </p:txBody>
        </p:sp>
        <p:sp>
          <p:nvSpPr>
            <p:cNvPr id="32834" name="Rectangle 76"/>
            <p:cNvSpPr>
              <a:spLocks noChangeArrowheads="1"/>
            </p:cNvSpPr>
            <p:nvPr/>
          </p:nvSpPr>
          <p:spPr bwMode="auto">
            <a:xfrm>
              <a:off x="210" y="718"/>
              <a:ext cx="748" cy="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anose="05000000000000000000" pitchFamily="2" charset="2"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L</a:t>
              </a:r>
              <a:r>
                <a:rPr lang="en-US" altLang="id-ID" sz="2400">
                  <a:cs typeface="Arial" panose="020B0604020202020204" pitchFamily="34" charset="0"/>
                </a:rPr>
                <a:t/>
              </a:r>
              <a:br>
                <a:rPr lang="en-US" altLang="id-ID" sz="2400">
                  <a:cs typeface="Arial" panose="020B0604020202020204" pitchFamily="34" charset="0"/>
                </a:rPr>
              </a:br>
              <a:r>
                <a:rPr lang="en-US" altLang="id-ID" sz="2200">
                  <a:cs typeface="Arial" panose="020B0604020202020204" pitchFamily="34" charset="0"/>
                </a:rPr>
                <a:t>(no. of workers)</a:t>
              </a:r>
            </a:p>
          </p:txBody>
        </p:sp>
        <p:sp>
          <p:nvSpPr>
            <p:cNvPr id="32835" name="Line 77"/>
            <p:cNvSpPr>
              <a:spLocks noChangeShapeType="1"/>
            </p:cNvSpPr>
            <p:nvPr/>
          </p:nvSpPr>
          <p:spPr bwMode="auto">
            <a:xfrm>
              <a:off x="216" y="1553"/>
              <a:ext cx="154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72782" name="Oval 78"/>
          <p:cNvSpPr>
            <a:spLocks noChangeArrowheads="1"/>
          </p:cNvSpPr>
          <p:nvPr/>
        </p:nvSpPr>
        <p:spPr bwMode="auto">
          <a:xfrm>
            <a:off x="5273675" y="5318125"/>
            <a:ext cx="139700" cy="138113"/>
          </a:xfrm>
          <a:prstGeom prst="ellipse">
            <a:avLst/>
          </a:prstGeom>
          <a:solidFill>
            <a:srgbClr val="00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id-ID">
              <a:cs typeface="Arial" panose="020B0604020202020204" pitchFamily="34" charset="0"/>
            </a:endParaRPr>
          </a:p>
        </p:txBody>
      </p:sp>
      <p:grpSp>
        <p:nvGrpSpPr>
          <p:cNvPr id="10" name="Group 79"/>
          <p:cNvGrpSpPr>
            <a:grpSpLocks/>
          </p:cNvGrpSpPr>
          <p:nvPr/>
        </p:nvGrpSpPr>
        <p:grpSpPr bwMode="auto">
          <a:xfrm>
            <a:off x="5337175" y="1484313"/>
            <a:ext cx="2949575" cy="3903662"/>
            <a:chOff x="3362" y="935"/>
            <a:chExt cx="1858" cy="2459"/>
          </a:xfrm>
        </p:grpSpPr>
        <p:grpSp>
          <p:nvGrpSpPr>
            <p:cNvPr id="32829" name="Group 80"/>
            <p:cNvGrpSpPr>
              <a:grpSpLocks/>
            </p:cNvGrpSpPr>
            <p:nvPr/>
          </p:nvGrpSpPr>
          <p:grpSpPr bwMode="auto">
            <a:xfrm>
              <a:off x="3362" y="978"/>
              <a:ext cx="1816" cy="2416"/>
              <a:chOff x="357" y="2450"/>
              <a:chExt cx="795" cy="646"/>
            </a:xfrm>
          </p:grpSpPr>
          <p:sp>
            <p:nvSpPr>
              <p:cNvPr id="32831" name="Line 81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32" name="Line 82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32830" name="Oval 83"/>
            <p:cNvSpPr>
              <a:spLocks noChangeArrowheads="1"/>
            </p:cNvSpPr>
            <p:nvPr/>
          </p:nvSpPr>
          <p:spPr bwMode="auto">
            <a:xfrm>
              <a:off x="5132" y="935"/>
              <a:ext cx="88" cy="87"/>
            </a:xfrm>
            <a:prstGeom prst="ellipse">
              <a:avLst/>
            </a:prstGeom>
            <a:solidFill>
              <a:srgbClr val="00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</p:grpSp>
      <p:grpSp>
        <p:nvGrpSpPr>
          <p:cNvPr id="12" name="Group 84"/>
          <p:cNvGrpSpPr>
            <a:grpSpLocks/>
          </p:cNvGrpSpPr>
          <p:nvPr/>
        </p:nvGrpSpPr>
        <p:grpSpPr bwMode="auto">
          <a:xfrm>
            <a:off x="5340350" y="1706563"/>
            <a:ext cx="2374900" cy="3690937"/>
            <a:chOff x="3364" y="1075"/>
            <a:chExt cx="1496" cy="2325"/>
          </a:xfrm>
        </p:grpSpPr>
        <p:grpSp>
          <p:nvGrpSpPr>
            <p:cNvPr id="32825" name="Group 85"/>
            <p:cNvGrpSpPr>
              <a:grpSpLocks/>
            </p:cNvGrpSpPr>
            <p:nvPr/>
          </p:nvGrpSpPr>
          <p:grpSpPr bwMode="auto">
            <a:xfrm>
              <a:off x="3364" y="1116"/>
              <a:ext cx="1454" cy="2284"/>
              <a:chOff x="357" y="2450"/>
              <a:chExt cx="795" cy="646"/>
            </a:xfrm>
          </p:grpSpPr>
          <p:sp>
            <p:nvSpPr>
              <p:cNvPr id="32827" name="Line 86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28" name="Line 87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32826" name="Oval 88"/>
            <p:cNvSpPr>
              <a:spLocks noChangeArrowheads="1"/>
            </p:cNvSpPr>
            <p:nvPr/>
          </p:nvSpPr>
          <p:spPr bwMode="auto">
            <a:xfrm>
              <a:off x="4772" y="1075"/>
              <a:ext cx="88" cy="87"/>
            </a:xfrm>
            <a:prstGeom prst="ellipse">
              <a:avLst/>
            </a:prstGeom>
            <a:solidFill>
              <a:srgbClr val="00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</p:grpSp>
      <p:grpSp>
        <p:nvGrpSpPr>
          <p:cNvPr id="14" name="Group 89"/>
          <p:cNvGrpSpPr>
            <a:grpSpLocks/>
          </p:cNvGrpSpPr>
          <p:nvPr/>
        </p:nvGrpSpPr>
        <p:grpSpPr bwMode="auto">
          <a:xfrm>
            <a:off x="5335588" y="2225675"/>
            <a:ext cx="1801812" cy="3168650"/>
            <a:chOff x="3361" y="1402"/>
            <a:chExt cx="1135" cy="1996"/>
          </a:xfrm>
        </p:grpSpPr>
        <p:grpSp>
          <p:nvGrpSpPr>
            <p:cNvPr id="32821" name="Group 90"/>
            <p:cNvGrpSpPr>
              <a:grpSpLocks/>
            </p:cNvGrpSpPr>
            <p:nvPr/>
          </p:nvGrpSpPr>
          <p:grpSpPr bwMode="auto">
            <a:xfrm>
              <a:off x="3361" y="1442"/>
              <a:ext cx="1092" cy="1956"/>
              <a:chOff x="357" y="2450"/>
              <a:chExt cx="795" cy="646"/>
            </a:xfrm>
          </p:grpSpPr>
          <p:sp>
            <p:nvSpPr>
              <p:cNvPr id="32823" name="Line 91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24" name="Line 92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32822" name="Oval 93"/>
            <p:cNvSpPr>
              <a:spLocks noChangeArrowheads="1"/>
            </p:cNvSpPr>
            <p:nvPr/>
          </p:nvSpPr>
          <p:spPr bwMode="auto">
            <a:xfrm>
              <a:off x="4408" y="1402"/>
              <a:ext cx="88" cy="87"/>
            </a:xfrm>
            <a:prstGeom prst="ellipse">
              <a:avLst/>
            </a:prstGeom>
            <a:solidFill>
              <a:srgbClr val="00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5340350" y="2992438"/>
            <a:ext cx="1212850" cy="2405062"/>
            <a:chOff x="3364" y="1885"/>
            <a:chExt cx="764" cy="1515"/>
          </a:xfrm>
        </p:grpSpPr>
        <p:grpSp>
          <p:nvGrpSpPr>
            <p:cNvPr id="32817" name="Group 95"/>
            <p:cNvGrpSpPr>
              <a:grpSpLocks/>
            </p:cNvGrpSpPr>
            <p:nvPr/>
          </p:nvGrpSpPr>
          <p:grpSpPr bwMode="auto">
            <a:xfrm>
              <a:off x="3364" y="1930"/>
              <a:ext cx="721" cy="1470"/>
              <a:chOff x="357" y="2450"/>
              <a:chExt cx="795" cy="646"/>
            </a:xfrm>
          </p:grpSpPr>
          <p:sp>
            <p:nvSpPr>
              <p:cNvPr id="32819" name="Line 96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20" name="Line 97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32818" name="Oval 98"/>
            <p:cNvSpPr>
              <a:spLocks noChangeArrowheads="1"/>
            </p:cNvSpPr>
            <p:nvPr/>
          </p:nvSpPr>
          <p:spPr bwMode="auto">
            <a:xfrm>
              <a:off x="4040" y="1885"/>
              <a:ext cx="88" cy="87"/>
            </a:xfrm>
            <a:prstGeom prst="ellipse">
              <a:avLst/>
            </a:prstGeom>
            <a:solidFill>
              <a:srgbClr val="00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</p:grpSp>
      <p:grpSp>
        <p:nvGrpSpPr>
          <p:cNvPr id="18" name="Group 99"/>
          <p:cNvGrpSpPr>
            <a:grpSpLocks/>
          </p:cNvGrpSpPr>
          <p:nvPr/>
        </p:nvGrpSpPr>
        <p:grpSpPr bwMode="auto">
          <a:xfrm>
            <a:off x="5334000" y="4051300"/>
            <a:ext cx="652463" cy="1339850"/>
            <a:chOff x="3360" y="2552"/>
            <a:chExt cx="411" cy="844"/>
          </a:xfrm>
        </p:grpSpPr>
        <p:grpSp>
          <p:nvGrpSpPr>
            <p:cNvPr id="32813" name="Group 100"/>
            <p:cNvGrpSpPr>
              <a:grpSpLocks/>
            </p:cNvGrpSpPr>
            <p:nvPr/>
          </p:nvGrpSpPr>
          <p:grpSpPr bwMode="auto">
            <a:xfrm>
              <a:off x="3360" y="2589"/>
              <a:ext cx="365" cy="807"/>
              <a:chOff x="357" y="2450"/>
              <a:chExt cx="795" cy="646"/>
            </a:xfrm>
          </p:grpSpPr>
          <p:sp>
            <p:nvSpPr>
              <p:cNvPr id="32815" name="Line 101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16" name="Line 102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32814" name="Oval 103"/>
            <p:cNvSpPr>
              <a:spLocks noChangeArrowheads="1"/>
            </p:cNvSpPr>
            <p:nvPr/>
          </p:nvSpPr>
          <p:spPr bwMode="auto">
            <a:xfrm>
              <a:off x="3683" y="2552"/>
              <a:ext cx="88" cy="87"/>
            </a:xfrm>
            <a:prstGeom prst="ellipse">
              <a:avLst/>
            </a:prstGeom>
            <a:solidFill>
              <a:srgbClr val="00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Arial" panose="020B0604020202020204" pitchFamily="34" charset="0"/>
              </a:endParaRPr>
            </a:p>
          </p:txBody>
        </p:sp>
      </p:grpSp>
      <p:grpSp>
        <p:nvGrpSpPr>
          <p:cNvPr id="20" name="Group 104"/>
          <p:cNvGrpSpPr>
            <a:grpSpLocks/>
          </p:cNvGrpSpPr>
          <p:nvPr/>
        </p:nvGrpSpPr>
        <p:grpSpPr bwMode="auto">
          <a:xfrm>
            <a:off x="5335588" y="1543050"/>
            <a:ext cx="2889250" cy="3848100"/>
            <a:chOff x="3361" y="972"/>
            <a:chExt cx="1820" cy="2424"/>
          </a:xfrm>
        </p:grpSpPr>
        <p:sp>
          <p:nvSpPr>
            <p:cNvPr id="32808" name="Line 105"/>
            <p:cNvSpPr>
              <a:spLocks noChangeShapeType="1"/>
            </p:cNvSpPr>
            <p:nvPr/>
          </p:nvSpPr>
          <p:spPr bwMode="auto">
            <a:xfrm flipV="1">
              <a:off x="3361" y="2592"/>
              <a:ext cx="362" cy="804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2809" name="Line 106"/>
            <p:cNvSpPr>
              <a:spLocks noChangeShapeType="1"/>
            </p:cNvSpPr>
            <p:nvPr/>
          </p:nvSpPr>
          <p:spPr bwMode="auto">
            <a:xfrm flipV="1">
              <a:off x="3732" y="1930"/>
              <a:ext cx="345" cy="659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2810" name="Line 107"/>
            <p:cNvSpPr>
              <a:spLocks noChangeShapeType="1"/>
            </p:cNvSpPr>
            <p:nvPr/>
          </p:nvSpPr>
          <p:spPr bwMode="auto">
            <a:xfrm flipV="1">
              <a:off x="4086" y="1446"/>
              <a:ext cx="370" cy="479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2811" name="Line 108"/>
            <p:cNvSpPr>
              <a:spLocks noChangeShapeType="1"/>
            </p:cNvSpPr>
            <p:nvPr/>
          </p:nvSpPr>
          <p:spPr bwMode="auto">
            <a:xfrm flipV="1">
              <a:off x="4453" y="1108"/>
              <a:ext cx="370" cy="337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2812" name="Line 109"/>
            <p:cNvSpPr>
              <a:spLocks noChangeShapeType="1"/>
            </p:cNvSpPr>
            <p:nvPr/>
          </p:nvSpPr>
          <p:spPr bwMode="auto">
            <a:xfrm flipV="1">
              <a:off x="4829" y="972"/>
              <a:ext cx="352" cy="139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2807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2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2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8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41300"/>
            <a:ext cx="8229600" cy="6492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id-ID" sz="370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Marginal Product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90588"/>
            <a:ext cx="8229600" cy="5448300"/>
          </a:xfrm>
        </p:spPr>
        <p:txBody>
          <a:bodyPr/>
          <a:lstStyle/>
          <a:p>
            <a:pPr eaLnBrk="1" hangingPunct="1"/>
            <a:r>
              <a:rPr lang="en-US" altLang="id-ID" smtClean="0"/>
              <a:t>If Jack hires one more worker, his output rises by the </a:t>
            </a:r>
            <a:r>
              <a:rPr lang="en-US" altLang="id-ID" i="1" smtClean="0"/>
              <a:t>marginal product of labor</a:t>
            </a:r>
            <a:r>
              <a:rPr lang="en-US" altLang="id-ID" smtClean="0"/>
              <a:t>.  </a:t>
            </a:r>
          </a:p>
          <a:p>
            <a:pPr eaLnBrk="1" hangingPunct="1"/>
            <a:r>
              <a:rPr lang="en-US" altLang="id-ID" smtClean="0"/>
              <a:t>The </a:t>
            </a:r>
            <a:r>
              <a:rPr lang="en-US" altLang="id-ID" b="1" smtClean="0">
                <a:solidFill>
                  <a:srgbClr val="CC0000"/>
                </a:solidFill>
              </a:rPr>
              <a:t>marginal product</a:t>
            </a:r>
            <a:r>
              <a:rPr lang="en-US" altLang="id-ID" b="1" smtClean="0"/>
              <a:t> </a:t>
            </a:r>
            <a:r>
              <a:rPr lang="en-US" altLang="id-ID" smtClean="0"/>
              <a:t>of any input is the increase in output arising from an additional unit of that input, holding all other inputs constant. </a:t>
            </a:r>
          </a:p>
          <a:p>
            <a:pPr eaLnBrk="1" hangingPunct="1"/>
            <a:r>
              <a:rPr lang="en-US" altLang="id-ID" smtClean="0"/>
              <a:t>Notation: </a:t>
            </a:r>
            <a:br>
              <a:rPr lang="en-US" altLang="id-ID" smtClean="0"/>
            </a:br>
            <a:r>
              <a:rPr lang="en-US" altLang="id-ID" smtClean="0"/>
              <a:t>   </a:t>
            </a:r>
            <a:r>
              <a:rPr lang="en-US" altLang="id-ID" b="1" smtClean="0"/>
              <a:t>∆</a:t>
            </a:r>
            <a:r>
              <a:rPr lang="en-US" altLang="id-ID" smtClean="0"/>
              <a:t> (delta) = “change in…”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en-US" altLang="id-ID" smtClean="0"/>
              <a:t>	Examples: </a:t>
            </a:r>
            <a:br>
              <a:rPr lang="en-US" altLang="id-ID" smtClean="0"/>
            </a:br>
            <a:r>
              <a:rPr lang="en-US" altLang="id-ID" b="1" smtClean="0"/>
              <a:t>∆</a:t>
            </a:r>
            <a:r>
              <a:rPr lang="en-US" altLang="id-ID" b="1" i="1" smtClean="0"/>
              <a:t>Q</a:t>
            </a:r>
            <a:r>
              <a:rPr lang="en-US" altLang="id-ID" smtClean="0"/>
              <a:t> = change in output, </a:t>
            </a:r>
            <a:r>
              <a:rPr lang="en-US" altLang="id-ID" b="1" smtClean="0"/>
              <a:t>∆</a:t>
            </a:r>
            <a:r>
              <a:rPr lang="en-US" altLang="id-ID" b="1" i="1" smtClean="0"/>
              <a:t>L</a:t>
            </a:r>
            <a:r>
              <a:rPr lang="en-US" altLang="id-ID" smtClean="0"/>
              <a:t> = change in labor </a:t>
            </a:r>
          </a:p>
          <a:p>
            <a:pPr eaLnBrk="1" hangingPunct="1">
              <a:spcBef>
                <a:spcPct val="70000"/>
              </a:spcBef>
            </a:pPr>
            <a:r>
              <a:rPr lang="en-US" altLang="id-ID" smtClean="0"/>
              <a:t>Marginal product of labor (</a:t>
            </a:r>
            <a:r>
              <a:rPr lang="en-US" altLang="id-ID" i="1" smtClean="0"/>
              <a:t>MPL</a:t>
            </a:r>
            <a:r>
              <a:rPr lang="en-US" altLang="id-ID" smtClean="0"/>
              <a:t>) = </a:t>
            </a:r>
          </a:p>
        </p:txBody>
      </p:sp>
      <p:sp>
        <p:nvSpPr>
          <p:cNvPr id="34821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345238" y="5507038"/>
            <a:ext cx="712787" cy="990600"/>
            <a:chOff x="558" y="2708"/>
            <a:chExt cx="282" cy="624"/>
          </a:xfrm>
        </p:grpSpPr>
        <p:sp>
          <p:nvSpPr>
            <p:cNvPr id="34823" name="Rectangle 7"/>
            <p:cNvSpPr>
              <a:spLocks noChangeArrowheads="1"/>
            </p:cNvSpPr>
            <p:nvPr/>
          </p:nvSpPr>
          <p:spPr bwMode="auto">
            <a:xfrm>
              <a:off x="558" y="2708"/>
              <a:ext cx="26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 sz="2800" b="1">
                  <a:cs typeface="Arial" panose="020B0604020202020204" pitchFamily="34" charset="0"/>
                </a:rPr>
                <a:t>∆</a:t>
              </a:r>
              <a:r>
                <a:rPr lang="en-US" altLang="id-ID" sz="2800" b="1" i="1">
                  <a:cs typeface="Arial" panose="020B0604020202020204" pitchFamily="34" charset="0"/>
                </a:rPr>
                <a:t>Q</a:t>
              </a:r>
            </a:p>
          </p:txBody>
        </p:sp>
        <p:sp>
          <p:nvSpPr>
            <p:cNvPr id="34824" name="Rectangle 8"/>
            <p:cNvSpPr>
              <a:spLocks noChangeArrowheads="1"/>
            </p:cNvSpPr>
            <p:nvPr/>
          </p:nvSpPr>
          <p:spPr bwMode="auto">
            <a:xfrm>
              <a:off x="584" y="3005"/>
              <a:ext cx="24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id-ID" sz="2800" b="1">
                  <a:cs typeface="Arial" panose="020B0604020202020204" pitchFamily="34" charset="0"/>
                </a:rPr>
                <a:t>∆</a:t>
              </a:r>
              <a:r>
                <a:rPr lang="en-US" altLang="id-ID" sz="2800" b="1" i="1"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34825" name="Line 9"/>
            <p:cNvSpPr>
              <a:spLocks noChangeShapeType="1"/>
            </p:cNvSpPr>
            <p:nvPr/>
          </p:nvSpPr>
          <p:spPr bwMode="auto">
            <a:xfrm>
              <a:off x="600" y="3023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build="p" bldLvl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 smtClean="0">
                <a:solidFill>
                  <a:srgbClr val="777777"/>
                </a:solidFill>
              </a:rPr>
              <a:t>THE COSTS OF PRODUCTION</a:t>
            </a:r>
          </a:p>
        </p:txBody>
      </p:sp>
      <p:sp>
        <p:nvSpPr>
          <p:cNvPr id="20485" name="Rectangle 19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8410575" cy="6810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id-ID" sz="320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EXAMPLE 1:</a:t>
            </a:r>
            <a:r>
              <a:rPr lang="en-US" altLang="id-ID" sz="360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 Total &amp; Marginal Product</a:t>
            </a:r>
          </a:p>
        </p:txBody>
      </p:sp>
      <p:grpSp>
        <p:nvGrpSpPr>
          <p:cNvPr id="36868" name="Group 2"/>
          <p:cNvGrpSpPr>
            <a:grpSpLocks/>
          </p:cNvGrpSpPr>
          <p:nvPr/>
        </p:nvGrpSpPr>
        <p:grpSpPr bwMode="auto">
          <a:xfrm>
            <a:off x="1389063" y="1139825"/>
            <a:ext cx="2516187" cy="5087938"/>
            <a:chOff x="210" y="718"/>
            <a:chExt cx="1585" cy="3205"/>
          </a:xfrm>
        </p:grpSpPr>
        <p:grpSp>
          <p:nvGrpSpPr>
            <p:cNvPr id="36929" name="Group 3"/>
            <p:cNvGrpSpPr>
              <a:grpSpLocks/>
            </p:cNvGrpSpPr>
            <p:nvPr/>
          </p:nvGrpSpPr>
          <p:grpSpPr bwMode="auto">
            <a:xfrm>
              <a:off x="210" y="718"/>
              <a:ext cx="1585" cy="3205"/>
              <a:chOff x="210" y="718"/>
              <a:chExt cx="1585" cy="3205"/>
            </a:xfrm>
          </p:grpSpPr>
          <p:sp>
            <p:nvSpPr>
              <p:cNvPr id="36931" name="Rectangle 4"/>
              <p:cNvSpPr>
                <a:spLocks noChangeArrowheads="1"/>
              </p:cNvSpPr>
              <p:nvPr/>
            </p:nvSpPr>
            <p:spPr bwMode="auto">
              <a:xfrm>
                <a:off x="958" y="3557"/>
                <a:ext cx="73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2286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eaLnBrk="1" hangingPunct="1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anose="05000000000000000000" pitchFamily="2" charset="2"/>
                  <a:buNone/>
                </a:pPr>
                <a:r>
                  <a:rPr lang="en-US" altLang="id-ID" sz="2400">
                    <a:cs typeface="Arial" panose="020B0604020202020204" pitchFamily="34" charset="0"/>
                  </a:rPr>
                  <a:t>3000</a:t>
                </a:r>
              </a:p>
            </p:txBody>
          </p:sp>
          <p:sp>
            <p:nvSpPr>
              <p:cNvPr id="36932" name="Rectangle 5"/>
              <p:cNvSpPr>
                <a:spLocks noChangeArrowheads="1"/>
              </p:cNvSpPr>
              <p:nvPr/>
            </p:nvSpPr>
            <p:spPr bwMode="auto">
              <a:xfrm>
                <a:off x="210" y="3557"/>
                <a:ext cx="748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Ins="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anose="05000000000000000000" pitchFamily="2" charset="2"/>
                  <a:buNone/>
                </a:pPr>
                <a:r>
                  <a:rPr lang="en-US" altLang="id-ID" sz="2400">
                    <a:cs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36933" name="Rectangle 6"/>
              <p:cNvSpPr>
                <a:spLocks noChangeArrowheads="1"/>
              </p:cNvSpPr>
              <p:nvPr/>
            </p:nvSpPr>
            <p:spPr bwMode="auto">
              <a:xfrm>
                <a:off x="958" y="3191"/>
                <a:ext cx="73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2286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eaLnBrk="1" hangingPunct="1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anose="05000000000000000000" pitchFamily="2" charset="2"/>
                  <a:buNone/>
                </a:pPr>
                <a:r>
                  <a:rPr lang="en-US" altLang="id-ID" sz="2400">
                    <a:cs typeface="Arial" panose="020B0604020202020204" pitchFamily="34" charset="0"/>
                  </a:rPr>
                  <a:t>2800</a:t>
                </a:r>
              </a:p>
            </p:txBody>
          </p:sp>
          <p:sp>
            <p:nvSpPr>
              <p:cNvPr id="36934" name="Rectangle 7"/>
              <p:cNvSpPr>
                <a:spLocks noChangeArrowheads="1"/>
              </p:cNvSpPr>
              <p:nvPr/>
            </p:nvSpPr>
            <p:spPr bwMode="auto">
              <a:xfrm>
                <a:off x="210" y="3191"/>
                <a:ext cx="748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Ins="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anose="05000000000000000000" pitchFamily="2" charset="2"/>
                  <a:buNone/>
                </a:pPr>
                <a:r>
                  <a:rPr lang="en-US" altLang="id-ID" sz="2400">
                    <a:cs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36935" name="Rectangle 8"/>
              <p:cNvSpPr>
                <a:spLocks noChangeArrowheads="1"/>
              </p:cNvSpPr>
              <p:nvPr/>
            </p:nvSpPr>
            <p:spPr bwMode="auto">
              <a:xfrm>
                <a:off x="958" y="2788"/>
                <a:ext cx="732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2286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eaLnBrk="1" hangingPunct="1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anose="05000000000000000000" pitchFamily="2" charset="2"/>
                  <a:buNone/>
                </a:pPr>
                <a:r>
                  <a:rPr lang="en-US" altLang="id-ID" sz="2400">
                    <a:cs typeface="Arial" panose="020B0604020202020204" pitchFamily="34" charset="0"/>
                  </a:rPr>
                  <a:t>2400</a:t>
                </a:r>
              </a:p>
            </p:txBody>
          </p:sp>
          <p:sp>
            <p:nvSpPr>
              <p:cNvPr id="36936" name="Rectangle 9"/>
              <p:cNvSpPr>
                <a:spLocks noChangeArrowheads="1"/>
              </p:cNvSpPr>
              <p:nvPr/>
            </p:nvSpPr>
            <p:spPr bwMode="auto">
              <a:xfrm>
                <a:off x="210" y="2788"/>
                <a:ext cx="74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Ins="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anose="05000000000000000000" pitchFamily="2" charset="2"/>
                  <a:buNone/>
                </a:pPr>
                <a:r>
                  <a:rPr lang="en-US" altLang="id-ID" sz="2400">
                    <a:cs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36937" name="Rectangle 10"/>
              <p:cNvSpPr>
                <a:spLocks noChangeArrowheads="1"/>
              </p:cNvSpPr>
              <p:nvPr/>
            </p:nvSpPr>
            <p:spPr bwMode="auto">
              <a:xfrm>
                <a:off x="958" y="2376"/>
                <a:ext cx="732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2286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eaLnBrk="1" hangingPunct="1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anose="05000000000000000000" pitchFamily="2" charset="2"/>
                  <a:buNone/>
                </a:pPr>
                <a:r>
                  <a:rPr lang="en-US" altLang="id-ID" sz="2400">
                    <a:cs typeface="Arial" panose="020B0604020202020204" pitchFamily="34" charset="0"/>
                  </a:rPr>
                  <a:t>1800</a:t>
                </a:r>
              </a:p>
            </p:txBody>
          </p:sp>
          <p:sp>
            <p:nvSpPr>
              <p:cNvPr id="36938" name="Rectangle 11"/>
              <p:cNvSpPr>
                <a:spLocks noChangeArrowheads="1"/>
              </p:cNvSpPr>
              <p:nvPr/>
            </p:nvSpPr>
            <p:spPr bwMode="auto">
              <a:xfrm>
                <a:off x="210" y="2376"/>
                <a:ext cx="748" cy="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Ins="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anose="05000000000000000000" pitchFamily="2" charset="2"/>
                  <a:buNone/>
                </a:pPr>
                <a:r>
                  <a:rPr lang="en-US" altLang="id-ID" sz="2400"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36939" name="Rectangle 12"/>
              <p:cNvSpPr>
                <a:spLocks noChangeArrowheads="1"/>
              </p:cNvSpPr>
              <p:nvPr/>
            </p:nvSpPr>
            <p:spPr bwMode="auto">
              <a:xfrm>
                <a:off x="958" y="1973"/>
                <a:ext cx="732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2286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eaLnBrk="1" hangingPunct="1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anose="05000000000000000000" pitchFamily="2" charset="2"/>
                  <a:buNone/>
                </a:pPr>
                <a:r>
                  <a:rPr lang="en-US" altLang="id-ID" sz="2400">
                    <a:cs typeface="Arial" panose="020B0604020202020204" pitchFamily="34" charset="0"/>
                  </a:rPr>
                  <a:t>1000</a:t>
                </a:r>
              </a:p>
            </p:txBody>
          </p:sp>
          <p:sp>
            <p:nvSpPr>
              <p:cNvPr id="36940" name="Rectangle 13"/>
              <p:cNvSpPr>
                <a:spLocks noChangeArrowheads="1"/>
              </p:cNvSpPr>
              <p:nvPr/>
            </p:nvSpPr>
            <p:spPr bwMode="auto">
              <a:xfrm>
                <a:off x="210" y="1973"/>
                <a:ext cx="74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Ins="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anose="05000000000000000000" pitchFamily="2" charset="2"/>
                  <a:buNone/>
                </a:pPr>
                <a:r>
                  <a:rPr lang="en-US" altLang="id-ID" sz="2400"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36941" name="Rectangle 14"/>
              <p:cNvSpPr>
                <a:spLocks noChangeArrowheads="1"/>
              </p:cNvSpPr>
              <p:nvPr/>
            </p:nvSpPr>
            <p:spPr bwMode="auto">
              <a:xfrm>
                <a:off x="958" y="1545"/>
                <a:ext cx="732" cy="4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2286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eaLnBrk="1" hangingPunct="1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anose="05000000000000000000" pitchFamily="2" charset="2"/>
                  <a:buNone/>
                </a:pPr>
                <a:r>
                  <a:rPr lang="en-US" altLang="id-ID" sz="2400">
                    <a:cs typeface="Arial" panose="020B0604020202020204" pitchFamily="34" charset="0"/>
                  </a:rPr>
                  <a:t>0</a:t>
                </a:r>
              </a:p>
            </p:txBody>
          </p:sp>
          <p:sp>
            <p:nvSpPr>
              <p:cNvPr id="36942" name="Rectangle 15"/>
              <p:cNvSpPr>
                <a:spLocks noChangeArrowheads="1"/>
              </p:cNvSpPr>
              <p:nvPr/>
            </p:nvSpPr>
            <p:spPr bwMode="auto">
              <a:xfrm>
                <a:off x="210" y="1545"/>
                <a:ext cx="748" cy="4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Ins="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anose="05000000000000000000" pitchFamily="2" charset="2"/>
                  <a:buNone/>
                </a:pPr>
                <a:r>
                  <a:rPr lang="en-US" altLang="id-ID" sz="2400">
                    <a:cs typeface="Arial" panose="020B0604020202020204" pitchFamily="34" charset="0"/>
                  </a:rPr>
                  <a:t>0</a:t>
                </a:r>
              </a:p>
            </p:txBody>
          </p:sp>
          <p:sp>
            <p:nvSpPr>
              <p:cNvPr id="36943" name="Rectangle 16"/>
              <p:cNvSpPr>
                <a:spLocks noChangeArrowheads="1"/>
              </p:cNvSpPr>
              <p:nvPr/>
            </p:nvSpPr>
            <p:spPr bwMode="auto">
              <a:xfrm>
                <a:off x="958" y="718"/>
                <a:ext cx="837" cy="8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anose="05000000000000000000" pitchFamily="2" charset="2"/>
                  <a:buNone/>
                </a:pPr>
                <a:r>
                  <a:rPr lang="en-US" altLang="id-ID" sz="2400" b="1" i="1">
                    <a:cs typeface="Arial" panose="020B0604020202020204" pitchFamily="34" charset="0"/>
                  </a:rPr>
                  <a:t>Q</a:t>
                </a:r>
                <a:r>
                  <a:rPr lang="en-US" altLang="id-ID" sz="2400">
                    <a:cs typeface="Arial" panose="020B0604020202020204" pitchFamily="34" charset="0"/>
                  </a:rPr>
                  <a:t>  </a:t>
                </a:r>
                <a:r>
                  <a:rPr lang="en-US" altLang="id-ID" sz="2200">
                    <a:cs typeface="Arial" panose="020B0604020202020204" pitchFamily="34" charset="0"/>
                  </a:rPr>
                  <a:t>(bushels </a:t>
                </a:r>
                <a:br>
                  <a:rPr lang="en-US" altLang="id-ID" sz="2200">
                    <a:cs typeface="Arial" panose="020B0604020202020204" pitchFamily="34" charset="0"/>
                  </a:rPr>
                </a:br>
                <a:r>
                  <a:rPr lang="en-US" altLang="id-ID" sz="2200">
                    <a:cs typeface="Arial" panose="020B0604020202020204" pitchFamily="34" charset="0"/>
                  </a:rPr>
                  <a:t>of wheat)</a:t>
                </a:r>
              </a:p>
            </p:txBody>
          </p:sp>
          <p:sp>
            <p:nvSpPr>
              <p:cNvPr id="36944" name="Rectangle 17"/>
              <p:cNvSpPr>
                <a:spLocks noChangeArrowheads="1"/>
              </p:cNvSpPr>
              <p:nvPr/>
            </p:nvSpPr>
            <p:spPr bwMode="auto">
              <a:xfrm>
                <a:off x="210" y="718"/>
                <a:ext cx="748" cy="8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5000"/>
                  </a:lnSpc>
                  <a:spcBef>
                    <a:spcPct val="45000"/>
                  </a:spcBef>
                  <a:buClr>
                    <a:srgbClr val="00B85C"/>
                  </a:buClr>
                  <a:buSzPct val="120000"/>
                  <a:buFont typeface="Wingdings" panose="05000000000000000000" pitchFamily="2" charset="2"/>
                  <a:buNone/>
                </a:pPr>
                <a:r>
                  <a:rPr lang="en-US" altLang="id-ID" sz="2400" b="1" i="1">
                    <a:cs typeface="Arial" panose="020B0604020202020204" pitchFamily="34" charset="0"/>
                  </a:rPr>
                  <a:t>L</a:t>
                </a:r>
                <a:r>
                  <a:rPr lang="en-US" altLang="id-ID" sz="2400">
                    <a:cs typeface="Arial" panose="020B0604020202020204" pitchFamily="34" charset="0"/>
                  </a:rPr>
                  <a:t/>
                </a:r>
                <a:br>
                  <a:rPr lang="en-US" altLang="id-ID" sz="2400">
                    <a:cs typeface="Arial" panose="020B0604020202020204" pitchFamily="34" charset="0"/>
                  </a:rPr>
                </a:br>
                <a:r>
                  <a:rPr lang="en-US" altLang="id-ID" sz="2200">
                    <a:cs typeface="Arial" panose="020B0604020202020204" pitchFamily="34" charset="0"/>
                  </a:rPr>
                  <a:t>(no. of workers)</a:t>
                </a:r>
              </a:p>
            </p:txBody>
          </p:sp>
        </p:grpSp>
        <p:sp>
          <p:nvSpPr>
            <p:cNvPr id="36930" name="Line 18"/>
            <p:cNvSpPr>
              <a:spLocks noChangeShapeType="1"/>
            </p:cNvSpPr>
            <p:nvPr/>
          </p:nvSpPr>
          <p:spPr bwMode="auto">
            <a:xfrm>
              <a:off x="216" y="1553"/>
              <a:ext cx="154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74772" name="Rectangle 20"/>
          <p:cNvSpPr>
            <a:spLocks noChangeArrowheads="1"/>
          </p:cNvSpPr>
          <p:nvPr/>
        </p:nvSpPr>
        <p:spPr bwMode="auto">
          <a:xfrm>
            <a:off x="6423025" y="5367338"/>
            <a:ext cx="9271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200</a:t>
            </a:r>
          </a:p>
        </p:txBody>
      </p:sp>
      <p:sp>
        <p:nvSpPr>
          <p:cNvPr id="74773" name="Rectangle 21"/>
          <p:cNvSpPr>
            <a:spLocks noChangeArrowheads="1"/>
          </p:cNvSpPr>
          <p:nvPr/>
        </p:nvSpPr>
        <p:spPr bwMode="auto">
          <a:xfrm>
            <a:off x="6423025" y="4727575"/>
            <a:ext cx="9271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400</a:t>
            </a:r>
          </a:p>
        </p:txBody>
      </p:sp>
      <p:sp>
        <p:nvSpPr>
          <p:cNvPr id="74774" name="Rectangle 22"/>
          <p:cNvSpPr>
            <a:spLocks noChangeArrowheads="1"/>
          </p:cNvSpPr>
          <p:nvPr/>
        </p:nvSpPr>
        <p:spPr bwMode="auto">
          <a:xfrm>
            <a:off x="6423025" y="4073525"/>
            <a:ext cx="9271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600</a:t>
            </a:r>
          </a:p>
        </p:txBody>
      </p:sp>
      <p:sp>
        <p:nvSpPr>
          <p:cNvPr id="74775" name="Rectangle 23"/>
          <p:cNvSpPr>
            <a:spLocks noChangeArrowheads="1"/>
          </p:cNvSpPr>
          <p:nvPr/>
        </p:nvSpPr>
        <p:spPr bwMode="auto">
          <a:xfrm>
            <a:off x="6423025" y="3433763"/>
            <a:ext cx="9271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800</a:t>
            </a:r>
          </a:p>
        </p:txBody>
      </p:sp>
      <p:sp>
        <p:nvSpPr>
          <p:cNvPr id="74776" name="Rectangle 24"/>
          <p:cNvSpPr>
            <a:spLocks noChangeArrowheads="1"/>
          </p:cNvSpPr>
          <p:nvPr/>
        </p:nvSpPr>
        <p:spPr bwMode="auto">
          <a:xfrm>
            <a:off x="6423025" y="2754313"/>
            <a:ext cx="9271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2286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>
                <a:cs typeface="Arial" panose="020B0604020202020204" pitchFamily="34" charset="0"/>
              </a:rPr>
              <a:t>1000</a:t>
            </a:r>
          </a:p>
        </p:txBody>
      </p:sp>
      <p:sp>
        <p:nvSpPr>
          <p:cNvPr id="36874" name="Rectangle 25"/>
          <p:cNvSpPr>
            <a:spLocks noChangeArrowheads="1"/>
          </p:cNvSpPr>
          <p:nvPr/>
        </p:nvSpPr>
        <p:spPr bwMode="auto">
          <a:xfrm>
            <a:off x="6315075" y="1312863"/>
            <a:ext cx="927100" cy="131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id-ID" sz="2400" i="1">
                <a:cs typeface="Arial" panose="020B0604020202020204" pitchFamily="34" charset="0"/>
              </a:rPr>
              <a:t>MPL</a:t>
            </a:r>
          </a:p>
        </p:txBody>
      </p:sp>
      <p:sp>
        <p:nvSpPr>
          <p:cNvPr id="36875" name="Line 26"/>
          <p:cNvSpPr>
            <a:spLocks noChangeShapeType="1"/>
          </p:cNvSpPr>
          <p:nvPr/>
        </p:nvSpPr>
        <p:spPr bwMode="auto">
          <a:xfrm>
            <a:off x="3776663" y="1139825"/>
            <a:ext cx="0" cy="13128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6876" name="Line 27"/>
          <p:cNvSpPr>
            <a:spLocks noChangeShapeType="1"/>
          </p:cNvSpPr>
          <p:nvPr/>
        </p:nvSpPr>
        <p:spPr bwMode="auto">
          <a:xfrm>
            <a:off x="1520825" y="1139825"/>
            <a:ext cx="1328738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6877" name="Line 28"/>
          <p:cNvSpPr>
            <a:spLocks noChangeShapeType="1"/>
          </p:cNvSpPr>
          <p:nvPr/>
        </p:nvSpPr>
        <p:spPr bwMode="auto">
          <a:xfrm>
            <a:off x="333375" y="2452688"/>
            <a:ext cx="0" cy="6794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6878" name="Line 29"/>
          <p:cNvSpPr>
            <a:spLocks noChangeShapeType="1"/>
          </p:cNvSpPr>
          <p:nvPr/>
        </p:nvSpPr>
        <p:spPr bwMode="auto">
          <a:xfrm>
            <a:off x="2849563" y="1139825"/>
            <a:ext cx="9271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6879" name="Line 30"/>
          <p:cNvSpPr>
            <a:spLocks noChangeShapeType="1"/>
          </p:cNvSpPr>
          <p:nvPr/>
        </p:nvSpPr>
        <p:spPr bwMode="auto">
          <a:xfrm>
            <a:off x="3776663" y="2452688"/>
            <a:ext cx="0" cy="6794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6880" name="Line 31"/>
          <p:cNvSpPr>
            <a:spLocks noChangeShapeType="1"/>
          </p:cNvSpPr>
          <p:nvPr/>
        </p:nvSpPr>
        <p:spPr bwMode="auto">
          <a:xfrm>
            <a:off x="333375" y="3132138"/>
            <a:ext cx="0" cy="6397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6881" name="Line 32"/>
          <p:cNvSpPr>
            <a:spLocks noChangeShapeType="1"/>
          </p:cNvSpPr>
          <p:nvPr/>
        </p:nvSpPr>
        <p:spPr bwMode="auto">
          <a:xfrm>
            <a:off x="3776663" y="3132138"/>
            <a:ext cx="0" cy="6397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6882" name="Line 33"/>
          <p:cNvSpPr>
            <a:spLocks noChangeShapeType="1"/>
          </p:cNvSpPr>
          <p:nvPr/>
        </p:nvSpPr>
        <p:spPr bwMode="auto">
          <a:xfrm>
            <a:off x="333375" y="3771900"/>
            <a:ext cx="0" cy="6540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6883" name="Line 34"/>
          <p:cNvSpPr>
            <a:spLocks noChangeShapeType="1"/>
          </p:cNvSpPr>
          <p:nvPr/>
        </p:nvSpPr>
        <p:spPr bwMode="auto">
          <a:xfrm>
            <a:off x="3776663" y="3771900"/>
            <a:ext cx="0" cy="6540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6884" name="Line 35"/>
          <p:cNvSpPr>
            <a:spLocks noChangeShapeType="1"/>
          </p:cNvSpPr>
          <p:nvPr/>
        </p:nvSpPr>
        <p:spPr bwMode="auto">
          <a:xfrm>
            <a:off x="333375" y="4425950"/>
            <a:ext cx="0" cy="6397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6885" name="Line 36"/>
          <p:cNvSpPr>
            <a:spLocks noChangeShapeType="1"/>
          </p:cNvSpPr>
          <p:nvPr/>
        </p:nvSpPr>
        <p:spPr bwMode="auto">
          <a:xfrm>
            <a:off x="3776663" y="4425950"/>
            <a:ext cx="0" cy="6397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6886" name="Line 37"/>
          <p:cNvSpPr>
            <a:spLocks noChangeShapeType="1"/>
          </p:cNvSpPr>
          <p:nvPr/>
        </p:nvSpPr>
        <p:spPr bwMode="auto">
          <a:xfrm>
            <a:off x="333375" y="5065713"/>
            <a:ext cx="0" cy="5810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6887" name="Line 38"/>
          <p:cNvSpPr>
            <a:spLocks noChangeShapeType="1"/>
          </p:cNvSpPr>
          <p:nvPr/>
        </p:nvSpPr>
        <p:spPr bwMode="auto">
          <a:xfrm>
            <a:off x="3776663" y="5065713"/>
            <a:ext cx="0" cy="5810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6888" name="Line 39"/>
          <p:cNvSpPr>
            <a:spLocks noChangeShapeType="1"/>
          </p:cNvSpPr>
          <p:nvPr/>
        </p:nvSpPr>
        <p:spPr bwMode="auto">
          <a:xfrm>
            <a:off x="333375" y="5646738"/>
            <a:ext cx="0" cy="5810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6889" name="Line 40"/>
          <p:cNvSpPr>
            <a:spLocks noChangeShapeType="1"/>
          </p:cNvSpPr>
          <p:nvPr/>
        </p:nvSpPr>
        <p:spPr bwMode="auto">
          <a:xfrm>
            <a:off x="3776663" y="5646738"/>
            <a:ext cx="0" cy="5810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6890" name="Line 41"/>
          <p:cNvSpPr>
            <a:spLocks noChangeShapeType="1"/>
          </p:cNvSpPr>
          <p:nvPr/>
        </p:nvSpPr>
        <p:spPr bwMode="auto">
          <a:xfrm>
            <a:off x="1520825" y="6227763"/>
            <a:ext cx="1328738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6891" name="Line 42"/>
          <p:cNvSpPr>
            <a:spLocks noChangeShapeType="1"/>
          </p:cNvSpPr>
          <p:nvPr/>
        </p:nvSpPr>
        <p:spPr bwMode="auto">
          <a:xfrm>
            <a:off x="2849563" y="6227763"/>
            <a:ext cx="9271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6892" name="Line 73"/>
          <p:cNvSpPr>
            <a:spLocks noChangeShapeType="1"/>
          </p:cNvSpPr>
          <p:nvPr/>
        </p:nvSpPr>
        <p:spPr bwMode="auto">
          <a:xfrm>
            <a:off x="1720850" y="2463800"/>
            <a:ext cx="5913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6893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309563" y="2795588"/>
            <a:ext cx="5416550" cy="666750"/>
            <a:chOff x="195" y="1761"/>
            <a:chExt cx="3412" cy="420"/>
          </a:xfrm>
        </p:grpSpPr>
        <p:grpSp>
          <p:nvGrpSpPr>
            <p:cNvPr id="36923" name="Group 88"/>
            <p:cNvGrpSpPr>
              <a:grpSpLocks/>
            </p:cNvGrpSpPr>
            <p:nvPr/>
          </p:nvGrpSpPr>
          <p:grpSpPr bwMode="auto">
            <a:xfrm>
              <a:off x="2306" y="1761"/>
              <a:ext cx="1301" cy="406"/>
              <a:chOff x="2306" y="1761"/>
              <a:chExt cx="1301" cy="406"/>
            </a:xfrm>
          </p:grpSpPr>
          <p:sp>
            <p:nvSpPr>
              <p:cNvPr id="36927" name="Arc 44"/>
              <p:cNvSpPr>
                <a:spLocks/>
              </p:cNvSpPr>
              <p:nvPr/>
            </p:nvSpPr>
            <p:spPr bwMode="auto">
              <a:xfrm>
                <a:off x="2306" y="1761"/>
                <a:ext cx="217" cy="406"/>
              </a:xfrm>
              <a:custGeom>
                <a:avLst/>
                <a:gdLst>
                  <a:gd name="T0" fmla="*/ 0 w 26852"/>
                  <a:gd name="T1" fmla="*/ 0 h 43115"/>
                  <a:gd name="T2" fmla="*/ 0 w 26852"/>
                  <a:gd name="T3" fmla="*/ 0 h 43115"/>
                  <a:gd name="T4" fmla="*/ 0 w 26852"/>
                  <a:gd name="T5" fmla="*/ 0 h 43115"/>
                  <a:gd name="T6" fmla="*/ 0 60000 65536"/>
                  <a:gd name="T7" fmla="*/ 0 60000 65536"/>
                  <a:gd name="T8" fmla="*/ 0 60000 65536"/>
                  <a:gd name="T9" fmla="*/ 0 w 26852"/>
                  <a:gd name="T10" fmla="*/ 0 h 43115"/>
                  <a:gd name="T11" fmla="*/ 26852 w 26852"/>
                  <a:gd name="T12" fmla="*/ 43115 h 4311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852" h="43115" fill="none" extrusionOk="0">
                    <a:moveTo>
                      <a:pt x="7169" y="0"/>
                    </a:moveTo>
                    <a:cubicBezTo>
                      <a:pt x="18311" y="993"/>
                      <a:pt x="26852" y="10328"/>
                      <a:pt x="26852" y="21515"/>
                    </a:cubicBezTo>
                    <a:cubicBezTo>
                      <a:pt x="26852" y="33444"/>
                      <a:pt x="17181" y="43115"/>
                      <a:pt x="5252" y="43115"/>
                    </a:cubicBezTo>
                    <a:cubicBezTo>
                      <a:pt x="3481" y="43115"/>
                      <a:pt x="1717" y="42897"/>
                      <a:pt x="0" y="42466"/>
                    </a:cubicBezTo>
                  </a:path>
                  <a:path w="26852" h="43115" stroke="0" extrusionOk="0">
                    <a:moveTo>
                      <a:pt x="7169" y="0"/>
                    </a:moveTo>
                    <a:cubicBezTo>
                      <a:pt x="18311" y="993"/>
                      <a:pt x="26852" y="10328"/>
                      <a:pt x="26852" y="21515"/>
                    </a:cubicBezTo>
                    <a:cubicBezTo>
                      <a:pt x="26852" y="33444"/>
                      <a:pt x="17181" y="43115"/>
                      <a:pt x="5252" y="43115"/>
                    </a:cubicBezTo>
                    <a:cubicBezTo>
                      <a:pt x="3481" y="43115"/>
                      <a:pt x="1717" y="42897"/>
                      <a:pt x="0" y="42466"/>
                    </a:cubicBezTo>
                    <a:lnTo>
                      <a:pt x="5252" y="21515"/>
                    </a:lnTo>
                    <a:lnTo>
                      <a:pt x="7169" y="0"/>
                    </a:lnTo>
                    <a:close/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6928" name="Rectangle 75"/>
              <p:cNvSpPr>
                <a:spLocks noChangeArrowheads="1"/>
              </p:cNvSpPr>
              <p:nvPr/>
            </p:nvSpPr>
            <p:spPr bwMode="auto">
              <a:xfrm>
                <a:off x="2540" y="1814"/>
                <a:ext cx="1067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500" b="1">
                    <a:cs typeface="Arial" panose="020B0604020202020204" pitchFamily="34" charset="0"/>
                  </a:rPr>
                  <a:t>∆</a:t>
                </a:r>
                <a:r>
                  <a:rPr lang="en-US" altLang="id-ID" sz="2500" b="1" i="1">
                    <a:cs typeface="Arial" panose="020B0604020202020204" pitchFamily="34" charset="0"/>
                  </a:rPr>
                  <a:t>Q</a:t>
                </a:r>
                <a:r>
                  <a:rPr lang="en-US" altLang="id-ID" sz="2500">
                    <a:cs typeface="Arial" panose="020B0604020202020204" pitchFamily="34" charset="0"/>
                  </a:rPr>
                  <a:t> = 1000</a:t>
                </a:r>
              </a:p>
            </p:txBody>
          </p:sp>
        </p:grpSp>
        <p:grpSp>
          <p:nvGrpSpPr>
            <p:cNvPr id="36924" name="Group 87"/>
            <p:cNvGrpSpPr>
              <a:grpSpLocks/>
            </p:cNvGrpSpPr>
            <p:nvPr/>
          </p:nvGrpSpPr>
          <p:grpSpPr bwMode="auto">
            <a:xfrm>
              <a:off x="195" y="1774"/>
              <a:ext cx="943" cy="407"/>
              <a:chOff x="195" y="1774"/>
              <a:chExt cx="943" cy="407"/>
            </a:xfrm>
          </p:grpSpPr>
          <p:sp>
            <p:nvSpPr>
              <p:cNvPr id="36925" name="Arc 59"/>
              <p:cNvSpPr>
                <a:spLocks/>
              </p:cNvSpPr>
              <p:nvPr/>
            </p:nvSpPr>
            <p:spPr bwMode="auto">
              <a:xfrm flipH="1">
                <a:off x="921" y="1774"/>
                <a:ext cx="217" cy="407"/>
              </a:xfrm>
              <a:custGeom>
                <a:avLst/>
                <a:gdLst>
                  <a:gd name="T0" fmla="*/ 0 w 26059"/>
                  <a:gd name="T1" fmla="*/ 0 h 43200"/>
                  <a:gd name="T2" fmla="*/ 0 w 26059"/>
                  <a:gd name="T3" fmla="*/ 0 h 43200"/>
                  <a:gd name="T4" fmla="*/ 0 w 26059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6059"/>
                  <a:gd name="T10" fmla="*/ 0 h 43200"/>
                  <a:gd name="T11" fmla="*/ 26059 w 26059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059" h="43200" fill="none" extrusionOk="0">
                    <a:moveTo>
                      <a:pt x="4563" y="0"/>
                    </a:moveTo>
                    <a:cubicBezTo>
                      <a:pt x="16452" y="58"/>
                      <a:pt x="26059" y="9711"/>
                      <a:pt x="26059" y="21600"/>
                    </a:cubicBezTo>
                    <a:cubicBezTo>
                      <a:pt x="26059" y="33529"/>
                      <a:pt x="16388" y="43200"/>
                      <a:pt x="4459" y="43200"/>
                    </a:cubicBezTo>
                    <a:cubicBezTo>
                      <a:pt x="2960" y="43200"/>
                      <a:pt x="1466" y="43044"/>
                      <a:pt x="0" y="42734"/>
                    </a:cubicBezTo>
                  </a:path>
                  <a:path w="26059" h="43200" stroke="0" extrusionOk="0">
                    <a:moveTo>
                      <a:pt x="4563" y="0"/>
                    </a:moveTo>
                    <a:cubicBezTo>
                      <a:pt x="16452" y="58"/>
                      <a:pt x="26059" y="9711"/>
                      <a:pt x="26059" y="21600"/>
                    </a:cubicBezTo>
                    <a:cubicBezTo>
                      <a:pt x="26059" y="33529"/>
                      <a:pt x="16388" y="43200"/>
                      <a:pt x="4459" y="43200"/>
                    </a:cubicBezTo>
                    <a:cubicBezTo>
                      <a:pt x="2960" y="43200"/>
                      <a:pt x="1466" y="43044"/>
                      <a:pt x="0" y="42734"/>
                    </a:cubicBezTo>
                    <a:lnTo>
                      <a:pt x="4459" y="21600"/>
                    </a:lnTo>
                    <a:lnTo>
                      <a:pt x="4563" y="0"/>
                    </a:lnTo>
                    <a:close/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6926" name="Rectangle 82"/>
              <p:cNvSpPr>
                <a:spLocks noChangeArrowheads="1"/>
              </p:cNvSpPr>
              <p:nvPr/>
            </p:nvSpPr>
            <p:spPr bwMode="auto">
              <a:xfrm>
                <a:off x="195" y="1816"/>
                <a:ext cx="707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eaLnBrk="1" hangingPunct="1"/>
                <a:r>
                  <a:rPr lang="en-US" altLang="id-ID" sz="2500" b="1">
                    <a:cs typeface="Arial" panose="020B0604020202020204" pitchFamily="34" charset="0"/>
                  </a:rPr>
                  <a:t>∆</a:t>
                </a:r>
                <a:r>
                  <a:rPr lang="en-US" altLang="id-ID" sz="2500" b="1" i="1">
                    <a:cs typeface="Arial" panose="020B0604020202020204" pitchFamily="34" charset="0"/>
                  </a:rPr>
                  <a:t>L</a:t>
                </a:r>
                <a:r>
                  <a:rPr lang="en-US" altLang="id-ID" sz="2500">
                    <a:cs typeface="Arial" panose="020B0604020202020204" pitchFamily="34" charset="0"/>
                  </a:rPr>
                  <a:t> = 1</a:t>
                </a:r>
              </a:p>
            </p:txBody>
          </p:sp>
        </p:grpSp>
      </p:grpSp>
      <p:grpSp>
        <p:nvGrpSpPr>
          <p:cNvPr id="7" name="Group 98"/>
          <p:cNvGrpSpPr>
            <a:grpSpLocks/>
          </p:cNvGrpSpPr>
          <p:nvPr/>
        </p:nvGrpSpPr>
        <p:grpSpPr bwMode="auto">
          <a:xfrm>
            <a:off x="314325" y="3481388"/>
            <a:ext cx="5238750" cy="646112"/>
            <a:chOff x="198" y="2193"/>
            <a:chExt cx="3300" cy="407"/>
          </a:xfrm>
        </p:grpSpPr>
        <p:grpSp>
          <p:nvGrpSpPr>
            <p:cNvPr id="36917" name="Group 90"/>
            <p:cNvGrpSpPr>
              <a:grpSpLocks/>
            </p:cNvGrpSpPr>
            <p:nvPr/>
          </p:nvGrpSpPr>
          <p:grpSpPr bwMode="auto">
            <a:xfrm>
              <a:off x="2306" y="2193"/>
              <a:ext cx="1192" cy="406"/>
              <a:chOff x="2306" y="2193"/>
              <a:chExt cx="1192" cy="406"/>
            </a:xfrm>
          </p:grpSpPr>
          <p:sp>
            <p:nvSpPr>
              <p:cNvPr id="36921" name="Arc 47"/>
              <p:cNvSpPr>
                <a:spLocks/>
              </p:cNvSpPr>
              <p:nvPr/>
            </p:nvSpPr>
            <p:spPr bwMode="auto">
              <a:xfrm>
                <a:off x="2306" y="2193"/>
                <a:ext cx="217" cy="406"/>
              </a:xfrm>
              <a:custGeom>
                <a:avLst/>
                <a:gdLst>
                  <a:gd name="T0" fmla="*/ 0 w 26852"/>
                  <a:gd name="T1" fmla="*/ 0 h 43115"/>
                  <a:gd name="T2" fmla="*/ 0 w 26852"/>
                  <a:gd name="T3" fmla="*/ 0 h 43115"/>
                  <a:gd name="T4" fmla="*/ 0 w 26852"/>
                  <a:gd name="T5" fmla="*/ 0 h 43115"/>
                  <a:gd name="T6" fmla="*/ 0 60000 65536"/>
                  <a:gd name="T7" fmla="*/ 0 60000 65536"/>
                  <a:gd name="T8" fmla="*/ 0 60000 65536"/>
                  <a:gd name="T9" fmla="*/ 0 w 26852"/>
                  <a:gd name="T10" fmla="*/ 0 h 43115"/>
                  <a:gd name="T11" fmla="*/ 26852 w 26852"/>
                  <a:gd name="T12" fmla="*/ 43115 h 4311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852" h="43115" fill="none" extrusionOk="0">
                    <a:moveTo>
                      <a:pt x="7169" y="0"/>
                    </a:moveTo>
                    <a:cubicBezTo>
                      <a:pt x="18311" y="993"/>
                      <a:pt x="26852" y="10328"/>
                      <a:pt x="26852" y="21515"/>
                    </a:cubicBezTo>
                    <a:cubicBezTo>
                      <a:pt x="26852" y="33444"/>
                      <a:pt x="17181" y="43115"/>
                      <a:pt x="5252" y="43115"/>
                    </a:cubicBezTo>
                    <a:cubicBezTo>
                      <a:pt x="3481" y="43115"/>
                      <a:pt x="1717" y="42897"/>
                      <a:pt x="0" y="42466"/>
                    </a:cubicBezTo>
                  </a:path>
                  <a:path w="26852" h="43115" stroke="0" extrusionOk="0">
                    <a:moveTo>
                      <a:pt x="7169" y="0"/>
                    </a:moveTo>
                    <a:cubicBezTo>
                      <a:pt x="18311" y="993"/>
                      <a:pt x="26852" y="10328"/>
                      <a:pt x="26852" y="21515"/>
                    </a:cubicBezTo>
                    <a:cubicBezTo>
                      <a:pt x="26852" y="33444"/>
                      <a:pt x="17181" y="43115"/>
                      <a:pt x="5252" y="43115"/>
                    </a:cubicBezTo>
                    <a:cubicBezTo>
                      <a:pt x="3481" y="43115"/>
                      <a:pt x="1717" y="42897"/>
                      <a:pt x="0" y="42466"/>
                    </a:cubicBezTo>
                    <a:lnTo>
                      <a:pt x="5252" y="21515"/>
                    </a:lnTo>
                    <a:lnTo>
                      <a:pt x="7169" y="0"/>
                    </a:lnTo>
                    <a:close/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6922" name="Rectangle 78"/>
              <p:cNvSpPr>
                <a:spLocks noChangeArrowheads="1"/>
              </p:cNvSpPr>
              <p:nvPr/>
            </p:nvSpPr>
            <p:spPr bwMode="auto">
              <a:xfrm>
                <a:off x="2542" y="2244"/>
                <a:ext cx="956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500" b="1">
                    <a:cs typeface="Arial" panose="020B0604020202020204" pitchFamily="34" charset="0"/>
                  </a:rPr>
                  <a:t>∆</a:t>
                </a:r>
                <a:r>
                  <a:rPr lang="en-US" altLang="id-ID" sz="2500" b="1" i="1">
                    <a:cs typeface="Arial" panose="020B0604020202020204" pitchFamily="34" charset="0"/>
                  </a:rPr>
                  <a:t>Q</a:t>
                </a:r>
                <a:r>
                  <a:rPr lang="en-US" altLang="id-ID" sz="2500">
                    <a:cs typeface="Arial" panose="020B0604020202020204" pitchFamily="34" charset="0"/>
                  </a:rPr>
                  <a:t> = 800</a:t>
                </a:r>
              </a:p>
            </p:txBody>
          </p:sp>
        </p:grpSp>
        <p:grpSp>
          <p:nvGrpSpPr>
            <p:cNvPr id="36918" name="Group 89"/>
            <p:cNvGrpSpPr>
              <a:grpSpLocks/>
            </p:cNvGrpSpPr>
            <p:nvPr/>
          </p:nvGrpSpPr>
          <p:grpSpPr bwMode="auto">
            <a:xfrm>
              <a:off x="198" y="2193"/>
              <a:ext cx="941" cy="407"/>
              <a:chOff x="198" y="2193"/>
              <a:chExt cx="941" cy="407"/>
            </a:xfrm>
          </p:grpSpPr>
          <p:sp>
            <p:nvSpPr>
              <p:cNvPr id="36919" name="Arc 62"/>
              <p:cNvSpPr>
                <a:spLocks/>
              </p:cNvSpPr>
              <p:nvPr/>
            </p:nvSpPr>
            <p:spPr bwMode="auto">
              <a:xfrm flipH="1">
                <a:off x="922" y="2193"/>
                <a:ext cx="217" cy="407"/>
              </a:xfrm>
              <a:custGeom>
                <a:avLst/>
                <a:gdLst>
                  <a:gd name="T0" fmla="*/ 0 w 26059"/>
                  <a:gd name="T1" fmla="*/ 0 h 43200"/>
                  <a:gd name="T2" fmla="*/ 0 w 26059"/>
                  <a:gd name="T3" fmla="*/ 0 h 43200"/>
                  <a:gd name="T4" fmla="*/ 0 w 26059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6059"/>
                  <a:gd name="T10" fmla="*/ 0 h 43200"/>
                  <a:gd name="T11" fmla="*/ 26059 w 26059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059" h="43200" fill="none" extrusionOk="0">
                    <a:moveTo>
                      <a:pt x="4563" y="0"/>
                    </a:moveTo>
                    <a:cubicBezTo>
                      <a:pt x="16452" y="58"/>
                      <a:pt x="26059" y="9711"/>
                      <a:pt x="26059" y="21600"/>
                    </a:cubicBezTo>
                    <a:cubicBezTo>
                      <a:pt x="26059" y="33529"/>
                      <a:pt x="16388" y="43200"/>
                      <a:pt x="4459" y="43200"/>
                    </a:cubicBezTo>
                    <a:cubicBezTo>
                      <a:pt x="2960" y="43200"/>
                      <a:pt x="1466" y="43044"/>
                      <a:pt x="0" y="42734"/>
                    </a:cubicBezTo>
                  </a:path>
                  <a:path w="26059" h="43200" stroke="0" extrusionOk="0">
                    <a:moveTo>
                      <a:pt x="4563" y="0"/>
                    </a:moveTo>
                    <a:cubicBezTo>
                      <a:pt x="16452" y="58"/>
                      <a:pt x="26059" y="9711"/>
                      <a:pt x="26059" y="21600"/>
                    </a:cubicBezTo>
                    <a:cubicBezTo>
                      <a:pt x="26059" y="33529"/>
                      <a:pt x="16388" y="43200"/>
                      <a:pt x="4459" y="43200"/>
                    </a:cubicBezTo>
                    <a:cubicBezTo>
                      <a:pt x="2960" y="43200"/>
                      <a:pt x="1466" y="43044"/>
                      <a:pt x="0" y="42734"/>
                    </a:cubicBezTo>
                    <a:lnTo>
                      <a:pt x="4459" y="21600"/>
                    </a:lnTo>
                    <a:lnTo>
                      <a:pt x="4563" y="0"/>
                    </a:lnTo>
                    <a:close/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6920" name="Rectangle 83"/>
              <p:cNvSpPr>
                <a:spLocks noChangeArrowheads="1"/>
              </p:cNvSpPr>
              <p:nvPr/>
            </p:nvSpPr>
            <p:spPr bwMode="auto">
              <a:xfrm>
                <a:off x="198" y="2245"/>
                <a:ext cx="707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eaLnBrk="1" hangingPunct="1"/>
                <a:r>
                  <a:rPr lang="en-US" altLang="id-ID" sz="2500" b="1">
                    <a:cs typeface="Arial" panose="020B0604020202020204" pitchFamily="34" charset="0"/>
                  </a:rPr>
                  <a:t>∆</a:t>
                </a:r>
                <a:r>
                  <a:rPr lang="en-US" altLang="id-ID" sz="2500" b="1" i="1">
                    <a:cs typeface="Arial" panose="020B0604020202020204" pitchFamily="34" charset="0"/>
                  </a:rPr>
                  <a:t>L</a:t>
                </a:r>
                <a:r>
                  <a:rPr lang="en-US" altLang="id-ID" sz="2500">
                    <a:cs typeface="Arial" panose="020B0604020202020204" pitchFamily="34" charset="0"/>
                  </a:rPr>
                  <a:t> = 1</a:t>
                </a:r>
              </a:p>
            </p:txBody>
          </p:sp>
        </p:grpSp>
      </p:grpSp>
      <p:grpSp>
        <p:nvGrpSpPr>
          <p:cNvPr id="10" name="Group 99"/>
          <p:cNvGrpSpPr>
            <a:grpSpLocks/>
          </p:cNvGrpSpPr>
          <p:nvPr/>
        </p:nvGrpSpPr>
        <p:grpSpPr bwMode="auto">
          <a:xfrm>
            <a:off x="312738" y="4103688"/>
            <a:ext cx="5246687" cy="661987"/>
            <a:chOff x="197" y="2585"/>
            <a:chExt cx="3305" cy="417"/>
          </a:xfrm>
        </p:grpSpPr>
        <p:grpSp>
          <p:nvGrpSpPr>
            <p:cNvPr id="36911" name="Group 92"/>
            <p:cNvGrpSpPr>
              <a:grpSpLocks/>
            </p:cNvGrpSpPr>
            <p:nvPr/>
          </p:nvGrpSpPr>
          <p:grpSpPr bwMode="auto">
            <a:xfrm>
              <a:off x="2313" y="2596"/>
              <a:ext cx="1189" cy="406"/>
              <a:chOff x="2313" y="2596"/>
              <a:chExt cx="1189" cy="406"/>
            </a:xfrm>
          </p:grpSpPr>
          <p:sp>
            <p:nvSpPr>
              <p:cNvPr id="36915" name="Arc 50"/>
              <p:cNvSpPr>
                <a:spLocks/>
              </p:cNvSpPr>
              <p:nvPr/>
            </p:nvSpPr>
            <p:spPr bwMode="auto">
              <a:xfrm>
                <a:off x="2313" y="2596"/>
                <a:ext cx="217" cy="406"/>
              </a:xfrm>
              <a:custGeom>
                <a:avLst/>
                <a:gdLst>
                  <a:gd name="T0" fmla="*/ 0 w 26852"/>
                  <a:gd name="T1" fmla="*/ 0 h 43115"/>
                  <a:gd name="T2" fmla="*/ 0 w 26852"/>
                  <a:gd name="T3" fmla="*/ 0 h 43115"/>
                  <a:gd name="T4" fmla="*/ 0 w 26852"/>
                  <a:gd name="T5" fmla="*/ 0 h 43115"/>
                  <a:gd name="T6" fmla="*/ 0 60000 65536"/>
                  <a:gd name="T7" fmla="*/ 0 60000 65536"/>
                  <a:gd name="T8" fmla="*/ 0 60000 65536"/>
                  <a:gd name="T9" fmla="*/ 0 w 26852"/>
                  <a:gd name="T10" fmla="*/ 0 h 43115"/>
                  <a:gd name="T11" fmla="*/ 26852 w 26852"/>
                  <a:gd name="T12" fmla="*/ 43115 h 4311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852" h="43115" fill="none" extrusionOk="0">
                    <a:moveTo>
                      <a:pt x="7169" y="0"/>
                    </a:moveTo>
                    <a:cubicBezTo>
                      <a:pt x="18311" y="993"/>
                      <a:pt x="26852" y="10328"/>
                      <a:pt x="26852" y="21515"/>
                    </a:cubicBezTo>
                    <a:cubicBezTo>
                      <a:pt x="26852" y="33444"/>
                      <a:pt x="17181" y="43115"/>
                      <a:pt x="5252" y="43115"/>
                    </a:cubicBezTo>
                    <a:cubicBezTo>
                      <a:pt x="3481" y="43115"/>
                      <a:pt x="1717" y="42897"/>
                      <a:pt x="0" y="42466"/>
                    </a:cubicBezTo>
                  </a:path>
                  <a:path w="26852" h="43115" stroke="0" extrusionOk="0">
                    <a:moveTo>
                      <a:pt x="7169" y="0"/>
                    </a:moveTo>
                    <a:cubicBezTo>
                      <a:pt x="18311" y="993"/>
                      <a:pt x="26852" y="10328"/>
                      <a:pt x="26852" y="21515"/>
                    </a:cubicBezTo>
                    <a:cubicBezTo>
                      <a:pt x="26852" y="33444"/>
                      <a:pt x="17181" y="43115"/>
                      <a:pt x="5252" y="43115"/>
                    </a:cubicBezTo>
                    <a:cubicBezTo>
                      <a:pt x="3481" y="43115"/>
                      <a:pt x="1717" y="42897"/>
                      <a:pt x="0" y="42466"/>
                    </a:cubicBezTo>
                    <a:lnTo>
                      <a:pt x="5252" y="21515"/>
                    </a:lnTo>
                    <a:lnTo>
                      <a:pt x="7169" y="0"/>
                    </a:lnTo>
                    <a:close/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6916" name="Rectangle 79"/>
              <p:cNvSpPr>
                <a:spLocks noChangeArrowheads="1"/>
              </p:cNvSpPr>
              <p:nvPr/>
            </p:nvSpPr>
            <p:spPr bwMode="auto">
              <a:xfrm>
                <a:off x="2546" y="2639"/>
                <a:ext cx="956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500" b="1">
                    <a:cs typeface="Arial" panose="020B0604020202020204" pitchFamily="34" charset="0"/>
                  </a:rPr>
                  <a:t>∆</a:t>
                </a:r>
                <a:r>
                  <a:rPr lang="en-US" altLang="id-ID" sz="2500" b="1" i="1">
                    <a:cs typeface="Arial" panose="020B0604020202020204" pitchFamily="34" charset="0"/>
                  </a:rPr>
                  <a:t>Q</a:t>
                </a:r>
                <a:r>
                  <a:rPr lang="en-US" altLang="id-ID" sz="2500">
                    <a:cs typeface="Arial" panose="020B0604020202020204" pitchFamily="34" charset="0"/>
                  </a:rPr>
                  <a:t> = 600</a:t>
                </a:r>
              </a:p>
            </p:txBody>
          </p:sp>
        </p:grpSp>
        <p:grpSp>
          <p:nvGrpSpPr>
            <p:cNvPr id="36912" name="Group 91"/>
            <p:cNvGrpSpPr>
              <a:grpSpLocks/>
            </p:cNvGrpSpPr>
            <p:nvPr/>
          </p:nvGrpSpPr>
          <p:grpSpPr bwMode="auto">
            <a:xfrm>
              <a:off x="197" y="2585"/>
              <a:ext cx="942" cy="407"/>
              <a:chOff x="197" y="2585"/>
              <a:chExt cx="942" cy="407"/>
            </a:xfrm>
          </p:grpSpPr>
          <p:sp>
            <p:nvSpPr>
              <p:cNvPr id="36913" name="Arc 65"/>
              <p:cNvSpPr>
                <a:spLocks/>
              </p:cNvSpPr>
              <p:nvPr/>
            </p:nvSpPr>
            <p:spPr bwMode="auto">
              <a:xfrm flipH="1">
                <a:off x="922" y="2585"/>
                <a:ext cx="217" cy="407"/>
              </a:xfrm>
              <a:custGeom>
                <a:avLst/>
                <a:gdLst>
                  <a:gd name="T0" fmla="*/ 0 w 26059"/>
                  <a:gd name="T1" fmla="*/ 0 h 43200"/>
                  <a:gd name="T2" fmla="*/ 0 w 26059"/>
                  <a:gd name="T3" fmla="*/ 0 h 43200"/>
                  <a:gd name="T4" fmla="*/ 0 w 26059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6059"/>
                  <a:gd name="T10" fmla="*/ 0 h 43200"/>
                  <a:gd name="T11" fmla="*/ 26059 w 26059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059" h="43200" fill="none" extrusionOk="0">
                    <a:moveTo>
                      <a:pt x="4563" y="0"/>
                    </a:moveTo>
                    <a:cubicBezTo>
                      <a:pt x="16452" y="58"/>
                      <a:pt x="26059" y="9711"/>
                      <a:pt x="26059" y="21600"/>
                    </a:cubicBezTo>
                    <a:cubicBezTo>
                      <a:pt x="26059" y="33529"/>
                      <a:pt x="16388" y="43200"/>
                      <a:pt x="4459" y="43200"/>
                    </a:cubicBezTo>
                    <a:cubicBezTo>
                      <a:pt x="2960" y="43200"/>
                      <a:pt x="1466" y="43044"/>
                      <a:pt x="0" y="42734"/>
                    </a:cubicBezTo>
                  </a:path>
                  <a:path w="26059" h="43200" stroke="0" extrusionOk="0">
                    <a:moveTo>
                      <a:pt x="4563" y="0"/>
                    </a:moveTo>
                    <a:cubicBezTo>
                      <a:pt x="16452" y="58"/>
                      <a:pt x="26059" y="9711"/>
                      <a:pt x="26059" y="21600"/>
                    </a:cubicBezTo>
                    <a:cubicBezTo>
                      <a:pt x="26059" y="33529"/>
                      <a:pt x="16388" y="43200"/>
                      <a:pt x="4459" y="43200"/>
                    </a:cubicBezTo>
                    <a:cubicBezTo>
                      <a:pt x="2960" y="43200"/>
                      <a:pt x="1466" y="43044"/>
                      <a:pt x="0" y="42734"/>
                    </a:cubicBezTo>
                    <a:lnTo>
                      <a:pt x="4459" y="21600"/>
                    </a:lnTo>
                    <a:lnTo>
                      <a:pt x="4563" y="0"/>
                    </a:lnTo>
                    <a:close/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6914" name="Rectangle 84"/>
              <p:cNvSpPr>
                <a:spLocks noChangeArrowheads="1"/>
              </p:cNvSpPr>
              <p:nvPr/>
            </p:nvSpPr>
            <p:spPr bwMode="auto">
              <a:xfrm>
                <a:off x="197" y="2636"/>
                <a:ext cx="707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eaLnBrk="1" hangingPunct="1"/>
                <a:r>
                  <a:rPr lang="en-US" altLang="id-ID" sz="2500" b="1">
                    <a:cs typeface="Arial" panose="020B0604020202020204" pitchFamily="34" charset="0"/>
                  </a:rPr>
                  <a:t>∆</a:t>
                </a:r>
                <a:r>
                  <a:rPr lang="en-US" altLang="id-ID" sz="2500" b="1" i="1">
                    <a:cs typeface="Arial" panose="020B0604020202020204" pitchFamily="34" charset="0"/>
                  </a:rPr>
                  <a:t>L</a:t>
                </a:r>
                <a:r>
                  <a:rPr lang="en-US" altLang="id-ID" sz="2500">
                    <a:cs typeface="Arial" panose="020B0604020202020204" pitchFamily="34" charset="0"/>
                  </a:rPr>
                  <a:t> = 1</a:t>
                </a:r>
              </a:p>
            </p:txBody>
          </p:sp>
        </p:grpSp>
      </p:grpSp>
      <p:grpSp>
        <p:nvGrpSpPr>
          <p:cNvPr id="13" name="Group 100"/>
          <p:cNvGrpSpPr>
            <a:grpSpLocks/>
          </p:cNvGrpSpPr>
          <p:nvPr/>
        </p:nvGrpSpPr>
        <p:grpSpPr bwMode="auto">
          <a:xfrm>
            <a:off x="309563" y="4727575"/>
            <a:ext cx="5251450" cy="654050"/>
            <a:chOff x="195" y="2978"/>
            <a:chExt cx="3308" cy="412"/>
          </a:xfrm>
        </p:grpSpPr>
        <p:grpSp>
          <p:nvGrpSpPr>
            <p:cNvPr id="36905" name="Group 94"/>
            <p:cNvGrpSpPr>
              <a:grpSpLocks/>
            </p:cNvGrpSpPr>
            <p:nvPr/>
          </p:nvGrpSpPr>
          <p:grpSpPr bwMode="auto">
            <a:xfrm>
              <a:off x="2314" y="2978"/>
              <a:ext cx="1189" cy="406"/>
              <a:chOff x="2314" y="2978"/>
              <a:chExt cx="1189" cy="406"/>
            </a:xfrm>
          </p:grpSpPr>
          <p:sp>
            <p:nvSpPr>
              <p:cNvPr id="36909" name="Arc 53"/>
              <p:cNvSpPr>
                <a:spLocks/>
              </p:cNvSpPr>
              <p:nvPr/>
            </p:nvSpPr>
            <p:spPr bwMode="auto">
              <a:xfrm>
                <a:off x="2314" y="2978"/>
                <a:ext cx="217" cy="406"/>
              </a:xfrm>
              <a:custGeom>
                <a:avLst/>
                <a:gdLst>
                  <a:gd name="T0" fmla="*/ 0 w 26852"/>
                  <a:gd name="T1" fmla="*/ 0 h 43115"/>
                  <a:gd name="T2" fmla="*/ 0 w 26852"/>
                  <a:gd name="T3" fmla="*/ 0 h 43115"/>
                  <a:gd name="T4" fmla="*/ 0 w 26852"/>
                  <a:gd name="T5" fmla="*/ 0 h 43115"/>
                  <a:gd name="T6" fmla="*/ 0 60000 65536"/>
                  <a:gd name="T7" fmla="*/ 0 60000 65536"/>
                  <a:gd name="T8" fmla="*/ 0 60000 65536"/>
                  <a:gd name="T9" fmla="*/ 0 w 26852"/>
                  <a:gd name="T10" fmla="*/ 0 h 43115"/>
                  <a:gd name="T11" fmla="*/ 26852 w 26852"/>
                  <a:gd name="T12" fmla="*/ 43115 h 4311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852" h="43115" fill="none" extrusionOk="0">
                    <a:moveTo>
                      <a:pt x="7169" y="0"/>
                    </a:moveTo>
                    <a:cubicBezTo>
                      <a:pt x="18311" y="993"/>
                      <a:pt x="26852" y="10328"/>
                      <a:pt x="26852" y="21515"/>
                    </a:cubicBezTo>
                    <a:cubicBezTo>
                      <a:pt x="26852" y="33444"/>
                      <a:pt x="17181" y="43115"/>
                      <a:pt x="5252" y="43115"/>
                    </a:cubicBezTo>
                    <a:cubicBezTo>
                      <a:pt x="3481" y="43115"/>
                      <a:pt x="1717" y="42897"/>
                      <a:pt x="0" y="42466"/>
                    </a:cubicBezTo>
                  </a:path>
                  <a:path w="26852" h="43115" stroke="0" extrusionOk="0">
                    <a:moveTo>
                      <a:pt x="7169" y="0"/>
                    </a:moveTo>
                    <a:cubicBezTo>
                      <a:pt x="18311" y="993"/>
                      <a:pt x="26852" y="10328"/>
                      <a:pt x="26852" y="21515"/>
                    </a:cubicBezTo>
                    <a:cubicBezTo>
                      <a:pt x="26852" y="33444"/>
                      <a:pt x="17181" y="43115"/>
                      <a:pt x="5252" y="43115"/>
                    </a:cubicBezTo>
                    <a:cubicBezTo>
                      <a:pt x="3481" y="43115"/>
                      <a:pt x="1717" y="42897"/>
                      <a:pt x="0" y="42466"/>
                    </a:cubicBezTo>
                    <a:lnTo>
                      <a:pt x="5252" y="21515"/>
                    </a:lnTo>
                    <a:lnTo>
                      <a:pt x="7169" y="0"/>
                    </a:lnTo>
                    <a:close/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6910" name="Rectangle 80"/>
              <p:cNvSpPr>
                <a:spLocks noChangeArrowheads="1"/>
              </p:cNvSpPr>
              <p:nvPr/>
            </p:nvSpPr>
            <p:spPr bwMode="auto">
              <a:xfrm>
                <a:off x="2547" y="3032"/>
                <a:ext cx="956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500" b="1">
                    <a:cs typeface="Arial" panose="020B0604020202020204" pitchFamily="34" charset="0"/>
                  </a:rPr>
                  <a:t>∆</a:t>
                </a:r>
                <a:r>
                  <a:rPr lang="en-US" altLang="id-ID" sz="2500" b="1" i="1">
                    <a:cs typeface="Arial" panose="020B0604020202020204" pitchFamily="34" charset="0"/>
                  </a:rPr>
                  <a:t>Q</a:t>
                </a:r>
                <a:r>
                  <a:rPr lang="en-US" altLang="id-ID" sz="2500">
                    <a:cs typeface="Arial" panose="020B0604020202020204" pitchFamily="34" charset="0"/>
                  </a:rPr>
                  <a:t> = 400</a:t>
                </a:r>
              </a:p>
            </p:txBody>
          </p:sp>
        </p:grpSp>
        <p:grpSp>
          <p:nvGrpSpPr>
            <p:cNvPr id="36906" name="Group 93"/>
            <p:cNvGrpSpPr>
              <a:grpSpLocks/>
            </p:cNvGrpSpPr>
            <p:nvPr/>
          </p:nvGrpSpPr>
          <p:grpSpPr bwMode="auto">
            <a:xfrm>
              <a:off x="195" y="2983"/>
              <a:ext cx="944" cy="407"/>
              <a:chOff x="195" y="2983"/>
              <a:chExt cx="944" cy="407"/>
            </a:xfrm>
          </p:grpSpPr>
          <p:sp>
            <p:nvSpPr>
              <p:cNvPr id="36907" name="Arc 68"/>
              <p:cNvSpPr>
                <a:spLocks/>
              </p:cNvSpPr>
              <p:nvPr/>
            </p:nvSpPr>
            <p:spPr bwMode="auto">
              <a:xfrm flipH="1">
                <a:off x="922" y="2983"/>
                <a:ext cx="217" cy="407"/>
              </a:xfrm>
              <a:custGeom>
                <a:avLst/>
                <a:gdLst>
                  <a:gd name="T0" fmla="*/ 0 w 26059"/>
                  <a:gd name="T1" fmla="*/ 0 h 43200"/>
                  <a:gd name="T2" fmla="*/ 0 w 26059"/>
                  <a:gd name="T3" fmla="*/ 0 h 43200"/>
                  <a:gd name="T4" fmla="*/ 0 w 26059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6059"/>
                  <a:gd name="T10" fmla="*/ 0 h 43200"/>
                  <a:gd name="T11" fmla="*/ 26059 w 26059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059" h="43200" fill="none" extrusionOk="0">
                    <a:moveTo>
                      <a:pt x="4563" y="0"/>
                    </a:moveTo>
                    <a:cubicBezTo>
                      <a:pt x="16452" y="58"/>
                      <a:pt x="26059" y="9711"/>
                      <a:pt x="26059" y="21600"/>
                    </a:cubicBezTo>
                    <a:cubicBezTo>
                      <a:pt x="26059" y="33529"/>
                      <a:pt x="16388" y="43200"/>
                      <a:pt x="4459" y="43200"/>
                    </a:cubicBezTo>
                    <a:cubicBezTo>
                      <a:pt x="2960" y="43200"/>
                      <a:pt x="1466" y="43044"/>
                      <a:pt x="0" y="42734"/>
                    </a:cubicBezTo>
                  </a:path>
                  <a:path w="26059" h="43200" stroke="0" extrusionOk="0">
                    <a:moveTo>
                      <a:pt x="4563" y="0"/>
                    </a:moveTo>
                    <a:cubicBezTo>
                      <a:pt x="16452" y="58"/>
                      <a:pt x="26059" y="9711"/>
                      <a:pt x="26059" y="21600"/>
                    </a:cubicBezTo>
                    <a:cubicBezTo>
                      <a:pt x="26059" y="33529"/>
                      <a:pt x="16388" y="43200"/>
                      <a:pt x="4459" y="43200"/>
                    </a:cubicBezTo>
                    <a:cubicBezTo>
                      <a:pt x="2960" y="43200"/>
                      <a:pt x="1466" y="43044"/>
                      <a:pt x="0" y="42734"/>
                    </a:cubicBezTo>
                    <a:lnTo>
                      <a:pt x="4459" y="21600"/>
                    </a:lnTo>
                    <a:lnTo>
                      <a:pt x="4563" y="0"/>
                    </a:lnTo>
                    <a:close/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6908" name="Rectangle 85"/>
              <p:cNvSpPr>
                <a:spLocks noChangeArrowheads="1"/>
              </p:cNvSpPr>
              <p:nvPr/>
            </p:nvSpPr>
            <p:spPr bwMode="auto">
              <a:xfrm>
                <a:off x="195" y="3033"/>
                <a:ext cx="707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eaLnBrk="1" hangingPunct="1"/>
                <a:r>
                  <a:rPr lang="en-US" altLang="id-ID" sz="2500" b="1">
                    <a:cs typeface="Arial" panose="020B0604020202020204" pitchFamily="34" charset="0"/>
                  </a:rPr>
                  <a:t>∆</a:t>
                </a:r>
                <a:r>
                  <a:rPr lang="en-US" altLang="id-ID" sz="2500" b="1" i="1">
                    <a:cs typeface="Arial" panose="020B0604020202020204" pitchFamily="34" charset="0"/>
                  </a:rPr>
                  <a:t>L</a:t>
                </a:r>
                <a:r>
                  <a:rPr lang="en-US" altLang="id-ID" sz="2500">
                    <a:cs typeface="Arial" panose="020B0604020202020204" pitchFamily="34" charset="0"/>
                  </a:rPr>
                  <a:t> = 1</a:t>
                </a:r>
              </a:p>
            </p:txBody>
          </p:sp>
        </p:grpSp>
      </p:grpSp>
      <p:grpSp>
        <p:nvGrpSpPr>
          <p:cNvPr id="16" name="Group 101"/>
          <p:cNvGrpSpPr>
            <a:grpSpLocks/>
          </p:cNvGrpSpPr>
          <p:nvPr/>
        </p:nvGrpSpPr>
        <p:grpSpPr bwMode="auto">
          <a:xfrm>
            <a:off x="309563" y="5338763"/>
            <a:ext cx="5221287" cy="646112"/>
            <a:chOff x="195" y="3363"/>
            <a:chExt cx="3289" cy="407"/>
          </a:xfrm>
        </p:grpSpPr>
        <p:grpSp>
          <p:nvGrpSpPr>
            <p:cNvPr id="36899" name="Group 96"/>
            <p:cNvGrpSpPr>
              <a:grpSpLocks/>
            </p:cNvGrpSpPr>
            <p:nvPr/>
          </p:nvGrpSpPr>
          <p:grpSpPr bwMode="auto">
            <a:xfrm>
              <a:off x="2294" y="3363"/>
              <a:ext cx="1190" cy="406"/>
              <a:chOff x="2294" y="3363"/>
              <a:chExt cx="1190" cy="406"/>
            </a:xfrm>
          </p:grpSpPr>
          <p:sp>
            <p:nvSpPr>
              <p:cNvPr id="36903" name="Arc 56"/>
              <p:cNvSpPr>
                <a:spLocks/>
              </p:cNvSpPr>
              <p:nvPr/>
            </p:nvSpPr>
            <p:spPr bwMode="auto">
              <a:xfrm>
                <a:off x="2294" y="3363"/>
                <a:ext cx="217" cy="406"/>
              </a:xfrm>
              <a:custGeom>
                <a:avLst/>
                <a:gdLst>
                  <a:gd name="T0" fmla="*/ 0 w 26852"/>
                  <a:gd name="T1" fmla="*/ 0 h 43115"/>
                  <a:gd name="T2" fmla="*/ 0 w 26852"/>
                  <a:gd name="T3" fmla="*/ 0 h 43115"/>
                  <a:gd name="T4" fmla="*/ 0 w 26852"/>
                  <a:gd name="T5" fmla="*/ 0 h 43115"/>
                  <a:gd name="T6" fmla="*/ 0 60000 65536"/>
                  <a:gd name="T7" fmla="*/ 0 60000 65536"/>
                  <a:gd name="T8" fmla="*/ 0 60000 65536"/>
                  <a:gd name="T9" fmla="*/ 0 w 26852"/>
                  <a:gd name="T10" fmla="*/ 0 h 43115"/>
                  <a:gd name="T11" fmla="*/ 26852 w 26852"/>
                  <a:gd name="T12" fmla="*/ 43115 h 4311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852" h="43115" fill="none" extrusionOk="0">
                    <a:moveTo>
                      <a:pt x="7169" y="0"/>
                    </a:moveTo>
                    <a:cubicBezTo>
                      <a:pt x="18311" y="993"/>
                      <a:pt x="26852" y="10328"/>
                      <a:pt x="26852" y="21515"/>
                    </a:cubicBezTo>
                    <a:cubicBezTo>
                      <a:pt x="26852" y="33444"/>
                      <a:pt x="17181" y="43115"/>
                      <a:pt x="5252" y="43115"/>
                    </a:cubicBezTo>
                    <a:cubicBezTo>
                      <a:pt x="3481" y="43115"/>
                      <a:pt x="1717" y="42897"/>
                      <a:pt x="0" y="42466"/>
                    </a:cubicBezTo>
                  </a:path>
                  <a:path w="26852" h="43115" stroke="0" extrusionOk="0">
                    <a:moveTo>
                      <a:pt x="7169" y="0"/>
                    </a:moveTo>
                    <a:cubicBezTo>
                      <a:pt x="18311" y="993"/>
                      <a:pt x="26852" y="10328"/>
                      <a:pt x="26852" y="21515"/>
                    </a:cubicBezTo>
                    <a:cubicBezTo>
                      <a:pt x="26852" y="33444"/>
                      <a:pt x="17181" y="43115"/>
                      <a:pt x="5252" y="43115"/>
                    </a:cubicBezTo>
                    <a:cubicBezTo>
                      <a:pt x="3481" y="43115"/>
                      <a:pt x="1717" y="42897"/>
                      <a:pt x="0" y="42466"/>
                    </a:cubicBezTo>
                    <a:lnTo>
                      <a:pt x="5252" y="21515"/>
                    </a:lnTo>
                    <a:lnTo>
                      <a:pt x="7169" y="0"/>
                    </a:lnTo>
                    <a:close/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6904" name="Rectangle 81"/>
              <p:cNvSpPr>
                <a:spLocks noChangeArrowheads="1"/>
              </p:cNvSpPr>
              <p:nvPr/>
            </p:nvSpPr>
            <p:spPr bwMode="auto">
              <a:xfrm>
                <a:off x="2528" y="3420"/>
                <a:ext cx="956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id-ID" sz="2500" b="1">
                    <a:cs typeface="Arial" panose="020B0604020202020204" pitchFamily="34" charset="0"/>
                  </a:rPr>
                  <a:t>∆</a:t>
                </a:r>
                <a:r>
                  <a:rPr lang="en-US" altLang="id-ID" sz="2500" b="1" i="1">
                    <a:cs typeface="Arial" panose="020B0604020202020204" pitchFamily="34" charset="0"/>
                  </a:rPr>
                  <a:t>Q</a:t>
                </a:r>
                <a:r>
                  <a:rPr lang="en-US" altLang="id-ID" sz="2500">
                    <a:cs typeface="Arial" panose="020B0604020202020204" pitchFamily="34" charset="0"/>
                  </a:rPr>
                  <a:t> = 200</a:t>
                </a:r>
              </a:p>
            </p:txBody>
          </p:sp>
        </p:grpSp>
        <p:grpSp>
          <p:nvGrpSpPr>
            <p:cNvPr id="36900" name="Group 95"/>
            <p:cNvGrpSpPr>
              <a:grpSpLocks/>
            </p:cNvGrpSpPr>
            <p:nvPr/>
          </p:nvGrpSpPr>
          <p:grpSpPr bwMode="auto">
            <a:xfrm>
              <a:off x="195" y="3363"/>
              <a:ext cx="944" cy="407"/>
              <a:chOff x="195" y="3363"/>
              <a:chExt cx="944" cy="407"/>
            </a:xfrm>
          </p:grpSpPr>
          <p:sp>
            <p:nvSpPr>
              <p:cNvPr id="36901" name="Arc 71"/>
              <p:cNvSpPr>
                <a:spLocks/>
              </p:cNvSpPr>
              <p:nvPr/>
            </p:nvSpPr>
            <p:spPr bwMode="auto">
              <a:xfrm flipH="1">
                <a:off x="922" y="3363"/>
                <a:ext cx="217" cy="407"/>
              </a:xfrm>
              <a:custGeom>
                <a:avLst/>
                <a:gdLst>
                  <a:gd name="T0" fmla="*/ 0 w 26059"/>
                  <a:gd name="T1" fmla="*/ 0 h 43200"/>
                  <a:gd name="T2" fmla="*/ 0 w 26059"/>
                  <a:gd name="T3" fmla="*/ 0 h 43200"/>
                  <a:gd name="T4" fmla="*/ 0 w 26059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6059"/>
                  <a:gd name="T10" fmla="*/ 0 h 43200"/>
                  <a:gd name="T11" fmla="*/ 26059 w 26059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059" h="43200" fill="none" extrusionOk="0">
                    <a:moveTo>
                      <a:pt x="4563" y="0"/>
                    </a:moveTo>
                    <a:cubicBezTo>
                      <a:pt x="16452" y="58"/>
                      <a:pt x="26059" y="9711"/>
                      <a:pt x="26059" y="21600"/>
                    </a:cubicBezTo>
                    <a:cubicBezTo>
                      <a:pt x="26059" y="33529"/>
                      <a:pt x="16388" y="43200"/>
                      <a:pt x="4459" y="43200"/>
                    </a:cubicBezTo>
                    <a:cubicBezTo>
                      <a:pt x="2960" y="43200"/>
                      <a:pt x="1466" y="43044"/>
                      <a:pt x="0" y="42734"/>
                    </a:cubicBezTo>
                  </a:path>
                  <a:path w="26059" h="43200" stroke="0" extrusionOk="0">
                    <a:moveTo>
                      <a:pt x="4563" y="0"/>
                    </a:moveTo>
                    <a:cubicBezTo>
                      <a:pt x="16452" y="58"/>
                      <a:pt x="26059" y="9711"/>
                      <a:pt x="26059" y="21600"/>
                    </a:cubicBezTo>
                    <a:cubicBezTo>
                      <a:pt x="26059" y="33529"/>
                      <a:pt x="16388" y="43200"/>
                      <a:pt x="4459" y="43200"/>
                    </a:cubicBezTo>
                    <a:cubicBezTo>
                      <a:pt x="2960" y="43200"/>
                      <a:pt x="1466" y="43044"/>
                      <a:pt x="0" y="42734"/>
                    </a:cubicBezTo>
                    <a:lnTo>
                      <a:pt x="4459" y="21600"/>
                    </a:lnTo>
                    <a:lnTo>
                      <a:pt x="4563" y="0"/>
                    </a:lnTo>
                    <a:close/>
                  </a:path>
                </a:pathLst>
              </a:custGeom>
              <a:noFill/>
              <a:ln w="38100">
                <a:solidFill>
                  <a:schemeClr val="accent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6902" name="Rectangle 86"/>
              <p:cNvSpPr>
                <a:spLocks noChangeArrowheads="1"/>
              </p:cNvSpPr>
              <p:nvPr/>
            </p:nvSpPr>
            <p:spPr bwMode="auto">
              <a:xfrm>
                <a:off x="195" y="3418"/>
                <a:ext cx="707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eaLnBrk="1" hangingPunct="1"/>
                <a:r>
                  <a:rPr lang="en-US" altLang="id-ID" sz="2500" b="1">
                    <a:cs typeface="Arial" panose="020B0604020202020204" pitchFamily="34" charset="0"/>
                  </a:rPr>
                  <a:t>∆</a:t>
                </a:r>
                <a:r>
                  <a:rPr lang="en-US" altLang="id-ID" sz="2500" b="1" i="1">
                    <a:cs typeface="Arial" panose="020B0604020202020204" pitchFamily="34" charset="0"/>
                  </a:rPr>
                  <a:t>L</a:t>
                </a:r>
                <a:r>
                  <a:rPr lang="en-US" altLang="id-ID" sz="2500">
                    <a:cs typeface="Arial" panose="020B0604020202020204" pitchFamily="34" charset="0"/>
                  </a:rPr>
                  <a:t> = 1</a:t>
                </a:r>
              </a:p>
            </p:txBody>
          </p:sp>
        </p:grp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4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4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4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4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4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72" grpId="0"/>
      <p:bldP spid="74773" grpId="0"/>
      <p:bldP spid="74774" grpId="0"/>
      <p:bldP spid="74775" grpId="0"/>
      <p:bldP spid="74776" grpId="0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Book Antiqu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>
              <a:tint val="0"/>
              <a:shade val="0"/>
              <a:alpha val="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954</TotalTime>
  <Words>1913</Words>
  <Application>Microsoft Office PowerPoint</Application>
  <PresentationFormat>On-screen Show (4:3)</PresentationFormat>
  <Paragraphs>793</Paragraphs>
  <Slides>36</Slides>
  <Notes>36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6" baseType="lpstr">
      <vt:lpstr>Arial</vt:lpstr>
      <vt:lpstr>Book Antiqua</vt:lpstr>
      <vt:lpstr>Wingdings</vt:lpstr>
      <vt:lpstr>Century Schoolbook</vt:lpstr>
      <vt:lpstr>Calibri</vt:lpstr>
      <vt:lpstr>Corbel</vt:lpstr>
      <vt:lpstr>Tahoma</vt:lpstr>
      <vt:lpstr>Custom Design</vt:lpstr>
      <vt:lpstr>Feathered</vt:lpstr>
      <vt:lpstr>Microsoft Office Excel Chart</vt:lpstr>
      <vt:lpstr>THE COSTS OF PRODUCTION</vt:lpstr>
      <vt:lpstr>Total Revenue, Total Cost, Profit</vt:lpstr>
      <vt:lpstr>Costs:  Explicit vs. Implicit</vt:lpstr>
      <vt:lpstr>Explicit vs. Implicit Costs:  An Example</vt:lpstr>
      <vt:lpstr>Economic Profit  vs. Accounting Profit</vt:lpstr>
      <vt:lpstr>The Production Function</vt:lpstr>
      <vt:lpstr>Example 1:  Farmer Jack’s Production Function</vt:lpstr>
      <vt:lpstr>Marginal Product</vt:lpstr>
      <vt:lpstr>EXAMPLE 1:  Total &amp; Marginal Product</vt:lpstr>
      <vt:lpstr>EXAMPLE 1: MPL = Slope of Prod Function</vt:lpstr>
      <vt:lpstr>Why MPL Is Important</vt:lpstr>
      <vt:lpstr>Why MPL Diminishes</vt:lpstr>
      <vt:lpstr>EXAMPLE 1:  Farmer Jack’s Costs</vt:lpstr>
      <vt:lpstr>EXAMPLE 1:  Farmer Jack’s Costs</vt:lpstr>
      <vt:lpstr>EXAMPLE 1:  Farmer Jack’s Total Cost Curve</vt:lpstr>
      <vt:lpstr>Marginal Cost</vt:lpstr>
      <vt:lpstr>EXAMPLE 1:  Total and Marginal Cost</vt:lpstr>
      <vt:lpstr>EXAMPLE 1:  The Marginal Cost Curve</vt:lpstr>
      <vt:lpstr>Why MC Is Important</vt:lpstr>
      <vt:lpstr>Fixed and Variable Costs</vt:lpstr>
      <vt:lpstr>EXAMPLE 2:  Costs</vt:lpstr>
      <vt:lpstr>EXAMPLE 2:  Marginal Cost</vt:lpstr>
      <vt:lpstr>EXAMPLE 2:  Average Fixed Cost</vt:lpstr>
      <vt:lpstr>EXAMPLE 2:  Average Variable Cost</vt:lpstr>
      <vt:lpstr>EXAMPLE 2:  Average Total Cost</vt:lpstr>
      <vt:lpstr>EXAMPLE 2:  Average Total Cost</vt:lpstr>
      <vt:lpstr>EXAMPLE 2:  The Various Cost Curves Together</vt:lpstr>
      <vt:lpstr>EXAMPLE 2:  Why ATC Is Usually U-Shaped</vt:lpstr>
      <vt:lpstr>EXAMPLE 2:  ATC and MC</vt:lpstr>
      <vt:lpstr>Costs in the Short Run &amp; Long Run</vt:lpstr>
      <vt:lpstr>EXAMPLE 3:  LRATC with 3 factory Sizes</vt:lpstr>
      <vt:lpstr>EXAMPLE 3:  LRATC with 3 factory Sizes</vt:lpstr>
      <vt:lpstr>A Typical LRATC Curve</vt:lpstr>
      <vt:lpstr>How ATC Changes as  the Scale of Production Changes</vt:lpstr>
      <vt:lpstr>How ATC Changes as  the Scale of Production Changes</vt:lpstr>
      <vt:lpstr>CONCLUSION</vt:lpstr>
    </vt:vector>
  </TitlesOfParts>
  <Company>UNLV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Ron Cronovich</dc:creator>
  <cp:lastModifiedBy>ENDANG PITALOKA</cp:lastModifiedBy>
  <cp:revision>72</cp:revision>
  <dcterms:created xsi:type="dcterms:W3CDTF">2008-06-02T21:33:56Z</dcterms:created>
  <dcterms:modified xsi:type="dcterms:W3CDTF">2019-08-27T08:18:11Z</dcterms:modified>
</cp:coreProperties>
</file>