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8" r:id="rId1"/>
  </p:sldMasterIdLst>
  <p:sldIdLst>
    <p:sldId id="256" r:id="rId2"/>
    <p:sldId id="259" r:id="rId3"/>
    <p:sldId id="261" r:id="rId4"/>
    <p:sldId id="262" r:id="rId5"/>
    <p:sldId id="263" r:id="rId6"/>
    <p:sldId id="264" r:id="rId7"/>
    <p:sldId id="265" r:id="rId8"/>
    <p:sldId id="267" r:id="rId9"/>
    <p:sldId id="268" r:id="rId10"/>
    <p:sldId id="269" r:id="rId11"/>
    <p:sldId id="270" r:id="rId12"/>
    <p:sldId id="271" r:id="rId13"/>
    <p:sldId id="272" r:id="rId14"/>
    <p:sldId id="258" r:id="rId15"/>
    <p:sldId id="274" r:id="rId16"/>
    <p:sldId id="273" r:id="rId17"/>
    <p:sldId id="276" r:id="rId18"/>
    <p:sldId id="275" r:id="rId19"/>
    <p:sldId id="277" r:id="rId20"/>
    <p:sldId id="291" r:id="rId21"/>
    <p:sldId id="278" r:id="rId22"/>
    <p:sldId id="285" r:id="rId23"/>
    <p:sldId id="280" r:id="rId24"/>
    <p:sldId id="279" r:id="rId25"/>
    <p:sldId id="282" r:id="rId26"/>
    <p:sldId id="283" r:id="rId27"/>
    <p:sldId id="287" r:id="rId28"/>
    <p:sldId id="288" r:id="rId29"/>
    <p:sldId id="289" r:id="rId3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11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11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11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11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11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11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11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11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1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6.wmf"/></Relationships>
</file>

<file path=ppt/drawings/_rels/vmlDrawing20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11.wmf"/></Relationships>
</file>

<file path=ppt/drawings/_rels/vmlDrawing2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7.wmf"/><Relationship Id="rId1" Type="http://schemas.openxmlformats.org/officeDocument/2006/relationships/image" Target="../media/image11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11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11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AA6E08-A4F6-42D5-8434-A784A081F454}" type="datetimeFigureOut">
              <a:rPr lang="en-US" smtClean="0"/>
              <a:pPr>
                <a:defRPr/>
              </a:pPr>
              <a:t>8/27/2019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118C9-A79F-4165-984D-81F426823DCD}" type="slidenum">
              <a:rPr lang="en-US" altLang="id-ID" smtClean="0"/>
              <a:pPr/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4207741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AA6E08-A4F6-42D5-8434-A784A081F454}" type="datetimeFigureOut">
              <a:rPr lang="en-US" smtClean="0"/>
              <a:pPr>
                <a:defRPr/>
              </a:pPr>
              <a:t>8/27/2019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118C9-A79F-4165-984D-81F426823DCD}" type="slidenum">
              <a:rPr lang="en-US" altLang="id-ID" smtClean="0"/>
              <a:pPr/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3747303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AA6E08-A4F6-42D5-8434-A784A081F454}" type="datetimeFigureOut">
              <a:rPr lang="en-US" smtClean="0"/>
              <a:pPr>
                <a:defRPr/>
              </a:pPr>
              <a:t>8/27/2019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118C9-A79F-4165-984D-81F426823DCD}" type="slidenum">
              <a:rPr lang="en-US" altLang="id-ID" smtClean="0"/>
              <a:pPr/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1611169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872588"/>
            <a:ext cx="6977064" cy="272991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372797"/>
            <a:ext cx="7773339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AA6E08-A4F6-42D5-8434-A784A081F454}" type="datetimeFigureOut">
              <a:rPr lang="en-US" smtClean="0"/>
              <a:pPr>
                <a:defRPr/>
              </a:pPr>
              <a:t>8/27/2019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118C9-A79F-4165-984D-81F426823DCD}" type="slidenum">
              <a:rPr lang="en-US" altLang="id-ID" smtClean="0"/>
              <a:pPr/>
              <a:t>‹#›</a:t>
            </a:fld>
            <a:endParaRPr lang="en-US" altLang="id-ID"/>
          </a:p>
        </p:txBody>
      </p:sp>
      <p:sp>
        <p:nvSpPr>
          <p:cNvPr id="11" name="TextBox 10"/>
          <p:cNvSpPr txBox="1"/>
          <p:nvPr/>
        </p:nvSpPr>
        <p:spPr>
          <a:xfrm>
            <a:off x="737626" y="887859"/>
            <a:ext cx="54688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850130" y="3120015"/>
            <a:ext cx="553641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97602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AA6E08-A4F6-42D5-8434-A784A081F454}" type="datetimeFigureOut">
              <a:rPr lang="en-US" smtClean="0"/>
              <a:pPr>
                <a:defRPr/>
              </a:pPr>
              <a:t>8/27/2019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118C9-A79F-4165-984D-81F426823DCD}" type="slidenum">
              <a:rPr lang="en-US" altLang="id-ID" smtClean="0"/>
              <a:pPr/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27168350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943356"/>
            <a:ext cx="2474232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2" y="2367093"/>
            <a:ext cx="246864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2" y="2943356"/>
            <a:ext cx="2477513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943356"/>
            <a:ext cx="247869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AA6E08-A4F6-42D5-8434-A784A081F454}" type="datetimeFigureOut">
              <a:rPr lang="en-US" smtClean="0"/>
              <a:pPr>
                <a:defRPr/>
              </a:pPr>
              <a:t>8/27/2019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118C9-A79F-4165-984D-81F426823DCD}" type="slidenum">
              <a:rPr lang="en-US" altLang="id-ID" smtClean="0"/>
              <a:pPr/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33750698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1" y="4204820"/>
            <a:ext cx="247230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1" y="4781082"/>
            <a:ext cx="2472307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781081"/>
            <a:ext cx="2477514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4204820"/>
            <a:ext cx="247551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0" y="4781079"/>
            <a:ext cx="2478790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AA6E08-A4F6-42D5-8434-A784A081F454}" type="datetimeFigureOut">
              <a:rPr lang="en-US" smtClean="0"/>
              <a:pPr>
                <a:defRPr/>
              </a:pPr>
              <a:t>8/27/2019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118C9-A79F-4165-984D-81F426823DCD}" type="slidenum">
              <a:rPr lang="en-US" altLang="id-ID" smtClean="0"/>
              <a:pPr/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34002523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AA6E08-A4F6-42D5-8434-A784A081F454}" type="datetimeFigureOut">
              <a:rPr lang="en-US" smtClean="0"/>
              <a:pPr>
                <a:defRPr/>
              </a:pPr>
              <a:t>8/27/2019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118C9-A79F-4165-984D-81F426823DCD}" type="slidenum">
              <a:rPr lang="en-US" altLang="id-ID" smtClean="0"/>
              <a:pPr/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21832157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02"/>
            <a:ext cx="5744043" cy="518159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AA6E08-A4F6-42D5-8434-A784A081F454}" type="datetimeFigureOut">
              <a:rPr lang="en-US" smtClean="0"/>
              <a:pPr>
                <a:defRPr/>
              </a:pPr>
              <a:t>8/27/2019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118C9-A79F-4165-984D-81F426823DCD}" type="slidenum">
              <a:rPr lang="en-US" altLang="id-ID" smtClean="0"/>
              <a:pPr/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1213152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AA6E08-A4F6-42D5-8434-A784A081F454}" type="datetimeFigureOut">
              <a:rPr lang="en-US" smtClean="0"/>
              <a:pPr>
                <a:defRPr/>
              </a:pPr>
              <a:t>8/27/2019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118C9-A79F-4165-984D-81F426823DCD}" type="slidenum">
              <a:rPr lang="en-US" altLang="id-ID" smtClean="0"/>
              <a:pPr/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301330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AA6E08-A4F6-42D5-8434-A784A081F454}" type="datetimeFigureOut">
              <a:rPr lang="en-US" smtClean="0"/>
              <a:pPr>
                <a:defRPr/>
              </a:pPr>
              <a:t>8/27/2019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118C9-A79F-4165-984D-81F426823DCD}" type="slidenum">
              <a:rPr lang="en-US" altLang="id-ID" smtClean="0"/>
              <a:pPr/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1890642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AA6E08-A4F6-42D5-8434-A784A081F454}" type="datetimeFigureOut">
              <a:rPr lang="en-US" smtClean="0"/>
              <a:pPr>
                <a:defRPr/>
              </a:pPr>
              <a:t>8/27/2019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118C9-A79F-4165-984D-81F426823DCD}" type="slidenum">
              <a:rPr lang="en-US" altLang="id-ID" smtClean="0"/>
              <a:pPr/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3108718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AA6E08-A4F6-42D5-8434-A784A081F454}" type="datetimeFigureOut">
              <a:rPr lang="en-US" smtClean="0"/>
              <a:pPr>
                <a:defRPr/>
              </a:pPr>
              <a:t>8/27/2019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118C9-A79F-4165-984D-81F426823DCD}" type="slidenum">
              <a:rPr lang="en-US" altLang="id-ID" smtClean="0"/>
              <a:pPr/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183024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AA6E08-A4F6-42D5-8434-A784A081F454}" type="datetimeFigureOut">
              <a:rPr lang="en-US" smtClean="0"/>
              <a:pPr>
                <a:defRPr/>
              </a:pPr>
              <a:t>8/27/2019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118C9-A79F-4165-984D-81F426823DCD}" type="slidenum">
              <a:rPr lang="en-US" altLang="id-ID" smtClean="0"/>
              <a:pPr/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2866043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AA6E08-A4F6-42D5-8434-A784A081F454}" type="datetimeFigureOut">
              <a:rPr lang="en-US" smtClean="0"/>
              <a:pPr>
                <a:defRPr/>
              </a:pPr>
              <a:t>8/27/2019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118C9-A79F-4165-984D-81F426823DCD}" type="slidenum">
              <a:rPr lang="en-US" altLang="id-ID" smtClean="0"/>
              <a:pPr/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4202169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AA6E08-A4F6-42D5-8434-A784A081F454}" type="datetimeFigureOut">
              <a:rPr lang="en-US" smtClean="0"/>
              <a:pPr>
                <a:defRPr/>
              </a:pPr>
              <a:t>8/27/2019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118C9-A79F-4165-984D-81F426823DCD}" type="slidenum">
              <a:rPr lang="en-US" altLang="id-ID" smtClean="0"/>
              <a:pPr/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1935834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09600"/>
            <a:ext cx="4129618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04270" y="609601"/>
            <a:ext cx="3005851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632853"/>
            <a:ext cx="4129604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AA6E08-A4F6-42D5-8434-A784A081F454}" type="datetimeFigureOut">
              <a:rPr lang="en-US" smtClean="0"/>
              <a:pPr>
                <a:defRPr/>
              </a:pPr>
              <a:t>8/27/2019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118C9-A79F-4165-984D-81F426823DCD}" type="slidenum">
              <a:rPr lang="en-US" altLang="id-ID" smtClean="0"/>
              <a:pPr/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364878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1AA6E08-A4F6-42D5-8434-A784A081F454}" type="datetimeFigureOut">
              <a:rPr lang="en-US" smtClean="0"/>
              <a:pPr>
                <a:defRPr/>
              </a:pPr>
              <a:t>8/27/2019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9C9118C9-A79F-4165-984D-81F426823DCD}" type="slidenum">
              <a:rPr lang="en-US" altLang="id-ID" smtClean="0"/>
              <a:pPr/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3225079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  <p:sldLayoutId id="2147483701" r:id="rId13"/>
    <p:sldLayoutId id="2147483702" r:id="rId14"/>
    <p:sldLayoutId id="2147483703" r:id="rId15"/>
    <p:sldLayoutId id="2147483704" r:id="rId16"/>
    <p:sldLayoutId id="2147483705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11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2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11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11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27.bin"/><Relationship Id="rId4" Type="http://schemas.openxmlformats.org/officeDocument/2006/relationships/image" Target="../media/image11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29.bin"/><Relationship Id="rId4" Type="http://schemas.openxmlformats.org/officeDocument/2006/relationships/image" Target="../media/image11.w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14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32.bin"/><Relationship Id="rId4" Type="http://schemas.openxmlformats.org/officeDocument/2006/relationships/image" Target="../media/image11.w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34.bin"/><Relationship Id="rId4" Type="http://schemas.openxmlformats.org/officeDocument/2006/relationships/image" Target="../media/image11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36.bin"/><Relationship Id="rId4" Type="http://schemas.openxmlformats.org/officeDocument/2006/relationships/image" Target="../media/image11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38.bin"/><Relationship Id="rId4" Type="http://schemas.openxmlformats.org/officeDocument/2006/relationships/image" Target="../media/image11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40.bin"/><Relationship Id="rId4" Type="http://schemas.openxmlformats.org/officeDocument/2006/relationships/image" Target="../media/image11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42.bin"/><Relationship Id="rId4" Type="http://schemas.openxmlformats.org/officeDocument/2006/relationships/image" Target="../media/image11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44.bin"/><Relationship Id="rId4" Type="http://schemas.openxmlformats.org/officeDocument/2006/relationships/image" Target="../media/image11.wmf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9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1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12" Type="http://schemas.openxmlformats.org/officeDocument/2006/relationships/image" Target="../media/image1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7.wmf"/><Relationship Id="rId11" Type="http://schemas.openxmlformats.org/officeDocument/2006/relationships/oleObject" Target="../embeddings/oleObject16.bin"/><Relationship Id="rId5" Type="http://schemas.openxmlformats.org/officeDocument/2006/relationships/oleObject" Target="../embeddings/oleObject13.bin"/><Relationship Id="rId10" Type="http://schemas.openxmlformats.org/officeDocument/2006/relationships/image" Target="../media/image12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5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1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altLang="id-ID" smtClean="0"/>
              <a:t>The budget constraint and choice</a:t>
            </a:r>
          </a:p>
        </p:txBody>
      </p:sp>
      <p:sp>
        <p:nvSpPr>
          <p:cNvPr id="24579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altLang="id-ID" smtClean="0"/>
              <a:t>The problem of limited resources and its effect on choice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id-ID" smtClean="0"/>
              <a:t>The budget constraint</a:t>
            </a:r>
          </a:p>
        </p:txBody>
      </p:sp>
      <p:sp>
        <p:nvSpPr>
          <p:cNvPr id="4" name="AutoShape 25"/>
          <p:cNvSpPr>
            <a:spLocks noChangeArrowheads="1"/>
          </p:cNvSpPr>
          <p:nvPr/>
        </p:nvSpPr>
        <p:spPr bwMode="auto">
          <a:xfrm>
            <a:off x="1604963" y="3167063"/>
            <a:ext cx="3887787" cy="2659062"/>
          </a:xfrm>
          <a:prstGeom prst="rtTriangle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endParaRPr lang="en-GB" altLang="id-ID"/>
          </a:p>
        </p:txBody>
      </p:sp>
      <p:grpSp>
        <p:nvGrpSpPr>
          <p:cNvPr id="8198" name="Group 18"/>
          <p:cNvGrpSpPr>
            <a:grpSpLocks/>
          </p:cNvGrpSpPr>
          <p:nvPr/>
        </p:nvGrpSpPr>
        <p:grpSpPr bwMode="auto">
          <a:xfrm>
            <a:off x="1601788" y="2459038"/>
            <a:ext cx="6019800" cy="3352800"/>
            <a:chOff x="768" y="1680"/>
            <a:chExt cx="3792" cy="2112"/>
          </a:xfrm>
        </p:grpSpPr>
        <p:sp>
          <p:nvSpPr>
            <p:cNvPr id="8208" name="Line 19"/>
            <p:cNvSpPr>
              <a:spLocks noChangeShapeType="1"/>
            </p:cNvSpPr>
            <p:nvPr/>
          </p:nvSpPr>
          <p:spPr bwMode="auto">
            <a:xfrm flipV="1">
              <a:off x="768" y="1680"/>
              <a:ext cx="0" cy="2112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8209" name="Line 20"/>
            <p:cNvSpPr>
              <a:spLocks noChangeShapeType="1"/>
            </p:cNvSpPr>
            <p:nvPr/>
          </p:nvSpPr>
          <p:spPr bwMode="auto">
            <a:xfrm>
              <a:off x="768" y="3792"/>
              <a:ext cx="3792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</p:grpSp>
      <p:sp>
        <p:nvSpPr>
          <p:cNvPr id="8199" name="Rectangle 24"/>
          <p:cNvSpPr>
            <a:spLocks noChangeArrowheads="1"/>
          </p:cNvSpPr>
          <p:nvPr/>
        </p:nvSpPr>
        <p:spPr bwMode="auto">
          <a:xfrm>
            <a:off x="1449388" y="2979738"/>
            <a:ext cx="32067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r>
              <a:rPr lang="fr-FR" altLang="id-ID" sz="1200">
                <a:solidFill>
                  <a:srgbClr val="990000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</a:t>
            </a:r>
          </a:p>
        </p:txBody>
      </p:sp>
      <p:sp>
        <p:nvSpPr>
          <p:cNvPr id="8200" name="Rectangle 28"/>
          <p:cNvSpPr>
            <a:spLocks noChangeArrowheads="1"/>
          </p:cNvSpPr>
          <p:nvPr/>
        </p:nvSpPr>
        <p:spPr bwMode="auto">
          <a:xfrm>
            <a:off x="5389563" y="5670550"/>
            <a:ext cx="3206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r>
              <a:rPr lang="fr-FR" altLang="id-ID" sz="1200">
                <a:solidFill>
                  <a:srgbClr val="990000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</a:t>
            </a:r>
          </a:p>
        </p:txBody>
      </p:sp>
      <p:graphicFrame>
        <p:nvGraphicFramePr>
          <p:cNvPr id="8194" name="Object 4"/>
          <p:cNvGraphicFramePr>
            <a:graphicFrameLocks noChangeAspect="1"/>
          </p:cNvGraphicFramePr>
          <p:nvPr/>
        </p:nvGraphicFramePr>
        <p:xfrm>
          <a:off x="5588000" y="5776913"/>
          <a:ext cx="731838" cy="604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0" name="Equation" r:id="rId3" imgW="291960" imgH="241200" progId="">
                  <p:embed/>
                </p:oleObj>
              </mc:Choice>
              <mc:Fallback>
                <p:oleObj name="Equation" r:id="rId3" imgW="291960" imgH="241200" progId="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8000" y="5776913"/>
                        <a:ext cx="731838" cy="604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1" name="Text Box 10"/>
          <p:cNvSpPr txBox="1">
            <a:spLocks noChangeArrowheads="1"/>
          </p:cNvSpPr>
          <p:nvPr/>
        </p:nvSpPr>
        <p:spPr bwMode="auto">
          <a:xfrm>
            <a:off x="7148513" y="6000750"/>
            <a:ext cx="9794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r>
              <a:rPr lang="fr-FR" altLang="id-ID">
                <a:solidFill>
                  <a:schemeClr val="tx2"/>
                </a:solidFill>
                <a:latin typeface="Arial" panose="020B0604020202020204" pitchFamily="34" charset="0"/>
              </a:rPr>
              <a:t>Cinema</a:t>
            </a:r>
          </a:p>
        </p:txBody>
      </p:sp>
      <p:sp>
        <p:nvSpPr>
          <p:cNvPr id="8202" name="Text Box 9"/>
          <p:cNvSpPr txBox="1">
            <a:spLocks noChangeArrowheads="1"/>
          </p:cNvSpPr>
          <p:nvPr/>
        </p:nvSpPr>
        <p:spPr bwMode="auto">
          <a:xfrm>
            <a:off x="747713" y="2419350"/>
            <a:ext cx="8001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r>
              <a:rPr lang="fr-FR" altLang="id-ID">
                <a:solidFill>
                  <a:schemeClr val="tx2"/>
                </a:solidFill>
                <a:latin typeface="Arial" panose="020B0604020202020204" pitchFamily="34" charset="0"/>
              </a:rPr>
              <a:t>Meals</a:t>
            </a:r>
          </a:p>
        </p:txBody>
      </p:sp>
      <p:graphicFrame>
        <p:nvGraphicFramePr>
          <p:cNvPr id="8195" name="Object 5"/>
          <p:cNvGraphicFramePr>
            <a:graphicFrameLocks noChangeAspect="1"/>
          </p:cNvGraphicFramePr>
          <p:nvPr/>
        </p:nvGraphicFramePr>
        <p:xfrm>
          <a:off x="717550" y="2773363"/>
          <a:ext cx="763588" cy="604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1" name="Equation" r:id="rId5" imgW="304560" imgH="241200" progId="">
                  <p:embed/>
                </p:oleObj>
              </mc:Choice>
              <mc:Fallback>
                <p:oleObj name="Equation" r:id="rId5" imgW="304560" imgH="241200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7550" y="2773363"/>
                        <a:ext cx="763588" cy="604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3" name="Line 29"/>
          <p:cNvSpPr>
            <a:spLocks noChangeShapeType="1"/>
          </p:cNvSpPr>
          <p:nvPr/>
        </p:nvSpPr>
        <p:spPr bwMode="auto">
          <a:xfrm>
            <a:off x="1597025" y="3143250"/>
            <a:ext cx="3941763" cy="2703513"/>
          </a:xfrm>
          <a:prstGeom prst="line">
            <a:avLst/>
          </a:prstGeom>
          <a:noFill/>
          <a:ln w="19050">
            <a:solidFill>
              <a:srgbClr val="99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8204" name="Text Box 30"/>
          <p:cNvSpPr txBox="1">
            <a:spLocks noChangeArrowheads="1"/>
          </p:cNvSpPr>
          <p:nvPr/>
        </p:nvSpPr>
        <p:spPr bwMode="auto">
          <a:xfrm>
            <a:off x="5859463" y="4106863"/>
            <a:ext cx="3175000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r>
              <a:rPr lang="fr-FR" altLang="id-ID" sz="3000">
                <a:solidFill>
                  <a:schemeClr val="tx2"/>
                </a:solidFill>
                <a:latin typeface="Arial" panose="020B0604020202020204" pitchFamily="34" charset="0"/>
              </a:rPr>
              <a:t>Budget constraint</a:t>
            </a:r>
          </a:p>
        </p:txBody>
      </p:sp>
      <p:sp>
        <p:nvSpPr>
          <p:cNvPr id="8205" name="Line 31"/>
          <p:cNvSpPr>
            <a:spLocks noChangeShapeType="1"/>
          </p:cNvSpPr>
          <p:nvPr/>
        </p:nvSpPr>
        <p:spPr bwMode="auto">
          <a:xfrm flipH="1">
            <a:off x="3889375" y="4419600"/>
            <a:ext cx="1828800" cy="1016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7" name="Text Box 26"/>
          <p:cNvSpPr txBox="1">
            <a:spLocks noChangeArrowheads="1"/>
          </p:cNvSpPr>
          <p:nvPr/>
        </p:nvSpPr>
        <p:spPr bwMode="auto">
          <a:xfrm>
            <a:off x="3478213" y="2438400"/>
            <a:ext cx="2022475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r>
              <a:rPr lang="fr-FR" altLang="id-ID" sz="3000">
                <a:latin typeface="Arial" panose="020B0604020202020204" pitchFamily="34" charset="0"/>
              </a:rPr>
              <a:t>Budget set</a:t>
            </a:r>
          </a:p>
        </p:txBody>
      </p:sp>
      <p:sp>
        <p:nvSpPr>
          <p:cNvPr id="18" name="Line 27"/>
          <p:cNvSpPr>
            <a:spLocks noChangeShapeType="1"/>
          </p:cNvSpPr>
          <p:nvPr/>
        </p:nvSpPr>
        <p:spPr bwMode="auto">
          <a:xfrm flipH="1">
            <a:off x="2497138" y="3219450"/>
            <a:ext cx="1843087" cy="12747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7" grpId="0"/>
      <p:bldP spid="1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id-ID" smtClean="0"/>
              <a:t>The budget constraint</a:t>
            </a:r>
          </a:p>
        </p:txBody>
      </p:sp>
      <p:sp>
        <p:nvSpPr>
          <p:cNvPr id="9220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altLang="id-ID" smtClean="0"/>
              <a:t>The position of the budget constraint depends on</a:t>
            </a:r>
          </a:p>
          <a:p>
            <a:endParaRPr lang="en-GB" altLang="id-ID" smtClean="0"/>
          </a:p>
          <a:p>
            <a:pPr>
              <a:buFont typeface="Wingdings" panose="05000000000000000000" pitchFamily="2" charset="2"/>
              <a:buNone/>
            </a:pPr>
            <a:endParaRPr lang="en-GB" altLang="id-ID" smtClean="0"/>
          </a:p>
          <a:p>
            <a:pPr>
              <a:buFont typeface="Wingdings" panose="05000000000000000000" pitchFamily="2" charset="2"/>
              <a:buNone/>
            </a:pPr>
            <a:endParaRPr lang="en-GB" altLang="id-ID" smtClean="0"/>
          </a:p>
          <a:p>
            <a:r>
              <a:rPr lang="en-GB" altLang="id-ID" smtClean="0"/>
              <a:t>The income of the agent (I)</a:t>
            </a:r>
          </a:p>
          <a:p>
            <a:endParaRPr lang="en-GB" altLang="id-ID" smtClean="0"/>
          </a:p>
          <a:p>
            <a:r>
              <a:rPr lang="en-GB" altLang="id-ID" smtClean="0"/>
              <a:t>The price of the two goods (p</a:t>
            </a:r>
            <a:r>
              <a:rPr lang="en-GB" altLang="id-ID" baseline="-25000" smtClean="0"/>
              <a:t>1</a:t>
            </a:r>
            <a:r>
              <a:rPr lang="en-GB" altLang="id-ID" smtClean="0"/>
              <a:t> and p</a:t>
            </a:r>
            <a:r>
              <a:rPr lang="en-GB" altLang="id-ID" baseline="-25000" smtClean="0"/>
              <a:t>2</a:t>
            </a:r>
            <a:r>
              <a:rPr lang="en-GB" altLang="id-ID" smtClean="0"/>
              <a:t>)</a:t>
            </a:r>
          </a:p>
        </p:txBody>
      </p:sp>
      <p:graphicFrame>
        <p:nvGraphicFramePr>
          <p:cNvPr id="9218" name="Object 2"/>
          <p:cNvGraphicFramePr>
            <a:graphicFrameLocks noChangeAspect="1"/>
          </p:cNvGraphicFramePr>
          <p:nvPr/>
        </p:nvGraphicFramePr>
        <p:xfrm>
          <a:off x="3149600" y="2616200"/>
          <a:ext cx="2506663" cy="1136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1" name="Equation" r:id="rId3" imgW="952200" imgH="431640" progId="">
                  <p:embed/>
                </p:oleObj>
              </mc:Choice>
              <mc:Fallback>
                <p:oleObj name="Equation" r:id="rId3" imgW="952200" imgH="431640" progId="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9600" y="2616200"/>
                        <a:ext cx="2506663" cy="1136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id-ID" smtClean="0"/>
              <a:t>The budget constraint</a:t>
            </a:r>
          </a:p>
        </p:txBody>
      </p:sp>
      <p:grpSp>
        <p:nvGrpSpPr>
          <p:cNvPr id="10245" name="Group 18"/>
          <p:cNvGrpSpPr>
            <a:grpSpLocks/>
          </p:cNvGrpSpPr>
          <p:nvPr/>
        </p:nvGrpSpPr>
        <p:grpSpPr bwMode="auto">
          <a:xfrm>
            <a:off x="1601788" y="2459038"/>
            <a:ext cx="6019800" cy="3352800"/>
            <a:chOff x="768" y="1680"/>
            <a:chExt cx="3792" cy="2112"/>
          </a:xfrm>
        </p:grpSpPr>
        <p:sp>
          <p:nvSpPr>
            <p:cNvPr id="10255" name="Line 19"/>
            <p:cNvSpPr>
              <a:spLocks noChangeShapeType="1"/>
            </p:cNvSpPr>
            <p:nvPr/>
          </p:nvSpPr>
          <p:spPr bwMode="auto">
            <a:xfrm flipV="1">
              <a:off x="768" y="1680"/>
              <a:ext cx="0" cy="2112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0256" name="Line 20"/>
            <p:cNvSpPr>
              <a:spLocks noChangeShapeType="1"/>
            </p:cNvSpPr>
            <p:nvPr/>
          </p:nvSpPr>
          <p:spPr bwMode="auto">
            <a:xfrm>
              <a:off x="768" y="3792"/>
              <a:ext cx="3792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</p:grpSp>
      <p:sp>
        <p:nvSpPr>
          <p:cNvPr id="10246" name="Rectangle 24"/>
          <p:cNvSpPr>
            <a:spLocks noChangeArrowheads="1"/>
          </p:cNvSpPr>
          <p:nvPr/>
        </p:nvSpPr>
        <p:spPr bwMode="auto">
          <a:xfrm>
            <a:off x="1449388" y="2979738"/>
            <a:ext cx="32067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r>
              <a:rPr lang="fr-FR" altLang="id-ID" sz="1200">
                <a:solidFill>
                  <a:srgbClr val="990000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</a:t>
            </a:r>
          </a:p>
        </p:txBody>
      </p:sp>
      <p:sp>
        <p:nvSpPr>
          <p:cNvPr id="10247" name="Rectangle 28"/>
          <p:cNvSpPr>
            <a:spLocks noChangeArrowheads="1"/>
          </p:cNvSpPr>
          <p:nvPr/>
        </p:nvSpPr>
        <p:spPr bwMode="auto">
          <a:xfrm>
            <a:off x="5389563" y="5670550"/>
            <a:ext cx="3206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r>
              <a:rPr lang="fr-FR" altLang="id-ID" sz="1200">
                <a:solidFill>
                  <a:srgbClr val="990000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</a:t>
            </a:r>
          </a:p>
        </p:txBody>
      </p:sp>
      <p:graphicFrame>
        <p:nvGraphicFramePr>
          <p:cNvPr id="10242" name="Object 4"/>
          <p:cNvGraphicFramePr>
            <a:graphicFrameLocks noChangeAspect="1"/>
          </p:cNvGraphicFramePr>
          <p:nvPr/>
        </p:nvGraphicFramePr>
        <p:xfrm>
          <a:off x="5588000" y="5776913"/>
          <a:ext cx="731838" cy="604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7" name="Equation" r:id="rId3" imgW="291960" imgH="241200" progId="">
                  <p:embed/>
                </p:oleObj>
              </mc:Choice>
              <mc:Fallback>
                <p:oleObj name="Equation" r:id="rId3" imgW="291960" imgH="241200" progId="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8000" y="5776913"/>
                        <a:ext cx="731838" cy="604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8" name="Text Box 10"/>
          <p:cNvSpPr txBox="1">
            <a:spLocks noChangeArrowheads="1"/>
          </p:cNvSpPr>
          <p:nvPr/>
        </p:nvSpPr>
        <p:spPr bwMode="auto">
          <a:xfrm>
            <a:off x="7148513" y="6000750"/>
            <a:ext cx="9794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r>
              <a:rPr lang="fr-FR" altLang="id-ID">
                <a:solidFill>
                  <a:schemeClr val="tx2"/>
                </a:solidFill>
                <a:latin typeface="Arial" panose="020B0604020202020204" pitchFamily="34" charset="0"/>
              </a:rPr>
              <a:t>Cinema</a:t>
            </a: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747713" y="2419350"/>
            <a:ext cx="8001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r>
              <a:rPr lang="fr-FR" altLang="id-ID">
                <a:solidFill>
                  <a:schemeClr val="tx2"/>
                </a:solidFill>
                <a:latin typeface="Arial" panose="020B0604020202020204" pitchFamily="34" charset="0"/>
              </a:rPr>
              <a:t>Meals</a:t>
            </a:r>
          </a:p>
        </p:txBody>
      </p:sp>
      <p:graphicFrame>
        <p:nvGraphicFramePr>
          <p:cNvPr id="10243" name="Object 5"/>
          <p:cNvGraphicFramePr>
            <a:graphicFrameLocks noChangeAspect="1"/>
          </p:cNvGraphicFramePr>
          <p:nvPr/>
        </p:nvGraphicFramePr>
        <p:xfrm>
          <a:off x="717550" y="2773363"/>
          <a:ext cx="763588" cy="604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8" name="Equation" r:id="rId5" imgW="304560" imgH="241200" progId="">
                  <p:embed/>
                </p:oleObj>
              </mc:Choice>
              <mc:Fallback>
                <p:oleObj name="Equation" r:id="rId5" imgW="304560" imgH="241200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7550" y="2773363"/>
                        <a:ext cx="763588" cy="604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50" name="Line 29"/>
          <p:cNvSpPr>
            <a:spLocks noChangeShapeType="1"/>
          </p:cNvSpPr>
          <p:nvPr/>
        </p:nvSpPr>
        <p:spPr bwMode="auto">
          <a:xfrm>
            <a:off x="1597025" y="3143250"/>
            <a:ext cx="3941763" cy="2703513"/>
          </a:xfrm>
          <a:prstGeom prst="line">
            <a:avLst/>
          </a:prstGeom>
          <a:noFill/>
          <a:ln w="19050">
            <a:solidFill>
              <a:srgbClr val="99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0251" name="Text Box 4"/>
          <p:cNvSpPr txBox="1">
            <a:spLocks noChangeArrowheads="1"/>
          </p:cNvSpPr>
          <p:nvPr/>
        </p:nvSpPr>
        <p:spPr bwMode="auto">
          <a:xfrm>
            <a:off x="1905000" y="1460500"/>
            <a:ext cx="57912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altLang="id-ID" sz="3000">
                <a:solidFill>
                  <a:schemeClr val="tx2"/>
                </a:solidFill>
                <a:latin typeface="Arial" panose="020B0604020202020204" pitchFamily="34" charset="0"/>
              </a:rPr>
              <a:t>Effect of a fall in income (I)</a:t>
            </a:r>
          </a:p>
        </p:txBody>
      </p:sp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1606550" y="4498975"/>
            <a:ext cx="1617663" cy="1331913"/>
            <a:chOff x="1012" y="3008"/>
            <a:chExt cx="1019" cy="839"/>
          </a:xfrm>
        </p:grpSpPr>
        <p:sp>
          <p:nvSpPr>
            <p:cNvPr id="10253" name="Line 19"/>
            <p:cNvSpPr>
              <a:spLocks noChangeShapeType="1"/>
            </p:cNvSpPr>
            <p:nvPr/>
          </p:nvSpPr>
          <p:spPr bwMode="auto">
            <a:xfrm>
              <a:off x="1012" y="3148"/>
              <a:ext cx="1019" cy="69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0254" name="Line 20"/>
            <p:cNvSpPr>
              <a:spLocks noChangeShapeType="1"/>
            </p:cNvSpPr>
            <p:nvPr/>
          </p:nvSpPr>
          <p:spPr bwMode="auto">
            <a:xfrm flipH="1">
              <a:off x="1591" y="3008"/>
              <a:ext cx="366" cy="4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id-ID" smtClean="0"/>
              <a:t>The budget constraint</a:t>
            </a:r>
          </a:p>
        </p:txBody>
      </p:sp>
      <p:grpSp>
        <p:nvGrpSpPr>
          <p:cNvPr id="11269" name="Group 18"/>
          <p:cNvGrpSpPr>
            <a:grpSpLocks/>
          </p:cNvGrpSpPr>
          <p:nvPr/>
        </p:nvGrpSpPr>
        <p:grpSpPr bwMode="auto">
          <a:xfrm>
            <a:off x="1601788" y="2459038"/>
            <a:ext cx="6019800" cy="3352800"/>
            <a:chOff x="768" y="1680"/>
            <a:chExt cx="3792" cy="2112"/>
          </a:xfrm>
        </p:grpSpPr>
        <p:sp>
          <p:nvSpPr>
            <p:cNvPr id="11279" name="Line 19"/>
            <p:cNvSpPr>
              <a:spLocks noChangeShapeType="1"/>
            </p:cNvSpPr>
            <p:nvPr/>
          </p:nvSpPr>
          <p:spPr bwMode="auto">
            <a:xfrm flipV="1">
              <a:off x="768" y="1680"/>
              <a:ext cx="0" cy="2112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1280" name="Line 20"/>
            <p:cNvSpPr>
              <a:spLocks noChangeShapeType="1"/>
            </p:cNvSpPr>
            <p:nvPr/>
          </p:nvSpPr>
          <p:spPr bwMode="auto">
            <a:xfrm>
              <a:off x="768" y="3792"/>
              <a:ext cx="3792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</p:grpSp>
      <p:sp>
        <p:nvSpPr>
          <p:cNvPr id="11270" name="Rectangle 24"/>
          <p:cNvSpPr>
            <a:spLocks noChangeArrowheads="1"/>
          </p:cNvSpPr>
          <p:nvPr/>
        </p:nvSpPr>
        <p:spPr bwMode="auto">
          <a:xfrm>
            <a:off x="1449388" y="2979738"/>
            <a:ext cx="32067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r>
              <a:rPr lang="fr-FR" altLang="id-ID" sz="1200">
                <a:solidFill>
                  <a:srgbClr val="990000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</a:t>
            </a:r>
          </a:p>
        </p:txBody>
      </p:sp>
      <p:sp>
        <p:nvSpPr>
          <p:cNvPr id="11271" name="Rectangle 28"/>
          <p:cNvSpPr>
            <a:spLocks noChangeArrowheads="1"/>
          </p:cNvSpPr>
          <p:nvPr/>
        </p:nvSpPr>
        <p:spPr bwMode="auto">
          <a:xfrm>
            <a:off x="5389563" y="5670550"/>
            <a:ext cx="3206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r>
              <a:rPr lang="fr-FR" altLang="id-ID" sz="1200">
                <a:solidFill>
                  <a:srgbClr val="990000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</a:t>
            </a:r>
          </a:p>
        </p:txBody>
      </p:sp>
      <p:graphicFrame>
        <p:nvGraphicFramePr>
          <p:cNvPr id="11266" name="Object 4"/>
          <p:cNvGraphicFramePr>
            <a:graphicFrameLocks noChangeAspect="1"/>
          </p:cNvGraphicFramePr>
          <p:nvPr/>
        </p:nvGraphicFramePr>
        <p:xfrm>
          <a:off x="5588000" y="5776913"/>
          <a:ext cx="731838" cy="604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1" name="Equation" r:id="rId3" imgW="291960" imgH="241200" progId="">
                  <p:embed/>
                </p:oleObj>
              </mc:Choice>
              <mc:Fallback>
                <p:oleObj name="Equation" r:id="rId3" imgW="291960" imgH="241200" progId="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8000" y="5776913"/>
                        <a:ext cx="731838" cy="604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2" name="Text Box 10"/>
          <p:cNvSpPr txBox="1">
            <a:spLocks noChangeArrowheads="1"/>
          </p:cNvSpPr>
          <p:nvPr/>
        </p:nvSpPr>
        <p:spPr bwMode="auto">
          <a:xfrm>
            <a:off x="7148513" y="6000750"/>
            <a:ext cx="9794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r>
              <a:rPr lang="fr-FR" altLang="id-ID">
                <a:solidFill>
                  <a:schemeClr val="tx2"/>
                </a:solidFill>
                <a:latin typeface="Arial" panose="020B0604020202020204" pitchFamily="34" charset="0"/>
              </a:rPr>
              <a:t>Cinema</a:t>
            </a:r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747713" y="2419350"/>
            <a:ext cx="8001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r>
              <a:rPr lang="fr-FR" altLang="id-ID">
                <a:solidFill>
                  <a:schemeClr val="tx2"/>
                </a:solidFill>
                <a:latin typeface="Arial" panose="020B0604020202020204" pitchFamily="34" charset="0"/>
              </a:rPr>
              <a:t>Meals</a:t>
            </a:r>
          </a:p>
        </p:txBody>
      </p:sp>
      <p:graphicFrame>
        <p:nvGraphicFramePr>
          <p:cNvPr id="11267" name="Object 5"/>
          <p:cNvGraphicFramePr>
            <a:graphicFrameLocks noChangeAspect="1"/>
          </p:cNvGraphicFramePr>
          <p:nvPr/>
        </p:nvGraphicFramePr>
        <p:xfrm>
          <a:off x="717550" y="2773363"/>
          <a:ext cx="763588" cy="604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2" name="Equation" r:id="rId5" imgW="304560" imgH="241200" progId="">
                  <p:embed/>
                </p:oleObj>
              </mc:Choice>
              <mc:Fallback>
                <p:oleObj name="Equation" r:id="rId5" imgW="304560" imgH="241200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7550" y="2773363"/>
                        <a:ext cx="763588" cy="604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4" name="Line 29"/>
          <p:cNvSpPr>
            <a:spLocks noChangeShapeType="1"/>
          </p:cNvSpPr>
          <p:nvPr/>
        </p:nvSpPr>
        <p:spPr bwMode="auto">
          <a:xfrm>
            <a:off x="1597025" y="3143250"/>
            <a:ext cx="3941763" cy="2703513"/>
          </a:xfrm>
          <a:prstGeom prst="line">
            <a:avLst/>
          </a:prstGeom>
          <a:noFill/>
          <a:ln w="19050">
            <a:solidFill>
              <a:srgbClr val="99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1275" name="Text Box 4"/>
          <p:cNvSpPr txBox="1">
            <a:spLocks noChangeArrowheads="1"/>
          </p:cNvSpPr>
          <p:nvPr/>
        </p:nvSpPr>
        <p:spPr bwMode="auto">
          <a:xfrm>
            <a:off x="1905000" y="1460500"/>
            <a:ext cx="57912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altLang="id-ID" sz="3000">
                <a:solidFill>
                  <a:schemeClr val="tx2"/>
                </a:solidFill>
                <a:latin typeface="Arial" panose="020B0604020202020204" pitchFamily="34" charset="0"/>
              </a:rPr>
              <a:t>Increase in the price of cinema tickets</a:t>
            </a:r>
          </a:p>
        </p:txBody>
      </p:sp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1609725" y="3155950"/>
            <a:ext cx="2497138" cy="2668588"/>
            <a:chOff x="1014" y="2168"/>
            <a:chExt cx="1573" cy="1681"/>
          </a:xfrm>
        </p:grpSpPr>
        <p:sp>
          <p:nvSpPr>
            <p:cNvPr id="11277" name="Line 19"/>
            <p:cNvSpPr>
              <a:spLocks noChangeShapeType="1"/>
            </p:cNvSpPr>
            <p:nvPr/>
          </p:nvSpPr>
          <p:spPr bwMode="auto">
            <a:xfrm>
              <a:off x="1014" y="2168"/>
              <a:ext cx="1079" cy="168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1278" name="Line 20"/>
            <p:cNvSpPr>
              <a:spLocks noChangeShapeType="1"/>
            </p:cNvSpPr>
            <p:nvPr/>
          </p:nvSpPr>
          <p:spPr bwMode="auto">
            <a:xfrm flipH="1">
              <a:off x="2194" y="3355"/>
              <a:ext cx="393" cy="32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id-ID" smtClean="0"/>
              <a:t>The budget constraint and choice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14400" y="1914525"/>
            <a:ext cx="70866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>
                <a:solidFill>
                  <a:schemeClr val="accent5"/>
                </a:solidFill>
                <a:latin typeface="+mn-lt"/>
              </a:rPr>
              <a:t>The budget constraint</a:t>
            </a:r>
            <a:endParaRPr lang="en-GB" sz="2800" dirty="0">
              <a:solidFill>
                <a:schemeClr val="accent5"/>
              </a:solidFill>
              <a:latin typeface="+mn-lt"/>
            </a:endParaRPr>
          </a:p>
        </p:txBody>
      </p:sp>
      <p:sp>
        <p:nvSpPr>
          <p:cNvPr id="28676" name="TextBox 6"/>
          <p:cNvSpPr txBox="1">
            <a:spLocks noChangeArrowheads="1"/>
          </p:cNvSpPr>
          <p:nvPr/>
        </p:nvSpPr>
        <p:spPr bwMode="auto">
          <a:xfrm>
            <a:off x="914400" y="3389313"/>
            <a:ext cx="7086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/>
            <a:r>
              <a:rPr lang="en-GB" altLang="id-ID" sz="2800">
                <a:solidFill>
                  <a:schemeClr val="tx2"/>
                </a:solidFill>
              </a:rPr>
              <a:t>The optimal consumer choice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14400" y="4648200"/>
            <a:ext cx="70866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>
                <a:solidFill>
                  <a:schemeClr val="accent5"/>
                </a:solidFill>
                <a:latin typeface="+mn-lt"/>
              </a:rPr>
              <a:t>Income and substitution effects</a:t>
            </a:r>
            <a:endParaRPr lang="en-GB" sz="2800" dirty="0">
              <a:solidFill>
                <a:schemeClr val="accent5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id-ID" smtClean="0"/>
              <a:t>The optimal consumer choice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altLang="id-ID" sz="2800" smtClean="0"/>
              <a:t>This requires bringing in the two elements of the theory</a:t>
            </a:r>
          </a:p>
          <a:p>
            <a:pPr lvl="1"/>
            <a:r>
              <a:rPr lang="en-GB" altLang="id-ID" sz="2400" smtClean="0"/>
              <a:t>The </a:t>
            </a:r>
            <a:r>
              <a:rPr lang="en-GB" altLang="id-ID" sz="2400" smtClean="0">
                <a:solidFill>
                  <a:srgbClr val="990000"/>
                </a:solidFill>
              </a:rPr>
              <a:t>indifference curves</a:t>
            </a:r>
            <a:r>
              <a:rPr lang="en-GB" altLang="id-ID" sz="2400" smtClean="0"/>
              <a:t>, which show how agents rank the different bundles</a:t>
            </a:r>
          </a:p>
          <a:p>
            <a:pPr lvl="1"/>
            <a:r>
              <a:rPr lang="en-GB" altLang="id-ID" sz="2400" smtClean="0"/>
              <a:t>The </a:t>
            </a:r>
            <a:r>
              <a:rPr lang="en-GB" altLang="id-ID" sz="2400" smtClean="0">
                <a:solidFill>
                  <a:srgbClr val="990000"/>
                </a:solidFill>
              </a:rPr>
              <a:t>budget constraint</a:t>
            </a:r>
            <a:r>
              <a:rPr lang="en-GB" altLang="id-ID" sz="2400" smtClean="0"/>
              <a:t>, which shows which bundles are affordable, and which are not</a:t>
            </a:r>
          </a:p>
          <a:p>
            <a:endParaRPr lang="en-GB" altLang="id-ID" sz="2800" smtClean="0"/>
          </a:p>
          <a:p>
            <a:r>
              <a:rPr lang="en-GB" altLang="id-ID" sz="2800" smtClean="0"/>
              <a:t>Both of these are defined over the “consumption space”, so they can be superposed easily</a:t>
            </a:r>
          </a:p>
          <a:p>
            <a:pPr lvl="1">
              <a:buFont typeface="Wingdings" panose="05000000000000000000" pitchFamily="2" charset="2"/>
              <a:buNone/>
            </a:pPr>
            <a:endParaRPr lang="en-GB" altLang="id-ID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id-ID" smtClean="0"/>
              <a:t>The optimal consumer choice</a:t>
            </a:r>
          </a:p>
        </p:txBody>
      </p:sp>
      <p:grpSp>
        <p:nvGrpSpPr>
          <p:cNvPr id="12293" name="Group 18"/>
          <p:cNvGrpSpPr>
            <a:grpSpLocks/>
          </p:cNvGrpSpPr>
          <p:nvPr/>
        </p:nvGrpSpPr>
        <p:grpSpPr bwMode="auto">
          <a:xfrm>
            <a:off x="1601788" y="2459038"/>
            <a:ext cx="6019800" cy="3352800"/>
            <a:chOff x="768" y="1680"/>
            <a:chExt cx="3792" cy="2112"/>
          </a:xfrm>
        </p:grpSpPr>
        <p:sp>
          <p:nvSpPr>
            <p:cNvPr id="12325" name="Line 19"/>
            <p:cNvSpPr>
              <a:spLocks noChangeShapeType="1"/>
            </p:cNvSpPr>
            <p:nvPr/>
          </p:nvSpPr>
          <p:spPr bwMode="auto">
            <a:xfrm flipV="1">
              <a:off x="768" y="1680"/>
              <a:ext cx="0" cy="2112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2326" name="Line 20"/>
            <p:cNvSpPr>
              <a:spLocks noChangeShapeType="1"/>
            </p:cNvSpPr>
            <p:nvPr/>
          </p:nvSpPr>
          <p:spPr bwMode="auto">
            <a:xfrm>
              <a:off x="768" y="3792"/>
              <a:ext cx="3792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</p:grpSp>
      <p:sp>
        <p:nvSpPr>
          <p:cNvPr id="12294" name="Rectangle 24"/>
          <p:cNvSpPr>
            <a:spLocks noChangeArrowheads="1"/>
          </p:cNvSpPr>
          <p:nvPr/>
        </p:nvSpPr>
        <p:spPr bwMode="auto">
          <a:xfrm>
            <a:off x="1449388" y="2979738"/>
            <a:ext cx="32067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r>
              <a:rPr lang="fr-FR" altLang="id-ID" sz="1200">
                <a:solidFill>
                  <a:srgbClr val="990000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</a:t>
            </a:r>
          </a:p>
        </p:txBody>
      </p:sp>
      <p:sp>
        <p:nvSpPr>
          <p:cNvPr id="12295" name="Rectangle 28"/>
          <p:cNvSpPr>
            <a:spLocks noChangeArrowheads="1"/>
          </p:cNvSpPr>
          <p:nvPr/>
        </p:nvSpPr>
        <p:spPr bwMode="auto">
          <a:xfrm>
            <a:off x="5389563" y="5670550"/>
            <a:ext cx="3206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r>
              <a:rPr lang="fr-FR" altLang="id-ID" sz="1200">
                <a:solidFill>
                  <a:srgbClr val="990000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</a:t>
            </a:r>
          </a:p>
        </p:txBody>
      </p:sp>
      <p:graphicFrame>
        <p:nvGraphicFramePr>
          <p:cNvPr id="12290" name="Object 4"/>
          <p:cNvGraphicFramePr>
            <a:graphicFrameLocks noChangeAspect="1"/>
          </p:cNvGraphicFramePr>
          <p:nvPr/>
        </p:nvGraphicFramePr>
        <p:xfrm>
          <a:off x="5588000" y="5776913"/>
          <a:ext cx="731838" cy="604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7" name="Equation" r:id="rId3" imgW="291960" imgH="241200" progId="">
                  <p:embed/>
                </p:oleObj>
              </mc:Choice>
              <mc:Fallback>
                <p:oleObj name="Equation" r:id="rId3" imgW="291960" imgH="241200" progId="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8000" y="5776913"/>
                        <a:ext cx="731838" cy="604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6" name="Text Box 10"/>
          <p:cNvSpPr txBox="1">
            <a:spLocks noChangeArrowheads="1"/>
          </p:cNvSpPr>
          <p:nvPr/>
        </p:nvSpPr>
        <p:spPr bwMode="auto">
          <a:xfrm>
            <a:off x="7148513" y="6000750"/>
            <a:ext cx="9794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r>
              <a:rPr lang="fr-FR" altLang="id-ID">
                <a:solidFill>
                  <a:schemeClr val="tx2"/>
                </a:solidFill>
                <a:latin typeface="Arial" panose="020B0604020202020204" pitchFamily="34" charset="0"/>
              </a:rPr>
              <a:t>Cinema</a:t>
            </a: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747713" y="2419350"/>
            <a:ext cx="8001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r>
              <a:rPr lang="fr-FR" altLang="id-ID">
                <a:solidFill>
                  <a:schemeClr val="tx2"/>
                </a:solidFill>
                <a:latin typeface="Arial" panose="020B0604020202020204" pitchFamily="34" charset="0"/>
              </a:rPr>
              <a:t>Meals</a:t>
            </a:r>
          </a:p>
        </p:txBody>
      </p:sp>
      <p:graphicFrame>
        <p:nvGraphicFramePr>
          <p:cNvPr id="12291" name="Object 5"/>
          <p:cNvGraphicFramePr>
            <a:graphicFrameLocks noChangeAspect="1"/>
          </p:cNvGraphicFramePr>
          <p:nvPr/>
        </p:nvGraphicFramePr>
        <p:xfrm>
          <a:off x="717550" y="2773363"/>
          <a:ext cx="763588" cy="604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8" name="Equation" r:id="rId5" imgW="304560" imgH="241200" progId="">
                  <p:embed/>
                </p:oleObj>
              </mc:Choice>
              <mc:Fallback>
                <p:oleObj name="Equation" r:id="rId5" imgW="304560" imgH="241200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7550" y="2773363"/>
                        <a:ext cx="763588" cy="604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8" name="Line 29"/>
          <p:cNvSpPr>
            <a:spLocks noChangeShapeType="1"/>
          </p:cNvSpPr>
          <p:nvPr/>
        </p:nvSpPr>
        <p:spPr bwMode="auto">
          <a:xfrm>
            <a:off x="1597025" y="3143250"/>
            <a:ext cx="3941763" cy="2703513"/>
          </a:xfrm>
          <a:prstGeom prst="line">
            <a:avLst/>
          </a:prstGeom>
          <a:noFill/>
          <a:ln w="19050">
            <a:solidFill>
              <a:srgbClr val="99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2299" name="Text Box 4"/>
          <p:cNvSpPr txBox="1">
            <a:spLocks noChangeArrowheads="1"/>
          </p:cNvSpPr>
          <p:nvPr/>
        </p:nvSpPr>
        <p:spPr bwMode="auto">
          <a:xfrm>
            <a:off x="1905000" y="1460500"/>
            <a:ext cx="57912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altLang="id-ID" sz="3000">
                <a:solidFill>
                  <a:schemeClr val="tx2"/>
                </a:solidFill>
                <a:latin typeface="Arial" panose="020B0604020202020204" pitchFamily="34" charset="0"/>
              </a:rPr>
              <a:t>Which is the best bundle ?</a:t>
            </a:r>
          </a:p>
        </p:txBody>
      </p:sp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2641600" y="2284413"/>
            <a:ext cx="3679825" cy="3173412"/>
            <a:chOff x="1664" y="1613"/>
            <a:chExt cx="2318" cy="1999"/>
          </a:xfrm>
        </p:grpSpPr>
        <p:grpSp>
          <p:nvGrpSpPr>
            <p:cNvPr id="12321" name="Group 20"/>
            <p:cNvGrpSpPr>
              <a:grpSpLocks/>
            </p:cNvGrpSpPr>
            <p:nvPr/>
          </p:nvGrpSpPr>
          <p:grpSpPr bwMode="auto">
            <a:xfrm>
              <a:off x="1664" y="1613"/>
              <a:ext cx="2318" cy="1999"/>
              <a:chOff x="1680" y="1584"/>
              <a:chExt cx="2314" cy="2047"/>
            </a:xfrm>
          </p:grpSpPr>
          <p:sp>
            <p:nvSpPr>
              <p:cNvPr id="12323" name="Arc 21"/>
              <p:cNvSpPr>
                <a:spLocks/>
              </p:cNvSpPr>
              <p:nvPr/>
            </p:nvSpPr>
            <p:spPr bwMode="auto">
              <a:xfrm rot="10449511">
                <a:off x="1680" y="1584"/>
                <a:ext cx="2256" cy="2047"/>
              </a:xfrm>
              <a:custGeom>
                <a:avLst/>
                <a:gdLst>
                  <a:gd name="T0" fmla="*/ 290 w 21600"/>
                  <a:gd name="T1" fmla="*/ 0 h 21421"/>
                  <a:gd name="T2" fmla="*/ 2256 w 21600"/>
                  <a:gd name="T3" fmla="*/ 2047 h 21421"/>
                  <a:gd name="T4" fmla="*/ 0 w 21600"/>
                  <a:gd name="T5" fmla="*/ 2047 h 21421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421"/>
                  <a:gd name="T11" fmla="*/ 21600 w 21600"/>
                  <a:gd name="T12" fmla="*/ 21421 h 2142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421" fill="none" extrusionOk="0">
                    <a:moveTo>
                      <a:pt x="2777" y="0"/>
                    </a:moveTo>
                    <a:cubicBezTo>
                      <a:pt x="13543" y="1396"/>
                      <a:pt x="21600" y="10565"/>
                      <a:pt x="21600" y="21421"/>
                    </a:cubicBezTo>
                  </a:path>
                  <a:path w="21600" h="21421" stroke="0" extrusionOk="0">
                    <a:moveTo>
                      <a:pt x="2777" y="0"/>
                    </a:moveTo>
                    <a:cubicBezTo>
                      <a:pt x="13543" y="1396"/>
                      <a:pt x="21600" y="10565"/>
                      <a:pt x="21600" y="21421"/>
                    </a:cubicBezTo>
                    <a:lnTo>
                      <a:pt x="0" y="21421"/>
                    </a:ln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Lucida Sans Unicode" panose="020B0602030504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Lucida Sans Unicode" panose="020B0602030504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Lucida Sans Unicode" panose="020B0602030504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Lucida Sans Unicode" panose="020B0602030504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Lucida Sans Unicode" panose="020B060203050402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Lucida Sans Unicode" panose="020B060203050402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Lucida Sans Unicode" panose="020B060203050402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Lucida Sans Unicode" panose="020B060203050402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Lucida Sans Unicode" panose="020B0602030504020204" pitchFamily="34" charset="0"/>
                  </a:defRPr>
                </a:lvl9pPr>
              </a:lstStyle>
              <a:p>
                <a:endParaRPr lang="en-GB" altLang="id-ID"/>
              </a:p>
            </p:txBody>
          </p:sp>
          <p:sp>
            <p:nvSpPr>
              <p:cNvPr id="12324" name="Text Box 22"/>
              <p:cNvSpPr txBox="1">
                <a:spLocks noChangeArrowheads="1"/>
              </p:cNvSpPr>
              <p:nvPr/>
            </p:nvSpPr>
            <p:spPr bwMode="auto">
              <a:xfrm>
                <a:off x="3878" y="3335"/>
                <a:ext cx="116" cy="2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Lucida Sans Unicode" panose="020B0602030504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Lucida Sans Unicode" panose="020B0602030504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Lucida Sans Unicode" panose="020B0602030504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Lucida Sans Unicode" panose="020B0602030504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Lucida Sans Unicode" panose="020B060203050402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Lucida Sans Unicode" panose="020B060203050402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Lucida Sans Unicode" panose="020B060203050402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Lucida Sans Unicode" panose="020B060203050402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Lucida Sans Unicode" panose="020B0602030504020204" pitchFamily="34" charset="0"/>
                  </a:defRPr>
                </a:lvl9pPr>
              </a:lstStyle>
              <a:p>
                <a:endParaRPr lang="fr-FR" altLang="id-ID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12322" name="Text Box 23"/>
            <p:cNvSpPr txBox="1">
              <a:spLocks noChangeArrowheads="1"/>
            </p:cNvSpPr>
            <p:nvPr/>
          </p:nvSpPr>
          <p:spPr bwMode="auto">
            <a:xfrm>
              <a:off x="2282" y="3009"/>
              <a:ext cx="21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9pPr>
            </a:lstStyle>
            <a:p>
              <a:r>
                <a:rPr lang="fr-FR" altLang="id-ID" sz="1400">
                  <a:latin typeface="Arial" panose="020B0604020202020204" pitchFamily="34" charset="0"/>
                  <a:sym typeface="Wingdings" panose="05000000000000000000" pitchFamily="2" charset="2"/>
                </a:rPr>
                <a:t></a:t>
              </a:r>
              <a:endParaRPr lang="fr-FR" altLang="id-ID" sz="1400">
                <a:latin typeface="Arial" panose="020B0604020202020204" pitchFamily="34" charset="0"/>
              </a:endParaRPr>
            </a:p>
          </p:txBody>
        </p:sp>
      </p:grpSp>
      <p:grpSp>
        <p:nvGrpSpPr>
          <p:cNvPr id="6" name="Group 24"/>
          <p:cNvGrpSpPr>
            <a:grpSpLocks/>
          </p:cNvGrpSpPr>
          <p:nvPr/>
        </p:nvGrpSpPr>
        <p:grpSpPr bwMode="auto">
          <a:xfrm>
            <a:off x="3582988" y="1919288"/>
            <a:ext cx="3770312" cy="3017837"/>
            <a:chOff x="1680" y="1584"/>
            <a:chExt cx="2311" cy="2047"/>
          </a:xfrm>
        </p:grpSpPr>
        <p:sp>
          <p:nvSpPr>
            <p:cNvPr id="12319" name="Arc 25"/>
            <p:cNvSpPr>
              <a:spLocks/>
            </p:cNvSpPr>
            <p:nvPr/>
          </p:nvSpPr>
          <p:spPr bwMode="auto">
            <a:xfrm rot="10449511">
              <a:off x="1680" y="1584"/>
              <a:ext cx="2256" cy="2047"/>
            </a:xfrm>
            <a:custGeom>
              <a:avLst/>
              <a:gdLst>
                <a:gd name="T0" fmla="*/ 290 w 21600"/>
                <a:gd name="T1" fmla="*/ 0 h 21421"/>
                <a:gd name="T2" fmla="*/ 2256 w 21600"/>
                <a:gd name="T3" fmla="*/ 2047 h 21421"/>
                <a:gd name="T4" fmla="*/ 0 w 21600"/>
                <a:gd name="T5" fmla="*/ 2047 h 21421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421"/>
                <a:gd name="T11" fmla="*/ 21600 w 21600"/>
                <a:gd name="T12" fmla="*/ 21421 h 2142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421" fill="none" extrusionOk="0">
                  <a:moveTo>
                    <a:pt x="2777" y="0"/>
                  </a:moveTo>
                  <a:cubicBezTo>
                    <a:pt x="13543" y="1396"/>
                    <a:pt x="21600" y="10565"/>
                    <a:pt x="21600" y="21421"/>
                  </a:cubicBezTo>
                </a:path>
                <a:path w="21600" h="21421" stroke="0" extrusionOk="0">
                  <a:moveTo>
                    <a:pt x="2777" y="0"/>
                  </a:moveTo>
                  <a:cubicBezTo>
                    <a:pt x="13543" y="1396"/>
                    <a:pt x="21600" y="10565"/>
                    <a:pt x="21600" y="21421"/>
                  </a:cubicBezTo>
                  <a:lnTo>
                    <a:pt x="0" y="21421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9pPr>
            </a:lstStyle>
            <a:p>
              <a:endParaRPr lang="en-GB" altLang="id-ID"/>
            </a:p>
          </p:txBody>
        </p:sp>
        <p:sp>
          <p:nvSpPr>
            <p:cNvPr id="12320" name="Text Box 26"/>
            <p:cNvSpPr txBox="1">
              <a:spLocks noChangeArrowheads="1"/>
            </p:cNvSpPr>
            <p:nvPr/>
          </p:nvSpPr>
          <p:spPr bwMode="auto">
            <a:xfrm>
              <a:off x="3878" y="3335"/>
              <a:ext cx="113" cy="2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9pPr>
            </a:lstStyle>
            <a:p>
              <a:endParaRPr lang="fr-FR" altLang="id-ID">
                <a:latin typeface="Arial" panose="020B0604020202020204" pitchFamily="34" charset="0"/>
              </a:endParaRPr>
            </a:p>
          </p:txBody>
        </p:sp>
      </p:grpSp>
      <p:grpSp>
        <p:nvGrpSpPr>
          <p:cNvPr id="7" name="Group 27"/>
          <p:cNvGrpSpPr>
            <a:grpSpLocks/>
          </p:cNvGrpSpPr>
          <p:nvPr/>
        </p:nvGrpSpPr>
        <p:grpSpPr bwMode="auto">
          <a:xfrm>
            <a:off x="2254250" y="2782888"/>
            <a:ext cx="3770313" cy="3017837"/>
            <a:chOff x="1680" y="1584"/>
            <a:chExt cx="2311" cy="2047"/>
          </a:xfrm>
        </p:grpSpPr>
        <p:sp>
          <p:nvSpPr>
            <p:cNvPr id="12317" name="Arc 28"/>
            <p:cNvSpPr>
              <a:spLocks/>
            </p:cNvSpPr>
            <p:nvPr/>
          </p:nvSpPr>
          <p:spPr bwMode="auto">
            <a:xfrm rot="10449511">
              <a:off x="1680" y="1584"/>
              <a:ext cx="2256" cy="2047"/>
            </a:xfrm>
            <a:custGeom>
              <a:avLst/>
              <a:gdLst>
                <a:gd name="T0" fmla="*/ 290 w 21600"/>
                <a:gd name="T1" fmla="*/ 0 h 21421"/>
                <a:gd name="T2" fmla="*/ 2256 w 21600"/>
                <a:gd name="T3" fmla="*/ 2047 h 21421"/>
                <a:gd name="T4" fmla="*/ 0 w 21600"/>
                <a:gd name="T5" fmla="*/ 2047 h 21421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421"/>
                <a:gd name="T11" fmla="*/ 21600 w 21600"/>
                <a:gd name="T12" fmla="*/ 21421 h 2142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421" fill="none" extrusionOk="0">
                  <a:moveTo>
                    <a:pt x="2777" y="0"/>
                  </a:moveTo>
                  <a:cubicBezTo>
                    <a:pt x="13543" y="1396"/>
                    <a:pt x="21600" y="10565"/>
                    <a:pt x="21600" y="21421"/>
                  </a:cubicBezTo>
                </a:path>
                <a:path w="21600" h="21421" stroke="0" extrusionOk="0">
                  <a:moveTo>
                    <a:pt x="2777" y="0"/>
                  </a:moveTo>
                  <a:cubicBezTo>
                    <a:pt x="13543" y="1396"/>
                    <a:pt x="21600" y="10565"/>
                    <a:pt x="21600" y="21421"/>
                  </a:cubicBezTo>
                  <a:lnTo>
                    <a:pt x="0" y="21421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9pPr>
            </a:lstStyle>
            <a:p>
              <a:endParaRPr lang="en-GB" altLang="id-ID"/>
            </a:p>
          </p:txBody>
        </p:sp>
        <p:sp>
          <p:nvSpPr>
            <p:cNvPr id="12318" name="Text Box 29"/>
            <p:cNvSpPr txBox="1">
              <a:spLocks noChangeArrowheads="1"/>
            </p:cNvSpPr>
            <p:nvPr/>
          </p:nvSpPr>
          <p:spPr bwMode="auto">
            <a:xfrm>
              <a:off x="3878" y="3335"/>
              <a:ext cx="113" cy="2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9pPr>
            </a:lstStyle>
            <a:p>
              <a:endParaRPr lang="fr-FR" altLang="id-ID">
                <a:latin typeface="Arial" panose="020B0604020202020204" pitchFamily="34" charset="0"/>
              </a:endParaRPr>
            </a:p>
          </p:txBody>
        </p:sp>
      </p:grpSp>
      <p:grpSp>
        <p:nvGrpSpPr>
          <p:cNvPr id="10" name="Group 30"/>
          <p:cNvGrpSpPr>
            <a:grpSpLocks/>
          </p:cNvGrpSpPr>
          <p:nvPr/>
        </p:nvGrpSpPr>
        <p:grpSpPr bwMode="auto">
          <a:xfrm>
            <a:off x="3695700" y="2859088"/>
            <a:ext cx="3883025" cy="1668462"/>
            <a:chOff x="2328" y="1975"/>
            <a:chExt cx="2446" cy="1051"/>
          </a:xfrm>
        </p:grpSpPr>
        <p:sp>
          <p:nvSpPr>
            <p:cNvPr id="12314" name="Text Box 31"/>
            <p:cNvSpPr txBox="1">
              <a:spLocks noChangeArrowheads="1"/>
            </p:cNvSpPr>
            <p:nvPr/>
          </p:nvSpPr>
          <p:spPr bwMode="auto">
            <a:xfrm>
              <a:off x="2328" y="2793"/>
              <a:ext cx="20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9pPr>
            </a:lstStyle>
            <a:p>
              <a:r>
                <a:rPr lang="fr-FR" altLang="id-ID" b="1">
                  <a:latin typeface="Arial" panose="020B0604020202020204" pitchFamily="34" charset="0"/>
                </a:rPr>
                <a:t>F</a:t>
              </a:r>
            </a:p>
          </p:txBody>
        </p:sp>
        <p:sp>
          <p:nvSpPr>
            <p:cNvPr id="12315" name="Text Box 32"/>
            <p:cNvSpPr txBox="1">
              <a:spLocks noChangeArrowheads="1"/>
            </p:cNvSpPr>
            <p:nvPr/>
          </p:nvSpPr>
          <p:spPr bwMode="auto">
            <a:xfrm>
              <a:off x="3133" y="1975"/>
              <a:ext cx="1641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9pPr>
            </a:lstStyle>
            <a:p>
              <a:r>
                <a:rPr lang="fr-FR" altLang="id-ID" sz="2800">
                  <a:latin typeface="Arial" panose="020B0604020202020204" pitchFamily="34" charset="0"/>
                </a:rPr>
                <a:t>Optimal bundle</a:t>
              </a:r>
            </a:p>
          </p:txBody>
        </p:sp>
        <p:sp>
          <p:nvSpPr>
            <p:cNvPr id="12316" name="Line 33"/>
            <p:cNvSpPr>
              <a:spLocks noChangeShapeType="1"/>
            </p:cNvSpPr>
            <p:nvPr/>
          </p:nvSpPr>
          <p:spPr bwMode="auto">
            <a:xfrm flipH="1">
              <a:off x="2505" y="2341"/>
              <a:ext cx="878" cy="65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</p:grpSp>
      <p:sp>
        <p:nvSpPr>
          <p:cNvPr id="35" name="Text Box 23"/>
          <p:cNvSpPr txBox="1">
            <a:spLocks noChangeArrowheads="1"/>
          </p:cNvSpPr>
          <p:nvPr/>
        </p:nvSpPr>
        <p:spPr bwMode="auto">
          <a:xfrm>
            <a:off x="2085975" y="3433763"/>
            <a:ext cx="3429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r>
              <a:rPr lang="fr-FR" altLang="id-ID" sz="1400">
                <a:latin typeface="Arial" panose="020B0604020202020204" pitchFamily="34" charset="0"/>
                <a:sym typeface="Wingdings" panose="05000000000000000000" pitchFamily="2" charset="2"/>
              </a:rPr>
              <a:t></a:t>
            </a:r>
            <a:endParaRPr lang="fr-FR" altLang="id-ID" sz="1400">
              <a:latin typeface="Arial" panose="020B0604020202020204" pitchFamily="34" charset="0"/>
            </a:endParaRPr>
          </a:p>
        </p:txBody>
      </p:sp>
      <p:sp>
        <p:nvSpPr>
          <p:cNvPr id="36" name="Text Box 31"/>
          <p:cNvSpPr txBox="1">
            <a:spLocks noChangeArrowheads="1"/>
          </p:cNvSpPr>
          <p:nvPr/>
        </p:nvSpPr>
        <p:spPr bwMode="auto">
          <a:xfrm>
            <a:off x="2247900" y="3230563"/>
            <a:ext cx="3508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r>
              <a:rPr lang="fr-FR" altLang="id-ID" b="1">
                <a:latin typeface="Arial" panose="020B0604020202020204" pitchFamily="34" charset="0"/>
              </a:rPr>
              <a:t>C</a:t>
            </a:r>
          </a:p>
        </p:txBody>
      </p:sp>
      <p:sp>
        <p:nvSpPr>
          <p:cNvPr id="37" name="Text Box 23"/>
          <p:cNvSpPr txBox="1">
            <a:spLocks noChangeArrowheads="1"/>
          </p:cNvSpPr>
          <p:nvPr/>
        </p:nvSpPr>
        <p:spPr bwMode="auto">
          <a:xfrm>
            <a:off x="2581275" y="4284663"/>
            <a:ext cx="3429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r>
              <a:rPr lang="fr-FR" altLang="id-ID" sz="1400">
                <a:latin typeface="Arial" panose="020B0604020202020204" pitchFamily="34" charset="0"/>
                <a:sym typeface="Wingdings" panose="05000000000000000000" pitchFamily="2" charset="2"/>
              </a:rPr>
              <a:t></a:t>
            </a:r>
            <a:endParaRPr lang="fr-FR" altLang="id-ID" sz="1400">
              <a:latin typeface="Arial" panose="020B0604020202020204" pitchFamily="34" charset="0"/>
            </a:endParaRPr>
          </a:p>
        </p:txBody>
      </p:sp>
      <p:sp>
        <p:nvSpPr>
          <p:cNvPr id="38" name="Text Box 31"/>
          <p:cNvSpPr txBox="1">
            <a:spLocks noChangeArrowheads="1"/>
          </p:cNvSpPr>
          <p:nvPr/>
        </p:nvSpPr>
        <p:spPr bwMode="auto">
          <a:xfrm>
            <a:off x="2743200" y="4081463"/>
            <a:ext cx="3508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r>
              <a:rPr lang="fr-FR" altLang="id-ID" b="1">
                <a:latin typeface="Arial" panose="020B0604020202020204" pitchFamily="34" charset="0"/>
              </a:rPr>
              <a:t>D</a:t>
            </a:r>
          </a:p>
        </p:txBody>
      </p:sp>
      <p:sp>
        <p:nvSpPr>
          <p:cNvPr id="39" name="Text Box 23"/>
          <p:cNvSpPr txBox="1">
            <a:spLocks noChangeArrowheads="1"/>
          </p:cNvSpPr>
          <p:nvPr/>
        </p:nvSpPr>
        <p:spPr bwMode="auto">
          <a:xfrm>
            <a:off x="4117975" y="5287963"/>
            <a:ext cx="3429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r>
              <a:rPr lang="fr-FR" altLang="id-ID" sz="1400">
                <a:latin typeface="Arial" panose="020B0604020202020204" pitchFamily="34" charset="0"/>
                <a:sym typeface="Wingdings" panose="05000000000000000000" pitchFamily="2" charset="2"/>
              </a:rPr>
              <a:t></a:t>
            </a:r>
            <a:endParaRPr lang="fr-FR" altLang="id-ID" sz="1400">
              <a:latin typeface="Arial" panose="020B0604020202020204" pitchFamily="34" charset="0"/>
            </a:endParaRPr>
          </a:p>
        </p:txBody>
      </p:sp>
      <p:sp>
        <p:nvSpPr>
          <p:cNvPr id="40" name="Text Box 31"/>
          <p:cNvSpPr txBox="1">
            <a:spLocks noChangeArrowheads="1"/>
          </p:cNvSpPr>
          <p:nvPr/>
        </p:nvSpPr>
        <p:spPr bwMode="auto">
          <a:xfrm>
            <a:off x="4279900" y="5084763"/>
            <a:ext cx="3381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r>
              <a:rPr lang="fr-FR" altLang="id-ID" b="1">
                <a:latin typeface="Arial" panose="020B0604020202020204" pitchFamily="34" charset="0"/>
              </a:rPr>
              <a:t>E</a:t>
            </a:r>
          </a:p>
        </p:txBody>
      </p:sp>
      <p:sp>
        <p:nvSpPr>
          <p:cNvPr id="41" name="Text Box 23"/>
          <p:cNvSpPr txBox="1">
            <a:spLocks noChangeArrowheads="1"/>
          </p:cNvSpPr>
          <p:nvPr/>
        </p:nvSpPr>
        <p:spPr bwMode="auto">
          <a:xfrm>
            <a:off x="4968875" y="4221163"/>
            <a:ext cx="3429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r>
              <a:rPr lang="fr-FR" altLang="id-ID" sz="1400">
                <a:latin typeface="Arial" panose="020B0604020202020204" pitchFamily="34" charset="0"/>
                <a:sym typeface="Wingdings" panose="05000000000000000000" pitchFamily="2" charset="2"/>
              </a:rPr>
              <a:t></a:t>
            </a:r>
            <a:endParaRPr lang="fr-FR" altLang="id-ID" sz="1400">
              <a:latin typeface="Arial" panose="020B0604020202020204" pitchFamily="34" charset="0"/>
            </a:endParaRPr>
          </a:p>
        </p:txBody>
      </p:sp>
      <p:sp>
        <p:nvSpPr>
          <p:cNvPr id="42" name="Text Box 31"/>
          <p:cNvSpPr txBox="1">
            <a:spLocks noChangeArrowheads="1"/>
          </p:cNvSpPr>
          <p:nvPr/>
        </p:nvSpPr>
        <p:spPr bwMode="auto">
          <a:xfrm>
            <a:off x="5156200" y="4017963"/>
            <a:ext cx="3508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r>
              <a:rPr lang="fr-FR" altLang="id-ID" b="1">
                <a:latin typeface="Arial" panose="020B0604020202020204" pitchFamily="34" charset="0"/>
              </a:rPr>
              <a:t>B</a:t>
            </a:r>
          </a:p>
        </p:txBody>
      </p:sp>
      <p:sp>
        <p:nvSpPr>
          <p:cNvPr id="43" name="Text Box 23"/>
          <p:cNvSpPr txBox="1">
            <a:spLocks noChangeArrowheads="1"/>
          </p:cNvSpPr>
          <p:nvPr/>
        </p:nvSpPr>
        <p:spPr bwMode="auto">
          <a:xfrm>
            <a:off x="3787775" y="3268663"/>
            <a:ext cx="3429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r>
              <a:rPr lang="fr-FR" altLang="id-ID" sz="1400">
                <a:latin typeface="Arial" panose="020B0604020202020204" pitchFamily="34" charset="0"/>
                <a:sym typeface="Wingdings" panose="05000000000000000000" pitchFamily="2" charset="2"/>
              </a:rPr>
              <a:t></a:t>
            </a:r>
            <a:endParaRPr lang="fr-FR" altLang="id-ID" sz="1400">
              <a:latin typeface="Arial" panose="020B0604020202020204" pitchFamily="34" charset="0"/>
            </a:endParaRPr>
          </a:p>
        </p:txBody>
      </p:sp>
      <p:sp>
        <p:nvSpPr>
          <p:cNvPr id="44" name="Text Box 31"/>
          <p:cNvSpPr txBox="1">
            <a:spLocks noChangeArrowheads="1"/>
          </p:cNvSpPr>
          <p:nvPr/>
        </p:nvSpPr>
        <p:spPr bwMode="auto">
          <a:xfrm>
            <a:off x="3949700" y="3065463"/>
            <a:ext cx="3508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r>
              <a:rPr lang="fr-FR" altLang="id-ID" b="1">
                <a:latin typeface="Arial" panose="020B0604020202020204" pitchFamily="34" charset="0"/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9" presetID="16" presetClass="entr" presetSubtype="42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id-ID" smtClean="0"/>
              <a:t>The optimal consumer choice</a:t>
            </a:r>
          </a:p>
        </p:txBody>
      </p:sp>
      <p:grpSp>
        <p:nvGrpSpPr>
          <p:cNvPr id="13317" name="Group 18"/>
          <p:cNvGrpSpPr>
            <a:grpSpLocks/>
          </p:cNvGrpSpPr>
          <p:nvPr/>
        </p:nvGrpSpPr>
        <p:grpSpPr bwMode="auto">
          <a:xfrm>
            <a:off x="1601788" y="2459038"/>
            <a:ext cx="6019800" cy="3352800"/>
            <a:chOff x="768" y="1680"/>
            <a:chExt cx="3792" cy="2112"/>
          </a:xfrm>
        </p:grpSpPr>
        <p:sp>
          <p:nvSpPr>
            <p:cNvPr id="13334" name="Line 19"/>
            <p:cNvSpPr>
              <a:spLocks noChangeShapeType="1"/>
            </p:cNvSpPr>
            <p:nvPr/>
          </p:nvSpPr>
          <p:spPr bwMode="auto">
            <a:xfrm flipV="1">
              <a:off x="768" y="1680"/>
              <a:ext cx="0" cy="2112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3335" name="Line 20"/>
            <p:cNvSpPr>
              <a:spLocks noChangeShapeType="1"/>
            </p:cNvSpPr>
            <p:nvPr/>
          </p:nvSpPr>
          <p:spPr bwMode="auto">
            <a:xfrm>
              <a:off x="768" y="3792"/>
              <a:ext cx="3792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</p:grpSp>
      <p:sp>
        <p:nvSpPr>
          <p:cNvPr id="13318" name="Rectangle 24"/>
          <p:cNvSpPr>
            <a:spLocks noChangeArrowheads="1"/>
          </p:cNvSpPr>
          <p:nvPr/>
        </p:nvSpPr>
        <p:spPr bwMode="auto">
          <a:xfrm>
            <a:off x="1449388" y="2979738"/>
            <a:ext cx="32067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r>
              <a:rPr lang="en-GB" altLang="id-ID" sz="1200">
                <a:solidFill>
                  <a:srgbClr val="990000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</a:t>
            </a:r>
          </a:p>
        </p:txBody>
      </p:sp>
      <p:sp>
        <p:nvSpPr>
          <p:cNvPr id="13319" name="Rectangle 28"/>
          <p:cNvSpPr>
            <a:spLocks noChangeArrowheads="1"/>
          </p:cNvSpPr>
          <p:nvPr/>
        </p:nvSpPr>
        <p:spPr bwMode="auto">
          <a:xfrm>
            <a:off x="5389563" y="5670550"/>
            <a:ext cx="3206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r>
              <a:rPr lang="en-GB" altLang="id-ID" sz="1200">
                <a:solidFill>
                  <a:srgbClr val="990000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</a:t>
            </a:r>
          </a:p>
        </p:txBody>
      </p:sp>
      <p:graphicFrame>
        <p:nvGraphicFramePr>
          <p:cNvPr id="13314" name="Object 4"/>
          <p:cNvGraphicFramePr>
            <a:graphicFrameLocks noChangeAspect="1"/>
          </p:cNvGraphicFramePr>
          <p:nvPr/>
        </p:nvGraphicFramePr>
        <p:xfrm>
          <a:off x="5588000" y="5776913"/>
          <a:ext cx="731838" cy="604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6" name="Equation" r:id="rId3" imgW="291960" imgH="241200" progId="">
                  <p:embed/>
                </p:oleObj>
              </mc:Choice>
              <mc:Fallback>
                <p:oleObj name="Equation" r:id="rId3" imgW="291960" imgH="241200" progId="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8000" y="5776913"/>
                        <a:ext cx="731838" cy="604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0" name="Text Box 10"/>
          <p:cNvSpPr txBox="1">
            <a:spLocks noChangeArrowheads="1"/>
          </p:cNvSpPr>
          <p:nvPr/>
        </p:nvSpPr>
        <p:spPr bwMode="auto">
          <a:xfrm>
            <a:off x="7148513" y="6000750"/>
            <a:ext cx="9794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r>
              <a:rPr lang="en-GB" altLang="id-ID">
                <a:solidFill>
                  <a:schemeClr val="tx2"/>
                </a:solidFill>
                <a:latin typeface="Arial" panose="020B0604020202020204" pitchFamily="34" charset="0"/>
              </a:rPr>
              <a:t>Cinema</a:t>
            </a:r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747713" y="2419350"/>
            <a:ext cx="8001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r>
              <a:rPr lang="en-GB" altLang="id-ID">
                <a:solidFill>
                  <a:schemeClr val="tx2"/>
                </a:solidFill>
                <a:latin typeface="Arial" panose="020B0604020202020204" pitchFamily="34" charset="0"/>
              </a:rPr>
              <a:t>Meals</a:t>
            </a:r>
          </a:p>
        </p:txBody>
      </p:sp>
      <p:graphicFrame>
        <p:nvGraphicFramePr>
          <p:cNvPr id="13315" name="Object 5"/>
          <p:cNvGraphicFramePr>
            <a:graphicFrameLocks noChangeAspect="1"/>
          </p:cNvGraphicFramePr>
          <p:nvPr/>
        </p:nvGraphicFramePr>
        <p:xfrm>
          <a:off x="717550" y="2773363"/>
          <a:ext cx="763588" cy="604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7" name="Equation" r:id="rId5" imgW="304560" imgH="241200" progId="">
                  <p:embed/>
                </p:oleObj>
              </mc:Choice>
              <mc:Fallback>
                <p:oleObj name="Equation" r:id="rId5" imgW="304560" imgH="241200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7550" y="2773363"/>
                        <a:ext cx="763588" cy="604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2" name="Line 29"/>
          <p:cNvSpPr>
            <a:spLocks noChangeShapeType="1"/>
          </p:cNvSpPr>
          <p:nvPr/>
        </p:nvSpPr>
        <p:spPr bwMode="auto">
          <a:xfrm>
            <a:off x="1597025" y="3143250"/>
            <a:ext cx="3941763" cy="2703513"/>
          </a:xfrm>
          <a:prstGeom prst="line">
            <a:avLst/>
          </a:prstGeom>
          <a:noFill/>
          <a:ln w="19050">
            <a:solidFill>
              <a:srgbClr val="99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4635500" y="1460500"/>
            <a:ext cx="36576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altLang="id-ID" sz="2400">
                <a:solidFill>
                  <a:schemeClr val="tx2"/>
                </a:solidFill>
                <a:latin typeface="Arial" panose="020B0604020202020204" pitchFamily="34" charset="0"/>
              </a:rPr>
              <a:t>The budget constraint is tangent to the indifference curve at F</a:t>
            </a:r>
          </a:p>
        </p:txBody>
      </p:sp>
      <p:grpSp>
        <p:nvGrpSpPr>
          <p:cNvPr id="13324" name="Group 19"/>
          <p:cNvGrpSpPr>
            <a:grpSpLocks/>
          </p:cNvGrpSpPr>
          <p:nvPr/>
        </p:nvGrpSpPr>
        <p:grpSpPr bwMode="auto">
          <a:xfrm>
            <a:off x="2641600" y="2284413"/>
            <a:ext cx="3679825" cy="3173412"/>
            <a:chOff x="1664" y="1613"/>
            <a:chExt cx="2318" cy="1999"/>
          </a:xfrm>
        </p:grpSpPr>
        <p:grpSp>
          <p:nvGrpSpPr>
            <p:cNvPr id="13330" name="Group 20"/>
            <p:cNvGrpSpPr>
              <a:grpSpLocks/>
            </p:cNvGrpSpPr>
            <p:nvPr/>
          </p:nvGrpSpPr>
          <p:grpSpPr bwMode="auto">
            <a:xfrm>
              <a:off x="1664" y="1613"/>
              <a:ext cx="2318" cy="1999"/>
              <a:chOff x="1680" y="1584"/>
              <a:chExt cx="2314" cy="2047"/>
            </a:xfrm>
          </p:grpSpPr>
          <p:sp>
            <p:nvSpPr>
              <p:cNvPr id="13332" name="Arc 21"/>
              <p:cNvSpPr>
                <a:spLocks/>
              </p:cNvSpPr>
              <p:nvPr/>
            </p:nvSpPr>
            <p:spPr bwMode="auto">
              <a:xfrm rot="10449511">
                <a:off x="1680" y="1584"/>
                <a:ext cx="2256" cy="2047"/>
              </a:xfrm>
              <a:custGeom>
                <a:avLst/>
                <a:gdLst>
                  <a:gd name="T0" fmla="*/ 290 w 21600"/>
                  <a:gd name="T1" fmla="*/ 0 h 21421"/>
                  <a:gd name="T2" fmla="*/ 2256 w 21600"/>
                  <a:gd name="T3" fmla="*/ 2047 h 21421"/>
                  <a:gd name="T4" fmla="*/ 0 w 21600"/>
                  <a:gd name="T5" fmla="*/ 2047 h 21421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421"/>
                  <a:gd name="T11" fmla="*/ 21600 w 21600"/>
                  <a:gd name="T12" fmla="*/ 21421 h 2142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421" fill="none" extrusionOk="0">
                    <a:moveTo>
                      <a:pt x="2777" y="0"/>
                    </a:moveTo>
                    <a:cubicBezTo>
                      <a:pt x="13543" y="1396"/>
                      <a:pt x="21600" y="10565"/>
                      <a:pt x="21600" y="21421"/>
                    </a:cubicBezTo>
                  </a:path>
                  <a:path w="21600" h="21421" stroke="0" extrusionOk="0">
                    <a:moveTo>
                      <a:pt x="2777" y="0"/>
                    </a:moveTo>
                    <a:cubicBezTo>
                      <a:pt x="13543" y="1396"/>
                      <a:pt x="21600" y="10565"/>
                      <a:pt x="21600" y="21421"/>
                    </a:cubicBezTo>
                    <a:lnTo>
                      <a:pt x="0" y="21421"/>
                    </a:ln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Lucida Sans Unicode" panose="020B0602030504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Lucida Sans Unicode" panose="020B0602030504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Lucida Sans Unicode" panose="020B0602030504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Lucida Sans Unicode" panose="020B0602030504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Lucida Sans Unicode" panose="020B060203050402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Lucida Sans Unicode" panose="020B060203050402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Lucida Sans Unicode" panose="020B060203050402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Lucida Sans Unicode" panose="020B060203050402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Lucida Sans Unicode" panose="020B0602030504020204" pitchFamily="34" charset="0"/>
                  </a:defRPr>
                </a:lvl9pPr>
              </a:lstStyle>
              <a:p>
                <a:endParaRPr lang="en-GB" altLang="id-ID"/>
              </a:p>
            </p:txBody>
          </p:sp>
          <p:sp>
            <p:nvSpPr>
              <p:cNvPr id="13333" name="Text Box 22"/>
              <p:cNvSpPr txBox="1">
                <a:spLocks noChangeArrowheads="1"/>
              </p:cNvSpPr>
              <p:nvPr/>
            </p:nvSpPr>
            <p:spPr bwMode="auto">
              <a:xfrm>
                <a:off x="3878" y="3335"/>
                <a:ext cx="116" cy="2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Lucida Sans Unicode" panose="020B0602030504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Lucida Sans Unicode" panose="020B0602030504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Lucida Sans Unicode" panose="020B0602030504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Lucida Sans Unicode" panose="020B0602030504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Lucida Sans Unicode" panose="020B060203050402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Lucida Sans Unicode" panose="020B060203050402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Lucida Sans Unicode" panose="020B060203050402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Lucida Sans Unicode" panose="020B060203050402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Lucida Sans Unicode" panose="020B0602030504020204" pitchFamily="34" charset="0"/>
                  </a:defRPr>
                </a:lvl9pPr>
              </a:lstStyle>
              <a:p>
                <a:endParaRPr lang="en-GB" altLang="id-ID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13331" name="Text Box 23"/>
            <p:cNvSpPr txBox="1">
              <a:spLocks noChangeArrowheads="1"/>
            </p:cNvSpPr>
            <p:nvPr/>
          </p:nvSpPr>
          <p:spPr bwMode="auto">
            <a:xfrm>
              <a:off x="2282" y="3009"/>
              <a:ext cx="21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9pPr>
            </a:lstStyle>
            <a:p>
              <a:r>
                <a:rPr lang="en-GB" altLang="id-ID" sz="1400">
                  <a:latin typeface="Arial" panose="020B0604020202020204" pitchFamily="34" charset="0"/>
                  <a:sym typeface="Wingdings" panose="05000000000000000000" pitchFamily="2" charset="2"/>
                </a:rPr>
                <a:t></a:t>
              </a:r>
              <a:endParaRPr lang="en-GB" altLang="id-ID" sz="1400">
                <a:latin typeface="Arial" panose="020B0604020202020204" pitchFamily="34" charset="0"/>
              </a:endParaRPr>
            </a:p>
          </p:txBody>
        </p:sp>
      </p:grpSp>
      <p:sp>
        <p:nvSpPr>
          <p:cNvPr id="13325" name="Text Box 31"/>
          <p:cNvSpPr txBox="1">
            <a:spLocks noChangeArrowheads="1"/>
          </p:cNvSpPr>
          <p:nvPr/>
        </p:nvSpPr>
        <p:spPr bwMode="auto">
          <a:xfrm>
            <a:off x="3695700" y="4157663"/>
            <a:ext cx="3254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r>
              <a:rPr lang="en-GB" altLang="id-ID" b="1">
                <a:latin typeface="Arial" panose="020B0604020202020204" pitchFamily="34" charset="0"/>
              </a:rPr>
              <a:t>F</a:t>
            </a:r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4568825" y="1908175"/>
            <a:ext cx="3979863" cy="2763838"/>
            <a:chOff x="2782" y="1042"/>
            <a:chExt cx="2507" cy="1741"/>
          </a:xfrm>
        </p:grpSpPr>
        <p:sp>
          <p:nvSpPr>
            <p:cNvPr id="13327" name="Oval 32"/>
            <p:cNvSpPr>
              <a:spLocks noChangeArrowheads="1"/>
            </p:cNvSpPr>
            <p:nvPr/>
          </p:nvSpPr>
          <p:spPr bwMode="auto">
            <a:xfrm>
              <a:off x="2782" y="1042"/>
              <a:ext cx="2282" cy="521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9pPr>
            </a:lstStyle>
            <a:p>
              <a:endParaRPr lang="en-GB" altLang="id-ID"/>
            </a:p>
          </p:txBody>
        </p:sp>
        <p:sp>
          <p:nvSpPr>
            <p:cNvPr id="13328" name="Line 33"/>
            <p:cNvSpPr>
              <a:spLocks noChangeShapeType="1"/>
            </p:cNvSpPr>
            <p:nvPr/>
          </p:nvSpPr>
          <p:spPr bwMode="auto">
            <a:xfrm>
              <a:off x="3921" y="1552"/>
              <a:ext cx="29" cy="55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3329" name="Text Box 34"/>
            <p:cNvSpPr txBox="1">
              <a:spLocks noChangeArrowheads="1"/>
            </p:cNvSpPr>
            <p:nvPr/>
          </p:nvSpPr>
          <p:spPr bwMode="auto">
            <a:xfrm>
              <a:off x="2904" y="2104"/>
              <a:ext cx="2385" cy="6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9pPr>
            </a:lstStyle>
            <a:p>
              <a:r>
                <a:rPr lang="en-GB" altLang="id-ID" sz="3200">
                  <a:solidFill>
                    <a:schemeClr val="hlink"/>
                  </a:solidFill>
                  <a:latin typeface="Arial" panose="020B0604020202020204" pitchFamily="34" charset="0"/>
                </a:rPr>
                <a:t>Definition of the MRS at F !!!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id-ID" smtClean="0"/>
              <a:t>The optimal consumer choice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altLang="id-ID" sz="2800" smtClean="0"/>
              <a:t>The optimal bundle is on the tangency between the budget constraint and the indifference curve.</a:t>
            </a:r>
          </a:p>
          <a:p>
            <a:pPr>
              <a:buFont typeface="Wingdings" panose="05000000000000000000" pitchFamily="2" charset="2"/>
              <a:buNone/>
            </a:pPr>
            <a:endParaRPr lang="en-GB" altLang="id-ID" sz="2800" smtClean="0"/>
          </a:p>
          <a:p>
            <a:r>
              <a:rPr lang="en-GB" altLang="id-ID" sz="2800" smtClean="0"/>
              <a:t>This means that for the optimal bundle the slope of the IC is equal to the slope of the budget constraint</a:t>
            </a:r>
          </a:p>
          <a:p>
            <a:endParaRPr lang="en-GB" altLang="id-ID" sz="2800" smtClean="0"/>
          </a:p>
          <a:p>
            <a:pPr algn="ctr">
              <a:buFont typeface="Wingdings" panose="05000000000000000000" pitchFamily="2" charset="2"/>
              <a:buNone/>
            </a:pPr>
            <a:r>
              <a:rPr lang="en-GB" altLang="id-ID" sz="2800" smtClean="0"/>
              <a:t>MRS = ratio of prices</a:t>
            </a:r>
          </a:p>
          <a:p>
            <a:endParaRPr lang="en-GB" altLang="id-ID" sz="28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id-ID" smtClean="0"/>
              <a:t>The optimal consumer choice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85800" y="2214695"/>
            <a:ext cx="7772870" cy="3424107"/>
          </a:xfrm>
        </p:spPr>
        <p:txBody>
          <a:bodyPr>
            <a:normAutofit fontScale="70000" lnSpcReduction="20000"/>
          </a:bodyPr>
          <a:lstStyle/>
          <a:p>
            <a:r>
              <a:rPr lang="en-GB" altLang="id-ID" sz="2800" dirty="0" smtClean="0"/>
              <a:t>This condition gives a central result of consumer theory:</a:t>
            </a:r>
          </a:p>
          <a:p>
            <a:pPr lvl="1"/>
            <a:endParaRPr lang="en-GB" altLang="id-ID" sz="2600" dirty="0" smtClean="0"/>
          </a:p>
          <a:p>
            <a:pPr>
              <a:buFont typeface="Wingdings" panose="05000000000000000000" pitchFamily="2" charset="2"/>
              <a:buNone/>
            </a:pPr>
            <a:endParaRPr lang="en-GB" altLang="id-ID" dirty="0" smtClean="0"/>
          </a:p>
          <a:p>
            <a:pPr>
              <a:buFont typeface="Wingdings" panose="05000000000000000000" pitchFamily="2" charset="2"/>
              <a:buNone/>
            </a:pPr>
            <a:endParaRPr lang="en-GB" altLang="id-ID" dirty="0" smtClean="0"/>
          </a:p>
          <a:p>
            <a:r>
              <a:rPr lang="en-GB" altLang="id-ID" sz="2800" dirty="0" smtClean="0"/>
              <a:t>The optimal bundle is the </a:t>
            </a:r>
            <a:r>
              <a:rPr lang="en-GB" altLang="id-ID" sz="2800" dirty="0" smtClean="0">
                <a:solidFill>
                  <a:srgbClr val="990000"/>
                </a:solidFill>
              </a:rPr>
              <a:t>one which equalises the marginal utility per € spent</a:t>
            </a:r>
          </a:p>
          <a:p>
            <a:pPr lvl="1"/>
            <a:r>
              <a:rPr lang="en-GB" altLang="id-ID" sz="2600" dirty="0" smtClean="0"/>
              <a:t>If you were to receive an extra</a:t>
            </a:r>
            <a:r>
              <a:rPr lang="en-GB" altLang="id-ID" sz="2400" dirty="0" smtClean="0"/>
              <a:t> € </a:t>
            </a:r>
            <a:r>
              <a:rPr lang="en-GB" altLang="id-ID" sz="2600" dirty="0" smtClean="0"/>
              <a:t>of income, your marginal utility will be the same regardless of where you spend it</a:t>
            </a:r>
          </a:p>
          <a:p>
            <a:endParaRPr lang="en-GB" altLang="id-ID" dirty="0" smtClean="0"/>
          </a:p>
        </p:txBody>
      </p:sp>
      <p:graphicFrame>
        <p:nvGraphicFramePr>
          <p:cNvPr id="17410" name="Object 2"/>
          <p:cNvGraphicFramePr>
            <a:graphicFrameLocks noChangeAspect="1"/>
          </p:cNvGraphicFramePr>
          <p:nvPr/>
        </p:nvGraphicFramePr>
        <p:xfrm>
          <a:off x="1787525" y="2587625"/>
          <a:ext cx="5673725" cy="896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1" name="Equation" r:id="rId3" imgW="2730240" imgH="431640" progId="">
                  <p:embed/>
                </p:oleObj>
              </mc:Choice>
              <mc:Fallback>
                <p:oleObj name="Equation" r:id="rId3" imgW="2730240" imgH="431640" progId="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7525" y="2587625"/>
                        <a:ext cx="5673725" cy="896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id-ID" smtClean="0"/>
              <a:t>The budget constraint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/>
          </a:bodyPr>
          <a:lstStyle/>
          <a:p>
            <a:r>
              <a:rPr lang="en-GB" altLang="id-ID" sz="2800" smtClean="0"/>
              <a:t>The basic concept is really straightforward:</a:t>
            </a:r>
          </a:p>
          <a:p>
            <a:endParaRPr lang="en-GB" altLang="id-ID" sz="2800" smtClean="0"/>
          </a:p>
          <a:p>
            <a:pPr lvl="1"/>
            <a:r>
              <a:rPr lang="en-GB" altLang="id-ID" smtClean="0"/>
              <a:t>The consumer has a limited income (</a:t>
            </a:r>
            <a:r>
              <a:rPr lang="en-GB" altLang="id-ID" smtClean="0">
                <a:solidFill>
                  <a:srgbClr val="990000"/>
                </a:solidFill>
              </a:rPr>
              <a:t>I</a:t>
            </a:r>
            <a:r>
              <a:rPr lang="en-GB" altLang="id-ID" smtClean="0"/>
              <a:t>) to purchase different goods</a:t>
            </a:r>
          </a:p>
          <a:p>
            <a:pPr lvl="1"/>
            <a:r>
              <a:rPr lang="en-GB" altLang="id-ID" smtClean="0"/>
              <a:t>Each type of good has a defined price (</a:t>
            </a:r>
            <a:r>
              <a:rPr lang="en-GB" altLang="id-ID" smtClean="0">
                <a:solidFill>
                  <a:srgbClr val="990000"/>
                </a:solidFill>
              </a:rPr>
              <a:t>p</a:t>
            </a:r>
            <a:r>
              <a:rPr lang="en-GB" altLang="id-ID" smtClean="0"/>
              <a:t>) per unit</a:t>
            </a:r>
          </a:p>
          <a:p>
            <a:pPr lvl="1"/>
            <a:r>
              <a:rPr lang="en-GB" altLang="id-ID" smtClean="0"/>
              <a:t>We assume that the consumer does not save and </a:t>
            </a:r>
            <a:r>
              <a:rPr lang="en-GB" altLang="id-ID" smtClean="0">
                <a:solidFill>
                  <a:srgbClr val="990000"/>
                </a:solidFill>
              </a:rPr>
              <a:t>spends all his income</a:t>
            </a:r>
          </a:p>
          <a:p>
            <a:pPr lvl="2"/>
            <a:r>
              <a:rPr lang="en-GB" altLang="id-ID" smtClean="0"/>
              <a:t>This possibility will be examined later</a:t>
            </a:r>
          </a:p>
          <a:p>
            <a:endParaRPr lang="en-GB" altLang="id-ID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id-ID" smtClean="0"/>
              <a:t>The optimal consumer choice</a:t>
            </a:r>
          </a:p>
        </p:txBody>
      </p:sp>
      <p:grpSp>
        <p:nvGrpSpPr>
          <p:cNvPr id="15365" name="Group 18"/>
          <p:cNvGrpSpPr>
            <a:grpSpLocks/>
          </p:cNvGrpSpPr>
          <p:nvPr/>
        </p:nvGrpSpPr>
        <p:grpSpPr bwMode="auto">
          <a:xfrm>
            <a:off x="1601788" y="2459038"/>
            <a:ext cx="6019800" cy="3352800"/>
            <a:chOff x="768" y="1680"/>
            <a:chExt cx="3792" cy="2112"/>
          </a:xfrm>
        </p:grpSpPr>
        <p:sp>
          <p:nvSpPr>
            <p:cNvPr id="15386" name="Line 19"/>
            <p:cNvSpPr>
              <a:spLocks noChangeShapeType="1"/>
            </p:cNvSpPr>
            <p:nvPr/>
          </p:nvSpPr>
          <p:spPr bwMode="auto">
            <a:xfrm flipV="1">
              <a:off x="768" y="1680"/>
              <a:ext cx="0" cy="2112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5387" name="Line 20"/>
            <p:cNvSpPr>
              <a:spLocks noChangeShapeType="1"/>
            </p:cNvSpPr>
            <p:nvPr/>
          </p:nvSpPr>
          <p:spPr bwMode="auto">
            <a:xfrm>
              <a:off x="768" y="3792"/>
              <a:ext cx="3792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</p:grpSp>
      <p:sp>
        <p:nvSpPr>
          <p:cNvPr id="15366" name="Rectangle 24"/>
          <p:cNvSpPr>
            <a:spLocks noChangeArrowheads="1"/>
          </p:cNvSpPr>
          <p:nvPr/>
        </p:nvSpPr>
        <p:spPr bwMode="auto">
          <a:xfrm>
            <a:off x="1449388" y="2979738"/>
            <a:ext cx="32067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r>
              <a:rPr lang="en-GB" altLang="id-ID" sz="1200">
                <a:solidFill>
                  <a:srgbClr val="990000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</a:t>
            </a:r>
          </a:p>
        </p:txBody>
      </p:sp>
      <p:sp>
        <p:nvSpPr>
          <p:cNvPr id="15367" name="Rectangle 28"/>
          <p:cNvSpPr>
            <a:spLocks noChangeArrowheads="1"/>
          </p:cNvSpPr>
          <p:nvPr/>
        </p:nvSpPr>
        <p:spPr bwMode="auto">
          <a:xfrm>
            <a:off x="5389563" y="5670550"/>
            <a:ext cx="3206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r>
              <a:rPr lang="en-GB" altLang="id-ID" sz="1200">
                <a:solidFill>
                  <a:srgbClr val="990000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</a:t>
            </a:r>
          </a:p>
        </p:txBody>
      </p:sp>
      <p:graphicFrame>
        <p:nvGraphicFramePr>
          <p:cNvPr id="15362" name="Object 4"/>
          <p:cNvGraphicFramePr>
            <a:graphicFrameLocks noChangeAspect="1"/>
          </p:cNvGraphicFramePr>
          <p:nvPr/>
        </p:nvGraphicFramePr>
        <p:xfrm>
          <a:off x="5588000" y="5776913"/>
          <a:ext cx="731838" cy="604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8" name="Equation" r:id="rId3" imgW="291960" imgH="241200" progId="">
                  <p:embed/>
                </p:oleObj>
              </mc:Choice>
              <mc:Fallback>
                <p:oleObj name="Equation" r:id="rId3" imgW="291960" imgH="241200" progId="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8000" y="5776913"/>
                        <a:ext cx="731838" cy="604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8" name="Text Box 10"/>
          <p:cNvSpPr txBox="1">
            <a:spLocks noChangeArrowheads="1"/>
          </p:cNvSpPr>
          <p:nvPr/>
        </p:nvSpPr>
        <p:spPr bwMode="auto">
          <a:xfrm>
            <a:off x="7148513" y="6000750"/>
            <a:ext cx="9794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r>
              <a:rPr lang="en-GB" altLang="id-ID">
                <a:solidFill>
                  <a:schemeClr val="tx2"/>
                </a:solidFill>
                <a:latin typeface="Arial" panose="020B0604020202020204" pitchFamily="34" charset="0"/>
              </a:rPr>
              <a:t>Cinema</a:t>
            </a:r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747713" y="2419350"/>
            <a:ext cx="8001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r>
              <a:rPr lang="en-GB" altLang="id-ID">
                <a:solidFill>
                  <a:schemeClr val="tx2"/>
                </a:solidFill>
                <a:latin typeface="Arial" panose="020B0604020202020204" pitchFamily="34" charset="0"/>
              </a:rPr>
              <a:t>Meals</a:t>
            </a:r>
          </a:p>
        </p:txBody>
      </p:sp>
      <p:graphicFrame>
        <p:nvGraphicFramePr>
          <p:cNvPr id="15363" name="Object 5"/>
          <p:cNvGraphicFramePr>
            <a:graphicFrameLocks noChangeAspect="1"/>
          </p:cNvGraphicFramePr>
          <p:nvPr/>
        </p:nvGraphicFramePr>
        <p:xfrm>
          <a:off x="717550" y="2773363"/>
          <a:ext cx="763588" cy="604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9" name="Equation" r:id="rId5" imgW="304560" imgH="241200" progId="">
                  <p:embed/>
                </p:oleObj>
              </mc:Choice>
              <mc:Fallback>
                <p:oleObj name="Equation" r:id="rId5" imgW="304560" imgH="241200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7550" y="2773363"/>
                        <a:ext cx="763588" cy="604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70" name="Line 29"/>
          <p:cNvSpPr>
            <a:spLocks noChangeShapeType="1"/>
          </p:cNvSpPr>
          <p:nvPr/>
        </p:nvSpPr>
        <p:spPr bwMode="auto">
          <a:xfrm>
            <a:off x="1597025" y="3143250"/>
            <a:ext cx="3941763" cy="2703513"/>
          </a:xfrm>
          <a:prstGeom prst="line">
            <a:avLst/>
          </a:prstGeom>
          <a:noFill/>
          <a:ln w="19050">
            <a:solidFill>
              <a:srgbClr val="99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5371" name="Text Box 4"/>
          <p:cNvSpPr txBox="1">
            <a:spLocks noChangeArrowheads="1"/>
          </p:cNvSpPr>
          <p:nvPr/>
        </p:nvSpPr>
        <p:spPr bwMode="auto">
          <a:xfrm>
            <a:off x="874713" y="1460500"/>
            <a:ext cx="74183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altLang="id-ID" sz="2400">
                <a:solidFill>
                  <a:schemeClr val="tx2"/>
                </a:solidFill>
                <a:latin typeface="Arial" panose="020B0604020202020204" pitchFamily="34" charset="0"/>
              </a:rPr>
              <a:t>Example of optimal choice with concave preferences</a:t>
            </a:r>
          </a:p>
        </p:txBody>
      </p:sp>
      <p:grpSp>
        <p:nvGrpSpPr>
          <p:cNvPr id="15372" name="Group 19"/>
          <p:cNvGrpSpPr>
            <a:grpSpLocks/>
          </p:cNvGrpSpPr>
          <p:nvPr/>
        </p:nvGrpSpPr>
        <p:grpSpPr bwMode="auto">
          <a:xfrm rot="10800000">
            <a:off x="1812925" y="2374900"/>
            <a:ext cx="2239963" cy="3414713"/>
            <a:chOff x="3093" y="1404"/>
            <a:chExt cx="1411" cy="2151"/>
          </a:xfrm>
        </p:grpSpPr>
        <p:grpSp>
          <p:nvGrpSpPr>
            <p:cNvPr id="15382" name="Group 20"/>
            <p:cNvGrpSpPr>
              <a:grpSpLocks/>
            </p:cNvGrpSpPr>
            <p:nvPr/>
          </p:nvGrpSpPr>
          <p:grpSpPr bwMode="auto">
            <a:xfrm>
              <a:off x="3093" y="1404"/>
              <a:ext cx="1411" cy="2151"/>
              <a:chOff x="3107" y="1370"/>
              <a:chExt cx="1409" cy="2203"/>
            </a:xfrm>
          </p:grpSpPr>
          <p:sp>
            <p:nvSpPr>
              <p:cNvPr id="15384" name="Arc 21"/>
              <p:cNvSpPr>
                <a:spLocks/>
              </p:cNvSpPr>
              <p:nvPr/>
            </p:nvSpPr>
            <p:spPr bwMode="auto">
              <a:xfrm rot="10449511">
                <a:off x="3107" y="1370"/>
                <a:ext cx="1409" cy="1267"/>
              </a:xfrm>
              <a:custGeom>
                <a:avLst/>
                <a:gdLst>
                  <a:gd name="T0" fmla="*/ 181 w 21600"/>
                  <a:gd name="T1" fmla="*/ 0 h 21421"/>
                  <a:gd name="T2" fmla="*/ 1409 w 21600"/>
                  <a:gd name="T3" fmla="*/ 1267 h 21421"/>
                  <a:gd name="T4" fmla="*/ 0 w 21600"/>
                  <a:gd name="T5" fmla="*/ 1267 h 21421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421"/>
                  <a:gd name="T11" fmla="*/ 21600 w 21600"/>
                  <a:gd name="T12" fmla="*/ 21421 h 2142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421" fill="none" extrusionOk="0">
                    <a:moveTo>
                      <a:pt x="2777" y="0"/>
                    </a:moveTo>
                    <a:cubicBezTo>
                      <a:pt x="13543" y="1396"/>
                      <a:pt x="21600" y="10565"/>
                      <a:pt x="21600" y="21421"/>
                    </a:cubicBezTo>
                  </a:path>
                  <a:path w="21600" h="21421" stroke="0" extrusionOk="0">
                    <a:moveTo>
                      <a:pt x="2777" y="0"/>
                    </a:moveTo>
                    <a:cubicBezTo>
                      <a:pt x="13543" y="1396"/>
                      <a:pt x="21600" y="10565"/>
                      <a:pt x="21600" y="21421"/>
                    </a:cubicBezTo>
                    <a:lnTo>
                      <a:pt x="0" y="21421"/>
                    </a:ln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Lucida Sans Unicode" panose="020B0602030504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Lucida Sans Unicode" panose="020B0602030504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Lucida Sans Unicode" panose="020B0602030504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Lucida Sans Unicode" panose="020B0602030504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Lucida Sans Unicode" panose="020B060203050402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Lucida Sans Unicode" panose="020B060203050402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Lucida Sans Unicode" panose="020B060203050402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Lucida Sans Unicode" panose="020B060203050402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Lucida Sans Unicode" panose="020B0602030504020204" pitchFamily="34" charset="0"/>
                  </a:defRPr>
                </a:lvl9pPr>
              </a:lstStyle>
              <a:p>
                <a:endParaRPr lang="en-GB" altLang="id-ID"/>
              </a:p>
            </p:txBody>
          </p:sp>
          <p:sp>
            <p:nvSpPr>
              <p:cNvPr id="15385" name="Text Box 22"/>
              <p:cNvSpPr txBox="1">
                <a:spLocks noChangeArrowheads="1"/>
              </p:cNvSpPr>
              <p:nvPr/>
            </p:nvSpPr>
            <p:spPr bwMode="auto">
              <a:xfrm>
                <a:off x="3878" y="3335"/>
                <a:ext cx="116" cy="2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Lucida Sans Unicode" panose="020B0602030504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Lucida Sans Unicode" panose="020B0602030504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Lucida Sans Unicode" panose="020B0602030504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Lucida Sans Unicode" panose="020B0602030504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Lucida Sans Unicode" panose="020B060203050402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Lucida Sans Unicode" panose="020B060203050402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Lucida Sans Unicode" panose="020B060203050402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Lucida Sans Unicode" panose="020B060203050402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Lucida Sans Unicode" panose="020B0602030504020204" pitchFamily="34" charset="0"/>
                  </a:defRPr>
                </a:lvl9pPr>
              </a:lstStyle>
              <a:p>
                <a:endParaRPr lang="en-GB" altLang="id-ID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15383" name="Text Box 23"/>
            <p:cNvSpPr txBox="1">
              <a:spLocks noChangeArrowheads="1"/>
            </p:cNvSpPr>
            <p:nvPr/>
          </p:nvSpPr>
          <p:spPr bwMode="auto">
            <a:xfrm>
              <a:off x="3417" y="2216"/>
              <a:ext cx="21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9pPr>
            </a:lstStyle>
            <a:p>
              <a:r>
                <a:rPr lang="en-GB" altLang="id-ID" sz="1400">
                  <a:latin typeface="Arial" panose="020B0604020202020204" pitchFamily="34" charset="0"/>
                  <a:sym typeface="Wingdings" panose="05000000000000000000" pitchFamily="2" charset="2"/>
                </a:rPr>
                <a:t></a:t>
              </a:r>
              <a:endParaRPr lang="en-GB" altLang="id-ID" sz="1400">
                <a:latin typeface="Arial" panose="020B0604020202020204" pitchFamily="34" charset="0"/>
              </a:endParaRPr>
            </a:p>
          </p:txBody>
        </p:sp>
      </p:grpSp>
      <p:sp>
        <p:nvSpPr>
          <p:cNvPr id="15373" name="Text Box 31"/>
          <p:cNvSpPr txBox="1">
            <a:spLocks noChangeArrowheads="1"/>
          </p:cNvSpPr>
          <p:nvPr/>
        </p:nvSpPr>
        <p:spPr bwMode="auto">
          <a:xfrm>
            <a:off x="3497263" y="4105275"/>
            <a:ext cx="3254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r>
              <a:rPr lang="en-GB" altLang="id-ID" b="1">
                <a:latin typeface="Arial" panose="020B0604020202020204" pitchFamily="34" charset="0"/>
              </a:rPr>
              <a:t>F</a:t>
            </a:r>
          </a:p>
        </p:txBody>
      </p:sp>
      <p:sp>
        <p:nvSpPr>
          <p:cNvPr id="25" name="Arc 21"/>
          <p:cNvSpPr>
            <a:spLocks/>
          </p:cNvSpPr>
          <p:nvPr/>
        </p:nvSpPr>
        <p:spPr bwMode="auto">
          <a:xfrm rot="-350489">
            <a:off x="1554163" y="3389313"/>
            <a:ext cx="2925762" cy="2481262"/>
          </a:xfrm>
          <a:custGeom>
            <a:avLst/>
            <a:gdLst>
              <a:gd name="T0" fmla="*/ 376337 w 21600"/>
              <a:gd name="T1" fmla="*/ 0 h 21421"/>
              <a:gd name="T2" fmla="*/ 2926166 w 21600"/>
              <a:gd name="T3" fmla="*/ 2480778 h 21421"/>
              <a:gd name="T4" fmla="*/ 0 w 21600"/>
              <a:gd name="T5" fmla="*/ 2480778 h 21421"/>
              <a:gd name="T6" fmla="*/ 0 60000 65536"/>
              <a:gd name="T7" fmla="*/ 0 60000 65536"/>
              <a:gd name="T8" fmla="*/ 0 60000 65536"/>
              <a:gd name="T9" fmla="*/ 0 w 21600"/>
              <a:gd name="T10" fmla="*/ 0 h 21421"/>
              <a:gd name="T11" fmla="*/ 21600 w 21600"/>
              <a:gd name="T12" fmla="*/ 21421 h 2142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421" fill="none" extrusionOk="0">
                <a:moveTo>
                  <a:pt x="2777" y="0"/>
                </a:moveTo>
                <a:cubicBezTo>
                  <a:pt x="13543" y="1396"/>
                  <a:pt x="21600" y="10565"/>
                  <a:pt x="21600" y="21421"/>
                </a:cubicBezTo>
              </a:path>
              <a:path w="21600" h="21421" stroke="0" extrusionOk="0">
                <a:moveTo>
                  <a:pt x="2777" y="0"/>
                </a:moveTo>
                <a:cubicBezTo>
                  <a:pt x="13543" y="1396"/>
                  <a:pt x="21600" y="10565"/>
                  <a:pt x="21600" y="21421"/>
                </a:cubicBezTo>
                <a:lnTo>
                  <a:pt x="0" y="21421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endParaRPr lang="en-GB" altLang="id-ID"/>
          </a:p>
        </p:txBody>
      </p:sp>
      <p:sp>
        <p:nvSpPr>
          <p:cNvPr id="26" name="Arc 21"/>
          <p:cNvSpPr>
            <a:spLocks/>
          </p:cNvSpPr>
          <p:nvPr/>
        </p:nvSpPr>
        <p:spPr bwMode="auto">
          <a:xfrm rot="-350489">
            <a:off x="1266825" y="2538413"/>
            <a:ext cx="4102100" cy="3490912"/>
          </a:xfrm>
          <a:custGeom>
            <a:avLst/>
            <a:gdLst>
              <a:gd name="T0" fmla="*/ 527521 w 21600"/>
              <a:gd name="T1" fmla="*/ 0 h 21421"/>
              <a:gd name="T2" fmla="*/ 4101677 w 21600"/>
              <a:gd name="T3" fmla="*/ 3489882 h 21421"/>
              <a:gd name="T4" fmla="*/ 0 w 21600"/>
              <a:gd name="T5" fmla="*/ 3489882 h 21421"/>
              <a:gd name="T6" fmla="*/ 0 60000 65536"/>
              <a:gd name="T7" fmla="*/ 0 60000 65536"/>
              <a:gd name="T8" fmla="*/ 0 60000 65536"/>
              <a:gd name="T9" fmla="*/ 0 w 21600"/>
              <a:gd name="T10" fmla="*/ 0 h 21421"/>
              <a:gd name="T11" fmla="*/ 21600 w 21600"/>
              <a:gd name="T12" fmla="*/ 21421 h 2142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421" fill="none" extrusionOk="0">
                <a:moveTo>
                  <a:pt x="2777" y="0"/>
                </a:moveTo>
                <a:cubicBezTo>
                  <a:pt x="13543" y="1396"/>
                  <a:pt x="21600" y="10565"/>
                  <a:pt x="21600" y="21421"/>
                </a:cubicBezTo>
              </a:path>
              <a:path w="21600" h="21421" stroke="0" extrusionOk="0">
                <a:moveTo>
                  <a:pt x="2777" y="0"/>
                </a:moveTo>
                <a:cubicBezTo>
                  <a:pt x="13543" y="1396"/>
                  <a:pt x="21600" y="10565"/>
                  <a:pt x="21600" y="21421"/>
                </a:cubicBezTo>
                <a:lnTo>
                  <a:pt x="0" y="21421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endParaRPr lang="en-GB" altLang="id-ID"/>
          </a:p>
        </p:txBody>
      </p:sp>
      <p:sp>
        <p:nvSpPr>
          <p:cNvPr id="27" name="Text Box 23"/>
          <p:cNvSpPr txBox="1">
            <a:spLocks noChangeArrowheads="1"/>
          </p:cNvSpPr>
          <p:nvPr/>
        </p:nvSpPr>
        <p:spPr bwMode="auto">
          <a:xfrm rot="10800000">
            <a:off x="5362575" y="5659438"/>
            <a:ext cx="3429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r>
              <a:rPr lang="en-GB" altLang="id-ID" sz="1400">
                <a:latin typeface="Arial" panose="020B0604020202020204" pitchFamily="34" charset="0"/>
                <a:sym typeface="Wingdings" panose="05000000000000000000" pitchFamily="2" charset="2"/>
              </a:rPr>
              <a:t></a:t>
            </a:r>
            <a:endParaRPr lang="en-GB" altLang="id-ID" sz="1400">
              <a:latin typeface="Arial" panose="020B0604020202020204" pitchFamily="34" charset="0"/>
            </a:endParaRPr>
          </a:p>
        </p:txBody>
      </p:sp>
      <p:sp>
        <p:nvSpPr>
          <p:cNvPr id="28" name="Text Box 31"/>
          <p:cNvSpPr txBox="1">
            <a:spLocks noChangeArrowheads="1"/>
          </p:cNvSpPr>
          <p:nvPr/>
        </p:nvSpPr>
        <p:spPr bwMode="auto">
          <a:xfrm>
            <a:off x="5597525" y="5291138"/>
            <a:ext cx="3635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r>
              <a:rPr lang="en-GB" altLang="id-ID" b="1">
                <a:latin typeface="Arial" panose="020B0604020202020204" pitchFamily="34" charset="0"/>
              </a:rPr>
              <a:t>G</a:t>
            </a:r>
          </a:p>
        </p:txBody>
      </p:sp>
      <p:cxnSp>
        <p:nvCxnSpPr>
          <p:cNvPr id="30" name="Straight Connector 29"/>
          <p:cNvCxnSpPr>
            <a:cxnSpLocks noChangeShapeType="1"/>
            <a:stCxn id="15383" idx="0"/>
            <a:endCxn id="39" idx="3"/>
          </p:cNvCxnSpPr>
          <p:nvPr/>
        </p:nvCxnSpPr>
        <p:spPr bwMode="auto">
          <a:xfrm rot="16200000" flipH="1">
            <a:off x="3525044" y="4342607"/>
            <a:ext cx="574675" cy="890587"/>
          </a:xfrm>
          <a:prstGeom prst="line">
            <a:avLst/>
          </a:prstGeom>
          <a:noFill/>
          <a:ln w="19050" algn="ctr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" name="Straight Connector 33"/>
          <p:cNvCxnSpPr>
            <a:cxnSpLocks noChangeShapeType="1"/>
            <a:stCxn id="39" idx="0"/>
            <a:endCxn id="15367" idx="1"/>
          </p:cNvCxnSpPr>
          <p:nvPr/>
        </p:nvCxnSpPr>
        <p:spPr bwMode="auto">
          <a:xfrm rot="16200000" flipH="1">
            <a:off x="4618831" y="5037932"/>
            <a:ext cx="581025" cy="960438"/>
          </a:xfrm>
          <a:prstGeom prst="line">
            <a:avLst/>
          </a:prstGeom>
          <a:noFill/>
          <a:ln w="19050" algn="ctr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9" name="Text Box 23"/>
          <p:cNvSpPr txBox="1">
            <a:spLocks noChangeArrowheads="1"/>
          </p:cNvSpPr>
          <p:nvPr/>
        </p:nvSpPr>
        <p:spPr bwMode="auto">
          <a:xfrm rot="10800000">
            <a:off x="4257675" y="4922838"/>
            <a:ext cx="3429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r>
              <a:rPr lang="en-GB" altLang="id-ID" sz="1400">
                <a:latin typeface="Arial" panose="020B0604020202020204" pitchFamily="34" charset="0"/>
                <a:sym typeface="Wingdings" panose="05000000000000000000" pitchFamily="2" charset="2"/>
              </a:rPr>
              <a:t></a:t>
            </a:r>
            <a:endParaRPr lang="en-GB" altLang="id-ID" sz="1400">
              <a:latin typeface="Arial" panose="020B0604020202020204" pitchFamily="34" charset="0"/>
            </a:endParaRPr>
          </a:p>
        </p:txBody>
      </p:sp>
      <p:sp>
        <p:nvSpPr>
          <p:cNvPr id="42" name="Text Box 4"/>
          <p:cNvSpPr txBox="1">
            <a:spLocks noChangeArrowheads="1"/>
          </p:cNvSpPr>
          <p:nvPr/>
        </p:nvSpPr>
        <p:spPr bwMode="auto">
          <a:xfrm>
            <a:off x="5118100" y="2324100"/>
            <a:ext cx="3657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altLang="id-ID" sz="2400">
                <a:solidFill>
                  <a:schemeClr val="tx2"/>
                </a:solidFill>
                <a:latin typeface="Arial" panose="020B0604020202020204" pitchFamily="34" charset="0"/>
              </a:rPr>
              <a:t>The optimal solution is a “corner solution”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27" grpId="0"/>
      <p:bldP spid="28" grpId="0"/>
      <p:bldP spid="39" grpId="0"/>
      <p:bldP spid="4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id-ID" smtClean="0"/>
              <a:t>The budget constraint and choice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14400" y="1914525"/>
            <a:ext cx="70866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>
                <a:solidFill>
                  <a:schemeClr val="accent5"/>
                </a:solidFill>
                <a:latin typeface="+mn-lt"/>
              </a:rPr>
              <a:t>The budget constraint</a:t>
            </a:r>
            <a:endParaRPr lang="en-GB" sz="2800" dirty="0">
              <a:solidFill>
                <a:schemeClr val="accent5"/>
              </a:solidFill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14400" y="3389313"/>
            <a:ext cx="70866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>
                <a:solidFill>
                  <a:schemeClr val="accent5"/>
                </a:solidFill>
                <a:latin typeface="+mn-lt"/>
              </a:rPr>
              <a:t>The optimal consumer choice</a:t>
            </a:r>
            <a:endParaRPr lang="en-GB" sz="2800" dirty="0">
              <a:solidFill>
                <a:schemeClr val="accent5"/>
              </a:solidFill>
              <a:latin typeface="+mn-lt"/>
            </a:endParaRPr>
          </a:p>
        </p:txBody>
      </p:sp>
      <p:sp>
        <p:nvSpPr>
          <p:cNvPr id="31749" name="TextBox 7"/>
          <p:cNvSpPr txBox="1">
            <a:spLocks noChangeArrowheads="1"/>
          </p:cNvSpPr>
          <p:nvPr/>
        </p:nvSpPr>
        <p:spPr bwMode="auto">
          <a:xfrm>
            <a:off x="914400" y="4648200"/>
            <a:ext cx="7086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/>
            <a:r>
              <a:rPr lang="en-GB" altLang="id-ID" sz="2800">
                <a:solidFill>
                  <a:schemeClr val="tx2"/>
                </a:solidFill>
              </a:rPr>
              <a:t>Income and substitution effects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id-ID" smtClean="0"/>
              <a:t>Income and substitution effects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altLang="id-ID" sz="2800" smtClean="0"/>
              <a:t>Consumer theory is used to understand how choice is affected by changes in the environment</a:t>
            </a:r>
          </a:p>
          <a:p>
            <a:r>
              <a:rPr lang="en-GB" altLang="id-ID" sz="2800" smtClean="0"/>
              <a:t>These can be complex, and the theory helps to isolate these different effects</a:t>
            </a:r>
          </a:p>
          <a:p>
            <a:r>
              <a:rPr lang="en-GB" altLang="id-ID" sz="2800" smtClean="0"/>
              <a:t>The separation of income and substitution effects is a good illustration of the concept of “ceteris paribus”</a:t>
            </a:r>
          </a:p>
          <a:p>
            <a:pPr lvl="1"/>
            <a:r>
              <a:rPr lang="en-GB" altLang="id-ID" sz="2400" smtClean="0"/>
              <a:t>Each variable is isolated and analysed separately from the others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id-ID" smtClean="0"/>
              <a:t>Income and substitution effects</a:t>
            </a:r>
          </a:p>
        </p:txBody>
      </p:sp>
      <p:sp>
        <p:nvSpPr>
          <p:cNvPr id="26" name="Content Placeholder 2"/>
          <p:cNvSpPr>
            <a:spLocks noGrp="1"/>
          </p:cNvSpPr>
          <p:nvPr>
            <p:ph sz="quarter" idx="13"/>
          </p:nvPr>
        </p:nvSpPr>
        <p:spPr>
          <a:xfrm>
            <a:off x="4102100" y="1981200"/>
            <a:ext cx="4724400" cy="2552700"/>
          </a:xfrm>
        </p:spPr>
        <p:txBody>
          <a:bodyPr>
            <a:normAutofit fontScale="92500" lnSpcReduction="20000"/>
          </a:bodyPr>
          <a:lstStyle/>
          <a:p>
            <a:r>
              <a:rPr lang="en-GB" altLang="id-ID" sz="2000" smtClean="0"/>
              <a:t>1: </a:t>
            </a:r>
            <a:r>
              <a:rPr lang="en-GB" altLang="id-ID" sz="2000" smtClean="0">
                <a:solidFill>
                  <a:srgbClr val="990000"/>
                </a:solidFill>
              </a:rPr>
              <a:t>A change in real income</a:t>
            </a:r>
          </a:p>
          <a:p>
            <a:pPr lvl="1"/>
            <a:r>
              <a:rPr lang="en-GB" altLang="id-ID" sz="1800" smtClean="0"/>
              <a:t>A previously affordable bundle (A) is no longer affordable</a:t>
            </a:r>
          </a:p>
          <a:p>
            <a:pPr lvl="1"/>
            <a:endParaRPr lang="en-GB" altLang="id-ID" sz="1600" smtClean="0"/>
          </a:p>
          <a:p>
            <a:r>
              <a:rPr lang="en-GB" altLang="id-ID" sz="2000" smtClean="0"/>
              <a:t>2: </a:t>
            </a:r>
            <a:r>
              <a:rPr lang="en-GB" altLang="id-ID" sz="2000" smtClean="0">
                <a:solidFill>
                  <a:srgbClr val="990000"/>
                </a:solidFill>
              </a:rPr>
              <a:t>A relative price change</a:t>
            </a:r>
          </a:p>
          <a:p>
            <a:pPr lvl="1"/>
            <a:r>
              <a:rPr lang="en-GB" altLang="id-ID" sz="1800" smtClean="0"/>
              <a:t>The slope of the budget constraint changes, and meals become </a:t>
            </a:r>
            <a:r>
              <a:rPr lang="en-GB" altLang="id-ID" sz="1800" i="1" smtClean="0">
                <a:solidFill>
                  <a:srgbClr val="990000"/>
                </a:solidFill>
              </a:rPr>
              <a:t>relatively</a:t>
            </a:r>
            <a:r>
              <a:rPr lang="en-GB" altLang="id-ID" sz="1800" smtClean="0">
                <a:solidFill>
                  <a:srgbClr val="990000"/>
                </a:solidFill>
              </a:rPr>
              <a:t> </a:t>
            </a:r>
            <a:r>
              <a:rPr lang="en-GB" altLang="id-ID" sz="1800" i="1" smtClean="0">
                <a:solidFill>
                  <a:srgbClr val="990000"/>
                </a:solidFill>
              </a:rPr>
              <a:t>cheaper</a:t>
            </a:r>
          </a:p>
        </p:txBody>
      </p:sp>
      <p:grpSp>
        <p:nvGrpSpPr>
          <p:cNvPr id="16389" name="Group 18"/>
          <p:cNvGrpSpPr>
            <a:grpSpLocks/>
          </p:cNvGrpSpPr>
          <p:nvPr/>
        </p:nvGrpSpPr>
        <p:grpSpPr bwMode="auto">
          <a:xfrm>
            <a:off x="1601788" y="2459038"/>
            <a:ext cx="6019800" cy="3352800"/>
            <a:chOff x="768" y="1680"/>
            <a:chExt cx="3792" cy="2112"/>
          </a:xfrm>
        </p:grpSpPr>
        <p:sp>
          <p:nvSpPr>
            <p:cNvPr id="16402" name="Line 19"/>
            <p:cNvSpPr>
              <a:spLocks noChangeShapeType="1"/>
            </p:cNvSpPr>
            <p:nvPr/>
          </p:nvSpPr>
          <p:spPr bwMode="auto">
            <a:xfrm flipV="1">
              <a:off x="768" y="1680"/>
              <a:ext cx="0" cy="2112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6403" name="Line 20"/>
            <p:cNvSpPr>
              <a:spLocks noChangeShapeType="1"/>
            </p:cNvSpPr>
            <p:nvPr/>
          </p:nvSpPr>
          <p:spPr bwMode="auto">
            <a:xfrm>
              <a:off x="768" y="3792"/>
              <a:ext cx="3792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</p:grpSp>
      <p:sp>
        <p:nvSpPr>
          <p:cNvPr id="16390" name="Rectangle 24"/>
          <p:cNvSpPr>
            <a:spLocks noChangeArrowheads="1"/>
          </p:cNvSpPr>
          <p:nvPr/>
        </p:nvSpPr>
        <p:spPr bwMode="auto">
          <a:xfrm>
            <a:off x="1449388" y="2979738"/>
            <a:ext cx="32067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r>
              <a:rPr lang="fr-FR" altLang="id-ID" sz="1200">
                <a:solidFill>
                  <a:srgbClr val="990000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</a:t>
            </a:r>
          </a:p>
        </p:txBody>
      </p:sp>
      <p:sp>
        <p:nvSpPr>
          <p:cNvPr id="16391" name="Rectangle 28"/>
          <p:cNvSpPr>
            <a:spLocks noChangeArrowheads="1"/>
          </p:cNvSpPr>
          <p:nvPr/>
        </p:nvSpPr>
        <p:spPr bwMode="auto">
          <a:xfrm>
            <a:off x="5389563" y="5670550"/>
            <a:ext cx="3206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r>
              <a:rPr lang="fr-FR" altLang="id-ID" sz="1200">
                <a:solidFill>
                  <a:srgbClr val="990000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</a:t>
            </a:r>
          </a:p>
        </p:txBody>
      </p:sp>
      <p:graphicFrame>
        <p:nvGraphicFramePr>
          <p:cNvPr id="16386" name="Object 4"/>
          <p:cNvGraphicFramePr>
            <a:graphicFrameLocks noChangeAspect="1"/>
          </p:cNvGraphicFramePr>
          <p:nvPr/>
        </p:nvGraphicFramePr>
        <p:xfrm>
          <a:off x="5588000" y="5776913"/>
          <a:ext cx="731838" cy="604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4" name="Equation" r:id="rId3" imgW="291960" imgH="241200" progId="">
                  <p:embed/>
                </p:oleObj>
              </mc:Choice>
              <mc:Fallback>
                <p:oleObj name="Equation" r:id="rId3" imgW="291960" imgH="241200" progId="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8000" y="5776913"/>
                        <a:ext cx="731838" cy="604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2" name="Text Box 10"/>
          <p:cNvSpPr txBox="1">
            <a:spLocks noChangeArrowheads="1"/>
          </p:cNvSpPr>
          <p:nvPr/>
        </p:nvSpPr>
        <p:spPr bwMode="auto">
          <a:xfrm>
            <a:off x="7148513" y="6000750"/>
            <a:ext cx="9794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r>
              <a:rPr lang="fr-FR" altLang="id-ID">
                <a:solidFill>
                  <a:schemeClr val="tx2"/>
                </a:solidFill>
                <a:latin typeface="Arial" panose="020B0604020202020204" pitchFamily="34" charset="0"/>
              </a:rPr>
              <a:t>Cinema</a:t>
            </a:r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747713" y="2419350"/>
            <a:ext cx="8001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r>
              <a:rPr lang="fr-FR" altLang="id-ID">
                <a:solidFill>
                  <a:schemeClr val="tx2"/>
                </a:solidFill>
                <a:latin typeface="Arial" panose="020B0604020202020204" pitchFamily="34" charset="0"/>
              </a:rPr>
              <a:t>Meals</a:t>
            </a:r>
          </a:p>
        </p:txBody>
      </p:sp>
      <p:graphicFrame>
        <p:nvGraphicFramePr>
          <p:cNvPr id="16387" name="Object 5"/>
          <p:cNvGraphicFramePr>
            <a:graphicFrameLocks noChangeAspect="1"/>
          </p:cNvGraphicFramePr>
          <p:nvPr/>
        </p:nvGraphicFramePr>
        <p:xfrm>
          <a:off x="717550" y="2773363"/>
          <a:ext cx="763588" cy="604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5" name="Equation" r:id="rId5" imgW="304560" imgH="241200" progId="">
                  <p:embed/>
                </p:oleObj>
              </mc:Choice>
              <mc:Fallback>
                <p:oleObj name="Equation" r:id="rId5" imgW="304560" imgH="241200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7550" y="2773363"/>
                        <a:ext cx="763588" cy="604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4" name="Line 29"/>
          <p:cNvSpPr>
            <a:spLocks noChangeShapeType="1"/>
          </p:cNvSpPr>
          <p:nvPr/>
        </p:nvSpPr>
        <p:spPr bwMode="auto">
          <a:xfrm>
            <a:off x="1597025" y="3143250"/>
            <a:ext cx="3941763" cy="2703513"/>
          </a:xfrm>
          <a:prstGeom prst="line">
            <a:avLst/>
          </a:prstGeom>
          <a:noFill/>
          <a:ln w="19050">
            <a:solidFill>
              <a:srgbClr val="99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6395" name="Text Box 4"/>
          <p:cNvSpPr txBox="1">
            <a:spLocks noChangeArrowheads="1"/>
          </p:cNvSpPr>
          <p:nvPr/>
        </p:nvSpPr>
        <p:spPr bwMode="auto">
          <a:xfrm>
            <a:off x="584200" y="1409700"/>
            <a:ext cx="8255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altLang="id-ID" sz="2400">
                <a:solidFill>
                  <a:schemeClr val="tx2"/>
                </a:solidFill>
                <a:latin typeface="Arial" panose="020B0604020202020204" pitchFamily="34" charset="0"/>
              </a:rPr>
              <a:t>An increase in the price of cinema tickets has 2 effects :</a:t>
            </a:r>
          </a:p>
        </p:txBody>
      </p:sp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1609725" y="3155950"/>
            <a:ext cx="2497138" cy="2668588"/>
            <a:chOff x="1014" y="2168"/>
            <a:chExt cx="1573" cy="1681"/>
          </a:xfrm>
        </p:grpSpPr>
        <p:sp>
          <p:nvSpPr>
            <p:cNvPr id="16400" name="Line 19"/>
            <p:cNvSpPr>
              <a:spLocks noChangeShapeType="1"/>
            </p:cNvSpPr>
            <p:nvPr/>
          </p:nvSpPr>
          <p:spPr bwMode="auto">
            <a:xfrm>
              <a:off x="1014" y="2168"/>
              <a:ext cx="1079" cy="1681"/>
            </a:xfrm>
            <a:prstGeom prst="line">
              <a:avLst/>
            </a:prstGeom>
            <a:noFill/>
            <a:ln w="19050">
              <a:solidFill>
                <a:srgbClr val="99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6401" name="Line 20"/>
            <p:cNvSpPr>
              <a:spLocks noChangeShapeType="1"/>
            </p:cNvSpPr>
            <p:nvPr/>
          </p:nvSpPr>
          <p:spPr bwMode="auto">
            <a:xfrm flipH="1">
              <a:off x="2194" y="3355"/>
              <a:ext cx="393" cy="320"/>
            </a:xfrm>
            <a:prstGeom prst="line">
              <a:avLst/>
            </a:prstGeom>
            <a:noFill/>
            <a:ln w="19050">
              <a:solidFill>
                <a:srgbClr val="99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</p:grpSp>
      <p:sp>
        <p:nvSpPr>
          <p:cNvPr id="16397" name="Text Box 23"/>
          <p:cNvSpPr txBox="1">
            <a:spLocks noChangeArrowheads="1"/>
          </p:cNvSpPr>
          <p:nvPr/>
        </p:nvSpPr>
        <p:spPr bwMode="auto">
          <a:xfrm>
            <a:off x="3622675" y="4500563"/>
            <a:ext cx="3429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r>
              <a:rPr lang="en-GB" altLang="id-ID" sz="1400">
                <a:latin typeface="Arial" panose="020B0604020202020204" pitchFamily="34" charset="0"/>
                <a:sym typeface="Wingdings" panose="05000000000000000000" pitchFamily="2" charset="2"/>
              </a:rPr>
              <a:t></a:t>
            </a:r>
            <a:endParaRPr lang="en-GB" altLang="id-ID" sz="1400">
              <a:latin typeface="Arial" panose="020B0604020202020204" pitchFamily="34" charset="0"/>
            </a:endParaRPr>
          </a:p>
        </p:txBody>
      </p:sp>
      <p:sp>
        <p:nvSpPr>
          <p:cNvPr id="16398" name="Text Box 31"/>
          <p:cNvSpPr txBox="1">
            <a:spLocks noChangeArrowheads="1"/>
          </p:cNvSpPr>
          <p:nvPr/>
        </p:nvSpPr>
        <p:spPr bwMode="auto">
          <a:xfrm>
            <a:off x="3695700" y="4157663"/>
            <a:ext cx="3508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r>
              <a:rPr lang="en-GB" altLang="id-ID" b="1">
                <a:latin typeface="Arial" panose="020B0604020202020204" pitchFamily="34" charset="0"/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" name="Straight Connector 33"/>
          <p:cNvCxnSpPr>
            <a:cxnSpLocks noChangeShapeType="1"/>
          </p:cNvCxnSpPr>
          <p:nvPr/>
        </p:nvCxnSpPr>
        <p:spPr bwMode="auto">
          <a:xfrm rot="16200000" flipH="1">
            <a:off x="1474788" y="5005388"/>
            <a:ext cx="1619250" cy="0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413" name="Straight Connector 35"/>
          <p:cNvCxnSpPr>
            <a:cxnSpLocks noChangeShapeType="1"/>
          </p:cNvCxnSpPr>
          <p:nvPr/>
        </p:nvCxnSpPr>
        <p:spPr bwMode="auto">
          <a:xfrm rot="10800000" flipV="1">
            <a:off x="1608138" y="4656138"/>
            <a:ext cx="2185987" cy="0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" name="Straight Connector 36"/>
          <p:cNvCxnSpPr>
            <a:cxnSpLocks noChangeShapeType="1"/>
          </p:cNvCxnSpPr>
          <p:nvPr/>
        </p:nvCxnSpPr>
        <p:spPr bwMode="auto">
          <a:xfrm rot="10800000" flipV="1">
            <a:off x="1609725" y="4168775"/>
            <a:ext cx="684213" cy="0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415" name="Straight Connector 32"/>
          <p:cNvCxnSpPr>
            <a:cxnSpLocks noChangeShapeType="1"/>
          </p:cNvCxnSpPr>
          <p:nvPr/>
        </p:nvCxnSpPr>
        <p:spPr bwMode="auto">
          <a:xfrm rot="16200000" flipH="1">
            <a:off x="3217069" y="5245894"/>
            <a:ext cx="1138238" cy="0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41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id-ID" smtClean="0"/>
              <a:t>Income and substitution effects</a:t>
            </a:r>
          </a:p>
        </p:txBody>
      </p:sp>
      <p:sp>
        <p:nvSpPr>
          <p:cNvPr id="38" name="Content Placeholder 2"/>
          <p:cNvSpPr>
            <a:spLocks noGrp="1"/>
          </p:cNvSpPr>
          <p:nvPr>
            <p:ph sz="quarter" idx="13"/>
          </p:nvPr>
        </p:nvSpPr>
        <p:spPr>
          <a:xfrm>
            <a:off x="4203700" y="2311400"/>
            <a:ext cx="4724400" cy="2705100"/>
          </a:xfrm>
        </p:spPr>
        <p:txBody>
          <a:bodyPr>
            <a:normAutofit lnSpcReduction="10000"/>
          </a:bodyPr>
          <a:lstStyle/>
          <a:p>
            <a:r>
              <a:rPr lang="en-GB" altLang="id-ID" sz="2000" smtClean="0"/>
              <a:t>Fall in the consumption of cinema</a:t>
            </a:r>
            <a:endParaRPr lang="en-GB" altLang="id-ID" sz="1600" smtClean="0"/>
          </a:p>
          <a:p>
            <a:r>
              <a:rPr lang="en-GB" altLang="id-ID" sz="2000" smtClean="0"/>
              <a:t>Increase in the consumption of meals</a:t>
            </a:r>
            <a:endParaRPr lang="en-GB" altLang="id-ID" sz="2000" i="1" smtClean="0">
              <a:solidFill>
                <a:srgbClr val="990000"/>
              </a:solidFill>
            </a:endParaRPr>
          </a:p>
          <a:p>
            <a:r>
              <a:rPr lang="en-GB" altLang="id-ID" sz="2000" i="1" smtClean="0">
                <a:solidFill>
                  <a:srgbClr val="990000"/>
                </a:solidFill>
              </a:rPr>
              <a:t>Question: </a:t>
            </a:r>
            <a:r>
              <a:rPr lang="en-GB" altLang="id-ID" sz="2000" smtClean="0"/>
              <a:t>How can we separate the effect of the change in real income from the effect of the change in relative prices ?</a:t>
            </a:r>
            <a:endParaRPr lang="en-GB" altLang="id-ID" sz="1800" smtClean="0"/>
          </a:p>
        </p:txBody>
      </p:sp>
      <p:grpSp>
        <p:nvGrpSpPr>
          <p:cNvPr id="17417" name="Group 18"/>
          <p:cNvGrpSpPr>
            <a:grpSpLocks/>
          </p:cNvGrpSpPr>
          <p:nvPr/>
        </p:nvGrpSpPr>
        <p:grpSpPr bwMode="auto">
          <a:xfrm>
            <a:off x="1601788" y="2459038"/>
            <a:ext cx="6019800" cy="3352800"/>
            <a:chOff x="768" y="1680"/>
            <a:chExt cx="3792" cy="2112"/>
          </a:xfrm>
        </p:grpSpPr>
        <p:sp>
          <p:nvSpPr>
            <p:cNvPr id="17436" name="Line 19"/>
            <p:cNvSpPr>
              <a:spLocks noChangeShapeType="1"/>
            </p:cNvSpPr>
            <p:nvPr/>
          </p:nvSpPr>
          <p:spPr bwMode="auto">
            <a:xfrm flipV="1">
              <a:off x="768" y="1680"/>
              <a:ext cx="0" cy="2112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7437" name="Line 20"/>
            <p:cNvSpPr>
              <a:spLocks noChangeShapeType="1"/>
            </p:cNvSpPr>
            <p:nvPr/>
          </p:nvSpPr>
          <p:spPr bwMode="auto">
            <a:xfrm>
              <a:off x="768" y="3792"/>
              <a:ext cx="3792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</p:grpSp>
      <p:sp>
        <p:nvSpPr>
          <p:cNvPr id="17418" name="Rectangle 24"/>
          <p:cNvSpPr>
            <a:spLocks noChangeArrowheads="1"/>
          </p:cNvSpPr>
          <p:nvPr/>
        </p:nvSpPr>
        <p:spPr bwMode="auto">
          <a:xfrm>
            <a:off x="1449388" y="2979738"/>
            <a:ext cx="32067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r>
              <a:rPr lang="en-GB" altLang="id-ID" sz="1200">
                <a:solidFill>
                  <a:srgbClr val="990000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</a:t>
            </a:r>
          </a:p>
        </p:txBody>
      </p:sp>
      <p:sp>
        <p:nvSpPr>
          <p:cNvPr id="17419" name="Rectangle 28"/>
          <p:cNvSpPr>
            <a:spLocks noChangeArrowheads="1"/>
          </p:cNvSpPr>
          <p:nvPr/>
        </p:nvSpPr>
        <p:spPr bwMode="auto">
          <a:xfrm>
            <a:off x="5389563" y="5670550"/>
            <a:ext cx="3206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r>
              <a:rPr lang="en-GB" altLang="id-ID" sz="1200">
                <a:solidFill>
                  <a:srgbClr val="990000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</a:t>
            </a:r>
          </a:p>
        </p:txBody>
      </p:sp>
      <p:graphicFrame>
        <p:nvGraphicFramePr>
          <p:cNvPr id="17410" name="Object 4"/>
          <p:cNvGraphicFramePr>
            <a:graphicFrameLocks noChangeAspect="1"/>
          </p:cNvGraphicFramePr>
          <p:nvPr/>
        </p:nvGraphicFramePr>
        <p:xfrm>
          <a:off x="5588000" y="5776913"/>
          <a:ext cx="731838" cy="604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8" name="Equation" r:id="rId3" imgW="291960" imgH="241200" progId="">
                  <p:embed/>
                </p:oleObj>
              </mc:Choice>
              <mc:Fallback>
                <p:oleObj name="Equation" r:id="rId3" imgW="291960" imgH="241200" progId="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8000" y="5776913"/>
                        <a:ext cx="731838" cy="604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20" name="Text Box 10"/>
          <p:cNvSpPr txBox="1">
            <a:spLocks noChangeArrowheads="1"/>
          </p:cNvSpPr>
          <p:nvPr/>
        </p:nvSpPr>
        <p:spPr bwMode="auto">
          <a:xfrm>
            <a:off x="7148513" y="6000750"/>
            <a:ext cx="9794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r>
              <a:rPr lang="en-GB" altLang="id-ID">
                <a:solidFill>
                  <a:schemeClr val="tx2"/>
                </a:solidFill>
                <a:latin typeface="Arial" panose="020B0604020202020204" pitchFamily="34" charset="0"/>
              </a:rPr>
              <a:t>Cinema</a:t>
            </a:r>
          </a:p>
        </p:txBody>
      </p:sp>
      <p:sp>
        <p:nvSpPr>
          <p:cNvPr id="17421" name="Text Box 9"/>
          <p:cNvSpPr txBox="1">
            <a:spLocks noChangeArrowheads="1"/>
          </p:cNvSpPr>
          <p:nvPr/>
        </p:nvSpPr>
        <p:spPr bwMode="auto">
          <a:xfrm>
            <a:off x="747713" y="2419350"/>
            <a:ext cx="8001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r>
              <a:rPr lang="en-GB" altLang="id-ID">
                <a:solidFill>
                  <a:schemeClr val="tx2"/>
                </a:solidFill>
                <a:latin typeface="Arial" panose="020B0604020202020204" pitchFamily="34" charset="0"/>
              </a:rPr>
              <a:t>Meals</a:t>
            </a:r>
          </a:p>
        </p:txBody>
      </p:sp>
      <p:graphicFrame>
        <p:nvGraphicFramePr>
          <p:cNvPr id="17411" name="Object 5"/>
          <p:cNvGraphicFramePr>
            <a:graphicFrameLocks noChangeAspect="1"/>
          </p:cNvGraphicFramePr>
          <p:nvPr/>
        </p:nvGraphicFramePr>
        <p:xfrm>
          <a:off x="717550" y="2773363"/>
          <a:ext cx="763588" cy="604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9" name="Equation" r:id="rId5" imgW="304560" imgH="241200" progId="">
                  <p:embed/>
                </p:oleObj>
              </mc:Choice>
              <mc:Fallback>
                <p:oleObj name="Equation" r:id="rId5" imgW="304560" imgH="241200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7550" y="2773363"/>
                        <a:ext cx="763588" cy="604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22" name="Line 29"/>
          <p:cNvSpPr>
            <a:spLocks noChangeShapeType="1"/>
          </p:cNvSpPr>
          <p:nvPr/>
        </p:nvSpPr>
        <p:spPr bwMode="auto">
          <a:xfrm>
            <a:off x="1597025" y="3143250"/>
            <a:ext cx="3941763" cy="2703513"/>
          </a:xfrm>
          <a:prstGeom prst="line">
            <a:avLst/>
          </a:prstGeom>
          <a:noFill/>
          <a:ln w="19050">
            <a:solidFill>
              <a:srgbClr val="99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7423" name="Arc 21"/>
          <p:cNvSpPr>
            <a:spLocks/>
          </p:cNvSpPr>
          <p:nvPr/>
        </p:nvSpPr>
        <p:spPr bwMode="auto">
          <a:xfrm rot="10449511">
            <a:off x="2641600" y="2284413"/>
            <a:ext cx="3587750" cy="3173412"/>
          </a:xfrm>
          <a:custGeom>
            <a:avLst/>
            <a:gdLst>
              <a:gd name="T0" fmla="*/ 461404 w 21600"/>
              <a:gd name="T1" fmla="*/ 0 h 21421"/>
              <a:gd name="T2" fmla="*/ 3587591 w 21600"/>
              <a:gd name="T3" fmla="*/ 3173412 h 21421"/>
              <a:gd name="T4" fmla="*/ 0 w 21600"/>
              <a:gd name="T5" fmla="*/ 3173412 h 21421"/>
              <a:gd name="T6" fmla="*/ 0 60000 65536"/>
              <a:gd name="T7" fmla="*/ 0 60000 65536"/>
              <a:gd name="T8" fmla="*/ 0 60000 65536"/>
              <a:gd name="T9" fmla="*/ 0 w 21600"/>
              <a:gd name="T10" fmla="*/ 0 h 21421"/>
              <a:gd name="T11" fmla="*/ 21600 w 21600"/>
              <a:gd name="T12" fmla="*/ 21421 h 2142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421" fill="none" extrusionOk="0">
                <a:moveTo>
                  <a:pt x="2777" y="0"/>
                </a:moveTo>
                <a:cubicBezTo>
                  <a:pt x="13543" y="1396"/>
                  <a:pt x="21600" y="10565"/>
                  <a:pt x="21600" y="21421"/>
                </a:cubicBezTo>
              </a:path>
              <a:path w="21600" h="21421" stroke="0" extrusionOk="0">
                <a:moveTo>
                  <a:pt x="2777" y="0"/>
                </a:moveTo>
                <a:cubicBezTo>
                  <a:pt x="13543" y="1396"/>
                  <a:pt x="21600" y="10565"/>
                  <a:pt x="21600" y="21421"/>
                </a:cubicBezTo>
                <a:lnTo>
                  <a:pt x="0" y="21421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endParaRPr lang="en-GB" altLang="id-ID"/>
          </a:p>
        </p:txBody>
      </p:sp>
      <p:sp>
        <p:nvSpPr>
          <p:cNvPr id="17424" name="Text Box 23"/>
          <p:cNvSpPr txBox="1">
            <a:spLocks noChangeArrowheads="1"/>
          </p:cNvSpPr>
          <p:nvPr/>
        </p:nvSpPr>
        <p:spPr bwMode="auto">
          <a:xfrm>
            <a:off x="3622675" y="4500563"/>
            <a:ext cx="3429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r>
              <a:rPr lang="en-GB" altLang="id-ID" sz="1400">
                <a:latin typeface="Arial" panose="020B0604020202020204" pitchFamily="34" charset="0"/>
                <a:sym typeface="Wingdings" panose="05000000000000000000" pitchFamily="2" charset="2"/>
              </a:rPr>
              <a:t></a:t>
            </a:r>
            <a:endParaRPr lang="en-GB" altLang="id-ID" sz="1400">
              <a:latin typeface="Arial" panose="020B0604020202020204" pitchFamily="34" charset="0"/>
            </a:endParaRPr>
          </a:p>
        </p:txBody>
      </p:sp>
      <p:sp>
        <p:nvSpPr>
          <p:cNvPr id="17425" name="Text Box 31"/>
          <p:cNvSpPr txBox="1">
            <a:spLocks noChangeArrowheads="1"/>
          </p:cNvSpPr>
          <p:nvPr/>
        </p:nvSpPr>
        <p:spPr bwMode="auto">
          <a:xfrm>
            <a:off x="3695700" y="4157663"/>
            <a:ext cx="3508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r>
              <a:rPr lang="en-GB" altLang="id-ID" b="1">
                <a:latin typeface="Arial" panose="020B0604020202020204" pitchFamily="34" charset="0"/>
              </a:rPr>
              <a:t>A</a:t>
            </a:r>
          </a:p>
        </p:txBody>
      </p:sp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1609725" y="3155950"/>
            <a:ext cx="2497138" cy="2668588"/>
            <a:chOff x="1014" y="2168"/>
            <a:chExt cx="1573" cy="1681"/>
          </a:xfrm>
        </p:grpSpPr>
        <p:sp>
          <p:nvSpPr>
            <p:cNvPr id="17434" name="Line 19"/>
            <p:cNvSpPr>
              <a:spLocks noChangeShapeType="1"/>
            </p:cNvSpPr>
            <p:nvPr/>
          </p:nvSpPr>
          <p:spPr bwMode="auto">
            <a:xfrm>
              <a:off x="1014" y="2168"/>
              <a:ext cx="1079" cy="1681"/>
            </a:xfrm>
            <a:prstGeom prst="line">
              <a:avLst/>
            </a:prstGeom>
            <a:noFill/>
            <a:ln w="19050">
              <a:solidFill>
                <a:srgbClr val="99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7435" name="Line 20"/>
            <p:cNvSpPr>
              <a:spLocks noChangeShapeType="1"/>
            </p:cNvSpPr>
            <p:nvPr/>
          </p:nvSpPr>
          <p:spPr bwMode="auto">
            <a:xfrm flipH="1">
              <a:off x="2194" y="3355"/>
              <a:ext cx="393" cy="320"/>
            </a:xfrm>
            <a:prstGeom prst="line">
              <a:avLst/>
            </a:prstGeom>
            <a:noFill/>
            <a:ln w="19050">
              <a:solidFill>
                <a:srgbClr val="99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</p:grpSp>
      <p:sp>
        <p:nvSpPr>
          <p:cNvPr id="28" name="Arc 21"/>
          <p:cNvSpPr>
            <a:spLocks/>
          </p:cNvSpPr>
          <p:nvPr/>
        </p:nvSpPr>
        <p:spPr bwMode="auto">
          <a:xfrm rot="10449511">
            <a:off x="1981200" y="2703513"/>
            <a:ext cx="3587750" cy="3173412"/>
          </a:xfrm>
          <a:custGeom>
            <a:avLst/>
            <a:gdLst>
              <a:gd name="T0" fmla="*/ 461404 w 21600"/>
              <a:gd name="T1" fmla="*/ 0 h 21421"/>
              <a:gd name="T2" fmla="*/ 3587591 w 21600"/>
              <a:gd name="T3" fmla="*/ 3173412 h 21421"/>
              <a:gd name="T4" fmla="*/ 0 w 21600"/>
              <a:gd name="T5" fmla="*/ 3173412 h 21421"/>
              <a:gd name="T6" fmla="*/ 0 60000 65536"/>
              <a:gd name="T7" fmla="*/ 0 60000 65536"/>
              <a:gd name="T8" fmla="*/ 0 60000 65536"/>
              <a:gd name="T9" fmla="*/ 0 w 21600"/>
              <a:gd name="T10" fmla="*/ 0 h 21421"/>
              <a:gd name="T11" fmla="*/ 21600 w 21600"/>
              <a:gd name="T12" fmla="*/ 21421 h 2142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421" fill="none" extrusionOk="0">
                <a:moveTo>
                  <a:pt x="2777" y="0"/>
                </a:moveTo>
                <a:cubicBezTo>
                  <a:pt x="13543" y="1396"/>
                  <a:pt x="21600" y="10565"/>
                  <a:pt x="21600" y="21421"/>
                </a:cubicBezTo>
              </a:path>
              <a:path w="21600" h="21421" stroke="0" extrusionOk="0">
                <a:moveTo>
                  <a:pt x="2777" y="0"/>
                </a:moveTo>
                <a:cubicBezTo>
                  <a:pt x="13543" y="1396"/>
                  <a:pt x="21600" y="10565"/>
                  <a:pt x="21600" y="21421"/>
                </a:cubicBezTo>
                <a:lnTo>
                  <a:pt x="0" y="21421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endParaRPr lang="en-GB" altLang="id-ID"/>
          </a:p>
        </p:txBody>
      </p:sp>
      <p:sp>
        <p:nvSpPr>
          <p:cNvPr id="29" name="Text Box 23"/>
          <p:cNvSpPr txBox="1">
            <a:spLocks noChangeArrowheads="1"/>
          </p:cNvSpPr>
          <p:nvPr/>
        </p:nvSpPr>
        <p:spPr bwMode="auto">
          <a:xfrm>
            <a:off x="2111375" y="4017963"/>
            <a:ext cx="3429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r>
              <a:rPr lang="en-GB" altLang="id-ID" sz="1400">
                <a:latin typeface="Arial" panose="020B0604020202020204" pitchFamily="34" charset="0"/>
                <a:sym typeface="Wingdings" panose="05000000000000000000" pitchFamily="2" charset="2"/>
              </a:rPr>
              <a:t></a:t>
            </a:r>
            <a:endParaRPr lang="en-GB" altLang="id-ID" sz="1400">
              <a:latin typeface="Arial" panose="020B0604020202020204" pitchFamily="34" charset="0"/>
            </a:endParaRPr>
          </a:p>
        </p:txBody>
      </p:sp>
      <p:sp>
        <p:nvSpPr>
          <p:cNvPr id="30" name="Text Box 31"/>
          <p:cNvSpPr txBox="1">
            <a:spLocks noChangeArrowheads="1"/>
          </p:cNvSpPr>
          <p:nvPr/>
        </p:nvSpPr>
        <p:spPr bwMode="auto">
          <a:xfrm>
            <a:off x="1854200" y="4233863"/>
            <a:ext cx="3508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r>
              <a:rPr lang="en-GB" altLang="id-ID" b="1">
                <a:latin typeface="Arial" panose="020B0604020202020204" pitchFamily="34" charset="0"/>
              </a:rPr>
              <a:t>B</a:t>
            </a:r>
          </a:p>
        </p:txBody>
      </p:sp>
      <p:sp>
        <p:nvSpPr>
          <p:cNvPr id="17430" name="Text Box 4"/>
          <p:cNvSpPr txBox="1">
            <a:spLocks noChangeArrowheads="1"/>
          </p:cNvSpPr>
          <p:nvPr/>
        </p:nvSpPr>
        <p:spPr bwMode="auto">
          <a:xfrm>
            <a:off x="584200" y="1409700"/>
            <a:ext cx="8255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altLang="id-ID" sz="2400">
                <a:solidFill>
                  <a:schemeClr val="tx2"/>
                </a:solidFill>
                <a:latin typeface="Arial" panose="020B0604020202020204" pitchFamily="34" charset="0"/>
              </a:rPr>
              <a:t>Effect of an increase in the price of cinema tickets on consumer choice</a:t>
            </a:r>
          </a:p>
        </p:txBody>
      </p:sp>
      <p:sp>
        <p:nvSpPr>
          <p:cNvPr id="32" name="Right Arrow 31"/>
          <p:cNvSpPr>
            <a:spLocks noChangeArrowheads="1"/>
          </p:cNvSpPr>
          <p:nvPr/>
        </p:nvSpPr>
        <p:spPr bwMode="auto">
          <a:xfrm rot="10800000">
            <a:off x="2274888" y="6088063"/>
            <a:ext cx="1512887" cy="114300"/>
          </a:xfrm>
          <a:prstGeom prst="rightArrow">
            <a:avLst>
              <a:gd name="adj1" fmla="val 50000"/>
              <a:gd name="adj2" fmla="val 50003"/>
            </a:avLst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/>
            <a:endParaRPr lang="en-GB" altLang="id-ID" sz="3200">
              <a:solidFill>
                <a:srgbClr val="A50021"/>
              </a:solidFill>
            </a:endParaRPr>
          </a:p>
        </p:txBody>
      </p:sp>
      <p:sp>
        <p:nvSpPr>
          <p:cNvPr id="35" name="Right Arrow 34"/>
          <p:cNvSpPr>
            <a:spLocks noChangeArrowheads="1"/>
          </p:cNvSpPr>
          <p:nvPr/>
        </p:nvSpPr>
        <p:spPr bwMode="auto">
          <a:xfrm rot="-5400000">
            <a:off x="941387" y="4364038"/>
            <a:ext cx="466725" cy="114300"/>
          </a:xfrm>
          <a:prstGeom prst="rightArrow">
            <a:avLst>
              <a:gd name="adj1" fmla="val 50000"/>
              <a:gd name="adj2" fmla="val 49870"/>
            </a:avLst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/>
            <a:endParaRPr lang="en-GB" altLang="id-ID" sz="3200">
              <a:solidFill>
                <a:srgbClr val="A5002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/>
      <p:bldP spid="30" grpId="0"/>
      <p:bldP spid="32" grpId="0" animBg="1"/>
      <p:bldP spid="3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436" name="Straight Connector 33"/>
          <p:cNvCxnSpPr>
            <a:cxnSpLocks noChangeShapeType="1"/>
          </p:cNvCxnSpPr>
          <p:nvPr/>
        </p:nvCxnSpPr>
        <p:spPr bwMode="auto">
          <a:xfrm rot="16200000" flipH="1">
            <a:off x="1474788" y="5005388"/>
            <a:ext cx="1619250" cy="0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437" name="Straight Connector 35"/>
          <p:cNvCxnSpPr>
            <a:cxnSpLocks noChangeShapeType="1"/>
          </p:cNvCxnSpPr>
          <p:nvPr/>
        </p:nvCxnSpPr>
        <p:spPr bwMode="auto">
          <a:xfrm rot="10800000" flipV="1">
            <a:off x="1608138" y="4656138"/>
            <a:ext cx="2185987" cy="0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438" name="Straight Connector 36"/>
          <p:cNvCxnSpPr>
            <a:cxnSpLocks noChangeShapeType="1"/>
          </p:cNvCxnSpPr>
          <p:nvPr/>
        </p:nvCxnSpPr>
        <p:spPr bwMode="auto">
          <a:xfrm rot="10800000" flipV="1">
            <a:off x="1609725" y="4168775"/>
            <a:ext cx="684213" cy="0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439" name="Straight Connector 32"/>
          <p:cNvCxnSpPr>
            <a:cxnSpLocks noChangeShapeType="1"/>
          </p:cNvCxnSpPr>
          <p:nvPr/>
        </p:nvCxnSpPr>
        <p:spPr bwMode="auto">
          <a:xfrm rot="16200000" flipH="1">
            <a:off x="3217069" y="5245894"/>
            <a:ext cx="1138238" cy="0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44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id-ID" smtClean="0"/>
              <a:t>Income and substitution effects</a:t>
            </a:r>
          </a:p>
        </p:txBody>
      </p:sp>
      <p:sp>
        <p:nvSpPr>
          <p:cNvPr id="38" name="Content Placeholder 2"/>
          <p:cNvSpPr>
            <a:spLocks noGrp="1"/>
          </p:cNvSpPr>
          <p:nvPr>
            <p:ph sz="quarter" idx="13"/>
          </p:nvPr>
        </p:nvSpPr>
        <p:spPr>
          <a:xfrm>
            <a:off x="4203700" y="2085975"/>
            <a:ext cx="4724400" cy="2406650"/>
          </a:xfrm>
        </p:spPr>
        <p:txBody>
          <a:bodyPr>
            <a:normAutofit fontScale="85000" lnSpcReduction="20000"/>
          </a:bodyPr>
          <a:lstStyle/>
          <a:p>
            <a:r>
              <a:rPr lang="en-GB" altLang="id-ID" sz="2000" smtClean="0"/>
              <a:t>Parallel to the new budget constraint</a:t>
            </a:r>
            <a:endParaRPr lang="en-GB" altLang="id-ID" sz="1600" smtClean="0"/>
          </a:p>
          <a:p>
            <a:r>
              <a:rPr lang="en-GB" altLang="id-ID" sz="2000" smtClean="0"/>
              <a:t>Tangent to the original IC</a:t>
            </a:r>
          </a:p>
          <a:p>
            <a:pPr lvl="1"/>
            <a:endParaRPr lang="en-GB" altLang="id-ID" sz="1800" i="1" smtClean="0">
              <a:solidFill>
                <a:srgbClr val="990000"/>
              </a:solidFill>
            </a:endParaRPr>
          </a:p>
          <a:p>
            <a:r>
              <a:rPr lang="en-GB" altLang="id-ID" sz="2000" i="1" smtClean="0">
                <a:solidFill>
                  <a:srgbClr val="990000"/>
                </a:solidFill>
              </a:rPr>
              <a:t>There is only a single curve that satisfies these two requirements</a:t>
            </a:r>
          </a:p>
          <a:p>
            <a:r>
              <a:rPr lang="en-GB" altLang="id-ID" sz="2000" smtClean="0"/>
              <a:t>This gives an </a:t>
            </a:r>
            <a:r>
              <a:rPr lang="en-GB" altLang="id-ID" sz="2000" i="1" smtClean="0">
                <a:solidFill>
                  <a:srgbClr val="990000"/>
                </a:solidFill>
              </a:rPr>
              <a:t>imaginary</a:t>
            </a:r>
            <a:r>
              <a:rPr lang="en-GB" altLang="id-ID" sz="2000" smtClean="0"/>
              <a:t> optimal bundle (</a:t>
            </a:r>
            <a:r>
              <a:rPr lang="en-GB" altLang="id-ID" sz="2000" smtClean="0">
                <a:solidFill>
                  <a:schemeClr val="tx1"/>
                </a:solidFill>
              </a:rPr>
              <a:t>Im</a:t>
            </a:r>
            <a:r>
              <a:rPr lang="en-GB" altLang="id-ID" sz="2000" smtClean="0"/>
              <a:t>)</a:t>
            </a:r>
          </a:p>
          <a:p>
            <a:pPr>
              <a:buFont typeface="Wingdings" panose="05000000000000000000" pitchFamily="2" charset="2"/>
              <a:buNone/>
            </a:pPr>
            <a:endParaRPr lang="en-GB" altLang="id-ID" sz="2000" smtClean="0"/>
          </a:p>
        </p:txBody>
      </p:sp>
      <p:grpSp>
        <p:nvGrpSpPr>
          <p:cNvPr id="18441" name="Group 18"/>
          <p:cNvGrpSpPr>
            <a:grpSpLocks/>
          </p:cNvGrpSpPr>
          <p:nvPr/>
        </p:nvGrpSpPr>
        <p:grpSpPr bwMode="auto">
          <a:xfrm>
            <a:off x="1601788" y="2459038"/>
            <a:ext cx="6019800" cy="3352800"/>
            <a:chOff x="768" y="1680"/>
            <a:chExt cx="3792" cy="2112"/>
          </a:xfrm>
        </p:grpSpPr>
        <p:sp>
          <p:nvSpPr>
            <p:cNvPr id="18461" name="Line 19"/>
            <p:cNvSpPr>
              <a:spLocks noChangeShapeType="1"/>
            </p:cNvSpPr>
            <p:nvPr/>
          </p:nvSpPr>
          <p:spPr bwMode="auto">
            <a:xfrm flipV="1">
              <a:off x="768" y="1680"/>
              <a:ext cx="0" cy="2112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8462" name="Line 20"/>
            <p:cNvSpPr>
              <a:spLocks noChangeShapeType="1"/>
            </p:cNvSpPr>
            <p:nvPr/>
          </p:nvSpPr>
          <p:spPr bwMode="auto">
            <a:xfrm>
              <a:off x="768" y="3792"/>
              <a:ext cx="3792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</p:grpSp>
      <p:sp>
        <p:nvSpPr>
          <p:cNvPr id="18442" name="Rectangle 24"/>
          <p:cNvSpPr>
            <a:spLocks noChangeArrowheads="1"/>
          </p:cNvSpPr>
          <p:nvPr/>
        </p:nvSpPr>
        <p:spPr bwMode="auto">
          <a:xfrm>
            <a:off x="1449388" y="2979738"/>
            <a:ext cx="32067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r>
              <a:rPr lang="en-GB" altLang="id-ID" sz="1200">
                <a:solidFill>
                  <a:srgbClr val="990000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</a:t>
            </a:r>
          </a:p>
        </p:txBody>
      </p:sp>
      <p:sp>
        <p:nvSpPr>
          <p:cNvPr id="18443" name="Rectangle 28"/>
          <p:cNvSpPr>
            <a:spLocks noChangeArrowheads="1"/>
          </p:cNvSpPr>
          <p:nvPr/>
        </p:nvSpPr>
        <p:spPr bwMode="auto">
          <a:xfrm>
            <a:off x="5389563" y="5670550"/>
            <a:ext cx="3206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r>
              <a:rPr lang="en-GB" altLang="id-ID" sz="1200">
                <a:solidFill>
                  <a:srgbClr val="990000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</a:t>
            </a:r>
          </a:p>
        </p:txBody>
      </p:sp>
      <p:graphicFrame>
        <p:nvGraphicFramePr>
          <p:cNvPr id="18434" name="Object 4"/>
          <p:cNvGraphicFramePr>
            <a:graphicFrameLocks noChangeAspect="1"/>
          </p:cNvGraphicFramePr>
          <p:nvPr/>
        </p:nvGraphicFramePr>
        <p:xfrm>
          <a:off x="5588000" y="5776913"/>
          <a:ext cx="731838" cy="604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3" name="Equation" r:id="rId3" imgW="291960" imgH="241200" progId="">
                  <p:embed/>
                </p:oleObj>
              </mc:Choice>
              <mc:Fallback>
                <p:oleObj name="Equation" r:id="rId3" imgW="291960" imgH="241200" progId="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8000" y="5776913"/>
                        <a:ext cx="731838" cy="604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44" name="Text Box 10"/>
          <p:cNvSpPr txBox="1">
            <a:spLocks noChangeArrowheads="1"/>
          </p:cNvSpPr>
          <p:nvPr/>
        </p:nvSpPr>
        <p:spPr bwMode="auto">
          <a:xfrm>
            <a:off x="7148513" y="6000750"/>
            <a:ext cx="9794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r>
              <a:rPr lang="en-GB" altLang="id-ID">
                <a:solidFill>
                  <a:schemeClr val="tx2"/>
                </a:solidFill>
                <a:latin typeface="Arial" panose="020B0604020202020204" pitchFamily="34" charset="0"/>
              </a:rPr>
              <a:t>Cinema</a:t>
            </a:r>
          </a:p>
        </p:txBody>
      </p:sp>
      <p:sp>
        <p:nvSpPr>
          <p:cNvPr id="18445" name="Text Box 9"/>
          <p:cNvSpPr txBox="1">
            <a:spLocks noChangeArrowheads="1"/>
          </p:cNvSpPr>
          <p:nvPr/>
        </p:nvSpPr>
        <p:spPr bwMode="auto">
          <a:xfrm>
            <a:off x="747713" y="2419350"/>
            <a:ext cx="8001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r>
              <a:rPr lang="en-GB" altLang="id-ID">
                <a:solidFill>
                  <a:schemeClr val="tx2"/>
                </a:solidFill>
                <a:latin typeface="Arial" panose="020B0604020202020204" pitchFamily="34" charset="0"/>
              </a:rPr>
              <a:t>Meals</a:t>
            </a:r>
          </a:p>
        </p:txBody>
      </p:sp>
      <p:graphicFrame>
        <p:nvGraphicFramePr>
          <p:cNvPr id="18435" name="Object 5"/>
          <p:cNvGraphicFramePr>
            <a:graphicFrameLocks noChangeAspect="1"/>
          </p:cNvGraphicFramePr>
          <p:nvPr/>
        </p:nvGraphicFramePr>
        <p:xfrm>
          <a:off x="717550" y="2773363"/>
          <a:ext cx="763588" cy="604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4" name="Equation" r:id="rId5" imgW="304560" imgH="241200" progId="">
                  <p:embed/>
                </p:oleObj>
              </mc:Choice>
              <mc:Fallback>
                <p:oleObj name="Equation" r:id="rId5" imgW="304560" imgH="241200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7550" y="2773363"/>
                        <a:ext cx="763588" cy="604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46" name="Line 29"/>
          <p:cNvSpPr>
            <a:spLocks noChangeShapeType="1"/>
          </p:cNvSpPr>
          <p:nvPr/>
        </p:nvSpPr>
        <p:spPr bwMode="auto">
          <a:xfrm>
            <a:off x="1597025" y="3143250"/>
            <a:ext cx="3941763" cy="2703513"/>
          </a:xfrm>
          <a:prstGeom prst="line">
            <a:avLst/>
          </a:prstGeom>
          <a:noFill/>
          <a:ln w="19050">
            <a:solidFill>
              <a:srgbClr val="99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8447" name="Arc 21"/>
          <p:cNvSpPr>
            <a:spLocks/>
          </p:cNvSpPr>
          <p:nvPr/>
        </p:nvSpPr>
        <p:spPr bwMode="auto">
          <a:xfrm rot="10449511">
            <a:off x="2641600" y="2284413"/>
            <a:ext cx="3587750" cy="3173412"/>
          </a:xfrm>
          <a:custGeom>
            <a:avLst/>
            <a:gdLst>
              <a:gd name="T0" fmla="*/ 461404 w 21600"/>
              <a:gd name="T1" fmla="*/ 0 h 21421"/>
              <a:gd name="T2" fmla="*/ 3587591 w 21600"/>
              <a:gd name="T3" fmla="*/ 3173412 h 21421"/>
              <a:gd name="T4" fmla="*/ 0 w 21600"/>
              <a:gd name="T5" fmla="*/ 3173412 h 21421"/>
              <a:gd name="T6" fmla="*/ 0 60000 65536"/>
              <a:gd name="T7" fmla="*/ 0 60000 65536"/>
              <a:gd name="T8" fmla="*/ 0 60000 65536"/>
              <a:gd name="T9" fmla="*/ 0 w 21600"/>
              <a:gd name="T10" fmla="*/ 0 h 21421"/>
              <a:gd name="T11" fmla="*/ 21600 w 21600"/>
              <a:gd name="T12" fmla="*/ 21421 h 2142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421" fill="none" extrusionOk="0">
                <a:moveTo>
                  <a:pt x="2777" y="0"/>
                </a:moveTo>
                <a:cubicBezTo>
                  <a:pt x="13543" y="1396"/>
                  <a:pt x="21600" y="10565"/>
                  <a:pt x="21600" y="21421"/>
                </a:cubicBezTo>
              </a:path>
              <a:path w="21600" h="21421" stroke="0" extrusionOk="0">
                <a:moveTo>
                  <a:pt x="2777" y="0"/>
                </a:moveTo>
                <a:cubicBezTo>
                  <a:pt x="13543" y="1396"/>
                  <a:pt x="21600" y="10565"/>
                  <a:pt x="21600" y="21421"/>
                </a:cubicBezTo>
                <a:lnTo>
                  <a:pt x="0" y="21421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endParaRPr lang="en-GB" altLang="id-ID"/>
          </a:p>
        </p:txBody>
      </p:sp>
      <p:sp>
        <p:nvSpPr>
          <p:cNvPr id="18448" name="Text Box 23"/>
          <p:cNvSpPr txBox="1">
            <a:spLocks noChangeArrowheads="1"/>
          </p:cNvSpPr>
          <p:nvPr/>
        </p:nvSpPr>
        <p:spPr bwMode="auto">
          <a:xfrm>
            <a:off x="3622675" y="4500563"/>
            <a:ext cx="3429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r>
              <a:rPr lang="en-GB" altLang="id-ID" sz="1400">
                <a:latin typeface="Arial" panose="020B0604020202020204" pitchFamily="34" charset="0"/>
                <a:sym typeface="Wingdings" panose="05000000000000000000" pitchFamily="2" charset="2"/>
              </a:rPr>
              <a:t></a:t>
            </a:r>
            <a:endParaRPr lang="en-GB" altLang="id-ID" sz="1400">
              <a:latin typeface="Arial" panose="020B0604020202020204" pitchFamily="34" charset="0"/>
            </a:endParaRPr>
          </a:p>
        </p:txBody>
      </p:sp>
      <p:sp>
        <p:nvSpPr>
          <p:cNvPr id="18449" name="Text Box 31"/>
          <p:cNvSpPr txBox="1">
            <a:spLocks noChangeArrowheads="1"/>
          </p:cNvSpPr>
          <p:nvPr/>
        </p:nvSpPr>
        <p:spPr bwMode="auto">
          <a:xfrm>
            <a:off x="3695700" y="4157663"/>
            <a:ext cx="3508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r>
              <a:rPr lang="en-GB" altLang="id-ID" b="1">
                <a:latin typeface="Arial" panose="020B0604020202020204" pitchFamily="34" charset="0"/>
              </a:rPr>
              <a:t>A</a:t>
            </a:r>
          </a:p>
        </p:txBody>
      </p:sp>
      <p:sp>
        <p:nvSpPr>
          <p:cNvPr id="18450" name="Line 19"/>
          <p:cNvSpPr>
            <a:spLocks noChangeShapeType="1"/>
          </p:cNvSpPr>
          <p:nvPr/>
        </p:nvSpPr>
        <p:spPr bwMode="auto">
          <a:xfrm>
            <a:off x="1609725" y="3155950"/>
            <a:ext cx="1712913" cy="2668588"/>
          </a:xfrm>
          <a:prstGeom prst="line">
            <a:avLst/>
          </a:prstGeom>
          <a:noFill/>
          <a:ln w="19050">
            <a:solidFill>
              <a:srgbClr val="99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8451" name="Arc 21"/>
          <p:cNvSpPr>
            <a:spLocks/>
          </p:cNvSpPr>
          <p:nvPr/>
        </p:nvSpPr>
        <p:spPr bwMode="auto">
          <a:xfrm rot="10449511">
            <a:off x="1981200" y="2703513"/>
            <a:ext cx="3587750" cy="3173412"/>
          </a:xfrm>
          <a:custGeom>
            <a:avLst/>
            <a:gdLst>
              <a:gd name="T0" fmla="*/ 461404 w 21600"/>
              <a:gd name="T1" fmla="*/ 0 h 21421"/>
              <a:gd name="T2" fmla="*/ 3587591 w 21600"/>
              <a:gd name="T3" fmla="*/ 3173412 h 21421"/>
              <a:gd name="T4" fmla="*/ 0 w 21600"/>
              <a:gd name="T5" fmla="*/ 3173412 h 21421"/>
              <a:gd name="T6" fmla="*/ 0 60000 65536"/>
              <a:gd name="T7" fmla="*/ 0 60000 65536"/>
              <a:gd name="T8" fmla="*/ 0 60000 65536"/>
              <a:gd name="T9" fmla="*/ 0 w 21600"/>
              <a:gd name="T10" fmla="*/ 0 h 21421"/>
              <a:gd name="T11" fmla="*/ 21600 w 21600"/>
              <a:gd name="T12" fmla="*/ 21421 h 2142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421" fill="none" extrusionOk="0">
                <a:moveTo>
                  <a:pt x="2777" y="0"/>
                </a:moveTo>
                <a:cubicBezTo>
                  <a:pt x="13543" y="1396"/>
                  <a:pt x="21600" y="10565"/>
                  <a:pt x="21600" y="21421"/>
                </a:cubicBezTo>
              </a:path>
              <a:path w="21600" h="21421" stroke="0" extrusionOk="0">
                <a:moveTo>
                  <a:pt x="2777" y="0"/>
                </a:moveTo>
                <a:cubicBezTo>
                  <a:pt x="13543" y="1396"/>
                  <a:pt x="21600" y="10565"/>
                  <a:pt x="21600" y="21421"/>
                </a:cubicBezTo>
                <a:lnTo>
                  <a:pt x="0" y="21421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endParaRPr lang="en-GB" altLang="id-ID"/>
          </a:p>
        </p:txBody>
      </p:sp>
      <p:sp>
        <p:nvSpPr>
          <p:cNvPr id="18452" name="Text Box 23"/>
          <p:cNvSpPr txBox="1">
            <a:spLocks noChangeArrowheads="1"/>
          </p:cNvSpPr>
          <p:nvPr/>
        </p:nvSpPr>
        <p:spPr bwMode="auto">
          <a:xfrm>
            <a:off x="2111375" y="4017963"/>
            <a:ext cx="3429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r>
              <a:rPr lang="en-GB" altLang="id-ID" sz="1400">
                <a:latin typeface="Arial" panose="020B0604020202020204" pitchFamily="34" charset="0"/>
                <a:sym typeface="Wingdings" panose="05000000000000000000" pitchFamily="2" charset="2"/>
              </a:rPr>
              <a:t></a:t>
            </a:r>
            <a:endParaRPr lang="en-GB" altLang="id-ID" sz="1400">
              <a:latin typeface="Arial" panose="020B0604020202020204" pitchFamily="34" charset="0"/>
            </a:endParaRPr>
          </a:p>
        </p:txBody>
      </p:sp>
      <p:sp>
        <p:nvSpPr>
          <p:cNvPr id="18453" name="Text Box 31"/>
          <p:cNvSpPr txBox="1">
            <a:spLocks noChangeArrowheads="1"/>
          </p:cNvSpPr>
          <p:nvPr/>
        </p:nvSpPr>
        <p:spPr bwMode="auto">
          <a:xfrm>
            <a:off x="1854200" y="4233863"/>
            <a:ext cx="3508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r>
              <a:rPr lang="en-GB" altLang="id-ID" b="1">
                <a:latin typeface="Arial" panose="020B0604020202020204" pitchFamily="34" charset="0"/>
              </a:rPr>
              <a:t>B</a:t>
            </a:r>
          </a:p>
        </p:txBody>
      </p:sp>
      <p:sp>
        <p:nvSpPr>
          <p:cNvPr id="31" name="Text Box 4"/>
          <p:cNvSpPr txBox="1">
            <a:spLocks noChangeArrowheads="1"/>
          </p:cNvSpPr>
          <p:nvPr/>
        </p:nvSpPr>
        <p:spPr bwMode="auto">
          <a:xfrm>
            <a:off x="584200" y="1409700"/>
            <a:ext cx="8255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id-ID" sz="2400">
                <a:solidFill>
                  <a:schemeClr val="tx2"/>
                </a:solidFill>
                <a:latin typeface="Arial" panose="020B0604020202020204" pitchFamily="34" charset="0"/>
              </a:rPr>
              <a:t>In order to separate the 2 effects, we add an</a:t>
            </a:r>
            <a:r>
              <a:rPr lang="en-GB" altLang="id-ID" sz="2400" i="1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en-GB" altLang="id-ID" sz="2400" i="1">
                <a:solidFill>
                  <a:srgbClr val="990000"/>
                </a:solidFill>
                <a:latin typeface="Arial" panose="020B0604020202020204" pitchFamily="34" charset="0"/>
              </a:rPr>
              <a:t>imaginary</a:t>
            </a:r>
            <a:r>
              <a:rPr lang="en-GB" altLang="id-ID" sz="2400" i="1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en-GB" altLang="id-ID" sz="2400">
                <a:solidFill>
                  <a:schemeClr val="tx2"/>
                </a:solidFill>
                <a:latin typeface="Arial" panose="020B0604020202020204" pitchFamily="34" charset="0"/>
              </a:rPr>
              <a:t>budget constraint</a:t>
            </a:r>
          </a:p>
        </p:txBody>
      </p:sp>
      <p:sp>
        <p:nvSpPr>
          <p:cNvPr id="32" name="Line 19"/>
          <p:cNvSpPr>
            <a:spLocks noChangeShapeType="1"/>
          </p:cNvSpPr>
          <p:nvPr/>
        </p:nvSpPr>
        <p:spPr bwMode="auto">
          <a:xfrm>
            <a:off x="2244725" y="2698750"/>
            <a:ext cx="1712913" cy="2668588"/>
          </a:xfrm>
          <a:prstGeom prst="line">
            <a:avLst/>
          </a:prstGeom>
          <a:noFill/>
          <a:ln w="19050">
            <a:solidFill>
              <a:srgbClr val="99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cxnSp>
        <p:nvCxnSpPr>
          <p:cNvPr id="27" name="Straight Connector 26"/>
          <p:cNvCxnSpPr>
            <a:cxnSpLocks noChangeShapeType="1"/>
          </p:cNvCxnSpPr>
          <p:nvPr/>
        </p:nvCxnSpPr>
        <p:spPr bwMode="auto">
          <a:xfrm rot="16200000" flipH="1">
            <a:off x="1788319" y="4722019"/>
            <a:ext cx="2160588" cy="0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" name="Straight Connector 34"/>
          <p:cNvCxnSpPr>
            <a:cxnSpLocks noChangeShapeType="1"/>
          </p:cNvCxnSpPr>
          <p:nvPr/>
        </p:nvCxnSpPr>
        <p:spPr bwMode="auto">
          <a:xfrm rot="10800000" flipV="1">
            <a:off x="1617663" y="3648075"/>
            <a:ext cx="1260475" cy="0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9" name="Text Box 23"/>
          <p:cNvSpPr txBox="1">
            <a:spLocks noChangeArrowheads="1"/>
          </p:cNvSpPr>
          <p:nvPr/>
        </p:nvSpPr>
        <p:spPr bwMode="auto">
          <a:xfrm>
            <a:off x="2708275" y="3484563"/>
            <a:ext cx="3429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r>
              <a:rPr lang="en-GB" altLang="id-ID" sz="1400">
                <a:latin typeface="Arial" panose="020B0604020202020204" pitchFamily="34" charset="0"/>
                <a:sym typeface="Wingdings" panose="05000000000000000000" pitchFamily="2" charset="2"/>
              </a:rPr>
              <a:t></a:t>
            </a:r>
            <a:endParaRPr lang="en-GB" altLang="id-ID" sz="1400">
              <a:latin typeface="Arial" panose="020B0604020202020204" pitchFamily="34" charset="0"/>
            </a:endParaRPr>
          </a:p>
        </p:txBody>
      </p:sp>
      <p:sp>
        <p:nvSpPr>
          <p:cNvPr id="40" name="Text Box 31"/>
          <p:cNvSpPr txBox="1">
            <a:spLocks noChangeArrowheads="1"/>
          </p:cNvSpPr>
          <p:nvPr/>
        </p:nvSpPr>
        <p:spPr bwMode="auto">
          <a:xfrm>
            <a:off x="3009900" y="3243263"/>
            <a:ext cx="4540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r>
              <a:rPr lang="en-GB" altLang="id-ID" b="1">
                <a:latin typeface="Arial" panose="020B0604020202020204" pitchFamily="34" charset="0"/>
              </a:rPr>
              <a:t>Im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 animBg="1"/>
      <p:bldP spid="39" grpId="0"/>
      <p:bldP spid="40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460" name="Straight Connector 33"/>
          <p:cNvCxnSpPr>
            <a:cxnSpLocks noChangeShapeType="1"/>
          </p:cNvCxnSpPr>
          <p:nvPr/>
        </p:nvCxnSpPr>
        <p:spPr bwMode="auto">
          <a:xfrm rot="16200000" flipH="1">
            <a:off x="1474788" y="5005388"/>
            <a:ext cx="1619250" cy="0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461" name="Straight Connector 35"/>
          <p:cNvCxnSpPr>
            <a:cxnSpLocks noChangeShapeType="1"/>
          </p:cNvCxnSpPr>
          <p:nvPr/>
        </p:nvCxnSpPr>
        <p:spPr bwMode="auto">
          <a:xfrm rot="10800000" flipV="1">
            <a:off x="1608138" y="4656138"/>
            <a:ext cx="2185987" cy="0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462" name="Straight Connector 36"/>
          <p:cNvCxnSpPr>
            <a:cxnSpLocks noChangeShapeType="1"/>
          </p:cNvCxnSpPr>
          <p:nvPr/>
        </p:nvCxnSpPr>
        <p:spPr bwMode="auto">
          <a:xfrm rot="10800000" flipV="1">
            <a:off x="1609725" y="4168775"/>
            <a:ext cx="684213" cy="0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463" name="Straight Connector 32"/>
          <p:cNvCxnSpPr>
            <a:cxnSpLocks noChangeShapeType="1"/>
          </p:cNvCxnSpPr>
          <p:nvPr/>
        </p:nvCxnSpPr>
        <p:spPr bwMode="auto">
          <a:xfrm rot="16200000" flipH="1">
            <a:off x="3217069" y="5245894"/>
            <a:ext cx="1138238" cy="0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46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id-ID" smtClean="0"/>
              <a:t>Income and substitution effects</a:t>
            </a:r>
          </a:p>
        </p:txBody>
      </p:sp>
      <p:sp>
        <p:nvSpPr>
          <p:cNvPr id="38" name="Content Placeholder 2"/>
          <p:cNvSpPr>
            <a:spLocks noGrp="1"/>
          </p:cNvSpPr>
          <p:nvPr>
            <p:ph sz="quarter" idx="13"/>
          </p:nvPr>
        </p:nvSpPr>
        <p:spPr>
          <a:xfrm>
            <a:off x="4203700" y="1939925"/>
            <a:ext cx="4724400" cy="2976563"/>
          </a:xfrm>
        </p:spPr>
        <p:txBody>
          <a:bodyPr>
            <a:normAutofit fontScale="92500"/>
          </a:bodyPr>
          <a:lstStyle/>
          <a:p>
            <a:r>
              <a:rPr lang="en-GB" altLang="id-ID" sz="2000" smtClean="0"/>
              <a:t>From</a:t>
            </a:r>
            <a:r>
              <a:rPr lang="en-GB" altLang="id-ID" sz="2000" smtClean="0">
                <a:solidFill>
                  <a:schemeClr val="tx1"/>
                </a:solidFill>
              </a:rPr>
              <a:t> A</a:t>
            </a:r>
            <a:r>
              <a:rPr lang="en-GB" altLang="id-ID" sz="2000" smtClean="0"/>
              <a:t> to </a:t>
            </a:r>
            <a:r>
              <a:rPr lang="en-GB" altLang="id-ID" sz="2000" smtClean="0">
                <a:solidFill>
                  <a:schemeClr val="tx1"/>
                </a:solidFill>
              </a:rPr>
              <a:t>Im</a:t>
            </a:r>
            <a:r>
              <a:rPr lang="en-GB" altLang="id-ID" sz="2000" smtClean="0"/>
              <a:t>, </a:t>
            </a:r>
            <a:r>
              <a:rPr lang="en-GB" altLang="id-ID" sz="2000" smtClean="0">
                <a:solidFill>
                  <a:srgbClr val="990000"/>
                </a:solidFill>
              </a:rPr>
              <a:t>real income</a:t>
            </a:r>
            <a:r>
              <a:rPr lang="en-GB" altLang="id-ID" sz="2000" smtClean="0"/>
              <a:t> is held constant</a:t>
            </a:r>
          </a:p>
          <a:p>
            <a:pPr lvl="1"/>
            <a:r>
              <a:rPr lang="en-GB" altLang="id-ID" sz="1800" smtClean="0"/>
              <a:t>We are still on the same indifference curve, so </a:t>
            </a:r>
            <a:r>
              <a:rPr lang="en-GB" altLang="id-ID" sz="1800" i="1" smtClean="0"/>
              <a:t>utility is the same</a:t>
            </a:r>
          </a:p>
          <a:p>
            <a:r>
              <a:rPr lang="en-GB" altLang="id-ID" sz="2000" smtClean="0"/>
              <a:t>The change of bundle is due entirely to the change in relative price</a:t>
            </a:r>
          </a:p>
          <a:p>
            <a:r>
              <a:rPr lang="en-GB" altLang="id-ID" sz="2000" smtClean="0"/>
              <a:t>This is the </a:t>
            </a:r>
            <a:r>
              <a:rPr lang="en-GB" altLang="id-ID" sz="2000" i="1" smtClean="0"/>
              <a:t>substitution effect</a:t>
            </a:r>
          </a:p>
          <a:p>
            <a:pPr>
              <a:buFont typeface="Wingdings" panose="05000000000000000000" pitchFamily="2" charset="2"/>
              <a:buNone/>
            </a:pPr>
            <a:endParaRPr lang="en-GB" altLang="id-ID" sz="2000" smtClean="0"/>
          </a:p>
          <a:p>
            <a:pPr lvl="1">
              <a:buFont typeface="Wingdings" panose="05000000000000000000" pitchFamily="2" charset="2"/>
              <a:buNone/>
            </a:pPr>
            <a:endParaRPr lang="en-GB" altLang="id-ID" sz="1800" smtClean="0"/>
          </a:p>
        </p:txBody>
      </p:sp>
      <p:grpSp>
        <p:nvGrpSpPr>
          <p:cNvPr id="19465" name="Group 18"/>
          <p:cNvGrpSpPr>
            <a:grpSpLocks/>
          </p:cNvGrpSpPr>
          <p:nvPr/>
        </p:nvGrpSpPr>
        <p:grpSpPr bwMode="auto">
          <a:xfrm>
            <a:off x="1601788" y="2459038"/>
            <a:ext cx="6019800" cy="3352800"/>
            <a:chOff x="768" y="1680"/>
            <a:chExt cx="3792" cy="2112"/>
          </a:xfrm>
        </p:grpSpPr>
        <p:sp>
          <p:nvSpPr>
            <p:cNvPr id="19488" name="Line 19"/>
            <p:cNvSpPr>
              <a:spLocks noChangeShapeType="1"/>
            </p:cNvSpPr>
            <p:nvPr/>
          </p:nvSpPr>
          <p:spPr bwMode="auto">
            <a:xfrm flipV="1">
              <a:off x="768" y="1680"/>
              <a:ext cx="0" cy="2112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9489" name="Line 20"/>
            <p:cNvSpPr>
              <a:spLocks noChangeShapeType="1"/>
            </p:cNvSpPr>
            <p:nvPr/>
          </p:nvSpPr>
          <p:spPr bwMode="auto">
            <a:xfrm>
              <a:off x="768" y="3792"/>
              <a:ext cx="3792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</p:grpSp>
      <p:sp>
        <p:nvSpPr>
          <p:cNvPr id="19466" name="Rectangle 24"/>
          <p:cNvSpPr>
            <a:spLocks noChangeArrowheads="1"/>
          </p:cNvSpPr>
          <p:nvPr/>
        </p:nvSpPr>
        <p:spPr bwMode="auto">
          <a:xfrm>
            <a:off x="1449388" y="2979738"/>
            <a:ext cx="32067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r>
              <a:rPr lang="en-GB" altLang="id-ID" sz="1200">
                <a:solidFill>
                  <a:srgbClr val="990000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</a:t>
            </a:r>
          </a:p>
        </p:txBody>
      </p:sp>
      <p:sp>
        <p:nvSpPr>
          <p:cNvPr id="19467" name="Rectangle 28"/>
          <p:cNvSpPr>
            <a:spLocks noChangeArrowheads="1"/>
          </p:cNvSpPr>
          <p:nvPr/>
        </p:nvSpPr>
        <p:spPr bwMode="auto">
          <a:xfrm>
            <a:off x="5389563" y="5670550"/>
            <a:ext cx="3206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r>
              <a:rPr lang="en-GB" altLang="id-ID" sz="1200">
                <a:solidFill>
                  <a:srgbClr val="990000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</a:t>
            </a:r>
          </a:p>
        </p:txBody>
      </p:sp>
      <p:graphicFrame>
        <p:nvGraphicFramePr>
          <p:cNvPr id="19458" name="Object 4"/>
          <p:cNvGraphicFramePr>
            <a:graphicFrameLocks noChangeAspect="1"/>
          </p:cNvGraphicFramePr>
          <p:nvPr/>
        </p:nvGraphicFramePr>
        <p:xfrm>
          <a:off x="5588000" y="5776913"/>
          <a:ext cx="731838" cy="604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0" name="Equation" r:id="rId3" imgW="291960" imgH="241200" progId="">
                  <p:embed/>
                </p:oleObj>
              </mc:Choice>
              <mc:Fallback>
                <p:oleObj name="Equation" r:id="rId3" imgW="291960" imgH="241200" progId="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8000" y="5776913"/>
                        <a:ext cx="731838" cy="604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8" name="Text Box 10"/>
          <p:cNvSpPr txBox="1">
            <a:spLocks noChangeArrowheads="1"/>
          </p:cNvSpPr>
          <p:nvPr/>
        </p:nvSpPr>
        <p:spPr bwMode="auto">
          <a:xfrm>
            <a:off x="7148513" y="6000750"/>
            <a:ext cx="9794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r>
              <a:rPr lang="en-GB" altLang="id-ID">
                <a:solidFill>
                  <a:schemeClr val="tx2"/>
                </a:solidFill>
                <a:latin typeface="Arial" panose="020B0604020202020204" pitchFamily="34" charset="0"/>
              </a:rPr>
              <a:t>Cinema</a:t>
            </a:r>
          </a:p>
        </p:txBody>
      </p:sp>
      <p:sp>
        <p:nvSpPr>
          <p:cNvPr id="19469" name="Text Box 9"/>
          <p:cNvSpPr txBox="1">
            <a:spLocks noChangeArrowheads="1"/>
          </p:cNvSpPr>
          <p:nvPr/>
        </p:nvSpPr>
        <p:spPr bwMode="auto">
          <a:xfrm>
            <a:off x="747713" y="2419350"/>
            <a:ext cx="8001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r>
              <a:rPr lang="en-GB" altLang="id-ID">
                <a:solidFill>
                  <a:schemeClr val="tx2"/>
                </a:solidFill>
                <a:latin typeface="Arial" panose="020B0604020202020204" pitchFamily="34" charset="0"/>
              </a:rPr>
              <a:t>Meals</a:t>
            </a:r>
          </a:p>
        </p:txBody>
      </p:sp>
      <p:graphicFrame>
        <p:nvGraphicFramePr>
          <p:cNvPr id="19459" name="Object 5"/>
          <p:cNvGraphicFramePr>
            <a:graphicFrameLocks noChangeAspect="1"/>
          </p:cNvGraphicFramePr>
          <p:nvPr/>
        </p:nvGraphicFramePr>
        <p:xfrm>
          <a:off x="717550" y="2773363"/>
          <a:ext cx="763588" cy="604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1" name="Equation" r:id="rId5" imgW="304560" imgH="241200" progId="">
                  <p:embed/>
                </p:oleObj>
              </mc:Choice>
              <mc:Fallback>
                <p:oleObj name="Equation" r:id="rId5" imgW="304560" imgH="241200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7550" y="2773363"/>
                        <a:ext cx="763588" cy="604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70" name="Line 29"/>
          <p:cNvSpPr>
            <a:spLocks noChangeShapeType="1"/>
          </p:cNvSpPr>
          <p:nvPr/>
        </p:nvSpPr>
        <p:spPr bwMode="auto">
          <a:xfrm>
            <a:off x="1597025" y="3143250"/>
            <a:ext cx="3941763" cy="2703513"/>
          </a:xfrm>
          <a:prstGeom prst="line">
            <a:avLst/>
          </a:prstGeom>
          <a:noFill/>
          <a:ln w="19050">
            <a:solidFill>
              <a:srgbClr val="99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9471" name="Arc 21"/>
          <p:cNvSpPr>
            <a:spLocks/>
          </p:cNvSpPr>
          <p:nvPr/>
        </p:nvSpPr>
        <p:spPr bwMode="auto">
          <a:xfrm rot="10449511">
            <a:off x="2641600" y="2284413"/>
            <a:ext cx="3587750" cy="3173412"/>
          </a:xfrm>
          <a:custGeom>
            <a:avLst/>
            <a:gdLst>
              <a:gd name="T0" fmla="*/ 461404 w 21600"/>
              <a:gd name="T1" fmla="*/ 0 h 21421"/>
              <a:gd name="T2" fmla="*/ 3587591 w 21600"/>
              <a:gd name="T3" fmla="*/ 3173412 h 21421"/>
              <a:gd name="T4" fmla="*/ 0 w 21600"/>
              <a:gd name="T5" fmla="*/ 3173412 h 21421"/>
              <a:gd name="T6" fmla="*/ 0 60000 65536"/>
              <a:gd name="T7" fmla="*/ 0 60000 65536"/>
              <a:gd name="T8" fmla="*/ 0 60000 65536"/>
              <a:gd name="T9" fmla="*/ 0 w 21600"/>
              <a:gd name="T10" fmla="*/ 0 h 21421"/>
              <a:gd name="T11" fmla="*/ 21600 w 21600"/>
              <a:gd name="T12" fmla="*/ 21421 h 2142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421" fill="none" extrusionOk="0">
                <a:moveTo>
                  <a:pt x="2777" y="0"/>
                </a:moveTo>
                <a:cubicBezTo>
                  <a:pt x="13543" y="1396"/>
                  <a:pt x="21600" y="10565"/>
                  <a:pt x="21600" y="21421"/>
                </a:cubicBezTo>
              </a:path>
              <a:path w="21600" h="21421" stroke="0" extrusionOk="0">
                <a:moveTo>
                  <a:pt x="2777" y="0"/>
                </a:moveTo>
                <a:cubicBezTo>
                  <a:pt x="13543" y="1396"/>
                  <a:pt x="21600" y="10565"/>
                  <a:pt x="21600" y="21421"/>
                </a:cubicBezTo>
                <a:lnTo>
                  <a:pt x="0" y="21421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endParaRPr lang="en-GB" altLang="id-ID"/>
          </a:p>
        </p:txBody>
      </p:sp>
      <p:sp>
        <p:nvSpPr>
          <p:cNvPr id="19472" name="Text Box 23"/>
          <p:cNvSpPr txBox="1">
            <a:spLocks noChangeArrowheads="1"/>
          </p:cNvSpPr>
          <p:nvPr/>
        </p:nvSpPr>
        <p:spPr bwMode="auto">
          <a:xfrm>
            <a:off x="3622675" y="4500563"/>
            <a:ext cx="3429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r>
              <a:rPr lang="en-GB" altLang="id-ID" sz="1400">
                <a:latin typeface="Arial" panose="020B0604020202020204" pitchFamily="34" charset="0"/>
                <a:sym typeface="Wingdings" panose="05000000000000000000" pitchFamily="2" charset="2"/>
              </a:rPr>
              <a:t></a:t>
            </a:r>
            <a:endParaRPr lang="en-GB" altLang="id-ID" sz="1400">
              <a:latin typeface="Arial" panose="020B0604020202020204" pitchFamily="34" charset="0"/>
            </a:endParaRPr>
          </a:p>
        </p:txBody>
      </p:sp>
      <p:sp>
        <p:nvSpPr>
          <p:cNvPr id="19473" name="Text Box 31"/>
          <p:cNvSpPr txBox="1">
            <a:spLocks noChangeArrowheads="1"/>
          </p:cNvSpPr>
          <p:nvPr/>
        </p:nvSpPr>
        <p:spPr bwMode="auto">
          <a:xfrm>
            <a:off x="3695700" y="4157663"/>
            <a:ext cx="3508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r>
              <a:rPr lang="en-GB" altLang="id-ID" b="1">
                <a:latin typeface="Arial" panose="020B0604020202020204" pitchFamily="34" charset="0"/>
              </a:rPr>
              <a:t>A</a:t>
            </a:r>
          </a:p>
        </p:txBody>
      </p:sp>
      <p:sp>
        <p:nvSpPr>
          <p:cNvPr id="19474" name="Line 19"/>
          <p:cNvSpPr>
            <a:spLocks noChangeShapeType="1"/>
          </p:cNvSpPr>
          <p:nvPr/>
        </p:nvSpPr>
        <p:spPr bwMode="auto">
          <a:xfrm>
            <a:off x="1609725" y="3155950"/>
            <a:ext cx="1712913" cy="2668588"/>
          </a:xfrm>
          <a:prstGeom prst="line">
            <a:avLst/>
          </a:prstGeom>
          <a:noFill/>
          <a:ln w="19050">
            <a:solidFill>
              <a:srgbClr val="99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9475" name="Arc 21"/>
          <p:cNvSpPr>
            <a:spLocks/>
          </p:cNvSpPr>
          <p:nvPr/>
        </p:nvSpPr>
        <p:spPr bwMode="auto">
          <a:xfrm rot="10449511">
            <a:off x="1981200" y="2703513"/>
            <a:ext cx="3587750" cy="3173412"/>
          </a:xfrm>
          <a:custGeom>
            <a:avLst/>
            <a:gdLst>
              <a:gd name="T0" fmla="*/ 461404 w 21600"/>
              <a:gd name="T1" fmla="*/ 0 h 21421"/>
              <a:gd name="T2" fmla="*/ 3587591 w 21600"/>
              <a:gd name="T3" fmla="*/ 3173412 h 21421"/>
              <a:gd name="T4" fmla="*/ 0 w 21600"/>
              <a:gd name="T5" fmla="*/ 3173412 h 21421"/>
              <a:gd name="T6" fmla="*/ 0 60000 65536"/>
              <a:gd name="T7" fmla="*/ 0 60000 65536"/>
              <a:gd name="T8" fmla="*/ 0 60000 65536"/>
              <a:gd name="T9" fmla="*/ 0 w 21600"/>
              <a:gd name="T10" fmla="*/ 0 h 21421"/>
              <a:gd name="T11" fmla="*/ 21600 w 21600"/>
              <a:gd name="T12" fmla="*/ 21421 h 2142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421" fill="none" extrusionOk="0">
                <a:moveTo>
                  <a:pt x="2777" y="0"/>
                </a:moveTo>
                <a:cubicBezTo>
                  <a:pt x="13543" y="1396"/>
                  <a:pt x="21600" y="10565"/>
                  <a:pt x="21600" y="21421"/>
                </a:cubicBezTo>
              </a:path>
              <a:path w="21600" h="21421" stroke="0" extrusionOk="0">
                <a:moveTo>
                  <a:pt x="2777" y="0"/>
                </a:moveTo>
                <a:cubicBezTo>
                  <a:pt x="13543" y="1396"/>
                  <a:pt x="21600" y="10565"/>
                  <a:pt x="21600" y="21421"/>
                </a:cubicBezTo>
                <a:lnTo>
                  <a:pt x="0" y="21421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endParaRPr lang="en-GB" altLang="id-ID"/>
          </a:p>
        </p:txBody>
      </p:sp>
      <p:sp>
        <p:nvSpPr>
          <p:cNvPr id="19476" name="Text Box 23"/>
          <p:cNvSpPr txBox="1">
            <a:spLocks noChangeArrowheads="1"/>
          </p:cNvSpPr>
          <p:nvPr/>
        </p:nvSpPr>
        <p:spPr bwMode="auto">
          <a:xfrm>
            <a:off x="2111375" y="4017963"/>
            <a:ext cx="3429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r>
              <a:rPr lang="en-GB" altLang="id-ID" sz="1400">
                <a:latin typeface="Arial" panose="020B0604020202020204" pitchFamily="34" charset="0"/>
                <a:sym typeface="Wingdings" panose="05000000000000000000" pitchFamily="2" charset="2"/>
              </a:rPr>
              <a:t></a:t>
            </a:r>
            <a:endParaRPr lang="en-GB" altLang="id-ID" sz="1400">
              <a:latin typeface="Arial" panose="020B0604020202020204" pitchFamily="34" charset="0"/>
            </a:endParaRPr>
          </a:p>
        </p:txBody>
      </p:sp>
      <p:sp>
        <p:nvSpPr>
          <p:cNvPr id="19477" name="Text Box 31"/>
          <p:cNvSpPr txBox="1">
            <a:spLocks noChangeArrowheads="1"/>
          </p:cNvSpPr>
          <p:nvPr/>
        </p:nvSpPr>
        <p:spPr bwMode="auto">
          <a:xfrm>
            <a:off x="1854200" y="4233863"/>
            <a:ext cx="3508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r>
              <a:rPr lang="en-GB" altLang="id-ID" b="1">
                <a:latin typeface="Arial" panose="020B0604020202020204" pitchFamily="34" charset="0"/>
              </a:rPr>
              <a:t>B</a:t>
            </a:r>
          </a:p>
        </p:txBody>
      </p:sp>
      <p:sp>
        <p:nvSpPr>
          <p:cNvPr id="19478" name="Text Box 4"/>
          <p:cNvSpPr txBox="1">
            <a:spLocks noChangeArrowheads="1"/>
          </p:cNvSpPr>
          <p:nvPr/>
        </p:nvSpPr>
        <p:spPr bwMode="auto">
          <a:xfrm>
            <a:off x="444501" y="1546515"/>
            <a:ext cx="8255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altLang="id-ID" sz="2400" dirty="0">
                <a:solidFill>
                  <a:schemeClr val="tx2"/>
                </a:solidFill>
                <a:latin typeface="Arial" panose="020B0604020202020204" pitchFamily="34" charset="0"/>
              </a:rPr>
              <a:t>The substitution effect</a:t>
            </a:r>
          </a:p>
        </p:txBody>
      </p:sp>
      <p:sp>
        <p:nvSpPr>
          <p:cNvPr id="19480" name="Line 19"/>
          <p:cNvSpPr>
            <a:spLocks noChangeShapeType="1"/>
          </p:cNvSpPr>
          <p:nvPr/>
        </p:nvSpPr>
        <p:spPr bwMode="auto">
          <a:xfrm>
            <a:off x="2244725" y="2698750"/>
            <a:ext cx="1712913" cy="2668588"/>
          </a:xfrm>
          <a:prstGeom prst="line">
            <a:avLst/>
          </a:prstGeom>
          <a:noFill/>
          <a:ln w="19050">
            <a:solidFill>
              <a:srgbClr val="99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cxnSp>
        <p:nvCxnSpPr>
          <p:cNvPr id="19481" name="Straight Connector 34"/>
          <p:cNvCxnSpPr>
            <a:cxnSpLocks noChangeShapeType="1"/>
          </p:cNvCxnSpPr>
          <p:nvPr/>
        </p:nvCxnSpPr>
        <p:spPr bwMode="auto">
          <a:xfrm rot="16200000" flipH="1">
            <a:off x="1788319" y="4722019"/>
            <a:ext cx="2160588" cy="0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482" name="Straight Connector 38"/>
          <p:cNvCxnSpPr>
            <a:cxnSpLocks noChangeShapeType="1"/>
          </p:cNvCxnSpPr>
          <p:nvPr/>
        </p:nvCxnSpPr>
        <p:spPr bwMode="auto">
          <a:xfrm rot="10800000" flipV="1">
            <a:off x="1617663" y="3648075"/>
            <a:ext cx="1260475" cy="0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483" name="Text Box 23"/>
          <p:cNvSpPr txBox="1">
            <a:spLocks noChangeArrowheads="1"/>
          </p:cNvSpPr>
          <p:nvPr/>
        </p:nvSpPr>
        <p:spPr bwMode="auto">
          <a:xfrm>
            <a:off x="2708275" y="3484563"/>
            <a:ext cx="3429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r>
              <a:rPr lang="en-GB" altLang="id-ID" sz="1400">
                <a:latin typeface="Arial" panose="020B0604020202020204" pitchFamily="34" charset="0"/>
                <a:sym typeface="Wingdings" panose="05000000000000000000" pitchFamily="2" charset="2"/>
              </a:rPr>
              <a:t></a:t>
            </a:r>
            <a:endParaRPr lang="en-GB" altLang="id-ID" sz="1400">
              <a:latin typeface="Arial" panose="020B0604020202020204" pitchFamily="34" charset="0"/>
            </a:endParaRPr>
          </a:p>
        </p:txBody>
      </p:sp>
      <p:sp>
        <p:nvSpPr>
          <p:cNvPr id="19484" name="Text Box 31"/>
          <p:cNvSpPr txBox="1">
            <a:spLocks noChangeArrowheads="1"/>
          </p:cNvSpPr>
          <p:nvPr/>
        </p:nvSpPr>
        <p:spPr bwMode="auto">
          <a:xfrm>
            <a:off x="3009900" y="3243263"/>
            <a:ext cx="4540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r>
              <a:rPr lang="en-GB" altLang="id-ID" b="1">
                <a:latin typeface="Arial" panose="020B0604020202020204" pitchFamily="34" charset="0"/>
              </a:rPr>
              <a:t>Im</a:t>
            </a:r>
          </a:p>
        </p:txBody>
      </p:sp>
      <p:sp>
        <p:nvSpPr>
          <p:cNvPr id="42" name="Right Arrow 41"/>
          <p:cNvSpPr>
            <a:spLocks noChangeArrowheads="1"/>
          </p:cNvSpPr>
          <p:nvPr/>
        </p:nvSpPr>
        <p:spPr bwMode="auto">
          <a:xfrm rot="10800000">
            <a:off x="2870200" y="5851525"/>
            <a:ext cx="914400" cy="1143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bg2"/>
          </a:solidFill>
          <a:ln w="9525" algn="ctr">
            <a:solidFill>
              <a:schemeClr val="bg2"/>
            </a:solidFill>
            <a:round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/>
            <a:endParaRPr lang="en-GB" altLang="id-ID" sz="3200">
              <a:solidFill>
                <a:srgbClr val="A50021"/>
              </a:solidFill>
            </a:endParaRPr>
          </a:p>
        </p:txBody>
      </p:sp>
      <p:sp>
        <p:nvSpPr>
          <p:cNvPr id="45" name="Right Arrow 44"/>
          <p:cNvSpPr>
            <a:spLocks noChangeArrowheads="1"/>
          </p:cNvSpPr>
          <p:nvPr/>
        </p:nvSpPr>
        <p:spPr bwMode="auto">
          <a:xfrm rot="-5400000">
            <a:off x="977107" y="4106069"/>
            <a:ext cx="1008062" cy="114300"/>
          </a:xfrm>
          <a:prstGeom prst="rightArrow">
            <a:avLst>
              <a:gd name="adj1" fmla="val 50000"/>
              <a:gd name="adj2" fmla="val 50018"/>
            </a:avLst>
          </a:prstGeom>
          <a:solidFill>
            <a:schemeClr val="bg2"/>
          </a:solidFill>
          <a:ln w="9525" algn="ctr">
            <a:solidFill>
              <a:schemeClr val="bg2"/>
            </a:solidFill>
            <a:round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/>
            <a:endParaRPr lang="en-GB" altLang="id-ID" sz="3200">
              <a:solidFill>
                <a:srgbClr val="A50021"/>
              </a:solidFill>
            </a:endParaRPr>
          </a:p>
        </p:txBody>
      </p:sp>
      <p:sp>
        <p:nvSpPr>
          <p:cNvPr id="49" name="Right Arrow 48"/>
          <p:cNvSpPr>
            <a:spLocks noChangeArrowheads="1"/>
          </p:cNvSpPr>
          <p:nvPr/>
        </p:nvSpPr>
        <p:spPr bwMode="auto">
          <a:xfrm rot="-7555067">
            <a:off x="3256756" y="3867944"/>
            <a:ext cx="649288" cy="114300"/>
          </a:xfrm>
          <a:prstGeom prst="rightArrow">
            <a:avLst>
              <a:gd name="adj1" fmla="val 50000"/>
              <a:gd name="adj2" fmla="val 50099"/>
            </a:avLst>
          </a:prstGeom>
          <a:solidFill>
            <a:schemeClr val="bg2"/>
          </a:solidFill>
          <a:ln w="9525" algn="ctr">
            <a:solidFill>
              <a:schemeClr val="bg2"/>
            </a:solidFill>
            <a:round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/>
            <a:endParaRPr lang="en-GB" altLang="id-ID" sz="3200">
              <a:solidFill>
                <a:srgbClr val="A5002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5" grpId="0" animBg="1"/>
      <p:bldP spid="49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484" name="Straight Connector 33"/>
          <p:cNvCxnSpPr>
            <a:cxnSpLocks noChangeShapeType="1"/>
          </p:cNvCxnSpPr>
          <p:nvPr/>
        </p:nvCxnSpPr>
        <p:spPr bwMode="auto">
          <a:xfrm rot="16200000" flipH="1">
            <a:off x="1474788" y="5005388"/>
            <a:ext cx="1619250" cy="0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485" name="Straight Connector 35"/>
          <p:cNvCxnSpPr>
            <a:cxnSpLocks noChangeShapeType="1"/>
          </p:cNvCxnSpPr>
          <p:nvPr/>
        </p:nvCxnSpPr>
        <p:spPr bwMode="auto">
          <a:xfrm rot="10800000" flipV="1">
            <a:off x="1608138" y="4656138"/>
            <a:ext cx="2185987" cy="0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486" name="Straight Connector 36"/>
          <p:cNvCxnSpPr>
            <a:cxnSpLocks noChangeShapeType="1"/>
          </p:cNvCxnSpPr>
          <p:nvPr/>
        </p:nvCxnSpPr>
        <p:spPr bwMode="auto">
          <a:xfrm rot="10800000" flipV="1">
            <a:off x="1609725" y="4168775"/>
            <a:ext cx="684213" cy="0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487" name="Straight Connector 32"/>
          <p:cNvCxnSpPr>
            <a:cxnSpLocks noChangeShapeType="1"/>
          </p:cNvCxnSpPr>
          <p:nvPr/>
        </p:nvCxnSpPr>
        <p:spPr bwMode="auto">
          <a:xfrm rot="16200000" flipH="1">
            <a:off x="3217069" y="5245894"/>
            <a:ext cx="1138238" cy="0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48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id-ID" smtClean="0"/>
              <a:t>Income and substitution effects</a:t>
            </a:r>
          </a:p>
        </p:txBody>
      </p:sp>
      <p:sp>
        <p:nvSpPr>
          <p:cNvPr id="38" name="Content Placeholder 2"/>
          <p:cNvSpPr>
            <a:spLocks noGrp="1"/>
          </p:cNvSpPr>
          <p:nvPr>
            <p:ph sz="quarter" idx="13"/>
          </p:nvPr>
        </p:nvSpPr>
        <p:spPr>
          <a:xfrm>
            <a:off x="4203700" y="1939925"/>
            <a:ext cx="4724400" cy="2976563"/>
          </a:xfrm>
        </p:spPr>
        <p:txBody>
          <a:bodyPr/>
          <a:lstStyle/>
          <a:p>
            <a:r>
              <a:rPr lang="en-GB" altLang="id-ID" sz="2000" smtClean="0"/>
              <a:t>From </a:t>
            </a:r>
            <a:r>
              <a:rPr lang="en-GB" altLang="id-ID" sz="2000" smtClean="0">
                <a:solidFill>
                  <a:schemeClr val="tx1"/>
                </a:solidFill>
              </a:rPr>
              <a:t>Im</a:t>
            </a:r>
            <a:r>
              <a:rPr lang="en-GB" altLang="id-ID" sz="2000" smtClean="0"/>
              <a:t>, to </a:t>
            </a:r>
            <a:r>
              <a:rPr lang="en-GB" altLang="id-ID" sz="2000" smtClean="0">
                <a:solidFill>
                  <a:schemeClr val="tx1"/>
                </a:solidFill>
              </a:rPr>
              <a:t>B</a:t>
            </a:r>
            <a:r>
              <a:rPr lang="en-GB" altLang="id-ID" sz="2000" smtClean="0"/>
              <a:t>, </a:t>
            </a:r>
            <a:r>
              <a:rPr lang="en-GB" altLang="id-ID" sz="2000" smtClean="0">
                <a:solidFill>
                  <a:srgbClr val="990000"/>
                </a:solidFill>
              </a:rPr>
              <a:t>relative prices </a:t>
            </a:r>
            <a:r>
              <a:rPr lang="en-GB" altLang="id-ID" sz="2000" smtClean="0"/>
              <a:t>are held constant</a:t>
            </a:r>
          </a:p>
          <a:p>
            <a:pPr lvl="1"/>
            <a:r>
              <a:rPr lang="en-GB" altLang="id-ID" sz="1800" smtClean="0"/>
              <a:t>The two budget constraints are parallel, so </a:t>
            </a:r>
            <a:r>
              <a:rPr lang="en-GB" altLang="id-ID" sz="1800" i="1" smtClean="0"/>
              <a:t>the slope is the same</a:t>
            </a:r>
          </a:p>
          <a:p>
            <a:r>
              <a:rPr lang="en-GB" altLang="id-ID" sz="2000" smtClean="0"/>
              <a:t>The change of bundle is due entirely to the fall in income.</a:t>
            </a:r>
          </a:p>
          <a:p>
            <a:r>
              <a:rPr lang="en-GB" altLang="id-ID" sz="2000" smtClean="0"/>
              <a:t>This is the</a:t>
            </a:r>
            <a:r>
              <a:rPr lang="en-GB" altLang="id-ID" sz="2000" i="1" smtClean="0"/>
              <a:t> income effect</a:t>
            </a:r>
          </a:p>
          <a:p>
            <a:pPr>
              <a:buFont typeface="Wingdings" panose="05000000000000000000" pitchFamily="2" charset="2"/>
              <a:buNone/>
            </a:pPr>
            <a:endParaRPr lang="en-GB" altLang="id-ID" sz="2000" smtClean="0"/>
          </a:p>
          <a:p>
            <a:pPr lvl="1">
              <a:buFont typeface="Wingdings" panose="05000000000000000000" pitchFamily="2" charset="2"/>
              <a:buNone/>
            </a:pPr>
            <a:endParaRPr lang="en-GB" altLang="id-ID" sz="1800" smtClean="0"/>
          </a:p>
        </p:txBody>
      </p:sp>
      <p:grpSp>
        <p:nvGrpSpPr>
          <p:cNvPr id="20489" name="Group 18"/>
          <p:cNvGrpSpPr>
            <a:grpSpLocks/>
          </p:cNvGrpSpPr>
          <p:nvPr/>
        </p:nvGrpSpPr>
        <p:grpSpPr bwMode="auto">
          <a:xfrm>
            <a:off x="1601788" y="2459038"/>
            <a:ext cx="6019800" cy="3352800"/>
            <a:chOff x="768" y="1680"/>
            <a:chExt cx="3792" cy="2112"/>
          </a:xfrm>
        </p:grpSpPr>
        <p:sp>
          <p:nvSpPr>
            <p:cNvPr id="20512" name="Line 19"/>
            <p:cNvSpPr>
              <a:spLocks noChangeShapeType="1"/>
            </p:cNvSpPr>
            <p:nvPr/>
          </p:nvSpPr>
          <p:spPr bwMode="auto">
            <a:xfrm flipV="1">
              <a:off x="768" y="1680"/>
              <a:ext cx="0" cy="2112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20513" name="Line 20"/>
            <p:cNvSpPr>
              <a:spLocks noChangeShapeType="1"/>
            </p:cNvSpPr>
            <p:nvPr/>
          </p:nvSpPr>
          <p:spPr bwMode="auto">
            <a:xfrm>
              <a:off x="768" y="3792"/>
              <a:ext cx="3792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</p:grpSp>
      <p:sp>
        <p:nvSpPr>
          <p:cNvPr id="20490" name="Rectangle 24"/>
          <p:cNvSpPr>
            <a:spLocks noChangeArrowheads="1"/>
          </p:cNvSpPr>
          <p:nvPr/>
        </p:nvSpPr>
        <p:spPr bwMode="auto">
          <a:xfrm>
            <a:off x="1449388" y="2979738"/>
            <a:ext cx="32067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r>
              <a:rPr lang="en-GB" altLang="id-ID" sz="1200">
                <a:solidFill>
                  <a:srgbClr val="990000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</a:t>
            </a:r>
          </a:p>
        </p:txBody>
      </p:sp>
      <p:sp>
        <p:nvSpPr>
          <p:cNvPr id="20491" name="Rectangle 28"/>
          <p:cNvSpPr>
            <a:spLocks noChangeArrowheads="1"/>
          </p:cNvSpPr>
          <p:nvPr/>
        </p:nvSpPr>
        <p:spPr bwMode="auto">
          <a:xfrm>
            <a:off x="5389563" y="5670550"/>
            <a:ext cx="3206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r>
              <a:rPr lang="en-GB" altLang="id-ID" sz="1200">
                <a:solidFill>
                  <a:srgbClr val="990000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</a:t>
            </a:r>
          </a:p>
        </p:txBody>
      </p:sp>
      <p:graphicFrame>
        <p:nvGraphicFramePr>
          <p:cNvPr id="20482" name="Object 4"/>
          <p:cNvGraphicFramePr>
            <a:graphicFrameLocks noChangeAspect="1"/>
          </p:cNvGraphicFramePr>
          <p:nvPr/>
        </p:nvGraphicFramePr>
        <p:xfrm>
          <a:off x="5588000" y="5776913"/>
          <a:ext cx="731838" cy="604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4" name="Equation" r:id="rId3" imgW="291960" imgH="241200" progId="">
                  <p:embed/>
                </p:oleObj>
              </mc:Choice>
              <mc:Fallback>
                <p:oleObj name="Equation" r:id="rId3" imgW="291960" imgH="241200" progId="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8000" y="5776913"/>
                        <a:ext cx="731838" cy="604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92" name="Text Box 10"/>
          <p:cNvSpPr txBox="1">
            <a:spLocks noChangeArrowheads="1"/>
          </p:cNvSpPr>
          <p:nvPr/>
        </p:nvSpPr>
        <p:spPr bwMode="auto">
          <a:xfrm>
            <a:off x="7148513" y="6000750"/>
            <a:ext cx="9794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r>
              <a:rPr lang="en-GB" altLang="id-ID">
                <a:solidFill>
                  <a:schemeClr val="tx2"/>
                </a:solidFill>
                <a:latin typeface="Arial" panose="020B0604020202020204" pitchFamily="34" charset="0"/>
              </a:rPr>
              <a:t>Cinema</a:t>
            </a:r>
          </a:p>
        </p:txBody>
      </p:sp>
      <p:sp>
        <p:nvSpPr>
          <p:cNvPr id="20493" name="Text Box 9"/>
          <p:cNvSpPr txBox="1">
            <a:spLocks noChangeArrowheads="1"/>
          </p:cNvSpPr>
          <p:nvPr/>
        </p:nvSpPr>
        <p:spPr bwMode="auto">
          <a:xfrm>
            <a:off x="747713" y="2419350"/>
            <a:ext cx="8001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r>
              <a:rPr lang="en-GB" altLang="id-ID">
                <a:solidFill>
                  <a:schemeClr val="tx2"/>
                </a:solidFill>
                <a:latin typeface="Arial" panose="020B0604020202020204" pitchFamily="34" charset="0"/>
              </a:rPr>
              <a:t>Meals</a:t>
            </a:r>
          </a:p>
        </p:txBody>
      </p:sp>
      <p:graphicFrame>
        <p:nvGraphicFramePr>
          <p:cNvPr id="20483" name="Object 5"/>
          <p:cNvGraphicFramePr>
            <a:graphicFrameLocks noChangeAspect="1"/>
          </p:cNvGraphicFramePr>
          <p:nvPr/>
        </p:nvGraphicFramePr>
        <p:xfrm>
          <a:off x="717550" y="2773363"/>
          <a:ext cx="763588" cy="604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5" name="Equation" r:id="rId5" imgW="304560" imgH="241200" progId="">
                  <p:embed/>
                </p:oleObj>
              </mc:Choice>
              <mc:Fallback>
                <p:oleObj name="Equation" r:id="rId5" imgW="304560" imgH="241200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7550" y="2773363"/>
                        <a:ext cx="763588" cy="604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94" name="Line 29"/>
          <p:cNvSpPr>
            <a:spLocks noChangeShapeType="1"/>
          </p:cNvSpPr>
          <p:nvPr/>
        </p:nvSpPr>
        <p:spPr bwMode="auto">
          <a:xfrm>
            <a:off x="1597025" y="3143250"/>
            <a:ext cx="3941763" cy="2703513"/>
          </a:xfrm>
          <a:prstGeom prst="line">
            <a:avLst/>
          </a:prstGeom>
          <a:noFill/>
          <a:ln w="19050">
            <a:solidFill>
              <a:srgbClr val="99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20495" name="Arc 21"/>
          <p:cNvSpPr>
            <a:spLocks/>
          </p:cNvSpPr>
          <p:nvPr/>
        </p:nvSpPr>
        <p:spPr bwMode="auto">
          <a:xfrm rot="10449511">
            <a:off x="2641600" y="2284413"/>
            <a:ext cx="3587750" cy="3173412"/>
          </a:xfrm>
          <a:custGeom>
            <a:avLst/>
            <a:gdLst>
              <a:gd name="T0" fmla="*/ 461404 w 21600"/>
              <a:gd name="T1" fmla="*/ 0 h 21421"/>
              <a:gd name="T2" fmla="*/ 3587591 w 21600"/>
              <a:gd name="T3" fmla="*/ 3173412 h 21421"/>
              <a:gd name="T4" fmla="*/ 0 w 21600"/>
              <a:gd name="T5" fmla="*/ 3173412 h 21421"/>
              <a:gd name="T6" fmla="*/ 0 60000 65536"/>
              <a:gd name="T7" fmla="*/ 0 60000 65536"/>
              <a:gd name="T8" fmla="*/ 0 60000 65536"/>
              <a:gd name="T9" fmla="*/ 0 w 21600"/>
              <a:gd name="T10" fmla="*/ 0 h 21421"/>
              <a:gd name="T11" fmla="*/ 21600 w 21600"/>
              <a:gd name="T12" fmla="*/ 21421 h 2142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421" fill="none" extrusionOk="0">
                <a:moveTo>
                  <a:pt x="2777" y="0"/>
                </a:moveTo>
                <a:cubicBezTo>
                  <a:pt x="13543" y="1396"/>
                  <a:pt x="21600" y="10565"/>
                  <a:pt x="21600" y="21421"/>
                </a:cubicBezTo>
              </a:path>
              <a:path w="21600" h="21421" stroke="0" extrusionOk="0">
                <a:moveTo>
                  <a:pt x="2777" y="0"/>
                </a:moveTo>
                <a:cubicBezTo>
                  <a:pt x="13543" y="1396"/>
                  <a:pt x="21600" y="10565"/>
                  <a:pt x="21600" y="21421"/>
                </a:cubicBezTo>
                <a:lnTo>
                  <a:pt x="0" y="21421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endParaRPr lang="en-GB" altLang="id-ID"/>
          </a:p>
        </p:txBody>
      </p:sp>
      <p:sp>
        <p:nvSpPr>
          <p:cNvPr id="20496" name="Text Box 23"/>
          <p:cNvSpPr txBox="1">
            <a:spLocks noChangeArrowheads="1"/>
          </p:cNvSpPr>
          <p:nvPr/>
        </p:nvSpPr>
        <p:spPr bwMode="auto">
          <a:xfrm>
            <a:off x="3622675" y="4500563"/>
            <a:ext cx="3429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r>
              <a:rPr lang="en-GB" altLang="id-ID" sz="1400">
                <a:latin typeface="Arial" panose="020B0604020202020204" pitchFamily="34" charset="0"/>
                <a:sym typeface="Wingdings" panose="05000000000000000000" pitchFamily="2" charset="2"/>
              </a:rPr>
              <a:t></a:t>
            </a:r>
            <a:endParaRPr lang="en-GB" altLang="id-ID" sz="1400">
              <a:latin typeface="Arial" panose="020B0604020202020204" pitchFamily="34" charset="0"/>
            </a:endParaRPr>
          </a:p>
        </p:txBody>
      </p:sp>
      <p:sp>
        <p:nvSpPr>
          <p:cNvPr id="20497" name="Text Box 31"/>
          <p:cNvSpPr txBox="1">
            <a:spLocks noChangeArrowheads="1"/>
          </p:cNvSpPr>
          <p:nvPr/>
        </p:nvSpPr>
        <p:spPr bwMode="auto">
          <a:xfrm>
            <a:off x="3695700" y="4157663"/>
            <a:ext cx="3508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r>
              <a:rPr lang="en-GB" altLang="id-ID" b="1">
                <a:latin typeface="Arial" panose="020B0604020202020204" pitchFamily="34" charset="0"/>
              </a:rPr>
              <a:t>A</a:t>
            </a:r>
          </a:p>
        </p:txBody>
      </p:sp>
      <p:sp>
        <p:nvSpPr>
          <p:cNvPr id="20498" name="Line 19"/>
          <p:cNvSpPr>
            <a:spLocks noChangeShapeType="1"/>
          </p:cNvSpPr>
          <p:nvPr/>
        </p:nvSpPr>
        <p:spPr bwMode="auto">
          <a:xfrm>
            <a:off x="1609725" y="3155950"/>
            <a:ext cx="1712913" cy="2668588"/>
          </a:xfrm>
          <a:prstGeom prst="line">
            <a:avLst/>
          </a:prstGeom>
          <a:noFill/>
          <a:ln w="19050">
            <a:solidFill>
              <a:srgbClr val="99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20499" name="Arc 21"/>
          <p:cNvSpPr>
            <a:spLocks/>
          </p:cNvSpPr>
          <p:nvPr/>
        </p:nvSpPr>
        <p:spPr bwMode="auto">
          <a:xfrm rot="10449511">
            <a:off x="1981200" y="2703513"/>
            <a:ext cx="3587750" cy="3173412"/>
          </a:xfrm>
          <a:custGeom>
            <a:avLst/>
            <a:gdLst>
              <a:gd name="T0" fmla="*/ 461404 w 21600"/>
              <a:gd name="T1" fmla="*/ 0 h 21421"/>
              <a:gd name="T2" fmla="*/ 3587591 w 21600"/>
              <a:gd name="T3" fmla="*/ 3173412 h 21421"/>
              <a:gd name="T4" fmla="*/ 0 w 21600"/>
              <a:gd name="T5" fmla="*/ 3173412 h 21421"/>
              <a:gd name="T6" fmla="*/ 0 60000 65536"/>
              <a:gd name="T7" fmla="*/ 0 60000 65536"/>
              <a:gd name="T8" fmla="*/ 0 60000 65536"/>
              <a:gd name="T9" fmla="*/ 0 w 21600"/>
              <a:gd name="T10" fmla="*/ 0 h 21421"/>
              <a:gd name="T11" fmla="*/ 21600 w 21600"/>
              <a:gd name="T12" fmla="*/ 21421 h 2142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421" fill="none" extrusionOk="0">
                <a:moveTo>
                  <a:pt x="2777" y="0"/>
                </a:moveTo>
                <a:cubicBezTo>
                  <a:pt x="13543" y="1396"/>
                  <a:pt x="21600" y="10565"/>
                  <a:pt x="21600" y="21421"/>
                </a:cubicBezTo>
              </a:path>
              <a:path w="21600" h="21421" stroke="0" extrusionOk="0">
                <a:moveTo>
                  <a:pt x="2777" y="0"/>
                </a:moveTo>
                <a:cubicBezTo>
                  <a:pt x="13543" y="1396"/>
                  <a:pt x="21600" y="10565"/>
                  <a:pt x="21600" y="21421"/>
                </a:cubicBezTo>
                <a:lnTo>
                  <a:pt x="0" y="21421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endParaRPr lang="en-GB" altLang="id-ID"/>
          </a:p>
        </p:txBody>
      </p:sp>
      <p:sp>
        <p:nvSpPr>
          <p:cNvPr id="20500" name="Text Box 23"/>
          <p:cNvSpPr txBox="1">
            <a:spLocks noChangeArrowheads="1"/>
          </p:cNvSpPr>
          <p:nvPr/>
        </p:nvSpPr>
        <p:spPr bwMode="auto">
          <a:xfrm>
            <a:off x="2111375" y="4017963"/>
            <a:ext cx="3429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r>
              <a:rPr lang="en-GB" altLang="id-ID" sz="1400">
                <a:latin typeface="Arial" panose="020B0604020202020204" pitchFamily="34" charset="0"/>
                <a:sym typeface="Wingdings" panose="05000000000000000000" pitchFamily="2" charset="2"/>
              </a:rPr>
              <a:t></a:t>
            </a:r>
            <a:endParaRPr lang="en-GB" altLang="id-ID" sz="1400">
              <a:latin typeface="Arial" panose="020B0604020202020204" pitchFamily="34" charset="0"/>
            </a:endParaRPr>
          </a:p>
        </p:txBody>
      </p:sp>
      <p:sp>
        <p:nvSpPr>
          <p:cNvPr id="20501" name="Text Box 31"/>
          <p:cNvSpPr txBox="1">
            <a:spLocks noChangeArrowheads="1"/>
          </p:cNvSpPr>
          <p:nvPr/>
        </p:nvSpPr>
        <p:spPr bwMode="auto">
          <a:xfrm>
            <a:off x="1854200" y="4233863"/>
            <a:ext cx="3508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r>
              <a:rPr lang="en-GB" altLang="id-ID" b="1">
                <a:latin typeface="Arial" panose="020B0604020202020204" pitchFamily="34" charset="0"/>
              </a:rPr>
              <a:t>B</a:t>
            </a:r>
          </a:p>
        </p:txBody>
      </p:sp>
      <p:sp>
        <p:nvSpPr>
          <p:cNvPr id="20502" name="Text Box 4"/>
          <p:cNvSpPr txBox="1">
            <a:spLocks noChangeArrowheads="1"/>
          </p:cNvSpPr>
          <p:nvPr/>
        </p:nvSpPr>
        <p:spPr bwMode="auto">
          <a:xfrm>
            <a:off x="673100" y="1478430"/>
            <a:ext cx="8255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altLang="id-ID" sz="2400" dirty="0">
                <a:solidFill>
                  <a:schemeClr val="tx2"/>
                </a:solidFill>
                <a:latin typeface="Arial" panose="020B0604020202020204" pitchFamily="34" charset="0"/>
              </a:rPr>
              <a:t>The income effect</a:t>
            </a:r>
          </a:p>
        </p:txBody>
      </p:sp>
      <p:sp>
        <p:nvSpPr>
          <p:cNvPr id="20504" name="Line 19"/>
          <p:cNvSpPr>
            <a:spLocks noChangeShapeType="1"/>
          </p:cNvSpPr>
          <p:nvPr/>
        </p:nvSpPr>
        <p:spPr bwMode="auto">
          <a:xfrm>
            <a:off x="2244725" y="2698750"/>
            <a:ext cx="1712913" cy="2668588"/>
          </a:xfrm>
          <a:prstGeom prst="line">
            <a:avLst/>
          </a:prstGeom>
          <a:noFill/>
          <a:ln w="19050">
            <a:solidFill>
              <a:srgbClr val="99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cxnSp>
        <p:nvCxnSpPr>
          <p:cNvPr id="20505" name="Straight Connector 34"/>
          <p:cNvCxnSpPr>
            <a:cxnSpLocks noChangeShapeType="1"/>
          </p:cNvCxnSpPr>
          <p:nvPr/>
        </p:nvCxnSpPr>
        <p:spPr bwMode="auto">
          <a:xfrm rot="16200000" flipH="1">
            <a:off x="1788319" y="4722019"/>
            <a:ext cx="2160588" cy="0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06" name="Straight Connector 38"/>
          <p:cNvCxnSpPr>
            <a:cxnSpLocks noChangeShapeType="1"/>
          </p:cNvCxnSpPr>
          <p:nvPr/>
        </p:nvCxnSpPr>
        <p:spPr bwMode="auto">
          <a:xfrm rot="10800000" flipV="1">
            <a:off x="1617663" y="3648075"/>
            <a:ext cx="1260475" cy="0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507" name="Text Box 23"/>
          <p:cNvSpPr txBox="1">
            <a:spLocks noChangeArrowheads="1"/>
          </p:cNvSpPr>
          <p:nvPr/>
        </p:nvSpPr>
        <p:spPr bwMode="auto">
          <a:xfrm>
            <a:off x="2708275" y="3484563"/>
            <a:ext cx="3429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r>
              <a:rPr lang="en-GB" altLang="id-ID" sz="1400">
                <a:latin typeface="Arial" panose="020B0604020202020204" pitchFamily="34" charset="0"/>
                <a:sym typeface="Wingdings" panose="05000000000000000000" pitchFamily="2" charset="2"/>
              </a:rPr>
              <a:t></a:t>
            </a:r>
            <a:endParaRPr lang="en-GB" altLang="id-ID" sz="1400">
              <a:latin typeface="Arial" panose="020B0604020202020204" pitchFamily="34" charset="0"/>
            </a:endParaRPr>
          </a:p>
        </p:txBody>
      </p:sp>
      <p:sp>
        <p:nvSpPr>
          <p:cNvPr id="20508" name="Text Box 31"/>
          <p:cNvSpPr txBox="1">
            <a:spLocks noChangeArrowheads="1"/>
          </p:cNvSpPr>
          <p:nvPr/>
        </p:nvSpPr>
        <p:spPr bwMode="auto">
          <a:xfrm>
            <a:off x="3009900" y="3243263"/>
            <a:ext cx="4540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r>
              <a:rPr lang="en-GB" altLang="id-ID" b="1">
                <a:latin typeface="Arial" panose="020B0604020202020204" pitchFamily="34" charset="0"/>
              </a:rPr>
              <a:t>Im</a:t>
            </a:r>
          </a:p>
        </p:txBody>
      </p:sp>
      <p:sp>
        <p:nvSpPr>
          <p:cNvPr id="43" name="Right Arrow 42"/>
          <p:cNvSpPr>
            <a:spLocks noChangeArrowheads="1"/>
          </p:cNvSpPr>
          <p:nvPr/>
        </p:nvSpPr>
        <p:spPr bwMode="auto">
          <a:xfrm rot="10800000">
            <a:off x="2281238" y="5965825"/>
            <a:ext cx="576262" cy="114300"/>
          </a:xfrm>
          <a:prstGeom prst="rightArrow">
            <a:avLst>
              <a:gd name="adj1" fmla="val 50000"/>
              <a:gd name="adj2" fmla="val 50020"/>
            </a:avLst>
          </a:prstGeom>
          <a:solidFill>
            <a:srgbClr val="00B0F0"/>
          </a:solidFill>
          <a:ln w="9525" algn="ctr">
            <a:solidFill>
              <a:srgbClr val="00B0F0"/>
            </a:solidFill>
            <a:round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/>
            <a:endParaRPr lang="en-GB" altLang="id-ID" sz="3200">
              <a:solidFill>
                <a:srgbClr val="A50021"/>
              </a:solidFill>
            </a:endParaRPr>
          </a:p>
        </p:txBody>
      </p:sp>
      <p:sp>
        <p:nvSpPr>
          <p:cNvPr id="46" name="Right Arrow 45"/>
          <p:cNvSpPr>
            <a:spLocks noChangeArrowheads="1"/>
          </p:cNvSpPr>
          <p:nvPr/>
        </p:nvSpPr>
        <p:spPr bwMode="auto">
          <a:xfrm rot="5400000">
            <a:off x="1069975" y="3849688"/>
            <a:ext cx="504825" cy="114300"/>
          </a:xfrm>
          <a:prstGeom prst="rightArrow">
            <a:avLst>
              <a:gd name="adj1" fmla="val 50000"/>
              <a:gd name="adj2" fmla="val 50076"/>
            </a:avLst>
          </a:prstGeom>
          <a:solidFill>
            <a:srgbClr val="00B0F0"/>
          </a:solidFill>
          <a:ln w="9525" algn="ctr">
            <a:solidFill>
              <a:srgbClr val="00B0F0"/>
            </a:solidFill>
            <a:round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/>
            <a:endParaRPr lang="en-GB" altLang="id-ID" sz="3200">
              <a:solidFill>
                <a:srgbClr val="A50021"/>
              </a:solidFill>
            </a:endParaRPr>
          </a:p>
        </p:txBody>
      </p:sp>
      <p:sp>
        <p:nvSpPr>
          <p:cNvPr id="48" name="Right Arrow 47"/>
          <p:cNvSpPr>
            <a:spLocks noChangeArrowheads="1"/>
          </p:cNvSpPr>
          <p:nvPr/>
        </p:nvSpPr>
        <p:spPr bwMode="auto">
          <a:xfrm rot="8366621">
            <a:off x="2287588" y="3865563"/>
            <a:ext cx="576262" cy="114300"/>
          </a:xfrm>
          <a:prstGeom prst="rightArrow">
            <a:avLst>
              <a:gd name="adj1" fmla="val 50000"/>
              <a:gd name="adj2" fmla="val 50020"/>
            </a:avLst>
          </a:prstGeom>
          <a:solidFill>
            <a:srgbClr val="00B0F0"/>
          </a:solidFill>
          <a:ln w="9525" algn="ctr">
            <a:solidFill>
              <a:srgbClr val="00B0F0"/>
            </a:solidFill>
            <a:round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/>
            <a:endParaRPr lang="en-GB" altLang="id-ID" sz="3200">
              <a:solidFill>
                <a:srgbClr val="A5002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46" grpId="0" animBg="1"/>
      <p:bldP spid="48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508" name="Straight Connector 33"/>
          <p:cNvCxnSpPr>
            <a:cxnSpLocks noChangeShapeType="1"/>
          </p:cNvCxnSpPr>
          <p:nvPr/>
        </p:nvCxnSpPr>
        <p:spPr bwMode="auto">
          <a:xfrm rot="16200000" flipH="1">
            <a:off x="1474788" y="5005388"/>
            <a:ext cx="1619250" cy="0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509" name="Straight Connector 35"/>
          <p:cNvCxnSpPr>
            <a:cxnSpLocks noChangeShapeType="1"/>
          </p:cNvCxnSpPr>
          <p:nvPr/>
        </p:nvCxnSpPr>
        <p:spPr bwMode="auto">
          <a:xfrm rot="10800000" flipV="1">
            <a:off x="1608138" y="4656138"/>
            <a:ext cx="2185987" cy="0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510" name="Straight Connector 36"/>
          <p:cNvCxnSpPr>
            <a:cxnSpLocks noChangeShapeType="1"/>
          </p:cNvCxnSpPr>
          <p:nvPr/>
        </p:nvCxnSpPr>
        <p:spPr bwMode="auto">
          <a:xfrm rot="10800000" flipV="1">
            <a:off x="1609725" y="4168775"/>
            <a:ext cx="684213" cy="0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511" name="Straight Connector 32"/>
          <p:cNvCxnSpPr>
            <a:cxnSpLocks noChangeShapeType="1"/>
          </p:cNvCxnSpPr>
          <p:nvPr/>
        </p:nvCxnSpPr>
        <p:spPr bwMode="auto">
          <a:xfrm rot="16200000" flipH="1">
            <a:off x="3217069" y="5245894"/>
            <a:ext cx="1138238" cy="0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51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id-ID" smtClean="0"/>
              <a:t>Income and substitution effects</a:t>
            </a:r>
          </a:p>
        </p:txBody>
      </p:sp>
      <p:sp>
        <p:nvSpPr>
          <p:cNvPr id="38" name="Content Placeholder 2"/>
          <p:cNvSpPr>
            <a:spLocks noGrp="1"/>
          </p:cNvSpPr>
          <p:nvPr>
            <p:ph sz="quarter" idx="13"/>
          </p:nvPr>
        </p:nvSpPr>
        <p:spPr>
          <a:xfrm>
            <a:off x="4203700" y="1939925"/>
            <a:ext cx="4724400" cy="3175000"/>
          </a:xfrm>
        </p:spPr>
        <p:txBody>
          <a:bodyPr>
            <a:normAutofit fontScale="92500" lnSpcReduction="10000"/>
          </a:bodyPr>
          <a:lstStyle/>
          <a:p>
            <a:r>
              <a:rPr lang="en-GB" altLang="id-ID" sz="2000" smtClean="0"/>
              <a:t>By combining the two, one gets the overall effect</a:t>
            </a:r>
          </a:p>
          <a:p>
            <a:r>
              <a:rPr lang="en-GB" altLang="id-ID" sz="2000" smtClean="0"/>
              <a:t>One can see that the interaction is different for the two goods</a:t>
            </a:r>
          </a:p>
          <a:p>
            <a:pPr lvl="1"/>
            <a:r>
              <a:rPr lang="en-GB" altLang="id-ID" sz="1800" smtClean="0"/>
              <a:t>The 2 effects can work against each other, or add up</a:t>
            </a:r>
          </a:p>
          <a:p>
            <a:pPr lvl="1"/>
            <a:r>
              <a:rPr lang="en-GB" altLang="id-ID" sz="1800" smtClean="0"/>
              <a:t>Depending on the relative strength of the effects, this can lead to increases or falls in consumption</a:t>
            </a:r>
          </a:p>
          <a:p>
            <a:pPr>
              <a:buFont typeface="Wingdings" panose="05000000000000000000" pitchFamily="2" charset="2"/>
              <a:buNone/>
            </a:pPr>
            <a:endParaRPr lang="en-GB" altLang="id-ID" sz="2000" smtClean="0"/>
          </a:p>
          <a:p>
            <a:pPr lvl="1">
              <a:buFont typeface="Wingdings" panose="05000000000000000000" pitchFamily="2" charset="2"/>
              <a:buNone/>
            </a:pPr>
            <a:endParaRPr lang="en-GB" altLang="id-ID" sz="1800" smtClean="0"/>
          </a:p>
        </p:txBody>
      </p:sp>
      <p:grpSp>
        <p:nvGrpSpPr>
          <p:cNvPr id="21513" name="Group 18"/>
          <p:cNvGrpSpPr>
            <a:grpSpLocks/>
          </p:cNvGrpSpPr>
          <p:nvPr/>
        </p:nvGrpSpPr>
        <p:grpSpPr bwMode="auto">
          <a:xfrm>
            <a:off x="1601788" y="2459038"/>
            <a:ext cx="6019800" cy="3352800"/>
            <a:chOff x="768" y="1680"/>
            <a:chExt cx="3792" cy="2112"/>
          </a:xfrm>
        </p:grpSpPr>
        <p:sp>
          <p:nvSpPr>
            <p:cNvPr id="21539" name="Line 19"/>
            <p:cNvSpPr>
              <a:spLocks noChangeShapeType="1"/>
            </p:cNvSpPr>
            <p:nvPr/>
          </p:nvSpPr>
          <p:spPr bwMode="auto">
            <a:xfrm flipV="1">
              <a:off x="768" y="1680"/>
              <a:ext cx="0" cy="2112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21540" name="Line 20"/>
            <p:cNvSpPr>
              <a:spLocks noChangeShapeType="1"/>
            </p:cNvSpPr>
            <p:nvPr/>
          </p:nvSpPr>
          <p:spPr bwMode="auto">
            <a:xfrm>
              <a:off x="768" y="3792"/>
              <a:ext cx="3792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</p:grpSp>
      <p:sp>
        <p:nvSpPr>
          <p:cNvPr id="21514" name="Rectangle 24"/>
          <p:cNvSpPr>
            <a:spLocks noChangeArrowheads="1"/>
          </p:cNvSpPr>
          <p:nvPr/>
        </p:nvSpPr>
        <p:spPr bwMode="auto">
          <a:xfrm>
            <a:off x="1449388" y="2979738"/>
            <a:ext cx="32067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r>
              <a:rPr lang="en-GB" altLang="id-ID" sz="1200">
                <a:solidFill>
                  <a:srgbClr val="990000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</a:t>
            </a:r>
          </a:p>
        </p:txBody>
      </p:sp>
      <p:sp>
        <p:nvSpPr>
          <p:cNvPr id="21515" name="Rectangle 28"/>
          <p:cNvSpPr>
            <a:spLocks noChangeArrowheads="1"/>
          </p:cNvSpPr>
          <p:nvPr/>
        </p:nvSpPr>
        <p:spPr bwMode="auto">
          <a:xfrm>
            <a:off x="5389563" y="5670550"/>
            <a:ext cx="3206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r>
              <a:rPr lang="en-GB" altLang="id-ID" sz="1200">
                <a:solidFill>
                  <a:srgbClr val="990000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</a:t>
            </a:r>
          </a:p>
        </p:txBody>
      </p:sp>
      <p:graphicFrame>
        <p:nvGraphicFramePr>
          <p:cNvPr id="21506" name="Object 4"/>
          <p:cNvGraphicFramePr>
            <a:graphicFrameLocks noChangeAspect="1"/>
          </p:cNvGraphicFramePr>
          <p:nvPr/>
        </p:nvGraphicFramePr>
        <p:xfrm>
          <a:off x="5588000" y="5776913"/>
          <a:ext cx="731838" cy="604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41" name="Equation" r:id="rId3" imgW="291960" imgH="241200" progId="">
                  <p:embed/>
                </p:oleObj>
              </mc:Choice>
              <mc:Fallback>
                <p:oleObj name="Equation" r:id="rId3" imgW="291960" imgH="241200" progId="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8000" y="5776913"/>
                        <a:ext cx="731838" cy="604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6" name="Text Box 10"/>
          <p:cNvSpPr txBox="1">
            <a:spLocks noChangeArrowheads="1"/>
          </p:cNvSpPr>
          <p:nvPr/>
        </p:nvSpPr>
        <p:spPr bwMode="auto">
          <a:xfrm>
            <a:off x="7148513" y="6000750"/>
            <a:ext cx="9794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r>
              <a:rPr lang="en-GB" altLang="id-ID">
                <a:solidFill>
                  <a:schemeClr val="tx2"/>
                </a:solidFill>
                <a:latin typeface="Arial" panose="020B0604020202020204" pitchFamily="34" charset="0"/>
              </a:rPr>
              <a:t>Cinema</a:t>
            </a:r>
          </a:p>
        </p:txBody>
      </p:sp>
      <p:sp>
        <p:nvSpPr>
          <p:cNvPr id="21517" name="Text Box 9"/>
          <p:cNvSpPr txBox="1">
            <a:spLocks noChangeArrowheads="1"/>
          </p:cNvSpPr>
          <p:nvPr/>
        </p:nvSpPr>
        <p:spPr bwMode="auto">
          <a:xfrm>
            <a:off x="747713" y="2419350"/>
            <a:ext cx="8001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r>
              <a:rPr lang="en-GB" altLang="id-ID">
                <a:solidFill>
                  <a:schemeClr val="tx2"/>
                </a:solidFill>
                <a:latin typeface="Arial" panose="020B0604020202020204" pitchFamily="34" charset="0"/>
              </a:rPr>
              <a:t>Meals</a:t>
            </a:r>
          </a:p>
        </p:txBody>
      </p:sp>
      <p:graphicFrame>
        <p:nvGraphicFramePr>
          <p:cNvPr id="21507" name="Object 5"/>
          <p:cNvGraphicFramePr>
            <a:graphicFrameLocks noChangeAspect="1"/>
          </p:cNvGraphicFramePr>
          <p:nvPr/>
        </p:nvGraphicFramePr>
        <p:xfrm>
          <a:off x="717550" y="2773363"/>
          <a:ext cx="763588" cy="604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42" name="Equation" r:id="rId5" imgW="304560" imgH="241200" progId="">
                  <p:embed/>
                </p:oleObj>
              </mc:Choice>
              <mc:Fallback>
                <p:oleObj name="Equation" r:id="rId5" imgW="304560" imgH="241200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7550" y="2773363"/>
                        <a:ext cx="763588" cy="604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8" name="Line 29"/>
          <p:cNvSpPr>
            <a:spLocks noChangeShapeType="1"/>
          </p:cNvSpPr>
          <p:nvPr/>
        </p:nvSpPr>
        <p:spPr bwMode="auto">
          <a:xfrm>
            <a:off x="1597025" y="3143250"/>
            <a:ext cx="3941763" cy="2703513"/>
          </a:xfrm>
          <a:prstGeom prst="line">
            <a:avLst/>
          </a:prstGeom>
          <a:noFill/>
          <a:ln w="19050">
            <a:solidFill>
              <a:srgbClr val="99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21519" name="Arc 21"/>
          <p:cNvSpPr>
            <a:spLocks/>
          </p:cNvSpPr>
          <p:nvPr/>
        </p:nvSpPr>
        <p:spPr bwMode="auto">
          <a:xfrm rot="10449511">
            <a:off x="2641600" y="2284413"/>
            <a:ext cx="3587750" cy="3173412"/>
          </a:xfrm>
          <a:custGeom>
            <a:avLst/>
            <a:gdLst>
              <a:gd name="T0" fmla="*/ 461404 w 21600"/>
              <a:gd name="T1" fmla="*/ 0 h 21421"/>
              <a:gd name="T2" fmla="*/ 3587591 w 21600"/>
              <a:gd name="T3" fmla="*/ 3173412 h 21421"/>
              <a:gd name="T4" fmla="*/ 0 w 21600"/>
              <a:gd name="T5" fmla="*/ 3173412 h 21421"/>
              <a:gd name="T6" fmla="*/ 0 60000 65536"/>
              <a:gd name="T7" fmla="*/ 0 60000 65536"/>
              <a:gd name="T8" fmla="*/ 0 60000 65536"/>
              <a:gd name="T9" fmla="*/ 0 w 21600"/>
              <a:gd name="T10" fmla="*/ 0 h 21421"/>
              <a:gd name="T11" fmla="*/ 21600 w 21600"/>
              <a:gd name="T12" fmla="*/ 21421 h 2142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421" fill="none" extrusionOk="0">
                <a:moveTo>
                  <a:pt x="2777" y="0"/>
                </a:moveTo>
                <a:cubicBezTo>
                  <a:pt x="13543" y="1396"/>
                  <a:pt x="21600" y="10565"/>
                  <a:pt x="21600" y="21421"/>
                </a:cubicBezTo>
              </a:path>
              <a:path w="21600" h="21421" stroke="0" extrusionOk="0">
                <a:moveTo>
                  <a:pt x="2777" y="0"/>
                </a:moveTo>
                <a:cubicBezTo>
                  <a:pt x="13543" y="1396"/>
                  <a:pt x="21600" y="10565"/>
                  <a:pt x="21600" y="21421"/>
                </a:cubicBezTo>
                <a:lnTo>
                  <a:pt x="0" y="21421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endParaRPr lang="en-GB" altLang="id-ID"/>
          </a:p>
        </p:txBody>
      </p:sp>
      <p:sp>
        <p:nvSpPr>
          <p:cNvPr id="21520" name="Text Box 23"/>
          <p:cNvSpPr txBox="1">
            <a:spLocks noChangeArrowheads="1"/>
          </p:cNvSpPr>
          <p:nvPr/>
        </p:nvSpPr>
        <p:spPr bwMode="auto">
          <a:xfrm>
            <a:off x="3622675" y="4500563"/>
            <a:ext cx="3429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r>
              <a:rPr lang="en-GB" altLang="id-ID" sz="1400">
                <a:latin typeface="Arial" panose="020B0604020202020204" pitchFamily="34" charset="0"/>
                <a:sym typeface="Wingdings" panose="05000000000000000000" pitchFamily="2" charset="2"/>
              </a:rPr>
              <a:t></a:t>
            </a:r>
            <a:endParaRPr lang="en-GB" altLang="id-ID" sz="1400">
              <a:latin typeface="Arial" panose="020B0604020202020204" pitchFamily="34" charset="0"/>
            </a:endParaRPr>
          </a:p>
        </p:txBody>
      </p:sp>
      <p:sp>
        <p:nvSpPr>
          <p:cNvPr id="21521" name="Text Box 31"/>
          <p:cNvSpPr txBox="1">
            <a:spLocks noChangeArrowheads="1"/>
          </p:cNvSpPr>
          <p:nvPr/>
        </p:nvSpPr>
        <p:spPr bwMode="auto">
          <a:xfrm>
            <a:off x="3695700" y="4157663"/>
            <a:ext cx="3508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r>
              <a:rPr lang="en-GB" altLang="id-ID" b="1">
                <a:latin typeface="Arial" panose="020B0604020202020204" pitchFamily="34" charset="0"/>
              </a:rPr>
              <a:t>A</a:t>
            </a:r>
          </a:p>
        </p:txBody>
      </p:sp>
      <p:sp>
        <p:nvSpPr>
          <p:cNvPr id="21522" name="Line 19"/>
          <p:cNvSpPr>
            <a:spLocks noChangeShapeType="1"/>
          </p:cNvSpPr>
          <p:nvPr/>
        </p:nvSpPr>
        <p:spPr bwMode="auto">
          <a:xfrm>
            <a:off x="1609725" y="3155950"/>
            <a:ext cx="1712913" cy="2668588"/>
          </a:xfrm>
          <a:prstGeom prst="line">
            <a:avLst/>
          </a:prstGeom>
          <a:noFill/>
          <a:ln w="19050">
            <a:solidFill>
              <a:srgbClr val="99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21523" name="Arc 21"/>
          <p:cNvSpPr>
            <a:spLocks/>
          </p:cNvSpPr>
          <p:nvPr/>
        </p:nvSpPr>
        <p:spPr bwMode="auto">
          <a:xfrm rot="10449511">
            <a:off x="1981200" y="2703513"/>
            <a:ext cx="3587750" cy="3173412"/>
          </a:xfrm>
          <a:custGeom>
            <a:avLst/>
            <a:gdLst>
              <a:gd name="T0" fmla="*/ 461404 w 21600"/>
              <a:gd name="T1" fmla="*/ 0 h 21421"/>
              <a:gd name="T2" fmla="*/ 3587591 w 21600"/>
              <a:gd name="T3" fmla="*/ 3173412 h 21421"/>
              <a:gd name="T4" fmla="*/ 0 w 21600"/>
              <a:gd name="T5" fmla="*/ 3173412 h 21421"/>
              <a:gd name="T6" fmla="*/ 0 60000 65536"/>
              <a:gd name="T7" fmla="*/ 0 60000 65536"/>
              <a:gd name="T8" fmla="*/ 0 60000 65536"/>
              <a:gd name="T9" fmla="*/ 0 w 21600"/>
              <a:gd name="T10" fmla="*/ 0 h 21421"/>
              <a:gd name="T11" fmla="*/ 21600 w 21600"/>
              <a:gd name="T12" fmla="*/ 21421 h 2142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421" fill="none" extrusionOk="0">
                <a:moveTo>
                  <a:pt x="2777" y="0"/>
                </a:moveTo>
                <a:cubicBezTo>
                  <a:pt x="13543" y="1396"/>
                  <a:pt x="21600" y="10565"/>
                  <a:pt x="21600" y="21421"/>
                </a:cubicBezTo>
              </a:path>
              <a:path w="21600" h="21421" stroke="0" extrusionOk="0">
                <a:moveTo>
                  <a:pt x="2777" y="0"/>
                </a:moveTo>
                <a:cubicBezTo>
                  <a:pt x="13543" y="1396"/>
                  <a:pt x="21600" y="10565"/>
                  <a:pt x="21600" y="21421"/>
                </a:cubicBezTo>
                <a:lnTo>
                  <a:pt x="0" y="21421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endParaRPr lang="en-GB" altLang="id-ID"/>
          </a:p>
        </p:txBody>
      </p:sp>
      <p:sp>
        <p:nvSpPr>
          <p:cNvPr id="21524" name="Text Box 23"/>
          <p:cNvSpPr txBox="1">
            <a:spLocks noChangeArrowheads="1"/>
          </p:cNvSpPr>
          <p:nvPr/>
        </p:nvSpPr>
        <p:spPr bwMode="auto">
          <a:xfrm>
            <a:off x="2111375" y="4017963"/>
            <a:ext cx="3429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r>
              <a:rPr lang="en-GB" altLang="id-ID" sz="1400">
                <a:latin typeface="Arial" panose="020B0604020202020204" pitchFamily="34" charset="0"/>
                <a:sym typeface="Wingdings" panose="05000000000000000000" pitchFamily="2" charset="2"/>
              </a:rPr>
              <a:t></a:t>
            </a:r>
            <a:endParaRPr lang="en-GB" altLang="id-ID" sz="1400">
              <a:latin typeface="Arial" panose="020B0604020202020204" pitchFamily="34" charset="0"/>
            </a:endParaRPr>
          </a:p>
        </p:txBody>
      </p:sp>
      <p:sp>
        <p:nvSpPr>
          <p:cNvPr id="21525" name="Text Box 31"/>
          <p:cNvSpPr txBox="1">
            <a:spLocks noChangeArrowheads="1"/>
          </p:cNvSpPr>
          <p:nvPr/>
        </p:nvSpPr>
        <p:spPr bwMode="auto">
          <a:xfrm>
            <a:off x="1854200" y="4233863"/>
            <a:ext cx="3508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r>
              <a:rPr lang="en-GB" altLang="id-ID" b="1">
                <a:latin typeface="Arial" panose="020B0604020202020204" pitchFamily="34" charset="0"/>
              </a:rPr>
              <a:t>B</a:t>
            </a:r>
          </a:p>
        </p:txBody>
      </p:sp>
      <p:sp>
        <p:nvSpPr>
          <p:cNvPr id="21526" name="Text Box 4"/>
          <p:cNvSpPr txBox="1">
            <a:spLocks noChangeArrowheads="1"/>
          </p:cNvSpPr>
          <p:nvPr/>
        </p:nvSpPr>
        <p:spPr bwMode="auto">
          <a:xfrm>
            <a:off x="673100" y="1477986"/>
            <a:ext cx="8255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altLang="id-ID" sz="2400" dirty="0">
                <a:solidFill>
                  <a:schemeClr val="tx2"/>
                </a:solidFill>
                <a:latin typeface="Arial" panose="020B0604020202020204" pitchFamily="34" charset="0"/>
              </a:rPr>
              <a:t>The overall effect</a:t>
            </a:r>
          </a:p>
        </p:txBody>
      </p:sp>
      <p:sp>
        <p:nvSpPr>
          <p:cNvPr id="21528" name="Line 19"/>
          <p:cNvSpPr>
            <a:spLocks noChangeShapeType="1"/>
          </p:cNvSpPr>
          <p:nvPr/>
        </p:nvSpPr>
        <p:spPr bwMode="auto">
          <a:xfrm>
            <a:off x="2244725" y="2698750"/>
            <a:ext cx="1712913" cy="2668588"/>
          </a:xfrm>
          <a:prstGeom prst="line">
            <a:avLst/>
          </a:prstGeom>
          <a:noFill/>
          <a:ln w="19050">
            <a:solidFill>
              <a:srgbClr val="99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cxnSp>
        <p:nvCxnSpPr>
          <p:cNvPr id="21529" name="Straight Connector 34"/>
          <p:cNvCxnSpPr>
            <a:cxnSpLocks noChangeShapeType="1"/>
          </p:cNvCxnSpPr>
          <p:nvPr/>
        </p:nvCxnSpPr>
        <p:spPr bwMode="auto">
          <a:xfrm rot="16200000" flipH="1">
            <a:off x="1788319" y="4722019"/>
            <a:ext cx="2160588" cy="0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530" name="Straight Connector 38"/>
          <p:cNvCxnSpPr>
            <a:cxnSpLocks noChangeShapeType="1"/>
          </p:cNvCxnSpPr>
          <p:nvPr/>
        </p:nvCxnSpPr>
        <p:spPr bwMode="auto">
          <a:xfrm rot="10800000" flipV="1">
            <a:off x="1617663" y="3648075"/>
            <a:ext cx="1260475" cy="0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531" name="Text Box 23"/>
          <p:cNvSpPr txBox="1">
            <a:spLocks noChangeArrowheads="1"/>
          </p:cNvSpPr>
          <p:nvPr/>
        </p:nvSpPr>
        <p:spPr bwMode="auto">
          <a:xfrm>
            <a:off x="2708275" y="3484563"/>
            <a:ext cx="3429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r>
              <a:rPr lang="en-GB" altLang="id-ID" sz="1400">
                <a:latin typeface="Arial" panose="020B0604020202020204" pitchFamily="34" charset="0"/>
                <a:sym typeface="Wingdings" panose="05000000000000000000" pitchFamily="2" charset="2"/>
              </a:rPr>
              <a:t></a:t>
            </a:r>
            <a:endParaRPr lang="en-GB" altLang="id-ID" sz="1400">
              <a:latin typeface="Arial" panose="020B0604020202020204" pitchFamily="34" charset="0"/>
            </a:endParaRPr>
          </a:p>
        </p:txBody>
      </p:sp>
      <p:sp>
        <p:nvSpPr>
          <p:cNvPr id="21532" name="Text Box 31"/>
          <p:cNvSpPr txBox="1">
            <a:spLocks noChangeArrowheads="1"/>
          </p:cNvSpPr>
          <p:nvPr/>
        </p:nvSpPr>
        <p:spPr bwMode="auto">
          <a:xfrm>
            <a:off x="3009900" y="3243263"/>
            <a:ext cx="4540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r>
              <a:rPr lang="en-GB" altLang="id-ID" b="1">
                <a:latin typeface="Arial" panose="020B0604020202020204" pitchFamily="34" charset="0"/>
              </a:rPr>
              <a:t>Im</a:t>
            </a:r>
          </a:p>
        </p:txBody>
      </p:sp>
      <p:sp>
        <p:nvSpPr>
          <p:cNvPr id="42" name="Right Arrow 41"/>
          <p:cNvSpPr>
            <a:spLocks noChangeArrowheads="1"/>
          </p:cNvSpPr>
          <p:nvPr/>
        </p:nvSpPr>
        <p:spPr bwMode="auto">
          <a:xfrm rot="10800000">
            <a:off x="2870200" y="5851525"/>
            <a:ext cx="914400" cy="1143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bg2"/>
          </a:solidFill>
          <a:ln w="9525" algn="ctr">
            <a:solidFill>
              <a:schemeClr val="bg2"/>
            </a:solidFill>
            <a:round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/>
            <a:endParaRPr lang="en-GB" altLang="id-ID" sz="3200">
              <a:solidFill>
                <a:srgbClr val="A50021"/>
              </a:solidFill>
            </a:endParaRPr>
          </a:p>
        </p:txBody>
      </p:sp>
      <p:sp>
        <p:nvSpPr>
          <p:cNvPr id="43" name="Right Arrow 42"/>
          <p:cNvSpPr>
            <a:spLocks noChangeArrowheads="1"/>
          </p:cNvSpPr>
          <p:nvPr/>
        </p:nvSpPr>
        <p:spPr bwMode="auto">
          <a:xfrm rot="10800000">
            <a:off x="2281238" y="5965825"/>
            <a:ext cx="576262" cy="114300"/>
          </a:xfrm>
          <a:prstGeom prst="rightArrow">
            <a:avLst>
              <a:gd name="adj1" fmla="val 50000"/>
              <a:gd name="adj2" fmla="val 50020"/>
            </a:avLst>
          </a:prstGeom>
          <a:solidFill>
            <a:srgbClr val="00B0F0"/>
          </a:solidFill>
          <a:ln w="9525" algn="ctr">
            <a:solidFill>
              <a:srgbClr val="00B0F0"/>
            </a:solidFill>
            <a:round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/>
            <a:endParaRPr lang="en-GB" altLang="id-ID" sz="3200">
              <a:solidFill>
                <a:srgbClr val="A50021"/>
              </a:solidFill>
            </a:endParaRPr>
          </a:p>
        </p:txBody>
      </p:sp>
      <p:sp>
        <p:nvSpPr>
          <p:cNvPr id="44" name="Right Arrow 43"/>
          <p:cNvSpPr>
            <a:spLocks noChangeArrowheads="1"/>
          </p:cNvSpPr>
          <p:nvPr/>
        </p:nvSpPr>
        <p:spPr bwMode="auto">
          <a:xfrm rot="10800000">
            <a:off x="2274888" y="6088063"/>
            <a:ext cx="1512887" cy="114300"/>
          </a:xfrm>
          <a:prstGeom prst="rightArrow">
            <a:avLst>
              <a:gd name="adj1" fmla="val 50000"/>
              <a:gd name="adj2" fmla="val 50003"/>
            </a:avLst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/>
            <a:endParaRPr lang="en-GB" altLang="id-ID" sz="3200">
              <a:solidFill>
                <a:srgbClr val="A50021"/>
              </a:solidFill>
            </a:endParaRPr>
          </a:p>
        </p:txBody>
      </p:sp>
      <p:sp>
        <p:nvSpPr>
          <p:cNvPr id="45" name="Right Arrow 44"/>
          <p:cNvSpPr>
            <a:spLocks noChangeArrowheads="1"/>
          </p:cNvSpPr>
          <p:nvPr/>
        </p:nvSpPr>
        <p:spPr bwMode="auto">
          <a:xfrm rot="-5400000">
            <a:off x="977107" y="4106069"/>
            <a:ext cx="1008062" cy="114300"/>
          </a:xfrm>
          <a:prstGeom prst="rightArrow">
            <a:avLst>
              <a:gd name="adj1" fmla="val 50000"/>
              <a:gd name="adj2" fmla="val 50018"/>
            </a:avLst>
          </a:prstGeom>
          <a:solidFill>
            <a:schemeClr val="bg2"/>
          </a:solidFill>
          <a:ln w="9525" algn="ctr">
            <a:solidFill>
              <a:schemeClr val="bg2"/>
            </a:solidFill>
            <a:round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/>
            <a:endParaRPr lang="en-GB" altLang="id-ID" sz="3200">
              <a:solidFill>
                <a:srgbClr val="A50021"/>
              </a:solidFill>
            </a:endParaRPr>
          </a:p>
        </p:txBody>
      </p:sp>
      <p:sp>
        <p:nvSpPr>
          <p:cNvPr id="46" name="Right Arrow 45"/>
          <p:cNvSpPr>
            <a:spLocks noChangeArrowheads="1"/>
          </p:cNvSpPr>
          <p:nvPr/>
        </p:nvSpPr>
        <p:spPr bwMode="auto">
          <a:xfrm rot="5400000">
            <a:off x="1069975" y="3849688"/>
            <a:ext cx="504825" cy="114300"/>
          </a:xfrm>
          <a:prstGeom prst="rightArrow">
            <a:avLst>
              <a:gd name="adj1" fmla="val 50000"/>
              <a:gd name="adj2" fmla="val 50076"/>
            </a:avLst>
          </a:prstGeom>
          <a:solidFill>
            <a:srgbClr val="00B0F0"/>
          </a:solidFill>
          <a:ln w="9525" algn="ctr">
            <a:solidFill>
              <a:srgbClr val="00B0F0"/>
            </a:solidFill>
            <a:round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/>
            <a:endParaRPr lang="en-GB" altLang="id-ID" sz="3200">
              <a:solidFill>
                <a:srgbClr val="A50021"/>
              </a:solidFill>
            </a:endParaRPr>
          </a:p>
        </p:txBody>
      </p:sp>
      <p:sp>
        <p:nvSpPr>
          <p:cNvPr id="47" name="Right Arrow 46"/>
          <p:cNvSpPr>
            <a:spLocks noChangeArrowheads="1"/>
          </p:cNvSpPr>
          <p:nvPr/>
        </p:nvSpPr>
        <p:spPr bwMode="auto">
          <a:xfrm rot="-5400000">
            <a:off x="941387" y="4364038"/>
            <a:ext cx="466725" cy="114300"/>
          </a:xfrm>
          <a:prstGeom prst="rightArrow">
            <a:avLst>
              <a:gd name="adj1" fmla="val 50000"/>
              <a:gd name="adj2" fmla="val 49870"/>
            </a:avLst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/>
            <a:endParaRPr lang="en-GB" altLang="id-ID" sz="3200">
              <a:solidFill>
                <a:srgbClr val="A5002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id-ID" smtClean="0"/>
              <a:t>Income and substitution effects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altLang="id-ID" sz="2600" smtClean="0"/>
              <a:t>This type of approach is fundamental to micro-economic analysis</a:t>
            </a:r>
          </a:p>
          <a:p>
            <a:pPr lvl="1"/>
            <a:r>
              <a:rPr lang="en-GB" altLang="id-ID" sz="2400" i="1" smtClean="0">
                <a:solidFill>
                  <a:srgbClr val="990000"/>
                </a:solidFill>
              </a:rPr>
              <a:t>Any</a:t>
            </a:r>
            <a:r>
              <a:rPr lang="en-GB" altLang="id-ID" sz="2400" smtClean="0">
                <a:solidFill>
                  <a:srgbClr val="990000"/>
                </a:solidFill>
              </a:rPr>
              <a:t> </a:t>
            </a:r>
            <a:r>
              <a:rPr lang="en-GB" altLang="id-ID" sz="2400" smtClean="0"/>
              <a:t>price change is </a:t>
            </a:r>
            <a:r>
              <a:rPr lang="en-GB" altLang="id-ID" sz="2400" i="1" smtClean="0">
                <a:solidFill>
                  <a:srgbClr val="990000"/>
                </a:solidFill>
              </a:rPr>
              <a:t>always</a:t>
            </a:r>
            <a:r>
              <a:rPr lang="en-GB" altLang="id-ID" sz="2400" smtClean="0"/>
              <a:t> accompanied by income and substitution effects.</a:t>
            </a:r>
          </a:p>
          <a:p>
            <a:r>
              <a:rPr lang="en-GB" altLang="id-ID" sz="2600" smtClean="0"/>
              <a:t>So this helps understand the effects of taxation, shocks to prices, taste changes, etc.</a:t>
            </a:r>
          </a:p>
          <a:p>
            <a:pPr lvl="1"/>
            <a:r>
              <a:rPr lang="en-GB" altLang="id-ID" sz="2400" smtClean="0"/>
              <a:t>Look at the complex effects of oil price increases on consumption</a:t>
            </a:r>
          </a:p>
          <a:p>
            <a:r>
              <a:rPr lang="en-GB" altLang="id-ID" sz="2600" smtClean="0"/>
              <a:t>Price change ⇒ Complex change in bundle</a:t>
            </a:r>
          </a:p>
          <a:p>
            <a:pPr lvl="1"/>
            <a:r>
              <a:rPr lang="en-GB" altLang="id-ID" sz="2400" smtClean="0"/>
              <a:t>Clearly, this will also help understand how demand curves are built (next week)</a:t>
            </a:r>
          </a:p>
          <a:p>
            <a:pPr lvl="1">
              <a:buFont typeface="Wingdings" panose="05000000000000000000" pitchFamily="2" charset="2"/>
              <a:buNone/>
            </a:pPr>
            <a:endParaRPr lang="en-GB" altLang="id-ID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id-ID" smtClean="0"/>
              <a:t>The budget constraint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85332" y="2036894"/>
            <a:ext cx="7772870" cy="3424107"/>
          </a:xfrm>
        </p:spPr>
        <p:txBody>
          <a:bodyPr/>
          <a:lstStyle/>
          <a:p>
            <a:r>
              <a:rPr lang="en-GB" altLang="id-ID" dirty="0" smtClean="0"/>
              <a:t>The general budget constraint for </a:t>
            </a:r>
            <a:r>
              <a:rPr lang="en-GB" altLang="id-ID" dirty="0" smtClean="0">
                <a:solidFill>
                  <a:srgbClr val="990000"/>
                </a:solidFill>
              </a:rPr>
              <a:t>n</a:t>
            </a:r>
            <a:r>
              <a:rPr lang="en-GB" altLang="id-ID" dirty="0" smtClean="0"/>
              <a:t> goods is:</a:t>
            </a:r>
          </a:p>
          <a:p>
            <a:endParaRPr lang="en-GB" altLang="id-ID" dirty="0" smtClean="0"/>
          </a:p>
          <a:p>
            <a:endParaRPr lang="en-GB" altLang="id-ID" dirty="0" smtClean="0"/>
          </a:p>
          <a:p>
            <a:r>
              <a:rPr lang="en-GB" altLang="id-ID" dirty="0" smtClean="0"/>
              <a:t>If we only look at 2 goods (Same simplification as last week), it can be expressed as:</a:t>
            </a:r>
          </a:p>
          <a:p>
            <a:endParaRPr lang="en-GB" altLang="id-ID" dirty="0" smtClean="0"/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/>
        </p:nvGraphicFramePr>
        <p:xfrm>
          <a:off x="3492500" y="2362200"/>
          <a:ext cx="1814513" cy="1082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3" imgW="723600" imgH="431640" progId="">
                  <p:embed/>
                </p:oleObj>
              </mc:Choice>
              <mc:Fallback>
                <p:oleObj name="Equation" r:id="rId3" imgW="723600" imgH="431640" progId="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2500" y="2362200"/>
                        <a:ext cx="1814513" cy="1082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3094038" y="5283200"/>
          <a:ext cx="2484437" cy="573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Equation" r:id="rId5" imgW="990360" imgH="228600" progId="">
                  <p:embed/>
                </p:oleObj>
              </mc:Choice>
              <mc:Fallback>
                <p:oleObj name="Equation" r:id="rId5" imgW="990360" imgH="228600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94038" y="5283200"/>
                        <a:ext cx="2484437" cy="573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id-ID" smtClean="0"/>
              <a:t>The budget constraint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876398" y="1775749"/>
            <a:ext cx="7772870" cy="3424107"/>
          </a:xfrm>
        </p:spPr>
        <p:txBody>
          <a:bodyPr>
            <a:normAutofit fontScale="92500" lnSpcReduction="10000"/>
          </a:bodyPr>
          <a:lstStyle/>
          <a:p>
            <a:r>
              <a:rPr lang="en-GB" altLang="id-ID" sz="2800" dirty="0" smtClean="0"/>
              <a:t>Imagine the following “student entertainment budget”</a:t>
            </a:r>
          </a:p>
          <a:p>
            <a:pPr lvl="1"/>
            <a:r>
              <a:rPr lang="en-GB" altLang="id-ID" sz="2400" dirty="0" smtClean="0"/>
              <a:t>You have 50 €</a:t>
            </a:r>
          </a:p>
          <a:p>
            <a:pPr lvl="1"/>
            <a:r>
              <a:rPr lang="en-GB" altLang="id-ID" sz="2400" dirty="0" smtClean="0"/>
              <a:t>The price of a meal is 10  €</a:t>
            </a:r>
          </a:p>
          <a:p>
            <a:pPr lvl="1"/>
            <a:r>
              <a:rPr lang="en-GB" altLang="id-ID" sz="2400" dirty="0" smtClean="0"/>
              <a:t>The price of a cinema ticket is 5  €</a:t>
            </a:r>
          </a:p>
          <a:p>
            <a:endParaRPr lang="en-GB" altLang="id-ID" dirty="0" smtClean="0"/>
          </a:p>
          <a:p>
            <a:r>
              <a:rPr lang="en-GB" altLang="id-ID" sz="2800" dirty="0" smtClean="0"/>
              <a:t>Your budget constraint is:</a:t>
            </a:r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2233613" y="5497513"/>
          <a:ext cx="4205287" cy="446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Equation" r:id="rId3" imgW="1676160" imgH="177480" progId="">
                  <p:embed/>
                </p:oleObj>
              </mc:Choice>
              <mc:Fallback>
                <p:oleObj name="Equation" r:id="rId3" imgW="1676160" imgH="177480" progId="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3613" y="5497513"/>
                        <a:ext cx="4205287" cy="446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4"/>
          <p:cNvGraphicFramePr>
            <a:graphicFrameLocks noChangeAspect="1"/>
          </p:cNvGraphicFramePr>
          <p:nvPr/>
        </p:nvGraphicFramePr>
        <p:xfrm>
          <a:off x="3094038" y="4913313"/>
          <a:ext cx="2484437" cy="573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Equation" r:id="rId5" imgW="990360" imgH="228600" progId="">
                  <p:embed/>
                </p:oleObj>
              </mc:Choice>
              <mc:Fallback>
                <p:oleObj name="Equation" r:id="rId5" imgW="990360" imgH="228600" progId="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94038" y="4913313"/>
                        <a:ext cx="2484437" cy="573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itle 1"/>
          <p:cNvSpPr>
            <a:spLocks noGrp="1"/>
          </p:cNvSpPr>
          <p:nvPr>
            <p:ph type="title"/>
          </p:nvPr>
        </p:nvSpPr>
        <p:spPr>
          <a:xfrm>
            <a:off x="747713" y="309194"/>
            <a:ext cx="7773338" cy="1596177"/>
          </a:xfrm>
        </p:spPr>
        <p:txBody>
          <a:bodyPr/>
          <a:lstStyle/>
          <a:p>
            <a:r>
              <a:rPr lang="en-GB" altLang="id-ID" dirty="0" smtClean="0"/>
              <a:t>The budget constraint</a:t>
            </a:r>
          </a:p>
        </p:txBody>
      </p:sp>
      <p:grpSp>
        <p:nvGrpSpPr>
          <p:cNvPr id="3077" name="Group 5"/>
          <p:cNvGrpSpPr>
            <a:grpSpLocks/>
          </p:cNvGrpSpPr>
          <p:nvPr/>
        </p:nvGrpSpPr>
        <p:grpSpPr bwMode="auto">
          <a:xfrm>
            <a:off x="747713" y="2419350"/>
            <a:ext cx="7380287" cy="3951288"/>
            <a:chOff x="230" y="1655"/>
            <a:chExt cx="4649" cy="2489"/>
          </a:xfrm>
        </p:grpSpPr>
        <p:grpSp>
          <p:nvGrpSpPr>
            <p:cNvPr id="3083" name="Group 6"/>
            <p:cNvGrpSpPr>
              <a:grpSpLocks/>
            </p:cNvGrpSpPr>
            <p:nvPr/>
          </p:nvGrpSpPr>
          <p:grpSpPr bwMode="auto">
            <a:xfrm>
              <a:off x="768" y="1680"/>
              <a:ext cx="3792" cy="2112"/>
              <a:chOff x="768" y="1680"/>
              <a:chExt cx="3792" cy="2112"/>
            </a:xfrm>
          </p:grpSpPr>
          <p:sp>
            <p:nvSpPr>
              <p:cNvPr id="3086" name="Line 7"/>
              <p:cNvSpPr>
                <a:spLocks noChangeShapeType="1"/>
              </p:cNvSpPr>
              <p:nvPr/>
            </p:nvSpPr>
            <p:spPr bwMode="auto">
              <a:xfrm flipV="1">
                <a:off x="768" y="1680"/>
                <a:ext cx="0" cy="2112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087" name="Line 8"/>
              <p:cNvSpPr>
                <a:spLocks noChangeShapeType="1"/>
              </p:cNvSpPr>
              <p:nvPr/>
            </p:nvSpPr>
            <p:spPr bwMode="auto">
              <a:xfrm>
                <a:off x="768" y="3792"/>
                <a:ext cx="379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</p:grpSp>
        <p:sp>
          <p:nvSpPr>
            <p:cNvPr id="3084" name="Text Box 9"/>
            <p:cNvSpPr txBox="1">
              <a:spLocks noChangeArrowheads="1"/>
            </p:cNvSpPr>
            <p:nvPr/>
          </p:nvSpPr>
          <p:spPr bwMode="auto">
            <a:xfrm>
              <a:off x="230" y="1655"/>
              <a:ext cx="504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9pPr>
            </a:lstStyle>
            <a:p>
              <a:r>
                <a:rPr lang="fr-FR" altLang="id-ID">
                  <a:solidFill>
                    <a:schemeClr val="tx2"/>
                  </a:solidFill>
                  <a:latin typeface="Arial" panose="020B0604020202020204" pitchFamily="34" charset="0"/>
                </a:rPr>
                <a:t>Meals</a:t>
              </a:r>
            </a:p>
          </p:txBody>
        </p:sp>
        <p:sp>
          <p:nvSpPr>
            <p:cNvPr id="3085" name="Text Box 10"/>
            <p:cNvSpPr txBox="1">
              <a:spLocks noChangeArrowheads="1"/>
            </p:cNvSpPr>
            <p:nvPr/>
          </p:nvSpPr>
          <p:spPr bwMode="auto">
            <a:xfrm>
              <a:off x="4262" y="3911"/>
              <a:ext cx="617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9pPr>
            </a:lstStyle>
            <a:p>
              <a:r>
                <a:rPr lang="fr-FR" altLang="id-ID">
                  <a:solidFill>
                    <a:schemeClr val="tx2"/>
                  </a:solidFill>
                  <a:latin typeface="Arial" panose="020B0604020202020204" pitchFamily="34" charset="0"/>
                </a:rPr>
                <a:t>Cinema</a:t>
              </a:r>
            </a:p>
          </p:txBody>
        </p:sp>
      </p:grpSp>
      <p:grpSp>
        <p:nvGrpSpPr>
          <p:cNvPr id="5" name="Group 11"/>
          <p:cNvGrpSpPr>
            <a:grpSpLocks/>
          </p:cNvGrpSpPr>
          <p:nvPr/>
        </p:nvGrpSpPr>
        <p:grpSpPr bwMode="auto">
          <a:xfrm>
            <a:off x="717550" y="2471738"/>
            <a:ext cx="8274050" cy="1082675"/>
            <a:chOff x="452" y="1747"/>
            <a:chExt cx="5212" cy="682"/>
          </a:xfrm>
        </p:grpSpPr>
        <p:graphicFrame>
          <p:nvGraphicFramePr>
            <p:cNvPr id="3074" name="Object 2"/>
            <p:cNvGraphicFramePr>
              <a:graphicFrameLocks noChangeAspect="1"/>
            </p:cNvGraphicFramePr>
            <p:nvPr/>
          </p:nvGraphicFramePr>
          <p:xfrm>
            <a:off x="452" y="1937"/>
            <a:ext cx="481" cy="38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8" name="Equation" r:id="rId3" imgW="304560" imgH="241200" progId="">
                    <p:embed/>
                  </p:oleObj>
                </mc:Choice>
                <mc:Fallback>
                  <p:oleObj name="Equation" r:id="rId3" imgW="304560" imgH="241200" progId="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2" y="1937"/>
                          <a:ext cx="481" cy="38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080" name="Rectangle 13"/>
            <p:cNvSpPr>
              <a:spLocks noChangeArrowheads="1"/>
            </p:cNvSpPr>
            <p:nvPr/>
          </p:nvSpPr>
          <p:spPr bwMode="auto">
            <a:xfrm>
              <a:off x="913" y="2067"/>
              <a:ext cx="202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9pPr>
            </a:lstStyle>
            <a:p>
              <a:r>
                <a:rPr lang="fr-FR" altLang="id-ID" sz="1200">
                  <a:solidFill>
                    <a:srgbClr val="990000"/>
                  </a:solidFill>
                  <a:latin typeface="Arial" panose="020B0604020202020204" pitchFamily="34" charset="0"/>
                  <a:sym typeface="Wingdings" panose="05000000000000000000" pitchFamily="2" charset="2"/>
                </a:rPr>
                <a:t></a:t>
              </a:r>
            </a:p>
          </p:txBody>
        </p:sp>
        <p:graphicFrame>
          <p:nvGraphicFramePr>
            <p:cNvPr id="3075" name="Object 3"/>
            <p:cNvGraphicFramePr>
              <a:graphicFrameLocks noChangeAspect="1"/>
            </p:cNvGraphicFramePr>
            <p:nvPr/>
          </p:nvGraphicFramePr>
          <p:xfrm>
            <a:off x="1907" y="1747"/>
            <a:ext cx="1203" cy="6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9" name="Equation" r:id="rId5" imgW="761760" imgH="431640" progId="">
                    <p:embed/>
                  </p:oleObj>
                </mc:Choice>
                <mc:Fallback>
                  <p:oleObj name="Equation" r:id="rId5" imgW="761760" imgH="431640" progId="">
                    <p:embed/>
                    <p:pic>
                      <p:nvPicPr>
                        <p:cNvPr id="0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07" y="1747"/>
                          <a:ext cx="1203" cy="68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081" name="Text Box 15"/>
            <p:cNvSpPr txBox="1">
              <a:spLocks noChangeArrowheads="1"/>
            </p:cNvSpPr>
            <p:nvPr/>
          </p:nvSpPr>
          <p:spPr bwMode="auto">
            <a:xfrm>
              <a:off x="3288" y="1797"/>
              <a:ext cx="2376" cy="6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9pPr>
            </a:lstStyle>
            <a:p>
              <a:r>
                <a:rPr lang="fr-FR" altLang="id-ID" sz="2800">
                  <a:solidFill>
                    <a:schemeClr val="tx2"/>
                  </a:solidFill>
                  <a:latin typeface="Arial" panose="020B0604020202020204" pitchFamily="34" charset="0"/>
                </a:rPr>
                <a:t>Maximum amount of meals you can buy</a:t>
              </a:r>
            </a:p>
          </p:txBody>
        </p:sp>
        <p:sp>
          <p:nvSpPr>
            <p:cNvPr id="3082" name="Line 16"/>
            <p:cNvSpPr>
              <a:spLocks noChangeShapeType="1"/>
            </p:cNvSpPr>
            <p:nvPr/>
          </p:nvSpPr>
          <p:spPr bwMode="auto">
            <a:xfrm flipH="1">
              <a:off x="1161" y="2103"/>
              <a:ext cx="695" cy="4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</p:grpSp>
      <p:sp>
        <p:nvSpPr>
          <p:cNvPr id="3079" name="Text Box 4"/>
          <p:cNvSpPr txBox="1">
            <a:spLocks noChangeArrowheads="1"/>
          </p:cNvSpPr>
          <p:nvPr/>
        </p:nvSpPr>
        <p:spPr bwMode="auto">
          <a:xfrm>
            <a:off x="1905000" y="1295400"/>
            <a:ext cx="57912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id-ID" sz="3000">
                <a:solidFill>
                  <a:schemeClr val="tx2"/>
                </a:solidFill>
                <a:latin typeface="Arial" panose="020B0604020202020204" pitchFamily="34" charset="0"/>
              </a:rPr>
              <a:t>Diagram in “consumption space”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id-ID" smtClean="0"/>
              <a:t>The budget constraint</a:t>
            </a:r>
          </a:p>
        </p:txBody>
      </p:sp>
      <p:grpSp>
        <p:nvGrpSpPr>
          <p:cNvPr id="4102" name="Group 18"/>
          <p:cNvGrpSpPr>
            <a:grpSpLocks/>
          </p:cNvGrpSpPr>
          <p:nvPr/>
        </p:nvGrpSpPr>
        <p:grpSpPr bwMode="auto">
          <a:xfrm>
            <a:off x="1601788" y="2459038"/>
            <a:ext cx="6019800" cy="3352800"/>
            <a:chOff x="768" y="1680"/>
            <a:chExt cx="3792" cy="2112"/>
          </a:xfrm>
        </p:grpSpPr>
        <p:sp>
          <p:nvSpPr>
            <p:cNvPr id="4110" name="Line 19"/>
            <p:cNvSpPr>
              <a:spLocks noChangeShapeType="1"/>
            </p:cNvSpPr>
            <p:nvPr/>
          </p:nvSpPr>
          <p:spPr bwMode="auto">
            <a:xfrm flipV="1">
              <a:off x="768" y="1680"/>
              <a:ext cx="0" cy="2112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4111" name="Line 20"/>
            <p:cNvSpPr>
              <a:spLocks noChangeShapeType="1"/>
            </p:cNvSpPr>
            <p:nvPr/>
          </p:nvSpPr>
          <p:spPr bwMode="auto">
            <a:xfrm>
              <a:off x="768" y="3792"/>
              <a:ext cx="3792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</p:grpSp>
      <p:sp>
        <p:nvSpPr>
          <p:cNvPr id="4103" name="Rectangle 24"/>
          <p:cNvSpPr>
            <a:spLocks noChangeArrowheads="1"/>
          </p:cNvSpPr>
          <p:nvPr/>
        </p:nvSpPr>
        <p:spPr bwMode="auto">
          <a:xfrm>
            <a:off x="1449388" y="2979738"/>
            <a:ext cx="32067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r>
              <a:rPr lang="fr-FR" altLang="id-ID" sz="1200">
                <a:solidFill>
                  <a:srgbClr val="990000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</a:t>
            </a:r>
          </a:p>
        </p:txBody>
      </p:sp>
      <p:grpSp>
        <p:nvGrpSpPr>
          <p:cNvPr id="4" name="Group 25"/>
          <p:cNvGrpSpPr>
            <a:grpSpLocks/>
          </p:cNvGrpSpPr>
          <p:nvPr/>
        </p:nvGrpSpPr>
        <p:grpSpPr bwMode="auto">
          <a:xfrm>
            <a:off x="1801813" y="3343275"/>
            <a:ext cx="5521325" cy="3038475"/>
            <a:chOff x="1135" y="2296"/>
            <a:chExt cx="3478" cy="1914"/>
          </a:xfrm>
        </p:grpSpPr>
        <p:graphicFrame>
          <p:nvGraphicFramePr>
            <p:cNvPr id="4098" name="Object 3"/>
            <p:cNvGraphicFramePr>
              <a:graphicFrameLocks noChangeAspect="1"/>
            </p:cNvGraphicFramePr>
            <p:nvPr/>
          </p:nvGraphicFramePr>
          <p:xfrm>
            <a:off x="3491" y="2387"/>
            <a:ext cx="1122" cy="6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12" name="Equation" r:id="rId3" imgW="711000" imgH="431640" progId="">
                    <p:embed/>
                  </p:oleObj>
                </mc:Choice>
                <mc:Fallback>
                  <p:oleObj name="Equation" r:id="rId3" imgW="711000" imgH="431640" progId="">
                    <p:embed/>
                    <p:pic>
                      <p:nvPicPr>
                        <p:cNvPr id="0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91" y="2387"/>
                          <a:ext cx="1122" cy="68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107" name="Text Box 27"/>
            <p:cNvSpPr txBox="1">
              <a:spLocks noChangeArrowheads="1"/>
            </p:cNvSpPr>
            <p:nvPr/>
          </p:nvSpPr>
          <p:spPr bwMode="auto">
            <a:xfrm>
              <a:off x="1135" y="2296"/>
              <a:ext cx="2376" cy="8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9pPr>
            </a:lstStyle>
            <a:p>
              <a:r>
                <a:rPr lang="fr-FR" altLang="id-ID" sz="2800">
                  <a:solidFill>
                    <a:schemeClr val="tx2"/>
                  </a:solidFill>
                  <a:latin typeface="Arial" panose="020B0604020202020204" pitchFamily="34" charset="0"/>
                </a:rPr>
                <a:t>Maximum amount of cinema tickets you can buy</a:t>
              </a:r>
            </a:p>
          </p:txBody>
        </p:sp>
        <p:sp>
          <p:nvSpPr>
            <p:cNvPr id="4108" name="Rectangle 28"/>
            <p:cNvSpPr>
              <a:spLocks noChangeArrowheads="1"/>
            </p:cNvSpPr>
            <p:nvPr/>
          </p:nvSpPr>
          <p:spPr bwMode="auto">
            <a:xfrm>
              <a:off x="3395" y="3762"/>
              <a:ext cx="202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9pPr>
            </a:lstStyle>
            <a:p>
              <a:r>
                <a:rPr lang="fr-FR" altLang="id-ID" sz="1200">
                  <a:solidFill>
                    <a:srgbClr val="990000"/>
                  </a:solidFill>
                  <a:latin typeface="Arial" panose="020B0604020202020204" pitchFamily="34" charset="0"/>
                  <a:sym typeface="Wingdings" panose="05000000000000000000" pitchFamily="2" charset="2"/>
                </a:rPr>
                <a:t></a:t>
              </a:r>
            </a:p>
          </p:txBody>
        </p:sp>
        <p:sp>
          <p:nvSpPr>
            <p:cNvPr id="4109" name="Line 29"/>
            <p:cNvSpPr>
              <a:spLocks noChangeShapeType="1"/>
            </p:cNvSpPr>
            <p:nvPr/>
          </p:nvSpPr>
          <p:spPr bwMode="auto">
            <a:xfrm>
              <a:off x="2816" y="3256"/>
              <a:ext cx="600" cy="51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graphicFrame>
          <p:nvGraphicFramePr>
            <p:cNvPr id="4099" name="Object 4"/>
            <p:cNvGraphicFramePr>
              <a:graphicFrameLocks noChangeAspect="1"/>
            </p:cNvGraphicFramePr>
            <p:nvPr/>
          </p:nvGraphicFramePr>
          <p:xfrm>
            <a:off x="3520" y="3829"/>
            <a:ext cx="461" cy="38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13" name="Equation" r:id="rId5" imgW="291960" imgH="241200" progId="">
                    <p:embed/>
                  </p:oleObj>
                </mc:Choice>
                <mc:Fallback>
                  <p:oleObj name="Equation" r:id="rId5" imgW="291960" imgH="241200" progId="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20" y="3829"/>
                          <a:ext cx="461" cy="38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105" name="Text Box 10"/>
          <p:cNvSpPr txBox="1">
            <a:spLocks noChangeArrowheads="1"/>
          </p:cNvSpPr>
          <p:nvPr/>
        </p:nvSpPr>
        <p:spPr bwMode="auto">
          <a:xfrm>
            <a:off x="7148513" y="6000750"/>
            <a:ext cx="9794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r>
              <a:rPr lang="fr-FR" altLang="id-ID">
                <a:solidFill>
                  <a:schemeClr val="tx2"/>
                </a:solidFill>
                <a:latin typeface="Arial" panose="020B0604020202020204" pitchFamily="34" charset="0"/>
              </a:rPr>
              <a:t>Cinema</a:t>
            </a:r>
          </a:p>
        </p:txBody>
      </p:sp>
      <p:sp>
        <p:nvSpPr>
          <p:cNvPr id="4106" name="Text Box 9"/>
          <p:cNvSpPr txBox="1">
            <a:spLocks noChangeArrowheads="1"/>
          </p:cNvSpPr>
          <p:nvPr/>
        </p:nvSpPr>
        <p:spPr bwMode="auto">
          <a:xfrm>
            <a:off x="747713" y="2419350"/>
            <a:ext cx="8001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r>
              <a:rPr lang="fr-FR" altLang="id-ID">
                <a:solidFill>
                  <a:schemeClr val="tx2"/>
                </a:solidFill>
                <a:latin typeface="Arial" panose="020B0604020202020204" pitchFamily="34" charset="0"/>
              </a:rPr>
              <a:t>Meals</a:t>
            </a:r>
          </a:p>
        </p:txBody>
      </p:sp>
      <p:graphicFrame>
        <p:nvGraphicFramePr>
          <p:cNvPr id="4100" name="Object 5"/>
          <p:cNvGraphicFramePr>
            <a:graphicFrameLocks noChangeAspect="1"/>
          </p:cNvGraphicFramePr>
          <p:nvPr/>
        </p:nvGraphicFramePr>
        <p:xfrm>
          <a:off x="717550" y="2773363"/>
          <a:ext cx="763588" cy="604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4" name="Equation" r:id="rId7" imgW="304560" imgH="241200" progId="">
                  <p:embed/>
                </p:oleObj>
              </mc:Choice>
              <mc:Fallback>
                <p:oleObj name="Equation" r:id="rId7" imgW="304560" imgH="241200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7550" y="2773363"/>
                        <a:ext cx="763588" cy="604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id-ID" smtClean="0"/>
              <a:t>The budget constraint</a:t>
            </a:r>
          </a:p>
        </p:txBody>
      </p:sp>
      <p:grpSp>
        <p:nvGrpSpPr>
          <p:cNvPr id="5125" name="Group 18"/>
          <p:cNvGrpSpPr>
            <a:grpSpLocks/>
          </p:cNvGrpSpPr>
          <p:nvPr/>
        </p:nvGrpSpPr>
        <p:grpSpPr bwMode="auto">
          <a:xfrm>
            <a:off x="1601788" y="2459038"/>
            <a:ext cx="6019800" cy="3352800"/>
            <a:chOff x="768" y="1680"/>
            <a:chExt cx="3792" cy="2112"/>
          </a:xfrm>
        </p:grpSpPr>
        <p:sp>
          <p:nvSpPr>
            <p:cNvPr id="5133" name="Line 19"/>
            <p:cNvSpPr>
              <a:spLocks noChangeShapeType="1"/>
            </p:cNvSpPr>
            <p:nvPr/>
          </p:nvSpPr>
          <p:spPr bwMode="auto">
            <a:xfrm flipV="1">
              <a:off x="768" y="1680"/>
              <a:ext cx="0" cy="2112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5134" name="Line 20"/>
            <p:cNvSpPr>
              <a:spLocks noChangeShapeType="1"/>
            </p:cNvSpPr>
            <p:nvPr/>
          </p:nvSpPr>
          <p:spPr bwMode="auto">
            <a:xfrm>
              <a:off x="768" y="3792"/>
              <a:ext cx="3792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</p:grpSp>
      <p:sp>
        <p:nvSpPr>
          <p:cNvPr id="5126" name="Rectangle 24"/>
          <p:cNvSpPr>
            <a:spLocks noChangeArrowheads="1"/>
          </p:cNvSpPr>
          <p:nvPr/>
        </p:nvSpPr>
        <p:spPr bwMode="auto">
          <a:xfrm>
            <a:off x="1449388" y="2979738"/>
            <a:ext cx="32067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r>
              <a:rPr lang="fr-FR" altLang="id-ID" sz="1200">
                <a:solidFill>
                  <a:srgbClr val="990000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</a:t>
            </a:r>
          </a:p>
        </p:txBody>
      </p:sp>
      <p:sp>
        <p:nvSpPr>
          <p:cNvPr id="5127" name="Rectangle 28"/>
          <p:cNvSpPr>
            <a:spLocks noChangeArrowheads="1"/>
          </p:cNvSpPr>
          <p:nvPr/>
        </p:nvSpPr>
        <p:spPr bwMode="auto">
          <a:xfrm>
            <a:off x="5389563" y="5670550"/>
            <a:ext cx="3206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r>
              <a:rPr lang="fr-FR" altLang="id-ID" sz="1200">
                <a:solidFill>
                  <a:srgbClr val="990000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</a:t>
            </a:r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/>
        </p:nvGraphicFramePr>
        <p:xfrm>
          <a:off x="5588000" y="5776913"/>
          <a:ext cx="731838" cy="604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5" name="Equation" r:id="rId3" imgW="291960" imgH="241200" progId="">
                  <p:embed/>
                </p:oleObj>
              </mc:Choice>
              <mc:Fallback>
                <p:oleObj name="Equation" r:id="rId3" imgW="291960" imgH="241200" progId="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8000" y="5776913"/>
                        <a:ext cx="731838" cy="604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8" name="Text Box 10"/>
          <p:cNvSpPr txBox="1">
            <a:spLocks noChangeArrowheads="1"/>
          </p:cNvSpPr>
          <p:nvPr/>
        </p:nvSpPr>
        <p:spPr bwMode="auto">
          <a:xfrm>
            <a:off x="7148513" y="6000750"/>
            <a:ext cx="9794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r>
              <a:rPr lang="fr-FR" altLang="id-ID">
                <a:solidFill>
                  <a:schemeClr val="tx2"/>
                </a:solidFill>
                <a:latin typeface="Arial" panose="020B0604020202020204" pitchFamily="34" charset="0"/>
              </a:rPr>
              <a:t>Cinema</a:t>
            </a: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747713" y="2419350"/>
            <a:ext cx="8001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r>
              <a:rPr lang="fr-FR" altLang="id-ID">
                <a:solidFill>
                  <a:schemeClr val="tx2"/>
                </a:solidFill>
                <a:latin typeface="Arial" panose="020B0604020202020204" pitchFamily="34" charset="0"/>
              </a:rPr>
              <a:t>Meals</a:t>
            </a:r>
          </a:p>
        </p:txBody>
      </p:sp>
      <p:graphicFrame>
        <p:nvGraphicFramePr>
          <p:cNvPr id="5123" name="Object 5"/>
          <p:cNvGraphicFramePr>
            <a:graphicFrameLocks noChangeAspect="1"/>
          </p:cNvGraphicFramePr>
          <p:nvPr/>
        </p:nvGraphicFramePr>
        <p:xfrm>
          <a:off x="717550" y="2773363"/>
          <a:ext cx="763588" cy="604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6" name="Equation" r:id="rId5" imgW="304560" imgH="241200" progId="">
                  <p:embed/>
                </p:oleObj>
              </mc:Choice>
              <mc:Fallback>
                <p:oleObj name="Equation" r:id="rId5" imgW="304560" imgH="241200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7550" y="2773363"/>
                        <a:ext cx="763588" cy="604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Line 29"/>
          <p:cNvSpPr>
            <a:spLocks noChangeShapeType="1"/>
          </p:cNvSpPr>
          <p:nvPr/>
        </p:nvSpPr>
        <p:spPr bwMode="auto">
          <a:xfrm>
            <a:off x="1597025" y="3143250"/>
            <a:ext cx="3941763" cy="2703513"/>
          </a:xfrm>
          <a:prstGeom prst="line">
            <a:avLst/>
          </a:prstGeom>
          <a:noFill/>
          <a:ln w="19050">
            <a:solidFill>
              <a:srgbClr val="99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22" name="Text Box 30"/>
          <p:cNvSpPr txBox="1">
            <a:spLocks noChangeArrowheads="1"/>
          </p:cNvSpPr>
          <p:nvPr/>
        </p:nvSpPr>
        <p:spPr bwMode="auto">
          <a:xfrm>
            <a:off x="5859463" y="4106863"/>
            <a:ext cx="3175000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r>
              <a:rPr lang="fr-FR" altLang="id-ID" sz="3000">
                <a:solidFill>
                  <a:schemeClr val="tx2"/>
                </a:solidFill>
                <a:latin typeface="Arial" panose="020B0604020202020204" pitchFamily="34" charset="0"/>
              </a:rPr>
              <a:t>Budget constraint</a:t>
            </a:r>
          </a:p>
        </p:txBody>
      </p:sp>
      <p:sp>
        <p:nvSpPr>
          <p:cNvPr id="23" name="Line 31"/>
          <p:cNvSpPr>
            <a:spLocks noChangeShapeType="1"/>
          </p:cNvSpPr>
          <p:nvPr/>
        </p:nvSpPr>
        <p:spPr bwMode="auto">
          <a:xfrm flipH="1">
            <a:off x="3889375" y="4419600"/>
            <a:ext cx="1828800" cy="1016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/>
      <p:bldP spid="2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id-ID" smtClean="0"/>
              <a:t>The budget constraint</a:t>
            </a:r>
          </a:p>
        </p:txBody>
      </p:sp>
      <p:grpSp>
        <p:nvGrpSpPr>
          <p:cNvPr id="6152" name="Group 18"/>
          <p:cNvGrpSpPr>
            <a:grpSpLocks/>
          </p:cNvGrpSpPr>
          <p:nvPr/>
        </p:nvGrpSpPr>
        <p:grpSpPr bwMode="auto">
          <a:xfrm>
            <a:off x="1601788" y="2459038"/>
            <a:ext cx="6019800" cy="3352800"/>
            <a:chOff x="768" y="1680"/>
            <a:chExt cx="3792" cy="2112"/>
          </a:xfrm>
        </p:grpSpPr>
        <p:sp>
          <p:nvSpPr>
            <p:cNvPr id="6172" name="Line 19"/>
            <p:cNvSpPr>
              <a:spLocks noChangeShapeType="1"/>
            </p:cNvSpPr>
            <p:nvPr/>
          </p:nvSpPr>
          <p:spPr bwMode="auto">
            <a:xfrm flipV="1">
              <a:off x="768" y="1680"/>
              <a:ext cx="0" cy="2112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6173" name="Line 20"/>
            <p:cNvSpPr>
              <a:spLocks noChangeShapeType="1"/>
            </p:cNvSpPr>
            <p:nvPr/>
          </p:nvSpPr>
          <p:spPr bwMode="auto">
            <a:xfrm>
              <a:off x="768" y="3792"/>
              <a:ext cx="3792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</p:grpSp>
      <p:sp>
        <p:nvSpPr>
          <p:cNvPr id="6153" name="Rectangle 24"/>
          <p:cNvSpPr>
            <a:spLocks noChangeArrowheads="1"/>
          </p:cNvSpPr>
          <p:nvPr/>
        </p:nvSpPr>
        <p:spPr bwMode="auto">
          <a:xfrm>
            <a:off x="1449388" y="2979738"/>
            <a:ext cx="32067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r>
              <a:rPr lang="en-GB" altLang="id-ID" sz="1200">
                <a:solidFill>
                  <a:srgbClr val="990000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</a:t>
            </a:r>
          </a:p>
        </p:txBody>
      </p:sp>
      <p:sp>
        <p:nvSpPr>
          <p:cNvPr id="6154" name="Rectangle 28"/>
          <p:cNvSpPr>
            <a:spLocks noChangeArrowheads="1"/>
          </p:cNvSpPr>
          <p:nvPr/>
        </p:nvSpPr>
        <p:spPr bwMode="auto">
          <a:xfrm>
            <a:off x="5389563" y="5670550"/>
            <a:ext cx="3206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r>
              <a:rPr lang="en-GB" altLang="id-ID" sz="1200">
                <a:solidFill>
                  <a:srgbClr val="990000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</a:t>
            </a:r>
          </a:p>
        </p:txBody>
      </p:sp>
      <p:graphicFrame>
        <p:nvGraphicFramePr>
          <p:cNvPr id="6146" name="Object 4"/>
          <p:cNvGraphicFramePr>
            <a:graphicFrameLocks noChangeAspect="1"/>
          </p:cNvGraphicFramePr>
          <p:nvPr/>
        </p:nvGraphicFramePr>
        <p:xfrm>
          <a:off x="5588000" y="5776913"/>
          <a:ext cx="731838" cy="604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4" name="Equation" r:id="rId3" imgW="291960" imgH="241200" progId="">
                  <p:embed/>
                </p:oleObj>
              </mc:Choice>
              <mc:Fallback>
                <p:oleObj name="Equation" r:id="rId3" imgW="291960" imgH="241200" progId="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8000" y="5776913"/>
                        <a:ext cx="731838" cy="604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5" name="Text Box 10"/>
          <p:cNvSpPr txBox="1">
            <a:spLocks noChangeArrowheads="1"/>
          </p:cNvSpPr>
          <p:nvPr/>
        </p:nvSpPr>
        <p:spPr bwMode="auto">
          <a:xfrm>
            <a:off x="7148513" y="6000750"/>
            <a:ext cx="9794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r>
              <a:rPr lang="en-GB" altLang="id-ID">
                <a:solidFill>
                  <a:schemeClr val="tx2"/>
                </a:solidFill>
                <a:latin typeface="Arial" panose="020B0604020202020204" pitchFamily="34" charset="0"/>
              </a:rPr>
              <a:t>Cinema</a:t>
            </a:r>
          </a:p>
        </p:txBody>
      </p:sp>
      <p:sp>
        <p:nvSpPr>
          <p:cNvPr id="6156" name="Text Box 9"/>
          <p:cNvSpPr txBox="1">
            <a:spLocks noChangeArrowheads="1"/>
          </p:cNvSpPr>
          <p:nvPr/>
        </p:nvSpPr>
        <p:spPr bwMode="auto">
          <a:xfrm>
            <a:off x="747713" y="2419350"/>
            <a:ext cx="8001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r>
              <a:rPr lang="en-GB" altLang="id-ID">
                <a:solidFill>
                  <a:schemeClr val="tx2"/>
                </a:solidFill>
                <a:latin typeface="Arial" panose="020B0604020202020204" pitchFamily="34" charset="0"/>
              </a:rPr>
              <a:t>Meals</a:t>
            </a:r>
          </a:p>
        </p:txBody>
      </p:sp>
      <p:graphicFrame>
        <p:nvGraphicFramePr>
          <p:cNvPr id="6147" name="Object 5"/>
          <p:cNvGraphicFramePr>
            <a:graphicFrameLocks noChangeAspect="1"/>
          </p:cNvGraphicFramePr>
          <p:nvPr/>
        </p:nvGraphicFramePr>
        <p:xfrm>
          <a:off x="717550" y="2773363"/>
          <a:ext cx="763588" cy="604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5" name="Equation" r:id="rId5" imgW="304560" imgH="241200" progId="">
                  <p:embed/>
                </p:oleObj>
              </mc:Choice>
              <mc:Fallback>
                <p:oleObj name="Equation" r:id="rId5" imgW="304560" imgH="241200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7550" y="2773363"/>
                        <a:ext cx="763588" cy="604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7" name="Line 29"/>
          <p:cNvSpPr>
            <a:spLocks noChangeShapeType="1"/>
          </p:cNvSpPr>
          <p:nvPr/>
        </p:nvSpPr>
        <p:spPr bwMode="auto">
          <a:xfrm>
            <a:off x="1597025" y="3143250"/>
            <a:ext cx="3941763" cy="2703513"/>
          </a:xfrm>
          <a:prstGeom prst="line">
            <a:avLst/>
          </a:prstGeom>
          <a:noFill/>
          <a:ln w="19050">
            <a:solidFill>
              <a:srgbClr val="99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graphicFrame>
        <p:nvGraphicFramePr>
          <p:cNvPr id="6148" name="Object 4"/>
          <p:cNvGraphicFramePr>
            <a:graphicFrameLocks noChangeAspect="1"/>
          </p:cNvGraphicFramePr>
          <p:nvPr/>
        </p:nvGraphicFramePr>
        <p:xfrm>
          <a:off x="6705600" y="1582738"/>
          <a:ext cx="2057400" cy="474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6" name="Equation" r:id="rId7" imgW="990360" imgH="228600" progId="">
                  <p:embed/>
                </p:oleObj>
              </mc:Choice>
              <mc:Fallback>
                <p:oleObj name="Equation" r:id="rId7" imgW="990360" imgH="228600" progId="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1582738"/>
                        <a:ext cx="2057400" cy="474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9" name="Object 5"/>
          <p:cNvGraphicFramePr>
            <a:graphicFrameLocks noChangeAspect="1"/>
          </p:cNvGraphicFramePr>
          <p:nvPr/>
        </p:nvGraphicFramePr>
        <p:xfrm>
          <a:off x="4724400" y="2705100"/>
          <a:ext cx="2085975" cy="946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7" name="Equation" r:id="rId9" imgW="952200" imgH="431640" progId="">
                  <p:embed/>
                </p:oleObj>
              </mc:Choice>
              <mc:Fallback>
                <p:oleObj name="Equation" r:id="rId9" imgW="952200" imgH="431640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2705100"/>
                        <a:ext cx="2085975" cy="946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ext Box 30"/>
          <p:cNvSpPr txBox="1">
            <a:spLocks noChangeArrowheads="1"/>
          </p:cNvSpPr>
          <p:nvPr/>
        </p:nvSpPr>
        <p:spPr bwMode="auto">
          <a:xfrm>
            <a:off x="2743200" y="1600200"/>
            <a:ext cx="38417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r>
              <a:rPr lang="en-GB" altLang="id-ID" sz="2400">
                <a:solidFill>
                  <a:schemeClr val="tx2"/>
                </a:solidFill>
              </a:rPr>
              <a:t>The budget constraint is</a:t>
            </a:r>
          </a:p>
        </p:txBody>
      </p:sp>
      <p:sp>
        <p:nvSpPr>
          <p:cNvPr id="25" name="Text Box 30"/>
          <p:cNvSpPr txBox="1">
            <a:spLocks noChangeArrowheads="1"/>
          </p:cNvSpPr>
          <p:nvPr/>
        </p:nvSpPr>
        <p:spPr bwMode="auto">
          <a:xfrm>
            <a:off x="2743200" y="2209800"/>
            <a:ext cx="48561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r>
              <a:rPr lang="en-GB" altLang="id-ID" sz="2400">
                <a:solidFill>
                  <a:schemeClr val="tx2"/>
                </a:solidFill>
              </a:rPr>
              <a:t>Dividing by p</a:t>
            </a:r>
            <a:r>
              <a:rPr lang="en-GB" altLang="id-ID" sz="2400" baseline="-25000">
                <a:solidFill>
                  <a:schemeClr val="tx2"/>
                </a:solidFill>
              </a:rPr>
              <a:t>1</a:t>
            </a:r>
            <a:r>
              <a:rPr lang="en-GB" altLang="id-ID" sz="2400">
                <a:solidFill>
                  <a:schemeClr val="tx2"/>
                </a:solidFill>
              </a:rPr>
              <a:t> and rearranging:</a:t>
            </a:r>
          </a:p>
        </p:txBody>
      </p:sp>
      <p:graphicFrame>
        <p:nvGraphicFramePr>
          <p:cNvPr id="6150" name="Object 6"/>
          <p:cNvGraphicFramePr>
            <a:graphicFrameLocks noChangeAspect="1"/>
          </p:cNvGraphicFramePr>
          <p:nvPr/>
        </p:nvGraphicFramePr>
        <p:xfrm>
          <a:off x="5257800" y="4648200"/>
          <a:ext cx="2900363" cy="865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8" name="Equation" r:id="rId11" imgW="1447560" imgH="431640" progId="">
                  <p:embed/>
                </p:oleObj>
              </mc:Choice>
              <mc:Fallback>
                <p:oleObj name="Equation" r:id="rId11" imgW="1447560" imgH="431640" progId="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4648200"/>
                        <a:ext cx="2900363" cy="865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5359400" y="2679700"/>
            <a:ext cx="381000" cy="1041400"/>
          </a:xfrm>
          <a:prstGeom prst="rect">
            <a:avLst/>
          </a:prstGeom>
          <a:noFill/>
          <a:ln w="19050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/>
            <a:endParaRPr lang="en-GB" altLang="id-ID" sz="3200">
              <a:solidFill>
                <a:srgbClr val="A50021"/>
              </a:solidFill>
            </a:endParaRPr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5778500" y="2679700"/>
            <a:ext cx="635000" cy="1041400"/>
          </a:xfrm>
          <a:prstGeom prst="rect">
            <a:avLst/>
          </a:prstGeom>
          <a:noFill/>
          <a:ln w="19050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/>
            <a:endParaRPr lang="en-GB" altLang="id-ID" sz="3200">
              <a:solidFill>
                <a:srgbClr val="A50021"/>
              </a:solidFill>
            </a:endParaRPr>
          </a:p>
        </p:txBody>
      </p:sp>
      <p:grpSp>
        <p:nvGrpSpPr>
          <p:cNvPr id="4" name="Groupe 35"/>
          <p:cNvGrpSpPr>
            <a:grpSpLocks/>
          </p:cNvGrpSpPr>
          <p:nvPr/>
        </p:nvGrpSpPr>
        <p:grpSpPr bwMode="auto">
          <a:xfrm>
            <a:off x="3343275" y="4349750"/>
            <a:ext cx="809625" cy="558800"/>
            <a:chOff x="3343275" y="4349747"/>
            <a:chExt cx="809626" cy="558801"/>
          </a:xfrm>
        </p:grpSpPr>
        <p:sp>
          <p:nvSpPr>
            <p:cNvPr id="6167" name="Oval 42"/>
            <p:cNvSpPr>
              <a:spLocks noChangeArrowheads="1"/>
            </p:cNvSpPr>
            <p:nvPr/>
          </p:nvSpPr>
          <p:spPr bwMode="auto">
            <a:xfrm>
              <a:off x="4081463" y="4837110"/>
              <a:ext cx="71438" cy="7143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9pPr>
            </a:lstStyle>
            <a:p>
              <a:endParaRPr lang="en-GB" altLang="id-ID"/>
            </a:p>
          </p:txBody>
        </p:sp>
        <p:cxnSp>
          <p:nvCxnSpPr>
            <p:cNvPr id="6168" name="AutoShape 43"/>
            <p:cNvCxnSpPr>
              <a:cxnSpLocks noChangeShapeType="1"/>
              <a:stCxn id="6171" idx="4"/>
              <a:endCxn id="6170" idx="0"/>
            </p:cNvCxnSpPr>
            <p:nvPr/>
          </p:nvCxnSpPr>
          <p:spPr bwMode="auto">
            <a:xfrm rot="5400000">
              <a:off x="3175000" y="4625972"/>
              <a:ext cx="415925" cy="79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69" name="AutoShape 44"/>
            <p:cNvCxnSpPr>
              <a:cxnSpLocks noChangeShapeType="1"/>
              <a:stCxn id="6170" idx="6"/>
              <a:endCxn id="6167" idx="2"/>
            </p:cNvCxnSpPr>
            <p:nvPr/>
          </p:nvCxnSpPr>
          <p:spPr bwMode="auto">
            <a:xfrm>
              <a:off x="3414713" y="4873622"/>
              <a:ext cx="666750" cy="15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170" name="Oval 47"/>
            <p:cNvSpPr>
              <a:spLocks noChangeArrowheads="1"/>
            </p:cNvSpPr>
            <p:nvPr/>
          </p:nvSpPr>
          <p:spPr bwMode="auto">
            <a:xfrm>
              <a:off x="3343275" y="4837110"/>
              <a:ext cx="71438" cy="7143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9pPr>
            </a:lstStyle>
            <a:p>
              <a:endParaRPr lang="en-GB" altLang="id-ID"/>
            </a:p>
          </p:txBody>
        </p:sp>
        <p:sp>
          <p:nvSpPr>
            <p:cNvPr id="6171" name="Oval 48"/>
            <p:cNvSpPr>
              <a:spLocks noChangeArrowheads="1"/>
            </p:cNvSpPr>
            <p:nvPr/>
          </p:nvSpPr>
          <p:spPr bwMode="auto">
            <a:xfrm>
              <a:off x="3351213" y="4349747"/>
              <a:ext cx="71438" cy="7143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9pPr>
            </a:lstStyle>
            <a:p>
              <a:endParaRPr lang="en-GB" altLang="id-ID"/>
            </a:p>
          </p:txBody>
        </p:sp>
      </p:grp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3971925" y="4171950"/>
            <a:ext cx="876300" cy="3698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r>
              <a:rPr lang="en-GB" altLang="id-ID"/>
              <a:t>slope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1857375" y="2914650"/>
            <a:ext cx="1295400" cy="3698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r>
              <a:rPr lang="en-GB" altLang="id-ID"/>
              <a:t>intercept</a:t>
            </a:r>
          </a:p>
        </p:txBody>
      </p:sp>
      <p:cxnSp>
        <p:nvCxnSpPr>
          <p:cNvPr id="37" name="Straight Arrow Connector 36"/>
          <p:cNvCxnSpPr>
            <a:cxnSpLocks noChangeShapeType="1"/>
            <a:endCxn id="35" idx="3"/>
          </p:cNvCxnSpPr>
          <p:nvPr/>
        </p:nvCxnSpPr>
        <p:spPr bwMode="auto">
          <a:xfrm rot="10800000" flipV="1">
            <a:off x="3152775" y="2895600"/>
            <a:ext cx="2200275" cy="203200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" name="Straight Arrow Connector 38"/>
          <p:cNvCxnSpPr>
            <a:cxnSpLocks noChangeShapeType="1"/>
            <a:stCxn id="27" idx="2"/>
            <a:endCxn id="34" idx="3"/>
          </p:cNvCxnSpPr>
          <p:nvPr/>
        </p:nvCxnSpPr>
        <p:spPr bwMode="auto">
          <a:xfrm rot="5400000">
            <a:off x="5154613" y="3414712"/>
            <a:ext cx="635000" cy="1247775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9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5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6" grpId="0" animBg="1"/>
      <p:bldP spid="27" grpId="0" animBg="1"/>
      <p:bldP spid="34" grpId="0" animBg="1"/>
      <p:bldP spid="3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itle 1"/>
          <p:cNvSpPr>
            <a:spLocks noGrp="1"/>
          </p:cNvSpPr>
          <p:nvPr>
            <p:ph type="title"/>
          </p:nvPr>
        </p:nvSpPr>
        <p:spPr>
          <a:xfrm>
            <a:off x="669783" y="384600"/>
            <a:ext cx="7773338" cy="1596177"/>
          </a:xfrm>
        </p:spPr>
        <p:txBody>
          <a:bodyPr/>
          <a:lstStyle/>
          <a:p>
            <a:r>
              <a:rPr lang="en-GB" altLang="id-ID" dirty="0" smtClean="0"/>
              <a:t>The budget constraint</a:t>
            </a:r>
          </a:p>
        </p:txBody>
      </p:sp>
      <p:sp>
        <p:nvSpPr>
          <p:cNvPr id="4" name="Text Box 24"/>
          <p:cNvSpPr txBox="1">
            <a:spLocks noChangeArrowheads="1"/>
          </p:cNvSpPr>
          <p:nvPr/>
        </p:nvSpPr>
        <p:spPr bwMode="auto">
          <a:xfrm>
            <a:off x="5727700" y="1371600"/>
            <a:ext cx="3275013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GB" altLang="id-ID" sz="20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Any bundle within the budget constraint is affordable , but not all the budget is spent </a:t>
            </a:r>
            <a:r>
              <a:rPr lang="en-GB" altLang="id-ID">
                <a:solidFill>
                  <a:schemeClr val="tx2"/>
                </a:solidFill>
                <a:latin typeface="Arial" panose="020B0604020202020204" pitchFamily="34" charset="0"/>
              </a:rPr>
              <a:t>(C,D)</a:t>
            </a:r>
            <a:r>
              <a:rPr lang="en-GB" altLang="id-ID" sz="20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Text Box 25"/>
          <p:cNvSpPr txBox="1">
            <a:spLocks noChangeArrowheads="1"/>
          </p:cNvSpPr>
          <p:nvPr/>
        </p:nvSpPr>
        <p:spPr bwMode="auto">
          <a:xfrm>
            <a:off x="5727700" y="3032125"/>
            <a:ext cx="32131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GB" altLang="id-ID" sz="2000" dirty="0">
                <a:solidFill>
                  <a:schemeClr val="tx2"/>
                </a:solidFill>
                <a:latin typeface="Times New Roman" panose="02020603050405020304" pitchFamily="18" charset="0"/>
              </a:rPr>
              <a:t>Any bundle beyond the budget constraint cannot be afforded (H,G). </a:t>
            </a:r>
          </a:p>
        </p:txBody>
      </p:sp>
      <p:grpSp>
        <p:nvGrpSpPr>
          <p:cNvPr id="3" name="Group 26"/>
          <p:cNvGrpSpPr>
            <a:grpSpLocks/>
          </p:cNvGrpSpPr>
          <p:nvPr/>
        </p:nvGrpSpPr>
        <p:grpSpPr bwMode="auto">
          <a:xfrm>
            <a:off x="1905000" y="4114800"/>
            <a:ext cx="468313" cy="369888"/>
            <a:chOff x="1572" y="2340"/>
            <a:chExt cx="295" cy="233"/>
          </a:xfrm>
        </p:grpSpPr>
        <p:sp>
          <p:nvSpPr>
            <p:cNvPr id="7200" name="Oval 27"/>
            <p:cNvSpPr>
              <a:spLocks noChangeArrowheads="1"/>
            </p:cNvSpPr>
            <p:nvPr/>
          </p:nvSpPr>
          <p:spPr bwMode="auto">
            <a:xfrm>
              <a:off x="1776" y="2436"/>
              <a:ext cx="91" cy="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9pPr>
            </a:lstStyle>
            <a:p>
              <a:endParaRPr lang="en-GB" altLang="id-ID"/>
            </a:p>
          </p:txBody>
        </p:sp>
        <p:sp>
          <p:nvSpPr>
            <p:cNvPr id="7201" name="Text Box 28"/>
            <p:cNvSpPr txBox="1">
              <a:spLocks noChangeArrowheads="1"/>
            </p:cNvSpPr>
            <p:nvPr/>
          </p:nvSpPr>
          <p:spPr bwMode="auto">
            <a:xfrm>
              <a:off x="1572" y="2340"/>
              <a:ext cx="276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9pPr>
            </a:lstStyle>
            <a:p>
              <a:pPr eaLnBrk="0" hangingPunct="0">
                <a:spcBef>
                  <a:spcPct val="50000"/>
                </a:spcBef>
              </a:pPr>
              <a:r>
                <a:rPr lang="en-GB" altLang="id-ID" b="1">
                  <a:latin typeface="Times New Roman" panose="02020603050405020304" pitchFamily="18" charset="0"/>
                </a:rPr>
                <a:t>C</a:t>
              </a:r>
            </a:p>
          </p:txBody>
        </p:sp>
      </p:grpSp>
      <p:grpSp>
        <p:nvGrpSpPr>
          <p:cNvPr id="6" name="Group 35"/>
          <p:cNvGrpSpPr>
            <a:grpSpLocks/>
          </p:cNvGrpSpPr>
          <p:nvPr/>
        </p:nvGrpSpPr>
        <p:grpSpPr bwMode="auto">
          <a:xfrm>
            <a:off x="2819400" y="2667000"/>
            <a:ext cx="609600" cy="369888"/>
            <a:chOff x="1944" y="1332"/>
            <a:chExt cx="384" cy="233"/>
          </a:xfrm>
        </p:grpSpPr>
        <p:sp>
          <p:nvSpPr>
            <p:cNvPr id="7198" name="Oval 36"/>
            <p:cNvSpPr>
              <a:spLocks noChangeArrowheads="1"/>
            </p:cNvSpPr>
            <p:nvPr/>
          </p:nvSpPr>
          <p:spPr bwMode="auto">
            <a:xfrm>
              <a:off x="1944" y="1356"/>
              <a:ext cx="91" cy="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9pPr>
            </a:lstStyle>
            <a:p>
              <a:endParaRPr lang="en-GB" altLang="id-ID"/>
            </a:p>
          </p:txBody>
        </p:sp>
        <p:sp>
          <p:nvSpPr>
            <p:cNvPr id="7199" name="Text Box 37"/>
            <p:cNvSpPr txBox="1">
              <a:spLocks noChangeArrowheads="1"/>
            </p:cNvSpPr>
            <p:nvPr/>
          </p:nvSpPr>
          <p:spPr bwMode="auto">
            <a:xfrm>
              <a:off x="2052" y="1332"/>
              <a:ext cx="276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9pPr>
            </a:lstStyle>
            <a:p>
              <a:pPr eaLnBrk="0" hangingPunct="0">
                <a:spcBef>
                  <a:spcPct val="50000"/>
                </a:spcBef>
              </a:pPr>
              <a:r>
                <a:rPr lang="en-GB" altLang="id-ID" b="1">
                  <a:latin typeface="Times New Roman" panose="02020603050405020304" pitchFamily="18" charset="0"/>
                </a:rPr>
                <a:t>H</a:t>
              </a:r>
            </a:p>
          </p:txBody>
        </p:sp>
      </p:grpSp>
      <p:grpSp>
        <p:nvGrpSpPr>
          <p:cNvPr id="9" name="Group 38"/>
          <p:cNvGrpSpPr>
            <a:grpSpLocks/>
          </p:cNvGrpSpPr>
          <p:nvPr/>
        </p:nvGrpSpPr>
        <p:grpSpPr bwMode="auto">
          <a:xfrm>
            <a:off x="2895600" y="4876800"/>
            <a:ext cx="628650" cy="369888"/>
            <a:chOff x="2532" y="3372"/>
            <a:chExt cx="396" cy="233"/>
          </a:xfrm>
        </p:grpSpPr>
        <p:sp>
          <p:nvSpPr>
            <p:cNvPr id="7196" name="Oval 39"/>
            <p:cNvSpPr>
              <a:spLocks noChangeArrowheads="1"/>
            </p:cNvSpPr>
            <p:nvPr/>
          </p:nvSpPr>
          <p:spPr bwMode="auto">
            <a:xfrm>
              <a:off x="2532" y="3504"/>
              <a:ext cx="91" cy="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9pPr>
            </a:lstStyle>
            <a:p>
              <a:endParaRPr lang="en-GB" altLang="id-ID"/>
            </a:p>
          </p:txBody>
        </p:sp>
        <p:sp>
          <p:nvSpPr>
            <p:cNvPr id="7197" name="Text Box 40"/>
            <p:cNvSpPr txBox="1">
              <a:spLocks noChangeArrowheads="1"/>
            </p:cNvSpPr>
            <p:nvPr/>
          </p:nvSpPr>
          <p:spPr bwMode="auto">
            <a:xfrm>
              <a:off x="2652" y="3372"/>
              <a:ext cx="276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9pPr>
            </a:lstStyle>
            <a:p>
              <a:pPr eaLnBrk="0" hangingPunct="0">
                <a:spcBef>
                  <a:spcPct val="50000"/>
                </a:spcBef>
              </a:pPr>
              <a:r>
                <a:rPr lang="en-GB" altLang="id-ID" b="1">
                  <a:latin typeface="Times New Roman" panose="02020603050405020304" pitchFamily="18" charset="0"/>
                </a:rPr>
                <a:t>D</a:t>
              </a:r>
            </a:p>
          </p:txBody>
        </p:sp>
      </p:grpSp>
      <p:grpSp>
        <p:nvGrpSpPr>
          <p:cNvPr id="12" name="Group 41"/>
          <p:cNvGrpSpPr>
            <a:grpSpLocks/>
          </p:cNvGrpSpPr>
          <p:nvPr/>
        </p:nvGrpSpPr>
        <p:grpSpPr bwMode="auto">
          <a:xfrm>
            <a:off x="4114800" y="4038600"/>
            <a:ext cx="590550" cy="411163"/>
            <a:chOff x="2868" y="2520"/>
            <a:chExt cx="372" cy="259"/>
          </a:xfrm>
        </p:grpSpPr>
        <p:sp>
          <p:nvSpPr>
            <p:cNvPr id="7194" name="Oval 42"/>
            <p:cNvSpPr>
              <a:spLocks noChangeArrowheads="1"/>
            </p:cNvSpPr>
            <p:nvPr/>
          </p:nvSpPr>
          <p:spPr bwMode="auto">
            <a:xfrm>
              <a:off x="2868" y="2688"/>
              <a:ext cx="91" cy="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9pPr>
            </a:lstStyle>
            <a:p>
              <a:endParaRPr lang="en-GB" altLang="id-ID"/>
            </a:p>
          </p:txBody>
        </p:sp>
        <p:sp>
          <p:nvSpPr>
            <p:cNvPr id="7195" name="Text Box 43"/>
            <p:cNvSpPr txBox="1">
              <a:spLocks noChangeArrowheads="1"/>
            </p:cNvSpPr>
            <p:nvPr/>
          </p:nvSpPr>
          <p:spPr bwMode="auto">
            <a:xfrm>
              <a:off x="2964" y="2520"/>
              <a:ext cx="276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9pPr>
            </a:lstStyle>
            <a:p>
              <a:pPr eaLnBrk="0" hangingPunct="0">
                <a:spcBef>
                  <a:spcPct val="50000"/>
                </a:spcBef>
              </a:pPr>
              <a:r>
                <a:rPr lang="en-GB" altLang="id-ID" b="1">
                  <a:latin typeface="Times New Roman" panose="02020603050405020304" pitchFamily="18" charset="0"/>
                </a:rPr>
                <a:t>G</a:t>
              </a:r>
            </a:p>
          </p:txBody>
        </p:sp>
      </p:grpSp>
      <p:sp>
        <p:nvSpPr>
          <p:cNvPr id="24" name="Text Box 44"/>
          <p:cNvSpPr txBox="1">
            <a:spLocks noChangeArrowheads="1"/>
          </p:cNvSpPr>
          <p:nvPr/>
        </p:nvSpPr>
        <p:spPr bwMode="auto">
          <a:xfrm>
            <a:off x="5727700" y="4175125"/>
            <a:ext cx="32131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GB" altLang="id-ID" sz="2000">
                <a:solidFill>
                  <a:schemeClr val="tx2"/>
                </a:solidFill>
                <a:latin typeface="Times New Roman" panose="02020603050405020304" pitchFamily="18" charset="0"/>
              </a:rPr>
              <a:t>Any bundle on the budget constraint is affordable and ensures all the budget is spent (E,F).</a:t>
            </a:r>
          </a:p>
        </p:txBody>
      </p:sp>
      <p:grpSp>
        <p:nvGrpSpPr>
          <p:cNvPr id="7180" name="Group 18"/>
          <p:cNvGrpSpPr>
            <a:grpSpLocks/>
          </p:cNvGrpSpPr>
          <p:nvPr/>
        </p:nvGrpSpPr>
        <p:grpSpPr bwMode="auto">
          <a:xfrm>
            <a:off x="1601788" y="2459038"/>
            <a:ext cx="6019800" cy="3352800"/>
            <a:chOff x="768" y="1680"/>
            <a:chExt cx="3792" cy="2112"/>
          </a:xfrm>
        </p:grpSpPr>
        <p:sp>
          <p:nvSpPr>
            <p:cNvPr id="7192" name="Line 19"/>
            <p:cNvSpPr>
              <a:spLocks noChangeShapeType="1"/>
            </p:cNvSpPr>
            <p:nvPr/>
          </p:nvSpPr>
          <p:spPr bwMode="auto">
            <a:xfrm flipV="1">
              <a:off x="768" y="1680"/>
              <a:ext cx="0" cy="2112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7193" name="Line 20"/>
            <p:cNvSpPr>
              <a:spLocks noChangeShapeType="1"/>
            </p:cNvSpPr>
            <p:nvPr/>
          </p:nvSpPr>
          <p:spPr bwMode="auto">
            <a:xfrm>
              <a:off x="768" y="3792"/>
              <a:ext cx="3792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</p:grpSp>
      <p:sp>
        <p:nvSpPr>
          <p:cNvPr id="7181" name="Rectangle 24"/>
          <p:cNvSpPr>
            <a:spLocks noChangeArrowheads="1"/>
          </p:cNvSpPr>
          <p:nvPr/>
        </p:nvSpPr>
        <p:spPr bwMode="auto">
          <a:xfrm>
            <a:off x="1449388" y="2979738"/>
            <a:ext cx="32067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r>
              <a:rPr lang="en-GB" altLang="id-ID" sz="1200">
                <a:solidFill>
                  <a:srgbClr val="990000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</a:t>
            </a:r>
          </a:p>
        </p:txBody>
      </p:sp>
      <p:sp>
        <p:nvSpPr>
          <p:cNvPr id="7182" name="Rectangle 28"/>
          <p:cNvSpPr>
            <a:spLocks noChangeArrowheads="1"/>
          </p:cNvSpPr>
          <p:nvPr/>
        </p:nvSpPr>
        <p:spPr bwMode="auto">
          <a:xfrm>
            <a:off x="5389563" y="5670550"/>
            <a:ext cx="3206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r>
              <a:rPr lang="en-GB" altLang="id-ID" sz="1200">
                <a:solidFill>
                  <a:srgbClr val="990000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</a:t>
            </a:r>
          </a:p>
        </p:txBody>
      </p:sp>
      <p:graphicFrame>
        <p:nvGraphicFramePr>
          <p:cNvPr id="7170" name="Object 4"/>
          <p:cNvGraphicFramePr>
            <a:graphicFrameLocks noChangeAspect="1"/>
          </p:cNvGraphicFramePr>
          <p:nvPr/>
        </p:nvGraphicFramePr>
        <p:xfrm>
          <a:off x="5588000" y="5776913"/>
          <a:ext cx="731838" cy="604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2" name="Equation" r:id="rId3" imgW="291960" imgH="241200" progId="">
                  <p:embed/>
                </p:oleObj>
              </mc:Choice>
              <mc:Fallback>
                <p:oleObj name="Equation" r:id="rId3" imgW="291960" imgH="241200" progId="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8000" y="5776913"/>
                        <a:ext cx="731838" cy="604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83" name="Text Box 10"/>
          <p:cNvSpPr txBox="1">
            <a:spLocks noChangeArrowheads="1"/>
          </p:cNvSpPr>
          <p:nvPr/>
        </p:nvSpPr>
        <p:spPr bwMode="auto">
          <a:xfrm>
            <a:off x="7148513" y="6000750"/>
            <a:ext cx="9794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r>
              <a:rPr lang="en-GB" altLang="id-ID">
                <a:solidFill>
                  <a:schemeClr val="tx2"/>
                </a:solidFill>
                <a:latin typeface="Arial" panose="020B0604020202020204" pitchFamily="34" charset="0"/>
              </a:rPr>
              <a:t>Cinema</a:t>
            </a:r>
          </a:p>
        </p:txBody>
      </p:sp>
      <p:sp>
        <p:nvSpPr>
          <p:cNvPr id="7184" name="Text Box 9"/>
          <p:cNvSpPr txBox="1">
            <a:spLocks noChangeArrowheads="1"/>
          </p:cNvSpPr>
          <p:nvPr/>
        </p:nvSpPr>
        <p:spPr bwMode="auto">
          <a:xfrm>
            <a:off x="747713" y="2419350"/>
            <a:ext cx="8001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r>
              <a:rPr lang="en-GB" altLang="id-ID">
                <a:solidFill>
                  <a:schemeClr val="tx2"/>
                </a:solidFill>
                <a:latin typeface="Arial" panose="020B0604020202020204" pitchFamily="34" charset="0"/>
              </a:rPr>
              <a:t>Meals</a:t>
            </a:r>
          </a:p>
        </p:txBody>
      </p:sp>
      <p:graphicFrame>
        <p:nvGraphicFramePr>
          <p:cNvPr id="7171" name="Object 5"/>
          <p:cNvGraphicFramePr>
            <a:graphicFrameLocks noChangeAspect="1"/>
          </p:cNvGraphicFramePr>
          <p:nvPr/>
        </p:nvGraphicFramePr>
        <p:xfrm>
          <a:off x="717550" y="2773363"/>
          <a:ext cx="763588" cy="604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3" name="Equation" r:id="rId5" imgW="304560" imgH="241200" progId="">
                  <p:embed/>
                </p:oleObj>
              </mc:Choice>
              <mc:Fallback>
                <p:oleObj name="Equation" r:id="rId5" imgW="304560" imgH="241200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7550" y="2773363"/>
                        <a:ext cx="763588" cy="604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85" name="Line 29"/>
          <p:cNvSpPr>
            <a:spLocks noChangeShapeType="1"/>
          </p:cNvSpPr>
          <p:nvPr/>
        </p:nvSpPr>
        <p:spPr bwMode="auto">
          <a:xfrm>
            <a:off x="1597025" y="3143250"/>
            <a:ext cx="3941763" cy="2703513"/>
          </a:xfrm>
          <a:prstGeom prst="line">
            <a:avLst/>
          </a:prstGeom>
          <a:noFill/>
          <a:ln w="19050">
            <a:solidFill>
              <a:srgbClr val="99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grpSp>
        <p:nvGrpSpPr>
          <p:cNvPr id="18" name="Group 32"/>
          <p:cNvGrpSpPr>
            <a:grpSpLocks/>
          </p:cNvGrpSpPr>
          <p:nvPr/>
        </p:nvGrpSpPr>
        <p:grpSpPr bwMode="auto">
          <a:xfrm>
            <a:off x="4419600" y="4760913"/>
            <a:ext cx="590550" cy="430212"/>
            <a:chOff x="3036" y="3048"/>
            <a:chExt cx="372" cy="271"/>
          </a:xfrm>
        </p:grpSpPr>
        <p:sp>
          <p:nvSpPr>
            <p:cNvPr id="7190" name="Oval 33"/>
            <p:cNvSpPr>
              <a:spLocks noChangeArrowheads="1"/>
            </p:cNvSpPr>
            <p:nvPr/>
          </p:nvSpPr>
          <p:spPr bwMode="auto">
            <a:xfrm>
              <a:off x="3036" y="3228"/>
              <a:ext cx="91" cy="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9pPr>
            </a:lstStyle>
            <a:p>
              <a:endParaRPr lang="en-GB" altLang="id-ID"/>
            </a:p>
          </p:txBody>
        </p:sp>
        <p:sp>
          <p:nvSpPr>
            <p:cNvPr id="7191" name="Text Box 34"/>
            <p:cNvSpPr txBox="1">
              <a:spLocks noChangeArrowheads="1"/>
            </p:cNvSpPr>
            <p:nvPr/>
          </p:nvSpPr>
          <p:spPr bwMode="auto">
            <a:xfrm>
              <a:off x="3132" y="3048"/>
              <a:ext cx="276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9pPr>
            </a:lstStyle>
            <a:p>
              <a:pPr eaLnBrk="0" hangingPunct="0">
                <a:spcBef>
                  <a:spcPct val="50000"/>
                </a:spcBef>
              </a:pPr>
              <a:r>
                <a:rPr lang="en-GB" altLang="id-ID" b="1">
                  <a:latin typeface="Times New Roman" panose="02020603050405020304" pitchFamily="18" charset="0"/>
                </a:rPr>
                <a:t>F</a:t>
              </a:r>
            </a:p>
          </p:txBody>
        </p:sp>
      </p:grpSp>
      <p:grpSp>
        <p:nvGrpSpPr>
          <p:cNvPr id="21" name="Group 29"/>
          <p:cNvGrpSpPr>
            <a:grpSpLocks/>
          </p:cNvGrpSpPr>
          <p:nvPr/>
        </p:nvGrpSpPr>
        <p:grpSpPr bwMode="auto">
          <a:xfrm>
            <a:off x="2044700" y="3060700"/>
            <a:ext cx="514350" cy="506413"/>
            <a:chOff x="1596" y="1644"/>
            <a:chExt cx="324" cy="319"/>
          </a:xfrm>
        </p:grpSpPr>
        <p:sp>
          <p:nvSpPr>
            <p:cNvPr id="7188" name="Oval 30"/>
            <p:cNvSpPr>
              <a:spLocks noChangeArrowheads="1"/>
            </p:cNvSpPr>
            <p:nvPr/>
          </p:nvSpPr>
          <p:spPr bwMode="auto">
            <a:xfrm>
              <a:off x="1596" y="1872"/>
              <a:ext cx="91" cy="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9pPr>
            </a:lstStyle>
            <a:p>
              <a:endParaRPr lang="en-GB" altLang="id-ID"/>
            </a:p>
          </p:txBody>
        </p:sp>
        <p:sp>
          <p:nvSpPr>
            <p:cNvPr id="7189" name="Text Box 31"/>
            <p:cNvSpPr txBox="1">
              <a:spLocks noChangeArrowheads="1"/>
            </p:cNvSpPr>
            <p:nvPr/>
          </p:nvSpPr>
          <p:spPr bwMode="auto">
            <a:xfrm>
              <a:off x="1644" y="1644"/>
              <a:ext cx="276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9pPr>
            </a:lstStyle>
            <a:p>
              <a:pPr eaLnBrk="0" hangingPunct="0">
                <a:spcBef>
                  <a:spcPct val="50000"/>
                </a:spcBef>
              </a:pPr>
              <a:r>
                <a:rPr lang="en-GB" altLang="id-ID" b="1">
                  <a:latin typeface="Times New Roman" panose="02020603050405020304" pitchFamily="18" charset="0"/>
                </a:rPr>
                <a:t>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  <p:bldP spid="5" grpId="0" autoUpdateAnimBg="0"/>
      <p:bldP spid="24" grpId="0" autoUpdateAnimBg="0"/>
    </p:bld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220</TotalTime>
  <Words>1112</Words>
  <Application>Microsoft Office PowerPoint</Application>
  <PresentationFormat>On-screen Show (4:3)</PresentationFormat>
  <Paragraphs>259</Paragraphs>
  <Slides>29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6" baseType="lpstr">
      <vt:lpstr>Lucida Sans Unicode</vt:lpstr>
      <vt:lpstr>Arial</vt:lpstr>
      <vt:lpstr>Wingdings</vt:lpstr>
      <vt:lpstr>Calibri</vt:lpstr>
      <vt:lpstr>Times New Roman</vt:lpstr>
      <vt:lpstr>Droplet</vt:lpstr>
      <vt:lpstr>Equation</vt:lpstr>
      <vt:lpstr>The budget constraint and choice</vt:lpstr>
      <vt:lpstr>The budget constraint</vt:lpstr>
      <vt:lpstr>The budget constraint</vt:lpstr>
      <vt:lpstr>The budget constraint</vt:lpstr>
      <vt:lpstr>The budget constraint</vt:lpstr>
      <vt:lpstr>The budget constraint</vt:lpstr>
      <vt:lpstr>The budget constraint</vt:lpstr>
      <vt:lpstr>The budget constraint</vt:lpstr>
      <vt:lpstr>The budget constraint</vt:lpstr>
      <vt:lpstr>The budget constraint</vt:lpstr>
      <vt:lpstr>The budget constraint</vt:lpstr>
      <vt:lpstr>The budget constraint</vt:lpstr>
      <vt:lpstr>The budget constraint</vt:lpstr>
      <vt:lpstr>The budget constraint and choice</vt:lpstr>
      <vt:lpstr>The optimal consumer choice</vt:lpstr>
      <vt:lpstr>The optimal consumer choice</vt:lpstr>
      <vt:lpstr>The optimal consumer choice</vt:lpstr>
      <vt:lpstr>The optimal consumer choice</vt:lpstr>
      <vt:lpstr>The optimal consumer choice</vt:lpstr>
      <vt:lpstr>The optimal consumer choice</vt:lpstr>
      <vt:lpstr>The budget constraint and choice</vt:lpstr>
      <vt:lpstr>Income and substitution effects</vt:lpstr>
      <vt:lpstr>Income and substitution effects</vt:lpstr>
      <vt:lpstr>Income and substitution effects</vt:lpstr>
      <vt:lpstr>Income and substitution effects</vt:lpstr>
      <vt:lpstr>Income and substitution effects</vt:lpstr>
      <vt:lpstr>Income and substitution effects</vt:lpstr>
      <vt:lpstr>Income and substitution effects</vt:lpstr>
      <vt:lpstr>Income and substitution effects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budget constraint and choice</dc:title>
  <dc:creator>Sylvain Barde</dc:creator>
  <cp:lastModifiedBy>ENDANG PITALOKA</cp:lastModifiedBy>
  <cp:revision>52</cp:revision>
  <dcterms:created xsi:type="dcterms:W3CDTF">2006-08-16T00:00:00Z</dcterms:created>
  <dcterms:modified xsi:type="dcterms:W3CDTF">2019-08-27T08:07:15Z</dcterms:modified>
</cp:coreProperties>
</file>