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2"/>
  </p:notes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80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46B6CD-C181-45B4-A76A-AB84ABA12741}" type="slidenum">
              <a:rPr lang="en-US" altLang="id-ID" smtClean="0"/>
              <a:pPr/>
              <a:t>10</a:t>
            </a:fld>
            <a:endParaRPr lang="en-US" altLang="id-ID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0527032-BDE6-42B1-9FE2-0AA3551668EE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10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355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2017210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0BC746-F2B8-4504-85EC-AE578B00F857}" type="slidenum">
              <a:rPr lang="en-US" altLang="id-ID" smtClean="0"/>
              <a:pPr/>
              <a:t>12</a:t>
            </a:fld>
            <a:endParaRPr lang="en-US" altLang="id-ID" smtClean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3D90A5A-06C5-4D81-AF3F-EBB56EA43FA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662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930167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FBD68E-F186-4B00-9D73-384A04A0F20E}" type="slidenum">
              <a:rPr lang="en-US" altLang="id-ID" smtClean="0"/>
              <a:pPr/>
              <a:t>13</a:t>
            </a:fld>
            <a:endParaRPr lang="en-US" altLang="id-ID" smtClean="0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E04010E-C478-43AE-907C-395EB6C90D3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867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3355069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9BBF2F-8EF8-4277-9320-961F7641C17A}" type="slidenum">
              <a:rPr lang="en-US" altLang="id-ID" smtClean="0"/>
              <a:pPr/>
              <a:t>14</a:t>
            </a:fld>
            <a:endParaRPr lang="en-US" altLang="id-ID" smtClean="0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C88D235-3F19-4BFD-9741-2718523C331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072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2373065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69745A-A44C-44FF-BFAA-6C204F6AC2C4}" type="slidenum">
              <a:rPr lang="en-US" altLang="id-ID" smtClean="0"/>
              <a:pPr/>
              <a:t>15</a:t>
            </a:fld>
            <a:endParaRPr lang="en-US" altLang="id-ID" smtClean="0"/>
          </a:p>
        </p:txBody>
      </p:sp>
      <p:sp>
        <p:nvSpPr>
          <p:cNvPr id="327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9386588-713D-453B-8EB3-0D891F138CC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976489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312A8D-70F0-43F5-84EB-FACB0098438C}" type="slidenum">
              <a:rPr lang="en-US" altLang="id-ID" smtClean="0"/>
              <a:pPr/>
              <a:t>16</a:t>
            </a:fld>
            <a:endParaRPr lang="en-US" altLang="id-ID" smtClean="0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136F3C6-8556-45DD-B7E9-0464EFA2BF28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16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48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2588694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135659-391B-47A6-9BCE-051BB8C7891F}" type="slidenum">
              <a:rPr lang="en-US" altLang="id-ID" smtClean="0"/>
              <a:pPr/>
              <a:t>17</a:t>
            </a:fld>
            <a:endParaRPr lang="en-US" altLang="id-ID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264C285-8DB7-4844-90A9-EEBE822BB66C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17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635000" y="685800"/>
            <a:ext cx="5141913" cy="2894013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08413"/>
            <a:ext cx="5486400" cy="4649787"/>
          </a:xfrm>
          <a:noFill/>
        </p:spPr>
        <p:txBody>
          <a:bodyPr/>
          <a:lstStyle/>
          <a:p>
            <a:pPr eaLnBrk="1" hangingPunct="1"/>
            <a:endParaRPr lang="en-US" altLang="id-ID" sz="1000" smtClean="0"/>
          </a:p>
        </p:txBody>
      </p:sp>
    </p:spTree>
    <p:extLst>
      <p:ext uri="{BB962C8B-B14F-4D97-AF65-F5344CB8AC3E}">
        <p14:creationId xmlns:p14="http://schemas.microsoft.com/office/powerpoint/2010/main" val="40017204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765CD3-2477-4F21-BB54-0B18E857ED30}" type="slidenum">
              <a:rPr lang="en-US" altLang="id-ID" smtClean="0"/>
              <a:pPr/>
              <a:t>18</a:t>
            </a:fld>
            <a:endParaRPr lang="en-US" altLang="id-ID" smtClean="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C73ECC7-30B3-4C82-8EF2-571CC797F421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18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id-ID" sz="1000" smtClean="0"/>
          </a:p>
        </p:txBody>
      </p:sp>
    </p:spTree>
    <p:extLst>
      <p:ext uri="{BB962C8B-B14F-4D97-AF65-F5344CB8AC3E}">
        <p14:creationId xmlns:p14="http://schemas.microsoft.com/office/powerpoint/2010/main" val="1123452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C9C070-14E3-4615-B8A4-3E2AC5EED2C1}" type="slidenum">
              <a:rPr lang="en-US" altLang="id-ID" smtClean="0"/>
              <a:pPr/>
              <a:t>2</a:t>
            </a:fld>
            <a:endParaRPr lang="en-US" altLang="id-ID" smtClean="0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267B89A-9E38-4B43-9A39-1C1A5AFEFE9B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2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71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3587659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75DC3D-4D8F-4795-81DB-C775D11416FF}" type="slidenum">
              <a:rPr lang="en-US" altLang="id-ID" smtClean="0"/>
              <a:pPr/>
              <a:t>3</a:t>
            </a:fld>
            <a:endParaRPr lang="en-US" altLang="id-ID" smtClean="0"/>
          </a:p>
        </p:txBody>
      </p:sp>
      <p:sp>
        <p:nvSpPr>
          <p:cNvPr id="92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22EFED1-0E3D-444A-8033-E2A40D772A59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3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922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787171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3D9B2-A4E9-4F34-9D1B-A29D19A42210}" type="slidenum">
              <a:rPr lang="en-US" altLang="id-ID" smtClean="0"/>
              <a:pPr/>
              <a:t>4</a:t>
            </a:fld>
            <a:endParaRPr lang="en-US" altLang="id-ID" smtClean="0"/>
          </a:p>
        </p:txBody>
      </p:sp>
      <p:sp>
        <p:nvSpPr>
          <p:cNvPr id="112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B9AC453-7A20-4F76-8CB2-CE1D5CEE6F05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4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126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930857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B2833-1332-4A64-BC11-47B785277590}" type="slidenum">
              <a:rPr lang="en-US" altLang="id-ID" smtClean="0"/>
              <a:pPr/>
              <a:t>5</a:t>
            </a:fld>
            <a:endParaRPr lang="en-US" altLang="id-ID" smtClean="0"/>
          </a:p>
        </p:txBody>
      </p:sp>
      <p:sp>
        <p:nvSpPr>
          <p:cNvPr id="133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C024757-0CA2-4A85-AB69-582055D817F6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5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331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052939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70DAF3-DC6E-454B-ABB2-F2021489B579}" type="slidenum">
              <a:rPr lang="en-US" altLang="id-ID" smtClean="0"/>
              <a:pPr/>
              <a:t>6</a:t>
            </a:fld>
            <a:endParaRPr lang="en-US" altLang="id-ID" smtClean="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6FDBF68-0D9F-483E-93CD-D35346483A28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6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53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59695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A40DFD1-E8D1-48D2-9682-A9347E3F42D6}" type="slidenum">
              <a:rPr lang="en-US" altLang="id-ID" smtClean="0"/>
              <a:pPr/>
              <a:t>7</a:t>
            </a:fld>
            <a:endParaRPr lang="en-US" altLang="id-ID" smtClean="0"/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EB495DE-AC88-4266-9D42-995260710DA8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7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741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524820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6762E1-43C2-4374-98A5-55CFA053FAB2}" type="slidenum">
              <a:rPr lang="en-US" altLang="id-ID" smtClean="0"/>
              <a:pPr/>
              <a:t>8</a:t>
            </a:fld>
            <a:endParaRPr lang="en-US" altLang="id-ID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3930C5C-4BF1-4704-83B3-A7FF8614FAC9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8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1946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608573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E215D9-E9E5-4BB9-ADED-74625E95E176}" type="slidenum">
              <a:rPr lang="en-US" altLang="id-ID" smtClean="0"/>
              <a:pPr/>
              <a:t>9</a:t>
            </a:fld>
            <a:endParaRPr lang="en-US" altLang="id-ID" smtClean="0"/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5F8DC0B-AFAE-4FA3-870C-F8038BF132F3}" type="slidenum">
              <a:rPr lang="en-US" altLang="id-ID" sz="1200">
                <a:cs typeface="Arial" panose="020B0604020202020204" pitchFamily="34" charset="0"/>
              </a:rPr>
              <a:pPr algn="r" eaLnBrk="1" hangingPunct="1"/>
              <a:t>9</a:t>
            </a:fld>
            <a:endParaRPr lang="en-US" altLang="id-ID" sz="1200">
              <a:cs typeface="Arial" panose="020B0604020202020204" pitchFamily="34" charset="0"/>
            </a:endParaRPr>
          </a:p>
        </p:txBody>
      </p:sp>
      <p:sp>
        <p:nvSpPr>
          <p:cNvPr id="2150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13126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hyperlink" Target="../../../../Program%20Files/TurningPoint/2003/Question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hyperlink" Target="../../../../Program%20Files/TurningPoint/2003/Questions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id-ID" dirty="0" smtClean="0"/>
              <a:t>LASTICITY AND ITS APPLICATION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 and deliver beautiful presentations with ease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BA5407C-3A3B-4F67-A7A5-14C6F92030E8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3900" y="252414"/>
            <a:ext cx="82296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mtClean="0"/>
              <a:t>Calculating Percentage Changes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9776" y="944563"/>
            <a:ext cx="8213725" cy="1181100"/>
          </a:xfrm>
        </p:spPr>
        <p:txBody>
          <a:bodyPr/>
          <a:lstStyle/>
          <a:p>
            <a:pPr eaLnBrk="1" hangingPunct="1"/>
            <a:r>
              <a:rPr lang="en-US" altLang="id-ID" sz="2700"/>
              <a:t>Using the midpoint method, the % change </a:t>
            </a:r>
            <a:br>
              <a:rPr lang="en-US" altLang="id-ID" sz="2700"/>
            </a:br>
            <a:r>
              <a:rPr lang="en-US" altLang="id-ID" sz="2700"/>
              <a:t>in </a:t>
            </a:r>
            <a:r>
              <a:rPr lang="en-US" altLang="id-ID" sz="2700" b="1" i="1"/>
              <a:t>P</a:t>
            </a:r>
            <a:r>
              <a:rPr lang="en-US" altLang="id-ID" sz="2700"/>
              <a:t> equals</a:t>
            </a:r>
          </a:p>
        </p:txBody>
      </p:sp>
      <p:sp>
        <p:nvSpPr>
          <p:cNvPr id="2253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51201" y="1978025"/>
            <a:ext cx="5364163" cy="1003300"/>
            <a:chOff x="655" y="2631"/>
            <a:chExt cx="3379" cy="632"/>
          </a:xfrm>
        </p:grpSpPr>
        <p:grpSp>
          <p:nvGrpSpPr>
            <p:cNvPr id="22551" name="Group 6"/>
            <p:cNvGrpSpPr>
              <a:grpSpLocks/>
            </p:cNvGrpSpPr>
            <p:nvPr/>
          </p:nvGrpSpPr>
          <p:grpSpPr bwMode="auto">
            <a:xfrm>
              <a:off x="655" y="2631"/>
              <a:ext cx="2252" cy="632"/>
              <a:chOff x="655" y="2631"/>
              <a:chExt cx="2252" cy="632"/>
            </a:xfrm>
          </p:grpSpPr>
          <p:grpSp>
            <p:nvGrpSpPr>
              <p:cNvPr id="22554" name="Group 7"/>
              <p:cNvGrpSpPr>
                <a:grpSpLocks/>
              </p:cNvGrpSpPr>
              <p:nvPr/>
            </p:nvGrpSpPr>
            <p:grpSpPr bwMode="auto">
              <a:xfrm>
                <a:off x="655" y="2631"/>
                <a:ext cx="1408" cy="632"/>
                <a:chOff x="655" y="2631"/>
                <a:chExt cx="1408" cy="632"/>
              </a:xfrm>
            </p:grpSpPr>
            <p:sp>
              <p:nvSpPr>
                <p:cNvPr id="22556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713" y="2949"/>
                  <a:ext cx="1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255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55" y="2631"/>
                  <a:ext cx="140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id-ID">
                      <a:cs typeface="Arial" panose="020B0604020202020204" pitchFamily="34" charset="0"/>
                    </a:rPr>
                    <a:t>$250 – $200</a:t>
                  </a:r>
                </a:p>
              </p:txBody>
            </p:sp>
            <p:sp>
              <p:nvSpPr>
                <p:cNvPr id="2255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002" y="2936"/>
                  <a:ext cx="657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id-ID">
                      <a:cs typeface="Arial" panose="020B0604020202020204" pitchFamily="34" charset="0"/>
                    </a:rPr>
                    <a:t>$225</a:t>
                  </a:r>
                </a:p>
              </p:txBody>
            </p:sp>
          </p:grpSp>
          <p:sp>
            <p:nvSpPr>
              <p:cNvPr id="22555" name="Text Box 11"/>
              <p:cNvSpPr txBox="1">
                <a:spLocks noChangeArrowheads="1"/>
              </p:cNvSpPr>
              <p:nvPr/>
            </p:nvSpPr>
            <p:spPr bwMode="auto">
              <a:xfrm>
                <a:off x="2043" y="2780"/>
                <a:ext cx="86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x 100%</a:t>
                </a:r>
              </a:p>
            </p:txBody>
          </p:sp>
        </p:grpSp>
        <p:sp>
          <p:nvSpPr>
            <p:cNvPr id="22552" name="Rectangle 12"/>
            <p:cNvSpPr>
              <a:spLocks noChangeArrowheads="1"/>
            </p:cNvSpPr>
            <p:nvPr/>
          </p:nvSpPr>
          <p:spPr bwMode="auto">
            <a:xfrm>
              <a:off x="3186" y="2743"/>
              <a:ext cx="746" cy="378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sp>
          <p:nvSpPr>
            <p:cNvPr id="22553" name="Text Box 13"/>
            <p:cNvSpPr txBox="1">
              <a:spLocks noChangeArrowheads="1"/>
            </p:cNvSpPr>
            <p:nvPr/>
          </p:nvSpPr>
          <p:spPr bwMode="auto">
            <a:xfrm>
              <a:off x="2863" y="2776"/>
              <a:ext cx="117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>
                  <a:cs typeface="Arial" panose="020B0604020202020204" pitchFamily="34" charset="0"/>
                </a:rPr>
                <a:t>=  22.2%</a:t>
              </a:r>
            </a:p>
          </p:txBody>
        </p:sp>
      </p:grp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992314" y="3098800"/>
            <a:ext cx="736758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700">
                <a:cs typeface="Arial" panose="020B0604020202020204" pitchFamily="34" charset="0"/>
              </a:rPr>
              <a:t>The % change in </a:t>
            </a:r>
            <a:r>
              <a:rPr lang="en-US" altLang="id-ID" sz="2700" b="1" i="1">
                <a:cs typeface="Arial" panose="020B0604020202020204" pitchFamily="34" charset="0"/>
              </a:rPr>
              <a:t>Q</a:t>
            </a:r>
            <a:r>
              <a:rPr lang="en-US" altLang="id-ID" sz="2700">
                <a:cs typeface="Arial" panose="020B0604020202020204" pitchFamily="34" charset="0"/>
              </a:rPr>
              <a:t> equals</a:t>
            </a: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525839" y="3646488"/>
            <a:ext cx="4268787" cy="1014412"/>
            <a:chOff x="1261" y="2297"/>
            <a:chExt cx="2689" cy="639"/>
          </a:xfrm>
        </p:grpSpPr>
        <p:grpSp>
          <p:nvGrpSpPr>
            <p:cNvPr id="22542" name="Group 16"/>
            <p:cNvGrpSpPr>
              <a:grpSpLocks/>
            </p:cNvGrpSpPr>
            <p:nvPr/>
          </p:nvGrpSpPr>
          <p:grpSpPr bwMode="auto">
            <a:xfrm>
              <a:off x="1261" y="2297"/>
              <a:ext cx="1654" cy="639"/>
              <a:chOff x="1261" y="2297"/>
              <a:chExt cx="1654" cy="639"/>
            </a:xfrm>
          </p:grpSpPr>
          <p:grpSp>
            <p:nvGrpSpPr>
              <p:cNvPr id="22546" name="Group 17"/>
              <p:cNvGrpSpPr>
                <a:grpSpLocks/>
              </p:cNvGrpSpPr>
              <p:nvPr/>
            </p:nvGrpSpPr>
            <p:grpSpPr bwMode="auto">
              <a:xfrm>
                <a:off x="1261" y="2297"/>
                <a:ext cx="858" cy="639"/>
                <a:chOff x="1013" y="2449"/>
                <a:chExt cx="858" cy="639"/>
              </a:xfrm>
            </p:grpSpPr>
            <p:sp>
              <p:nvSpPr>
                <p:cNvPr id="2254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104" y="2764"/>
                  <a:ext cx="6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2254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13" y="2449"/>
                  <a:ext cx="85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id-ID">
                      <a:cs typeface="Arial" panose="020B0604020202020204" pitchFamily="34" charset="0"/>
                    </a:rPr>
                    <a:t>12 – 8</a:t>
                  </a:r>
                </a:p>
              </p:txBody>
            </p:sp>
            <p:sp>
              <p:nvSpPr>
                <p:cNvPr id="22550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96" y="2761"/>
                  <a:ext cx="477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105000"/>
                    </a:lnSpc>
                    <a:spcBef>
                      <a:spcPct val="4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15000"/>
                    </a:spcBef>
                    <a:buClr>
                      <a:srgbClr val="996633"/>
                    </a:buClr>
                    <a:buSzPct val="120000"/>
                    <a:buFont typeface="Wingdings" panose="05000000000000000000" pitchFamily="2" charset="2"/>
                    <a:buChar char="§"/>
                    <a:defRPr sz="27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15000"/>
                    </a:spcBef>
                    <a:buClr>
                      <a:srgbClr val="339966"/>
                    </a:buClr>
                    <a:buSzPct val="120000"/>
                    <a:buFont typeface="Wingdings" panose="05000000000000000000" pitchFamily="2" charset="2"/>
                    <a:buChar char="§"/>
                    <a:defRPr sz="25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15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id-ID">
                      <a:cs typeface="Arial" panose="020B0604020202020204" pitchFamily="34" charset="0"/>
                    </a:rPr>
                    <a:t>10</a:t>
                  </a:r>
                </a:p>
              </p:txBody>
            </p:sp>
          </p:grpSp>
          <p:sp>
            <p:nvSpPr>
              <p:cNvPr id="22547" name="Text Box 21"/>
              <p:cNvSpPr txBox="1">
                <a:spLocks noChangeArrowheads="1"/>
              </p:cNvSpPr>
              <p:nvPr/>
            </p:nvSpPr>
            <p:spPr bwMode="auto">
              <a:xfrm>
                <a:off x="2051" y="2446"/>
                <a:ext cx="86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x 100%</a:t>
                </a:r>
              </a:p>
            </p:txBody>
          </p:sp>
        </p:grpSp>
        <p:grpSp>
          <p:nvGrpSpPr>
            <p:cNvPr id="22543" name="Group 22"/>
            <p:cNvGrpSpPr>
              <a:grpSpLocks/>
            </p:cNvGrpSpPr>
            <p:nvPr/>
          </p:nvGrpSpPr>
          <p:grpSpPr bwMode="auto">
            <a:xfrm>
              <a:off x="2913" y="2409"/>
              <a:ext cx="1037" cy="378"/>
              <a:chOff x="2913" y="2409"/>
              <a:chExt cx="1037" cy="378"/>
            </a:xfrm>
          </p:grpSpPr>
          <p:sp>
            <p:nvSpPr>
              <p:cNvPr id="22544" name="Rectangle 23"/>
              <p:cNvSpPr>
                <a:spLocks noChangeArrowheads="1"/>
              </p:cNvSpPr>
              <p:nvPr/>
            </p:nvSpPr>
            <p:spPr bwMode="auto">
              <a:xfrm>
                <a:off x="3183" y="2409"/>
                <a:ext cx="746" cy="37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>
                  <a:cs typeface="Arial" panose="020B0604020202020204" pitchFamily="34" charset="0"/>
                </a:endParaRPr>
              </a:p>
            </p:txBody>
          </p:sp>
          <p:sp>
            <p:nvSpPr>
              <p:cNvPr id="22545" name="Text Box 24"/>
              <p:cNvSpPr txBox="1">
                <a:spLocks noChangeArrowheads="1"/>
              </p:cNvSpPr>
              <p:nvPr/>
            </p:nvSpPr>
            <p:spPr bwMode="auto">
              <a:xfrm>
                <a:off x="2913" y="2434"/>
                <a:ext cx="1037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=  40.0%</a:t>
                </a:r>
              </a:p>
            </p:txBody>
          </p:sp>
        </p:grpSp>
      </p:grpSp>
      <p:sp>
        <p:nvSpPr>
          <p:cNvPr id="75801" name="Rectangle 25"/>
          <p:cNvSpPr>
            <a:spLocks noChangeArrowheads="1"/>
          </p:cNvSpPr>
          <p:nvPr/>
        </p:nvSpPr>
        <p:spPr bwMode="auto">
          <a:xfrm>
            <a:off x="1992314" y="4813300"/>
            <a:ext cx="73675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 sz="2700">
                <a:cs typeface="Arial" panose="020B0604020202020204" pitchFamily="34" charset="0"/>
              </a:rPr>
              <a:t>The price elasticity of demand equals</a:t>
            </a: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4229100" y="5448301"/>
            <a:ext cx="2616200" cy="519113"/>
            <a:chOff x="928" y="3408"/>
            <a:chExt cx="1648" cy="327"/>
          </a:xfrm>
        </p:grpSpPr>
        <p:sp>
          <p:nvSpPr>
            <p:cNvPr id="22540" name="Text Box 27"/>
            <p:cNvSpPr txBox="1">
              <a:spLocks noChangeArrowheads="1"/>
            </p:cNvSpPr>
            <p:nvPr/>
          </p:nvSpPr>
          <p:spPr bwMode="auto">
            <a:xfrm>
              <a:off x="928" y="3408"/>
              <a:ext cx="164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>
                  <a:cs typeface="Arial" panose="020B0604020202020204" pitchFamily="34" charset="0"/>
                </a:rPr>
                <a:t>40/22.2  =  1.8</a:t>
              </a:r>
            </a:p>
          </p:txBody>
        </p:sp>
        <p:sp>
          <p:nvSpPr>
            <p:cNvPr id="22541" name="Rectangle 28"/>
            <p:cNvSpPr>
              <a:spLocks noChangeArrowheads="1"/>
            </p:cNvSpPr>
            <p:nvPr/>
          </p:nvSpPr>
          <p:spPr bwMode="auto">
            <a:xfrm>
              <a:off x="2079" y="3425"/>
              <a:ext cx="402" cy="28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71416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4"/>
      <p:bldP spid="75790" grpId="0"/>
      <p:bldP spid="758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0917F31-5601-49BB-900D-4BA045E064F7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1949451" y="1162050"/>
            <a:ext cx="80168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Book Antiqua" panose="02040602050305030304" pitchFamily="18" charset="0"/>
              <a:buAutoNum type="arabicPeriod"/>
            </a:pPr>
            <a:r>
              <a:rPr lang="en-US" altLang="id-ID" sz="2400" b="1" i="1">
                <a:solidFill>
                  <a:srgbClr val="FF0000"/>
                </a:solidFill>
              </a:rPr>
              <a:t>Price elasticity is higher when close substitutes are available</a:t>
            </a:r>
            <a:endParaRPr lang="id-ID" altLang="id-ID" sz="2400" b="1" i="1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Book Antiqua" panose="02040602050305030304" pitchFamily="18" charset="0"/>
              <a:buAutoNum type="arabicPeriod"/>
            </a:pPr>
            <a:r>
              <a:rPr lang="en-US" altLang="id-ID" sz="2400" b="1" i="1">
                <a:solidFill>
                  <a:srgbClr val="FF0000"/>
                </a:solidFill>
              </a:rPr>
              <a:t>Price elasticity is higher for narrowly defined goods than broadly defined ones.</a:t>
            </a:r>
            <a:endParaRPr lang="id-ID" altLang="id-ID" sz="2400" b="1" i="1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Book Antiqua" panose="02040602050305030304" pitchFamily="18" charset="0"/>
              <a:buAutoNum type="arabicPeriod"/>
            </a:pPr>
            <a:r>
              <a:rPr lang="en-US" altLang="id-ID" sz="2400" b="1" i="1">
                <a:solidFill>
                  <a:srgbClr val="FF0000"/>
                </a:solidFill>
              </a:rPr>
              <a:t>Price elasticity is higher for luxuries than for necessities</a:t>
            </a:r>
            <a:endParaRPr lang="id-ID" altLang="id-ID" sz="2400" b="1" i="1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Book Antiqua" panose="02040602050305030304" pitchFamily="18" charset="0"/>
              <a:buAutoNum type="arabicPeriod"/>
            </a:pPr>
            <a:r>
              <a:rPr lang="en-US" altLang="id-ID" sz="2400" b="1" i="1">
                <a:solidFill>
                  <a:srgbClr val="FF0000"/>
                </a:solidFill>
              </a:rPr>
              <a:t>Price elasticity is higher in the</a:t>
            </a:r>
            <a:r>
              <a:rPr lang="id-ID" altLang="id-ID" sz="2400" b="1" i="1">
                <a:solidFill>
                  <a:srgbClr val="FF0000"/>
                </a:solidFill>
              </a:rPr>
              <a:t> </a:t>
            </a:r>
            <a:r>
              <a:rPr lang="en-US" altLang="id-ID" sz="2400" b="1" i="1">
                <a:solidFill>
                  <a:srgbClr val="FF0000"/>
                </a:solidFill>
              </a:rPr>
              <a:t>long run than the short run.</a:t>
            </a:r>
            <a:r>
              <a:rPr lang="en-US" altLang="id-ID" sz="2400" b="1" i="1">
                <a:solidFill>
                  <a:srgbClr val="800080"/>
                </a:solidFill>
              </a:rPr>
              <a:t> </a:t>
            </a:r>
            <a:endParaRPr lang="id-ID" altLang="id-ID" sz="2400"/>
          </a:p>
        </p:txBody>
      </p:sp>
      <p:sp>
        <p:nvSpPr>
          <p:cNvPr id="24581" name="Rectangle 2"/>
          <p:cNvSpPr txBox="1">
            <a:spLocks noChangeArrowheads="1"/>
          </p:cNvSpPr>
          <p:nvPr/>
        </p:nvSpPr>
        <p:spPr bwMode="auto">
          <a:xfrm>
            <a:off x="1866901" y="252414"/>
            <a:ext cx="8410575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3800" b="1">
                <a:solidFill>
                  <a:srgbClr val="333399"/>
                </a:solidFill>
                <a:latin typeface="Book Antiqua" panose="02040602050305030304" pitchFamily="18" charset="0"/>
              </a:rPr>
              <a:t>What determines price elasticity?</a:t>
            </a:r>
          </a:p>
        </p:txBody>
      </p:sp>
    </p:spTree>
    <p:extLst>
      <p:ext uri="{BB962C8B-B14F-4D97-AF65-F5344CB8AC3E}">
        <p14:creationId xmlns:p14="http://schemas.microsoft.com/office/powerpoint/2010/main" val="113577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44178C2-E3CB-49F2-815D-604D1473640D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The Variety of Demand Curves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97064" y="1030288"/>
            <a:ext cx="8313737" cy="5059362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id-ID" smtClean="0"/>
              <a:t>The price elasticity of demand is closely related to the slope of the demand curve. </a:t>
            </a:r>
          </a:p>
          <a:p>
            <a:pPr eaLnBrk="1" hangingPunct="1">
              <a:spcBef>
                <a:spcPct val="55000"/>
              </a:spcBef>
            </a:pPr>
            <a:r>
              <a:rPr lang="en-US" altLang="id-ID" smtClean="0"/>
              <a:t>Rule of thumb:  </a:t>
            </a:r>
            <a:br>
              <a:rPr lang="en-US" altLang="id-ID" smtClean="0"/>
            </a:br>
            <a:r>
              <a:rPr lang="en-US" altLang="id-ID" smtClean="0"/>
              <a:t>The flatter the curve, the bigger the elasticity.  </a:t>
            </a:r>
            <a:br>
              <a:rPr lang="en-US" altLang="id-ID" smtClean="0"/>
            </a:br>
            <a:r>
              <a:rPr lang="en-US" altLang="id-ID" smtClean="0"/>
              <a:t>The steeper the curve, the smaller the elasticity. </a:t>
            </a:r>
          </a:p>
          <a:p>
            <a:pPr eaLnBrk="1" hangingPunct="1">
              <a:spcBef>
                <a:spcPct val="55000"/>
              </a:spcBef>
            </a:pPr>
            <a:r>
              <a:rPr lang="en-US" altLang="id-ID" smtClean="0"/>
              <a:t>Five different classifications of </a:t>
            </a:r>
            <a:r>
              <a:rPr lang="en-US" altLang="id-ID" b="1" i="1" smtClean="0"/>
              <a:t>D</a:t>
            </a:r>
            <a:r>
              <a:rPr lang="en-US" altLang="id-ID" smtClean="0"/>
              <a:t> curves.…</a:t>
            </a:r>
          </a:p>
        </p:txBody>
      </p:sp>
      <p:sp>
        <p:nvSpPr>
          <p:cNvPr id="2560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7627131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5221985B-1729-4147-9E27-EBFC5253E48F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27652" name="Group 2"/>
          <p:cNvGrpSpPr>
            <a:grpSpLocks/>
          </p:cNvGrpSpPr>
          <p:nvPr/>
        </p:nvGrpSpPr>
        <p:grpSpPr bwMode="auto">
          <a:xfrm>
            <a:off x="6091238" y="3019426"/>
            <a:ext cx="1943100" cy="2386013"/>
            <a:chOff x="2877" y="1902"/>
            <a:chExt cx="1224" cy="1503"/>
          </a:xfrm>
        </p:grpSpPr>
        <p:sp>
          <p:nvSpPr>
            <p:cNvPr id="27689" name="Text Box 3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7690" name="Text Box 4"/>
            <p:cNvSpPr txBox="1">
              <a:spLocks noChangeArrowheads="1"/>
            </p:cNvSpPr>
            <p:nvPr/>
          </p:nvSpPr>
          <p:spPr bwMode="auto">
            <a:xfrm>
              <a:off x="2877" y="1902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grpSp>
          <p:nvGrpSpPr>
            <p:cNvPr id="27691" name="Group 5"/>
            <p:cNvGrpSpPr>
              <a:grpSpLocks/>
            </p:cNvGrpSpPr>
            <p:nvPr/>
          </p:nvGrpSpPr>
          <p:grpSpPr bwMode="auto">
            <a:xfrm>
              <a:off x="3265" y="2047"/>
              <a:ext cx="662" cy="1079"/>
              <a:chOff x="3265" y="2047"/>
              <a:chExt cx="662" cy="1178"/>
            </a:xfrm>
          </p:grpSpPr>
          <p:sp>
            <p:nvSpPr>
              <p:cNvPr id="27692" name="Line 6"/>
              <p:cNvSpPr>
                <a:spLocks noChangeShapeType="1"/>
              </p:cNvSpPr>
              <p:nvPr/>
            </p:nvSpPr>
            <p:spPr bwMode="auto">
              <a:xfrm>
                <a:off x="3920" y="2049"/>
                <a:ext cx="0" cy="1176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7693" name="Line 7"/>
              <p:cNvSpPr>
                <a:spLocks noChangeShapeType="1"/>
              </p:cNvSpPr>
              <p:nvPr/>
            </p:nvSpPr>
            <p:spPr bwMode="auto">
              <a:xfrm>
                <a:off x="3265" y="2047"/>
                <a:ext cx="662" cy="0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27653" name="Group 8"/>
          <p:cNvGrpSpPr>
            <a:grpSpLocks/>
          </p:cNvGrpSpPr>
          <p:nvPr/>
        </p:nvGrpSpPr>
        <p:grpSpPr bwMode="auto">
          <a:xfrm>
            <a:off x="7459663" y="2287589"/>
            <a:ext cx="614362" cy="2676525"/>
            <a:chOff x="3739" y="1441"/>
            <a:chExt cx="387" cy="1686"/>
          </a:xfrm>
        </p:grpSpPr>
        <p:sp>
          <p:nvSpPr>
            <p:cNvPr id="27687" name="Text Box 9"/>
            <p:cNvSpPr txBox="1">
              <a:spLocks noChangeArrowheads="1"/>
            </p:cNvSpPr>
            <p:nvPr/>
          </p:nvSpPr>
          <p:spPr bwMode="auto">
            <a:xfrm>
              <a:off x="3739" y="1441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27688" name="Line 10"/>
            <p:cNvSpPr>
              <a:spLocks noChangeShapeType="1"/>
            </p:cNvSpPr>
            <p:nvPr/>
          </p:nvSpPr>
          <p:spPr bwMode="auto">
            <a:xfrm flipH="1">
              <a:off x="3917" y="1692"/>
              <a:ext cx="0" cy="1435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7654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931988" y="249239"/>
            <a:ext cx="8494712" cy="619125"/>
          </a:xfrm>
        </p:spPr>
        <p:txBody>
          <a:bodyPr/>
          <a:lstStyle/>
          <a:p>
            <a:pPr algn="l" eaLnBrk="1" hangingPunct="1"/>
            <a:r>
              <a:rPr lang="en-US" altLang="id-ID" sz="3200">
                <a:solidFill>
                  <a:srgbClr val="CC0000"/>
                </a:solidFill>
              </a:rPr>
              <a:t>“Perfectly inelastic demand”</a:t>
            </a:r>
            <a:r>
              <a:rPr lang="en-US" altLang="id-ID" sz="2700">
                <a:solidFill>
                  <a:srgbClr val="CC0000"/>
                </a:solidFill>
              </a:rPr>
              <a:t>  (one extreme case)</a:t>
            </a:r>
          </a:p>
        </p:txBody>
      </p:sp>
      <p:grpSp>
        <p:nvGrpSpPr>
          <p:cNvPr id="27655" name="Group 12"/>
          <p:cNvGrpSpPr>
            <a:grpSpLocks/>
          </p:cNvGrpSpPr>
          <p:nvPr/>
        </p:nvGrpSpPr>
        <p:grpSpPr bwMode="auto">
          <a:xfrm>
            <a:off x="6350001" y="2114550"/>
            <a:ext cx="3870325" cy="3060700"/>
            <a:chOff x="3226" y="1041"/>
            <a:chExt cx="2146" cy="1792"/>
          </a:xfrm>
        </p:grpSpPr>
        <p:grpSp>
          <p:nvGrpSpPr>
            <p:cNvPr id="27682" name="Group 13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27685" name="Line 14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7686" name="Line 15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7683" name="Text Box 16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27684" name="Text Box 17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6084888" y="3706813"/>
            <a:ext cx="1727200" cy="457200"/>
            <a:chOff x="2873" y="2335"/>
            <a:chExt cx="1088" cy="288"/>
          </a:xfrm>
        </p:grpSpPr>
        <p:sp>
          <p:nvSpPr>
            <p:cNvPr id="27679" name="Text Box 19"/>
            <p:cNvSpPr txBox="1">
              <a:spLocks noChangeArrowheads="1"/>
            </p:cNvSpPr>
            <p:nvPr/>
          </p:nvSpPr>
          <p:spPr bwMode="auto">
            <a:xfrm>
              <a:off x="2873" y="233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7680" name="Line 20"/>
            <p:cNvSpPr>
              <a:spLocks noChangeShapeType="1"/>
            </p:cNvSpPr>
            <p:nvPr/>
          </p:nvSpPr>
          <p:spPr bwMode="auto">
            <a:xfrm>
              <a:off x="3264" y="2463"/>
              <a:ext cx="647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7681" name="Oval 21"/>
            <p:cNvSpPr>
              <a:spLocks noChangeArrowheads="1"/>
            </p:cNvSpPr>
            <p:nvPr/>
          </p:nvSpPr>
          <p:spPr bwMode="auto">
            <a:xfrm>
              <a:off x="3873" y="2419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392214" name="Line 22"/>
          <p:cNvSpPr>
            <a:spLocks noChangeShapeType="1"/>
          </p:cNvSpPr>
          <p:nvPr/>
        </p:nvSpPr>
        <p:spPr bwMode="auto">
          <a:xfrm rot="10800000" flipH="1" flipV="1">
            <a:off x="6837363" y="3252789"/>
            <a:ext cx="0" cy="657225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2215" name="Text Box 23"/>
          <p:cNvSpPr txBox="1">
            <a:spLocks noChangeArrowheads="1"/>
          </p:cNvSpPr>
          <p:nvPr/>
        </p:nvSpPr>
        <p:spPr bwMode="auto">
          <a:xfrm>
            <a:off x="5103814" y="4633914"/>
            <a:ext cx="1203325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 falls by 10%</a:t>
            </a:r>
          </a:p>
        </p:txBody>
      </p:sp>
      <p:sp>
        <p:nvSpPr>
          <p:cNvPr id="392216" name="Text Box 24"/>
          <p:cNvSpPr txBox="1">
            <a:spLocks noChangeArrowheads="1"/>
          </p:cNvSpPr>
          <p:nvPr/>
        </p:nvSpPr>
        <p:spPr bwMode="auto">
          <a:xfrm>
            <a:off x="7481889" y="5486401"/>
            <a:ext cx="1836737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 changes </a:t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by  0%</a:t>
            </a:r>
          </a:p>
        </p:txBody>
      </p:sp>
      <p:sp>
        <p:nvSpPr>
          <p:cNvPr id="2766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92218" name="Text Box 26"/>
          <p:cNvSpPr txBox="1">
            <a:spLocks noChangeArrowheads="1"/>
          </p:cNvSpPr>
          <p:nvPr/>
        </p:nvSpPr>
        <p:spPr bwMode="auto">
          <a:xfrm>
            <a:off x="7581901" y="871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009900"/>
                </a:solidFill>
                <a:cs typeface="Arial" panose="020B0604020202020204" pitchFamily="34" charset="0"/>
              </a:rPr>
              <a:t>0%</a:t>
            </a:r>
            <a:endParaRPr lang="en-US" altLang="id-ID" sz="2500" b="1" i="1" baseline="3000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392219" name="Text Box 27"/>
          <p:cNvSpPr txBox="1">
            <a:spLocks noChangeArrowheads="1"/>
          </p:cNvSpPr>
          <p:nvPr/>
        </p:nvSpPr>
        <p:spPr bwMode="auto">
          <a:xfrm>
            <a:off x="7588251" y="1379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FF6600"/>
                </a:solidFill>
                <a:cs typeface="Arial" panose="020B0604020202020204" pitchFamily="34" charset="0"/>
              </a:rPr>
              <a:t>10%</a:t>
            </a:r>
            <a:endParaRPr lang="en-US" altLang="id-ID" sz="2500" b="1" i="1" baseline="30000">
              <a:solidFill>
                <a:srgbClr val="FF6600"/>
              </a:solidFill>
              <a:cs typeface="Arial" panose="020B0604020202020204" pitchFamily="34" charset="0"/>
            </a:endParaRPr>
          </a:p>
        </p:txBody>
      </p:sp>
      <p:sp>
        <p:nvSpPr>
          <p:cNvPr id="392220" name="Text Box 28"/>
          <p:cNvSpPr txBox="1">
            <a:spLocks noChangeArrowheads="1"/>
          </p:cNvSpPr>
          <p:nvPr/>
        </p:nvSpPr>
        <p:spPr bwMode="auto">
          <a:xfrm>
            <a:off x="8726489" y="1111250"/>
            <a:ext cx="682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= 0</a:t>
            </a:r>
          </a:p>
        </p:txBody>
      </p:sp>
      <p:grpSp>
        <p:nvGrpSpPr>
          <p:cNvPr id="27664" name="Group 29"/>
          <p:cNvGrpSpPr>
            <a:grpSpLocks/>
          </p:cNvGrpSpPr>
          <p:nvPr/>
        </p:nvGrpSpPr>
        <p:grpSpPr bwMode="auto">
          <a:xfrm>
            <a:off x="2249488" y="874714"/>
            <a:ext cx="6413500" cy="981075"/>
            <a:chOff x="747" y="551"/>
            <a:chExt cx="4040" cy="618"/>
          </a:xfrm>
        </p:grpSpPr>
        <p:sp>
          <p:nvSpPr>
            <p:cNvPr id="27672" name="Text Box 30"/>
            <p:cNvSpPr txBox="1">
              <a:spLocks noChangeArrowheads="1"/>
            </p:cNvSpPr>
            <p:nvPr/>
          </p:nvSpPr>
          <p:spPr bwMode="auto">
            <a:xfrm>
              <a:off x="747" y="603"/>
              <a:ext cx="1436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Price elasticity 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of demand</a:t>
              </a:r>
            </a:p>
          </p:txBody>
        </p:sp>
        <p:sp>
          <p:nvSpPr>
            <p:cNvPr id="27673" name="Text Box 31"/>
            <p:cNvSpPr txBox="1">
              <a:spLocks noChangeArrowheads="1"/>
            </p:cNvSpPr>
            <p:nvPr/>
          </p:nvSpPr>
          <p:spPr bwMode="auto">
            <a:xfrm>
              <a:off x="2091" y="704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27674" name="Text Box 32"/>
            <p:cNvSpPr txBox="1">
              <a:spLocks noChangeArrowheads="1"/>
            </p:cNvSpPr>
            <p:nvPr/>
          </p:nvSpPr>
          <p:spPr bwMode="auto">
            <a:xfrm>
              <a:off x="2358" y="55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27675" name="Text Box 33"/>
            <p:cNvSpPr txBox="1">
              <a:spLocks noChangeArrowheads="1"/>
            </p:cNvSpPr>
            <p:nvPr/>
          </p:nvSpPr>
          <p:spPr bwMode="auto">
            <a:xfrm>
              <a:off x="2362" y="87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P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27676" name="Line 34"/>
            <p:cNvSpPr>
              <a:spLocks noChangeShapeType="1"/>
            </p:cNvSpPr>
            <p:nvPr/>
          </p:nvSpPr>
          <p:spPr bwMode="auto">
            <a:xfrm>
              <a:off x="2417" y="859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7677" name="Text Box 35"/>
            <p:cNvSpPr txBox="1">
              <a:spLocks noChangeArrowheads="1"/>
            </p:cNvSpPr>
            <p:nvPr/>
          </p:nvSpPr>
          <p:spPr bwMode="auto">
            <a:xfrm>
              <a:off x="3839" y="702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27678" name="Line 36"/>
            <p:cNvSpPr>
              <a:spLocks noChangeShapeType="1"/>
            </p:cNvSpPr>
            <p:nvPr/>
          </p:nvSpPr>
          <p:spPr bwMode="auto">
            <a:xfrm>
              <a:off x="4171" y="860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7665" name="Oval 37"/>
          <p:cNvSpPr>
            <a:spLocks noChangeArrowheads="1"/>
          </p:cNvSpPr>
          <p:nvPr/>
        </p:nvSpPr>
        <p:spPr bwMode="auto">
          <a:xfrm>
            <a:off x="7672388" y="3179763"/>
            <a:ext cx="139700" cy="13811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d-ID" altLang="id-ID" sz="1800">
              <a:cs typeface="Arial" panose="020B0604020202020204" pitchFamily="34" charset="0"/>
            </a:endParaRPr>
          </a:p>
        </p:txBody>
      </p:sp>
      <p:sp>
        <p:nvSpPr>
          <p:cNvPr id="27666" name="Rectangle 38"/>
          <p:cNvSpPr>
            <a:spLocks noChangeArrowheads="1"/>
          </p:cNvSpPr>
          <p:nvPr/>
        </p:nvSpPr>
        <p:spPr bwMode="auto">
          <a:xfrm>
            <a:off x="1890713" y="3221039"/>
            <a:ext cx="3390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Consumers’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price sensitivity: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7667" name="Rectangle 39"/>
          <p:cNvSpPr>
            <a:spLocks noChangeArrowheads="1"/>
          </p:cNvSpPr>
          <p:nvPr/>
        </p:nvSpPr>
        <p:spPr bwMode="auto">
          <a:xfrm>
            <a:off x="1889125" y="2144714"/>
            <a:ext cx="14922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curve: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7668" name="Rectangle 40"/>
          <p:cNvSpPr>
            <a:spLocks noChangeArrowheads="1"/>
          </p:cNvSpPr>
          <p:nvPr/>
        </p:nvSpPr>
        <p:spPr bwMode="auto">
          <a:xfrm>
            <a:off x="1862138" y="4859339"/>
            <a:ext cx="16176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Elasticity: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7669" name="Rectangle 41"/>
          <p:cNvSpPr>
            <a:spLocks noChangeArrowheads="1"/>
          </p:cNvSpPr>
          <p:nvPr/>
        </p:nvSpPr>
        <p:spPr bwMode="auto">
          <a:xfrm>
            <a:off x="2089150" y="2581275"/>
            <a:ext cx="28956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vertical</a:t>
            </a:r>
          </a:p>
        </p:txBody>
      </p:sp>
      <p:sp>
        <p:nvSpPr>
          <p:cNvPr id="27670" name="Rectangle 42"/>
          <p:cNvSpPr>
            <a:spLocks noChangeArrowheads="1"/>
          </p:cNvSpPr>
          <p:nvPr/>
        </p:nvSpPr>
        <p:spPr bwMode="auto">
          <a:xfrm>
            <a:off x="2106614" y="4079875"/>
            <a:ext cx="26241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none</a:t>
            </a:r>
          </a:p>
        </p:txBody>
      </p:sp>
      <p:sp>
        <p:nvSpPr>
          <p:cNvPr id="392235" name="Rectangle 43"/>
          <p:cNvSpPr>
            <a:spLocks noChangeArrowheads="1"/>
          </p:cNvSpPr>
          <p:nvPr/>
        </p:nvSpPr>
        <p:spPr bwMode="auto">
          <a:xfrm>
            <a:off x="2103439" y="5316539"/>
            <a:ext cx="18319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8763145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2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214" grpId="0" animBg="1"/>
      <p:bldP spid="392215" grpId="0" animBg="1"/>
      <p:bldP spid="392216" grpId="0" animBg="1"/>
      <p:bldP spid="392218" grpId="0"/>
      <p:bldP spid="392219" grpId="0"/>
      <p:bldP spid="392220" grpId="0"/>
      <p:bldP spid="3922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5B24AD9-966C-4982-84FD-ADADBB597C0F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29700" name="Group 2"/>
          <p:cNvGrpSpPr>
            <a:grpSpLocks/>
          </p:cNvGrpSpPr>
          <p:nvPr/>
        </p:nvGrpSpPr>
        <p:grpSpPr bwMode="auto">
          <a:xfrm>
            <a:off x="7508876" y="1900238"/>
            <a:ext cx="2193925" cy="2709862"/>
            <a:chOff x="3770" y="1197"/>
            <a:chExt cx="1388" cy="1707"/>
          </a:xfrm>
        </p:grpSpPr>
        <p:sp>
          <p:nvSpPr>
            <p:cNvPr id="29744" name="Arc 3"/>
            <p:cNvSpPr>
              <a:spLocks/>
            </p:cNvSpPr>
            <p:nvPr/>
          </p:nvSpPr>
          <p:spPr bwMode="auto">
            <a:xfrm flipH="1" flipV="1">
              <a:off x="3770" y="1197"/>
              <a:ext cx="1388" cy="1565"/>
            </a:xfrm>
            <a:custGeom>
              <a:avLst/>
              <a:gdLst>
                <a:gd name="T0" fmla="*/ 0 w 21334"/>
                <a:gd name="T1" fmla="*/ 0 h 18670"/>
                <a:gd name="T2" fmla="*/ 0 w 21334"/>
                <a:gd name="T3" fmla="*/ 0 h 18670"/>
                <a:gd name="T4" fmla="*/ 0 w 21334"/>
                <a:gd name="T5" fmla="*/ 0 h 18670"/>
                <a:gd name="T6" fmla="*/ 0 60000 65536"/>
                <a:gd name="T7" fmla="*/ 0 60000 65536"/>
                <a:gd name="T8" fmla="*/ 0 60000 65536"/>
                <a:gd name="T9" fmla="*/ 0 w 21334"/>
                <a:gd name="T10" fmla="*/ 0 h 18670"/>
                <a:gd name="T11" fmla="*/ 21334 w 21334"/>
                <a:gd name="T12" fmla="*/ 18670 h 186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34" h="18670" fill="none" extrusionOk="0">
                  <a:moveTo>
                    <a:pt x="10862" y="0"/>
                  </a:moveTo>
                  <a:cubicBezTo>
                    <a:pt x="16474" y="3265"/>
                    <a:pt x="20319" y="8880"/>
                    <a:pt x="21334" y="15292"/>
                  </a:cubicBezTo>
                </a:path>
                <a:path w="21334" h="18670" stroke="0" extrusionOk="0">
                  <a:moveTo>
                    <a:pt x="10862" y="0"/>
                  </a:moveTo>
                  <a:cubicBezTo>
                    <a:pt x="16474" y="3265"/>
                    <a:pt x="20319" y="8880"/>
                    <a:pt x="21334" y="15292"/>
                  </a:cubicBezTo>
                  <a:lnTo>
                    <a:pt x="0" y="18670"/>
                  </a:lnTo>
                  <a:lnTo>
                    <a:pt x="10862" y="0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9745" name="Text Box 4"/>
            <p:cNvSpPr txBox="1">
              <a:spLocks noChangeArrowheads="1"/>
            </p:cNvSpPr>
            <p:nvPr/>
          </p:nvSpPr>
          <p:spPr bwMode="auto">
            <a:xfrm>
              <a:off x="4372" y="2615"/>
              <a:ext cx="352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97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31988" y="249239"/>
            <a:ext cx="8335962" cy="619125"/>
          </a:xfrm>
        </p:spPr>
        <p:txBody>
          <a:bodyPr/>
          <a:lstStyle/>
          <a:p>
            <a:pPr algn="l" eaLnBrk="1" hangingPunct="1"/>
            <a:r>
              <a:rPr lang="en-US" altLang="id-ID" sz="3200">
                <a:solidFill>
                  <a:srgbClr val="CC0000"/>
                </a:solidFill>
              </a:rPr>
              <a:t>“Inelastic demand”</a:t>
            </a:r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6350001" y="2114550"/>
            <a:ext cx="3870325" cy="3060700"/>
            <a:chOff x="3226" y="1041"/>
            <a:chExt cx="2146" cy="1792"/>
          </a:xfrm>
        </p:grpSpPr>
        <p:grpSp>
          <p:nvGrpSpPr>
            <p:cNvPr id="29739" name="Group 7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29742" name="Line 8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9743" name="Line 9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9740" name="Text Box 10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29741" name="Text Box 11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29703" name="Group 12"/>
          <p:cNvGrpSpPr>
            <a:grpSpLocks/>
          </p:cNvGrpSpPr>
          <p:nvPr/>
        </p:nvGrpSpPr>
        <p:grpSpPr bwMode="auto">
          <a:xfrm>
            <a:off x="6091238" y="3019426"/>
            <a:ext cx="1943100" cy="2386013"/>
            <a:chOff x="2877" y="1902"/>
            <a:chExt cx="1224" cy="1503"/>
          </a:xfrm>
        </p:grpSpPr>
        <p:sp>
          <p:nvSpPr>
            <p:cNvPr id="29733" name="Text Box 13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29734" name="Text Box 14"/>
            <p:cNvSpPr txBox="1">
              <a:spLocks noChangeArrowheads="1"/>
            </p:cNvSpPr>
            <p:nvPr/>
          </p:nvSpPr>
          <p:spPr bwMode="auto">
            <a:xfrm>
              <a:off x="2877" y="1902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grpSp>
          <p:nvGrpSpPr>
            <p:cNvPr id="29735" name="Group 15"/>
            <p:cNvGrpSpPr>
              <a:grpSpLocks/>
            </p:cNvGrpSpPr>
            <p:nvPr/>
          </p:nvGrpSpPr>
          <p:grpSpPr bwMode="auto">
            <a:xfrm>
              <a:off x="3265" y="2047"/>
              <a:ext cx="662" cy="1079"/>
              <a:chOff x="3265" y="2047"/>
              <a:chExt cx="662" cy="1178"/>
            </a:xfrm>
          </p:grpSpPr>
          <p:sp>
            <p:nvSpPr>
              <p:cNvPr id="29737" name="Line 16"/>
              <p:cNvSpPr>
                <a:spLocks noChangeShapeType="1"/>
              </p:cNvSpPr>
              <p:nvPr/>
            </p:nvSpPr>
            <p:spPr bwMode="auto">
              <a:xfrm>
                <a:off x="3920" y="2049"/>
                <a:ext cx="0" cy="1176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9738" name="Line 17"/>
              <p:cNvSpPr>
                <a:spLocks noChangeShapeType="1"/>
              </p:cNvSpPr>
              <p:nvPr/>
            </p:nvSpPr>
            <p:spPr bwMode="auto">
              <a:xfrm>
                <a:off x="3265" y="2047"/>
                <a:ext cx="662" cy="0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9736" name="Oval 18"/>
            <p:cNvSpPr>
              <a:spLocks noChangeArrowheads="1"/>
            </p:cNvSpPr>
            <p:nvPr/>
          </p:nvSpPr>
          <p:spPr bwMode="auto">
            <a:xfrm>
              <a:off x="3873" y="2003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7881939" y="3916363"/>
            <a:ext cx="547687" cy="1492250"/>
            <a:chOff x="4005" y="2467"/>
            <a:chExt cx="345" cy="940"/>
          </a:xfrm>
        </p:grpSpPr>
        <p:sp>
          <p:nvSpPr>
            <p:cNvPr id="29731" name="Text Box 20"/>
            <p:cNvSpPr txBox="1">
              <a:spLocks noChangeArrowheads="1"/>
            </p:cNvSpPr>
            <p:nvPr/>
          </p:nvSpPr>
          <p:spPr bwMode="auto">
            <a:xfrm>
              <a:off x="4005" y="3119"/>
              <a:ext cx="3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9732" name="Line 21"/>
            <p:cNvSpPr>
              <a:spLocks noChangeShapeType="1"/>
            </p:cNvSpPr>
            <p:nvPr/>
          </p:nvSpPr>
          <p:spPr bwMode="auto">
            <a:xfrm>
              <a:off x="4148" y="2467"/>
              <a:ext cx="0" cy="65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084888" y="3706813"/>
            <a:ext cx="2093912" cy="457200"/>
            <a:chOff x="2873" y="2335"/>
            <a:chExt cx="1319" cy="288"/>
          </a:xfrm>
        </p:grpSpPr>
        <p:sp>
          <p:nvSpPr>
            <p:cNvPr id="29728" name="Text Box 23"/>
            <p:cNvSpPr txBox="1">
              <a:spLocks noChangeArrowheads="1"/>
            </p:cNvSpPr>
            <p:nvPr/>
          </p:nvSpPr>
          <p:spPr bwMode="auto">
            <a:xfrm>
              <a:off x="2873" y="233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29729" name="Line 24"/>
            <p:cNvSpPr>
              <a:spLocks noChangeShapeType="1"/>
            </p:cNvSpPr>
            <p:nvPr/>
          </p:nvSpPr>
          <p:spPr bwMode="auto">
            <a:xfrm flipV="1">
              <a:off x="3264" y="2463"/>
              <a:ext cx="878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9730" name="Oval 25"/>
            <p:cNvSpPr>
              <a:spLocks noChangeArrowheads="1"/>
            </p:cNvSpPr>
            <p:nvPr/>
          </p:nvSpPr>
          <p:spPr bwMode="auto">
            <a:xfrm>
              <a:off x="4104" y="2419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394266" name="Line 26"/>
          <p:cNvSpPr>
            <a:spLocks noChangeShapeType="1"/>
          </p:cNvSpPr>
          <p:nvPr/>
        </p:nvSpPr>
        <p:spPr bwMode="auto">
          <a:xfrm rot="10800000" flipH="1" flipV="1">
            <a:off x="6837363" y="3252789"/>
            <a:ext cx="0" cy="657225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4267" name="Line 27"/>
          <p:cNvSpPr>
            <a:spLocks noChangeShapeType="1"/>
          </p:cNvSpPr>
          <p:nvPr/>
        </p:nvSpPr>
        <p:spPr bwMode="auto">
          <a:xfrm rot="5400000" flipV="1">
            <a:off x="7930357" y="4656932"/>
            <a:ext cx="0" cy="347663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4268" name="Text Box 28"/>
          <p:cNvSpPr txBox="1">
            <a:spLocks noChangeArrowheads="1"/>
          </p:cNvSpPr>
          <p:nvPr/>
        </p:nvSpPr>
        <p:spPr bwMode="auto">
          <a:xfrm>
            <a:off x="7496176" y="5603876"/>
            <a:ext cx="1954213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 rises less than 10%</a:t>
            </a:r>
          </a:p>
        </p:txBody>
      </p:sp>
      <p:sp>
        <p:nvSpPr>
          <p:cNvPr id="2970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94270" name="Text Box 30"/>
          <p:cNvSpPr txBox="1">
            <a:spLocks noChangeArrowheads="1"/>
          </p:cNvSpPr>
          <p:nvPr/>
        </p:nvSpPr>
        <p:spPr bwMode="auto">
          <a:xfrm>
            <a:off x="7581901" y="871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009900"/>
                </a:solidFill>
                <a:cs typeface="Arial" panose="020B0604020202020204" pitchFamily="34" charset="0"/>
              </a:rPr>
              <a:t>&lt; 10%</a:t>
            </a:r>
            <a:endParaRPr lang="en-US" altLang="id-ID" sz="2500" b="1" i="1" baseline="3000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394271" name="Text Box 31"/>
          <p:cNvSpPr txBox="1">
            <a:spLocks noChangeArrowheads="1"/>
          </p:cNvSpPr>
          <p:nvPr/>
        </p:nvSpPr>
        <p:spPr bwMode="auto">
          <a:xfrm>
            <a:off x="7588251" y="1379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FF6600"/>
                </a:solidFill>
                <a:cs typeface="Arial" panose="020B0604020202020204" pitchFamily="34" charset="0"/>
              </a:rPr>
              <a:t>10%</a:t>
            </a:r>
            <a:endParaRPr lang="en-US" altLang="id-ID" sz="2500" b="1" i="1" baseline="30000">
              <a:solidFill>
                <a:srgbClr val="FF6600"/>
              </a:solidFill>
              <a:cs typeface="Arial" panose="020B0604020202020204" pitchFamily="34" charset="0"/>
            </a:endParaRPr>
          </a:p>
        </p:txBody>
      </p:sp>
      <p:sp>
        <p:nvSpPr>
          <p:cNvPr id="394272" name="Text Box 32"/>
          <p:cNvSpPr txBox="1">
            <a:spLocks noChangeArrowheads="1"/>
          </p:cNvSpPr>
          <p:nvPr/>
        </p:nvSpPr>
        <p:spPr bwMode="auto">
          <a:xfrm>
            <a:off x="8726489" y="1111250"/>
            <a:ext cx="682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&lt; 1</a:t>
            </a:r>
          </a:p>
        </p:txBody>
      </p:sp>
      <p:grpSp>
        <p:nvGrpSpPr>
          <p:cNvPr id="29713" name="Group 33"/>
          <p:cNvGrpSpPr>
            <a:grpSpLocks/>
          </p:cNvGrpSpPr>
          <p:nvPr/>
        </p:nvGrpSpPr>
        <p:grpSpPr bwMode="auto">
          <a:xfrm>
            <a:off x="2249488" y="874714"/>
            <a:ext cx="6413500" cy="981075"/>
            <a:chOff x="747" y="551"/>
            <a:chExt cx="4040" cy="618"/>
          </a:xfrm>
        </p:grpSpPr>
        <p:sp>
          <p:nvSpPr>
            <p:cNvPr id="29721" name="Text Box 34"/>
            <p:cNvSpPr txBox="1">
              <a:spLocks noChangeArrowheads="1"/>
            </p:cNvSpPr>
            <p:nvPr/>
          </p:nvSpPr>
          <p:spPr bwMode="auto">
            <a:xfrm>
              <a:off x="747" y="603"/>
              <a:ext cx="1436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Price elasticity 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of demand</a:t>
              </a:r>
            </a:p>
          </p:txBody>
        </p:sp>
        <p:sp>
          <p:nvSpPr>
            <p:cNvPr id="29722" name="Text Box 35"/>
            <p:cNvSpPr txBox="1">
              <a:spLocks noChangeArrowheads="1"/>
            </p:cNvSpPr>
            <p:nvPr/>
          </p:nvSpPr>
          <p:spPr bwMode="auto">
            <a:xfrm>
              <a:off x="2091" y="704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29723" name="Text Box 36"/>
            <p:cNvSpPr txBox="1">
              <a:spLocks noChangeArrowheads="1"/>
            </p:cNvSpPr>
            <p:nvPr/>
          </p:nvSpPr>
          <p:spPr bwMode="auto">
            <a:xfrm>
              <a:off x="2358" y="55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29724" name="Text Box 37"/>
            <p:cNvSpPr txBox="1">
              <a:spLocks noChangeArrowheads="1"/>
            </p:cNvSpPr>
            <p:nvPr/>
          </p:nvSpPr>
          <p:spPr bwMode="auto">
            <a:xfrm>
              <a:off x="2362" y="87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P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29725" name="Line 38"/>
            <p:cNvSpPr>
              <a:spLocks noChangeShapeType="1"/>
            </p:cNvSpPr>
            <p:nvPr/>
          </p:nvSpPr>
          <p:spPr bwMode="auto">
            <a:xfrm>
              <a:off x="2417" y="859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9726" name="Text Box 39"/>
            <p:cNvSpPr txBox="1">
              <a:spLocks noChangeArrowheads="1"/>
            </p:cNvSpPr>
            <p:nvPr/>
          </p:nvSpPr>
          <p:spPr bwMode="auto">
            <a:xfrm>
              <a:off x="3839" y="702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29727" name="Line 40"/>
            <p:cNvSpPr>
              <a:spLocks noChangeShapeType="1"/>
            </p:cNvSpPr>
            <p:nvPr/>
          </p:nvSpPr>
          <p:spPr bwMode="auto">
            <a:xfrm>
              <a:off x="4171" y="860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94281" name="Text Box 41"/>
          <p:cNvSpPr txBox="1">
            <a:spLocks noChangeArrowheads="1"/>
          </p:cNvSpPr>
          <p:nvPr/>
        </p:nvSpPr>
        <p:spPr bwMode="auto">
          <a:xfrm>
            <a:off x="5103814" y="4633914"/>
            <a:ext cx="1203325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 falls by 10%</a:t>
            </a:r>
          </a:p>
        </p:txBody>
      </p:sp>
      <p:sp>
        <p:nvSpPr>
          <p:cNvPr id="29715" name="Rectangle 42"/>
          <p:cNvSpPr>
            <a:spLocks noChangeArrowheads="1"/>
          </p:cNvSpPr>
          <p:nvPr/>
        </p:nvSpPr>
        <p:spPr bwMode="auto">
          <a:xfrm>
            <a:off x="1890713" y="3221039"/>
            <a:ext cx="3390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Consumers’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price sensitivity: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9716" name="Rectangle 43"/>
          <p:cNvSpPr>
            <a:spLocks noChangeArrowheads="1"/>
          </p:cNvSpPr>
          <p:nvPr/>
        </p:nvSpPr>
        <p:spPr bwMode="auto">
          <a:xfrm>
            <a:off x="1889125" y="2144714"/>
            <a:ext cx="14922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curve: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9717" name="Rectangle 44"/>
          <p:cNvSpPr>
            <a:spLocks noChangeArrowheads="1"/>
          </p:cNvSpPr>
          <p:nvPr/>
        </p:nvSpPr>
        <p:spPr bwMode="auto">
          <a:xfrm>
            <a:off x="1862138" y="4859339"/>
            <a:ext cx="16176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Elasticity: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29718" name="Rectangle 45"/>
          <p:cNvSpPr>
            <a:spLocks noChangeArrowheads="1"/>
          </p:cNvSpPr>
          <p:nvPr/>
        </p:nvSpPr>
        <p:spPr bwMode="auto">
          <a:xfrm>
            <a:off x="2089150" y="2581275"/>
            <a:ext cx="28956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relatively steep</a:t>
            </a:r>
          </a:p>
        </p:txBody>
      </p:sp>
      <p:sp>
        <p:nvSpPr>
          <p:cNvPr id="29719" name="Rectangle 46"/>
          <p:cNvSpPr>
            <a:spLocks noChangeArrowheads="1"/>
          </p:cNvSpPr>
          <p:nvPr/>
        </p:nvSpPr>
        <p:spPr bwMode="auto">
          <a:xfrm>
            <a:off x="2106614" y="4079875"/>
            <a:ext cx="26241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relatively low</a:t>
            </a:r>
          </a:p>
        </p:txBody>
      </p:sp>
      <p:sp>
        <p:nvSpPr>
          <p:cNvPr id="394287" name="Rectangle 47"/>
          <p:cNvSpPr>
            <a:spLocks noChangeArrowheads="1"/>
          </p:cNvSpPr>
          <p:nvPr/>
        </p:nvSpPr>
        <p:spPr bwMode="auto">
          <a:xfrm>
            <a:off x="2103439" y="5316539"/>
            <a:ext cx="18319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&lt; 1</a:t>
            </a:r>
          </a:p>
        </p:txBody>
      </p:sp>
    </p:spTree>
    <p:extLst>
      <p:ext uri="{BB962C8B-B14F-4D97-AF65-F5344CB8AC3E}">
        <p14:creationId xmlns:p14="http://schemas.microsoft.com/office/powerpoint/2010/main" val="5645448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4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4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66" grpId="0" animBg="1"/>
      <p:bldP spid="394267" grpId="0" animBg="1"/>
      <p:bldP spid="394268" grpId="0" animBg="1"/>
      <p:bldP spid="394270" grpId="0"/>
      <p:bldP spid="394271" grpId="0"/>
      <p:bldP spid="394272" grpId="0"/>
      <p:bldP spid="394281" grpId="0" animBg="1"/>
      <p:bldP spid="3942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D410C5E-856C-4331-8FB2-7D68F001A683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31748" name="Group 2"/>
          <p:cNvGrpSpPr>
            <a:grpSpLocks/>
          </p:cNvGrpSpPr>
          <p:nvPr/>
        </p:nvGrpSpPr>
        <p:grpSpPr bwMode="auto">
          <a:xfrm>
            <a:off x="7424739" y="2038350"/>
            <a:ext cx="2128837" cy="2389188"/>
            <a:chOff x="4020" y="949"/>
            <a:chExt cx="1477" cy="1505"/>
          </a:xfrm>
        </p:grpSpPr>
        <p:sp>
          <p:nvSpPr>
            <p:cNvPr id="31792" name="Arc 3"/>
            <p:cNvSpPr>
              <a:spLocks/>
            </p:cNvSpPr>
            <p:nvPr/>
          </p:nvSpPr>
          <p:spPr bwMode="auto">
            <a:xfrm flipH="1" flipV="1">
              <a:off x="4020" y="949"/>
              <a:ext cx="1477" cy="1344"/>
            </a:xfrm>
            <a:custGeom>
              <a:avLst/>
              <a:gdLst>
                <a:gd name="T0" fmla="*/ 0 w 21121"/>
                <a:gd name="T1" fmla="*/ 0 h 21063"/>
                <a:gd name="T2" fmla="*/ 0 w 21121"/>
                <a:gd name="T3" fmla="*/ 0 h 21063"/>
                <a:gd name="T4" fmla="*/ 0 w 21121"/>
                <a:gd name="T5" fmla="*/ 0 h 21063"/>
                <a:gd name="T6" fmla="*/ 0 60000 65536"/>
                <a:gd name="T7" fmla="*/ 0 60000 65536"/>
                <a:gd name="T8" fmla="*/ 0 60000 65536"/>
                <a:gd name="T9" fmla="*/ 0 w 21121"/>
                <a:gd name="T10" fmla="*/ 0 h 21063"/>
                <a:gd name="T11" fmla="*/ 21121 w 21121"/>
                <a:gd name="T12" fmla="*/ 21063 h 210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21" h="21063" fill="none" extrusionOk="0">
                  <a:moveTo>
                    <a:pt x="4785" y="-1"/>
                  </a:moveTo>
                  <a:cubicBezTo>
                    <a:pt x="12985" y="1862"/>
                    <a:pt x="19359" y="8315"/>
                    <a:pt x="21120" y="16539"/>
                  </a:cubicBezTo>
                </a:path>
                <a:path w="21121" h="21063" stroke="0" extrusionOk="0">
                  <a:moveTo>
                    <a:pt x="4785" y="-1"/>
                  </a:moveTo>
                  <a:cubicBezTo>
                    <a:pt x="12985" y="1862"/>
                    <a:pt x="19359" y="8315"/>
                    <a:pt x="21120" y="16539"/>
                  </a:cubicBezTo>
                  <a:lnTo>
                    <a:pt x="0" y="21063"/>
                  </a:lnTo>
                  <a:lnTo>
                    <a:pt x="4785" y="-1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1793" name="Text Box 4"/>
            <p:cNvSpPr txBox="1">
              <a:spLocks noChangeArrowheads="1"/>
            </p:cNvSpPr>
            <p:nvPr/>
          </p:nvSpPr>
          <p:spPr bwMode="auto">
            <a:xfrm>
              <a:off x="5060" y="2166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317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31988" y="249239"/>
            <a:ext cx="5103812" cy="619125"/>
          </a:xfrm>
        </p:spPr>
        <p:txBody>
          <a:bodyPr/>
          <a:lstStyle/>
          <a:p>
            <a:pPr algn="l" eaLnBrk="1" hangingPunct="1"/>
            <a:r>
              <a:rPr lang="en-US" altLang="id-ID" sz="3200">
                <a:solidFill>
                  <a:srgbClr val="CC0000"/>
                </a:solidFill>
              </a:rPr>
              <a:t>“Unit elastic demand”</a:t>
            </a:r>
          </a:p>
        </p:txBody>
      </p:sp>
      <p:grpSp>
        <p:nvGrpSpPr>
          <p:cNvPr id="31750" name="Group 6"/>
          <p:cNvGrpSpPr>
            <a:grpSpLocks/>
          </p:cNvGrpSpPr>
          <p:nvPr/>
        </p:nvGrpSpPr>
        <p:grpSpPr bwMode="auto">
          <a:xfrm>
            <a:off x="6350001" y="2114550"/>
            <a:ext cx="3870325" cy="3060700"/>
            <a:chOff x="3226" y="1041"/>
            <a:chExt cx="2146" cy="1792"/>
          </a:xfrm>
        </p:grpSpPr>
        <p:grpSp>
          <p:nvGrpSpPr>
            <p:cNvPr id="31787" name="Group 7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31790" name="Line 8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91" name="Line 9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1788" name="Text Box 10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31789" name="Text Box 11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31751" name="Group 12"/>
          <p:cNvGrpSpPr>
            <a:grpSpLocks/>
          </p:cNvGrpSpPr>
          <p:nvPr/>
        </p:nvGrpSpPr>
        <p:grpSpPr bwMode="auto">
          <a:xfrm>
            <a:off x="6091238" y="3019426"/>
            <a:ext cx="1943100" cy="2386013"/>
            <a:chOff x="2877" y="1902"/>
            <a:chExt cx="1224" cy="1503"/>
          </a:xfrm>
        </p:grpSpPr>
        <p:sp>
          <p:nvSpPr>
            <p:cNvPr id="31781" name="Text Box 13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1782" name="Text Box 14"/>
            <p:cNvSpPr txBox="1">
              <a:spLocks noChangeArrowheads="1"/>
            </p:cNvSpPr>
            <p:nvPr/>
          </p:nvSpPr>
          <p:spPr bwMode="auto">
            <a:xfrm>
              <a:off x="2877" y="1902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grpSp>
          <p:nvGrpSpPr>
            <p:cNvPr id="31783" name="Group 15"/>
            <p:cNvGrpSpPr>
              <a:grpSpLocks/>
            </p:cNvGrpSpPr>
            <p:nvPr/>
          </p:nvGrpSpPr>
          <p:grpSpPr bwMode="auto">
            <a:xfrm>
              <a:off x="3265" y="2047"/>
              <a:ext cx="662" cy="1079"/>
              <a:chOff x="3265" y="2047"/>
              <a:chExt cx="662" cy="1178"/>
            </a:xfrm>
          </p:grpSpPr>
          <p:sp>
            <p:nvSpPr>
              <p:cNvPr id="31785" name="Line 16"/>
              <p:cNvSpPr>
                <a:spLocks noChangeShapeType="1"/>
              </p:cNvSpPr>
              <p:nvPr/>
            </p:nvSpPr>
            <p:spPr bwMode="auto">
              <a:xfrm>
                <a:off x="3920" y="2049"/>
                <a:ext cx="0" cy="1176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786" name="Line 17"/>
              <p:cNvSpPr>
                <a:spLocks noChangeShapeType="1"/>
              </p:cNvSpPr>
              <p:nvPr/>
            </p:nvSpPr>
            <p:spPr bwMode="auto">
              <a:xfrm>
                <a:off x="3265" y="2047"/>
                <a:ext cx="662" cy="0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1784" name="Oval 18"/>
            <p:cNvSpPr>
              <a:spLocks noChangeArrowheads="1"/>
            </p:cNvSpPr>
            <p:nvPr/>
          </p:nvSpPr>
          <p:spPr bwMode="auto">
            <a:xfrm>
              <a:off x="3873" y="2003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8159750" y="3916363"/>
            <a:ext cx="547688" cy="1492250"/>
            <a:chOff x="4452" y="2467"/>
            <a:chExt cx="345" cy="940"/>
          </a:xfrm>
        </p:grpSpPr>
        <p:sp>
          <p:nvSpPr>
            <p:cNvPr id="31779" name="Text Box 20"/>
            <p:cNvSpPr txBox="1">
              <a:spLocks noChangeArrowheads="1"/>
            </p:cNvSpPr>
            <p:nvPr/>
          </p:nvSpPr>
          <p:spPr bwMode="auto">
            <a:xfrm>
              <a:off x="4452" y="3119"/>
              <a:ext cx="3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1780" name="Line 21"/>
            <p:cNvSpPr>
              <a:spLocks noChangeShapeType="1"/>
            </p:cNvSpPr>
            <p:nvPr/>
          </p:nvSpPr>
          <p:spPr bwMode="auto">
            <a:xfrm>
              <a:off x="4623" y="2467"/>
              <a:ext cx="0" cy="65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084888" y="3706813"/>
            <a:ext cx="2411412" cy="457200"/>
            <a:chOff x="2873" y="2335"/>
            <a:chExt cx="1519" cy="288"/>
          </a:xfrm>
        </p:grpSpPr>
        <p:sp>
          <p:nvSpPr>
            <p:cNvPr id="31776" name="Text Box 23"/>
            <p:cNvSpPr txBox="1">
              <a:spLocks noChangeArrowheads="1"/>
            </p:cNvSpPr>
            <p:nvPr/>
          </p:nvSpPr>
          <p:spPr bwMode="auto">
            <a:xfrm>
              <a:off x="2873" y="233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1777" name="Line 24"/>
            <p:cNvSpPr>
              <a:spLocks noChangeShapeType="1"/>
            </p:cNvSpPr>
            <p:nvPr/>
          </p:nvSpPr>
          <p:spPr bwMode="auto">
            <a:xfrm flipV="1">
              <a:off x="3264" y="2463"/>
              <a:ext cx="1087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1778" name="Oval 25"/>
            <p:cNvSpPr>
              <a:spLocks noChangeArrowheads="1"/>
            </p:cNvSpPr>
            <p:nvPr/>
          </p:nvSpPr>
          <p:spPr bwMode="auto">
            <a:xfrm>
              <a:off x="4304" y="2419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396314" name="Line 26"/>
          <p:cNvSpPr>
            <a:spLocks noChangeShapeType="1"/>
          </p:cNvSpPr>
          <p:nvPr/>
        </p:nvSpPr>
        <p:spPr bwMode="auto">
          <a:xfrm rot="10800000" flipH="1" flipV="1">
            <a:off x="6837363" y="3263901"/>
            <a:ext cx="0" cy="657225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6315" name="Text Box 27"/>
          <p:cNvSpPr txBox="1">
            <a:spLocks noChangeArrowheads="1"/>
          </p:cNvSpPr>
          <p:nvPr/>
        </p:nvSpPr>
        <p:spPr bwMode="auto">
          <a:xfrm>
            <a:off x="7905751" y="5581650"/>
            <a:ext cx="2251075" cy="4572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rises by 10%</a:t>
            </a:r>
          </a:p>
        </p:txBody>
      </p:sp>
      <p:sp>
        <p:nvSpPr>
          <p:cNvPr id="3175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96317" name="Text Box 29"/>
          <p:cNvSpPr txBox="1">
            <a:spLocks noChangeArrowheads="1"/>
          </p:cNvSpPr>
          <p:nvPr/>
        </p:nvSpPr>
        <p:spPr bwMode="auto">
          <a:xfrm>
            <a:off x="7581901" y="871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009900"/>
                </a:solidFill>
                <a:cs typeface="Arial" panose="020B0604020202020204" pitchFamily="34" charset="0"/>
              </a:rPr>
              <a:t>10%</a:t>
            </a:r>
            <a:endParaRPr lang="en-US" altLang="id-ID" sz="2500" b="1" i="1" baseline="3000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396318" name="Text Box 30"/>
          <p:cNvSpPr txBox="1">
            <a:spLocks noChangeArrowheads="1"/>
          </p:cNvSpPr>
          <p:nvPr/>
        </p:nvSpPr>
        <p:spPr bwMode="auto">
          <a:xfrm>
            <a:off x="7588251" y="1379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FF6600"/>
                </a:solidFill>
                <a:cs typeface="Arial" panose="020B0604020202020204" pitchFamily="34" charset="0"/>
              </a:rPr>
              <a:t>10%</a:t>
            </a:r>
            <a:endParaRPr lang="en-US" altLang="id-ID" sz="2500" b="1" i="1" baseline="30000">
              <a:solidFill>
                <a:srgbClr val="FF6600"/>
              </a:solidFill>
              <a:cs typeface="Arial" panose="020B0604020202020204" pitchFamily="34" charset="0"/>
            </a:endParaRPr>
          </a:p>
        </p:txBody>
      </p:sp>
      <p:sp>
        <p:nvSpPr>
          <p:cNvPr id="396319" name="Text Box 31"/>
          <p:cNvSpPr txBox="1">
            <a:spLocks noChangeArrowheads="1"/>
          </p:cNvSpPr>
          <p:nvPr/>
        </p:nvSpPr>
        <p:spPr bwMode="auto">
          <a:xfrm>
            <a:off x="8726489" y="1111250"/>
            <a:ext cx="682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= 1</a:t>
            </a:r>
          </a:p>
        </p:txBody>
      </p:sp>
      <p:grpSp>
        <p:nvGrpSpPr>
          <p:cNvPr id="31760" name="Group 32"/>
          <p:cNvGrpSpPr>
            <a:grpSpLocks/>
          </p:cNvGrpSpPr>
          <p:nvPr/>
        </p:nvGrpSpPr>
        <p:grpSpPr bwMode="auto">
          <a:xfrm>
            <a:off x="2249488" y="874714"/>
            <a:ext cx="6413500" cy="981075"/>
            <a:chOff x="747" y="551"/>
            <a:chExt cx="4040" cy="618"/>
          </a:xfrm>
        </p:grpSpPr>
        <p:sp>
          <p:nvSpPr>
            <p:cNvPr id="31769" name="Text Box 33"/>
            <p:cNvSpPr txBox="1">
              <a:spLocks noChangeArrowheads="1"/>
            </p:cNvSpPr>
            <p:nvPr/>
          </p:nvSpPr>
          <p:spPr bwMode="auto">
            <a:xfrm>
              <a:off x="747" y="603"/>
              <a:ext cx="1436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Price elasticity 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of demand</a:t>
              </a:r>
            </a:p>
          </p:txBody>
        </p:sp>
        <p:sp>
          <p:nvSpPr>
            <p:cNvPr id="31770" name="Text Box 34"/>
            <p:cNvSpPr txBox="1">
              <a:spLocks noChangeArrowheads="1"/>
            </p:cNvSpPr>
            <p:nvPr/>
          </p:nvSpPr>
          <p:spPr bwMode="auto">
            <a:xfrm>
              <a:off x="2091" y="704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1771" name="Text Box 35"/>
            <p:cNvSpPr txBox="1">
              <a:spLocks noChangeArrowheads="1"/>
            </p:cNvSpPr>
            <p:nvPr/>
          </p:nvSpPr>
          <p:spPr bwMode="auto">
            <a:xfrm>
              <a:off x="2358" y="55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1772" name="Text Box 36"/>
            <p:cNvSpPr txBox="1">
              <a:spLocks noChangeArrowheads="1"/>
            </p:cNvSpPr>
            <p:nvPr/>
          </p:nvSpPr>
          <p:spPr bwMode="auto">
            <a:xfrm>
              <a:off x="2362" y="87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P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1773" name="Line 37"/>
            <p:cNvSpPr>
              <a:spLocks noChangeShapeType="1"/>
            </p:cNvSpPr>
            <p:nvPr/>
          </p:nvSpPr>
          <p:spPr bwMode="auto">
            <a:xfrm>
              <a:off x="2417" y="859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1774" name="Text Box 38"/>
            <p:cNvSpPr txBox="1">
              <a:spLocks noChangeArrowheads="1"/>
            </p:cNvSpPr>
            <p:nvPr/>
          </p:nvSpPr>
          <p:spPr bwMode="auto">
            <a:xfrm>
              <a:off x="3839" y="702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1775" name="Line 39"/>
            <p:cNvSpPr>
              <a:spLocks noChangeShapeType="1"/>
            </p:cNvSpPr>
            <p:nvPr/>
          </p:nvSpPr>
          <p:spPr bwMode="auto">
            <a:xfrm>
              <a:off x="4171" y="860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96328" name="Line 40"/>
          <p:cNvSpPr>
            <a:spLocks noChangeShapeType="1"/>
          </p:cNvSpPr>
          <p:nvPr/>
        </p:nvSpPr>
        <p:spPr bwMode="auto">
          <a:xfrm rot="5400000" flipH="1" flipV="1">
            <a:off x="8093076" y="4503738"/>
            <a:ext cx="0" cy="657225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6329" name="Text Box 41"/>
          <p:cNvSpPr txBox="1">
            <a:spLocks noChangeArrowheads="1"/>
          </p:cNvSpPr>
          <p:nvPr/>
        </p:nvSpPr>
        <p:spPr bwMode="auto">
          <a:xfrm>
            <a:off x="5103814" y="4633914"/>
            <a:ext cx="1203325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 falls by 10%</a:t>
            </a:r>
          </a:p>
        </p:txBody>
      </p:sp>
      <p:sp>
        <p:nvSpPr>
          <p:cNvPr id="31763" name="Rectangle 42"/>
          <p:cNvSpPr>
            <a:spLocks noChangeArrowheads="1"/>
          </p:cNvSpPr>
          <p:nvPr/>
        </p:nvSpPr>
        <p:spPr bwMode="auto">
          <a:xfrm>
            <a:off x="1890713" y="3221039"/>
            <a:ext cx="3390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Consumers’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price sensitivity: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1764" name="Rectangle 43"/>
          <p:cNvSpPr>
            <a:spLocks noChangeArrowheads="1"/>
          </p:cNvSpPr>
          <p:nvPr/>
        </p:nvSpPr>
        <p:spPr bwMode="auto">
          <a:xfrm>
            <a:off x="1862138" y="4859339"/>
            <a:ext cx="16176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Elasticity: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1765" name="Rectangle 44"/>
          <p:cNvSpPr>
            <a:spLocks noChangeArrowheads="1"/>
          </p:cNvSpPr>
          <p:nvPr/>
        </p:nvSpPr>
        <p:spPr bwMode="auto">
          <a:xfrm>
            <a:off x="2106614" y="4079875"/>
            <a:ext cx="26241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intermediate</a:t>
            </a:r>
          </a:p>
        </p:txBody>
      </p:sp>
      <p:sp>
        <p:nvSpPr>
          <p:cNvPr id="396333" name="Rectangle 45"/>
          <p:cNvSpPr>
            <a:spLocks noChangeArrowheads="1"/>
          </p:cNvSpPr>
          <p:nvPr/>
        </p:nvSpPr>
        <p:spPr bwMode="auto">
          <a:xfrm>
            <a:off x="2103439" y="5316539"/>
            <a:ext cx="18319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31767" name="Rectangle 46"/>
          <p:cNvSpPr>
            <a:spLocks noChangeArrowheads="1"/>
          </p:cNvSpPr>
          <p:nvPr/>
        </p:nvSpPr>
        <p:spPr bwMode="auto">
          <a:xfrm>
            <a:off x="1889125" y="2144714"/>
            <a:ext cx="14922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curve: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1768" name="Rectangle 47"/>
          <p:cNvSpPr>
            <a:spLocks noChangeArrowheads="1"/>
          </p:cNvSpPr>
          <p:nvPr/>
        </p:nvSpPr>
        <p:spPr bwMode="auto">
          <a:xfrm>
            <a:off x="2089150" y="2581275"/>
            <a:ext cx="3500438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intermediate slope</a:t>
            </a:r>
          </a:p>
        </p:txBody>
      </p:sp>
    </p:spTree>
    <p:extLst>
      <p:ext uri="{BB962C8B-B14F-4D97-AF65-F5344CB8AC3E}">
        <p14:creationId xmlns:p14="http://schemas.microsoft.com/office/powerpoint/2010/main" val="25651472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9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14" grpId="0" animBg="1"/>
      <p:bldP spid="396315" grpId="0" animBg="1"/>
      <p:bldP spid="396317" grpId="0"/>
      <p:bldP spid="396318" grpId="0"/>
      <p:bldP spid="396319" grpId="0"/>
      <p:bldP spid="396328" grpId="0" animBg="1"/>
      <p:bldP spid="396329" grpId="0" animBg="1"/>
      <p:bldP spid="3963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EFFA13B-F52C-40B9-9739-E9F3C5BB384E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33796" name="Group 2"/>
          <p:cNvGrpSpPr>
            <a:grpSpLocks/>
          </p:cNvGrpSpPr>
          <p:nvPr/>
        </p:nvGrpSpPr>
        <p:grpSpPr bwMode="auto">
          <a:xfrm>
            <a:off x="7250113" y="1814514"/>
            <a:ext cx="2686050" cy="2390775"/>
            <a:chOff x="3710" y="836"/>
            <a:chExt cx="1713" cy="1506"/>
          </a:xfrm>
        </p:grpSpPr>
        <p:sp>
          <p:nvSpPr>
            <p:cNvPr id="33840" name="Arc 3"/>
            <p:cNvSpPr>
              <a:spLocks/>
            </p:cNvSpPr>
            <p:nvPr/>
          </p:nvSpPr>
          <p:spPr bwMode="auto">
            <a:xfrm flipH="1" flipV="1">
              <a:off x="3710" y="836"/>
              <a:ext cx="1713" cy="1355"/>
            </a:xfrm>
            <a:custGeom>
              <a:avLst/>
              <a:gdLst>
                <a:gd name="T0" fmla="*/ 0 w 19777"/>
                <a:gd name="T1" fmla="*/ 0 h 21238"/>
                <a:gd name="T2" fmla="*/ 0 w 19777"/>
                <a:gd name="T3" fmla="*/ 0 h 21238"/>
                <a:gd name="T4" fmla="*/ 0 w 19777"/>
                <a:gd name="T5" fmla="*/ 0 h 21238"/>
                <a:gd name="T6" fmla="*/ 0 60000 65536"/>
                <a:gd name="T7" fmla="*/ 0 60000 65536"/>
                <a:gd name="T8" fmla="*/ 0 60000 65536"/>
                <a:gd name="T9" fmla="*/ 0 w 19777"/>
                <a:gd name="T10" fmla="*/ 0 h 21238"/>
                <a:gd name="T11" fmla="*/ 19777 w 19777"/>
                <a:gd name="T12" fmla="*/ 21238 h 212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77" h="21238" fill="none" extrusionOk="0">
                  <a:moveTo>
                    <a:pt x="3937" y="0"/>
                  </a:moveTo>
                  <a:cubicBezTo>
                    <a:pt x="10970" y="1303"/>
                    <a:pt x="16901" y="6004"/>
                    <a:pt x="19777" y="12552"/>
                  </a:cubicBezTo>
                </a:path>
                <a:path w="19777" h="21238" stroke="0" extrusionOk="0">
                  <a:moveTo>
                    <a:pt x="3937" y="0"/>
                  </a:moveTo>
                  <a:cubicBezTo>
                    <a:pt x="10970" y="1303"/>
                    <a:pt x="16901" y="6004"/>
                    <a:pt x="19777" y="12552"/>
                  </a:cubicBezTo>
                  <a:lnTo>
                    <a:pt x="0" y="21238"/>
                  </a:lnTo>
                  <a:lnTo>
                    <a:pt x="3937" y="0"/>
                  </a:lnTo>
                  <a:close/>
                </a:path>
              </a:pathLst>
            </a:cu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3841" name="Text Box 4"/>
            <p:cNvSpPr txBox="1">
              <a:spLocks noChangeArrowheads="1"/>
            </p:cNvSpPr>
            <p:nvPr/>
          </p:nvSpPr>
          <p:spPr bwMode="auto">
            <a:xfrm>
              <a:off x="4976" y="2054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3379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31988" y="249239"/>
            <a:ext cx="8494712" cy="619125"/>
          </a:xfrm>
        </p:spPr>
        <p:txBody>
          <a:bodyPr/>
          <a:lstStyle/>
          <a:p>
            <a:pPr algn="l" eaLnBrk="1" hangingPunct="1"/>
            <a:r>
              <a:rPr lang="en-US" altLang="id-ID" sz="3200">
                <a:solidFill>
                  <a:srgbClr val="CC0000"/>
                </a:solidFill>
              </a:rPr>
              <a:t>“Elastic demand”</a:t>
            </a:r>
          </a:p>
        </p:txBody>
      </p:sp>
      <p:grpSp>
        <p:nvGrpSpPr>
          <p:cNvPr id="33798" name="Group 6"/>
          <p:cNvGrpSpPr>
            <a:grpSpLocks/>
          </p:cNvGrpSpPr>
          <p:nvPr/>
        </p:nvGrpSpPr>
        <p:grpSpPr bwMode="auto">
          <a:xfrm>
            <a:off x="6350001" y="2114550"/>
            <a:ext cx="3870325" cy="3060700"/>
            <a:chOff x="3226" y="1041"/>
            <a:chExt cx="2146" cy="1792"/>
          </a:xfrm>
        </p:grpSpPr>
        <p:grpSp>
          <p:nvGrpSpPr>
            <p:cNvPr id="33835" name="Group 7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33838" name="Line 8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39" name="Line 9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3836" name="Text Box 10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33837" name="Text Box 11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33799" name="Group 12"/>
          <p:cNvGrpSpPr>
            <a:grpSpLocks/>
          </p:cNvGrpSpPr>
          <p:nvPr/>
        </p:nvGrpSpPr>
        <p:grpSpPr bwMode="auto">
          <a:xfrm>
            <a:off x="6091238" y="3019426"/>
            <a:ext cx="1943100" cy="2386013"/>
            <a:chOff x="2877" y="1902"/>
            <a:chExt cx="1224" cy="1503"/>
          </a:xfrm>
        </p:grpSpPr>
        <p:sp>
          <p:nvSpPr>
            <p:cNvPr id="33829" name="Text Box 13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3830" name="Text Box 14"/>
            <p:cNvSpPr txBox="1">
              <a:spLocks noChangeArrowheads="1"/>
            </p:cNvSpPr>
            <p:nvPr/>
          </p:nvSpPr>
          <p:spPr bwMode="auto">
            <a:xfrm>
              <a:off x="2877" y="1902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grpSp>
          <p:nvGrpSpPr>
            <p:cNvPr id="33831" name="Group 15"/>
            <p:cNvGrpSpPr>
              <a:grpSpLocks/>
            </p:cNvGrpSpPr>
            <p:nvPr/>
          </p:nvGrpSpPr>
          <p:grpSpPr bwMode="auto">
            <a:xfrm>
              <a:off x="3265" y="2047"/>
              <a:ext cx="662" cy="1079"/>
              <a:chOff x="3265" y="2047"/>
              <a:chExt cx="662" cy="1178"/>
            </a:xfrm>
          </p:grpSpPr>
          <p:sp>
            <p:nvSpPr>
              <p:cNvPr id="33833" name="Line 16"/>
              <p:cNvSpPr>
                <a:spLocks noChangeShapeType="1"/>
              </p:cNvSpPr>
              <p:nvPr/>
            </p:nvSpPr>
            <p:spPr bwMode="auto">
              <a:xfrm>
                <a:off x="3920" y="2049"/>
                <a:ext cx="0" cy="1176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834" name="Line 17"/>
              <p:cNvSpPr>
                <a:spLocks noChangeShapeType="1"/>
              </p:cNvSpPr>
              <p:nvPr/>
            </p:nvSpPr>
            <p:spPr bwMode="auto">
              <a:xfrm>
                <a:off x="3265" y="2047"/>
                <a:ext cx="662" cy="0"/>
              </a:xfrm>
              <a:prstGeom prst="line">
                <a:avLst/>
              </a:prstGeom>
              <a:noFill/>
              <a:ln w="9525">
                <a:solidFill>
                  <a:srgbClr val="777777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3832" name="Oval 18"/>
            <p:cNvSpPr>
              <a:spLocks noChangeArrowheads="1"/>
            </p:cNvSpPr>
            <p:nvPr/>
          </p:nvSpPr>
          <p:spPr bwMode="auto">
            <a:xfrm>
              <a:off x="3873" y="2003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8804275" y="3916363"/>
            <a:ext cx="547688" cy="1492250"/>
            <a:chOff x="4452" y="2467"/>
            <a:chExt cx="345" cy="940"/>
          </a:xfrm>
        </p:grpSpPr>
        <p:sp>
          <p:nvSpPr>
            <p:cNvPr id="33827" name="Text Box 20"/>
            <p:cNvSpPr txBox="1">
              <a:spLocks noChangeArrowheads="1"/>
            </p:cNvSpPr>
            <p:nvPr/>
          </p:nvSpPr>
          <p:spPr bwMode="auto">
            <a:xfrm>
              <a:off x="4452" y="3119"/>
              <a:ext cx="3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3828" name="Line 21"/>
            <p:cNvSpPr>
              <a:spLocks noChangeShapeType="1"/>
            </p:cNvSpPr>
            <p:nvPr/>
          </p:nvSpPr>
          <p:spPr bwMode="auto">
            <a:xfrm>
              <a:off x="4623" y="2467"/>
              <a:ext cx="0" cy="65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6084888" y="3706813"/>
            <a:ext cx="3060700" cy="457200"/>
            <a:chOff x="2873" y="2335"/>
            <a:chExt cx="1928" cy="288"/>
          </a:xfrm>
        </p:grpSpPr>
        <p:sp>
          <p:nvSpPr>
            <p:cNvPr id="33824" name="Text Box 23"/>
            <p:cNvSpPr txBox="1">
              <a:spLocks noChangeArrowheads="1"/>
            </p:cNvSpPr>
            <p:nvPr/>
          </p:nvSpPr>
          <p:spPr bwMode="auto">
            <a:xfrm>
              <a:off x="2873" y="233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3825" name="Line 24"/>
            <p:cNvSpPr>
              <a:spLocks noChangeShapeType="1"/>
            </p:cNvSpPr>
            <p:nvPr/>
          </p:nvSpPr>
          <p:spPr bwMode="auto">
            <a:xfrm>
              <a:off x="3264" y="2463"/>
              <a:ext cx="1490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3826" name="Oval 25"/>
            <p:cNvSpPr>
              <a:spLocks noChangeArrowheads="1"/>
            </p:cNvSpPr>
            <p:nvPr/>
          </p:nvSpPr>
          <p:spPr bwMode="auto">
            <a:xfrm>
              <a:off x="4713" y="2419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398362" name="Line 26"/>
          <p:cNvSpPr>
            <a:spLocks noChangeShapeType="1"/>
          </p:cNvSpPr>
          <p:nvPr/>
        </p:nvSpPr>
        <p:spPr bwMode="auto">
          <a:xfrm rot="10800000" flipH="1" flipV="1">
            <a:off x="6837363" y="3252789"/>
            <a:ext cx="0" cy="657225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8363" name="Line 27"/>
          <p:cNvSpPr>
            <a:spLocks noChangeShapeType="1"/>
          </p:cNvSpPr>
          <p:nvPr/>
        </p:nvSpPr>
        <p:spPr bwMode="auto">
          <a:xfrm rot="-5400000">
            <a:off x="8416132" y="4180682"/>
            <a:ext cx="0" cy="1300163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98364" name="Text Box 28"/>
          <p:cNvSpPr txBox="1">
            <a:spLocks noChangeArrowheads="1"/>
          </p:cNvSpPr>
          <p:nvPr/>
        </p:nvSpPr>
        <p:spPr bwMode="auto">
          <a:xfrm>
            <a:off x="7373939" y="5548314"/>
            <a:ext cx="2166937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 rises more than 10%</a:t>
            </a:r>
          </a:p>
        </p:txBody>
      </p:sp>
      <p:sp>
        <p:nvSpPr>
          <p:cNvPr id="3380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98366" name="Text Box 30"/>
          <p:cNvSpPr txBox="1">
            <a:spLocks noChangeArrowheads="1"/>
          </p:cNvSpPr>
          <p:nvPr/>
        </p:nvSpPr>
        <p:spPr bwMode="auto">
          <a:xfrm>
            <a:off x="7581901" y="871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009900"/>
                </a:solidFill>
                <a:cs typeface="Arial" panose="020B0604020202020204" pitchFamily="34" charset="0"/>
              </a:rPr>
              <a:t>&gt; 10%</a:t>
            </a:r>
            <a:endParaRPr lang="en-US" altLang="id-ID" sz="2500" b="1" i="1" baseline="3000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398367" name="Text Box 31"/>
          <p:cNvSpPr txBox="1">
            <a:spLocks noChangeArrowheads="1"/>
          </p:cNvSpPr>
          <p:nvPr/>
        </p:nvSpPr>
        <p:spPr bwMode="auto">
          <a:xfrm>
            <a:off x="7588251" y="1379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FF6600"/>
                </a:solidFill>
                <a:cs typeface="Arial" panose="020B0604020202020204" pitchFamily="34" charset="0"/>
              </a:rPr>
              <a:t>10%</a:t>
            </a:r>
            <a:endParaRPr lang="en-US" altLang="id-ID" sz="2500" b="1" i="1" baseline="30000">
              <a:solidFill>
                <a:srgbClr val="FF6600"/>
              </a:solidFill>
              <a:cs typeface="Arial" panose="020B0604020202020204" pitchFamily="34" charset="0"/>
            </a:endParaRPr>
          </a:p>
        </p:txBody>
      </p:sp>
      <p:sp>
        <p:nvSpPr>
          <p:cNvPr id="398368" name="Text Box 32"/>
          <p:cNvSpPr txBox="1">
            <a:spLocks noChangeArrowheads="1"/>
          </p:cNvSpPr>
          <p:nvPr/>
        </p:nvSpPr>
        <p:spPr bwMode="auto">
          <a:xfrm>
            <a:off x="8726489" y="1111250"/>
            <a:ext cx="682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&gt; 1</a:t>
            </a:r>
          </a:p>
        </p:txBody>
      </p:sp>
      <p:grpSp>
        <p:nvGrpSpPr>
          <p:cNvPr id="33809" name="Group 33"/>
          <p:cNvGrpSpPr>
            <a:grpSpLocks/>
          </p:cNvGrpSpPr>
          <p:nvPr/>
        </p:nvGrpSpPr>
        <p:grpSpPr bwMode="auto">
          <a:xfrm>
            <a:off x="2249488" y="874714"/>
            <a:ext cx="6413500" cy="981075"/>
            <a:chOff x="747" y="551"/>
            <a:chExt cx="4040" cy="618"/>
          </a:xfrm>
        </p:grpSpPr>
        <p:sp>
          <p:nvSpPr>
            <p:cNvPr id="33817" name="Text Box 34"/>
            <p:cNvSpPr txBox="1">
              <a:spLocks noChangeArrowheads="1"/>
            </p:cNvSpPr>
            <p:nvPr/>
          </p:nvSpPr>
          <p:spPr bwMode="auto">
            <a:xfrm>
              <a:off x="747" y="603"/>
              <a:ext cx="1436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Price elasticity 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of demand</a:t>
              </a:r>
            </a:p>
          </p:txBody>
        </p:sp>
        <p:sp>
          <p:nvSpPr>
            <p:cNvPr id="33818" name="Text Box 35"/>
            <p:cNvSpPr txBox="1">
              <a:spLocks noChangeArrowheads="1"/>
            </p:cNvSpPr>
            <p:nvPr/>
          </p:nvSpPr>
          <p:spPr bwMode="auto">
            <a:xfrm>
              <a:off x="2091" y="704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3819" name="Text Box 36"/>
            <p:cNvSpPr txBox="1">
              <a:spLocks noChangeArrowheads="1"/>
            </p:cNvSpPr>
            <p:nvPr/>
          </p:nvSpPr>
          <p:spPr bwMode="auto">
            <a:xfrm>
              <a:off x="2358" y="55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3820" name="Text Box 37"/>
            <p:cNvSpPr txBox="1">
              <a:spLocks noChangeArrowheads="1"/>
            </p:cNvSpPr>
            <p:nvPr/>
          </p:nvSpPr>
          <p:spPr bwMode="auto">
            <a:xfrm>
              <a:off x="2362" y="87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P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3821" name="Line 38"/>
            <p:cNvSpPr>
              <a:spLocks noChangeShapeType="1"/>
            </p:cNvSpPr>
            <p:nvPr/>
          </p:nvSpPr>
          <p:spPr bwMode="auto">
            <a:xfrm>
              <a:off x="2417" y="859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3822" name="Text Box 39"/>
            <p:cNvSpPr txBox="1">
              <a:spLocks noChangeArrowheads="1"/>
            </p:cNvSpPr>
            <p:nvPr/>
          </p:nvSpPr>
          <p:spPr bwMode="auto">
            <a:xfrm>
              <a:off x="3839" y="702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3823" name="Line 40"/>
            <p:cNvSpPr>
              <a:spLocks noChangeShapeType="1"/>
            </p:cNvSpPr>
            <p:nvPr/>
          </p:nvSpPr>
          <p:spPr bwMode="auto">
            <a:xfrm>
              <a:off x="4171" y="860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98377" name="Text Box 41"/>
          <p:cNvSpPr txBox="1">
            <a:spLocks noChangeArrowheads="1"/>
          </p:cNvSpPr>
          <p:nvPr/>
        </p:nvSpPr>
        <p:spPr bwMode="auto">
          <a:xfrm>
            <a:off x="5103814" y="4633914"/>
            <a:ext cx="1203325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 falls by 10%</a:t>
            </a:r>
          </a:p>
        </p:txBody>
      </p:sp>
      <p:sp>
        <p:nvSpPr>
          <p:cNvPr id="33811" name="Rectangle 42"/>
          <p:cNvSpPr>
            <a:spLocks noChangeArrowheads="1"/>
          </p:cNvSpPr>
          <p:nvPr/>
        </p:nvSpPr>
        <p:spPr bwMode="auto">
          <a:xfrm>
            <a:off x="1890713" y="3221039"/>
            <a:ext cx="3390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Consumers’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price sensitivity: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3812" name="Rectangle 43"/>
          <p:cNvSpPr>
            <a:spLocks noChangeArrowheads="1"/>
          </p:cNvSpPr>
          <p:nvPr/>
        </p:nvSpPr>
        <p:spPr bwMode="auto">
          <a:xfrm>
            <a:off x="1889125" y="2144714"/>
            <a:ext cx="14922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curve: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3813" name="Rectangle 44"/>
          <p:cNvSpPr>
            <a:spLocks noChangeArrowheads="1"/>
          </p:cNvSpPr>
          <p:nvPr/>
        </p:nvSpPr>
        <p:spPr bwMode="auto">
          <a:xfrm>
            <a:off x="1862138" y="4859339"/>
            <a:ext cx="16176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Elasticity: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3814" name="Rectangle 45"/>
          <p:cNvSpPr>
            <a:spLocks noChangeArrowheads="1"/>
          </p:cNvSpPr>
          <p:nvPr/>
        </p:nvSpPr>
        <p:spPr bwMode="auto">
          <a:xfrm>
            <a:off x="2089150" y="2581275"/>
            <a:ext cx="28956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relatively flat</a:t>
            </a:r>
          </a:p>
        </p:txBody>
      </p:sp>
      <p:sp>
        <p:nvSpPr>
          <p:cNvPr id="33815" name="Rectangle 46"/>
          <p:cNvSpPr>
            <a:spLocks noChangeArrowheads="1"/>
          </p:cNvSpPr>
          <p:nvPr/>
        </p:nvSpPr>
        <p:spPr bwMode="auto">
          <a:xfrm>
            <a:off x="2106614" y="4079875"/>
            <a:ext cx="26241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relatively high</a:t>
            </a:r>
          </a:p>
        </p:txBody>
      </p:sp>
      <p:sp>
        <p:nvSpPr>
          <p:cNvPr id="398383" name="Rectangle 47"/>
          <p:cNvSpPr>
            <a:spLocks noChangeArrowheads="1"/>
          </p:cNvSpPr>
          <p:nvPr/>
        </p:nvSpPr>
        <p:spPr bwMode="auto">
          <a:xfrm>
            <a:off x="2103439" y="5316539"/>
            <a:ext cx="18319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&gt; 1</a:t>
            </a:r>
          </a:p>
        </p:txBody>
      </p:sp>
    </p:spTree>
    <p:extLst>
      <p:ext uri="{BB962C8B-B14F-4D97-AF65-F5344CB8AC3E}">
        <p14:creationId xmlns:p14="http://schemas.microsoft.com/office/powerpoint/2010/main" val="37162504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8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98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9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2" grpId="0" animBg="1"/>
      <p:bldP spid="398363" grpId="0" animBg="1"/>
      <p:bldP spid="398364" grpId="0" animBg="1"/>
      <p:bldP spid="398366" grpId="0"/>
      <p:bldP spid="398367" grpId="0"/>
      <p:bldP spid="398368" grpId="0"/>
      <p:bldP spid="398377" grpId="0" animBg="1"/>
      <p:bldP spid="3983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E32ADBB8-BA52-4D8E-A601-EE83899B65CB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35844" name="Group 2"/>
          <p:cNvGrpSpPr>
            <a:grpSpLocks/>
          </p:cNvGrpSpPr>
          <p:nvPr/>
        </p:nvGrpSpPr>
        <p:grpSpPr bwMode="auto">
          <a:xfrm>
            <a:off x="6702425" y="3016250"/>
            <a:ext cx="3270250" cy="457200"/>
            <a:chOff x="3262" y="1900"/>
            <a:chExt cx="2060" cy="288"/>
          </a:xfrm>
        </p:grpSpPr>
        <p:sp>
          <p:nvSpPr>
            <p:cNvPr id="35883" name="Line 3"/>
            <p:cNvSpPr>
              <a:spLocks noChangeShapeType="1"/>
            </p:cNvSpPr>
            <p:nvPr/>
          </p:nvSpPr>
          <p:spPr bwMode="auto">
            <a:xfrm>
              <a:off x="3262" y="2045"/>
              <a:ext cx="1765" cy="0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84" name="Text Box 4"/>
            <p:cNvSpPr txBox="1">
              <a:spLocks noChangeArrowheads="1"/>
            </p:cNvSpPr>
            <p:nvPr/>
          </p:nvSpPr>
          <p:spPr bwMode="auto">
            <a:xfrm>
              <a:off x="4948" y="1900"/>
              <a:ext cx="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3584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931988" y="249239"/>
            <a:ext cx="8477250" cy="619125"/>
          </a:xfrm>
        </p:spPr>
        <p:txBody>
          <a:bodyPr/>
          <a:lstStyle/>
          <a:p>
            <a:pPr algn="l" eaLnBrk="1" hangingPunct="1"/>
            <a:r>
              <a:rPr lang="en-US" altLang="id-ID" sz="3200">
                <a:solidFill>
                  <a:srgbClr val="CC0000"/>
                </a:solidFill>
              </a:rPr>
              <a:t>“Perfectly elastic demand”</a:t>
            </a:r>
            <a:r>
              <a:rPr lang="en-US" altLang="id-ID" sz="2700">
                <a:solidFill>
                  <a:srgbClr val="CC0000"/>
                </a:solidFill>
              </a:rPr>
              <a:t>  (the other extreme)</a:t>
            </a:r>
          </a:p>
        </p:txBody>
      </p:sp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6350001" y="2114550"/>
            <a:ext cx="3870325" cy="3060700"/>
            <a:chOff x="3226" y="1041"/>
            <a:chExt cx="2146" cy="1792"/>
          </a:xfrm>
        </p:grpSpPr>
        <p:grpSp>
          <p:nvGrpSpPr>
            <p:cNvPr id="35878" name="Group 7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35881" name="Line 8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882" name="Line 9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5879" name="Text Box 10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35880" name="Text Box 11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sp>
        <p:nvSpPr>
          <p:cNvPr id="35847" name="Text Box 12"/>
          <p:cNvSpPr txBox="1">
            <a:spLocks noChangeArrowheads="1"/>
          </p:cNvSpPr>
          <p:nvPr/>
        </p:nvSpPr>
        <p:spPr bwMode="auto">
          <a:xfrm>
            <a:off x="6037264" y="3019425"/>
            <a:ext cx="650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 b="1" baseline="-25000"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35848" name="Group 13"/>
          <p:cNvGrpSpPr>
            <a:grpSpLocks/>
          </p:cNvGrpSpPr>
          <p:nvPr/>
        </p:nvGrpSpPr>
        <p:grpSpPr bwMode="auto">
          <a:xfrm>
            <a:off x="7446964" y="3179764"/>
            <a:ext cx="587375" cy="2225675"/>
            <a:chOff x="3731" y="2003"/>
            <a:chExt cx="370" cy="1402"/>
          </a:xfrm>
        </p:grpSpPr>
        <p:sp>
          <p:nvSpPr>
            <p:cNvPr id="35875" name="Text Box 14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5876" name="Line 15"/>
            <p:cNvSpPr>
              <a:spLocks noChangeShapeType="1"/>
            </p:cNvSpPr>
            <p:nvPr/>
          </p:nvSpPr>
          <p:spPr bwMode="auto">
            <a:xfrm>
              <a:off x="3920" y="2049"/>
              <a:ext cx="0" cy="107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77" name="Oval 16"/>
            <p:cNvSpPr>
              <a:spLocks noChangeArrowheads="1"/>
            </p:cNvSpPr>
            <p:nvPr/>
          </p:nvSpPr>
          <p:spPr bwMode="auto">
            <a:xfrm>
              <a:off x="3873" y="2003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400401" name="Line 17"/>
          <p:cNvSpPr>
            <a:spLocks noChangeShapeType="1"/>
          </p:cNvSpPr>
          <p:nvPr/>
        </p:nvSpPr>
        <p:spPr bwMode="auto">
          <a:xfrm rot="5400000" flipV="1">
            <a:off x="8311357" y="4285457"/>
            <a:ext cx="0" cy="1090613"/>
          </a:xfrm>
          <a:prstGeom prst="line">
            <a:avLst/>
          </a:prstGeom>
          <a:noFill/>
          <a:ln w="50800">
            <a:solidFill>
              <a:srgbClr val="0099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00402" name="Text Box 18"/>
          <p:cNvSpPr txBox="1">
            <a:spLocks noChangeArrowheads="1"/>
          </p:cNvSpPr>
          <p:nvPr/>
        </p:nvSpPr>
        <p:spPr bwMode="auto">
          <a:xfrm>
            <a:off x="4598988" y="4637089"/>
            <a:ext cx="1725612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changes by 0%</a:t>
            </a:r>
          </a:p>
        </p:txBody>
      </p:sp>
      <p:sp>
        <p:nvSpPr>
          <p:cNvPr id="400403" name="Text Box 19"/>
          <p:cNvSpPr txBox="1">
            <a:spLocks noChangeArrowheads="1"/>
          </p:cNvSpPr>
          <p:nvPr/>
        </p:nvSpPr>
        <p:spPr bwMode="auto">
          <a:xfrm>
            <a:off x="7666038" y="5559426"/>
            <a:ext cx="1847850" cy="83099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 changes </a:t>
            </a:r>
            <a:br>
              <a:rPr lang="en-US" altLang="id-ID" sz="2400">
                <a:cs typeface="Arial" panose="020B0604020202020204" pitchFamily="34" charset="0"/>
              </a:rPr>
            </a:br>
            <a:r>
              <a:rPr lang="en-US" altLang="id-ID" sz="2400">
                <a:cs typeface="Arial" panose="020B0604020202020204" pitchFamily="34" charset="0"/>
              </a:rPr>
              <a:t>by any %</a:t>
            </a:r>
          </a:p>
        </p:txBody>
      </p:sp>
      <p:sp>
        <p:nvSpPr>
          <p:cNvPr id="3585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400405" name="Text Box 21"/>
          <p:cNvSpPr txBox="1">
            <a:spLocks noChangeArrowheads="1"/>
          </p:cNvSpPr>
          <p:nvPr/>
        </p:nvSpPr>
        <p:spPr bwMode="auto">
          <a:xfrm>
            <a:off x="7580314" y="871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009900"/>
                </a:solidFill>
                <a:cs typeface="Arial" panose="020B0604020202020204" pitchFamily="34" charset="0"/>
              </a:rPr>
              <a:t>any %</a:t>
            </a:r>
            <a:endParaRPr lang="en-US" altLang="id-ID" sz="2500" b="1" i="1" baseline="30000">
              <a:solidFill>
                <a:srgbClr val="009900"/>
              </a:solidFill>
              <a:cs typeface="Arial" panose="020B0604020202020204" pitchFamily="34" charset="0"/>
            </a:endParaRPr>
          </a:p>
        </p:txBody>
      </p:sp>
      <p:sp>
        <p:nvSpPr>
          <p:cNvPr id="400406" name="Text Box 22"/>
          <p:cNvSpPr txBox="1">
            <a:spLocks noChangeArrowheads="1"/>
          </p:cNvSpPr>
          <p:nvPr/>
        </p:nvSpPr>
        <p:spPr bwMode="auto">
          <a:xfrm>
            <a:off x="7586664" y="1379539"/>
            <a:ext cx="1171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500">
                <a:solidFill>
                  <a:srgbClr val="FF6600"/>
                </a:solidFill>
                <a:cs typeface="Arial" panose="020B0604020202020204" pitchFamily="34" charset="0"/>
              </a:rPr>
              <a:t>0%</a:t>
            </a:r>
            <a:endParaRPr lang="en-US" altLang="id-ID" sz="2500" b="1" i="1" baseline="30000">
              <a:solidFill>
                <a:srgbClr val="FF6600"/>
              </a:solidFill>
              <a:cs typeface="Arial" panose="020B0604020202020204" pitchFamily="34" charset="0"/>
            </a:endParaRPr>
          </a:p>
        </p:txBody>
      </p:sp>
      <p:sp>
        <p:nvSpPr>
          <p:cNvPr id="400407" name="Text Box 23"/>
          <p:cNvSpPr txBox="1">
            <a:spLocks noChangeArrowheads="1"/>
          </p:cNvSpPr>
          <p:nvPr/>
        </p:nvSpPr>
        <p:spPr bwMode="auto">
          <a:xfrm>
            <a:off x="8636000" y="1111250"/>
            <a:ext cx="1481138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= infinity</a:t>
            </a:r>
          </a:p>
        </p:txBody>
      </p: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8555039" y="3176589"/>
            <a:ext cx="587375" cy="2225675"/>
            <a:chOff x="3731" y="2003"/>
            <a:chExt cx="370" cy="1402"/>
          </a:xfrm>
        </p:grpSpPr>
        <p:sp>
          <p:nvSpPr>
            <p:cNvPr id="35872" name="Text Box 25"/>
            <p:cNvSpPr txBox="1">
              <a:spLocks noChangeArrowheads="1"/>
            </p:cNvSpPr>
            <p:nvPr/>
          </p:nvSpPr>
          <p:spPr bwMode="auto">
            <a:xfrm>
              <a:off x="3731" y="311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5873" name="Line 26"/>
            <p:cNvSpPr>
              <a:spLocks noChangeShapeType="1"/>
            </p:cNvSpPr>
            <p:nvPr/>
          </p:nvSpPr>
          <p:spPr bwMode="auto">
            <a:xfrm>
              <a:off x="3920" y="2049"/>
              <a:ext cx="0" cy="1077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74" name="Oval 27"/>
            <p:cNvSpPr>
              <a:spLocks noChangeArrowheads="1"/>
            </p:cNvSpPr>
            <p:nvPr/>
          </p:nvSpPr>
          <p:spPr bwMode="auto">
            <a:xfrm>
              <a:off x="3873" y="2003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400412" name="Text Box 28"/>
          <p:cNvSpPr txBox="1">
            <a:spLocks noChangeArrowheads="1"/>
          </p:cNvSpPr>
          <p:nvPr/>
        </p:nvSpPr>
        <p:spPr bwMode="auto">
          <a:xfrm>
            <a:off x="5472114" y="3022600"/>
            <a:ext cx="809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 b="1" baseline="-25000">
                <a:cs typeface="Arial" panose="020B0604020202020204" pitchFamily="34" charset="0"/>
              </a:rPr>
              <a:t>2</a:t>
            </a:r>
            <a:r>
              <a:rPr lang="en-US" altLang="id-ID" sz="2400">
                <a:cs typeface="Arial" panose="020B0604020202020204" pitchFamily="34" charset="0"/>
              </a:rPr>
              <a:t> =</a:t>
            </a:r>
            <a:endParaRPr lang="en-US" altLang="id-ID" sz="2400" b="1" baseline="-25000">
              <a:cs typeface="Arial" panose="020B0604020202020204" pitchFamily="34" charset="0"/>
            </a:endParaRPr>
          </a:p>
        </p:txBody>
      </p:sp>
      <p:sp>
        <p:nvSpPr>
          <p:cNvPr id="35858" name="Rectangle 29"/>
          <p:cNvSpPr>
            <a:spLocks noChangeArrowheads="1"/>
          </p:cNvSpPr>
          <p:nvPr/>
        </p:nvSpPr>
        <p:spPr bwMode="auto">
          <a:xfrm>
            <a:off x="1890713" y="3221039"/>
            <a:ext cx="3390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Consumers’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price sensitivity: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5859" name="Rectangle 30"/>
          <p:cNvSpPr>
            <a:spLocks noChangeArrowheads="1"/>
          </p:cNvSpPr>
          <p:nvPr/>
        </p:nvSpPr>
        <p:spPr bwMode="auto">
          <a:xfrm>
            <a:off x="1889125" y="2144714"/>
            <a:ext cx="149225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b="1" i="1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curve: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35860" name="Rectangle 31"/>
          <p:cNvSpPr>
            <a:spLocks noChangeArrowheads="1"/>
          </p:cNvSpPr>
          <p:nvPr/>
        </p:nvSpPr>
        <p:spPr bwMode="auto">
          <a:xfrm>
            <a:off x="1862138" y="4859339"/>
            <a:ext cx="1617662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Elasticity:</a:t>
            </a:r>
            <a:endParaRPr lang="en-US" altLang="id-ID" sz="26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400416" name="Rectangle 32"/>
          <p:cNvSpPr>
            <a:spLocks noChangeArrowheads="1"/>
          </p:cNvSpPr>
          <p:nvPr/>
        </p:nvSpPr>
        <p:spPr bwMode="auto">
          <a:xfrm>
            <a:off x="2103439" y="5316539"/>
            <a:ext cx="18319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infinity</a:t>
            </a:r>
          </a:p>
        </p:txBody>
      </p:sp>
      <p:sp>
        <p:nvSpPr>
          <p:cNvPr id="35862" name="Rectangle 33"/>
          <p:cNvSpPr>
            <a:spLocks noChangeArrowheads="1"/>
          </p:cNvSpPr>
          <p:nvPr/>
        </p:nvSpPr>
        <p:spPr bwMode="auto">
          <a:xfrm>
            <a:off x="2089150" y="2581275"/>
            <a:ext cx="28956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horizontal</a:t>
            </a:r>
          </a:p>
        </p:txBody>
      </p:sp>
      <p:sp>
        <p:nvSpPr>
          <p:cNvPr id="35863" name="Rectangle 34"/>
          <p:cNvSpPr>
            <a:spLocks noChangeArrowheads="1"/>
          </p:cNvSpPr>
          <p:nvPr/>
        </p:nvSpPr>
        <p:spPr bwMode="auto">
          <a:xfrm>
            <a:off x="2106614" y="4079875"/>
            <a:ext cx="2624137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solidFill>
                  <a:srgbClr val="0000FF"/>
                </a:solidFill>
                <a:cs typeface="Arial" panose="020B0604020202020204" pitchFamily="34" charset="0"/>
              </a:rPr>
              <a:t>extreme</a:t>
            </a:r>
          </a:p>
        </p:txBody>
      </p:sp>
      <p:grpSp>
        <p:nvGrpSpPr>
          <p:cNvPr id="35864" name="Group 35"/>
          <p:cNvGrpSpPr>
            <a:grpSpLocks/>
          </p:cNvGrpSpPr>
          <p:nvPr/>
        </p:nvGrpSpPr>
        <p:grpSpPr bwMode="auto">
          <a:xfrm>
            <a:off x="2249488" y="874714"/>
            <a:ext cx="6413500" cy="981075"/>
            <a:chOff x="747" y="551"/>
            <a:chExt cx="4040" cy="618"/>
          </a:xfrm>
        </p:grpSpPr>
        <p:sp>
          <p:nvSpPr>
            <p:cNvPr id="35865" name="Text Box 36"/>
            <p:cNvSpPr txBox="1">
              <a:spLocks noChangeArrowheads="1"/>
            </p:cNvSpPr>
            <p:nvPr/>
          </p:nvSpPr>
          <p:spPr bwMode="auto">
            <a:xfrm>
              <a:off x="747" y="603"/>
              <a:ext cx="1436" cy="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5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Price elasticity </a:t>
              </a:r>
              <a:br>
                <a:rPr lang="en-US" altLang="id-ID" sz="2500">
                  <a:cs typeface="Arial" panose="020B0604020202020204" pitchFamily="34" charset="0"/>
                </a:rPr>
              </a:br>
              <a:r>
                <a:rPr lang="en-US" altLang="id-ID" sz="2500">
                  <a:cs typeface="Arial" panose="020B0604020202020204" pitchFamily="34" charset="0"/>
                </a:rPr>
                <a:t>of demand</a:t>
              </a:r>
            </a:p>
          </p:txBody>
        </p:sp>
        <p:sp>
          <p:nvSpPr>
            <p:cNvPr id="35866" name="Text Box 37"/>
            <p:cNvSpPr txBox="1">
              <a:spLocks noChangeArrowheads="1"/>
            </p:cNvSpPr>
            <p:nvPr/>
          </p:nvSpPr>
          <p:spPr bwMode="auto">
            <a:xfrm>
              <a:off x="2091" y="704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5867" name="Text Box 38"/>
            <p:cNvSpPr txBox="1">
              <a:spLocks noChangeArrowheads="1"/>
            </p:cNvSpPr>
            <p:nvPr/>
          </p:nvSpPr>
          <p:spPr bwMode="auto">
            <a:xfrm>
              <a:off x="2358" y="55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Q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5868" name="Text Box 39"/>
            <p:cNvSpPr txBox="1">
              <a:spLocks noChangeArrowheads="1"/>
            </p:cNvSpPr>
            <p:nvPr/>
          </p:nvSpPr>
          <p:spPr bwMode="auto">
            <a:xfrm>
              <a:off x="2362" y="871"/>
              <a:ext cx="1502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% change in </a:t>
              </a:r>
              <a:r>
                <a:rPr lang="en-US" altLang="id-ID" sz="2500" b="1" i="1">
                  <a:cs typeface="Arial" panose="020B0604020202020204" pitchFamily="34" charset="0"/>
                </a:rPr>
                <a:t>P</a:t>
              </a:r>
              <a:endParaRPr lang="en-US" altLang="id-ID" sz="2500" b="1" i="1" baseline="30000">
                <a:cs typeface="Arial" panose="020B0604020202020204" pitchFamily="34" charset="0"/>
              </a:endParaRPr>
            </a:p>
          </p:txBody>
        </p:sp>
        <p:sp>
          <p:nvSpPr>
            <p:cNvPr id="35869" name="Line 40"/>
            <p:cNvSpPr>
              <a:spLocks noChangeShapeType="1"/>
            </p:cNvSpPr>
            <p:nvPr/>
          </p:nvSpPr>
          <p:spPr bwMode="auto">
            <a:xfrm>
              <a:off x="2417" y="859"/>
              <a:ext cx="1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70" name="Text Box 41"/>
            <p:cNvSpPr txBox="1">
              <a:spLocks noChangeArrowheads="1"/>
            </p:cNvSpPr>
            <p:nvPr/>
          </p:nvSpPr>
          <p:spPr bwMode="auto">
            <a:xfrm>
              <a:off x="3839" y="702"/>
              <a:ext cx="289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</a:t>
              </a:r>
            </a:p>
          </p:txBody>
        </p:sp>
        <p:sp>
          <p:nvSpPr>
            <p:cNvPr id="35871" name="Line 42"/>
            <p:cNvSpPr>
              <a:spLocks noChangeShapeType="1"/>
            </p:cNvSpPr>
            <p:nvPr/>
          </p:nvSpPr>
          <p:spPr bwMode="auto">
            <a:xfrm>
              <a:off x="4171" y="860"/>
              <a:ext cx="6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8658773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0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0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0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0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0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401" grpId="0" animBg="1"/>
      <p:bldP spid="400402" grpId="0" animBg="1"/>
      <p:bldP spid="400403" grpId="0" animBg="1"/>
      <p:bldP spid="400405" grpId="0"/>
      <p:bldP spid="400406" grpId="0"/>
      <p:bldP spid="400407" grpId="0"/>
      <p:bldP spid="400412" grpId="0"/>
      <p:bldP spid="4004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870C5DC-8E19-4FEB-B511-59327D2846DF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19075"/>
            <a:ext cx="9144000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z="3900"/>
              <a:t>Elasticity of a Linear Demand Curve</a:t>
            </a:r>
          </a:p>
        </p:txBody>
      </p:sp>
      <p:sp>
        <p:nvSpPr>
          <p:cNvPr id="3789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7341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932739" y="1363664"/>
            <a:ext cx="2039937" cy="3703637"/>
          </a:xfrm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lIns="182880" tIns="91440" rIns="182880" bIns="91440" rtlCol="0">
            <a:normAutofit/>
          </a:bodyPr>
          <a:lstStyle/>
          <a:p>
            <a:pPr marL="0" indent="0">
              <a:spcBef>
                <a:spcPct val="40000"/>
              </a:spcBef>
              <a:buNone/>
            </a:pPr>
            <a:r>
              <a:rPr lang="en-US" altLang="id-ID" sz="2700"/>
              <a:t>The slope </a:t>
            </a:r>
            <a:br>
              <a:rPr lang="en-US" altLang="id-ID" sz="2700"/>
            </a:br>
            <a:r>
              <a:rPr lang="en-US" altLang="id-ID" sz="2700"/>
              <a:t>of a linear demand curve is constant, </a:t>
            </a:r>
            <a:br>
              <a:rPr lang="en-US" altLang="id-ID" sz="2700"/>
            </a:br>
            <a:r>
              <a:rPr lang="en-US" altLang="id-ID" sz="2700"/>
              <a:t>but its elasticity </a:t>
            </a:r>
            <a:br>
              <a:rPr lang="en-US" altLang="id-ID" sz="2700"/>
            </a:br>
            <a:r>
              <a:rPr lang="en-US" altLang="id-ID" sz="2700"/>
              <a:t>is not. </a:t>
            </a:r>
          </a:p>
        </p:txBody>
      </p:sp>
      <p:grpSp>
        <p:nvGrpSpPr>
          <p:cNvPr id="37895" name="Group 5"/>
          <p:cNvGrpSpPr>
            <a:grpSpLocks/>
          </p:cNvGrpSpPr>
          <p:nvPr/>
        </p:nvGrpSpPr>
        <p:grpSpPr bwMode="auto">
          <a:xfrm>
            <a:off x="1938339" y="1412876"/>
            <a:ext cx="4486275" cy="4341813"/>
            <a:chOff x="261" y="890"/>
            <a:chExt cx="2826" cy="2735"/>
          </a:xfrm>
        </p:grpSpPr>
        <p:grpSp>
          <p:nvGrpSpPr>
            <p:cNvPr id="37934" name="Group 6"/>
            <p:cNvGrpSpPr>
              <a:grpSpLocks/>
            </p:cNvGrpSpPr>
            <p:nvPr/>
          </p:nvGrpSpPr>
          <p:grpSpPr bwMode="auto">
            <a:xfrm>
              <a:off x="575" y="890"/>
              <a:ext cx="2512" cy="2570"/>
              <a:chOff x="432" y="911"/>
              <a:chExt cx="2986" cy="2570"/>
            </a:xfrm>
          </p:grpSpPr>
          <p:grpSp>
            <p:nvGrpSpPr>
              <p:cNvPr id="37943" name="Group 7"/>
              <p:cNvGrpSpPr>
                <a:grpSpLocks/>
              </p:cNvGrpSpPr>
              <p:nvPr/>
            </p:nvGrpSpPr>
            <p:grpSpPr bwMode="auto">
              <a:xfrm>
                <a:off x="607" y="1177"/>
                <a:ext cx="2502" cy="2164"/>
                <a:chOff x="1098" y="1361"/>
                <a:chExt cx="2116" cy="2027"/>
              </a:xfrm>
            </p:grpSpPr>
            <p:sp>
              <p:nvSpPr>
                <p:cNvPr id="37946" name="Line 8"/>
                <p:cNvSpPr>
                  <a:spLocks noChangeShapeType="1"/>
                </p:cNvSpPr>
                <p:nvPr/>
              </p:nvSpPr>
              <p:spPr bwMode="auto">
                <a:xfrm>
                  <a:off x="1102" y="1361"/>
                  <a:ext cx="0" cy="202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37947" name="Line 9"/>
                <p:cNvSpPr>
                  <a:spLocks noChangeShapeType="1"/>
                </p:cNvSpPr>
                <p:nvPr/>
              </p:nvSpPr>
              <p:spPr bwMode="auto">
                <a:xfrm>
                  <a:off x="1098" y="3388"/>
                  <a:ext cx="211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37944" name="Text Box 10"/>
              <p:cNvSpPr txBox="1">
                <a:spLocks noChangeArrowheads="1"/>
              </p:cNvSpPr>
              <p:nvPr/>
            </p:nvSpPr>
            <p:spPr bwMode="auto">
              <a:xfrm>
                <a:off x="432" y="911"/>
                <a:ext cx="3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37945" name="Text Box 11"/>
              <p:cNvSpPr txBox="1">
                <a:spLocks noChangeArrowheads="1"/>
              </p:cNvSpPr>
              <p:nvPr/>
            </p:nvSpPr>
            <p:spPr bwMode="auto">
              <a:xfrm>
                <a:off x="3051" y="3193"/>
                <a:ext cx="3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Q</a:t>
                </a:r>
              </a:p>
            </p:txBody>
          </p:sp>
        </p:grpSp>
        <p:sp>
          <p:nvSpPr>
            <p:cNvPr id="37935" name="Text Box 12"/>
            <p:cNvSpPr txBox="1">
              <a:spLocks noChangeArrowheads="1"/>
            </p:cNvSpPr>
            <p:nvPr/>
          </p:nvSpPr>
          <p:spPr bwMode="auto">
            <a:xfrm>
              <a:off x="261" y="1251"/>
              <a:ext cx="45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$30</a:t>
              </a:r>
            </a:p>
          </p:txBody>
        </p:sp>
        <p:sp>
          <p:nvSpPr>
            <p:cNvPr id="37936" name="Text Box 13"/>
            <p:cNvSpPr txBox="1">
              <a:spLocks noChangeArrowheads="1"/>
            </p:cNvSpPr>
            <p:nvPr/>
          </p:nvSpPr>
          <p:spPr bwMode="auto">
            <a:xfrm>
              <a:off x="261" y="1896"/>
              <a:ext cx="45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37937" name="Text Box 14"/>
            <p:cNvSpPr txBox="1">
              <a:spLocks noChangeArrowheads="1"/>
            </p:cNvSpPr>
            <p:nvPr/>
          </p:nvSpPr>
          <p:spPr bwMode="auto">
            <a:xfrm>
              <a:off x="261" y="2532"/>
              <a:ext cx="45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37938" name="Text Box 15"/>
            <p:cNvSpPr txBox="1">
              <a:spLocks noChangeArrowheads="1"/>
            </p:cNvSpPr>
            <p:nvPr/>
          </p:nvSpPr>
          <p:spPr bwMode="auto">
            <a:xfrm>
              <a:off x="261" y="3165"/>
              <a:ext cx="45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$0</a:t>
              </a:r>
            </a:p>
          </p:txBody>
        </p:sp>
        <p:sp>
          <p:nvSpPr>
            <p:cNvPr id="37939" name="Text Box 16"/>
            <p:cNvSpPr txBox="1">
              <a:spLocks noChangeArrowheads="1"/>
            </p:cNvSpPr>
            <p:nvPr/>
          </p:nvSpPr>
          <p:spPr bwMode="auto">
            <a:xfrm>
              <a:off x="594" y="3327"/>
              <a:ext cx="264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37940" name="Text Box 17"/>
            <p:cNvSpPr txBox="1">
              <a:spLocks noChangeArrowheads="1"/>
            </p:cNvSpPr>
            <p:nvPr/>
          </p:nvSpPr>
          <p:spPr bwMode="auto">
            <a:xfrm>
              <a:off x="1086" y="3327"/>
              <a:ext cx="39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37941" name="Text Box 18"/>
            <p:cNvSpPr txBox="1">
              <a:spLocks noChangeArrowheads="1"/>
            </p:cNvSpPr>
            <p:nvPr/>
          </p:nvSpPr>
          <p:spPr bwMode="auto">
            <a:xfrm>
              <a:off x="1650" y="3327"/>
              <a:ext cx="39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37942" name="Text Box 19"/>
            <p:cNvSpPr txBox="1">
              <a:spLocks noChangeArrowheads="1"/>
            </p:cNvSpPr>
            <p:nvPr/>
          </p:nvSpPr>
          <p:spPr bwMode="auto">
            <a:xfrm>
              <a:off x="2202" y="3327"/>
              <a:ext cx="396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cs typeface="Arial" panose="020B0604020202020204" pitchFamily="34" charset="0"/>
                </a:rPr>
                <a:t>60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600325" y="2154238"/>
            <a:ext cx="2801938" cy="3181350"/>
            <a:chOff x="678" y="1357"/>
            <a:chExt cx="1765" cy="2004"/>
          </a:xfrm>
        </p:grpSpPr>
        <p:sp>
          <p:nvSpPr>
            <p:cNvPr id="37931" name="Line 22"/>
            <p:cNvSpPr>
              <a:spLocks noChangeShapeType="1"/>
            </p:cNvSpPr>
            <p:nvPr/>
          </p:nvSpPr>
          <p:spPr bwMode="auto">
            <a:xfrm>
              <a:off x="728" y="1401"/>
              <a:ext cx="1682" cy="1921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32" name="Oval 23"/>
            <p:cNvSpPr>
              <a:spLocks noChangeArrowheads="1"/>
            </p:cNvSpPr>
            <p:nvPr/>
          </p:nvSpPr>
          <p:spPr bwMode="auto">
            <a:xfrm>
              <a:off x="678" y="1357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sp>
          <p:nvSpPr>
            <p:cNvPr id="37933" name="Oval 24"/>
            <p:cNvSpPr>
              <a:spLocks noChangeArrowheads="1"/>
            </p:cNvSpPr>
            <p:nvPr/>
          </p:nvSpPr>
          <p:spPr bwMode="auto">
            <a:xfrm>
              <a:off x="2355" y="3274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2676525" y="3178175"/>
            <a:ext cx="954088" cy="2090738"/>
            <a:chOff x="726" y="2002"/>
            <a:chExt cx="601" cy="1317"/>
          </a:xfrm>
        </p:grpSpPr>
        <p:sp>
          <p:nvSpPr>
            <p:cNvPr id="37927" name="Oval 26"/>
            <p:cNvSpPr>
              <a:spLocks noChangeArrowheads="1"/>
            </p:cNvSpPr>
            <p:nvPr/>
          </p:nvSpPr>
          <p:spPr bwMode="auto">
            <a:xfrm>
              <a:off x="1239" y="2002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37928" name="Group 27"/>
            <p:cNvGrpSpPr>
              <a:grpSpLocks/>
            </p:cNvGrpSpPr>
            <p:nvPr/>
          </p:nvGrpSpPr>
          <p:grpSpPr bwMode="auto">
            <a:xfrm>
              <a:off x="726" y="2049"/>
              <a:ext cx="558" cy="1270"/>
              <a:chOff x="357" y="2450"/>
              <a:chExt cx="795" cy="646"/>
            </a:xfrm>
          </p:grpSpPr>
          <p:sp>
            <p:nvSpPr>
              <p:cNvPr id="37929" name="Line 2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930" name="Line 2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2673351" y="4187825"/>
            <a:ext cx="1852613" cy="1079500"/>
            <a:chOff x="724" y="2638"/>
            <a:chExt cx="1167" cy="680"/>
          </a:xfrm>
        </p:grpSpPr>
        <p:sp>
          <p:nvSpPr>
            <p:cNvPr id="37923" name="Oval 31"/>
            <p:cNvSpPr>
              <a:spLocks noChangeArrowheads="1"/>
            </p:cNvSpPr>
            <p:nvPr/>
          </p:nvSpPr>
          <p:spPr bwMode="auto">
            <a:xfrm>
              <a:off x="1803" y="2638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37924" name="Group 32"/>
            <p:cNvGrpSpPr>
              <a:grpSpLocks/>
            </p:cNvGrpSpPr>
            <p:nvPr/>
          </p:nvGrpSpPr>
          <p:grpSpPr bwMode="auto">
            <a:xfrm>
              <a:off x="724" y="2685"/>
              <a:ext cx="1124" cy="633"/>
              <a:chOff x="357" y="2450"/>
              <a:chExt cx="795" cy="646"/>
            </a:xfrm>
          </p:grpSpPr>
          <p:sp>
            <p:nvSpPr>
              <p:cNvPr id="37925" name="Line 33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926" name="Line 34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273443" name="AutoShape 35"/>
          <p:cNvSpPr>
            <a:spLocks/>
          </p:cNvSpPr>
          <p:nvPr/>
        </p:nvSpPr>
        <p:spPr bwMode="auto">
          <a:xfrm rot="-2471049">
            <a:off x="4044951" y="2881313"/>
            <a:ext cx="404813" cy="1319212"/>
          </a:xfrm>
          <a:prstGeom prst="rightBrace">
            <a:avLst>
              <a:gd name="adj1" fmla="val 81470"/>
              <a:gd name="adj2" fmla="val 50000"/>
            </a:avLst>
          </a:prstGeom>
          <a:noFill/>
          <a:ln w="127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d-ID" altLang="id-ID" sz="1800">
              <a:cs typeface="Arial" panose="020B0604020202020204" pitchFamily="34" charset="0"/>
            </a:endParaRPr>
          </a:p>
        </p:txBody>
      </p:sp>
      <p:sp>
        <p:nvSpPr>
          <p:cNvPr id="273444" name="AutoShape 36"/>
          <p:cNvSpPr>
            <a:spLocks/>
          </p:cNvSpPr>
          <p:nvPr/>
        </p:nvSpPr>
        <p:spPr bwMode="auto">
          <a:xfrm rot="-2471049">
            <a:off x="4930776" y="3895726"/>
            <a:ext cx="404813" cy="1319213"/>
          </a:xfrm>
          <a:prstGeom prst="rightBrace">
            <a:avLst>
              <a:gd name="adj1" fmla="val 81471"/>
              <a:gd name="adj2" fmla="val 50000"/>
            </a:avLst>
          </a:prstGeom>
          <a:noFill/>
          <a:ln w="127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d-ID" altLang="id-ID" sz="1800">
              <a:cs typeface="Arial" panose="020B0604020202020204" pitchFamily="34" charset="0"/>
            </a:endParaRPr>
          </a:p>
        </p:txBody>
      </p:sp>
      <p:sp>
        <p:nvSpPr>
          <p:cNvPr id="273448" name="AutoShape 40"/>
          <p:cNvSpPr>
            <a:spLocks/>
          </p:cNvSpPr>
          <p:nvPr/>
        </p:nvSpPr>
        <p:spPr bwMode="auto">
          <a:xfrm rot="-2471049">
            <a:off x="3163888" y="1857376"/>
            <a:ext cx="404812" cy="1319213"/>
          </a:xfrm>
          <a:prstGeom prst="rightBrace">
            <a:avLst>
              <a:gd name="adj1" fmla="val 81471"/>
              <a:gd name="adj2" fmla="val 50000"/>
            </a:avLst>
          </a:prstGeom>
          <a:noFill/>
          <a:ln w="127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id-ID" altLang="id-ID" sz="1800">
              <a:cs typeface="Arial" panose="020B0604020202020204" pitchFamily="34" charset="0"/>
            </a:endParaRPr>
          </a:p>
        </p:txBody>
      </p:sp>
      <p:grpSp>
        <p:nvGrpSpPr>
          <p:cNvPr id="10" name="Group 49"/>
          <p:cNvGrpSpPr>
            <a:grpSpLocks/>
          </p:cNvGrpSpPr>
          <p:nvPr/>
        </p:nvGrpSpPr>
        <p:grpSpPr bwMode="auto">
          <a:xfrm>
            <a:off x="3382964" y="1776413"/>
            <a:ext cx="2727325" cy="906462"/>
            <a:chOff x="1298" y="707"/>
            <a:chExt cx="1718" cy="571"/>
          </a:xfrm>
        </p:grpSpPr>
        <p:grpSp>
          <p:nvGrpSpPr>
            <p:cNvPr id="37917" name="Group 48"/>
            <p:cNvGrpSpPr>
              <a:grpSpLocks/>
            </p:cNvGrpSpPr>
            <p:nvPr/>
          </p:nvGrpSpPr>
          <p:grpSpPr bwMode="auto">
            <a:xfrm>
              <a:off x="1747" y="707"/>
              <a:ext cx="662" cy="571"/>
              <a:chOff x="1747" y="707"/>
              <a:chExt cx="662" cy="571"/>
            </a:xfrm>
          </p:grpSpPr>
          <p:sp>
            <p:nvSpPr>
              <p:cNvPr id="37920" name="Text Box 43"/>
              <p:cNvSpPr txBox="1">
                <a:spLocks noChangeArrowheads="1"/>
              </p:cNvSpPr>
              <p:nvPr/>
            </p:nvSpPr>
            <p:spPr bwMode="auto">
              <a:xfrm>
                <a:off x="1758" y="707"/>
                <a:ext cx="64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800080"/>
                    </a:solidFill>
                    <a:cs typeface="Arial" panose="020B0604020202020204" pitchFamily="34" charset="0"/>
                  </a:rPr>
                  <a:t>200%</a:t>
                </a:r>
                <a:endParaRPr lang="en-US" altLang="id-ID" sz="2500" b="1" i="1" baseline="30000">
                  <a:solidFill>
                    <a:srgbClr val="80008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21" name="Text Box 44"/>
              <p:cNvSpPr txBox="1">
                <a:spLocks noChangeArrowheads="1"/>
              </p:cNvSpPr>
              <p:nvPr/>
            </p:nvSpPr>
            <p:spPr bwMode="auto">
              <a:xfrm>
                <a:off x="1747" y="980"/>
                <a:ext cx="66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800080"/>
                    </a:solidFill>
                    <a:cs typeface="Arial" panose="020B0604020202020204" pitchFamily="34" charset="0"/>
                  </a:rPr>
                  <a:t>40%</a:t>
                </a:r>
                <a:endParaRPr lang="en-US" altLang="id-ID" sz="2500" b="1" i="1" baseline="30000">
                  <a:solidFill>
                    <a:srgbClr val="80008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22" name="Line 45"/>
              <p:cNvSpPr>
                <a:spLocks noChangeShapeType="1"/>
              </p:cNvSpPr>
              <p:nvPr/>
            </p:nvSpPr>
            <p:spPr bwMode="auto">
              <a:xfrm flipV="1">
                <a:off x="1814" y="998"/>
                <a:ext cx="520" cy="0"/>
              </a:xfrm>
              <a:prstGeom prst="line">
                <a:avLst/>
              </a:prstGeom>
              <a:noFill/>
              <a:ln w="12700">
                <a:solidFill>
                  <a:srgbClr val="8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7918" name="Text Box 46"/>
            <p:cNvSpPr txBox="1">
              <a:spLocks noChangeArrowheads="1"/>
            </p:cNvSpPr>
            <p:nvPr/>
          </p:nvSpPr>
          <p:spPr bwMode="auto">
            <a:xfrm>
              <a:off x="2348" y="845"/>
              <a:ext cx="66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solidFill>
                    <a:srgbClr val="800080"/>
                  </a:solidFill>
                  <a:cs typeface="Arial" panose="020B0604020202020204" pitchFamily="34" charset="0"/>
                </a:rPr>
                <a:t>= 5.0</a:t>
              </a:r>
            </a:p>
          </p:txBody>
        </p:sp>
        <p:sp>
          <p:nvSpPr>
            <p:cNvPr id="37919" name="Text Box 47"/>
            <p:cNvSpPr txBox="1">
              <a:spLocks noChangeArrowheads="1"/>
            </p:cNvSpPr>
            <p:nvPr/>
          </p:nvSpPr>
          <p:spPr bwMode="auto">
            <a:xfrm>
              <a:off x="1298" y="840"/>
              <a:ext cx="50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 b="1" i="1">
                  <a:solidFill>
                    <a:srgbClr val="800080"/>
                  </a:solidFill>
                  <a:cs typeface="Arial" panose="020B0604020202020204" pitchFamily="34" charset="0"/>
                </a:rPr>
                <a:t>E</a:t>
              </a:r>
              <a:r>
                <a:rPr lang="en-US" altLang="id-ID" sz="2500">
                  <a:solidFill>
                    <a:srgbClr val="80008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1200">
                  <a:solidFill>
                    <a:srgbClr val="80008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2500">
                  <a:solidFill>
                    <a:srgbClr val="800080"/>
                  </a:solidFill>
                  <a:cs typeface="Arial" panose="020B0604020202020204" pitchFamily="34" charset="0"/>
                </a:rPr>
                <a:t>=</a:t>
              </a: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4249739" y="2805113"/>
            <a:ext cx="2727325" cy="906462"/>
            <a:chOff x="1298" y="707"/>
            <a:chExt cx="1718" cy="571"/>
          </a:xfrm>
        </p:grpSpPr>
        <p:grpSp>
          <p:nvGrpSpPr>
            <p:cNvPr id="37911" name="Group 51"/>
            <p:cNvGrpSpPr>
              <a:grpSpLocks/>
            </p:cNvGrpSpPr>
            <p:nvPr/>
          </p:nvGrpSpPr>
          <p:grpSpPr bwMode="auto">
            <a:xfrm>
              <a:off x="1747" y="707"/>
              <a:ext cx="662" cy="571"/>
              <a:chOff x="1747" y="707"/>
              <a:chExt cx="662" cy="571"/>
            </a:xfrm>
          </p:grpSpPr>
          <p:sp>
            <p:nvSpPr>
              <p:cNvPr id="37914" name="Text Box 52"/>
              <p:cNvSpPr txBox="1">
                <a:spLocks noChangeArrowheads="1"/>
              </p:cNvSpPr>
              <p:nvPr/>
            </p:nvSpPr>
            <p:spPr bwMode="auto">
              <a:xfrm>
                <a:off x="1758" y="707"/>
                <a:ext cx="64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009900"/>
                    </a:solidFill>
                    <a:cs typeface="Arial" panose="020B0604020202020204" pitchFamily="34" charset="0"/>
                  </a:rPr>
                  <a:t>67%</a:t>
                </a:r>
                <a:endParaRPr lang="en-US" altLang="id-ID" sz="2500" b="1" i="1" baseline="30000">
                  <a:solidFill>
                    <a:srgbClr val="0099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15" name="Text Box 53"/>
              <p:cNvSpPr txBox="1">
                <a:spLocks noChangeArrowheads="1"/>
              </p:cNvSpPr>
              <p:nvPr/>
            </p:nvSpPr>
            <p:spPr bwMode="auto">
              <a:xfrm>
                <a:off x="1747" y="980"/>
                <a:ext cx="66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009900"/>
                    </a:solidFill>
                    <a:cs typeface="Arial" panose="020B0604020202020204" pitchFamily="34" charset="0"/>
                  </a:rPr>
                  <a:t>67%</a:t>
                </a:r>
                <a:endParaRPr lang="en-US" altLang="id-ID" sz="2500" b="1" i="1" baseline="30000">
                  <a:solidFill>
                    <a:srgbClr val="0099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16" name="Line 54"/>
              <p:cNvSpPr>
                <a:spLocks noChangeShapeType="1"/>
              </p:cNvSpPr>
              <p:nvPr/>
            </p:nvSpPr>
            <p:spPr bwMode="auto">
              <a:xfrm flipV="1">
                <a:off x="1814" y="998"/>
                <a:ext cx="520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7912" name="Text Box 55"/>
            <p:cNvSpPr txBox="1">
              <a:spLocks noChangeArrowheads="1"/>
            </p:cNvSpPr>
            <p:nvPr/>
          </p:nvSpPr>
          <p:spPr bwMode="auto">
            <a:xfrm>
              <a:off x="2348" y="845"/>
              <a:ext cx="66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solidFill>
                    <a:srgbClr val="009900"/>
                  </a:solidFill>
                  <a:cs typeface="Arial" panose="020B0604020202020204" pitchFamily="34" charset="0"/>
                </a:rPr>
                <a:t>= 1.0</a:t>
              </a:r>
            </a:p>
          </p:txBody>
        </p:sp>
        <p:sp>
          <p:nvSpPr>
            <p:cNvPr id="37913" name="Text Box 56"/>
            <p:cNvSpPr txBox="1">
              <a:spLocks noChangeArrowheads="1"/>
            </p:cNvSpPr>
            <p:nvPr/>
          </p:nvSpPr>
          <p:spPr bwMode="auto">
            <a:xfrm>
              <a:off x="1298" y="840"/>
              <a:ext cx="50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 b="1" i="1">
                  <a:solidFill>
                    <a:srgbClr val="009900"/>
                  </a:solidFill>
                  <a:cs typeface="Arial" panose="020B0604020202020204" pitchFamily="34" charset="0"/>
                </a:rPr>
                <a:t>E</a:t>
              </a:r>
              <a:r>
                <a:rPr lang="en-US" altLang="id-ID" sz="250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1200">
                  <a:solidFill>
                    <a:srgbClr val="009900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2500">
                  <a:solidFill>
                    <a:srgbClr val="009900"/>
                  </a:solidFill>
                  <a:cs typeface="Arial" panose="020B0604020202020204" pitchFamily="34" charset="0"/>
                </a:rPr>
                <a:t>=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5138739" y="3811588"/>
            <a:ext cx="2727325" cy="906462"/>
            <a:chOff x="1298" y="707"/>
            <a:chExt cx="1718" cy="571"/>
          </a:xfrm>
        </p:grpSpPr>
        <p:grpSp>
          <p:nvGrpSpPr>
            <p:cNvPr id="37905" name="Group 58"/>
            <p:cNvGrpSpPr>
              <a:grpSpLocks/>
            </p:cNvGrpSpPr>
            <p:nvPr/>
          </p:nvGrpSpPr>
          <p:grpSpPr bwMode="auto">
            <a:xfrm>
              <a:off x="1747" y="707"/>
              <a:ext cx="662" cy="571"/>
              <a:chOff x="1747" y="707"/>
              <a:chExt cx="662" cy="571"/>
            </a:xfrm>
          </p:grpSpPr>
          <p:sp>
            <p:nvSpPr>
              <p:cNvPr id="37908" name="Text Box 59"/>
              <p:cNvSpPr txBox="1">
                <a:spLocks noChangeArrowheads="1"/>
              </p:cNvSpPr>
              <p:nvPr/>
            </p:nvSpPr>
            <p:spPr bwMode="auto">
              <a:xfrm>
                <a:off x="1758" y="707"/>
                <a:ext cx="64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996633"/>
                    </a:solidFill>
                    <a:cs typeface="Arial" panose="020B0604020202020204" pitchFamily="34" charset="0"/>
                  </a:rPr>
                  <a:t>40%</a:t>
                </a:r>
                <a:endParaRPr lang="en-US" altLang="id-ID" sz="2500" b="1" i="1" baseline="30000">
                  <a:solidFill>
                    <a:srgbClr val="996633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09" name="Text Box 60"/>
              <p:cNvSpPr txBox="1">
                <a:spLocks noChangeArrowheads="1"/>
              </p:cNvSpPr>
              <p:nvPr/>
            </p:nvSpPr>
            <p:spPr bwMode="auto">
              <a:xfrm>
                <a:off x="1747" y="980"/>
                <a:ext cx="66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500">
                    <a:solidFill>
                      <a:srgbClr val="996633"/>
                    </a:solidFill>
                    <a:cs typeface="Arial" panose="020B0604020202020204" pitchFamily="34" charset="0"/>
                  </a:rPr>
                  <a:t>200%</a:t>
                </a:r>
                <a:endParaRPr lang="en-US" altLang="id-ID" sz="2500" b="1" i="1" baseline="30000">
                  <a:solidFill>
                    <a:srgbClr val="996633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910" name="Line 61"/>
              <p:cNvSpPr>
                <a:spLocks noChangeShapeType="1"/>
              </p:cNvSpPr>
              <p:nvPr/>
            </p:nvSpPr>
            <p:spPr bwMode="auto">
              <a:xfrm flipV="1">
                <a:off x="1814" y="998"/>
                <a:ext cx="52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37906" name="Text Box 62"/>
            <p:cNvSpPr txBox="1">
              <a:spLocks noChangeArrowheads="1"/>
            </p:cNvSpPr>
            <p:nvPr/>
          </p:nvSpPr>
          <p:spPr bwMode="auto">
            <a:xfrm>
              <a:off x="2348" y="845"/>
              <a:ext cx="66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>
                  <a:solidFill>
                    <a:srgbClr val="996633"/>
                  </a:solidFill>
                  <a:cs typeface="Arial" panose="020B0604020202020204" pitchFamily="34" charset="0"/>
                </a:rPr>
                <a:t>= 0.2</a:t>
              </a:r>
            </a:p>
          </p:txBody>
        </p:sp>
        <p:sp>
          <p:nvSpPr>
            <p:cNvPr id="37907" name="Text Box 63"/>
            <p:cNvSpPr txBox="1">
              <a:spLocks noChangeArrowheads="1"/>
            </p:cNvSpPr>
            <p:nvPr/>
          </p:nvSpPr>
          <p:spPr bwMode="auto">
            <a:xfrm>
              <a:off x="1298" y="840"/>
              <a:ext cx="50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500" b="1" i="1">
                  <a:solidFill>
                    <a:srgbClr val="996633"/>
                  </a:solidFill>
                  <a:cs typeface="Arial" panose="020B0604020202020204" pitchFamily="34" charset="0"/>
                </a:rPr>
                <a:t>E</a:t>
              </a:r>
              <a:r>
                <a:rPr lang="en-US" altLang="id-ID" sz="2500">
                  <a:solidFill>
                    <a:srgbClr val="996633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1200">
                  <a:solidFill>
                    <a:srgbClr val="996633"/>
                  </a:solidFill>
                  <a:cs typeface="Arial" panose="020B0604020202020204" pitchFamily="34" charset="0"/>
                </a:rPr>
                <a:t> </a:t>
              </a:r>
              <a:r>
                <a:rPr lang="en-US" altLang="id-ID" sz="2500">
                  <a:solidFill>
                    <a:srgbClr val="996633"/>
                  </a:solidFill>
                  <a:cs typeface="Arial" panose="020B0604020202020204" pitchFamily="34" charset="0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853689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7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7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500"/>
                                        <p:tgtEl>
                                          <p:spTgt spid="27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 animBg="1"/>
      <p:bldP spid="273443" grpId="0" animBg="1"/>
      <p:bldP spid="273444" grpId="0" animBg="1"/>
      <p:bldP spid="27344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THANK YOU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068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A68781B0-769C-44F8-B7BD-A659286BE0F9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Elasticity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001713"/>
            <a:ext cx="8229600" cy="5345112"/>
          </a:xfrm>
        </p:spPr>
        <p:txBody>
          <a:bodyPr/>
          <a:lstStyle/>
          <a:p>
            <a:pPr eaLnBrk="1" hangingPunct="1"/>
            <a:r>
              <a:rPr lang="en-US" altLang="id-ID" smtClean="0"/>
              <a:t>Basic idea:  </a:t>
            </a:r>
            <a:br>
              <a:rPr lang="en-US" altLang="id-ID" smtClean="0"/>
            </a:br>
            <a:r>
              <a:rPr lang="en-US" altLang="id-ID" smtClean="0"/>
              <a:t>Elasticity measures how much one variable responds to changes in another variable.  </a:t>
            </a:r>
          </a:p>
          <a:p>
            <a:pPr lvl="1" eaLnBrk="1" hangingPunct="1">
              <a:lnSpc>
                <a:spcPct val="105000"/>
              </a:lnSpc>
            </a:pPr>
            <a:r>
              <a:rPr lang="en-US" altLang="id-ID" smtClean="0"/>
              <a:t>One type of elasticity measures how much demand for your websites will fall if you raise your price.  </a:t>
            </a:r>
          </a:p>
          <a:p>
            <a:pPr eaLnBrk="1" hangingPunct="1"/>
            <a:r>
              <a:rPr lang="en-US" altLang="id-ID" smtClean="0"/>
              <a:t>Definition:  </a:t>
            </a:r>
            <a:br>
              <a:rPr lang="en-US" altLang="id-ID" smtClean="0"/>
            </a:br>
            <a:r>
              <a:rPr lang="en-US" altLang="id-ID" b="1" smtClean="0">
                <a:solidFill>
                  <a:srgbClr val="CC0000"/>
                </a:solidFill>
              </a:rPr>
              <a:t>Elasticity</a:t>
            </a:r>
            <a:r>
              <a:rPr lang="en-US" altLang="id-ID" smtClean="0"/>
              <a:t> is a numerical measure of the responsiveness of  </a:t>
            </a:r>
            <a:r>
              <a:rPr lang="en-US" altLang="id-ID" b="1" i="1" smtClean="0"/>
              <a:t>Q</a:t>
            </a:r>
            <a:r>
              <a:rPr lang="en-US" altLang="id-ID" b="1" i="1" baseline="30000" smtClean="0"/>
              <a:t>d</a:t>
            </a:r>
            <a:r>
              <a:rPr lang="en-US" altLang="id-ID" smtClean="0"/>
              <a:t>  or  </a:t>
            </a:r>
            <a:r>
              <a:rPr lang="en-US" altLang="id-ID" b="1" i="1" smtClean="0"/>
              <a:t>Q</a:t>
            </a:r>
            <a:r>
              <a:rPr lang="en-US" altLang="id-ID" b="1" i="1" baseline="30000" smtClean="0"/>
              <a:t>s</a:t>
            </a:r>
            <a:r>
              <a:rPr lang="en-US" altLang="id-ID" smtClean="0"/>
              <a:t>  to one of its determinants.  </a:t>
            </a:r>
          </a:p>
        </p:txBody>
      </p:sp>
      <p:sp>
        <p:nvSpPr>
          <p:cNvPr id="615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54468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E281B35-FF2E-4FEA-81DC-C78C44517C85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id-ID" dirty="0" smtClean="0"/>
              <a:t>Price Elasticity of Demand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90725" y="2765424"/>
            <a:ext cx="8137525" cy="1150938"/>
          </a:xfrm>
        </p:spPr>
        <p:txBody>
          <a:bodyPr/>
          <a:lstStyle/>
          <a:p>
            <a:pPr eaLnBrk="1" hangingPunct="1"/>
            <a:r>
              <a:rPr lang="en-US" altLang="id-ID" b="1" dirty="0" smtClean="0">
                <a:solidFill>
                  <a:srgbClr val="CC0000"/>
                </a:solidFill>
              </a:rPr>
              <a:t>Price elasticity of demand</a:t>
            </a:r>
            <a:r>
              <a:rPr lang="en-US" altLang="id-ID" dirty="0" smtClean="0"/>
              <a:t> measures how much </a:t>
            </a:r>
            <a:r>
              <a:rPr lang="en-US" altLang="id-ID" b="1" i="1" dirty="0" err="1" smtClean="0"/>
              <a:t>Q</a:t>
            </a:r>
            <a:r>
              <a:rPr lang="en-US" altLang="id-ID" b="1" i="1" baseline="30000" dirty="0" err="1" smtClean="0"/>
              <a:t>d</a:t>
            </a:r>
            <a:r>
              <a:rPr lang="en-US" altLang="id-ID" dirty="0" smtClean="0"/>
              <a:t> responds to a change in </a:t>
            </a:r>
            <a:r>
              <a:rPr lang="en-US" altLang="id-ID" b="1" i="1" dirty="0" smtClean="0"/>
              <a:t>P</a:t>
            </a:r>
            <a:r>
              <a:rPr lang="en-US" altLang="id-ID" dirty="0" smtClean="0"/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72506" y="1439863"/>
            <a:ext cx="7646988" cy="1212850"/>
            <a:chOff x="486" y="1450"/>
            <a:chExt cx="4817" cy="764"/>
          </a:xfrm>
        </p:grpSpPr>
        <p:sp>
          <p:nvSpPr>
            <p:cNvPr id="8201" name="Rectangle 5"/>
            <p:cNvSpPr>
              <a:spLocks noChangeArrowheads="1"/>
            </p:cNvSpPr>
            <p:nvPr/>
          </p:nvSpPr>
          <p:spPr bwMode="auto">
            <a:xfrm>
              <a:off x="486" y="1450"/>
              <a:ext cx="4817" cy="7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8202" name="Group 6"/>
            <p:cNvGrpSpPr>
              <a:grpSpLocks/>
            </p:cNvGrpSpPr>
            <p:nvPr/>
          </p:nvGrpSpPr>
          <p:grpSpPr bwMode="auto">
            <a:xfrm>
              <a:off x="538" y="1473"/>
              <a:ext cx="4683" cy="693"/>
              <a:chOff x="508" y="1743"/>
              <a:chExt cx="4683" cy="693"/>
            </a:xfrm>
          </p:grpSpPr>
          <p:sp>
            <p:nvSpPr>
              <p:cNvPr id="8203" name="Text Box 7"/>
              <p:cNvSpPr txBox="1">
                <a:spLocks noChangeArrowheads="1"/>
              </p:cNvSpPr>
              <p:nvPr/>
            </p:nvSpPr>
            <p:spPr bwMode="auto">
              <a:xfrm>
                <a:off x="508" y="1811"/>
                <a:ext cx="1589" cy="57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Price elasticity of demand</a:t>
                </a:r>
              </a:p>
            </p:txBody>
          </p:sp>
          <p:sp>
            <p:nvSpPr>
              <p:cNvPr id="8204" name="Text Box 8"/>
              <p:cNvSpPr txBox="1">
                <a:spLocks noChangeArrowheads="1"/>
              </p:cNvSpPr>
              <p:nvPr/>
            </p:nvSpPr>
            <p:spPr bwMode="auto">
              <a:xfrm>
                <a:off x="2146" y="1949"/>
                <a:ext cx="289" cy="308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=</a:t>
                </a:r>
              </a:p>
            </p:txBody>
          </p:sp>
          <p:sp>
            <p:nvSpPr>
              <p:cNvPr id="8205" name="Text Box 9"/>
              <p:cNvSpPr txBox="1">
                <a:spLocks noChangeArrowheads="1"/>
              </p:cNvSpPr>
              <p:nvPr/>
            </p:nvSpPr>
            <p:spPr bwMode="auto">
              <a:xfrm>
                <a:off x="2539" y="1743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700" b="1" i="1" baseline="30000"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8206" name="Text Box 10"/>
              <p:cNvSpPr txBox="1">
                <a:spLocks noChangeArrowheads="1"/>
              </p:cNvSpPr>
              <p:nvPr/>
            </p:nvSpPr>
            <p:spPr bwMode="auto">
              <a:xfrm>
                <a:off x="2543" y="2119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P</a:t>
                </a:r>
                <a:endParaRPr lang="en-US" altLang="id-ID" sz="2700" b="1" i="1" baseline="30000">
                  <a:cs typeface="Arial" panose="020B0604020202020204" pitchFamily="34" charset="0"/>
                </a:endParaRPr>
              </a:p>
            </p:txBody>
          </p:sp>
          <p:sp>
            <p:nvSpPr>
              <p:cNvPr id="8207" name="Line 11"/>
              <p:cNvSpPr>
                <a:spLocks noChangeShapeType="1"/>
              </p:cNvSpPr>
              <p:nvPr/>
            </p:nvSpPr>
            <p:spPr bwMode="auto">
              <a:xfrm>
                <a:off x="2599" y="2101"/>
                <a:ext cx="25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1944688" y="3751264"/>
            <a:ext cx="8229600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id-ID">
                <a:cs typeface="Arial" panose="020B0604020202020204" pitchFamily="34" charset="0"/>
              </a:rPr>
              <a:t>Loosely speaking, it measures the price-sensitivity of buyers’ demand.  </a:t>
            </a:r>
          </a:p>
        </p:txBody>
      </p:sp>
      <p:sp>
        <p:nvSpPr>
          <p:cNvPr id="820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83826510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 bldLvl="4"/>
      <p:bldP spid="696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8147097-3632-4511-98E0-18A62CBCF9E5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88325" y="-168143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id-ID" dirty="0" smtClean="0"/>
              <a:t>Price Elasticity of Demand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7750" y="3170239"/>
            <a:ext cx="2470150" cy="1804987"/>
          </a:xfrm>
        </p:spPr>
        <p:txBody>
          <a:bodyPr/>
          <a:lstStyle/>
          <a:p>
            <a:pPr marL="0" indent="0">
              <a:buNone/>
            </a:pPr>
            <a:r>
              <a:rPr lang="en-US" altLang="id-ID" sz="2700"/>
              <a:t>Price elasticity </a:t>
            </a:r>
            <a:br>
              <a:rPr lang="en-US" altLang="id-ID" sz="2700"/>
            </a:br>
            <a:r>
              <a:rPr lang="en-US" altLang="id-ID" sz="2700"/>
              <a:t>of demand equals  </a:t>
            </a:r>
          </a:p>
        </p:txBody>
      </p:sp>
      <p:sp>
        <p:nvSpPr>
          <p:cNvPr id="1024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10247" name="Group 5"/>
          <p:cNvGrpSpPr>
            <a:grpSpLocks/>
          </p:cNvGrpSpPr>
          <p:nvPr/>
        </p:nvGrpSpPr>
        <p:grpSpPr bwMode="auto">
          <a:xfrm>
            <a:off x="6867526" y="2346325"/>
            <a:ext cx="3406775" cy="2876550"/>
            <a:chOff x="3226" y="1041"/>
            <a:chExt cx="2146" cy="1812"/>
          </a:xfrm>
        </p:grpSpPr>
        <p:grpSp>
          <p:nvGrpSpPr>
            <p:cNvPr id="10285" name="Group 6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10288" name="Line 7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289" name="Line 8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0286" name="Text Box 9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0287" name="Text Box 10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10248" name="Group 11"/>
          <p:cNvGrpSpPr>
            <a:grpSpLocks/>
          </p:cNvGrpSpPr>
          <p:nvPr/>
        </p:nvGrpSpPr>
        <p:grpSpPr bwMode="auto">
          <a:xfrm>
            <a:off x="7529513" y="2932114"/>
            <a:ext cx="2633662" cy="1722437"/>
            <a:chOff x="3643" y="1410"/>
            <a:chExt cx="1659" cy="1085"/>
          </a:xfrm>
        </p:grpSpPr>
        <p:sp>
          <p:nvSpPr>
            <p:cNvPr id="10283" name="Line 12"/>
            <p:cNvSpPr>
              <a:spLocks noChangeShapeType="1"/>
            </p:cNvSpPr>
            <p:nvPr/>
          </p:nvSpPr>
          <p:spPr bwMode="auto">
            <a:xfrm>
              <a:off x="3643" y="1410"/>
              <a:ext cx="1379" cy="919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284" name="Text Box 13"/>
            <p:cNvSpPr txBox="1">
              <a:spLocks noChangeArrowheads="1"/>
            </p:cNvSpPr>
            <p:nvPr/>
          </p:nvSpPr>
          <p:spPr bwMode="auto">
            <a:xfrm>
              <a:off x="4915" y="2207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7940676" y="3409951"/>
            <a:ext cx="587375" cy="2043113"/>
            <a:chOff x="4042" y="2148"/>
            <a:chExt cx="370" cy="1287"/>
          </a:xfrm>
        </p:grpSpPr>
        <p:sp>
          <p:nvSpPr>
            <p:cNvPr id="10281" name="Text Box 17"/>
            <p:cNvSpPr txBox="1">
              <a:spLocks noChangeArrowheads="1"/>
            </p:cNvSpPr>
            <p:nvPr/>
          </p:nvSpPr>
          <p:spPr bwMode="auto">
            <a:xfrm>
              <a:off x="4042" y="314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282" name="Line 20"/>
            <p:cNvSpPr>
              <a:spLocks noChangeShapeType="1"/>
            </p:cNvSpPr>
            <p:nvPr/>
          </p:nvSpPr>
          <p:spPr bwMode="auto">
            <a:xfrm>
              <a:off x="4230" y="2148"/>
              <a:ext cx="0" cy="100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6586538" y="3167063"/>
            <a:ext cx="1720850" cy="457200"/>
            <a:chOff x="3189" y="1995"/>
            <a:chExt cx="1084" cy="288"/>
          </a:xfrm>
        </p:grpSpPr>
        <p:sp>
          <p:nvSpPr>
            <p:cNvPr id="10278" name="Text Box 16"/>
            <p:cNvSpPr txBox="1">
              <a:spLocks noChangeArrowheads="1"/>
            </p:cNvSpPr>
            <p:nvPr/>
          </p:nvSpPr>
          <p:spPr bwMode="auto">
            <a:xfrm>
              <a:off x="3189" y="1995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0279" name="Line 19"/>
            <p:cNvSpPr>
              <a:spLocks noChangeShapeType="1"/>
            </p:cNvSpPr>
            <p:nvPr/>
          </p:nvSpPr>
          <p:spPr bwMode="auto">
            <a:xfrm>
              <a:off x="3562" y="2146"/>
              <a:ext cx="668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280" name="Oval 23"/>
            <p:cNvSpPr>
              <a:spLocks noChangeArrowheads="1"/>
            </p:cNvSpPr>
            <p:nvPr/>
          </p:nvSpPr>
          <p:spPr bwMode="auto">
            <a:xfrm>
              <a:off x="4185" y="2100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10251" name="Group 53"/>
          <p:cNvGrpSpPr>
            <a:grpSpLocks/>
          </p:cNvGrpSpPr>
          <p:nvPr/>
        </p:nvGrpSpPr>
        <p:grpSpPr bwMode="auto">
          <a:xfrm>
            <a:off x="6569075" y="3686176"/>
            <a:ext cx="2705100" cy="1770063"/>
            <a:chOff x="3178" y="2322"/>
            <a:chExt cx="1704" cy="1115"/>
          </a:xfrm>
        </p:grpSpPr>
        <p:grpSp>
          <p:nvGrpSpPr>
            <p:cNvPr id="10271" name="Group 25"/>
            <p:cNvGrpSpPr>
              <a:grpSpLocks/>
            </p:cNvGrpSpPr>
            <p:nvPr/>
          </p:nvGrpSpPr>
          <p:grpSpPr bwMode="auto">
            <a:xfrm>
              <a:off x="3178" y="2322"/>
              <a:ext cx="1704" cy="1115"/>
              <a:chOff x="3038" y="1885"/>
              <a:chExt cx="1704" cy="1115"/>
            </a:xfrm>
          </p:grpSpPr>
          <p:sp>
            <p:nvSpPr>
              <p:cNvPr id="10273" name="Text Box 26"/>
              <p:cNvSpPr txBox="1">
                <a:spLocks noChangeArrowheads="1"/>
              </p:cNvSpPr>
              <p:nvPr/>
            </p:nvSpPr>
            <p:spPr bwMode="auto">
              <a:xfrm>
                <a:off x="3038" y="1885"/>
                <a:ext cx="38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P</a:t>
                </a:r>
                <a:r>
                  <a:rPr lang="en-US" altLang="id-ID" sz="2400" b="1" baseline="-25000"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0274" name="Text Box 27"/>
              <p:cNvSpPr txBox="1">
                <a:spLocks noChangeArrowheads="1"/>
              </p:cNvSpPr>
              <p:nvPr/>
            </p:nvSpPr>
            <p:spPr bwMode="auto">
              <a:xfrm>
                <a:off x="4397" y="2712"/>
                <a:ext cx="3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400" b="1" baseline="-25000">
                    <a:cs typeface="Arial" panose="020B0604020202020204" pitchFamily="34" charset="0"/>
                  </a:rPr>
                  <a:t>1</a:t>
                </a:r>
              </a:p>
            </p:txBody>
          </p:sp>
          <p:grpSp>
            <p:nvGrpSpPr>
              <p:cNvPr id="10275" name="Group 28"/>
              <p:cNvGrpSpPr>
                <a:grpSpLocks/>
              </p:cNvGrpSpPr>
              <p:nvPr/>
            </p:nvGrpSpPr>
            <p:grpSpPr bwMode="auto">
              <a:xfrm>
                <a:off x="3423" y="2032"/>
                <a:ext cx="1152" cy="680"/>
                <a:chOff x="357" y="2450"/>
                <a:chExt cx="795" cy="646"/>
              </a:xfrm>
            </p:grpSpPr>
            <p:sp>
              <p:nvSpPr>
                <p:cNvPr id="10276" name="Line 2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277" name="Line 3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10272" name="Oval 33"/>
            <p:cNvSpPr>
              <a:spLocks noChangeArrowheads="1"/>
            </p:cNvSpPr>
            <p:nvPr/>
          </p:nvSpPr>
          <p:spPr bwMode="auto">
            <a:xfrm>
              <a:off x="4668" y="2421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70690" name="Line 34"/>
          <p:cNvSpPr>
            <a:spLocks noChangeShapeType="1"/>
          </p:cNvSpPr>
          <p:nvPr/>
        </p:nvSpPr>
        <p:spPr bwMode="auto">
          <a:xfrm flipH="1" flipV="1">
            <a:off x="7334250" y="3409950"/>
            <a:ext cx="0" cy="5080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0691" name="Line 35"/>
          <p:cNvSpPr>
            <a:spLocks noChangeShapeType="1"/>
          </p:cNvSpPr>
          <p:nvPr/>
        </p:nvSpPr>
        <p:spPr bwMode="auto">
          <a:xfrm rot="16200000" flipV="1">
            <a:off x="8621713" y="4460875"/>
            <a:ext cx="0" cy="7620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70692" name="Text Box 36"/>
          <p:cNvSpPr txBox="1">
            <a:spLocks noChangeArrowheads="1"/>
          </p:cNvSpPr>
          <p:nvPr/>
        </p:nvSpPr>
        <p:spPr bwMode="auto">
          <a:xfrm>
            <a:off x="5402264" y="2997201"/>
            <a:ext cx="1203325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P</a:t>
            </a:r>
            <a:r>
              <a:rPr lang="en-US" altLang="id-ID" sz="2400">
                <a:cs typeface="Arial" panose="020B0604020202020204" pitchFamily="34" charset="0"/>
              </a:rPr>
              <a:t>  rises by 10%</a:t>
            </a:r>
          </a:p>
        </p:txBody>
      </p:sp>
      <p:sp>
        <p:nvSpPr>
          <p:cNvPr id="70693" name="Text Box 37"/>
          <p:cNvSpPr txBox="1">
            <a:spLocks noChangeArrowheads="1"/>
          </p:cNvSpPr>
          <p:nvPr/>
        </p:nvSpPr>
        <p:spPr bwMode="auto">
          <a:xfrm>
            <a:off x="6737351" y="5456239"/>
            <a:ext cx="1281113" cy="830997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400" b="1" i="1">
                <a:cs typeface="Arial" panose="020B0604020202020204" pitchFamily="34" charset="0"/>
              </a:rPr>
              <a:t>Q</a:t>
            </a:r>
            <a:r>
              <a:rPr lang="en-US" altLang="id-ID" sz="2400">
                <a:cs typeface="Arial" panose="020B0604020202020204" pitchFamily="34" charset="0"/>
              </a:rPr>
              <a:t>  falls by 15%</a:t>
            </a:r>
          </a:p>
        </p:txBody>
      </p: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719389" y="4660900"/>
            <a:ext cx="2179637" cy="984250"/>
            <a:chOff x="781" y="3261"/>
            <a:chExt cx="1373" cy="620"/>
          </a:xfrm>
        </p:grpSpPr>
        <p:grpSp>
          <p:nvGrpSpPr>
            <p:cNvPr id="10266" name="Group 38"/>
            <p:cNvGrpSpPr>
              <a:grpSpLocks/>
            </p:cNvGrpSpPr>
            <p:nvPr/>
          </p:nvGrpSpPr>
          <p:grpSpPr bwMode="auto">
            <a:xfrm>
              <a:off x="781" y="3261"/>
              <a:ext cx="642" cy="620"/>
              <a:chOff x="3422" y="3211"/>
              <a:chExt cx="642" cy="620"/>
            </a:xfrm>
          </p:grpSpPr>
          <p:sp>
            <p:nvSpPr>
              <p:cNvPr id="10268" name="Text Box 39"/>
              <p:cNvSpPr txBox="1">
                <a:spLocks noChangeArrowheads="1"/>
              </p:cNvSpPr>
              <p:nvPr/>
            </p:nvSpPr>
            <p:spPr bwMode="auto">
              <a:xfrm>
                <a:off x="3422" y="3211"/>
                <a:ext cx="642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15%</a:t>
                </a:r>
                <a:endParaRPr lang="en-US" altLang="id-ID" sz="2700" b="1" i="1" baseline="30000">
                  <a:cs typeface="Arial" panose="020B0604020202020204" pitchFamily="34" charset="0"/>
                </a:endParaRPr>
              </a:p>
            </p:txBody>
          </p:sp>
          <p:sp>
            <p:nvSpPr>
              <p:cNvPr id="10269" name="Text Box 40"/>
              <p:cNvSpPr txBox="1">
                <a:spLocks noChangeArrowheads="1"/>
              </p:cNvSpPr>
              <p:nvPr/>
            </p:nvSpPr>
            <p:spPr bwMode="auto">
              <a:xfrm>
                <a:off x="3430" y="3514"/>
                <a:ext cx="622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10%</a:t>
                </a:r>
                <a:endParaRPr lang="en-US" altLang="id-ID" sz="2700" b="1" i="1" baseline="30000">
                  <a:cs typeface="Arial" panose="020B0604020202020204" pitchFamily="34" charset="0"/>
                </a:endParaRPr>
              </a:p>
            </p:txBody>
          </p:sp>
          <p:sp>
            <p:nvSpPr>
              <p:cNvPr id="10270" name="Line 41"/>
              <p:cNvSpPr>
                <a:spLocks noChangeShapeType="1"/>
              </p:cNvSpPr>
              <p:nvPr/>
            </p:nvSpPr>
            <p:spPr bwMode="auto">
              <a:xfrm flipV="1">
                <a:off x="3484" y="3522"/>
                <a:ext cx="50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0267" name="Text Box 42"/>
            <p:cNvSpPr txBox="1">
              <a:spLocks noChangeArrowheads="1"/>
            </p:cNvSpPr>
            <p:nvPr/>
          </p:nvSpPr>
          <p:spPr bwMode="auto">
            <a:xfrm>
              <a:off x="1368" y="3413"/>
              <a:ext cx="786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600">
                  <a:cs typeface="Arial" panose="020B0604020202020204" pitchFamily="34" charset="0"/>
                </a:rPr>
                <a:t>=  1.5</a:t>
              </a:r>
            </a:p>
          </p:txBody>
        </p:sp>
      </p:grpSp>
      <p:grpSp>
        <p:nvGrpSpPr>
          <p:cNvPr id="10257" name="Group 43"/>
          <p:cNvGrpSpPr>
            <a:grpSpLocks/>
          </p:cNvGrpSpPr>
          <p:nvPr/>
        </p:nvGrpSpPr>
        <p:grpSpPr bwMode="auto">
          <a:xfrm>
            <a:off x="2282825" y="1027113"/>
            <a:ext cx="7646988" cy="1212850"/>
            <a:chOff x="486" y="1450"/>
            <a:chExt cx="4817" cy="764"/>
          </a:xfrm>
        </p:grpSpPr>
        <p:sp>
          <p:nvSpPr>
            <p:cNvPr id="10259" name="Rectangle 44"/>
            <p:cNvSpPr>
              <a:spLocks noChangeArrowheads="1"/>
            </p:cNvSpPr>
            <p:nvPr/>
          </p:nvSpPr>
          <p:spPr bwMode="auto">
            <a:xfrm>
              <a:off x="486" y="1450"/>
              <a:ext cx="4817" cy="7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10260" name="Group 45"/>
            <p:cNvGrpSpPr>
              <a:grpSpLocks/>
            </p:cNvGrpSpPr>
            <p:nvPr/>
          </p:nvGrpSpPr>
          <p:grpSpPr bwMode="auto">
            <a:xfrm>
              <a:off x="538" y="1473"/>
              <a:ext cx="4683" cy="693"/>
              <a:chOff x="508" y="1743"/>
              <a:chExt cx="4683" cy="693"/>
            </a:xfrm>
          </p:grpSpPr>
          <p:sp>
            <p:nvSpPr>
              <p:cNvPr id="10261" name="Text Box 46"/>
              <p:cNvSpPr txBox="1">
                <a:spLocks noChangeArrowheads="1"/>
              </p:cNvSpPr>
              <p:nvPr/>
            </p:nvSpPr>
            <p:spPr bwMode="auto">
              <a:xfrm>
                <a:off x="508" y="1811"/>
                <a:ext cx="1589" cy="57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Price elasticity of demand</a:t>
                </a:r>
              </a:p>
            </p:txBody>
          </p:sp>
          <p:sp>
            <p:nvSpPr>
              <p:cNvPr id="10262" name="Text Box 47"/>
              <p:cNvSpPr txBox="1">
                <a:spLocks noChangeArrowheads="1"/>
              </p:cNvSpPr>
              <p:nvPr/>
            </p:nvSpPr>
            <p:spPr bwMode="auto">
              <a:xfrm>
                <a:off x="2146" y="1949"/>
                <a:ext cx="289" cy="308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=</a:t>
                </a:r>
              </a:p>
            </p:txBody>
          </p:sp>
          <p:sp>
            <p:nvSpPr>
              <p:cNvPr id="10263" name="Text Box 48"/>
              <p:cNvSpPr txBox="1">
                <a:spLocks noChangeArrowheads="1"/>
              </p:cNvSpPr>
              <p:nvPr/>
            </p:nvSpPr>
            <p:spPr bwMode="auto">
              <a:xfrm>
                <a:off x="2539" y="1743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700" b="1" i="1" baseline="30000"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10264" name="Text Box 49"/>
              <p:cNvSpPr txBox="1">
                <a:spLocks noChangeArrowheads="1"/>
              </p:cNvSpPr>
              <p:nvPr/>
            </p:nvSpPr>
            <p:spPr bwMode="auto">
              <a:xfrm>
                <a:off x="2543" y="2119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P</a:t>
                </a:r>
                <a:endParaRPr lang="en-US" altLang="id-ID" sz="2700" b="1" i="1" baseline="30000">
                  <a:cs typeface="Arial" panose="020B0604020202020204" pitchFamily="34" charset="0"/>
                </a:endParaRPr>
              </a:p>
            </p:txBody>
          </p:sp>
          <p:sp>
            <p:nvSpPr>
              <p:cNvPr id="10265" name="Line 50"/>
              <p:cNvSpPr>
                <a:spLocks noChangeShapeType="1"/>
              </p:cNvSpPr>
              <p:nvPr/>
            </p:nvSpPr>
            <p:spPr bwMode="auto">
              <a:xfrm>
                <a:off x="2599" y="2101"/>
                <a:ext cx="25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10258" name="Text Box 51"/>
          <p:cNvSpPr txBox="1">
            <a:spLocks noChangeArrowheads="1"/>
          </p:cNvSpPr>
          <p:nvPr/>
        </p:nvSpPr>
        <p:spPr bwMode="auto">
          <a:xfrm>
            <a:off x="2046288" y="2519363"/>
            <a:ext cx="20050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u="sng">
                <a:cs typeface="Arial" panose="020B0604020202020204" pitchFamily="34" charset="0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65542898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5"/>
      <p:bldP spid="70690" grpId="0" animBg="1"/>
      <p:bldP spid="70691" grpId="0" animBg="1"/>
      <p:bldP spid="70692" grpId="0" animBg="1"/>
      <p:bldP spid="706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65776A-008F-41D6-8648-330A8E670E20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-30362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id-ID" dirty="0" smtClean="0"/>
              <a:t>Price Elasticity of Demand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97063" y="2595564"/>
            <a:ext cx="4464050" cy="3424237"/>
          </a:xfrm>
          <a:solidFill>
            <a:srgbClr val="CCFFCC"/>
          </a:solidFill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id-ID" sz="2600"/>
              <a:t>Along a </a:t>
            </a:r>
            <a:r>
              <a:rPr lang="en-US" altLang="id-ID" sz="2600" b="1" i="1"/>
              <a:t>D</a:t>
            </a:r>
            <a:r>
              <a:rPr lang="en-US" altLang="id-ID" sz="2600"/>
              <a:t> curve, </a:t>
            </a:r>
            <a:r>
              <a:rPr lang="en-US" altLang="id-ID" sz="2600" b="1" i="1"/>
              <a:t>P</a:t>
            </a:r>
            <a:r>
              <a:rPr lang="en-US" altLang="id-ID" sz="2600"/>
              <a:t> and </a:t>
            </a:r>
            <a:r>
              <a:rPr lang="en-US" altLang="id-ID" sz="2600" b="1" i="1"/>
              <a:t>Q</a:t>
            </a:r>
            <a:r>
              <a:rPr lang="en-US" altLang="id-ID" sz="2600"/>
              <a:t> move in opposite directions, which would make price elasticity negative.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id-ID" sz="2600"/>
              <a:t>We will drop the minus sign and report all price elasticities as </a:t>
            </a:r>
            <a:br>
              <a:rPr lang="en-US" altLang="id-ID" sz="2600"/>
            </a:br>
            <a:r>
              <a:rPr lang="en-US" altLang="id-ID" sz="2600"/>
              <a:t>positive numbers. </a:t>
            </a:r>
          </a:p>
        </p:txBody>
      </p:sp>
      <p:sp>
        <p:nvSpPr>
          <p:cNvPr id="1229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12295" name="Group 5"/>
          <p:cNvGrpSpPr>
            <a:grpSpLocks/>
          </p:cNvGrpSpPr>
          <p:nvPr/>
        </p:nvGrpSpPr>
        <p:grpSpPr bwMode="auto">
          <a:xfrm>
            <a:off x="6867526" y="2346325"/>
            <a:ext cx="3406775" cy="2876550"/>
            <a:chOff x="3226" y="1041"/>
            <a:chExt cx="2146" cy="1812"/>
          </a:xfrm>
        </p:grpSpPr>
        <p:grpSp>
          <p:nvGrpSpPr>
            <p:cNvPr id="12324" name="Group 6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12327" name="Line 7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328" name="Line 8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2325" name="Text Box 9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326" name="Text Box 10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12296" name="Group 11"/>
          <p:cNvGrpSpPr>
            <a:grpSpLocks/>
          </p:cNvGrpSpPr>
          <p:nvPr/>
        </p:nvGrpSpPr>
        <p:grpSpPr bwMode="auto">
          <a:xfrm>
            <a:off x="7529513" y="2932114"/>
            <a:ext cx="2633662" cy="1722437"/>
            <a:chOff x="3643" y="1410"/>
            <a:chExt cx="1659" cy="1085"/>
          </a:xfrm>
        </p:grpSpPr>
        <p:sp>
          <p:nvSpPr>
            <p:cNvPr id="12322" name="Line 12"/>
            <p:cNvSpPr>
              <a:spLocks noChangeShapeType="1"/>
            </p:cNvSpPr>
            <p:nvPr/>
          </p:nvSpPr>
          <p:spPr bwMode="auto">
            <a:xfrm>
              <a:off x="3643" y="1410"/>
              <a:ext cx="1379" cy="919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2323" name="Text Box 13"/>
            <p:cNvSpPr txBox="1">
              <a:spLocks noChangeArrowheads="1"/>
            </p:cNvSpPr>
            <p:nvPr/>
          </p:nvSpPr>
          <p:spPr bwMode="auto">
            <a:xfrm>
              <a:off x="4915" y="2207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2297" name="Group 14"/>
          <p:cNvGrpSpPr>
            <a:grpSpLocks/>
          </p:cNvGrpSpPr>
          <p:nvPr/>
        </p:nvGrpSpPr>
        <p:grpSpPr bwMode="auto">
          <a:xfrm>
            <a:off x="7940676" y="3409951"/>
            <a:ext cx="587375" cy="2043113"/>
            <a:chOff x="4042" y="2148"/>
            <a:chExt cx="370" cy="1287"/>
          </a:xfrm>
        </p:grpSpPr>
        <p:sp>
          <p:nvSpPr>
            <p:cNvPr id="12320" name="Text Box 15"/>
            <p:cNvSpPr txBox="1">
              <a:spLocks noChangeArrowheads="1"/>
            </p:cNvSpPr>
            <p:nvPr/>
          </p:nvSpPr>
          <p:spPr bwMode="auto">
            <a:xfrm>
              <a:off x="4042" y="3147"/>
              <a:ext cx="37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321" name="Line 16"/>
            <p:cNvSpPr>
              <a:spLocks noChangeShapeType="1"/>
            </p:cNvSpPr>
            <p:nvPr/>
          </p:nvSpPr>
          <p:spPr bwMode="auto">
            <a:xfrm>
              <a:off x="4230" y="2148"/>
              <a:ext cx="0" cy="1004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2298" name="Group 17"/>
          <p:cNvGrpSpPr>
            <a:grpSpLocks/>
          </p:cNvGrpSpPr>
          <p:nvPr/>
        </p:nvGrpSpPr>
        <p:grpSpPr bwMode="auto">
          <a:xfrm>
            <a:off x="6586538" y="3167063"/>
            <a:ext cx="1720850" cy="457200"/>
            <a:chOff x="3189" y="1995"/>
            <a:chExt cx="1084" cy="288"/>
          </a:xfrm>
        </p:grpSpPr>
        <p:sp>
          <p:nvSpPr>
            <p:cNvPr id="12317" name="Text Box 18"/>
            <p:cNvSpPr txBox="1">
              <a:spLocks noChangeArrowheads="1"/>
            </p:cNvSpPr>
            <p:nvPr/>
          </p:nvSpPr>
          <p:spPr bwMode="auto">
            <a:xfrm>
              <a:off x="3189" y="1995"/>
              <a:ext cx="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  <a:r>
                <a:rPr lang="en-US" altLang="id-ID" sz="2400" b="1" baseline="-250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318" name="Line 19"/>
            <p:cNvSpPr>
              <a:spLocks noChangeShapeType="1"/>
            </p:cNvSpPr>
            <p:nvPr/>
          </p:nvSpPr>
          <p:spPr bwMode="auto">
            <a:xfrm>
              <a:off x="3562" y="2146"/>
              <a:ext cx="668" cy="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2319" name="Oval 20"/>
            <p:cNvSpPr>
              <a:spLocks noChangeArrowheads="1"/>
            </p:cNvSpPr>
            <p:nvPr/>
          </p:nvSpPr>
          <p:spPr bwMode="auto">
            <a:xfrm>
              <a:off x="4185" y="2100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grpSp>
        <p:nvGrpSpPr>
          <p:cNvPr id="12299" name="Group 21"/>
          <p:cNvGrpSpPr>
            <a:grpSpLocks/>
          </p:cNvGrpSpPr>
          <p:nvPr/>
        </p:nvGrpSpPr>
        <p:grpSpPr bwMode="auto">
          <a:xfrm>
            <a:off x="6569075" y="3686176"/>
            <a:ext cx="2705100" cy="1770063"/>
            <a:chOff x="3178" y="2322"/>
            <a:chExt cx="1704" cy="1115"/>
          </a:xfrm>
        </p:grpSpPr>
        <p:grpSp>
          <p:nvGrpSpPr>
            <p:cNvPr id="12310" name="Group 22"/>
            <p:cNvGrpSpPr>
              <a:grpSpLocks/>
            </p:cNvGrpSpPr>
            <p:nvPr/>
          </p:nvGrpSpPr>
          <p:grpSpPr bwMode="auto">
            <a:xfrm>
              <a:off x="3178" y="2322"/>
              <a:ext cx="1704" cy="1115"/>
              <a:chOff x="3038" y="1885"/>
              <a:chExt cx="1704" cy="1115"/>
            </a:xfrm>
          </p:grpSpPr>
          <p:sp>
            <p:nvSpPr>
              <p:cNvPr id="12312" name="Text Box 23"/>
              <p:cNvSpPr txBox="1">
                <a:spLocks noChangeArrowheads="1"/>
              </p:cNvSpPr>
              <p:nvPr/>
            </p:nvSpPr>
            <p:spPr bwMode="auto">
              <a:xfrm>
                <a:off x="3038" y="1885"/>
                <a:ext cx="38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P</a:t>
                </a:r>
                <a:r>
                  <a:rPr lang="en-US" altLang="id-ID" sz="2400" b="1" baseline="-25000"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2313" name="Text Box 24"/>
              <p:cNvSpPr txBox="1">
                <a:spLocks noChangeArrowheads="1"/>
              </p:cNvSpPr>
              <p:nvPr/>
            </p:nvSpPr>
            <p:spPr bwMode="auto">
              <a:xfrm>
                <a:off x="4397" y="2712"/>
                <a:ext cx="3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400" b="1" baseline="-25000">
                    <a:cs typeface="Arial" panose="020B0604020202020204" pitchFamily="34" charset="0"/>
                  </a:rPr>
                  <a:t>1</a:t>
                </a:r>
              </a:p>
            </p:txBody>
          </p:sp>
          <p:grpSp>
            <p:nvGrpSpPr>
              <p:cNvPr id="12314" name="Group 25"/>
              <p:cNvGrpSpPr>
                <a:grpSpLocks/>
              </p:cNvGrpSpPr>
              <p:nvPr/>
            </p:nvGrpSpPr>
            <p:grpSpPr bwMode="auto">
              <a:xfrm>
                <a:off x="3423" y="2032"/>
                <a:ext cx="1152" cy="680"/>
                <a:chOff x="357" y="2450"/>
                <a:chExt cx="795" cy="646"/>
              </a:xfrm>
            </p:grpSpPr>
            <p:sp>
              <p:nvSpPr>
                <p:cNvPr id="12315" name="Line 26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2316" name="Line 27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sp>
          <p:nvSpPr>
            <p:cNvPr id="12311" name="Oval 28"/>
            <p:cNvSpPr>
              <a:spLocks noChangeArrowheads="1"/>
            </p:cNvSpPr>
            <p:nvPr/>
          </p:nvSpPr>
          <p:spPr bwMode="auto">
            <a:xfrm>
              <a:off x="4668" y="2421"/>
              <a:ext cx="88" cy="87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dash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</p:grpSp>
      <p:sp>
        <p:nvSpPr>
          <p:cNvPr id="12300" name="Line 29"/>
          <p:cNvSpPr>
            <a:spLocks noChangeShapeType="1"/>
          </p:cNvSpPr>
          <p:nvPr/>
        </p:nvSpPr>
        <p:spPr bwMode="auto">
          <a:xfrm flipH="1" flipV="1">
            <a:off x="7334250" y="3409950"/>
            <a:ext cx="0" cy="5080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301" name="Line 30"/>
          <p:cNvSpPr>
            <a:spLocks noChangeShapeType="1"/>
          </p:cNvSpPr>
          <p:nvPr/>
        </p:nvSpPr>
        <p:spPr bwMode="auto">
          <a:xfrm rot="16200000" flipV="1">
            <a:off x="8621713" y="4460875"/>
            <a:ext cx="0" cy="76200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12302" name="Group 39"/>
          <p:cNvGrpSpPr>
            <a:grpSpLocks/>
          </p:cNvGrpSpPr>
          <p:nvPr/>
        </p:nvGrpSpPr>
        <p:grpSpPr bwMode="auto">
          <a:xfrm>
            <a:off x="2282825" y="1027113"/>
            <a:ext cx="7646988" cy="1212850"/>
            <a:chOff x="486" y="1450"/>
            <a:chExt cx="4817" cy="764"/>
          </a:xfrm>
        </p:grpSpPr>
        <p:sp>
          <p:nvSpPr>
            <p:cNvPr id="12303" name="Rectangle 40"/>
            <p:cNvSpPr>
              <a:spLocks noChangeArrowheads="1"/>
            </p:cNvSpPr>
            <p:nvPr/>
          </p:nvSpPr>
          <p:spPr bwMode="auto">
            <a:xfrm>
              <a:off x="486" y="1450"/>
              <a:ext cx="4817" cy="7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12304" name="Group 41"/>
            <p:cNvGrpSpPr>
              <a:grpSpLocks/>
            </p:cNvGrpSpPr>
            <p:nvPr/>
          </p:nvGrpSpPr>
          <p:grpSpPr bwMode="auto">
            <a:xfrm>
              <a:off x="538" y="1473"/>
              <a:ext cx="4683" cy="693"/>
              <a:chOff x="508" y="1743"/>
              <a:chExt cx="4683" cy="693"/>
            </a:xfrm>
          </p:grpSpPr>
          <p:sp>
            <p:nvSpPr>
              <p:cNvPr id="12305" name="Text Box 42"/>
              <p:cNvSpPr txBox="1">
                <a:spLocks noChangeArrowheads="1"/>
              </p:cNvSpPr>
              <p:nvPr/>
            </p:nvSpPr>
            <p:spPr bwMode="auto">
              <a:xfrm>
                <a:off x="508" y="1811"/>
                <a:ext cx="1589" cy="576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Price elasticity of demand</a:t>
                </a:r>
              </a:p>
            </p:txBody>
          </p:sp>
          <p:sp>
            <p:nvSpPr>
              <p:cNvPr id="12306" name="Text Box 43"/>
              <p:cNvSpPr txBox="1">
                <a:spLocks noChangeArrowheads="1"/>
              </p:cNvSpPr>
              <p:nvPr/>
            </p:nvSpPr>
            <p:spPr bwMode="auto">
              <a:xfrm>
                <a:off x="2146" y="1949"/>
                <a:ext cx="289" cy="308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=</a:t>
                </a:r>
              </a:p>
            </p:txBody>
          </p:sp>
          <p:sp>
            <p:nvSpPr>
              <p:cNvPr id="12307" name="Text Box 44"/>
              <p:cNvSpPr txBox="1">
                <a:spLocks noChangeArrowheads="1"/>
              </p:cNvSpPr>
              <p:nvPr/>
            </p:nvSpPr>
            <p:spPr bwMode="auto">
              <a:xfrm>
                <a:off x="2539" y="1743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Q</a:t>
                </a:r>
                <a:r>
                  <a:rPr lang="en-US" altLang="id-ID" sz="2700" b="1" i="1" baseline="30000"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12308" name="Text Box 45"/>
              <p:cNvSpPr txBox="1">
                <a:spLocks noChangeArrowheads="1"/>
              </p:cNvSpPr>
              <p:nvPr/>
            </p:nvSpPr>
            <p:spPr bwMode="auto">
              <a:xfrm>
                <a:off x="2543" y="2119"/>
                <a:ext cx="2648" cy="31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700">
                    <a:cs typeface="Arial" panose="020B0604020202020204" pitchFamily="34" charset="0"/>
                  </a:rPr>
                  <a:t>Percentage change in </a:t>
                </a:r>
                <a:r>
                  <a:rPr lang="en-US" altLang="id-ID" sz="2700" b="1" i="1">
                    <a:cs typeface="Arial" panose="020B0604020202020204" pitchFamily="34" charset="0"/>
                  </a:rPr>
                  <a:t>P</a:t>
                </a:r>
                <a:endParaRPr lang="en-US" altLang="id-ID" sz="2700" b="1" i="1" baseline="30000">
                  <a:cs typeface="Arial" panose="020B0604020202020204" pitchFamily="34" charset="0"/>
                </a:endParaRPr>
              </a:p>
            </p:txBody>
          </p:sp>
          <p:sp>
            <p:nvSpPr>
              <p:cNvPr id="12309" name="Line 46"/>
              <p:cNvSpPr>
                <a:spLocks noChangeShapeType="1"/>
              </p:cNvSpPr>
              <p:nvPr/>
            </p:nvSpPr>
            <p:spPr bwMode="auto">
              <a:xfrm>
                <a:off x="2599" y="2101"/>
                <a:ext cx="254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7919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9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5" grpId="0" build="p" bldLvl="5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414338"/>
            <a:ext cx="8229600" cy="5764212"/>
          </a:xfrm>
          <a:gradFill rotWithShape="1">
            <a:gsLst>
              <a:gs pos="0">
                <a:schemeClr val="accent1"/>
              </a:gs>
              <a:gs pos="50000">
                <a:srgbClr val="CCFFCC"/>
              </a:gs>
              <a:gs pos="100000">
                <a:schemeClr val="accent1"/>
              </a:gs>
            </a:gsLst>
            <a:lin ang="2700000" scaled="1"/>
          </a:gradFill>
          <a:effectLst>
            <a:outerShdw dist="89803" dir="2700000" algn="ctr" rotWithShape="0">
              <a:schemeClr val="bg2"/>
            </a:outerShdw>
          </a:effectLst>
        </p:spPr>
        <p:txBody>
          <a:bodyPr vert="horz" lIns="182880" tIns="137160" rIns="182880" bIns="45720" rtlCol="0">
            <a:normAutofit/>
          </a:bodyPr>
          <a:lstStyle/>
          <a:p>
            <a:pPr marL="0" indent="0">
              <a:buNone/>
              <a:defRPr/>
            </a:pPr>
            <a:endParaRPr lang="en-US" altLang="id-ID" dirty="0" smtClean="0"/>
          </a:p>
          <a:p>
            <a:pPr marL="0" indent="0">
              <a:buNone/>
              <a:defRPr/>
            </a:pPr>
            <a:r>
              <a:rPr lang="en-US" altLang="id-ID" dirty="0" smtClean="0"/>
              <a:t>You design websites for local businesses.  </a:t>
            </a:r>
            <a:br>
              <a:rPr lang="en-US" altLang="id-ID" dirty="0" smtClean="0"/>
            </a:br>
            <a:r>
              <a:rPr lang="en-US" altLang="id-ID" dirty="0" smtClean="0"/>
              <a:t>You charge $200 per website, </a:t>
            </a:r>
            <a:br>
              <a:rPr lang="en-US" altLang="id-ID" dirty="0" smtClean="0"/>
            </a:br>
            <a:r>
              <a:rPr lang="en-US" altLang="id-ID" dirty="0" smtClean="0"/>
              <a:t>and currently sell 12 websites per month.  </a:t>
            </a:r>
          </a:p>
          <a:p>
            <a:pPr marL="0" indent="0">
              <a:buNone/>
              <a:defRPr/>
            </a:pPr>
            <a:r>
              <a:rPr lang="en-US" altLang="id-ID" dirty="0" smtClean="0"/>
              <a:t>Your costs are rising </a:t>
            </a:r>
            <a:br>
              <a:rPr lang="en-US" altLang="id-ID" dirty="0" smtClean="0"/>
            </a:br>
            <a:r>
              <a:rPr lang="en-US" altLang="id-ID" dirty="0" smtClean="0"/>
              <a:t>(including the opportunity cost of your time), </a:t>
            </a:r>
            <a:br>
              <a:rPr lang="en-US" altLang="id-ID" dirty="0" smtClean="0"/>
            </a:br>
            <a:r>
              <a:rPr lang="en-US" altLang="id-ID" dirty="0" smtClean="0"/>
              <a:t>so you consider raising the price to $250.  </a:t>
            </a:r>
          </a:p>
          <a:p>
            <a:pPr marL="0" indent="0">
              <a:buNone/>
              <a:defRPr/>
            </a:pPr>
            <a:r>
              <a:rPr lang="en-US" altLang="id-ID" dirty="0" smtClean="0"/>
              <a:t>The law of demand says that you won’t sell as many websites if you raise your price.  </a:t>
            </a:r>
            <a:br>
              <a:rPr lang="en-US" altLang="id-ID" dirty="0" smtClean="0"/>
            </a:br>
            <a:r>
              <a:rPr lang="en-US" altLang="id-ID" dirty="0" smtClean="0"/>
              <a:t>How many fewer websites?  How much will your revenue fall, or might it increase?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92313" y="474664"/>
            <a:ext cx="82296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i="1" smtClean="0"/>
              <a:t>A scenario…</a:t>
            </a:r>
          </a:p>
        </p:txBody>
      </p:sp>
      <p:sp>
        <p:nvSpPr>
          <p:cNvPr id="1434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9826626" y="6392863"/>
            <a:ext cx="6842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66D6CB-33A5-46AC-ADF9-BBFD6443F9FC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38319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C7C939F-6410-42D7-A8F1-FC4F0B290BA6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2125" y="252414"/>
            <a:ext cx="86868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mtClean="0"/>
              <a:t>Calculating Percentage Changes</a:t>
            </a:r>
          </a:p>
        </p:txBody>
      </p:sp>
      <p:sp>
        <p:nvSpPr>
          <p:cNvPr id="16389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16390" name="Group 4"/>
          <p:cNvGrpSpPr>
            <a:grpSpLocks/>
          </p:cNvGrpSpPr>
          <p:nvPr/>
        </p:nvGrpSpPr>
        <p:grpSpPr bwMode="auto">
          <a:xfrm>
            <a:off x="2217739" y="2728913"/>
            <a:ext cx="3406775" cy="2876550"/>
            <a:chOff x="3226" y="1041"/>
            <a:chExt cx="2146" cy="1812"/>
          </a:xfrm>
        </p:grpSpPr>
        <p:grpSp>
          <p:nvGrpSpPr>
            <p:cNvPr id="16425" name="Group 5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16428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6429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6426" name="Text Box 8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6427" name="Text Box 9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16391" name="Group 10"/>
          <p:cNvGrpSpPr>
            <a:grpSpLocks/>
          </p:cNvGrpSpPr>
          <p:nvPr/>
        </p:nvGrpSpPr>
        <p:grpSpPr bwMode="auto">
          <a:xfrm>
            <a:off x="2879726" y="3314700"/>
            <a:ext cx="2633663" cy="1722438"/>
            <a:chOff x="3643" y="1410"/>
            <a:chExt cx="1659" cy="1085"/>
          </a:xfrm>
        </p:grpSpPr>
        <p:sp>
          <p:nvSpPr>
            <p:cNvPr id="16423" name="Line 11"/>
            <p:cNvSpPr>
              <a:spLocks noChangeShapeType="1"/>
            </p:cNvSpPr>
            <p:nvPr/>
          </p:nvSpPr>
          <p:spPr bwMode="auto">
            <a:xfrm>
              <a:off x="3643" y="1410"/>
              <a:ext cx="1379" cy="919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424" name="Text Box 12"/>
            <p:cNvSpPr txBox="1">
              <a:spLocks noChangeArrowheads="1"/>
            </p:cNvSpPr>
            <p:nvPr/>
          </p:nvSpPr>
          <p:spPr bwMode="auto">
            <a:xfrm>
              <a:off x="4915" y="2207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6392" name="Group 13"/>
          <p:cNvGrpSpPr>
            <a:grpSpLocks/>
          </p:cNvGrpSpPr>
          <p:nvPr/>
        </p:nvGrpSpPr>
        <p:grpSpPr bwMode="auto">
          <a:xfrm>
            <a:off x="1651001" y="3325814"/>
            <a:ext cx="2251075" cy="2509837"/>
            <a:chOff x="139" y="2152"/>
            <a:chExt cx="1418" cy="1581"/>
          </a:xfrm>
        </p:grpSpPr>
        <p:grpSp>
          <p:nvGrpSpPr>
            <p:cNvPr id="16414" name="Group 14"/>
            <p:cNvGrpSpPr>
              <a:grpSpLocks/>
            </p:cNvGrpSpPr>
            <p:nvPr/>
          </p:nvGrpSpPr>
          <p:grpSpPr bwMode="auto">
            <a:xfrm>
              <a:off x="139" y="2293"/>
              <a:ext cx="1403" cy="1440"/>
              <a:chOff x="139" y="2293"/>
              <a:chExt cx="1403" cy="1440"/>
            </a:xfrm>
          </p:grpSpPr>
          <p:sp>
            <p:nvSpPr>
              <p:cNvPr id="16418" name="Text Box 15"/>
              <p:cNvSpPr txBox="1">
                <a:spLocks noChangeArrowheads="1"/>
              </p:cNvSpPr>
              <p:nvPr/>
            </p:nvSpPr>
            <p:spPr bwMode="auto">
              <a:xfrm>
                <a:off x="139" y="2293"/>
                <a:ext cx="55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$250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sp>
            <p:nvSpPr>
              <p:cNvPr id="16419" name="Text Box 16"/>
              <p:cNvSpPr txBox="1">
                <a:spLocks noChangeArrowheads="1"/>
              </p:cNvSpPr>
              <p:nvPr/>
            </p:nvSpPr>
            <p:spPr bwMode="auto">
              <a:xfrm>
                <a:off x="1172" y="3445"/>
                <a:ext cx="37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8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grpSp>
            <p:nvGrpSpPr>
              <p:cNvPr id="16420" name="Group 17"/>
              <p:cNvGrpSpPr>
                <a:grpSpLocks/>
              </p:cNvGrpSpPr>
              <p:nvPr/>
            </p:nvGrpSpPr>
            <p:grpSpPr bwMode="auto">
              <a:xfrm>
                <a:off x="692" y="2444"/>
                <a:ext cx="668" cy="1006"/>
                <a:chOff x="357" y="2450"/>
                <a:chExt cx="795" cy="646"/>
              </a:xfrm>
            </p:grpSpPr>
            <p:sp>
              <p:nvSpPr>
                <p:cNvPr id="16421" name="Line 18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6422" name="Line 19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grpSp>
          <p:nvGrpSpPr>
            <p:cNvPr id="16415" name="Group 20"/>
            <p:cNvGrpSpPr>
              <a:grpSpLocks/>
            </p:cNvGrpSpPr>
            <p:nvPr/>
          </p:nvGrpSpPr>
          <p:grpSpPr bwMode="auto">
            <a:xfrm>
              <a:off x="1315" y="2152"/>
              <a:ext cx="242" cy="333"/>
              <a:chOff x="1315" y="2152"/>
              <a:chExt cx="242" cy="333"/>
            </a:xfrm>
          </p:grpSpPr>
          <p:sp>
            <p:nvSpPr>
              <p:cNvPr id="16416" name="Text Box 21"/>
              <p:cNvSpPr txBox="1">
                <a:spLocks noChangeArrowheads="1"/>
              </p:cNvSpPr>
              <p:nvPr/>
            </p:nvSpPr>
            <p:spPr bwMode="auto">
              <a:xfrm>
                <a:off x="1319" y="2152"/>
                <a:ext cx="23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6417" name="Oval 22"/>
              <p:cNvSpPr>
                <a:spLocks noChangeArrowheads="1"/>
              </p:cNvSpPr>
              <p:nvPr/>
            </p:nvSpPr>
            <p:spPr bwMode="auto">
              <a:xfrm>
                <a:off x="1315" y="239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6393" name="Group 23"/>
          <p:cNvGrpSpPr>
            <a:grpSpLocks/>
          </p:cNvGrpSpPr>
          <p:nvPr/>
        </p:nvGrpSpPr>
        <p:grpSpPr bwMode="auto">
          <a:xfrm>
            <a:off x="1619251" y="3883025"/>
            <a:ext cx="3141663" cy="1955800"/>
            <a:chOff x="119" y="2503"/>
            <a:chExt cx="1979" cy="1232"/>
          </a:xfrm>
        </p:grpSpPr>
        <p:grpSp>
          <p:nvGrpSpPr>
            <p:cNvPr id="16405" name="Group 24"/>
            <p:cNvGrpSpPr>
              <a:grpSpLocks/>
            </p:cNvGrpSpPr>
            <p:nvPr/>
          </p:nvGrpSpPr>
          <p:grpSpPr bwMode="auto">
            <a:xfrm>
              <a:off x="119" y="2620"/>
              <a:ext cx="1893" cy="1115"/>
              <a:chOff x="119" y="2620"/>
              <a:chExt cx="1893" cy="1115"/>
            </a:xfrm>
          </p:grpSpPr>
          <p:sp>
            <p:nvSpPr>
              <p:cNvPr id="16409" name="Text Box 25"/>
              <p:cNvSpPr txBox="1">
                <a:spLocks noChangeArrowheads="1"/>
              </p:cNvSpPr>
              <p:nvPr/>
            </p:nvSpPr>
            <p:spPr bwMode="auto">
              <a:xfrm>
                <a:off x="119" y="2620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$200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sp>
            <p:nvSpPr>
              <p:cNvPr id="16410" name="Text Box 26"/>
              <p:cNvSpPr txBox="1">
                <a:spLocks noChangeArrowheads="1"/>
              </p:cNvSpPr>
              <p:nvPr/>
            </p:nvSpPr>
            <p:spPr bwMode="auto">
              <a:xfrm>
                <a:off x="1667" y="3447"/>
                <a:ext cx="3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12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grpSp>
            <p:nvGrpSpPr>
              <p:cNvPr id="16411" name="Group 27"/>
              <p:cNvGrpSpPr>
                <a:grpSpLocks/>
              </p:cNvGrpSpPr>
              <p:nvPr/>
            </p:nvGrpSpPr>
            <p:grpSpPr bwMode="auto">
              <a:xfrm>
                <a:off x="693" y="2767"/>
                <a:ext cx="1152" cy="680"/>
                <a:chOff x="357" y="2450"/>
                <a:chExt cx="795" cy="646"/>
              </a:xfrm>
            </p:grpSpPr>
            <p:sp>
              <p:nvSpPr>
                <p:cNvPr id="16412" name="Line 28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6413" name="Line 29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grpSp>
          <p:nvGrpSpPr>
            <p:cNvPr id="16406" name="Group 30"/>
            <p:cNvGrpSpPr>
              <a:grpSpLocks/>
            </p:cNvGrpSpPr>
            <p:nvPr/>
          </p:nvGrpSpPr>
          <p:grpSpPr bwMode="auto">
            <a:xfrm>
              <a:off x="1798" y="2503"/>
              <a:ext cx="300" cy="303"/>
              <a:chOff x="1798" y="2503"/>
              <a:chExt cx="300" cy="303"/>
            </a:xfrm>
          </p:grpSpPr>
          <p:sp>
            <p:nvSpPr>
              <p:cNvPr id="16407" name="Text Box 31"/>
              <p:cNvSpPr txBox="1">
                <a:spLocks noChangeArrowheads="1"/>
              </p:cNvSpPr>
              <p:nvPr/>
            </p:nvSpPr>
            <p:spPr bwMode="auto">
              <a:xfrm>
                <a:off x="1851" y="2503"/>
                <a:ext cx="2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6408" name="Oval 32"/>
              <p:cNvSpPr>
                <a:spLocks noChangeArrowheads="1"/>
              </p:cNvSpPr>
              <p:nvPr/>
            </p:nvSpPr>
            <p:spPr bwMode="auto">
              <a:xfrm>
                <a:off x="1798" y="2719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6394" name="Text Box 33"/>
          <p:cNvSpPr txBox="1">
            <a:spLocks noChangeArrowheads="1"/>
          </p:cNvSpPr>
          <p:nvPr/>
        </p:nvSpPr>
        <p:spPr bwMode="auto">
          <a:xfrm>
            <a:off x="2852738" y="1885951"/>
            <a:ext cx="2279650" cy="8858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cs typeface="Arial" panose="020B0604020202020204" pitchFamily="34" charset="0"/>
              </a:rPr>
              <a:t>Deman</a:t>
            </a:r>
            <a:r>
              <a:rPr lang="en-US" altLang="moh-CA" sz="2600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for your websites</a:t>
            </a:r>
          </a:p>
        </p:txBody>
      </p:sp>
      <p:sp>
        <p:nvSpPr>
          <p:cNvPr id="72738" name="Rectangle 34"/>
          <p:cNvSpPr>
            <a:spLocks noChangeArrowheads="1"/>
          </p:cNvSpPr>
          <p:nvPr/>
        </p:nvSpPr>
        <p:spPr bwMode="auto">
          <a:xfrm>
            <a:off x="5775325" y="1076325"/>
            <a:ext cx="394335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Standard method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of computing the percentage (%) change:</a:t>
            </a:r>
          </a:p>
        </p:txBody>
      </p:sp>
      <p:grpSp>
        <p:nvGrpSpPr>
          <p:cNvPr id="13" name="Group 35"/>
          <p:cNvGrpSpPr>
            <a:grpSpLocks/>
          </p:cNvGrpSpPr>
          <p:nvPr/>
        </p:nvGrpSpPr>
        <p:grpSpPr bwMode="auto">
          <a:xfrm>
            <a:off x="5335589" y="2563813"/>
            <a:ext cx="5006975" cy="976312"/>
            <a:chOff x="2387" y="1832"/>
            <a:chExt cx="3154" cy="615"/>
          </a:xfrm>
        </p:grpSpPr>
        <p:sp>
          <p:nvSpPr>
            <p:cNvPr id="16399" name="Rectangle 36"/>
            <p:cNvSpPr>
              <a:spLocks noChangeArrowheads="1"/>
            </p:cNvSpPr>
            <p:nvPr/>
          </p:nvSpPr>
          <p:spPr bwMode="auto">
            <a:xfrm>
              <a:off x="2456" y="1832"/>
              <a:ext cx="3056" cy="608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16400" name="Group 37"/>
            <p:cNvGrpSpPr>
              <a:grpSpLocks/>
            </p:cNvGrpSpPr>
            <p:nvPr/>
          </p:nvGrpSpPr>
          <p:grpSpPr bwMode="auto">
            <a:xfrm>
              <a:off x="2387" y="1841"/>
              <a:ext cx="3154" cy="606"/>
              <a:chOff x="2436" y="1904"/>
              <a:chExt cx="3154" cy="606"/>
            </a:xfrm>
          </p:grpSpPr>
          <p:sp>
            <p:nvSpPr>
              <p:cNvPr id="16401" name="Text Box 38"/>
              <p:cNvSpPr txBox="1">
                <a:spLocks noChangeArrowheads="1"/>
              </p:cNvSpPr>
              <p:nvPr/>
            </p:nvSpPr>
            <p:spPr bwMode="auto">
              <a:xfrm>
                <a:off x="2436" y="1904"/>
                <a:ext cx="2432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end value – start value</a:t>
                </a:r>
              </a:p>
            </p:txBody>
          </p:sp>
          <p:sp>
            <p:nvSpPr>
              <p:cNvPr id="16402" name="Text Box 39"/>
              <p:cNvSpPr txBox="1">
                <a:spLocks noChangeArrowheads="1"/>
              </p:cNvSpPr>
              <p:nvPr/>
            </p:nvSpPr>
            <p:spPr bwMode="auto">
              <a:xfrm>
                <a:off x="3065" y="2202"/>
                <a:ext cx="1203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start value</a:t>
                </a:r>
              </a:p>
            </p:txBody>
          </p:sp>
          <p:sp>
            <p:nvSpPr>
              <p:cNvPr id="16403" name="Text Box 40"/>
              <p:cNvSpPr txBox="1">
                <a:spLocks noChangeArrowheads="1"/>
              </p:cNvSpPr>
              <p:nvPr/>
            </p:nvSpPr>
            <p:spPr bwMode="auto">
              <a:xfrm>
                <a:off x="4726" y="2031"/>
                <a:ext cx="864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600">
                    <a:cs typeface="Arial" panose="020B0604020202020204" pitchFamily="34" charset="0"/>
                  </a:rPr>
                  <a:t>x 100%</a:t>
                </a:r>
              </a:p>
            </p:txBody>
          </p:sp>
          <p:sp>
            <p:nvSpPr>
              <p:cNvPr id="16404" name="Line 41"/>
              <p:cNvSpPr>
                <a:spLocks noChangeShapeType="1"/>
              </p:cNvSpPr>
              <p:nvPr/>
            </p:nvSpPr>
            <p:spPr bwMode="auto">
              <a:xfrm>
                <a:off x="2566" y="2223"/>
                <a:ext cx="21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72746" name="Rectangle 42"/>
          <p:cNvSpPr>
            <a:spLocks noChangeArrowheads="1"/>
          </p:cNvSpPr>
          <p:nvPr/>
        </p:nvSpPr>
        <p:spPr bwMode="auto">
          <a:xfrm>
            <a:off x="6018213" y="3783014"/>
            <a:ext cx="394335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Going from A to B,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the % change in </a:t>
            </a:r>
            <a:r>
              <a:rPr lang="en-US" altLang="id-ID" sz="2600" b="1" i="1">
                <a:cs typeface="Arial" panose="020B0604020202020204" pitchFamily="34" charset="0"/>
              </a:rPr>
              <a:t>P</a:t>
            </a:r>
            <a:r>
              <a:rPr lang="en-US" altLang="id-ID" sz="2600">
                <a:cs typeface="Arial" panose="020B0604020202020204" pitchFamily="34" charset="0"/>
              </a:rPr>
              <a:t> equals</a:t>
            </a:r>
          </a:p>
        </p:txBody>
      </p:sp>
      <p:sp>
        <p:nvSpPr>
          <p:cNvPr id="72747" name="Text Box 43"/>
          <p:cNvSpPr txBox="1">
            <a:spLocks noChangeArrowheads="1"/>
          </p:cNvSpPr>
          <p:nvPr/>
        </p:nvSpPr>
        <p:spPr bwMode="auto">
          <a:xfrm>
            <a:off x="5948364" y="4760913"/>
            <a:ext cx="4111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cs typeface="Arial" panose="020B0604020202020204" pitchFamily="34" charset="0"/>
              </a:rPr>
              <a:t>($250–$200)/$200 = 25%</a:t>
            </a:r>
          </a:p>
        </p:txBody>
      </p:sp>
    </p:spTree>
    <p:extLst>
      <p:ext uri="{BB962C8B-B14F-4D97-AF65-F5344CB8AC3E}">
        <p14:creationId xmlns:p14="http://schemas.microsoft.com/office/powerpoint/2010/main" val="23013514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38" grpId="0"/>
      <p:bldP spid="72746" grpId="0"/>
      <p:bldP spid="72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85F239A-B93A-4295-B333-C9ECC0A3266C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2125" y="252414"/>
            <a:ext cx="86868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mtClean="0"/>
              <a:t>Calculating Percentage Changes</a:t>
            </a:r>
          </a:p>
        </p:txBody>
      </p:sp>
      <p:sp>
        <p:nvSpPr>
          <p:cNvPr id="1843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18438" name="Group 4"/>
          <p:cNvGrpSpPr>
            <a:grpSpLocks/>
          </p:cNvGrpSpPr>
          <p:nvPr/>
        </p:nvGrpSpPr>
        <p:grpSpPr bwMode="auto">
          <a:xfrm>
            <a:off x="2217739" y="2728913"/>
            <a:ext cx="3406775" cy="2876550"/>
            <a:chOff x="3226" y="1041"/>
            <a:chExt cx="2146" cy="1812"/>
          </a:xfrm>
        </p:grpSpPr>
        <p:grpSp>
          <p:nvGrpSpPr>
            <p:cNvPr id="18465" name="Group 5"/>
            <p:cNvGrpSpPr>
              <a:grpSpLocks/>
            </p:cNvGrpSpPr>
            <p:nvPr/>
          </p:nvGrpSpPr>
          <p:grpSpPr bwMode="auto">
            <a:xfrm>
              <a:off x="3421" y="1302"/>
              <a:ext cx="1661" cy="1413"/>
              <a:chOff x="1098" y="1361"/>
              <a:chExt cx="2116" cy="2027"/>
            </a:xfrm>
          </p:grpSpPr>
          <p:sp>
            <p:nvSpPr>
              <p:cNvPr id="18468" name="Line 6"/>
              <p:cNvSpPr>
                <a:spLocks noChangeShapeType="1"/>
              </p:cNvSpPr>
              <p:nvPr/>
            </p:nvSpPr>
            <p:spPr bwMode="auto">
              <a:xfrm>
                <a:off x="1102" y="1361"/>
                <a:ext cx="0" cy="20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469" name="Line 7"/>
              <p:cNvSpPr>
                <a:spLocks noChangeShapeType="1"/>
              </p:cNvSpPr>
              <p:nvPr/>
            </p:nvSpPr>
            <p:spPr bwMode="auto">
              <a:xfrm>
                <a:off x="1098" y="3388"/>
                <a:ext cx="211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8466" name="Text Box 8"/>
            <p:cNvSpPr txBox="1">
              <a:spLocks noChangeArrowheads="1"/>
            </p:cNvSpPr>
            <p:nvPr/>
          </p:nvSpPr>
          <p:spPr bwMode="auto">
            <a:xfrm>
              <a:off x="3226" y="1041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8467" name="Text Box 9"/>
            <p:cNvSpPr txBox="1">
              <a:spLocks noChangeArrowheads="1"/>
            </p:cNvSpPr>
            <p:nvPr/>
          </p:nvSpPr>
          <p:spPr bwMode="auto">
            <a:xfrm>
              <a:off x="4985" y="2565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18439" name="Group 10"/>
          <p:cNvGrpSpPr>
            <a:grpSpLocks/>
          </p:cNvGrpSpPr>
          <p:nvPr/>
        </p:nvGrpSpPr>
        <p:grpSpPr bwMode="auto">
          <a:xfrm>
            <a:off x="2879726" y="3314700"/>
            <a:ext cx="2633663" cy="1722438"/>
            <a:chOff x="3643" y="1410"/>
            <a:chExt cx="1659" cy="1085"/>
          </a:xfrm>
        </p:grpSpPr>
        <p:sp>
          <p:nvSpPr>
            <p:cNvPr id="18463" name="Line 11"/>
            <p:cNvSpPr>
              <a:spLocks noChangeShapeType="1"/>
            </p:cNvSpPr>
            <p:nvPr/>
          </p:nvSpPr>
          <p:spPr bwMode="auto">
            <a:xfrm>
              <a:off x="3643" y="1410"/>
              <a:ext cx="1379" cy="919"/>
            </a:xfrm>
            <a:prstGeom prst="line">
              <a:avLst/>
            </a:prstGeom>
            <a:noFill/>
            <a:ln w="38100">
              <a:solidFill>
                <a:srgbClr val="0033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464" name="Text Box 12"/>
            <p:cNvSpPr txBox="1">
              <a:spLocks noChangeArrowheads="1"/>
            </p:cNvSpPr>
            <p:nvPr/>
          </p:nvSpPr>
          <p:spPr bwMode="auto">
            <a:xfrm>
              <a:off x="4915" y="2207"/>
              <a:ext cx="3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id-ID" sz="2400" b="1" i="1"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8440" name="Group 13"/>
          <p:cNvGrpSpPr>
            <a:grpSpLocks/>
          </p:cNvGrpSpPr>
          <p:nvPr/>
        </p:nvGrpSpPr>
        <p:grpSpPr bwMode="auto">
          <a:xfrm>
            <a:off x="1651001" y="3325814"/>
            <a:ext cx="2251075" cy="2509837"/>
            <a:chOff x="139" y="2152"/>
            <a:chExt cx="1418" cy="1581"/>
          </a:xfrm>
        </p:grpSpPr>
        <p:grpSp>
          <p:nvGrpSpPr>
            <p:cNvPr id="18454" name="Group 14"/>
            <p:cNvGrpSpPr>
              <a:grpSpLocks/>
            </p:cNvGrpSpPr>
            <p:nvPr/>
          </p:nvGrpSpPr>
          <p:grpSpPr bwMode="auto">
            <a:xfrm>
              <a:off x="139" y="2293"/>
              <a:ext cx="1403" cy="1440"/>
              <a:chOff x="139" y="2293"/>
              <a:chExt cx="1403" cy="1440"/>
            </a:xfrm>
          </p:grpSpPr>
          <p:sp>
            <p:nvSpPr>
              <p:cNvPr id="18458" name="Text Box 15"/>
              <p:cNvSpPr txBox="1">
                <a:spLocks noChangeArrowheads="1"/>
              </p:cNvSpPr>
              <p:nvPr/>
            </p:nvSpPr>
            <p:spPr bwMode="auto">
              <a:xfrm>
                <a:off x="139" y="2293"/>
                <a:ext cx="55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$250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sp>
            <p:nvSpPr>
              <p:cNvPr id="18459" name="Text Box 16"/>
              <p:cNvSpPr txBox="1">
                <a:spLocks noChangeArrowheads="1"/>
              </p:cNvSpPr>
              <p:nvPr/>
            </p:nvSpPr>
            <p:spPr bwMode="auto">
              <a:xfrm>
                <a:off x="1172" y="3445"/>
                <a:ext cx="37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8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grpSp>
            <p:nvGrpSpPr>
              <p:cNvPr id="18460" name="Group 17"/>
              <p:cNvGrpSpPr>
                <a:grpSpLocks/>
              </p:cNvGrpSpPr>
              <p:nvPr/>
            </p:nvGrpSpPr>
            <p:grpSpPr bwMode="auto">
              <a:xfrm>
                <a:off x="692" y="2444"/>
                <a:ext cx="668" cy="1006"/>
                <a:chOff x="357" y="2450"/>
                <a:chExt cx="795" cy="646"/>
              </a:xfrm>
            </p:grpSpPr>
            <p:sp>
              <p:nvSpPr>
                <p:cNvPr id="18461" name="Line 18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8462" name="Line 19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grpSp>
          <p:nvGrpSpPr>
            <p:cNvPr id="18455" name="Group 20"/>
            <p:cNvGrpSpPr>
              <a:grpSpLocks/>
            </p:cNvGrpSpPr>
            <p:nvPr/>
          </p:nvGrpSpPr>
          <p:grpSpPr bwMode="auto">
            <a:xfrm>
              <a:off x="1315" y="2152"/>
              <a:ext cx="242" cy="333"/>
              <a:chOff x="1315" y="2152"/>
              <a:chExt cx="242" cy="333"/>
            </a:xfrm>
          </p:grpSpPr>
          <p:sp>
            <p:nvSpPr>
              <p:cNvPr id="18456" name="Text Box 21"/>
              <p:cNvSpPr txBox="1">
                <a:spLocks noChangeArrowheads="1"/>
              </p:cNvSpPr>
              <p:nvPr/>
            </p:nvSpPr>
            <p:spPr bwMode="auto">
              <a:xfrm>
                <a:off x="1319" y="2152"/>
                <a:ext cx="23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8457" name="Oval 22"/>
              <p:cNvSpPr>
                <a:spLocks noChangeArrowheads="1"/>
              </p:cNvSpPr>
              <p:nvPr/>
            </p:nvSpPr>
            <p:spPr bwMode="auto">
              <a:xfrm>
                <a:off x="1315" y="2398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8441" name="Group 23"/>
          <p:cNvGrpSpPr>
            <a:grpSpLocks/>
          </p:cNvGrpSpPr>
          <p:nvPr/>
        </p:nvGrpSpPr>
        <p:grpSpPr bwMode="auto">
          <a:xfrm>
            <a:off x="1619251" y="3883025"/>
            <a:ext cx="3141663" cy="1955800"/>
            <a:chOff x="119" y="2503"/>
            <a:chExt cx="1979" cy="1232"/>
          </a:xfrm>
        </p:grpSpPr>
        <p:grpSp>
          <p:nvGrpSpPr>
            <p:cNvPr id="18445" name="Group 24"/>
            <p:cNvGrpSpPr>
              <a:grpSpLocks/>
            </p:cNvGrpSpPr>
            <p:nvPr/>
          </p:nvGrpSpPr>
          <p:grpSpPr bwMode="auto">
            <a:xfrm>
              <a:off x="119" y="2620"/>
              <a:ext cx="1893" cy="1115"/>
              <a:chOff x="119" y="2620"/>
              <a:chExt cx="1893" cy="1115"/>
            </a:xfrm>
          </p:grpSpPr>
          <p:sp>
            <p:nvSpPr>
              <p:cNvPr id="18449" name="Text Box 25"/>
              <p:cNvSpPr txBox="1">
                <a:spLocks noChangeArrowheads="1"/>
              </p:cNvSpPr>
              <p:nvPr/>
            </p:nvSpPr>
            <p:spPr bwMode="auto">
              <a:xfrm>
                <a:off x="119" y="2620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$200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sp>
            <p:nvSpPr>
              <p:cNvPr id="18450" name="Text Box 26"/>
              <p:cNvSpPr txBox="1">
                <a:spLocks noChangeArrowheads="1"/>
              </p:cNvSpPr>
              <p:nvPr/>
            </p:nvSpPr>
            <p:spPr bwMode="auto">
              <a:xfrm>
                <a:off x="1667" y="3447"/>
                <a:ext cx="34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12</a:t>
                </a:r>
                <a:endParaRPr lang="en-US" altLang="id-ID" sz="2400" baseline="-25000">
                  <a:cs typeface="Arial" panose="020B0604020202020204" pitchFamily="34" charset="0"/>
                </a:endParaRPr>
              </a:p>
            </p:txBody>
          </p:sp>
          <p:grpSp>
            <p:nvGrpSpPr>
              <p:cNvPr id="18451" name="Group 27"/>
              <p:cNvGrpSpPr>
                <a:grpSpLocks/>
              </p:cNvGrpSpPr>
              <p:nvPr/>
            </p:nvGrpSpPr>
            <p:grpSpPr bwMode="auto">
              <a:xfrm>
                <a:off x="693" y="2767"/>
                <a:ext cx="1152" cy="680"/>
                <a:chOff x="357" y="2450"/>
                <a:chExt cx="795" cy="646"/>
              </a:xfrm>
            </p:grpSpPr>
            <p:sp>
              <p:nvSpPr>
                <p:cNvPr id="18452" name="Line 28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8453" name="Line 29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777777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grpSp>
          <p:nvGrpSpPr>
            <p:cNvPr id="18446" name="Group 30"/>
            <p:cNvGrpSpPr>
              <a:grpSpLocks/>
            </p:cNvGrpSpPr>
            <p:nvPr/>
          </p:nvGrpSpPr>
          <p:grpSpPr bwMode="auto">
            <a:xfrm>
              <a:off x="1798" y="2503"/>
              <a:ext cx="300" cy="303"/>
              <a:chOff x="1798" y="2503"/>
              <a:chExt cx="300" cy="303"/>
            </a:xfrm>
          </p:grpSpPr>
          <p:sp>
            <p:nvSpPr>
              <p:cNvPr id="18447" name="Text Box 31"/>
              <p:cNvSpPr txBox="1">
                <a:spLocks noChangeArrowheads="1"/>
              </p:cNvSpPr>
              <p:nvPr/>
            </p:nvSpPr>
            <p:spPr bwMode="auto">
              <a:xfrm>
                <a:off x="1851" y="2503"/>
                <a:ext cx="24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 sz="2400"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8448" name="Oval 32"/>
              <p:cNvSpPr>
                <a:spLocks noChangeArrowheads="1"/>
              </p:cNvSpPr>
              <p:nvPr/>
            </p:nvSpPr>
            <p:spPr bwMode="auto">
              <a:xfrm>
                <a:off x="1798" y="2719"/>
                <a:ext cx="88" cy="87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altLang="id-ID" sz="1800"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8442" name="Text Box 33"/>
          <p:cNvSpPr txBox="1">
            <a:spLocks noChangeArrowheads="1"/>
          </p:cNvSpPr>
          <p:nvPr/>
        </p:nvSpPr>
        <p:spPr bwMode="auto">
          <a:xfrm>
            <a:off x="2852738" y="1885951"/>
            <a:ext cx="2279650" cy="8858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id-ID" sz="2600">
                <a:cs typeface="Arial" panose="020B0604020202020204" pitchFamily="34" charset="0"/>
              </a:rPr>
              <a:t>Deman</a:t>
            </a:r>
            <a:r>
              <a:rPr lang="en-US" altLang="moh-CA" sz="2600">
                <a:cs typeface="Arial" panose="020B0604020202020204" pitchFamily="34" charset="0"/>
              </a:rPr>
              <a:t>d</a:t>
            </a:r>
            <a:r>
              <a:rPr lang="en-US" altLang="id-ID" sz="2600">
                <a:cs typeface="Arial" panose="020B0604020202020204" pitchFamily="34" charset="0"/>
              </a:rPr>
              <a:t> for your websites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5629275" y="984251"/>
            <a:ext cx="4591050" cy="19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 i="1">
                <a:solidFill>
                  <a:srgbClr val="FF0000"/>
                </a:solidFill>
                <a:cs typeface="Arial" panose="020B0604020202020204" pitchFamily="34" charset="0"/>
              </a:rPr>
              <a:t>Problem</a:t>
            </a:r>
            <a:r>
              <a:rPr lang="en-US" altLang="id-ID" sz="2600" i="1">
                <a:cs typeface="Arial" panose="020B0604020202020204" pitchFamily="34" charset="0"/>
              </a:rPr>
              <a:t>:</a:t>
            </a:r>
            <a:r>
              <a:rPr lang="en-US" altLang="id-ID" sz="2600">
                <a:cs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1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The standard method gives different answers depending on where you start. </a:t>
            </a:r>
            <a:r>
              <a:rPr lang="en-US" altLang="id-ID" sz="3000">
                <a:cs typeface="Arial" panose="020B0604020202020204" pitchFamily="34" charset="0"/>
              </a:rPr>
              <a:t>  </a:t>
            </a:r>
          </a:p>
        </p:txBody>
      </p:sp>
      <p:sp>
        <p:nvSpPr>
          <p:cNvPr id="73763" name="Rectangle 35"/>
          <p:cNvSpPr>
            <a:spLocks noChangeArrowheads="1"/>
          </p:cNvSpPr>
          <p:nvPr/>
        </p:nvSpPr>
        <p:spPr bwMode="auto">
          <a:xfrm>
            <a:off x="5654676" y="2886076"/>
            <a:ext cx="4545013" cy="291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92100" indent="-2921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From A to B,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 b="1" i="1">
                <a:cs typeface="Arial" panose="020B0604020202020204" pitchFamily="34" charset="0"/>
              </a:rPr>
              <a:t>P</a:t>
            </a:r>
            <a:r>
              <a:rPr lang="en-US" altLang="id-ID" sz="2600">
                <a:cs typeface="Arial" panose="020B0604020202020204" pitchFamily="34" charset="0"/>
              </a:rPr>
              <a:t> rises 25%,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falls 33%,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>
                <a:cs typeface="Arial" panose="020B0604020202020204" pitchFamily="34" charset="0"/>
              </a:rPr>
              <a:t>elasticity = 33/25 = 1.33</a:t>
            </a:r>
          </a:p>
          <a:p>
            <a:pPr eaLnBrk="1" hangingPunct="1">
              <a:lnSpc>
                <a:spcPct val="110000"/>
              </a:lnSpc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id-ID" sz="2600">
                <a:cs typeface="Arial" panose="020B0604020202020204" pitchFamily="34" charset="0"/>
              </a:rPr>
              <a:t>From B to A, </a:t>
            </a:r>
            <a:br>
              <a:rPr lang="en-US" altLang="id-ID" sz="2600">
                <a:cs typeface="Arial" panose="020B0604020202020204" pitchFamily="34" charset="0"/>
              </a:rPr>
            </a:br>
            <a:r>
              <a:rPr lang="en-US" altLang="id-ID" sz="2600" b="1" i="1">
                <a:cs typeface="Arial" panose="020B0604020202020204" pitchFamily="34" charset="0"/>
              </a:rPr>
              <a:t>P</a:t>
            </a:r>
            <a:r>
              <a:rPr lang="en-US" altLang="id-ID" sz="2600">
                <a:cs typeface="Arial" panose="020B0604020202020204" pitchFamily="34" charset="0"/>
              </a:rPr>
              <a:t> falls 20%, </a:t>
            </a:r>
            <a:r>
              <a:rPr lang="en-US" altLang="id-ID" sz="2600" b="1" i="1">
                <a:cs typeface="Arial" panose="020B0604020202020204" pitchFamily="34" charset="0"/>
              </a:rPr>
              <a:t>Q</a:t>
            </a:r>
            <a:r>
              <a:rPr lang="en-US" altLang="id-ID" sz="2600">
                <a:cs typeface="Arial" panose="020B0604020202020204" pitchFamily="34" charset="0"/>
              </a:rPr>
              <a:t> rises 50%, elasticity = 50/20 = 2.50  </a:t>
            </a:r>
          </a:p>
        </p:txBody>
      </p:sp>
    </p:spTree>
    <p:extLst>
      <p:ext uri="{BB962C8B-B14F-4D97-AF65-F5344CB8AC3E}">
        <p14:creationId xmlns:p14="http://schemas.microsoft.com/office/powerpoint/2010/main" val="145997910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62" grpId="0"/>
      <p:bldP spid="737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5981283-678B-4C26-903A-B83E0985C945}" type="slidenum">
              <a:rPr lang="en-US" altLang="id-ID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id-ID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3900" y="252414"/>
            <a:ext cx="8229600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id-ID" smtClean="0"/>
              <a:t>Calculating Percentage Changes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01839" y="928689"/>
            <a:ext cx="7483475" cy="611187"/>
          </a:xfrm>
          <a:noFill/>
        </p:spPr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en-US" altLang="id-ID" sz="2700"/>
              <a:t>So, we instead use the </a:t>
            </a:r>
            <a:r>
              <a:rPr lang="en-US" altLang="id-ID" sz="2700" b="1">
                <a:solidFill>
                  <a:srgbClr val="CC0000"/>
                </a:solidFill>
              </a:rPr>
              <a:t>midpoint method</a:t>
            </a:r>
            <a:r>
              <a:rPr lang="en-US" altLang="id-ID" sz="2700"/>
              <a:t>: </a:t>
            </a:r>
          </a:p>
        </p:txBody>
      </p:sp>
      <p:sp>
        <p:nvSpPr>
          <p:cNvPr id="2048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id-ID" sz="1400" b="1">
                <a:latin typeface="Tahoma" panose="020B060403050404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281364" y="1635126"/>
            <a:ext cx="5191125" cy="1025525"/>
            <a:chOff x="1081" y="1755"/>
            <a:chExt cx="3270" cy="646"/>
          </a:xfrm>
        </p:grpSpPr>
        <p:sp>
          <p:nvSpPr>
            <p:cNvPr id="20489" name="Rectangle 6"/>
            <p:cNvSpPr>
              <a:spLocks noChangeArrowheads="1"/>
            </p:cNvSpPr>
            <p:nvPr/>
          </p:nvSpPr>
          <p:spPr bwMode="auto">
            <a:xfrm>
              <a:off x="1081" y="1755"/>
              <a:ext cx="3270" cy="643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id-ID" altLang="id-ID" sz="1800">
                <a:cs typeface="Arial" panose="020B0604020202020204" pitchFamily="34" charset="0"/>
              </a:endParaRPr>
            </a:p>
          </p:txBody>
        </p:sp>
        <p:grpSp>
          <p:nvGrpSpPr>
            <p:cNvPr id="20490" name="Group 7"/>
            <p:cNvGrpSpPr>
              <a:grpSpLocks/>
            </p:cNvGrpSpPr>
            <p:nvPr/>
          </p:nvGrpSpPr>
          <p:grpSpPr bwMode="auto">
            <a:xfrm>
              <a:off x="1109" y="1785"/>
              <a:ext cx="3221" cy="616"/>
              <a:chOff x="1299" y="2129"/>
              <a:chExt cx="3221" cy="616"/>
            </a:xfrm>
          </p:grpSpPr>
          <p:sp>
            <p:nvSpPr>
              <p:cNvPr id="20491" name="Text Box 8"/>
              <p:cNvSpPr txBox="1">
                <a:spLocks noChangeArrowheads="1"/>
              </p:cNvSpPr>
              <p:nvPr/>
            </p:nvSpPr>
            <p:spPr bwMode="auto">
              <a:xfrm>
                <a:off x="1299" y="2129"/>
                <a:ext cx="243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end value – start value</a:t>
                </a:r>
              </a:p>
            </p:txBody>
          </p:sp>
          <p:sp>
            <p:nvSpPr>
              <p:cNvPr id="20492" name="Text Box 9"/>
              <p:cNvSpPr txBox="1">
                <a:spLocks noChangeArrowheads="1"/>
              </p:cNvSpPr>
              <p:nvPr/>
            </p:nvSpPr>
            <p:spPr bwMode="auto">
              <a:xfrm>
                <a:off x="1937" y="2418"/>
                <a:ext cx="120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midpoint</a:t>
                </a:r>
              </a:p>
            </p:txBody>
          </p:sp>
          <p:sp>
            <p:nvSpPr>
              <p:cNvPr id="20493" name="Text Box 10"/>
              <p:cNvSpPr txBox="1">
                <a:spLocks noChangeArrowheads="1"/>
              </p:cNvSpPr>
              <p:nvPr/>
            </p:nvSpPr>
            <p:spPr bwMode="auto">
              <a:xfrm>
                <a:off x="3656" y="2256"/>
                <a:ext cx="86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id-ID">
                    <a:cs typeface="Arial" panose="020B0604020202020204" pitchFamily="34" charset="0"/>
                  </a:rPr>
                  <a:t>x 100%</a:t>
                </a:r>
              </a:p>
            </p:txBody>
          </p:sp>
          <p:sp>
            <p:nvSpPr>
              <p:cNvPr id="20494" name="Line 11"/>
              <p:cNvSpPr>
                <a:spLocks noChangeShapeType="1"/>
              </p:cNvSpPr>
              <p:nvPr/>
            </p:nvSpPr>
            <p:spPr bwMode="auto">
              <a:xfrm>
                <a:off x="1363" y="2439"/>
                <a:ext cx="22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1908175" y="2713038"/>
            <a:ext cx="7793038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tIns="137160" rIns="182880" bIns="137160"/>
          <a:lstStyle>
            <a:lvl1pPr marL="341313" indent="-341313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id-ID" sz="2700">
                <a:cs typeface="Arial" panose="020B0604020202020204" pitchFamily="34" charset="0"/>
              </a:rPr>
              <a:t>The midpoint is the number halfway between the start &amp; end values, the average of those values.  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id-ID" sz="2700">
                <a:cs typeface="Arial" panose="020B0604020202020204" pitchFamily="34" charset="0"/>
              </a:rPr>
              <a:t>It doesn’t matter which value you use as the “start” and which as the “end” – you get the same answer either way!</a:t>
            </a:r>
          </a:p>
        </p:txBody>
      </p:sp>
    </p:spTree>
    <p:extLst>
      <p:ext uri="{BB962C8B-B14F-4D97-AF65-F5344CB8AC3E}">
        <p14:creationId xmlns:p14="http://schemas.microsoft.com/office/powerpoint/2010/main" val="26902166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bldLvl="4"/>
      <p:bldP spid="7476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UES" val=" "/>
  <p:tag name="TITLE" val=""/>
  <p:tag name="CHARTLABELS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LUES" val=" "/>
  <p:tag name="TITLE" val=""/>
  <p:tag name="CHARTLABELS" val=""/>
</p:tagLst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9</TotalTime>
  <Words>821</Words>
  <Application>Microsoft Office PowerPoint</Application>
  <PresentationFormat>Widescreen</PresentationFormat>
  <Paragraphs>322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Book Antiqua</vt:lpstr>
      <vt:lpstr>Calibri</vt:lpstr>
      <vt:lpstr>Segoe UI</vt:lpstr>
      <vt:lpstr>Segoe UI Light</vt:lpstr>
      <vt:lpstr>Tahoma</vt:lpstr>
      <vt:lpstr>Wingdings</vt:lpstr>
      <vt:lpstr>WelcomeDoc</vt:lpstr>
      <vt:lpstr>ELASTICITY AND ITS APPLICATION</vt:lpstr>
      <vt:lpstr>Elasticity</vt:lpstr>
      <vt:lpstr>Price Elasticity of Demand</vt:lpstr>
      <vt:lpstr>Price Elasticity of Demand</vt:lpstr>
      <vt:lpstr>Price Elasticity of Demand</vt:lpstr>
      <vt:lpstr>A scenario…</vt:lpstr>
      <vt:lpstr>Calculating Percentage Changes</vt:lpstr>
      <vt:lpstr>Calculating Percentage Changes</vt:lpstr>
      <vt:lpstr>Calculating Percentage Changes</vt:lpstr>
      <vt:lpstr>Calculating Percentage Changes</vt:lpstr>
      <vt:lpstr>PowerPoint Presentation</vt:lpstr>
      <vt:lpstr>The Variety of Demand Curves</vt:lpstr>
      <vt:lpstr>“Perfectly inelastic demand”  (one extreme case)</vt:lpstr>
      <vt:lpstr>“Inelastic demand”</vt:lpstr>
      <vt:lpstr>“Unit elastic demand”</vt:lpstr>
      <vt:lpstr>“Elastic demand”</vt:lpstr>
      <vt:lpstr>“Perfectly elastic demand”  (the other extreme)</vt:lpstr>
      <vt:lpstr>Elasticity of a Linear Demand Curve</vt:lpstr>
      <vt:lpstr>THANK YOU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ELASTICITY AND ITS APPLICATION</dc:title>
  <dc:creator>ENDANG PITALOKA</dc:creator>
  <cp:keywords/>
  <cp:lastModifiedBy>ENDANG PITALOKA</cp:lastModifiedBy>
  <cp:revision>2</cp:revision>
  <dcterms:created xsi:type="dcterms:W3CDTF">2019-08-27T07:11:55Z</dcterms:created>
  <dcterms:modified xsi:type="dcterms:W3CDTF">2019-08-27T07:21:11Z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