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15"/>
  </p:notesMasterIdLst>
  <p:sldIdLst>
    <p:sldId id="256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7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sign, Impress, Work Together" id="{B9B51309-D148-4332-87C2-07BE32FBCA3B}">
          <p14:sldIdLst/>
        </p14:section>
        <p14:section name="Welcome" id="{E37374F1-FDB5-41C2-9384-438BB7B73DF1}">
          <p14:sldIdLst>
            <p14:sldId id="256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  <p14:sldId id="277"/>
          </p14:sldIdLst>
        </p14:section>
        <p14:section name="Learn More" id="{2CC34DB2-6590-42C0-AD4B-A04C6060184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B4A6"/>
    <a:srgbClr val="734F29"/>
    <a:srgbClr val="D24726"/>
    <a:srgbClr val="DD462F"/>
    <a:srgbClr val="AEB785"/>
    <a:srgbClr val="EFD5A2"/>
    <a:srgbClr val="3B3026"/>
    <a:srgbClr val="ECE1CA"/>
    <a:srgbClr val="79553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80" autoAdjust="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59AA861-C190-4CD6-8FB2-7DB3E3E05124}" type="slidenum">
              <a:rPr lang="en-US" altLang="en-US" smtClean="0"/>
              <a:pPr/>
              <a:t>10</a:t>
            </a:fld>
            <a:endParaRPr lang="en-US" altLang="en-US" smtClean="0"/>
          </a:p>
        </p:txBody>
      </p:sp>
      <p:sp>
        <p:nvSpPr>
          <p:cNvPr id="8704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</a:pPr>
            <a:fld id="{5AD3D8EA-A9F0-479B-A3C2-B50DED70B07F}" type="slidenum">
              <a:rPr lang="en-US" altLang="en-US" sz="1200"/>
              <a:pPr algn="r" eaLnBrk="1" hangingPunct="1">
                <a:buFont typeface="Arial" panose="020B0604020202020204" pitchFamily="34" charset="0"/>
                <a:buNone/>
              </a:pPr>
              <a:t>10</a:t>
            </a:fld>
            <a:endParaRPr lang="en-US" altLang="en-US" sz="1200">
              <a:cs typeface="Arial" panose="020B0604020202020204" pitchFamily="34" charset="0"/>
            </a:endParaRPr>
          </a:p>
        </p:txBody>
      </p:sp>
      <p:sp>
        <p:nvSpPr>
          <p:cNvPr id="87044" name="Rectangle 2"/>
          <p:cNvSpPr>
            <a:spLocks noRot="1" noChangeArrowheads="1" noTextEdit="1"/>
          </p:cNvSpPr>
          <p:nvPr>
            <p:ph type="sldImg" idx="4294967295"/>
          </p:nvPr>
        </p:nvSpPr>
        <p:spPr>
          <a:xfrm>
            <a:off x="381000" y="534988"/>
            <a:ext cx="6096000" cy="3429000"/>
          </a:xfrm>
          <a:ln/>
        </p:spPr>
      </p:sp>
      <p:sp>
        <p:nvSpPr>
          <p:cNvPr id="8704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4248150"/>
            <a:ext cx="5486400" cy="4210050"/>
          </a:xfrm>
        </p:spPr>
        <p:txBody>
          <a:bodyPr/>
          <a:lstStyle/>
          <a:p>
            <a:pPr eaLnBrk="1" hangingPunct="1"/>
            <a:endParaRPr lang="id-ID" altLang="id-ID" smtClean="0"/>
          </a:p>
        </p:txBody>
      </p:sp>
    </p:spTree>
    <p:extLst>
      <p:ext uri="{BB962C8B-B14F-4D97-AF65-F5344CB8AC3E}">
        <p14:creationId xmlns:p14="http://schemas.microsoft.com/office/powerpoint/2010/main" val="13657878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D7B9118-1017-49D1-851E-5F5468D793CF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  <p:sp>
        <p:nvSpPr>
          <p:cNvPr id="7065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</a:pPr>
            <a:fld id="{B01509D9-8B11-4E71-AAC4-5B7FE1404C6B}" type="slidenum">
              <a:rPr lang="en-US" altLang="en-US" sz="1200"/>
              <a:pPr algn="r" eaLnBrk="1" hangingPunct="1">
                <a:buFont typeface="Arial" panose="020B0604020202020204" pitchFamily="34" charset="0"/>
                <a:buNone/>
              </a:pPr>
              <a:t>2</a:t>
            </a:fld>
            <a:endParaRPr lang="en-US" altLang="en-US" sz="1200">
              <a:cs typeface="Arial" panose="020B0604020202020204" pitchFamily="34" charset="0"/>
            </a:endParaRPr>
          </a:p>
        </p:txBody>
      </p:sp>
      <p:sp>
        <p:nvSpPr>
          <p:cNvPr id="70660" name="Rectangle 2"/>
          <p:cNvSpPr>
            <a:spLocks noRot="1" noChangeArrowheads="1" noTextEdit="1"/>
          </p:cNvSpPr>
          <p:nvPr>
            <p:ph type="sldImg" idx="4294967295"/>
          </p:nvPr>
        </p:nvSpPr>
        <p:spPr>
          <a:xfrm>
            <a:off x="381000" y="534988"/>
            <a:ext cx="6096000" cy="3429000"/>
          </a:xfrm>
          <a:ln/>
        </p:spPr>
      </p:sp>
      <p:sp>
        <p:nvSpPr>
          <p:cNvPr id="7066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4248150"/>
            <a:ext cx="5486400" cy="4210050"/>
          </a:xfrm>
        </p:spPr>
        <p:txBody>
          <a:bodyPr/>
          <a:lstStyle/>
          <a:p>
            <a:pPr eaLnBrk="1" hangingPunct="1"/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24095410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A45E38D-DDE4-41FE-8F65-2BBE148CAF66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  <p:sp>
        <p:nvSpPr>
          <p:cNvPr id="7270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</a:pPr>
            <a:fld id="{A3A96A43-EADF-4C1C-B3FA-423D7ECDDBAB}" type="slidenum">
              <a:rPr lang="en-US" altLang="en-US" sz="1200"/>
              <a:pPr algn="r" eaLnBrk="1" hangingPunct="1">
                <a:buFont typeface="Arial" panose="020B0604020202020204" pitchFamily="34" charset="0"/>
                <a:buNone/>
              </a:pPr>
              <a:t>3</a:t>
            </a:fld>
            <a:endParaRPr lang="en-US" altLang="en-US" sz="1200">
              <a:cs typeface="Arial" panose="020B0604020202020204" pitchFamily="34" charset="0"/>
            </a:endParaRPr>
          </a:p>
        </p:txBody>
      </p:sp>
      <p:sp>
        <p:nvSpPr>
          <p:cNvPr id="72708" name="Rectangle 2"/>
          <p:cNvSpPr>
            <a:spLocks noRot="1" noChangeArrowheads="1" noTextEdit="1"/>
          </p:cNvSpPr>
          <p:nvPr>
            <p:ph type="sldImg" idx="4294967295"/>
          </p:nvPr>
        </p:nvSpPr>
        <p:spPr>
          <a:xfrm>
            <a:off x="381000" y="534988"/>
            <a:ext cx="6096000" cy="3429000"/>
          </a:xfrm>
          <a:ln/>
        </p:spPr>
      </p:sp>
      <p:sp>
        <p:nvSpPr>
          <p:cNvPr id="7270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4248150"/>
            <a:ext cx="5486400" cy="4210050"/>
          </a:xfrm>
        </p:spPr>
        <p:txBody>
          <a:bodyPr/>
          <a:lstStyle/>
          <a:p>
            <a:pPr eaLnBrk="1" hangingPunct="1"/>
            <a:endParaRPr lang="id-ID" altLang="id-ID" smtClean="0"/>
          </a:p>
        </p:txBody>
      </p:sp>
    </p:spTree>
    <p:extLst>
      <p:ext uri="{BB962C8B-B14F-4D97-AF65-F5344CB8AC3E}">
        <p14:creationId xmlns:p14="http://schemas.microsoft.com/office/powerpoint/2010/main" val="41960984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F0C082C-E3C3-4224-93DA-68C39E87474B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  <p:sp>
        <p:nvSpPr>
          <p:cNvPr id="7475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</a:pPr>
            <a:fld id="{0B1562E5-E523-4CDF-BFE0-A2FCFC9C5224}" type="slidenum">
              <a:rPr lang="en-US" altLang="en-US" sz="1200"/>
              <a:pPr algn="r" eaLnBrk="1" hangingPunct="1">
                <a:buFont typeface="Arial" panose="020B0604020202020204" pitchFamily="34" charset="0"/>
                <a:buNone/>
              </a:pPr>
              <a:t>4</a:t>
            </a:fld>
            <a:endParaRPr lang="en-US" altLang="en-US" sz="1200">
              <a:cs typeface="Arial" panose="020B0604020202020204" pitchFamily="34" charset="0"/>
            </a:endParaRPr>
          </a:p>
        </p:txBody>
      </p:sp>
      <p:sp>
        <p:nvSpPr>
          <p:cNvPr id="74756" name="Rectangle 2"/>
          <p:cNvSpPr>
            <a:spLocks noRot="1" noChangeArrowheads="1" noTextEdit="1"/>
          </p:cNvSpPr>
          <p:nvPr>
            <p:ph type="sldImg" idx="4294967295"/>
          </p:nvPr>
        </p:nvSpPr>
        <p:spPr>
          <a:xfrm>
            <a:off x="381000" y="534988"/>
            <a:ext cx="6096000" cy="3429000"/>
          </a:xfrm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4248150"/>
            <a:ext cx="5486400" cy="4210050"/>
          </a:xfrm>
        </p:spPr>
        <p:txBody>
          <a:bodyPr/>
          <a:lstStyle/>
          <a:p>
            <a:pPr eaLnBrk="1" hangingPunct="1"/>
            <a:endParaRPr lang="id-ID" altLang="id-ID" smtClean="0"/>
          </a:p>
        </p:txBody>
      </p:sp>
    </p:spTree>
    <p:extLst>
      <p:ext uri="{BB962C8B-B14F-4D97-AF65-F5344CB8AC3E}">
        <p14:creationId xmlns:p14="http://schemas.microsoft.com/office/powerpoint/2010/main" val="8395792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72D06BB-2D7B-4148-9D04-1954AD2C00FA}" type="slidenum">
              <a:rPr lang="en-US" altLang="en-US" smtClean="0"/>
              <a:pPr/>
              <a:t>5</a:t>
            </a:fld>
            <a:endParaRPr lang="en-US" altLang="en-US" smtClean="0"/>
          </a:p>
        </p:txBody>
      </p:sp>
      <p:sp>
        <p:nvSpPr>
          <p:cNvPr id="7680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</a:pPr>
            <a:fld id="{99CF89EA-EFB4-4598-8F16-57FABC78411F}" type="slidenum">
              <a:rPr lang="en-US" altLang="en-US" sz="1200"/>
              <a:pPr algn="r" eaLnBrk="1" hangingPunct="1">
                <a:buFont typeface="Arial" panose="020B0604020202020204" pitchFamily="34" charset="0"/>
                <a:buNone/>
              </a:pPr>
              <a:t>5</a:t>
            </a:fld>
            <a:endParaRPr lang="en-US" altLang="en-US" sz="1200">
              <a:cs typeface="Arial" panose="020B0604020202020204" pitchFamily="34" charset="0"/>
            </a:endParaRPr>
          </a:p>
        </p:txBody>
      </p:sp>
      <p:sp>
        <p:nvSpPr>
          <p:cNvPr id="76804" name="Rectangle 2"/>
          <p:cNvSpPr>
            <a:spLocks noRot="1" noChangeArrowheads="1" noTextEdit="1"/>
          </p:cNvSpPr>
          <p:nvPr>
            <p:ph type="sldImg" idx="4294967295"/>
          </p:nvPr>
        </p:nvSpPr>
        <p:spPr>
          <a:xfrm>
            <a:off x="381000" y="534988"/>
            <a:ext cx="6096000" cy="3429000"/>
          </a:xfrm>
          <a:ln/>
        </p:spPr>
      </p:sp>
      <p:sp>
        <p:nvSpPr>
          <p:cNvPr id="7680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4248150"/>
            <a:ext cx="5486400" cy="4210050"/>
          </a:xfrm>
        </p:spPr>
        <p:txBody>
          <a:bodyPr/>
          <a:lstStyle/>
          <a:p>
            <a:pPr eaLnBrk="1" hangingPunct="1"/>
            <a:endParaRPr lang="id-ID" altLang="id-ID" smtClean="0"/>
          </a:p>
        </p:txBody>
      </p:sp>
    </p:spTree>
    <p:extLst>
      <p:ext uri="{BB962C8B-B14F-4D97-AF65-F5344CB8AC3E}">
        <p14:creationId xmlns:p14="http://schemas.microsoft.com/office/powerpoint/2010/main" val="3839265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5B7F060-D309-49C3-99E1-4AC1EBFD9C33}" type="slidenum">
              <a:rPr lang="en-US" altLang="en-US" smtClean="0"/>
              <a:pPr/>
              <a:t>6</a:t>
            </a:fld>
            <a:endParaRPr lang="en-US" altLang="en-US" smtClean="0"/>
          </a:p>
        </p:txBody>
      </p:sp>
      <p:sp>
        <p:nvSpPr>
          <p:cNvPr id="7885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</a:pPr>
            <a:fld id="{F4DC8D38-4458-441D-9146-942BDD489854}" type="slidenum">
              <a:rPr lang="en-US" altLang="en-US" sz="1200"/>
              <a:pPr algn="r" eaLnBrk="1" hangingPunct="1">
                <a:buFont typeface="Arial" panose="020B0604020202020204" pitchFamily="34" charset="0"/>
                <a:buNone/>
              </a:pPr>
              <a:t>6</a:t>
            </a:fld>
            <a:endParaRPr lang="en-US" altLang="en-US" sz="1200">
              <a:cs typeface="Arial" panose="020B0604020202020204" pitchFamily="34" charset="0"/>
            </a:endParaRPr>
          </a:p>
        </p:txBody>
      </p:sp>
      <p:sp>
        <p:nvSpPr>
          <p:cNvPr id="78852" name="Rectangle 2"/>
          <p:cNvSpPr>
            <a:spLocks noRot="1" noChangeArrowheads="1" noTextEdit="1"/>
          </p:cNvSpPr>
          <p:nvPr>
            <p:ph type="sldImg" idx="4294967295"/>
          </p:nvPr>
        </p:nvSpPr>
        <p:spPr>
          <a:xfrm>
            <a:off x="381000" y="534988"/>
            <a:ext cx="6096000" cy="3429000"/>
          </a:xfrm>
          <a:ln/>
        </p:spPr>
      </p:sp>
      <p:sp>
        <p:nvSpPr>
          <p:cNvPr id="7885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4248150"/>
            <a:ext cx="5486400" cy="4210050"/>
          </a:xfrm>
        </p:spPr>
        <p:txBody>
          <a:bodyPr/>
          <a:lstStyle/>
          <a:p>
            <a:pPr eaLnBrk="1" hangingPunct="1"/>
            <a:endParaRPr lang="id-ID" altLang="id-ID" smtClean="0"/>
          </a:p>
        </p:txBody>
      </p:sp>
    </p:spTree>
    <p:extLst>
      <p:ext uri="{BB962C8B-B14F-4D97-AF65-F5344CB8AC3E}">
        <p14:creationId xmlns:p14="http://schemas.microsoft.com/office/powerpoint/2010/main" val="7996575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DAD756-62D4-4C31-AA7B-D89BCE251A07}" type="slidenum">
              <a:rPr lang="en-US" altLang="en-US" smtClean="0"/>
              <a:pPr/>
              <a:t>7</a:t>
            </a:fld>
            <a:endParaRPr lang="en-US" altLang="en-US" smtClean="0"/>
          </a:p>
        </p:txBody>
      </p:sp>
      <p:sp>
        <p:nvSpPr>
          <p:cNvPr id="8089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</a:pPr>
            <a:fld id="{2050443D-6E36-40C1-83EF-6349A1C153B7}" type="slidenum">
              <a:rPr lang="en-US" altLang="en-US" sz="1200"/>
              <a:pPr algn="r" eaLnBrk="1" hangingPunct="1">
                <a:buFont typeface="Arial" panose="020B0604020202020204" pitchFamily="34" charset="0"/>
                <a:buNone/>
              </a:pPr>
              <a:t>7</a:t>
            </a:fld>
            <a:endParaRPr lang="en-US" altLang="en-US" sz="1200">
              <a:cs typeface="Arial" panose="020B0604020202020204" pitchFamily="34" charset="0"/>
            </a:endParaRPr>
          </a:p>
        </p:txBody>
      </p:sp>
      <p:sp>
        <p:nvSpPr>
          <p:cNvPr id="80900" name="Rectangle 2"/>
          <p:cNvSpPr>
            <a:spLocks noRot="1" noChangeArrowheads="1" noTextEdit="1"/>
          </p:cNvSpPr>
          <p:nvPr>
            <p:ph type="sldImg" idx="4294967295"/>
          </p:nvPr>
        </p:nvSpPr>
        <p:spPr>
          <a:xfrm>
            <a:off x="381000" y="534988"/>
            <a:ext cx="6096000" cy="3429000"/>
          </a:xfrm>
          <a:ln/>
        </p:spPr>
      </p:sp>
      <p:sp>
        <p:nvSpPr>
          <p:cNvPr id="8090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4248150"/>
            <a:ext cx="5486400" cy="4210050"/>
          </a:xfrm>
        </p:spPr>
        <p:txBody>
          <a:bodyPr/>
          <a:lstStyle/>
          <a:p>
            <a:pPr eaLnBrk="1" hangingPunct="1"/>
            <a:endParaRPr lang="id-ID" altLang="id-ID" smtClean="0"/>
          </a:p>
        </p:txBody>
      </p:sp>
    </p:spTree>
    <p:extLst>
      <p:ext uri="{BB962C8B-B14F-4D97-AF65-F5344CB8AC3E}">
        <p14:creationId xmlns:p14="http://schemas.microsoft.com/office/powerpoint/2010/main" val="14696397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6F31BAC-39DF-47DD-8FB4-9D78D2F657AA}" type="slidenum">
              <a:rPr lang="en-US" altLang="en-US" smtClean="0"/>
              <a:pPr/>
              <a:t>8</a:t>
            </a:fld>
            <a:endParaRPr lang="en-US" altLang="en-US" smtClean="0"/>
          </a:p>
        </p:txBody>
      </p:sp>
      <p:sp>
        <p:nvSpPr>
          <p:cNvPr id="8294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</a:pPr>
            <a:fld id="{DF7E8F16-815D-41D7-8CA9-AADF019C5250}" type="slidenum">
              <a:rPr lang="en-US" altLang="en-US" sz="1200"/>
              <a:pPr algn="r" eaLnBrk="1" hangingPunct="1">
                <a:buFont typeface="Arial" panose="020B0604020202020204" pitchFamily="34" charset="0"/>
                <a:buNone/>
              </a:pPr>
              <a:t>8</a:t>
            </a:fld>
            <a:endParaRPr lang="en-US" altLang="en-US" sz="1200">
              <a:cs typeface="Arial" panose="020B0604020202020204" pitchFamily="34" charset="0"/>
            </a:endParaRPr>
          </a:p>
        </p:txBody>
      </p:sp>
      <p:sp>
        <p:nvSpPr>
          <p:cNvPr id="82948" name="Rectangle 2"/>
          <p:cNvSpPr>
            <a:spLocks noRot="1" noChangeArrowheads="1" noTextEdit="1"/>
          </p:cNvSpPr>
          <p:nvPr>
            <p:ph type="sldImg" idx="4294967295"/>
          </p:nvPr>
        </p:nvSpPr>
        <p:spPr>
          <a:xfrm>
            <a:off x="381000" y="534988"/>
            <a:ext cx="6096000" cy="3429000"/>
          </a:xfrm>
          <a:ln/>
        </p:spPr>
      </p:sp>
      <p:sp>
        <p:nvSpPr>
          <p:cNvPr id="8294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4248150"/>
            <a:ext cx="5486400" cy="4210050"/>
          </a:xfrm>
        </p:spPr>
        <p:txBody>
          <a:bodyPr/>
          <a:lstStyle/>
          <a:p>
            <a:pPr eaLnBrk="1" hangingPunct="1"/>
            <a:endParaRPr lang="id-ID" altLang="id-ID" smtClean="0"/>
          </a:p>
        </p:txBody>
      </p:sp>
    </p:spTree>
    <p:extLst>
      <p:ext uri="{BB962C8B-B14F-4D97-AF65-F5344CB8AC3E}">
        <p14:creationId xmlns:p14="http://schemas.microsoft.com/office/powerpoint/2010/main" val="28541785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CB20414-CBFA-4531-BAF0-91189840D5D1}" type="slidenum">
              <a:rPr lang="en-US" altLang="en-US" smtClean="0"/>
              <a:pPr/>
              <a:t>9</a:t>
            </a:fld>
            <a:endParaRPr lang="en-US" altLang="en-US" smtClean="0"/>
          </a:p>
        </p:txBody>
      </p:sp>
      <p:sp>
        <p:nvSpPr>
          <p:cNvPr id="8499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</a:pPr>
            <a:fld id="{7F814A3D-692B-428C-A9B1-30055A9F572A}" type="slidenum">
              <a:rPr lang="en-US" altLang="en-US" sz="1200"/>
              <a:pPr algn="r" eaLnBrk="1" hangingPunct="1">
                <a:buFont typeface="Arial" panose="020B0604020202020204" pitchFamily="34" charset="0"/>
                <a:buNone/>
              </a:pPr>
              <a:t>9</a:t>
            </a:fld>
            <a:endParaRPr lang="en-US" altLang="en-US" sz="1200">
              <a:cs typeface="Arial" panose="020B0604020202020204" pitchFamily="34" charset="0"/>
            </a:endParaRPr>
          </a:p>
        </p:txBody>
      </p:sp>
      <p:sp>
        <p:nvSpPr>
          <p:cNvPr id="84996" name="Rectangle 2"/>
          <p:cNvSpPr>
            <a:spLocks noRot="1" noChangeArrowheads="1" noTextEdit="1"/>
          </p:cNvSpPr>
          <p:nvPr>
            <p:ph type="sldImg" idx="4294967295"/>
          </p:nvPr>
        </p:nvSpPr>
        <p:spPr>
          <a:xfrm>
            <a:off x="381000" y="534988"/>
            <a:ext cx="6096000" cy="3429000"/>
          </a:xfrm>
          <a:ln/>
        </p:spPr>
      </p:sp>
      <p:sp>
        <p:nvSpPr>
          <p:cNvPr id="8499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4248150"/>
            <a:ext cx="5486400" cy="4210050"/>
          </a:xfrm>
        </p:spPr>
        <p:txBody>
          <a:bodyPr/>
          <a:lstStyle/>
          <a:p>
            <a:pPr eaLnBrk="1" hangingPunct="1"/>
            <a:endParaRPr lang="id-ID" altLang="id-ID" smtClean="0"/>
          </a:p>
        </p:txBody>
      </p:sp>
    </p:spTree>
    <p:extLst>
      <p:ext uri="{BB962C8B-B14F-4D97-AF65-F5344CB8AC3E}">
        <p14:creationId xmlns:p14="http://schemas.microsoft.com/office/powerpoint/2010/main" val="2229770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2" y="5110609"/>
            <a:ext cx="6705599" cy="1137793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2800">
                <a:solidFill>
                  <a:srgbClr val="D2472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596921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215419" y="365125"/>
            <a:ext cx="1819564" cy="5811838"/>
          </a:xfrm>
        </p:spPr>
        <p:txBody>
          <a:bodyPr vert="eaVert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02266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434" y="0"/>
            <a:ext cx="10749367" cy="1208868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4167753" cy="435133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Aft>
                <a:spcPts val="1200"/>
              </a:spcAft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>
              <a:lnSpc>
                <a:spcPct val="150000"/>
              </a:lnSpc>
              <a:spcAft>
                <a:spcPts val="1200"/>
              </a:spcAft>
              <a:defRPr sz="1400">
                <a:solidFill>
                  <a:schemeClr val="bg1">
                    <a:lumMod val="50000"/>
                  </a:schemeClr>
                </a:solidFill>
              </a:defRPr>
            </a:lvl2pPr>
            <a:lvl3pPr>
              <a:lnSpc>
                <a:spcPct val="150000"/>
              </a:lnSpc>
              <a:spcAft>
                <a:spcPts val="1200"/>
              </a:spcAft>
              <a:defRPr sz="1200">
                <a:solidFill>
                  <a:schemeClr val="bg1">
                    <a:lumMod val="50000"/>
                  </a:schemeClr>
                </a:solidFill>
              </a:defRPr>
            </a:lvl3pPr>
            <a:lvl4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</a:defRPr>
            </a:lvl4pPr>
            <a:lvl5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2402238"/>
            <a:ext cx="4508715" cy="2187227"/>
          </a:xfrm>
        </p:spPr>
        <p:txBody>
          <a:bodyPr anchor="ctr">
            <a:noAutofit/>
          </a:bodyPr>
          <a:lstStyle>
            <a:lvl1pPr algn="l">
              <a:defRPr sz="4800">
                <a:solidFill>
                  <a:srgbClr val="D247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308" y="2402237"/>
            <a:ext cx="5269424" cy="2187226"/>
          </a:xfrm>
        </p:spPr>
        <p:txBody>
          <a:bodyPr anchor="ctr">
            <a:normAutofit/>
          </a:bodyPr>
          <a:lstStyle>
            <a:lvl1pPr marL="0" indent="0">
              <a:lnSpc>
                <a:spcPct val="150000"/>
              </a:lnSpc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32822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737851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1" y="2193927"/>
            <a:ext cx="5156200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4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4" y="2193927"/>
            <a:ext cx="5157787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60602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0081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43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193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095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hyperlink" Target="../../../../Program%20Files/TurningPoint/2003/Questions.html" TargetMode="External"/><Relationship Id="rId5" Type="http://schemas.openxmlformats.org/officeDocument/2006/relationships/image" Target="../media/image2.emf"/><Relationship Id="rId4" Type="http://schemas.openxmlformats.org/officeDocument/2006/relationships/oleObject" Target="../embeddings/oleObject9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hyperlink" Target="../../../../Program%20Files/TurningPoint/2003/Questions.html" TargetMode="Externa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hyperlink" Target="../../../../Program%20Files/TurningPoint/2003/Questions.html" TargetMode="Externa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hyperlink" Target="../../../../Program%20Files/TurningPoint/2003/Questions.html" TargetMode="Externa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hyperlink" Target="../../../../Program%20Files/TurningPoint/2003/Questions.html" TargetMode="Externa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hyperlink" Target="../../../../Program%20Files/TurningPoint/2003/Questions.html" TargetMode="Externa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hyperlink" Target="../../../../Program%20Files/TurningPoint/2003/Questions.html" TargetMode="External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hyperlink" Target="../../../../Program%20Files/TurningPoint/2003/Questions.html" TargetMode="External"/><Relationship Id="rId5" Type="http://schemas.openxmlformats.org/officeDocument/2006/relationships/image" Target="../media/image1.emf"/><Relationship Id="rId4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hyperlink" Target="../../../../Program%20Files/TurningPoint/2003/Questions.html" TargetMode="External"/><Relationship Id="rId5" Type="http://schemas.openxmlformats.org/officeDocument/2006/relationships/image" Target="../media/image2.emf"/><Relationship Id="rId4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</a:t>
            </a:r>
            <a:r>
              <a:rPr lang="id-ID" dirty="0" smtClean="0"/>
              <a:t>HE MARKET EQUILIBRIUM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Slide Number Placeholder 2"/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fld id="{DD2173DC-C328-4D43-B6AE-7DAC3FB0CD07}" type="slidenum">
              <a:rPr lang="en-US" altLang="en-US" sz="1700">
                <a:solidFill>
                  <a:srgbClr val="777777"/>
                </a:solidFill>
                <a:latin typeface="Tahoma" panose="020B060403050404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t>10</a:t>
            </a:fld>
            <a:endParaRPr lang="en-US" altLang="en-US" sz="1700">
              <a:solidFill>
                <a:srgbClr val="777777"/>
              </a:solidFill>
              <a:latin typeface="Tahoma" panose="020B0604030504040204" pitchFamily="34" charset="0"/>
            </a:endParaRPr>
          </a:p>
        </p:txBody>
      </p:sp>
      <p:grpSp>
        <p:nvGrpSpPr>
          <p:cNvPr id="86020" name="Group 2"/>
          <p:cNvGrpSpPr>
            <a:grpSpLocks/>
          </p:cNvGrpSpPr>
          <p:nvPr/>
        </p:nvGrpSpPr>
        <p:grpSpPr bwMode="auto">
          <a:xfrm>
            <a:off x="1801814" y="1444626"/>
            <a:ext cx="5513387" cy="4886325"/>
            <a:chOff x="175" y="910"/>
            <a:chExt cx="3473" cy="3078"/>
          </a:xfrm>
        </p:grpSpPr>
        <p:graphicFrame>
          <p:nvGraphicFramePr>
            <p:cNvPr id="86046" name="Object 3"/>
            <p:cNvGraphicFramePr>
              <a:graphicFrameLocks/>
            </p:cNvGraphicFramePr>
            <p:nvPr/>
          </p:nvGraphicFramePr>
          <p:xfrm>
            <a:off x="175" y="910"/>
            <a:ext cx="3446" cy="30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290" r:id="rId4" imgW="6508800" imgH="5737680" progId="Excel.Chart.8">
                    <p:embed/>
                  </p:oleObj>
                </mc:Choice>
                <mc:Fallback>
                  <p:oleObj r:id="rId4" imgW="6508800" imgH="5737680" progId="Excel.Chart.8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5" y="910"/>
                          <a:ext cx="3446" cy="307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6047" name="Text Box 4"/>
            <p:cNvSpPr txBox="1">
              <a:spLocks noChangeArrowheads="1"/>
            </p:cNvSpPr>
            <p:nvPr/>
          </p:nvSpPr>
          <p:spPr bwMode="auto">
            <a:xfrm>
              <a:off x="665" y="1015"/>
              <a:ext cx="262" cy="3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 typeface="Arial" panose="020B0604020202020204" pitchFamily="34" charset="0"/>
                <a:buNone/>
              </a:pPr>
              <a:r>
                <a:rPr lang="en-US" altLang="zh-CN" sz="2600" b="1" i="1">
                  <a:ea typeface="SimSun" panose="02010600030101010101" pitchFamily="2" charset="-122"/>
                </a:rPr>
                <a:t>P</a:t>
              </a:r>
            </a:p>
          </p:txBody>
        </p:sp>
        <p:sp>
          <p:nvSpPr>
            <p:cNvPr id="86048" name="Text Box 5"/>
            <p:cNvSpPr txBox="1">
              <a:spLocks noChangeArrowheads="1"/>
            </p:cNvSpPr>
            <p:nvPr/>
          </p:nvSpPr>
          <p:spPr bwMode="auto">
            <a:xfrm>
              <a:off x="3375" y="3451"/>
              <a:ext cx="273" cy="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 typeface="Arial" panose="020B0604020202020204" pitchFamily="34" charset="0"/>
                <a:buNone/>
              </a:pPr>
              <a:r>
                <a:rPr lang="en-US" altLang="zh-CN" sz="2600" b="1" i="1">
                  <a:ea typeface="SimSun" panose="02010600030101010101" pitchFamily="2" charset="-122"/>
                </a:rPr>
                <a:t>Q</a:t>
              </a:r>
            </a:p>
          </p:txBody>
        </p:sp>
      </p:grpSp>
      <p:grpSp>
        <p:nvGrpSpPr>
          <p:cNvPr id="86021" name="Group 6"/>
          <p:cNvGrpSpPr>
            <a:grpSpLocks/>
          </p:cNvGrpSpPr>
          <p:nvPr/>
        </p:nvGrpSpPr>
        <p:grpSpPr bwMode="auto">
          <a:xfrm>
            <a:off x="3332163" y="1946276"/>
            <a:ext cx="2101850" cy="3660775"/>
            <a:chOff x="1139" y="1226"/>
            <a:chExt cx="1324" cy="2306"/>
          </a:xfrm>
        </p:grpSpPr>
        <p:sp>
          <p:nvSpPr>
            <p:cNvPr id="86044" name="Line 7"/>
            <p:cNvSpPr>
              <a:spLocks noChangeShapeType="1"/>
            </p:cNvSpPr>
            <p:nvPr/>
          </p:nvSpPr>
          <p:spPr bwMode="auto">
            <a:xfrm>
              <a:off x="1151" y="1252"/>
              <a:ext cx="1312" cy="2280"/>
            </a:xfrm>
            <a:prstGeom prst="line">
              <a:avLst/>
            </a:prstGeom>
            <a:noFill/>
            <a:ln w="508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86045" name="Text Box 8"/>
            <p:cNvSpPr txBox="1">
              <a:spLocks noChangeArrowheads="1"/>
            </p:cNvSpPr>
            <p:nvPr/>
          </p:nvSpPr>
          <p:spPr bwMode="auto">
            <a:xfrm>
              <a:off x="1139" y="1226"/>
              <a:ext cx="273" cy="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 typeface="Arial" panose="020B0604020202020204" pitchFamily="34" charset="0"/>
                <a:buNone/>
              </a:pPr>
              <a:r>
                <a:rPr lang="en-US" altLang="zh-CN" sz="2600" b="1" i="1">
                  <a:ea typeface="SimSun" panose="02010600030101010101" pitchFamily="2" charset="-122"/>
                </a:rPr>
                <a:t>D</a:t>
              </a:r>
            </a:p>
          </p:txBody>
        </p:sp>
      </p:grpSp>
      <p:grpSp>
        <p:nvGrpSpPr>
          <p:cNvPr id="86022" name="Group 9"/>
          <p:cNvGrpSpPr>
            <a:grpSpLocks/>
          </p:cNvGrpSpPr>
          <p:nvPr/>
        </p:nvGrpSpPr>
        <p:grpSpPr bwMode="auto">
          <a:xfrm>
            <a:off x="2851150" y="1944689"/>
            <a:ext cx="3367088" cy="3665537"/>
            <a:chOff x="836" y="1225"/>
            <a:chExt cx="2121" cy="2309"/>
          </a:xfrm>
        </p:grpSpPr>
        <p:sp>
          <p:nvSpPr>
            <p:cNvPr id="86042" name="Line 10"/>
            <p:cNvSpPr>
              <a:spLocks noChangeShapeType="1"/>
            </p:cNvSpPr>
            <p:nvPr/>
          </p:nvSpPr>
          <p:spPr bwMode="auto">
            <a:xfrm flipH="1">
              <a:off x="836" y="1326"/>
              <a:ext cx="2064" cy="2208"/>
            </a:xfrm>
            <a:prstGeom prst="line">
              <a:avLst/>
            </a:prstGeom>
            <a:noFill/>
            <a:ln w="508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86043" name="Text Box 11"/>
            <p:cNvSpPr txBox="1">
              <a:spLocks noChangeArrowheads="1"/>
            </p:cNvSpPr>
            <p:nvPr/>
          </p:nvSpPr>
          <p:spPr bwMode="auto">
            <a:xfrm>
              <a:off x="2684" y="1225"/>
              <a:ext cx="273" cy="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 typeface="Arial" panose="020B0604020202020204" pitchFamily="34" charset="0"/>
                <a:buNone/>
              </a:pPr>
              <a:r>
                <a:rPr lang="en-US" altLang="zh-CN" sz="2600" b="1" i="1">
                  <a:ea typeface="SimSun" panose="02010600030101010101" pitchFamily="2" charset="-122"/>
                </a:rPr>
                <a:t>S</a:t>
              </a:r>
            </a:p>
          </p:txBody>
        </p:sp>
      </p:grpSp>
      <p:sp>
        <p:nvSpPr>
          <p:cNvPr id="86023" name="Rectangle 12"/>
          <p:cNvSpPr>
            <a:spLocks noGrp="1" noChangeArrowheads="1"/>
          </p:cNvSpPr>
          <p:nvPr>
            <p:ph type="title" idx="4294967295"/>
          </p:nvPr>
        </p:nvSpPr>
        <p:spPr>
          <a:xfrm>
            <a:off x="2095500" y="257175"/>
            <a:ext cx="6586538" cy="622300"/>
          </a:xfrm>
        </p:spPr>
        <p:txBody>
          <a:bodyPr/>
          <a:lstStyle/>
          <a:p>
            <a:pPr algn="l" eaLnBrk="1" hangingPunct="1"/>
            <a:r>
              <a:rPr lang="en-US" altLang="zh-CN" sz="3100">
                <a:solidFill>
                  <a:srgbClr val="CC0000"/>
                </a:solidFill>
                <a:ea typeface="SimSun" panose="02010600030101010101" pitchFamily="2" charset="-122"/>
              </a:rPr>
              <a:t>Shortage</a:t>
            </a:r>
            <a:r>
              <a:rPr lang="en-US" altLang="zh-CN" sz="3100">
                <a:ea typeface="SimSun" panose="02010600030101010101" pitchFamily="2" charset="-122"/>
              </a:rPr>
              <a:t> (a.k.a. excess demand):</a:t>
            </a:r>
          </a:p>
        </p:txBody>
      </p:sp>
      <p:sp>
        <p:nvSpPr>
          <p:cNvPr id="86024" name="Text Box 13"/>
          <p:cNvSpPr txBox="1">
            <a:spLocks noChangeArrowheads="1"/>
          </p:cNvSpPr>
          <p:nvPr/>
        </p:nvSpPr>
        <p:spPr bwMode="auto">
          <a:xfrm>
            <a:off x="3036889" y="714375"/>
            <a:ext cx="667543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2700">
                <a:ea typeface="SimSun" panose="02010600030101010101" pitchFamily="2" charset="-122"/>
              </a:rPr>
              <a:t>when quantity demanded is greater than quantity supplied</a:t>
            </a:r>
          </a:p>
        </p:txBody>
      </p:sp>
      <p:sp>
        <p:nvSpPr>
          <p:cNvPr id="86025" name="Text Box 14"/>
          <p:cNvSpPr txBox="1">
            <a:spLocks noChangeArrowheads="1"/>
          </p:cNvSpPr>
          <p:nvPr/>
        </p:nvSpPr>
        <p:spPr bwMode="auto">
          <a:xfrm>
            <a:off x="6529388" y="1782764"/>
            <a:ext cx="35179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2600">
                <a:solidFill>
                  <a:srgbClr val="B2B2B2"/>
                </a:solidFill>
                <a:ea typeface="SimSun" panose="02010600030101010101" pitchFamily="2" charset="-122"/>
              </a:rPr>
              <a:t>Facing a shortage, </a:t>
            </a:r>
            <a:br>
              <a:rPr lang="en-US" altLang="zh-CN" sz="2600">
                <a:solidFill>
                  <a:srgbClr val="B2B2B2"/>
                </a:solidFill>
                <a:ea typeface="SimSun" panose="02010600030101010101" pitchFamily="2" charset="-122"/>
              </a:rPr>
            </a:br>
            <a:r>
              <a:rPr lang="en-US" altLang="zh-CN" sz="2600">
                <a:solidFill>
                  <a:srgbClr val="B2B2B2"/>
                </a:solidFill>
                <a:ea typeface="SimSun" panose="02010600030101010101" pitchFamily="2" charset="-122"/>
              </a:rPr>
              <a:t>sellers raise the price,</a:t>
            </a:r>
          </a:p>
        </p:txBody>
      </p:sp>
      <p:sp>
        <p:nvSpPr>
          <p:cNvPr id="86026" name="Text Box 15"/>
          <p:cNvSpPr txBox="1">
            <a:spLocks noChangeArrowheads="1"/>
          </p:cNvSpPr>
          <p:nvPr/>
        </p:nvSpPr>
        <p:spPr bwMode="auto">
          <a:xfrm>
            <a:off x="6580188" y="2722563"/>
            <a:ext cx="3122612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2600">
                <a:solidFill>
                  <a:srgbClr val="B2B2B2"/>
                </a:solidFill>
                <a:ea typeface="SimSun" panose="02010600030101010101" pitchFamily="2" charset="-122"/>
              </a:rPr>
              <a:t>causing </a:t>
            </a:r>
            <a:r>
              <a:rPr lang="en-US" altLang="zh-CN" sz="2600" b="1" i="1">
                <a:solidFill>
                  <a:srgbClr val="B2B2B2"/>
                </a:solidFill>
                <a:ea typeface="SimSun" panose="02010600030101010101" pitchFamily="2" charset="-122"/>
              </a:rPr>
              <a:t>Q</a:t>
            </a:r>
            <a:r>
              <a:rPr lang="en-US" altLang="zh-CN" sz="2600" b="1" i="1" baseline="30000">
                <a:solidFill>
                  <a:srgbClr val="B2B2B2"/>
                </a:solidFill>
                <a:ea typeface="SimSun" panose="02010600030101010101" pitchFamily="2" charset="-122"/>
              </a:rPr>
              <a:t>D</a:t>
            </a:r>
            <a:r>
              <a:rPr lang="en-US" altLang="zh-CN" sz="2600">
                <a:solidFill>
                  <a:srgbClr val="B2B2B2"/>
                </a:solidFill>
                <a:ea typeface="SimSun" panose="02010600030101010101" pitchFamily="2" charset="-122"/>
              </a:rPr>
              <a:t> to fall</a:t>
            </a:r>
          </a:p>
        </p:txBody>
      </p:sp>
      <p:sp>
        <p:nvSpPr>
          <p:cNvPr id="86027" name="Text Box 16"/>
          <p:cNvSpPr txBox="1">
            <a:spLocks noChangeArrowheads="1"/>
          </p:cNvSpPr>
          <p:nvPr/>
        </p:nvSpPr>
        <p:spPr bwMode="auto">
          <a:xfrm>
            <a:off x="6589713" y="3144838"/>
            <a:ext cx="3122612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2600">
                <a:solidFill>
                  <a:srgbClr val="B2B2B2"/>
                </a:solidFill>
                <a:ea typeface="SimSun" panose="02010600030101010101" pitchFamily="2" charset="-122"/>
              </a:rPr>
              <a:t>and </a:t>
            </a:r>
            <a:r>
              <a:rPr lang="en-US" altLang="zh-CN" sz="2600" b="1" i="1">
                <a:solidFill>
                  <a:srgbClr val="B2B2B2"/>
                </a:solidFill>
                <a:ea typeface="SimSun" panose="02010600030101010101" pitchFamily="2" charset="-122"/>
              </a:rPr>
              <a:t>Q</a:t>
            </a:r>
            <a:r>
              <a:rPr lang="en-US" altLang="zh-CN" sz="2600" b="1" i="1" baseline="30000">
                <a:solidFill>
                  <a:srgbClr val="B2B2B2"/>
                </a:solidFill>
                <a:ea typeface="SimSun" panose="02010600030101010101" pitchFamily="2" charset="-122"/>
              </a:rPr>
              <a:t>S</a:t>
            </a:r>
            <a:r>
              <a:rPr lang="en-US" altLang="zh-CN" sz="2600">
                <a:solidFill>
                  <a:srgbClr val="B2B2B2"/>
                </a:solidFill>
                <a:ea typeface="SimSun" panose="02010600030101010101" pitchFamily="2" charset="-122"/>
              </a:rPr>
              <a:t> to rise.</a:t>
            </a:r>
          </a:p>
        </p:txBody>
      </p:sp>
      <p:sp>
        <p:nvSpPr>
          <p:cNvPr id="86028" name="Line 17"/>
          <p:cNvSpPr>
            <a:spLocks noChangeShapeType="1"/>
          </p:cNvSpPr>
          <p:nvPr/>
        </p:nvSpPr>
        <p:spPr bwMode="auto">
          <a:xfrm>
            <a:off x="2843214" y="4479925"/>
            <a:ext cx="1952625" cy="0"/>
          </a:xfrm>
          <a:prstGeom prst="line">
            <a:avLst/>
          </a:prstGeom>
          <a:noFill/>
          <a:ln w="12700">
            <a:solidFill>
              <a:srgbClr val="B2B2B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86029" name="Line 18"/>
          <p:cNvSpPr>
            <a:spLocks noChangeShapeType="1"/>
          </p:cNvSpPr>
          <p:nvPr/>
        </p:nvSpPr>
        <p:spPr bwMode="auto">
          <a:xfrm flipH="1">
            <a:off x="4778375" y="4479926"/>
            <a:ext cx="0" cy="1139825"/>
          </a:xfrm>
          <a:prstGeom prst="line">
            <a:avLst/>
          </a:prstGeom>
          <a:noFill/>
          <a:ln w="12700">
            <a:solidFill>
              <a:srgbClr val="B2B2B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86030" name="Line 19"/>
          <p:cNvSpPr>
            <a:spLocks noChangeShapeType="1"/>
          </p:cNvSpPr>
          <p:nvPr/>
        </p:nvSpPr>
        <p:spPr bwMode="auto">
          <a:xfrm flipH="1">
            <a:off x="3911601" y="4476750"/>
            <a:ext cx="3175" cy="1136650"/>
          </a:xfrm>
          <a:prstGeom prst="line">
            <a:avLst/>
          </a:prstGeom>
          <a:noFill/>
          <a:ln w="12700">
            <a:solidFill>
              <a:srgbClr val="B2B2B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86031" name="AutoShape 20"/>
          <p:cNvSpPr>
            <a:spLocks/>
          </p:cNvSpPr>
          <p:nvPr/>
        </p:nvSpPr>
        <p:spPr bwMode="auto">
          <a:xfrm rot="-5400000">
            <a:off x="4240213" y="4246563"/>
            <a:ext cx="209550" cy="857250"/>
          </a:xfrm>
          <a:prstGeom prst="leftBrace">
            <a:avLst>
              <a:gd name="adj1" fmla="val 34034"/>
              <a:gd name="adj2" fmla="val 50000"/>
            </a:avLst>
          </a:prstGeom>
          <a:noFill/>
          <a:ln w="19050">
            <a:solidFill>
              <a:srgbClr val="B2B2B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endParaRPr lang="id-ID" altLang="id-ID" sz="1800"/>
          </a:p>
        </p:txBody>
      </p:sp>
      <p:sp>
        <p:nvSpPr>
          <p:cNvPr id="86032" name="Line 21"/>
          <p:cNvSpPr>
            <a:spLocks noChangeShapeType="1"/>
          </p:cNvSpPr>
          <p:nvPr/>
        </p:nvSpPr>
        <p:spPr bwMode="auto">
          <a:xfrm flipV="1">
            <a:off x="4270375" y="4811714"/>
            <a:ext cx="71438" cy="320675"/>
          </a:xfrm>
          <a:prstGeom prst="line">
            <a:avLst/>
          </a:prstGeom>
          <a:noFill/>
          <a:ln w="9525">
            <a:solidFill>
              <a:srgbClr val="B2B2B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86033" name="Text Box 22"/>
          <p:cNvSpPr txBox="1">
            <a:spLocks noChangeArrowheads="1"/>
          </p:cNvSpPr>
          <p:nvPr/>
        </p:nvSpPr>
        <p:spPr bwMode="auto">
          <a:xfrm>
            <a:off x="3482975" y="5011739"/>
            <a:ext cx="1512888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rIns="45720"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2500" b="1" i="1">
                <a:solidFill>
                  <a:srgbClr val="B2B2B2"/>
                </a:solidFill>
                <a:ea typeface="SimSun" panose="02010600030101010101" pitchFamily="2" charset="-122"/>
              </a:rPr>
              <a:t>Shortage</a:t>
            </a:r>
          </a:p>
        </p:txBody>
      </p:sp>
      <p:sp>
        <p:nvSpPr>
          <p:cNvPr id="120855" name="Text Box 23"/>
          <p:cNvSpPr txBox="1">
            <a:spLocks noChangeArrowheads="1"/>
          </p:cNvSpPr>
          <p:nvPr/>
        </p:nvSpPr>
        <p:spPr bwMode="auto">
          <a:xfrm>
            <a:off x="6572250" y="3697288"/>
            <a:ext cx="3536950" cy="128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2600">
                <a:ea typeface="SimSun" panose="02010600030101010101" pitchFamily="2" charset="-122"/>
              </a:rPr>
              <a:t>Prices continue to rise until market reaches equilibrium. </a:t>
            </a:r>
          </a:p>
        </p:txBody>
      </p: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2846388" y="3902075"/>
            <a:ext cx="1604962" cy="558800"/>
            <a:chOff x="833" y="2458"/>
            <a:chExt cx="1011" cy="352"/>
          </a:xfrm>
        </p:grpSpPr>
        <p:sp>
          <p:nvSpPr>
            <p:cNvPr id="86040" name="Line 25"/>
            <p:cNvSpPr>
              <a:spLocks noChangeShapeType="1"/>
            </p:cNvSpPr>
            <p:nvPr/>
          </p:nvSpPr>
          <p:spPr bwMode="auto">
            <a:xfrm rot="10800000">
              <a:off x="833" y="2458"/>
              <a:ext cx="0" cy="352"/>
            </a:xfrm>
            <a:prstGeom prst="line">
              <a:avLst/>
            </a:prstGeom>
            <a:noFill/>
            <a:ln w="57150">
              <a:solidFill>
                <a:srgbClr val="99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86041" name="Line 26"/>
            <p:cNvSpPr>
              <a:spLocks noChangeShapeType="1"/>
            </p:cNvSpPr>
            <p:nvPr/>
          </p:nvSpPr>
          <p:spPr bwMode="auto">
            <a:xfrm flipV="1">
              <a:off x="834" y="2460"/>
              <a:ext cx="1010" cy="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grpSp>
        <p:nvGrpSpPr>
          <p:cNvPr id="6" name="Group 27"/>
          <p:cNvGrpSpPr>
            <a:grpSpLocks/>
          </p:cNvGrpSpPr>
          <p:nvPr/>
        </p:nvGrpSpPr>
        <p:grpSpPr bwMode="auto">
          <a:xfrm>
            <a:off x="4384675" y="3825875"/>
            <a:ext cx="139700" cy="1790700"/>
            <a:chOff x="1802" y="2410"/>
            <a:chExt cx="88" cy="1128"/>
          </a:xfrm>
        </p:grpSpPr>
        <p:sp>
          <p:nvSpPr>
            <p:cNvPr id="86038" name="Line 28"/>
            <p:cNvSpPr>
              <a:spLocks noChangeShapeType="1"/>
            </p:cNvSpPr>
            <p:nvPr/>
          </p:nvSpPr>
          <p:spPr bwMode="auto">
            <a:xfrm>
              <a:off x="1840" y="2440"/>
              <a:ext cx="4" cy="109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86039" name="Oval 29"/>
            <p:cNvSpPr>
              <a:spLocks noChangeArrowheads="1"/>
            </p:cNvSpPr>
            <p:nvPr/>
          </p:nvSpPr>
          <p:spPr bwMode="auto">
            <a:xfrm>
              <a:off x="1802" y="2410"/>
              <a:ext cx="88" cy="87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id-ID" altLang="id-ID" sz="1800"/>
            </a:p>
          </p:txBody>
        </p:sp>
      </p:grpSp>
      <p:sp>
        <p:nvSpPr>
          <p:cNvPr id="86037" name="FlagCount" hidden="1">
            <a:hlinkClick r:id="rId6" action="ppaction://hlinkfile"/>
          </p:cNvPr>
          <p:cNvSpPr>
            <a:spLocks noChangeArrowheads="1"/>
          </p:cNvSpPr>
          <p:nvPr/>
        </p:nvSpPr>
        <p:spPr bwMode="auto">
          <a:xfrm>
            <a:off x="9779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1400" b="1">
                <a:latin typeface="Tahoma" panose="020B0604030504040204" pitchFamily="34" charset="0"/>
                <a:ea typeface="SimSun" panose="02010600030101010101" pitchFamily="2" charset="-122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92512691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0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5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EXERCISE!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220245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THANK YOU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23931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Slide Number Placeholder 2"/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fld id="{23695C61-2982-4EDD-9AA7-7E87D76AC638}" type="slidenum">
              <a:rPr lang="en-US" altLang="en-US" sz="1700">
                <a:solidFill>
                  <a:srgbClr val="777777"/>
                </a:solidFill>
                <a:latin typeface="Tahoma" panose="020B060403050404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t>2</a:t>
            </a:fld>
            <a:endParaRPr lang="en-US" altLang="en-US" sz="1700">
              <a:solidFill>
                <a:srgbClr val="777777"/>
              </a:solidFill>
              <a:latin typeface="Tahoma" panose="020B0604030504040204" pitchFamily="34" charset="0"/>
            </a:endParaRPr>
          </a:p>
        </p:txBody>
      </p:sp>
      <p:grpSp>
        <p:nvGrpSpPr>
          <p:cNvPr id="69636" name="Group 2"/>
          <p:cNvGrpSpPr>
            <a:grpSpLocks/>
          </p:cNvGrpSpPr>
          <p:nvPr/>
        </p:nvGrpSpPr>
        <p:grpSpPr bwMode="auto">
          <a:xfrm>
            <a:off x="1801814" y="1444626"/>
            <a:ext cx="5513387" cy="4886325"/>
            <a:chOff x="175" y="910"/>
            <a:chExt cx="3473" cy="3078"/>
          </a:xfrm>
        </p:grpSpPr>
        <p:graphicFrame>
          <p:nvGraphicFramePr>
            <p:cNvPr id="69651" name="Object 3"/>
            <p:cNvGraphicFramePr>
              <a:graphicFrameLocks/>
            </p:cNvGraphicFramePr>
            <p:nvPr/>
          </p:nvGraphicFramePr>
          <p:xfrm>
            <a:off x="175" y="910"/>
            <a:ext cx="3446" cy="30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98" r:id="rId4" imgW="6851160" imgH="6120000" progId="Excel.Chart.8">
                    <p:embed/>
                  </p:oleObj>
                </mc:Choice>
                <mc:Fallback>
                  <p:oleObj r:id="rId4" imgW="6851160" imgH="6120000" progId="Excel.Chart.8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5" y="910"/>
                          <a:ext cx="3446" cy="307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9652" name="Text Box 4"/>
            <p:cNvSpPr txBox="1">
              <a:spLocks noChangeArrowheads="1"/>
            </p:cNvSpPr>
            <p:nvPr/>
          </p:nvSpPr>
          <p:spPr bwMode="auto">
            <a:xfrm>
              <a:off x="665" y="1015"/>
              <a:ext cx="262" cy="3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 typeface="Arial" panose="020B0604020202020204" pitchFamily="34" charset="0"/>
                <a:buNone/>
              </a:pPr>
              <a:r>
                <a:rPr lang="en-US" altLang="zh-CN" sz="2600" b="1" i="1">
                  <a:ea typeface="SimSun" panose="02010600030101010101" pitchFamily="2" charset="-122"/>
                </a:rPr>
                <a:t>P</a:t>
              </a:r>
            </a:p>
          </p:txBody>
        </p:sp>
        <p:sp>
          <p:nvSpPr>
            <p:cNvPr id="69653" name="Text Box 5"/>
            <p:cNvSpPr txBox="1">
              <a:spLocks noChangeArrowheads="1"/>
            </p:cNvSpPr>
            <p:nvPr/>
          </p:nvSpPr>
          <p:spPr bwMode="auto">
            <a:xfrm>
              <a:off x="3375" y="3451"/>
              <a:ext cx="273" cy="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 typeface="Arial" panose="020B0604020202020204" pitchFamily="34" charset="0"/>
                <a:buNone/>
              </a:pPr>
              <a:r>
                <a:rPr lang="en-US" altLang="zh-CN" sz="2600" b="1" i="1">
                  <a:ea typeface="SimSun" panose="02010600030101010101" pitchFamily="2" charset="-122"/>
                </a:rPr>
                <a:t>Q</a:t>
              </a:r>
            </a:p>
          </p:txBody>
        </p:sp>
      </p:grpSp>
      <p:sp>
        <p:nvSpPr>
          <p:cNvPr id="69637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223838"/>
            <a:ext cx="8229600" cy="6334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zh-CN" sz="3600">
                <a:ea typeface="SimSun" panose="02010600030101010101" pitchFamily="2" charset="-122"/>
              </a:rPr>
              <a:t>Supply and Demand Together</a:t>
            </a:r>
          </a:p>
        </p:txBody>
      </p:sp>
      <p:grpSp>
        <p:nvGrpSpPr>
          <p:cNvPr id="69638" name="Group 7"/>
          <p:cNvGrpSpPr>
            <a:grpSpLocks/>
          </p:cNvGrpSpPr>
          <p:nvPr/>
        </p:nvGrpSpPr>
        <p:grpSpPr bwMode="auto">
          <a:xfrm>
            <a:off x="3332163" y="1946276"/>
            <a:ext cx="2101850" cy="3660775"/>
            <a:chOff x="1139" y="1226"/>
            <a:chExt cx="1324" cy="2306"/>
          </a:xfrm>
        </p:grpSpPr>
        <p:sp>
          <p:nvSpPr>
            <p:cNvPr id="69649" name="Line 8"/>
            <p:cNvSpPr>
              <a:spLocks noChangeShapeType="1"/>
            </p:cNvSpPr>
            <p:nvPr/>
          </p:nvSpPr>
          <p:spPr bwMode="auto">
            <a:xfrm>
              <a:off x="1151" y="1252"/>
              <a:ext cx="1312" cy="2280"/>
            </a:xfrm>
            <a:prstGeom prst="line">
              <a:avLst/>
            </a:prstGeom>
            <a:noFill/>
            <a:ln w="508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69650" name="Text Box 9"/>
            <p:cNvSpPr txBox="1">
              <a:spLocks noChangeArrowheads="1"/>
            </p:cNvSpPr>
            <p:nvPr/>
          </p:nvSpPr>
          <p:spPr bwMode="auto">
            <a:xfrm>
              <a:off x="1139" y="1226"/>
              <a:ext cx="273" cy="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 typeface="Arial" panose="020B0604020202020204" pitchFamily="34" charset="0"/>
                <a:buNone/>
              </a:pPr>
              <a:r>
                <a:rPr lang="en-US" altLang="zh-CN" sz="2600" b="1" i="1">
                  <a:ea typeface="SimSun" panose="02010600030101010101" pitchFamily="2" charset="-122"/>
                </a:rPr>
                <a:t>D</a:t>
              </a:r>
            </a:p>
          </p:txBody>
        </p:sp>
      </p:grpSp>
      <p:grpSp>
        <p:nvGrpSpPr>
          <p:cNvPr id="69639" name="Group 10"/>
          <p:cNvGrpSpPr>
            <a:grpSpLocks/>
          </p:cNvGrpSpPr>
          <p:nvPr/>
        </p:nvGrpSpPr>
        <p:grpSpPr bwMode="auto">
          <a:xfrm>
            <a:off x="2851150" y="1944689"/>
            <a:ext cx="3367088" cy="3665537"/>
            <a:chOff x="836" y="1225"/>
            <a:chExt cx="2121" cy="2309"/>
          </a:xfrm>
        </p:grpSpPr>
        <p:sp>
          <p:nvSpPr>
            <p:cNvPr id="69647" name="Line 11"/>
            <p:cNvSpPr>
              <a:spLocks noChangeShapeType="1"/>
            </p:cNvSpPr>
            <p:nvPr/>
          </p:nvSpPr>
          <p:spPr bwMode="auto">
            <a:xfrm flipH="1">
              <a:off x="836" y="1326"/>
              <a:ext cx="2064" cy="2208"/>
            </a:xfrm>
            <a:prstGeom prst="line">
              <a:avLst/>
            </a:prstGeom>
            <a:noFill/>
            <a:ln w="508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69648" name="Text Box 12"/>
            <p:cNvSpPr txBox="1">
              <a:spLocks noChangeArrowheads="1"/>
            </p:cNvSpPr>
            <p:nvPr/>
          </p:nvSpPr>
          <p:spPr bwMode="auto">
            <a:xfrm>
              <a:off x="2684" y="1225"/>
              <a:ext cx="273" cy="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 typeface="Arial" panose="020B0604020202020204" pitchFamily="34" charset="0"/>
                <a:buNone/>
              </a:pPr>
              <a:r>
                <a:rPr lang="en-US" altLang="zh-CN" sz="2600" b="1" i="1">
                  <a:ea typeface="SimSun" panose="02010600030101010101" pitchFamily="2" charset="-122"/>
                </a:rPr>
                <a:t>S</a:t>
              </a:r>
            </a:p>
          </p:txBody>
        </p:sp>
      </p:grpSp>
      <p:sp>
        <p:nvSpPr>
          <p:cNvPr id="112653" name="Text Box 13"/>
          <p:cNvSpPr txBox="1">
            <a:spLocks noChangeArrowheads="1"/>
          </p:cNvSpPr>
          <p:nvPr/>
        </p:nvSpPr>
        <p:spPr bwMode="auto">
          <a:xfrm>
            <a:off x="6819900" y="1754189"/>
            <a:ext cx="3170238" cy="2709973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2700" b="1">
                <a:solidFill>
                  <a:srgbClr val="CC0000"/>
                </a:solidFill>
                <a:ea typeface="SimSun" panose="02010600030101010101" pitchFamily="2" charset="-122"/>
              </a:rPr>
              <a:t>Equilibrium</a:t>
            </a:r>
            <a:r>
              <a:rPr lang="en-US" altLang="zh-CN" sz="2700">
                <a:ea typeface="SimSun" panose="02010600030101010101" pitchFamily="2" charset="-122"/>
              </a:rPr>
              <a:t>:  </a:t>
            </a:r>
            <a:br>
              <a:rPr lang="en-US" altLang="zh-CN" sz="2700">
                <a:ea typeface="SimSun" panose="02010600030101010101" pitchFamily="2" charset="-122"/>
              </a:rPr>
            </a:br>
            <a:r>
              <a:rPr lang="en-US" altLang="zh-CN" sz="2700" b="1" i="1">
                <a:ea typeface="SimSun" panose="02010600030101010101" pitchFamily="2" charset="-122"/>
              </a:rPr>
              <a:t>P</a:t>
            </a:r>
            <a:r>
              <a:rPr lang="en-US" altLang="zh-CN" sz="2700">
                <a:ea typeface="SimSun" panose="02010600030101010101" pitchFamily="2" charset="-122"/>
              </a:rPr>
              <a:t>  has reached </a:t>
            </a:r>
            <a:br>
              <a:rPr lang="en-US" altLang="zh-CN" sz="2700">
                <a:ea typeface="SimSun" panose="02010600030101010101" pitchFamily="2" charset="-122"/>
              </a:rPr>
            </a:br>
            <a:r>
              <a:rPr lang="en-US" altLang="zh-CN" sz="2700">
                <a:ea typeface="SimSun" panose="02010600030101010101" pitchFamily="2" charset="-122"/>
              </a:rPr>
              <a:t>the level where </a:t>
            </a:r>
            <a:br>
              <a:rPr lang="en-US" altLang="zh-CN" sz="2700">
                <a:ea typeface="SimSun" panose="02010600030101010101" pitchFamily="2" charset="-122"/>
              </a:rPr>
            </a:br>
            <a:r>
              <a:rPr lang="en-US" altLang="zh-CN" sz="2700">
                <a:ea typeface="SimSun" panose="02010600030101010101" pitchFamily="2" charset="-122"/>
              </a:rPr>
              <a:t>quantity supplied equals </a:t>
            </a:r>
            <a:br>
              <a:rPr lang="en-US" altLang="zh-CN" sz="2700">
                <a:ea typeface="SimSun" panose="02010600030101010101" pitchFamily="2" charset="-122"/>
              </a:rPr>
            </a:br>
            <a:r>
              <a:rPr lang="en-US" altLang="zh-CN" sz="2700">
                <a:ea typeface="SimSun" panose="02010600030101010101" pitchFamily="2" charset="-122"/>
              </a:rPr>
              <a:t>quantity demanded </a:t>
            </a:r>
          </a:p>
        </p:txBody>
      </p: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2843213" y="3833814"/>
            <a:ext cx="1676400" cy="1781175"/>
            <a:chOff x="831" y="2415"/>
            <a:chExt cx="1056" cy="1122"/>
          </a:xfrm>
        </p:grpSpPr>
        <p:grpSp>
          <p:nvGrpSpPr>
            <p:cNvPr id="69643" name="Group 15"/>
            <p:cNvGrpSpPr>
              <a:grpSpLocks/>
            </p:cNvGrpSpPr>
            <p:nvPr/>
          </p:nvGrpSpPr>
          <p:grpSpPr bwMode="auto">
            <a:xfrm>
              <a:off x="831" y="2461"/>
              <a:ext cx="1013" cy="1076"/>
              <a:chOff x="357" y="2450"/>
              <a:chExt cx="795" cy="646"/>
            </a:xfrm>
          </p:grpSpPr>
          <p:sp>
            <p:nvSpPr>
              <p:cNvPr id="69645" name="Line 16"/>
              <p:cNvSpPr>
                <a:spLocks noChangeShapeType="1"/>
              </p:cNvSpPr>
              <p:nvPr/>
            </p:nvSpPr>
            <p:spPr bwMode="auto">
              <a:xfrm>
                <a:off x="357" y="2450"/>
                <a:ext cx="795" cy="0"/>
              </a:xfrm>
              <a:prstGeom prst="line">
                <a:avLst/>
              </a:prstGeom>
              <a:noFill/>
              <a:ln w="9525">
                <a:solidFill>
                  <a:srgbClr val="4D4D4D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69646" name="Line 17"/>
              <p:cNvSpPr>
                <a:spLocks noChangeShapeType="1"/>
              </p:cNvSpPr>
              <p:nvPr/>
            </p:nvSpPr>
            <p:spPr bwMode="auto">
              <a:xfrm>
                <a:off x="1152" y="2451"/>
                <a:ext cx="0" cy="645"/>
              </a:xfrm>
              <a:prstGeom prst="line">
                <a:avLst/>
              </a:prstGeom>
              <a:noFill/>
              <a:ln w="9525">
                <a:solidFill>
                  <a:srgbClr val="4D4D4D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69644" name="Oval 18"/>
            <p:cNvSpPr>
              <a:spLocks noChangeArrowheads="1"/>
            </p:cNvSpPr>
            <p:nvPr/>
          </p:nvSpPr>
          <p:spPr bwMode="auto">
            <a:xfrm>
              <a:off x="1799" y="2415"/>
              <a:ext cx="88" cy="87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id-ID" altLang="id-ID" sz="1800"/>
            </a:p>
          </p:txBody>
        </p:sp>
      </p:grpSp>
      <p:sp>
        <p:nvSpPr>
          <p:cNvPr id="69642" name="FlagCount" hidden="1">
            <a:hlinkClick r:id="rId6" action="ppaction://hlinkfile"/>
          </p:cNvPr>
          <p:cNvSpPr>
            <a:spLocks noChangeArrowheads="1"/>
          </p:cNvSpPr>
          <p:nvPr/>
        </p:nvSpPr>
        <p:spPr bwMode="auto">
          <a:xfrm>
            <a:off x="9779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1400" b="1">
                <a:latin typeface="Tahoma" panose="020B0604030504040204" pitchFamily="34" charset="0"/>
                <a:ea typeface="SimSun" panose="02010600030101010101" pitchFamily="2" charset="-122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76884161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5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Slide Number Placeholder 2"/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fld id="{F22AF850-0DBE-4BFF-AD3C-D11AF4E8BA55}" type="slidenum">
              <a:rPr lang="en-US" altLang="en-US" sz="1700">
                <a:solidFill>
                  <a:srgbClr val="777777"/>
                </a:solidFill>
                <a:latin typeface="Tahoma" panose="020B060403050404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t>3</a:t>
            </a:fld>
            <a:endParaRPr lang="en-US" altLang="en-US" sz="1700">
              <a:solidFill>
                <a:srgbClr val="777777"/>
              </a:solidFill>
              <a:latin typeface="Tahoma" panose="020B0604030504040204" pitchFamily="34" charset="0"/>
            </a:endParaRPr>
          </a:p>
        </p:txBody>
      </p:sp>
      <p:grpSp>
        <p:nvGrpSpPr>
          <p:cNvPr id="71684" name="Group 2"/>
          <p:cNvGrpSpPr>
            <a:grpSpLocks/>
          </p:cNvGrpSpPr>
          <p:nvPr/>
        </p:nvGrpSpPr>
        <p:grpSpPr bwMode="auto">
          <a:xfrm>
            <a:off x="3332163" y="1946276"/>
            <a:ext cx="2101850" cy="3660775"/>
            <a:chOff x="1139" y="1226"/>
            <a:chExt cx="1324" cy="2306"/>
          </a:xfrm>
        </p:grpSpPr>
        <p:sp>
          <p:nvSpPr>
            <p:cNvPr id="71737" name="Line 3"/>
            <p:cNvSpPr>
              <a:spLocks noChangeShapeType="1"/>
            </p:cNvSpPr>
            <p:nvPr/>
          </p:nvSpPr>
          <p:spPr bwMode="auto">
            <a:xfrm>
              <a:off x="1151" y="1252"/>
              <a:ext cx="1312" cy="2280"/>
            </a:xfrm>
            <a:prstGeom prst="line">
              <a:avLst/>
            </a:prstGeom>
            <a:noFill/>
            <a:ln w="508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71738" name="Text Box 4"/>
            <p:cNvSpPr txBox="1">
              <a:spLocks noChangeArrowheads="1"/>
            </p:cNvSpPr>
            <p:nvPr/>
          </p:nvSpPr>
          <p:spPr bwMode="auto">
            <a:xfrm>
              <a:off x="1139" y="1226"/>
              <a:ext cx="273" cy="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 typeface="Arial" panose="020B0604020202020204" pitchFamily="34" charset="0"/>
                <a:buNone/>
              </a:pPr>
              <a:r>
                <a:rPr lang="en-US" altLang="zh-CN" sz="2600" b="1" i="1">
                  <a:ea typeface="SimSun" panose="02010600030101010101" pitchFamily="2" charset="-122"/>
                </a:rPr>
                <a:t>D</a:t>
              </a:r>
            </a:p>
          </p:txBody>
        </p:sp>
      </p:grpSp>
      <p:grpSp>
        <p:nvGrpSpPr>
          <p:cNvPr id="71685" name="Group 5"/>
          <p:cNvGrpSpPr>
            <a:grpSpLocks/>
          </p:cNvGrpSpPr>
          <p:nvPr/>
        </p:nvGrpSpPr>
        <p:grpSpPr bwMode="auto">
          <a:xfrm>
            <a:off x="2851150" y="1944689"/>
            <a:ext cx="3367088" cy="3665537"/>
            <a:chOff x="836" y="1225"/>
            <a:chExt cx="2121" cy="2309"/>
          </a:xfrm>
        </p:grpSpPr>
        <p:sp>
          <p:nvSpPr>
            <p:cNvPr id="71735" name="Line 6"/>
            <p:cNvSpPr>
              <a:spLocks noChangeShapeType="1"/>
            </p:cNvSpPr>
            <p:nvPr/>
          </p:nvSpPr>
          <p:spPr bwMode="auto">
            <a:xfrm flipH="1">
              <a:off x="836" y="1326"/>
              <a:ext cx="2064" cy="2208"/>
            </a:xfrm>
            <a:prstGeom prst="line">
              <a:avLst/>
            </a:prstGeom>
            <a:noFill/>
            <a:ln w="508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71736" name="Text Box 7"/>
            <p:cNvSpPr txBox="1">
              <a:spLocks noChangeArrowheads="1"/>
            </p:cNvSpPr>
            <p:nvPr/>
          </p:nvSpPr>
          <p:spPr bwMode="auto">
            <a:xfrm>
              <a:off x="2684" y="1225"/>
              <a:ext cx="273" cy="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 typeface="Arial" panose="020B0604020202020204" pitchFamily="34" charset="0"/>
                <a:buNone/>
              </a:pPr>
              <a:r>
                <a:rPr lang="en-US" altLang="zh-CN" sz="2600" b="1" i="1">
                  <a:ea typeface="SimSun" panose="02010600030101010101" pitchFamily="2" charset="-122"/>
                </a:rPr>
                <a:t>S</a:t>
              </a:r>
            </a:p>
          </p:txBody>
        </p:sp>
      </p:grpSp>
      <p:grpSp>
        <p:nvGrpSpPr>
          <p:cNvPr id="71686" name="Group 8"/>
          <p:cNvGrpSpPr>
            <a:grpSpLocks/>
          </p:cNvGrpSpPr>
          <p:nvPr/>
        </p:nvGrpSpPr>
        <p:grpSpPr bwMode="auto">
          <a:xfrm>
            <a:off x="1801814" y="1444626"/>
            <a:ext cx="5513387" cy="4886325"/>
            <a:chOff x="175" y="910"/>
            <a:chExt cx="3473" cy="3078"/>
          </a:xfrm>
        </p:grpSpPr>
        <p:graphicFrame>
          <p:nvGraphicFramePr>
            <p:cNvPr id="71732" name="Object 9"/>
            <p:cNvGraphicFramePr>
              <a:graphicFrameLocks/>
            </p:cNvGraphicFramePr>
            <p:nvPr/>
          </p:nvGraphicFramePr>
          <p:xfrm>
            <a:off x="175" y="910"/>
            <a:ext cx="3446" cy="30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2" r:id="rId4" imgW="6851160" imgH="6120000" progId="Excel.Chart.8">
                    <p:embed/>
                  </p:oleObj>
                </mc:Choice>
                <mc:Fallback>
                  <p:oleObj r:id="rId4" imgW="6851160" imgH="6120000" progId="Excel.Chart.8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5" y="910"/>
                          <a:ext cx="3446" cy="307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1733" name="Text Box 10"/>
            <p:cNvSpPr txBox="1">
              <a:spLocks noChangeArrowheads="1"/>
            </p:cNvSpPr>
            <p:nvPr/>
          </p:nvSpPr>
          <p:spPr bwMode="auto">
            <a:xfrm>
              <a:off x="665" y="1015"/>
              <a:ext cx="262" cy="3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 typeface="Arial" panose="020B0604020202020204" pitchFamily="34" charset="0"/>
                <a:buNone/>
              </a:pPr>
              <a:r>
                <a:rPr lang="en-US" altLang="zh-CN" sz="2600" b="1" i="1">
                  <a:ea typeface="SimSun" panose="02010600030101010101" pitchFamily="2" charset="-122"/>
                </a:rPr>
                <a:t>P</a:t>
              </a:r>
            </a:p>
          </p:txBody>
        </p:sp>
        <p:sp>
          <p:nvSpPr>
            <p:cNvPr id="71734" name="Text Box 11"/>
            <p:cNvSpPr txBox="1">
              <a:spLocks noChangeArrowheads="1"/>
            </p:cNvSpPr>
            <p:nvPr/>
          </p:nvSpPr>
          <p:spPr bwMode="auto">
            <a:xfrm>
              <a:off x="3375" y="3451"/>
              <a:ext cx="273" cy="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 typeface="Arial" panose="020B0604020202020204" pitchFamily="34" charset="0"/>
                <a:buNone/>
              </a:pPr>
              <a:r>
                <a:rPr lang="en-US" altLang="zh-CN" sz="2600" b="1" i="1">
                  <a:ea typeface="SimSun" panose="02010600030101010101" pitchFamily="2" charset="-122"/>
                </a:rPr>
                <a:t>Q</a:t>
              </a:r>
            </a:p>
          </p:txBody>
        </p:sp>
      </p:grpSp>
      <p:sp>
        <p:nvSpPr>
          <p:cNvPr id="113676" name="Rectangle 12"/>
          <p:cNvSpPr>
            <a:spLocks noGrp="1" noChangeArrowheads="1"/>
          </p:cNvSpPr>
          <p:nvPr>
            <p:ph type="title" idx="4294967295"/>
          </p:nvPr>
        </p:nvSpPr>
        <p:spPr>
          <a:xfrm>
            <a:off x="2093914" y="284163"/>
            <a:ext cx="6103937" cy="622300"/>
          </a:xfrm>
        </p:spPr>
        <p:txBody>
          <a:bodyPr/>
          <a:lstStyle/>
          <a:p>
            <a:pPr algn="l" eaLnBrk="1" hangingPunct="1"/>
            <a:r>
              <a:rPr lang="en-US" altLang="zh-CN" sz="3100">
                <a:solidFill>
                  <a:srgbClr val="CC0000"/>
                </a:solidFill>
                <a:ea typeface="SimSun" panose="02010600030101010101" pitchFamily="2" charset="-122"/>
              </a:rPr>
              <a:t>Equilibrium price:</a:t>
            </a:r>
          </a:p>
        </p:txBody>
      </p:sp>
      <p:graphicFrame>
        <p:nvGraphicFramePr>
          <p:cNvPr id="113677" name="Group 13"/>
          <p:cNvGraphicFramePr>
            <a:graphicFrameLocks noGrp="1"/>
          </p:cNvGraphicFramePr>
          <p:nvPr/>
        </p:nvGraphicFramePr>
        <p:xfrm>
          <a:off x="7697789" y="2070101"/>
          <a:ext cx="2293937" cy="3833816"/>
        </p:xfrm>
        <a:graphic>
          <a:graphicData uri="http://schemas.openxmlformats.org/drawingml/2006/table">
            <a:tbl>
              <a:tblPr/>
              <a:tblGrid>
                <a:gridCol w="701675"/>
                <a:gridCol w="869950"/>
                <a:gridCol w="722312"/>
              </a:tblGrid>
              <a:tr h="506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</a:t>
                      </a:r>
                    </a:p>
                  </a:txBody>
                  <a:tcPr marT="45617" marB="45617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Q</a:t>
                      </a:r>
                      <a:r>
                        <a:rPr kumimoji="0" lang="en-US" sz="2400" b="1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</a:t>
                      </a:r>
                    </a:p>
                  </a:txBody>
                  <a:tcPr marT="45617" marB="4561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Q</a:t>
                      </a:r>
                      <a:r>
                        <a:rPr kumimoji="0" lang="en-US" sz="2400" b="1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</a:t>
                      </a:r>
                    </a:p>
                  </a:txBody>
                  <a:tcPr marT="45617" marB="4561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75279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$0</a:t>
                      </a:r>
                    </a:p>
                  </a:txBody>
                  <a:tcPr marT="45617" marB="45617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T="45617" marB="4561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T="45617" marB="4561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75279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T="45617" marB="45617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T="45617" marB="4561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T="45617" marB="4561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75279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T="45617" marB="45617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T="45617" marB="4561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T="45617" marB="4561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75279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T="45617" marB="45617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T="45617" marB="4561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T="45617" marB="4561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75279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T="45617" marB="45617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T="45617" marB="4561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T="45617" marB="4561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75279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T="45617" marB="45617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T="45617" marB="4561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T="45617" marB="4561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75279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T="45617" marB="45617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T="45617" marB="4561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T="45617" marB="4561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113731" name="Text Box 67"/>
          <p:cNvSpPr txBox="1">
            <a:spLocks noChangeArrowheads="1"/>
          </p:cNvSpPr>
          <p:nvPr/>
        </p:nvSpPr>
        <p:spPr bwMode="auto">
          <a:xfrm>
            <a:off x="3046413" y="754063"/>
            <a:ext cx="64325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2700">
                <a:ea typeface="SimSun" panose="02010600030101010101" pitchFamily="2" charset="-122"/>
              </a:rPr>
              <a:t>the price that equates quantity supplied with quantity demanded</a:t>
            </a:r>
          </a:p>
        </p:txBody>
      </p:sp>
      <p:grpSp>
        <p:nvGrpSpPr>
          <p:cNvPr id="71723" name="Group 68"/>
          <p:cNvGrpSpPr>
            <a:grpSpLocks/>
          </p:cNvGrpSpPr>
          <p:nvPr/>
        </p:nvGrpSpPr>
        <p:grpSpPr bwMode="auto">
          <a:xfrm>
            <a:off x="2843213" y="3833814"/>
            <a:ext cx="1676400" cy="1781175"/>
            <a:chOff x="831" y="2415"/>
            <a:chExt cx="1056" cy="1122"/>
          </a:xfrm>
        </p:grpSpPr>
        <p:grpSp>
          <p:nvGrpSpPr>
            <p:cNvPr id="71728" name="Group 69"/>
            <p:cNvGrpSpPr>
              <a:grpSpLocks/>
            </p:cNvGrpSpPr>
            <p:nvPr/>
          </p:nvGrpSpPr>
          <p:grpSpPr bwMode="auto">
            <a:xfrm>
              <a:off x="831" y="2461"/>
              <a:ext cx="1013" cy="1076"/>
              <a:chOff x="357" y="2450"/>
              <a:chExt cx="795" cy="646"/>
            </a:xfrm>
          </p:grpSpPr>
          <p:sp>
            <p:nvSpPr>
              <p:cNvPr id="71730" name="Line 70"/>
              <p:cNvSpPr>
                <a:spLocks noChangeShapeType="1"/>
              </p:cNvSpPr>
              <p:nvPr/>
            </p:nvSpPr>
            <p:spPr bwMode="auto">
              <a:xfrm>
                <a:off x="357" y="2450"/>
                <a:ext cx="795" cy="0"/>
              </a:xfrm>
              <a:prstGeom prst="line">
                <a:avLst/>
              </a:prstGeom>
              <a:noFill/>
              <a:ln w="9525">
                <a:solidFill>
                  <a:srgbClr val="4D4D4D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71731" name="Line 71"/>
              <p:cNvSpPr>
                <a:spLocks noChangeShapeType="1"/>
              </p:cNvSpPr>
              <p:nvPr/>
            </p:nvSpPr>
            <p:spPr bwMode="auto">
              <a:xfrm>
                <a:off x="1152" y="2451"/>
                <a:ext cx="0" cy="645"/>
              </a:xfrm>
              <a:prstGeom prst="line">
                <a:avLst/>
              </a:prstGeom>
              <a:noFill/>
              <a:ln w="9525">
                <a:solidFill>
                  <a:srgbClr val="4D4D4D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71729" name="Oval 72"/>
            <p:cNvSpPr>
              <a:spLocks noChangeArrowheads="1"/>
            </p:cNvSpPr>
            <p:nvPr/>
          </p:nvSpPr>
          <p:spPr bwMode="auto">
            <a:xfrm>
              <a:off x="1799" y="2415"/>
              <a:ext cx="88" cy="87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id-ID" altLang="id-ID" sz="1800"/>
            </a:p>
          </p:txBody>
        </p:sp>
      </p:grpSp>
      <p:grpSp>
        <p:nvGrpSpPr>
          <p:cNvPr id="7" name="Group 73"/>
          <p:cNvGrpSpPr>
            <a:grpSpLocks/>
          </p:cNvGrpSpPr>
          <p:nvPr/>
        </p:nvGrpSpPr>
        <p:grpSpPr bwMode="auto">
          <a:xfrm>
            <a:off x="1833563" y="3702051"/>
            <a:ext cx="6419850" cy="727075"/>
            <a:chOff x="195" y="2332"/>
            <a:chExt cx="4044" cy="458"/>
          </a:xfrm>
        </p:grpSpPr>
        <p:sp>
          <p:nvSpPr>
            <p:cNvPr id="71726" name="Rectangle 74"/>
            <p:cNvSpPr>
              <a:spLocks noChangeArrowheads="1"/>
            </p:cNvSpPr>
            <p:nvPr/>
          </p:nvSpPr>
          <p:spPr bwMode="auto">
            <a:xfrm>
              <a:off x="195" y="2332"/>
              <a:ext cx="529" cy="242"/>
            </a:xfrm>
            <a:prstGeom prst="rect">
              <a:avLst/>
            </a:prstGeom>
            <a:noFill/>
            <a:ln w="127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id-ID" altLang="id-ID" sz="1800"/>
            </a:p>
          </p:txBody>
        </p:sp>
        <p:sp>
          <p:nvSpPr>
            <p:cNvPr id="71727" name="Rectangle 75"/>
            <p:cNvSpPr>
              <a:spLocks noChangeArrowheads="1"/>
            </p:cNvSpPr>
            <p:nvPr/>
          </p:nvSpPr>
          <p:spPr bwMode="auto">
            <a:xfrm>
              <a:off x="3979" y="2552"/>
              <a:ext cx="260" cy="238"/>
            </a:xfrm>
            <a:prstGeom prst="rect">
              <a:avLst/>
            </a:prstGeom>
            <a:noFill/>
            <a:ln w="127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id-ID" altLang="id-ID" sz="1800"/>
            </a:p>
          </p:txBody>
        </p:sp>
      </p:grpSp>
      <p:sp>
        <p:nvSpPr>
          <p:cNvPr id="71725" name="FlagCount" hidden="1">
            <a:hlinkClick r:id="rId6" action="ppaction://hlinkfile"/>
          </p:cNvPr>
          <p:cNvSpPr>
            <a:spLocks noChangeArrowheads="1"/>
          </p:cNvSpPr>
          <p:nvPr/>
        </p:nvSpPr>
        <p:spPr bwMode="auto">
          <a:xfrm>
            <a:off x="9779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1400" b="1">
                <a:latin typeface="Tahoma" panose="020B0604030504040204" pitchFamily="34" charset="0"/>
                <a:ea typeface="SimSun" panose="02010600030101010101" pitchFamily="2" charset="-122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3529392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3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13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76" grpId="0"/>
      <p:bldP spid="1137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Slide Number Placeholder 2"/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fld id="{5DED3685-5B26-48A5-9D8E-2DEFB77CBEFC}" type="slidenum">
              <a:rPr lang="en-US" altLang="en-US" sz="1700">
                <a:solidFill>
                  <a:srgbClr val="777777"/>
                </a:solidFill>
                <a:latin typeface="Tahoma" panose="020B060403050404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t>4</a:t>
            </a:fld>
            <a:endParaRPr lang="en-US" altLang="en-US" sz="1700">
              <a:solidFill>
                <a:srgbClr val="777777"/>
              </a:solidFill>
              <a:latin typeface="Tahoma" panose="020B0604030504040204" pitchFamily="34" charset="0"/>
            </a:endParaRPr>
          </a:p>
        </p:txBody>
      </p:sp>
      <p:grpSp>
        <p:nvGrpSpPr>
          <p:cNvPr id="73732" name="Group 2"/>
          <p:cNvGrpSpPr>
            <a:grpSpLocks/>
          </p:cNvGrpSpPr>
          <p:nvPr/>
        </p:nvGrpSpPr>
        <p:grpSpPr bwMode="auto">
          <a:xfrm>
            <a:off x="3332163" y="1946276"/>
            <a:ext cx="2101850" cy="3660775"/>
            <a:chOff x="1139" y="1226"/>
            <a:chExt cx="1324" cy="2306"/>
          </a:xfrm>
        </p:grpSpPr>
        <p:sp>
          <p:nvSpPr>
            <p:cNvPr id="73785" name="Line 3"/>
            <p:cNvSpPr>
              <a:spLocks noChangeShapeType="1"/>
            </p:cNvSpPr>
            <p:nvPr/>
          </p:nvSpPr>
          <p:spPr bwMode="auto">
            <a:xfrm>
              <a:off x="1151" y="1252"/>
              <a:ext cx="1312" cy="2280"/>
            </a:xfrm>
            <a:prstGeom prst="line">
              <a:avLst/>
            </a:prstGeom>
            <a:noFill/>
            <a:ln w="508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73786" name="Text Box 4"/>
            <p:cNvSpPr txBox="1">
              <a:spLocks noChangeArrowheads="1"/>
            </p:cNvSpPr>
            <p:nvPr/>
          </p:nvSpPr>
          <p:spPr bwMode="auto">
            <a:xfrm>
              <a:off x="1139" y="1226"/>
              <a:ext cx="273" cy="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 typeface="Arial" panose="020B0604020202020204" pitchFamily="34" charset="0"/>
                <a:buNone/>
              </a:pPr>
              <a:r>
                <a:rPr lang="en-US" altLang="zh-CN" sz="2600" b="1" i="1">
                  <a:ea typeface="SimSun" panose="02010600030101010101" pitchFamily="2" charset="-122"/>
                </a:rPr>
                <a:t>D</a:t>
              </a:r>
            </a:p>
          </p:txBody>
        </p:sp>
      </p:grpSp>
      <p:grpSp>
        <p:nvGrpSpPr>
          <p:cNvPr id="73733" name="Group 5"/>
          <p:cNvGrpSpPr>
            <a:grpSpLocks/>
          </p:cNvGrpSpPr>
          <p:nvPr/>
        </p:nvGrpSpPr>
        <p:grpSpPr bwMode="auto">
          <a:xfrm>
            <a:off x="2851150" y="1944689"/>
            <a:ext cx="3367088" cy="3665537"/>
            <a:chOff x="836" y="1225"/>
            <a:chExt cx="2121" cy="2309"/>
          </a:xfrm>
        </p:grpSpPr>
        <p:sp>
          <p:nvSpPr>
            <p:cNvPr id="73783" name="Line 6"/>
            <p:cNvSpPr>
              <a:spLocks noChangeShapeType="1"/>
            </p:cNvSpPr>
            <p:nvPr/>
          </p:nvSpPr>
          <p:spPr bwMode="auto">
            <a:xfrm flipH="1">
              <a:off x="836" y="1326"/>
              <a:ext cx="2064" cy="2208"/>
            </a:xfrm>
            <a:prstGeom prst="line">
              <a:avLst/>
            </a:prstGeom>
            <a:noFill/>
            <a:ln w="508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73784" name="Text Box 7"/>
            <p:cNvSpPr txBox="1">
              <a:spLocks noChangeArrowheads="1"/>
            </p:cNvSpPr>
            <p:nvPr/>
          </p:nvSpPr>
          <p:spPr bwMode="auto">
            <a:xfrm>
              <a:off x="2684" y="1225"/>
              <a:ext cx="273" cy="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 typeface="Arial" panose="020B0604020202020204" pitchFamily="34" charset="0"/>
                <a:buNone/>
              </a:pPr>
              <a:r>
                <a:rPr lang="en-US" altLang="zh-CN" sz="2600" b="1" i="1">
                  <a:ea typeface="SimSun" panose="02010600030101010101" pitchFamily="2" charset="-122"/>
                </a:rPr>
                <a:t>S</a:t>
              </a:r>
            </a:p>
          </p:txBody>
        </p:sp>
      </p:grpSp>
      <p:grpSp>
        <p:nvGrpSpPr>
          <p:cNvPr id="73734" name="Group 8"/>
          <p:cNvGrpSpPr>
            <a:grpSpLocks/>
          </p:cNvGrpSpPr>
          <p:nvPr/>
        </p:nvGrpSpPr>
        <p:grpSpPr bwMode="auto">
          <a:xfrm>
            <a:off x="1801814" y="1444626"/>
            <a:ext cx="5513387" cy="4886325"/>
            <a:chOff x="175" y="910"/>
            <a:chExt cx="3473" cy="3078"/>
          </a:xfrm>
        </p:grpSpPr>
        <p:graphicFrame>
          <p:nvGraphicFramePr>
            <p:cNvPr id="73780" name="Object 9"/>
            <p:cNvGraphicFramePr>
              <a:graphicFrameLocks/>
            </p:cNvGraphicFramePr>
            <p:nvPr/>
          </p:nvGraphicFramePr>
          <p:xfrm>
            <a:off x="175" y="910"/>
            <a:ext cx="3446" cy="30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46" r:id="rId4" imgW="6851160" imgH="6120000" progId="Excel.Chart.8">
                    <p:embed/>
                  </p:oleObj>
                </mc:Choice>
                <mc:Fallback>
                  <p:oleObj r:id="rId4" imgW="6851160" imgH="6120000" progId="Excel.Chart.8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5" y="910"/>
                          <a:ext cx="3446" cy="307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3781" name="Text Box 10"/>
            <p:cNvSpPr txBox="1">
              <a:spLocks noChangeArrowheads="1"/>
            </p:cNvSpPr>
            <p:nvPr/>
          </p:nvSpPr>
          <p:spPr bwMode="auto">
            <a:xfrm>
              <a:off x="665" y="1015"/>
              <a:ext cx="262" cy="3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 typeface="Arial" panose="020B0604020202020204" pitchFamily="34" charset="0"/>
                <a:buNone/>
              </a:pPr>
              <a:r>
                <a:rPr lang="en-US" altLang="zh-CN" sz="2600" b="1" i="1">
                  <a:ea typeface="SimSun" panose="02010600030101010101" pitchFamily="2" charset="-122"/>
                </a:rPr>
                <a:t>P</a:t>
              </a:r>
            </a:p>
          </p:txBody>
        </p:sp>
        <p:sp>
          <p:nvSpPr>
            <p:cNvPr id="73782" name="Text Box 11"/>
            <p:cNvSpPr txBox="1">
              <a:spLocks noChangeArrowheads="1"/>
            </p:cNvSpPr>
            <p:nvPr/>
          </p:nvSpPr>
          <p:spPr bwMode="auto">
            <a:xfrm>
              <a:off x="3375" y="3451"/>
              <a:ext cx="273" cy="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 typeface="Arial" panose="020B0604020202020204" pitchFamily="34" charset="0"/>
                <a:buNone/>
              </a:pPr>
              <a:r>
                <a:rPr lang="en-US" altLang="zh-CN" sz="2600" b="1" i="1">
                  <a:ea typeface="SimSun" panose="02010600030101010101" pitchFamily="2" charset="-122"/>
                </a:rPr>
                <a:t>Q</a:t>
              </a:r>
            </a:p>
          </p:txBody>
        </p:sp>
      </p:grpSp>
      <p:sp>
        <p:nvSpPr>
          <p:cNvPr id="114700" name="Rectangle 12"/>
          <p:cNvSpPr>
            <a:spLocks noGrp="1" noChangeArrowheads="1"/>
          </p:cNvSpPr>
          <p:nvPr>
            <p:ph type="title" idx="4294967295"/>
          </p:nvPr>
        </p:nvSpPr>
        <p:spPr>
          <a:xfrm>
            <a:off x="2095500" y="280988"/>
            <a:ext cx="6586538" cy="622300"/>
          </a:xfrm>
        </p:spPr>
        <p:txBody>
          <a:bodyPr/>
          <a:lstStyle/>
          <a:p>
            <a:pPr algn="l" eaLnBrk="1" hangingPunct="1"/>
            <a:r>
              <a:rPr lang="en-US" altLang="zh-CN" sz="3100">
                <a:solidFill>
                  <a:srgbClr val="CC0000"/>
                </a:solidFill>
                <a:ea typeface="SimSun" panose="02010600030101010101" pitchFamily="2" charset="-122"/>
              </a:rPr>
              <a:t>Equilibrium quantity:</a:t>
            </a:r>
          </a:p>
        </p:txBody>
      </p:sp>
      <p:graphicFrame>
        <p:nvGraphicFramePr>
          <p:cNvPr id="114701" name="Group 13"/>
          <p:cNvGraphicFramePr>
            <a:graphicFrameLocks noGrp="1"/>
          </p:cNvGraphicFramePr>
          <p:nvPr/>
        </p:nvGraphicFramePr>
        <p:xfrm>
          <a:off x="7697789" y="2070101"/>
          <a:ext cx="2293937" cy="3833816"/>
        </p:xfrm>
        <a:graphic>
          <a:graphicData uri="http://schemas.openxmlformats.org/drawingml/2006/table">
            <a:tbl>
              <a:tblPr/>
              <a:tblGrid>
                <a:gridCol w="701675"/>
                <a:gridCol w="869950"/>
                <a:gridCol w="722312"/>
              </a:tblGrid>
              <a:tr h="506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</a:t>
                      </a:r>
                    </a:p>
                  </a:txBody>
                  <a:tcPr marT="45617" marB="45617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Q</a:t>
                      </a:r>
                      <a:r>
                        <a:rPr kumimoji="0" lang="en-US" sz="2400" b="1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</a:t>
                      </a:r>
                    </a:p>
                  </a:txBody>
                  <a:tcPr marT="45617" marB="4561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Q</a:t>
                      </a:r>
                      <a:r>
                        <a:rPr kumimoji="0" lang="en-US" sz="2400" b="1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</a:t>
                      </a:r>
                    </a:p>
                  </a:txBody>
                  <a:tcPr marT="45617" marB="4561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75279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$0</a:t>
                      </a:r>
                    </a:p>
                  </a:txBody>
                  <a:tcPr marT="45617" marB="45617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T="45617" marB="4561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T="45617" marB="4561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75279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T="45617" marB="45617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T="45617" marB="4561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T="45617" marB="4561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75279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T="45617" marB="45617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T="45617" marB="4561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T="45617" marB="4561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75279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T="45617" marB="45617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T="45617" marB="4561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T="45617" marB="4561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75279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T="45617" marB="45617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T="45617" marB="4561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T="45617" marB="4561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75279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T="45617" marB="45617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T="45617" marB="4561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T="45617" marB="4561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75279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T="45617" marB="45617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T="45617" marB="4561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T="45617" marB="4561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114755" name="Text Box 67"/>
          <p:cNvSpPr txBox="1">
            <a:spLocks noChangeArrowheads="1"/>
          </p:cNvSpPr>
          <p:nvPr/>
        </p:nvSpPr>
        <p:spPr bwMode="auto">
          <a:xfrm>
            <a:off x="3036888" y="758825"/>
            <a:ext cx="72707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2700">
                <a:ea typeface="SimSun" panose="02010600030101010101" pitchFamily="2" charset="-122"/>
              </a:rPr>
              <a:t>the quantity supplied and quantity demanded at the equilibrium price</a:t>
            </a:r>
          </a:p>
        </p:txBody>
      </p:sp>
      <p:grpSp>
        <p:nvGrpSpPr>
          <p:cNvPr id="73771" name="Group 68"/>
          <p:cNvGrpSpPr>
            <a:grpSpLocks/>
          </p:cNvGrpSpPr>
          <p:nvPr/>
        </p:nvGrpSpPr>
        <p:grpSpPr bwMode="auto">
          <a:xfrm>
            <a:off x="2843213" y="3833814"/>
            <a:ext cx="1676400" cy="1781175"/>
            <a:chOff x="831" y="2415"/>
            <a:chExt cx="1056" cy="1122"/>
          </a:xfrm>
        </p:grpSpPr>
        <p:grpSp>
          <p:nvGrpSpPr>
            <p:cNvPr id="73776" name="Group 69"/>
            <p:cNvGrpSpPr>
              <a:grpSpLocks/>
            </p:cNvGrpSpPr>
            <p:nvPr/>
          </p:nvGrpSpPr>
          <p:grpSpPr bwMode="auto">
            <a:xfrm>
              <a:off x="831" y="2461"/>
              <a:ext cx="1013" cy="1076"/>
              <a:chOff x="357" y="2450"/>
              <a:chExt cx="795" cy="646"/>
            </a:xfrm>
          </p:grpSpPr>
          <p:sp>
            <p:nvSpPr>
              <p:cNvPr id="73778" name="Line 70"/>
              <p:cNvSpPr>
                <a:spLocks noChangeShapeType="1"/>
              </p:cNvSpPr>
              <p:nvPr/>
            </p:nvSpPr>
            <p:spPr bwMode="auto">
              <a:xfrm>
                <a:off x="357" y="2450"/>
                <a:ext cx="795" cy="0"/>
              </a:xfrm>
              <a:prstGeom prst="line">
                <a:avLst/>
              </a:prstGeom>
              <a:noFill/>
              <a:ln w="9525">
                <a:solidFill>
                  <a:srgbClr val="4D4D4D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73779" name="Line 71"/>
              <p:cNvSpPr>
                <a:spLocks noChangeShapeType="1"/>
              </p:cNvSpPr>
              <p:nvPr/>
            </p:nvSpPr>
            <p:spPr bwMode="auto">
              <a:xfrm>
                <a:off x="1152" y="2451"/>
                <a:ext cx="0" cy="645"/>
              </a:xfrm>
              <a:prstGeom prst="line">
                <a:avLst/>
              </a:prstGeom>
              <a:noFill/>
              <a:ln w="9525">
                <a:solidFill>
                  <a:srgbClr val="4D4D4D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73777" name="Oval 72"/>
            <p:cNvSpPr>
              <a:spLocks noChangeArrowheads="1"/>
            </p:cNvSpPr>
            <p:nvPr/>
          </p:nvSpPr>
          <p:spPr bwMode="auto">
            <a:xfrm>
              <a:off x="1799" y="2415"/>
              <a:ext cx="88" cy="87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id-ID" altLang="id-ID" sz="1800"/>
            </a:p>
          </p:txBody>
        </p:sp>
      </p:grpSp>
      <p:grpSp>
        <p:nvGrpSpPr>
          <p:cNvPr id="7" name="Group 73"/>
          <p:cNvGrpSpPr>
            <a:grpSpLocks/>
          </p:cNvGrpSpPr>
          <p:nvPr/>
        </p:nvGrpSpPr>
        <p:grpSpPr bwMode="auto">
          <a:xfrm>
            <a:off x="4232275" y="4051301"/>
            <a:ext cx="5672138" cy="2168525"/>
            <a:chOff x="1706" y="2552"/>
            <a:chExt cx="3573" cy="1366"/>
          </a:xfrm>
        </p:grpSpPr>
        <p:sp>
          <p:nvSpPr>
            <p:cNvPr id="73774" name="Rectangle 74"/>
            <p:cNvSpPr>
              <a:spLocks noChangeArrowheads="1"/>
            </p:cNvSpPr>
            <p:nvPr/>
          </p:nvSpPr>
          <p:spPr bwMode="auto">
            <a:xfrm>
              <a:off x="1706" y="3676"/>
              <a:ext cx="278" cy="242"/>
            </a:xfrm>
            <a:prstGeom prst="rect">
              <a:avLst/>
            </a:prstGeom>
            <a:noFill/>
            <a:ln w="127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id-ID" altLang="id-ID" sz="1800"/>
            </a:p>
          </p:txBody>
        </p:sp>
        <p:sp>
          <p:nvSpPr>
            <p:cNvPr id="73775" name="Rectangle 75"/>
            <p:cNvSpPr>
              <a:spLocks noChangeArrowheads="1"/>
            </p:cNvSpPr>
            <p:nvPr/>
          </p:nvSpPr>
          <p:spPr bwMode="auto">
            <a:xfrm>
              <a:off x="4433" y="2552"/>
              <a:ext cx="846" cy="238"/>
            </a:xfrm>
            <a:prstGeom prst="rect">
              <a:avLst/>
            </a:prstGeom>
            <a:noFill/>
            <a:ln w="127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id-ID" altLang="id-ID" sz="1800"/>
            </a:p>
          </p:txBody>
        </p:sp>
      </p:grpSp>
      <p:sp>
        <p:nvSpPr>
          <p:cNvPr id="73773" name="FlagCount" hidden="1">
            <a:hlinkClick r:id="rId6" action="ppaction://hlinkfile"/>
          </p:cNvPr>
          <p:cNvSpPr>
            <a:spLocks noChangeArrowheads="1"/>
          </p:cNvSpPr>
          <p:nvPr/>
        </p:nvSpPr>
        <p:spPr bwMode="auto">
          <a:xfrm>
            <a:off x="9779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1400" b="1">
                <a:latin typeface="Tahoma" panose="020B0604030504040204" pitchFamily="34" charset="0"/>
                <a:ea typeface="SimSun" panose="02010600030101010101" pitchFamily="2" charset="-122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415520853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4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14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700" grpId="0"/>
      <p:bldP spid="11475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Slide Number Placeholder 2"/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fld id="{AA632E4B-946A-4255-9832-3D617B2D2273}" type="slidenum">
              <a:rPr lang="en-US" altLang="en-US" sz="1700">
                <a:solidFill>
                  <a:srgbClr val="777777"/>
                </a:solidFill>
                <a:latin typeface="Tahoma" panose="020B060403050404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t>5</a:t>
            </a:fld>
            <a:endParaRPr lang="en-US" altLang="en-US" sz="1700">
              <a:solidFill>
                <a:srgbClr val="777777"/>
              </a:solidFill>
              <a:latin typeface="Tahoma" panose="020B0604030504040204" pitchFamily="34" charset="0"/>
            </a:endParaRPr>
          </a:p>
        </p:txBody>
      </p:sp>
      <p:grpSp>
        <p:nvGrpSpPr>
          <p:cNvPr id="75780" name="Group 2"/>
          <p:cNvGrpSpPr>
            <a:grpSpLocks/>
          </p:cNvGrpSpPr>
          <p:nvPr/>
        </p:nvGrpSpPr>
        <p:grpSpPr bwMode="auto">
          <a:xfrm>
            <a:off x="1801814" y="1444626"/>
            <a:ext cx="5513387" cy="4886325"/>
            <a:chOff x="175" y="910"/>
            <a:chExt cx="3473" cy="3078"/>
          </a:xfrm>
        </p:grpSpPr>
        <p:graphicFrame>
          <p:nvGraphicFramePr>
            <p:cNvPr id="75803" name="Object 3"/>
            <p:cNvGraphicFramePr>
              <a:graphicFrameLocks/>
            </p:cNvGraphicFramePr>
            <p:nvPr/>
          </p:nvGraphicFramePr>
          <p:xfrm>
            <a:off x="175" y="910"/>
            <a:ext cx="3446" cy="30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0" r:id="rId4" imgW="6851160" imgH="6120000" progId="Excel.Chart.8">
                    <p:embed/>
                  </p:oleObj>
                </mc:Choice>
                <mc:Fallback>
                  <p:oleObj r:id="rId4" imgW="6851160" imgH="6120000" progId="Excel.Chart.8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5" y="910"/>
                          <a:ext cx="3446" cy="307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5804" name="Text Box 4"/>
            <p:cNvSpPr txBox="1">
              <a:spLocks noChangeArrowheads="1"/>
            </p:cNvSpPr>
            <p:nvPr/>
          </p:nvSpPr>
          <p:spPr bwMode="auto">
            <a:xfrm>
              <a:off x="665" y="1015"/>
              <a:ext cx="262" cy="3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 typeface="Arial" panose="020B0604020202020204" pitchFamily="34" charset="0"/>
                <a:buNone/>
              </a:pPr>
              <a:r>
                <a:rPr lang="en-US" altLang="zh-CN" sz="2600" b="1" i="1">
                  <a:ea typeface="SimSun" panose="02010600030101010101" pitchFamily="2" charset="-122"/>
                </a:rPr>
                <a:t>P</a:t>
              </a:r>
            </a:p>
          </p:txBody>
        </p:sp>
        <p:sp>
          <p:nvSpPr>
            <p:cNvPr id="75805" name="Text Box 5"/>
            <p:cNvSpPr txBox="1">
              <a:spLocks noChangeArrowheads="1"/>
            </p:cNvSpPr>
            <p:nvPr/>
          </p:nvSpPr>
          <p:spPr bwMode="auto">
            <a:xfrm>
              <a:off x="3375" y="3451"/>
              <a:ext cx="273" cy="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 typeface="Arial" panose="020B0604020202020204" pitchFamily="34" charset="0"/>
                <a:buNone/>
              </a:pPr>
              <a:r>
                <a:rPr lang="en-US" altLang="zh-CN" sz="2600" b="1" i="1">
                  <a:ea typeface="SimSun" panose="02010600030101010101" pitchFamily="2" charset="-122"/>
                </a:rPr>
                <a:t>Q</a:t>
              </a:r>
            </a:p>
          </p:txBody>
        </p:sp>
      </p:grpSp>
      <p:grpSp>
        <p:nvGrpSpPr>
          <p:cNvPr id="75781" name="Group 6"/>
          <p:cNvGrpSpPr>
            <a:grpSpLocks/>
          </p:cNvGrpSpPr>
          <p:nvPr/>
        </p:nvGrpSpPr>
        <p:grpSpPr bwMode="auto">
          <a:xfrm>
            <a:off x="3332163" y="1946276"/>
            <a:ext cx="2101850" cy="3660775"/>
            <a:chOff x="1139" y="1226"/>
            <a:chExt cx="1324" cy="2306"/>
          </a:xfrm>
        </p:grpSpPr>
        <p:sp>
          <p:nvSpPr>
            <p:cNvPr id="75801" name="Line 7"/>
            <p:cNvSpPr>
              <a:spLocks noChangeShapeType="1"/>
            </p:cNvSpPr>
            <p:nvPr/>
          </p:nvSpPr>
          <p:spPr bwMode="auto">
            <a:xfrm>
              <a:off x="1151" y="1252"/>
              <a:ext cx="1312" cy="2280"/>
            </a:xfrm>
            <a:prstGeom prst="line">
              <a:avLst/>
            </a:prstGeom>
            <a:noFill/>
            <a:ln w="508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75802" name="Text Box 8"/>
            <p:cNvSpPr txBox="1">
              <a:spLocks noChangeArrowheads="1"/>
            </p:cNvSpPr>
            <p:nvPr/>
          </p:nvSpPr>
          <p:spPr bwMode="auto">
            <a:xfrm>
              <a:off x="1139" y="1226"/>
              <a:ext cx="273" cy="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 typeface="Arial" panose="020B0604020202020204" pitchFamily="34" charset="0"/>
                <a:buNone/>
              </a:pPr>
              <a:r>
                <a:rPr lang="en-US" altLang="zh-CN" sz="2600" b="1" i="1">
                  <a:ea typeface="SimSun" panose="02010600030101010101" pitchFamily="2" charset="-122"/>
                </a:rPr>
                <a:t>D</a:t>
              </a:r>
            </a:p>
          </p:txBody>
        </p:sp>
      </p:grpSp>
      <p:grpSp>
        <p:nvGrpSpPr>
          <p:cNvPr id="75782" name="Group 9"/>
          <p:cNvGrpSpPr>
            <a:grpSpLocks/>
          </p:cNvGrpSpPr>
          <p:nvPr/>
        </p:nvGrpSpPr>
        <p:grpSpPr bwMode="auto">
          <a:xfrm>
            <a:off x="2851150" y="1944689"/>
            <a:ext cx="3367088" cy="3665537"/>
            <a:chOff x="836" y="1225"/>
            <a:chExt cx="2121" cy="2309"/>
          </a:xfrm>
        </p:grpSpPr>
        <p:sp>
          <p:nvSpPr>
            <p:cNvPr id="75799" name="Line 10"/>
            <p:cNvSpPr>
              <a:spLocks noChangeShapeType="1"/>
            </p:cNvSpPr>
            <p:nvPr/>
          </p:nvSpPr>
          <p:spPr bwMode="auto">
            <a:xfrm flipH="1">
              <a:off x="836" y="1326"/>
              <a:ext cx="2064" cy="2208"/>
            </a:xfrm>
            <a:prstGeom prst="line">
              <a:avLst/>
            </a:prstGeom>
            <a:noFill/>
            <a:ln w="508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75800" name="Text Box 11"/>
            <p:cNvSpPr txBox="1">
              <a:spLocks noChangeArrowheads="1"/>
            </p:cNvSpPr>
            <p:nvPr/>
          </p:nvSpPr>
          <p:spPr bwMode="auto">
            <a:xfrm>
              <a:off x="2684" y="1225"/>
              <a:ext cx="273" cy="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 typeface="Arial" panose="020B0604020202020204" pitchFamily="34" charset="0"/>
                <a:buNone/>
              </a:pPr>
              <a:r>
                <a:rPr lang="en-US" altLang="zh-CN" sz="2600" b="1" i="1">
                  <a:ea typeface="SimSun" panose="02010600030101010101" pitchFamily="2" charset="-122"/>
                </a:rPr>
                <a:t>S</a:t>
              </a:r>
            </a:p>
          </p:txBody>
        </p:sp>
      </p:grpSp>
      <p:sp>
        <p:nvSpPr>
          <p:cNvPr id="115724" name="Line 12"/>
          <p:cNvSpPr>
            <a:spLocks noChangeShapeType="1"/>
          </p:cNvSpPr>
          <p:nvPr/>
        </p:nvSpPr>
        <p:spPr bwMode="auto">
          <a:xfrm>
            <a:off x="2843214" y="2767013"/>
            <a:ext cx="2681287" cy="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3736975" y="2695575"/>
            <a:ext cx="139700" cy="2908300"/>
            <a:chOff x="1394" y="1698"/>
            <a:chExt cx="88" cy="1832"/>
          </a:xfrm>
        </p:grpSpPr>
        <p:sp>
          <p:nvSpPr>
            <p:cNvPr id="75797" name="Line 14"/>
            <p:cNvSpPr>
              <a:spLocks noChangeShapeType="1"/>
            </p:cNvSpPr>
            <p:nvPr/>
          </p:nvSpPr>
          <p:spPr bwMode="auto">
            <a:xfrm>
              <a:off x="1438" y="1744"/>
              <a:ext cx="0" cy="178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75798" name="Oval 15"/>
            <p:cNvSpPr>
              <a:spLocks noChangeArrowheads="1"/>
            </p:cNvSpPr>
            <p:nvPr/>
          </p:nvSpPr>
          <p:spPr bwMode="auto">
            <a:xfrm>
              <a:off x="1394" y="1698"/>
              <a:ext cx="88" cy="87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id-ID" altLang="id-ID" sz="1800"/>
            </a:p>
          </p:txBody>
        </p:sp>
      </p:grpSp>
      <p:sp>
        <p:nvSpPr>
          <p:cNvPr id="115728" name="Rectangle 16"/>
          <p:cNvSpPr>
            <a:spLocks noGrp="1" noChangeArrowheads="1"/>
          </p:cNvSpPr>
          <p:nvPr>
            <p:ph type="title" idx="4294967295"/>
          </p:nvPr>
        </p:nvSpPr>
        <p:spPr>
          <a:xfrm>
            <a:off x="2095500" y="252413"/>
            <a:ext cx="6586538" cy="622300"/>
          </a:xfrm>
        </p:spPr>
        <p:txBody>
          <a:bodyPr/>
          <a:lstStyle/>
          <a:p>
            <a:pPr algn="l" eaLnBrk="1" hangingPunct="1"/>
            <a:r>
              <a:rPr lang="en-US" altLang="zh-CN" sz="3100">
                <a:solidFill>
                  <a:srgbClr val="CC0000"/>
                </a:solidFill>
                <a:ea typeface="SimSun" panose="02010600030101010101" pitchFamily="2" charset="-122"/>
              </a:rPr>
              <a:t>Surplus</a:t>
            </a:r>
            <a:r>
              <a:rPr lang="en-US" altLang="zh-CN" sz="3100">
                <a:ea typeface="SimSun" panose="02010600030101010101" pitchFamily="2" charset="-122"/>
              </a:rPr>
              <a:t> (a.k.a. excess supply):</a:t>
            </a:r>
          </a:p>
        </p:txBody>
      </p:sp>
      <p:sp>
        <p:nvSpPr>
          <p:cNvPr id="115729" name="Text Box 17"/>
          <p:cNvSpPr txBox="1">
            <a:spLocks noChangeArrowheads="1"/>
          </p:cNvSpPr>
          <p:nvPr/>
        </p:nvSpPr>
        <p:spPr bwMode="auto">
          <a:xfrm>
            <a:off x="3036889" y="715963"/>
            <a:ext cx="656272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2700">
                <a:ea typeface="SimSun" panose="02010600030101010101" pitchFamily="2" charset="-122"/>
              </a:rPr>
              <a:t>when quantity supplied is greater than quantity demanded</a:t>
            </a:r>
          </a:p>
        </p:txBody>
      </p:sp>
      <p:sp>
        <p:nvSpPr>
          <p:cNvPr id="115730" name="AutoShape 18"/>
          <p:cNvSpPr>
            <a:spLocks/>
          </p:cNvSpPr>
          <p:nvPr/>
        </p:nvSpPr>
        <p:spPr bwMode="auto">
          <a:xfrm rot="5400000">
            <a:off x="4552157" y="1704182"/>
            <a:ext cx="220663" cy="1714500"/>
          </a:xfrm>
          <a:prstGeom prst="leftBrace">
            <a:avLst>
              <a:gd name="adj1" fmla="val 64640"/>
              <a:gd name="adj2" fmla="val 50000"/>
            </a:avLst>
          </a:prstGeom>
          <a:noFill/>
          <a:ln w="19050">
            <a:solidFill>
              <a:srgbClr val="99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endParaRPr lang="id-ID" altLang="id-ID" sz="1800"/>
          </a:p>
        </p:txBody>
      </p:sp>
      <p:sp>
        <p:nvSpPr>
          <p:cNvPr id="115731" name="Text Box 19"/>
          <p:cNvSpPr txBox="1">
            <a:spLocks noChangeArrowheads="1"/>
          </p:cNvSpPr>
          <p:nvPr/>
        </p:nvSpPr>
        <p:spPr bwMode="auto">
          <a:xfrm>
            <a:off x="3952876" y="1924050"/>
            <a:ext cx="1501775" cy="488950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2600" b="1" i="1">
                <a:ea typeface="SimSun" panose="02010600030101010101" pitchFamily="2" charset="-122"/>
              </a:rPr>
              <a:t>Surplus</a:t>
            </a:r>
          </a:p>
        </p:txBody>
      </p:sp>
      <p:sp>
        <p:nvSpPr>
          <p:cNvPr id="115732" name="Text Box 20"/>
          <p:cNvSpPr txBox="1">
            <a:spLocks noChangeArrowheads="1"/>
          </p:cNvSpPr>
          <p:nvPr/>
        </p:nvSpPr>
        <p:spPr bwMode="auto">
          <a:xfrm>
            <a:off x="7000876" y="1714501"/>
            <a:ext cx="2257425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2600">
                <a:ea typeface="SimSun" panose="02010600030101010101" pitchFamily="2" charset="-122"/>
              </a:rPr>
              <a:t>Example: </a:t>
            </a:r>
            <a:br>
              <a:rPr lang="en-US" altLang="zh-CN" sz="2600">
                <a:ea typeface="SimSun" panose="02010600030101010101" pitchFamily="2" charset="-122"/>
              </a:rPr>
            </a:br>
            <a:r>
              <a:rPr lang="en-US" altLang="zh-CN" sz="2600">
                <a:ea typeface="SimSun" panose="02010600030101010101" pitchFamily="2" charset="-122"/>
              </a:rPr>
              <a:t>If  </a:t>
            </a:r>
            <a:r>
              <a:rPr lang="en-US" altLang="zh-CN" sz="2600" b="1" i="1">
                <a:ea typeface="SimSun" panose="02010600030101010101" pitchFamily="2" charset="-122"/>
              </a:rPr>
              <a:t>P</a:t>
            </a:r>
            <a:r>
              <a:rPr lang="en-US" altLang="zh-CN" sz="2600">
                <a:ea typeface="SimSun" panose="02010600030101010101" pitchFamily="2" charset="-122"/>
              </a:rPr>
              <a:t>  =  $5, </a:t>
            </a:r>
          </a:p>
        </p:txBody>
      </p:sp>
      <p:sp>
        <p:nvSpPr>
          <p:cNvPr id="115733" name="Text Box 21"/>
          <p:cNvSpPr txBox="1">
            <a:spLocks noChangeArrowheads="1"/>
          </p:cNvSpPr>
          <p:nvPr/>
        </p:nvSpPr>
        <p:spPr bwMode="auto">
          <a:xfrm>
            <a:off x="6992938" y="2647951"/>
            <a:ext cx="2862262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2600">
                <a:ea typeface="SimSun" panose="02010600030101010101" pitchFamily="2" charset="-122"/>
              </a:rPr>
              <a:t>then</a:t>
            </a:r>
            <a:br>
              <a:rPr lang="en-US" altLang="zh-CN" sz="2600">
                <a:ea typeface="SimSun" panose="02010600030101010101" pitchFamily="2" charset="-122"/>
              </a:rPr>
            </a:br>
            <a:r>
              <a:rPr lang="en-US" altLang="zh-CN" sz="2600">
                <a:ea typeface="SimSun" panose="02010600030101010101" pitchFamily="2" charset="-122"/>
              </a:rPr>
              <a:t>   </a:t>
            </a:r>
            <a:r>
              <a:rPr lang="en-US" altLang="zh-CN" sz="2600" b="1" i="1">
                <a:ea typeface="SimSun" panose="02010600030101010101" pitchFamily="2" charset="-122"/>
              </a:rPr>
              <a:t>Q</a:t>
            </a:r>
            <a:r>
              <a:rPr lang="en-US" altLang="zh-CN" sz="2600" b="1" i="1" baseline="30000">
                <a:ea typeface="SimSun" panose="02010600030101010101" pitchFamily="2" charset="-122"/>
              </a:rPr>
              <a:t>D</a:t>
            </a:r>
            <a:r>
              <a:rPr lang="en-US" altLang="zh-CN" sz="2600">
                <a:ea typeface="SimSun" panose="02010600030101010101" pitchFamily="2" charset="-122"/>
              </a:rPr>
              <a:t>  =  9 lattes</a:t>
            </a:r>
          </a:p>
        </p:txBody>
      </p:sp>
      <p:sp>
        <p:nvSpPr>
          <p:cNvPr id="115734" name="Text Box 22"/>
          <p:cNvSpPr txBox="1">
            <a:spLocks noChangeArrowheads="1"/>
          </p:cNvSpPr>
          <p:nvPr/>
        </p:nvSpPr>
        <p:spPr bwMode="auto">
          <a:xfrm>
            <a:off x="7002463" y="3586164"/>
            <a:ext cx="278765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2600">
                <a:ea typeface="SimSun" panose="02010600030101010101" pitchFamily="2" charset="-122"/>
              </a:rPr>
              <a:t>and</a:t>
            </a:r>
            <a:br>
              <a:rPr lang="en-US" altLang="zh-CN" sz="2600">
                <a:ea typeface="SimSun" panose="02010600030101010101" pitchFamily="2" charset="-122"/>
              </a:rPr>
            </a:br>
            <a:r>
              <a:rPr lang="en-US" altLang="zh-CN" sz="2600">
                <a:ea typeface="SimSun" panose="02010600030101010101" pitchFamily="2" charset="-122"/>
              </a:rPr>
              <a:t>   </a:t>
            </a:r>
            <a:r>
              <a:rPr lang="en-US" altLang="zh-CN" sz="2600" b="1" i="1">
                <a:ea typeface="SimSun" panose="02010600030101010101" pitchFamily="2" charset="-122"/>
              </a:rPr>
              <a:t>Q</a:t>
            </a:r>
            <a:r>
              <a:rPr lang="en-US" altLang="zh-CN" sz="2600" b="1" i="1" baseline="30000">
                <a:ea typeface="SimSun" panose="02010600030101010101" pitchFamily="2" charset="-122"/>
              </a:rPr>
              <a:t>S</a:t>
            </a:r>
            <a:r>
              <a:rPr lang="en-US" altLang="zh-CN" sz="2600">
                <a:ea typeface="SimSun" panose="02010600030101010101" pitchFamily="2" charset="-122"/>
              </a:rPr>
              <a:t>  =  25 lattes</a:t>
            </a:r>
          </a:p>
        </p:txBody>
      </p:sp>
      <p:sp>
        <p:nvSpPr>
          <p:cNvPr id="115735" name="Text Box 23"/>
          <p:cNvSpPr txBox="1">
            <a:spLocks noChangeArrowheads="1"/>
          </p:cNvSpPr>
          <p:nvPr/>
        </p:nvSpPr>
        <p:spPr bwMode="auto">
          <a:xfrm>
            <a:off x="6996113" y="4502151"/>
            <a:ext cx="30226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2600">
                <a:ea typeface="SimSun" panose="02010600030101010101" pitchFamily="2" charset="-122"/>
              </a:rPr>
              <a:t>resulting in a </a:t>
            </a:r>
            <a:br>
              <a:rPr lang="en-US" altLang="zh-CN" sz="2600">
                <a:ea typeface="SimSun" panose="02010600030101010101" pitchFamily="2" charset="-122"/>
              </a:rPr>
            </a:br>
            <a:r>
              <a:rPr lang="en-US" altLang="zh-CN" sz="2600">
                <a:ea typeface="SimSun" panose="02010600030101010101" pitchFamily="2" charset="-122"/>
              </a:rPr>
              <a:t>surplus of 16 lattes</a:t>
            </a:r>
          </a:p>
        </p:txBody>
      </p:sp>
      <p:grpSp>
        <p:nvGrpSpPr>
          <p:cNvPr id="6" name="Group 24"/>
          <p:cNvGrpSpPr>
            <a:grpSpLocks/>
          </p:cNvGrpSpPr>
          <p:nvPr/>
        </p:nvGrpSpPr>
        <p:grpSpPr bwMode="auto">
          <a:xfrm>
            <a:off x="5451475" y="2695576"/>
            <a:ext cx="139700" cy="2911475"/>
            <a:chOff x="2474" y="1698"/>
            <a:chExt cx="88" cy="1834"/>
          </a:xfrm>
        </p:grpSpPr>
        <p:sp>
          <p:nvSpPr>
            <p:cNvPr id="75795" name="Line 25"/>
            <p:cNvSpPr>
              <a:spLocks noChangeShapeType="1"/>
            </p:cNvSpPr>
            <p:nvPr/>
          </p:nvSpPr>
          <p:spPr bwMode="auto">
            <a:xfrm>
              <a:off x="2519" y="1744"/>
              <a:ext cx="0" cy="178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75796" name="Oval 26"/>
            <p:cNvSpPr>
              <a:spLocks noChangeArrowheads="1"/>
            </p:cNvSpPr>
            <p:nvPr/>
          </p:nvSpPr>
          <p:spPr bwMode="auto">
            <a:xfrm>
              <a:off x="2474" y="1698"/>
              <a:ext cx="88" cy="87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id-ID" altLang="id-ID" sz="1800"/>
            </a:p>
          </p:txBody>
        </p:sp>
      </p:grpSp>
      <p:sp>
        <p:nvSpPr>
          <p:cNvPr id="75794" name="FlagCount" hidden="1">
            <a:hlinkClick r:id="rId6" action="ppaction://hlinkfile"/>
          </p:cNvPr>
          <p:cNvSpPr>
            <a:spLocks noChangeArrowheads="1"/>
          </p:cNvSpPr>
          <p:nvPr/>
        </p:nvSpPr>
        <p:spPr bwMode="auto">
          <a:xfrm>
            <a:off x="9779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1400" b="1">
                <a:latin typeface="Tahoma" panose="020B0604030504040204" pitchFamily="34" charset="0"/>
                <a:ea typeface="SimSun" panose="02010600030101010101" pitchFamily="2" charset="-122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58158193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5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15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5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15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5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5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15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15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15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24" grpId="0" animBg="1"/>
      <p:bldP spid="115728" grpId="0"/>
      <p:bldP spid="115729" grpId="0"/>
      <p:bldP spid="115730" grpId="0" animBg="1"/>
      <p:bldP spid="115731" grpId="0" animBg="1"/>
      <p:bldP spid="115732" grpId="0"/>
      <p:bldP spid="115734" grpId="0"/>
      <p:bldP spid="1157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Slide Number Placeholder 2"/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fld id="{48A9C2B8-5032-4907-9799-6B2AF54D2375}" type="slidenum">
              <a:rPr lang="en-US" altLang="en-US" sz="1700">
                <a:solidFill>
                  <a:srgbClr val="777777"/>
                </a:solidFill>
                <a:latin typeface="Tahoma" panose="020B060403050404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t>6</a:t>
            </a:fld>
            <a:endParaRPr lang="en-US" altLang="en-US" sz="1700">
              <a:solidFill>
                <a:srgbClr val="777777"/>
              </a:solidFill>
              <a:latin typeface="Tahoma" panose="020B0604030504040204" pitchFamily="34" charset="0"/>
            </a:endParaRPr>
          </a:p>
        </p:txBody>
      </p:sp>
      <p:grpSp>
        <p:nvGrpSpPr>
          <p:cNvPr id="77828" name="Group 2"/>
          <p:cNvGrpSpPr>
            <a:grpSpLocks/>
          </p:cNvGrpSpPr>
          <p:nvPr/>
        </p:nvGrpSpPr>
        <p:grpSpPr bwMode="auto">
          <a:xfrm>
            <a:off x="1801814" y="1444626"/>
            <a:ext cx="5513387" cy="4886325"/>
            <a:chOff x="175" y="910"/>
            <a:chExt cx="3473" cy="3078"/>
          </a:xfrm>
        </p:grpSpPr>
        <p:graphicFrame>
          <p:nvGraphicFramePr>
            <p:cNvPr id="77864" name="Object 3"/>
            <p:cNvGraphicFramePr>
              <a:graphicFrameLocks/>
            </p:cNvGraphicFramePr>
            <p:nvPr/>
          </p:nvGraphicFramePr>
          <p:xfrm>
            <a:off x="175" y="910"/>
            <a:ext cx="3446" cy="30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4" r:id="rId4" imgW="6851160" imgH="6120000" progId="Excel.Chart.8">
                    <p:embed/>
                  </p:oleObj>
                </mc:Choice>
                <mc:Fallback>
                  <p:oleObj r:id="rId4" imgW="6851160" imgH="6120000" progId="Excel.Chart.8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5" y="910"/>
                          <a:ext cx="3446" cy="307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7865" name="Text Box 4"/>
            <p:cNvSpPr txBox="1">
              <a:spLocks noChangeArrowheads="1"/>
            </p:cNvSpPr>
            <p:nvPr/>
          </p:nvSpPr>
          <p:spPr bwMode="auto">
            <a:xfrm>
              <a:off x="665" y="1015"/>
              <a:ext cx="262" cy="3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 typeface="Arial" panose="020B0604020202020204" pitchFamily="34" charset="0"/>
                <a:buNone/>
              </a:pPr>
              <a:r>
                <a:rPr lang="en-US" altLang="zh-CN" sz="2600" b="1" i="1">
                  <a:ea typeface="SimSun" panose="02010600030101010101" pitchFamily="2" charset="-122"/>
                </a:rPr>
                <a:t>P</a:t>
              </a:r>
            </a:p>
          </p:txBody>
        </p:sp>
        <p:sp>
          <p:nvSpPr>
            <p:cNvPr id="77866" name="Text Box 5"/>
            <p:cNvSpPr txBox="1">
              <a:spLocks noChangeArrowheads="1"/>
            </p:cNvSpPr>
            <p:nvPr/>
          </p:nvSpPr>
          <p:spPr bwMode="auto">
            <a:xfrm>
              <a:off x="3375" y="3451"/>
              <a:ext cx="273" cy="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 typeface="Arial" panose="020B0604020202020204" pitchFamily="34" charset="0"/>
                <a:buNone/>
              </a:pPr>
              <a:r>
                <a:rPr lang="en-US" altLang="zh-CN" sz="2600" b="1" i="1">
                  <a:ea typeface="SimSun" panose="02010600030101010101" pitchFamily="2" charset="-122"/>
                </a:rPr>
                <a:t>Q</a:t>
              </a:r>
            </a:p>
          </p:txBody>
        </p:sp>
      </p:grpSp>
      <p:sp>
        <p:nvSpPr>
          <p:cNvPr id="77829" name="Line 6"/>
          <p:cNvSpPr>
            <a:spLocks noChangeShapeType="1"/>
          </p:cNvSpPr>
          <p:nvPr/>
        </p:nvSpPr>
        <p:spPr bwMode="auto">
          <a:xfrm>
            <a:off x="2843214" y="2767013"/>
            <a:ext cx="2681287" cy="0"/>
          </a:xfrm>
          <a:prstGeom prst="line">
            <a:avLst/>
          </a:prstGeom>
          <a:noFill/>
          <a:ln w="12700">
            <a:solidFill>
              <a:srgbClr val="B2B2B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grpSp>
        <p:nvGrpSpPr>
          <p:cNvPr id="77830" name="Group 7"/>
          <p:cNvGrpSpPr>
            <a:grpSpLocks/>
          </p:cNvGrpSpPr>
          <p:nvPr/>
        </p:nvGrpSpPr>
        <p:grpSpPr bwMode="auto">
          <a:xfrm>
            <a:off x="3332163" y="1946276"/>
            <a:ext cx="2101850" cy="3660775"/>
            <a:chOff x="1139" y="1226"/>
            <a:chExt cx="1324" cy="2306"/>
          </a:xfrm>
        </p:grpSpPr>
        <p:sp>
          <p:nvSpPr>
            <p:cNvPr id="77862" name="Line 8"/>
            <p:cNvSpPr>
              <a:spLocks noChangeShapeType="1"/>
            </p:cNvSpPr>
            <p:nvPr/>
          </p:nvSpPr>
          <p:spPr bwMode="auto">
            <a:xfrm>
              <a:off x="1151" y="1252"/>
              <a:ext cx="1312" cy="2280"/>
            </a:xfrm>
            <a:prstGeom prst="line">
              <a:avLst/>
            </a:prstGeom>
            <a:noFill/>
            <a:ln w="508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77863" name="Text Box 9"/>
            <p:cNvSpPr txBox="1">
              <a:spLocks noChangeArrowheads="1"/>
            </p:cNvSpPr>
            <p:nvPr/>
          </p:nvSpPr>
          <p:spPr bwMode="auto">
            <a:xfrm>
              <a:off x="1139" y="1226"/>
              <a:ext cx="273" cy="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 typeface="Arial" panose="020B0604020202020204" pitchFamily="34" charset="0"/>
                <a:buNone/>
              </a:pPr>
              <a:r>
                <a:rPr lang="en-US" altLang="zh-CN" sz="2600" b="1" i="1">
                  <a:ea typeface="SimSun" panose="02010600030101010101" pitchFamily="2" charset="-122"/>
                </a:rPr>
                <a:t>D</a:t>
              </a:r>
            </a:p>
          </p:txBody>
        </p:sp>
      </p:grpSp>
      <p:grpSp>
        <p:nvGrpSpPr>
          <p:cNvPr id="77831" name="Group 10"/>
          <p:cNvGrpSpPr>
            <a:grpSpLocks/>
          </p:cNvGrpSpPr>
          <p:nvPr/>
        </p:nvGrpSpPr>
        <p:grpSpPr bwMode="auto">
          <a:xfrm>
            <a:off x="2851150" y="1944689"/>
            <a:ext cx="3367088" cy="3665537"/>
            <a:chOff x="836" y="1225"/>
            <a:chExt cx="2121" cy="2309"/>
          </a:xfrm>
        </p:grpSpPr>
        <p:sp>
          <p:nvSpPr>
            <p:cNvPr id="77860" name="Line 11"/>
            <p:cNvSpPr>
              <a:spLocks noChangeShapeType="1"/>
            </p:cNvSpPr>
            <p:nvPr/>
          </p:nvSpPr>
          <p:spPr bwMode="auto">
            <a:xfrm flipH="1">
              <a:off x="836" y="1326"/>
              <a:ext cx="2064" cy="2208"/>
            </a:xfrm>
            <a:prstGeom prst="line">
              <a:avLst/>
            </a:prstGeom>
            <a:noFill/>
            <a:ln w="508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77861" name="Text Box 12"/>
            <p:cNvSpPr txBox="1">
              <a:spLocks noChangeArrowheads="1"/>
            </p:cNvSpPr>
            <p:nvPr/>
          </p:nvSpPr>
          <p:spPr bwMode="auto">
            <a:xfrm>
              <a:off x="2684" y="1225"/>
              <a:ext cx="273" cy="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 typeface="Arial" panose="020B0604020202020204" pitchFamily="34" charset="0"/>
                <a:buNone/>
              </a:pPr>
              <a:r>
                <a:rPr lang="en-US" altLang="zh-CN" sz="2600" b="1" i="1">
                  <a:ea typeface="SimSun" panose="02010600030101010101" pitchFamily="2" charset="-122"/>
                </a:rPr>
                <a:t>S</a:t>
              </a:r>
            </a:p>
          </p:txBody>
        </p:sp>
      </p:grpSp>
      <p:sp>
        <p:nvSpPr>
          <p:cNvPr id="77832" name="Rectangle 13"/>
          <p:cNvSpPr>
            <a:spLocks noGrp="1" noChangeArrowheads="1"/>
          </p:cNvSpPr>
          <p:nvPr>
            <p:ph type="title" idx="4294967295"/>
          </p:nvPr>
        </p:nvSpPr>
        <p:spPr>
          <a:xfrm>
            <a:off x="2095500" y="252413"/>
            <a:ext cx="6586538" cy="622300"/>
          </a:xfrm>
        </p:spPr>
        <p:txBody>
          <a:bodyPr/>
          <a:lstStyle/>
          <a:p>
            <a:pPr algn="l" eaLnBrk="1" hangingPunct="1"/>
            <a:r>
              <a:rPr lang="en-US" altLang="zh-CN" sz="3100">
                <a:solidFill>
                  <a:srgbClr val="CC0000"/>
                </a:solidFill>
                <a:ea typeface="SimSun" panose="02010600030101010101" pitchFamily="2" charset="-122"/>
              </a:rPr>
              <a:t>Surplus</a:t>
            </a:r>
            <a:r>
              <a:rPr lang="en-US" altLang="zh-CN" sz="3100">
                <a:ea typeface="SimSun" panose="02010600030101010101" pitchFamily="2" charset="-122"/>
              </a:rPr>
              <a:t> (a.k.a. excess supply):</a:t>
            </a:r>
          </a:p>
        </p:txBody>
      </p:sp>
      <p:sp>
        <p:nvSpPr>
          <p:cNvPr id="77833" name="Text Box 14"/>
          <p:cNvSpPr txBox="1">
            <a:spLocks noChangeArrowheads="1"/>
          </p:cNvSpPr>
          <p:nvPr/>
        </p:nvSpPr>
        <p:spPr bwMode="auto">
          <a:xfrm>
            <a:off x="3036889" y="715963"/>
            <a:ext cx="656272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2700">
                <a:ea typeface="SimSun" panose="02010600030101010101" pitchFamily="2" charset="-122"/>
              </a:rPr>
              <a:t>when quantity supplied is greater than quantity demanded</a:t>
            </a:r>
          </a:p>
        </p:txBody>
      </p:sp>
      <p:sp>
        <p:nvSpPr>
          <p:cNvPr id="77834" name="Line 15"/>
          <p:cNvSpPr>
            <a:spLocks noChangeShapeType="1"/>
          </p:cNvSpPr>
          <p:nvPr/>
        </p:nvSpPr>
        <p:spPr bwMode="auto">
          <a:xfrm>
            <a:off x="3806825" y="2768601"/>
            <a:ext cx="0" cy="2835275"/>
          </a:xfrm>
          <a:prstGeom prst="line">
            <a:avLst/>
          </a:prstGeom>
          <a:noFill/>
          <a:ln w="12700">
            <a:solidFill>
              <a:srgbClr val="B2B2B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77835" name="Oval 16"/>
          <p:cNvSpPr>
            <a:spLocks noChangeArrowheads="1"/>
          </p:cNvSpPr>
          <p:nvPr/>
        </p:nvSpPr>
        <p:spPr bwMode="auto">
          <a:xfrm>
            <a:off x="3736975" y="2695576"/>
            <a:ext cx="139700" cy="138113"/>
          </a:xfrm>
          <a:prstGeom prst="ellipse">
            <a:avLst/>
          </a:prstGeom>
          <a:solidFill>
            <a:srgbClr val="B2B2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endParaRPr lang="id-ID" altLang="id-ID" sz="1800"/>
          </a:p>
        </p:txBody>
      </p:sp>
      <p:sp>
        <p:nvSpPr>
          <p:cNvPr id="77836" name="Line 17"/>
          <p:cNvSpPr>
            <a:spLocks noChangeShapeType="1"/>
          </p:cNvSpPr>
          <p:nvPr/>
        </p:nvSpPr>
        <p:spPr bwMode="auto">
          <a:xfrm>
            <a:off x="5522913" y="2768600"/>
            <a:ext cx="0" cy="2838450"/>
          </a:xfrm>
          <a:prstGeom prst="line">
            <a:avLst/>
          </a:prstGeom>
          <a:noFill/>
          <a:ln w="12700">
            <a:solidFill>
              <a:srgbClr val="B2B2B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77837" name="Oval 18"/>
          <p:cNvSpPr>
            <a:spLocks noChangeArrowheads="1"/>
          </p:cNvSpPr>
          <p:nvPr/>
        </p:nvSpPr>
        <p:spPr bwMode="auto">
          <a:xfrm>
            <a:off x="5451475" y="2695576"/>
            <a:ext cx="139700" cy="138113"/>
          </a:xfrm>
          <a:prstGeom prst="ellipse">
            <a:avLst/>
          </a:prstGeom>
          <a:solidFill>
            <a:srgbClr val="B2B2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endParaRPr lang="id-ID" altLang="id-ID" sz="1800"/>
          </a:p>
        </p:txBody>
      </p:sp>
      <p:sp>
        <p:nvSpPr>
          <p:cNvPr id="77838" name="AutoShape 19"/>
          <p:cNvSpPr>
            <a:spLocks/>
          </p:cNvSpPr>
          <p:nvPr/>
        </p:nvSpPr>
        <p:spPr bwMode="auto">
          <a:xfrm rot="5400000">
            <a:off x="4552157" y="1704182"/>
            <a:ext cx="220663" cy="1714500"/>
          </a:xfrm>
          <a:prstGeom prst="leftBrace">
            <a:avLst>
              <a:gd name="adj1" fmla="val 64640"/>
              <a:gd name="adj2" fmla="val 50000"/>
            </a:avLst>
          </a:prstGeom>
          <a:noFill/>
          <a:ln w="19050">
            <a:solidFill>
              <a:srgbClr val="B2B2B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endParaRPr lang="id-ID" altLang="id-ID" sz="1800"/>
          </a:p>
        </p:txBody>
      </p:sp>
      <p:sp>
        <p:nvSpPr>
          <p:cNvPr id="116756" name="Text Box 20"/>
          <p:cNvSpPr txBox="1">
            <a:spLocks noChangeArrowheads="1"/>
          </p:cNvSpPr>
          <p:nvPr/>
        </p:nvSpPr>
        <p:spPr bwMode="auto">
          <a:xfrm>
            <a:off x="6484938" y="1782763"/>
            <a:ext cx="3968750" cy="128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2600">
                <a:ea typeface="SimSun" panose="02010600030101010101" pitchFamily="2" charset="-122"/>
              </a:rPr>
              <a:t>Facing a surplus, </a:t>
            </a:r>
            <a:br>
              <a:rPr lang="en-US" altLang="zh-CN" sz="2600">
                <a:ea typeface="SimSun" panose="02010600030101010101" pitchFamily="2" charset="-122"/>
              </a:rPr>
            </a:br>
            <a:r>
              <a:rPr lang="en-US" altLang="zh-CN" sz="2600">
                <a:ea typeface="SimSun" panose="02010600030101010101" pitchFamily="2" charset="-122"/>
              </a:rPr>
              <a:t>sellers try to increase sales by cutting price.</a:t>
            </a:r>
          </a:p>
        </p:txBody>
      </p:sp>
      <p:sp>
        <p:nvSpPr>
          <p:cNvPr id="116757" name="Text Box 21"/>
          <p:cNvSpPr txBox="1">
            <a:spLocks noChangeArrowheads="1"/>
          </p:cNvSpPr>
          <p:nvPr/>
        </p:nvSpPr>
        <p:spPr bwMode="auto">
          <a:xfrm>
            <a:off x="6486526" y="3155951"/>
            <a:ext cx="3122613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2600">
                <a:ea typeface="SimSun" panose="02010600030101010101" pitchFamily="2" charset="-122"/>
              </a:rPr>
              <a:t>This causes </a:t>
            </a:r>
            <a:br>
              <a:rPr lang="en-US" altLang="zh-CN" sz="2600">
                <a:ea typeface="SimSun" panose="02010600030101010101" pitchFamily="2" charset="-122"/>
              </a:rPr>
            </a:br>
            <a:r>
              <a:rPr lang="en-US" altLang="zh-CN" sz="2600" b="1" i="1">
                <a:ea typeface="SimSun" panose="02010600030101010101" pitchFamily="2" charset="-122"/>
              </a:rPr>
              <a:t>Q</a:t>
            </a:r>
            <a:r>
              <a:rPr lang="en-US" altLang="zh-CN" sz="2600" b="1" i="1" baseline="30000">
                <a:ea typeface="SimSun" panose="02010600030101010101" pitchFamily="2" charset="-122"/>
              </a:rPr>
              <a:t>D</a:t>
            </a:r>
            <a:r>
              <a:rPr lang="en-US" altLang="zh-CN" sz="2600">
                <a:ea typeface="SimSun" panose="02010600030101010101" pitchFamily="2" charset="-122"/>
              </a:rPr>
              <a:t> to rise</a:t>
            </a:r>
          </a:p>
        </p:txBody>
      </p: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2844800" y="2770188"/>
            <a:ext cx="2152650" cy="558800"/>
            <a:chOff x="832" y="1745"/>
            <a:chExt cx="1356" cy="352"/>
          </a:xfrm>
        </p:grpSpPr>
        <p:sp>
          <p:nvSpPr>
            <p:cNvPr id="77858" name="Line 23"/>
            <p:cNvSpPr>
              <a:spLocks noChangeShapeType="1"/>
            </p:cNvSpPr>
            <p:nvPr/>
          </p:nvSpPr>
          <p:spPr bwMode="auto">
            <a:xfrm>
              <a:off x="833" y="1745"/>
              <a:ext cx="0" cy="352"/>
            </a:xfrm>
            <a:prstGeom prst="line">
              <a:avLst/>
            </a:prstGeom>
            <a:noFill/>
            <a:ln w="57150">
              <a:solidFill>
                <a:srgbClr val="99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77859" name="Line 24"/>
            <p:cNvSpPr>
              <a:spLocks noChangeShapeType="1"/>
            </p:cNvSpPr>
            <p:nvPr/>
          </p:nvSpPr>
          <p:spPr bwMode="auto">
            <a:xfrm flipV="1">
              <a:off x="832" y="2096"/>
              <a:ext cx="1356" cy="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grpSp>
        <p:nvGrpSpPr>
          <p:cNvPr id="6" name="Group 25"/>
          <p:cNvGrpSpPr>
            <a:grpSpLocks/>
          </p:cNvGrpSpPr>
          <p:nvPr/>
        </p:nvGrpSpPr>
        <p:grpSpPr bwMode="auto">
          <a:xfrm>
            <a:off x="3806826" y="3254376"/>
            <a:ext cx="377825" cy="2365375"/>
            <a:chOff x="1438" y="2050"/>
            <a:chExt cx="238" cy="1490"/>
          </a:xfrm>
        </p:grpSpPr>
        <p:sp>
          <p:nvSpPr>
            <p:cNvPr id="77855" name="Line 26"/>
            <p:cNvSpPr>
              <a:spLocks noChangeShapeType="1"/>
            </p:cNvSpPr>
            <p:nvPr/>
          </p:nvSpPr>
          <p:spPr bwMode="auto">
            <a:xfrm>
              <a:off x="1634" y="2090"/>
              <a:ext cx="6" cy="145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77856" name="Oval 27"/>
            <p:cNvSpPr>
              <a:spLocks noChangeArrowheads="1"/>
            </p:cNvSpPr>
            <p:nvPr/>
          </p:nvSpPr>
          <p:spPr bwMode="auto">
            <a:xfrm>
              <a:off x="1588" y="2050"/>
              <a:ext cx="88" cy="87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id-ID" altLang="id-ID" sz="1800"/>
            </a:p>
          </p:txBody>
        </p:sp>
        <p:sp>
          <p:nvSpPr>
            <p:cNvPr id="77857" name="Line 28"/>
            <p:cNvSpPr>
              <a:spLocks noChangeShapeType="1"/>
            </p:cNvSpPr>
            <p:nvPr/>
          </p:nvSpPr>
          <p:spPr bwMode="auto">
            <a:xfrm rot="-5400000">
              <a:off x="1541" y="3435"/>
              <a:ext cx="0" cy="206"/>
            </a:xfrm>
            <a:prstGeom prst="line">
              <a:avLst/>
            </a:prstGeom>
            <a:noFill/>
            <a:ln w="57150">
              <a:solidFill>
                <a:srgbClr val="99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grpSp>
        <p:nvGrpSpPr>
          <p:cNvPr id="7" name="Group 29"/>
          <p:cNvGrpSpPr>
            <a:grpSpLocks/>
          </p:cNvGrpSpPr>
          <p:nvPr/>
        </p:nvGrpSpPr>
        <p:grpSpPr bwMode="auto">
          <a:xfrm>
            <a:off x="4905375" y="3254375"/>
            <a:ext cx="617538" cy="2362200"/>
            <a:chOff x="2130" y="2050"/>
            <a:chExt cx="389" cy="1488"/>
          </a:xfrm>
        </p:grpSpPr>
        <p:sp>
          <p:nvSpPr>
            <p:cNvPr id="77852" name="Line 30"/>
            <p:cNvSpPr>
              <a:spLocks noChangeShapeType="1"/>
            </p:cNvSpPr>
            <p:nvPr/>
          </p:nvSpPr>
          <p:spPr bwMode="auto">
            <a:xfrm>
              <a:off x="2174" y="2088"/>
              <a:ext cx="6" cy="145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77853" name="Oval 31"/>
            <p:cNvSpPr>
              <a:spLocks noChangeArrowheads="1"/>
            </p:cNvSpPr>
            <p:nvPr/>
          </p:nvSpPr>
          <p:spPr bwMode="auto">
            <a:xfrm>
              <a:off x="2130" y="2050"/>
              <a:ext cx="88" cy="87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id-ID" altLang="id-ID" sz="1800"/>
            </a:p>
          </p:txBody>
        </p:sp>
        <p:sp>
          <p:nvSpPr>
            <p:cNvPr id="77854" name="Line 32"/>
            <p:cNvSpPr>
              <a:spLocks noChangeShapeType="1"/>
            </p:cNvSpPr>
            <p:nvPr/>
          </p:nvSpPr>
          <p:spPr bwMode="auto">
            <a:xfrm rot="5400000">
              <a:off x="2348" y="3367"/>
              <a:ext cx="0" cy="342"/>
            </a:xfrm>
            <a:prstGeom prst="line">
              <a:avLst/>
            </a:prstGeom>
            <a:noFill/>
            <a:ln w="57150">
              <a:solidFill>
                <a:srgbClr val="99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grpSp>
        <p:nvGrpSpPr>
          <p:cNvPr id="8" name="Group 33"/>
          <p:cNvGrpSpPr>
            <a:grpSpLocks/>
          </p:cNvGrpSpPr>
          <p:nvPr/>
        </p:nvGrpSpPr>
        <p:grpSpPr bwMode="auto">
          <a:xfrm>
            <a:off x="3952876" y="1924051"/>
            <a:ext cx="1501775" cy="1317625"/>
            <a:chOff x="1530" y="1212"/>
            <a:chExt cx="946" cy="830"/>
          </a:xfrm>
        </p:grpSpPr>
        <p:sp>
          <p:nvSpPr>
            <p:cNvPr id="77848" name="AutoShape 34"/>
            <p:cNvSpPr>
              <a:spLocks/>
            </p:cNvSpPr>
            <p:nvPr/>
          </p:nvSpPr>
          <p:spPr bwMode="auto">
            <a:xfrm rot="5400000">
              <a:off x="1831" y="1696"/>
              <a:ext cx="139" cy="548"/>
            </a:xfrm>
            <a:prstGeom prst="leftBrace">
              <a:avLst>
                <a:gd name="adj1" fmla="val 32799"/>
                <a:gd name="adj2" fmla="val 50000"/>
              </a:avLst>
            </a:prstGeom>
            <a:noFill/>
            <a:ln w="19050">
              <a:solidFill>
                <a:srgbClr val="99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id-ID" altLang="id-ID" sz="1800"/>
            </a:p>
          </p:txBody>
        </p:sp>
        <p:grpSp>
          <p:nvGrpSpPr>
            <p:cNvPr id="77849" name="Group 35"/>
            <p:cNvGrpSpPr>
              <a:grpSpLocks/>
            </p:cNvGrpSpPr>
            <p:nvPr/>
          </p:nvGrpSpPr>
          <p:grpSpPr bwMode="auto">
            <a:xfrm>
              <a:off x="1530" y="1212"/>
              <a:ext cx="946" cy="666"/>
              <a:chOff x="1530" y="1212"/>
              <a:chExt cx="946" cy="666"/>
            </a:xfrm>
          </p:grpSpPr>
          <p:sp>
            <p:nvSpPr>
              <p:cNvPr id="77850" name="Line 36"/>
              <p:cNvSpPr>
                <a:spLocks noChangeShapeType="1"/>
              </p:cNvSpPr>
              <p:nvPr/>
            </p:nvSpPr>
            <p:spPr bwMode="auto">
              <a:xfrm flipV="1">
                <a:off x="1907" y="1489"/>
                <a:ext cx="120" cy="38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77851" name="Text Box 37"/>
              <p:cNvSpPr txBox="1">
                <a:spLocks noChangeArrowheads="1"/>
              </p:cNvSpPr>
              <p:nvPr/>
            </p:nvSpPr>
            <p:spPr bwMode="auto">
              <a:xfrm>
                <a:off x="1530" y="1212"/>
                <a:ext cx="946" cy="308"/>
              </a:xfrm>
              <a:prstGeom prst="rect">
                <a:avLst/>
              </a:pr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105000"/>
                  </a:lnSpc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lnSpc>
                    <a:spcPct val="105000"/>
                  </a:lnSpc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lnSpc>
                    <a:spcPct val="105000"/>
                  </a:lnSpc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lnSpc>
                    <a:spcPct val="105000"/>
                  </a:lnSpc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105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105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105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105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buFont typeface="Arial" panose="020B0604020202020204" pitchFamily="34" charset="0"/>
                  <a:buNone/>
                </a:pPr>
                <a:r>
                  <a:rPr lang="en-US" altLang="zh-CN" sz="2600" b="1" i="1">
                    <a:ea typeface="SimSun" panose="02010600030101010101" pitchFamily="2" charset="-122"/>
                  </a:rPr>
                  <a:t>Surplus</a:t>
                </a:r>
              </a:p>
            </p:txBody>
          </p:sp>
        </p:grpSp>
      </p:grpSp>
      <p:sp>
        <p:nvSpPr>
          <p:cNvPr id="116774" name="Text Box 38"/>
          <p:cNvSpPr txBox="1">
            <a:spLocks noChangeArrowheads="1"/>
          </p:cNvSpPr>
          <p:nvPr/>
        </p:nvSpPr>
        <p:spPr bwMode="auto">
          <a:xfrm>
            <a:off x="6497638" y="4156076"/>
            <a:ext cx="33528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2600">
                <a:ea typeface="SimSun" panose="02010600030101010101" pitchFamily="2" charset="-122"/>
              </a:rPr>
              <a:t>…which reduces the surplus.   </a:t>
            </a:r>
          </a:p>
        </p:txBody>
      </p:sp>
      <p:sp>
        <p:nvSpPr>
          <p:cNvPr id="116775" name="Text Box 39"/>
          <p:cNvSpPr txBox="1">
            <a:spLocks noChangeArrowheads="1"/>
          </p:cNvSpPr>
          <p:nvPr/>
        </p:nvSpPr>
        <p:spPr bwMode="auto">
          <a:xfrm>
            <a:off x="7986714" y="3559175"/>
            <a:ext cx="2446337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2600">
                <a:ea typeface="SimSun" panose="02010600030101010101" pitchFamily="2" charset="-122"/>
              </a:rPr>
              <a:t>and </a:t>
            </a:r>
            <a:r>
              <a:rPr lang="en-US" altLang="zh-CN" sz="2600" b="1" i="1">
                <a:ea typeface="SimSun" panose="02010600030101010101" pitchFamily="2" charset="-122"/>
              </a:rPr>
              <a:t>Q</a:t>
            </a:r>
            <a:r>
              <a:rPr lang="en-US" altLang="zh-CN" sz="2600" b="1" i="1" baseline="30000">
                <a:ea typeface="SimSun" panose="02010600030101010101" pitchFamily="2" charset="-122"/>
              </a:rPr>
              <a:t>S</a:t>
            </a:r>
            <a:r>
              <a:rPr lang="en-US" altLang="zh-CN" sz="2600">
                <a:ea typeface="SimSun" panose="02010600030101010101" pitchFamily="2" charset="-122"/>
              </a:rPr>
              <a:t> to fall…  </a:t>
            </a:r>
          </a:p>
        </p:txBody>
      </p:sp>
      <p:sp>
        <p:nvSpPr>
          <p:cNvPr id="77847" name="FlagCount" hidden="1">
            <a:hlinkClick r:id="rId6" action="ppaction://hlinkfile"/>
          </p:cNvPr>
          <p:cNvSpPr>
            <a:spLocks noChangeArrowheads="1"/>
          </p:cNvSpPr>
          <p:nvPr/>
        </p:nvSpPr>
        <p:spPr bwMode="auto">
          <a:xfrm>
            <a:off x="9779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1400" b="1">
                <a:latin typeface="Tahoma" panose="020B0604030504040204" pitchFamily="34" charset="0"/>
                <a:ea typeface="SimSun" panose="02010600030101010101" pitchFamily="2" charset="-122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58516854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6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6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16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6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56" grpId="0"/>
      <p:bldP spid="116757" grpId="0"/>
      <p:bldP spid="116774" grpId="0"/>
      <p:bldP spid="11677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Slide Number Placeholder 2"/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fld id="{EBCAE0AB-5996-4880-804F-5846215E81B5}" type="slidenum">
              <a:rPr lang="en-US" altLang="en-US" sz="1700">
                <a:solidFill>
                  <a:srgbClr val="777777"/>
                </a:solidFill>
                <a:latin typeface="Tahoma" panose="020B060403050404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t>7</a:t>
            </a:fld>
            <a:endParaRPr lang="en-US" altLang="en-US" sz="1700">
              <a:solidFill>
                <a:srgbClr val="777777"/>
              </a:solidFill>
              <a:latin typeface="Tahoma" panose="020B0604030504040204" pitchFamily="34" charset="0"/>
            </a:endParaRPr>
          </a:p>
        </p:txBody>
      </p:sp>
      <p:grpSp>
        <p:nvGrpSpPr>
          <p:cNvPr id="79876" name="Group 2"/>
          <p:cNvGrpSpPr>
            <a:grpSpLocks/>
          </p:cNvGrpSpPr>
          <p:nvPr/>
        </p:nvGrpSpPr>
        <p:grpSpPr bwMode="auto">
          <a:xfrm>
            <a:off x="1801814" y="1444626"/>
            <a:ext cx="5513387" cy="4886325"/>
            <a:chOff x="175" y="910"/>
            <a:chExt cx="3473" cy="3078"/>
          </a:xfrm>
        </p:grpSpPr>
        <p:graphicFrame>
          <p:nvGraphicFramePr>
            <p:cNvPr id="79902" name="Object 3"/>
            <p:cNvGraphicFramePr>
              <a:graphicFrameLocks/>
            </p:cNvGraphicFramePr>
            <p:nvPr/>
          </p:nvGraphicFramePr>
          <p:xfrm>
            <a:off x="175" y="910"/>
            <a:ext cx="3446" cy="30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18" r:id="rId4" imgW="6851160" imgH="6120000" progId="Excel.Chart.8">
                    <p:embed/>
                  </p:oleObj>
                </mc:Choice>
                <mc:Fallback>
                  <p:oleObj r:id="rId4" imgW="6851160" imgH="6120000" progId="Excel.Chart.8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5" y="910"/>
                          <a:ext cx="3446" cy="307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9903" name="Text Box 4"/>
            <p:cNvSpPr txBox="1">
              <a:spLocks noChangeArrowheads="1"/>
            </p:cNvSpPr>
            <p:nvPr/>
          </p:nvSpPr>
          <p:spPr bwMode="auto">
            <a:xfrm>
              <a:off x="665" y="1015"/>
              <a:ext cx="262" cy="3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 typeface="Arial" panose="020B0604020202020204" pitchFamily="34" charset="0"/>
                <a:buNone/>
              </a:pPr>
              <a:r>
                <a:rPr lang="en-US" altLang="zh-CN" sz="2600" b="1" i="1">
                  <a:ea typeface="SimSun" panose="02010600030101010101" pitchFamily="2" charset="-122"/>
                </a:rPr>
                <a:t>P</a:t>
              </a:r>
            </a:p>
          </p:txBody>
        </p:sp>
        <p:sp>
          <p:nvSpPr>
            <p:cNvPr id="79904" name="Text Box 5"/>
            <p:cNvSpPr txBox="1">
              <a:spLocks noChangeArrowheads="1"/>
            </p:cNvSpPr>
            <p:nvPr/>
          </p:nvSpPr>
          <p:spPr bwMode="auto">
            <a:xfrm>
              <a:off x="3375" y="3451"/>
              <a:ext cx="273" cy="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 typeface="Arial" panose="020B0604020202020204" pitchFamily="34" charset="0"/>
                <a:buNone/>
              </a:pPr>
              <a:r>
                <a:rPr lang="en-US" altLang="zh-CN" sz="2600" b="1" i="1">
                  <a:ea typeface="SimSun" panose="02010600030101010101" pitchFamily="2" charset="-122"/>
                </a:rPr>
                <a:t>Q</a:t>
              </a:r>
            </a:p>
          </p:txBody>
        </p:sp>
      </p:grpSp>
      <p:grpSp>
        <p:nvGrpSpPr>
          <p:cNvPr id="79877" name="Group 6"/>
          <p:cNvGrpSpPr>
            <a:grpSpLocks/>
          </p:cNvGrpSpPr>
          <p:nvPr/>
        </p:nvGrpSpPr>
        <p:grpSpPr bwMode="auto">
          <a:xfrm>
            <a:off x="3332163" y="1946276"/>
            <a:ext cx="2101850" cy="3660775"/>
            <a:chOff x="1139" y="1226"/>
            <a:chExt cx="1324" cy="2306"/>
          </a:xfrm>
        </p:grpSpPr>
        <p:sp>
          <p:nvSpPr>
            <p:cNvPr id="79900" name="Line 7"/>
            <p:cNvSpPr>
              <a:spLocks noChangeShapeType="1"/>
            </p:cNvSpPr>
            <p:nvPr/>
          </p:nvSpPr>
          <p:spPr bwMode="auto">
            <a:xfrm>
              <a:off x="1151" y="1252"/>
              <a:ext cx="1312" cy="2280"/>
            </a:xfrm>
            <a:prstGeom prst="line">
              <a:avLst/>
            </a:prstGeom>
            <a:noFill/>
            <a:ln w="508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79901" name="Text Box 8"/>
            <p:cNvSpPr txBox="1">
              <a:spLocks noChangeArrowheads="1"/>
            </p:cNvSpPr>
            <p:nvPr/>
          </p:nvSpPr>
          <p:spPr bwMode="auto">
            <a:xfrm>
              <a:off x="1139" y="1226"/>
              <a:ext cx="273" cy="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 typeface="Arial" panose="020B0604020202020204" pitchFamily="34" charset="0"/>
                <a:buNone/>
              </a:pPr>
              <a:r>
                <a:rPr lang="en-US" altLang="zh-CN" sz="2600" b="1" i="1">
                  <a:ea typeface="SimSun" panose="02010600030101010101" pitchFamily="2" charset="-122"/>
                </a:rPr>
                <a:t>D</a:t>
              </a:r>
            </a:p>
          </p:txBody>
        </p:sp>
      </p:grpSp>
      <p:grpSp>
        <p:nvGrpSpPr>
          <p:cNvPr id="79878" name="Group 9"/>
          <p:cNvGrpSpPr>
            <a:grpSpLocks/>
          </p:cNvGrpSpPr>
          <p:nvPr/>
        </p:nvGrpSpPr>
        <p:grpSpPr bwMode="auto">
          <a:xfrm>
            <a:off x="2851150" y="1944689"/>
            <a:ext cx="3367088" cy="3665537"/>
            <a:chOff x="836" y="1225"/>
            <a:chExt cx="2121" cy="2309"/>
          </a:xfrm>
        </p:grpSpPr>
        <p:sp>
          <p:nvSpPr>
            <p:cNvPr id="79898" name="Line 10"/>
            <p:cNvSpPr>
              <a:spLocks noChangeShapeType="1"/>
            </p:cNvSpPr>
            <p:nvPr/>
          </p:nvSpPr>
          <p:spPr bwMode="auto">
            <a:xfrm flipH="1">
              <a:off x="836" y="1326"/>
              <a:ext cx="2064" cy="2208"/>
            </a:xfrm>
            <a:prstGeom prst="line">
              <a:avLst/>
            </a:prstGeom>
            <a:noFill/>
            <a:ln w="508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79899" name="Text Box 11"/>
            <p:cNvSpPr txBox="1">
              <a:spLocks noChangeArrowheads="1"/>
            </p:cNvSpPr>
            <p:nvPr/>
          </p:nvSpPr>
          <p:spPr bwMode="auto">
            <a:xfrm>
              <a:off x="2684" y="1225"/>
              <a:ext cx="273" cy="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 typeface="Arial" panose="020B0604020202020204" pitchFamily="34" charset="0"/>
                <a:buNone/>
              </a:pPr>
              <a:r>
                <a:rPr lang="en-US" altLang="zh-CN" sz="2600" b="1" i="1">
                  <a:ea typeface="SimSun" panose="02010600030101010101" pitchFamily="2" charset="-122"/>
                </a:rPr>
                <a:t>S</a:t>
              </a:r>
            </a:p>
          </p:txBody>
        </p:sp>
      </p:grpSp>
      <p:sp>
        <p:nvSpPr>
          <p:cNvPr id="79879" name="Rectangle 12"/>
          <p:cNvSpPr>
            <a:spLocks noGrp="1" noChangeArrowheads="1"/>
          </p:cNvSpPr>
          <p:nvPr>
            <p:ph type="title" idx="4294967295"/>
          </p:nvPr>
        </p:nvSpPr>
        <p:spPr>
          <a:xfrm>
            <a:off x="2095500" y="252413"/>
            <a:ext cx="6586538" cy="622300"/>
          </a:xfrm>
        </p:spPr>
        <p:txBody>
          <a:bodyPr/>
          <a:lstStyle/>
          <a:p>
            <a:pPr algn="l" eaLnBrk="1" hangingPunct="1"/>
            <a:r>
              <a:rPr lang="en-US" altLang="zh-CN" sz="3100">
                <a:solidFill>
                  <a:srgbClr val="CC0000"/>
                </a:solidFill>
                <a:ea typeface="SimSun" panose="02010600030101010101" pitchFamily="2" charset="-122"/>
              </a:rPr>
              <a:t>Surplus</a:t>
            </a:r>
            <a:r>
              <a:rPr lang="en-US" altLang="zh-CN" sz="3100">
                <a:ea typeface="SimSun" panose="02010600030101010101" pitchFamily="2" charset="-122"/>
              </a:rPr>
              <a:t> (a.k.a. excess supply):</a:t>
            </a:r>
          </a:p>
        </p:txBody>
      </p:sp>
      <p:sp>
        <p:nvSpPr>
          <p:cNvPr id="79880" name="Text Box 13"/>
          <p:cNvSpPr txBox="1">
            <a:spLocks noChangeArrowheads="1"/>
          </p:cNvSpPr>
          <p:nvPr/>
        </p:nvSpPr>
        <p:spPr bwMode="auto">
          <a:xfrm>
            <a:off x="3036889" y="715963"/>
            <a:ext cx="656272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2700">
                <a:ea typeface="SimSun" panose="02010600030101010101" pitchFamily="2" charset="-122"/>
              </a:rPr>
              <a:t>when quantity supplied is greater than quantity demanded</a:t>
            </a:r>
          </a:p>
        </p:txBody>
      </p:sp>
      <p:sp>
        <p:nvSpPr>
          <p:cNvPr id="79881" name="Text Box 14"/>
          <p:cNvSpPr txBox="1">
            <a:spLocks noChangeArrowheads="1"/>
          </p:cNvSpPr>
          <p:nvPr/>
        </p:nvSpPr>
        <p:spPr bwMode="auto">
          <a:xfrm>
            <a:off x="6491288" y="1782763"/>
            <a:ext cx="3968750" cy="128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2600">
                <a:solidFill>
                  <a:srgbClr val="B2B2B2"/>
                </a:solidFill>
                <a:ea typeface="SimSun" panose="02010600030101010101" pitchFamily="2" charset="-122"/>
              </a:rPr>
              <a:t>Facing a surplus, </a:t>
            </a:r>
            <a:br>
              <a:rPr lang="en-US" altLang="zh-CN" sz="2600">
                <a:solidFill>
                  <a:srgbClr val="B2B2B2"/>
                </a:solidFill>
                <a:ea typeface="SimSun" panose="02010600030101010101" pitchFamily="2" charset="-122"/>
              </a:rPr>
            </a:br>
            <a:r>
              <a:rPr lang="en-US" altLang="zh-CN" sz="2600">
                <a:solidFill>
                  <a:srgbClr val="B2B2B2"/>
                </a:solidFill>
                <a:ea typeface="SimSun" panose="02010600030101010101" pitchFamily="2" charset="-122"/>
              </a:rPr>
              <a:t>sellers try to increase sales by cutting price.</a:t>
            </a:r>
          </a:p>
        </p:txBody>
      </p:sp>
      <p:sp>
        <p:nvSpPr>
          <p:cNvPr id="79882" name="Text Box 15"/>
          <p:cNvSpPr txBox="1">
            <a:spLocks noChangeArrowheads="1"/>
          </p:cNvSpPr>
          <p:nvPr/>
        </p:nvSpPr>
        <p:spPr bwMode="auto">
          <a:xfrm>
            <a:off x="6480176" y="3155951"/>
            <a:ext cx="4048125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2600">
                <a:solidFill>
                  <a:srgbClr val="B2B2B2"/>
                </a:solidFill>
                <a:ea typeface="SimSun" panose="02010600030101010101" pitchFamily="2" charset="-122"/>
              </a:rPr>
              <a:t>This causes </a:t>
            </a:r>
            <a:br>
              <a:rPr lang="en-US" altLang="zh-CN" sz="2600">
                <a:solidFill>
                  <a:srgbClr val="B2B2B2"/>
                </a:solidFill>
                <a:ea typeface="SimSun" panose="02010600030101010101" pitchFamily="2" charset="-122"/>
              </a:rPr>
            </a:br>
            <a:r>
              <a:rPr lang="en-US" altLang="zh-CN" sz="2600" b="1" i="1">
                <a:solidFill>
                  <a:srgbClr val="B2B2B2"/>
                </a:solidFill>
                <a:ea typeface="SimSun" panose="02010600030101010101" pitchFamily="2" charset="-122"/>
              </a:rPr>
              <a:t>Q</a:t>
            </a:r>
            <a:r>
              <a:rPr lang="en-US" altLang="zh-CN" sz="2600" b="1" i="1" baseline="30000">
                <a:solidFill>
                  <a:srgbClr val="B2B2B2"/>
                </a:solidFill>
                <a:ea typeface="SimSun" panose="02010600030101010101" pitchFamily="2" charset="-122"/>
              </a:rPr>
              <a:t>D</a:t>
            </a:r>
            <a:r>
              <a:rPr lang="en-US" altLang="zh-CN" sz="2600">
                <a:solidFill>
                  <a:srgbClr val="B2B2B2"/>
                </a:solidFill>
                <a:ea typeface="SimSun" panose="02010600030101010101" pitchFamily="2" charset="-122"/>
              </a:rPr>
              <a:t> to rise and </a:t>
            </a:r>
            <a:r>
              <a:rPr lang="en-US" altLang="zh-CN" sz="2600" b="1" i="1">
                <a:solidFill>
                  <a:srgbClr val="B2B2B2"/>
                </a:solidFill>
                <a:ea typeface="SimSun" panose="02010600030101010101" pitchFamily="2" charset="-122"/>
              </a:rPr>
              <a:t>Q</a:t>
            </a:r>
            <a:r>
              <a:rPr lang="en-US" altLang="zh-CN" sz="2600" b="1" i="1" baseline="30000">
                <a:solidFill>
                  <a:srgbClr val="B2B2B2"/>
                </a:solidFill>
                <a:ea typeface="SimSun" panose="02010600030101010101" pitchFamily="2" charset="-122"/>
              </a:rPr>
              <a:t>S</a:t>
            </a:r>
            <a:r>
              <a:rPr lang="en-US" altLang="zh-CN" sz="2600">
                <a:solidFill>
                  <a:srgbClr val="B2B2B2"/>
                </a:solidFill>
                <a:ea typeface="SimSun" panose="02010600030101010101" pitchFamily="2" charset="-122"/>
              </a:rPr>
              <a:t> to fall.  </a:t>
            </a:r>
          </a:p>
        </p:txBody>
      </p:sp>
      <p:sp>
        <p:nvSpPr>
          <p:cNvPr id="79883" name="Line 16"/>
          <p:cNvSpPr>
            <a:spLocks noChangeShapeType="1"/>
          </p:cNvSpPr>
          <p:nvPr/>
        </p:nvSpPr>
        <p:spPr bwMode="auto">
          <a:xfrm flipV="1">
            <a:off x="2844800" y="3327400"/>
            <a:ext cx="2152650" cy="1588"/>
          </a:xfrm>
          <a:prstGeom prst="line">
            <a:avLst/>
          </a:prstGeom>
          <a:noFill/>
          <a:ln w="12700">
            <a:solidFill>
              <a:srgbClr val="B2B2B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79884" name="Line 17"/>
          <p:cNvSpPr>
            <a:spLocks noChangeShapeType="1"/>
          </p:cNvSpPr>
          <p:nvPr/>
        </p:nvSpPr>
        <p:spPr bwMode="auto">
          <a:xfrm>
            <a:off x="4117976" y="3317876"/>
            <a:ext cx="9525" cy="2301875"/>
          </a:xfrm>
          <a:prstGeom prst="line">
            <a:avLst/>
          </a:prstGeom>
          <a:noFill/>
          <a:ln w="12700">
            <a:solidFill>
              <a:srgbClr val="B2B2B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79885" name="Line 18"/>
          <p:cNvSpPr>
            <a:spLocks noChangeShapeType="1"/>
          </p:cNvSpPr>
          <p:nvPr/>
        </p:nvSpPr>
        <p:spPr bwMode="auto">
          <a:xfrm>
            <a:off x="4975226" y="3314701"/>
            <a:ext cx="9525" cy="2301875"/>
          </a:xfrm>
          <a:prstGeom prst="line">
            <a:avLst/>
          </a:prstGeom>
          <a:noFill/>
          <a:ln w="12700">
            <a:solidFill>
              <a:srgbClr val="B2B2B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79886" name="AutoShape 19"/>
          <p:cNvSpPr>
            <a:spLocks/>
          </p:cNvSpPr>
          <p:nvPr/>
        </p:nvSpPr>
        <p:spPr bwMode="auto">
          <a:xfrm rot="5400000">
            <a:off x="4434682" y="2694782"/>
            <a:ext cx="220663" cy="869950"/>
          </a:xfrm>
          <a:prstGeom prst="leftBrace">
            <a:avLst>
              <a:gd name="adj1" fmla="val 32799"/>
              <a:gd name="adj2" fmla="val 50000"/>
            </a:avLst>
          </a:prstGeom>
          <a:noFill/>
          <a:ln w="19050">
            <a:solidFill>
              <a:srgbClr val="B2B2B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endParaRPr lang="id-ID" altLang="id-ID" sz="1800"/>
          </a:p>
        </p:txBody>
      </p:sp>
      <p:sp>
        <p:nvSpPr>
          <p:cNvPr id="79887" name="Line 20"/>
          <p:cNvSpPr>
            <a:spLocks noChangeShapeType="1"/>
          </p:cNvSpPr>
          <p:nvPr/>
        </p:nvSpPr>
        <p:spPr bwMode="auto">
          <a:xfrm flipV="1">
            <a:off x="4551363" y="2363789"/>
            <a:ext cx="190500" cy="617537"/>
          </a:xfrm>
          <a:prstGeom prst="line">
            <a:avLst/>
          </a:prstGeom>
          <a:noFill/>
          <a:ln w="9525">
            <a:solidFill>
              <a:srgbClr val="B2B2B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79888" name="Text Box 21"/>
          <p:cNvSpPr txBox="1">
            <a:spLocks noChangeArrowheads="1"/>
          </p:cNvSpPr>
          <p:nvPr/>
        </p:nvSpPr>
        <p:spPr bwMode="auto">
          <a:xfrm>
            <a:off x="3952876" y="1924050"/>
            <a:ext cx="1501775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2600" b="1" i="1">
                <a:solidFill>
                  <a:srgbClr val="B2B2B2"/>
                </a:solidFill>
                <a:ea typeface="SimSun" panose="02010600030101010101" pitchFamily="2" charset="-122"/>
              </a:rPr>
              <a:t>Surplus</a:t>
            </a:r>
          </a:p>
        </p:txBody>
      </p:sp>
      <p:sp>
        <p:nvSpPr>
          <p:cNvPr id="117782" name="Text Box 22"/>
          <p:cNvSpPr txBox="1">
            <a:spLocks noChangeArrowheads="1"/>
          </p:cNvSpPr>
          <p:nvPr/>
        </p:nvSpPr>
        <p:spPr bwMode="auto">
          <a:xfrm>
            <a:off x="6491289" y="4108450"/>
            <a:ext cx="3768725" cy="128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2600">
                <a:ea typeface="SimSun" panose="02010600030101010101" pitchFamily="2" charset="-122"/>
              </a:rPr>
              <a:t>Prices continue to fall until market reaches equilibrium. </a:t>
            </a:r>
          </a:p>
        </p:txBody>
      </p: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2843213" y="3338513"/>
            <a:ext cx="1681162" cy="2278062"/>
            <a:chOff x="831" y="2103"/>
            <a:chExt cx="1059" cy="1435"/>
          </a:xfrm>
        </p:grpSpPr>
        <p:grpSp>
          <p:nvGrpSpPr>
            <p:cNvPr id="79892" name="Group 24"/>
            <p:cNvGrpSpPr>
              <a:grpSpLocks/>
            </p:cNvGrpSpPr>
            <p:nvPr/>
          </p:nvGrpSpPr>
          <p:grpSpPr bwMode="auto">
            <a:xfrm>
              <a:off x="831" y="2103"/>
              <a:ext cx="1013" cy="358"/>
              <a:chOff x="831" y="2103"/>
              <a:chExt cx="1013" cy="358"/>
            </a:xfrm>
          </p:grpSpPr>
          <p:sp>
            <p:nvSpPr>
              <p:cNvPr id="79896" name="Line 25"/>
              <p:cNvSpPr>
                <a:spLocks noChangeShapeType="1"/>
              </p:cNvSpPr>
              <p:nvPr/>
            </p:nvSpPr>
            <p:spPr bwMode="auto">
              <a:xfrm>
                <a:off x="831" y="2103"/>
                <a:ext cx="0" cy="352"/>
              </a:xfrm>
              <a:prstGeom prst="line">
                <a:avLst/>
              </a:prstGeom>
              <a:noFill/>
              <a:ln w="57150">
                <a:solidFill>
                  <a:srgbClr val="99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79897" name="Line 26"/>
              <p:cNvSpPr>
                <a:spLocks noChangeShapeType="1"/>
              </p:cNvSpPr>
              <p:nvPr/>
            </p:nvSpPr>
            <p:spPr bwMode="auto">
              <a:xfrm flipV="1">
                <a:off x="834" y="2460"/>
                <a:ext cx="101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grpSp>
          <p:nvGrpSpPr>
            <p:cNvPr id="79893" name="Group 27"/>
            <p:cNvGrpSpPr>
              <a:grpSpLocks/>
            </p:cNvGrpSpPr>
            <p:nvPr/>
          </p:nvGrpSpPr>
          <p:grpSpPr bwMode="auto">
            <a:xfrm>
              <a:off x="1802" y="2410"/>
              <a:ext cx="88" cy="1128"/>
              <a:chOff x="1802" y="2410"/>
              <a:chExt cx="88" cy="1128"/>
            </a:xfrm>
          </p:grpSpPr>
          <p:sp>
            <p:nvSpPr>
              <p:cNvPr id="79894" name="Line 28"/>
              <p:cNvSpPr>
                <a:spLocks noChangeShapeType="1"/>
              </p:cNvSpPr>
              <p:nvPr/>
            </p:nvSpPr>
            <p:spPr bwMode="auto">
              <a:xfrm>
                <a:off x="1840" y="2440"/>
                <a:ext cx="4" cy="109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79895" name="Oval 29"/>
              <p:cNvSpPr>
                <a:spLocks noChangeArrowheads="1"/>
              </p:cNvSpPr>
              <p:nvPr/>
            </p:nvSpPr>
            <p:spPr bwMode="auto">
              <a:xfrm>
                <a:off x="1802" y="2410"/>
                <a:ext cx="88" cy="87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105000"/>
                  </a:lnSpc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lnSpc>
                    <a:spcPct val="105000"/>
                  </a:lnSpc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lnSpc>
                    <a:spcPct val="105000"/>
                  </a:lnSpc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lnSpc>
                    <a:spcPct val="105000"/>
                  </a:lnSpc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105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105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105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105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 typeface="Arial" panose="020B0604020202020204" pitchFamily="34" charset="0"/>
                  <a:buNone/>
                </a:pPr>
                <a:endParaRPr lang="id-ID" altLang="id-ID" sz="1800"/>
              </a:p>
            </p:txBody>
          </p:sp>
        </p:grpSp>
      </p:grpSp>
      <p:sp>
        <p:nvSpPr>
          <p:cNvPr id="79891" name="FlagCount" hidden="1">
            <a:hlinkClick r:id="rId6" action="ppaction://hlinkfile"/>
          </p:cNvPr>
          <p:cNvSpPr>
            <a:spLocks noChangeArrowheads="1"/>
          </p:cNvSpPr>
          <p:nvPr/>
        </p:nvSpPr>
        <p:spPr bwMode="auto">
          <a:xfrm>
            <a:off x="9779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1400" b="1">
                <a:latin typeface="Tahoma" panose="020B0604030504040204" pitchFamily="34" charset="0"/>
                <a:ea typeface="SimSun" panose="02010600030101010101" pitchFamily="2" charset="-122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60994859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7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8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Slide Number Placeholder 2"/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fld id="{2FFCD754-1274-40A7-AB90-54DDDFB6A8AF}" type="slidenum">
              <a:rPr lang="en-US" altLang="en-US" sz="1700">
                <a:solidFill>
                  <a:srgbClr val="777777"/>
                </a:solidFill>
                <a:latin typeface="Tahoma" panose="020B060403050404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t>8</a:t>
            </a:fld>
            <a:endParaRPr lang="en-US" altLang="en-US" sz="1700">
              <a:solidFill>
                <a:srgbClr val="777777"/>
              </a:solidFill>
              <a:latin typeface="Tahoma" panose="020B0604030504040204" pitchFamily="34" charset="0"/>
            </a:endParaRPr>
          </a:p>
        </p:txBody>
      </p:sp>
      <p:grpSp>
        <p:nvGrpSpPr>
          <p:cNvPr id="81924" name="Group 2"/>
          <p:cNvGrpSpPr>
            <a:grpSpLocks/>
          </p:cNvGrpSpPr>
          <p:nvPr/>
        </p:nvGrpSpPr>
        <p:grpSpPr bwMode="auto">
          <a:xfrm>
            <a:off x="1801814" y="1444626"/>
            <a:ext cx="5513387" cy="4886325"/>
            <a:chOff x="175" y="910"/>
            <a:chExt cx="3473" cy="3078"/>
          </a:xfrm>
        </p:grpSpPr>
        <p:graphicFrame>
          <p:nvGraphicFramePr>
            <p:cNvPr id="81947" name="Object 3"/>
            <p:cNvGraphicFramePr>
              <a:graphicFrameLocks/>
            </p:cNvGraphicFramePr>
            <p:nvPr/>
          </p:nvGraphicFramePr>
          <p:xfrm>
            <a:off x="175" y="910"/>
            <a:ext cx="3446" cy="30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42" r:id="rId4" imgW="6851160" imgH="6120000" progId="Excel.Chart.8">
                    <p:embed/>
                  </p:oleObj>
                </mc:Choice>
                <mc:Fallback>
                  <p:oleObj r:id="rId4" imgW="6851160" imgH="6120000" progId="Excel.Chart.8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5" y="910"/>
                          <a:ext cx="3446" cy="307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1948" name="Text Box 4"/>
            <p:cNvSpPr txBox="1">
              <a:spLocks noChangeArrowheads="1"/>
            </p:cNvSpPr>
            <p:nvPr/>
          </p:nvSpPr>
          <p:spPr bwMode="auto">
            <a:xfrm>
              <a:off x="665" y="1015"/>
              <a:ext cx="262" cy="3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 typeface="Arial" panose="020B0604020202020204" pitchFamily="34" charset="0"/>
                <a:buNone/>
              </a:pPr>
              <a:r>
                <a:rPr lang="en-US" altLang="zh-CN" sz="2600" b="1" i="1">
                  <a:ea typeface="SimSun" panose="02010600030101010101" pitchFamily="2" charset="-122"/>
                </a:rPr>
                <a:t>P</a:t>
              </a:r>
            </a:p>
          </p:txBody>
        </p:sp>
        <p:sp>
          <p:nvSpPr>
            <p:cNvPr id="81949" name="Text Box 5"/>
            <p:cNvSpPr txBox="1">
              <a:spLocks noChangeArrowheads="1"/>
            </p:cNvSpPr>
            <p:nvPr/>
          </p:nvSpPr>
          <p:spPr bwMode="auto">
            <a:xfrm>
              <a:off x="3375" y="3451"/>
              <a:ext cx="273" cy="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 typeface="Arial" panose="020B0604020202020204" pitchFamily="34" charset="0"/>
                <a:buNone/>
              </a:pPr>
              <a:r>
                <a:rPr lang="en-US" altLang="zh-CN" sz="2600" b="1" i="1">
                  <a:ea typeface="SimSun" panose="02010600030101010101" pitchFamily="2" charset="-122"/>
                </a:rPr>
                <a:t>Q</a:t>
              </a:r>
            </a:p>
          </p:txBody>
        </p:sp>
      </p:grpSp>
      <p:grpSp>
        <p:nvGrpSpPr>
          <p:cNvPr id="81925" name="Group 6"/>
          <p:cNvGrpSpPr>
            <a:grpSpLocks/>
          </p:cNvGrpSpPr>
          <p:nvPr/>
        </p:nvGrpSpPr>
        <p:grpSpPr bwMode="auto">
          <a:xfrm>
            <a:off x="3332163" y="1946276"/>
            <a:ext cx="2101850" cy="3660775"/>
            <a:chOff x="1139" y="1226"/>
            <a:chExt cx="1324" cy="2306"/>
          </a:xfrm>
        </p:grpSpPr>
        <p:sp>
          <p:nvSpPr>
            <p:cNvPr id="81945" name="Line 7"/>
            <p:cNvSpPr>
              <a:spLocks noChangeShapeType="1"/>
            </p:cNvSpPr>
            <p:nvPr/>
          </p:nvSpPr>
          <p:spPr bwMode="auto">
            <a:xfrm>
              <a:off x="1151" y="1252"/>
              <a:ext cx="1312" cy="2280"/>
            </a:xfrm>
            <a:prstGeom prst="line">
              <a:avLst/>
            </a:prstGeom>
            <a:noFill/>
            <a:ln w="508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81946" name="Text Box 8"/>
            <p:cNvSpPr txBox="1">
              <a:spLocks noChangeArrowheads="1"/>
            </p:cNvSpPr>
            <p:nvPr/>
          </p:nvSpPr>
          <p:spPr bwMode="auto">
            <a:xfrm>
              <a:off x="1139" y="1226"/>
              <a:ext cx="273" cy="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 typeface="Arial" panose="020B0604020202020204" pitchFamily="34" charset="0"/>
                <a:buNone/>
              </a:pPr>
              <a:r>
                <a:rPr lang="en-US" altLang="zh-CN" sz="2600" b="1" i="1">
                  <a:ea typeface="SimSun" panose="02010600030101010101" pitchFamily="2" charset="-122"/>
                </a:rPr>
                <a:t>D</a:t>
              </a:r>
            </a:p>
          </p:txBody>
        </p:sp>
      </p:grpSp>
      <p:grpSp>
        <p:nvGrpSpPr>
          <p:cNvPr id="81926" name="Group 9"/>
          <p:cNvGrpSpPr>
            <a:grpSpLocks/>
          </p:cNvGrpSpPr>
          <p:nvPr/>
        </p:nvGrpSpPr>
        <p:grpSpPr bwMode="auto">
          <a:xfrm>
            <a:off x="2851150" y="1944689"/>
            <a:ext cx="3367088" cy="3665537"/>
            <a:chOff x="836" y="1225"/>
            <a:chExt cx="2121" cy="2309"/>
          </a:xfrm>
        </p:grpSpPr>
        <p:sp>
          <p:nvSpPr>
            <p:cNvPr id="81943" name="Line 10"/>
            <p:cNvSpPr>
              <a:spLocks noChangeShapeType="1"/>
            </p:cNvSpPr>
            <p:nvPr/>
          </p:nvSpPr>
          <p:spPr bwMode="auto">
            <a:xfrm flipH="1">
              <a:off x="836" y="1326"/>
              <a:ext cx="2064" cy="2208"/>
            </a:xfrm>
            <a:prstGeom prst="line">
              <a:avLst/>
            </a:prstGeom>
            <a:noFill/>
            <a:ln w="508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81944" name="Text Box 11"/>
            <p:cNvSpPr txBox="1">
              <a:spLocks noChangeArrowheads="1"/>
            </p:cNvSpPr>
            <p:nvPr/>
          </p:nvSpPr>
          <p:spPr bwMode="auto">
            <a:xfrm>
              <a:off x="2684" y="1225"/>
              <a:ext cx="273" cy="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 typeface="Arial" panose="020B0604020202020204" pitchFamily="34" charset="0"/>
                <a:buNone/>
              </a:pPr>
              <a:r>
                <a:rPr lang="en-US" altLang="zh-CN" sz="2600" b="1" i="1">
                  <a:ea typeface="SimSun" panose="02010600030101010101" pitchFamily="2" charset="-122"/>
                </a:rPr>
                <a:t>S</a:t>
              </a:r>
            </a:p>
          </p:txBody>
        </p:sp>
      </p:grpSp>
      <p:sp>
        <p:nvSpPr>
          <p:cNvPr id="118796" name="Rectangle 12"/>
          <p:cNvSpPr>
            <a:spLocks noGrp="1" noChangeArrowheads="1"/>
          </p:cNvSpPr>
          <p:nvPr>
            <p:ph type="title" idx="4294967295"/>
          </p:nvPr>
        </p:nvSpPr>
        <p:spPr>
          <a:xfrm>
            <a:off x="2095500" y="257175"/>
            <a:ext cx="6586538" cy="622300"/>
          </a:xfrm>
        </p:spPr>
        <p:txBody>
          <a:bodyPr/>
          <a:lstStyle/>
          <a:p>
            <a:pPr algn="l" eaLnBrk="1" hangingPunct="1"/>
            <a:r>
              <a:rPr lang="en-US" altLang="zh-CN" sz="3100">
                <a:solidFill>
                  <a:srgbClr val="CC0000"/>
                </a:solidFill>
                <a:ea typeface="SimSun" panose="02010600030101010101" pitchFamily="2" charset="-122"/>
              </a:rPr>
              <a:t>Shortage</a:t>
            </a:r>
            <a:r>
              <a:rPr lang="en-US" altLang="zh-CN" sz="3100">
                <a:ea typeface="SimSun" panose="02010600030101010101" pitchFamily="2" charset="-122"/>
              </a:rPr>
              <a:t> (a.k.a. excess demand):</a:t>
            </a:r>
          </a:p>
        </p:txBody>
      </p:sp>
      <p:sp>
        <p:nvSpPr>
          <p:cNvPr id="118797" name="Text Box 13"/>
          <p:cNvSpPr txBox="1">
            <a:spLocks noChangeArrowheads="1"/>
          </p:cNvSpPr>
          <p:nvPr/>
        </p:nvSpPr>
        <p:spPr bwMode="auto">
          <a:xfrm>
            <a:off x="3036889" y="714375"/>
            <a:ext cx="667543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2700">
                <a:ea typeface="SimSun" panose="02010600030101010101" pitchFamily="2" charset="-122"/>
              </a:rPr>
              <a:t>when quantity demanded is greater than quantity supplied</a:t>
            </a:r>
          </a:p>
        </p:txBody>
      </p:sp>
      <p:sp>
        <p:nvSpPr>
          <p:cNvPr id="118798" name="Text Box 14"/>
          <p:cNvSpPr txBox="1">
            <a:spLocks noChangeArrowheads="1"/>
          </p:cNvSpPr>
          <p:nvPr/>
        </p:nvSpPr>
        <p:spPr bwMode="auto">
          <a:xfrm>
            <a:off x="6823076" y="1809751"/>
            <a:ext cx="2257425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2600">
                <a:ea typeface="SimSun" panose="02010600030101010101" pitchFamily="2" charset="-122"/>
              </a:rPr>
              <a:t>Example: </a:t>
            </a:r>
            <a:br>
              <a:rPr lang="en-US" altLang="zh-CN" sz="2600">
                <a:ea typeface="SimSun" panose="02010600030101010101" pitchFamily="2" charset="-122"/>
              </a:rPr>
            </a:br>
            <a:r>
              <a:rPr lang="en-US" altLang="zh-CN" sz="2600">
                <a:ea typeface="SimSun" panose="02010600030101010101" pitchFamily="2" charset="-122"/>
              </a:rPr>
              <a:t>If  </a:t>
            </a:r>
            <a:r>
              <a:rPr lang="en-US" altLang="zh-CN" sz="2600" b="1" i="1">
                <a:ea typeface="SimSun" panose="02010600030101010101" pitchFamily="2" charset="-122"/>
              </a:rPr>
              <a:t>P</a:t>
            </a:r>
            <a:r>
              <a:rPr lang="en-US" altLang="zh-CN" sz="2600">
                <a:ea typeface="SimSun" panose="02010600030101010101" pitchFamily="2" charset="-122"/>
              </a:rPr>
              <a:t>  =  $1, </a:t>
            </a:r>
          </a:p>
        </p:txBody>
      </p:sp>
      <p:sp>
        <p:nvSpPr>
          <p:cNvPr id="118799" name="Text Box 15"/>
          <p:cNvSpPr txBox="1">
            <a:spLocks noChangeArrowheads="1"/>
          </p:cNvSpPr>
          <p:nvPr/>
        </p:nvSpPr>
        <p:spPr bwMode="auto">
          <a:xfrm>
            <a:off x="7058026" y="2698751"/>
            <a:ext cx="2862263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2600">
                <a:ea typeface="SimSun" panose="02010600030101010101" pitchFamily="2" charset="-122"/>
              </a:rPr>
              <a:t>then</a:t>
            </a:r>
            <a:br>
              <a:rPr lang="en-US" altLang="zh-CN" sz="2600">
                <a:ea typeface="SimSun" panose="02010600030101010101" pitchFamily="2" charset="-122"/>
              </a:rPr>
            </a:br>
            <a:r>
              <a:rPr lang="en-US" altLang="zh-CN" sz="2600">
                <a:ea typeface="SimSun" panose="02010600030101010101" pitchFamily="2" charset="-122"/>
              </a:rPr>
              <a:t>   </a:t>
            </a:r>
            <a:r>
              <a:rPr lang="en-US" altLang="zh-CN" sz="2600" b="1" i="1">
                <a:ea typeface="SimSun" panose="02010600030101010101" pitchFamily="2" charset="-122"/>
              </a:rPr>
              <a:t>Q</a:t>
            </a:r>
            <a:r>
              <a:rPr lang="en-US" altLang="zh-CN" sz="2600" b="1" i="1" baseline="30000">
                <a:ea typeface="SimSun" panose="02010600030101010101" pitchFamily="2" charset="-122"/>
              </a:rPr>
              <a:t>D</a:t>
            </a:r>
            <a:r>
              <a:rPr lang="en-US" altLang="zh-CN" sz="2600">
                <a:ea typeface="SimSun" panose="02010600030101010101" pitchFamily="2" charset="-122"/>
              </a:rPr>
              <a:t>  =  21 lattes</a:t>
            </a:r>
          </a:p>
        </p:txBody>
      </p:sp>
      <p:sp>
        <p:nvSpPr>
          <p:cNvPr id="118800" name="Text Box 16"/>
          <p:cNvSpPr txBox="1">
            <a:spLocks noChangeArrowheads="1"/>
          </p:cNvSpPr>
          <p:nvPr/>
        </p:nvSpPr>
        <p:spPr bwMode="auto">
          <a:xfrm>
            <a:off x="7067550" y="3570289"/>
            <a:ext cx="278765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2600">
                <a:ea typeface="SimSun" panose="02010600030101010101" pitchFamily="2" charset="-122"/>
              </a:rPr>
              <a:t>and</a:t>
            </a:r>
            <a:br>
              <a:rPr lang="en-US" altLang="zh-CN" sz="2600">
                <a:ea typeface="SimSun" panose="02010600030101010101" pitchFamily="2" charset="-122"/>
              </a:rPr>
            </a:br>
            <a:r>
              <a:rPr lang="en-US" altLang="zh-CN" sz="2600">
                <a:ea typeface="SimSun" panose="02010600030101010101" pitchFamily="2" charset="-122"/>
              </a:rPr>
              <a:t>   </a:t>
            </a:r>
            <a:r>
              <a:rPr lang="en-US" altLang="zh-CN" sz="2600" b="1" i="1">
                <a:ea typeface="SimSun" panose="02010600030101010101" pitchFamily="2" charset="-122"/>
              </a:rPr>
              <a:t>Q</a:t>
            </a:r>
            <a:r>
              <a:rPr lang="en-US" altLang="zh-CN" sz="2600" b="1" i="1" baseline="30000">
                <a:ea typeface="SimSun" panose="02010600030101010101" pitchFamily="2" charset="-122"/>
              </a:rPr>
              <a:t>S</a:t>
            </a:r>
            <a:r>
              <a:rPr lang="en-US" altLang="zh-CN" sz="2600">
                <a:ea typeface="SimSun" panose="02010600030101010101" pitchFamily="2" charset="-122"/>
              </a:rPr>
              <a:t>  =  5 lattes</a:t>
            </a:r>
          </a:p>
        </p:txBody>
      </p:sp>
      <p:sp>
        <p:nvSpPr>
          <p:cNvPr id="118801" name="Text Box 17"/>
          <p:cNvSpPr txBox="1">
            <a:spLocks noChangeArrowheads="1"/>
          </p:cNvSpPr>
          <p:nvPr/>
        </p:nvSpPr>
        <p:spPr bwMode="auto">
          <a:xfrm>
            <a:off x="7061200" y="4451351"/>
            <a:ext cx="3252788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2600">
                <a:ea typeface="SimSun" panose="02010600030101010101" pitchFamily="2" charset="-122"/>
              </a:rPr>
              <a:t>resulting in a </a:t>
            </a:r>
            <a:br>
              <a:rPr lang="en-US" altLang="zh-CN" sz="2600">
                <a:ea typeface="SimSun" panose="02010600030101010101" pitchFamily="2" charset="-122"/>
              </a:rPr>
            </a:br>
            <a:r>
              <a:rPr lang="en-US" altLang="zh-CN" sz="2600">
                <a:ea typeface="SimSun" panose="02010600030101010101" pitchFamily="2" charset="-122"/>
              </a:rPr>
              <a:t>shortage of 16 lattes</a:t>
            </a:r>
          </a:p>
        </p:txBody>
      </p:sp>
      <p:sp>
        <p:nvSpPr>
          <p:cNvPr id="118802" name="Line 18"/>
          <p:cNvSpPr>
            <a:spLocks noChangeShapeType="1"/>
          </p:cNvSpPr>
          <p:nvPr/>
        </p:nvSpPr>
        <p:spPr bwMode="auto">
          <a:xfrm>
            <a:off x="2846388" y="5045075"/>
            <a:ext cx="2259012" cy="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5029200" y="4972050"/>
            <a:ext cx="139700" cy="642938"/>
            <a:chOff x="2208" y="3132"/>
            <a:chExt cx="88" cy="405"/>
          </a:xfrm>
        </p:grpSpPr>
        <p:sp>
          <p:nvSpPr>
            <p:cNvPr id="81941" name="Line 20"/>
            <p:cNvSpPr>
              <a:spLocks noChangeShapeType="1"/>
            </p:cNvSpPr>
            <p:nvPr/>
          </p:nvSpPr>
          <p:spPr bwMode="auto">
            <a:xfrm flipH="1">
              <a:off x="2247" y="3163"/>
              <a:ext cx="2" cy="37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81942" name="Oval 21"/>
            <p:cNvSpPr>
              <a:spLocks noChangeArrowheads="1"/>
            </p:cNvSpPr>
            <p:nvPr/>
          </p:nvSpPr>
          <p:spPr bwMode="auto">
            <a:xfrm>
              <a:off x="2208" y="3132"/>
              <a:ext cx="88" cy="87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id-ID" altLang="id-ID" sz="1800"/>
            </a:p>
          </p:txBody>
        </p:sp>
      </p:grp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3317875" y="4972051"/>
            <a:ext cx="139700" cy="646113"/>
            <a:chOff x="1130" y="3132"/>
            <a:chExt cx="88" cy="407"/>
          </a:xfrm>
        </p:grpSpPr>
        <p:sp>
          <p:nvSpPr>
            <p:cNvPr id="81939" name="Line 23"/>
            <p:cNvSpPr>
              <a:spLocks noChangeShapeType="1"/>
            </p:cNvSpPr>
            <p:nvPr/>
          </p:nvSpPr>
          <p:spPr bwMode="auto">
            <a:xfrm flipH="1">
              <a:off x="1173" y="3165"/>
              <a:ext cx="2" cy="37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81940" name="Oval 24"/>
            <p:cNvSpPr>
              <a:spLocks noChangeArrowheads="1"/>
            </p:cNvSpPr>
            <p:nvPr/>
          </p:nvSpPr>
          <p:spPr bwMode="auto">
            <a:xfrm>
              <a:off x="1130" y="3132"/>
              <a:ext cx="88" cy="87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id-ID" altLang="id-ID" sz="1800"/>
            </a:p>
          </p:txBody>
        </p:sp>
      </p:grpSp>
      <p:sp>
        <p:nvSpPr>
          <p:cNvPr id="118809" name="AutoShape 25"/>
          <p:cNvSpPr>
            <a:spLocks/>
          </p:cNvSpPr>
          <p:nvPr/>
        </p:nvSpPr>
        <p:spPr bwMode="auto">
          <a:xfrm rot="-5400000">
            <a:off x="4123532" y="4406107"/>
            <a:ext cx="220663" cy="1714500"/>
          </a:xfrm>
          <a:prstGeom prst="leftBrace">
            <a:avLst>
              <a:gd name="adj1" fmla="val 64640"/>
              <a:gd name="adj2" fmla="val 50000"/>
            </a:avLst>
          </a:prstGeom>
          <a:noFill/>
          <a:ln w="19050">
            <a:solidFill>
              <a:srgbClr val="99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endParaRPr lang="id-ID" altLang="id-ID" sz="1800"/>
          </a:p>
        </p:txBody>
      </p:sp>
      <p:sp>
        <p:nvSpPr>
          <p:cNvPr id="118810" name="Text Box 26"/>
          <p:cNvSpPr txBox="1">
            <a:spLocks noChangeArrowheads="1"/>
          </p:cNvSpPr>
          <p:nvPr/>
        </p:nvSpPr>
        <p:spPr bwMode="auto">
          <a:xfrm>
            <a:off x="3475039" y="5394326"/>
            <a:ext cx="1512887" cy="473075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rIns="45720"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2500" b="1" i="1">
                <a:ea typeface="SimSun" panose="02010600030101010101" pitchFamily="2" charset="-122"/>
              </a:rPr>
              <a:t>Shortage</a:t>
            </a:r>
          </a:p>
        </p:txBody>
      </p:sp>
      <p:sp>
        <p:nvSpPr>
          <p:cNvPr id="81938" name="FlagCount" hidden="1">
            <a:hlinkClick r:id="rId6" action="ppaction://hlinkfile"/>
          </p:cNvPr>
          <p:cNvSpPr>
            <a:spLocks noChangeArrowheads="1"/>
          </p:cNvSpPr>
          <p:nvPr/>
        </p:nvSpPr>
        <p:spPr bwMode="auto">
          <a:xfrm>
            <a:off x="9779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1400" b="1">
                <a:latin typeface="Tahoma" panose="020B0604030504040204" pitchFamily="34" charset="0"/>
                <a:ea typeface="SimSun" panose="02010600030101010101" pitchFamily="2" charset="-122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75470813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8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18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8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18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8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8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18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18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18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96" grpId="0"/>
      <p:bldP spid="118797" grpId="0"/>
      <p:bldP spid="118798" grpId="0"/>
      <p:bldP spid="118800" grpId="0"/>
      <p:bldP spid="118801" grpId="0"/>
      <p:bldP spid="118802" grpId="0" animBg="1"/>
      <p:bldP spid="118809" grpId="0" animBg="1"/>
      <p:bldP spid="1188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Slide Number Placeholder 2"/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fld id="{45C474D9-0B94-479D-B7DE-77233602BCFA}" type="slidenum">
              <a:rPr lang="en-US" altLang="en-US" sz="1700">
                <a:solidFill>
                  <a:srgbClr val="777777"/>
                </a:solidFill>
                <a:latin typeface="Tahoma" panose="020B060403050404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t>9</a:t>
            </a:fld>
            <a:endParaRPr lang="en-US" altLang="en-US" sz="1700">
              <a:solidFill>
                <a:srgbClr val="777777"/>
              </a:solidFill>
              <a:latin typeface="Tahoma" panose="020B0604030504040204" pitchFamily="34" charset="0"/>
            </a:endParaRPr>
          </a:p>
        </p:txBody>
      </p:sp>
      <p:grpSp>
        <p:nvGrpSpPr>
          <p:cNvPr id="83972" name="Group 2"/>
          <p:cNvGrpSpPr>
            <a:grpSpLocks/>
          </p:cNvGrpSpPr>
          <p:nvPr/>
        </p:nvGrpSpPr>
        <p:grpSpPr bwMode="auto">
          <a:xfrm>
            <a:off x="1801814" y="1444626"/>
            <a:ext cx="5513387" cy="4886325"/>
            <a:chOff x="175" y="910"/>
            <a:chExt cx="3473" cy="3078"/>
          </a:xfrm>
        </p:grpSpPr>
        <p:graphicFrame>
          <p:nvGraphicFramePr>
            <p:cNvPr id="84010" name="Object 3"/>
            <p:cNvGraphicFramePr>
              <a:graphicFrameLocks/>
            </p:cNvGraphicFramePr>
            <p:nvPr/>
          </p:nvGraphicFramePr>
          <p:xfrm>
            <a:off x="175" y="910"/>
            <a:ext cx="3446" cy="30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66" r:id="rId4" imgW="6508800" imgH="5737680" progId="Excel.Chart.8">
                    <p:embed/>
                  </p:oleObj>
                </mc:Choice>
                <mc:Fallback>
                  <p:oleObj r:id="rId4" imgW="6508800" imgH="5737680" progId="Excel.Chart.8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5" y="910"/>
                          <a:ext cx="3446" cy="307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4011" name="Text Box 4"/>
            <p:cNvSpPr txBox="1">
              <a:spLocks noChangeArrowheads="1"/>
            </p:cNvSpPr>
            <p:nvPr/>
          </p:nvSpPr>
          <p:spPr bwMode="auto">
            <a:xfrm>
              <a:off x="665" y="1015"/>
              <a:ext cx="262" cy="3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 typeface="Arial" panose="020B0604020202020204" pitchFamily="34" charset="0"/>
                <a:buNone/>
              </a:pPr>
              <a:r>
                <a:rPr lang="en-US" altLang="zh-CN" sz="2600" b="1" i="1">
                  <a:ea typeface="SimSun" panose="02010600030101010101" pitchFamily="2" charset="-122"/>
                </a:rPr>
                <a:t>P</a:t>
              </a:r>
            </a:p>
          </p:txBody>
        </p:sp>
        <p:sp>
          <p:nvSpPr>
            <p:cNvPr id="84012" name="Text Box 5"/>
            <p:cNvSpPr txBox="1">
              <a:spLocks noChangeArrowheads="1"/>
            </p:cNvSpPr>
            <p:nvPr/>
          </p:nvSpPr>
          <p:spPr bwMode="auto">
            <a:xfrm>
              <a:off x="3375" y="3451"/>
              <a:ext cx="273" cy="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 typeface="Arial" panose="020B0604020202020204" pitchFamily="34" charset="0"/>
                <a:buNone/>
              </a:pPr>
              <a:r>
                <a:rPr lang="en-US" altLang="zh-CN" sz="2600" b="1" i="1">
                  <a:ea typeface="SimSun" panose="02010600030101010101" pitchFamily="2" charset="-122"/>
                </a:rPr>
                <a:t>Q</a:t>
              </a:r>
            </a:p>
          </p:txBody>
        </p:sp>
      </p:grpSp>
      <p:grpSp>
        <p:nvGrpSpPr>
          <p:cNvPr id="83973" name="Group 6"/>
          <p:cNvGrpSpPr>
            <a:grpSpLocks/>
          </p:cNvGrpSpPr>
          <p:nvPr/>
        </p:nvGrpSpPr>
        <p:grpSpPr bwMode="auto">
          <a:xfrm>
            <a:off x="3332163" y="1946276"/>
            <a:ext cx="2101850" cy="3660775"/>
            <a:chOff x="1139" y="1226"/>
            <a:chExt cx="1324" cy="2306"/>
          </a:xfrm>
        </p:grpSpPr>
        <p:sp>
          <p:nvSpPr>
            <p:cNvPr id="84008" name="Line 7"/>
            <p:cNvSpPr>
              <a:spLocks noChangeShapeType="1"/>
            </p:cNvSpPr>
            <p:nvPr/>
          </p:nvSpPr>
          <p:spPr bwMode="auto">
            <a:xfrm>
              <a:off x="1151" y="1252"/>
              <a:ext cx="1312" cy="2280"/>
            </a:xfrm>
            <a:prstGeom prst="line">
              <a:avLst/>
            </a:prstGeom>
            <a:noFill/>
            <a:ln w="508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84009" name="Text Box 8"/>
            <p:cNvSpPr txBox="1">
              <a:spLocks noChangeArrowheads="1"/>
            </p:cNvSpPr>
            <p:nvPr/>
          </p:nvSpPr>
          <p:spPr bwMode="auto">
            <a:xfrm>
              <a:off x="1139" y="1226"/>
              <a:ext cx="273" cy="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 typeface="Arial" panose="020B0604020202020204" pitchFamily="34" charset="0"/>
                <a:buNone/>
              </a:pPr>
              <a:r>
                <a:rPr lang="en-US" altLang="zh-CN" sz="2600" b="1" i="1">
                  <a:ea typeface="SimSun" panose="02010600030101010101" pitchFamily="2" charset="-122"/>
                </a:rPr>
                <a:t>D</a:t>
              </a:r>
            </a:p>
          </p:txBody>
        </p:sp>
      </p:grpSp>
      <p:grpSp>
        <p:nvGrpSpPr>
          <p:cNvPr id="83974" name="Group 9"/>
          <p:cNvGrpSpPr>
            <a:grpSpLocks/>
          </p:cNvGrpSpPr>
          <p:nvPr/>
        </p:nvGrpSpPr>
        <p:grpSpPr bwMode="auto">
          <a:xfrm>
            <a:off x="2851150" y="1944689"/>
            <a:ext cx="3367088" cy="3665537"/>
            <a:chOff x="836" y="1225"/>
            <a:chExt cx="2121" cy="2309"/>
          </a:xfrm>
        </p:grpSpPr>
        <p:sp>
          <p:nvSpPr>
            <p:cNvPr id="84006" name="Line 10"/>
            <p:cNvSpPr>
              <a:spLocks noChangeShapeType="1"/>
            </p:cNvSpPr>
            <p:nvPr/>
          </p:nvSpPr>
          <p:spPr bwMode="auto">
            <a:xfrm flipH="1">
              <a:off x="836" y="1326"/>
              <a:ext cx="2064" cy="2208"/>
            </a:xfrm>
            <a:prstGeom prst="line">
              <a:avLst/>
            </a:prstGeom>
            <a:noFill/>
            <a:ln w="508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84007" name="Text Box 11"/>
            <p:cNvSpPr txBox="1">
              <a:spLocks noChangeArrowheads="1"/>
            </p:cNvSpPr>
            <p:nvPr/>
          </p:nvSpPr>
          <p:spPr bwMode="auto">
            <a:xfrm>
              <a:off x="2684" y="1225"/>
              <a:ext cx="273" cy="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 typeface="Arial" panose="020B0604020202020204" pitchFamily="34" charset="0"/>
                <a:buNone/>
              </a:pPr>
              <a:r>
                <a:rPr lang="en-US" altLang="zh-CN" sz="2600" b="1" i="1">
                  <a:ea typeface="SimSun" panose="02010600030101010101" pitchFamily="2" charset="-122"/>
                </a:rPr>
                <a:t>S</a:t>
              </a:r>
            </a:p>
          </p:txBody>
        </p:sp>
      </p:grpSp>
      <p:sp>
        <p:nvSpPr>
          <p:cNvPr id="83975" name="Rectangle 12"/>
          <p:cNvSpPr>
            <a:spLocks noGrp="1" noChangeArrowheads="1"/>
          </p:cNvSpPr>
          <p:nvPr>
            <p:ph type="title" idx="4294967295"/>
          </p:nvPr>
        </p:nvSpPr>
        <p:spPr>
          <a:xfrm>
            <a:off x="2095500" y="257175"/>
            <a:ext cx="6586538" cy="622300"/>
          </a:xfrm>
        </p:spPr>
        <p:txBody>
          <a:bodyPr/>
          <a:lstStyle/>
          <a:p>
            <a:pPr algn="l" eaLnBrk="1" hangingPunct="1"/>
            <a:r>
              <a:rPr lang="en-US" altLang="zh-CN" sz="3100">
                <a:solidFill>
                  <a:srgbClr val="CC0000"/>
                </a:solidFill>
                <a:ea typeface="SimSun" panose="02010600030101010101" pitchFamily="2" charset="-122"/>
              </a:rPr>
              <a:t>Shortage</a:t>
            </a:r>
            <a:r>
              <a:rPr lang="en-US" altLang="zh-CN" sz="3100">
                <a:ea typeface="SimSun" panose="02010600030101010101" pitchFamily="2" charset="-122"/>
              </a:rPr>
              <a:t> (a.k.a. excess demand):</a:t>
            </a:r>
          </a:p>
        </p:txBody>
      </p:sp>
      <p:sp>
        <p:nvSpPr>
          <p:cNvPr id="83976" name="Text Box 13"/>
          <p:cNvSpPr txBox="1">
            <a:spLocks noChangeArrowheads="1"/>
          </p:cNvSpPr>
          <p:nvPr/>
        </p:nvSpPr>
        <p:spPr bwMode="auto">
          <a:xfrm>
            <a:off x="3036889" y="714375"/>
            <a:ext cx="667543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2700">
                <a:ea typeface="SimSun" panose="02010600030101010101" pitchFamily="2" charset="-122"/>
              </a:rPr>
              <a:t>when quantity demanded is greater than quantity supplied</a:t>
            </a:r>
          </a:p>
        </p:txBody>
      </p:sp>
      <p:sp>
        <p:nvSpPr>
          <p:cNvPr id="83977" name="Line 14"/>
          <p:cNvSpPr>
            <a:spLocks noChangeShapeType="1"/>
          </p:cNvSpPr>
          <p:nvPr/>
        </p:nvSpPr>
        <p:spPr bwMode="auto">
          <a:xfrm>
            <a:off x="2846388" y="5045075"/>
            <a:ext cx="2259012" cy="0"/>
          </a:xfrm>
          <a:prstGeom prst="line">
            <a:avLst/>
          </a:prstGeom>
          <a:noFill/>
          <a:ln w="12700">
            <a:solidFill>
              <a:srgbClr val="B2B2B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83978" name="Line 15"/>
          <p:cNvSpPr>
            <a:spLocks noChangeShapeType="1"/>
          </p:cNvSpPr>
          <p:nvPr/>
        </p:nvSpPr>
        <p:spPr bwMode="auto">
          <a:xfrm flipH="1">
            <a:off x="5091114" y="5021264"/>
            <a:ext cx="3175" cy="593725"/>
          </a:xfrm>
          <a:prstGeom prst="line">
            <a:avLst/>
          </a:prstGeom>
          <a:noFill/>
          <a:ln w="12700">
            <a:solidFill>
              <a:srgbClr val="B2B2B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83979" name="Oval 16"/>
          <p:cNvSpPr>
            <a:spLocks noChangeArrowheads="1"/>
          </p:cNvSpPr>
          <p:nvPr/>
        </p:nvSpPr>
        <p:spPr bwMode="auto">
          <a:xfrm>
            <a:off x="5029200" y="4972051"/>
            <a:ext cx="139700" cy="138113"/>
          </a:xfrm>
          <a:prstGeom prst="ellipse">
            <a:avLst/>
          </a:prstGeom>
          <a:solidFill>
            <a:srgbClr val="B2B2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endParaRPr lang="id-ID" altLang="id-ID" sz="1800"/>
          </a:p>
        </p:txBody>
      </p:sp>
      <p:grpSp>
        <p:nvGrpSpPr>
          <p:cNvPr id="83980" name="Group 17"/>
          <p:cNvGrpSpPr>
            <a:grpSpLocks/>
          </p:cNvGrpSpPr>
          <p:nvPr/>
        </p:nvGrpSpPr>
        <p:grpSpPr bwMode="auto">
          <a:xfrm>
            <a:off x="3317875" y="4972051"/>
            <a:ext cx="139700" cy="646113"/>
            <a:chOff x="1130" y="3132"/>
            <a:chExt cx="88" cy="407"/>
          </a:xfrm>
        </p:grpSpPr>
        <p:sp>
          <p:nvSpPr>
            <p:cNvPr id="84004" name="Line 18"/>
            <p:cNvSpPr>
              <a:spLocks noChangeShapeType="1"/>
            </p:cNvSpPr>
            <p:nvPr/>
          </p:nvSpPr>
          <p:spPr bwMode="auto">
            <a:xfrm flipH="1">
              <a:off x="1173" y="3165"/>
              <a:ext cx="2" cy="374"/>
            </a:xfrm>
            <a:prstGeom prst="line">
              <a:avLst/>
            </a:prstGeom>
            <a:noFill/>
            <a:ln w="12700">
              <a:solidFill>
                <a:srgbClr val="B2B2B2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84005" name="Oval 19"/>
            <p:cNvSpPr>
              <a:spLocks noChangeArrowheads="1"/>
            </p:cNvSpPr>
            <p:nvPr/>
          </p:nvSpPr>
          <p:spPr bwMode="auto">
            <a:xfrm>
              <a:off x="1130" y="3132"/>
              <a:ext cx="88" cy="87"/>
            </a:xfrm>
            <a:prstGeom prst="ellipse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id-ID" altLang="id-ID" sz="1800"/>
            </a:p>
          </p:txBody>
        </p:sp>
      </p:grpSp>
      <p:sp>
        <p:nvSpPr>
          <p:cNvPr id="119828" name="Text Box 20"/>
          <p:cNvSpPr txBox="1">
            <a:spLocks noChangeArrowheads="1"/>
          </p:cNvSpPr>
          <p:nvPr/>
        </p:nvSpPr>
        <p:spPr bwMode="auto">
          <a:xfrm>
            <a:off x="6529388" y="1782764"/>
            <a:ext cx="396875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2600">
                <a:ea typeface="SimSun" panose="02010600030101010101" pitchFamily="2" charset="-122"/>
              </a:rPr>
              <a:t>Facing a shortage, </a:t>
            </a:r>
            <a:br>
              <a:rPr lang="en-US" altLang="zh-CN" sz="2600">
                <a:ea typeface="SimSun" panose="02010600030101010101" pitchFamily="2" charset="-122"/>
              </a:rPr>
            </a:br>
            <a:r>
              <a:rPr lang="en-US" altLang="zh-CN" sz="2600">
                <a:ea typeface="SimSun" panose="02010600030101010101" pitchFamily="2" charset="-122"/>
              </a:rPr>
              <a:t>sellers raise the price,</a:t>
            </a:r>
          </a:p>
        </p:txBody>
      </p:sp>
      <p:sp>
        <p:nvSpPr>
          <p:cNvPr id="119829" name="Text Box 21"/>
          <p:cNvSpPr txBox="1">
            <a:spLocks noChangeArrowheads="1"/>
          </p:cNvSpPr>
          <p:nvPr/>
        </p:nvSpPr>
        <p:spPr bwMode="auto">
          <a:xfrm>
            <a:off x="6580188" y="2722563"/>
            <a:ext cx="3122612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2600">
                <a:ea typeface="SimSun" panose="02010600030101010101" pitchFamily="2" charset="-122"/>
              </a:rPr>
              <a:t>causing </a:t>
            </a:r>
            <a:r>
              <a:rPr lang="en-US" altLang="zh-CN" sz="2600" b="1" i="1">
                <a:ea typeface="SimSun" panose="02010600030101010101" pitchFamily="2" charset="-122"/>
              </a:rPr>
              <a:t>Q</a:t>
            </a:r>
            <a:r>
              <a:rPr lang="en-US" altLang="zh-CN" sz="2600" b="1" i="1" baseline="30000">
                <a:ea typeface="SimSun" panose="02010600030101010101" pitchFamily="2" charset="-122"/>
              </a:rPr>
              <a:t>D</a:t>
            </a:r>
            <a:r>
              <a:rPr lang="en-US" altLang="zh-CN" sz="2600">
                <a:ea typeface="SimSun" panose="02010600030101010101" pitchFamily="2" charset="-122"/>
              </a:rPr>
              <a:t> to fall</a:t>
            </a:r>
          </a:p>
        </p:txBody>
      </p:sp>
      <p:sp>
        <p:nvSpPr>
          <p:cNvPr id="119830" name="Text Box 22"/>
          <p:cNvSpPr txBox="1">
            <a:spLocks noChangeArrowheads="1"/>
          </p:cNvSpPr>
          <p:nvPr/>
        </p:nvSpPr>
        <p:spPr bwMode="auto">
          <a:xfrm>
            <a:off x="6543675" y="3638551"/>
            <a:ext cx="33528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2600">
                <a:ea typeface="SimSun" panose="02010600030101010101" pitchFamily="2" charset="-122"/>
              </a:rPr>
              <a:t>…which reduces the shortage.   </a:t>
            </a:r>
          </a:p>
        </p:txBody>
      </p:sp>
      <p:sp>
        <p:nvSpPr>
          <p:cNvPr id="119831" name="Text Box 23"/>
          <p:cNvSpPr txBox="1">
            <a:spLocks noChangeArrowheads="1"/>
          </p:cNvSpPr>
          <p:nvPr/>
        </p:nvSpPr>
        <p:spPr bwMode="auto">
          <a:xfrm>
            <a:off x="6589713" y="3144838"/>
            <a:ext cx="3122612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2600">
                <a:ea typeface="SimSun" panose="02010600030101010101" pitchFamily="2" charset="-122"/>
              </a:rPr>
              <a:t>and </a:t>
            </a:r>
            <a:r>
              <a:rPr lang="en-US" altLang="zh-CN" sz="2600" b="1" i="1">
                <a:ea typeface="SimSun" panose="02010600030101010101" pitchFamily="2" charset="-122"/>
              </a:rPr>
              <a:t>Q</a:t>
            </a:r>
            <a:r>
              <a:rPr lang="en-US" altLang="zh-CN" sz="2600" b="1" i="1" baseline="30000">
                <a:ea typeface="SimSun" panose="02010600030101010101" pitchFamily="2" charset="-122"/>
              </a:rPr>
              <a:t>S</a:t>
            </a:r>
            <a:r>
              <a:rPr lang="en-US" altLang="zh-CN" sz="2600">
                <a:ea typeface="SimSun" panose="02010600030101010101" pitchFamily="2" charset="-122"/>
              </a:rPr>
              <a:t> to rise,</a:t>
            </a:r>
          </a:p>
        </p:txBody>
      </p:sp>
      <p:grpSp>
        <p:nvGrpSpPr>
          <p:cNvPr id="6" name="Group 24"/>
          <p:cNvGrpSpPr>
            <a:grpSpLocks/>
          </p:cNvGrpSpPr>
          <p:nvPr/>
        </p:nvGrpSpPr>
        <p:grpSpPr bwMode="auto">
          <a:xfrm>
            <a:off x="2843214" y="4479925"/>
            <a:ext cx="1952625" cy="558800"/>
            <a:chOff x="831" y="2822"/>
            <a:chExt cx="1230" cy="352"/>
          </a:xfrm>
        </p:grpSpPr>
        <p:sp>
          <p:nvSpPr>
            <p:cNvPr id="84002" name="Line 25"/>
            <p:cNvSpPr>
              <a:spLocks noChangeShapeType="1"/>
            </p:cNvSpPr>
            <p:nvPr/>
          </p:nvSpPr>
          <p:spPr bwMode="auto">
            <a:xfrm>
              <a:off x="831" y="2822"/>
              <a:ext cx="1230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84003" name="Line 26"/>
            <p:cNvSpPr>
              <a:spLocks noChangeShapeType="1"/>
            </p:cNvSpPr>
            <p:nvPr/>
          </p:nvSpPr>
          <p:spPr bwMode="auto">
            <a:xfrm rot="10800000">
              <a:off x="833" y="2822"/>
              <a:ext cx="0" cy="352"/>
            </a:xfrm>
            <a:prstGeom prst="line">
              <a:avLst/>
            </a:prstGeom>
            <a:noFill/>
            <a:ln w="57150">
              <a:solidFill>
                <a:srgbClr val="99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grpSp>
        <p:nvGrpSpPr>
          <p:cNvPr id="7" name="Group 27"/>
          <p:cNvGrpSpPr>
            <a:grpSpLocks/>
          </p:cNvGrpSpPr>
          <p:nvPr/>
        </p:nvGrpSpPr>
        <p:grpSpPr bwMode="auto">
          <a:xfrm>
            <a:off x="4710114" y="4405314"/>
            <a:ext cx="384175" cy="1214437"/>
            <a:chOff x="2007" y="2775"/>
            <a:chExt cx="242" cy="765"/>
          </a:xfrm>
        </p:grpSpPr>
        <p:grpSp>
          <p:nvGrpSpPr>
            <p:cNvPr id="83998" name="Group 28"/>
            <p:cNvGrpSpPr>
              <a:grpSpLocks/>
            </p:cNvGrpSpPr>
            <p:nvPr/>
          </p:nvGrpSpPr>
          <p:grpSpPr bwMode="auto">
            <a:xfrm>
              <a:off x="2007" y="2775"/>
              <a:ext cx="88" cy="765"/>
              <a:chOff x="2007" y="2775"/>
              <a:chExt cx="88" cy="765"/>
            </a:xfrm>
          </p:grpSpPr>
          <p:sp>
            <p:nvSpPr>
              <p:cNvPr id="84000" name="Line 29"/>
              <p:cNvSpPr>
                <a:spLocks noChangeShapeType="1"/>
              </p:cNvSpPr>
              <p:nvPr/>
            </p:nvSpPr>
            <p:spPr bwMode="auto">
              <a:xfrm flipH="1">
                <a:off x="2050" y="2822"/>
                <a:ext cx="0" cy="71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84001" name="Oval 30"/>
              <p:cNvSpPr>
                <a:spLocks noChangeArrowheads="1"/>
              </p:cNvSpPr>
              <p:nvPr/>
            </p:nvSpPr>
            <p:spPr bwMode="auto">
              <a:xfrm>
                <a:off x="2007" y="2775"/>
                <a:ext cx="88" cy="87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105000"/>
                  </a:lnSpc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lnSpc>
                    <a:spcPct val="105000"/>
                  </a:lnSpc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lnSpc>
                    <a:spcPct val="105000"/>
                  </a:lnSpc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lnSpc>
                    <a:spcPct val="105000"/>
                  </a:lnSpc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105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105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105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105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 typeface="Arial" panose="020B0604020202020204" pitchFamily="34" charset="0"/>
                  <a:buNone/>
                </a:pPr>
                <a:endParaRPr lang="id-ID" altLang="id-ID" sz="1800"/>
              </a:p>
            </p:txBody>
          </p:sp>
        </p:grpSp>
        <p:sp>
          <p:nvSpPr>
            <p:cNvPr id="83999" name="Line 31"/>
            <p:cNvSpPr>
              <a:spLocks noChangeShapeType="1"/>
            </p:cNvSpPr>
            <p:nvPr/>
          </p:nvSpPr>
          <p:spPr bwMode="auto">
            <a:xfrm rot="5400000">
              <a:off x="2148" y="3438"/>
              <a:ext cx="0" cy="202"/>
            </a:xfrm>
            <a:prstGeom prst="line">
              <a:avLst/>
            </a:prstGeom>
            <a:noFill/>
            <a:ln w="57150">
              <a:solidFill>
                <a:srgbClr val="99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grpSp>
        <p:nvGrpSpPr>
          <p:cNvPr id="9" name="Group 32"/>
          <p:cNvGrpSpPr>
            <a:grpSpLocks/>
          </p:cNvGrpSpPr>
          <p:nvPr/>
        </p:nvGrpSpPr>
        <p:grpSpPr bwMode="auto">
          <a:xfrm>
            <a:off x="3382963" y="4408489"/>
            <a:ext cx="596900" cy="1209675"/>
            <a:chOff x="1171" y="2777"/>
            <a:chExt cx="376" cy="762"/>
          </a:xfrm>
        </p:grpSpPr>
        <p:grpSp>
          <p:nvGrpSpPr>
            <p:cNvPr id="83994" name="Group 33"/>
            <p:cNvGrpSpPr>
              <a:grpSpLocks/>
            </p:cNvGrpSpPr>
            <p:nvPr/>
          </p:nvGrpSpPr>
          <p:grpSpPr bwMode="auto">
            <a:xfrm>
              <a:off x="1459" y="2777"/>
              <a:ext cx="88" cy="759"/>
              <a:chOff x="1459" y="2777"/>
              <a:chExt cx="88" cy="759"/>
            </a:xfrm>
          </p:grpSpPr>
          <p:sp>
            <p:nvSpPr>
              <p:cNvPr id="83996" name="Line 34"/>
              <p:cNvSpPr>
                <a:spLocks noChangeShapeType="1"/>
              </p:cNvSpPr>
              <p:nvPr/>
            </p:nvSpPr>
            <p:spPr bwMode="auto">
              <a:xfrm flipH="1">
                <a:off x="1504" y="2820"/>
                <a:ext cx="2" cy="71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83997" name="Oval 35"/>
              <p:cNvSpPr>
                <a:spLocks noChangeArrowheads="1"/>
              </p:cNvSpPr>
              <p:nvPr/>
            </p:nvSpPr>
            <p:spPr bwMode="auto">
              <a:xfrm>
                <a:off x="1459" y="2777"/>
                <a:ext cx="88" cy="87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105000"/>
                  </a:lnSpc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lnSpc>
                    <a:spcPct val="105000"/>
                  </a:lnSpc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lnSpc>
                    <a:spcPct val="105000"/>
                  </a:lnSpc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lnSpc>
                    <a:spcPct val="105000"/>
                  </a:lnSpc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105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105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105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105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 typeface="Arial" panose="020B0604020202020204" pitchFamily="34" charset="0"/>
                  <a:buNone/>
                </a:pPr>
                <a:endParaRPr lang="id-ID" altLang="id-ID" sz="1800"/>
              </a:p>
            </p:txBody>
          </p:sp>
        </p:grpSp>
        <p:sp>
          <p:nvSpPr>
            <p:cNvPr id="83995" name="Line 36"/>
            <p:cNvSpPr>
              <a:spLocks noChangeShapeType="1"/>
            </p:cNvSpPr>
            <p:nvPr/>
          </p:nvSpPr>
          <p:spPr bwMode="auto">
            <a:xfrm rot="-5400000">
              <a:off x="1340" y="3370"/>
              <a:ext cx="0" cy="338"/>
            </a:xfrm>
            <a:prstGeom prst="line">
              <a:avLst/>
            </a:prstGeom>
            <a:noFill/>
            <a:ln w="57150">
              <a:solidFill>
                <a:srgbClr val="99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grpSp>
        <p:nvGrpSpPr>
          <p:cNvPr id="11" name="Group 37"/>
          <p:cNvGrpSpPr>
            <a:grpSpLocks/>
          </p:cNvGrpSpPr>
          <p:nvPr/>
        </p:nvGrpSpPr>
        <p:grpSpPr bwMode="auto">
          <a:xfrm>
            <a:off x="3482975" y="4572001"/>
            <a:ext cx="1512888" cy="912813"/>
            <a:chOff x="1234" y="2880"/>
            <a:chExt cx="953" cy="575"/>
          </a:xfrm>
        </p:grpSpPr>
        <p:sp>
          <p:nvSpPr>
            <p:cNvPr id="83990" name="AutoShape 38"/>
            <p:cNvSpPr>
              <a:spLocks/>
            </p:cNvSpPr>
            <p:nvPr/>
          </p:nvSpPr>
          <p:spPr bwMode="auto">
            <a:xfrm rot="-5400000">
              <a:off x="1709" y="2672"/>
              <a:ext cx="132" cy="541"/>
            </a:xfrm>
            <a:prstGeom prst="leftBrace">
              <a:avLst>
                <a:gd name="adj1" fmla="val 34097"/>
                <a:gd name="adj2" fmla="val 50000"/>
              </a:avLst>
            </a:prstGeom>
            <a:noFill/>
            <a:ln w="19050">
              <a:solidFill>
                <a:srgbClr val="99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id-ID" altLang="id-ID" sz="1800"/>
            </a:p>
          </p:txBody>
        </p:sp>
        <p:grpSp>
          <p:nvGrpSpPr>
            <p:cNvPr id="83991" name="Group 39"/>
            <p:cNvGrpSpPr>
              <a:grpSpLocks/>
            </p:cNvGrpSpPr>
            <p:nvPr/>
          </p:nvGrpSpPr>
          <p:grpSpPr bwMode="auto">
            <a:xfrm>
              <a:off x="1234" y="3031"/>
              <a:ext cx="953" cy="424"/>
              <a:chOff x="1234" y="3031"/>
              <a:chExt cx="953" cy="424"/>
            </a:xfrm>
          </p:grpSpPr>
          <p:sp>
            <p:nvSpPr>
              <p:cNvPr id="83992" name="Line 40"/>
              <p:cNvSpPr>
                <a:spLocks noChangeShapeType="1"/>
              </p:cNvSpPr>
              <p:nvPr/>
            </p:nvSpPr>
            <p:spPr bwMode="auto">
              <a:xfrm flipV="1">
                <a:off x="1700" y="3031"/>
                <a:ext cx="75" cy="32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83993" name="Text Box 41"/>
              <p:cNvSpPr txBox="1">
                <a:spLocks noChangeArrowheads="1"/>
              </p:cNvSpPr>
              <p:nvPr/>
            </p:nvSpPr>
            <p:spPr bwMode="auto">
              <a:xfrm>
                <a:off x="1234" y="3157"/>
                <a:ext cx="953" cy="298"/>
              </a:xfrm>
              <a:prstGeom prst="rect">
                <a:avLst/>
              </a:pr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45720" rIns="45720">
                <a:spAutoFit/>
              </a:bodyPr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105000"/>
                  </a:lnSpc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lnSpc>
                    <a:spcPct val="105000"/>
                  </a:lnSpc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lnSpc>
                    <a:spcPct val="105000"/>
                  </a:lnSpc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lnSpc>
                    <a:spcPct val="105000"/>
                  </a:lnSpc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105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105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105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105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buFont typeface="Arial" panose="020B0604020202020204" pitchFamily="34" charset="0"/>
                  <a:buNone/>
                </a:pPr>
                <a:r>
                  <a:rPr lang="en-US" altLang="zh-CN" sz="2500" b="1" i="1">
                    <a:ea typeface="SimSun" panose="02010600030101010101" pitchFamily="2" charset="-122"/>
                  </a:rPr>
                  <a:t>Shortage</a:t>
                </a:r>
              </a:p>
            </p:txBody>
          </p:sp>
        </p:grpSp>
      </p:grpSp>
      <p:sp>
        <p:nvSpPr>
          <p:cNvPr id="83989" name="FlagCount" hidden="1">
            <a:hlinkClick r:id="rId6" action="ppaction://hlinkfile"/>
          </p:cNvPr>
          <p:cNvSpPr>
            <a:spLocks noChangeArrowheads="1"/>
          </p:cNvSpPr>
          <p:nvPr/>
        </p:nvSpPr>
        <p:spPr bwMode="auto">
          <a:xfrm>
            <a:off x="9779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1400" b="1">
                <a:latin typeface="Tahoma" panose="020B0604030504040204" pitchFamily="34" charset="0"/>
                <a:ea typeface="SimSun" panose="02010600030101010101" pitchFamily="2" charset="-122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08218955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9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9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9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19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28" grpId="0"/>
      <p:bldP spid="119829" grpId="0"/>
      <p:bldP spid="119830" grpId="0"/>
      <p:bldP spid="119831" grpId="0"/>
    </p:bldLst>
  </p:timing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come to PowerPoint.potx" id="{43699C43-EC89-4A55-9A99-3FD944590577}" vid="{3C36ED3A-1C33-4ECB-8650-37D568EF454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3DEC53A-9DF1-4780-BE92-17E971B7A9E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Welcome to PowerPoint</Template>
  <TotalTime>19</TotalTime>
  <Words>345</Words>
  <Application>Microsoft Office PowerPoint</Application>
  <PresentationFormat>Widescreen</PresentationFormat>
  <Paragraphs>171</Paragraphs>
  <Slides>12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SimSun</vt:lpstr>
      <vt:lpstr>SimSun</vt:lpstr>
      <vt:lpstr>Arial</vt:lpstr>
      <vt:lpstr>Calibri</vt:lpstr>
      <vt:lpstr>Segoe UI</vt:lpstr>
      <vt:lpstr>Segoe UI Light</vt:lpstr>
      <vt:lpstr>Tahoma</vt:lpstr>
      <vt:lpstr>Wingdings</vt:lpstr>
      <vt:lpstr>WelcomeDoc</vt:lpstr>
      <vt:lpstr>Microsoft Excel Chart</vt:lpstr>
      <vt:lpstr>THE MARKET EQUILIBRIUM</vt:lpstr>
      <vt:lpstr>Supply and Demand Together</vt:lpstr>
      <vt:lpstr>Equilibrium price:</vt:lpstr>
      <vt:lpstr>Equilibrium quantity:</vt:lpstr>
      <vt:lpstr>Surplus (a.k.a. excess supply):</vt:lpstr>
      <vt:lpstr>Surplus (a.k.a. excess supply):</vt:lpstr>
      <vt:lpstr>Surplus (a.k.a. excess supply):</vt:lpstr>
      <vt:lpstr>Shortage (a.k.a. excess demand):</vt:lpstr>
      <vt:lpstr>Shortage (a.k.a. excess demand):</vt:lpstr>
      <vt:lpstr>Shortage (a.k.a. excess demand):</vt:lpstr>
      <vt:lpstr>EXERCISE!</vt:lpstr>
      <vt:lpstr>THANK YOU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MARKET FORCE OF SUPPLY</dc:title>
  <dc:creator>ENDANG PITALOKA</dc:creator>
  <cp:keywords/>
  <cp:lastModifiedBy>ENDANG PITALOKA</cp:lastModifiedBy>
  <cp:revision>2</cp:revision>
  <dcterms:created xsi:type="dcterms:W3CDTF">2019-08-27T06:38:56Z</dcterms:created>
  <dcterms:modified xsi:type="dcterms:W3CDTF">2019-08-27T06:58:46Z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TC029239449991</vt:lpwstr>
  </property>
</Properties>
</file>