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7"/>
  </p:notesMasterIdLst>
  <p:sldIdLst>
    <p:sldId id="256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  <p:sldId id="277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>
            <p14:sldId id="256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</p14:sldIdLst>
        </p14:section>
        <p14:section name="Design, Impress, Work Together" id="{B9B51309-D148-4332-87C2-07BE32FBCA3B}">
          <p14:sldIdLst/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B4A6"/>
    <a:srgbClr val="734F29"/>
    <a:srgbClr val="D24726"/>
    <a:srgbClr val="DD462F"/>
    <a:srgbClr val="AEB785"/>
    <a:srgbClr val="EFD5A2"/>
    <a:srgbClr val="3B3026"/>
    <a:srgbClr val="ECE1CA"/>
    <a:srgbClr val="79553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280" autoAdjust="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A53B52F-4488-4FF1-BC7E-1A37D2958CD2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  <p:sp>
        <p:nvSpPr>
          <p:cNvPr id="62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00660924-719E-47E1-B457-9744A672B648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10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62468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6246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8964833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758E17E0-676D-431A-BEC8-0C04B814B14B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  <p:sp>
        <p:nvSpPr>
          <p:cNvPr id="6451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6324DD57-F34C-4ACE-9385-A8DF05A0AC3E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11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64516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6451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258801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C1F5B0D-A341-45F6-8B61-2DD29C88CC66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  <p:sp>
        <p:nvSpPr>
          <p:cNvPr id="6656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E88B4D69-8B09-4062-9466-61639B3C4AA1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12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66564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6656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72332448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99715C6-3F9D-4182-BB25-3829C0E34CB6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  <p:sp>
        <p:nvSpPr>
          <p:cNvPr id="6861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9713437B-6158-4198-BE23-2CB8A7289E10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13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68612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6861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37711835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B240256-1E8D-4BDC-9A88-5C74E11DA597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  <p:sp>
        <p:nvSpPr>
          <p:cNvPr id="460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AC0BB2CF-F080-4609-AE5C-5DCF6DA8337F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2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46084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4608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4019373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407424C8-1326-4DC3-BEB9-CDEACC5A52FE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  <p:sp>
        <p:nvSpPr>
          <p:cNvPr id="48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C376350D-6F2C-4328-A711-95D78234180A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3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48132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4813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28507742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CF5D14-A665-46E7-A936-72DFC5F8DF9D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  <p:sp>
        <p:nvSpPr>
          <p:cNvPr id="5017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D58E1569-CCC2-4C98-8972-5EA92309090A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4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50180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5018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13256766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2E57C8-35F6-42B3-9676-9DA20FF9DFA2}" type="slidenum">
              <a:rPr lang="en-US" altLang="en-US" smtClean="0"/>
              <a:pPr/>
              <a:t>5</a:t>
            </a:fld>
            <a:endParaRPr lang="en-US" altLang="en-US" smtClean="0"/>
          </a:p>
        </p:txBody>
      </p:sp>
      <p:sp>
        <p:nvSpPr>
          <p:cNvPr id="522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36146CB3-19BD-44CB-BFB0-7DC6EB0C3055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5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52228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222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13774489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3367AA21-62F6-472E-A814-BD2566B3DD74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  <p:sp>
        <p:nvSpPr>
          <p:cNvPr id="5427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62CC6D59-E167-410E-8345-26A2CCCA6905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6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54276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5427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id-ID" altLang="id-ID" smtClean="0"/>
          </a:p>
        </p:txBody>
      </p:sp>
    </p:spTree>
    <p:extLst>
      <p:ext uri="{BB962C8B-B14F-4D97-AF65-F5344CB8AC3E}">
        <p14:creationId xmlns:p14="http://schemas.microsoft.com/office/powerpoint/2010/main" val="419154923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3D0F73-D97B-4D1B-B303-0D72826E6565}" type="slidenum">
              <a:rPr lang="en-US" altLang="en-US" smtClean="0"/>
              <a:pPr/>
              <a:t>7</a:t>
            </a:fld>
            <a:endParaRPr lang="en-US" altLang="en-US" smtClean="0"/>
          </a:p>
        </p:txBody>
      </p:sp>
      <p:sp>
        <p:nvSpPr>
          <p:cNvPr id="563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3EB7E464-4251-48D2-8C5C-15BC7FCBF578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7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56324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5632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3800117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8E38973-0F7C-4A8A-AC60-87A6138DC7A7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  <p:sp>
        <p:nvSpPr>
          <p:cNvPr id="5837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92A3561B-7098-4D64-85F6-5C9137363BF0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8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58372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xfrm>
            <a:off x="381000" y="534988"/>
            <a:ext cx="6096000" cy="3429000"/>
          </a:xfrm>
          <a:ln/>
        </p:spPr>
      </p:sp>
      <p:sp>
        <p:nvSpPr>
          <p:cNvPr id="5837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4248150"/>
            <a:ext cx="5486400" cy="4210050"/>
          </a:xfrm>
        </p:spPr>
        <p:txBody>
          <a:bodyPr/>
          <a:lstStyle/>
          <a:p>
            <a:pPr eaLnBrk="1" hangingPunct="1"/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34912559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652C181-51A4-419D-B254-C1E57878CA26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  <p:sp>
        <p:nvSpPr>
          <p:cNvPr id="60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buFont typeface="Arial" panose="020B0604020202020204" pitchFamily="34" charset="0"/>
              <a:buNone/>
            </a:pPr>
            <a:fld id="{068C1822-8824-479C-9C39-078922F9D3FC}" type="slidenum">
              <a:rPr lang="en-US" altLang="en-US" sz="1200"/>
              <a:pPr algn="r" eaLnBrk="1" hangingPunct="1">
                <a:buFont typeface="Arial" panose="020B0604020202020204" pitchFamily="34" charset="0"/>
                <a:buNone/>
              </a:pPr>
              <a:t>9</a:t>
            </a:fld>
            <a:endParaRPr lang="en-US" altLang="en-US" sz="1200">
              <a:cs typeface="Arial" panose="020B0604020202020204" pitchFamily="34" charset="0"/>
            </a:endParaRPr>
          </a:p>
        </p:txBody>
      </p:sp>
      <p:sp>
        <p:nvSpPr>
          <p:cNvPr id="60420" name="Rectangle 2"/>
          <p:cNvSpPr>
            <a:spLocks noGrp="1" noRot="1" noChangeAspect="1" noChangeArrowheads="1" noTextEdit="1"/>
          </p:cNvSpPr>
          <p:nvPr>
            <p:ph type="sldImg" idx="4294967295"/>
          </p:nvPr>
        </p:nvSpPr>
        <p:spPr>
          <a:ln/>
        </p:spPr>
      </p:sp>
      <p:sp>
        <p:nvSpPr>
          <p:cNvPr id="6042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altLang="zh-CN" smtClean="0"/>
          </a:p>
        </p:txBody>
      </p:sp>
    </p:spTree>
    <p:extLst>
      <p:ext uri="{BB962C8B-B14F-4D97-AF65-F5344CB8AC3E}">
        <p14:creationId xmlns:p14="http://schemas.microsoft.com/office/powerpoint/2010/main" val="26915309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2061006"/>
            <a:ext cx="10515600" cy="2387600"/>
          </a:xfrm>
        </p:spPr>
        <p:txBody>
          <a:bodyPr anchor="b">
            <a:normAutofit/>
          </a:bodyPr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8202" y="5110609"/>
            <a:ext cx="6705599" cy="1137793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spcBef>
                <a:spcPts val="600"/>
              </a:spcBef>
              <a:buNone/>
              <a:defRPr sz="2800">
                <a:solidFill>
                  <a:srgbClr val="D24726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4866468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596921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215419" y="365125"/>
            <a:ext cx="1819564" cy="5811838"/>
          </a:xfrm>
        </p:spPr>
        <p:txBody>
          <a:bodyPr vert="eaVert"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10095346" y="0"/>
            <a:ext cx="2096655" cy="6858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02266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4434" y="0"/>
            <a:ext cx="10749367" cy="1208868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1" y="1825625"/>
            <a:ext cx="4167753" cy="435133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Aft>
                <a:spcPts val="1200"/>
              </a:spcAft>
              <a:buNone/>
              <a:defRPr sz="1600">
                <a:solidFill>
                  <a:schemeClr val="bg1">
                    <a:lumMod val="50000"/>
                  </a:schemeClr>
                </a:solidFill>
              </a:defRPr>
            </a:lvl1pPr>
            <a:lvl2pPr>
              <a:lnSpc>
                <a:spcPct val="150000"/>
              </a:lnSpc>
              <a:spcAft>
                <a:spcPts val="1200"/>
              </a:spcAft>
              <a:defRPr sz="1400">
                <a:solidFill>
                  <a:schemeClr val="bg1">
                    <a:lumMod val="50000"/>
                  </a:schemeClr>
                </a:solidFill>
              </a:defRPr>
            </a:lvl2pPr>
            <a:lvl3pPr>
              <a:lnSpc>
                <a:spcPct val="150000"/>
              </a:lnSpc>
              <a:spcAft>
                <a:spcPts val="1200"/>
              </a:spcAft>
              <a:defRPr sz="1200">
                <a:solidFill>
                  <a:schemeClr val="bg1">
                    <a:lumMod val="50000"/>
                  </a:schemeClr>
                </a:solidFill>
              </a:defRPr>
            </a:lvl3pPr>
            <a:lvl4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4pPr>
            <a:lvl5pPr>
              <a:lnSpc>
                <a:spcPct val="150000"/>
              </a:lnSpc>
              <a:spcAft>
                <a:spcPts val="1200"/>
              </a:spcAft>
              <a:defRPr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1" y="2402238"/>
            <a:ext cx="4508715" cy="2187227"/>
          </a:xfrm>
        </p:spPr>
        <p:txBody>
          <a:bodyPr anchor="ctr">
            <a:noAutofit/>
          </a:bodyPr>
          <a:lstStyle>
            <a:lvl1pPr algn="l">
              <a:defRPr sz="4800">
                <a:solidFill>
                  <a:srgbClr val="D247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308" y="2402237"/>
            <a:ext cx="5269424" cy="2187226"/>
          </a:xfrm>
        </p:spPr>
        <p:txBody>
          <a:bodyPr anchor="ctr">
            <a:normAutofit/>
          </a:bodyPr>
          <a:lstStyle>
            <a:lvl1pPr marL="0" indent="0">
              <a:lnSpc>
                <a:spcPct val="150000"/>
              </a:lnSpc>
              <a:buNone/>
              <a:defRPr sz="28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5656882" y="1709738"/>
            <a:ext cx="6535119" cy="357518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32822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10737851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489075"/>
            <a:ext cx="5156200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1851" y="2193927"/>
            <a:ext cx="5156200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9664" y="1489075"/>
            <a:ext cx="5157787" cy="6413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9664" y="2193927"/>
            <a:ext cx="5157787" cy="397827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606029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"/>
            <a:ext cx="10744200" cy="1228436"/>
          </a:xfrm>
        </p:spPr>
        <p:txBody>
          <a:bodyPr anchor="b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13328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0814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432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600" smtClean="0">
                <a:solidFill>
                  <a:schemeClr val="bg1">
                    <a:lumMod val="50000"/>
                  </a:schemeClr>
                </a:solidFill>
              </a:defRPr>
            </a:lvl1pPr>
            <a:lvl2pPr>
              <a:defRPr lang="en-US" sz="1400" smtClean="0">
                <a:solidFill>
                  <a:schemeClr val="bg1">
                    <a:lumMod val="50000"/>
                  </a:schemeClr>
                </a:solidFill>
              </a:defRPr>
            </a:lvl2pPr>
            <a:lvl3pPr>
              <a:defRPr lang="en-US" sz="1200" smtClean="0">
                <a:solidFill>
                  <a:schemeClr val="bg1">
                    <a:lumMod val="50000"/>
                  </a:schemeClr>
                </a:solidFill>
              </a:defRPr>
            </a:lvl3pPr>
            <a:lvl4pPr>
              <a:defRPr lang="en-US" sz="1100" smtClean="0">
                <a:solidFill>
                  <a:schemeClr val="bg1">
                    <a:lumMod val="50000"/>
                  </a:schemeClr>
                </a:solidFill>
              </a:defRPr>
            </a:lvl4pPr>
            <a:lvl5pPr>
              <a:defRPr lang="en-US" sz="1100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Click to edit Master text styles</a:t>
            </a:r>
          </a:p>
          <a:p>
            <a:pPr marL="0" lvl="1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Second level</a:t>
            </a:r>
          </a:p>
          <a:p>
            <a:pPr marL="0" lvl="2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Third level</a:t>
            </a:r>
          </a:p>
          <a:p>
            <a:pPr marL="0" lvl="3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Fourth level</a:t>
            </a:r>
          </a:p>
          <a:p>
            <a:pPr marL="0" lvl="4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1938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101850"/>
            <a:ext cx="3932237" cy="3759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095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EBAAA-29B5-4AF5-BC5F-7E580C29002D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8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77200" y="63563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0EDB8-5305-433F-BE41-D7A86D811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../../../../Program%20Files/TurningPoint/2003/Questions.html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hyperlink" Target="../../../../Program%20Files/TurningPoint/2003/Questions.html" TargetMode="External"/><Relationship Id="rId5" Type="http://schemas.openxmlformats.org/officeDocument/2006/relationships/image" Target="../media/image2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</a:t>
            </a:r>
            <a:r>
              <a:rPr lang="id-ID" dirty="0" smtClean="0"/>
              <a:t>HE MARKET FORCE OF SUPPLY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4C9906A1-EA19-44D7-B98E-C2C572C58C44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10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altLang="zh-CN" sz="3400">
                <a:ea typeface="SimSun" panose="02010600030101010101" pitchFamily="2" charset="-122"/>
              </a:rPr>
              <a:t>Supply Curve Shifters: 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Technology</a:t>
            </a:r>
          </a:p>
        </p:txBody>
      </p:sp>
      <p:sp>
        <p:nvSpPr>
          <p:cNvPr id="6349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Technology determines how much inputs are required to produce a unit of output.  </a:t>
            </a:r>
          </a:p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A cost-saving technological improvement has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the same effect as a fall in input prices,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shifts </a:t>
            </a:r>
            <a:r>
              <a:rPr lang="en-US" altLang="zh-CN" b="1" i="1" smtClean="0">
                <a:ea typeface="SimSun" panose="02010600030101010101" pitchFamily="2" charset="-122"/>
              </a:rPr>
              <a:t>S</a:t>
            </a:r>
            <a:r>
              <a:rPr lang="en-US" altLang="zh-CN" smtClean="0">
                <a:ea typeface="SimSun" panose="02010600030101010101" pitchFamily="2" charset="-122"/>
              </a:rPr>
              <a:t> curve to the right.  </a:t>
            </a:r>
          </a:p>
        </p:txBody>
      </p:sp>
      <p:sp>
        <p:nvSpPr>
          <p:cNvPr id="6144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34195966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34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34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2" grpId="0" build="p" bldLvl="4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05067084-C193-4074-8AE0-CF21A5301B66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11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6349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00039"/>
            <a:ext cx="8307388" cy="661987"/>
          </a:xfrm>
        </p:spPr>
        <p:txBody>
          <a:bodyPr anchor="t"/>
          <a:lstStyle/>
          <a:p>
            <a:pPr>
              <a:tabLst>
                <a:tab pos="4856163" algn="l"/>
              </a:tabLst>
            </a:pPr>
            <a:r>
              <a:rPr lang="en-US" altLang="zh-CN" sz="3400">
                <a:ea typeface="SimSun" panose="02010600030101010101" pitchFamily="2" charset="-122"/>
              </a:rPr>
              <a:t>Supply Curve Shifters: 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# of Sellers</a:t>
            </a:r>
            <a:r>
              <a:rPr lang="en-US" altLang="zh-CN" sz="3400">
                <a:solidFill>
                  <a:srgbClr val="0000FF"/>
                </a:solidFill>
                <a:ea typeface="SimSun" panose="02010600030101010101" pitchFamily="2" charset="-122"/>
              </a:rPr>
              <a:t> </a:t>
            </a:r>
            <a:r>
              <a:rPr lang="en-US" altLang="zh-CN" sz="3400">
                <a:ea typeface="SimSun" panose="02010600030101010101" pitchFamily="2" charset="-122"/>
              </a:rPr>
              <a:t> </a:t>
            </a:r>
            <a:endParaRPr lang="en-US" altLang="zh-CN" sz="3400">
              <a:solidFill>
                <a:srgbClr val="008080"/>
              </a:solidFill>
              <a:ea typeface="SimSun" panose="02010600030101010101" pitchFamily="2" charset="-122"/>
            </a:endParaRPr>
          </a:p>
        </p:txBody>
      </p:sp>
      <p:sp>
        <p:nvSpPr>
          <p:cNvPr id="6554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127250" y="1301750"/>
            <a:ext cx="8083550" cy="4565650"/>
          </a:xfrm>
        </p:spPr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An increase in the number of sellers increases the quantity supplied at each price,</a:t>
            </a:r>
          </a:p>
          <a:p>
            <a:pPr eaLnBrk="1" hangingPunct="1">
              <a:spcBef>
                <a:spcPct val="20000"/>
              </a:spcBef>
              <a:buFont typeface="Wingdings" panose="05000000000000000000" pitchFamily="2" charset="2"/>
              <a:buNone/>
            </a:pPr>
            <a:r>
              <a:rPr lang="en-US" altLang="zh-CN" smtClean="0">
                <a:ea typeface="SimSun" panose="02010600030101010101" pitchFamily="2" charset="-122"/>
              </a:rPr>
              <a:t>	shifts </a:t>
            </a:r>
            <a:r>
              <a:rPr lang="en-US" altLang="zh-CN" b="1" i="1" smtClean="0">
                <a:ea typeface="SimSun" panose="02010600030101010101" pitchFamily="2" charset="-122"/>
              </a:rPr>
              <a:t>S</a:t>
            </a:r>
            <a:r>
              <a:rPr lang="en-US" altLang="zh-CN" smtClean="0">
                <a:ea typeface="SimSun" panose="02010600030101010101" pitchFamily="2" charset="-122"/>
              </a:rPr>
              <a:t> curve to the right.  </a:t>
            </a:r>
          </a:p>
        </p:txBody>
      </p:sp>
      <p:sp>
        <p:nvSpPr>
          <p:cNvPr id="63494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3760493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55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55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40" grpId="0" build="p" bldLvl="4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9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81C88459-D48C-4942-B356-99FF1B9F1F16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12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655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981200" y="300039"/>
            <a:ext cx="8307388" cy="661987"/>
          </a:xfrm>
        </p:spPr>
        <p:txBody>
          <a:bodyPr anchor="t"/>
          <a:lstStyle/>
          <a:p>
            <a:pPr>
              <a:tabLst>
                <a:tab pos="4856163" algn="l"/>
              </a:tabLst>
            </a:pPr>
            <a:r>
              <a:rPr lang="en-US" altLang="zh-CN" sz="3400">
                <a:ea typeface="SimSun" panose="02010600030101010101" pitchFamily="2" charset="-122"/>
              </a:rPr>
              <a:t>Supply Curve Shifters: 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Expectations</a:t>
            </a:r>
            <a:r>
              <a:rPr lang="en-US" altLang="zh-CN" sz="3400">
                <a:ea typeface="SimSun" panose="02010600030101010101" pitchFamily="2" charset="-122"/>
              </a:rPr>
              <a:t> </a:t>
            </a:r>
            <a:endParaRPr lang="en-US" altLang="zh-CN" sz="3400">
              <a:solidFill>
                <a:srgbClr val="008080"/>
              </a:solidFill>
              <a:ea typeface="SimSun" panose="02010600030101010101" pitchFamily="2" charset="-122"/>
            </a:endParaRPr>
          </a:p>
        </p:txBody>
      </p:sp>
      <p:sp>
        <p:nvSpPr>
          <p:cNvPr id="6758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268413"/>
            <a:ext cx="8229600" cy="5118100"/>
          </a:xfrm>
        </p:spPr>
        <p:txBody>
          <a:bodyPr/>
          <a:lstStyle/>
          <a:p>
            <a:pPr marL="0" indent="0">
              <a:buNone/>
            </a:pPr>
            <a:r>
              <a:rPr lang="en-US" altLang="zh-CN" smtClean="0">
                <a:ea typeface="SimSun" panose="02010600030101010101" pitchFamily="2" charset="-122"/>
              </a:rPr>
              <a:t>Example:</a:t>
            </a:r>
          </a:p>
          <a:p>
            <a:pPr marL="400050" lvl="1"/>
            <a:r>
              <a:rPr lang="en-US" altLang="zh-CN" smtClean="0">
                <a:ea typeface="SimSun" panose="02010600030101010101" pitchFamily="2" charset="-122"/>
              </a:rPr>
              <a:t>Events in the Middle East lead to expectations of higher oil prices.  </a:t>
            </a:r>
          </a:p>
          <a:p>
            <a:pPr marL="400050" lvl="1"/>
            <a:r>
              <a:rPr lang="en-US" altLang="zh-CN" smtClean="0">
                <a:ea typeface="SimSun" panose="02010600030101010101" pitchFamily="2" charset="-122"/>
              </a:rPr>
              <a:t>In response, owners of Texas oilfields reduce supply now, save some inventory to sell later at the higher price. </a:t>
            </a:r>
          </a:p>
          <a:p>
            <a:pPr marL="400050" lvl="1"/>
            <a:r>
              <a:rPr lang="en-US" altLang="zh-CN" b="1" i="1" smtClean="0">
                <a:ea typeface="SimSun" panose="02010600030101010101" pitchFamily="2" charset="-122"/>
              </a:rPr>
              <a:t>S</a:t>
            </a:r>
            <a:r>
              <a:rPr lang="en-US" altLang="zh-CN" smtClean="0">
                <a:ea typeface="SimSun" panose="02010600030101010101" pitchFamily="2" charset="-122"/>
              </a:rPr>
              <a:t> curve shifts left.  </a:t>
            </a:r>
          </a:p>
          <a:p>
            <a:pPr marL="0" indent="0">
              <a:buNone/>
            </a:pPr>
            <a:r>
              <a:rPr lang="en-US" altLang="zh-CN" smtClean="0">
                <a:ea typeface="SimSun" panose="02010600030101010101" pitchFamily="2" charset="-122"/>
              </a:rPr>
              <a:t>In general, sellers may adjust supply</a:t>
            </a:r>
            <a:r>
              <a:rPr lang="en-US" altLang="zh-CN" baseline="30000" smtClean="0">
                <a:ea typeface="SimSun" panose="02010600030101010101" pitchFamily="2" charset="-122"/>
              </a:rPr>
              <a:t>*</a:t>
            </a:r>
            <a:r>
              <a:rPr lang="en-US" altLang="zh-CN" smtClean="0">
                <a:ea typeface="SimSun" panose="02010600030101010101" pitchFamily="2" charset="-122"/>
              </a:rPr>
              <a:t> when their expectations of future prices change. 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(</a:t>
            </a:r>
            <a:r>
              <a:rPr lang="en-US" altLang="zh-CN" baseline="30000" smtClean="0">
                <a:ea typeface="SimSun" panose="02010600030101010101" pitchFamily="2" charset="-122"/>
              </a:rPr>
              <a:t>*</a:t>
            </a:r>
            <a:r>
              <a:rPr lang="en-US" altLang="zh-CN" i="1" smtClean="0">
                <a:ea typeface="SimSun" panose="02010600030101010101" pitchFamily="2" charset="-122"/>
              </a:rPr>
              <a:t>If good not perishable</a:t>
            </a:r>
            <a:r>
              <a:rPr lang="en-US" altLang="zh-CN" smtClean="0">
                <a:ea typeface="SimSun" panose="02010600030101010101" pitchFamily="2" charset="-122"/>
              </a:rPr>
              <a:t>)</a:t>
            </a:r>
          </a:p>
        </p:txBody>
      </p:sp>
      <p:sp>
        <p:nvSpPr>
          <p:cNvPr id="6554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71761683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75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758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758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758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758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8" grpId="0" build="p" bldLvl="4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E0B862B9-4CA5-4972-936D-F0ACA17B8981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13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67588" name="Rectangle 2"/>
          <p:cNvSpPr>
            <a:spLocks noChangeArrowheads="1"/>
          </p:cNvSpPr>
          <p:nvPr/>
        </p:nvSpPr>
        <p:spPr bwMode="auto">
          <a:xfrm>
            <a:off x="2381250" y="1098550"/>
            <a:ext cx="7359650" cy="4510088"/>
          </a:xfrm>
          <a:prstGeom prst="rect">
            <a:avLst/>
          </a:prstGeom>
          <a:solidFill>
            <a:srgbClr val="CC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6758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582738" y="254000"/>
            <a:ext cx="8958262" cy="635000"/>
          </a:xfrm>
        </p:spPr>
        <p:txBody>
          <a:bodyPr/>
          <a:lstStyle/>
          <a:p>
            <a:pPr eaLnBrk="1" hangingPunct="1"/>
            <a:r>
              <a:rPr lang="en-US" altLang="zh-CN" sz="3300">
                <a:ea typeface="SimSun" panose="02010600030101010101" pitchFamily="2" charset="-122"/>
              </a:rPr>
              <a:t>Summary:  Variables that Influence Sellers</a:t>
            </a:r>
          </a:p>
        </p:txBody>
      </p:sp>
      <p:sp>
        <p:nvSpPr>
          <p:cNvPr id="67590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378076" y="1169989"/>
            <a:ext cx="7726363" cy="542925"/>
          </a:xfrm>
        </p:spPr>
        <p:txBody>
          <a:bodyPr/>
          <a:lstStyle/>
          <a:p>
            <a:pPr marL="0" indent="0">
              <a:buNone/>
              <a:tabLst>
                <a:tab pos="2684463" algn="l"/>
              </a:tabLst>
            </a:pPr>
            <a:r>
              <a:rPr lang="en-US" altLang="zh-CN" sz="2700" b="1">
                <a:ea typeface="SimSun" panose="02010600030101010101" pitchFamily="2" charset="-122"/>
              </a:rPr>
              <a:t>Variable	A change in this variable… </a:t>
            </a:r>
          </a:p>
        </p:txBody>
      </p:sp>
      <p:sp>
        <p:nvSpPr>
          <p:cNvPr id="107525" name="Rectangle 5"/>
          <p:cNvSpPr>
            <a:spLocks noChangeArrowheads="1"/>
          </p:cNvSpPr>
          <p:nvPr/>
        </p:nvSpPr>
        <p:spPr bwMode="auto">
          <a:xfrm>
            <a:off x="2578101" y="1822451"/>
            <a:ext cx="7142163" cy="405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tabLst>
                <a:tab pos="268446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tabLst>
                <a:tab pos="2684463" algn="l"/>
              </a:tabLst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tabLst>
                <a:tab pos="2684463" algn="l"/>
              </a:tabLst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tabLst>
                <a:tab pos="268446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Price	…causes a movement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	    along the </a:t>
            </a:r>
            <a:r>
              <a:rPr lang="en-US" altLang="zh-CN" sz="2700" b="1" i="1">
                <a:ea typeface="SimSun" panose="02010600030101010101" pitchFamily="2" charset="-122"/>
              </a:rPr>
              <a:t>S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Input Prices	…shifts the </a:t>
            </a:r>
            <a:r>
              <a:rPr lang="en-US" altLang="zh-CN" sz="2700" b="1" i="1">
                <a:ea typeface="SimSun" panose="02010600030101010101" pitchFamily="2" charset="-122"/>
              </a:rPr>
              <a:t>S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Technology	…shifts the </a:t>
            </a:r>
            <a:r>
              <a:rPr lang="en-US" altLang="zh-CN" sz="2700" b="1" i="1">
                <a:ea typeface="SimSun" panose="02010600030101010101" pitchFamily="2" charset="-122"/>
              </a:rPr>
              <a:t>S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# of Sellers	…shifts the </a:t>
            </a:r>
            <a:r>
              <a:rPr lang="en-US" altLang="zh-CN" sz="2700" b="1" i="1">
                <a:ea typeface="SimSun" panose="02010600030101010101" pitchFamily="2" charset="-122"/>
              </a:rPr>
              <a:t>S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700">
                <a:ea typeface="SimSun" panose="02010600030101010101" pitchFamily="2" charset="-122"/>
              </a:rPr>
              <a:t>Expectations	…shifts the </a:t>
            </a:r>
            <a:r>
              <a:rPr lang="en-US" altLang="zh-CN" sz="2700" b="1" i="1">
                <a:ea typeface="SimSun" panose="02010600030101010101" pitchFamily="2" charset="-122"/>
              </a:rPr>
              <a:t>S</a:t>
            </a:r>
            <a:r>
              <a:rPr lang="en-US" altLang="zh-CN" sz="2700">
                <a:ea typeface="SimSun" panose="02010600030101010101" pitchFamily="2" charset="-122"/>
              </a:rPr>
              <a:t> curve</a:t>
            </a:r>
          </a:p>
        </p:txBody>
      </p:sp>
      <p:sp>
        <p:nvSpPr>
          <p:cNvPr id="67592" name="Line 6"/>
          <p:cNvSpPr>
            <a:spLocks noChangeShapeType="1"/>
          </p:cNvSpPr>
          <p:nvPr/>
        </p:nvSpPr>
        <p:spPr bwMode="auto">
          <a:xfrm>
            <a:off x="2565401" y="1735138"/>
            <a:ext cx="6981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67593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91460210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5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5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75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2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d-ID" smtClean="0"/>
              <a:t>THANK YOU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223931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1E346D37-F64F-4703-A0CE-3377543A115F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2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4506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Supply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The </a:t>
            </a:r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quantity supplied</a:t>
            </a:r>
            <a:r>
              <a:rPr lang="en-US" altLang="zh-CN" smtClean="0">
                <a:ea typeface="SimSun" panose="02010600030101010101" pitchFamily="2" charset="-122"/>
              </a:rPr>
              <a:t> of any good is the amount that sellers are willing and able to sell. </a:t>
            </a:r>
          </a:p>
          <a:p>
            <a:pPr eaLnBrk="1" hangingPunct="1"/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Law of supply</a:t>
            </a:r>
            <a:r>
              <a:rPr lang="en-US" altLang="zh-CN" smtClean="0">
                <a:ea typeface="SimSun" panose="02010600030101010101" pitchFamily="2" charset="-122"/>
              </a:rPr>
              <a:t>:  the claim that the quantity supplied of a good rises when the price of the good rises, other things equal  </a:t>
            </a:r>
          </a:p>
        </p:txBody>
      </p:sp>
      <p:sp>
        <p:nvSpPr>
          <p:cNvPr id="4506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6344337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71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 bldLvl="4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70A6BD42-AD8F-4F9C-ACB7-5475943421EA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3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4710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46250" y="0"/>
            <a:ext cx="8686800" cy="901700"/>
          </a:xfrm>
        </p:spPr>
        <p:txBody>
          <a:bodyPr/>
          <a:lstStyle/>
          <a:p>
            <a:pPr eaLnBrk="1" hangingPunct="1"/>
            <a:r>
              <a:rPr lang="en-US" altLang="zh-CN" sz="3400">
                <a:ea typeface="SimSun" panose="02010600030101010101" pitchFamily="2" charset="-122"/>
              </a:rPr>
              <a:t>The Supply Schedule</a:t>
            </a: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055813" y="1003301"/>
            <a:ext cx="5099050" cy="3527425"/>
          </a:xfrm>
        </p:spPr>
        <p:txBody>
          <a:bodyPr/>
          <a:lstStyle/>
          <a:p>
            <a:pPr eaLnBrk="1" hangingPunct="1"/>
            <a:r>
              <a:rPr lang="en-US" altLang="zh-CN" b="1" smtClean="0">
                <a:solidFill>
                  <a:srgbClr val="CC0000"/>
                </a:solidFill>
                <a:ea typeface="SimSun" panose="02010600030101010101" pitchFamily="2" charset="-122"/>
              </a:rPr>
              <a:t>Supply schedule</a:t>
            </a:r>
            <a:r>
              <a:rPr lang="en-US" altLang="zh-CN" smtClean="0">
                <a:ea typeface="SimSun" panose="02010600030101010101" pitchFamily="2" charset="-122"/>
              </a:rPr>
              <a:t>:  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A table that shows the relationship between the price of a good and the quantity supplied. </a:t>
            </a:r>
          </a:p>
          <a:p>
            <a:pPr eaLnBrk="1" hangingPunct="1">
              <a:spcBef>
                <a:spcPct val="60000"/>
              </a:spcBef>
            </a:pPr>
            <a:r>
              <a:rPr lang="en-US" altLang="zh-CN" smtClean="0">
                <a:ea typeface="SimSun" panose="02010600030101010101" pitchFamily="2" charset="-122"/>
              </a:rPr>
              <a:t>Example: 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Starbucks’ supply of lattes.</a:t>
            </a:r>
          </a:p>
        </p:txBody>
      </p:sp>
      <p:sp>
        <p:nvSpPr>
          <p:cNvPr id="94212" name="Rectangle 4"/>
          <p:cNvSpPr>
            <a:spLocks noChangeArrowheads="1"/>
          </p:cNvSpPr>
          <p:nvPr/>
        </p:nvSpPr>
        <p:spPr bwMode="auto">
          <a:xfrm>
            <a:off x="2078039" y="4679950"/>
            <a:ext cx="4840287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zh-CN">
                <a:ea typeface="SimSun" panose="02010600030101010101" pitchFamily="2" charset="-122"/>
              </a:rPr>
              <a:t>Notice that Starbucks’ supply schedule obeys the </a:t>
            </a:r>
            <a:br>
              <a:rPr lang="en-US" altLang="zh-CN">
                <a:ea typeface="SimSun" panose="02010600030101010101" pitchFamily="2" charset="-122"/>
              </a:rPr>
            </a:br>
            <a:r>
              <a:rPr lang="en-US" altLang="zh-CN">
                <a:ea typeface="SimSun" panose="02010600030101010101" pitchFamily="2" charset="-122"/>
              </a:rPr>
              <a:t>Law of Supply.  </a:t>
            </a:r>
          </a:p>
        </p:txBody>
      </p:sp>
      <p:graphicFrame>
        <p:nvGraphicFramePr>
          <p:cNvPr id="94213" name="Group 5"/>
          <p:cNvGraphicFramePr>
            <a:graphicFrameLocks noGrp="1"/>
          </p:cNvGraphicFramePr>
          <p:nvPr/>
        </p:nvGraphicFramePr>
        <p:xfrm>
          <a:off x="7572376" y="889001"/>
          <a:ext cx="2651125" cy="4570448"/>
        </p:xfrm>
        <a:graphic>
          <a:graphicData uri="http://schemas.openxmlformats.org/drawingml/2006/table">
            <a:tbl>
              <a:tblPr/>
              <a:tblGrid>
                <a:gridCol w="1084263"/>
                <a:gridCol w="1566862"/>
              </a:tblGrid>
              <a:tr h="1243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Price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Quantity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 supplied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sp>
        <p:nvSpPr>
          <p:cNvPr id="47136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58950973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91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91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9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9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build="p" bldLvl="4"/>
      <p:bldP spid="942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647D2EE7-7706-4F2C-9F22-71EC1060BADA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4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aphicFrame>
        <p:nvGraphicFramePr>
          <p:cNvPr id="49156" name="Object 2"/>
          <p:cNvGraphicFramePr>
            <a:graphicFrameLocks/>
          </p:cNvGraphicFramePr>
          <p:nvPr/>
        </p:nvGraphicFramePr>
        <p:xfrm>
          <a:off x="1801814" y="1157289"/>
          <a:ext cx="5151437" cy="5121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r:id="rId4" imgW="4410000" imgH="4398840" progId="Excel.Chart.8">
                  <p:embed/>
                </p:oleObj>
              </mc:Choice>
              <mc:Fallback>
                <p:oleObj r:id="rId4" imgW="4410000" imgH="4398840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01814" y="1157289"/>
                        <a:ext cx="5151437" cy="5121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381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836864" y="4256088"/>
            <a:ext cx="1157287" cy="1262062"/>
            <a:chOff x="827" y="2681"/>
            <a:chExt cx="729" cy="795"/>
          </a:xfrm>
        </p:grpSpPr>
        <p:grpSp>
          <p:nvGrpSpPr>
            <p:cNvPr id="49221" name="Group 4"/>
            <p:cNvGrpSpPr>
              <a:grpSpLocks/>
            </p:cNvGrpSpPr>
            <p:nvPr/>
          </p:nvGrpSpPr>
          <p:grpSpPr bwMode="auto">
            <a:xfrm>
              <a:off x="827" y="2724"/>
              <a:ext cx="685" cy="752"/>
              <a:chOff x="357" y="2450"/>
              <a:chExt cx="795" cy="646"/>
            </a:xfrm>
          </p:grpSpPr>
          <p:sp>
            <p:nvSpPr>
              <p:cNvPr id="49223" name="Line 5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9224" name="Line 6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49222" name="Oval 7"/>
            <p:cNvSpPr>
              <a:spLocks noChangeArrowheads="1"/>
            </p:cNvSpPr>
            <p:nvPr/>
          </p:nvSpPr>
          <p:spPr bwMode="auto">
            <a:xfrm>
              <a:off x="1468" y="2681"/>
              <a:ext cx="88" cy="8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4" name="Group 8"/>
          <p:cNvGrpSpPr>
            <a:grpSpLocks/>
          </p:cNvGrpSpPr>
          <p:nvPr/>
        </p:nvGrpSpPr>
        <p:grpSpPr bwMode="auto">
          <a:xfrm>
            <a:off x="2840038" y="3671888"/>
            <a:ext cx="1689100" cy="1852612"/>
            <a:chOff x="829" y="2313"/>
            <a:chExt cx="1064" cy="1167"/>
          </a:xfrm>
        </p:grpSpPr>
        <p:grpSp>
          <p:nvGrpSpPr>
            <p:cNvPr id="49217" name="Group 9"/>
            <p:cNvGrpSpPr>
              <a:grpSpLocks/>
            </p:cNvGrpSpPr>
            <p:nvPr/>
          </p:nvGrpSpPr>
          <p:grpSpPr bwMode="auto">
            <a:xfrm>
              <a:off x="829" y="2355"/>
              <a:ext cx="1022" cy="1125"/>
              <a:chOff x="357" y="2450"/>
              <a:chExt cx="795" cy="646"/>
            </a:xfrm>
          </p:grpSpPr>
          <p:sp>
            <p:nvSpPr>
              <p:cNvPr id="49219" name="Line 10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9220" name="Line 11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49218" name="Oval 12"/>
            <p:cNvSpPr>
              <a:spLocks noChangeArrowheads="1"/>
            </p:cNvSpPr>
            <p:nvPr/>
          </p:nvSpPr>
          <p:spPr bwMode="auto">
            <a:xfrm>
              <a:off x="1805" y="2313"/>
              <a:ext cx="88" cy="8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95245" name="Line 13"/>
          <p:cNvSpPr>
            <a:spLocks noChangeShapeType="1"/>
          </p:cNvSpPr>
          <p:nvPr/>
        </p:nvSpPr>
        <p:spPr bwMode="auto">
          <a:xfrm flipV="1">
            <a:off x="2847975" y="1766888"/>
            <a:ext cx="3390900" cy="3733800"/>
          </a:xfrm>
          <a:prstGeom prst="line">
            <a:avLst/>
          </a:prstGeom>
          <a:noFill/>
          <a:ln w="50800">
            <a:solidFill>
              <a:srgbClr val="00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5246" name="Oval 14"/>
          <p:cNvSpPr>
            <a:spLocks noChangeArrowheads="1"/>
          </p:cNvSpPr>
          <p:nvPr/>
        </p:nvSpPr>
        <p:spPr bwMode="auto">
          <a:xfrm>
            <a:off x="2771775" y="5438776"/>
            <a:ext cx="139700" cy="138113"/>
          </a:xfrm>
          <a:prstGeom prst="ellipse">
            <a:avLst/>
          </a:prstGeom>
          <a:solidFill>
            <a:srgbClr val="008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49161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005014" y="109538"/>
            <a:ext cx="8129587" cy="677862"/>
          </a:xfrm>
        </p:spPr>
        <p:txBody>
          <a:bodyPr/>
          <a:lstStyle/>
          <a:p>
            <a:pPr eaLnBrk="1" hangingPunct="1"/>
            <a:r>
              <a:rPr lang="en-US" altLang="zh-CN" sz="3200">
                <a:ea typeface="SimSun" panose="02010600030101010101" pitchFamily="2" charset="-122"/>
              </a:rPr>
              <a:t>Starbucks’ Supply Schedule &amp; Curve</a:t>
            </a:r>
          </a:p>
        </p:txBody>
      </p:sp>
      <p:graphicFrame>
        <p:nvGraphicFramePr>
          <p:cNvPr id="95248" name="Group 16"/>
          <p:cNvGraphicFramePr>
            <a:graphicFrameLocks noGrp="1"/>
          </p:cNvGraphicFramePr>
          <p:nvPr/>
        </p:nvGraphicFramePr>
        <p:xfrm>
          <a:off x="7572376" y="889001"/>
          <a:ext cx="2651125" cy="4570448"/>
        </p:xfrm>
        <a:graphic>
          <a:graphicData uri="http://schemas.openxmlformats.org/drawingml/2006/table">
            <a:tbl>
              <a:tblPr/>
              <a:tblGrid>
                <a:gridCol w="1084263"/>
                <a:gridCol w="1566862"/>
              </a:tblGrid>
              <a:tr h="124338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Price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Quantity </a:t>
                      </a:r>
                      <a:b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</a:b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of lattes supplied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12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  <a:tr h="47529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T="45623" marB="45623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18</a:t>
                      </a:r>
                    </a:p>
                  </a:txBody>
                  <a:tcPr marT="45623" marB="45623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FFCC"/>
                    </a:solidFill>
                  </a:tcPr>
                </a:tc>
              </a:tr>
            </a:tbl>
          </a:graphicData>
        </a:graphic>
      </p:graphicFrame>
      <p:grpSp>
        <p:nvGrpSpPr>
          <p:cNvPr id="6" name="Group 61"/>
          <p:cNvGrpSpPr>
            <a:grpSpLocks/>
          </p:cNvGrpSpPr>
          <p:nvPr/>
        </p:nvGrpSpPr>
        <p:grpSpPr bwMode="auto">
          <a:xfrm>
            <a:off x="2835276" y="4860925"/>
            <a:ext cx="601663" cy="655638"/>
            <a:chOff x="826" y="3062"/>
            <a:chExt cx="379" cy="413"/>
          </a:xfrm>
        </p:grpSpPr>
        <p:grpSp>
          <p:nvGrpSpPr>
            <p:cNvPr id="49213" name="Group 62"/>
            <p:cNvGrpSpPr>
              <a:grpSpLocks/>
            </p:cNvGrpSpPr>
            <p:nvPr/>
          </p:nvGrpSpPr>
          <p:grpSpPr bwMode="auto">
            <a:xfrm>
              <a:off x="826" y="3103"/>
              <a:ext cx="341" cy="372"/>
              <a:chOff x="357" y="2450"/>
              <a:chExt cx="795" cy="646"/>
            </a:xfrm>
          </p:grpSpPr>
          <p:sp>
            <p:nvSpPr>
              <p:cNvPr id="49215" name="Line 63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9216" name="Line 64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49214" name="Oval 65"/>
            <p:cNvSpPr>
              <a:spLocks noChangeArrowheads="1"/>
            </p:cNvSpPr>
            <p:nvPr/>
          </p:nvSpPr>
          <p:spPr bwMode="auto">
            <a:xfrm>
              <a:off x="1117" y="3062"/>
              <a:ext cx="88" cy="8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8" name="Group 66"/>
          <p:cNvGrpSpPr>
            <a:grpSpLocks/>
          </p:cNvGrpSpPr>
          <p:nvPr/>
        </p:nvGrpSpPr>
        <p:grpSpPr bwMode="auto">
          <a:xfrm>
            <a:off x="2838451" y="3071813"/>
            <a:ext cx="2219325" cy="2444750"/>
            <a:chOff x="828" y="1935"/>
            <a:chExt cx="1398" cy="1540"/>
          </a:xfrm>
        </p:grpSpPr>
        <p:grpSp>
          <p:nvGrpSpPr>
            <p:cNvPr id="49209" name="Group 67"/>
            <p:cNvGrpSpPr>
              <a:grpSpLocks/>
            </p:cNvGrpSpPr>
            <p:nvPr/>
          </p:nvGrpSpPr>
          <p:grpSpPr bwMode="auto">
            <a:xfrm>
              <a:off x="828" y="1975"/>
              <a:ext cx="1358" cy="1500"/>
              <a:chOff x="357" y="2450"/>
              <a:chExt cx="795" cy="646"/>
            </a:xfrm>
          </p:grpSpPr>
          <p:sp>
            <p:nvSpPr>
              <p:cNvPr id="49211" name="Line 6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9212" name="Line 6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49210" name="Oval 70"/>
            <p:cNvSpPr>
              <a:spLocks noChangeArrowheads="1"/>
            </p:cNvSpPr>
            <p:nvPr/>
          </p:nvSpPr>
          <p:spPr bwMode="auto">
            <a:xfrm>
              <a:off x="2138" y="1935"/>
              <a:ext cx="88" cy="8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10" name="Group 71"/>
          <p:cNvGrpSpPr>
            <a:grpSpLocks/>
          </p:cNvGrpSpPr>
          <p:nvPr/>
        </p:nvGrpSpPr>
        <p:grpSpPr bwMode="auto">
          <a:xfrm>
            <a:off x="2840039" y="2479675"/>
            <a:ext cx="2759075" cy="3048000"/>
            <a:chOff x="829" y="1562"/>
            <a:chExt cx="1738" cy="1920"/>
          </a:xfrm>
        </p:grpSpPr>
        <p:grpSp>
          <p:nvGrpSpPr>
            <p:cNvPr id="49205" name="Group 72"/>
            <p:cNvGrpSpPr>
              <a:grpSpLocks/>
            </p:cNvGrpSpPr>
            <p:nvPr/>
          </p:nvGrpSpPr>
          <p:grpSpPr bwMode="auto">
            <a:xfrm>
              <a:off x="829" y="1602"/>
              <a:ext cx="1695" cy="1880"/>
              <a:chOff x="357" y="2450"/>
              <a:chExt cx="795" cy="646"/>
            </a:xfrm>
          </p:grpSpPr>
          <p:sp>
            <p:nvSpPr>
              <p:cNvPr id="49207" name="Line 73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9208" name="Line 74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49206" name="Oval 75"/>
            <p:cNvSpPr>
              <a:spLocks noChangeArrowheads="1"/>
            </p:cNvSpPr>
            <p:nvPr/>
          </p:nvSpPr>
          <p:spPr bwMode="auto">
            <a:xfrm>
              <a:off x="2479" y="1562"/>
              <a:ext cx="88" cy="8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grpSp>
        <p:nvGrpSpPr>
          <p:cNvPr id="12" name="Group 76"/>
          <p:cNvGrpSpPr>
            <a:grpSpLocks/>
          </p:cNvGrpSpPr>
          <p:nvPr/>
        </p:nvGrpSpPr>
        <p:grpSpPr bwMode="auto">
          <a:xfrm>
            <a:off x="2838450" y="1873250"/>
            <a:ext cx="3316288" cy="3640138"/>
            <a:chOff x="828" y="1180"/>
            <a:chExt cx="2089" cy="2293"/>
          </a:xfrm>
        </p:grpSpPr>
        <p:grpSp>
          <p:nvGrpSpPr>
            <p:cNvPr id="49201" name="Group 77"/>
            <p:cNvGrpSpPr>
              <a:grpSpLocks/>
            </p:cNvGrpSpPr>
            <p:nvPr/>
          </p:nvGrpSpPr>
          <p:grpSpPr bwMode="auto">
            <a:xfrm>
              <a:off x="828" y="1224"/>
              <a:ext cx="2043" cy="2249"/>
              <a:chOff x="357" y="2450"/>
              <a:chExt cx="795" cy="646"/>
            </a:xfrm>
          </p:grpSpPr>
          <p:sp>
            <p:nvSpPr>
              <p:cNvPr id="49203" name="Line 7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49204" name="Line 7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sp>
          <p:nvSpPr>
            <p:cNvPr id="49202" name="Oval 80"/>
            <p:cNvSpPr>
              <a:spLocks noChangeArrowheads="1"/>
            </p:cNvSpPr>
            <p:nvPr/>
          </p:nvSpPr>
          <p:spPr bwMode="auto">
            <a:xfrm>
              <a:off x="2829" y="1180"/>
              <a:ext cx="88" cy="87"/>
            </a:xfrm>
            <a:prstGeom prst="ellipse">
              <a:avLst/>
            </a:prstGeom>
            <a:solidFill>
              <a:srgbClr val="00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</p:grpSp>
      <p:sp>
        <p:nvSpPr>
          <p:cNvPr id="95313" name="Line 81"/>
          <p:cNvSpPr>
            <a:spLocks noChangeShapeType="1"/>
          </p:cNvSpPr>
          <p:nvPr/>
        </p:nvSpPr>
        <p:spPr bwMode="auto">
          <a:xfrm>
            <a:off x="7026275" y="2386013"/>
            <a:ext cx="55245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5314" name="Line 82"/>
          <p:cNvSpPr>
            <a:spLocks noChangeShapeType="1"/>
          </p:cNvSpPr>
          <p:nvPr/>
        </p:nvSpPr>
        <p:spPr bwMode="auto">
          <a:xfrm>
            <a:off x="7018338" y="2857500"/>
            <a:ext cx="55245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5315" name="Line 83"/>
          <p:cNvSpPr>
            <a:spLocks noChangeShapeType="1"/>
          </p:cNvSpPr>
          <p:nvPr/>
        </p:nvSpPr>
        <p:spPr bwMode="auto">
          <a:xfrm>
            <a:off x="7027863" y="3327400"/>
            <a:ext cx="55245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5316" name="Line 84"/>
          <p:cNvSpPr>
            <a:spLocks noChangeShapeType="1"/>
          </p:cNvSpPr>
          <p:nvPr/>
        </p:nvSpPr>
        <p:spPr bwMode="auto">
          <a:xfrm>
            <a:off x="7018338" y="3800475"/>
            <a:ext cx="55245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5317" name="Line 85"/>
          <p:cNvSpPr>
            <a:spLocks noChangeShapeType="1"/>
          </p:cNvSpPr>
          <p:nvPr/>
        </p:nvSpPr>
        <p:spPr bwMode="auto">
          <a:xfrm>
            <a:off x="7026275" y="4286250"/>
            <a:ext cx="55245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5318" name="Line 86"/>
          <p:cNvSpPr>
            <a:spLocks noChangeShapeType="1"/>
          </p:cNvSpPr>
          <p:nvPr/>
        </p:nvSpPr>
        <p:spPr bwMode="auto">
          <a:xfrm>
            <a:off x="7019925" y="4757738"/>
            <a:ext cx="55245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95319" name="Line 87"/>
          <p:cNvSpPr>
            <a:spLocks noChangeShapeType="1"/>
          </p:cNvSpPr>
          <p:nvPr/>
        </p:nvSpPr>
        <p:spPr bwMode="auto">
          <a:xfrm>
            <a:off x="7010400" y="5229225"/>
            <a:ext cx="552450" cy="0"/>
          </a:xfrm>
          <a:prstGeom prst="line">
            <a:avLst/>
          </a:prstGeom>
          <a:noFill/>
          <a:ln w="57150">
            <a:solidFill>
              <a:srgbClr val="006600"/>
            </a:solidFill>
            <a:round/>
            <a:headEnd/>
            <a:tailEnd type="triangle" w="lg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9198" name="Text Box 88"/>
          <p:cNvSpPr txBox="1">
            <a:spLocks noChangeArrowheads="1"/>
          </p:cNvSpPr>
          <p:nvPr/>
        </p:nvSpPr>
        <p:spPr bwMode="auto">
          <a:xfrm>
            <a:off x="2613026" y="1301750"/>
            <a:ext cx="415925" cy="4889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 b="1" i="1">
                <a:ea typeface="SimSun" panose="02010600030101010101" pitchFamily="2" charset="-122"/>
              </a:rPr>
              <a:t>P</a:t>
            </a:r>
          </a:p>
        </p:txBody>
      </p:sp>
      <p:sp>
        <p:nvSpPr>
          <p:cNvPr id="49199" name="Text Box 89"/>
          <p:cNvSpPr txBox="1">
            <a:spLocks noChangeArrowheads="1"/>
          </p:cNvSpPr>
          <p:nvPr/>
        </p:nvSpPr>
        <p:spPr bwMode="auto">
          <a:xfrm>
            <a:off x="6376989" y="5373689"/>
            <a:ext cx="433387" cy="396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 b="1" i="1">
                <a:ea typeface="SimSun" panose="02010600030101010101" pitchFamily="2" charset="-122"/>
              </a:rPr>
              <a:t>Q</a:t>
            </a:r>
          </a:p>
        </p:txBody>
      </p:sp>
      <p:sp>
        <p:nvSpPr>
          <p:cNvPr id="49200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05991408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953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13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953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14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953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953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953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1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953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18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953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5319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3" dur="500"/>
                                        <p:tgtEl>
                                          <p:spTgt spid="9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45" grpId="0" animBg="1"/>
      <p:bldP spid="95246" grpId="0" animBg="1"/>
      <p:bldP spid="95313" grpId="0" animBg="1"/>
      <p:bldP spid="95314" grpId="0" animBg="1"/>
      <p:bldP spid="95315" grpId="0" animBg="1"/>
      <p:bldP spid="95316" grpId="0" animBg="1"/>
      <p:bldP spid="95317" grpId="0" animBg="1"/>
      <p:bldP spid="95318" grpId="0" animBg="1"/>
      <p:bldP spid="953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2365376" y="2801939"/>
            <a:ext cx="7491413" cy="3863975"/>
            <a:chOff x="530" y="1765"/>
            <a:chExt cx="4719" cy="2434"/>
          </a:xfrm>
        </p:grpSpPr>
        <p:sp>
          <p:nvSpPr>
            <p:cNvPr id="51288" name="Rectangle 3"/>
            <p:cNvSpPr>
              <a:spLocks noChangeArrowheads="1"/>
            </p:cNvSpPr>
            <p:nvPr/>
          </p:nvSpPr>
          <p:spPr bwMode="auto">
            <a:xfrm>
              <a:off x="530" y="1765"/>
              <a:ext cx="4719" cy="2434"/>
            </a:xfrm>
            <a:prstGeom prst="rect">
              <a:avLst/>
            </a:prstGeom>
            <a:solidFill>
              <a:srgbClr val="FFFF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51289" name="Line 4"/>
            <p:cNvSpPr>
              <a:spLocks noChangeShapeType="1"/>
            </p:cNvSpPr>
            <p:nvPr/>
          </p:nvSpPr>
          <p:spPr bwMode="auto">
            <a:xfrm>
              <a:off x="582" y="2095"/>
              <a:ext cx="458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1203" name="Rectangle 5"/>
          <p:cNvSpPr>
            <a:spLocks noGrp="1" noChangeArrowheads="1"/>
          </p:cNvSpPr>
          <p:nvPr>
            <p:ph type="title" idx="4294967295"/>
          </p:nvPr>
        </p:nvSpPr>
        <p:spPr>
          <a:xfrm>
            <a:off x="1609726" y="206376"/>
            <a:ext cx="9001125" cy="588963"/>
          </a:xfrm>
        </p:spPr>
        <p:txBody>
          <a:bodyPr/>
          <a:lstStyle/>
          <a:p>
            <a:pPr eaLnBrk="1" hangingPunct="1"/>
            <a:r>
              <a:rPr lang="en-US" altLang="zh-CN" sz="3200">
                <a:ea typeface="SimSun" panose="02010600030101010101" pitchFamily="2" charset="-122"/>
              </a:rPr>
              <a:t>Market Supply versus Individual Supply</a:t>
            </a:r>
          </a:p>
        </p:txBody>
      </p:sp>
      <p:sp>
        <p:nvSpPr>
          <p:cNvPr id="53253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1862138" y="803276"/>
            <a:ext cx="8526462" cy="1984375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altLang="zh-CN" sz="2700">
                <a:ea typeface="SimSun" panose="02010600030101010101" pitchFamily="2" charset="-122"/>
              </a:rPr>
              <a:t>The quantity supplied in the market is the sum of </a:t>
            </a:r>
            <a:br>
              <a:rPr lang="en-US" altLang="zh-CN" sz="2700">
                <a:ea typeface="SimSun" panose="02010600030101010101" pitchFamily="2" charset="-122"/>
              </a:rPr>
            </a:br>
            <a:r>
              <a:rPr lang="en-US" altLang="zh-CN" sz="2700">
                <a:ea typeface="SimSun" panose="02010600030101010101" pitchFamily="2" charset="-122"/>
              </a:rPr>
              <a:t>the quantities supplied by all sellers at each price. </a:t>
            </a:r>
          </a:p>
          <a:p>
            <a:pPr eaLnBrk="1" hangingPunct="1">
              <a:lnSpc>
                <a:spcPct val="100000"/>
              </a:lnSpc>
              <a:spcBef>
                <a:spcPct val="35000"/>
              </a:spcBef>
            </a:pPr>
            <a:r>
              <a:rPr lang="en-US" altLang="zh-CN" sz="2700">
                <a:ea typeface="SimSun" panose="02010600030101010101" pitchFamily="2" charset="-122"/>
              </a:rPr>
              <a:t>Suppose Starbucks and Jitters are the only two sellers in this market.     (</a:t>
            </a:r>
            <a:r>
              <a:rPr lang="en-US" altLang="zh-CN" sz="2700" b="1" i="1">
                <a:ea typeface="SimSun" panose="02010600030101010101" pitchFamily="2" charset="-122"/>
              </a:rPr>
              <a:t>Q</a:t>
            </a:r>
            <a:r>
              <a:rPr lang="en-US" altLang="zh-CN" sz="2700" b="1" i="1" baseline="30000">
                <a:ea typeface="SimSun" panose="02010600030101010101" pitchFamily="2" charset="-122"/>
              </a:rPr>
              <a:t>s</a:t>
            </a:r>
            <a:r>
              <a:rPr lang="en-US" altLang="zh-CN" sz="2700">
                <a:ea typeface="SimSun" panose="02010600030101010101" pitchFamily="2" charset="-122"/>
              </a:rPr>
              <a:t> = quantity supplied)</a:t>
            </a:r>
          </a:p>
        </p:txBody>
      </p:sp>
      <p:grpSp>
        <p:nvGrpSpPr>
          <p:cNvPr id="3" name="Group 7"/>
          <p:cNvGrpSpPr>
            <a:grpSpLocks/>
          </p:cNvGrpSpPr>
          <p:nvPr/>
        </p:nvGrpSpPr>
        <p:grpSpPr bwMode="auto">
          <a:xfrm>
            <a:off x="3640138" y="2832100"/>
            <a:ext cx="1873250" cy="3816350"/>
            <a:chOff x="1333" y="1784"/>
            <a:chExt cx="1180" cy="2404"/>
          </a:xfrm>
        </p:grpSpPr>
        <p:sp>
          <p:nvSpPr>
            <p:cNvPr id="51280" name="Rectangle 8"/>
            <p:cNvSpPr>
              <a:spLocks noChangeArrowheads="1"/>
            </p:cNvSpPr>
            <p:nvPr/>
          </p:nvSpPr>
          <p:spPr bwMode="auto">
            <a:xfrm>
              <a:off x="1333" y="3889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id-ID" sz="2400"/>
                <a:t>18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81" name="Rectangle 9"/>
            <p:cNvSpPr>
              <a:spLocks noChangeArrowheads="1"/>
            </p:cNvSpPr>
            <p:nvPr/>
          </p:nvSpPr>
          <p:spPr bwMode="auto">
            <a:xfrm>
              <a:off x="1333" y="3590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>
                  <a:ea typeface="SimSun" panose="02010600030101010101" pitchFamily="2" charset="-122"/>
                </a:rPr>
                <a:t>....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82" name="Rectangle 10"/>
            <p:cNvSpPr>
              <a:spLocks noChangeArrowheads="1"/>
            </p:cNvSpPr>
            <p:nvPr/>
          </p:nvSpPr>
          <p:spPr bwMode="auto">
            <a:xfrm>
              <a:off x="1333" y="3291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12</a:t>
              </a:r>
            </a:p>
          </p:txBody>
        </p:sp>
        <p:sp>
          <p:nvSpPr>
            <p:cNvPr id="51283" name="Rectangle 11"/>
            <p:cNvSpPr>
              <a:spLocks noChangeArrowheads="1"/>
            </p:cNvSpPr>
            <p:nvPr/>
          </p:nvSpPr>
          <p:spPr bwMode="auto">
            <a:xfrm>
              <a:off x="1333" y="2992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>
                  <a:ea typeface="SimSun" panose="02010600030101010101" pitchFamily="2" charset="-122"/>
                </a:rPr>
                <a:t>....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84" name="Rectangle 12"/>
            <p:cNvSpPr>
              <a:spLocks noChangeArrowheads="1"/>
            </p:cNvSpPr>
            <p:nvPr/>
          </p:nvSpPr>
          <p:spPr bwMode="auto">
            <a:xfrm>
              <a:off x="1333" y="2693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/>
                <a:t>....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85" name="Rectangle 13"/>
            <p:cNvSpPr>
              <a:spLocks noChangeArrowheads="1"/>
            </p:cNvSpPr>
            <p:nvPr/>
          </p:nvSpPr>
          <p:spPr bwMode="auto">
            <a:xfrm>
              <a:off x="1333" y="2394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id-ID" sz="2400"/>
                <a:t>3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86" name="Rectangle 14"/>
            <p:cNvSpPr>
              <a:spLocks noChangeArrowheads="1"/>
            </p:cNvSpPr>
            <p:nvPr/>
          </p:nvSpPr>
          <p:spPr bwMode="auto">
            <a:xfrm>
              <a:off x="1333" y="2095"/>
              <a:ext cx="1180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0</a:t>
              </a:r>
            </a:p>
          </p:txBody>
        </p:sp>
        <p:sp>
          <p:nvSpPr>
            <p:cNvPr id="51287" name="Rectangle 15"/>
            <p:cNvSpPr>
              <a:spLocks noChangeArrowheads="1"/>
            </p:cNvSpPr>
            <p:nvPr/>
          </p:nvSpPr>
          <p:spPr bwMode="auto">
            <a:xfrm>
              <a:off x="1333" y="1784"/>
              <a:ext cx="1180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Starbucks</a:t>
              </a: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5780088" y="2832100"/>
            <a:ext cx="1598612" cy="3816350"/>
            <a:chOff x="2681" y="1784"/>
            <a:chExt cx="1007" cy="2404"/>
          </a:xfrm>
        </p:grpSpPr>
        <p:sp>
          <p:nvSpPr>
            <p:cNvPr id="51272" name="Rectangle 17"/>
            <p:cNvSpPr>
              <a:spLocks noChangeArrowheads="1"/>
            </p:cNvSpPr>
            <p:nvPr/>
          </p:nvSpPr>
          <p:spPr bwMode="auto">
            <a:xfrm>
              <a:off x="2681" y="3889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12</a:t>
              </a:r>
            </a:p>
          </p:txBody>
        </p:sp>
        <p:sp>
          <p:nvSpPr>
            <p:cNvPr id="51273" name="Rectangle 18"/>
            <p:cNvSpPr>
              <a:spLocks noChangeArrowheads="1"/>
            </p:cNvSpPr>
            <p:nvPr/>
          </p:nvSpPr>
          <p:spPr bwMode="auto">
            <a:xfrm>
              <a:off x="2681" y="3590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10</a:t>
              </a:r>
            </a:p>
          </p:txBody>
        </p:sp>
        <p:sp>
          <p:nvSpPr>
            <p:cNvPr id="51274" name="Rectangle 19"/>
            <p:cNvSpPr>
              <a:spLocks noChangeArrowheads="1"/>
            </p:cNvSpPr>
            <p:nvPr/>
          </p:nvSpPr>
          <p:spPr bwMode="auto">
            <a:xfrm>
              <a:off x="2681" y="3291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id-ID" sz="2400"/>
                <a:t>....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75" name="Rectangle 20"/>
            <p:cNvSpPr>
              <a:spLocks noChangeArrowheads="1"/>
            </p:cNvSpPr>
            <p:nvPr/>
          </p:nvSpPr>
          <p:spPr bwMode="auto">
            <a:xfrm>
              <a:off x="2681" y="2992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6</a:t>
              </a:r>
            </a:p>
          </p:txBody>
        </p:sp>
        <p:sp>
          <p:nvSpPr>
            <p:cNvPr id="51276" name="Rectangle 21"/>
            <p:cNvSpPr>
              <a:spLocks noChangeArrowheads="1"/>
            </p:cNvSpPr>
            <p:nvPr/>
          </p:nvSpPr>
          <p:spPr bwMode="auto">
            <a:xfrm>
              <a:off x="2681" y="2693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4</a:t>
              </a:r>
            </a:p>
          </p:txBody>
        </p:sp>
        <p:sp>
          <p:nvSpPr>
            <p:cNvPr id="51277" name="Rectangle 22"/>
            <p:cNvSpPr>
              <a:spLocks noChangeArrowheads="1"/>
            </p:cNvSpPr>
            <p:nvPr/>
          </p:nvSpPr>
          <p:spPr bwMode="auto">
            <a:xfrm>
              <a:off x="2681" y="2394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2</a:t>
              </a:r>
            </a:p>
          </p:txBody>
        </p:sp>
        <p:sp>
          <p:nvSpPr>
            <p:cNvPr id="51278" name="Rectangle 23"/>
            <p:cNvSpPr>
              <a:spLocks noChangeArrowheads="1"/>
            </p:cNvSpPr>
            <p:nvPr/>
          </p:nvSpPr>
          <p:spPr bwMode="auto">
            <a:xfrm>
              <a:off x="2681" y="2095"/>
              <a:ext cx="100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zh-CN" sz="2400">
                  <a:ea typeface="SimSun" panose="02010600030101010101" pitchFamily="2" charset="-122"/>
                </a:rPr>
                <a:t>....</a:t>
              </a: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79" name="Rectangle 24"/>
            <p:cNvSpPr>
              <a:spLocks noChangeArrowheads="1"/>
            </p:cNvSpPr>
            <p:nvPr/>
          </p:nvSpPr>
          <p:spPr bwMode="auto">
            <a:xfrm>
              <a:off x="2681" y="1784"/>
              <a:ext cx="1007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Jitters</a:t>
              </a:r>
            </a:p>
          </p:txBody>
        </p:sp>
      </p:grpSp>
      <p:grpSp>
        <p:nvGrpSpPr>
          <p:cNvPr id="5" name="Group 25"/>
          <p:cNvGrpSpPr>
            <a:grpSpLocks/>
          </p:cNvGrpSpPr>
          <p:nvPr/>
        </p:nvGrpSpPr>
        <p:grpSpPr bwMode="auto">
          <a:xfrm>
            <a:off x="5513389" y="4749800"/>
            <a:ext cx="4217987" cy="1898650"/>
            <a:chOff x="2513" y="2992"/>
            <a:chExt cx="2657" cy="1196"/>
          </a:xfrm>
        </p:grpSpPr>
        <p:sp>
          <p:nvSpPr>
            <p:cNvPr id="51260" name="Rectangle 26"/>
            <p:cNvSpPr>
              <a:spLocks noChangeArrowheads="1"/>
            </p:cNvSpPr>
            <p:nvPr/>
          </p:nvSpPr>
          <p:spPr bwMode="auto">
            <a:xfrm>
              <a:off x="2513" y="3889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61" name="Rectangle 27"/>
            <p:cNvSpPr>
              <a:spLocks noChangeArrowheads="1"/>
            </p:cNvSpPr>
            <p:nvPr/>
          </p:nvSpPr>
          <p:spPr bwMode="auto">
            <a:xfrm>
              <a:off x="2513" y="3590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62" name="Rectangle 28"/>
            <p:cNvSpPr>
              <a:spLocks noChangeArrowheads="1"/>
            </p:cNvSpPr>
            <p:nvPr/>
          </p:nvSpPr>
          <p:spPr bwMode="auto">
            <a:xfrm>
              <a:off x="2513" y="3291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63" name="Rectangle 29"/>
            <p:cNvSpPr>
              <a:spLocks noChangeArrowheads="1"/>
            </p:cNvSpPr>
            <p:nvPr/>
          </p:nvSpPr>
          <p:spPr bwMode="auto">
            <a:xfrm>
              <a:off x="2513" y="2992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64" name="Rectangle 30"/>
            <p:cNvSpPr>
              <a:spLocks noChangeArrowheads="1"/>
            </p:cNvSpPr>
            <p:nvPr/>
          </p:nvSpPr>
          <p:spPr bwMode="auto">
            <a:xfrm>
              <a:off x="3688" y="3889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51265" name="Rectangle 31"/>
            <p:cNvSpPr>
              <a:spLocks noChangeArrowheads="1"/>
            </p:cNvSpPr>
            <p:nvPr/>
          </p:nvSpPr>
          <p:spPr bwMode="auto">
            <a:xfrm>
              <a:off x="3688" y="3590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51266" name="Rectangle 32"/>
            <p:cNvSpPr>
              <a:spLocks noChangeArrowheads="1"/>
            </p:cNvSpPr>
            <p:nvPr/>
          </p:nvSpPr>
          <p:spPr bwMode="auto">
            <a:xfrm>
              <a:off x="3688" y="3291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51267" name="Rectangle 33"/>
            <p:cNvSpPr>
              <a:spLocks noChangeArrowheads="1"/>
            </p:cNvSpPr>
            <p:nvPr/>
          </p:nvSpPr>
          <p:spPr bwMode="auto">
            <a:xfrm>
              <a:off x="3688" y="2992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51268" name="Rectangle 34"/>
            <p:cNvSpPr>
              <a:spLocks noChangeArrowheads="1"/>
            </p:cNvSpPr>
            <p:nvPr/>
          </p:nvSpPr>
          <p:spPr bwMode="auto">
            <a:xfrm>
              <a:off x="3973" y="3889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solidFill>
                  <a:srgbClr val="FF0000"/>
                </a:solidFill>
                <a:ea typeface="SimSun" panose="02010600030101010101" pitchFamily="2" charset="-122"/>
              </a:endParaRPr>
            </a:p>
          </p:txBody>
        </p:sp>
        <p:sp>
          <p:nvSpPr>
            <p:cNvPr id="51269" name="Rectangle 35"/>
            <p:cNvSpPr>
              <a:spLocks noChangeArrowheads="1"/>
            </p:cNvSpPr>
            <p:nvPr/>
          </p:nvSpPr>
          <p:spPr bwMode="auto">
            <a:xfrm>
              <a:off x="3973" y="3590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id-ID" sz="2400">
                  <a:solidFill>
                    <a:srgbClr val="FF0000"/>
                  </a:solidFill>
                </a:rPr>
                <a:t>25</a:t>
              </a:r>
              <a:endParaRPr lang="en-US" altLang="zh-CN" sz="2400">
                <a:solidFill>
                  <a:srgbClr val="FF0000"/>
                </a:solidFill>
                <a:ea typeface="SimSun" panose="02010600030101010101" pitchFamily="2" charset="-122"/>
              </a:endParaRPr>
            </a:p>
          </p:txBody>
        </p:sp>
        <p:sp>
          <p:nvSpPr>
            <p:cNvPr id="51270" name="Rectangle 36"/>
            <p:cNvSpPr>
              <a:spLocks noChangeArrowheads="1"/>
            </p:cNvSpPr>
            <p:nvPr/>
          </p:nvSpPr>
          <p:spPr bwMode="auto">
            <a:xfrm>
              <a:off x="3973" y="3291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20</a:t>
              </a:r>
            </a:p>
          </p:txBody>
        </p:sp>
        <p:sp>
          <p:nvSpPr>
            <p:cNvPr id="51271" name="Rectangle 37"/>
            <p:cNvSpPr>
              <a:spLocks noChangeArrowheads="1"/>
            </p:cNvSpPr>
            <p:nvPr/>
          </p:nvSpPr>
          <p:spPr bwMode="auto">
            <a:xfrm>
              <a:off x="3973" y="2992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id-ID" altLang="id-ID" sz="2400">
                  <a:solidFill>
                    <a:srgbClr val="FF0000"/>
                  </a:solidFill>
                </a:rPr>
                <a:t>15</a:t>
              </a:r>
              <a:endParaRPr lang="en-US" altLang="zh-CN" sz="2400">
                <a:solidFill>
                  <a:srgbClr val="FF0000"/>
                </a:solidFill>
                <a:ea typeface="SimSun" panose="02010600030101010101" pitchFamily="2" charset="-122"/>
              </a:endParaRPr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5513389" y="4275138"/>
            <a:ext cx="4217987" cy="474662"/>
            <a:chOff x="2513" y="2693"/>
            <a:chExt cx="2657" cy="299"/>
          </a:xfrm>
        </p:grpSpPr>
        <p:sp>
          <p:nvSpPr>
            <p:cNvPr id="51257" name="Rectangle 39"/>
            <p:cNvSpPr>
              <a:spLocks noChangeArrowheads="1"/>
            </p:cNvSpPr>
            <p:nvPr/>
          </p:nvSpPr>
          <p:spPr bwMode="auto">
            <a:xfrm>
              <a:off x="2513" y="2693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58" name="Rectangle 40"/>
            <p:cNvSpPr>
              <a:spLocks noChangeArrowheads="1"/>
            </p:cNvSpPr>
            <p:nvPr/>
          </p:nvSpPr>
          <p:spPr bwMode="auto">
            <a:xfrm>
              <a:off x="3688" y="2693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51259" name="Rectangle 41"/>
            <p:cNvSpPr>
              <a:spLocks noChangeArrowheads="1"/>
            </p:cNvSpPr>
            <p:nvPr/>
          </p:nvSpPr>
          <p:spPr bwMode="auto">
            <a:xfrm>
              <a:off x="3973" y="2693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10</a:t>
              </a:r>
            </a:p>
          </p:txBody>
        </p:sp>
      </p:grpSp>
      <p:grpSp>
        <p:nvGrpSpPr>
          <p:cNvPr id="7" name="Group 42"/>
          <p:cNvGrpSpPr>
            <a:grpSpLocks/>
          </p:cNvGrpSpPr>
          <p:nvPr/>
        </p:nvGrpSpPr>
        <p:grpSpPr bwMode="auto">
          <a:xfrm>
            <a:off x="5513389" y="3800476"/>
            <a:ext cx="4217987" cy="474663"/>
            <a:chOff x="2513" y="2394"/>
            <a:chExt cx="2657" cy="299"/>
          </a:xfrm>
        </p:grpSpPr>
        <p:sp>
          <p:nvSpPr>
            <p:cNvPr id="51254" name="Rectangle 43"/>
            <p:cNvSpPr>
              <a:spLocks noChangeArrowheads="1"/>
            </p:cNvSpPr>
            <p:nvPr/>
          </p:nvSpPr>
          <p:spPr bwMode="auto">
            <a:xfrm>
              <a:off x="2513" y="2394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55" name="Rectangle 44"/>
            <p:cNvSpPr>
              <a:spLocks noChangeArrowheads="1"/>
            </p:cNvSpPr>
            <p:nvPr/>
          </p:nvSpPr>
          <p:spPr bwMode="auto">
            <a:xfrm>
              <a:off x="3688" y="2394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51256" name="Rectangle 45"/>
            <p:cNvSpPr>
              <a:spLocks noChangeArrowheads="1"/>
            </p:cNvSpPr>
            <p:nvPr/>
          </p:nvSpPr>
          <p:spPr bwMode="auto">
            <a:xfrm>
              <a:off x="3973" y="2394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solidFill>
                  <a:srgbClr val="FF0000"/>
                </a:solidFill>
                <a:ea typeface="SimSun" panose="02010600030101010101" pitchFamily="2" charset="-122"/>
              </a:endParaRPr>
            </a:p>
          </p:txBody>
        </p:sp>
      </p:grpSp>
      <p:grpSp>
        <p:nvGrpSpPr>
          <p:cNvPr id="8" name="Group 46"/>
          <p:cNvGrpSpPr>
            <a:grpSpLocks/>
          </p:cNvGrpSpPr>
          <p:nvPr/>
        </p:nvGrpSpPr>
        <p:grpSpPr bwMode="auto">
          <a:xfrm>
            <a:off x="5513389" y="3325813"/>
            <a:ext cx="4217987" cy="474662"/>
            <a:chOff x="2513" y="2095"/>
            <a:chExt cx="2657" cy="299"/>
          </a:xfrm>
        </p:grpSpPr>
        <p:sp>
          <p:nvSpPr>
            <p:cNvPr id="51251" name="Rectangle 47"/>
            <p:cNvSpPr>
              <a:spLocks noChangeArrowheads="1"/>
            </p:cNvSpPr>
            <p:nvPr/>
          </p:nvSpPr>
          <p:spPr bwMode="auto">
            <a:xfrm>
              <a:off x="2513" y="2095"/>
              <a:ext cx="168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endParaRPr lang="en-US" altLang="zh-CN" sz="2400">
                <a:ea typeface="SimSun" panose="02010600030101010101" pitchFamily="2" charset="-122"/>
              </a:endParaRPr>
            </a:p>
          </p:txBody>
        </p:sp>
        <p:sp>
          <p:nvSpPr>
            <p:cNvPr id="51252" name="Rectangle 48"/>
            <p:cNvSpPr>
              <a:spLocks noChangeArrowheads="1"/>
            </p:cNvSpPr>
            <p:nvPr/>
          </p:nvSpPr>
          <p:spPr bwMode="auto">
            <a:xfrm>
              <a:off x="3688" y="2095"/>
              <a:ext cx="285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=</a:t>
              </a:r>
            </a:p>
          </p:txBody>
        </p:sp>
        <p:sp>
          <p:nvSpPr>
            <p:cNvPr id="51253" name="Rectangle 49"/>
            <p:cNvSpPr>
              <a:spLocks noChangeArrowheads="1"/>
            </p:cNvSpPr>
            <p:nvPr/>
          </p:nvSpPr>
          <p:spPr bwMode="auto">
            <a:xfrm>
              <a:off x="3973" y="2095"/>
              <a:ext cx="1197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solidFill>
                    <a:srgbClr val="FF0000"/>
                  </a:solidFill>
                  <a:ea typeface="SimSun" panose="02010600030101010101" pitchFamily="2" charset="-122"/>
                </a:rPr>
                <a:t>0</a:t>
              </a:r>
            </a:p>
          </p:txBody>
        </p:sp>
      </p:grpSp>
      <p:sp>
        <p:nvSpPr>
          <p:cNvPr id="96306" name="Rectangle 50"/>
          <p:cNvSpPr>
            <a:spLocks noChangeArrowheads="1"/>
          </p:cNvSpPr>
          <p:nvPr/>
        </p:nvSpPr>
        <p:spPr bwMode="auto">
          <a:xfrm>
            <a:off x="7831139" y="2832101"/>
            <a:ext cx="1900237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anchorCtr="1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buClr>
                <a:srgbClr val="00B85C"/>
              </a:buClr>
              <a:buFont typeface="Wingdings" panose="05000000000000000000" pitchFamily="2" charset="2"/>
              <a:buNone/>
            </a:pPr>
            <a:r>
              <a:rPr lang="en-US" altLang="zh-CN" sz="2400">
                <a:solidFill>
                  <a:srgbClr val="FF0000"/>
                </a:solidFill>
                <a:ea typeface="SimSun" panose="02010600030101010101" pitchFamily="2" charset="-122"/>
              </a:rPr>
              <a:t>Market </a:t>
            </a:r>
            <a:r>
              <a:rPr lang="en-US" altLang="zh-CN" sz="2400" b="1" i="1">
                <a:solidFill>
                  <a:srgbClr val="FF0000"/>
                </a:solidFill>
                <a:ea typeface="SimSun" panose="02010600030101010101" pitchFamily="2" charset="-122"/>
              </a:rPr>
              <a:t>Q</a:t>
            </a:r>
            <a:r>
              <a:rPr lang="en-US" altLang="zh-CN" sz="2400" b="1" i="1" baseline="30000">
                <a:solidFill>
                  <a:srgbClr val="FF0000"/>
                </a:solidFill>
                <a:ea typeface="SimSun" panose="02010600030101010101" pitchFamily="2" charset="-122"/>
              </a:rPr>
              <a:t>s</a:t>
            </a:r>
            <a:r>
              <a:rPr lang="en-US" altLang="zh-CN" sz="2400">
                <a:solidFill>
                  <a:srgbClr val="FF0000"/>
                </a:solidFill>
                <a:ea typeface="SimSun" panose="02010600030101010101" pitchFamily="2" charset="-122"/>
              </a:rPr>
              <a:t> </a:t>
            </a:r>
          </a:p>
        </p:txBody>
      </p:sp>
      <p:grpSp>
        <p:nvGrpSpPr>
          <p:cNvPr id="9" name="Group 51"/>
          <p:cNvGrpSpPr>
            <a:grpSpLocks/>
          </p:cNvGrpSpPr>
          <p:nvPr/>
        </p:nvGrpSpPr>
        <p:grpSpPr bwMode="auto">
          <a:xfrm>
            <a:off x="2447926" y="2832100"/>
            <a:ext cx="1192213" cy="3816350"/>
            <a:chOff x="582" y="1784"/>
            <a:chExt cx="751" cy="2404"/>
          </a:xfrm>
        </p:grpSpPr>
        <p:sp>
          <p:nvSpPr>
            <p:cNvPr id="51243" name="Rectangle 52"/>
            <p:cNvSpPr>
              <a:spLocks noChangeArrowheads="1"/>
            </p:cNvSpPr>
            <p:nvPr/>
          </p:nvSpPr>
          <p:spPr bwMode="auto">
            <a:xfrm>
              <a:off x="582" y="2095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$0.00</a:t>
              </a:r>
            </a:p>
          </p:txBody>
        </p:sp>
        <p:sp>
          <p:nvSpPr>
            <p:cNvPr id="51244" name="Rectangle 53"/>
            <p:cNvSpPr>
              <a:spLocks noChangeArrowheads="1"/>
            </p:cNvSpPr>
            <p:nvPr/>
          </p:nvSpPr>
          <p:spPr bwMode="auto">
            <a:xfrm>
              <a:off x="582" y="3889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6.00</a:t>
              </a:r>
            </a:p>
          </p:txBody>
        </p:sp>
        <p:sp>
          <p:nvSpPr>
            <p:cNvPr id="51245" name="Rectangle 54"/>
            <p:cNvSpPr>
              <a:spLocks noChangeArrowheads="1"/>
            </p:cNvSpPr>
            <p:nvPr/>
          </p:nvSpPr>
          <p:spPr bwMode="auto">
            <a:xfrm>
              <a:off x="582" y="3590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5.00</a:t>
              </a:r>
            </a:p>
          </p:txBody>
        </p:sp>
        <p:sp>
          <p:nvSpPr>
            <p:cNvPr id="51246" name="Rectangle 55"/>
            <p:cNvSpPr>
              <a:spLocks noChangeArrowheads="1"/>
            </p:cNvSpPr>
            <p:nvPr/>
          </p:nvSpPr>
          <p:spPr bwMode="auto">
            <a:xfrm>
              <a:off x="582" y="3291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4.00</a:t>
              </a:r>
            </a:p>
          </p:txBody>
        </p:sp>
        <p:sp>
          <p:nvSpPr>
            <p:cNvPr id="51247" name="Rectangle 56"/>
            <p:cNvSpPr>
              <a:spLocks noChangeArrowheads="1"/>
            </p:cNvSpPr>
            <p:nvPr/>
          </p:nvSpPr>
          <p:spPr bwMode="auto">
            <a:xfrm>
              <a:off x="582" y="2992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3.00</a:t>
              </a:r>
            </a:p>
          </p:txBody>
        </p:sp>
        <p:sp>
          <p:nvSpPr>
            <p:cNvPr id="51248" name="Rectangle 57"/>
            <p:cNvSpPr>
              <a:spLocks noChangeArrowheads="1"/>
            </p:cNvSpPr>
            <p:nvPr/>
          </p:nvSpPr>
          <p:spPr bwMode="auto">
            <a:xfrm>
              <a:off x="582" y="2693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2.00</a:t>
              </a:r>
            </a:p>
          </p:txBody>
        </p:sp>
        <p:sp>
          <p:nvSpPr>
            <p:cNvPr id="51249" name="Rectangle 58"/>
            <p:cNvSpPr>
              <a:spLocks noChangeArrowheads="1"/>
            </p:cNvSpPr>
            <p:nvPr/>
          </p:nvSpPr>
          <p:spPr bwMode="auto">
            <a:xfrm>
              <a:off x="582" y="2394"/>
              <a:ext cx="751" cy="2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1.00</a:t>
              </a:r>
            </a:p>
          </p:txBody>
        </p:sp>
        <p:sp>
          <p:nvSpPr>
            <p:cNvPr id="51250" name="Rectangle 59"/>
            <p:cNvSpPr>
              <a:spLocks noChangeArrowheads="1"/>
            </p:cNvSpPr>
            <p:nvPr/>
          </p:nvSpPr>
          <p:spPr bwMode="auto">
            <a:xfrm>
              <a:off x="582" y="1784"/>
              <a:ext cx="751" cy="3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 anchorCtr="1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buClr>
                  <a:srgbClr val="00B85C"/>
                </a:buClr>
                <a:buFont typeface="Wingdings" panose="05000000000000000000" pitchFamily="2" charset="2"/>
                <a:buNone/>
              </a:pPr>
              <a:r>
                <a:rPr lang="en-US" altLang="zh-CN" sz="2400">
                  <a:ea typeface="SimSun" panose="02010600030101010101" pitchFamily="2" charset="-122"/>
                </a:rPr>
                <a:t>Price </a:t>
              </a:r>
            </a:p>
          </p:txBody>
        </p:sp>
      </p:grpSp>
      <p:sp>
        <p:nvSpPr>
          <p:cNvPr id="51213" name="Line 60"/>
          <p:cNvSpPr>
            <a:spLocks noChangeShapeType="1"/>
          </p:cNvSpPr>
          <p:nvPr/>
        </p:nvSpPr>
        <p:spPr bwMode="auto">
          <a:xfrm>
            <a:off x="2447926" y="2832100"/>
            <a:ext cx="11922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14" name="Line 61"/>
          <p:cNvSpPr>
            <a:spLocks noChangeShapeType="1"/>
          </p:cNvSpPr>
          <p:nvPr/>
        </p:nvSpPr>
        <p:spPr bwMode="auto">
          <a:xfrm>
            <a:off x="2447926" y="6648450"/>
            <a:ext cx="1192213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15" name="Line 62"/>
          <p:cNvSpPr>
            <a:spLocks noChangeShapeType="1"/>
          </p:cNvSpPr>
          <p:nvPr/>
        </p:nvSpPr>
        <p:spPr bwMode="auto">
          <a:xfrm>
            <a:off x="2447925" y="2832101"/>
            <a:ext cx="0" cy="4937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16" name="Line 63"/>
          <p:cNvSpPr>
            <a:spLocks noChangeShapeType="1"/>
          </p:cNvSpPr>
          <p:nvPr/>
        </p:nvSpPr>
        <p:spPr bwMode="auto">
          <a:xfrm>
            <a:off x="9731375" y="2832101"/>
            <a:ext cx="0" cy="4937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17" name="Line 64"/>
          <p:cNvSpPr>
            <a:spLocks noChangeShapeType="1"/>
          </p:cNvSpPr>
          <p:nvPr/>
        </p:nvSpPr>
        <p:spPr bwMode="auto">
          <a:xfrm>
            <a:off x="3640138" y="2832100"/>
            <a:ext cx="18732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18" name="Line 65"/>
          <p:cNvSpPr>
            <a:spLocks noChangeShapeType="1"/>
          </p:cNvSpPr>
          <p:nvPr/>
        </p:nvSpPr>
        <p:spPr bwMode="auto">
          <a:xfrm>
            <a:off x="2447925" y="332581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19" name="Line 66"/>
          <p:cNvSpPr>
            <a:spLocks noChangeShapeType="1"/>
          </p:cNvSpPr>
          <p:nvPr/>
        </p:nvSpPr>
        <p:spPr bwMode="auto">
          <a:xfrm>
            <a:off x="9731375" y="332581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0" name="Line 67"/>
          <p:cNvSpPr>
            <a:spLocks noChangeShapeType="1"/>
          </p:cNvSpPr>
          <p:nvPr/>
        </p:nvSpPr>
        <p:spPr bwMode="auto">
          <a:xfrm>
            <a:off x="2447925" y="380047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1" name="Line 68"/>
          <p:cNvSpPr>
            <a:spLocks noChangeShapeType="1"/>
          </p:cNvSpPr>
          <p:nvPr/>
        </p:nvSpPr>
        <p:spPr bwMode="auto">
          <a:xfrm>
            <a:off x="9731375" y="380047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2" name="Line 69"/>
          <p:cNvSpPr>
            <a:spLocks noChangeShapeType="1"/>
          </p:cNvSpPr>
          <p:nvPr/>
        </p:nvSpPr>
        <p:spPr bwMode="auto">
          <a:xfrm>
            <a:off x="2447925" y="427513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3" name="Line 70"/>
          <p:cNvSpPr>
            <a:spLocks noChangeShapeType="1"/>
          </p:cNvSpPr>
          <p:nvPr/>
        </p:nvSpPr>
        <p:spPr bwMode="auto">
          <a:xfrm>
            <a:off x="9731375" y="427513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4" name="Line 71"/>
          <p:cNvSpPr>
            <a:spLocks noChangeShapeType="1"/>
          </p:cNvSpPr>
          <p:nvPr/>
        </p:nvSpPr>
        <p:spPr bwMode="auto">
          <a:xfrm>
            <a:off x="2447925" y="4749801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5" name="Line 72"/>
          <p:cNvSpPr>
            <a:spLocks noChangeShapeType="1"/>
          </p:cNvSpPr>
          <p:nvPr/>
        </p:nvSpPr>
        <p:spPr bwMode="auto">
          <a:xfrm>
            <a:off x="9731375" y="4749801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6" name="Line 73"/>
          <p:cNvSpPr>
            <a:spLocks noChangeShapeType="1"/>
          </p:cNvSpPr>
          <p:nvPr/>
        </p:nvSpPr>
        <p:spPr bwMode="auto">
          <a:xfrm>
            <a:off x="2447925" y="522446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7" name="Line 74"/>
          <p:cNvSpPr>
            <a:spLocks noChangeShapeType="1"/>
          </p:cNvSpPr>
          <p:nvPr/>
        </p:nvSpPr>
        <p:spPr bwMode="auto">
          <a:xfrm>
            <a:off x="9731375" y="5224463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8" name="Line 75"/>
          <p:cNvSpPr>
            <a:spLocks noChangeShapeType="1"/>
          </p:cNvSpPr>
          <p:nvPr/>
        </p:nvSpPr>
        <p:spPr bwMode="auto">
          <a:xfrm>
            <a:off x="2447925" y="569912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29" name="Line 76"/>
          <p:cNvSpPr>
            <a:spLocks noChangeShapeType="1"/>
          </p:cNvSpPr>
          <p:nvPr/>
        </p:nvSpPr>
        <p:spPr bwMode="auto">
          <a:xfrm>
            <a:off x="9731375" y="5699126"/>
            <a:ext cx="0" cy="47466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0" name="Line 77"/>
          <p:cNvSpPr>
            <a:spLocks noChangeShapeType="1"/>
          </p:cNvSpPr>
          <p:nvPr/>
        </p:nvSpPr>
        <p:spPr bwMode="auto">
          <a:xfrm>
            <a:off x="2447925" y="617378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1" name="Line 78"/>
          <p:cNvSpPr>
            <a:spLocks noChangeShapeType="1"/>
          </p:cNvSpPr>
          <p:nvPr/>
        </p:nvSpPr>
        <p:spPr bwMode="auto">
          <a:xfrm>
            <a:off x="9731375" y="6173788"/>
            <a:ext cx="0" cy="474662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2" name="Line 79"/>
          <p:cNvSpPr>
            <a:spLocks noChangeShapeType="1"/>
          </p:cNvSpPr>
          <p:nvPr/>
        </p:nvSpPr>
        <p:spPr bwMode="auto">
          <a:xfrm>
            <a:off x="3640138" y="6648450"/>
            <a:ext cx="187325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3" name="Line 80"/>
          <p:cNvSpPr>
            <a:spLocks noChangeShapeType="1"/>
          </p:cNvSpPr>
          <p:nvPr/>
        </p:nvSpPr>
        <p:spPr bwMode="auto">
          <a:xfrm>
            <a:off x="5513388" y="2832100"/>
            <a:ext cx="2667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4" name="Line 81"/>
          <p:cNvSpPr>
            <a:spLocks noChangeShapeType="1"/>
          </p:cNvSpPr>
          <p:nvPr/>
        </p:nvSpPr>
        <p:spPr bwMode="auto">
          <a:xfrm>
            <a:off x="5780088" y="2832100"/>
            <a:ext cx="15986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5" name="Line 82"/>
          <p:cNvSpPr>
            <a:spLocks noChangeShapeType="1"/>
          </p:cNvSpPr>
          <p:nvPr/>
        </p:nvSpPr>
        <p:spPr bwMode="auto">
          <a:xfrm>
            <a:off x="7378700" y="2832100"/>
            <a:ext cx="4524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6" name="Line 83"/>
          <p:cNvSpPr>
            <a:spLocks noChangeShapeType="1"/>
          </p:cNvSpPr>
          <p:nvPr/>
        </p:nvSpPr>
        <p:spPr bwMode="auto">
          <a:xfrm>
            <a:off x="7831139" y="2832100"/>
            <a:ext cx="1900237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7" name="Line 84"/>
          <p:cNvSpPr>
            <a:spLocks noChangeShapeType="1"/>
          </p:cNvSpPr>
          <p:nvPr/>
        </p:nvSpPr>
        <p:spPr bwMode="auto">
          <a:xfrm>
            <a:off x="5513388" y="6648450"/>
            <a:ext cx="26670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8" name="Line 85"/>
          <p:cNvSpPr>
            <a:spLocks noChangeShapeType="1"/>
          </p:cNvSpPr>
          <p:nvPr/>
        </p:nvSpPr>
        <p:spPr bwMode="auto">
          <a:xfrm>
            <a:off x="5780088" y="6648450"/>
            <a:ext cx="1598612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39" name="Line 86"/>
          <p:cNvSpPr>
            <a:spLocks noChangeShapeType="1"/>
          </p:cNvSpPr>
          <p:nvPr/>
        </p:nvSpPr>
        <p:spPr bwMode="auto">
          <a:xfrm>
            <a:off x="7378700" y="6648450"/>
            <a:ext cx="452438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40" name="Line 87"/>
          <p:cNvSpPr>
            <a:spLocks noChangeShapeType="1"/>
          </p:cNvSpPr>
          <p:nvPr/>
        </p:nvSpPr>
        <p:spPr bwMode="auto">
          <a:xfrm>
            <a:off x="7831139" y="6648450"/>
            <a:ext cx="1900237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41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  <p:sp>
        <p:nvSpPr>
          <p:cNvPr id="51242" name="Rectangle 89"/>
          <p:cNvSpPr>
            <a:spLocks noChangeArrowheads="1"/>
          </p:cNvSpPr>
          <p:nvPr/>
        </p:nvSpPr>
        <p:spPr bwMode="auto">
          <a:xfrm>
            <a:off x="9826626" y="6375400"/>
            <a:ext cx="6842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D3E10291-8996-4FF9-AB76-1D5C97B25B6C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5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900732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3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325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96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3" grpId="0" build="p" bldLvl="4"/>
      <p:bldP spid="9630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0840BA53-C053-44CC-AF5F-393CBAD0E030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6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53252" name="Group 2"/>
          <p:cNvGrpSpPr>
            <a:grpSpLocks/>
          </p:cNvGrpSpPr>
          <p:nvPr/>
        </p:nvGrpSpPr>
        <p:grpSpPr bwMode="auto">
          <a:xfrm>
            <a:off x="1812926" y="1228725"/>
            <a:ext cx="6221413" cy="5111750"/>
            <a:chOff x="182" y="774"/>
            <a:chExt cx="3919" cy="3220"/>
          </a:xfrm>
        </p:grpSpPr>
        <p:graphicFrame>
          <p:nvGraphicFramePr>
            <p:cNvPr id="53306" name="Object 3"/>
            <p:cNvGraphicFramePr>
              <a:graphicFrameLocks/>
            </p:cNvGraphicFramePr>
            <p:nvPr/>
          </p:nvGraphicFramePr>
          <p:xfrm>
            <a:off x="182" y="774"/>
            <a:ext cx="3919" cy="322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51" r:id="rId4" imgW="5186160" imgH="4263840" progId="Excel.Chart.8">
                    <p:embed/>
                  </p:oleObj>
                </mc:Choice>
                <mc:Fallback>
                  <p:oleObj r:id="rId4" imgW="5186160" imgH="4263840" progId="Excel.Chart.8">
                    <p:embed/>
                    <p:pic>
                      <p:nvPicPr>
                        <p:cNvPr id="0" name=""/>
                        <p:cNvPicPr>
                          <a:picLocks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2" y="774"/>
                          <a:ext cx="3919" cy="322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38100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3307" name="Text Box 4"/>
            <p:cNvSpPr txBox="1">
              <a:spLocks noChangeArrowheads="1"/>
            </p:cNvSpPr>
            <p:nvPr/>
          </p:nvSpPr>
          <p:spPr bwMode="auto">
            <a:xfrm>
              <a:off x="696" y="870"/>
              <a:ext cx="262" cy="30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P</a:t>
              </a:r>
            </a:p>
          </p:txBody>
        </p:sp>
        <p:sp>
          <p:nvSpPr>
            <p:cNvPr id="53308" name="Text Box 5"/>
            <p:cNvSpPr txBox="1">
              <a:spLocks noChangeArrowheads="1"/>
            </p:cNvSpPr>
            <p:nvPr/>
          </p:nvSpPr>
          <p:spPr bwMode="auto">
            <a:xfrm>
              <a:off x="3759" y="3375"/>
              <a:ext cx="273" cy="25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50000"/>
                </a:spcBef>
                <a:buClrTx/>
                <a:buSzTx/>
                <a:buFont typeface="Arial" panose="020B0604020202020204" pitchFamily="34" charset="0"/>
                <a:buNone/>
              </a:pPr>
              <a:r>
                <a:rPr lang="en-US" altLang="zh-CN" sz="2600" b="1" i="1">
                  <a:ea typeface="SimSun" panose="02010600030101010101" pitchFamily="2" charset="-122"/>
                </a:rPr>
                <a:t>Q</a:t>
              </a:r>
            </a:p>
          </p:txBody>
        </p:sp>
      </p:grpSp>
      <p:grpSp>
        <p:nvGrpSpPr>
          <p:cNvPr id="53253" name="Group 6"/>
          <p:cNvGrpSpPr>
            <a:grpSpLocks/>
          </p:cNvGrpSpPr>
          <p:nvPr/>
        </p:nvGrpSpPr>
        <p:grpSpPr bwMode="auto">
          <a:xfrm>
            <a:off x="2879725" y="2022476"/>
            <a:ext cx="3740150" cy="3546475"/>
            <a:chOff x="854" y="1274"/>
            <a:chExt cx="2356" cy="2234"/>
          </a:xfrm>
        </p:grpSpPr>
        <p:grpSp>
          <p:nvGrpSpPr>
            <p:cNvPr id="53288" name="Group 7"/>
            <p:cNvGrpSpPr>
              <a:grpSpLocks/>
            </p:cNvGrpSpPr>
            <p:nvPr/>
          </p:nvGrpSpPr>
          <p:grpSpPr bwMode="auto">
            <a:xfrm>
              <a:off x="860" y="1648"/>
              <a:ext cx="1964" cy="1855"/>
              <a:chOff x="357" y="2450"/>
              <a:chExt cx="795" cy="646"/>
            </a:xfrm>
          </p:grpSpPr>
          <p:sp>
            <p:nvSpPr>
              <p:cNvPr id="53304" name="Line 8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305" name="Line 9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3289" name="Group 10"/>
            <p:cNvGrpSpPr>
              <a:grpSpLocks/>
            </p:cNvGrpSpPr>
            <p:nvPr/>
          </p:nvGrpSpPr>
          <p:grpSpPr bwMode="auto">
            <a:xfrm>
              <a:off x="854" y="2760"/>
              <a:ext cx="791" cy="747"/>
              <a:chOff x="357" y="2450"/>
              <a:chExt cx="795" cy="646"/>
            </a:xfrm>
          </p:grpSpPr>
          <p:sp>
            <p:nvSpPr>
              <p:cNvPr id="53302" name="Line 11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303" name="Line 12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3290" name="Group 13"/>
            <p:cNvGrpSpPr>
              <a:grpSpLocks/>
            </p:cNvGrpSpPr>
            <p:nvPr/>
          </p:nvGrpSpPr>
          <p:grpSpPr bwMode="auto">
            <a:xfrm>
              <a:off x="856" y="3135"/>
              <a:ext cx="388" cy="371"/>
              <a:chOff x="357" y="2450"/>
              <a:chExt cx="795" cy="646"/>
            </a:xfrm>
          </p:grpSpPr>
          <p:sp>
            <p:nvSpPr>
              <p:cNvPr id="53300" name="Line 14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301" name="Line 15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3291" name="Group 16"/>
            <p:cNvGrpSpPr>
              <a:grpSpLocks/>
            </p:cNvGrpSpPr>
            <p:nvPr/>
          </p:nvGrpSpPr>
          <p:grpSpPr bwMode="auto">
            <a:xfrm>
              <a:off x="857" y="2397"/>
              <a:ext cx="1179" cy="1109"/>
              <a:chOff x="357" y="2450"/>
              <a:chExt cx="795" cy="646"/>
            </a:xfrm>
          </p:grpSpPr>
          <p:sp>
            <p:nvSpPr>
              <p:cNvPr id="53298" name="Line 17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299" name="Line 18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3292" name="Group 19"/>
            <p:cNvGrpSpPr>
              <a:grpSpLocks/>
            </p:cNvGrpSpPr>
            <p:nvPr/>
          </p:nvGrpSpPr>
          <p:grpSpPr bwMode="auto">
            <a:xfrm>
              <a:off x="858" y="2022"/>
              <a:ext cx="1577" cy="1479"/>
              <a:chOff x="357" y="2450"/>
              <a:chExt cx="795" cy="646"/>
            </a:xfrm>
          </p:grpSpPr>
          <p:sp>
            <p:nvSpPr>
              <p:cNvPr id="53296" name="Line 20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297" name="Line 21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  <p:grpSp>
          <p:nvGrpSpPr>
            <p:cNvPr id="53293" name="Group 22"/>
            <p:cNvGrpSpPr>
              <a:grpSpLocks/>
            </p:cNvGrpSpPr>
            <p:nvPr/>
          </p:nvGrpSpPr>
          <p:grpSpPr bwMode="auto">
            <a:xfrm>
              <a:off x="864" y="1274"/>
              <a:ext cx="2346" cy="2234"/>
              <a:chOff x="357" y="2450"/>
              <a:chExt cx="795" cy="646"/>
            </a:xfrm>
          </p:grpSpPr>
          <p:sp>
            <p:nvSpPr>
              <p:cNvPr id="53294" name="Line 23"/>
              <p:cNvSpPr>
                <a:spLocks noChangeShapeType="1"/>
              </p:cNvSpPr>
              <p:nvPr/>
            </p:nvSpPr>
            <p:spPr bwMode="auto">
              <a:xfrm>
                <a:off x="357" y="2450"/>
                <a:ext cx="795" cy="0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3295" name="Line 24"/>
              <p:cNvSpPr>
                <a:spLocks noChangeShapeType="1"/>
              </p:cNvSpPr>
              <p:nvPr/>
            </p:nvSpPr>
            <p:spPr bwMode="auto">
              <a:xfrm>
                <a:off x="1152" y="2451"/>
                <a:ext cx="0" cy="645"/>
              </a:xfrm>
              <a:prstGeom prst="line">
                <a:avLst/>
              </a:prstGeom>
              <a:noFill/>
              <a:ln w="9525">
                <a:solidFill>
                  <a:srgbClr val="969696"/>
                </a:solidFill>
                <a:prstDash val="lgDash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</p:grpSp>
      </p:grpSp>
      <p:sp>
        <p:nvSpPr>
          <p:cNvPr id="53254" name="Line 25"/>
          <p:cNvSpPr>
            <a:spLocks noChangeShapeType="1"/>
          </p:cNvSpPr>
          <p:nvPr/>
        </p:nvSpPr>
        <p:spPr bwMode="auto">
          <a:xfrm flipH="1">
            <a:off x="3236913" y="1804988"/>
            <a:ext cx="3611562" cy="3416300"/>
          </a:xfrm>
          <a:prstGeom prst="line">
            <a:avLst/>
          </a:prstGeom>
          <a:noFill/>
          <a:ln w="508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3255" name="Oval 26"/>
          <p:cNvSpPr>
            <a:spLocks noChangeArrowheads="1"/>
          </p:cNvSpPr>
          <p:nvPr/>
        </p:nvSpPr>
        <p:spPr bwMode="auto">
          <a:xfrm>
            <a:off x="6546850" y="1954213"/>
            <a:ext cx="139700" cy="138112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53256" name="Oval 27"/>
          <p:cNvSpPr>
            <a:spLocks noChangeArrowheads="1"/>
          </p:cNvSpPr>
          <p:nvPr/>
        </p:nvSpPr>
        <p:spPr bwMode="auto">
          <a:xfrm>
            <a:off x="5930900" y="2546351"/>
            <a:ext cx="139700" cy="138113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53257" name="Oval 28"/>
          <p:cNvSpPr>
            <a:spLocks noChangeArrowheads="1"/>
          </p:cNvSpPr>
          <p:nvPr/>
        </p:nvSpPr>
        <p:spPr bwMode="auto">
          <a:xfrm>
            <a:off x="5308600" y="3132138"/>
            <a:ext cx="139700" cy="138112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53258" name="Oval 29"/>
          <p:cNvSpPr>
            <a:spLocks noChangeArrowheads="1"/>
          </p:cNvSpPr>
          <p:nvPr/>
        </p:nvSpPr>
        <p:spPr bwMode="auto">
          <a:xfrm>
            <a:off x="4672013" y="3733801"/>
            <a:ext cx="139700" cy="138113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53259" name="Oval 30"/>
          <p:cNvSpPr>
            <a:spLocks noChangeArrowheads="1"/>
          </p:cNvSpPr>
          <p:nvPr/>
        </p:nvSpPr>
        <p:spPr bwMode="auto">
          <a:xfrm>
            <a:off x="4060825" y="4308476"/>
            <a:ext cx="139700" cy="138113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53260" name="Oval 31"/>
          <p:cNvSpPr>
            <a:spLocks noChangeArrowheads="1"/>
          </p:cNvSpPr>
          <p:nvPr/>
        </p:nvSpPr>
        <p:spPr bwMode="auto">
          <a:xfrm>
            <a:off x="3425825" y="4905376"/>
            <a:ext cx="139700" cy="138113"/>
          </a:xfrm>
          <a:prstGeom prst="ellipse">
            <a:avLst/>
          </a:prstGeom>
          <a:solidFill>
            <a:srgbClr val="FF3300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endParaRPr lang="id-ID" altLang="id-ID" sz="1800"/>
          </a:p>
        </p:txBody>
      </p:sp>
      <p:sp>
        <p:nvSpPr>
          <p:cNvPr id="53261" name="Rectangle 32"/>
          <p:cNvSpPr>
            <a:spLocks noChangeArrowheads="1"/>
          </p:cNvSpPr>
          <p:nvPr/>
        </p:nvSpPr>
        <p:spPr bwMode="auto">
          <a:xfrm>
            <a:off x="1981200" y="252413"/>
            <a:ext cx="8229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3400" b="1">
                <a:solidFill>
                  <a:srgbClr val="333399"/>
                </a:solidFill>
                <a:latin typeface="Book Antiqua" panose="02040602050305030304" pitchFamily="18" charset="0"/>
                <a:ea typeface="SimSun" panose="02010600030101010101" pitchFamily="2" charset="-122"/>
              </a:rPr>
              <a:t>The Market Supply Curve</a:t>
            </a:r>
            <a:endParaRPr lang="en-US" altLang="zh-CN" sz="3400" b="1">
              <a:solidFill>
                <a:srgbClr val="0000FF"/>
              </a:solidFill>
              <a:latin typeface="Book Antiqua" panose="02040602050305030304" pitchFamily="18" charset="0"/>
              <a:ea typeface="SimSun" panose="02010600030101010101" pitchFamily="2" charset="-122"/>
            </a:endParaRPr>
          </a:p>
        </p:txBody>
      </p:sp>
      <p:graphicFrame>
        <p:nvGraphicFramePr>
          <p:cNvPr id="98337" name="Group 33"/>
          <p:cNvGraphicFramePr>
            <a:graphicFrameLocks noGrp="1"/>
          </p:cNvGraphicFramePr>
          <p:nvPr/>
        </p:nvGraphicFramePr>
        <p:xfrm>
          <a:off x="7635876" y="809625"/>
          <a:ext cx="2651125" cy="4186272"/>
        </p:xfrm>
        <a:graphic>
          <a:graphicData uri="http://schemas.openxmlformats.org/drawingml/2006/table">
            <a:tbl>
              <a:tblPr/>
              <a:tblGrid>
                <a:gridCol w="1084263"/>
                <a:gridCol w="1566862"/>
              </a:tblGrid>
              <a:tr h="8593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P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Q</a:t>
                      </a:r>
                      <a:r>
                        <a:rPr kumimoji="0" lang="en-US" sz="2400" b="1" i="1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S</a:t>
                      </a: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 (Market)</a:t>
                      </a:r>
                      <a:endParaRPr kumimoji="0" lang="en-US" sz="2400" b="1" i="1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$0.00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10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15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4.00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20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5.00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25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  <a:tr h="475274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6.00</a:t>
                      </a:r>
                    </a:p>
                  </a:txBody>
                  <a:tcPr marT="45615" marB="45615" anchor="ctr" anchorCtr="1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5000"/>
                        </a:lnSpc>
                        <a:spcBef>
                          <a:spcPct val="45000"/>
                        </a:spcBef>
                        <a:spcAft>
                          <a:spcPct val="0"/>
                        </a:spcAft>
                        <a:buClr>
                          <a:srgbClr val="339966"/>
                        </a:buClr>
                        <a:buSzPct val="120000"/>
                        <a:buFont typeface="Wingdings" panose="05000000000000000000" pitchFamily="2" charset="2"/>
                        <a:buNone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</a:rPr>
                        <a:t>30</a:t>
                      </a:r>
                    </a:p>
                  </a:txBody>
                  <a:tcPr marT="45615" marB="45615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CC"/>
                    </a:solidFill>
                  </a:tcPr>
                </a:tc>
              </a:tr>
            </a:tbl>
          </a:graphicData>
        </a:graphic>
      </p:graphicFrame>
      <p:sp>
        <p:nvSpPr>
          <p:cNvPr id="53287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78956287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84A57AB1-3E74-4ACB-82FA-ABA453EDF39F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7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altLang="zh-CN" smtClean="0">
                <a:ea typeface="SimSun" panose="02010600030101010101" pitchFamily="2" charset="-122"/>
              </a:rPr>
              <a:t>Supply Curve Shifters</a:t>
            </a:r>
          </a:p>
        </p:txBody>
      </p:sp>
      <p:sp>
        <p:nvSpPr>
          <p:cNvPr id="57348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981200" y="1690690"/>
            <a:ext cx="8229600" cy="5324475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ea typeface="SimSun" panose="02010600030101010101" pitchFamily="2" charset="-122"/>
              </a:rPr>
              <a:t>The supply curve shows how price affects quantity supplied, </a:t>
            </a:r>
            <a:r>
              <a:rPr lang="en-US" altLang="zh-CN" i="1" dirty="0" smtClean="0">
                <a:ea typeface="SimSun" panose="02010600030101010101" pitchFamily="2" charset="-122"/>
              </a:rPr>
              <a:t>other things being equal</a:t>
            </a:r>
            <a:r>
              <a:rPr lang="en-US" altLang="zh-CN" dirty="0" smtClean="0">
                <a:ea typeface="SimSun" panose="02010600030101010101" pitchFamily="2" charset="-122"/>
              </a:rPr>
              <a:t>. </a:t>
            </a:r>
          </a:p>
          <a:p>
            <a:pPr eaLnBrk="1" hangingPunct="1"/>
            <a:r>
              <a:rPr lang="en-US" altLang="zh-CN" dirty="0" smtClean="0">
                <a:ea typeface="SimSun" panose="02010600030101010101" pitchFamily="2" charset="-122"/>
              </a:rPr>
              <a:t>These “other things” are non-price determinants of supply.  </a:t>
            </a:r>
          </a:p>
          <a:p>
            <a:pPr eaLnBrk="1" hangingPunct="1"/>
            <a:r>
              <a:rPr lang="en-US" altLang="zh-CN" dirty="0" smtClean="0">
                <a:ea typeface="SimSun" panose="02010600030101010101" pitchFamily="2" charset="-122"/>
              </a:rPr>
              <a:t>Changes in them shift the </a:t>
            </a:r>
            <a:r>
              <a:rPr lang="en-US" altLang="zh-CN" b="1" i="1" dirty="0" smtClean="0">
                <a:ea typeface="SimSun" panose="02010600030101010101" pitchFamily="2" charset="-122"/>
              </a:rPr>
              <a:t>S</a:t>
            </a:r>
            <a:r>
              <a:rPr lang="en-US" altLang="zh-CN" dirty="0" smtClean="0">
                <a:ea typeface="SimSun" panose="02010600030101010101" pitchFamily="2" charset="-122"/>
              </a:rPr>
              <a:t> curve… </a:t>
            </a:r>
          </a:p>
        </p:txBody>
      </p:sp>
      <p:sp>
        <p:nvSpPr>
          <p:cNvPr id="55302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202477724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73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73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73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8" grpId="0" build="p" bldLvl="4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E65E4A7A-9C67-4BE5-990A-4041AA659438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8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sp>
        <p:nvSpPr>
          <p:cNvPr id="5734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algn="l" eaLnBrk="1" hangingPunct="1"/>
            <a:r>
              <a:rPr lang="en-US" altLang="zh-CN" sz="3400">
                <a:ea typeface="SimSun" panose="02010600030101010101" pitchFamily="2" charset="-122"/>
              </a:rPr>
              <a:t>Supply Curve Shifters:  </a:t>
            </a:r>
            <a:r>
              <a:rPr lang="en-US" altLang="zh-CN" sz="3400">
                <a:solidFill>
                  <a:srgbClr val="008080"/>
                </a:solidFill>
                <a:ea typeface="SimSun" panose="02010600030101010101" pitchFamily="2" charset="-122"/>
              </a:rPr>
              <a:t>Input Prices</a:t>
            </a:r>
          </a:p>
        </p:txBody>
      </p:sp>
      <p:sp>
        <p:nvSpPr>
          <p:cNvPr id="5939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smtClean="0">
                <a:ea typeface="SimSun" panose="02010600030101010101" pitchFamily="2" charset="-122"/>
              </a:rPr>
              <a:t>Examples of input prices: 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  wages,  prices of raw materials.</a:t>
            </a:r>
          </a:p>
          <a:p>
            <a:pPr eaLnBrk="1" hangingPunct="1">
              <a:lnSpc>
                <a:spcPct val="110000"/>
              </a:lnSpc>
              <a:spcBef>
                <a:spcPct val="50000"/>
              </a:spcBef>
            </a:pPr>
            <a:r>
              <a:rPr lang="en-US" altLang="zh-CN" smtClean="0">
                <a:ea typeface="SimSun" panose="02010600030101010101" pitchFamily="2" charset="-122"/>
              </a:rPr>
              <a:t>A fall in input prices makes production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more profitable at each output price,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so firms supply a larger quantity at each price, </a:t>
            </a:r>
            <a:br>
              <a:rPr lang="en-US" altLang="zh-CN" smtClean="0">
                <a:ea typeface="SimSun" panose="02010600030101010101" pitchFamily="2" charset="-122"/>
              </a:rPr>
            </a:br>
            <a:r>
              <a:rPr lang="en-US" altLang="zh-CN" smtClean="0">
                <a:ea typeface="SimSun" panose="02010600030101010101" pitchFamily="2" charset="-122"/>
              </a:rPr>
              <a:t>and the </a:t>
            </a:r>
            <a:r>
              <a:rPr lang="en-US" altLang="zh-CN" b="1" i="1" smtClean="0">
                <a:ea typeface="SimSun" panose="02010600030101010101" pitchFamily="2" charset="-122"/>
              </a:rPr>
              <a:t>S</a:t>
            </a:r>
            <a:r>
              <a:rPr lang="en-US" altLang="zh-CN" smtClean="0">
                <a:ea typeface="SimSun" panose="02010600030101010101" pitchFamily="2" charset="-122"/>
              </a:rPr>
              <a:t> curve shifts to the right. </a:t>
            </a:r>
          </a:p>
        </p:txBody>
      </p:sp>
      <p:sp>
        <p:nvSpPr>
          <p:cNvPr id="57350" name="FlagCount" hidden="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387487089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93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6" grpId="0" build="p" bldLvl="4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Slide Number Placeholder 2"/>
          <p:cNvSpPr>
            <a:spLocks noGrp="1" noChangeArrowheads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fld id="{99C33DFE-7499-4A7F-8D89-2743A53EB6D2}" type="slidenum">
              <a:rPr lang="en-US" altLang="en-US" sz="1700">
                <a:solidFill>
                  <a:srgbClr val="777777"/>
                </a:solidFill>
                <a:latin typeface="Tahoma" panose="020B0604030504040204" pitchFamily="34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t>9</a:t>
            </a:fld>
            <a:endParaRPr lang="en-US" altLang="en-US" sz="1700">
              <a:solidFill>
                <a:srgbClr val="777777"/>
              </a:solidFill>
              <a:latin typeface="Tahoma" panose="020B0604030504040204" pitchFamily="34" charset="0"/>
            </a:endParaRPr>
          </a:p>
        </p:txBody>
      </p:sp>
      <p:grpSp>
        <p:nvGrpSpPr>
          <p:cNvPr id="59396" name="Group 2"/>
          <p:cNvGrpSpPr>
            <a:grpSpLocks/>
          </p:cNvGrpSpPr>
          <p:nvPr/>
        </p:nvGrpSpPr>
        <p:grpSpPr bwMode="auto">
          <a:xfrm>
            <a:off x="1812926" y="1228725"/>
            <a:ext cx="6221413" cy="5111750"/>
            <a:chOff x="182" y="774"/>
            <a:chExt cx="3919" cy="3220"/>
          </a:xfrm>
        </p:grpSpPr>
        <p:grpSp>
          <p:nvGrpSpPr>
            <p:cNvPr id="59419" name="Group 3"/>
            <p:cNvGrpSpPr>
              <a:grpSpLocks/>
            </p:cNvGrpSpPr>
            <p:nvPr/>
          </p:nvGrpSpPr>
          <p:grpSpPr bwMode="auto">
            <a:xfrm>
              <a:off x="182" y="774"/>
              <a:ext cx="3919" cy="3220"/>
              <a:chOff x="182" y="774"/>
              <a:chExt cx="3919" cy="3220"/>
            </a:xfrm>
          </p:grpSpPr>
          <p:graphicFrame>
            <p:nvGraphicFramePr>
              <p:cNvPr id="59447" name="Object 4"/>
              <p:cNvGraphicFramePr>
                <a:graphicFrameLocks/>
              </p:cNvGraphicFramePr>
              <p:nvPr/>
            </p:nvGraphicFramePr>
            <p:xfrm>
              <a:off x="182" y="774"/>
              <a:ext cx="3919" cy="322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3075" r:id="rId4" imgW="5186160" imgH="4263840" progId="Excel.Chart.8">
                      <p:embed/>
                    </p:oleObj>
                  </mc:Choice>
                  <mc:Fallback>
                    <p:oleObj r:id="rId4" imgW="5186160" imgH="4263840" progId="Excel.Chart.8">
                      <p:embed/>
                      <p:pic>
                        <p:nvPicPr>
                          <p:cNvPr id="0" name=""/>
                          <p:cNvPicPr>
                            <a:picLocks noChangeArrowheads="1"/>
                          </p:cNvPicPr>
                          <p:nvPr/>
                        </p:nvPicPr>
                        <p:blipFill>
                          <a:blip r:embed="rId5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82" y="774"/>
                            <a:ext cx="3919" cy="322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38100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59448" name="Text Box 5"/>
              <p:cNvSpPr txBox="1">
                <a:spLocks noChangeArrowheads="1"/>
              </p:cNvSpPr>
              <p:nvPr/>
            </p:nvSpPr>
            <p:spPr bwMode="auto">
              <a:xfrm>
                <a:off x="696" y="870"/>
                <a:ext cx="262" cy="308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None/>
                </a:pPr>
                <a:r>
                  <a:rPr lang="en-US" altLang="zh-CN" sz="2600" b="1" i="1">
                    <a:ea typeface="SimSun" panose="02010600030101010101" pitchFamily="2" charset="-122"/>
                  </a:rPr>
                  <a:t>P</a:t>
                </a:r>
              </a:p>
            </p:txBody>
          </p:sp>
          <p:sp>
            <p:nvSpPr>
              <p:cNvPr id="59449" name="Text Box 6"/>
              <p:cNvSpPr txBox="1">
                <a:spLocks noChangeArrowheads="1"/>
              </p:cNvSpPr>
              <p:nvPr/>
            </p:nvSpPr>
            <p:spPr bwMode="auto">
              <a:xfrm>
                <a:off x="3759" y="3375"/>
                <a:ext cx="273" cy="25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algn="ctr" eaLnBrk="1" hangingPunct="1">
                  <a:lnSpc>
                    <a:spcPct val="100000"/>
                  </a:lnSpc>
                  <a:spcBef>
                    <a:spcPct val="50000"/>
                  </a:spcBef>
                  <a:buClrTx/>
                  <a:buSzTx/>
                  <a:buFont typeface="Arial" panose="020B0604020202020204" pitchFamily="34" charset="0"/>
                  <a:buNone/>
                </a:pPr>
                <a:r>
                  <a:rPr lang="en-US" altLang="zh-CN" sz="2600" b="1" i="1">
                    <a:ea typeface="SimSun" panose="02010600030101010101" pitchFamily="2" charset="-122"/>
                  </a:rPr>
                  <a:t>Q</a:t>
                </a:r>
              </a:p>
            </p:txBody>
          </p:sp>
        </p:grpSp>
        <p:grpSp>
          <p:nvGrpSpPr>
            <p:cNvPr id="59420" name="Group 7"/>
            <p:cNvGrpSpPr>
              <a:grpSpLocks/>
            </p:cNvGrpSpPr>
            <p:nvPr/>
          </p:nvGrpSpPr>
          <p:grpSpPr bwMode="auto">
            <a:xfrm>
              <a:off x="854" y="1274"/>
              <a:ext cx="2356" cy="2234"/>
              <a:chOff x="854" y="1274"/>
              <a:chExt cx="2356" cy="2234"/>
            </a:xfrm>
          </p:grpSpPr>
          <p:grpSp>
            <p:nvGrpSpPr>
              <p:cNvPr id="59429" name="Group 8"/>
              <p:cNvGrpSpPr>
                <a:grpSpLocks/>
              </p:cNvGrpSpPr>
              <p:nvPr/>
            </p:nvGrpSpPr>
            <p:grpSpPr bwMode="auto">
              <a:xfrm>
                <a:off x="860" y="1648"/>
                <a:ext cx="1964" cy="1855"/>
                <a:chOff x="357" y="2450"/>
                <a:chExt cx="795" cy="646"/>
              </a:xfrm>
            </p:grpSpPr>
            <p:sp>
              <p:nvSpPr>
                <p:cNvPr id="59445" name="Line 9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59446" name="Line 10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9430" name="Group 11"/>
              <p:cNvGrpSpPr>
                <a:grpSpLocks/>
              </p:cNvGrpSpPr>
              <p:nvPr/>
            </p:nvGrpSpPr>
            <p:grpSpPr bwMode="auto">
              <a:xfrm>
                <a:off x="854" y="2760"/>
                <a:ext cx="791" cy="747"/>
                <a:chOff x="357" y="2450"/>
                <a:chExt cx="795" cy="646"/>
              </a:xfrm>
            </p:grpSpPr>
            <p:sp>
              <p:nvSpPr>
                <p:cNvPr id="59443" name="Line 12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59444" name="Line 13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9431" name="Group 14"/>
              <p:cNvGrpSpPr>
                <a:grpSpLocks/>
              </p:cNvGrpSpPr>
              <p:nvPr/>
            </p:nvGrpSpPr>
            <p:grpSpPr bwMode="auto">
              <a:xfrm>
                <a:off x="856" y="3135"/>
                <a:ext cx="388" cy="371"/>
                <a:chOff x="357" y="2450"/>
                <a:chExt cx="795" cy="646"/>
              </a:xfrm>
            </p:grpSpPr>
            <p:sp>
              <p:nvSpPr>
                <p:cNvPr id="59441" name="Line 15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59442" name="Line 16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9432" name="Group 17"/>
              <p:cNvGrpSpPr>
                <a:grpSpLocks/>
              </p:cNvGrpSpPr>
              <p:nvPr/>
            </p:nvGrpSpPr>
            <p:grpSpPr bwMode="auto">
              <a:xfrm>
                <a:off x="857" y="2397"/>
                <a:ext cx="1179" cy="1109"/>
                <a:chOff x="357" y="2450"/>
                <a:chExt cx="795" cy="646"/>
              </a:xfrm>
            </p:grpSpPr>
            <p:sp>
              <p:nvSpPr>
                <p:cNvPr id="59439" name="Line 18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59440" name="Line 19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9433" name="Group 20"/>
              <p:cNvGrpSpPr>
                <a:grpSpLocks/>
              </p:cNvGrpSpPr>
              <p:nvPr/>
            </p:nvGrpSpPr>
            <p:grpSpPr bwMode="auto">
              <a:xfrm>
                <a:off x="858" y="2022"/>
                <a:ext cx="1577" cy="1479"/>
                <a:chOff x="357" y="2450"/>
                <a:chExt cx="795" cy="646"/>
              </a:xfrm>
            </p:grpSpPr>
            <p:sp>
              <p:nvSpPr>
                <p:cNvPr id="59437" name="Line 21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59438" name="Line 22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  <p:grpSp>
            <p:nvGrpSpPr>
              <p:cNvPr id="59434" name="Group 23"/>
              <p:cNvGrpSpPr>
                <a:grpSpLocks/>
              </p:cNvGrpSpPr>
              <p:nvPr/>
            </p:nvGrpSpPr>
            <p:grpSpPr bwMode="auto">
              <a:xfrm>
                <a:off x="864" y="1274"/>
                <a:ext cx="2346" cy="2234"/>
                <a:chOff x="357" y="2450"/>
                <a:chExt cx="795" cy="646"/>
              </a:xfrm>
            </p:grpSpPr>
            <p:sp>
              <p:nvSpPr>
                <p:cNvPr id="59435" name="Line 24"/>
                <p:cNvSpPr>
                  <a:spLocks noChangeShapeType="1"/>
                </p:cNvSpPr>
                <p:nvPr/>
              </p:nvSpPr>
              <p:spPr bwMode="auto">
                <a:xfrm>
                  <a:off x="357" y="2450"/>
                  <a:ext cx="795" cy="0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  <p:sp>
              <p:nvSpPr>
                <p:cNvPr id="59436" name="Line 25"/>
                <p:cNvSpPr>
                  <a:spLocks noChangeShapeType="1"/>
                </p:cNvSpPr>
                <p:nvPr/>
              </p:nvSpPr>
              <p:spPr bwMode="auto">
                <a:xfrm>
                  <a:off x="1152" y="2451"/>
                  <a:ext cx="0" cy="645"/>
                </a:xfrm>
                <a:prstGeom prst="line">
                  <a:avLst/>
                </a:prstGeom>
                <a:noFill/>
                <a:ln w="9525">
                  <a:solidFill>
                    <a:srgbClr val="969696"/>
                  </a:solidFill>
                  <a:prstDash val="lgDash"/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id-ID"/>
                </a:p>
              </p:txBody>
            </p:sp>
          </p:grpSp>
        </p:grpSp>
        <p:grpSp>
          <p:nvGrpSpPr>
            <p:cNvPr id="59421" name="Group 26"/>
            <p:cNvGrpSpPr>
              <a:grpSpLocks/>
            </p:cNvGrpSpPr>
            <p:nvPr/>
          </p:nvGrpSpPr>
          <p:grpSpPr bwMode="auto">
            <a:xfrm>
              <a:off x="1079" y="1137"/>
              <a:ext cx="2275" cy="2152"/>
              <a:chOff x="1079" y="1137"/>
              <a:chExt cx="2275" cy="2152"/>
            </a:xfrm>
          </p:grpSpPr>
          <p:sp>
            <p:nvSpPr>
              <p:cNvPr id="59422" name="Line 27"/>
              <p:cNvSpPr>
                <a:spLocks noChangeShapeType="1"/>
              </p:cNvSpPr>
              <p:nvPr/>
            </p:nvSpPr>
            <p:spPr bwMode="auto">
              <a:xfrm flipH="1">
                <a:off x="1079" y="1137"/>
                <a:ext cx="2275" cy="2152"/>
              </a:xfrm>
              <a:prstGeom prst="line">
                <a:avLst/>
              </a:prstGeom>
              <a:noFill/>
              <a:ln w="50800">
                <a:solidFill>
                  <a:srgbClr val="777777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id-ID"/>
              </a:p>
            </p:txBody>
          </p:sp>
          <p:sp>
            <p:nvSpPr>
              <p:cNvPr id="59423" name="Oval 28"/>
              <p:cNvSpPr>
                <a:spLocks noChangeArrowheads="1"/>
              </p:cNvSpPr>
              <p:nvPr/>
            </p:nvSpPr>
            <p:spPr bwMode="auto">
              <a:xfrm>
                <a:off x="3164" y="1231"/>
                <a:ext cx="88" cy="87"/>
              </a:xfrm>
              <a:prstGeom prst="ellipse">
                <a:avLst/>
              </a:prstGeom>
              <a:solidFill>
                <a:srgbClr val="777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  <p:sp>
            <p:nvSpPr>
              <p:cNvPr id="59424" name="Oval 29"/>
              <p:cNvSpPr>
                <a:spLocks noChangeArrowheads="1"/>
              </p:cNvSpPr>
              <p:nvPr/>
            </p:nvSpPr>
            <p:spPr bwMode="auto">
              <a:xfrm>
                <a:off x="2776" y="1604"/>
                <a:ext cx="88" cy="87"/>
              </a:xfrm>
              <a:prstGeom prst="ellipse">
                <a:avLst/>
              </a:prstGeom>
              <a:solidFill>
                <a:srgbClr val="777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  <p:sp>
            <p:nvSpPr>
              <p:cNvPr id="59425" name="Oval 30"/>
              <p:cNvSpPr>
                <a:spLocks noChangeArrowheads="1"/>
              </p:cNvSpPr>
              <p:nvPr/>
            </p:nvSpPr>
            <p:spPr bwMode="auto">
              <a:xfrm>
                <a:off x="2384" y="1973"/>
                <a:ext cx="88" cy="87"/>
              </a:xfrm>
              <a:prstGeom prst="ellipse">
                <a:avLst/>
              </a:prstGeom>
              <a:solidFill>
                <a:srgbClr val="777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  <p:sp>
            <p:nvSpPr>
              <p:cNvPr id="59426" name="Oval 31"/>
              <p:cNvSpPr>
                <a:spLocks noChangeArrowheads="1"/>
              </p:cNvSpPr>
              <p:nvPr/>
            </p:nvSpPr>
            <p:spPr bwMode="auto">
              <a:xfrm>
                <a:off x="1983" y="2352"/>
                <a:ext cx="88" cy="87"/>
              </a:xfrm>
              <a:prstGeom prst="ellipse">
                <a:avLst/>
              </a:prstGeom>
              <a:solidFill>
                <a:srgbClr val="777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  <p:sp>
            <p:nvSpPr>
              <p:cNvPr id="59427" name="Oval 32"/>
              <p:cNvSpPr>
                <a:spLocks noChangeArrowheads="1"/>
              </p:cNvSpPr>
              <p:nvPr/>
            </p:nvSpPr>
            <p:spPr bwMode="auto">
              <a:xfrm>
                <a:off x="1598" y="2714"/>
                <a:ext cx="88" cy="87"/>
              </a:xfrm>
              <a:prstGeom prst="ellipse">
                <a:avLst/>
              </a:prstGeom>
              <a:solidFill>
                <a:srgbClr val="777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  <p:sp>
            <p:nvSpPr>
              <p:cNvPr id="59428" name="Oval 33"/>
              <p:cNvSpPr>
                <a:spLocks noChangeArrowheads="1"/>
              </p:cNvSpPr>
              <p:nvPr/>
            </p:nvSpPr>
            <p:spPr bwMode="auto">
              <a:xfrm>
                <a:off x="1198" y="3090"/>
                <a:ext cx="88" cy="87"/>
              </a:xfrm>
              <a:prstGeom prst="ellipse">
                <a:avLst/>
              </a:prstGeom>
              <a:solidFill>
                <a:srgbClr val="777777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>
                  <a:lnSpc>
                    <a:spcPct val="105000"/>
                  </a:lnSpc>
                  <a:spcBef>
                    <a:spcPct val="4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1pPr>
                <a:lvl2pPr marL="742950" indent="-285750">
                  <a:lnSpc>
                    <a:spcPct val="105000"/>
                  </a:lnSpc>
                  <a:spcBef>
                    <a:spcPct val="15000"/>
                  </a:spcBef>
                  <a:buClr>
                    <a:srgbClr val="996633"/>
                  </a:buClr>
                  <a:buSzPct val="120000"/>
                  <a:buFont typeface="Wingdings" panose="05000000000000000000" pitchFamily="2" charset="2"/>
                  <a:buChar char="§"/>
                  <a:defRPr sz="27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2pPr>
                <a:lvl3pPr marL="1143000" indent="-228600">
                  <a:lnSpc>
                    <a:spcPct val="105000"/>
                  </a:lnSpc>
                  <a:spcBef>
                    <a:spcPct val="15000"/>
                  </a:spcBef>
                  <a:buClr>
                    <a:srgbClr val="339966"/>
                  </a:buClr>
                  <a:buSzPct val="120000"/>
                  <a:buFont typeface="Wingdings" panose="05000000000000000000" pitchFamily="2" charset="2"/>
                  <a:buChar char="§"/>
                  <a:defRPr sz="25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3pPr>
                <a:lvl4pPr marL="1600200" indent="-228600">
                  <a:lnSpc>
                    <a:spcPct val="105000"/>
                  </a:lnSpc>
                  <a:spcBef>
                    <a:spcPct val="15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4pPr>
                <a:lvl5pPr marL="2057400" indent="-228600">
                  <a:lnSpc>
                    <a:spcPct val="105000"/>
                  </a:lnSpc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5pPr>
                <a:lvl6pPr marL="25146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6pPr>
                <a:lvl7pPr marL="29718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7pPr>
                <a:lvl8pPr marL="34290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8pPr>
                <a:lvl9pPr marL="3886200" indent="-228600" eaLnBrk="0" fontAlgn="base" hangingPunct="0">
                  <a:lnSpc>
                    <a:spcPct val="105000"/>
                  </a:lnSpc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defRPr>
                </a:lvl9pPr>
              </a:lstStyle>
              <a:p>
                <a:pPr eaLnBrk="1" hangingPunct="1">
                  <a:lnSpc>
                    <a:spcPct val="100000"/>
                  </a:lnSpc>
                  <a:spcBef>
                    <a:spcPct val="0"/>
                  </a:spcBef>
                  <a:buClrTx/>
                  <a:buSzTx/>
                  <a:buFont typeface="Arial" panose="020B0604020202020204" pitchFamily="34" charset="0"/>
                  <a:buNone/>
                </a:pPr>
                <a:endParaRPr lang="id-ID" altLang="id-ID" sz="1800"/>
              </a:p>
            </p:txBody>
          </p:sp>
        </p:grpSp>
      </p:grpSp>
      <p:sp>
        <p:nvSpPr>
          <p:cNvPr id="101410" name="Text Box 34"/>
          <p:cNvSpPr txBox="1">
            <a:spLocks noChangeArrowheads="1"/>
          </p:cNvSpPr>
          <p:nvPr/>
        </p:nvSpPr>
        <p:spPr bwMode="auto">
          <a:xfrm>
            <a:off x="7610476" y="1247776"/>
            <a:ext cx="2727325" cy="347186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Suppose the price of milk falls.  </a:t>
            </a:r>
          </a:p>
          <a:p>
            <a:pPr eaLnBrk="1" hangingPunct="1">
              <a:spcBef>
                <a:spcPct val="1000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2600">
                <a:ea typeface="SimSun" panose="02010600030101010101" pitchFamily="2" charset="-122"/>
              </a:rPr>
              <a:t>At each price, the quantity of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Lattes supplied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will increase </a:t>
            </a:r>
            <a:br>
              <a:rPr lang="en-US" altLang="zh-CN" sz="2600">
                <a:ea typeface="SimSun" panose="02010600030101010101" pitchFamily="2" charset="-122"/>
              </a:rPr>
            </a:br>
            <a:r>
              <a:rPr lang="en-US" altLang="zh-CN" sz="2600">
                <a:ea typeface="SimSun" panose="02010600030101010101" pitchFamily="2" charset="-122"/>
              </a:rPr>
              <a:t>(by 5 in this example).</a:t>
            </a:r>
          </a:p>
        </p:txBody>
      </p:sp>
      <p:sp>
        <p:nvSpPr>
          <p:cNvPr id="101411" name="Line 35"/>
          <p:cNvSpPr>
            <a:spLocks noChangeShapeType="1"/>
          </p:cNvSpPr>
          <p:nvPr/>
        </p:nvSpPr>
        <p:spPr bwMode="auto">
          <a:xfrm flipV="1">
            <a:off x="3838576" y="1831976"/>
            <a:ext cx="3605213" cy="3413125"/>
          </a:xfrm>
          <a:prstGeom prst="line">
            <a:avLst/>
          </a:prstGeom>
          <a:noFill/>
          <a:ln w="50800">
            <a:solidFill>
              <a:srgbClr val="FF66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grpSp>
        <p:nvGrpSpPr>
          <p:cNvPr id="12" name="Group 36"/>
          <p:cNvGrpSpPr>
            <a:grpSpLocks/>
          </p:cNvGrpSpPr>
          <p:nvPr/>
        </p:nvGrpSpPr>
        <p:grpSpPr bwMode="auto">
          <a:xfrm>
            <a:off x="3570289" y="4905376"/>
            <a:ext cx="636587" cy="138113"/>
            <a:chOff x="1289" y="3090"/>
            <a:chExt cx="401" cy="87"/>
          </a:xfrm>
        </p:grpSpPr>
        <p:sp>
          <p:nvSpPr>
            <p:cNvPr id="59417" name="Oval 37"/>
            <p:cNvSpPr>
              <a:spLocks noChangeArrowheads="1"/>
            </p:cNvSpPr>
            <p:nvPr/>
          </p:nvSpPr>
          <p:spPr bwMode="auto">
            <a:xfrm>
              <a:off x="1602" y="3090"/>
              <a:ext cx="88" cy="87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59418" name="Line 38"/>
            <p:cNvSpPr>
              <a:spLocks noChangeShapeType="1"/>
            </p:cNvSpPr>
            <p:nvPr/>
          </p:nvSpPr>
          <p:spPr bwMode="auto">
            <a:xfrm flipV="1">
              <a:off x="1289" y="3135"/>
              <a:ext cx="309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9400" name="Rectangle 39"/>
          <p:cNvSpPr>
            <a:spLocks noChangeArrowheads="1"/>
          </p:cNvSpPr>
          <p:nvPr/>
        </p:nvSpPr>
        <p:spPr bwMode="auto">
          <a:xfrm>
            <a:off x="1866900" y="252413"/>
            <a:ext cx="8229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3400" b="1">
                <a:solidFill>
                  <a:srgbClr val="333399"/>
                </a:solidFill>
                <a:latin typeface="Book Antiqua" panose="02040602050305030304" pitchFamily="18" charset="0"/>
                <a:ea typeface="SimSun" panose="02010600030101010101" pitchFamily="2" charset="-122"/>
              </a:rPr>
              <a:t>Supply Curve Shifters:  </a:t>
            </a:r>
            <a:r>
              <a:rPr lang="en-US" altLang="zh-CN" sz="3400" b="1">
                <a:solidFill>
                  <a:srgbClr val="008080"/>
                </a:solidFill>
                <a:latin typeface="Book Antiqua" panose="02040602050305030304" pitchFamily="18" charset="0"/>
                <a:ea typeface="SimSun" panose="02010600030101010101" pitchFamily="2" charset="-122"/>
              </a:rPr>
              <a:t>Input Prices</a:t>
            </a:r>
          </a:p>
        </p:txBody>
      </p:sp>
      <p:grpSp>
        <p:nvGrpSpPr>
          <p:cNvPr id="13" name="Group 40"/>
          <p:cNvGrpSpPr>
            <a:grpSpLocks/>
          </p:cNvGrpSpPr>
          <p:nvPr/>
        </p:nvGrpSpPr>
        <p:grpSpPr bwMode="auto">
          <a:xfrm>
            <a:off x="4191000" y="4310063"/>
            <a:ext cx="636588" cy="138112"/>
            <a:chOff x="1289" y="3090"/>
            <a:chExt cx="401" cy="87"/>
          </a:xfrm>
        </p:grpSpPr>
        <p:sp>
          <p:nvSpPr>
            <p:cNvPr id="59415" name="Oval 41"/>
            <p:cNvSpPr>
              <a:spLocks noChangeArrowheads="1"/>
            </p:cNvSpPr>
            <p:nvPr/>
          </p:nvSpPr>
          <p:spPr bwMode="auto">
            <a:xfrm>
              <a:off x="1602" y="3090"/>
              <a:ext cx="88" cy="87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59416" name="Line 42"/>
            <p:cNvSpPr>
              <a:spLocks noChangeShapeType="1"/>
            </p:cNvSpPr>
            <p:nvPr/>
          </p:nvSpPr>
          <p:spPr bwMode="auto">
            <a:xfrm flipV="1">
              <a:off x="1289" y="3135"/>
              <a:ext cx="309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4" name="Group 43"/>
          <p:cNvGrpSpPr>
            <a:grpSpLocks/>
          </p:cNvGrpSpPr>
          <p:nvPr/>
        </p:nvGrpSpPr>
        <p:grpSpPr bwMode="auto">
          <a:xfrm>
            <a:off x="4818064" y="3732213"/>
            <a:ext cx="636587" cy="138112"/>
            <a:chOff x="1289" y="3090"/>
            <a:chExt cx="401" cy="87"/>
          </a:xfrm>
        </p:grpSpPr>
        <p:sp>
          <p:nvSpPr>
            <p:cNvPr id="59413" name="Oval 44"/>
            <p:cNvSpPr>
              <a:spLocks noChangeArrowheads="1"/>
            </p:cNvSpPr>
            <p:nvPr/>
          </p:nvSpPr>
          <p:spPr bwMode="auto">
            <a:xfrm>
              <a:off x="1602" y="3090"/>
              <a:ext cx="88" cy="87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59414" name="Line 45"/>
            <p:cNvSpPr>
              <a:spLocks noChangeShapeType="1"/>
            </p:cNvSpPr>
            <p:nvPr/>
          </p:nvSpPr>
          <p:spPr bwMode="auto">
            <a:xfrm flipV="1">
              <a:off x="1289" y="3135"/>
              <a:ext cx="309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5" name="Group 46"/>
          <p:cNvGrpSpPr>
            <a:grpSpLocks/>
          </p:cNvGrpSpPr>
          <p:nvPr/>
        </p:nvGrpSpPr>
        <p:grpSpPr bwMode="auto">
          <a:xfrm>
            <a:off x="5445125" y="3132138"/>
            <a:ext cx="636588" cy="138112"/>
            <a:chOff x="1289" y="3090"/>
            <a:chExt cx="401" cy="87"/>
          </a:xfrm>
        </p:grpSpPr>
        <p:sp>
          <p:nvSpPr>
            <p:cNvPr id="59411" name="Oval 47"/>
            <p:cNvSpPr>
              <a:spLocks noChangeArrowheads="1"/>
            </p:cNvSpPr>
            <p:nvPr/>
          </p:nvSpPr>
          <p:spPr bwMode="auto">
            <a:xfrm>
              <a:off x="1602" y="3090"/>
              <a:ext cx="88" cy="87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59412" name="Line 48"/>
            <p:cNvSpPr>
              <a:spLocks noChangeShapeType="1"/>
            </p:cNvSpPr>
            <p:nvPr/>
          </p:nvSpPr>
          <p:spPr bwMode="auto">
            <a:xfrm flipV="1">
              <a:off x="1289" y="3135"/>
              <a:ext cx="309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6" name="Group 49"/>
          <p:cNvGrpSpPr>
            <a:grpSpLocks/>
          </p:cNvGrpSpPr>
          <p:nvPr/>
        </p:nvGrpSpPr>
        <p:grpSpPr bwMode="auto">
          <a:xfrm>
            <a:off x="6056314" y="2541588"/>
            <a:ext cx="636587" cy="138112"/>
            <a:chOff x="1289" y="3090"/>
            <a:chExt cx="401" cy="87"/>
          </a:xfrm>
        </p:grpSpPr>
        <p:sp>
          <p:nvSpPr>
            <p:cNvPr id="59409" name="Oval 50"/>
            <p:cNvSpPr>
              <a:spLocks noChangeArrowheads="1"/>
            </p:cNvSpPr>
            <p:nvPr/>
          </p:nvSpPr>
          <p:spPr bwMode="auto">
            <a:xfrm>
              <a:off x="1602" y="3090"/>
              <a:ext cx="88" cy="87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59410" name="Line 51"/>
            <p:cNvSpPr>
              <a:spLocks noChangeShapeType="1"/>
            </p:cNvSpPr>
            <p:nvPr/>
          </p:nvSpPr>
          <p:spPr bwMode="auto">
            <a:xfrm flipV="1">
              <a:off x="1289" y="3135"/>
              <a:ext cx="309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17" name="Group 52"/>
          <p:cNvGrpSpPr>
            <a:grpSpLocks/>
          </p:cNvGrpSpPr>
          <p:nvPr/>
        </p:nvGrpSpPr>
        <p:grpSpPr bwMode="auto">
          <a:xfrm>
            <a:off x="6677025" y="1951038"/>
            <a:ext cx="636588" cy="138112"/>
            <a:chOff x="1289" y="3090"/>
            <a:chExt cx="401" cy="87"/>
          </a:xfrm>
        </p:grpSpPr>
        <p:sp>
          <p:nvSpPr>
            <p:cNvPr id="59407" name="Oval 53"/>
            <p:cNvSpPr>
              <a:spLocks noChangeArrowheads="1"/>
            </p:cNvSpPr>
            <p:nvPr/>
          </p:nvSpPr>
          <p:spPr bwMode="auto">
            <a:xfrm>
              <a:off x="1602" y="3090"/>
              <a:ext cx="88" cy="87"/>
            </a:xfrm>
            <a:prstGeom prst="ellipse">
              <a:avLst/>
            </a:prstGeom>
            <a:solidFill>
              <a:srgbClr val="FF33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lnSpc>
                  <a:spcPct val="105000"/>
                </a:lnSpc>
                <a:spcBef>
                  <a:spcPct val="4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8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lnSpc>
                  <a:spcPct val="105000"/>
                </a:lnSpc>
                <a:spcBef>
                  <a:spcPct val="15000"/>
                </a:spcBef>
                <a:buClr>
                  <a:srgbClr val="996633"/>
                </a:buClr>
                <a:buSzPct val="120000"/>
                <a:buFont typeface="Wingdings" panose="05000000000000000000" pitchFamily="2" charset="2"/>
                <a:buChar char="§"/>
                <a:defRPr sz="27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lnSpc>
                  <a:spcPct val="105000"/>
                </a:lnSpc>
                <a:spcBef>
                  <a:spcPct val="15000"/>
                </a:spcBef>
                <a:buClr>
                  <a:srgbClr val="339966"/>
                </a:buClr>
                <a:buSzPct val="120000"/>
                <a:buFont typeface="Wingdings" panose="05000000000000000000" pitchFamily="2" charset="2"/>
                <a:buChar char="§"/>
                <a:defRPr sz="25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lnSpc>
                  <a:spcPct val="105000"/>
                </a:lnSpc>
                <a:spcBef>
                  <a:spcPct val="15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lnSpc>
                  <a:spcPct val="105000"/>
                </a:lnSpc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lnSpc>
                  <a:spcPct val="105000"/>
                </a:lnSpc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ClrTx/>
                <a:buSzTx/>
                <a:buFont typeface="Arial" panose="020B0604020202020204" pitchFamily="34" charset="0"/>
                <a:buNone/>
              </a:pPr>
              <a:endParaRPr lang="id-ID" altLang="id-ID" sz="1800"/>
            </a:p>
          </p:txBody>
        </p:sp>
        <p:sp>
          <p:nvSpPr>
            <p:cNvPr id="59408" name="Line 54"/>
            <p:cNvSpPr>
              <a:spLocks noChangeShapeType="1"/>
            </p:cNvSpPr>
            <p:nvPr/>
          </p:nvSpPr>
          <p:spPr bwMode="auto">
            <a:xfrm flipV="1">
              <a:off x="1289" y="3135"/>
              <a:ext cx="309" cy="0"/>
            </a:xfrm>
            <a:prstGeom prst="line">
              <a:avLst/>
            </a:prstGeom>
            <a:noFill/>
            <a:ln w="38100">
              <a:solidFill>
                <a:srgbClr val="993300"/>
              </a:solidFill>
              <a:round/>
              <a:headEnd/>
              <a:tailEnd type="triangle" w="lg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59406" name="FlagCount" hidden="1">
            <a:hlinkClick r:id="rId6" action="ppaction://hlinkfile"/>
          </p:cNvPr>
          <p:cNvSpPr>
            <a:spLocks noChangeArrowheads="1"/>
          </p:cNvSpPr>
          <p:nvPr/>
        </p:nvSpPr>
        <p:spPr bwMode="auto">
          <a:xfrm>
            <a:off x="9779000" y="254000"/>
            <a:ext cx="381000" cy="317500"/>
          </a:xfrm>
          <a:prstGeom prst="wedgeRoundRectCallout">
            <a:avLst>
              <a:gd name="adj1" fmla="val -43750"/>
              <a:gd name="adj2" fmla="val 70000"/>
              <a:gd name="adj3" fmla="val 16667"/>
            </a:avLst>
          </a:prstGeom>
          <a:solidFill>
            <a:schemeClr val="accent1">
              <a:alpha val="25098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lnSpc>
                <a:spcPct val="105000"/>
              </a:lnSpc>
              <a:spcBef>
                <a:spcPct val="4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5000"/>
              </a:lnSpc>
              <a:spcBef>
                <a:spcPct val="15000"/>
              </a:spcBef>
              <a:buClr>
                <a:srgbClr val="996633"/>
              </a:buClr>
              <a:buSzPct val="120000"/>
              <a:buFont typeface="Wingdings" panose="05000000000000000000" pitchFamily="2" charset="2"/>
              <a:buChar char="§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5000"/>
              </a:lnSpc>
              <a:spcBef>
                <a:spcPct val="15000"/>
              </a:spcBef>
              <a:buClr>
                <a:srgbClr val="339966"/>
              </a:buClr>
              <a:buSzPct val="120000"/>
              <a:buFont typeface="Wingdings" panose="05000000000000000000" pitchFamily="2" charset="2"/>
              <a:buChar char="§"/>
              <a:defRPr sz="25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5000"/>
              </a:lnSpc>
              <a:spcBef>
                <a:spcPct val="15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5000"/>
              </a:lnSpc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lnSpc>
                <a:spcPct val="105000"/>
              </a:lnSpc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 typeface="Arial" panose="020B0604020202020204" pitchFamily="34" charset="0"/>
              <a:buNone/>
            </a:pPr>
            <a:r>
              <a:rPr lang="en-US" altLang="zh-CN" sz="1400" b="1">
                <a:latin typeface="Tahoma" panose="020B0604030504040204" pitchFamily="34" charset="0"/>
                <a:ea typeface="SimSun" panose="02010600030101010101" pitchFamily="2" charset="-122"/>
              </a:rPr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742018104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8" dur="500"/>
                                        <p:tgtEl>
                                          <p:spTgt spid="101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410" grpId="0" animBg="1"/>
      <p:bldP spid="101411" grpId="0" animBg="1"/>
    </p:bldLst>
  </p:timing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.potx" id="{43699C43-EC89-4A55-9A99-3FD944590577}" vid="{3C36ED3A-1C33-4ECB-8650-37D568EF454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3DEC53A-9DF1-4780-BE92-17E971B7A9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Welcome to PowerPoint</Template>
  <TotalTime>6</TotalTime>
  <Words>424</Words>
  <Application>Microsoft Office PowerPoint</Application>
  <PresentationFormat>Widescreen</PresentationFormat>
  <Paragraphs>183</Paragraphs>
  <Slides>14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SimSun</vt:lpstr>
      <vt:lpstr>SimSun</vt:lpstr>
      <vt:lpstr>Arial</vt:lpstr>
      <vt:lpstr>Book Antiqua</vt:lpstr>
      <vt:lpstr>Calibri</vt:lpstr>
      <vt:lpstr>Segoe UI</vt:lpstr>
      <vt:lpstr>Segoe UI Light</vt:lpstr>
      <vt:lpstr>Tahoma</vt:lpstr>
      <vt:lpstr>Wingdings</vt:lpstr>
      <vt:lpstr>WelcomeDoc</vt:lpstr>
      <vt:lpstr>Microsoft Excel Chart</vt:lpstr>
      <vt:lpstr>THE MARKET FORCE OF SUPPLY</vt:lpstr>
      <vt:lpstr>Supply</vt:lpstr>
      <vt:lpstr>The Supply Schedule</vt:lpstr>
      <vt:lpstr>Starbucks’ Supply Schedule &amp; Curve</vt:lpstr>
      <vt:lpstr>Market Supply versus Individual Supply</vt:lpstr>
      <vt:lpstr>PowerPoint Presentation</vt:lpstr>
      <vt:lpstr>Supply Curve Shifters</vt:lpstr>
      <vt:lpstr>Supply Curve Shifters:  Input Prices</vt:lpstr>
      <vt:lpstr>PowerPoint Presentation</vt:lpstr>
      <vt:lpstr>Supply Curve Shifters:  Technology</vt:lpstr>
      <vt:lpstr>Supply Curve Shifters:  # of Sellers  </vt:lpstr>
      <vt:lpstr>Supply Curve Shifters:  Expectations </vt:lpstr>
      <vt:lpstr>Summary:  Variables that Influence Sellers</vt:lpstr>
      <vt:lpstr>THANK YOU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 FORCE OF SUPPLY</dc:title>
  <dc:creator>ENDANG PITALOKA</dc:creator>
  <cp:keywords/>
  <cp:lastModifiedBy>ENDANG PITALOKA</cp:lastModifiedBy>
  <cp:revision>2</cp:revision>
  <dcterms:created xsi:type="dcterms:W3CDTF">2019-08-27T06:38:56Z</dcterms:created>
  <dcterms:modified xsi:type="dcterms:W3CDTF">2019-08-27T07:00:23Z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TC029239449991</vt:lpwstr>
  </property>
</Properties>
</file>