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7"/>
  </p:notesMasterIdLst>
  <p:sldIdLst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53B52F-4488-4FF1-BC7E-1A37D2958CD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0660924-719E-47E1-B457-9744A672B648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10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896483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8E17E0-676D-431A-BEC8-0C04B814B14B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6324DD57-F34C-4ACE-9385-A8DF05A0AC3E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11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25880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1F5B0D-A341-45F6-8B61-2DD29C88CC66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E88B4D69-8B09-4062-9466-61639B3C4AA1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723324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9715C6-3F9D-4182-BB25-3829C0E34CB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9713437B-6158-4198-BE23-2CB8A7289E10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13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77118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240256-1E8D-4BDC-9A88-5C74E11DA59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AC0BB2CF-F080-4609-AE5C-5DCF6DA8337F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019373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7424C8-1326-4DC3-BEB9-CDEACC5A52FE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C376350D-6F2C-4328-A711-95D78234180A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3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850774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CF5D14-A665-46E7-A936-72DFC5F8DF9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D58E1569-CCC2-4C98-8972-5EA92309090A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325676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2E57C8-35F6-42B3-9676-9DA20FF9DFA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36146CB3-19BD-44CB-BFB0-7DC6EB0C3055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77448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67AA21-62F6-472E-A814-BD2566B3DD74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62CC6D59-E167-410E-8345-26A2CCCA6905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6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4191549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D0F73-D97B-4D1B-B303-0D72826E6565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3EB7E464-4251-48D2-8C5C-15BC7FCBF578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7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80011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E38973-0F7C-4A8A-AC60-87A6138DC7A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92A3561B-7098-4D64-85F6-5C9137363BF0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8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491255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52C181-51A4-419D-B254-C1E57878CA2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68C1822-8824-479C-9C39-078922F9D3FC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69153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id-ID" dirty="0" smtClean="0"/>
              <a:t>HE MARKET FORCE OF 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4C9906A1-EA19-44D7-B98E-C2C572C58C44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10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Supply Curve Shifters: 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Technology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Technology determines how much inputs are required to produce a unit of output.  </a:t>
            </a:r>
          </a:p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 cost-saving technological improvement has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the same effect as a fall in input prices,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shifts </a:t>
            </a:r>
            <a:r>
              <a:rPr lang="en-US" altLang="zh-CN" b="1" i="1" smtClean="0">
                <a:ea typeface="SimSun" panose="02010600030101010101" pitchFamily="2" charset="-122"/>
              </a:rPr>
              <a:t>S</a:t>
            </a:r>
            <a:r>
              <a:rPr lang="en-US" altLang="zh-CN" smtClean="0">
                <a:ea typeface="SimSun" panose="02010600030101010101" pitchFamily="2" charset="-122"/>
              </a:rPr>
              <a:t> curve to the right.  </a:t>
            </a:r>
          </a:p>
        </p:txBody>
      </p:sp>
      <p:sp>
        <p:nvSpPr>
          <p:cNvPr id="614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419596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05067084-C193-4074-8AE0-CF21A5301B66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11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0039"/>
            <a:ext cx="8307388" cy="661987"/>
          </a:xfrm>
        </p:spPr>
        <p:txBody>
          <a:bodyPr anchor="t"/>
          <a:lstStyle/>
          <a:p>
            <a:pPr>
              <a:tabLst>
                <a:tab pos="4856163" algn="l"/>
              </a:tabLst>
            </a:pPr>
            <a:r>
              <a:rPr lang="en-US" altLang="zh-CN" sz="3400">
                <a:ea typeface="SimSun" panose="02010600030101010101" pitchFamily="2" charset="-122"/>
              </a:rPr>
              <a:t>Supply Curve Shifters: 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# of Sellers</a:t>
            </a:r>
            <a:r>
              <a:rPr lang="en-US" altLang="zh-CN" sz="340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400">
                <a:ea typeface="SimSun" panose="02010600030101010101" pitchFamily="2" charset="-122"/>
              </a:rPr>
              <a:t> </a:t>
            </a:r>
            <a:endParaRPr lang="en-US" altLang="zh-CN" sz="3400">
              <a:solidFill>
                <a:srgbClr val="008080"/>
              </a:solidFill>
              <a:ea typeface="SimSun" panose="02010600030101010101" pitchFamily="2" charset="-122"/>
            </a:endParaRP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27250" y="1301750"/>
            <a:ext cx="8083550" cy="456565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An increase in the number of sellers increases the quantity supplied at each price,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mtClean="0">
                <a:ea typeface="SimSun" panose="02010600030101010101" pitchFamily="2" charset="-122"/>
              </a:rPr>
              <a:t>	shifts </a:t>
            </a:r>
            <a:r>
              <a:rPr lang="en-US" altLang="zh-CN" b="1" i="1" smtClean="0">
                <a:ea typeface="SimSun" panose="02010600030101010101" pitchFamily="2" charset="-122"/>
              </a:rPr>
              <a:t>S</a:t>
            </a:r>
            <a:r>
              <a:rPr lang="en-US" altLang="zh-CN" smtClean="0">
                <a:ea typeface="SimSun" panose="02010600030101010101" pitchFamily="2" charset="-122"/>
              </a:rPr>
              <a:t> curve to the right.  </a:t>
            </a:r>
          </a:p>
        </p:txBody>
      </p:sp>
      <p:sp>
        <p:nvSpPr>
          <p:cNvPr id="634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376049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1C88459-D48C-4942-B356-99FF1B9F1F16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12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0039"/>
            <a:ext cx="8307388" cy="661987"/>
          </a:xfrm>
        </p:spPr>
        <p:txBody>
          <a:bodyPr anchor="t"/>
          <a:lstStyle/>
          <a:p>
            <a:pPr>
              <a:tabLst>
                <a:tab pos="4856163" algn="l"/>
              </a:tabLst>
            </a:pPr>
            <a:r>
              <a:rPr lang="en-US" altLang="zh-CN" sz="3400">
                <a:ea typeface="SimSun" panose="02010600030101010101" pitchFamily="2" charset="-122"/>
              </a:rPr>
              <a:t>Supply Curve Shifters: 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Expectations</a:t>
            </a:r>
            <a:r>
              <a:rPr lang="en-US" altLang="zh-CN" sz="3400">
                <a:ea typeface="SimSun" panose="02010600030101010101" pitchFamily="2" charset="-122"/>
              </a:rPr>
              <a:t> </a:t>
            </a:r>
            <a:endParaRPr lang="en-US" altLang="zh-CN" sz="3400">
              <a:solidFill>
                <a:srgbClr val="008080"/>
              </a:solidFill>
              <a:ea typeface="SimSun" panose="02010600030101010101" pitchFamily="2" charset="-122"/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268413"/>
            <a:ext cx="8229600" cy="51181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mtClean="0">
                <a:ea typeface="SimSun" panose="02010600030101010101" pitchFamily="2" charset="-122"/>
              </a:rPr>
              <a:t>Example:</a:t>
            </a:r>
          </a:p>
          <a:p>
            <a:pPr marL="400050" lvl="1"/>
            <a:r>
              <a:rPr lang="en-US" altLang="zh-CN" smtClean="0">
                <a:ea typeface="SimSun" panose="02010600030101010101" pitchFamily="2" charset="-122"/>
              </a:rPr>
              <a:t>Events in the Middle East lead to expectations of higher oil prices.  </a:t>
            </a:r>
          </a:p>
          <a:p>
            <a:pPr marL="400050" lvl="1"/>
            <a:r>
              <a:rPr lang="en-US" altLang="zh-CN" smtClean="0">
                <a:ea typeface="SimSun" panose="02010600030101010101" pitchFamily="2" charset="-122"/>
              </a:rPr>
              <a:t>In response, owners of Texas oilfields reduce supply now, save some inventory to sell later at the higher price. </a:t>
            </a:r>
          </a:p>
          <a:p>
            <a:pPr marL="400050" lvl="1"/>
            <a:r>
              <a:rPr lang="en-US" altLang="zh-CN" b="1" i="1" smtClean="0">
                <a:ea typeface="SimSun" panose="02010600030101010101" pitchFamily="2" charset="-122"/>
              </a:rPr>
              <a:t>S</a:t>
            </a:r>
            <a:r>
              <a:rPr lang="en-US" altLang="zh-CN" smtClean="0">
                <a:ea typeface="SimSun" panose="02010600030101010101" pitchFamily="2" charset="-122"/>
              </a:rPr>
              <a:t> curve shifts left.  </a:t>
            </a:r>
          </a:p>
          <a:p>
            <a:pPr marL="0" indent="0">
              <a:buNone/>
            </a:pPr>
            <a:r>
              <a:rPr lang="en-US" altLang="zh-CN" smtClean="0">
                <a:ea typeface="SimSun" panose="02010600030101010101" pitchFamily="2" charset="-122"/>
              </a:rPr>
              <a:t>In general, sellers may adjust supply</a:t>
            </a:r>
            <a:r>
              <a:rPr lang="en-US" altLang="zh-CN" baseline="30000" smtClean="0">
                <a:ea typeface="SimSun" panose="02010600030101010101" pitchFamily="2" charset="-122"/>
              </a:rPr>
              <a:t>*</a:t>
            </a:r>
            <a:r>
              <a:rPr lang="en-US" altLang="zh-CN" smtClean="0">
                <a:ea typeface="SimSun" panose="02010600030101010101" pitchFamily="2" charset="-122"/>
              </a:rPr>
              <a:t> when their expectations of future prices change.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(</a:t>
            </a:r>
            <a:r>
              <a:rPr lang="en-US" altLang="zh-CN" baseline="30000" smtClean="0">
                <a:ea typeface="SimSun" panose="02010600030101010101" pitchFamily="2" charset="-122"/>
              </a:rPr>
              <a:t>*</a:t>
            </a:r>
            <a:r>
              <a:rPr lang="en-US" altLang="zh-CN" i="1" smtClean="0">
                <a:ea typeface="SimSun" panose="02010600030101010101" pitchFamily="2" charset="-122"/>
              </a:rPr>
              <a:t>If good not perishable</a:t>
            </a:r>
            <a:r>
              <a:rPr lang="en-US" altLang="zh-CN" smtClean="0"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655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176168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E0B862B9-4CA5-4972-936D-F0ACA17B8981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13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67588" name="Rectangle 2"/>
          <p:cNvSpPr>
            <a:spLocks noChangeArrowheads="1"/>
          </p:cNvSpPr>
          <p:nvPr/>
        </p:nvSpPr>
        <p:spPr bwMode="auto">
          <a:xfrm>
            <a:off x="2381250" y="1098550"/>
            <a:ext cx="7359650" cy="45100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82738" y="254000"/>
            <a:ext cx="8958262" cy="635000"/>
          </a:xfrm>
        </p:spPr>
        <p:txBody>
          <a:bodyPr/>
          <a:lstStyle/>
          <a:p>
            <a:pPr eaLnBrk="1" hangingPunct="1"/>
            <a:r>
              <a:rPr lang="en-US" altLang="zh-CN" sz="3300">
                <a:ea typeface="SimSun" panose="02010600030101010101" pitchFamily="2" charset="-122"/>
              </a:rPr>
              <a:t>Summary:  Variables that Influence Sellers</a:t>
            </a:r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378076" y="1169989"/>
            <a:ext cx="7726363" cy="542925"/>
          </a:xfrm>
        </p:spPr>
        <p:txBody>
          <a:bodyPr/>
          <a:lstStyle/>
          <a:p>
            <a:pPr marL="0" indent="0">
              <a:buNone/>
              <a:tabLst>
                <a:tab pos="2684463" algn="l"/>
              </a:tabLst>
            </a:pPr>
            <a:r>
              <a:rPr lang="en-US" altLang="zh-CN" sz="2700" b="1">
                <a:ea typeface="SimSun" panose="02010600030101010101" pitchFamily="2" charset="-122"/>
              </a:rPr>
              <a:t>Variable	A change in this variable… 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578101" y="1822451"/>
            <a:ext cx="7142163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tabLst>
                <a:tab pos="2684463" algn="l"/>
              </a:tabLst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tabLst>
                <a:tab pos="26844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Price	…causes a movement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	    along the </a:t>
            </a:r>
            <a:r>
              <a:rPr lang="en-US" altLang="zh-CN" sz="2700" b="1" i="1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Input Prices	…shifts the </a:t>
            </a:r>
            <a:r>
              <a:rPr lang="en-US" altLang="zh-CN" sz="2700" b="1" i="1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Technology	…shifts the </a:t>
            </a:r>
            <a:r>
              <a:rPr lang="en-US" altLang="zh-CN" sz="2700" b="1" i="1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# of Sellers	…shifts the </a:t>
            </a:r>
            <a:r>
              <a:rPr lang="en-US" altLang="zh-CN" sz="2700" b="1" i="1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700">
                <a:ea typeface="SimSun" panose="02010600030101010101" pitchFamily="2" charset="-122"/>
              </a:rPr>
              <a:t>Expectations	…shifts the </a:t>
            </a:r>
            <a:r>
              <a:rPr lang="en-US" altLang="zh-CN" sz="2700" b="1" i="1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curve</a:t>
            </a:r>
          </a:p>
        </p:txBody>
      </p:sp>
      <p:sp>
        <p:nvSpPr>
          <p:cNvPr id="67592" name="Line 6"/>
          <p:cNvSpPr>
            <a:spLocks noChangeShapeType="1"/>
          </p:cNvSpPr>
          <p:nvPr/>
        </p:nvSpPr>
        <p:spPr bwMode="auto">
          <a:xfrm>
            <a:off x="2565401" y="1735138"/>
            <a:ext cx="6981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5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146021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75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THANK YOU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9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1E346D37-F64F-4703-A0CE-3377543A115F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2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Supply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The </a:t>
            </a:r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quantity supplied</a:t>
            </a:r>
            <a:r>
              <a:rPr lang="en-US" altLang="zh-CN" smtClean="0">
                <a:ea typeface="SimSun" panose="02010600030101010101" pitchFamily="2" charset="-122"/>
              </a:rPr>
              <a:t> of any good is the amount that sellers are willing and able to sell. </a:t>
            </a:r>
          </a:p>
          <a:p>
            <a:pPr eaLnBrk="1" hangingPunct="1"/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Law of supply</a:t>
            </a:r>
            <a:r>
              <a:rPr lang="en-US" altLang="zh-CN" smtClean="0">
                <a:ea typeface="SimSun" panose="02010600030101010101" pitchFamily="2" charset="-122"/>
              </a:rPr>
              <a:t>:  the claim that the quantity supplied of a good rises when the price of the good rises, other things equal  </a:t>
            </a:r>
          </a:p>
        </p:txBody>
      </p:sp>
      <p:sp>
        <p:nvSpPr>
          <p:cNvPr id="4506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34433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70A6BD42-AD8F-4F9C-ACB7-5475943421EA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3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6250" y="0"/>
            <a:ext cx="8686800" cy="901700"/>
          </a:xfrm>
        </p:spPr>
        <p:txBody>
          <a:bodyPr/>
          <a:lstStyle/>
          <a:p>
            <a:pPr eaLnBrk="1" hangingPunct="1"/>
            <a:r>
              <a:rPr lang="en-US" altLang="zh-CN" sz="3400">
                <a:ea typeface="SimSun" panose="02010600030101010101" pitchFamily="2" charset="-122"/>
              </a:rPr>
              <a:t>The Supply Schedule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5813" y="1003301"/>
            <a:ext cx="5099050" cy="3527425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CC0000"/>
                </a:solidFill>
                <a:ea typeface="SimSun" panose="02010600030101010101" pitchFamily="2" charset="-122"/>
              </a:rPr>
              <a:t>Supply schedule</a:t>
            </a:r>
            <a:r>
              <a:rPr lang="en-US" altLang="zh-CN" smtClean="0">
                <a:ea typeface="SimSun" panose="02010600030101010101" pitchFamily="2" charset="-122"/>
              </a:rPr>
              <a:t>: 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A table that shows the relationship between the price of a good and the quantity supplied.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Example: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Starbucks’ supply of lattes.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078039" y="4679950"/>
            <a:ext cx="48402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Notice that Starbucks’ supply schedule obeys the 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>
                <a:ea typeface="SimSun" panose="02010600030101010101" pitchFamily="2" charset="-122"/>
              </a:rPr>
              <a:t>Law of Supply.  </a:t>
            </a: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/>
        </p:nvGraphicFramePr>
        <p:xfrm>
          <a:off x="7572376" y="889001"/>
          <a:ext cx="2651125" cy="4570448"/>
        </p:xfrm>
        <a:graphic>
          <a:graphicData uri="http://schemas.openxmlformats.org/drawingml/2006/table">
            <a:tbl>
              <a:tblPr/>
              <a:tblGrid>
                <a:gridCol w="1084263"/>
                <a:gridCol w="1566862"/>
              </a:tblGrid>
              <a:tr h="1243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Price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Quantity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 supplied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713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89509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bldLvl="4"/>
      <p:bldP spid="94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647D2EE7-7706-4F2C-9F22-71EC1060BADA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4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49156" name="Object 2"/>
          <p:cNvGraphicFramePr>
            <a:graphicFrameLocks/>
          </p:cNvGraphicFramePr>
          <p:nvPr/>
        </p:nvGraphicFramePr>
        <p:xfrm>
          <a:off x="1801814" y="1157289"/>
          <a:ext cx="5151437" cy="512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4410000" imgH="4398840" progId="Excel.Chart.8">
                  <p:embed/>
                </p:oleObj>
              </mc:Choice>
              <mc:Fallback>
                <p:oleObj r:id="rId4" imgW="4410000" imgH="439884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4" y="1157289"/>
                        <a:ext cx="5151437" cy="512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36864" y="4256088"/>
            <a:ext cx="1157287" cy="1262062"/>
            <a:chOff x="827" y="2681"/>
            <a:chExt cx="729" cy="795"/>
          </a:xfrm>
        </p:grpSpPr>
        <p:grpSp>
          <p:nvGrpSpPr>
            <p:cNvPr id="49221" name="Group 4"/>
            <p:cNvGrpSpPr>
              <a:grpSpLocks/>
            </p:cNvGrpSpPr>
            <p:nvPr/>
          </p:nvGrpSpPr>
          <p:grpSpPr bwMode="auto">
            <a:xfrm>
              <a:off x="827" y="2724"/>
              <a:ext cx="685" cy="752"/>
              <a:chOff x="357" y="2450"/>
              <a:chExt cx="795" cy="646"/>
            </a:xfrm>
          </p:grpSpPr>
          <p:sp>
            <p:nvSpPr>
              <p:cNvPr id="49223" name="Line 5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24" name="Line 6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22" name="Oval 7"/>
            <p:cNvSpPr>
              <a:spLocks noChangeArrowheads="1"/>
            </p:cNvSpPr>
            <p:nvPr/>
          </p:nvSpPr>
          <p:spPr bwMode="auto">
            <a:xfrm>
              <a:off x="1468" y="2681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840038" y="3671888"/>
            <a:ext cx="1689100" cy="1852612"/>
            <a:chOff x="829" y="2313"/>
            <a:chExt cx="1064" cy="1167"/>
          </a:xfrm>
        </p:grpSpPr>
        <p:grpSp>
          <p:nvGrpSpPr>
            <p:cNvPr id="49217" name="Group 9"/>
            <p:cNvGrpSpPr>
              <a:grpSpLocks/>
            </p:cNvGrpSpPr>
            <p:nvPr/>
          </p:nvGrpSpPr>
          <p:grpSpPr bwMode="auto">
            <a:xfrm>
              <a:off x="829" y="2355"/>
              <a:ext cx="1022" cy="1125"/>
              <a:chOff x="357" y="2450"/>
              <a:chExt cx="795" cy="646"/>
            </a:xfrm>
          </p:grpSpPr>
          <p:sp>
            <p:nvSpPr>
              <p:cNvPr id="49219" name="Line 1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20" name="Line 1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18" name="Oval 12"/>
            <p:cNvSpPr>
              <a:spLocks noChangeArrowheads="1"/>
            </p:cNvSpPr>
            <p:nvPr/>
          </p:nvSpPr>
          <p:spPr bwMode="auto">
            <a:xfrm>
              <a:off x="1805" y="2313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2847975" y="1766888"/>
            <a:ext cx="3390900" cy="3733800"/>
          </a:xfrm>
          <a:prstGeom prst="line">
            <a:avLst/>
          </a:prstGeom>
          <a:noFill/>
          <a:ln w="508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2771775" y="5438776"/>
            <a:ext cx="139700" cy="138113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49161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005014" y="109538"/>
            <a:ext cx="8129587" cy="677862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SimSun" panose="02010600030101010101" pitchFamily="2" charset="-122"/>
              </a:rPr>
              <a:t>Starbucks’ Supply Schedule &amp; Curve</a:t>
            </a:r>
          </a:p>
        </p:txBody>
      </p:sp>
      <p:graphicFrame>
        <p:nvGraphicFramePr>
          <p:cNvPr id="95248" name="Group 16"/>
          <p:cNvGraphicFramePr>
            <a:graphicFrameLocks noGrp="1"/>
          </p:cNvGraphicFramePr>
          <p:nvPr/>
        </p:nvGraphicFramePr>
        <p:xfrm>
          <a:off x="7572376" y="889001"/>
          <a:ext cx="2651125" cy="4570448"/>
        </p:xfrm>
        <a:graphic>
          <a:graphicData uri="http://schemas.openxmlformats.org/drawingml/2006/table">
            <a:tbl>
              <a:tblPr/>
              <a:tblGrid>
                <a:gridCol w="1084263"/>
                <a:gridCol w="1566862"/>
              </a:tblGrid>
              <a:tr h="1243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Price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Quantity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of lattes supplied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7529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23" marB="45623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623" marB="456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2835276" y="4860925"/>
            <a:ext cx="601663" cy="655638"/>
            <a:chOff x="826" y="3062"/>
            <a:chExt cx="379" cy="413"/>
          </a:xfrm>
        </p:grpSpPr>
        <p:grpSp>
          <p:nvGrpSpPr>
            <p:cNvPr id="49213" name="Group 62"/>
            <p:cNvGrpSpPr>
              <a:grpSpLocks/>
            </p:cNvGrpSpPr>
            <p:nvPr/>
          </p:nvGrpSpPr>
          <p:grpSpPr bwMode="auto">
            <a:xfrm>
              <a:off x="826" y="3103"/>
              <a:ext cx="341" cy="372"/>
              <a:chOff x="357" y="2450"/>
              <a:chExt cx="795" cy="646"/>
            </a:xfrm>
          </p:grpSpPr>
          <p:sp>
            <p:nvSpPr>
              <p:cNvPr id="49215" name="Line 6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16" name="Line 6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14" name="Oval 65"/>
            <p:cNvSpPr>
              <a:spLocks noChangeArrowheads="1"/>
            </p:cNvSpPr>
            <p:nvPr/>
          </p:nvSpPr>
          <p:spPr bwMode="auto">
            <a:xfrm>
              <a:off x="1117" y="3062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2838451" y="3071813"/>
            <a:ext cx="2219325" cy="2444750"/>
            <a:chOff x="828" y="1935"/>
            <a:chExt cx="1398" cy="1540"/>
          </a:xfrm>
        </p:grpSpPr>
        <p:grpSp>
          <p:nvGrpSpPr>
            <p:cNvPr id="49209" name="Group 67"/>
            <p:cNvGrpSpPr>
              <a:grpSpLocks/>
            </p:cNvGrpSpPr>
            <p:nvPr/>
          </p:nvGrpSpPr>
          <p:grpSpPr bwMode="auto">
            <a:xfrm>
              <a:off x="828" y="1975"/>
              <a:ext cx="1358" cy="1500"/>
              <a:chOff x="357" y="2450"/>
              <a:chExt cx="795" cy="646"/>
            </a:xfrm>
          </p:grpSpPr>
          <p:sp>
            <p:nvSpPr>
              <p:cNvPr id="49211" name="Line 6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12" name="Line 6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10" name="Oval 70"/>
            <p:cNvSpPr>
              <a:spLocks noChangeArrowheads="1"/>
            </p:cNvSpPr>
            <p:nvPr/>
          </p:nvSpPr>
          <p:spPr bwMode="auto">
            <a:xfrm>
              <a:off x="2138" y="1935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2840039" y="2479675"/>
            <a:ext cx="2759075" cy="3048000"/>
            <a:chOff x="829" y="1562"/>
            <a:chExt cx="1738" cy="1920"/>
          </a:xfrm>
        </p:grpSpPr>
        <p:grpSp>
          <p:nvGrpSpPr>
            <p:cNvPr id="49205" name="Group 72"/>
            <p:cNvGrpSpPr>
              <a:grpSpLocks/>
            </p:cNvGrpSpPr>
            <p:nvPr/>
          </p:nvGrpSpPr>
          <p:grpSpPr bwMode="auto">
            <a:xfrm>
              <a:off x="829" y="1602"/>
              <a:ext cx="1695" cy="1880"/>
              <a:chOff x="357" y="2450"/>
              <a:chExt cx="795" cy="646"/>
            </a:xfrm>
          </p:grpSpPr>
          <p:sp>
            <p:nvSpPr>
              <p:cNvPr id="49207" name="Line 7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08" name="Line 7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06" name="Oval 75"/>
            <p:cNvSpPr>
              <a:spLocks noChangeArrowheads="1"/>
            </p:cNvSpPr>
            <p:nvPr/>
          </p:nvSpPr>
          <p:spPr bwMode="auto">
            <a:xfrm>
              <a:off x="2479" y="1562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2838450" y="1873250"/>
            <a:ext cx="3316288" cy="3640138"/>
            <a:chOff x="828" y="1180"/>
            <a:chExt cx="2089" cy="2293"/>
          </a:xfrm>
        </p:grpSpPr>
        <p:grpSp>
          <p:nvGrpSpPr>
            <p:cNvPr id="49201" name="Group 77"/>
            <p:cNvGrpSpPr>
              <a:grpSpLocks/>
            </p:cNvGrpSpPr>
            <p:nvPr/>
          </p:nvGrpSpPr>
          <p:grpSpPr bwMode="auto">
            <a:xfrm>
              <a:off x="828" y="1224"/>
              <a:ext cx="2043" cy="2249"/>
              <a:chOff x="357" y="2450"/>
              <a:chExt cx="795" cy="646"/>
            </a:xfrm>
          </p:grpSpPr>
          <p:sp>
            <p:nvSpPr>
              <p:cNvPr id="49203" name="Line 7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204" name="Line 7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9202" name="Oval 80"/>
            <p:cNvSpPr>
              <a:spLocks noChangeArrowheads="1"/>
            </p:cNvSpPr>
            <p:nvPr/>
          </p:nvSpPr>
          <p:spPr bwMode="auto">
            <a:xfrm>
              <a:off x="2829" y="1180"/>
              <a:ext cx="88" cy="87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95313" name="Line 81"/>
          <p:cNvSpPr>
            <a:spLocks noChangeShapeType="1"/>
          </p:cNvSpPr>
          <p:nvPr/>
        </p:nvSpPr>
        <p:spPr bwMode="auto">
          <a:xfrm>
            <a:off x="7026275" y="2386013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4" name="Line 82"/>
          <p:cNvSpPr>
            <a:spLocks noChangeShapeType="1"/>
          </p:cNvSpPr>
          <p:nvPr/>
        </p:nvSpPr>
        <p:spPr bwMode="auto">
          <a:xfrm>
            <a:off x="7018338" y="2857500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5" name="Line 83"/>
          <p:cNvSpPr>
            <a:spLocks noChangeShapeType="1"/>
          </p:cNvSpPr>
          <p:nvPr/>
        </p:nvSpPr>
        <p:spPr bwMode="auto">
          <a:xfrm>
            <a:off x="7027863" y="3327400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6" name="Line 84"/>
          <p:cNvSpPr>
            <a:spLocks noChangeShapeType="1"/>
          </p:cNvSpPr>
          <p:nvPr/>
        </p:nvSpPr>
        <p:spPr bwMode="auto">
          <a:xfrm>
            <a:off x="7018338" y="3800475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7" name="Line 85"/>
          <p:cNvSpPr>
            <a:spLocks noChangeShapeType="1"/>
          </p:cNvSpPr>
          <p:nvPr/>
        </p:nvSpPr>
        <p:spPr bwMode="auto">
          <a:xfrm>
            <a:off x="7026275" y="4286250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8" name="Line 86"/>
          <p:cNvSpPr>
            <a:spLocks noChangeShapeType="1"/>
          </p:cNvSpPr>
          <p:nvPr/>
        </p:nvSpPr>
        <p:spPr bwMode="auto">
          <a:xfrm>
            <a:off x="7019925" y="4757738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5319" name="Line 87"/>
          <p:cNvSpPr>
            <a:spLocks noChangeShapeType="1"/>
          </p:cNvSpPr>
          <p:nvPr/>
        </p:nvSpPr>
        <p:spPr bwMode="auto">
          <a:xfrm>
            <a:off x="7010400" y="5229225"/>
            <a:ext cx="55245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9198" name="Text Box 88"/>
          <p:cNvSpPr txBox="1">
            <a:spLocks noChangeArrowheads="1"/>
          </p:cNvSpPr>
          <p:nvPr/>
        </p:nvSpPr>
        <p:spPr bwMode="auto">
          <a:xfrm>
            <a:off x="2613026" y="1301750"/>
            <a:ext cx="415925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ea typeface="SimSun" panose="02010600030101010101" pitchFamily="2" charset="-122"/>
              </a:rPr>
              <a:t>P</a:t>
            </a:r>
          </a:p>
        </p:txBody>
      </p:sp>
      <p:sp>
        <p:nvSpPr>
          <p:cNvPr id="49199" name="Text Box 89"/>
          <p:cNvSpPr txBox="1">
            <a:spLocks noChangeArrowheads="1"/>
          </p:cNvSpPr>
          <p:nvPr/>
        </p:nvSpPr>
        <p:spPr bwMode="auto">
          <a:xfrm>
            <a:off x="6376989" y="5373689"/>
            <a:ext cx="433387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ea typeface="SimSun" panose="02010600030101010101" pitchFamily="2" charset="-122"/>
              </a:rPr>
              <a:t>Q</a:t>
            </a:r>
          </a:p>
        </p:txBody>
      </p:sp>
      <p:sp>
        <p:nvSpPr>
          <p:cNvPr id="49200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599140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5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5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5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5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5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3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5" grpId="0" animBg="1"/>
      <p:bldP spid="95246" grpId="0" animBg="1"/>
      <p:bldP spid="95313" grpId="0" animBg="1"/>
      <p:bldP spid="95314" grpId="0" animBg="1"/>
      <p:bldP spid="95315" grpId="0" animBg="1"/>
      <p:bldP spid="95316" grpId="0" animBg="1"/>
      <p:bldP spid="95317" grpId="0" animBg="1"/>
      <p:bldP spid="95318" grpId="0" animBg="1"/>
      <p:bldP spid="953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65376" y="2801939"/>
            <a:ext cx="7491413" cy="3863975"/>
            <a:chOff x="530" y="1765"/>
            <a:chExt cx="4719" cy="2434"/>
          </a:xfrm>
        </p:grpSpPr>
        <p:sp>
          <p:nvSpPr>
            <p:cNvPr id="51288" name="Rectangle 3"/>
            <p:cNvSpPr>
              <a:spLocks noChangeArrowheads="1"/>
            </p:cNvSpPr>
            <p:nvPr/>
          </p:nvSpPr>
          <p:spPr bwMode="auto">
            <a:xfrm>
              <a:off x="530" y="1765"/>
              <a:ext cx="4719" cy="243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1289" name="Line 4"/>
            <p:cNvSpPr>
              <a:spLocks noChangeShapeType="1"/>
            </p:cNvSpPr>
            <p:nvPr/>
          </p:nvSpPr>
          <p:spPr bwMode="auto">
            <a:xfrm>
              <a:off x="582" y="2095"/>
              <a:ext cx="4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120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09726" y="206376"/>
            <a:ext cx="9001125" cy="588963"/>
          </a:xfrm>
        </p:spPr>
        <p:txBody>
          <a:bodyPr/>
          <a:lstStyle/>
          <a:p>
            <a:pPr eaLnBrk="1" hangingPunct="1"/>
            <a:r>
              <a:rPr lang="en-US" altLang="zh-CN" sz="3200">
                <a:ea typeface="SimSun" panose="02010600030101010101" pitchFamily="2" charset="-122"/>
              </a:rPr>
              <a:t>Market Supply versus Individual Supply</a:t>
            </a: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862138" y="803276"/>
            <a:ext cx="8526462" cy="19843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altLang="zh-CN" sz="2700">
                <a:ea typeface="SimSun" panose="02010600030101010101" pitchFamily="2" charset="-122"/>
              </a:rPr>
              <a:t>The quantity supplied in the market is the sum of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the quantities supplied by all sellers at each price.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altLang="zh-CN" sz="2700">
                <a:ea typeface="SimSun" panose="02010600030101010101" pitchFamily="2" charset="-122"/>
              </a:rPr>
              <a:t>Suppose Starbucks and Jitters are the only two sellers in this market.     (</a:t>
            </a:r>
            <a:r>
              <a:rPr lang="en-US" altLang="zh-CN" sz="2700" b="1" i="1">
                <a:ea typeface="SimSun" panose="02010600030101010101" pitchFamily="2" charset="-122"/>
              </a:rPr>
              <a:t>Q</a:t>
            </a:r>
            <a:r>
              <a:rPr lang="en-US" altLang="zh-CN" sz="2700" b="1" i="1" baseline="30000">
                <a:ea typeface="SimSun" panose="02010600030101010101" pitchFamily="2" charset="-122"/>
              </a:rPr>
              <a:t>s</a:t>
            </a:r>
            <a:r>
              <a:rPr lang="en-US" altLang="zh-CN" sz="2700">
                <a:ea typeface="SimSun" panose="02010600030101010101" pitchFamily="2" charset="-122"/>
              </a:rPr>
              <a:t> = quantity supplied)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640138" y="2832100"/>
            <a:ext cx="1873250" cy="3816350"/>
            <a:chOff x="1333" y="1784"/>
            <a:chExt cx="1180" cy="2404"/>
          </a:xfrm>
        </p:grpSpPr>
        <p:sp>
          <p:nvSpPr>
            <p:cNvPr id="51280" name="Rectangle 8"/>
            <p:cNvSpPr>
              <a:spLocks noChangeArrowheads="1"/>
            </p:cNvSpPr>
            <p:nvPr/>
          </p:nvSpPr>
          <p:spPr bwMode="auto">
            <a:xfrm>
              <a:off x="1333" y="3889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id-ID" sz="2400"/>
                <a:t>18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81" name="Rectangle 9"/>
            <p:cNvSpPr>
              <a:spLocks noChangeArrowheads="1"/>
            </p:cNvSpPr>
            <p:nvPr/>
          </p:nvSpPr>
          <p:spPr bwMode="auto">
            <a:xfrm>
              <a:off x="1333" y="3590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....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82" name="Rectangle 10"/>
            <p:cNvSpPr>
              <a:spLocks noChangeArrowheads="1"/>
            </p:cNvSpPr>
            <p:nvPr/>
          </p:nvSpPr>
          <p:spPr bwMode="auto">
            <a:xfrm>
              <a:off x="1333" y="3291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12</a:t>
              </a:r>
            </a:p>
          </p:txBody>
        </p:sp>
        <p:sp>
          <p:nvSpPr>
            <p:cNvPr id="51283" name="Rectangle 11"/>
            <p:cNvSpPr>
              <a:spLocks noChangeArrowheads="1"/>
            </p:cNvSpPr>
            <p:nvPr/>
          </p:nvSpPr>
          <p:spPr bwMode="auto">
            <a:xfrm>
              <a:off x="1333" y="2992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....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84" name="Rectangle 12"/>
            <p:cNvSpPr>
              <a:spLocks noChangeArrowheads="1"/>
            </p:cNvSpPr>
            <p:nvPr/>
          </p:nvSpPr>
          <p:spPr bwMode="auto">
            <a:xfrm>
              <a:off x="1333" y="2693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/>
                <a:t>....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85" name="Rectangle 13"/>
            <p:cNvSpPr>
              <a:spLocks noChangeArrowheads="1"/>
            </p:cNvSpPr>
            <p:nvPr/>
          </p:nvSpPr>
          <p:spPr bwMode="auto">
            <a:xfrm>
              <a:off x="1333" y="2394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id-ID" sz="2400"/>
                <a:t>3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86" name="Rectangle 14"/>
            <p:cNvSpPr>
              <a:spLocks noChangeArrowheads="1"/>
            </p:cNvSpPr>
            <p:nvPr/>
          </p:nvSpPr>
          <p:spPr bwMode="auto">
            <a:xfrm>
              <a:off x="1333" y="2095"/>
              <a:ext cx="118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0</a:t>
              </a:r>
            </a:p>
          </p:txBody>
        </p:sp>
        <p:sp>
          <p:nvSpPr>
            <p:cNvPr id="51287" name="Rectangle 15"/>
            <p:cNvSpPr>
              <a:spLocks noChangeArrowheads="1"/>
            </p:cNvSpPr>
            <p:nvPr/>
          </p:nvSpPr>
          <p:spPr bwMode="auto">
            <a:xfrm>
              <a:off x="1333" y="1784"/>
              <a:ext cx="1180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Starbucks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80088" y="2832100"/>
            <a:ext cx="1598612" cy="3816350"/>
            <a:chOff x="2681" y="1784"/>
            <a:chExt cx="1007" cy="2404"/>
          </a:xfrm>
        </p:grpSpPr>
        <p:sp>
          <p:nvSpPr>
            <p:cNvPr id="51272" name="Rectangle 17"/>
            <p:cNvSpPr>
              <a:spLocks noChangeArrowheads="1"/>
            </p:cNvSpPr>
            <p:nvPr/>
          </p:nvSpPr>
          <p:spPr bwMode="auto">
            <a:xfrm>
              <a:off x="2681" y="3889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12</a:t>
              </a:r>
            </a:p>
          </p:txBody>
        </p:sp>
        <p:sp>
          <p:nvSpPr>
            <p:cNvPr id="51273" name="Rectangle 18"/>
            <p:cNvSpPr>
              <a:spLocks noChangeArrowheads="1"/>
            </p:cNvSpPr>
            <p:nvPr/>
          </p:nvSpPr>
          <p:spPr bwMode="auto">
            <a:xfrm>
              <a:off x="2681" y="3590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10</a:t>
              </a:r>
            </a:p>
          </p:txBody>
        </p:sp>
        <p:sp>
          <p:nvSpPr>
            <p:cNvPr id="51274" name="Rectangle 19"/>
            <p:cNvSpPr>
              <a:spLocks noChangeArrowheads="1"/>
            </p:cNvSpPr>
            <p:nvPr/>
          </p:nvSpPr>
          <p:spPr bwMode="auto">
            <a:xfrm>
              <a:off x="2681" y="3291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id-ID" sz="2400"/>
                <a:t>....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75" name="Rectangle 20"/>
            <p:cNvSpPr>
              <a:spLocks noChangeArrowheads="1"/>
            </p:cNvSpPr>
            <p:nvPr/>
          </p:nvSpPr>
          <p:spPr bwMode="auto">
            <a:xfrm>
              <a:off x="2681" y="2992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6</a:t>
              </a:r>
            </a:p>
          </p:txBody>
        </p:sp>
        <p:sp>
          <p:nvSpPr>
            <p:cNvPr id="51276" name="Rectangle 21"/>
            <p:cNvSpPr>
              <a:spLocks noChangeArrowheads="1"/>
            </p:cNvSpPr>
            <p:nvPr/>
          </p:nvSpPr>
          <p:spPr bwMode="auto">
            <a:xfrm>
              <a:off x="2681" y="2693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4</a:t>
              </a:r>
            </a:p>
          </p:txBody>
        </p:sp>
        <p:sp>
          <p:nvSpPr>
            <p:cNvPr id="51277" name="Rectangle 22"/>
            <p:cNvSpPr>
              <a:spLocks noChangeArrowheads="1"/>
            </p:cNvSpPr>
            <p:nvPr/>
          </p:nvSpPr>
          <p:spPr bwMode="auto">
            <a:xfrm>
              <a:off x="2681" y="2394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2</a:t>
              </a:r>
            </a:p>
          </p:txBody>
        </p:sp>
        <p:sp>
          <p:nvSpPr>
            <p:cNvPr id="51278" name="Rectangle 23"/>
            <p:cNvSpPr>
              <a:spLocks noChangeArrowheads="1"/>
            </p:cNvSpPr>
            <p:nvPr/>
          </p:nvSpPr>
          <p:spPr bwMode="auto">
            <a:xfrm>
              <a:off x="2681" y="2095"/>
              <a:ext cx="100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zh-CN" sz="2400">
                  <a:ea typeface="SimSun" panose="02010600030101010101" pitchFamily="2" charset="-122"/>
                </a:rPr>
                <a:t>....</a:t>
              </a: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79" name="Rectangle 24"/>
            <p:cNvSpPr>
              <a:spLocks noChangeArrowheads="1"/>
            </p:cNvSpPr>
            <p:nvPr/>
          </p:nvSpPr>
          <p:spPr bwMode="auto">
            <a:xfrm>
              <a:off x="2681" y="1784"/>
              <a:ext cx="1007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Jitters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513389" y="4749800"/>
            <a:ext cx="4217987" cy="1898650"/>
            <a:chOff x="2513" y="2992"/>
            <a:chExt cx="2657" cy="1196"/>
          </a:xfrm>
        </p:grpSpPr>
        <p:sp>
          <p:nvSpPr>
            <p:cNvPr id="51260" name="Rectangle 26"/>
            <p:cNvSpPr>
              <a:spLocks noChangeArrowheads="1"/>
            </p:cNvSpPr>
            <p:nvPr/>
          </p:nvSpPr>
          <p:spPr bwMode="auto">
            <a:xfrm>
              <a:off x="2513" y="3889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61" name="Rectangle 27"/>
            <p:cNvSpPr>
              <a:spLocks noChangeArrowheads="1"/>
            </p:cNvSpPr>
            <p:nvPr/>
          </p:nvSpPr>
          <p:spPr bwMode="auto">
            <a:xfrm>
              <a:off x="2513" y="3590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62" name="Rectangle 28"/>
            <p:cNvSpPr>
              <a:spLocks noChangeArrowheads="1"/>
            </p:cNvSpPr>
            <p:nvPr/>
          </p:nvSpPr>
          <p:spPr bwMode="auto">
            <a:xfrm>
              <a:off x="2513" y="3291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63" name="Rectangle 29"/>
            <p:cNvSpPr>
              <a:spLocks noChangeArrowheads="1"/>
            </p:cNvSpPr>
            <p:nvPr/>
          </p:nvSpPr>
          <p:spPr bwMode="auto">
            <a:xfrm>
              <a:off x="2513" y="2992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64" name="Rectangle 30"/>
            <p:cNvSpPr>
              <a:spLocks noChangeArrowheads="1"/>
            </p:cNvSpPr>
            <p:nvPr/>
          </p:nvSpPr>
          <p:spPr bwMode="auto">
            <a:xfrm>
              <a:off x="3688" y="3889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65" name="Rectangle 31"/>
            <p:cNvSpPr>
              <a:spLocks noChangeArrowheads="1"/>
            </p:cNvSpPr>
            <p:nvPr/>
          </p:nvSpPr>
          <p:spPr bwMode="auto">
            <a:xfrm>
              <a:off x="3688" y="3590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66" name="Rectangle 32"/>
            <p:cNvSpPr>
              <a:spLocks noChangeArrowheads="1"/>
            </p:cNvSpPr>
            <p:nvPr/>
          </p:nvSpPr>
          <p:spPr bwMode="auto">
            <a:xfrm>
              <a:off x="3688" y="3291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67" name="Rectangle 33"/>
            <p:cNvSpPr>
              <a:spLocks noChangeArrowheads="1"/>
            </p:cNvSpPr>
            <p:nvPr/>
          </p:nvSpPr>
          <p:spPr bwMode="auto">
            <a:xfrm>
              <a:off x="3688" y="2992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68" name="Rectangle 34"/>
            <p:cNvSpPr>
              <a:spLocks noChangeArrowheads="1"/>
            </p:cNvSpPr>
            <p:nvPr/>
          </p:nvSpPr>
          <p:spPr bwMode="auto">
            <a:xfrm>
              <a:off x="3973" y="3889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  <p:sp>
          <p:nvSpPr>
            <p:cNvPr id="51269" name="Rectangle 35"/>
            <p:cNvSpPr>
              <a:spLocks noChangeArrowheads="1"/>
            </p:cNvSpPr>
            <p:nvPr/>
          </p:nvSpPr>
          <p:spPr bwMode="auto">
            <a:xfrm>
              <a:off x="3973" y="3590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id-ID" sz="2400">
                  <a:solidFill>
                    <a:srgbClr val="FF0000"/>
                  </a:solidFill>
                </a:rPr>
                <a:t>25</a:t>
              </a: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  <p:sp>
          <p:nvSpPr>
            <p:cNvPr id="51270" name="Rectangle 36"/>
            <p:cNvSpPr>
              <a:spLocks noChangeArrowheads="1"/>
            </p:cNvSpPr>
            <p:nvPr/>
          </p:nvSpPr>
          <p:spPr bwMode="auto">
            <a:xfrm>
              <a:off x="3973" y="3291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20</a:t>
              </a:r>
            </a:p>
          </p:txBody>
        </p:sp>
        <p:sp>
          <p:nvSpPr>
            <p:cNvPr id="51271" name="Rectangle 37"/>
            <p:cNvSpPr>
              <a:spLocks noChangeArrowheads="1"/>
            </p:cNvSpPr>
            <p:nvPr/>
          </p:nvSpPr>
          <p:spPr bwMode="auto">
            <a:xfrm>
              <a:off x="3973" y="2992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id-ID" altLang="id-ID" sz="2400">
                  <a:solidFill>
                    <a:srgbClr val="FF0000"/>
                  </a:solidFill>
                </a:rPr>
                <a:t>15</a:t>
              </a: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5513389" y="4275138"/>
            <a:ext cx="4217987" cy="474662"/>
            <a:chOff x="2513" y="2693"/>
            <a:chExt cx="2657" cy="299"/>
          </a:xfrm>
        </p:grpSpPr>
        <p:sp>
          <p:nvSpPr>
            <p:cNvPr id="51257" name="Rectangle 39"/>
            <p:cNvSpPr>
              <a:spLocks noChangeArrowheads="1"/>
            </p:cNvSpPr>
            <p:nvPr/>
          </p:nvSpPr>
          <p:spPr bwMode="auto">
            <a:xfrm>
              <a:off x="2513" y="2693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58" name="Rectangle 40"/>
            <p:cNvSpPr>
              <a:spLocks noChangeArrowheads="1"/>
            </p:cNvSpPr>
            <p:nvPr/>
          </p:nvSpPr>
          <p:spPr bwMode="auto">
            <a:xfrm>
              <a:off x="3688" y="2693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59" name="Rectangle 41"/>
            <p:cNvSpPr>
              <a:spLocks noChangeArrowheads="1"/>
            </p:cNvSpPr>
            <p:nvPr/>
          </p:nvSpPr>
          <p:spPr bwMode="auto">
            <a:xfrm>
              <a:off x="3973" y="2693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10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513389" y="3800476"/>
            <a:ext cx="4217987" cy="474663"/>
            <a:chOff x="2513" y="2394"/>
            <a:chExt cx="2657" cy="299"/>
          </a:xfrm>
        </p:grpSpPr>
        <p:sp>
          <p:nvSpPr>
            <p:cNvPr id="51254" name="Rectangle 43"/>
            <p:cNvSpPr>
              <a:spLocks noChangeArrowheads="1"/>
            </p:cNvSpPr>
            <p:nvPr/>
          </p:nvSpPr>
          <p:spPr bwMode="auto">
            <a:xfrm>
              <a:off x="2513" y="2394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55" name="Rectangle 44"/>
            <p:cNvSpPr>
              <a:spLocks noChangeArrowheads="1"/>
            </p:cNvSpPr>
            <p:nvPr/>
          </p:nvSpPr>
          <p:spPr bwMode="auto">
            <a:xfrm>
              <a:off x="3688" y="2394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56" name="Rectangle 45"/>
            <p:cNvSpPr>
              <a:spLocks noChangeArrowheads="1"/>
            </p:cNvSpPr>
            <p:nvPr/>
          </p:nvSpPr>
          <p:spPr bwMode="auto">
            <a:xfrm>
              <a:off x="3973" y="2394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solidFill>
                  <a:srgbClr val="FF0000"/>
                </a:solidFill>
                <a:ea typeface="SimSun" panose="02010600030101010101" pitchFamily="2" charset="-122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513389" y="3325813"/>
            <a:ext cx="4217987" cy="474662"/>
            <a:chOff x="2513" y="2095"/>
            <a:chExt cx="2657" cy="299"/>
          </a:xfrm>
        </p:grpSpPr>
        <p:sp>
          <p:nvSpPr>
            <p:cNvPr id="51251" name="Rectangle 47"/>
            <p:cNvSpPr>
              <a:spLocks noChangeArrowheads="1"/>
            </p:cNvSpPr>
            <p:nvPr/>
          </p:nvSpPr>
          <p:spPr bwMode="auto">
            <a:xfrm>
              <a:off x="2513" y="2095"/>
              <a:ext cx="1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endParaRPr lang="en-US" altLang="zh-CN" sz="2400">
                <a:ea typeface="SimSun" panose="02010600030101010101" pitchFamily="2" charset="-122"/>
              </a:endParaRPr>
            </a:p>
          </p:txBody>
        </p:sp>
        <p:sp>
          <p:nvSpPr>
            <p:cNvPr id="51252" name="Rectangle 48"/>
            <p:cNvSpPr>
              <a:spLocks noChangeArrowheads="1"/>
            </p:cNvSpPr>
            <p:nvPr/>
          </p:nvSpPr>
          <p:spPr bwMode="auto">
            <a:xfrm>
              <a:off x="3688" y="2095"/>
              <a:ext cx="28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=</a:t>
              </a:r>
            </a:p>
          </p:txBody>
        </p:sp>
        <p:sp>
          <p:nvSpPr>
            <p:cNvPr id="51253" name="Rectangle 49"/>
            <p:cNvSpPr>
              <a:spLocks noChangeArrowheads="1"/>
            </p:cNvSpPr>
            <p:nvPr/>
          </p:nvSpPr>
          <p:spPr bwMode="auto">
            <a:xfrm>
              <a:off x="3973" y="2095"/>
              <a:ext cx="119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solidFill>
                    <a:srgbClr val="FF0000"/>
                  </a:solidFill>
                  <a:ea typeface="SimSun" panose="02010600030101010101" pitchFamily="2" charset="-122"/>
                </a:rPr>
                <a:t>0</a:t>
              </a:r>
            </a:p>
          </p:txBody>
        </p:sp>
      </p:grpSp>
      <p:sp>
        <p:nvSpPr>
          <p:cNvPr id="96306" name="Rectangle 50"/>
          <p:cNvSpPr>
            <a:spLocks noChangeArrowheads="1"/>
          </p:cNvSpPr>
          <p:nvPr/>
        </p:nvSpPr>
        <p:spPr bwMode="auto">
          <a:xfrm>
            <a:off x="7831139" y="2832101"/>
            <a:ext cx="19002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B85C"/>
              </a:buClr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</a:rPr>
              <a:t>Market </a:t>
            </a:r>
            <a:r>
              <a:rPr lang="en-US" altLang="zh-CN" sz="2400" b="1" i="1">
                <a:solidFill>
                  <a:srgbClr val="FF0000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400" b="1" i="1" baseline="30000">
                <a:solidFill>
                  <a:srgbClr val="FF0000"/>
                </a:solidFill>
                <a:ea typeface="SimSun" panose="02010600030101010101" pitchFamily="2" charset="-122"/>
              </a:rPr>
              <a:t>s</a:t>
            </a:r>
            <a:r>
              <a:rPr lang="en-US" altLang="zh-CN" sz="240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2447926" y="2832100"/>
            <a:ext cx="1192213" cy="3816350"/>
            <a:chOff x="582" y="1784"/>
            <a:chExt cx="751" cy="2404"/>
          </a:xfrm>
        </p:grpSpPr>
        <p:sp>
          <p:nvSpPr>
            <p:cNvPr id="51243" name="Rectangle 52"/>
            <p:cNvSpPr>
              <a:spLocks noChangeArrowheads="1"/>
            </p:cNvSpPr>
            <p:nvPr/>
          </p:nvSpPr>
          <p:spPr bwMode="auto">
            <a:xfrm>
              <a:off x="582" y="2095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$0.00</a:t>
              </a:r>
            </a:p>
          </p:txBody>
        </p:sp>
        <p:sp>
          <p:nvSpPr>
            <p:cNvPr id="51244" name="Rectangle 53"/>
            <p:cNvSpPr>
              <a:spLocks noChangeArrowheads="1"/>
            </p:cNvSpPr>
            <p:nvPr/>
          </p:nvSpPr>
          <p:spPr bwMode="auto">
            <a:xfrm>
              <a:off x="582" y="3889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6.00</a:t>
              </a:r>
            </a:p>
          </p:txBody>
        </p:sp>
        <p:sp>
          <p:nvSpPr>
            <p:cNvPr id="51245" name="Rectangle 54"/>
            <p:cNvSpPr>
              <a:spLocks noChangeArrowheads="1"/>
            </p:cNvSpPr>
            <p:nvPr/>
          </p:nvSpPr>
          <p:spPr bwMode="auto">
            <a:xfrm>
              <a:off x="582" y="3590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5.00</a:t>
              </a:r>
            </a:p>
          </p:txBody>
        </p:sp>
        <p:sp>
          <p:nvSpPr>
            <p:cNvPr id="51246" name="Rectangle 55"/>
            <p:cNvSpPr>
              <a:spLocks noChangeArrowheads="1"/>
            </p:cNvSpPr>
            <p:nvPr/>
          </p:nvSpPr>
          <p:spPr bwMode="auto">
            <a:xfrm>
              <a:off x="582" y="3291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4.00</a:t>
              </a:r>
            </a:p>
          </p:txBody>
        </p:sp>
        <p:sp>
          <p:nvSpPr>
            <p:cNvPr id="51247" name="Rectangle 56"/>
            <p:cNvSpPr>
              <a:spLocks noChangeArrowheads="1"/>
            </p:cNvSpPr>
            <p:nvPr/>
          </p:nvSpPr>
          <p:spPr bwMode="auto">
            <a:xfrm>
              <a:off x="582" y="2992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3.00</a:t>
              </a:r>
            </a:p>
          </p:txBody>
        </p:sp>
        <p:sp>
          <p:nvSpPr>
            <p:cNvPr id="51248" name="Rectangle 57"/>
            <p:cNvSpPr>
              <a:spLocks noChangeArrowheads="1"/>
            </p:cNvSpPr>
            <p:nvPr/>
          </p:nvSpPr>
          <p:spPr bwMode="auto">
            <a:xfrm>
              <a:off x="582" y="2693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2.00</a:t>
              </a:r>
            </a:p>
          </p:txBody>
        </p:sp>
        <p:sp>
          <p:nvSpPr>
            <p:cNvPr id="51249" name="Rectangle 58"/>
            <p:cNvSpPr>
              <a:spLocks noChangeArrowheads="1"/>
            </p:cNvSpPr>
            <p:nvPr/>
          </p:nvSpPr>
          <p:spPr bwMode="auto">
            <a:xfrm>
              <a:off x="582" y="2394"/>
              <a:ext cx="75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1.00</a:t>
              </a:r>
            </a:p>
          </p:txBody>
        </p:sp>
        <p:sp>
          <p:nvSpPr>
            <p:cNvPr id="51250" name="Rectangle 59"/>
            <p:cNvSpPr>
              <a:spLocks noChangeArrowheads="1"/>
            </p:cNvSpPr>
            <p:nvPr/>
          </p:nvSpPr>
          <p:spPr bwMode="auto">
            <a:xfrm>
              <a:off x="582" y="1784"/>
              <a:ext cx="75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buClr>
                  <a:srgbClr val="00B85C"/>
                </a:buClr>
                <a:buFont typeface="Wingdings" panose="05000000000000000000" pitchFamily="2" charset="2"/>
                <a:buNone/>
              </a:pPr>
              <a:r>
                <a:rPr lang="en-US" altLang="zh-CN" sz="2400">
                  <a:ea typeface="SimSun" panose="02010600030101010101" pitchFamily="2" charset="-122"/>
                </a:rPr>
                <a:t>Price </a:t>
              </a:r>
            </a:p>
          </p:txBody>
        </p:sp>
      </p:grpSp>
      <p:sp>
        <p:nvSpPr>
          <p:cNvPr id="51213" name="Line 60"/>
          <p:cNvSpPr>
            <a:spLocks noChangeShapeType="1"/>
          </p:cNvSpPr>
          <p:nvPr/>
        </p:nvSpPr>
        <p:spPr bwMode="auto">
          <a:xfrm>
            <a:off x="2447926" y="2832100"/>
            <a:ext cx="11922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4" name="Line 61"/>
          <p:cNvSpPr>
            <a:spLocks noChangeShapeType="1"/>
          </p:cNvSpPr>
          <p:nvPr/>
        </p:nvSpPr>
        <p:spPr bwMode="auto">
          <a:xfrm>
            <a:off x="2447926" y="6648450"/>
            <a:ext cx="11922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5" name="Line 62"/>
          <p:cNvSpPr>
            <a:spLocks noChangeShapeType="1"/>
          </p:cNvSpPr>
          <p:nvPr/>
        </p:nvSpPr>
        <p:spPr bwMode="auto">
          <a:xfrm>
            <a:off x="2447925" y="2832101"/>
            <a:ext cx="0" cy="4937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6" name="Line 63"/>
          <p:cNvSpPr>
            <a:spLocks noChangeShapeType="1"/>
          </p:cNvSpPr>
          <p:nvPr/>
        </p:nvSpPr>
        <p:spPr bwMode="auto">
          <a:xfrm>
            <a:off x="9731375" y="2832101"/>
            <a:ext cx="0" cy="4937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7" name="Line 64"/>
          <p:cNvSpPr>
            <a:spLocks noChangeShapeType="1"/>
          </p:cNvSpPr>
          <p:nvPr/>
        </p:nvSpPr>
        <p:spPr bwMode="auto">
          <a:xfrm>
            <a:off x="3640138" y="2832100"/>
            <a:ext cx="18732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8" name="Line 65"/>
          <p:cNvSpPr>
            <a:spLocks noChangeShapeType="1"/>
          </p:cNvSpPr>
          <p:nvPr/>
        </p:nvSpPr>
        <p:spPr bwMode="auto">
          <a:xfrm>
            <a:off x="2447925" y="332581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19" name="Line 66"/>
          <p:cNvSpPr>
            <a:spLocks noChangeShapeType="1"/>
          </p:cNvSpPr>
          <p:nvPr/>
        </p:nvSpPr>
        <p:spPr bwMode="auto">
          <a:xfrm>
            <a:off x="9731375" y="332581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0" name="Line 67"/>
          <p:cNvSpPr>
            <a:spLocks noChangeShapeType="1"/>
          </p:cNvSpPr>
          <p:nvPr/>
        </p:nvSpPr>
        <p:spPr bwMode="auto">
          <a:xfrm>
            <a:off x="2447925" y="380047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1" name="Line 68"/>
          <p:cNvSpPr>
            <a:spLocks noChangeShapeType="1"/>
          </p:cNvSpPr>
          <p:nvPr/>
        </p:nvSpPr>
        <p:spPr bwMode="auto">
          <a:xfrm>
            <a:off x="9731375" y="380047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2" name="Line 69"/>
          <p:cNvSpPr>
            <a:spLocks noChangeShapeType="1"/>
          </p:cNvSpPr>
          <p:nvPr/>
        </p:nvSpPr>
        <p:spPr bwMode="auto">
          <a:xfrm>
            <a:off x="2447925" y="427513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3" name="Line 70"/>
          <p:cNvSpPr>
            <a:spLocks noChangeShapeType="1"/>
          </p:cNvSpPr>
          <p:nvPr/>
        </p:nvSpPr>
        <p:spPr bwMode="auto">
          <a:xfrm>
            <a:off x="9731375" y="427513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4" name="Line 71"/>
          <p:cNvSpPr>
            <a:spLocks noChangeShapeType="1"/>
          </p:cNvSpPr>
          <p:nvPr/>
        </p:nvSpPr>
        <p:spPr bwMode="auto">
          <a:xfrm>
            <a:off x="2447925" y="4749801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5" name="Line 72"/>
          <p:cNvSpPr>
            <a:spLocks noChangeShapeType="1"/>
          </p:cNvSpPr>
          <p:nvPr/>
        </p:nvSpPr>
        <p:spPr bwMode="auto">
          <a:xfrm>
            <a:off x="9731375" y="4749801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6" name="Line 73"/>
          <p:cNvSpPr>
            <a:spLocks noChangeShapeType="1"/>
          </p:cNvSpPr>
          <p:nvPr/>
        </p:nvSpPr>
        <p:spPr bwMode="auto">
          <a:xfrm>
            <a:off x="2447925" y="522446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7" name="Line 74"/>
          <p:cNvSpPr>
            <a:spLocks noChangeShapeType="1"/>
          </p:cNvSpPr>
          <p:nvPr/>
        </p:nvSpPr>
        <p:spPr bwMode="auto">
          <a:xfrm>
            <a:off x="9731375" y="5224463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8" name="Line 75"/>
          <p:cNvSpPr>
            <a:spLocks noChangeShapeType="1"/>
          </p:cNvSpPr>
          <p:nvPr/>
        </p:nvSpPr>
        <p:spPr bwMode="auto">
          <a:xfrm>
            <a:off x="2447925" y="569912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29" name="Line 76"/>
          <p:cNvSpPr>
            <a:spLocks noChangeShapeType="1"/>
          </p:cNvSpPr>
          <p:nvPr/>
        </p:nvSpPr>
        <p:spPr bwMode="auto">
          <a:xfrm>
            <a:off x="9731375" y="5699126"/>
            <a:ext cx="0" cy="4746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0" name="Line 77"/>
          <p:cNvSpPr>
            <a:spLocks noChangeShapeType="1"/>
          </p:cNvSpPr>
          <p:nvPr/>
        </p:nvSpPr>
        <p:spPr bwMode="auto">
          <a:xfrm>
            <a:off x="2447925" y="617378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1" name="Line 78"/>
          <p:cNvSpPr>
            <a:spLocks noChangeShapeType="1"/>
          </p:cNvSpPr>
          <p:nvPr/>
        </p:nvSpPr>
        <p:spPr bwMode="auto">
          <a:xfrm>
            <a:off x="9731375" y="6173788"/>
            <a:ext cx="0" cy="4746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2" name="Line 79"/>
          <p:cNvSpPr>
            <a:spLocks noChangeShapeType="1"/>
          </p:cNvSpPr>
          <p:nvPr/>
        </p:nvSpPr>
        <p:spPr bwMode="auto">
          <a:xfrm>
            <a:off x="3640138" y="6648450"/>
            <a:ext cx="18732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3" name="Line 80"/>
          <p:cNvSpPr>
            <a:spLocks noChangeShapeType="1"/>
          </p:cNvSpPr>
          <p:nvPr/>
        </p:nvSpPr>
        <p:spPr bwMode="auto">
          <a:xfrm>
            <a:off x="5513388" y="2832100"/>
            <a:ext cx="266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4" name="Line 81"/>
          <p:cNvSpPr>
            <a:spLocks noChangeShapeType="1"/>
          </p:cNvSpPr>
          <p:nvPr/>
        </p:nvSpPr>
        <p:spPr bwMode="auto">
          <a:xfrm>
            <a:off x="5780088" y="2832100"/>
            <a:ext cx="15986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5" name="Line 82"/>
          <p:cNvSpPr>
            <a:spLocks noChangeShapeType="1"/>
          </p:cNvSpPr>
          <p:nvPr/>
        </p:nvSpPr>
        <p:spPr bwMode="auto">
          <a:xfrm>
            <a:off x="7378700" y="2832100"/>
            <a:ext cx="4524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6" name="Line 83"/>
          <p:cNvSpPr>
            <a:spLocks noChangeShapeType="1"/>
          </p:cNvSpPr>
          <p:nvPr/>
        </p:nvSpPr>
        <p:spPr bwMode="auto">
          <a:xfrm>
            <a:off x="7831139" y="2832100"/>
            <a:ext cx="1900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7" name="Line 84"/>
          <p:cNvSpPr>
            <a:spLocks noChangeShapeType="1"/>
          </p:cNvSpPr>
          <p:nvPr/>
        </p:nvSpPr>
        <p:spPr bwMode="auto">
          <a:xfrm>
            <a:off x="5513388" y="6648450"/>
            <a:ext cx="2667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8" name="Line 85"/>
          <p:cNvSpPr>
            <a:spLocks noChangeShapeType="1"/>
          </p:cNvSpPr>
          <p:nvPr/>
        </p:nvSpPr>
        <p:spPr bwMode="auto">
          <a:xfrm>
            <a:off x="5780088" y="6648450"/>
            <a:ext cx="15986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39" name="Line 86"/>
          <p:cNvSpPr>
            <a:spLocks noChangeShapeType="1"/>
          </p:cNvSpPr>
          <p:nvPr/>
        </p:nvSpPr>
        <p:spPr bwMode="auto">
          <a:xfrm>
            <a:off x="7378700" y="6648450"/>
            <a:ext cx="4524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40" name="Line 87"/>
          <p:cNvSpPr>
            <a:spLocks noChangeShapeType="1"/>
          </p:cNvSpPr>
          <p:nvPr/>
        </p:nvSpPr>
        <p:spPr bwMode="auto">
          <a:xfrm>
            <a:off x="7831139" y="6648450"/>
            <a:ext cx="1900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24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51242" name="Rectangle 89"/>
          <p:cNvSpPr>
            <a:spLocks noChangeArrowheads="1"/>
          </p:cNvSpPr>
          <p:nvPr/>
        </p:nvSpPr>
        <p:spPr bwMode="auto">
          <a:xfrm>
            <a:off x="9826626" y="6375400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D3E10291-8996-4FF9-AB76-1D5C97B25B6C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5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073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 bldLvl="4"/>
      <p:bldP spid="96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0840BA53-C053-44CC-AF5F-393CBAD0E030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6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53252" name="Group 2"/>
          <p:cNvGrpSpPr>
            <a:grpSpLocks/>
          </p:cNvGrpSpPr>
          <p:nvPr/>
        </p:nvGrpSpPr>
        <p:grpSpPr bwMode="auto">
          <a:xfrm>
            <a:off x="1812926" y="1228725"/>
            <a:ext cx="6221413" cy="5111750"/>
            <a:chOff x="182" y="774"/>
            <a:chExt cx="3919" cy="3220"/>
          </a:xfrm>
        </p:grpSpPr>
        <p:graphicFrame>
          <p:nvGraphicFramePr>
            <p:cNvPr id="53306" name="Object 3"/>
            <p:cNvGraphicFramePr>
              <a:graphicFrameLocks/>
            </p:cNvGraphicFramePr>
            <p:nvPr/>
          </p:nvGraphicFramePr>
          <p:xfrm>
            <a:off x="182" y="774"/>
            <a:ext cx="3919" cy="3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r:id="rId4" imgW="5186160" imgH="4263840" progId="Excel.Chart.8">
                    <p:embed/>
                  </p:oleObj>
                </mc:Choice>
                <mc:Fallback>
                  <p:oleObj r:id="rId4" imgW="5186160" imgH="426384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" y="774"/>
                          <a:ext cx="3919" cy="3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307" name="Text Box 4"/>
            <p:cNvSpPr txBox="1">
              <a:spLocks noChangeArrowheads="1"/>
            </p:cNvSpPr>
            <p:nvPr/>
          </p:nvSpPr>
          <p:spPr bwMode="auto">
            <a:xfrm>
              <a:off x="696" y="870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53308" name="Text Box 5"/>
            <p:cNvSpPr txBox="1">
              <a:spLocks noChangeArrowheads="1"/>
            </p:cNvSpPr>
            <p:nvPr/>
          </p:nvSpPr>
          <p:spPr bwMode="auto">
            <a:xfrm>
              <a:off x="3759" y="337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53253" name="Group 6"/>
          <p:cNvGrpSpPr>
            <a:grpSpLocks/>
          </p:cNvGrpSpPr>
          <p:nvPr/>
        </p:nvGrpSpPr>
        <p:grpSpPr bwMode="auto">
          <a:xfrm>
            <a:off x="2879725" y="2022476"/>
            <a:ext cx="3740150" cy="3546475"/>
            <a:chOff x="854" y="1274"/>
            <a:chExt cx="2356" cy="2234"/>
          </a:xfrm>
        </p:grpSpPr>
        <p:grpSp>
          <p:nvGrpSpPr>
            <p:cNvPr id="53288" name="Group 7"/>
            <p:cNvGrpSpPr>
              <a:grpSpLocks/>
            </p:cNvGrpSpPr>
            <p:nvPr/>
          </p:nvGrpSpPr>
          <p:grpSpPr bwMode="auto">
            <a:xfrm>
              <a:off x="860" y="1648"/>
              <a:ext cx="1964" cy="1855"/>
              <a:chOff x="357" y="2450"/>
              <a:chExt cx="795" cy="646"/>
            </a:xfrm>
          </p:grpSpPr>
          <p:sp>
            <p:nvSpPr>
              <p:cNvPr id="53304" name="Line 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305" name="Line 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3289" name="Group 10"/>
            <p:cNvGrpSpPr>
              <a:grpSpLocks/>
            </p:cNvGrpSpPr>
            <p:nvPr/>
          </p:nvGrpSpPr>
          <p:grpSpPr bwMode="auto">
            <a:xfrm>
              <a:off x="854" y="2760"/>
              <a:ext cx="791" cy="747"/>
              <a:chOff x="357" y="2450"/>
              <a:chExt cx="795" cy="646"/>
            </a:xfrm>
          </p:grpSpPr>
          <p:sp>
            <p:nvSpPr>
              <p:cNvPr id="53302" name="Line 1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303" name="Line 1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3290" name="Group 13"/>
            <p:cNvGrpSpPr>
              <a:grpSpLocks/>
            </p:cNvGrpSpPr>
            <p:nvPr/>
          </p:nvGrpSpPr>
          <p:grpSpPr bwMode="auto">
            <a:xfrm>
              <a:off x="856" y="3135"/>
              <a:ext cx="388" cy="371"/>
              <a:chOff x="357" y="2450"/>
              <a:chExt cx="795" cy="646"/>
            </a:xfrm>
          </p:grpSpPr>
          <p:sp>
            <p:nvSpPr>
              <p:cNvPr id="53300" name="Line 14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301" name="Line 15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3291" name="Group 16"/>
            <p:cNvGrpSpPr>
              <a:grpSpLocks/>
            </p:cNvGrpSpPr>
            <p:nvPr/>
          </p:nvGrpSpPr>
          <p:grpSpPr bwMode="auto">
            <a:xfrm>
              <a:off x="857" y="2397"/>
              <a:ext cx="1179" cy="1109"/>
              <a:chOff x="357" y="2450"/>
              <a:chExt cx="795" cy="646"/>
            </a:xfrm>
          </p:grpSpPr>
          <p:sp>
            <p:nvSpPr>
              <p:cNvPr id="53298" name="Line 1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299" name="Line 1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3292" name="Group 19"/>
            <p:cNvGrpSpPr>
              <a:grpSpLocks/>
            </p:cNvGrpSpPr>
            <p:nvPr/>
          </p:nvGrpSpPr>
          <p:grpSpPr bwMode="auto">
            <a:xfrm>
              <a:off x="858" y="2022"/>
              <a:ext cx="1577" cy="1479"/>
              <a:chOff x="357" y="2450"/>
              <a:chExt cx="795" cy="646"/>
            </a:xfrm>
          </p:grpSpPr>
          <p:sp>
            <p:nvSpPr>
              <p:cNvPr id="53296" name="Line 2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297" name="Line 2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3293" name="Group 22"/>
            <p:cNvGrpSpPr>
              <a:grpSpLocks/>
            </p:cNvGrpSpPr>
            <p:nvPr/>
          </p:nvGrpSpPr>
          <p:grpSpPr bwMode="auto">
            <a:xfrm>
              <a:off x="864" y="1274"/>
              <a:ext cx="2346" cy="2234"/>
              <a:chOff x="357" y="2450"/>
              <a:chExt cx="795" cy="646"/>
            </a:xfrm>
          </p:grpSpPr>
          <p:sp>
            <p:nvSpPr>
              <p:cNvPr id="53294" name="Line 2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3295" name="Line 2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53254" name="Line 25"/>
          <p:cNvSpPr>
            <a:spLocks noChangeShapeType="1"/>
          </p:cNvSpPr>
          <p:nvPr/>
        </p:nvSpPr>
        <p:spPr bwMode="auto">
          <a:xfrm flipH="1">
            <a:off x="3236913" y="1804988"/>
            <a:ext cx="3611562" cy="34163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55" name="Oval 26"/>
          <p:cNvSpPr>
            <a:spLocks noChangeArrowheads="1"/>
          </p:cNvSpPr>
          <p:nvPr/>
        </p:nvSpPr>
        <p:spPr bwMode="auto">
          <a:xfrm>
            <a:off x="6546850" y="1954213"/>
            <a:ext cx="139700" cy="138112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56" name="Oval 27"/>
          <p:cNvSpPr>
            <a:spLocks noChangeArrowheads="1"/>
          </p:cNvSpPr>
          <p:nvPr/>
        </p:nvSpPr>
        <p:spPr bwMode="auto">
          <a:xfrm>
            <a:off x="5930900" y="2546351"/>
            <a:ext cx="139700" cy="13811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57" name="Oval 28"/>
          <p:cNvSpPr>
            <a:spLocks noChangeArrowheads="1"/>
          </p:cNvSpPr>
          <p:nvPr/>
        </p:nvSpPr>
        <p:spPr bwMode="auto">
          <a:xfrm>
            <a:off x="5308600" y="3132138"/>
            <a:ext cx="139700" cy="138112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58" name="Oval 29"/>
          <p:cNvSpPr>
            <a:spLocks noChangeArrowheads="1"/>
          </p:cNvSpPr>
          <p:nvPr/>
        </p:nvSpPr>
        <p:spPr bwMode="auto">
          <a:xfrm>
            <a:off x="4672013" y="3733801"/>
            <a:ext cx="139700" cy="13811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59" name="Oval 30"/>
          <p:cNvSpPr>
            <a:spLocks noChangeArrowheads="1"/>
          </p:cNvSpPr>
          <p:nvPr/>
        </p:nvSpPr>
        <p:spPr bwMode="auto">
          <a:xfrm>
            <a:off x="4060825" y="4308476"/>
            <a:ext cx="139700" cy="13811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60" name="Oval 31"/>
          <p:cNvSpPr>
            <a:spLocks noChangeArrowheads="1"/>
          </p:cNvSpPr>
          <p:nvPr/>
        </p:nvSpPr>
        <p:spPr bwMode="auto">
          <a:xfrm>
            <a:off x="3425825" y="4905376"/>
            <a:ext cx="139700" cy="138113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53261" name="Rectangle 32"/>
          <p:cNvSpPr>
            <a:spLocks noChangeArrowheads="1"/>
          </p:cNvSpPr>
          <p:nvPr/>
        </p:nvSpPr>
        <p:spPr bwMode="auto">
          <a:xfrm>
            <a:off x="1981200" y="252413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333399"/>
                </a:solidFill>
                <a:latin typeface="Book Antiqua" panose="02040602050305030304" pitchFamily="18" charset="0"/>
                <a:ea typeface="SimSun" panose="02010600030101010101" pitchFamily="2" charset="-122"/>
              </a:rPr>
              <a:t>The Market Supply Curve</a:t>
            </a:r>
            <a:endParaRPr lang="en-US" altLang="zh-CN" sz="3400" b="1">
              <a:solidFill>
                <a:srgbClr val="0000FF"/>
              </a:solidFill>
              <a:latin typeface="Book Antiqua" panose="0204060205030503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98337" name="Group 33"/>
          <p:cNvGraphicFramePr>
            <a:graphicFrameLocks noGrp="1"/>
          </p:cNvGraphicFramePr>
          <p:nvPr/>
        </p:nvGraphicFramePr>
        <p:xfrm>
          <a:off x="7635876" y="809625"/>
          <a:ext cx="2651125" cy="4186272"/>
        </p:xfrm>
        <a:graphic>
          <a:graphicData uri="http://schemas.openxmlformats.org/drawingml/2006/table">
            <a:tbl>
              <a:tblPr/>
              <a:tblGrid>
                <a:gridCol w="1084263"/>
                <a:gridCol w="1566862"/>
              </a:tblGrid>
              <a:tr h="859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(Market)</a:t>
                      </a:r>
                      <a:endParaRPr kumimoji="0" lang="en-US" sz="2400" b="1" i="1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6.00</a:t>
                      </a:r>
                    </a:p>
                  </a:txBody>
                  <a:tcPr marT="45615" marB="45615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T="45615" marB="4561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3287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89562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84A57AB1-3E74-4ACB-82FA-ABA453EDF39F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7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SimSun" panose="02010600030101010101" pitchFamily="2" charset="-122"/>
              </a:rPr>
              <a:t>Supply Curve Shifters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90690"/>
            <a:ext cx="8229600" cy="532447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The supply curve shows how price affects quantity supplied, </a:t>
            </a:r>
            <a:r>
              <a:rPr lang="en-US" altLang="zh-CN" i="1" dirty="0" smtClean="0">
                <a:ea typeface="SimSun" panose="02010600030101010101" pitchFamily="2" charset="-122"/>
              </a:rPr>
              <a:t>other things being equal</a:t>
            </a:r>
            <a:r>
              <a:rPr lang="en-US" altLang="zh-CN" dirty="0" smtClean="0">
                <a:ea typeface="SimSun" panose="02010600030101010101" pitchFamily="2" charset="-122"/>
              </a:rPr>
              <a:t>. </a:t>
            </a:r>
          </a:p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These “other things” are non-price determinants of supply.  </a:t>
            </a:r>
          </a:p>
          <a:p>
            <a:pPr eaLnBrk="1" hangingPunct="1"/>
            <a:r>
              <a:rPr lang="en-US" altLang="zh-CN" dirty="0" smtClean="0">
                <a:ea typeface="SimSun" panose="02010600030101010101" pitchFamily="2" charset="-122"/>
              </a:rPr>
              <a:t>Changes in them shift the </a:t>
            </a:r>
            <a:r>
              <a:rPr lang="en-US" altLang="zh-CN" b="1" i="1" dirty="0" smtClean="0">
                <a:ea typeface="SimSun" panose="02010600030101010101" pitchFamily="2" charset="-122"/>
              </a:rPr>
              <a:t>S</a:t>
            </a:r>
            <a:r>
              <a:rPr lang="en-US" altLang="zh-CN" dirty="0" smtClean="0">
                <a:ea typeface="SimSun" panose="02010600030101010101" pitchFamily="2" charset="-122"/>
              </a:rPr>
              <a:t> curve… </a:t>
            </a:r>
          </a:p>
        </p:txBody>
      </p:sp>
      <p:sp>
        <p:nvSpPr>
          <p:cNvPr id="5530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247772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E65E4A7A-9C67-4BE5-990A-4041AA659438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US" altLang="zh-CN" sz="3400">
                <a:ea typeface="SimSun" panose="02010600030101010101" pitchFamily="2" charset="-122"/>
              </a:rPr>
              <a:t>Supply Curve Shifters:  </a:t>
            </a:r>
            <a:r>
              <a:rPr lang="en-US" altLang="zh-CN" sz="3400">
                <a:solidFill>
                  <a:srgbClr val="008080"/>
                </a:solidFill>
                <a:ea typeface="SimSun" panose="02010600030101010101" pitchFamily="2" charset="-122"/>
              </a:rPr>
              <a:t>Input Prices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Examples of input prices: 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  wages,  prices of raw materials.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mtClean="0">
                <a:ea typeface="SimSun" panose="02010600030101010101" pitchFamily="2" charset="-122"/>
              </a:rPr>
              <a:t>A fall in input prices makes production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more profitable at each output price,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so firms supply a larger quantity at each price, </a:t>
            </a:r>
            <a:br>
              <a:rPr lang="en-US" altLang="zh-CN" smtClean="0">
                <a:ea typeface="SimSun" panose="02010600030101010101" pitchFamily="2" charset="-122"/>
              </a:rPr>
            </a:br>
            <a:r>
              <a:rPr lang="en-US" altLang="zh-CN" smtClean="0">
                <a:ea typeface="SimSun" panose="02010600030101010101" pitchFamily="2" charset="-122"/>
              </a:rPr>
              <a:t>and the </a:t>
            </a:r>
            <a:r>
              <a:rPr lang="en-US" altLang="zh-CN" b="1" i="1" smtClean="0">
                <a:ea typeface="SimSun" panose="02010600030101010101" pitchFamily="2" charset="-122"/>
              </a:rPr>
              <a:t>S</a:t>
            </a:r>
            <a:r>
              <a:rPr lang="en-US" altLang="zh-CN" smtClean="0">
                <a:ea typeface="SimSun" panose="02010600030101010101" pitchFamily="2" charset="-122"/>
              </a:rPr>
              <a:t> curve shifts to the right. </a:t>
            </a:r>
          </a:p>
        </p:txBody>
      </p:sp>
      <p:sp>
        <p:nvSpPr>
          <p:cNvPr id="573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748708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99C33DFE-7499-4A7F-8D89-2743A53EB6D2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9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59396" name="Group 2"/>
          <p:cNvGrpSpPr>
            <a:grpSpLocks/>
          </p:cNvGrpSpPr>
          <p:nvPr/>
        </p:nvGrpSpPr>
        <p:grpSpPr bwMode="auto">
          <a:xfrm>
            <a:off x="1812926" y="1228725"/>
            <a:ext cx="6221413" cy="5111750"/>
            <a:chOff x="182" y="774"/>
            <a:chExt cx="3919" cy="3220"/>
          </a:xfrm>
        </p:grpSpPr>
        <p:grpSp>
          <p:nvGrpSpPr>
            <p:cNvPr id="59419" name="Group 3"/>
            <p:cNvGrpSpPr>
              <a:grpSpLocks/>
            </p:cNvGrpSpPr>
            <p:nvPr/>
          </p:nvGrpSpPr>
          <p:grpSpPr bwMode="auto">
            <a:xfrm>
              <a:off x="182" y="774"/>
              <a:ext cx="3919" cy="3220"/>
              <a:chOff x="182" y="774"/>
              <a:chExt cx="3919" cy="3220"/>
            </a:xfrm>
          </p:grpSpPr>
          <p:graphicFrame>
            <p:nvGraphicFramePr>
              <p:cNvPr id="59447" name="Object 4"/>
              <p:cNvGraphicFramePr>
                <a:graphicFrameLocks/>
              </p:cNvGraphicFramePr>
              <p:nvPr/>
            </p:nvGraphicFramePr>
            <p:xfrm>
              <a:off x="182" y="774"/>
              <a:ext cx="3919" cy="3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r:id="rId4" imgW="5186160" imgH="4263840" progId="Excel.Chart.8">
                      <p:embed/>
                    </p:oleObj>
                  </mc:Choice>
                  <mc:Fallback>
                    <p:oleObj r:id="rId4" imgW="5186160" imgH="4263840" progId="Excel.Chart.8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" y="774"/>
                            <a:ext cx="3919" cy="3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9448" name="Text Box 5"/>
              <p:cNvSpPr txBox="1">
                <a:spLocks noChangeArrowheads="1"/>
              </p:cNvSpPr>
              <p:nvPr/>
            </p:nvSpPr>
            <p:spPr bwMode="auto">
              <a:xfrm>
                <a:off x="696" y="870"/>
                <a:ext cx="262" cy="3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600" b="1" i="1">
                    <a:ea typeface="SimSun" panose="02010600030101010101" pitchFamily="2" charset="-122"/>
                  </a:rPr>
                  <a:t>P</a:t>
                </a:r>
              </a:p>
            </p:txBody>
          </p:sp>
          <p:sp>
            <p:nvSpPr>
              <p:cNvPr id="59449" name="Text Box 6"/>
              <p:cNvSpPr txBox="1">
                <a:spLocks noChangeArrowheads="1"/>
              </p:cNvSpPr>
              <p:nvPr/>
            </p:nvSpPr>
            <p:spPr bwMode="auto">
              <a:xfrm>
                <a:off x="3759" y="3375"/>
                <a:ext cx="273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600" b="1" i="1">
                    <a:ea typeface="SimSun" panose="02010600030101010101" pitchFamily="2" charset="-122"/>
                  </a:rPr>
                  <a:t>Q</a:t>
                </a:r>
              </a:p>
            </p:txBody>
          </p:sp>
        </p:grpSp>
        <p:grpSp>
          <p:nvGrpSpPr>
            <p:cNvPr id="59420" name="Group 7"/>
            <p:cNvGrpSpPr>
              <a:grpSpLocks/>
            </p:cNvGrpSpPr>
            <p:nvPr/>
          </p:nvGrpSpPr>
          <p:grpSpPr bwMode="auto">
            <a:xfrm>
              <a:off x="854" y="1274"/>
              <a:ext cx="2356" cy="2234"/>
              <a:chOff x="854" y="1274"/>
              <a:chExt cx="2356" cy="2234"/>
            </a:xfrm>
          </p:grpSpPr>
          <p:grpSp>
            <p:nvGrpSpPr>
              <p:cNvPr id="59429" name="Group 8"/>
              <p:cNvGrpSpPr>
                <a:grpSpLocks/>
              </p:cNvGrpSpPr>
              <p:nvPr/>
            </p:nvGrpSpPr>
            <p:grpSpPr bwMode="auto">
              <a:xfrm>
                <a:off x="860" y="1648"/>
                <a:ext cx="1964" cy="1855"/>
                <a:chOff x="357" y="2450"/>
                <a:chExt cx="795" cy="646"/>
              </a:xfrm>
            </p:grpSpPr>
            <p:sp>
              <p:nvSpPr>
                <p:cNvPr id="59445" name="Line 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46" name="Line 1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9430" name="Group 11"/>
              <p:cNvGrpSpPr>
                <a:grpSpLocks/>
              </p:cNvGrpSpPr>
              <p:nvPr/>
            </p:nvGrpSpPr>
            <p:grpSpPr bwMode="auto">
              <a:xfrm>
                <a:off x="854" y="2760"/>
                <a:ext cx="791" cy="747"/>
                <a:chOff x="357" y="2450"/>
                <a:chExt cx="795" cy="646"/>
              </a:xfrm>
            </p:grpSpPr>
            <p:sp>
              <p:nvSpPr>
                <p:cNvPr id="59443" name="Line 12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44" name="Line 13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9431" name="Group 14"/>
              <p:cNvGrpSpPr>
                <a:grpSpLocks/>
              </p:cNvGrpSpPr>
              <p:nvPr/>
            </p:nvGrpSpPr>
            <p:grpSpPr bwMode="auto">
              <a:xfrm>
                <a:off x="856" y="3135"/>
                <a:ext cx="388" cy="371"/>
                <a:chOff x="357" y="2450"/>
                <a:chExt cx="795" cy="646"/>
              </a:xfrm>
            </p:grpSpPr>
            <p:sp>
              <p:nvSpPr>
                <p:cNvPr id="59441" name="Line 15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42" name="Line 16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9432" name="Group 17"/>
              <p:cNvGrpSpPr>
                <a:grpSpLocks/>
              </p:cNvGrpSpPr>
              <p:nvPr/>
            </p:nvGrpSpPr>
            <p:grpSpPr bwMode="auto">
              <a:xfrm>
                <a:off x="857" y="2397"/>
                <a:ext cx="1179" cy="1109"/>
                <a:chOff x="357" y="2450"/>
                <a:chExt cx="795" cy="646"/>
              </a:xfrm>
            </p:grpSpPr>
            <p:sp>
              <p:nvSpPr>
                <p:cNvPr id="59439" name="Line 1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40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9433" name="Group 20"/>
              <p:cNvGrpSpPr>
                <a:grpSpLocks/>
              </p:cNvGrpSpPr>
              <p:nvPr/>
            </p:nvGrpSpPr>
            <p:grpSpPr bwMode="auto">
              <a:xfrm>
                <a:off x="858" y="2022"/>
                <a:ext cx="1577" cy="1479"/>
                <a:chOff x="357" y="2450"/>
                <a:chExt cx="795" cy="646"/>
              </a:xfrm>
            </p:grpSpPr>
            <p:sp>
              <p:nvSpPr>
                <p:cNvPr id="59437" name="Line 21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38" name="Line 22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9434" name="Group 23"/>
              <p:cNvGrpSpPr>
                <a:grpSpLocks/>
              </p:cNvGrpSpPr>
              <p:nvPr/>
            </p:nvGrpSpPr>
            <p:grpSpPr bwMode="auto">
              <a:xfrm>
                <a:off x="864" y="1274"/>
                <a:ext cx="2346" cy="2234"/>
                <a:chOff x="357" y="2450"/>
                <a:chExt cx="795" cy="646"/>
              </a:xfrm>
            </p:grpSpPr>
            <p:sp>
              <p:nvSpPr>
                <p:cNvPr id="59435" name="Line 2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9436" name="Line 2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grpSp>
          <p:nvGrpSpPr>
            <p:cNvPr id="59421" name="Group 26"/>
            <p:cNvGrpSpPr>
              <a:grpSpLocks/>
            </p:cNvGrpSpPr>
            <p:nvPr/>
          </p:nvGrpSpPr>
          <p:grpSpPr bwMode="auto">
            <a:xfrm>
              <a:off x="1079" y="1137"/>
              <a:ext cx="2275" cy="2152"/>
              <a:chOff x="1079" y="1137"/>
              <a:chExt cx="2275" cy="2152"/>
            </a:xfrm>
          </p:grpSpPr>
          <p:sp>
            <p:nvSpPr>
              <p:cNvPr id="59422" name="Line 27"/>
              <p:cNvSpPr>
                <a:spLocks noChangeShapeType="1"/>
              </p:cNvSpPr>
              <p:nvPr/>
            </p:nvSpPr>
            <p:spPr bwMode="auto">
              <a:xfrm flipH="1">
                <a:off x="1079" y="1137"/>
                <a:ext cx="2275" cy="2152"/>
              </a:xfrm>
              <a:prstGeom prst="line">
                <a:avLst/>
              </a:prstGeom>
              <a:noFill/>
              <a:ln w="50800">
                <a:solidFill>
                  <a:srgbClr val="77777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9423" name="Oval 28"/>
              <p:cNvSpPr>
                <a:spLocks noChangeArrowheads="1"/>
              </p:cNvSpPr>
              <p:nvPr/>
            </p:nvSpPr>
            <p:spPr bwMode="auto">
              <a:xfrm>
                <a:off x="3164" y="1231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  <p:sp>
            <p:nvSpPr>
              <p:cNvPr id="59424" name="Oval 29"/>
              <p:cNvSpPr>
                <a:spLocks noChangeArrowheads="1"/>
              </p:cNvSpPr>
              <p:nvPr/>
            </p:nvSpPr>
            <p:spPr bwMode="auto">
              <a:xfrm>
                <a:off x="2776" y="1604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  <p:sp>
            <p:nvSpPr>
              <p:cNvPr id="59425" name="Oval 30"/>
              <p:cNvSpPr>
                <a:spLocks noChangeArrowheads="1"/>
              </p:cNvSpPr>
              <p:nvPr/>
            </p:nvSpPr>
            <p:spPr bwMode="auto">
              <a:xfrm>
                <a:off x="2384" y="1973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  <p:sp>
            <p:nvSpPr>
              <p:cNvPr id="59426" name="Oval 31"/>
              <p:cNvSpPr>
                <a:spLocks noChangeArrowheads="1"/>
              </p:cNvSpPr>
              <p:nvPr/>
            </p:nvSpPr>
            <p:spPr bwMode="auto">
              <a:xfrm>
                <a:off x="1983" y="2352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  <p:sp>
            <p:nvSpPr>
              <p:cNvPr id="59427" name="Oval 32"/>
              <p:cNvSpPr>
                <a:spLocks noChangeArrowheads="1"/>
              </p:cNvSpPr>
              <p:nvPr/>
            </p:nvSpPr>
            <p:spPr bwMode="auto">
              <a:xfrm>
                <a:off x="1598" y="2714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  <p:sp>
            <p:nvSpPr>
              <p:cNvPr id="59428" name="Oval 33"/>
              <p:cNvSpPr>
                <a:spLocks noChangeArrowheads="1"/>
              </p:cNvSpPr>
              <p:nvPr/>
            </p:nvSpPr>
            <p:spPr bwMode="auto">
              <a:xfrm>
                <a:off x="1198" y="3090"/>
                <a:ext cx="88" cy="87"/>
              </a:xfrm>
              <a:prstGeom prst="ellipse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</p:grpSp>
      </p:grp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7610476" y="1247776"/>
            <a:ext cx="2727325" cy="34718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Suppose the price of milk falls.  </a:t>
            </a:r>
          </a:p>
          <a:p>
            <a:pPr eaLnBrk="1" hangingPunct="1">
              <a:spcBef>
                <a:spcPct val="1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At each price, the quantity of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Lattes supplied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will increase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(by 5 in this example).</a:t>
            </a:r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 flipV="1">
            <a:off x="3838576" y="1831976"/>
            <a:ext cx="3605213" cy="34131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3570289" y="4905376"/>
            <a:ext cx="636587" cy="138113"/>
            <a:chOff x="1289" y="3090"/>
            <a:chExt cx="401" cy="87"/>
          </a:xfrm>
        </p:grpSpPr>
        <p:sp>
          <p:nvSpPr>
            <p:cNvPr id="59417" name="Oval 37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18" name="Line 38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9400" name="Rectangle 39"/>
          <p:cNvSpPr>
            <a:spLocks noChangeArrowheads="1"/>
          </p:cNvSpPr>
          <p:nvPr/>
        </p:nvSpPr>
        <p:spPr bwMode="auto">
          <a:xfrm>
            <a:off x="1866900" y="252413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3400" b="1">
                <a:solidFill>
                  <a:srgbClr val="333399"/>
                </a:solidFill>
                <a:latin typeface="Book Antiqua" panose="02040602050305030304" pitchFamily="18" charset="0"/>
                <a:ea typeface="SimSun" panose="02010600030101010101" pitchFamily="2" charset="-122"/>
              </a:rPr>
              <a:t>Supply Curve Shifters:  </a:t>
            </a:r>
            <a:r>
              <a:rPr lang="en-US" altLang="zh-CN" sz="3400" b="1">
                <a:solidFill>
                  <a:srgbClr val="008080"/>
                </a:solidFill>
                <a:latin typeface="Book Antiqua" panose="02040602050305030304" pitchFamily="18" charset="0"/>
                <a:ea typeface="SimSun" panose="02010600030101010101" pitchFamily="2" charset="-122"/>
              </a:rPr>
              <a:t>Input Prices</a:t>
            </a:r>
          </a:p>
        </p:txBody>
      </p: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4191000" y="4310063"/>
            <a:ext cx="636588" cy="138112"/>
            <a:chOff x="1289" y="3090"/>
            <a:chExt cx="401" cy="87"/>
          </a:xfrm>
        </p:grpSpPr>
        <p:sp>
          <p:nvSpPr>
            <p:cNvPr id="59415" name="Oval 41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16" name="Line 42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4818064" y="3732213"/>
            <a:ext cx="636587" cy="138112"/>
            <a:chOff x="1289" y="3090"/>
            <a:chExt cx="401" cy="87"/>
          </a:xfrm>
        </p:grpSpPr>
        <p:sp>
          <p:nvSpPr>
            <p:cNvPr id="59413" name="Oval 44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14" name="Line 45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5445125" y="3132138"/>
            <a:ext cx="636588" cy="138112"/>
            <a:chOff x="1289" y="3090"/>
            <a:chExt cx="401" cy="87"/>
          </a:xfrm>
        </p:grpSpPr>
        <p:sp>
          <p:nvSpPr>
            <p:cNvPr id="59411" name="Oval 47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12" name="Line 48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056314" y="2541588"/>
            <a:ext cx="636587" cy="138112"/>
            <a:chOff x="1289" y="3090"/>
            <a:chExt cx="401" cy="87"/>
          </a:xfrm>
        </p:grpSpPr>
        <p:sp>
          <p:nvSpPr>
            <p:cNvPr id="59409" name="Oval 50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10" name="Line 51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6677025" y="1951038"/>
            <a:ext cx="636588" cy="138112"/>
            <a:chOff x="1289" y="3090"/>
            <a:chExt cx="401" cy="87"/>
          </a:xfrm>
        </p:grpSpPr>
        <p:sp>
          <p:nvSpPr>
            <p:cNvPr id="59407" name="Oval 53"/>
            <p:cNvSpPr>
              <a:spLocks noChangeArrowheads="1"/>
            </p:cNvSpPr>
            <p:nvPr/>
          </p:nvSpPr>
          <p:spPr bwMode="auto">
            <a:xfrm>
              <a:off x="1602" y="3090"/>
              <a:ext cx="88" cy="8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59408" name="Line 54"/>
            <p:cNvSpPr>
              <a:spLocks noChangeShapeType="1"/>
            </p:cNvSpPr>
            <p:nvPr/>
          </p:nvSpPr>
          <p:spPr bwMode="auto">
            <a:xfrm flipV="1">
              <a:off x="1289" y="3135"/>
              <a:ext cx="309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9406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420181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1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0" grpId="0" animBg="1"/>
      <p:bldP spid="101411" grpId="0" animBg="1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6</TotalTime>
  <Words>424</Words>
  <Application>Microsoft Office PowerPoint</Application>
  <PresentationFormat>Widescreen</PresentationFormat>
  <Paragraphs>183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SimSun</vt:lpstr>
      <vt:lpstr>SimSun</vt:lpstr>
      <vt:lpstr>Arial</vt:lpstr>
      <vt:lpstr>Book Antiqua</vt:lpstr>
      <vt:lpstr>Calibri</vt:lpstr>
      <vt:lpstr>Segoe UI</vt:lpstr>
      <vt:lpstr>Segoe UI Light</vt:lpstr>
      <vt:lpstr>Tahoma</vt:lpstr>
      <vt:lpstr>Wingdings</vt:lpstr>
      <vt:lpstr>WelcomeDoc</vt:lpstr>
      <vt:lpstr>Microsoft Excel Chart</vt:lpstr>
      <vt:lpstr>THE MARKET FORCE OF SUPPLY</vt:lpstr>
      <vt:lpstr>Supply</vt:lpstr>
      <vt:lpstr>The Supply Schedule</vt:lpstr>
      <vt:lpstr>Starbucks’ Supply Schedule &amp; Curve</vt:lpstr>
      <vt:lpstr>Market Supply versus Individual Supply</vt:lpstr>
      <vt:lpstr>PowerPoint Presentation</vt:lpstr>
      <vt:lpstr>Supply Curve Shifters</vt:lpstr>
      <vt:lpstr>Supply Curve Shifters:  Input Prices</vt:lpstr>
      <vt:lpstr>PowerPoint Presentation</vt:lpstr>
      <vt:lpstr>Supply Curve Shifters:  Technology</vt:lpstr>
      <vt:lpstr>Supply Curve Shifters:  # of Sellers  </vt:lpstr>
      <vt:lpstr>Supply Curve Shifters:  Expectations </vt:lpstr>
      <vt:lpstr>Summary:  Variables that Influence Sellers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FORCE OF SUPPLY</dc:title>
  <dc:creator>ENDANG PITALOKA</dc:creator>
  <cp:keywords/>
  <cp:lastModifiedBy>ENDANG PITALOKA</cp:lastModifiedBy>
  <cp:revision>2</cp:revision>
  <dcterms:created xsi:type="dcterms:W3CDTF">2019-08-27T06:38:56Z</dcterms:created>
  <dcterms:modified xsi:type="dcterms:W3CDTF">2019-08-27T07:00:23Z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