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D5131-5C9E-4E9A-9975-3441D5251C16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B7245-5127-4D7C-A637-BAA4B1E7D4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2734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AA6CB1-F111-49D7-851B-988FF8F07B12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BD11EE1E-1F5E-41D6-AC6B-146FEC86DBBD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2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17412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Demand comes from the behavior of buyers.  </a:t>
            </a:r>
          </a:p>
        </p:txBody>
      </p:sp>
    </p:spTree>
    <p:extLst>
      <p:ext uri="{BB962C8B-B14F-4D97-AF65-F5344CB8AC3E}">
        <p14:creationId xmlns:p14="http://schemas.microsoft.com/office/powerpoint/2010/main" val="2736628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D48F79-4CE9-49B6-AF78-A70D98733DAE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B6FE5BAA-F609-47E5-B1E9-8342629F1E01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11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35844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en-US" altLang="zh-CN" sz="1100" smtClean="0"/>
          </a:p>
        </p:txBody>
      </p:sp>
    </p:spTree>
    <p:extLst>
      <p:ext uri="{BB962C8B-B14F-4D97-AF65-F5344CB8AC3E}">
        <p14:creationId xmlns:p14="http://schemas.microsoft.com/office/powerpoint/2010/main" val="2955529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C1F28E-4D5A-43E7-A10F-62842B20F06A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06ECB4A7-ACF0-4980-BD57-16DE36511A08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12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37892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16981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A76C95-2256-444A-83A9-EF7BFDBF7242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F07CADBD-F7D8-41F1-8FE4-5A656A192ED0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13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39940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301221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1FB1D8-FCEE-4BF1-A9C6-2358438693C3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46BA54B5-44A2-4D98-AA41-16BD2FF8586D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14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41988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5825161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725128-DE01-4679-AC8E-55B1291E380A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C710955D-DF0C-473E-834F-8B1F5B3698EE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15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44036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599559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D92B11-88C4-40EF-9561-16E2628064FC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C6C96467-7AE8-4AA5-B1E0-5245EB8628B7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3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19460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840857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795CAB-994B-4E1D-8D38-5E29454D88B8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1E201ED1-6BE6-406F-A766-6DEE823558BF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4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21508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712113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EB8310-E967-40D5-B530-9430A4BA905A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4049FBFF-EFF6-46E6-B7B3-16A6427269AC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5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23556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538562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551507-B542-4DDA-8208-C9AAE0BCFC1C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23FD8A16-BC44-4352-A368-059634E7B765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6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25604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760979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04D6B7-01CF-4474-8726-F0B7722A744C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0E22623A-C22E-471A-AF6F-D7D260871126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7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27652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161794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14E55A-BEAA-4EA9-95BC-D796B6EEE6E5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DBF0EF5A-2262-4556-9663-72F2750C6882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8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29700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283874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56FD79-E500-478D-B919-919B654B52DF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F0D4FDB6-DD06-4966-A1BE-47A80538BC5D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9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31748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933460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238B7C-75D3-4D37-B3A6-066658D491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42889B3C-A926-4991-B090-62AA1CAB661C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10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33796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64875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511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116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461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059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744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144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578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589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07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115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202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FEAA0-AC36-4962-9F80-929793017BCF}" type="datetimeFigureOut">
              <a:rPr lang="id-ID" smtClean="0"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66B51-2F01-4B96-B021-CF18B03ECE6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2415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../../../../Program%20Files/TurningPoint/2003/Questions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THE MARKET FORCE OF DEMAND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81384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A9C63331-3908-41E6-BD5F-B82CB0117D3B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10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089026"/>
            <a:ext cx="8229600" cy="5318125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Demand for a </a:t>
            </a:r>
            <a:r>
              <a:rPr lang="en-US" altLang="zh-CN" b="1" smtClean="0">
                <a:solidFill>
                  <a:srgbClr val="CC0000"/>
                </a:solidFill>
                <a:ea typeface="SimSun" panose="02010600030101010101" pitchFamily="2" charset="-122"/>
              </a:rPr>
              <a:t>normal good</a:t>
            </a:r>
            <a:r>
              <a:rPr lang="en-US" altLang="zh-CN" smtClean="0">
                <a:ea typeface="SimSun" panose="02010600030101010101" pitchFamily="2" charset="-122"/>
              </a:rPr>
              <a:t> is positively related to income.  </a:t>
            </a:r>
          </a:p>
          <a:p>
            <a:pPr lvl="1" eaLnBrk="1" hangingPunct="1"/>
            <a:r>
              <a:rPr lang="en-US" altLang="zh-CN" sz="2800">
                <a:ea typeface="SimSun" panose="02010600030101010101" pitchFamily="2" charset="-122"/>
              </a:rPr>
              <a:t>Increase in income causes </a:t>
            </a:r>
            <a:br>
              <a:rPr lang="en-US" altLang="zh-CN" sz="2800">
                <a:ea typeface="SimSun" panose="02010600030101010101" pitchFamily="2" charset="-122"/>
              </a:rPr>
            </a:br>
            <a:r>
              <a:rPr lang="en-US" altLang="zh-CN" sz="2800">
                <a:ea typeface="SimSun" panose="02010600030101010101" pitchFamily="2" charset="-122"/>
              </a:rPr>
              <a:t>increase in quantity demanded at each price, shifts </a:t>
            </a:r>
            <a:r>
              <a:rPr lang="en-US" altLang="zh-CN" sz="2800" b="1" i="1">
                <a:ea typeface="SimSun" panose="02010600030101010101" pitchFamily="2" charset="-122"/>
              </a:rPr>
              <a:t>D</a:t>
            </a:r>
            <a:r>
              <a:rPr lang="en-US" altLang="zh-CN" sz="2800">
                <a:ea typeface="SimSun" panose="02010600030101010101" pitchFamily="2" charset="-122"/>
              </a:rPr>
              <a:t> curve to the right.  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None/>
            </a:pPr>
            <a:r>
              <a:rPr lang="en-US" altLang="zh-CN" smtClean="0">
                <a:ea typeface="SimSun" panose="02010600030101010101" pitchFamily="2" charset="-122"/>
              </a:rPr>
              <a:t>	(Demand for an </a:t>
            </a:r>
            <a:r>
              <a:rPr lang="en-US" altLang="zh-CN" b="1" smtClean="0">
                <a:solidFill>
                  <a:srgbClr val="CC0000"/>
                </a:solidFill>
                <a:ea typeface="SimSun" panose="02010600030101010101" pitchFamily="2" charset="-122"/>
              </a:rPr>
              <a:t>inferior good</a:t>
            </a:r>
            <a:r>
              <a:rPr lang="en-US" altLang="zh-CN" smtClean="0">
                <a:ea typeface="SimSun" panose="02010600030101010101" pitchFamily="2" charset="-122"/>
              </a:rPr>
              <a:t> is negatively related to income.  An increase in income shifts </a:t>
            </a:r>
            <a:r>
              <a:rPr lang="en-US" altLang="zh-CN" b="1" i="1" smtClean="0">
                <a:ea typeface="SimSun" panose="02010600030101010101" pitchFamily="2" charset="-122"/>
              </a:rPr>
              <a:t>D</a:t>
            </a:r>
            <a:r>
              <a:rPr lang="en-US" altLang="zh-CN" smtClean="0">
                <a:ea typeface="SimSun" panose="02010600030101010101" pitchFamily="2" charset="-122"/>
              </a:rPr>
              <a:t> curves for inferior goods to the left.)  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US" altLang="zh-CN" sz="3400">
                <a:ea typeface="SimSun" panose="02010600030101010101" pitchFamily="2" charset="-122"/>
              </a:rPr>
              <a:t>Demand Curve Shifters: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 Income</a:t>
            </a:r>
          </a:p>
        </p:txBody>
      </p:sp>
      <p:sp>
        <p:nvSpPr>
          <p:cNvPr id="3277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102448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6FB447BA-61DC-4663-B44D-EAA48C53E9D4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11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33575" y="1389063"/>
            <a:ext cx="8466138" cy="5016500"/>
          </a:xfrm>
        </p:spPr>
        <p:txBody>
          <a:bodyPr/>
          <a:lstStyle/>
          <a:p>
            <a:pPr marL="290513" indent="-290513">
              <a:spcBef>
                <a:spcPct val="50000"/>
              </a:spcBef>
            </a:pPr>
            <a:r>
              <a:rPr lang="en-US" altLang="zh-CN" sz="2700">
                <a:ea typeface="SimSun" panose="02010600030101010101" pitchFamily="2" charset="-122"/>
              </a:rPr>
              <a:t>Two goods are </a:t>
            </a:r>
            <a:r>
              <a:rPr lang="en-US" altLang="zh-CN" sz="2700" b="1">
                <a:solidFill>
                  <a:srgbClr val="CC0000"/>
                </a:solidFill>
                <a:ea typeface="SimSun" panose="02010600030101010101" pitchFamily="2" charset="-122"/>
              </a:rPr>
              <a:t>substitutes</a:t>
            </a:r>
            <a:r>
              <a:rPr lang="en-US" altLang="zh-CN" sz="2700">
                <a:ea typeface="SimSun" panose="02010600030101010101" pitchFamily="2" charset="-122"/>
              </a:rPr>
              <a:t> if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   an increase in the price of one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   causes an increase in demand for the other.  </a:t>
            </a:r>
          </a:p>
          <a:p>
            <a:pPr marL="290513" indent="-290513">
              <a:spcBef>
                <a:spcPct val="50000"/>
              </a:spcBef>
            </a:pPr>
            <a:r>
              <a:rPr lang="en-US" altLang="zh-CN" sz="2700">
                <a:ea typeface="SimSun" panose="02010600030101010101" pitchFamily="2" charset="-122"/>
              </a:rPr>
              <a:t>Example:  pizza and hamburgers. 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An increase in the price of pizza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increases demand for hamburgers,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shifting hamburger demand curve to the right.  </a:t>
            </a:r>
          </a:p>
          <a:p>
            <a:pPr marL="290513" indent="-290513">
              <a:spcBef>
                <a:spcPct val="50000"/>
              </a:spcBef>
            </a:pPr>
            <a:r>
              <a:rPr lang="en-US" altLang="zh-CN" sz="2700">
                <a:ea typeface="SimSun" panose="02010600030101010101" pitchFamily="2" charset="-122"/>
              </a:rPr>
              <a:t>Other examples:   Coke and Pepsi, 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laptops and desktop computers,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CDs and music downloads 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00039"/>
            <a:ext cx="8337550" cy="1087437"/>
          </a:xfrm>
        </p:spPr>
        <p:txBody>
          <a:bodyPr/>
          <a:lstStyle/>
          <a:p>
            <a:pPr>
              <a:tabLst>
                <a:tab pos="5197475" algn="l"/>
              </a:tabLst>
            </a:pPr>
            <a:r>
              <a:rPr lang="en-US" altLang="zh-CN" sz="3400">
                <a:ea typeface="SimSun" panose="02010600030101010101" pitchFamily="2" charset="-122"/>
              </a:rPr>
              <a:t>Demand Curve Shifters: 	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Prices of 	Related Goods</a:t>
            </a:r>
          </a:p>
        </p:txBody>
      </p:sp>
      <p:sp>
        <p:nvSpPr>
          <p:cNvPr id="3482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9901966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F2E14DE5-A4B4-49F4-ABA2-E0651A53173C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12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885951" y="1376364"/>
            <a:ext cx="8194675" cy="5057775"/>
          </a:xfrm>
        </p:spPr>
        <p:txBody>
          <a:bodyPr/>
          <a:lstStyle/>
          <a:p>
            <a:pPr marL="290513" indent="-290513">
              <a:spcBef>
                <a:spcPct val="50000"/>
              </a:spcBef>
            </a:pPr>
            <a:r>
              <a:rPr lang="en-US" altLang="zh-CN" sz="2700">
                <a:ea typeface="SimSun" panose="02010600030101010101" pitchFamily="2" charset="-122"/>
              </a:rPr>
              <a:t>Two goods are </a:t>
            </a:r>
            <a:r>
              <a:rPr lang="en-US" altLang="zh-CN" sz="2700" b="1">
                <a:solidFill>
                  <a:srgbClr val="CC0000"/>
                </a:solidFill>
                <a:ea typeface="SimSun" panose="02010600030101010101" pitchFamily="2" charset="-122"/>
              </a:rPr>
              <a:t>complements</a:t>
            </a:r>
            <a:r>
              <a:rPr lang="en-US" altLang="zh-CN" sz="2700">
                <a:ea typeface="SimSun" panose="02010600030101010101" pitchFamily="2" charset="-122"/>
              </a:rPr>
              <a:t> if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   an increase in the price of one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   causes a fall in demand for the other.  </a:t>
            </a:r>
          </a:p>
          <a:p>
            <a:pPr marL="290513" indent="-290513">
              <a:spcBef>
                <a:spcPct val="50000"/>
              </a:spcBef>
            </a:pPr>
            <a:r>
              <a:rPr lang="en-US" altLang="zh-CN" sz="2700">
                <a:ea typeface="SimSun" panose="02010600030101010101" pitchFamily="2" charset="-122"/>
              </a:rPr>
              <a:t>Example:  computers and software. 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If price of computers rises, people buy fewer computers, and therefore less software. 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Software demand curve shifts left. </a:t>
            </a:r>
          </a:p>
          <a:p>
            <a:pPr marL="290513" indent="-290513">
              <a:spcBef>
                <a:spcPct val="50000"/>
              </a:spcBef>
            </a:pPr>
            <a:r>
              <a:rPr lang="en-US" altLang="zh-CN" sz="2700">
                <a:ea typeface="SimSun" panose="02010600030101010101" pitchFamily="2" charset="-122"/>
              </a:rPr>
              <a:t>Other examples: college tuition and textbooks, 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bagels and cream cheese, eggs and bacon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00039"/>
            <a:ext cx="8337550" cy="1087437"/>
          </a:xfrm>
        </p:spPr>
        <p:txBody>
          <a:bodyPr/>
          <a:lstStyle/>
          <a:p>
            <a:pPr>
              <a:tabLst>
                <a:tab pos="5197475" algn="l"/>
              </a:tabLst>
            </a:pPr>
            <a:r>
              <a:rPr lang="en-US" altLang="zh-CN" sz="3400">
                <a:ea typeface="SimSun" panose="02010600030101010101" pitchFamily="2" charset="-122"/>
              </a:rPr>
              <a:t>Demand Curve Shifters: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	Prices of 	Related Goods</a:t>
            </a:r>
          </a:p>
        </p:txBody>
      </p:sp>
      <p:sp>
        <p:nvSpPr>
          <p:cNvPr id="3687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476028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8ECD0684-8ED5-45E7-8376-53115BE480C4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13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36750" y="1117600"/>
            <a:ext cx="8274050" cy="4806950"/>
          </a:xfrm>
        </p:spPr>
        <p:txBody>
          <a:bodyPr/>
          <a:lstStyle/>
          <a:p>
            <a:pPr marL="290513" indent="-290513">
              <a:spcBef>
                <a:spcPct val="55000"/>
              </a:spcBef>
            </a:pPr>
            <a:r>
              <a:rPr lang="en-US" altLang="zh-CN" sz="2700">
                <a:ea typeface="SimSun" panose="02010600030101010101" pitchFamily="2" charset="-122"/>
              </a:rPr>
              <a:t>Anything that causes a shift in tastes </a:t>
            </a:r>
            <a:r>
              <a:rPr lang="en-US" altLang="zh-CN" sz="2700" i="1">
                <a:ea typeface="SimSun" panose="02010600030101010101" pitchFamily="2" charset="-122"/>
              </a:rPr>
              <a:t>toward</a:t>
            </a:r>
            <a:r>
              <a:rPr lang="en-US" altLang="zh-CN" sz="2700">
                <a:ea typeface="SimSun" panose="02010600030101010101" pitchFamily="2" charset="-122"/>
              </a:rPr>
              <a:t> a good will increase demand for that good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and shift its </a:t>
            </a:r>
            <a:r>
              <a:rPr lang="en-US" altLang="zh-CN" sz="2700" b="1" i="1">
                <a:ea typeface="SimSun" panose="02010600030101010101" pitchFamily="2" charset="-122"/>
              </a:rPr>
              <a:t>D</a:t>
            </a:r>
            <a:r>
              <a:rPr lang="en-US" altLang="zh-CN" sz="2700">
                <a:ea typeface="SimSun" panose="02010600030101010101" pitchFamily="2" charset="-122"/>
              </a:rPr>
              <a:t> curve to the right.</a:t>
            </a:r>
          </a:p>
          <a:p>
            <a:pPr marL="290513" indent="-290513">
              <a:spcBef>
                <a:spcPct val="55000"/>
              </a:spcBef>
            </a:pPr>
            <a:r>
              <a:rPr lang="en-US" altLang="zh-CN" sz="2700">
                <a:ea typeface="SimSun" panose="02010600030101010101" pitchFamily="2" charset="-122"/>
              </a:rPr>
              <a:t>Example: 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The Atkins diet became popular in the ’90s,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caused an increase in demand for eggs,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shifted the egg demand curve to the right.  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US" altLang="zh-CN" sz="3400">
                <a:ea typeface="SimSun" panose="02010600030101010101" pitchFamily="2" charset="-122"/>
              </a:rPr>
              <a:t>Demand Curve Shifters: 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Tastes</a:t>
            </a:r>
          </a:p>
        </p:txBody>
      </p:sp>
      <p:sp>
        <p:nvSpPr>
          <p:cNvPr id="3891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62743993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825A31A6-CA80-4BA5-9707-AD4C0B31DD4E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14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54213" y="1020764"/>
            <a:ext cx="8208962" cy="4884737"/>
          </a:xfrm>
        </p:spPr>
        <p:txBody>
          <a:bodyPr/>
          <a:lstStyle/>
          <a:p>
            <a:pPr marL="290513" indent="-290513">
              <a:spcBef>
                <a:spcPct val="65000"/>
              </a:spcBef>
            </a:pPr>
            <a:r>
              <a:rPr lang="en-US" altLang="zh-CN" smtClean="0">
                <a:ea typeface="SimSun" panose="02010600030101010101" pitchFamily="2" charset="-122"/>
              </a:rPr>
              <a:t>Expectations affect consumers’ buying decisions.</a:t>
            </a:r>
          </a:p>
          <a:p>
            <a:pPr marL="290513" indent="-290513">
              <a:spcBef>
                <a:spcPct val="40000"/>
              </a:spcBef>
            </a:pPr>
            <a:r>
              <a:rPr lang="en-US" altLang="zh-CN" smtClean="0">
                <a:ea typeface="SimSun" panose="02010600030101010101" pitchFamily="2" charset="-122"/>
              </a:rPr>
              <a:t>Examples:  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zh-CN" sz="2800">
                <a:ea typeface="SimSun" panose="02010600030101010101" pitchFamily="2" charset="-122"/>
              </a:rPr>
              <a:t>If people expect their incomes to rise, </a:t>
            </a:r>
            <a:br>
              <a:rPr lang="en-US" altLang="zh-CN" sz="2800">
                <a:ea typeface="SimSun" panose="02010600030101010101" pitchFamily="2" charset="-122"/>
              </a:rPr>
            </a:br>
            <a:r>
              <a:rPr lang="en-US" altLang="zh-CN" sz="2800">
                <a:ea typeface="SimSun" panose="02010600030101010101" pitchFamily="2" charset="-122"/>
              </a:rPr>
              <a:t>their demand for meals at expensive restaurants may increase now.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zh-CN" sz="2800">
                <a:ea typeface="SimSun" panose="02010600030101010101" pitchFamily="2" charset="-122"/>
              </a:rPr>
              <a:t>If the economy sours and people worry about their future job security, demand for new autos may fall now.  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US" altLang="zh-CN" sz="3400">
                <a:ea typeface="SimSun" panose="02010600030101010101" pitchFamily="2" charset="-122"/>
              </a:rPr>
              <a:t>Demand Curve Shifters: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 Expectations</a:t>
            </a:r>
          </a:p>
        </p:txBody>
      </p:sp>
      <p:sp>
        <p:nvSpPr>
          <p:cNvPr id="4096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4326442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0670B218-8082-4760-8986-08BC2D59594D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15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2190750" y="987425"/>
            <a:ext cx="7359650" cy="52832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09739" y="254000"/>
            <a:ext cx="8709025" cy="635000"/>
          </a:xfrm>
        </p:spPr>
        <p:txBody>
          <a:bodyPr/>
          <a:lstStyle/>
          <a:p>
            <a:pPr eaLnBrk="1" hangingPunct="1"/>
            <a:r>
              <a:rPr lang="en-US" altLang="zh-CN" sz="3100">
                <a:ea typeface="SimSun" panose="02010600030101010101" pitchFamily="2" charset="-122"/>
              </a:rPr>
              <a:t>Summary:  Variables That Influence Buyers</a:t>
            </a:r>
          </a:p>
        </p:txBody>
      </p:sp>
      <p:sp>
        <p:nvSpPr>
          <p:cNvPr id="4301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185988" y="1023939"/>
            <a:ext cx="7726362" cy="534987"/>
          </a:xfrm>
        </p:spPr>
        <p:txBody>
          <a:bodyPr/>
          <a:lstStyle/>
          <a:p>
            <a:pPr marL="0" indent="0">
              <a:buNone/>
              <a:tabLst>
                <a:tab pos="2684463" algn="l"/>
              </a:tabLst>
            </a:pPr>
            <a:r>
              <a:rPr lang="en-US" altLang="zh-CN" sz="2700" b="1">
                <a:ea typeface="SimSun" panose="02010600030101010101" pitchFamily="2" charset="-122"/>
              </a:rPr>
              <a:t>Variable	A change in this variable… 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387601" y="1711326"/>
            <a:ext cx="7142163" cy="468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tabLst>
                <a:tab pos="26844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tabLst>
                <a:tab pos="2684463" algn="l"/>
              </a:tabLst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tabLst>
                <a:tab pos="2684463" algn="l"/>
              </a:tabLst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Price	…causes a movement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	    along the </a:t>
            </a:r>
            <a:r>
              <a:rPr lang="en-US" altLang="zh-CN" sz="2700" b="1" i="1">
                <a:ea typeface="SimSun" panose="02010600030101010101" pitchFamily="2" charset="-122"/>
              </a:rPr>
              <a:t>D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# of buyers	…shifts the </a:t>
            </a:r>
            <a:r>
              <a:rPr lang="en-US" altLang="zh-CN" sz="2700" b="1" i="1">
                <a:ea typeface="SimSun" panose="02010600030101010101" pitchFamily="2" charset="-122"/>
              </a:rPr>
              <a:t>D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Income	…shifts the </a:t>
            </a:r>
            <a:r>
              <a:rPr lang="en-US" altLang="zh-CN" sz="2700" b="1" i="1">
                <a:ea typeface="SimSun" panose="02010600030101010101" pitchFamily="2" charset="-122"/>
              </a:rPr>
              <a:t>D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Price of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related goods	…shifts the </a:t>
            </a:r>
            <a:r>
              <a:rPr lang="en-US" altLang="zh-CN" sz="2700" b="1" i="1">
                <a:ea typeface="SimSun" panose="02010600030101010101" pitchFamily="2" charset="-122"/>
              </a:rPr>
              <a:t>D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Tastes	…shifts the </a:t>
            </a:r>
            <a:r>
              <a:rPr lang="en-US" altLang="zh-CN" sz="2700" b="1" i="1">
                <a:ea typeface="SimSun" panose="02010600030101010101" pitchFamily="2" charset="-122"/>
              </a:rPr>
              <a:t>D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Expectations	…shifts the </a:t>
            </a:r>
            <a:r>
              <a:rPr lang="en-US" altLang="zh-CN" sz="2700" b="1" i="1">
                <a:ea typeface="SimSun" panose="02010600030101010101" pitchFamily="2" charset="-122"/>
              </a:rPr>
              <a:t>D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2374901" y="1624013"/>
            <a:ext cx="6981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301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167270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7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7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22A1C71F-0DBC-45DE-9895-F9A98A349077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2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Demand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The </a:t>
            </a:r>
            <a:r>
              <a:rPr lang="en-US" altLang="zh-CN" b="1" smtClean="0">
                <a:solidFill>
                  <a:srgbClr val="CC0000"/>
                </a:solidFill>
                <a:ea typeface="SimSun" panose="02010600030101010101" pitchFamily="2" charset="-122"/>
              </a:rPr>
              <a:t>quantity demanded</a:t>
            </a:r>
            <a:r>
              <a:rPr lang="en-US" altLang="zh-CN" smtClean="0">
                <a:ea typeface="SimSun" panose="02010600030101010101" pitchFamily="2" charset="-122"/>
              </a:rPr>
              <a:t> of any good is the amount of the good that buyers are willing and able to purchase. </a:t>
            </a:r>
          </a:p>
          <a:p>
            <a:pPr eaLnBrk="1" hangingPunct="1"/>
            <a:r>
              <a:rPr lang="en-US" altLang="zh-CN" b="1" smtClean="0">
                <a:solidFill>
                  <a:srgbClr val="CC0000"/>
                </a:solidFill>
                <a:ea typeface="SimSun" panose="02010600030101010101" pitchFamily="2" charset="-122"/>
              </a:rPr>
              <a:t>Law of demand</a:t>
            </a:r>
            <a:r>
              <a:rPr lang="en-US" altLang="zh-CN" smtClean="0">
                <a:ea typeface="SimSun" panose="02010600030101010101" pitchFamily="2" charset="-122"/>
              </a:rPr>
              <a:t>:  the claim that the quantity demanded of a good falls when the price of the good rises, other things equal  </a:t>
            </a:r>
          </a:p>
        </p:txBody>
      </p:sp>
      <p:sp>
        <p:nvSpPr>
          <p:cNvPr id="1639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9198040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bldLvl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5DE61892-C719-49DC-A597-45A81B1D5ADD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3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8686800" cy="901700"/>
          </a:xfrm>
        </p:spPr>
        <p:txBody>
          <a:bodyPr/>
          <a:lstStyle/>
          <a:p>
            <a:pPr eaLnBrk="1" hangingPunct="1"/>
            <a:r>
              <a:rPr lang="en-US" altLang="zh-CN" sz="3400">
                <a:ea typeface="SimSun" panose="02010600030101010101" pitchFamily="2" charset="-122"/>
              </a:rPr>
              <a:t>The Demand Schedule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5813" y="1016001"/>
            <a:ext cx="5099050" cy="3527425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CC0000"/>
                </a:solidFill>
                <a:ea typeface="SimSun" panose="02010600030101010101" pitchFamily="2" charset="-122"/>
              </a:rPr>
              <a:t>Demand schedule</a:t>
            </a:r>
            <a:r>
              <a:rPr lang="en-US" altLang="zh-CN" smtClean="0">
                <a:ea typeface="SimSun" panose="02010600030101010101" pitchFamily="2" charset="-122"/>
              </a:rPr>
              <a:t>:  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a table that shows the relationship between the price of a good and the quantity demanded 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zh-CN" smtClean="0">
                <a:ea typeface="SimSun" panose="02010600030101010101" pitchFamily="2" charset="-122"/>
              </a:rPr>
              <a:t>Example: 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Helen’s demand for lattes.</a:t>
            </a:r>
          </a:p>
        </p:txBody>
      </p:sp>
      <p:graphicFrame>
        <p:nvGraphicFramePr>
          <p:cNvPr id="71684" name="Group 4"/>
          <p:cNvGraphicFramePr>
            <a:graphicFrameLocks noGrp="1"/>
          </p:cNvGraphicFramePr>
          <p:nvPr/>
        </p:nvGraphicFramePr>
        <p:xfrm>
          <a:off x="7715250" y="841375"/>
          <a:ext cx="2668588" cy="4570410"/>
        </p:xfrm>
        <a:graphic>
          <a:graphicData uri="http://schemas.openxmlformats.org/drawingml/2006/table">
            <a:tbl>
              <a:tblPr/>
              <a:tblGrid>
                <a:gridCol w="998538"/>
                <a:gridCol w="1670050"/>
              </a:tblGrid>
              <a:tr h="1243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Price 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of lattes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Quantity 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of lattes demanded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1729" name="Rectangle 49"/>
          <p:cNvSpPr>
            <a:spLocks noChangeArrowheads="1"/>
          </p:cNvSpPr>
          <p:nvPr/>
        </p:nvSpPr>
        <p:spPr bwMode="auto">
          <a:xfrm>
            <a:off x="2089150" y="4692650"/>
            <a:ext cx="484028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>
                <a:ea typeface="SimSun" panose="02010600030101010101" pitchFamily="2" charset="-122"/>
              </a:rPr>
              <a:t>Notice that Helen’s preferences obey the </a:t>
            </a:r>
            <a:br>
              <a:rPr lang="en-US" altLang="zh-CN">
                <a:ea typeface="SimSun" panose="02010600030101010101" pitchFamily="2" charset="-122"/>
              </a:rPr>
            </a:br>
            <a:r>
              <a:rPr lang="en-US" altLang="zh-CN">
                <a:ea typeface="SimSun" panose="02010600030101010101" pitchFamily="2" charset="-122"/>
              </a:rPr>
              <a:t>Law of Demand.  </a:t>
            </a:r>
          </a:p>
        </p:txBody>
      </p:sp>
      <p:sp>
        <p:nvSpPr>
          <p:cNvPr id="1846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21947342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4"/>
      <p:bldP spid="717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7060A12E-B52B-4DF2-9BA1-85C766943E41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4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57350" y="876300"/>
            <a:ext cx="6445250" cy="5456238"/>
            <a:chOff x="84" y="552"/>
            <a:chExt cx="4060" cy="3437"/>
          </a:xfrm>
        </p:grpSpPr>
        <p:pic>
          <p:nvPicPr>
            <p:cNvPr id="20551" name="Picture 3" descr="chap4 graph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" y="631"/>
              <a:ext cx="3646" cy="3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2" name="Text Box 4"/>
            <p:cNvSpPr txBox="1">
              <a:spLocks noChangeArrowheads="1"/>
            </p:cNvSpPr>
            <p:nvPr/>
          </p:nvSpPr>
          <p:spPr bwMode="auto">
            <a:xfrm>
              <a:off x="84" y="552"/>
              <a:ext cx="857" cy="5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400" b="1">
                  <a:ea typeface="SimSun" panose="02010600030101010101" pitchFamily="2" charset="-122"/>
                </a:rPr>
                <a:t>Price of Lattes</a:t>
              </a:r>
            </a:p>
          </p:txBody>
        </p:sp>
        <p:sp>
          <p:nvSpPr>
            <p:cNvPr id="20553" name="Text Box 5"/>
            <p:cNvSpPr txBox="1">
              <a:spLocks noChangeArrowheads="1"/>
            </p:cNvSpPr>
            <p:nvPr/>
          </p:nvSpPr>
          <p:spPr bwMode="auto">
            <a:xfrm>
              <a:off x="3277" y="3489"/>
              <a:ext cx="867" cy="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400" b="1">
                  <a:ea typeface="SimSun" panose="02010600030101010101" pitchFamily="2" charset="-122"/>
                </a:rPr>
                <a:t>Quantity of Lattes</a:t>
              </a:r>
            </a:p>
          </p:txBody>
        </p:sp>
      </p:grp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3484563" y="1585914"/>
            <a:ext cx="3052762" cy="38893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2711" name="Oval 7"/>
          <p:cNvSpPr>
            <a:spLocks noChangeArrowheads="1"/>
          </p:cNvSpPr>
          <p:nvPr/>
        </p:nvSpPr>
        <p:spPr bwMode="auto">
          <a:xfrm>
            <a:off x="6467475" y="5414963"/>
            <a:ext cx="139700" cy="138112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20487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420938" y="109538"/>
            <a:ext cx="7491412" cy="677862"/>
          </a:xfrm>
        </p:spPr>
        <p:txBody>
          <a:bodyPr/>
          <a:lstStyle/>
          <a:p>
            <a:pPr eaLnBrk="1" hangingPunct="1"/>
            <a:r>
              <a:rPr lang="en-US" altLang="zh-CN" sz="3200">
                <a:ea typeface="SimSun" panose="02010600030101010101" pitchFamily="2" charset="-122"/>
              </a:rPr>
              <a:t>Helen’s Demand Schedule &amp; Curve</a:t>
            </a:r>
          </a:p>
        </p:txBody>
      </p:sp>
      <p:graphicFrame>
        <p:nvGraphicFramePr>
          <p:cNvPr id="72713" name="Group 9"/>
          <p:cNvGraphicFramePr>
            <a:graphicFrameLocks noGrp="1"/>
          </p:cNvGraphicFramePr>
          <p:nvPr/>
        </p:nvGraphicFramePr>
        <p:xfrm>
          <a:off x="7715250" y="841376"/>
          <a:ext cx="2668588" cy="4570410"/>
        </p:xfrm>
        <a:graphic>
          <a:graphicData uri="http://schemas.openxmlformats.org/drawingml/2006/table">
            <a:tbl>
              <a:tblPr/>
              <a:tblGrid>
                <a:gridCol w="998538"/>
                <a:gridCol w="1670050"/>
              </a:tblGrid>
              <a:tr h="1243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Price 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of lattes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Quantity 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of lattes demanded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859088" y="4235450"/>
            <a:ext cx="2832100" cy="1250950"/>
            <a:chOff x="841" y="2668"/>
            <a:chExt cx="1784" cy="788"/>
          </a:xfrm>
        </p:grpSpPr>
        <p:grpSp>
          <p:nvGrpSpPr>
            <p:cNvPr id="20547" name="Group 55"/>
            <p:cNvGrpSpPr>
              <a:grpSpLocks/>
            </p:cNvGrpSpPr>
            <p:nvPr/>
          </p:nvGrpSpPr>
          <p:grpSpPr bwMode="auto">
            <a:xfrm>
              <a:off x="841" y="2712"/>
              <a:ext cx="1747" cy="744"/>
              <a:chOff x="357" y="2450"/>
              <a:chExt cx="795" cy="646"/>
            </a:xfrm>
          </p:grpSpPr>
          <p:sp>
            <p:nvSpPr>
              <p:cNvPr id="20549" name="Line 56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0550" name="Line 57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0548" name="Oval 58"/>
            <p:cNvSpPr>
              <a:spLocks noChangeArrowheads="1"/>
            </p:cNvSpPr>
            <p:nvPr/>
          </p:nvSpPr>
          <p:spPr bwMode="auto">
            <a:xfrm>
              <a:off x="2537" y="2668"/>
              <a:ext cx="88" cy="8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2859088" y="4837114"/>
            <a:ext cx="3300412" cy="655637"/>
            <a:chOff x="841" y="3047"/>
            <a:chExt cx="2079" cy="413"/>
          </a:xfrm>
        </p:grpSpPr>
        <p:grpSp>
          <p:nvGrpSpPr>
            <p:cNvPr id="20543" name="Group 60"/>
            <p:cNvGrpSpPr>
              <a:grpSpLocks/>
            </p:cNvGrpSpPr>
            <p:nvPr/>
          </p:nvGrpSpPr>
          <p:grpSpPr bwMode="auto">
            <a:xfrm>
              <a:off x="841" y="3092"/>
              <a:ext cx="2032" cy="368"/>
              <a:chOff x="357" y="2450"/>
              <a:chExt cx="795" cy="646"/>
            </a:xfrm>
          </p:grpSpPr>
          <p:sp>
            <p:nvSpPr>
              <p:cNvPr id="20545" name="Line 6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0546" name="Line 6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0544" name="Oval 63"/>
            <p:cNvSpPr>
              <a:spLocks noChangeArrowheads="1"/>
            </p:cNvSpPr>
            <p:nvPr/>
          </p:nvSpPr>
          <p:spPr bwMode="auto">
            <a:xfrm>
              <a:off x="2832" y="3047"/>
              <a:ext cx="88" cy="8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2862263" y="3652838"/>
            <a:ext cx="2374900" cy="1835150"/>
            <a:chOff x="843" y="2301"/>
            <a:chExt cx="1496" cy="1156"/>
          </a:xfrm>
        </p:grpSpPr>
        <p:sp>
          <p:nvSpPr>
            <p:cNvPr id="20539" name="Oval 65"/>
            <p:cNvSpPr>
              <a:spLocks noChangeArrowheads="1"/>
            </p:cNvSpPr>
            <p:nvPr/>
          </p:nvSpPr>
          <p:spPr bwMode="auto">
            <a:xfrm>
              <a:off x="2251" y="2301"/>
              <a:ext cx="88" cy="8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20540" name="Group 66"/>
            <p:cNvGrpSpPr>
              <a:grpSpLocks/>
            </p:cNvGrpSpPr>
            <p:nvPr/>
          </p:nvGrpSpPr>
          <p:grpSpPr bwMode="auto">
            <a:xfrm>
              <a:off x="843" y="2343"/>
              <a:ext cx="1452" cy="1114"/>
              <a:chOff x="357" y="2450"/>
              <a:chExt cx="795" cy="646"/>
            </a:xfrm>
          </p:grpSpPr>
          <p:sp>
            <p:nvSpPr>
              <p:cNvPr id="20541" name="Line 67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0542" name="Line 68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2857500" y="3063875"/>
            <a:ext cx="1917700" cy="2420938"/>
            <a:chOff x="840" y="1930"/>
            <a:chExt cx="1208" cy="1525"/>
          </a:xfrm>
        </p:grpSpPr>
        <p:sp>
          <p:nvSpPr>
            <p:cNvPr id="20535" name="Oval 70"/>
            <p:cNvSpPr>
              <a:spLocks noChangeArrowheads="1"/>
            </p:cNvSpPr>
            <p:nvPr/>
          </p:nvSpPr>
          <p:spPr bwMode="auto">
            <a:xfrm>
              <a:off x="1960" y="1930"/>
              <a:ext cx="88" cy="8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20536" name="Group 71"/>
            <p:cNvGrpSpPr>
              <a:grpSpLocks/>
            </p:cNvGrpSpPr>
            <p:nvPr/>
          </p:nvGrpSpPr>
          <p:grpSpPr bwMode="auto">
            <a:xfrm>
              <a:off x="840" y="1971"/>
              <a:ext cx="1172" cy="1484"/>
              <a:chOff x="357" y="2450"/>
              <a:chExt cx="795" cy="646"/>
            </a:xfrm>
          </p:grpSpPr>
          <p:sp>
            <p:nvSpPr>
              <p:cNvPr id="20537" name="Line 72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0538" name="Line 73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11" name="Group 74"/>
          <p:cNvGrpSpPr>
            <a:grpSpLocks/>
          </p:cNvGrpSpPr>
          <p:nvPr/>
        </p:nvGrpSpPr>
        <p:grpSpPr bwMode="auto">
          <a:xfrm>
            <a:off x="2860676" y="2466976"/>
            <a:ext cx="1452563" cy="3027363"/>
            <a:chOff x="842" y="1554"/>
            <a:chExt cx="915" cy="1907"/>
          </a:xfrm>
        </p:grpSpPr>
        <p:sp>
          <p:nvSpPr>
            <p:cNvPr id="20531" name="Oval 75"/>
            <p:cNvSpPr>
              <a:spLocks noChangeArrowheads="1"/>
            </p:cNvSpPr>
            <p:nvPr/>
          </p:nvSpPr>
          <p:spPr bwMode="auto">
            <a:xfrm>
              <a:off x="1669" y="1554"/>
              <a:ext cx="88" cy="8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20532" name="Group 76"/>
            <p:cNvGrpSpPr>
              <a:grpSpLocks/>
            </p:cNvGrpSpPr>
            <p:nvPr/>
          </p:nvGrpSpPr>
          <p:grpSpPr bwMode="auto">
            <a:xfrm>
              <a:off x="842" y="1590"/>
              <a:ext cx="873" cy="1871"/>
              <a:chOff x="357" y="2450"/>
              <a:chExt cx="795" cy="646"/>
            </a:xfrm>
          </p:grpSpPr>
          <p:sp>
            <p:nvSpPr>
              <p:cNvPr id="20533" name="Line 77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0534" name="Line 78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13" name="Group 79"/>
          <p:cNvGrpSpPr>
            <a:grpSpLocks/>
          </p:cNvGrpSpPr>
          <p:nvPr/>
        </p:nvGrpSpPr>
        <p:grpSpPr bwMode="auto">
          <a:xfrm>
            <a:off x="2857500" y="1876425"/>
            <a:ext cx="984250" cy="3619500"/>
            <a:chOff x="840" y="1182"/>
            <a:chExt cx="620" cy="2280"/>
          </a:xfrm>
        </p:grpSpPr>
        <p:sp>
          <p:nvSpPr>
            <p:cNvPr id="20527" name="Oval 80"/>
            <p:cNvSpPr>
              <a:spLocks noChangeArrowheads="1"/>
            </p:cNvSpPr>
            <p:nvPr/>
          </p:nvSpPr>
          <p:spPr bwMode="auto">
            <a:xfrm>
              <a:off x="1372" y="1182"/>
              <a:ext cx="88" cy="8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20528" name="Group 81"/>
            <p:cNvGrpSpPr>
              <a:grpSpLocks/>
            </p:cNvGrpSpPr>
            <p:nvPr/>
          </p:nvGrpSpPr>
          <p:grpSpPr bwMode="auto">
            <a:xfrm>
              <a:off x="840" y="1221"/>
              <a:ext cx="579" cy="2241"/>
              <a:chOff x="357" y="2450"/>
              <a:chExt cx="795" cy="646"/>
            </a:xfrm>
          </p:grpSpPr>
          <p:sp>
            <p:nvSpPr>
              <p:cNvPr id="20529" name="Line 82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0530" name="Line 83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72788" name="Line 84"/>
          <p:cNvSpPr>
            <a:spLocks noChangeShapeType="1"/>
          </p:cNvSpPr>
          <p:nvPr/>
        </p:nvSpPr>
        <p:spPr bwMode="auto">
          <a:xfrm>
            <a:off x="7169150" y="2338388"/>
            <a:ext cx="5524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2789" name="Line 85"/>
          <p:cNvSpPr>
            <a:spLocks noChangeShapeType="1"/>
          </p:cNvSpPr>
          <p:nvPr/>
        </p:nvSpPr>
        <p:spPr bwMode="auto">
          <a:xfrm>
            <a:off x="7161213" y="2809875"/>
            <a:ext cx="5524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2790" name="Line 86"/>
          <p:cNvSpPr>
            <a:spLocks noChangeShapeType="1"/>
          </p:cNvSpPr>
          <p:nvPr/>
        </p:nvSpPr>
        <p:spPr bwMode="auto">
          <a:xfrm>
            <a:off x="7170738" y="3279775"/>
            <a:ext cx="5524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2791" name="Line 87"/>
          <p:cNvSpPr>
            <a:spLocks noChangeShapeType="1"/>
          </p:cNvSpPr>
          <p:nvPr/>
        </p:nvSpPr>
        <p:spPr bwMode="auto">
          <a:xfrm>
            <a:off x="7161213" y="3752850"/>
            <a:ext cx="5524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2792" name="Line 88"/>
          <p:cNvSpPr>
            <a:spLocks noChangeShapeType="1"/>
          </p:cNvSpPr>
          <p:nvPr/>
        </p:nvSpPr>
        <p:spPr bwMode="auto">
          <a:xfrm>
            <a:off x="7169150" y="4238625"/>
            <a:ext cx="5524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2793" name="Line 89"/>
          <p:cNvSpPr>
            <a:spLocks noChangeShapeType="1"/>
          </p:cNvSpPr>
          <p:nvPr/>
        </p:nvSpPr>
        <p:spPr bwMode="auto">
          <a:xfrm>
            <a:off x="7162800" y="4710113"/>
            <a:ext cx="5524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2794" name="Line 90"/>
          <p:cNvSpPr>
            <a:spLocks noChangeShapeType="1"/>
          </p:cNvSpPr>
          <p:nvPr/>
        </p:nvSpPr>
        <p:spPr bwMode="auto">
          <a:xfrm>
            <a:off x="7153275" y="5181600"/>
            <a:ext cx="5524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0526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6582444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2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27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27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2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27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27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27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0" grpId="0" animBg="1"/>
      <p:bldP spid="72711" grpId="0" animBg="1"/>
      <p:bldP spid="72788" grpId="0" animBg="1"/>
      <p:bldP spid="72789" grpId="0" animBg="1"/>
      <p:bldP spid="72790" grpId="0" animBg="1"/>
      <p:bldP spid="72791" grpId="0" animBg="1"/>
      <p:bldP spid="72792" grpId="0" animBg="1"/>
      <p:bldP spid="72793" grpId="0" animBg="1"/>
      <p:bldP spid="727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365376" y="2801939"/>
            <a:ext cx="7491413" cy="3863975"/>
            <a:chOff x="530" y="1765"/>
            <a:chExt cx="4719" cy="2434"/>
          </a:xfrm>
        </p:grpSpPr>
        <p:sp>
          <p:nvSpPr>
            <p:cNvPr id="22616" name="Rectangle 3"/>
            <p:cNvSpPr>
              <a:spLocks noChangeArrowheads="1"/>
            </p:cNvSpPr>
            <p:nvPr/>
          </p:nvSpPr>
          <p:spPr bwMode="auto">
            <a:xfrm>
              <a:off x="530" y="1765"/>
              <a:ext cx="4719" cy="243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22617" name="Line 4"/>
            <p:cNvSpPr>
              <a:spLocks noChangeShapeType="1"/>
            </p:cNvSpPr>
            <p:nvPr/>
          </p:nvSpPr>
          <p:spPr bwMode="auto">
            <a:xfrm>
              <a:off x="582" y="2095"/>
              <a:ext cx="45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253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609726" y="238126"/>
            <a:ext cx="9001125" cy="588963"/>
          </a:xfrm>
        </p:spPr>
        <p:txBody>
          <a:bodyPr/>
          <a:lstStyle/>
          <a:p>
            <a:pPr eaLnBrk="1" hangingPunct="1"/>
            <a:r>
              <a:rPr lang="en-US" altLang="zh-CN" sz="3200">
                <a:ea typeface="SimSun" panose="02010600030101010101" pitchFamily="2" charset="-122"/>
              </a:rPr>
              <a:t>Market Demand versus Individual Demand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1847851" y="846139"/>
            <a:ext cx="8526463" cy="19843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r>
              <a:rPr lang="en-US" altLang="zh-CN" sz="2600">
                <a:ea typeface="SimSun" panose="02010600030101010101" pitchFamily="2" charset="-122"/>
              </a:rPr>
              <a:t>The quantity demanded in the market is the sum of the quantities demanded by all buyers at each price. </a:t>
            </a:r>
          </a:p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r>
              <a:rPr lang="en-US" altLang="zh-CN" sz="2600">
                <a:ea typeface="SimSun" panose="02010600030101010101" pitchFamily="2" charset="-122"/>
              </a:rPr>
              <a:t>Suppose Helen and Ken are the only two buyers in the Latte market.     (</a:t>
            </a: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d</a:t>
            </a:r>
            <a:r>
              <a:rPr lang="en-US" altLang="zh-CN" sz="2600">
                <a:ea typeface="SimSun" panose="02010600030101010101" pitchFamily="2" charset="-122"/>
              </a:rPr>
              <a:t> = quantity demanded)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640138" y="2832100"/>
            <a:ext cx="1873250" cy="3816350"/>
            <a:chOff x="1333" y="1784"/>
            <a:chExt cx="1180" cy="2404"/>
          </a:xfrm>
        </p:grpSpPr>
        <p:sp>
          <p:nvSpPr>
            <p:cNvPr id="22608" name="Rectangle 8"/>
            <p:cNvSpPr>
              <a:spLocks noChangeArrowheads="1"/>
            </p:cNvSpPr>
            <p:nvPr/>
          </p:nvSpPr>
          <p:spPr bwMode="auto">
            <a:xfrm>
              <a:off x="1333" y="3889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en-US" sz="2400"/>
                <a:t>....</a:t>
              </a:r>
            </a:p>
          </p:txBody>
        </p:sp>
        <p:sp>
          <p:nvSpPr>
            <p:cNvPr id="22609" name="Rectangle 9"/>
            <p:cNvSpPr>
              <a:spLocks noChangeArrowheads="1"/>
            </p:cNvSpPr>
            <p:nvPr/>
          </p:nvSpPr>
          <p:spPr bwMode="auto">
            <a:xfrm>
              <a:off x="1333" y="3590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zh-CN" sz="2400">
                  <a:ea typeface="SimSun" panose="02010600030101010101" pitchFamily="2" charset="-122"/>
                </a:rPr>
                <a:t>6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610" name="Rectangle 10"/>
            <p:cNvSpPr>
              <a:spLocks noChangeArrowheads="1"/>
            </p:cNvSpPr>
            <p:nvPr/>
          </p:nvSpPr>
          <p:spPr bwMode="auto">
            <a:xfrm>
              <a:off x="1333" y="3291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zh-CN" sz="2400">
                  <a:ea typeface="SimSun" panose="02010600030101010101" pitchFamily="2" charset="-122"/>
                </a:rPr>
                <a:t>7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611" name="Rectangle 11"/>
            <p:cNvSpPr>
              <a:spLocks noChangeArrowheads="1"/>
            </p:cNvSpPr>
            <p:nvPr/>
          </p:nvSpPr>
          <p:spPr bwMode="auto">
            <a:xfrm>
              <a:off x="1333" y="2992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en-US" sz="2400"/>
                <a:t>...</a:t>
              </a:r>
            </a:p>
          </p:txBody>
        </p:sp>
        <p:sp>
          <p:nvSpPr>
            <p:cNvPr id="22612" name="Rectangle 12"/>
            <p:cNvSpPr>
              <a:spLocks noChangeArrowheads="1"/>
            </p:cNvSpPr>
            <p:nvPr/>
          </p:nvSpPr>
          <p:spPr bwMode="auto">
            <a:xfrm>
              <a:off x="1333" y="2693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12</a:t>
              </a:r>
            </a:p>
          </p:txBody>
        </p:sp>
        <p:sp>
          <p:nvSpPr>
            <p:cNvPr id="22613" name="Rectangle 13"/>
            <p:cNvSpPr>
              <a:spLocks noChangeArrowheads="1"/>
            </p:cNvSpPr>
            <p:nvPr/>
          </p:nvSpPr>
          <p:spPr bwMode="auto">
            <a:xfrm>
              <a:off x="1333" y="2394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14</a:t>
              </a:r>
            </a:p>
          </p:txBody>
        </p:sp>
        <p:sp>
          <p:nvSpPr>
            <p:cNvPr id="22614" name="Rectangle 14"/>
            <p:cNvSpPr>
              <a:spLocks noChangeArrowheads="1"/>
            </p:cNvSpPr>
            <p:nvPr/>
          </p:nvSpPr>
          <p:spPr bwMode="auto">
            <a:xfrm>
              <a:off x="1333" y="2095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en-US" sz="2400"/>
                <a:t>...</a:t>
              </a:r>
            </a:p>
          </p:txBody>
        </p:sp>
        <p:sp>
          <p:nvSpPr>
            <p:cNvPr id="22615" name="Rectangle 15"/>
            <p:cNvSpPr>
              <a:spLocks noChangeArrowheads="1"/>
            </p:cNvSpPr>
            <p:nvPr/>
          </p:nvSpPr>
          <p:spPr bwMode="auto">
            <a:xfrm>
              <a:off x="1333" y="1784"/>
              <a:ext cx="1180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Helen’s </a:t>
              </a:r>
              <a:r>
                <a:rPr lang="en-US" altLang="zh-CN" sz="2400" b="1" i="1">
                  <a:ea typeface="SimSun" panose="02010600030101010101" pitchFamily="2" charset="-122"/>
                </a:rPr>
                <a:t>Q</a:t>
              </a:r>
              <a:r>
                <a:rPr lang="en-US" altLang="zh-CN" sz="2400" b="1" i="1" baseline="30000">
                  <a:ea typeface="SimSun" panose="02010600030101010101" pitchFamily="2" charset="-122"/>
                </a:rPr>
                <a:t>d</a:t>
              </a:r>
              <a:r>
                <a:rPr lang="en-US" altLang="zh-CN" sz="2400">
                  <a:ea typeface="SimSun" panose="02010600030101010101" pitchFamily="2" charset="-122"/>
                </a:rPr>
                <a:t> 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780088" y="2832100"/>
            <a:ext cx="1598612" cy="3816350"/>
            <a:chOff x="2681" y="1784"/>
            <a:chExt cx="1007" cy="2404"/>
          </a:xfrm>
        </p:grpSpPr>
        <p:sp>
          <p:nvSpPr>
            <p:cNvPr id="22600" name="Rectangle 17"/>
            <p:cNvSpPr>
              <a:spLocks noChangeArrowheads="1"/>
            </p:cNvSpPr>
            <p:nvPr/>
          </p:nvSpPr>
          <p:spPr bwMode="auto">
            <a:xfrm>
              <a:off x="2681" y="3889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2</a:t>
              </a:r>
            </a:p>
          </p:txBody>
        </p:sp>
        <p:sp>
          <p:nvSpPr>
            <p:cNvPr id="22601" name="Rectangle 18"/>
            <p:cNvSpPr>
              <a:spLocks noChangeArrowheads="1"/>
            </p:cNvSpPr>
            <p:nvPr/>
          </p:nvSpPr>
          <p:spPr bwMode="auto">
            <a:xfrm>
              <a:off x="2681" y="3590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en-US" sz="2400"/>
                <a:t>...</a:t>
              </a:r>
            </a:p>
          </p:txBody>
        </p:sp>
        <p:sp>
          <p:nvSpPr>
            <p:cNvPr id="22602" name="Rectangle 19"/>
            <p:cNvSpPr>
              <a:spLocks noChangeArrowheads="1"/>
            </p:cNvSpPr>
            <p:nvPr/>
          </p:nvSpPr>
          <p:spPr bwMode="auto">
            <a:xfrm>
              <a:off x="2681" y="3291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4</a:t>
              </a:r>
            </a:p>
          </p:txBody>
        </p:sp>
        <p:sp>
          <p:nvSpPr>
            <p:cNvPr id="22603" name="Rectangle 20"/>
            <p:cNvSpPr>
              <a:spLocks noChangeArrowheads="1"/>
            </p:cNvSpPr>
            <p:nvPr/>
          </p:nvSpPr>
          <p:spPr bwMode="auto">
            <a:xfrm>
              <a:off x="2681" y="2992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5</a:t>
              </a:r>
            </a:p>
          </p:txBody>
        </p:sp>
        <p:sp>
          <p:nvSpPr>
            <p:cNvPr id="22604" name="Rectangle 21"/>
            <p:cNvSpPr>
              <a:spLocks noChangeArrowheads="1"/>
            </p:cNvSpPr>
            <p:nvPr/>
          </p:nvSpPr>
          <p:spPr bwMode="auto">
            <a:xfrm>
              <a:off x="2681" y="2693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zh-CN" sz="2400">
                  <a:ea typeface="SimSun" panose="02010600030101010101" pitchFamily="2" charset="-122"/>
                </a:rPr>
                <a:t>7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605" name="Rectangle 22"/>
            <p:cNvSpPr>
              <a:spLocks noChangeArrowheads="1"/>
            </p:cNvSpPr>
            <p:nvPr/>
          </p:nvSpPr>
          <p:spPr bwMode="auto">
            <a:xfrm>
              <a:off x="2681" y="2394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en-US" sz="2400"/>
                <a:t>....</a:t>
              </a:r>
            </a:p>
          </p:txBody>
        </p:sp>
        <p:sp>
          <p:nvSpPr>
            <p:cNvPr id="22606" name="Rectangle 23"/>
            <p:cNvSpPr>
              <a:spLocks noChangeArrowheads="1"/>
            </p:cNvSpPr>
            <p:nvPr/>
          </p:nvSpPr>
          <p:spPr bwMode="auto">
            <a:xfrm>
              <a:off x="2681" y="2095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zh-CN" sz="2400">
                  <a:ea typeface="SimSun" panose="02010600030101010101" pitchFamily="2" charset="-122"/>
                </a:rPr>
                <a:t>9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607" name="Rectangle 24"/>
            <p:cNvSpPr>
              <a:spLocks noChangeArrowheads="1"/>
            </p:cNvSpPr>
            <p:nvPr/>
          </p:nvSpPr>
          <p:spPr bwMode="auto">
            <a:xfrm>
              <a:off x="2681" y="1784"/>
              <a:ext cx="1007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Ken’s </a:t>
              </a:r>
              <a:r>
                <a:rPr lang="en-US" altLang="zh-CN" sz="2400" b="1" i="1">
                  <a:ea typeface="SimSun" panose="02010600030101010101" pitchFamily="2" charset="-122"/>
                </a:rPr>
                <a:t>Q</a:t>
              </a:r>
              <a:r>
                <a:rPr lang="en-US" altLang="zh-CN" sz="2400" b="1" i="1" baseline="30000">
                  <a:ea typeface="SimSun" panose="02010600030101010101" pitchFamily="2" charset="-122"/>
                </a:rPr>
                <a:t>d</a:t>
              </a:r>
              <a:r>
                <a:rPr lang="en-US" altLang="zh-CN" sz="2400">
                  <a:ea typeface="SimSun" panose="02010600030101010101" pitchFamily="2" charset="-122"/>
                </a:rPr>
                <a:t> 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513389" y="4749800"/>
            <a:ext cx="4217987" cy="1898650"/>
            <a:chOff x="2513" y="2992"/>
            <a:chExt cx="2657" cy="1196"/>
          </a:xfrm>
        </p:grpSpPr>
        <p:sp>
          <p:nvSpPr>
            <p:cNvPr id="22588" name="Rectangle 26"/>
            <p:cNvSpPr>
              <a:spLocks noChangeArrowheads="1"/>
            </p:cNvSpPr>
            <p:nvPr/>
          </p:nvSpPr>
          <p:spPr bwMode="auto">
            <a:xfrm>
              <a:off x="2513" y="3889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589" name="Rectangle 27"/>
            <p:cNvSpPr>
              <a:spLocks noChangeArrowheads="1"/>
            </p:cNvSpPr>
            <p:nvPr/>
          </p:nvSpPr>
          <p:spPr bwMode="auto">
            <a:xfrm>
              <a:off x="2513" y="3590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590" name="Rectangle 28"/>
            <p:cNvSpPr>
              <a:spLocks noChangeArrowheads="1"/>
            </p:cNvSpPr>
            <p:nvPr/>
          </p:nvSpPr>
          <p:spPr bwMode="auto">
            <a:xfrm>
              <a:off x="2513" y="3291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591" name="Rectangle 29"/>
            <p:cNvSpPr>
              <a:spLocks noChangeArrowheads="1"/>
            </p:cNvSpPr>
            <p:nvPr/>
          </p:nvSpPr>
          <p:spPr bwMode="auto">
            <a:xfrm>
              <a:off x="2513" y="2992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592" name="Rectangle 30"/>
            <p:cNvSpPr>
              <a:spLocks noChangeArrowheads="1"/>
            </p:cNvSpPr>
            <p:nvPr/>
          </p:nvSpPr>
          <p:spPr bwMode="auto">
            <a:xfrm>
              <a:off x="3688" y="3889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22593" name="Rectangle 31"/>
            <p:cNvSpPr>
              <a:spLocks noChangeArrowheads="1"/>
            </p:cNvSpPr>
            <p:nvPr/>
          </p:nvSpPr>
          <p:spPr bwMode="auto">
            <a:xfrm>
              <a:off x="3688" y="3590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22594" name="Rectangle 32"/>
            <p:cNvSpPr>
              <a:spLocks noChangeArrowheads="1"/>
            </p:cNvSpPr>
            <p:nvPr/>
          </p:nvSpPr>
          <p:spPr bwMode="auto">
            <a:xfrm>
              <a:off x="3688" y="3291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22595" name="Rectangle 33"/>
            <p:cNvSpPr>
              <a:spLocks noChangeArrowheads="1"/>
            </p:cNvSpPr>
            <p:nvPr/>
          </p:nvSpPr>
          <p:spPr bwMode="auto">
            <a:xfrm>
              <a:off x="3688" y="2992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22596" name="Rectangle 34"/>
            <p:cNvSpPr>
              <a:spLocks noChangeArrowheads="1"/>
            </p:cNvSpPr>
            <p:nvPr/>
          </p:nvSpPr>
          <p:spPr bwMode="auto">
            <a:xfrm>
              <a:off x="3973" y="3889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6</a:t>
              </a:r>
            </a:p>
          </p:txBody>
        </p:sp>
        <p:sp>
          <p:nvSpPr>
            <p:cNvPr id="22597" name="Rectangle 35"/>
            <p:cNvSpPr>
              <a:spLocks noChangeArrowheads="1"/>
            </p:cNvSpPr>
            <p:nvPr/>
          </p:nvSpPr>
          <p:spPr bwMode="auto">
            <a:xfrm>
              <a:off x="3973" y="3590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9</a:t>
              </a:r>
            </a:p>
          </p:txBody>
        </p:sp>
        <p:sp>
          <p:nvSpPr>
            <p:cNvPr id="22598" name="Rectangle 36"/>
            <p:cNvSpPr>
              <a:spLocks noChangeArrowheads="1"/>
            </p:cNvSpPr>
            <p:nvPr/>
          </p:nvSpPr>
          <p:spPr bwMode="auto">
            <a:xfrm>
              <a:off x="3973" y="3291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en-US" sz="2400">
                  <a:solidFill>
                    <a:srgbClr val="FF0000"/>
                  </a:solidFill>
                </a:rPr>
                <a:t>...</a:t>
              </a:r>
            </a:p>
          </p:txBody>
        </p:sp>
        <p:sp>
          <p:nvSpPr>
            <p:cNvPr id="22599" name="Rectangle 37"/>
            <p:cNvSpPr>
              <a:spLocks noChangeArrowheads="1"/>
            </p:cNvSpPr>
            <p:nvPr/>
          </p:nvSpPr>
          <p:spPr bwMode="auto">
            <a:xfrm>
              <a:off x="3973" y="2992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15</a:t>
              </a: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513389" y="4275138"/>
            <a:ext cx="4217987" cy="474662"/>
            <a:chOff x="2513" y="2693"/>
            <a:chExt cx="2657" cy="299"/>
          </a:xfrm>
        </p:grpSpPr>
        <p:sp>
          <p:nvSpPr>
            <p:cNvPr id="22585" name="Rectangle 39"/>
            <p:cNvSpPr>
              <a:spLocks noChangeArrowheads="1"/>
            </p:cNvSpPr>
            <p:nvPr/>
          </p:nvSpPr>
          <p:spPr bwMode="auto">
            <a:xfrm>
              <a:off x="2513" y="2693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586" name="Rectangle 40"/>
            <p:cNvSpPr>
              <a:spLocks noChangeArrowheads="1"/>
            </p:cNvSpPr>
            <p:nvPr/>
          </p:nvSpPr>
          <p:spPr bwMode="auto">
            <a:xfrm>
              <a:off x="3688" y="2693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22587" name="Rectangle 41"/>
            <p:cNvSpPr>
              <a:spLocks noChangeArrowheads="1"/>
            </p:cNvSpPr>
            <p:nvPr/>
          </p:nvSpPr>
          <p:spPr bwMode="auto">
            <a:xfrm>
              <a:off x="3973" y="2693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en-US" sz="2400">
                  <a:solidFill>
                    <a:srgbClr val="FF0000"/>
                  </a:solidFill>
                </a:rPr>
                <a:t>...</a:t>
              </a: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5513389" y="3800476"/>
            <a:ext cx="4217987" cy="474663"/>
            <a:chOff x="2513" y="2394"/>
            <a:chExt cx="2657" cy="299"/>
          </a:xfrm>
        </p:grpSpPr>
        <p:sp>
          <p:nvSpPr>
            <p:cNvPr id="22582" name="Rectangle 43"/>
            <p:cNvSpPr>
              <a:spLocks noChangeArrowheads="1"/>
            </p:cNvSpPr>
            <p:nvPr/>
          </p:nvSpPr>
          <p:spPr bwMode="auto">
            <a:xfrm>
              <a:off x="2513" y="2394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583" name="Rectangle 44"/>
            <p:cNvSpPr>
              <a:spLocks noChangeArrowheads="1"/>
            </p:cNvSpPr>
            <p:nvPr/>
          </p:nvSpPr>
          <p:spPr bwMode="auto">
            <a:xfrm>
              <a:off x="3688" y="2394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22584" name="Rectangle 45"/>
            <p:cNvSpPr>
              <a:spLocks noChangeArrowheads="1"/>
            </p:cNvSpPr>
            <p:nvPr/>
          </p:nvSpPr>
          <p:spPr bwMode="auto">
            <a:xfrm>
              <a:off x="3973" y="2394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2</a:t>
              </a:r>
              <a:r>
                <a:rPr lang="id-ID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2</a:t>
              </a:r>
              <a:endParaRPr lang="en-US" altLang="zh-CN" sz="2400">
                <a:solidFill>
                  <a:srgbClr val="FF0000"/>
                </a:solidFill>
                <a:ea typeface="SimSun" panose="02010600030101010101" pitchFamily="2" charset="-122"/>
              </a:endParaRP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5513389" y="3325813"/>
            <a:ext cx="4217987" cy="474662"/>
            <a:chOff x="2513" y="2095"/>
            <a:chExt cx="2657" cy="299"/>
          </a:xfrm>
        </p:grpSpPr>
        <p:sp>
          <p:nvSpPr>
            <p:cNvPr id="22579" name="Rectangle 47"/>
            <p:cNvSpPr>
              <a:spLocks noChangeArrowheads="1"/>
            </p:cNvSpPr>
            <p:nvPr/>
          </p:nvSpPr>
          <p:spPr bwMode="auto">
            <a:xfrm>
              <a:off x="2513" y="2095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22580" name="Rectangle 48"/>
            <p:cNvSpPr>
              <a:spLocks noChangeArrowheads="1"/>
            </p:cNvSpPr>
            <p:nvPr/>
          </p:nvSpPr>
          <p:spPr bwMode="auto">
            <a:xfrm>
              <a:off x="3688" y="2095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22581" name="Rectangle 49"/>
            <p:cNvSpPr>
              <a:spLocks noChangeArrowheads="1"/>
            </p:cNvSpPr>
            <p:nvPr/>
          </p:nvSpPr>
          <p:spPr bwMode="auto">
            <a:xfrm>
              <a:off x="3973" y="2095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2</a:t>
              </a:r>
              <a:r>
                <a:rPr lang="id-ID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6</a:t>
              </a:r>
              <a:endParaRPr lang="en-US" altLang="zh-CN" sz="2400">
                <a:solidFill>
                  <a:srgbClr val="FF0000"/>
                </a:solidFill>
                <a:ea typeface="SimSun" panose="02010600030101010101" pitchFamily="2" charset="-122"/>
              </a:endParaRPr>
            </a:p>
          </p:txBody>
        </p:sp>
      </p:grpSp>
      <p:sp>
        <p:nvSpPr>
          <p:cNvPr id="73778" name="Rectangle 50"/>
          <p:cNvSpPr>
            <a:spLocks noChangeArrowheads="1"/>
          </p:cNvSpPr>
          <p:nvPr/>
        </p:nvSpPr>
        <p:spPr bwMode="auto">
          <a:xfrm>
            <a:off x="7831139" y="2832101"/>
            <a:ext cx="1900237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400">
                <a:solidFill>
                  <a:srgbClr val="FF0000"/>
                </a:solidFill>
                <a:ea typeface="SimSun" panose="02010600030101010101" pitchFamily="2" charset="-122"/>
              </a:rPr>
              <a:t>Market </a:t>
            </a:r>
            <a:r>
              <a:rPr lang="en-US" altLang="zh-CN" sz="2400" b="1" i="1">
                <a:solidFill>
                  <a:srgbClr val="FF0000"/>
                </a:solidFill>
                <a:ea typeface="SimSun" panose="02010600030101010101" pitchFamily="2" charset="-122"/>
              </a:rPr>
              <a:t>Q</a:t>
            </a:r>
            <a:r>
              <a:rPr lang="en-US" altLang="zh-CN" sz="2400" b="1" i="1" baseline="30000">
                <a:solidFill>
                  <a:srgbClr val="FF0000"/>
                </a:solidFill>
                <a:ea typeface="SimSun" panose="02010600030101010101" pitchFamily="2" charset="-122"/>
              </a:rPr>
              <a:t>d</a:t>
            </a:r>
            <a:r>
              <a:rPr lang="en-US" altLang="zh-CN" sz="240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2447926" y="2832100"/>
            <a:ext cx="1192213" cy="3816350"/>
            <a:chOff x="582" y="1784"/>
            <a:chExt cx="751" cy="2404"/>
          </a:xfrm>
        </p:grpSpPr>
        <p:sp>
          <p:nvSpPr>
            <p:cNvPr id="22571" name="Rectangle 52"/>
            <p:cNvSpPr>
              <a:spLocks noChangeArrowheads="1"/>
            </p:cNvSpPr>
            <p:nvPr/>
          </p:nvSpPr>
          <p:spPr bwMode="auto">
            <a:xfrm>
              <a:off x="582" y="2095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$0.00</a:t>
              </a:r>
            </a:p>
          </p:txBody>
        </p:sp>
        <p:sp>
          <p:nvSpPr>
            <p:cNvPr id="22572" name="Rectangle 53"/>
            <p:cNvSpPr>
              <a:spLocks noChangeArrowheads="1"/>
            </p:cNvSpPr>
            <p:nvPr/>
          </p:nvSpPr>
          <p:spPr bwMode="auto">
            <a:xfrm>
              <a:off x="582" y="3889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6.00</a:t>
              </a:r>
            </a:p>
          </p:txBody>
        </p:sp>
        <p:sp>
          <p:nvSpPr>
            <p:cNvPr id="22573" name="Rectangle 54"/>
            <p:cNvSpPr>
              <a:spLocks noChangeArrowheads="1"/>
            </p:cNvSpPr>
            <p:nvPr/>
          </p:nvSpPr>
          <p:spPr bwMode="auto">
            <a:xfrm>
              <a:off x="582" y="3590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5.00</a:t>
              </a:r>
            </a:p>
          </p:txBody>
        </p:sp>
        <p:sp>
          <p:nvSpPr>
            <p:cNvPr id="22574" name="Rectangle 55"/>
            <p:cNvSpPr>
              <a:spLocks noChangeArrowheads="1"/>
            </p:cNvSpPr>
            <p:nvPr/>
          </p:nvSpPr>
          <p:spPr bwMode="auto">
            <a:xfrm>
              <a:off x="582" y="3291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4.00</a:t>
              </a:r>
            </a:p>
          </p:txBody>
        </p:sp>
        <p:sp>
          <p:nvSpPr>
            <p:cNvPr id="22575" name="Rectangle 56"/>
            <p:cNvSpPr>
              <a:spLocks noChangeArrowheads="1"/>
            </p:cNvSpPr>
            <p:nvPr/>
          </p:nvSpPr>
          <p:spPr bwMode="auto">
            <a:xfrm>
              <a:off x="582" y="2992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3.00</a:t>
              </a:r>
            </a:p>
          </p:txBody>
        </p:sp>
        <p:sp>
          <p:nvSpPr>
            <p:cNvPr id="22576" name="Rectangle 57"/>
            <p:cNvSpPr>
              <a:spLocks noChangeArrowheads="1"/>
            </p:cNvSpPr>
            <p:nvPr/>
          </p:nvSpPr>
          <p:spPr bwMode="auto">
            <a:xfrm>
              <a:off x="582" y="2693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2.00</a:t>
              </a:r>
            </a:p>
          </p:txBody>
        </p:sp>
        <p:sp>
          <p:nvSpPr>
            <p:cNvPr id="22577" name="Rectangle 58"/>
            <p:cNvSpPr>
              <a:spLocks noChangeArrowheads="1"/>
            </p:cNvSpPr>
            <p:nvPr/>
          </p:nvSpPr>
          <p:spPr bwMode="auto">
            <a:xfrm>
              <a:off x="582" y="2394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1.00</a:t>
              </a:r>
            </a:p>
          </p:txBody>
        </p:sp>
        <p:sp>
          <p:nvSpPr>
            <p:cNvPr id="22578" name="Rectangle 59"/>
            <p:cNvSpPr>
              <a:spLocks noChangeArrowheads="1"/>
            </p:cNvSpPr>
            <p:nvPr/>
          </p:nvSpPr>
          <p:spPr bwMode="auto">
            <a:xfrm>
              <a:off x="582" y="1784"/>
              <a:ext cx="7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Price </a:t>
              </a:r>
            </a:p>
          </p:txBody>
        </p:sp>
      </p:grpSp>
      <p:sp>
        <p:nvSpPr>
          <p:cNvPr id="22541" name="Line 60"/>
          <p:cNvSpPr>
            <a:spLocks noChangeShapeType="1"/>
          </p:cNvSpPr>
          <p:nvPr/>
        </p:nvSpPr>
        <p:spPr bwMode="auto">
          <a:xfrm>
            <a:off x="2447926" y="2832100"/>
            <a:ext cx="11922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2" name="Line 61"/>
          <p:cNvSpPr>
            <a:spLocks noChangeShapeType="1"/>
          </p:cNvSpPr>
          <p:nvPr/>
        </p:nvSpPr>
        <p:spPr bwMode="auto">
          <a:xfrm>
            <a:off x="2447926" y="6648450"/>
            <a:ext cx="11922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3" name="Line 62"/>
          <p:cNvSpPr>
            <a:spLocks noChangeShapeType="1"/>
          </p:cNvSpPr>
          <p:nvPr/>
        </p:nvSpPr>
        <p:spPr bwMode="auto">
          <a:xfrm>
            <a:off x="2447925" y="2832101"/>
            <a:ext cx="0" cy="4937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4" name="Line 63"/>
          <p:cNvSpPr>
            <a:spLocks noChangeShapeType="1"/>
          </p:cNvSpPr>
          <p:nvPr/>
        </p:nvSpPr>
        <p:spPr bwMode="auto">
          <a:xfrm>
            <a:off x="9731375" y="2832101"/>
            <a:ext cx="0" cy="4937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5" name="Line 64"/>
          <p:cNvSpPr>
            <a:spLocks noChangeShapeType="1"/>
          </p:cNvSpPr>
          <p:nvPr/>
        </p:nvSpPr>
        <p:spPr bwMode="auto">
          <a:xfrm>
            <a:off x="3640138" y="2832100"/>
            <a:ext cx="18732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6" name="Line 65"/>
          <p:cNvSpPr>
            <a:spLocks noChangeShapeType="1"/>
          </p:cNvSpPr>
          <p:nvPr/>
        </p:nvSpPr>
        <p:spPr bwMode="auto">
          <a:xfrm>
            <a:off x="2447925" y="3325813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7" name="Line 66"/>
          <p:cNvSpPr>
            <a:spLocks noChangeShapeType="1"/>
          </p:cNvSpPr>
          <p:nvPr/>
        </p:nvSpPr>
        <p:spPr bwMode="auto">
          <a:xfrm>
            <a:off x="9731375" y="3325813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8" name="Line 67"/>
          <p:cNvSpPr>
            <a:spLocks noChangeShapeType="1"/>
          </p:cNvSpPr>
          <p:nvPr/>
        </p:nvSpPr>
        <p:spPr bwMode="auto">
          <a:xfrm>
            <a:off x="2447925" y="3800476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9" name="Line 68"/>
          <p:cNvSpPr>
            <a:spLocks noChangeShapeType="1"/>
          </p:cNvSpPr>
          <p:nvPr/>
        </p:nvSpPr>
        <p:spPr bwMode="auto">
          <a:xfrm>
            <a:off x="9731375" y="3800476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0" name="Line 69"/>
          <p:cNvSpPr>
            <a:spLocks noChangeShapeType="1"/>
          </p:cNvSpPr>
          <p:nvPr/>
        </p:nvSpPr>
        <p:spPr bwMode="auto">
          <a:xfrm>
            <a:off x="2447925" y="4275138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1" name="Line 70"/>
          <p:cNvSpPr>
            <a:spLocks noChangeShapeType="1"/>
          </p:cNvSpPr>
          <p:nvPr/>
        </p:nvSpPr>
        <p:spPr bwMode="auto">
          <a:xfrm>
            <a:off x="9731375" y="4275138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2" name="Line 71"/>
          <p:cNvSpPr>
            <a:spLocks noChangeShapeType="1"/>
          </p:cNvSpPr>
          <p:nvPr/>
        </p:nvSpPr>
        <p:spPr bwMode="auto">
          <a:xfrm>
            <a:off x="2447925" y="4749801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3" name="Line 72"/>
          <p:cNvSpPr>
            <a:spLocks noChangeShapeType="1"/>
          </p:cNvSpPr>
          <p:nvPr/>
        </p:nvSpPr>
        <p:spPr bwMode="auto">
          <a:xfrm>
            <a:off x="9731375" y="4749801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4" name="Line 73"/>
          <p:cNvSpPr>
            <a:spLocks noChangeShapeType="1"/>
          </p:cNvSpPr>
          <p:nvPr/>
        </p:nvSpPr>
        <p:spPr bwMode="auto">
          <a:xfrm>
            <a:off x="2447925" y="5224463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5" name="Line 74"/>
          <p:cNvSpPr>
            <a:spLocks noChangeShapeType="1"/>
          </p:cNvSpPr>
          <p:nvPr/>
        </p:nvSpPr>
        <p:spPr bwMode="auto">
          <a:xfrm>
            <a:off x="9731375" y="5224463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6" name="Line 75"/>
          <p:cNvSpPr>
            <a:spLocks noChangeShapeType="1"/>
          </p:cNvSpPr>
          <p:nvPr/>
        </p:nvSpPr>
        <p:spPr bwMode="auto">
          <a:xfrm>
            <a:off x="2447925" y="5699126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7" name="Line 76"/>
          <p:cNvSpPr>
            <a:spLocks noChangeShapeType="1"/>
          </p:cNvSpPr>
          <p:nvPr/>
        </p:nvSpPr>
        <p:spPr bwMode="auto">
          <a:xfrm>
            <a:off x="9731375" y="5699126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8" name="Line 77"/>
          <p:cNvSpPr>
            <a:spLocks noChangeShapeType="1"/>
          </p:cNvSpPr>
          <p:nvPr/>
        </p:nvSpPr>
        <p:spPr bwMode="auto">
          <a:xfrm>
            <a:off x="2447925" y="6173788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9" name="Line 78"/>
          <p:cNvSpPr>
            <a:spLocks noChangeShapeType="1"/>
          </p:cNvSpPr>
          <p:nvPr/>
        </p:nvSpPr>
        <p:spPr bwMode="auto">
          <a:xfrm>
            <a:off x="9731375" y="6173788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0" name="Line 79"/>
          <p:cNvSpPr>
            <a:spLocks noChangeShapeType="1"/>
          </p:cNvSpPr>
          <p:nvPr/>
        </p:nvSpPr>
        <p:spPr bwMode="auto">
          <a:xfrm>
            <a:off x="3640138" y="6648450"/>
            <a:ext cx="18732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1" name="Line 80"/>
          <p:cNvSpPr>
            <a:spLocks noChangeShapeType="1"/>
          </p:cNvSpPr>
          <p:nvPr/>
        </p:nvSpPr>
        <p:spPr bwMode="auto">
          <a:xfrm>
            <a:off x="5513388" y="2832100"/>
            <a:ext cx="2667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2" name="Line 81"/>
          <p:cNvSpPr>
            <a:spLocks noChangeShapeType="1"/>
          </p:cNvSpPr>
          <p:nvPr/>
        </p:nvSpPr>
        <p:spPr bwMode="auto">
          <a:xfrm>
            <a:off x="5780088" y="2832100"/>
            <a:ext cx="15986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3" name="Line 82"/>
          <p:cNvSpPr>
            <a:spLocks noChangeShapeType="1"/>
          </p:cNvSpPr>
          <p:nvPr/>
        </p:nvSpPr>
        <p:spPr bwMode="auto">
          <a:xfrm>
            <a:off x="7378700" y="2832100"/>
            <a:ext cx="4524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4" name="Line 83"/>
          <p:cNvSpPr>
            <a:spLocks noChangeShapeType="1"/>
          </p:cNvSpPr>
          <p:nvPr/>
        </p:nvSpPr>
        <p:spPr bwMode="auto">
          <a:xfrm>
            <a:off x="7831139" y="2832100"/>
            <a:ext cx="1900237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5" name="Line 84"/>
          <p:cNvSpPr>
            <a:spLocks noChangeShapeType="1"/>
          </p:cNvSpPr>
          <p:nvPr/>
        </p:nvSpPr>
        <p:spPr bwMode="auto">
          <a:xfrm>
            <a:off x="5513388" y="6648450"/>
            <a:ext cx="2667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6" name="Line 85"/>
          <p:cNvSpPr>
            <a:spLocks noChangeShapeType="1"/>
          </p:cNvSpPr>
          <p:nvPr/>
        </p:nvSpPr>
        <p:spPr bwMode="auto">
          <a:xfrm>
            <a:off x="5780088" y="6648450"/>
            <a:ext cx="15986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7" name="Line 86"/>
          <p:cNvSpPr>
            <a:spLocks noChangeShapeType="1"/>
          </p:cNvSpPr>
          <p:nvPr/>
        </p:nvSpPr>
        <p:spPr bwMode="auto">
          <a:xfrm>
            <a:off x="7378700" y="6648450"/>
            <a:ext cx="4524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8" name="Line 87"/>
          <p:cNvSpPr>
            <a:spLocks noChangeShapeType="1"/>
          </p:cNvSpPr>
          <p:nvPr/>
        </p:nvSpPr>
        <p:spPr bwMode="auto">
          <a:xfrm>
            <a:off x="7831139" y="6648450"/>
            <a:ext cx="1900237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6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  <p:sp>
        <p:nvSpPr>
          <p:cNvPr id="22570" name="Rectangle 89"/>
          <p:cNvSpPr>
            <a:spLocks noChangeArrowheads="1"/>
          </p:cNvSpPr>
          <p:nvPr/>
        </p:nvSpPr>
        <p:spPr bwMode="auto">
          <a:xfrm>
            <a:off x="9826626" y="6375400"/>
            <a:ext cx="684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05665EBC-9F0F-483D-A6EF-B8974B2CA756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5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28750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bldLvl="4"/>
      <p:bldP spid="737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82A92E57-491A-447D-A25C-9B8760C01FC6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6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4580" name="Object 2"/>
          <p:cNvGraphicFramePr>
            <a:graphicFrameLocks/>
          </p:cNvGraphicFramePr>
          <p:nvPr/>
        </p:nvGraphicFramePr>
        <p:xfrm>
          <a:off x="1817688" y="1147763"/>
          <a:ext cx="5619750" cy="509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4837680" imgH="4398840" progId="Excel.Chart.8">
                  <p:embed/>
                </p:oleObj>
              </mc:Choice>
              <mc:Fallback>
                <p:oleObj r:id="rId4" imgW="4837680" imgH="439884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8" y="1147763"/>
                        <a:ext cx="5619750" cy="509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Line 3"/>
          <p:cNvSpPr>
            <a:spLocks noChangeShapeType="1"/>
          </p:cNvSpPr>
          <p:nvPr/>
        </p:nvSpPr>
        <p:spPr bwMode="auto">
          <a:xfrm>
            <a:off x="3484563" y="1585914"/>
            <a:ext cx="3052762" cy="3889375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24582" name="Group 4"/>
          <p:cNvGrpSpPr>
            <a:grpSpLocks/>
          </p:cNvGrpSpPr>
          <p:nvPr/>
        </p:nvGrpSpPr>
        <p:grpSpPr bwMode="auto">
          <a:xfrm>
            <a:off x="2860676" y="2466976"/>
            <a:ext cx="1452563" cy="3027363"/>
            <a:chOff x="842" y="1554"/>
            <a:chExt cx="915" cy="1907"/>
          </a:xfrm>
        </p:grpSpPr>
        <p:sp>
          <p:nvSpPr>
            <p:cNvPr id="24638" name="Oval 5"/>
            <p:cNvSpPr>
              <a:spLocks noChangeArrowheads="1"/>
            </p:cNvSpPr>
            <p:nvPr/>
          </p:nvSpPr>
          <p:spPr bwMode="auto">
            <a:xfrm>
              <a:off x="1669" y="1554"/>
              <a:ext cx="88" cy="8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24639" name="Group 6"/>
            <p:cNvGrpSpPr>
              <a:grpSpLocks/>
            </p:cNvGrpSpPr>
            <p:nvPr/>
          </p:nvGrpSpPr>
          <p:grpSpPr bwMode="auto">
            <a:xfrm>
              <a:off x="842" y="1590"/>
              <a:ext cx="873" cy="1871"/>
              <a:chOff x="357" y="2450"/>
              <a:chExt cx="795" cy="646"/>
            </a:xfrm>
          </p:grpSpPr>
          <p:sp>
            <p:nvSpPr>
              <p:cNvPr id="24640" name="Line 7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41" name="Line 8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2628901" y="1301750"/>
            <a:ext cx="415925" cy="488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 b="1" i="1">
                <a:ea typeface="SimSun" panose="02010600030101010101" pitchFamily="2" charset="-122"/>
              </a:rPr>
              <a:t>P</a:t>
            </a:r>
          </a:p>
        </p:txBody>
      </p:sp>
      <p:sp>
        <p:nvSpPr>
          <p:cNvPr id="24584" name="Text Box 10"/>
          <p:cNvSpPr txBox="1">
            <a:spLocks noChangeArrowheads="1"/>
          </p:cNvSpPr>
          <p:nvPr/>
        </p:nvSpPr>
        <p:spPr bwMode="auto">
          <a:xfrm>
            <a:off x="6829425" y="5311776"/>
            <a:ext cx="433388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 b="1" i="1">
                <a:ea typeface="SimSun" panose="02010600030101010101" pitchFamily="2" charset="-122"/>
              </a:rPr>
              <a:t>Q</a:t>
            </a:r>
          </a:p>
        </p:txBody>
      </p:sp>
      <p:sp>
        <p:nvSpPr>
          <p:cNvPr id="24585" name="Oval 11"/>
          <p:cNvSpPr>
            <a:spLocks noChangeArrowheads="1"/>
          </p:cNvSpPr>
          <p:nvPr/>
        </p:nvSpPr>
        <p:spPr bwMode="auto">
          <a:xfrm>
            <a:off x="6467475" y="5414963"/>
            <a:ext cx="139700" cy="1381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24586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420938" y="109538"/>
            <a:ext cx="7491412" cy="677862"/>
          </a:xfrm>
        </p:spPr>
        <p:txBody>
          <a:bodyPr/>
          <a:lstStyle/>
          <a:p>
            <a:pPr eaLnBrk="1" hangingPunct="1"/>
            <a:r>
              <a:rPr lang="en-US" altLang="zh-CN" sz="3200">
                <a:ea typeface="SimSun" panose="02010600030101010101" pitchFamily="2" charset="-122"/>
              </a:rPr>
              <a:t>The Market Demand Curve for Lattes</a:t>
            </a:r>
          </a:p>
        </p:txBody>
      </p:sp>
      <p:graphicFrame>
        <p:nvGraphicFramePr>
          <p:cNvPr id="74765" name="Group 13"/>
          <p:cNvGraphicFramePr>
            <a:graphicFrameLocks noGrp="1"/>
          </p:cNvGraphicFramePr>
          <p:nvPr/>
        </p:nvGraphicFramePr>
        <p:xfrm>
          <a:off x="7613651" y="1035050"/>
          <a:ext cx="2532063" cy="4186237"/>
        </p:xfrm>
        <a:graphic>
          <a:graphicData uri="http://schemas.openxmlformats.org/drawingml/2006/table">
            <a:tbl>
              <a:tblPr/>
              <a:tblGrid>
                <a:gridCol w="998538"/>
                <a:gridCol w="1533525"/>
              </a:tblGrid>
              <a:tr h="85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</a:t>
                      </a:r>
                      <a:r>
                        <a:rPr kumimoji="0" lang="en-US" sz="2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(Market)</a:t>
                      </a:r>
                      <a:endParaRPr kumimoji="0" lang="en-US" sz="2400" b="1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pSp>
        <p:nvGrpSpPr>
          <p:cNvPr id="24612" name="Group 58"/>
          <p:cNvGrpSpPr>
            <a:grpSpLocks/>
          </p:cNvGrpSpPr>
          <p:nvPr/>
        </p:nvGrpSpPr>
        <p:grpSpPr bwMode="auto">
          <a:xfrm>
            <a:off x="2859088" y="4235450"/>
            <a:ext cx="2832100" cy="1250950"/>
            <a:chOff x="841" y="2668"/>
            <a:chExt cx="1784" cy="788"/>
          </a:xfrm>
        </p:grpSpPr>
        <p:grpSp>
          <p:nvGrpSpPr>
            <p:cNvPr id="24634" name="Group 59"/>
            <p:cNvGrpSpPr>
              <a:grpSpLocks/>
            </p:cNvGrpSpPr>
            <p:nvPr/>
          </p:nvGrpSpPr>
          <p:grpSpPr bwMode="auto">
            <a:xfrm>
              <a:off x="841" y="2712"/>
              <a:ext cx="1747" cy="744"/>
              <a:chOff x="357" y="2450"/>
              <a:chExt cx="795" cy="646"/>
            </a:xfrm>
          </p:grpSpPr>
          <p:sp>
            <p:nvSpPr>
              <p:cNvPr id="24636" name="Line 60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4635" name="Oval 62"/>
            <p:cNvSpPr>
              <a:spLocks noChangeArrowheads="1"/>
            </p:cNvSpPr>
            <p:nvPr/>
          </p:nvSpPr>
          <p:spPr bwMode="auto">
            <a:xfrm>
              <a:off x="2537" y="2668"/>
              <a:ext cx="88" cy="8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24613" name="Group 63"/>
          <p:cNvGrpSpPr>
            <a:grpSpLocks/>
          </p:cNvGrpSpPr>
          <p:nvPr/>
        </p:nvGrpSpPr>
        <p:grpSpPr bwMode="auto">
          <a:xfrm>
            <a:off x="2859088" y="4837114"/>
            <a:ext cx="3300412" cy="655637"/>
            <a:chOff x="841" y="3047"/>
            <a:chExt cx="2079" cy="413"/>
          </a:xfrm>
        </p:grpSpPr>
        <p:grpSp>
          <p:nvGrpSpPr>
            <p:cNvPr id="24630" name="Group 64"/>
            <p:cNvGrpSpPr>
              <a:grpSpLocks/>
            </p:cNvGrpSpPr>
            <p:nvPr/>
          </p:nvGrpSpPr>
          <p:grpSpPr bwMode="auto">
            <a:xfrm>
              <a:off x="841" y="3092"/>
              <a:ext cx="2032" cy="368"/>
              <a:chOff x="357" y="2450"/>
              <a:chExt cx="795" cy="646"/>
            </a:xfrm>
          </p:grpSpPr>
          <p:sp>
            <p:nvSpPr>
              <p:cNvPr id="24632" name="Line 65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33" name="Line 66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4631" name="Oval 67"/>
            <p:cNvSpPr>
              <a:spLocks noChangeArrowheads="1"/>
            </p:cNvSpPr>
            <p:nvPr/>
          </p:nvSpPr>
          <p:spPr bwMode="auto">
            <a:xfrm>
              <a:off x="2832" y="3047"/>
              <a:ext cx="88" cy="8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24614" name="Group 68"/>
          <p:cNvGrpSpPr>
            <a:grpSpLocks/>
          </p:cNvGrpSpPr>
          <p:nvPr/>
        </p:nvGrpSpPr>
        <p:grpSpPr bwMode="auto">
          <a:xfrm>
            <a:off x="2862263" y="3652838"/>
            <a:ext cx="2374900" cy="1835150"/>
            <a:chOff x="843" y="2301"/>
            <a:chExt cx="1496" cy="1156"/>
          </a:xfrm>
        </p:grpSpPr>
        <p:sp>
          <p:nvSpPr>
            <p:cNvPr id="24626" name="Oval 69"/>
            <p:cNvSpPr>
              <a:spLocks noChangeArrowheads="1"/>
            </p:cNvSpPr>
            <p:nvPr/>
          </p:nvSpPr>
          <p:spPr bwMode="auto">
            <a:xfrm>
              <a:off x="2251" y="2301"/>
              <a:ext cx="88" cy="8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24627" name="Group 70"/>
            <p:cNvGrpSpPr>
              <a:grpSpLocks/>
            </p:cNvGrpSpPr>
            <p:nvPr/>
          </p:nvGrpSpPr>
          <p:grpSpPr bwMode="auto">
            <a:xfrm>
              <a:off x="843" y="2343"/>
              <a:ext cx="1452" cy="1114"/>
              <a:chOff x="357" y="2450"/>
              <a:chExt cx="795" cy="646"/>
            </a:xfrm>
          </p:grpSpPr>
          <p:sp>
            <p:nvSpPr>
              <p:cNvPr id="24628" name="Line 7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9" name="Line 7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24615" name="Group 73"/>
          <p:cNvGrpSpPr>
            <a:grpSpLocks/>
          </p:cNvGrpSpPr>
          <p:nvPr/>
        </p:nvGrpSpPr>
        <p:grpSpPr bwMode="auto">
          <a:xfrm>
            <a:off x="2857500" y="3063875"/>
            <a:ext cx="1917700" cy="2420938"/>
            <a:chOff x="840" y="1930"/>
            <a:chExt cx="1208" cy="1525"/>
          </a:xfrm>
        </p:grpSpPr>
        <p:sp>
          <p:nvSpPr>
            <p:cNvPr id="24622" name="Oval 74"/>
            <p:cNvSpPr>
              <a:spLocks noChangeArrowheads="1"/>
            </p:cNvSpPr>
            <p:nvPr/>
          </p:nvSpPr>
          <p:spPr bwMode="auto">
            <a:xfrm>
              <a:off x="1960" y="1930"/>
              <a:ext cx="88" cy="8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24623" name="Group 75"/>
            <p:cNvGrpSpPr>
              <a:grpSpLocks/>
            </p:cNvGrpSpPr>
            <p:nvPr/>
          </p:nvGrpSpPr>
          <p:grpSpPr bwMode="auto">
            <a:xfrm>
              <a:off x="840" y="1971"/>
              <a:ext cx="1172" cy="1484"/>
              <a:chOff x="357" y="2450"/>
              <a:chExt cx="795" cy="646"/>
            </a:xfrm>
          </p:grpSpPr>
          <p:sp>
            <p:nvSpPr>
              <p:cNvPr id="24624" name="Line 76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5" name="Line 77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24616" name="Group 78"/>
          <p:cNvGrpSpPr>
            <a:grpSpLocks/>
          </p:cNvGrpSpPr>
          <p:nvPr/>
        </p:nvGrpSpPr>
        <p:grpSpPr bwMode="auto">
          <a:xfrm>
            <a:off x="2857500" y="1876425"/>
            <a:ext cx="984250" cy="3619500"/>
            <a:chOff x="840" y="1182"/>
            <a:chExt cx="620" cy="2280"/>
          </a:xfrm>
        </p:grpSpPr>
        <p:sp>
          <p:nvSpPr>
            <p:cNvPr id="24618" name="Oval 79"/>
            <p:cNvSpPr>
              <a:spLocks noChangeArrowheads="1"/>
            </p:cNvSpPr>
            <p:nvPr/>
          </p:nvSpPr>
          <p:spPr bwMode="auto">
            <a:xfrm>
              <a:off x="1372" y="1182"/>
              <a:ext cx="88" cy="8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grpSp>
          <p:nvGrpSpPr>
            <p:cNvPr id="24619" name="Group 80"/>
            <p:cNvGrpSpPr>
              <a:grpSpLocks/>
            </p:cNvGrpSpPr>
            <p:nvPr/>
          </p:nvGrpSpPr>
          <p:grpSpPr bwMode="auto">
            <a:xfrm>
              <a:off x="840" y="1221"/>
              <a:ext cx="579" cy="2241"/>
              <a:chOff x="357" y="2450"/>
              <a:chExt cx="795" cy="646"/>
            </a:xfrm>
          </p:grpSpPr>
          <p:sp>
            <p:nvSpPr>
              <p:cNvPr id="24620" name="Line 8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1" name="Line 8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24617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208077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6A840B5C-8045-4A23-9C13-DE75E34A731C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7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Demand Curve Shifters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001714"/>
            <a:ext cx="8229600" cy="5324475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The demand curve shows how price affects quantity demanded, </a:t>
            </a:r>
            <a:r>
              <a:rPr lang="en-US" altLang="zh-CN" i="1" smtClean="0">
                <a:ea typeface="SimSun" panose="02010600030101010101" pitchFamily="2" charset="-122"/>
              </a:rPr>
              <a:t>other things being equal</a:t>
            </a:r>
            <a:r>
              <a:rPr lang="en-US" altLang="zh-CN" smtClean="0">
                <a:ea typeface="SimSun" panose="02010600030101010101" pitchFamily="2" charset="-122"/>
              </a:rPr>
              <a:t>. </a:t>
            </a:r>
          </a:p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These “other things” are non-price determinants of demand (</a:t>
            </a:r>
            <a:r>
              <a:rPr lang="en-US" altLang="zh-CN" i="1" smtClean="0">
                <a:ea typeface="SimSun" panose="02010600030101010101" pitchFamily="2" charset="-122"/>
              </a:rPr>
              <a:t>i.e.,</a:t>
            </a:r>
            <a:r>
              <a:rPr lang="en-US" altLang="zh-CN" smtClean="0">
                <a:ea typeface="SimSun" panose="02010600030101010101" pitchFamily="2" charset="-122"/>
              </a:rPr>
              <a:t> things that determine buyers’ demand for a good, other than the good’s price).  </a:t>
            </a:r>
          </a:p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Changes in them shift the </a:t>
            </a:r>
            <a:r>
              <a:rPr lang="en-US" altLang="zh-CN" b="1" i="1" smtClean="0">
                <a:ea typeface="SimSun" panose="02010600030101010101" pitchFamily="2" charset="-122"/>
              </a:rPr>
              <a:t>D</a:t>
            </a:r>
            <a:r>
              <a:rPr lang="en-US" altLang="zh-CN" smtClean="0">
                <a:ea typeface="SimSun" panose="02010600030101010101" pitchFamily="2" charset="-122"/>
              </a:rPr>
              <a:t> curve…  </a:t>
            </a:r>
          </a:p>
        </p:txBody>
      </p:sp>
      <p:sp>
        <p:nvSpPr>
          <p:cNvPr id="2663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701215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bldLvl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EB55BB1D-D9A7-46D5-AD61-8C026FED823C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8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7551" y="252413"/>
            <a:ext cx="8366125" cy="692150"/>
          </a:xfrm>
        </p:spPr>
        <p:txBody>
          <a:bodyPr/>
          <a:lstStyle/>
          <a:p>
            <a:pPr algn="l" eaLnBrk="1" hangingPunct="1"/>
            <a:r>
              <a:rPr lang="en-US" altLang="zh-CN" sz="3400">
                <a:ea typeface="SimSun" panose="02010600030101010101" pitchFamily="2" charset="-122"/>
              </a:rPr>
              <a:t>Demand Curve Shifters: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 # of Buyers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97063" y="1008063"/>
            <a:ext cx="8234362" cy="51181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Increase in # of buyers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increases quantity demanded at each price, shifts </a:t>
            </a:r>
            <a:r>
              <a:rPr lang="en-US" altLang="zh-CN" b="1" i="1" smtClean="0">
                <a:ea typeface="SimSun" panose="02010600030101010101" pitchFamily="2" charset="-122"/>
              </a:rPr>
              <a:t>D</a:t>
            </a:r>
            <a:r>
              <a:rPr lang="en-US" altLang="zh-CN" smtClean="0">
                <a:ea typeface="SimSun" panose="02010600030101010101" pitchFamily="2" charset="-122"/>
              </a:rPr>
              <a:t> curve to the right. </a:t>
            </a:r>
          </a:p>
        </p:txBody>
      </p:sp>
      <p:sp>
        <p:nvSpPr>
          <p:cNvPr id="2867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9770801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3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1604B7FE-DE0F-4FB3-B737-9786B4D2A2DB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9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30724" name="Group 2"/>
          <p:cNvGrpSpPr>
            <a:grpSpLocks/>
          </p:cNvGrpSpPr>
          <p:nvPr/>
        </p:nvGrpSpPr>
        <p:grpSpPr bwMode="auto">
          <a:xfrm>
            <a:off x="1760539" y="1166814"/>
            <a:ext cx="6669087" cy="5108575"/>
            <a:chOff x="149" y="735"/>
            <a:chExt cx="4201" cy="3218"/>
          </a:xfrm>
        </p:grpSpPr>
        <p:grpSp>
          <p:nvGrpSpPr>
            <p:cNvPr id="30750" name="Group 3"/>
            <p:cNvGrpSpPr>
              <a:grpSpLocks/>
            </p:cNvGrpSpPr>
            <p:nvPr/>
          </p:nvGrpSpPr>
          <p:grpSpPr bwMode="auto">
            <a:xfrm>
              <a:off x="149" y="735"/>
              <a:ext cx="4201" cy="3218"/>
              <a:chOff x="149" y="735"/>
              <a:chExt cx="4201" cy="3218"/>
            </a:xfrm>
          </p:grpSpPr>
          <p:graphicFrame>
            <p:nvGraphicFramePr>
              <p:cNvPr id="30752" name="Object 4"/>
              <p:cNvGraphicFramePr>
                <a:graphicFrameLocks/>
              </p:cNvGraphicFramePr>
              <p:nvPr/>
            </p:nvGraphicFramePr>
            <p:xfrm>
              <a:off x="149" y="735"/>
              <a:ext cx="4150" cy="32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0" r:id="rId4" imgW="5602680" imgH="4410000" progId="Excel.Chart.8">
                      <p:embed/>
                    </p:oleObj>
                  </mc:Choice>
                  <mc:Fallback>
                    <p:oleObj r:id="rId4" imgW="5602680" imgH="4410000" progId="Excel.Chart.8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9" y="735"/>
                            <a:ext cx="4150" cy="321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30753" name="Group 5"/>
              <p:cNvGrpSpPr>
                <a:grpSpLocks/>
              </p:cNvGrpSpPr>
              <p:nvPr/>
            </p:nvGrpSpPr>
            <p:grpSpPr bwMode="auto">
              <a:xfrm>
                <a:off x="842" y="1605"/>
                <a:ext cx="883" cy="1871"/>
                <a:chOff x="357" y="2450"/>
                <a:chExt cx="795" cy="646"/>
              </a:xfrm>
            </p:grpSpPr>
            <p:sp>
              <p:nvSpPr>
                <p:cNvPr id="30779" name="Line 6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780" name="Line 7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30754" name="Text Box 8"/>
              <p:cNvSpPr txBox="1">
                <a:spLocks noChangeArrowheads="1"/>
              </p:cNvSpPr>
              <p:nvPr/>
            </p:nvSpPr>
            <p:spPr bwMode="auto">
              <a:xfrm>
                <a:off x="696" y="820"/>
                <a:ext cx="262" cy="3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None/>
                </a:pPr>
                <a:r>
                  <a:rPr lang="en-US" altLang="zh-CN" sz="2600" b="1" i="1">
                    <a:ea typeface="SimSun" panose="02010600030101010101" pitchFamily="2" charset="-122"/>
                  </a:rPr>
                  <a:t>P</a:t>
                </a:r>
              </a:p>
            </p:txBody>
          </p:sp>
          <p:sp>
            <p:nvSpPr>
              <p:cNvPr id="30755" name="Text Box 9"/>
              <p:cNvSpPr txBox="1">
                <a:spLocks noChangeArrowheads="1"/>
              </p:cNvSpPr>
              <p:nvPr/>
            </p:nvSpPr>
            <p:spPr bwMode="auto">
              <a:xfrm>
                <a:off x="4077" y="3356"/>
                <a:ext cx="273" cy="2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None/>
                </a:pPr>
                <a:r>
                  <a:rPr lang="en-US" altLang="zh-CN" sz="2600" b="1" i="1">
                    <a:ea typeface="SimSun" panose="02010600030101010101" pitchFamily="2" charset="-122"/>
                  </a:rPr>
                  <a:t>Q</a:t>
                </a:r>
              </a:p>
            </p:txBody>
          </p:sp>
          <p:grpSp>
            <p:nvGrpSpPr>
              <p:cNvPr id="30756" name="Group 10"/>
              <p:cNvGrpSpPr>
                <a:grpSpLocks/>
              </p:cNvGrpSpPr>
              <p:nvPr/>
            </p:nvGrpSpPr>
            <p:grpSpPr bwMode="auto">
              <a:xfrm>
                <a:off x="841" y="2731"/>
                <a:ext cx="1747" cy="744"/>
                <a:chOff x="357" y="2450"/>
                <a:chExt cx="795" cy="646"/>
              </a:xfrm>
            </p:grpSpPr>
            <p:sp>
              <p:nvSpPr>
                <p:cNvPr id="30777" name="Line 11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778" name="Line 12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30757" name="Group 13"/>
              <p:cNvGrpSpPr>
                <a:grpSpLocks/>
              </p:cNvGrpSpPr>
              <p:nvPr/>
            </p:nvGrpSpPr>
            <p:grpSpPr bwMode="auto">
              <a:xfrm>
                <a:off x="841" y="3092"/>
                <a:ext cx="2032" cy="368"/>
                <a:chOff x="357" y="2450"/>
                <a:chExt cx="795" cy="646"/>
              </a:xfrm>
            </p:grpSpPr>
            <p:sp>
              <p:nvSpPr>
                <p:cNvPr id="30775" name="Line 14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776" name="Line 15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30758" name="Group 16"/>
              <p:cNvGrpSpPr>
                <a:grpSpLocks/>
              </p:cNvGrpSpPr>
              <p:nvPr/>
            </p:nvGrpSpPr>
            <p:grpSpPr bwMode="auto">
              <a:xfrm>
                <a:off x="843" y="2345"/>
                <a:ext cx="1452" cy="1114"/>
                <a:chOff x="357" y="2450"/>
                <a:chExt cx="795" cy="646"/>
              </a:xfrm>
            </p:grpSpPr>
            <p:sp>
              <p:nvSpPr>
                <p:cNvPr id="30773" name="Line 17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774" name="Line 18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30759" name="Group 19"/>
              <p:cNvGrpSpPr>
                <a:grpSpLocks/>
              </p:cNvGrpSpPr>
              <p:nvPr/>
            </p:nvGrpSpPr>
            <p:grpSpPr bwMode="auto">
              <a:xfrm>
                <a:off x="840" y="1977"/>
                <a:ext cx="1172" cy="1484"/>
                <a:chOff x="357" y="2450"/>
                <a:chExt cx="795" cy="646"/>
              </a:xfrm>
            </p:grpSpPr>
            <p:sp>
              <p:nvSpPr>
                <p:cNvPr id="30771" name="Line 20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772" name="Line 21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30760" name="Group 22"/>
              <p:cNvGrpSpPr>
                <a:grpSpLocks/>
              </p:cNvGrpSpPr>
              <p:nvPr/>
            </p:nvGrpSpPr>
            <p:grpSpPr bwMode="auto">
              <a:xfrm>
                <a:off x="1235" y="999"/>
                <a:ext cx="1923" cy="2450"/>
                <a:chOff x="1235" y="999"/>
                <a:chExt cx="1923" cy="2450"/>
              </a:xfrm>
            </p:grpSpPr>
            <p:sp>
              <p:nvSpPr>
                <p:cNvPr id="30764" name="Line 23"/>
                <p:cNvSpPr>
                  <a:spLocks noChangeShapeType="1"/>
                </p:cNvSpPr>
                <p:nvPr/>
              </p:nvSpPr>
              <p:spPr bwMode="auto">
                <a:xfrm>
                  <a:off x="1235" y="999"/>
                  <a:ext cx="1923" cy="2450"/>
                </a:xfrm>
                <a:prstGeom prst="line">
                  <a:avLst/>
                </a:prstGeom>
                <a:noFill/>
                <a:ln w="50800">
                  <a:solidFill>
                    <a:srgbClr val="777777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765" name="Oval 24"/>
                <p:cNvSpPr>
                  <a:spLocks noChangeArrowheads="1"/>
                </p:cNvSpPr>
                <p:nvPr/>
              </p:nvSpPr>
              <p:spPr bwMode="auto">
                <a:xfrm>
                  <a:off x="1678" y="1569"/>
                  <a:ext cx="89" cy="87"/>
                </a:xfrm>
                <a:prstGeom prst="ellipse">
                  <a:avLst/>
                </a:prstGeom>
                <a:solidFill>
                  <a:srgbClr val="7777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lnSpc>
                      <a:spcPct val="105000"/>
                    </a:lnSpc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lnSpc>
                      <a:spcPct val="105000"/>
                    </a:lnSpc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 typeface="Arial" panose="020B0604020202020204" pitchFamily="34" charset="0"/>
                    <a:buNone/>
                  </a:pPr>
                  <a:endParaRPr lang="id-ID" altLang="id-ID" sz="1800"/>
                </a:p>
              </p:txBody>
            </p:sp>
            <p:sp>
              <p:nvSpPr>
                <p:cNvPr id="30766" name="Oval 25"/>
                <p:cNvSpPr>
                  <a:spLocks noChangeArrowheads="1"/>
                </p:cNvSpPr>
                <p:nvPr/>
              </p:nvSpPr>
              <p:spPr bwMode="auto">
                <a:xfrm>
                  <a:off x="2547" y="2682"/>
                  <a:ext cx="88" cy="87"/>
                </a:xfrm>
                <a:prstGeom prst="ellipse">
                  <a:avLst/>
                </a:prstGeom>
                <a:solidFill>
                  <a:srgbClr val="7777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lnSpc>
                      <a:spcPct val="105000"/>
                    </a:lnSpc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lnSpc>
                      <a:spcPct val="105000"/>
                    </a:lnSpc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 typeface="Arial" panose="020B0604020202020204" pitchFamily="34" charset="0"/>
                    <a:buNone/>
                  </a:pPr>
                  <a:endParaRPr lang="id-ID" altLang="id-ID" sz="1800"/>
                </a:p>
              </p:txBody>
            </p:sp>
            <p:sp>
              <p:nvSpPr>
                <p:cNvPr id="30767" name="Oval 26"/>
                <p:cNvSpPr>
                  <a:spLocks noChangeArrowheads="1"/>
                </p:cNvSpPr>
                <p:nvPr/>
              </p:nvSpPr>
              <p:spPr bwMode="auto">
                <a:xfrm>
                  <a:off x="2832" y="3047"/>
                  <a:ext cx="88" cy="87"/>
                </a:xfrm>
                <a:prstGeom prst="ellipse">
                  <a:avLst/>
                </a:prstGeom>
                <a:solidFill>
                  <a:srgbClr val="7777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lnSpc>
                      <a:spcPct val="105000"/>
                    </a:lnSpc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lnSpc>
                      <a:spcPct val="105000"/>
                    </a:lnSpc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 typeface="Arial" panose="020B0604020202020204" pitchFamily="34" charset="0"/>
                    <a:buNone/>
                  </a:pPr>
                  <a:endParaRPr lang="id-ID" altLang="id-ID" sz="1800"/>
                </a:p>
              </p:txBody>
            </p:sp>
            <p:sp>
              <p:nvSpPr>
                <p:cNvPr id="30768" name="Oval 27"/>
                <p:cNvSpPr>
                  <a:spLocks noChangeArrowheads="1"/>
                </p:cNvSpPr>
                <p:nvPr/>
              </p:nvSpPr>
              <p:spPr bwMode="auto">
                <a:xfrm>
                  <a:off x="2251" y="2303"/>
                  <a:ext cx="88" cy="87"/>
                </a:xfrm>
                <a:prstGeom prst="ellipse">
                  <a:avLst/>
                </a:prstGeom>
                <a:solidFill>
                  <a:srgbClr val="7777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lnSpc>
                      <a:spcPct val="105000"/>
                    </a:lnSpc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lnSpc>
                      <a:spcPct val="105000"/>
                    </a:lnSpc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 typeface="Arial" panose="020B0604020202020204" pitchFamily="34" charset="0"/>
                    <a:buNone/>
                  </a:pPr>
                  <a:endParaRPr lang="id-ID" altLang="id-ID" sz="1800"/>
                </a:p>
              </p:txBody>
            </p:sp>
            <p:sp>
              <p:nvSpPr>
                <p:cNvPr id="30769" name="Oval 28"/>
                <p:cNvSpPr>
                  <a:spLocks noChangeArrowheads="1"/>
                </p:cNvSpPr>
                <p:nvPr/>
              </p:nvSpPr>
              <p:spPr bwMode="auto">
                <a:xfrm>
                  <a:off x="1960" y="1936"/>
                  <a:ext cx="88" cy="87"/>
                </a:xfrm>
                <a:prstGeom prst="ellipse">
                  <a:avLst/>
                </a:prstGeom>
                <a:solidFill>
                  <a:srgbClr val="7777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lnSpc>
                      <a:spcPct val="105000"/>
                    </a:lnSpc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lnSpc>
                      <a:spcPct val="105000"/>
                    </a:lnSpc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 typeface="Arial" panose="020B0604020202020204" pitchFamily="34" charset="0"/>
                    <a:buNone/>
                  </a:pPr>
                  <a:endParaRPr lang="id-ID" altLang="id-ID" sz="1800"/>
                </a:p>
              </p:txBody>
            </p:sp>
            <p:sp>
              <p:nvSpPr>
                <p:cNvPr id="30770" name="Oval 29"/>
                <p:cNvSpPr>
                  <a:spLocks noChangeArrowheads="1"/>
                </p:cNvSpPr>
                <p:nvPr/>
              </p:nvSpPr>
              <p:spPr bwMode="auto">
                <a:xfrm>
                  <a:off x="1389" y="1192"/>
                  <a:ext cx="91" cy="87"/>
                </a:xfrm>
                <a:prstGeom prst="ellipse">
                  <a:avLst/>
                </a:prstGeom>
                <a:solidFill>
                  <a:srgbClr val="7777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lnSpc>
                      <a:spcPct val="105000"/>
                    </a:lnSpc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lnSpc>
                      <a:spcPct val="105000"/>
                    </a:lnSpc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lnSpc>
                      <a:spcPct val="105000"/>
                    </a:lnSpc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105000"/>
                    </a:lnSpc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 typeface="Arial" panose="020B0604020202020204" pitchFamily="34" charset="0"/>
                    <a:buNone/>
                  </a:pPr>
                  <a:endParaRPr lang="id-ID" altLang="id-ID" sz="1800"/>
                </a:p>
              </p:txBody>
            </p:sp>
          </p:grpSp>
          <p:grpSp>
            <p:nvGrpSpPr>
              <p:cNvPr id="30761" name="Group 30"/>
              <p:cNvGrpSpPr>
                <a:grpSpLocks/>
              </p:cNvGrpSpPr>
              <p:nvPr/>
            </p:nvGrpSpPr>
            <p:grpSpPr bwMode="auto">
              <a:xfrm>
                <a:off x="840" y="1231"/>
                <a:ext cx="598" cy="2241"/>
                <a:chOff x="357" y="2450"/>
                <a:chExt cx="795" cy="646"/>
              </a:xfrm>
            </p:grpSpPr>
            <p:sp>
              <p:nvSpPr>
                <p:cNvPr id="30762" name="Line 31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763" name="Line 32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sp>
          <p:nvSpPr>
            <p:cNvPr id="30751" name="Oval 33"/>
            <p:cNvSpPr>
              <a:spLocks noChangeArrowheads="1"/>
            </p:cNvSpPr>
            <p:nvPr/>
          </p:nvSpPr>
          <p:spPr bwMode="auto">
            <a:xfrm>
              <a:off x="3114" y="3411"/>
              <a:ext cx="88" cy="87"/>
            </a:xfrm>
            <a:prstGeom prst="ellipse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78882" name="Text Box 34"/>
          <p:cNvSpPr txBox="1">
            <a:spLocks noChangeArrowheads="1"/>
          </p:cNvSpPr>
          <p:nvPr/>
        </p:nvSpPr>
        <p:spPr bwMode="auto">
          <a:xfrm>
            <a:off x="6848476" y="1193801"/>
            <a:ext cx="3421063" cy="22193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Suppose the number of buyers increases.  </a:t>
            </a:r>
          </a:p>
          <a:p>
            <a:pPr eaLnBrk="1" hangingPunct="1">
              <a:spcBef>
                <a:spcPct val="1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Then, at each </a:t>
            </a:r>
            <a:r>
              <a:rPr lang="en-US" altLang="zh-CN" sz="2600" b="1" i="1">
                <a:ea typeface="SimSun" panose="02010600030101010101" pitchFamily="2" charset="-122"/>
              </a:rPr>
              <a:t>P</a:t>
            </a:r>
            <a:r>
              <a:rPr lang="en-US" altLang="zh-CN" sz="2600">
                <a:ea typeface="SimSun" panose="02010600030101010101" pitchFamily="2" charset="-122"/>
              </a:rPr>
              <a:t>,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 b="1" i="1">
                <a:ea typeface="SimSun" panose="02010600030101010101" pitchFamily="2" charset="-122"/>
              </a:rPr>
              <a:t>Q</a:t>
            </a:r>
            <a:r>
              <a:rPr lang="en-US" altLang="zh-CN" sz="2600" b="1" i="1" baseline="30000">
                <a:ea typeface="SimSun" panose="02010600030101010101" pitchFamily="2" charset="-122"/>
              </a:rPr>
              <a:t>d</a:t>
            </a:r>
            <a:r>
              <a:rPr lang="en-US" altLang="zh-CN" sz="2600">
                <a:ea typeface="SimSun" panose="02010600030101010101" pitchFamily="2" charset="-122"/>
              </a:rPr>
              <a:t> will increase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(by 5 in this example).</a:t>
            </a:r>
          </a:p>
        </p:txBody>
      </p:sp>
      <p:sp>
        <p:nvSpPr>
          <p:cNvPr id="78883" name="Line 35"/>
          <p:cNvSpPr>
            <a:spLocks noChangeShapeType="1"/>
          </p:cNvSpPr>
          <p:nvPr/>
        </p:nvSpPr>
        <p:spPr bwMode="auto">
          <a:xfrm>
            <a:off x="4243389" y="1563688"/>
            <a:ext cx="3074987" cy="394970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6623050" y="5435601"/>
            <a:ext cx="755650" cy="138113"/>
            <a:chOff x="3210" y="3415"/>
            <a:chExt cx="476" cy="87"/>
          </a:xfrm>
        </p:grpSpPr>
        <p:sp>
          <p:nvSpPr>
            <p:cNvPr id="30748" name="Oval 37"/>
            <p:cNvSpPr>
              <a:spLocks noChangeArrowheads="1"/>
            </p:cNvSpPr>
            <p:nvPr/>
          </p:nvSpPr>
          <p:spPr bwMode="auto">
            <a:xfrm>
              <a:off x="3598" y="3415"/>
              <a:ext cx="88" cy="87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30749" name="Line 38"/>
            <p:cNvSpPr>
              <a:spLocks noChangeShapeType="1"/>
            </p:cNvSpPr>
            <p:nvPr/>
          </p:nvSpPr>
          <p:spPr bwMode="auto">
            <a:xfrm>
              <a:off x="3210" y="3456"/>
              <a:ext cx="392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2" name="Group 39"/>
          <p:cNvGrpSpPr>
            <a:grpSpLocks/>
          </p:cNvGrpSpPr>
          <p:nvPr/>
        </p:nvGrpSpPr>
        <p:grpSpPr bwMode="auto">
          <a:xfrm>
            <a:off x="6162676" y="4827588"/>
            <a:ext cx="752475" cy="138112"/>
            <a:chOff x="2922" y="3041"/>
            <a:chExt cx="474" cy="87"/>
          </a:xfrm>
        </p:grpSpPr>
        <p:sp>
          <p:nvSpPr>
            <p:cNvPr id="30746" name="Oval 40"/>
            <p:cNvSpPr>
              <a:spLocks noChangeArrowheads="1"/>
            </p:cNvSpPr>
            <p:nvPr/>
          </p:nvSpPr>
          <p:spPr bwMode="auto">
            <a:xfrm>
              <a:off x="3308" y="3041"/>
              <a:ext cx="88" cy="87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30747" name="Line 41"/>
            <p:cNvSpPr>
              <a:spLocks noChangeShapeType="1"/>
            </p:cNvSpPr>
            <p:nvPr/>
          </p:nvSpPr>
          <p:spPr bwMode="auto">
            <a:xfrm>
              <a:off x="2922" y="3094"/>
              <a:ext cx="392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5705475" y="4248151"/>
            <a:ext cx="757238" cy="138113"/>
            <a:chOff x="2634" y="2676"/>
            <a:chExt cx="477" cy="87"/>
          </a:xfrm>
        </p:grpSpPr>
        <p:sp>
          <p:nvSpPr>
            <p:cNvPr id="30744" name="Oval 43"/>
            <p:cNvSpPr>
              <a:spLocks noChangeArrowheads="1"/>
            </p:cNvSpPr>
            <p:nvPr/>
          </p:nvSpPr>
          <p:spPr bwMode="auto">
            <a:xfrm>
              <a:off x="3023" y="2676"/>
              <a:ext cx="88" cy="87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30745" name="Line 44"/>
            <p:cNvSpPr>
              <a:spLocks noChangeShapeType="1"/>
            </p:cNvSpPr>
            <p:nvPr/>
          </p:nvSpPr>
          <p:spPr bwMode="auto">
            <a:xfrm>
              <a:off x="2634" y="2725"/>
              <a:ext cx="392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4" name="Group 45"/>
          <p:cNvGrpSpPr>
            <a:grpSpLocks/>
          </p:cNvGrpSpPr>
          <p:nvPr/>
        </p:nvGrpSpPr>
        <p:grpSpPr bwMode="auto">
          <a:xfrm>
            <a:off x="5248275" y="3646488"/>
            <a:ext cx="744538" cy="138112"/>
            <a:chOff x="2346" y="2297"/>
            <a:chExt cx="469" cy="87"/>
          </a:xfrm>
        </p:grpSpPr>
        <p:sp>
          <p:nvSpPr>
            <p:cNvPr id="30742" name="Oval 46"/>
            <p:cNvSpPr>
              <a:spLocks noChangeArrowheads="1"/>
            </p:cNvSpPr>
            <p:nvPr/>
          </p:nvSpPr>
          <p:spPr bwMode="auto">
            <a:xfrm>
              <a:off x="2727" y="2297"/>
              <a:ext cx="88" cy="87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30743" name="Line 47"/>
            <p:cNvSpPr>
              <a:spLocks noChangeShapeType="1"/>
            </p:cNvSpPr>
            <p:nvPr/>
          </p:nvSpPr>
          <p:spPr bwMode="auto">
            <a:xfrm>
              <a:off x="2346" y="2345"/>
              <a:ext cx="392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4776788" y="3063876"/>
            <a:ext cx="754062" cy="138113"/>
            <a:chOff x="2049" y="1930"/>
            <a:chExt cx="475" cy="87"/>
          </a:xfrm>
        </p:grpSpPr>
        <p:sp>
          <p:nvSpPr>
            <p:cNvPr id="30740" name="Oval 49"/>
            <p:cNvSpPr>
              <a:spLocks noChangeArrowheads="1"/>
            </p:cNvSpPr>
            <p:nvPr/>
          </p:nvSpPr>
          <p:spPr bwMode="auto">
            <a:xfrm>
              <a:off x="2436" y="1930"/>
              <a:ext cx="88" cy="87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30741" name="Line 50"/>
            <p:cNvSpPr>
              <a:spLocks noChangeShapeType="1"/>
            </p:cNvSpPr>
            <p:nvPr/>
          </p:nvSpPr>
          <p:spPr bwMode="auto">
            <a:xfrm>
              <a:off x="2049" y="1975"/>
              <a:ext cx="392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6" name="Group 51"/>
          <p:cNvGrpSpPr>
            <a:grpSpLocks/>
          </p:cNvGrpSpPr>
          <p:nvPr/>
        </p:nvGrpSpPr>
        <p:grpSpPr bwMode="auto">
          <a:xfrm>
            <a:off x="4333875" y="2481263"/>
            <a:ext cx="750888" cy="138112"/>
            <a:chOff x="1770" y="1563"/>
            <a:chExt cx="473" cy="87"/>
          </a:xfrm>
        </p:grpSpPr>
        <p:sp>
          <p:nvSpPr>
            <p:cNvPr id="30738" name="Oval 52"/>
            <p:cNvSpPr>
              <a:spLocks noChangeArrowheads="1"/>
            </p:cNvSpPr>
            <p:nvPr/>
          </p:nvSpPr>
          <p:spPr bwMode="auto">
            <a:xfrm>
              <a:off x="2154" y="1563"/>
              <a:ext cx="89" cy="87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30739" name="Line 53"/>
            <p:cNvSpPr>
              <a:spLocks noChangeShapeType="1"/>
            </p:cNvSpPr>
            <p:nvPr/>
          </p:nvSpPr>
          <p:spPr bwMode="auto">
            <a:xfrm>
              <a:off x="1770" y="1605"/>
              <a:ext cx="392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7" name="Group 54"/>
          <p:cNvGrpSpPr>
            <a:grpSpLocks/>
          </p:cNvGrpSpPr>
          <p:nvPr/>
        </p:nvGrpSpPr>
        <p:grpSpPr bwMode="auto">
          <a:xfrm>
            <a:off x="3876676" y="1882776"/>
            <a:ext cx="752475" cy="138113"/>
            <a:chOff x="1482" y="1186"/>
            <a:chExt cx="474" cy="87"/>
          </a:xfrm>
        </p:grpSpPr>
        <p:sp>
          <p:nvSpPr>
            <p:cNvPr id="30736" name="Oval 55"/>
            <p:cNvSpPr>
              <a:spLocks noChangeArrowheads="1"/>
            </p:cNvSpPr>
            <p:nvPr/>
          </p:nvSpPr>
          <p:spPr bwMode="auto">
            <a:xfrm>
              <a:off x="1865" y="1186"/>
              <a:ext cx="91" cy="87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30737" name="Line 56"/>
            <p:cNvSpPr>
              <a:spLocks noChangeShapeType="1"/>
            </p:cNvSpPr>
            <p:nvPr/>
          </p:nvSpPr>
          <p:spPr bwMode="auto">
            <a:xfrm>
              <a:off x="1482" y="1234"/>
              <a:ext cx="392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34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  <p:sp>
        <p:nvSpPr>
          <p:cNvPr id="30735" name="Rectangle 61"/>
          <p:cNvSpPr>
            <a:spLocks noGrp="1" noChangeArrowheads="1"/>
          </p:cNvSpPr>
          <p:nvPr>
            <p:ph type="title"/>
          </p:nvPr>
        </p:nvSpPr>
        <p:spPr>
          <a:xfrm>
            <a:off x="1993900" y="265114"/>
            <a:ext cx="8039100" cy="681037"/>
          </a:xfrm>
        </p:spPr>
        <p:txBody>
          <a:bodyPr/>
          <a:lstStyle/>
          <a:p>
            <a:pPr algn="l" eaLnBrk="1" hangingPunct="1"/>
            <a:r>
              <a:rPr lang="en-US" altLang="zh-CN" sz="3400">
                <a:ea typeface="SimSun" panose="02010600030101010101" pitchFamily="2" charset="-122"/>
              </a:rPr>
              <a:t>Demand Curve Shifters: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 # of Buyers</a:t>
            </a:r>
          </a:p>
        </p:txBody>
      </p:sp>
    </p:spTree>
    <p:extLst>
      <p:ext uri="{BB962C8B-B14F-4D97-AF65-F5344CB8AC3E}">
        <p14:creationId xmlns:p14="http://schemas.microsoft.com/office/powerpoint/2010/main" val="7775885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82" grpId="0" animBg="1"/>
      <p:bldP spid="7888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Widescreen</PresentationFormat>
  <Paragraphs>200</Paragraphs>
  <Slides>15</Slides>
  <Notes>14</Notes>
  <HiddenSlides>2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SimSun</vt:lpstr>
      <vt:lpstr>SimSun</vt:lpstr>
      <vt:lpstr>Arial</vt:lpstr>
      <vt:lpstr>Calibri</vt:lpstr>
      <vt:lpstr>Calibri Light</vt:lpstr>
      <vt:lpstr>Tahoma</vt:lpstr>
      <vt:lpstr>Wingdings</vt:lpstr>
      <vt:lpstr>Office Theme</vt:lpstr>
      <vt:lpstr>Microsoft Excel Chart</vt:lpstr>
      <vt:lpstr>THE MARKET FORCE OF DEMAND</vt:lpstr>
      <vt:lpstr>Demand</vt:lpstr>
      <vt:lpstr>The Demand Schedule</vt:lpstr>
      <vt:lpstr>Helen’s Demand Schedule &amp; Curve</vt:lpstr>
      <vt:lpstr>Market Demand versus Individual Demand</vt:lpstr>
      <vt:lpstr>The Market Demand Curve for Lattes</vt:lpstr>
      <vt:lpstr>Demand Curve Shifters</vt:lpstr>
      <vt:lpstr>Demand Curve Shifters:  # of Buyers</vt:lpstr>
      <vt:lpstr>Demand Curve Shifters:  # of Buyers</vt:lpstr>
      <vt:lpstr>Demand Curve Shifters:  Income</vt:lpstr>
      <vt:lpstr>Demand Curve Shifters:  Prices of  Related Goods</vt:lpstr>
      <vt:lpstr>Demand Curve Shifters:  Prices of  Related Goods</vt:lpstr>
      <vt:lpstr>Demand Curve Shifters:  Tastes</vt:lpstr>
      <vt:lpstr>Demand Curve Shifters:  Expectations</vt:lpstr>
      <vt:lpstr>Summary:  Variables That Influence Buyers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 FORCE OF DEMAND</dc:title>
  <dc:creator>ENDANG PITALOKA</dc:creator>
  <cp:lastModifiedBy>ENDANG PITALOKA</cp:lastModifiedBy>
  <cp:revision>1</cp:revision>
  <dcterms:created xsi:type="dcterms:W3CDTF">2019-08-27T06:32:33Z</dcterms:created>
  <dcterms:modified xsi:type="dcterms:W3CDTF">2019-08-27T06:32:52Z</dcterms:modified>
</cp:coreProperties>
</file>