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1A57FA-A58C-4985-8FA7-3866FC939B61}" type="slidenum">
              <a:rPr lang="en-US" altLang="id-ID" smtClean="0"/>
              <a:pPr/>
              <a:t>10</a:t>
            </a:fld>
            <a:endParaRPr lang="en-US" altLang="id-ID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059294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559FDD-CD76-47F4-A8E0-94C4CC40EA20}" type="slidenum">
              <a:rPr lang="en-US" altLang="id-ID" smtClean="0"/>
              <a:pPr/>
              <a:t>11</a:t>
            </a:fld>
            <a:endParaRPr lang="en-US" altLang="id-ID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549206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3A6CF6-7E93-447F-A7DA-5EABEAE462C2}" type="slidenum">
              <a:rPr lang="en-US" altLang="id-ID" smtClean="0"/>
              <a:pPr/>
              <a:t>12</a:t>
            </a:fld>
            <a:endParaRPr lang="en-US" altLang="id-ID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600199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2458C7-DA7E-42F6-9F40-82E1AF3C2809}" type="slidenum">
              <a:rPr lang="en-US" altLang="id-ID" smtClean="0"/>
              <a:pPr/>
              <a:t>13</a:t>
            </a:fld>
            <a:endParaRPr lang="en-US" altLang="id-ID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63625" y="542925"/>
            <a:ext cx="4227513" cy="23780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563" y="3128963"/>
            <a:ext cx="5824537" cy="5624512"/>
          </a:xfrm>
          <a:noFill/>
        </p:spPr>
        <p:txBody>
          <a:bodyPr/>
          <a:lstStyle/>
          <a:p>
            <a:pPr eaLnBrk="1" hangingPunct="1">
              <a:spcBef>
                <a:spcPct val="10000"/>
              </a:spcBef>
            </a:pPr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125907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A9FC1-999D-43B2-BD12-32085DC7A56F}" type="slidenum">
              <a:rPr lang="en-US" altLang="id-ID" smtClean="0"/>
              <a:pPr/>
              <a:t>14</a:t>
            </a:fld>
            <a:endParaRPr lang="en-US" altLang="id-ID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079764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8EA33B-A4A0-44B2-AE74-6478D0856170}" type="slidenum">
              <a:rPr lang="en-US" altLang="id-ID" smtClean="0"/>
              <a:pPr/>
              <a:t>15</a:t>
            </a:fld>
            <a:endParaRPr lang="en-US" altLang="id-ID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1091618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DA2574-A43C-4198-954D-BB89DA424655}" type="slidenum">
              <a:rPr lang="en-US" altLang="id-ID" smtClean="0"/>
              <a:pPr/>
              <a:t>16</a:t>
            </a:fld>
            <a:endParaRPr lang="en-US" altLang="id-ID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498518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144EEF-C747-45C4-8011-AB70D557BB8A}" type="slidenum">
              <a:rPr lang="en-US" altLang="id-ID" smtClean="0"/>
              <a:pPr/>
              <a:t>17</a:t>
            </a:fld>
            <a:endParaRPr lang="en-US" altLang="id-ID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330575"/>
            <a:ext cx="5562600" cy="5268913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066061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48AF21-48D5-4862-B622-C310BE7C620B}" type="slidenum">
              <a:rPr lang="en-US" altLang="id-ID" smtClean="0"/>
              <a:pPr/>
              <a:t>18</a:t>
            </a:fld>
            <a:endParaRPr lang="en-US" altLang="id-ID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smtClean="0"/>
          </a:p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973209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0AD16-BCC7-489C-A9C9-B9EC5510BF7F}" type="slidenum">
              <a:rPr lang="en-US" altLang="id-ID" smtClean="0"/>
              <a:pPr/>
              <a:t>19</a:t>
            </a:fld>
            <a:endParaRPr lang="en-US" altLang="id-ID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64854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33B9B5-ED68-4323-8420-2CC2909E5D18}" type="slidenum">
              <a:rPr lang="en-US" altLang="id-ID" smtClean="0"/>
              <a:pPr/>
              <a:t>2</a:t>
            </a:fld>
            <a:endParaRPr lang="en-US" altLang="id-ID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0013500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AB5FCD-7194-4398-8FC3-BD440C2C0FB3}" type="slidenum">
              <a:rPr lang="en-US" altLang="id-ID" smtClean="0"/>
              <a:pPr/>
              <a:t>20</a:t>
            </a:fld>
            <a:endParaRPr lang="en-US" altLang="id-ID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531721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AA5BE8-D9ED-47F4-A597-12F340E813F0}" type="slidenum">
              <a:rPr lang="en-US" altLang="id-ID" smtClean="0"/>
              <a:pPr/>
              <a:t>21</a:t>
            </a:fld>
            <a:endParaRPr lang="en-US" altLang="id-ID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8622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579CFB-42AC-497E-8667-9F78A14A7DC1}" type="slidenum">
              <a:rPr lang="en-US" altLang="id-ID" smtClean="0"/>
              <a:pPr/>
              <a:t>3</a:t>
            </a:fld>
            <a:endParaRPr lang="en-US" altLang="id-ID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13711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AC044-F3AD-4149-BCAA-6EFD8D7DAF40}" type="slidenum">
              <a:rPr lang="en-US" altLang="id-ID" smtClean="0"/>
              <a:pPr/>
              <a:t>4</a:t>
            </a:fld>
            <a:endParaRPr lang="en-US" altLang="id-ID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369970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6EA059-8C63-4847-A546-EC6C3C8CC430}" type="slidenum">
              <a:rPr lang="en-US" altLang="id-ID" smtClean="0"/>
              <a:pPr/>
              <a:t>5</a:t>
            </a:fld>
            <a:endParaRPr lang="en-US" altLang="id-ID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90408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CAB33D-62E9-4DCE-94A1-53D8C6D48274}" type="slidenum">
              <a:rPr lang="en-US" altLang="id-ID" smtClean="0"/>
              <a:pPr/>
              <a:t>6</a:t>
            </a:fld>
            <a:endParaRPr lang="en-US" altLang="id-ID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917416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5D3CD-890F-4404-A437-2CAC35F7D7AF}" type="slidenum">
              <a:rPr lang="en-US" altLang="id-ID" smtClean="0"/>
              <a:pPr/>
              <a:t>7</a:t>
            </a:fld>
            <a:endParaRPr lang="en-US" altLang="id-ID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367093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262C3D-160B-4A05-878B-A94B269BECF4}" type="slidenum">
              <a:rPr lang="en-US" altLang="id-ID" smtClean="0"/>
              <a:pPr/>
              <a:t>8</a:t>
            </a:fld>
            <a:endParaRPr lang="en-US" altLang="id-ID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486150"/>
            <a:ext cx="5029200" cy="5267325"/>
          </a:xfrm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1666602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46EDE5-08DC-429B-B99F-372BB1363B39}" type="slidenum">
              <a:rPr lang="en-US" altLang="id-ID" smtClean="0"/>
              <a:pPr/>
              <a:t>9</a:t>
            </a:fld>
            <a:endParaRPr lang="en-US" altLang="id-ID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542925"/>
            <a:ext cx="4818062" cy="2711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486150"/>
            <a:ext cx="5715000" cy="5267325"/>
          </a:xfrm>
          <a:noFill/>
        </p:spPr>
        <p:txBody>
          <a:bodyPr/>
          <a:lstStyle/>
          <a:p>
            <a:pPr marL="171450" indent="-171450"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144083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THE MACROECONOMICS VARIABLE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 and deliver beautiful presentations with ease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6" y="236539"/>
            <a:ext cx="7197725" cy="1062037"/>
          </a:xfrm>
        </p:spPr>
        <p:txBody>
          <a:bodyPr/>
          <a:lstStyle/>
          <a:p>
            <a:pPr eaLnBrk="1" hangingPunct="1"/>
            <a:r>
              <a:rPr lang="en-US" altLang="id-ID" smtClean="0"/>
              <a:t>Investment vs. Capital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295400"/>
            <a:ext cx="8077200" cy="4681538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id-ID" smtClean="0"/>
              <a:t>Note:  Investment is spending on new capital.</a:t>
            </a:r>
          </a:p>
          <a:p>
            <a:pPr>
              <a:spcBef>
                <a:spcPct val="50000"/>
              </a:spcBef>
            </a:pPr>
            <a:r>
              <a:rPr lang="en-US" altLang="id-ID" smtClean="0"/>
              <a:t>Example </a:t>
            </a:r>
            <a:r>
              <a:rPr lang="en-US" altLang="id-ID" sz="2400" i="1"/>
              <a:t>(assumes no depreciation)</a:t>
            </a:r>
            <a:r>
              <a:rPr lang="en-US" altLang="id-ID" smtClean="0"/>
              <a:t>:  </a:t>
            </a:r>
          </a:p>
          <a:p>
            <a:pPr marL="692150" lvl="1" indent="-290513"/>
            <a:r>
              <a:rPr lang="en-US" altLang="id-ID" sz="2800"/>
              <a:t>1/1/2006:  </a:t>
            </a:r>
            <a:br>
              <a:rPr lang="en-US" altLang="id-ID" sz="2800"/>
            </a:br>
            <a:r>
              <a:rPr lang="en-US" altLang="id-ID" sz="2800"/>
              <a:t>economy has $500b worth of capital</a:t>
            </a:r>
          </a:p>
          <a:p>
            <a:pPr marL="692150" lvl="1" indent="-290513">
              <a:spcBef>
                <a:spcPct val="50000"/>
              </a:spcBef>
            </a:pPr>
            <a:r>
              <a:rPr lang="en-US" altLang="id-ID" sz="2800"/>
              <a:t>during 2006:</a:t>
            </a:r>
            <a:br>
              <a:rPr lang="en-US" altLang="id-ID" sz="2800"/>
            </a:br>
            <a:r>
              <a:rPr lang="en-US" altLang="id-ID" sz="2800"/>
              <a:t>investment = $60b</a:t>
            </a:r>
          </a:p>
          <a:p>
            <a:pPr marL="692150" lvl="1" indent="-290513">
              <a:spcBef>
                <a:spcPct val="50000"/>
              </a:spcBef>
            </a:pPr>
            <a:r>
              <a:rPr lang="en-US" altLang="id-ID" sz="2800"/>
              <a:t>1/1/2007: </a:t>
            </a:r>
            <a:br>
              <a:rPr lang="en-US" altLang="id-ID" sz="2800"/>
            </a:br>
            <a:r>
              <a:rPr lang="en-US" altLang="id-ID" sz="2800"/>
              <a:t>economy will have $560b worth of capital</a:t>
            </a:r>
          </a:p>
        </p:txBody>
      </p:sp>
    </p:spTree>
    <p:extLst>
      <p:ext uri="{BB962C8B-B14F-4D97-AF65-F5344CB8AC3E}">
        <p14:creationId xmlns:p14="http://schemas.microsoft.com/office/powerpoint/2010/main" val="177716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03563" y="236539"/>
            <a:ext cx="4057650" cy="1195387"/>
          </a:xfrm>
        </p:spPr>
        <p:txBody>
          <a:bodyPr/>
          <a:lstStyle/>
          <a:p>
            <a:pPr eaLnBrk="1" hangingPunct="1"/>
            <a:r>
              <a:rPr lang="en-US" altLang="id-ID" smtClean="0"/>
              <a:t>Stocks vs. Flows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5026" y="4795838"/>
            <a:ext cx="8289925" cy="1066800"/>
          </a:xfrm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0000" lnSpcReduction="20000"/>
          </a:bodyPr>
          <a:lstStyle/>
          <a:p>
            <a:pPr>
              <a:spcBef>
                <a:spcPct val="10000"/>
              </a:spcBef>
            </a:pPr>
            <a:r>
              <a:rPr lang="en-US" altLang="id-ID" sz="2700"/>
              <a:t>A </a:t>
            </a:r>
            <a:r>
              <a:rPr lang="en-US" altLang="id-ID" sz="2700" b="1">
                <a:solidFill>
                  <a:srgbClr val="FF0000"/>
                </a:solidFill>
              </a:rPr>
              <a:t>flow</a:t>
            </a:r>
            <a:r>
              <a:rPr lang="en-US" altLang="id-ID" sz="2700"/>
              <a:t> is a quantity measured per unit of time.  </a:t>
            </a:r>
          </a:p>
          <a:p>
            <a:pPr>
              <a:spcBef>
                <a:spcPct val="10000"/>
              </a:spcBef>
            </a:pPr>
            <a:r>
              <a:rPr lang="en-US" altLang="id-ID" sz="2700" i="1"/>
              <a:t>E.g</a:t>
            </a:r>
            <a:r>
              <a:rPr lang="en-US" altLang="id-ID" sz="2700"/>
              <a:t>., “U.S. investment was $2.5 trillion during 2006.”</a:t>
            </a:r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5840413" y="1382714"/>
            <a:ext cx="4348162" cy="2200275"/>
            <a:chOff x="2448" y="576"/>
            <a:chExt cx="3024" cy="1618"/>
          </a:xfrm>
        </p:grpSpPr>
        <p:grpSp>
          <p:nvGrpSpPr>
            <p:cNvPr id="31773" name="Group 5"/>
            <p:cNvGrpSpPr>
              <a:grpSpLocks/>
            </p:cNvGrpSpPr>
            <p:nvPr/>
          </p:nvGrpSpPr>
          <p:grpSpPr bwMode="auto">
            <a:xfrm>
              <a:off x="2448" y="576"/>
              <a:ext cx="3024" cy="1618"/>
              <a:chOff x="2448" y="576"/>
              <a:chExt cx="3024" cy="1618"/>
            </a:xfrm>
          </p:grpSpPr>
          <p:sp>
            <p:nvSpPr>
              <p:cNvPr id="31791" name="Rectangle 6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3024" cy="16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008080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24F00"/>
                  </a:buClr>
                  <a:buFont typeface="Wingdings" panose="05000000000000000000" pitchFamily="2" charset="2"/>
                  <a:buChar char="§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/>
              </a:p>
            </p:txBody>
          </p:sp>
          <p:grpSp>
            <p:nvGrpSpPr>
              <p:cNvPr id="31792" name="Group 7"/>
              <p:cNvGrpSpPr>
                <a:grpSpLocks/>
              </p:cNvGrpSpPr>
              <p:nvPr/>
            </p:nvGrpSpPr>
            <p:grpSpPr bwMode="auto">
              <a:xfrm>
                <a:off x="2466" y="611"/>
                <a:ext cx="2988" cy="1565"/>
                <a:chOff x="2466" y="611"/>
                <a:chExt cx="2988" cy="1565"/>
              </a:xfrm>
            </p:grpSpPr>
            <p:grpSp>
              <p:nvGrpSpPr>
                <p:cNvPr id="31793" name="Group 8"/>
                <p:cNvGrpSpPr>
                  <a:grpSpLocks/>
                </p:cNvGrpSpPr>
                <p:nvPr/>
              </p:nvGrpSpPr>
              <p:grpSpPr bwMode="auto">
                <a:xfrm>
                  <a:off x="2518" y="1051"/>
                  <a:ext cx="2936" cy="1125"/>
                  <a:chOff x="2518" y="1051"/>
                  <a:chExt cx="2936" cy="1125"/>
                </a:xfrm>
              </p:grpSpPr>
              <p:sp>
                <p:nvSpPr>
                  <p:cNvPr id="31800" name="Freeform 9"/>
                  <p:cNvSpPr>
                    <a:spLocks/>
                  </p:cNvSpPr>
                  <p:nvPr/>
                </p:nvSpPr>
                <p:spPr bwMode="auto">
                  <a:xfrm>
                    <a:off x="2518" y="1051"/>
                    <a:ext cx="2936" cy="1125"/>
                  </a:xfrm>
                  <a:custGeom>
                    <a:avLst/>
                    <a:gdLst>
                      <a:gd name="T0" fmla="*/ 2936 w 2936"/>
                      <a:gd name="T1" fmla="*/ 334 h 1125"/>
                      <a:gd name="T2" fmla="*/ 2919 w 2936"/>
                      <a:gd name="T3" fmla="*/ 228 h 1125"/>
                      <a:gd name="T4" fmla="*/ 2866 w 2936"/>
                      <a:gd name="T5" fmla="*/ 141 h 1125"/>
                      <a:gd name="T6" fmla="*/ 2796 w 2936"/>
                      <a:gd name="T7" fmla="*/ 70 h 1125"/>
                      <a:gd name="T8" fmla="*/ 2708 w 2936"/>
                      <a:gd name="T9" fmla="*/ 17 h 1125"/>
                      <a:gd name="T10" fmla="*/ 2602 w 2936"/>
                      <a:gd name="T11" fmla="*/ 0 h 1125"/>
                      <a:gd name="T12" fmla="*/ 1846 w 2936"/>
                      <a:gd name="T13" fmla="*/ 0 h 1125"/>
                      <a:gd name="T14" fmla="*/ 1090 w 2936"/>
                      <a:gd name="T15" fmla="*/ 0 h 1125"/>
                      <a:gd name="T16" fmla="*/ 317 w 2936"/>
                      <a:gd name="T17" fmla="*/ 0 h 1125"/>
                      <a:gd name="T18" fmla="*/ 211 w 2936"/>
                      <a:gd name="T19" fmla="*/ 17 h 1125"/>
                      <a:gd name="T20" fmla="*/ 123 w 2936"/>
                      <a:gd name="T21" fmla="*/ 70 h 1125"/>
                      <a:gd name="T22" fmla="*/ 53 w 2936"/>
                      <a:gd name="T23" fmla="*/ 141 h 1125"/>
                      <a:gd name="T24" fmla="*/ 18 w 2936"/>
                      <a:gd name="T25" fmla="*/ 228 h 1125"/>
                      <a:gd name="T26" fmla="*/ 0 w 2936"/>
                      <a:gd name="T27" fmla="*/ 334 h 1125"/>
                      <a:gd name="T28" fmla="*/ 18 w 2936"/>
                      <a:gd name="T29" fmla="*/ 422 h 1125"/>
                      <a:gd name="T30" fmla="*/ 53 w 2936"/>
                      <a:gd name="T31" fmla="*/ 527 h 1125"/>
                      <a:gd name="T32" fmla="*/ 123 w 2936"/>
                      <a:gd name="T33" fmla="*/ 598 h 1125"/>
                      <a:gd name="T34" fmla="*/ 211 w 2936"/>
                      <a:gd name="T35" fmla="*/ 633 h 1125"/>
                      <a:gd name="T36" fmla="*/ 317 w 2936"/>
                      <a:gd name="T37" fmla="*/ 651 h 1125"/>
                      <a:gd name="T38" fmla="*/ 282 w 2936"/>
                      <a:gd name="T39" fmla="*/ 651 h 1125"/>
                      <a:gd name="T40" fmla="*/ 598 w 2936"/>
                      <a:gd name="T41" fmla="*/ 1055 h 1125"/>
                      <a:gd name="T42" fmla="*/ 668 w 2936"/>
                      <a:gd name="T43" fmla="*/ 1090 h 1125"/>
                      <a:gd name="T44" fmla="*/ 721 w 2936"/>
                      <a:gd name="T45" fmla="*/ 1125 h 1125"/>
                      <a:gd name="T46" fmla="*/ 756 w 2936"/>
                      <a:gd name="T47" fmla="*/ 1125 h 1125"/>
                      <a:gd name="T48" fmla="*/ 1495 w 2936"/>
                      <a:gd name="T49" fmla="*/ 1125 h 1125"/>
                      <a:gd name="T50" fmla="*/ 2233 w 2936"/>
                      <a:gd name="T51" fmla="*/ 1125 h 1125"/>
                      <a:gd name="T52" fmla="*/ 2303 w 2936"/>
                      <a:gd name="T53" fmla="*/ 1125 h 1125"/>
                      <a:gd name="T54" fmla="*/ 2356 w 2936"/>
                      <a:gd name="T55" fmla="*/ 1090 h 1125"/>
                      <a:gd name="T56" fmla="*/ 2409 w 2936"/>
                      <a:gd name="T57" fmla="*/ 1055 h 1125"/>
                      <a:gd name="T58" fmla="*/ 2725 w 2936"/>
                      <a:gd name="T59" fmla="*/ 651 h 1125"/>
                      <a:gd name="T60" fmla="*/ 2813 w 2936"/>
                      <a:gd name="T61" fmla="*/ 615 h 1125"/>
                      <a:gd name="T62" fmla="*/ 2884 w 2936"/>
                      <a:gd name="T63" fmla="*/ 545 h 1125"/>
                      <a:gd name="T64" fmla="*/ 2919 w 2936"/>
                      <a:gd name="T65" fmla="*/ 440 h 1125"/>
                      <a:gd name="T66" fmla="*/ 2936 w 2936"/>
                      <a:gd name="T67" fmla="*/ 334 h 1125"/>
                      <a:gd name="T68" fmla="*/ 2936 w 2936"/>
                      <a:gd name="T69" fmla="*/ 334 h 1125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</a:gdLst>
                    <a:ahLst/>
                    <a:cxnLst>
                      <a:cxn ang="T70">
                        <a:pos x="T0" y="T1"/>
                      </a:cxn>
                      <a:cxn ang="T71">
                        <a:pos x="T2" y="T3"/>
                      </a:cxn>
                      <a:cxn ang="T72">
                        <a:pos x="T4" y="T5"/>
                      </a:cxn>
                      <a:cxn ang="T73">
                        <a:pos x="T6" y="T7"/>
                      </a:cxn>
                      <a:cxn ang="T74">
                        <a:pos x="T8" y="T9"/>
                      </a:cxn>
                      <a:cxn ang="T75">
                        <a:pos x="T10" y="T11"/>
                      </a:cxn>
                      <a:cxn ang="T76">
                        <a:pos x="T12" y="T13"/>
                      </a:cxn>
                      <a:cxn ang="T77">
                        <a:pos x="T14" y="T15"/>
                      </a:cxn>
                      <a:cxn ang="T78">
                        <a:pos x="T16" y="T17"/>
                      </a:cxn>
                      <a:cxn ang="T79">
                        <a:pos x="T18" y="T19"/>
                      </a:cxn>
                      <a:cxn ang="T80">
                        <a:pos x="T20" y="T21"/>
                      </a:cxn>
                      <a:cxn ang="T81">
                        <a:pos x="T22" y="T23"/>
                      </a:cxn>
                      <a:cxn ang="T82">
                        <a:pos x="T24" y="T25"/>
                      </a:cxn>
                      <a:cxn ang="T83">
                        <a:pos x="T26" y="T27"/>
                      </a:cxn>
                      <a:cxn ang="T84">
                        <a:pos x="T28" y="T29"/>
                      </a:cxn>
                      <a:cxn ang="T85">
                        <a:pos x="T30" y="T31"/>
                      </a:cxn>
                      <a:cxn ang="T86">
                        <a:pos x="T32" y="T33"/>
                      </a:cxn>
                      <a:cxn ang="T87">
                        <a:pos x="T34" y="T35"/>
                      </a:cxn>
                      <a:cxn ang="T88">
                        <a:pos x="T36" y="T37"/>
                      </a:cxn>
                      <a:cxn ang="T89">
                        <a:pos x="T38" y="T39"/>
                      </a:cxn>
                      <a:cxn ang="T90">
                        <a:pos x="T40" y="T41"/>
                      </a:cxn>
                      <a:cxn ang="T91">
                        <a:pos x="T42" y="T43"/>
                      </a:cxn>
                      <a:cxn ang="T92">
                        <a:pos x="T44" y="T45"/>
                      </a:cxn>
                      <a:cxn ang="T93">
                        <a:pos x="T46" y="T47"/>
                      </a:cxn>
                      <a:cxn ang="T94">
                        <a:pos x="T48" y="T49"/>
                      </a:cxn>
                      <a:cxn ang="T95">
                        <a:pos x="T50" y="T51"/>
                      </a:cxn>
                      <a:cxn ang="T96">
                        <a:pos x="T52" y="T53"/>
                      </a:cxn>
                      <a:cxn ang="T97">
                        <a:pos x="T54" y="T55"/>
                      </a:cxn>
                      <a:cxn ang="T98">
                        <a:pos x="T56" y="T57"/>
                      </a:cxn>
                      <a:cxn ang="T99">
                        <a:pos x="T58" y="T59"/>
                      </a:cxn>
                      <a:cxn ang="T100">
                        <a:pos x="T60" y="T61"/>
                      </a:cxn>
                      <a:cxn ang="T101">
                        <a:pos x="T62" y="T63"/>
                      </a:cxn>
                      <a:cxn ang="T102">
                        <a:pos x="T64" y="T65"/>
                      </a:cxn>
                      <a:cxn ang="T103">
                        <a:pos x="T66" y="T67"/>
                      </a:cxn>
                      <a:cxn ang="T104">
                        <a:pos x="T68" y="T69"/>
                      </a:cxn>
                    </a:cxnLst>
                    <a:rect l="0" t="0" r="r" b="b"/>
                    <a:pathLst>
                      <a:path w="2936" h="1125">
                        <a:moveTo>
                          <a:pt x="2936" y="334"/>
                        </a:moveTo>
                        <a:lnTo>
                          <a:pt x="2919" y="228"/>
                        </a:lnTo>
                        <a:lnTo>
                          <a:pt x="2866" y="141"/>
                        </a:lnTo>
                        <a:lnTo>
                          <a:pt x="2796" y="70"/>
                        </a:lnTo>
                        <a:lnTo>
                          <a:pt x="2708" y="17"/>
                        </a:lnTo>
                        <a:lnTo>
                          <a:pt x="2602" y="0"/>
                        </a:lnTo>
                        <a:lnTo>
                          <a:pt x="1846" y="0"/>
                        </a:lnTo>
                        <a:lnTo>
                          <a:pt x="1090" y="0"/>
                        </a:lnTo>
                        <a:lnTo>
                          <a:pt x="317" y="0"/>
                        </a:lnTo>
                        <a:lnTo>
                          <a:pt x="211" y="17"/>
                        </a:lnTo>
                        <a:lnTo>
                          <a:pt x="123" y="70"/>
                        </a:lnTo>
                        <a:lnTo>
                          <a:pt x="53" y="141"/>
                        </a:lnTo>
                        <a:lnTo>
                          <a:pt x="18" y="228"/>
                        </a:lnTo>
                        <a:lnTo>
                          <a:pt x="0" y="334"/>
                        </a:lnTo>
                        <a:lnTo>
                          <a:pt x="18" y="422"/>
                        </a:lnTo>
                        <a:lnTo>
                          <a:pt x="53" y="527"/>
                        </a:lnTo>
                        <a:lnTo>
                          <a:pt x="123" y="598"/>
                        </a:lnTo>
                        <a:lnTo>
                          <a:pt x="211" y="633"/>
                        </a:lnTo>
                        <a:lnTo>
                          <a:pt x="317" y="651"/>
                        </a:lnTo>
                        <a:lnTo>
                          <a:pt x="282" y="651"/>
                        </a:lnTo>
                        <a:lnTo>
                          <a:pt x="598" y="1055"/>
                        </a:lnTo>
                        <a:lnTo>
                          <a:pt x="668" y="1090"/>
                        </a:lnTo>
                        <a:lnTo>
                          <a:pt x="721" y="1125"/>
                        </a:lnTo>
                        <a:lnTo>
                          <a:pt x="756" y="1125"/>
                        </a:lnTo>
                        <a:lnTo>
                          <a:pt x="1495" y="1125"/>
                        </a:lnTo>
                        <a:lnTo>
                          <a:pt x="2233" y="1125"/>
                        </a:lnTo>
                        <a:lnTo>
                          <a:pt x="2303" y="1125"/>
                        </a:lnTo>
                        <a:lnTo>
                          <a:pt x="2356" y="1090"/>
                        </a:lnTo>
                        <a:lnTo>
                          <a:pt x="2409" y="1055"/>
                        </a:lnTo>
                        <a:lnTo>
                          <a:pt x="2725" y="651"/>
                        </a:lnTo>
                        <a:lnTo>
                          <a:pt x="2813" y="615"/>
                        </a:lnTo>
                        <a:lnTo>
                          <a:pt x="2884" y="545"/>
                        </a:lnTo>
                        <a:lnTo>
                          <a:pt x="2919" y="440"/>
                        </a:lnTo>
                        <a:lnTo>
                          <a:pt x="2936" y="334"/>
                        </a:lnTo>
                        <a:close/>
                      </a:path>
                    </a:pathLst>
                  </a:custGeom>
                  <a:solidFill>
                    <a:srgbClr val="DDDDDD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801" name="Freeform 10"/>
                  <p:cNvSpPr>
                    <a:spLocks/>
                  </p:cNvSpPr>
                  <p:nvPr/>
                </p:nvSpPr>
                <p:spPr bwMode="auto">
                  <a:xfrm>
                    <a:off x="2888" y="1420"/>
                    <a:ext cx="2127" cy="229"/>
                  </a:xfrm>
                  <a:custGeom>
                    <a:avLst/>
                    <a:gdLst>
                      <a:gd name="T0" fmla="*/ 2127 w 2127"/>
                      <a:gd name="T1" fmla="*/ 211 h 229"/>
                      <a:gd name="T2" fmla="*/ 2109 w 2127"/>
                      <a:gd name="T3" fmla="*/ 141 h 229"/>
                      <a:gd name="T4" fmla="*/ 2057 w 2127"/>
                      <a:gd name="T5" fmla="*/ 71 h 229"/>
                      <a:gd name="T6" fmla="*/ 2004 w 2127"/>
                      <a:gd name="T7" fmla="*/ 18 h 229"/>
                      <a:gd name="T8" fmla="*/ 1916 w 2127"/>
                      <a:gd name="T9" fmla="*/ 0 h 229"/>
                      <a:gd name="T10" fmla="*/ 1072 w 2127"/>
                      <a:gd name="T11" fmla="*/ 0 h 229"/>
                      <a:gd name="T12" fmla="*/ 228 w 2127"/>
                      <a:gd name="T13" fmla="*/ 0 h 229"/>
                      <a:gd name="T14" fmla="*/ 140 w 2127"/>
                      <a:gd name="T15" fmla="*/ 18 h 229"/>
                      <a:gd name="T16" fmla="*/ 70 w 2127"/>
                      <a:gd name="T17" fmla="*/ 71 h 229"/>
                      <a:gd name="T18" fmla="*/ 17 w 2127"/>
                      <a:gd name="T19" fmla="*/ 141 h 229"/>
                      <a:gd name="T20" fmla="*/ 0 w 2127"/>
                      <a:gd name="T21" fmla="*/ 211 h 229"/>
                      <a:gd name="T22" fmla="*/ 0 w 2127"/>
                      <a:gd name="T23" fmla="*/ 229 h 229"/>
                      <a:gd name="T24" fmla="*/ 720 w 2127"/>
                      <a:gd name="T25" fmla="*/ 229 h 229"/>
                      <a:gd name="T26" fmla="*/ 1424 w 2127"/>
                      <a:gd name="T27" fmla="*/ 229 h 229"/>
                      <a:gd name="T28" fmla="*/ 2127 w 2127"/>
                      <a:gd name="T29" fmla="*/ 229 h 229"/>
                      <a:gd name="T30" fmla="*/ 2127 w 2127"/>
                      <a:gd name="T31" fmla="*/ 211 h 229"/>
                      <a:gd name="T32" fmla="*/ 2127 w 2127"/>
                      <a:gd name="T33" fmla="*/ 211 h 229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2127" h="229">
                        <a:moveTo>
                          <a:pt x="2127" y="211"/>
                        </a:moveTo>
                        <a:lnTo>
                          <a:pt x="2109" y="141"/>
                        </a:lnTo>
                        <a:lnTo>
                          <a:pt x="2057" y="71"/>
                        </a:lnTo>
                        <a:lnTo>
                          <a:pt x="2004" y="18"/>
                        </a:lnTo>
                        <a:lnTo>
                          <a:pt x="1916" y="0"/>
                        </a:lnTo>
                        <a:lnTo>
                          <a:pt x="1072" y="0"/>
                        </a:lnTo>
                        <a:lnTo>
                          <a:pt x="228" y="0"/>
                        </a:lnTo>
                        <a:lnTo>
                          <a:pt x="140" y="18"/>
                        </a:lnTo>
                        <a:lnTo>
                          <a:pt x="70" y="71"/>
                        </a:lnTo>
                        <a:lnTo>
                          <a:pt x="17" y="141"/>
                        </a:lnTo>
                        <a:lnTo>
                          <a:pt x="0" y="211"/>
                        </a:lnTo>
                        <a:lnTo>
                          <a:pt x="0" y="229"/>
                        </a:lnTo>
                        <a:lnTo>
                          <a:pt x="720" y="229"/>
                        </a:lnTo>
                        <a:lnTo>
                          <a:pt x="1424" y="229"/>
                        </a:lnTo>
                        <a:lnTo>
                          <a:pt x="2127" y="229"/>
                        </a:lnTo>
                        <a:lnTo>
                          <a:pt x="2127" y="211"/>
                        </a:lnTo>
                        <a:close/>
                      </a:path>
                    </a:pathLst>
                  </a:custGeom>
                  <a:solidFill>
                    <a:srgbClr val="68D6E2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80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800" y="1702"/>
                    <a:ext cx="2443" cy="1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803" name="Freeform 12"/>
                  <p:cNvSpPr>
                    <a:spLocks/>
                  </p:cNvSpPr>
                  <p:nvPr/>
                </p:nvSpPr>
                <p:spPr bwMode="auto">
                  <a:xfrm>
                    <a:off x="2589" y="1051"/>
                    <a:ext cx="299" cy="598"/>
                  </a:xfrm>
                  <a:custGeom>
                    <a:avLst/>
                    <a:gdLst>
                      <a:gd name="T0" fmla="*/ 246 w 299"/>
                      <a:gd name="T1" fmla="*/ 0 h 598"/>
                      <a:gd name="T2" fmla="*/ 175 w 299"/>
                      <a:gd name="T3" fmla="*/ 35 h 598"/>
                      <a:gd name="T4" fmla="*/ 105 w 299"/>
                      <a:gd name="T5" fmla="*/ 88 h 598"/>
                      <a:gd name="T6" fmla="*/ 35 w 299"/>
                      <a:gd name="T7" fmla="*/ 176 h 598"/>
                      <a:gd name="T8" fmla="*/ 0 w 299"/>
                      <a:gd name="T9" fmla="*/ 299 h 598"/>
                      <a:gd name="T10" fmla="*/ 17 w 299"/>
                      <a:gd name="T11" fmla="*/ 422 h 598"/>
                      <a:gd name="T12" fmla="*/ 70 w 299"/>
                      <a:gd name="T13" fmla="*/ 510 h 598"/>
                      <a:gd name="T14" fmla="*/ 158 w 299"/>
                      <a:gd name="T15" fmla="*/ 563 h 598"/>
                      <a:gd name="T16" fmla="*/ 263 w 299"/>
                      <a:gd name="T17" fmla="*/ 580 h 598"/>
                      <a:gd name="T18" fmla="*/ 299 w 299"/>
                      <a:gd name="T19" fmla="*/ 598 h 59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99" h="598">
                        <a:moveTo>
                          <a:pt x="246" y="0"/>
                        </a:moveTo>
                        <a:lnTo>
                          <a:pt x="175" y="35"/>
                        </a:lnTo>
                        <a:lnTo>
                          <a:pt x="105" y="88"/>
                        </a:lnTo>
                        <a:lnTo>
                          <a:pt x="35" y="176"/>
                        </a:lnTo>
                        <a:lnTo>
                          <a:pt x="0" y="299"/>
                        </a:lnTo>
                        <a:lnTo>
                          <a:pt x="17" y="422"/>
                        </a:lnTo>
                        <a:lnTo>
                          <a:pt x="70" y="510"/>
                        </a:lnTo>
                        <a:lnTo>
                          <a:pt x="158" y="563"/>
                        </a:lnTo>
                        <a:lnTo>
                          <a:pt x="263" y="580"/>
                        </a:lnTo>
                        <a:lnTo>
                          <a:pt x="299" y="598"/>
                        </a:ln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804" name="Freeform 13"/>
                  <p:cNvSpPr>
                    <a:spLocks/>
                  </p:cNvSpPr>
                  <p:nvPr/>
                </p:nvSpPr>
                <p:spPr bwMode="auto">
                  <a:xfrm>
                    <a:off x="5015" y="1051"/>
                    <a:ext cx="352" cy="598"/>
                  </a:xfrm>
                  <a:custGeom>
                    <a:avLst/>
                    <a:gdLst>
                      <a:gd name="T0" fmla="*/ 105 w 352"/>
                      <a:gd name="T1" fmla="*/ 0 h 598"/>
                      <a:gd name="T2" fmla="*/ 211 w 352"/>
                      <a:gd name="T3" fmla="*/ 35 h 598"/>
                      <a:gd name="T4" fmla="*/ 281 w 352"/>
                      <a:gd name="T5" fmla="*/ 88 h 598"/>
                      <a:gd name="T6" fmla="*/ 334 w 352"/>
                      <a:gd name="T7" fmla="*/ 193 h 598"/>
                      <a:gd name="T8" fmla="*/ 352 w 352"/>
                      <a:gd name="T9" fmla="*/ 316 h 598"/>
                      <a:gd name="T10" fmla="*/ 334 w 352"/>
                      <a:gd name="T11" fmla="*/ 404 h 598"/>
                      <a:gd name="T12" fmla="*/ 299 w 352"/>
                      <a:gd name="T13" fmla="*/ 492 h 598"/>
                      <a:gd name="T14" fmla="*/ 228 w 352"/>
                      <a:gd name="T15" fmla="*/ 545 h 598"/>
                      <a:gd name="T16" fmla="*/ 141 w 352"/>
                      <a:gd name="T17" fmla="*/ 580 h 598"/>
                      <a:gd name="T18" fmla="*/ 53 w 352"/>
                      <a:gd name="T19" fmla="*/ 598 h 598"/>
                      <a:gd name="T20" fmla="*/ 0 w 352"/>
                      <a:gd name="T21" fmla="*/ 598 h 59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52" h="598">
                        <a:moveTo>
                          <a:pt x="105" y="0"/>
                        </a:moveTo>
                        <a:lnTo>
                          <a:pt x="211" y="35"/>
                        </a:lnTo>
                        <a:lnTo>
                          <a:pt x="281" y="88"/>
                        </a:lnTo>
                        <a:lnTo>
                          <a:pt x="334" y="193"/>
                        </a:lnTo>
                        <a:lnTo>
                          <a:pt x="352" y="316"/>
                        </a:lnTo>
                        <a:lnTo>
                          <a:pt x="334" y="404"/>
                        </a:lnTo>
                        <a:lnTo>
                          <a:pt x="299" y="492"/>
                        </a:lnTo>
                        <a:lnTo>
                          <a:pt x="228" y="545"/>
                        </a:lnTo>
                        <a:lnTo>
                          <a:pt x="141" y="580"/>
                        </a:lnTo>
                        <a:lnTo>
                          <a:pt x="53" y="598"/>
                        </a:lnTo>
                        <a:lnTo>
                          <a:pt x="0" y="598"/>
                        </a:ln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  <p:grpSp>
              <p:nvGrpSpPr>
                <p:cNvPr id="31794" name="Group 14"/>
                <p:cNvGrpSpPr>
                  <a:grpSpLocks/>
                </p:cNvGrpSpPr>
                <p:nvPr/>
              </p:nvGrpSpPr>
              <p:grpSpPr bwMode="auto">
                <a:xfrm>
                  <a:off x="2466" y="611"/>
                  <a:ext cx="668" cy="475"/>
                  <a:chOff x="2466" y="611"/>
                  <a:chExt cx="668" cy="475"/>
                </a:xfrm>
              </p:grpSpPr>
              <p:sp>
                <p:nvSpPr>
                  <p:cNvPr id="31795" name="Freeform 15"/>
                  <p:cNvSpPr>
                    <a:spLocks/>
                  </p:cNvSpPr>
                  <p:nvPr/>
                </p:nvSpPr>
                <p:spPr bwMode="auto">
                  <a:xfrm>
                    <a:off x="2659" y="611"/>
                    <a:ext cx="176" cy="211"/>
                  </a:xfrm>
                  <a:custGeom>
                    <a:avLst/>
                    <a:gdLst>
                      <a:gd name="T0" fmla="*/ 176 w 176"/>
                      <a:gd name="T1" fmla="*/ 0 h 211"/>
                      <a:gd name="T2" fmla="*/ 70 w 176"/>
                      <a:gd name="T3" fmla="*/ 0 h 211"/>
                      <a:gd name="T4" fmla="*/ 35 w 176"/>
                      <a:gd name="T5" fmla="*/ 18 h 211"/>
                      <a:gd name="T6" fmla="*/ 18 w 176"/>
                      <a:gd name="T7" fmla="*/ 53 h 211"/>
                      <a:gd name="T8" fmla="*/ 0 w 176"/>
                      <a:gd name="T9" fmla="*/ 106 h 211"/>
                      <a:gd name="T10" fmla="*/ 18 w 176"/>
                      <a:gd name="T11" fmla="*/ 158 h 211"/>
                      <a:gd name="T12" fmla="*/ 35 w 176"/>
                      <a:gd name="T13" fmla="*/ 211 h 211"/>
                      <a:gd name="T14" fmla="*/ 70 w 176"/>
                      <a:gd name="T15" fmla="*/ 211 h 211"/>
                      <a:gd name="T16" fmla="*/ 176 w 176"/>
                      <a:gd name="T17" fmla="*/ 211 h 21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76" h="211">
                        <a:moveTo>
                          <a:pt x="176" y="0"/>
                        </a:moveTo>
                        <a:lnTo>
                          <a:pt x="70" y="0"/>
                        </a:lnTo>
                        <a:lnTo>
                          <a:pt x="35" y="18"/>
                        </a:lnTo>
                        <a:lnTo>
                          <a:pt x="18" y="53"/>
                        </a:lnTo>
                        <a:lnTo>
                          <a:pt x="0" y="106"/>
                        </a:lnTo>
                        <a:lnTo>
                          <a:pt x="18" y="158"/>
                        </a:lnTo>
                        <a:lnTo>
                          <a:pt x="35" y="211"/>
                        </a:lnTo>
                        <a:lnTo>
                          <a:pt x="70" y="211"/>
                        </a:lnTo>
                        <a:lnTo>
                          <a:pt x="176" y="211"/>
                        </a:lnTo>
                      </a:path>
                    </a:pathLst>
                  </a:custGeom>
                  <a:solidFill>
                    <a:srgbClr val="FFEEBF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796" name="Freeform 16"/>
                  <p:cNvSpPr>
                    <a:spLocks/>
                  </p:cNvSpPr>
                  <p:nvPr/>
                </p:nvSpPr>
                <p:spPr bwMode="auto">
                  <a:xfrm>
                    <a:off x="2764" y="611"/>
                    <a:ext cx="159" cy="211"/>
                  </a:xfrm>
                  <a:custGeom>
                    <a:avLst/>
                    <a:gdLst>
                      <a:gd name="T0" fmla="*/ 71 w 159"/>
                      <a:gd name="T1" fmla="*/ 211 h 211"/>
                      <a:gd name="T2" fmla="*/ 124 w 159"/>
                      <a:gd name="T3" fmla="*/ 211 h 211"/>
                      <a:gd name="T4" fmla="*/ 141 w 159"/>
                      <a:gd name="T5" fmla="*/ 158 h 211"/>
                      <a:gd name="T6" fmla="*/ 159 w 159"/>
                      <a:gd name="T7" fmla="*/ 106 h 211"/>
                      <a:gd name="T8" fmla="*/ 141 w 159"/>
                      <a:gd name="T9" fmla="*/ 53 h 211"/>
                      <a:gd name="T10" fmla="*/ 124 w 159"/>
                      <a:gd name="T11" fmla="*/ 18 h 211"/>
                      <a:gd name="T12" fmla="*/ 71 w 159"/>
                      <a:gd name="T13" fmla="*/ 0 h 211"/>
                      <a:gd name="T14" fmla="*/ 36 w 159"/>
                      <a:gd name="T15" fmla="*/ 18 h 211"/>
                      <a:gd name="T16" fmla="*/ 18 w 159"/>
                      <a:gd name="T17" fmla="*/ 53 h 211"/>
                      <a:gd name="T18" fmla="*/ 0 w 159"/>
                      <a:gd name="T19" fmla="*/ 106 h 211"/>
                      <a:gd name="T20" fmla="*/ 18 w 159"/>
                      <a:gd name="T21" fmla="*/ 158 h 211"/>
                      <a:gd name="T22" fmla="*/ 36 w 159"/>
                      <a:gd name="T23" fmla="*/ 211 h 211"/>
                      <a:gd name="T24" fmla="*/ 71 w 159"/>
                      <a:gd name="T25" fmla="*/ 211 h 211"/>
                      <a:gd name="T26" fmla="*/ 71 w 159"/>
                      <a:gd name="T27" fmla="*/ 211 h 211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159" h="211">
                        <a:moveTo>
                          <a:pt x="71" y="211"/>
                        </a:moveTo>
                        <a:lnTo>
                          <a:pt x="124" y="211"/>
                        </a:lnTo>
                        <a:lnTo>
                          <a:pt x="141" y="158"/>
                        </a:lnTo>
                        <a:lnTo>
                          <a:pt x="159" y="106"/>
                        </a:lnTo>
                        <a:lnTo>
                          <a:pt x="141" y="53"/>
                        </a:lnTo>
                        <a:lnTo>
                          <a:pt x="124" y="18"/>
                        </a:lnTo>
                        <a:lnTo>
                          <a:pt x="71" y="0"/>
                        </a:lnTo>
                        <a:lnTo>
                          <a:pt x="36" y="18"/>
                        </a:lnTo>
                        <a:lnTo>
                          <a:pt x="18" y="53"/>
                        </a:lnTo>
                        <a:lnTo>
                          <a:pt x="0" y="106"/>
                        </a:lnTo>
                        <a:lnTo>
                          <a:pt x="18" y="158"/>
                        </a:lnTo>
                        <a:lnTo>
                          <a:pt x="36" y="211"/>
                        </a:lnTo>
                        <a:lnTo>
                          <a:pt x="71" y="211"/>
                        </a:lnTo>
                        <a:close/>
                      </a:path>
                    </a:pathLst>
                  </a:custGeom>
                  <a:solidFill>
                    <a:srgbClr val="FFEEBF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797" name="Freeform 17"/>
                  <p:cNvSpPr>
                    <a:spLocks/>
                  </p:cNvSpPr>
                  <p:nvPr/>
                </p:nvSpPr>
                <p:spPr bwMode="auto">
                  <a:xfrm>
                    <a:off x="2606" y="734"/>
                    <a:ext cx="528" cy="352"/>
                  </a:xfrm>
                  <a:custGeom>
                    <a:avLst/>
                    <a:gdLst>
                      <a:gd name="T0" fmla="*/ 440 w 528"/>
                      <a:gd name="T1" fmla="*/ 352 h 352"/>
                      <a:gd name="T2" fmla="*/ 493 w 528"/>
                      <a:gd name="T3" fmla="*/ 352 h 352"/>
                      <a:gd name="T4" fmla="*/ 510 w 528"/>
                      <a:gd name="T5" fmla="*/ 334 h 352"/>
                      <a:gd name="T6" fmla="*/ 528 w 528"/>
                      <a:gd name="T7" fmla="*/ 317 h 352"/>
                      <a:gd name="T8" fmla="*/ 528 w 528"/>
                      <a:gd name="T9" fmla="*/ 211 h 352"/>
                      <a:gd name="T10" fmla="*/ 510 w 528"/>
                      <a:gd name="T11" fmla="*/ 123 h 352"/>
                      <a:gd name="T12" fmla="*/ 475 w 528"/>
                      <a:gd name="T13" fmla="*/ 53 h 352"/>
                      <a:gd name="T14" fmla="*/ 405 w 528"/>
                      <a:gd name="T15" fmla="*/ 18 h 352"/>
                      <a:gd name="T16" fmla="*/ 299 w 528"/>
                      <a:gd name="T17" fmla="*/ 0 h 352"/>
                      <a:gd name="T18" fmla="*/ 35 w 528"/>
                      <a:gd name="T19" fmla="*/ 0 h 352"/>
                      <a:gd name="T20" fmla="*/ 18 w 528"/>
                      <a:gd name="T21" fmla="*/ 0 h 352"/>
                      <a:gd name="T22" fmla="*/ 0 w 528"/>
                      <a:gd name="T23" fmla="*/ 18 h 352"/>
                      <a:gd name="T24" fmla="*/ 0 w 528"/>
                      <a:gd name="T25" fmla="*/ 88 h 352"/>
                      <a:gd name="T26" fmla="*/ 0 w 528"/>
                      <a:gd name="T27" fmla="*/ 141 h 352"/>
                      <a:gd name="T28" fmla="*/ 18 w 528"/>
                      <a:gd name="T29" fmla="*/ 159 h 352"/>
                      <a:gd name="T30" fmla="*/ 35 w 528"/>
                      <a:gd name="T31" fmla="*/ 176 h 352"/>
                      <a:gd name="T32" fmla="*/ 299 w 528"/>
                      <a:gd name="T33" fmla="*/ 176 h 352"/>
                      <a:gd name="T34" fmla="*/ 334 w 528"/>
                      <a:gd name="T35" fmla="*/ 194 h 352"/>
                      <a:gd name="T36" fmla="*/ 352 w 528"/>
                      <a:gd name="T37" fmla="*/ 211 h 352"/>
                      <a:gd name="T38" fmla="*/ 352 w 528"/>
                      <a:gd name="T39" fmla="*/ 317 h 352"/>
                      <a:gd name="T40" fmla="*/ 352 w 528"/>
                      <a:gd name="T41" fmla="*/ 334 h 352"/>
                      <a:gd name="T42" fmla="*/ 387 w 528"/>
                      <a:gd name="T43" fmla="*/ 352 h 352"/>
                      <a:gd name="T44" fmla="*/ 440 w 528"/>
                      <a:gd name="T45" fmla="*/ 352 h 352"/>
                      <a:gd name="T46" fmla="*/ 440 w 528"/>
                      <a:gd name="T47" fmla="*/ 352 h 352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528" h="352">
                        <a:moveTo>
                          <a:pt x="440" y="352"/>
                        </a:moveTo>
                        <a:lnTo>
                          <a:pt x="493" y="352"/>
                        </a:lnTo>
                        <a:lnTo>
                          <a:pt x="510" y="334"/>
                        </a:lnTo>
                        <a:lnTo>
                          <a:pt x="528" y="317"/>
                        </a:lnTo>
                        <a:lnTo>
                          <a:pt x="528" y="211"/>
                        </a:lnTo>
                        <a:lnTo>
                          <a:pt x="510" y="123"/>
                        </a:lnTo>
                        <a:lnTo>
                          <a:pt x="475" y="53"/>
                        </a:lnTo>
                        <a:lnTo>
                          <a:pt x="405" y="18"/>
                        </a:lnTo>
                        <a:lnTo>
                          <a:pt x="299" y="0"/>
                        </a:lnTo>
                        <a:lnTo>
                          <a:pt x="35" y="0"/>
                        </a:lnTo>
                        <a:lnTo>
                          <a:pt x="18" y="0"/>
                        </a:lnTo>
                        <a:lnTo>
                          <a:pt x="0" y="18"/>
                        </a:lnTo>
                        <a:lnTo>
                          <a:pt x="0" y="88"/>
                        </a:lnTo>
                        <a:lnTo>
                          <a:pt x="0" y="141"/>
                        </a:lnTo>
                        <a:lnTo>
                          <a:pt x="18" y="159"/>
                        </a:lnTo>
                        <a:lnTo>
                          <a:pt x="35" y="176"/>
                        </a:lnTo>
                        <a:lnTo>
                          <a:pt x="299" y="176"/>
                        </a:lnTo>
                        <a:lnTo>
                          <a:pt x="334" y="194"/>
                        </a:lnTo>
                        <a:lnTo>
                          <a:pt x="352" y="211"/>
                        </a:lnTo>
                        <a:lnTo>
                          <a:pt x="352" y="317"/>
                        </a:lnTo>
                        <a:lnTo>
                          <a:pt x="352" y="334"/>
                        </a:lnTo>
                        <a:lnTo>
                          <a:pt x="387" y="352"/>
                        </a:lnTo>
                        <a:lnTo>
                          <a:pt x="440" y="352"/>
                        </a:lnTo>
                        <a:close/>
                      </a:path>
                    </a:pathLst>
                  </a:custGeom>
                  <a:solidFill>
                    <a:srgbClr val="FFEEBF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798" name="Freeform 18"/>
                  <p:cNvSpPr>
                    <a:spLocks/>
                  </p:cNvSpPr>
                  <p:nvPr/>
                </p:nvSpPr>
                <p:spPr bwMode="auto">
                  <a:xfrm>
                    <a:off x="2466" y="805"/>
                    <a:ext cx="175" cy="211"/>
                  </a:xfrm>
                  <a:custGeom>
                    <a:avLst/>
                    <a:gdLst>
                      <a:gd name="T0" fmla="*/ 175 w 175"/>
                      <a:gd name="T1" fmla="*/ 0 h 211"/>
                      <a:gd name="T2" fmla="*/ 70 w 175"/>
                      <a:gd name="T3" fmla="*/ 0 h 211"/>
                      <a:gd name="T4" fmla="*/ 35 w 175"/>
                      <a:gd name="T5" fmla="*/ 17 h 211"/>
                      <a:gd name="T6" fmla="*/ 17 w 175"/>
                      <a:gd name="T7" fmla="*/ 52 h 211"/>
                      <a:gd name="T8" fmla="*/ 0 w 175"/>
                      <a:gd name="T9" fmla="*/ 105 h 211"/>
                      <a:gd name="T10" fmla="*/ 17 w 175"/>
                      <a:gd name="T11" fmla="*/ 158 h 211"/>
                      <a:gd name="T12" fmla="*/ 35 w 175"/>
                      <a:gd name="T13" fmla="*/ 193 h 211"/>
                      <a:gd name="T14" fmla="*/ 70 w 175"/>
                      <a:gd name="T15" fmla="*/ 211 h 211"/>
                      <a:gd name="T16" fmla="*/ 175 w 175"/>
                      <a:gd name="T17" fmla="*/ 211 h 21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75" h="211">
                        <a:moveTo>
                          <a:pt x="175" y="0"/>
                        </a:moveTo>
                        <a:lnTo>
                          <a:pt x="70" y="0"/>
                        </a:lnTo>
                        <a:lnTo>
                          <a:pt x="35" y="17"/>
                        </a:lnTo>
                        <a:lnTo>
                          <a:pt x="17" y="52"/>
                        </a:lnTo>
                        <a:lnTo>
                          <a:pt x="0" y="105"/>
                        </a:lnTo>
                        <a:lnTo>
                          <a:pt x="17" y="158"/>
                        </a:lnTo>
                        <a:lnTo>
                          <a:pt x="35" y="193"/>
                        </a:lnTo>
                        <a:lnTo>
                          <a:pt x="70" y="211"/>
                        </a:lnTo>
                        <a:lnTo>
                          <a:pt x="175" y="211"/>
                        </a:lnTo>
                      </a:path>
                    </a:pathLst>
                  </a:custGeom>
                  <a:solidFill>
                    <a:srgbClr val="FFEEBF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31799" name="Freeform 19"/>
                  <p:cNvSpPr>
                    <a:spLocks/>
                  </p:cNvSpPr>
                  <p:nvPr/>
                </p:nvSpPr>
                <p:spPr bwMode="auto">
                  <a:xfrm>
                    <a:off x="2571" y="805"/>
                    <a:ext cx="141" cy="211"/>
                  </a:xfrm>
                  <a:custGeom>
                    <a:avLst/>
                    <a:gdLst>
                      <a:gd name="T0" fmla="*/ 70 w 141"/>
                      <a:gd name="T1" fmla="*/ 211 h 211"/>
                      <a:gd name="T2" fmla="*/ 106 w 141"/>
                      <a:gd name="T3" fmla="*/ 193 h 211"/>
                      <a:gd name="T4" fmla="*/ 141 w 141"/>
                      <a:gd name="T5" fmla="*/ 158 h 211"/>
                      <a:gd name="T6" fmla="*/ 141 w 141"/>
                      <a:gd name="T7" fmla="*/ 105 h 211"/>
                      <a:gd name="T8" fmla="*/ 141 w 141"/>
                      <a:gd name="T9" fmla="*/ 52 h 211"/>
                      <a:gd name="T10" fmla="*/ 106 w 141"/>
                      <a:gd name="T11" fmla="*/ 17 h 211"/>
                      <a:gd name="T12" fmla="*/ 70 w 141"/>
                      <a:gd name="T13" fmla="*/ 0 h 211"/>
                      <a:gd name="T14" fmla="*/ 35 w 141"/>
                      <a:gd name="T15" fmla="*/ 17 h 211"/>
                      <a:gd name="T16" fmla="*/ 18 w 141"/>
                      <a:gd name="T17" fmla="*/ 52 h 211"/>
                      <a:gd name="T18" fmla="*/ 0 w 141"/>
                      <a:gd name="T19" fmla="*/ 105 h 211"/>
                      <a:gd name="T20" fmla="*/ 18 w 141"/>
                      <a:gd name="T21" fmla="*/ 158 h 211"/>
                      <a:gd name="T22" fmla="*/ 35 w 141"/>
                      <a:gd name="T23" fmla="*/ 193 h 211"/>
                      <a:gd name="T24" fmla="*/ 70 w 141"/>
                      <a:gd name="T25" fmla="*/ 211 h 211"/>
                      <a:gd name="T26" fmla="*/ 70 w 141"/>
                      <a:gd name="T27" fmla="*/ 211 h 211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141" h="211">
                        <a:moveTo>
                          <a:pt x="70" y="211"/>
                        </a:moveTo>
                        <a:lnTo>
                          <a:pt x="106" y="193"/>
                        </a:lnTo>
                        <a:lnTo>
                          <a:pt x="141" y="158"/>
                        </a:lnTo>
                        <a:lnTo>
                          <a:pt x="141" y="105"/>
                        </a:lnTo>
                        <a:lnTo>
                          <a:pt x="141" y="52"/>
                        </a:lnTo>
                        <a:lnTo>
                          <a:pt x="106" y="17"/>
                        </a:lnTo>
                        <a:lnTo>
                          <a:pt x="70" y="0"/>
                        </a:lnTo>
                        <a:lnTo>
                          <a:pt x="35" y="17"/>
                        </a:lnTo>
                        <a:lnTo>
                          <a:pt x="18" y="52"/>
                        </a:lnTo>
                        <a:lnTo>
                          <a:pt x="0" y="105"/>
                        </a:lnTo>
                        <a:lnTo>
                          <a:pt x="18" y="158"/>
                        </a:lnTo>
                        <a:lnTo>
                          <a:pt x="35" y="193"/>
                        </a:lnTo>
                        <a:lnTo>
                          <a:pt x="70" y="211"/>
                        </a:lnTo>
                        <a:close/>
                      </a:path>
                    </a:pathLst>
                  </a:custGeom>
                  <a:solidFill>
                    <a:srgbClr val="FFEEBF"/>
                  </a:solidFill>
                  <a:ln w="285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</p:grpSp>
        </p:grpSp>
        <p:grpSp>
          <p:nvGrpSpPr>
            <p:cNvPr id="31774" name="Group 20"/>
            <p:cNvGrpSpPr>
              <a:grpSpLocks/>
            </p:cNvGrpSpPr>
            <p:nvPr/>
          </p:nvGrpSpPr>
          <p:grpSpPr bwMode="auto">
            <a:xfrm>
              <a:off x="2923" y="1455"/>
              <a:ext cx="1986" cy="176"/>
              <a:chOff x="2923" y="1455"/>
              <a:chExt cx="1986" cy="176"/>
            </a:xfrm>
          </p:grpSpPr>
          <p:sp>
            <p:nvSpPr>
              <p:cNvPr id="31775" name="Freeform 21"/>
              <p:cNvSpPr>
                <a:spLocks/>
              </p:cNvSpPr>
              <p:nvPr/>
            </p:nvSpPr>
            <p:spPr bwMode="auto">
              <a:xfrm>
                <a:off x="2923" y="1561"/>
                <a:ext cx="299" cy="53"/>
              </a:xfrm>
              <a:custGeom>
                <a:avLst/>
                <a:gdLst>
                  <a:gd name="T0" fmla="*/ 0 w 299"/>
                  <a:gd name="T1" fmla="*/ 35 h 53"/>
                  <a:gd name="T2" fmla="*/ 35 w 299"/>
                  <a:gd name="T3" fmla="*/ 35 h 53"/>
                  <a:gd name="T4" fmla="*/ 123 w 299"/>
                  <a:gd name="T5" fmla="*/ 53 h 53"/>
                  <a:gd name="T6" fmla="*/ 211 w 299"/>
                  <a:gd name="T7" fmla="*/ 53 h 53"/>
                  <a:gd name="T8" fmla="*/ 281 w 299"/>
                  <a:gd name="T9" fmla="*/ 17 h 53"/>
                  <a:gd name="T10" fmla="*/ 299 w 299"/>
                  <a:gd name="T11" fmla="*/ 0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9" h="53">
                    <a:moveTo>
                      <a:pt x="0" y="35"/>
                    </a:moveTo>
                    <a:lnTo>
                      <a:pt x="35" y="35"/>
                    </a:lnTo>
                    <a:lnTo>
                      <a:pt x="123" y="53"/>
                    </a:lnTo>
                    <a:lnTo>
                      <a:pt x="211" y="53"/>
                    </a:lnTo>
                    <a:lnTo>
                      <a:pt x="281" y="17"/>
                    </a:lnTo>
                    <a:lnTo>
                      <a:pt x="299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76" name="Line 22"/>
              <p:cNvSpPr>
                <a:spLocks noChangeShapeType="1"/>
              </p:cNvSpPr>
              <p:nvPr/>
            </p:nvSpPr>
            <p:spPr bwMode="auto">
              <a:xfrm>
                <a:off x="2923" y="1614"/>
                <a:ext cx="17" cy="1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77" name="Freeform 23"/>
              <p:cNvSpPr>
                <a:spLocks/>
              </p:cNvSpPr>
              <p:nvPr/>
            </p:nvSpPr>
            <p:spPr bwMode="auto">
              <a:xfrm>
                <a:off x="3186" y="1543"/>
                <a:ext cx="88" cy="71"/>
              </a:xfrm>
              <a:custGeom>
                <a:avLst/>
                <a:gdLst>
                  <a:gd name="T0" fmla="*/ 0 w 88"/>
                  <a:gd name="T1" fmla="*/ 71 h 71"/>
                  <a:gd name="T2" fmla="*/ 53 w 88"/>
                  <a:gd name="T3" fmla="*/ 71 h 71"/>
                  <a:gd name="T4" fmla="*/ 71 w 88"/>
                  <a:gd name="T5" fmla="*/ 53 h 71"/>
                  <a:gd name="T6" fmla="*/ 88 w 88"/>
                  <a:gd name="T7" fmla="*/ 18 h 71"/>
                  <a:gd name="T8" fmla="*/ 71 w 88"/>
                  <a:gd name="T9" fmla="*/ 0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8" h="71">
                    <a:moveTo>
                      <a:pt x="0" y="71"/>
                    </a:moveTo>
                    <a:lnTo>
                      <a:pt x="53" y="71"/>
                    </a:lnTo>
                    <a:lnTo>
                      <a:pt x="71" y="53"/>
                    </a:lnTo>
                    <a:lnTo>
                      <a:pt x="88" y="18"/>
                    </a:lnTo>
                    <a:lnTo>
                      <a:pt x="71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78" name="Freeform 24"/>
              <p:cNvSpPr>
                <a:spLocks/>
              </p:cNvSpPr>
              <p:nvPr/>
            </p:nvSpPr>
            <p:spPr bwMode="auto">
              <a:xfrm>
                <a:off x="3257" y="1455"/>
                <a:ext cx="88" cy="71"/>
              </a:xfrm>
              <a:custGeom>
                <a:avLst/>
                <a:gdLst>
                  <a:gd name="T0" fmla="*/ 0 w 88"/>
                  <a:gd name="T1" fmla="*/ 0 h 71"/>
                  <a:gd name="T2" fmla="*/ 35 w 88"/>
                  <a:gd name="T3" fmla="*/ 0 h 71"/>
                  <a:gd name="T4" fmla="*/ 88 w 88"/>
                  <a:gd name="T5" fmla="*/ 36 h 71"/>
                  <a:gd name="T6" fmla="*/ 88 w 88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71">
                    <a:moveTo>
                      <a:pt x="0" y="0"/>
                    </a:moveTo>
                    <a:lnTo>
                      <a:pt x="35" y="0"/>
                    </a:lnTo>
                    <a:lnTo>
                      <a:pt x="88" y="36"/>
                    </a:lnTo>
                    <a:lnTo>
                      <a:pt x="88" y="71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79" name="Line 25"/>
              <p:cNvSpPr>
                <a:spLocks noChangeShapeType="1"/>
              </p:cNvSpPr>
              <p:nvPr/>
            </p:nvSpPr>
            <p:spPr bwMode="auto">
              <a:xfrm>
                <a:off x="3591" y="1455"/>
                <a:ext cx="105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0" name="Freeform 26"/>
              <p:cNvSpPr>
                <a:spLocks/>
              </p:cNvSpPr>
              <p:nvPr/>
            </p:nvSpPr>
            <p:spPr bwMode="auto">
              <a:xfrm>
                <a:off x="3696" y="1508"/>
                <a:ext cx="88" cy="53"/>
              </a:xfrm>
              <a:custGeom>
                <a:avLst/>
                <a:gdLst>
                  <a:gd name="T0" fmla="*/ 0 w 88"/>
                  <a:gd name="T1" fmla="*/ 0 h 53"/>
                  <a:gd name="T2" fmla="*/ 0 w 88"/>
                  <a:gd name="T3" fmla="*/ 35 h 53"/>
                  <a:gd name="T4" fmla="*/ 35 w 88"/>
                  <a:gd name="T5" fmla="*/ 53 h 53"/>
                  <a:gd name="T6" fmla="*/ 88 w 88"/>
                  <a:gd name="T7" fmla="*/ 53 h 5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3">
                    <a:moveTo>
                      <a:pt x="0" y="0"/>
                    </a:moveTo>
                    <a:lnTo>
                      <a:pt x="0" y="35"/>
                    </a:lnTo>
                    <a:lnTo>
                      <a:pt x="35" y="53"/>
                    </a:lnTo>
                    <a:lnTo>
                      <a:pt x="88" y="53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1" name="Freeform 27"/>
              <p:cNvSpPr>
                <a:spLocks/>
              </p:cNvSpPr>
              <p:nvPr/>
            </p:nvSpPr>
            <p:spPr bwMode="auto">
              <a:xfrm>
                <a:off x="3872" y="1561"/>
                <a:ext cx="123" cy="17"/>
              </a:xfrm>
              <a:custGeom>
                <a:avLst/>
                <a:gdLst>
                  <a:gd name="T0" fmla="*/ 0 w 123"/>
                  <a:gd name="T1" fmla="*/ 0 h 17"/>
                  <a:gd name="T2" fmla="*/ 35 w 123"/>
                  <a:gd name="T3" fmla="*/ 17 h 17"/>
                  <a:gd name="T4" fmla="*/ 70 w 123"/>
                  <a:gd name="T5" fmla="*/ 17 h 17"/>
                  <a:gd name="T6" fmla="*/ 123 w 123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3" h="17">
                    <a:moveTo>
                      <a:pt x="0" y="0"/>
                    </a:moveTo>
                    <a:lnTo>
                      <a:pt x="35" y="17"/>
                    </a:lnTo>
                    <a:lnTo>
                      <a:pt x="70" y="17"/>
                    </a:lnTo>
                    <a:lnTo>
                      <a:pt x="123" y="17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2" name="Freeform 28"/>
              <p:cNvSpPr>
                <a:spLocks/>
              </p:cNvSpPr>
              <p:nvPr/>
            </p:nvSpPr>
            <p:spPr bwMode="auto">
              <a:xfrm>
                <a:off x="4153" y="1543"/>
                <a:ext cx="141" cy="18"/>
              </a:xfrm>
              <a:custGeom>
                <a:avLst/>
                <a:gdLst>
                  <a:gd name="T0" fmla="*/ 0 w 141"/>
                  <a:gd name="T1" fmla="*/ 18 h 18"/>
                  <a:gd name="T2" fmla="*/ 71 w 141"/>
                  <a:gd name="T3" fmla="*/ 18 h 18"/>
                  <a:gd name="T4" fmla="*/ 141 w 141"/>
                  <a:gd name="T5" fmla="*/ 18 h 18"/>
                  <a:gd name="T6" fmla="*/ 141 w 141"/>
                  <a:gd name="T7" fmla="*/ 18 h 18"/>
                  <a:gd name="T8" fmla="*/ 141 w 141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1" h="18">
                    <a:moveTo>
                      <a:pt x="0" y="18"/>
                    </a:moveTo>
                    <a:lnTo>
                      <a:pt x="71" y="18"/>
                    </a:lnTo>
                    <a:lnTo>
                      <a:pt x="141" y="18"/>
                    </a:lnTo>
                    <a:lnTo>
                      <a:pt x="141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3" name="Line 29"/>
              <p:cNvSpPr>
                <a:spLocks noChangeShapeType="1"/>
              </p:cNvSpPr>
              <p:nvPr/>
            </p:nvSpPr>
            <p:spPr bwMode="auto">
              <a:xfrm>
                <a:off x="4101" y="1455"/>
                <a:ext cx="105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4" name="Line 30"/>
              <p:cNvSpPr>
                <a:spLocks noChangeShapeType="1"/>
              </p:cNvSpPr>
              <p:nvPr/>
            </p:nvSpPr>
            <p:spPr bwMode="auto">
              <a:xfrm>
                <a:off x="4364" y="1455"/>
                <a:ext cx="7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5" name="Freeform 31"/>
              <p:cNvSpPr>
                <a:spLocks/>
              </p:cNvSpPr>
              <p:nvPr/>
            </p:nvSpPr>
            <p:spPr bwMode="auto">
              <a:xfrm>
                <a:off x="4470" y="1508"/>
                <a:ext cx="123" cy="88"/>
              </a:xfrm>
              <a:custGeom>
                <a:avLst/>
                <a:gdLst>
                  <a:gd name="T0" fmla="*/ 35 w 123"/>
                  <a:gd name="T1" fmla="*/ 0 h 88"/>
                  <a:gd name="T2" fmla="*/ 70 w 123"/>
                  <a:gd name="T3" fmla="*/ 0 h 88"/>
                  <a:gd name="T4" fmla="*/ 105 w 123"/>
                  <a:gd name="T5" fmla="*/ 18 h 88"/>
                  <a:gd name="T6" fmla="*/ 123 w 123"/>
                  <a:gd name="T7" fmla="*/ 53 h 88"/>
                  <a:gd name="T8" fmla="*/ 105 w 123"/>
                  <a:gd name="T9" fmla="*/ 70 h 88"/>
                  <a:gd name="T10" fmla="*/ 53 w 123"/>
                  <a:gd name="T11" fmla="*/ 88 h 88"/>
                  <a:gd name="T12" fmla="*/ 0 w 123"/>
                  <a:gd name="T13" fmla="*/ 88 h 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3" h="88">
                    <a:moveTo>
                      <a:pt x="35" y="0"/>
                    </a:moveTo>
                    <a:lnTo>
                      <a:pt x="70" y="0"/>
                    </a:lnTo>
                    <a:lnTo>
                      <a:pt x="105" y="18"/>
                    </a:lnTo>
                    <a:lnTo>
                      <a:pt x="123" y="53"/>
                    </a:lnTo>
                    <a:lnTo>
                      <a:pt x="105" y="70"/>
                    </a:lnTo>
                    <a:lnTo>
                      <a:pt x="53" y="88"/>
                    </a:lnTo>
                    <a:lnTo>
                      <a:pt x="0" y="8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6" name="Freeform 32"/>
              <p:cNvSpPr>
                <a:spLocks/>
              </p:cNvSpPr>
              <p:nvPr/>
            </p:nvSpPr>
            <p:spPr bwMode="auto">
              <a:xfrm>
                <a:off x="4575" y="1455"/>
                <a:ext cx="176" cy="18"/>
              </a:xfrm>
              <a:custGeom>
                <a:avLst/>
                <a:gdLst>
                  <a:gd name="T0" fmla="*/ 0 w 176"/>
                  <a:gd name="T1" fmla="*/ 0 h 18"/>
                  <a:gd name="T2" fmla="*/ 88 w 176"/>
                  <a:gd name="T3" fmla="*/ 0 h 18"/>
                  <a:gd name="T4" fmla="*/ 176 w 176"/>
                  <a:gd name="T5" fmla="*/ 0 h 18"/>
                  <a:gd name="T6" fmla="*/ 176 w 176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6" h="18">
                    <a:moveTo>
                      <a:pt x="0" y="0"/>
                    </a:moveTo>
                    <a:lnTo>
                      <a:pt x="88" y="0"/>
                    </a:lnTo>
                    <a:lnTo>
                      <a:pt x="176" y="0"/>
                    </a:lnTo>
                    <a:lnTo>
                      <a:pt x="176" y="1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7" name="Freeform 33"/>
              <p:cNvSpPr>
                <a:spLocks/>
              </p:cNvSpPr>
              <p:nvPr/>
            </p:nvSpPr>
            <p:spPr bwMode="auto">
              <a:xfrm>
                <a:off x="4681" y="1508"/>
                <a:ext cx="17" cy="88"/>
              </a:xfrm>
              <a:custGeom>
                <a:avLst/>
                <a:gdLst>
                  <a:gd name="T0" fmla="*/ 17 w 17"/>
                  <a:gd name="T1" fmla="*/ 0 h 88"/>
                  <a:gd name="T2" fmla="*/ 17 w 17"/>
                  <a:gd name="T3" fmla="*/ 35 h 88"/>
                  <a:gd name="T4" fmla="*/ 17 w 17"/>
                  <a:gd name="T5" fmla="*/ 70 h 88"/>
                  <a:gd name="T6" fmla="*/ 0 w 17"/>
                  <a:gd name="T7" fmla="*/ 88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8">
                    <a:moveTo>
                      <a:pt x="17" y="0"/>
                    </a:moveTo>
                    <a:lnTo>
                      <a:pt x="17" y="35"/>
                    </a:lnTo>
                    <a:lnTo>
                      <a:pt x="17" y="70"/>
                    </a:lnTo>
                    <a:lnTo>
                      <a:pt x="0" y="8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8" name="Freeform 34"/>
              <p:cNvSpPr>
                <a:spLocks/>
              </p:cNvSpPr>
              <p:nvPr/>
            </p:nvSpPr>
            <p:spPr bwMode="auto">
              <a:xfrm>
                <a:off x="4821" y="1543"/>
                <a:ext cx="36" cy="88"/>
              </a:xfrm>
              <a:custGeom>
                <a:avLst/>
                <a:gdLst>
                  <a:gd name="T0" fmla="*/ 18 w 36"/>
                  <a:gd name="T1" fmla="*/ 0 h 88"/>
                  <a:gd name="T2" fmla="*/ 36 w 36"/>
                  <a:gd name="T3" fmla="*/ 18 h 88"/>
                  <a:gd name="T4" fmla="*/ 36 w 36"/>
                  <a:gd name="T5" fmla="*/ 53 h 88"/>
                  <a:gd name="T6" fmla="*/ 18 w 36"/>
                  <a:gd name="T7" fmla="*/ 71 h 88"/>
                  <a:gd name="T8" fmla="*/ 0 w 36"/>
                  <a:gd name="T9" fmla="*/ 88 h 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88">
                    <a:moveTo>
                      <a:pt x="18" y="0"/>
                    </a:moveTo>
                    <a:lnTo>
                      <a:pt x="36" y="18"/>
                    </a:lnTo>
                    <a:lnTo>
                      <a:pt x="36" y="53"/>
                    </a:lnTo>
                    <a:lnTo>
                      <a:pt x="18" y="71"/>
                    </a:lnTo>
                    <a:lnTo>
                      <a:pt x="0" y="8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9" name="Freeform 35"/>
              <p:cNvSpPr>
                <a:spLocks/>
              </p:cNvSpPr>
              <p:nvPr/>
            </p:nvSpPr>
            <p:spPr bwMode="auto">
              <a:xfrm>
                <a:off x="4839" y="1473"/>
                <a:ext cx="70" cy="88"/>
              </a:xfrm>
              <a:custGeom>
                <a:avLst/>
                <a:gdLst>
                  <a:gd name="T0" fmla="*/ 0 w 70"/>
                  <a:gd name="T1" fmla="*/ 0 h 88"/>
                  <a:gd name="T2" fmla="*/ 35 w 70"/>
                  <a:gd name="T3" fmla="*/ 18 h 88"/>
                  <a:gd name="T4" fmla="*/ 53 w 70"/>
                  <a:gd name="T5" fmla="*/ 53 h 88"/>
                  <a:gd name="T6" fmla="*/ 70 w 70"/>
                  <a:gd name="T7" fmla="*/ 88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0" h="88">
                    <a:moveTo>
                      <a:pt x="0" y="0"/>
                    </a:moveTo>
                    <a:lnTo>
                      <a:pt x="35" y="18"/>
                    </a:lnTo>
                    <a:lnTo>
                      <a:pt x="53" y="53"/>
                    </a:lnTo>
                    <a:lnTo>
                      <a:pt x="70" y="8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90" name="Freeform 36"/>
              <p:cNvSpPr>
                <a:spLocks/>
              </p:cNvSpPr>
              <p:nvPr/>
            </p:nvSpPr>
            <p:spPr bwMode="auto">
              <a:xfrm>
                <a:off x="3450" y="1491"/>
                <a:ext cx="106" cy="87"/>
              </a:xfrm>
              <a:custGeom>
                <a:avLst/>
                <a:gdLst>
                  <a:gd name="T0" fmla="*/ 106 w 106"/>
                  <a:gd name="T1" fmla="*/ 0 h 87"/>
                  <a:gd name="T2" fmla="*/ 53 w 106"/>
                  <a:gd name="T3" fmla="*/ 17 h 87"/>
                  <a:gd name="T4" fmla="*/ 0 w 106"/>
                  <a:gd name="T5" fmla="*/ 35 h 87"/>
                  <a:gd name="T6" fmla="*/ 0 w 106"/>
                  <a:gd name="T7" fmla="*/ 70 h 87"/>
                  <a:gd name="T8" fmla="*/ 18 w 106"/>
                  <a:gd name="T9" fmla="*/ 70 h 87"/>
                  <a:gd name="T10" fmla="*/ 53 w 106"/>
                  <a:gd name="T11" fmla="*/ 87 h 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" h="87">
                    <a:moveTo>
                      <a:pt x="106" y="0"/>
                    </a:moveTo>
                    <a:lnTo>
                      <a:pt x="53" y="17"/>
                    </a:lnTo>
                    <a:lnTo>
                      <a:pt x="0" y="35"/>
                    </a:lnTo>
                    <a:lnTo>
                      <a:pt x="0" y="70"/>
                    </a:lnTo>
                    <a:lnTo>
                      <a:pt x="18" y="70"/>
                    </a:lnTo>
                    <a:lnTo>
                      <a:pt x="53" y="87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53285" name="Group 37"/>
          <p:cNvGrpSpPr>
            <a:grpSpLocks/>
          </p:cNvGrpSpPr>
          <p:nvPr/>
        </p:nvGrpSpPr>
        <p:grpSpPr bwMode="auto">
          <a:xfrm>
            <a:off x="6919913" y="1101725"/>
            <a:ext cx="1312862" cy="1131888"/>
            <a:chOff x="3151" y="593"/>
            <a:chExt cx="737" cy="616"/>
          </a:xfrm>
        </p:grpSpPr>
        <p:sp>
          <p:nvSpPr>
            <p:cNvPr id="31771" name="Rectangle 38"/>
            <p:cNvSpPr>
              <a:spLocks noChangeArrowheads="1"/>
            </p:cNvSpPr>
            <p:nvPr/>
          </p:nvSpPr>
          <p:spPr bwMode="auto">
            <a:xfrm>
              <a:off x="3433" y="593"/>
              <a:ext cx="4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d-ID" sz="2500" b="1" i="1">
                  <a:solidFill>
                    <a:srgbClr val="000000"/>
                  </a:solidFill>
                </a:rPr>
                <a:t>Flow</a:t>
              </a:r>
              <a:endParaRPr lang="en-US" altLang="id-ID" sz="2500" b="1"/>
            </a:p>
          </p:txBody>
        </p:sp>
        <p:sp>
          <p:nvSpPr>
            <p:cNvPr id="31772" name="Line 39"/>
            <p:cNvSpPr>
              <a:spLocks noChangeShapeType="1"/>
            </p:cNvSpPr>
            <p:nvPr/>
          </p:nvSpPr>
          <p:spPr bwMode="auto">
            <a:xfrm flipH="1">
              <a:off x="3151" y="787"/>
              <a:ext cx="387" cy="4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53288" name="Group 40"/>
          <p:cNvGrpSpPr>
            <a:grpSpLocks/>
          </p:cNvGrpSpPr>
          <p:nvPr/>
        </p:nvGrpSpPr>
        <p:grpSpPr bwMode="auto">
          <a:xfrm>
            <a:off x="8108950" y="1054101"/>
            <a:ext cx="1422400" cy="1662113"/>
            <a:chOff x="4065" y="593"/>
            <a:chExt cx="896" cy="950"/>
          </a:xfrm>
        </p:grpSpPr>
        <p:sp>
          <p:nvSpPr>
            <p:cNvPr id="31769" name="Rectangle 41"/>
            <p:cNvSpPr>
              <a:spLocks noChangeArrowheads="1"/>
            </p:cNvSpPr>
            <p:nvPr/>
          </p:nvSpPr>
          <p:spPr bwMode="auto">
            <a:xfrm>
              <a:off x="4417" y="593"/>
              <a:ext cx="54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d-ID" sz="2500" b="1" i="1">
                  <a:solidFill>
                    <a:srgbClr val="000000"/>
                  </a:solidFill>
                </a:rPr>
                <a:t>Stock</a:t>
              </a:r>
              <a:endParaRPr lang="en-US" altLang="id-ID" sz="2500" b="1"/>
            </a:p>
          </p:txBody>
        </p:sp>
        <p:sp>
          <p:nvSpPr>
            <p:cNvPr id="31770" name="Line 42"/>
            <p:cNvSpPr>
              <a:spLocks noChangeShapeType="1"/>
            </p:cNvSpPr>
            <p:nvPr/>
          </p:nvSpPr>
          <p:spPr bwMode="auto">
            <a:xfrm flipH="1">
              <a:off x="4065" y="787"/>
              <a:ext cx="493" cy="7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2128839" y="1431926"/>
            <a:ext cx="3800475" cy="358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Tx/>
              <a:buSzTx/>
              <a:buFontTx/>
              <a:buNone/>
            </a:pPr>
            <a:r>
              <a:rPr lang="en-US" altLang="id-ID" sz="2700"/>
              <a:t>A </a:t>
            </a:r>
            <a:r>
              <a:rPr lang="en-US" altLang="id-ID" sz="2700" b="1">
                <a:solidFill>
                  <a:srgbClr val="FF0000"/>
                </a:solidFill>
              </a:rPr>
              <a:t>stock</a:t>
            </a:r>
            <a:r>
              <a:rPr lang="en-US" altLang="id-ID" sz="2700"/>
              <a:t> is a </a:t>
            </a:r>
            <a:br>
              <a:rPr lang="en-US" altLang="id-ID" sz="2700"/>
            </a:br>
            <a:r>
              <a:rPr lang="en-US" altLang="id-ID" sz="2700"/>
              <a:t>quantity measured </a:t>
            </a:r>
            <a:br>
              <a:rPr lang="en-US" altLang="id-ID" sz="2700"/>
            </a:br>
            <a:r>
              <a:rPr lang="en-US" altLang="id-ID" sz="2700"/>
              <a:t>at a point in time.  </a:t>
            </a:r>
          </a:p>
          <a:p>
            <a:pPr eaLnBrk="1" hangingPunct="1">
              <a:spcBef>
                <a:spcPct val="40000"/>
              </a:spcBef>
              <a:buClrTx/>
              <a:buSzTx/>
              <a:buFontTx/>
              <a:buNone/>
            </a:pPr>
            <a:r>
              <a:rPr lang="en-US" altLang="id-ID" sz="2700" i="1"/>
              <a:t>E.g</a:t>
            </a:r>
            <a:r>
              <a:rPr lang="en-US" altLang="id-ID" sz="2700"/>
              <a:t>., </a:t>
            </a:r>
            <a:br>
              <a:rPr lang="en-US" altLang="id-ID" sz="2700"/>
            </a:br>
            <a:r>
              <a:rPr lang="en-US" altLang="id-ID" sz="2700"/>
              <a:t>“The U.S. capital stock was $26 trillion on January 1, 2006.”</a:t>
            </a:r>
          </a:p>
        </p:txBody>
      </p:sp>
      <p:grpSp>
        <p:nvGrpSpPr>
          <p:cNvPr id="53293" name="Group 45"/>
          <p:cNvGrpSpPr>
            <a:grpSpLocks/>
          </p:cNvGrpSpPr>
          <p:nvPr/>
        </p:nvGrpSpPr>
        <p:grpSpPr bwMode="auto">
          <a:xfrm>
            <a:off x="6515101" y="2063750"/>
            <a:ext cx="404813" cy="693738"/>
            <a:chOff x="2016" y="1051"/>
            <a:chExt cx="281" cy="510"/>
          </a:xfrm>
        </p:grpSpPr>
        <p:sp>
          <p:nvSpPr>
            <p:cNvPr id="31754" name="Freeform 46"/>
            <p:cNvSpPr>
              <a:spLocks/>
            </p:cNvSpPr>
            <p:nvPr/>
          </p:nvSpPr>
          <p:spPr bwMode="auto">
            <a:xfrm>
              <a:off x="2016" y="1061"/>
              <a:ext cx="281" cy="475"/>
            </a:xfrm>
            <a:custGeom>
              <a:avLst/>
              <a:gdLst>
                <a:gd name="T0" fmla="*/ 35 w 281"/>
                <a:gd name="T1" fmla="*/ 0 h 475"/>
                <a:gd name="T2" fmla="*/ 0 w 281"/>
                <a:gd name="T3" fmla="*/ 475 h 475"/>
                <a:gd name="T4" fmla="*/ 281 w 281"/>
                <a:gd name="T5" fmla="*/ 475 h 475"/>
                <a:gd name="T6" fmla="*/ 211 w 281"/>
                <a:gd name="T7" fmla="*/ 0 h 475"/>
                <a:gd name="T8" fmla="*/ 35 w 281"/>
                <a:gd name="T9" fmla="*/ 0 h 4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475">
                  <a:moveTo>
                    <a:pt x="35" y="0"/>
                  </a:moveTo>
                  <a:lnTo>
                    <a:pt x="0" y="475"/>
                  </a:lnTo>
                  <a:lnTo>
                    <a:pt x="281" y="475"/>
                  </a:lnTo>
                  <a:lnTo>
                    <a:pt x="211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B3CD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31755" name="Group 47"/>
            <p:cNvGrpSpPr>
              <a:grpSpLocks/>
            </p:cNvGrpSpPr>
            <p:nvPr/>
          </p:nvGrpSpPr>
          <p:grpSpPr bwMode="auto">
            <a:xfrm>
              <a:off x="2016" y="1051"/>
              <a:ext cx="281" cy="510"/>
              <a:chOff x="2923" y="1051"/>
              <a:chExt cx="281" cy="510"/>
            </a:xfrm>
          </p:grpSpPr>
          <p:sp>
            <p:nvSpPr>
              <p:cNvPr id="31756" name="Line 48"/>
              <p:cNvSpPr>
                <a:spLocks noChangeShapeType="1"/>
              </p:cNvSpPr>
              <p:nvPr/>
            </p:nvSpPr>
            <p:spPr bwMode="auto">
              <a:xfrm flipH="1">
                <a:off x="2923" y="1051"/>
                <a:ext cx="35" cy="51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57" name="Line 49"/>
              <p:cNvSpPr>
                <a:spLocks noChangeShapeType="1"/>
              </p:cNvSpPr>
              <p:nvPr/>
            </p:nvSpPr>
            <p:spPr bwMode="auto">
              <a:xfrm>
                <a:off x="3134" y="1068"/>
                <a:ext cx="70" cy="4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58" name="Line 50"/>
              <p:cNvSpPr>
                <a:spLocks noChangeShapeType="1"/>
              </p:cNvSpPr>
              <p:nvPr/>
            </p:nvSpPr>
            <p:spPr bwMode="auto">
              <a:xfrm>
                <a:off x="3116" y="1068"/>
                <a:ext cx="70" cy="45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59" name="Line 51"/>
              <p:cNvSpPr>
                <a:spLocks noChangeShapeType="1"/>
              </p:cNvSpPr>
              <p:nvPr/>
            </p:nvSpPr>
            <p:spPr bwMode="auto">
              <a:xfrm>
                <a:off x="3099" y="1068"/>
                <a:ext cx="70" cy="49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0" name="Line 52"/>
              <p:cNvSpPr>
                <a:spLocks noChangeShapeType="1"/>
              </p:cNvSpPr>
              <p:nvPr/>
            </p:nvSpPr>
            <p:spPr bwMode="auto">
              <a:xfrm>
                <a:off x="3081" y="1086"/>
                <a:ext cx="53" cy="4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1" name="Line 53"/>
              <p:cNvSpPr>
                <a:spLocks noChangeShapeType="1"/>
              </p:cNvSpPr>
              <p:nvPr/>
            </p:nvSpPr>
            <p:spPr bwMode="auto">
              <a:xfrm>
                <a:off x="3081" y="1086"/>
                <a:ext cx="35" cy="4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2" name="Line 54"/>
              <p:cNvSpPr>
                <a:spLocks noChangeShapeType="1"/>
              </p:cNvSpPr>
              <p:nvPr/>
            </p:nvSpPr>
            <p:spPr bwMode="auto">
              <a:xfrm>
                <a:off x="3063" y="1086"/>
                <a:ext cx="36" cy="4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3" name="Line 55"/>
              <p:cNvSpPr>
                <a:spLocks noChangeShapeType="1"/>
              </p:cNvSpPr>
              <p:nvPr/>
            </p:nvSpPr>
            <p:spPr bwMode="auto">
              <a:xfrm flipH="1">
                <a:off x="2958" y="1068"/>
                <a:ext cx="17" cy="4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4" name="Line 56"/>
              <p:cNvSpPr>
                <a:spLocks noChangeShapeType="1"/>
              </p:cNvSpPr>
              <p:nvPr/>
            </p:nvSpPr>
            <p:spPr bwMode="auto">
              <a:xfrm flipH="1">
                <a:off x="2975" y="1086"/>
                <a:ext cx="18" cy="4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5" name="Line 57"/>
              <p:cNvSpPr>
                <a:spLocks noChangeShapeType="1"/>
              </p:cNvSpPr>
              <p:nvPr/>
            </p:nvSpPr>
            <p:spPr bwMode="auto">
              <a:xfrm>
                <a:off x="3011" y="1086"/>
                <a:ext cx="1" cy="4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6" name="Line 58"/>
              <p:cNvSpPr>
                <a:spLocks noChangeShapeType="1"/>
              </p:cNvSpPr>
              <p:nvPr/>
            </p:nvSpPr>
            <p:spPr bwMode="auto">
              <a:xfrm>
                <a:off x="3011" y="1086"/>
                <a:ext cx="17" cy="4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7" name="Line 59"/>
              <p:cNvSpPr>
                <a:spLocks noChangeShapeType="1"/>
              </p:cNvSpPr>
              <p:nvPr/>
            </p:nvSpPr>
            <p:spPr bwMode="auto">
              <a:xfrm>
                <a:off x="3028" y="1086"/>
                <a:ext cx="18" cy="4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68" name="Line 60"/>
              <p:cNvSpPr>
                <a:spLocks noChangeShapeType="1"/>
              </p:cNvSpPr>
              <p:nvPr/>
            </p:nvSpPr>
            <p:spPr bwMode="auto">
              <a:xfrm>
                <a:off x="3046" y="1086"/>
                <a:ext cx="17" cy="4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5068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  <p:bldP spid="5329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103564" y="236539"/>
            <a:ext cx="6935787" cy="1195387"/>
          </a:xfrm>
        </p:spPr>
        <p:txBody>
          <a:bodyPr/>
          <a:lstStyle/>
          <a:p>
            <a:pPr eaLnBrk="1" hangingPunct="1"/>
            <a:r>
              <a:rPr lang="en-US" altLang="id-ID" smtClean="0"/>
              <a:t>Stocks vs. Flows  -  examples</a:t>
            </a:r>
          </a:p>
        </p:txBody>
      </p:sp>
      <p:sp>
        <p:nvSpPr>
          <p:cNvPr id="55369" name="Rectangle 73"/>
          <p:cNvSpPr>
            <a:spLocks noChangeArrowheads="1"/>
          </p:cNvSpPr>
          <p:nvPr/>
        </p:nvSpPr>
        <p:spPr bwMode="auto">
          <a:xfrm>
            <a:off x="6291263" y="4762500"/>
            <a:ext cx="3344862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the govt budget deficit</a:t>
            </a:r>
          </a:p>
        </p:txBody>
      </p:sp>
      <p:sp>
        <p:nvSpPr>
          <p:cNvPr id="55368" name="Rectangle 72"/>
          <p:cNvSpPr>
            <a:spLocks noChangeArrowheads="1"/>
          </p:cNvSpPr>
          <p:nvPr/>
        </p:nvSpPr>
        <p:spPr bwMode="auto">
          <a:xfrm>
            <a:off x="2946401" y="4762500"/>
            <a:ext cx="3344863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the govt debt</a:t>
            </a:r>
          </a:p>
        </p:txBody>
      </p:sp>
      <p:sp>
        <p:nvSpPr>
          <p:cNvPr id="55367" name="Rectangle 71"/>
          <p:cNvSpPr>
            <a:spLocks noChangeArrowheads="1"/>
          </p:cNvSpPr>
          <p:nvPr/>
        </p:nvSpPr>
        <p:spPr bwMode="auto">
          <a:xfrm>
            <a:off x="6291263" y="3732214"/>
            <a:ext cx="3344862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# of new college graduates this year</a:t>
            </a:r>
          </a:p>
        </p:txBody>
      </p:sp>
      <p:sp>
        <p:nvSpPr>
          <p:cNvPr id="55366" name="Rectangle 70"/>
          <p:cNvSpPr>
            <a:spLocks noChangeArrowheads="1"/>
          </p:cNvSpPr>
          <p:nvPr/>
        </p:nvSpPr>
        <p:spPr bwMode="auto">
          <a:xfrm>
            <a:off x="2946401" y="3732214"/>
            <a:ext cx="3344863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# of people with college degrees</a:t>
            </a:r>
          </a:p>
        </p:txBody>
      </p:sp>
      <p:sp>
        <p:nvSpPr>
          <p:cNvPr id="55365" name="Rectangle 69"/>
          <p:cNvSpPr>
            <a:spLocks noChangeArrowheads="1"/>
          </p:cNvSpPr>
          <p:nvPr/>
        </p:nvSpPr>
        <p:spPr bwMode="auto">
          <a:xfrm>
            <a:off x="6291263" y="2703513"/>
            <a:ext cx="3344862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a person’s </a:t>
            </a:r>
            <a:br>
              <a:rPr lang="en-US" altLang="id-ID" sz="2400"/>
            </a:br>
            <a:r>
              <a:rPr lang="en-US" altLang="id-ID" sz="2400"/>
              <a:t>annual saving</a:t>
            </a:r>
          </a:p>
        </p:txBody>
      </p:sp>
      <p:sp>
        <p:nvSpPr>
          <p:cNvPr id="55364" name="Rectangle 68"/>
          <p:cNvSpPr>
            <a:spLocks noChangeArrowheads="1"/>
          </p:cNvSpPr>
          <p:nvPr/>
        </p:nvSpPr>
        <p:spPr bwMode="auto">
          <a:xfrm>
            <a:off x="2946401" y="2703513"/>
            <a:ext cx="3344863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/>
              <a:t>a person’s wealth</a:t>
            </a:r>
          </a:p>
        </p:txBody>
      </p:sp>
      <p:sp>
        <p:nvSpPr>
          <p:cNvPr id="33802" name="Rectangle 67"/>
          <p:cNvSpPr>
            <a:spLocks noChangeArrowheads="1"/>
          </p:cNvSpPr>
          <p:nvPr/>
        </p:nvSpPr>
        <p:spPr bwMode="auto">
          <a:xfrm>
            <a:off x="6291263" y="1673225"/>
            <a:ext cx="3344862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 b="1" i="1"/>
              <a:t>flow</a:t>
            </a:r>
          </a:p>
        </p:txBody>
      </p:sp>
      <p:sp>
        <p:nvSpPr>
          <p:cNvPr id="33803" name="Rectangle 66"/>
          <p:cNvSpPr>
            <a:spLocks noChangeArrowheads="1"/>
          </p:cNvSpPr>
          <p:nvPr/>
        </p:nvSpPr>
        <p:spPr bwMode="auto">
          <a:xfrm>
            <a:off x="2946401" y="1673225"/>
            <a:ext cx="33448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id-ID" sz="2400" b="1" i="1"/>
              <a:t>stock</a:t>
            </a:r>
          </a:p>
        </p:txBody>
      </p:sp>
      <p:sp>
        <p:nvSpPr>
          <p:cNvPr id="33804" name="Line 74"/>
          <p:cNvSpPr>
            <a:spLocks noChangeShapeType="1"/>
          </p:cNvSpPr>
          <p:nvPr/>
        </p:nvSpPr>
        <p:spPr bwMode="auto">
          <a:xfrm>
            <a:off x="2946401" y="1673225"/>
            <a:ext cx="6689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05" name="Line 75"/>
          <p:cNvSpPr>
            <a:spLocks noChangeShapeType="1"/>
          </p:cNvSpPr>
          <p:nvPr/>
        </p:nvSpPr>
        <p:spPr bwMode="auto">
          <a:xfrm>
            <a:off x="2946401" y="2703513"/>
            <a:ext cx="668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06" name="Line 76"/>
          <p:cNvSpPr>
            <a:spLocks noChangeShapeType="1"/>
          </p:cNvSpPr>
          <p:nvPr/>
        </p:nvSpPr>
        <p:spPr bwMode="auto">
          <a:xfrm>
            <a:off x="2946401" y="3732213"/>
            <a:ext cx="668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07" name="Line 77"/>
          <p:cNvSpPr>
            <a:spLocks noChangeShapeType="1"/>
          </p:cNvSpPr>
          <p:nvPr/>
        </p:nvSpPr>
        <p:spPr bwMode="auto">
          <a:xfrm>
            <a:off x="2946401" y="4762500"/>
            <a:ext cx="668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08" name="Line 78"/>
          <p:cNvSpPr>
            <a:spLocks noChangeShapeType="1"/>
          </p:cNvSpPr>
          <p:nvPr/>
        </p:nvSpPr>
        <p:spPr bwMode="auto">
          <a:xfrm>
            <a:off x="2946401" y="5791200"/>
            <a:ext cx="6689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09" name="Line 79"/>
          <p:cNvSpPr>
            <a:spLocks noChangeShapeType="1"/>
          </p:cNvSpPr>
          <p:nvPr/>
        </p:nvSpPr>
        <p:spPr bwMode="auto">
          <a:xfrm>
            <a:off x="2946400" y="1673226"/>
            <a:ext cx="0" cy="41179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10" name="Line 80"/>
          <p:cNvSpPr>
            <a:spLocks noChangeShapeType="1"/>
          </p:cNvSpPr>
          <p:nvPr/>
        </p:nvSpPr>
        <p:spPr bwMode="auto">
          <a:xfrm>
            <a:off x="6291263" y="1673226"/>
            <a:ext cx="0" cy="411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  <p:sp>
        <p:nvSpPr>
          <p:cNvPr id="33811" name="Line 81"/>
          <p:cNvSpPr>
            <a:spLocks noChangeShapeType="1"/>
          </p:cNvSpPr>
          <p:nvPr/>
        </p:nvSpPr>
        <p:spPr bwMode="auto">
          <a:xfrm>
            <a:off x="9636125" y="1673226"/>
            <a:ext cx="0" cy="41179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556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69" grpId="0"/>
      <p:bldP spid="55368" grpId="0"/>
      <p:bldP spid="55367" grpId="0"/>
      <p:bldP spid="55366" grpId="0"/>
      <p:bldP spid="55365" grpId="0"/>
      <p:bldP spid="55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Now you try: 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058989" y="1600201"/>
            <a:ext cx="8086725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i="1" smtClean="0"/>
              <a:t>Stock or flow?</a:t>
            </a:r>
          </a:p>
          <a:p>
            <a:pPr eaLnBrk="1" hangingPunct="1"/>
            <a:r>
              <a:rPr lang="en-US" altLang="id-ID" smtClean="0"/>
              <a:t>the balance on your credit card statement</a:t>
            </a:r>
          </a:p>
          <a:p>
            <a:pPr eaLnBrk="1" hangingPunct="1"/>
            <a:r>
              <a:rPr lang="en-US" altLang="id-ID" smtClean="0"/>
              <a:t>how much you study economics outside of class</a:t>
            </a:r>
          </a:p>
          <a:p>
            <a:pPr eaLnBrk="1" hangingPunct="1"/>
            <a:r>
              <a:rPr lang="en-US" altLang="id-ID" smtClean="0"/>
              <a:t>the size of your compact disc collection</a:t>
            </a:r>
          </a:p>
          <a:p>
            <a:pPr eaLnBrk="1" hangingPunct="1"/>
            <a:r>
              <a:rPr lang="en-US" altLang="id-ID" smtClean="0"/>
              <a:t>the inflation rate</a:t>
            </a:r>
          </a:p>
          <a:p>
            <a:pPr eaLnBrk="1" hangingPunct="1"/>
            <a:r>
              <a:rPr lang="en-US" altLang="id-ID" smtClean="0"/>
              <a:t>the unemployment rate</a:t>
            </a:r>
          </a:p>
        </p:txBody>
      </p:sp>
    </p:spTree>
    <p:extLst>
      <p:ext uri="{BB962C8B-B14F-4D97-AF65-F5344CB8AC3E}">
        <p14:creationId xmlns:p14="http://schemas.microsoft.com/office/powerpoint/2010/main" val="381132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Government spending (G)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371600"/>
            <a:ext cx="7772400" cy="3886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id-ID" sz="2700" b="1">
                <a:latin typeface="Tahoma" panose="020B0604030504040204" pitchFamily="34" charset="0"/>
              </a:rPr>
              <a:t>G</a:t>
            </a:r>
            <a:r>
              <a:rPr lang="en-US" altLang="id-ID" sz="2700"/>
              <a:t> includes all government spending on goods and services..</a:t>
            </a:r>
          </a:p>
          <a:p>
            <a:pPr eaLnBrk="1" hangingPunct="1"/>
            <a:r>
              <a:rPr lang="en-US" altLang="id-ID" sz="2700" b="1">
                <a:latin typeface="Tahoma" panose="020B0604030504040204" pitchFamily="34" charset="0"/>
              </a:rPr>
              <a:t>G</a:t>
            </a:r>
            <a:r>
              <a:rPr lang="en-US" altLang="id-ID" sz="2700"/>
              <a:t> excludes transfer payments </a:t>
            </a:r>
            <a:br>
              <a:rPr lang="en-US" altLang="id-ID" sz="2700"/>
            </a:br>
            <a:r>
              <a:rPr lang="en-US" altLang="id-ID" sz="2700"/>
              <a:t>(e.g., unemployment insurance payments), because they do not represent spending on goods and services. </a:t>
            </a:r>
          </a:p>
          <a:p>
            <a:pPr eaLnBrk="1" hangingPunct="1"/>
            <a:endParaRPr lang="en-US" altLang="id-ID" sz="2700"/>
          </a:p>
        </p:txBody>
      </p:sp>
    </p:spTree>
    <p:extLst>
      <p:ext uri="{BB962C8B-B14F-4D97-AF65-F5344CB8AC3E}">
        <p14:creationId xmlns:p14="http://schemas.microsoft.com/office/powerpoint/2010/main" val="366591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ChangeArrowheads="1"/>
          </p:cNvSpPr>
          <p:nvPr/>
        </p:nvSpPr>
        <p:spPr bwMode="auto">
          <a:xfrm>
            <a:off x="1524000" y="0"/>
            <a:ext cx="522288" cy="6858000"/>
          </a:xfrm>
          <a:prstGeom prst="rect">
            <a:avLst/>
          </a:prstGeom>
          <a:solidFill>
            <a:srgbClr val="CAFD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d-ID" altLang="id-ID" sz="18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325" y="236539"/>
            <a:ext cx="6738938" cy="955675"/>
          </a:xfrm>
        </p:spPr>
        <p:txBody>
          <a:bodyPr/>
          <a:lstStyle/>
          <a:p>
            <a:pPr eaLnBrk="1" hangingPunct="1"/>
            <a:r>
              <a:rPr lang="en-US" altLang="id-ID" smtClean="0"/>
              <a:t>Net exports:  NX = EX – IM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6800" y="1219200"/>
            <a:ext cx="7493000" cy="990600"/>
          </a:xfrm>
        </p:spPr>
        <p:txBody>
          <a:bodyPr>
            <a:normAutofit fontScale="77500" lnSpcReduction="20000"/>
          </a:bodyPr>
          <a:lstStyle/>
          <a:p>
            <a:pPr marL="920750" indent="-920750"/>
            <a:r>
              <a:rPr lang="en-US" altLang="id-ID" sz="2700"/>
              <a:t>def:  The value of total exports (</a:t>
            </a:r>
            <a:r>
              <a:rPr lang="en-US" altLang="id-ID" sz="2700" b="1"/>
              <a:t>EX</a:t>
            </a:r>
            <a:r>
              <a:rPr lang="en-US" altLang="id-ID" sz="2700"/>
              <a:t>) </a:t>
            </a:r>
            <a:br>
              <a:rPr lang="en-US" altLang="id-ID" sz="2700"/>
            </a:br>
            <a:r>
              <a:rPr lang="en-US" altLang="id-ID" sz="2700"/>
              <a:t>minus the value of total imports (</a:t>
            </a:r>
            <a:r>
              <a:rPr lang="en-US" altLang="id-ID" sz="2700" b="1"/>
              <a:t>IM</a:t>
            </a:r>
            <a:r>
              <a:rPr lang="en-US" altLang="id-ID" sz="2700"/>
              <a:t>).</a:t>
            </a:r>
          </a:p>
        </p:txBody>
      </p:sp>
      <p:pic>
        <p:nvPicPr>
          <p:cNvPr id="41990" name="Picture 8" descr="cover R1,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3" y="371475"/>
            <a:ext cx="1020762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83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An important identity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1"/>
            <a:ext cx="7620000" cy="72231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altLang="id-ID" sz="3200" b="1" i="1">
                <a:latin typeface="Tahoma" panose="020B0604030504040204" pitchFamily="34" charset="0"/>
              </a:rPr>
              <a:t>Y</a:t>
            </a:r>
            <a:r>
              <a:rPr lang="en-US" altLang="id-ID" sz="3200" i="1"/>
              <a:t>   =   </a:t>
            </a:r>
            <a:r>
              <a:rPr lang="en-US" altLang="id-ID" sz="3200" b="1" i="1">
                <a:latin typeface="Tahoma" panose="020B0604030504040204" pitchFamily="34" charset="0"/>
              </a:rPr>
              <a:t>C</a:t>
            </a:r>
            <a:r>
              <a:rPr lang="en-US" altLang="id-ID" sz="3200" i="1"/>
              <a:t>  +  </a:t>
            </a:r>
            <a:r>
              <a:rPr lang="en-US" altLang="id-ID" sz="3200" b="1" i="1">
                <a:latin typeface="Tahoma" panose="020B0604030504040204" pitchFamily="34" charset="0"/>
              </a:rPr>
              <a:t>I </a:t>
            </a:r>
            <a:r>
              <a:rPr lang="en-US" altLang="id-ID" sz="3200" i="1"/>
              <a:t> +  </a:t>
            </a:r>
            <a:r>
              <a:rPr lang="en-US" altLang="id-ID" sz="3200" b="1" i="1">
                <a:latin typeface="Tahoma" panose="020B0604030504040204" pitchFamily="34" charset="0"/>
              </a:rPr>
              <a:t>G </a:t>
            </a:r>
            <a:r>
              <a:rPr lang="en-US" altLang="id-ID" sz="3200" i="1"/>
              <a:t> +  </a:t>
            </a:r>
            <a:r>
              <a:rPr lang="en-US" altLang="id-ID" sz="3200" b="1" i="1">
                <a:latin typeface="Tahoma" panose="020B0604030504040204" pitchFamily="34" charset="0"/>
              </a:rPr>
              <a:t>NX</a:t>
            </a:r>
            <a:endParaRPr lang="en-US" altLang="id-ID" sz="3200" i="1">
              <a:latin typeface="Tahoma" panose="020B0604030504040204" pitchFamily="34" charset="0"/>
            </a:endParaRPr>
          </a:p>
        </p:txBody>
      </p:sp>
      <p:grpSp>
        <p:nvGrpSpPr>
          <p:cNvPr id="65545" name="Group 9"/>
          <p:cNvGrpSpPr>
            <a:grpSpLocks/>
          </p:cNvGrpSpPr>
          <p:nvPr/>
        </p:nvGrpSpPr>
        <p:grpSpPr bwMode="auto">
          <a:xfrm>
            <a:off x="5127625" y="2249489"/>
            <a:ext cx="3409950" cy="1392237"/>
            <a:chOff x="2270" y="1417"/>
            <a:chExt cx="2148" cy="877"/>
          </a:xfrm>
        </p:grpSpPr>
        <p:sp>
          <p:nvSpPr>
            <p:cNvPr id="44041" name="AutoShape 4"/>
            <p:cNvSpPr>
              <a:spLocks/>
            </p:cNvSpPr>
            <p:nvPr/>
          </p:nvSpPr>
          <p:spPr bwMode="auto">
            <a:xfrm rot="-5400000">
              <a:off x="3183" y="504"/>
              <a:ext cx="322" cy="2148"/>
            </a:xfrm>
            <a:prstGeom prst="leftBrace">
              <a:avLst>
                <a:gd name="adj1" fmla="val 5559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/>
            </a:p>
          </p:txBody>
        </p:sp>
        <p:sp>
          <p:nvSpPr>
            <p:cNvPr id="44042" name="Text Box 5"/>
            <p:cNvSpPr txBox="1">
              <a:spLocks noChangeArrowheads="1"/>
            </p:cNvSpPr>
            <p:nvPr/>
          </p:nvSpPr>
          <p:spPr bwMode="auto">
            <a:xfrm>
              <a:off x="2369" y="1718"/>
              <a:ext cx="1953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700" i="1"/>
                <a:t>aggregate expenditure</a:t>
              </a:r>
            </a:p>
          </p:txBody>
        </p:sp>
      </p:grpSp>
      <p:grpSp>
        <p:nvGrpSpPr>
          <p:cNvPr id="65544" name="Group 8"/>
          <p:cNvGrpSpPr>
            <a:grpSpLocks/>
          </p:cNvGrpSpPr>
          <p:nvPr/>
        </p:nvGrpSpPr>
        <p:grpSpPr bwMode="auto">
          <a:xfrm>
            <a:off x="2605089" y="2208213"/>
            <a:ext cx="1995487" cy="1771650"/>
            <a:chOff x="681" y="1391"/>
            <a:chExt cx="1257" cy="1116"/>
          </a:xfrm>
        </p:grpSpPr>
        <p:sp>
          <p:nvSpPr>
            <p:cNvPr id="44039" name="Text Box 6"/>
            <p:cNvSpPr txBox="1">
              <a:spLocks noChangeArrowheads="1"/>
            </p:cNvSpPr>
            <p:nvPr/>
          </p:nvSpPr>
          <p:spPr bwMode="auto">
            <a:xfrm>
              <a:off x="681" y="1931"/>
              <a:ext cx="1257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700" i="1"/>
                <a:t>value of total output</a:t>
              </a:r>
            </a:p>
          </p:txBody>
        </p:sp>
        <p:sp>
          <p:nvSpPr>
            <p:cNvPr id="44040" name="Line 7"/>
            <p:cNvSpPr>
              <a:spLocks noChangeShapeType="1"/>
            </p:cNvSpPr>
            <p:nvPr/>
          </p:nvSpPr>
          <p:spPr bwMode="auto">
            <a:xfrm flipV="1">
              <a:off x="1324" y="1391"/>
              <a:ext cx="232" cy="53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53798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A question for you: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74813"/>
            <a:ext cx="8229600" cy="4451350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Suppose a firm 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id-ID" smtClean="0"/>
              <a:t>produces $10 million worth of final goods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id-ID" smtClean="0"/>
              <a:t>but only sells $9 million worth.</a:t>
            </a:r>
          </a:p>
          <a:p>
            <a:pPr eaLnBrk="1" hangingPunct="1">
              <a:spcBef>
                <a:spcPct val="35000"/>
              </a:spcBef>
              <a:buFont typeface="Wingdings" panose="05000000000000000000" pitchFamily="2" charset="2"/>
              <a:buNone/>
            </a:pPr>
            <a:endParaRPr lang="en-US" altLang="id-ID" smtClean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Does this violate the </a:t>
            </a:r>
            <a:br>
              <a:rPr lang="en-US" altLang="id-ID" smtClean="0"/>
            </a:br>
            <a:r>
              <a:rPr lang="en-US" altLang="id-ID" smtClean="0"/>
              <a:t>expenditure = output identity?</a:t>
            </a:r>
          </a:p>
        </p:txBody>
      </p:sp>
    </p:spTree>
    <p:extLst>
      <p:ext uri="{BB962C8B-B14F-4D97-AF65-F5344CB8AC3E}">
        <p14:creationId xmlns:p14="http://schemas.microsoft.com/office/powerpoint/2010/main" val="193402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Why output = expenditure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3913" y="1439863"/>
            <a:ext cx="7696200" cy="373380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altLang="id-ID" smtClean="0"/>
              <a:t>Unsold output goes into inventory, </a:t>
            </a:r>
            <a:br>
              <a:rPr lang="en-US" altLang="id-ID" smtClean="0"/>
            </a:br>
            <a:r>
              <a:rPr lang="en-US" altLang="id-ID" smtClean="0"/>
              <a:t>and is counted as “inventory investment”…</a:t>
            </a:r>
          </a:p>
          <a:p>
            <a:pPr eaLnBrk="1" hangingPunct="1"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	…whether or not the inventory buildup was intentional.    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id-ID" smtClean="0"/>
              <a:t>In effect, we are assuming that </a:t>
            </a:r>
            <a:br>
              <a:rPr lang="en-US" altLang="id-ID" smtClean="0"/>
            </a:br>
            <a:r>
              <a:rPr lang="en-US" altLang="id-ID" smtClean="0"/>
              <a:t>firms purchase their unsold output. </a:t>
            </a:r>
          </a:p>
        </p:txBody>
      </p:sp>
    </p:spTree>
    <p:extLst>
      <p:ext uri="{BB962C8B-B14F-4D97-AF65-F5344CB8AC3E}">
        <p14:creationId xmlns:p14="http://schemas.microsoft.com/office/powerpoint/2010/main" val="351309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z="2900"/>
              <a:t>GDP:  </a:t>
            </a:r>
            <a:br>
              <a:rPr lang="en-US" altLang="id-ID" sz="2900"/>
            </a:br>
            <a:r>
              <a:rPr lang="en-US" altLang="id-ID" sz="2900"/>
              <a:t>An important and versatile concept</a:t>
            </a:r>
          </a:p>
        </p:txBody>
      </p:sp>
      <p:sp>
        <p:nvSpPr>
          <p:cNvPr id="5018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36775" y="1555751"/>
            <a:ext cx="7672388" cy="4525963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We have now seen that GDP measures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altLang="id-ID" smtClean="0"/>
              <a:t>total income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altLang="id-ID" smtClean="0"/>
              <a:t>total output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altLang="id-ID" smtClean="0"/>
              <a:t>total expenditure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altLang="id-ID" smtClean="0"/>
              <a:t>the sum of value-added at all stages </a:t>
            </a:r>
            <a:br>
              <a:rPr lang="en-US" altLang="id-ID" smtClean="0"/>
            </a:br>
            <a:r>
              <a:rPr lang="en-US" altLang="id-ID" smtClean="0"/>
              <a:t>in the production of final goods</a:t>
            </a:r>
          </a:p>
        </p:txBody>
      </p:sp>
    </p:spTree>
    <p:extLst>
      <p:ext uri="{BB962C8B-B14F-4D97-AF65-F5344CB8AC3E}">
        <p14:creationId xmlns:p14="http://schemas.microsoft.com/office/powerpoint/2010/main" val="272001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Gross Domestic Product:  Expenditure and Income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036763" y="1500189"/>
            <a:ext cx="8229600" cy="2732087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Two definitions:</a:t>
            </a:r>
          </a:p>
          <a:p>
            <a:pPr lvl="1"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id-ID" smtClean="0"/>
              <a:t>Total expenditure on domestically-produced </a:t>
            </a:r>
            <a:br>
              <a:rPr lang="en-US" altLang="id-ID" smtClean="0"/>
            </a:br>
            <a:r>
              <a:rPr lang="en-US" altLang="id-ID" smtClean="0"/>
              <a:t>final goods and services.</a:t>
            </a:r>
          </a:p>
          <a:p>
            <a:pPr lvl="1"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id-ID" smtClean="0"/>
              <a:t>Total income earned by domestically-located </a:t>
            </a:r>
            <a:br>
              <a:rPr lang="en-US" altLang="id-ID" smtClean="0"/>
            </a:br>
            <a:r>
              <a:rPr lang="en-US" altLang="id-ID" smtClean="0"/>
              <a:t>factors of production.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095626" y="4387850"/>
            <a:ext cx="6511925" cy="1608138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12713"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77938" indent="-53340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87538" indent="-4953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82838" indent="-3810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78138" indent="-3810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35338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92538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49738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06938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400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id-ID" i="1"/>
              <a:t>Expenditure equals income because </a:t>
            </a:r>
            <a:br>
              <a:rPr lang="en-US" altLang="id-ID" i="1"/>
            </a:br>
            <a:r>
              <a:rPr lang="en-US" altLang="id-ID" i="1"/>
              <a:t>every dollar spent by a buyer </a:t>
            </a:r>
            <a:br>
              <a:rPr lang="en-US" altLang="id-ID" i="1"/>
            </a:br>
            <a:r>
              <a:rPr lang="en-US" altLang="id-ID" i="1"/>
              <a:t>becomes income to the seller. </a:t>
            </a:r>
          </a:p>
        </p:txBody>
      </p:sp>
    </p:spTree>
    <p:extLst>
      <p:ext uri="{BB962C8B-B14F-4D97-AF65-F5344CB8AC3E}">
        <p14:creationId xmlns:p14="http://schemas.microsoft.com/office/powerpoint/2010/main" val="344367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6" y="344489"/>
            <a:ext cx="7197725" cy="955675"/>
          </a:xfrm>
        </p:spPr>
        <p:txBody>
          <a:bodyPr/>
          <a:lstStyle/>
          <a:p>
            <a:pPr eaLnBrk="1" hangingPunct="1"/>
            <a:r>
              <a:rPr lang="en-US" altLang="id-ID" smtClean="0"/>
              <a:t>GNP vs. GDP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0576" y="1395413"/>
            <a:ext cx="8069263" cy="5103812"/>
          </a:xfrm>
        </p:spPr>
        <p:txBody>
          <a:bodyPr/>
          <a:lstStyle/>
          <a:p>
            <a:pPr eaLnBrk="1" hangingPunct="1">
              <a:spcBef>
                <a:spcPct val="70000"/>
              </a:spcBef>
            </a:pPr>
            <a:r>
              <a:rPr lang="en-US" altLang="id-ID" smtClean="0">
                <a:solidFill>
                  <a:srgbClr val="FF0000"/>
                </a:solidFill>
              </a:rPr>
              <a:t>Gross </a:t>
            </a:r>
            <a:r>
              <a:rPr lang="en-US" altLang="id-ID" b="1" smtClean="0">
                <a:solidFill>
                  <a:srgbClr val="FF0000"/>
                </a:solidFill>
              </a:rPr>
              <a:t>National</a:t>
            </a:r>
            <a:r>
              <a:rPr lang="en-US" altLang="id-ID" smtClean="0">
                <a:solidFill>
                  <a:srgbClr val="FF0000"/>
                </a:solidFill>
              </a:rPr>
              <a:t> Product</a:t>
            </a:r>
            <a:r>
              <a:rPr lang="en-US" altLang="id-ID" smtClean="0"/>
              <a:t> (</a:t>
            </a:r>
            <a:r>
              <a:rPr lang="en-US" altLang="id-ID" smtClean="0">
                <a:solidFill>
                  <a:srgbClr val="FF0000"/>
                </a:solidFill>
              </a:rPr>
              <a:t>GNP</a:t>
            </a:r>
            <a:r>
              <a:rPr lang="en-US" altLang="id-ID" smtClean="0"/>
              <a:t>):</a:t>
            </a:r>
            <a:r>
              <a:rPr lang="en-US" altLang="id-ID" smtClean="0">
                <a:solidFill>
                  <a:srgbClr val="990033"/>
                </a:solidFill>
              </a:rPr>
              <a:t> </a:t>
            </a:r>
            <a:br>
              <a:rPr lang="en-US" altLang="id-ID" smtClean="0">
                <a:solidFill>
                  <a:srgbClr val="990033"/>
                </a:solidFill>
              </a:rPr>
            </a:br>
            <a:r>
              <a:rPr lang="en-US" altLang="id-ID" smtClean="0"/>
              <a:t>Total income earned by the nation’s factors of production, regardless of where located.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id-ID" smtClean="0">
                <a:solidFill>
                  <a:srgbClr val="0000FF"/>
                </a:solidFill>
              </a:rPr>
              <a:t>Gross </a:t>
            </a:r>
            <a:r>
              <a:rPr lang="en-US" altLang="id-ID" b="1" smtClean="0">
                <a:solidFill>
                  <a:srgbClr val="0000FF"/>
                </a:solidFill>
              </a:rPr>
              <a:t>Domestic </a:t>
            </a:r>
            <a:r>
              <a:rPr lang="en-US" altLang="id-ID" smtClean="0">
                <a:solidFill>
                  <a:srgbClr val="0000FF"/>
                </a:solidFill>
              </a:rPr>
              <a:t>Product</a:t>
            </a:r>
            <a:r>
              <a:rPr lang="en-US" altLang="id-ID" smtClean="0"/>
              <a:t> (</a:t>
            </a:r>
            <a:r>
              <a:rPr lang="en-US" altLang="id-ID" smtClean="0">
                <a:solidFill>
                  <a:srgbClr val="0000FF"/>
                </a:solidFill>
              </a:rPr>
              <a:t>GDP</a:t>
            </a:r>
            <a:r>
              <a:rPr lang="en-US" altLang="id-ID" smtClean="0"/>
              <a:t>):</a:t>
            </a:r>
            <a:br>
              <a:rPr lang="en-US" altLang="id-ID" smtClean="0"/>
            </a:br>
            <a:r>
              <a:rPr lang="en-US" altLang="id-ID" smtClean="0"/>
              <a:t>Total income earned by domestically-located factors of production, regardless of nationality.</a:t>
            </a:r>
          </a:p>
          <a:p>
            <a:pPr eaLnBrk="1" hangingPunct="1"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	(GNP – GDP) = (factor payments from abroad) </a:t>
            </a:r>
            <a:br>
              <a:rPr lang="en-US" altLang="id-ID" smtClean="0"/>
            </a:br>
            <a:r>
              <a:rPr lang="en-US" altLang="id-ID" smtClean="0"/>
              <a:t>			 – (factor payments to abroad)</a:t>
            </a:r>
          </a:p>
        </p:txBody>
      </p:sp>
    </p:spTree>
    <p:extLst>
      <p:ext uri="{BB962C8B-B14F-4D97-AF65-F5344CB8AC3E}">
        <p14:creationId xmlns:p14="http://schemas.microsoft.com/office/powerpoint/2010/main" val="428891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Discussion question: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8914" y="2119314"/>
            <a:ext cx="6484937" cy="2738437"/>
          </a:xfrm>
          <a:solidFill>
            <a:schemeClr val="bg1"/>
          </a:solidFill>
          <a:ln w="44450" cmpd="dbl">
            <a:solidFill>
              <a:srgbClr val="FF99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tabLst>
                <a:tab pos="3600450" algn="ctr"/>
              </a:tabLst>
            </a:pPr>
            <a:r>
              <a:rPr lang="en-US" altLang="id-ID" sz="3200"/>
              <a:t>In your country, </a:t>
            </a:r>
            <a:br>
              <a:rPr lang="en-US" altLang="id-ID" sz="3200"/>
            </a:br>
            <a:r>
              <a:rPr lang="en-US" altLang="id-ID" sz="3200"/>
              <a:t>which would you want </a:t>
            </a:r>
            <a:br>
              <a:rPr lang="en-US" altLang="id-ID" sz="3200"/>
            </a:br>
            <a:r>
              <a:rPr lang="en-US" altLang="id-ID" sz="3200"/>
              <a:t>to be bigger, GDP, or GNP?  </a:t>
            </a:r>
          </a:p>
          <a:p>
            <a:pPr algn="ctr">
              <a:spcBef>
                <a:spcPct val="60000"/>
              </a:spcBef>
              <a:tabLst>
                <a:tab pos="3600450" algn="ctr"/>
              </a:tabLst>
            </a:pPr>
            <a:r>
              <a:rPr lang="en-US" altLang="id-ID" sz="320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82084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THANK YOU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915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430589" y="301626"/>
            <a:ext cx="4078287" cy="804863"/>
          </a:xfrm>
        </p:spPr>
        <p:txBody>
          <a:bodyPr/>
          <a:lstStyle/>
          <a:p>
            <a:pPr eaLnBrk="1" hangingPunct="1"/>
            <a:r>
              <a:rPr lang="en-US" altLang="id-ID" smtClean="0"/>
              <a:t>The Circular Flow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195513" y="3408363"/>
            <a:ext cx="1871662" cy="457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/>
              <a:t>Households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678864" y="3405188"/>
            <a:ext cx="1679575" cy="457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/>
              <a:t>Firms</a:t>
            </a:r>
          </a:p>
        </p:txBody>
      </p:sp>
      <p:grpSp>
        <p:nvGrpSpPr>
          <p:cNvPr id="30764" name="Group 44"/>
          <p:cNvGrpSpPr>
            <a:grpSpLocks/>
          </p:cNvGrpSpPr>
          <p:nvPr/>
        </p:nvGrpSpPr>
        <p:grpSpPr bwMode="auto">
          <a:xfrm>
            <a:off x="3211513" y="3351214"/>
            <a:ext cx="6100762" cy="1754187"/>
            <a:chOff x="1063" y="2048"/>
            <a:chExt cx="3843" cy="1105"/>
          </a:xfrm>
        </p:grpSpPr>
        <p:sp>
          <p:nvSpPr>
            <p:cNvPr id="11292" name="Text Box 12"/>
            <p:cNvSpPr txBox="1">
              <a:spLocks noChangeArrowheads="1"/>
            </p:cNvSpPr>
            <p:nvPr/>
          </p:nvSpPr>
          <p:spPr bwMode="auto">
            <a:xfrm>
              <a:off x="2482" y="2828"/>
              <a:ext cx="1099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300" i="1"/>
                <a:t>Goods</a:t>
              </a:r>
            </a:p>
          </p:txBody>
        </p:sp>
        <p:grpSp>
          <p:nvGrpSpPr>
            <p:cNvPr id="11293" name="Group 39"/>
            <p:cNvGrpSpPr>
              <a:grpSpLocks/>
            </p:cNvGrpSpPr>
            <p:nvPr/>
          </p:nvGrpSpPr>
          <p:grpSpPr bwMode="auto">
            <a:xfrm>
              <a:off x="1063" y="2048"/>
              <a:ext cx="3843" cy="1105"/>
              <a:chOff x="1063" y="2048"/>
              <a:chExt cx="3843" cy="1105"/>
            </a:xfrm>
          </p:grpSpPr>
          <p:sp>
            <p:nvSpPr>
              <p:cNvPr id="11294" name="Arc 10"/>
              <p:cNvSpPr>
                <a:spLocks/>
              </p:cNvSpPr>
              <p:nvPr/>
            </p:nvSpPr>
            <p:spPr bwMode="auto">
              <a:xfrm rot="-5400000" flipH="1" flipV="1">
                <a:off x="2435" y="682"/>
                <a:ext cx="1105" cy="3837"/>
              </a:xfrm>
              <a:custGeom>
                <a:avLst/>
                <a:gdLst>
                  <a:gd name="T0" fmla="*/ 20 w 21600"/>
                  <a:gd name="T1" fmla="*/ 0 h 40494"/>
                  <a:gd name="T2" fmla="*/ 19 w 21600"/>
                  <a:gd name="T3" fmla="*/ 364 h 40494"/>
                  <a:gd name="T4" fmla="*/ 0 w 21600"/>
                  <a:gd name="T5" fmla="*/ 181 h 404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0494" fill="none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</a:path>
                  <a:path w="21600" h="40494" stroke="0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  <a:lnTo>
                      <a:pt x="0" y="20153"/>
                    </a:lnTo>
                    <a:lnTo>
                      <a:pt x="7772" y="-1"/>
                    </a:lnTo>
                    <a:close/>
                  </a:path>
                </a:pathLst>
              </a:custGeom>
              <a:noFill/>
              <a:ln w="57150">
                <a:solidFill>
                  <a:srgbClr val="00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1295" name="Line 15"/>
              <p:cNvSpPr>
                <a:spLocks noChangeShapeType="1"/>
              </p:cNvSpPr>
              <p:nvPr/>
            </p:nvSpPr>
            <p:spPr bwMode="auto">
              <a:xfrm rot="10800000">
                <a:off x="1063" y="2401"/>
                <a:ext cx="49" cy="87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6" name="Line 16"/>
              <p:cNvSpPr>
                <a:spLocks noChangeShapeType="1"/>
              </p:cNvSpPr>
              <p:nvPr/>
            </p:nvSpPr>
            <p:spPr bwMode="auto">
              <a:xfrm rot="10800000">
                <a:off x="2285" y="3087"/>
                <a:ext cx="120" cy="19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7" name="Line 17"/>
              <p:cNvSpPr>
                <a:spLocks noChangeShapeType="1"/>
              </p:cNvSpPr>
              <p:nvPr/>
            </p:nvSpPr>
            <p:spPr bwMode="auto">
              <a:xfrm rot="10800000" flipV="1">
                <a:off x="3547" y="3092"/>
                <a:ext cx="109" cy="19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3249613" y="2135189"/>
            <a:ext cx="6100762" cy="1754187"/>
            <a:chOff x="1087" y="1282"/>
            <a:chExt cx="3843" cy="1105"/>
          </a:xfrm>
        </p:grpSpPr>
        <p:sp>
          <p:nvSpPr>
            <p:cNvPr id="11286" name="Text Box 14"/>
            <p:cNvSpPr txBox="1">
              <a:spLocks noChangeArrowheads="1"/>
            </p:cNvSpPr>
            <p:nvPr/>
          </p:nvSpPr>
          <p:spPr bwMode="auto">
            <a:xfrm>
              <a:off x="2485" y="1310"/>
              <a:ext cx="1099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300" i="1"/>
                <a:t>Labor</a:t>
              </a:r>
            </a:p>
          </p:txBody>
        </p:sp>
        <p:grpSp>
          <p:nvGrpSpPr>
            <p:cNvPr id="11287" name="Group 38"/>
            <p:cNvGrpSpPr>
              <a:grpSpLocks/>
            </p:cNvGrpSpPr>
            <p:nvPr/>
          </p:nvGrpSpPr>
          <p:grpSpPr bwMode="auto">
            <a:xfrm>
              <a:off x="1087" y="1282"/>
              <a:ext cx="3843" cy="1105"/>
              <a:chOff x="1087" y="1282"/>
              <a:chExt cx="3843" cy="1105"/>
            </a:xfrm>
          </p:grpSpPr>
          <p:sp>
            <p:nvSpPr>
              <p:cNvPr id="11288" name="Arc 8"/>
              <p:cNvSpPr>
                <a:spLocks/>
              </p:cNvSpPr>
              <p:nvPr/>
            </p:nvSpPr>
            <p:spPr bwMode="auto">
              <a:xfrm rot="5400000" flipH="1" flipV="1">
                <a:off x="2453" y="-84"/>
                <a:ext cx="1105" cy="3837"/>
              </a:xfrm>
              <a:custGeom>
                <a:avLst/>
                <a:gdLst>
                  <a:gd name="T0" fmla="*/ 20 w 21600"/>
                  <a:gd name="T1" fmla="*/ 0 h 40494"/>
                  <a:gd name="T2" fmla="*/ 19 w 21600"/>
                  <a:gd name="T3" fmla="*/ 364 h 40494"/>
                  <a:gd name="T4" fmla="*/ 0 w 21600"/>
                  <a:gd name="T5" fmla="*/ 181 h 404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0494" fill="none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</a:path>
                  <a:path w="21600" h="40494" stroke="0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  <a:lnTo>
                      <a:pt x="0" y="20153"/>
                    </a:lnTo>
                    <a:lnTo>
                      <a:pt x="7772" y="-1"/>
                    </a:lnTo>
                    <a:close/>
                  </a:path>
                </a:pathLst>
              </a:custGeom>
              <a:noFill/>
              <a:ln w="57150">
                <a:solidFill>
                  <a:srgbClr val="00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1289" name="Line 18"/>
              <p:cNvSpPr>
                <a:spLocks noChangeShapeType="1"/>
              </p:cNvSpPr>
              <p:nvPr/>
            </p:nvSpPr>
            <p:spPr bwMode="auto">
              <a:xfrm flipV="1">
                <a:off x="2302" y="1328"/>
                <a:ext cx="109" cy="19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0" name="Line 19"/>
              <p:cNvSpPr>
                <a:spLocks noChangeShapeType="1"/>
              </p:cNvSpPr>
              <p:nvPr/>
            </p:nvSpPr>
            <p:spPr bwMode="auto">
              <a:xfrm>
                <a:off x="3576" y="1327"/>
                <a:ext cx="107" cy="20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1" name="Line 20"/>
              <p:cNvSpPr>
                <a:spLocks noChangeShapeType="1"/>
              </p:cNvSpPr>
              <p:nvPr/>
            </p:nvSpPr>
            <p:spPr bwMode="auto">
              <a:xfrm>
                <a:off x="4887" y="1968"/>
                <a:ext cx="43" cy="78"/>
              </a:xfrm>
              <a:prstGeom prst="line">
                <a:avLst/>
              </a:prstGeom>
              <a:noFill/>
              <a:ln w="57150">
                <a:solidFill>
                  <a:srgbClr val="0066CC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30765" name="Group 45"/>
          <p:cNvGrpSpPr>
            <a:grpSpLocks/>
          </p:cNvGrpSpPr>
          <p:nvPr/>
        </p:nvGrpSpPr>
        <p:grpSpPr bwMode="auto">
          <a:xfrm>
            <a:off x="2868614" y="3240088"/>
            <a:ext cx="6904037" cy="2724150"/>
            <a:chOff x="847" y="1978"/>
            <a:chExt cx="4349" cy="1716"/>
          </a:xfrm>
        </p:grpSpPr>
        <p:sp>
          <p:nvSpPr>
            <p:cNvPr id="11280" name="Text Box 11"/>
            <p:cNvSpPr txBox="1">
              <a:spLocks noChangeArrowheads="1"/>
            </p:cNvSpPr>
            <p:nvPr/>
          </p:nvSpPr>
          <p:spPr bwMode="auto">
            <a:xfrm>
              <a:off x="2368" y="3415"/>
              <a:ext cx="1373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300" i="1"/>
                <a:t>Expenditure ($)</a:t>
              </a:r>
            </a:p>
          </p:txBody>
        </p:sp>
        <p:grpSp>
          <p:nvGrpSpPr>
            <p:cNvPr id="11281" name="Group 40"/>
            <p:cNvGrpSpPr>
              <a:grpSpLocks/>
            </p:cNvGrpSpPr>
            <p:nvPr/>
          </p:nvGrpSpPr>
          <p:grpSpPr bwMode="auto">
            <a:xfrm>
              <a:off x="847" y="1978"/>
              <a:ext cx="4349" cy="1399"/>
              <a:chOff x="847" y="1978"/>
              <a:chExt cx="4349" cy="1399"/>
            </a:xfrm>
          </p:grpSpPr>
          <p:sp>
            <p:nvSpPr>
              <p:cNvPr id="11282" name="Arc 9"/>
              <p:cNvSpPr>
                <a:spLocks/>
              </p:cNvSpPr>
              <p:nvPr/>
            </p:nvSpPr>
            <p:spPr bwMode="auto">
              <a:xfrm rot="-5400000" flipH="1" flipV="1">
                <a:off x="2310" y="515"/>
                <a:ext cx="1399" cy="4325"/>
              </a:xfrm>
              <a:custGeom>
                <a:avLst/>
                <a:gdLst>
                  <a:gd name="T0" fmla="*/ 33 w 21600"/>
                  <a:gd name="T1" fmla="*/ 0 h 40494"/>
                  <a:gd name="T2" fmla="*/ 31 w 21600"/>
                  <a:gd name="T3" fmla="*/ 462 h 40494"/>
                  <a:gd name="T4" fmla="*/ 0 w 21600"/>
                  <a:gd name="T5" fmla="*/ 230 h 404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0494" fill="none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</a:path>
                  <a:path w="21600" h="40494" stroke="0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  <a:lnTo>
                      <a:pt x="0" y="20153"/>
                    </a:lnTo>
                    <a:lnTo>
                      <a:pt x="7772" y="-1"/>
                    </a:lnTo>
                    <a:close/>
                  </a:path>
                </a:pathLst>
              </a:custGeom>
              <a:noFill/>
              <a:ln w="5715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1283" name="Line 21"/>
              <p:cNvSpPr>
                <a:spLocks noChangeShapeType="1"/>
              </p:cNvSpPr>
              <p:nvPr/>
            </p:nvSpPr>
            <p:spPr bwMode="auto">
              <a:xfrm flipV="1">
                <a:off x="5159" y="2405"/>
                <a:ext cx="37" cy="93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4" name="Line 22"/>
              <p:cNvSpPr>
                <a:spLocks noChangeShapeType="1"/>
              </p:cNvSpPr>
              <p:nvPr/>
            </p:nvSpPr>
            <p:spPr bwMode="auto">
              <a:xfrm>
                <a:off x="2072" y="3255"/>
                <a:ext cx="118" cy="28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5" name="Line 23"/>
              <p:cNvSpPr>
                <a:spLocks noChangeShapeType="1"/>
              </p:cNvSpPr>
              <p:nvPr/>
            </p:nvSpPr>
            <p:spPr bwMode="auto">
              <a:xfrm flipV="1">
                <a:off x="3881" y="3248"/>
                <a:ext cx="106" cy="25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30762" name="Group 42"/>
          <p:cNvGrpSpPr>
            <a:grpSpLocks/>
          </p:cNvGrpSpPr>
          <p:nvPr/>
        </p:nvGrpSpPr>
        <p:grpSpPr bwMode="auto">
          <a:xfrm>
            <a:off x="2840038" y="1320800"/>
            <a:ext cx="6889750" cy="2724150"/>
            <a:chOff x="829" y="769"/>
            <a:chExt cx="4340" cy="1716"/>
          </a:xfrm>
        </p:grpSpPr>
        <p:sp>
          <p:nvSpPr>
            <p:cNvPr id="11274" name="Text Box 13"/>
            <p:cNvSpPr txBox="1">
              <a:spLocks noChangeArrowheads="1"/>
            </p:cNvSpPr>
            <p:nvPr/>
          </p:nvSpPr>
          <p:spPr bwMode="auto">
            <a:xfrm>
              <a:off x="2509" y="769"/>
              <a:ext cx="1099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008080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24F00"/>
                </a:buClr>
                <a:buFont typeface="Wingdings" panose="05000000000000000000" pitchFamily="2" charset="2"/>
                <a:buChar char="§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300" i="1"/>
                <a:t>Income ($)</a:t>
              </a:r>
            </a:p>
          </p:txBody>
        </p:sp>
        <p:grpSp>
          <p:nvGrpSpPr>
            <p:cNvPr id="11275" name="Group 41"/>
            <p:cNvGrpSpPr>
              <a:grpSpLocks/>
            </p:cNvGrpSpPr>
            <p:nvPr/>
          </p:nvGrpSpPr>
          <p:grpSpPr bwMode="auto">
            <a:xfrm>
              <a:off x="829" y="1086"/>
              <a:ext cx="4340" cy="1399"/>
              <a:chOff x="829" y="1086"/>
              <a:chExt cx="4340" cy="1399"/>
            </a:xfrm>
          </p:grpSpPr>
          <p:sp>
            <p:nvSpPr>
              <p:cNvPr id="11276" name="Arc 6"/>
              <p:cNvSpPr>
                <a:spLocks/>
              </p:cNvSpPr>
              <p:nvPr/>
            </p:nvSpPr>
            <p:spPr bwMode="auto">
              <a:xfrm rot="5400000" flipH="1" flipV="1">
                <a:off x="2307" y="-377"/>
                <a:ext cx="1399" cy="4325"/>
              </a:xfrm>
              <a:custGeom>
                <a:avLst/>
                <a:gdLst>
                  <a:gd name="T0" fmla="*/ 33 w 21600"/>
                  <a:gd name="T1" fmla="*/ 0 h 40494"/>
                  <a:gd name="T2" fmla="*/ 31 w 21600"/>
                  <a:gd name="T3" fmla="*/ 462 h 40494"/>
                  <a:gd name="T4" fmla="*/ 0 w 21600"/>
                  <a:gd name="T5" fmla="*/ 230 h 404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0494" fill="none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</a:path>
                  <a:path w="21600" h="40494" stroke="0" extrusionOk="0">
                    <a:moveTo>
                      <a:pt x="7772" y="-1"/>
                    </a:moveTo>
                    <a:cubicBezTo>
                      <a:pt x="16104" y="3213"/>
                      <a:pt x="21600" y="11222"/>
                      <a:pt x="21600" y="20153"/>
                    </a:cubicBezTo>
                    <a:cubicBezTo>
                      <a:pt x="21600" y="29280"/>
                      <a:pt x="15862" y="37423"/>
                      <a:pt x="7266" y="40494"/>
                    </a:cubicBezTo>
                    <a:lnTo>
                      <a:pt x="0" y="20153"/>
                    </a:lnTo>
                    <a:lnTo>
                      <a:pt x="7772" y="-1"/>
                    </a:lnTo>
                    <a:close/>
                  </a:path>
                </a:pathLst>
              </a:custGeom>
              <a:noFill/>
              <a:ln w="5715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1277" name="Line 24"/>
              <p:cNvSpPr>
                <a:spLocks noChangeShapeType="1"/>
              </p:cNvSpPr>
              <p:nvPr/>
            </p:nvSpPr>
            <p:spPr bwMode="auto">
              <a:xfrm rot="10800000">
                <a:off x="3860" y="1187"/>
                <a:ext cx="106" cy="27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78" name="Line 25"/>
              <p:cNvSpPr>
                <a:spLocks noChangeShapeType="1"/>
              </p:cNvSpPr>
              <p:nvPr/>
            </p:nvSpPr>
            <p:spPr bwMode="auto">
              <a:xfrm rot="10800000" flipV="1">
                <a:off x="2047" y="1188"/>
                <a:ext cx="104" cy="20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79" name="Line 26"/>
              <p:cNvSpPr>
                <a:spLocks noChangeShapeType="1"/>
              </p:cNvSpPr>
              <p:nvPr/>
            </p:nvSpPr>
            <p:spPr bwMode="auto">
              <a:xfrm rot="10800000" flipV="1">
                <a:off x="829" y="1924"/>
                <a:ext cx="52" cy="105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591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Value added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74813"/>
            <a:ext cx="7813675" cy="406241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id-ID" sz="2700"/>
              <a:t>definition: 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id-ID" sz="2700"/>
              <a:t>A firm’s </a:t>
            </a:r>
            <a:r>
              <a:rPr lang="en-US" altLang="id-ID" sz="2700" b="1">
                <a:solidFill>
                  <a:srgbClr val="FF0000"/>
                </a:solidFill>
              </a:rPr>
              <a:t>value added</a:t>
            </a:r>
            <a:r>
              <a:rPr lang="en-US" altLang="id-ID" sz="2700"/>
              <a:t> is </a:t>
            </a:r>
            <a:br>
              <a:rPr lang="en-US" altLang="id-ID" sz="2700"/>
            </a:br>
            <a:r>
              <a:rPr lang="en-US" altLang="id-ID" sz="2700"/>
              <a:t>the value of its output </a:t>
            </a:r>
            <a:br>
              <a:rPr lang="en-US" altLang="id-ID" sz="2700"/>
            </a:br>
            <a:r>
              <a:rPr lang="en-US" altLang="id-ID" sz="2700"/>
              <a:t>	minus </a:t>
            </a:r>
            <a:br>
              <a:rPr lang="en-US" altLang="id-ID" sz="2700"/>
            </a:br>
            <a:r>
              <a:rPr lang="en-US" altLang="id-ID" sz="2700"/>
              <a:t>the value of the intermediate goods </a:t>
            </a:r>
            <a:br>
              <a:rPr lang="en-US" altLang="id-ID" sz="2700"/>
            </a:br>
            <a:r>
              <a:rPr lang="en-US" altLang="id-ID" sz="2700"/>
              <a:t>the firm used to produce that output.   </a:t>
            </a:r>
          </a:p>
        </p:txBody>
      </p:sp>
    </p:spTree>
    <p:extLst>
      <p:ext uri="{BB962C8B-B14F-4D97-AF65-F5344CB8AC3E}">
        <p14:creationId xmlns:p14="http://schemas.microsoft.com/office/powerpoint/2010/main" val="3911725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Exercise:   </a:t>
            </a:r>
            <a:r>
              <a:rPr lang="en-US" altLang="id-ID" sz="2400"/>
              <a:t>(Problem 2, p. 40)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0" y="151130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1" eaLnBrk="1" hangingPunct="1"/>
            <a:r>
              <a:rPr lang="en-US" altLang="id-ID" sz="2500"/>
              <a:t>A farmer grows a bushel of wheat </a:t>
            </a:r>
            <a:br>
              <a:rPr lang="en-US" altLang="id-ID" sz="2500"/>
            </a:br>
            <a:r>
              <a:rPr lang="en-US" altLang="id-ID" sz="2500"/>
              <a:t>and sells it to a miller for $1.00.  </a:t>
            </a:r>
          </a:p>
          <a:p>
            <a:pPr lvl="1" eaLnBrk="1" hangingPunct="1"/>
            <a:r>
              <a:rPr lang="en-US" altLang="id-ID" sz="2500"/>
              <a:t>The miller turns the wheat into flour </a:t>
            </a:r>
            <a:br>
              <a:rPr lang="en-US" altLang="id-ID" sz="2500"/>
            </a:br>
            <a:r>
              <a:rPr lang="en-US" altLang="id-ID" sz="2500"/>
              <a:t>and sells it to a baker for $3.00.  </a:t>
            </a:r>
          </a:p>
          <a:p>
            <a:pPr lvl="1" eaLnBrk="1" hangingPunct="1"/>
            <a:r>
              <a:rPr lang="en-US" altLang="id-ID" sz="2500"/>
              <a:t>The baker uses the flour to make a loaf of </a:t>
            </a:r>
            <a:br>
              <a:rPr lang="en-US" altLang="id-ID" sz="2500"/>
            </a:br>
            <a:r>
              <a:rPr lang="en-US" altLang="id-ID" sz="2500"/>
              <a:t>bread and sells it to an engineer for $6.00.  </a:t>
            </a:r>
          </a:p>
          <a:p>
            <a:pPr lvl="1" eaLnBrk="1" hangingPunct="1"/>
            <a:r>
              <a:rPr lang="en-US" altLang="id-ID" sz="2500"/>
              <a:t>The engineer eats the bread.  </a:t>
            </a:r>
          </a:p>
          <a:p>
            <a:pPr algn="ctr"/>
            <a:r>
              <a:rPr lang="en-US" altLang="id-ID" sz="2700" i="1">
                <a:solidFill>
                  <a:srgbClr val="0000FF"/>
                </a:solidFill>
              </a:rPr>
              <a:t>Compute &amp; compare </a:t>
            </a:r>
            <a:br>
              <a:rPr lang="en-US" altLang="id-ID" sz="2700" i="1">
                <a:solidFill>
                  <a:srgbClr val="0000FF"/>
                </a:solidFill>
              </a:rPr>
            </a:br>
            <a:r>
              <a:rPr lang="en-US" altLang="id-ID" i="1" smtClean="0">
                <a:solidFill>
                  <a:srgbClr val="0000FF"/>
                </a:solidFill>
              </a:rPr>
              <a:t>value added at each stage of production </a:t>
            </a:r>
            <a:br>
              <a:rPr lang="en-US" altLang="id-ID" i="1" smtClean="0">
                <a:solidFill>
                  <a:srgbClr val="0000FF"/>
                </a:solidFill>
              </a:rPr>
            </a:br>
            <a:r>
              <a:rPr lang="en-US" altLang="id-ID" i="1" smtClean="0">
                <a:solidFill>
                  <a:srgbClr val="0000FF"/>
                </a:solidFill>
              </a:rPr>
              <a:t>and </a:t>
            </a:r>
            <a:r>
              <a:rPr lang="en-US" altLang="id-ID" smtClean="0">
                <a:solidFill>
                  <a:srgbClr val="0000FF"/>
                </a:solidFill>
              </a:rPr>
              <a:t>GDP</a:t>
            </a:r>
          </a:p>
        </p:txBody>
      </p:sp>
    </p:spTree>
    <p:extLst>
      <p:ext uri="{BB962C8B-B14F-4D97-AF65-F5344CB8AC3E}">
        <p14:creationId xmlns:p14="http://schemas.microsoft.com/office/powerpoint/2010/main" val="336314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z="3200"/>
              <a:t>Final goods, value added, and GDP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3932238"/>
          </a:xfrm>
        </p:spPr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tabLst>
                <a:tab pos="1201738" algn="l"/>
              </a:tabLst>
            </a:pPr>
            <a:r>
              <a:rPr lang="en-US" altLang="id-ID" sz="2600"/>
              <a:t>GDP 	= value of final goods produced </a:t>
            </a:r>
          </a:p>
          <a:p>
            <a:pPr>
              <a:spcBef>
                <a:spcPct val="20000"/>
              </a:spcBef>
              <a:tabLst>
                <a:tab pos="1201738" algn="l"/>
              </a:tabLst>
            </a:pPr>
            <a:r>
              <a:rPr lang="en-US" altLang="id-ID" sz="2600"/>
              <a:t>		= sum of value added at all stages 	 		   of production.</a:t>
            </a:r>
          </a:p>
          <a:p>
            <a:pPr>
              <a:lnSpc>
                <a:spcPct val="110000"/>
              </a:lnSpc>
              <a:spcBef>
                <a:spcPct val="50000"/>
              </a:spcBef>
              <a:tabLst>
                <a:tab pos="1201738" algn="l"/>
              </a:tabLst>
            </a:pPr>
            <a:r>
              <a:rPr lang="en-US" altLang="id-ID" sz="2600"/>
              <a:t>The value of the final goods already includes the value of the intermediate goods, </a:t>
            </a:r>
            <a:br>
              <a:rPr lang="en-US" altLang="id-ID" sz="2600"/>
            </a:br>
            <a:r>
              <a:rPr lang="en-US" altLang="id-ID" sz="2600"/>
              <a:t>so including intermediate </a:t>
            </a:r>
            <a:r>
              <a:rPr lang="en-US" altLang="id-ID" sz="2600" u="sng"/>
              <a:t>and</a:t>
            </a:r>
            <a:r>
              <a:rPr lang="en-US" altLang="id-ID" sz="2600"/>
              <a:t> final goods in GDP would be double-counting.  </a:t>
            </a:r>
          </a:p>
        </p:txBody>
      </p:sp>
    </p:spTree>
    <p:extLst>
      <p:ext uri="{BB962C8B-B14F-4D97-AF65-F5344CB8AC3E}">
        <p14:creationId xmlns:p14="http://schemas.microsoft.com/office/powerpoint/2010/main" val="4207918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The expenditure components of GDP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consumption</a:t>
            </a:r>
          </a:p>
          <a:p>
            <a:pPr eaLnBrk="1" hangingPunct="1"/>
            <a:r>
              <a:rPr lang="en-US" altLang="id-ID" smtClean="0"/>
              <a:t>investment</a:t>
            </a:r>
          </a:p>
          <a:p>
            <a:pPr eaLnBrk="1" hangingPunct="1"/>
            <a:r>
              <a:rPr lang="en-US" altLang="id-ID" smtClean="0"/>
              <a:t>government spending</a:t>
            </a:r>
          </a:p>
          <a:p>
            <a:pPr eaLnBrk="1" hangingPunct="1"/>
            <a:r>
              <a:rPr lang="en-US" altLang="id-ID" smtClean="0"/>
              <a:t>net exports</a:t>
            </a:r>
          </a:p>
        </p:txBody>
      </p:sp>
    </p:spTree>
    <p:extLst>
      <p:ext uri="{BB962C8B-B14F-4D97-AF65-F5344CB8AC3E}">
        <p14:creationId xmlns:p14="http://schemas.microsoft.com/office/powerpoint/2010/main" val="2978535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6" y="236539"/>
            <a:ext cx="7197725" cy="1036637"/>
          </a:xfrm>
        </p:spPr>
        <p:txBody>
          <a:bodyPr/>
          <a:lstStyle/>
          <a:p>
            <a:pPr eaLnBrk="1" hangingPunct="1"/>
            <a:r>
              <a:rPr lang="en-US" altLang="id-ID" smtClean="0"/>
              <a:t>Consumption (C)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9400" y="1295400"/>
            <a:ext cx="3733800" cy="4876800"/>
          </a:xfrm>
        </p:spPr>
        <p:txBody>
          <a:bodyPr>
            <a:normAutofit fontScale="85000" lnSpcReduction="20000"/>
          </a:bodyPr>
          <a:lstStyle/>
          <a:p>
            <a:pPr marL="404813" lvl="1" indent="-290513">
              <a:spcBef>
                <a:spcPct val="10000"/>
              </a:spcBef>
            </a:pPr>
            <a:r>
              <a:rPr lang="en-US" altLang="id-ID" sz="2500" b="1" i="1">
                <a:solidFill>
                  <a:srgbClr val="FF0000"/>
                </a:solidFill>
              </a:rPr>
              <a:t>durable goods</a:t>
            </a:r>
            <a:r>
              <a:rPr lang="en-US" altLang="id-ID" sz="2500" b="1">
                <a:solidFill>
                  <a:srgbClr val="FF0000"/>
                </a:solidFill>
              </a:rPr>
              <a:t> </a:t>
            </a:r>
            <a:r>
              <a:rPr lang="en-US" altLang="id-ID" sz="2500" b="1"/>
              <a:t/>
            </a:r>
            <a:br>
              <a:rPr lang="en-US" altLang="id-ID" sz="2500" b="1"/>
            </a:br>
            <a:r>
              <a:rPr lang="en-US" altLang="id-ID" sz="2500"/>
              <a:t>last a long time </a:t>
            </a:r>
            <a:br>
              <a:rPr lang="en-US" altLang="id-ID" sz="2500"/>
            </a:br>
            <a:r>
              <a:rPr lang="en-US" altLang="id-ID" sz="2500"/>
              <a:t>ex:  cars, home appliances</a:t>
            </a:r>
          </a:p>
          <a:p>
            <a:pPr marL="404813" lvl="1" indent="-290513">
              <a:spcBef>
                <a:spcPct val="10000"/>
              </a:spcBef>
            </a:pPr>
            <a:r>
              <a:rPr lang="en-US" altLang="id-ID" sz="2500" b="1" i="1">
                <a:solidFill>
                  <a:srgbClr val="FF0000"/>
                </a:solidFill>
              </a:rPr>
              <a:t>nondurable goods</a:t>
            </a:r>
            <a:r>
              <a:rPr lang="en-US" altLang="id-ID" sz="2500" b="1"/>
              <a:t/>
            </a:r>
            <a:br>
              <a:rPr lang="en-US" altLang="id-ID" sz="2500" b="1"/>
            </a:br>
            <a:r>
              <a:rPr lang="en-US" altLang="id-ID" sz="2500"/>
              <a:t>last a short time  </a:t>
            </a:r>
            <a:br>
              <a:rPr lang="en-US" altLang="id-ID" sz="2500"/>
            </a:br>
            <a:r>
              <a:rPr lang="en-US" altLang="id-ID" sz="2500"/>
              <a:t>ex:  food, clothing</a:t>
            </a:r>
          </a:p>
          <a:p>
            <a:pPr marL="404813" lvl="1" indent="-290513">
              <a:spcBef>
                <a:spcPct val="10000"/>
              </a:spcBef>
            </a:pPr>
            <a:r>
              <a:rPr lang="en-US" altLang="id-ID" sz="2500" b="1" i="1">
                <a:solidFill>
                  <a:srgbClr val="FF0000"/>
                </a:solidFill>
              </a:rPr>
              <a:t>services</a:t>
            </a:r>
            <a:r>
              <a:rPr lang="en-US" altLang="id-ID" sz="2500"/>
              <a:t/>
            </a:r>
            <a:br>
              <a:rPr lang="en-US" altLang="id-ID" sz="2500"/>
            </a:br>
            <a:r>
              <a:rPr lang="en-US" altLang="id-ID" sz="2500"/>
              <a:t>work done for consumers  </a:t>
            </a:r>
            <a:br>
              <a:rPr lang="en-US" altLang="id-ID" sz="2500"/>
            </a:br>
            <a:r>
              <a:rPr lang="en-US" altLang="id-ID" sz="2500"/>
              <a:t>ex:  dry cleaning, </a:t>
            </a:r>
            <a:br>
              <a:rPr lang="en-US" altLang="id-ID" sz="2500"/>
            </a:br>
            <a:r>
              <a:rPr lang="en-US" altLang="id-ID" sz="2500"/>
              <a:t>air travel.</a:t>
            </a:r>
          </a:p>
        </p:txBody>
      </p:sp>
      <p:pic>
        <p:nvPicPr>
          <p:cNvPr id="21509" name="Picture 4" descr="RF5232234"/>
          <p:cNvPicPr>
            <a:picLocks noChangeAspect="1" noChangeArrowheads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4648200" cy="31115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2232025" y="1350963"/>
            <a:ext cx="4495800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40000"/>
              </a:spcBef>
              <a:buClrTx/>
              <a:buSzPct val="110000"/>
              <a:buFont typeface="Wingdings" panose="05000000000000000000" pitchFamily="2" charset="2"/>
              <a:buNone/>
            </a:pPr>
            <a:r>
              <a:rPr lang="en-US" altLang="id-ID" sz="2700"/>
              <a:t>definition:  The value of all goods and services bought by households.  Includes:</a:t>
            </a:r>
          </a:p>
        </p:txBody>
      </p:sp>
    </p:spTree>
    <p:extLst>
      <p:ext uri="{BB962C8B-B14F-4D97-AF65-F5344CB8AC3E}">
        <p14:creationId xmlns:p14="http://schemas.microsoft.com/office/powerpoint/2010/main" val="1001600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008080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24F00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700">
                <a:solidFill>
                  <a:srgbClr val="777777"/>
                </a:solidFill>
              </a:rPr>
              <a:t>CHAPTER 2</a:t>
            </a:r>
            <a:r>
              <a:rPr lang="en-US" altLang="id-ID" sz="2200">
                <a:solidFill>
                  <a:srgbClr val="777777"/>
                </a:solidFill>
              </a:rPr>
              <a:t>   The Data of Macroeconomics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6" y="236539"/>
            <a:ext cx="7197725" cy="1062037"/>
          </a:xfrm>
        </p:spPr>
        <p:txBody>
          <a:bodyPr/>
          <a:lstStyle/>
          <a:p>
            <a:pPr eaLnBrk="1" hangingPunct="1"/>
            <a:r>
              <a:rPr lang="en-US" altLang="id-ID" smtClean="0"/>
              <a:t>Investment (I)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85344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25000"/>
              </a:spcBef>
            </a:pPr>
            <a:r>
              <a:rPr lang="en-US" altLang="id-ID" sz="2700"/>
              <a:t>Definition 1:  Spending on [the factor of production] capital.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id-ID" sz="2700"/>
              <a:t>Definition 2:  Spending on goods bought for future use</a:t>
            </a:r>
          </a:p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 altLang="id-ID" sz="2700"/>
              <a:t>Includes:</a:t>
            </a:r>
          </a:p>
          <a:p>
            <a:pPr marL="404813" lvl="1" indent="-290513">
              <a:lnSpc>
                <a:spcPct val="95000"/>
              </a:lnSpc>
              <a:spcBef>
                <a:spcPct val="15000"/>
              </a:spcBef>
            </a:pPr>
            <a:r>
              <a:rPr lang="en-US" altLang="id-ID" b="1" i="1" smtClean="0">
                <a:solidFill>
                  <a:srgbClr val="FF0000"/>
                </a:solidFill>
              </a:rPr>
              <a:t>business fixed investment</a:t>
            </a:r>
            <a:r>
              <a:rPr lang="en-US" altLang="id-ID" smtClean="0">
                <a:solidFill>
                  <a:srgbClr val="FF0000"/>
                </a:solidFill>
              </a:rPr>
              <a:t/>
            </a:r>
            <a:br>
              <a:rPr lang="en-US" altLang="id-ID" smtClean="0">
                <a:solidFill>
                  <a:srgbClr val="FF0000"/>
                </a:solidFill>
              </a:rPr>
            </a:br>
            <a:r>
              <a:rPr lang="en-US" altLang="id-ID" smtClean="0"/>
              <a:t>Spending on plant and equipment that firms will use to produce other goods &amp; services.</a:t>
            </a:r>
          </a:p>
          <a:p>
            <a:pPr marL="404813" lvl="1" indent="-290513">
              <a:lnSpc>
                <a:spcPct val="95000"/>
              </a:lnSpc>
            </a:pPr>
            <a:r>
              <a:rPr lang="en-US" altLang="id-ID" b="1" i="1" smtClean="0">
                <a:solidFill>
                  <a:srgbClr val="FF0000"/>
                </a:solidFill>
              </a:rPr>
              <a:t>residential fixed investment</a:t>
            </a:r>
            <a:r>
              <a:rPr lang="en-US" altLang="id-ID" smtClean="0">
                <a:solidFill>
                  <a:srgbClr val="FF0000"/>
                </a:solidFill>
              </a:rPr>
              <a:t/>
            </a:r>
            <a:br>
              <a:rPr lang="en-US" altLang="id-ID" smtClean="0">
                <a:solidFill>
                  <a:srgbClr val="FF0000"/>
                </a:solidFill>
              </a:rPr>
            </a:br>
            <a:r>
              <a:rPr lang="en-US" altLang="id-ID" smtClean="0"/>
              <a:t>Spending on housing units by consumers and landlords.</a:t>
            </a:r>
          </a:p>
          <a:p>
            <a:pPr marL="404813" lvl="1" indent="-290513">
              <a:lnSpc>
                <a:spcPct val="95000"/>
              </a:lnSpc>
            </a:pPr>
            <a:r>
              <a:rPr lang="en-US" altLang="id-ID" b="1" i="1" smtClean="0">
                <a:solidFill>
                  <a:srgbClr val="FF0000"/>
                </a:solidFill>
              </a:rPr>
              <a:t>inventory investment</a:t>
            </a:r>
            <a:br>
              <a:rPr lang="en-US" altLang="id-ID" b="1" i="1" smtClean="0">
                <a:solidFill>
                  <a:srgbClr val="FF0000"/>
                </a:solidFill>
              </a:rPr>
            </a:br>
            <a:r>
              <a:rPr lang="en-US" altLang="id-ID" smtClean="0"/>
              <a:t>The change in the value of all firms’ inventories.</a:t>
            </a:r>
          </a:p>
        </p:txBody>
      </p:sp>
    </p:spTree>
    <p:extLst>
      <p:ext uri="{BB962C8B-B14F-4D97-AF65-F5344CB8AC3E}">
        <p14:creationId xmlns:p14="http://schemas.microsoft.com/office/powerpoint/2010/main" val="1302310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1</TotalTime>
  <Words>534</Words>
  <Application>Microsoft Office PowerPoint</Application>
  <PresentationFormat>Widescreen</PresentationFormat>
  <Paragraphs>146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Segoe UI</vt:lpstr>
      <vt:lpstr>Segoe UI Light</vt:lpstr>
      <vt:lpstr>Tahoma</vt:lpstr>
      <vt:lpstr>Wingdings</vt:lpstr>
      <vt:lpstr>WelcomeDoc</vt:lpstr>
      <vt:lpstr>THE MACROECONOMICS VARIABLE</vt:lpstr>
      <vt:lpstr>Gross Domestic Product:  Expenditure and Income</vt:lpstr>
      <vt:lpstr>The Circular Flow</vt:lpstr>
      <vt:lpstr>Value added</vt:lpstr>
      <vt:lpstr>Exercise:   (Problem 2, p. 40)</vt:lpstr>
      <vt:lpstr>Final goods, value added, and GDP</vt:lpstr>
      <vt:lpstr>The expenditure components of GDP</vt:lpstr>
      <vt:lpstr>Consumption (C)</vt:lpstr>
      <vt:lpstr>Investment (I)</vt:lpstr>
      <vt:lpstr>Investment vs. Capital</vt:lpstr>
      <vt:lpstr>Stocks vs. Flows</vt:lpstr>
      <vt:lpstr>Stocks vs. Flows  -  examples</vt:lpstr>
      <vt:lpstr>Now you try: </vt:lpstr>
      <vt:lpstr>Government spending (G)</vt:lpstr>
      <vt:lpstr>Net exports:  NX = EX – IM</vt:lpstr>
      <vt:lpstr>An important identity</vt:lpstr>
      <vt:lpstr>A question for you:</vt:lpstr>
      <vt:lpstr>Why output = expenditure</vt:lpstr>
      <vt:lpstr>GDP:   An important and versatile concept</vt:lpstr>
      <vt:lpstr>GNP vs. GDP</vt:lpstr>
      <vt:lpstr>Discussion question:</vt:lpstr>
      <vt:lpstr>THANK YOU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MACROECONOMICS VARIABLE</dc:title>
  <dc:creator>ENDANG PITALOKA</dc:creator>
  <cp:keywords/>
  <cp:lastModifiedBy>ENDANG PITALOKA</cp:lastModifiedBy>
  <cp:revision>1</cp:revision>
  <dcterms:created xsi:type="dcterms:W3CDTF">2019-08-27T07:48:33Z</dcterms:created>
  <dcterms:modified xsi:type="dcterms:W3CDTF">2019-08-27T07:50:13Z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