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6" r:id="rId1"/>
  </p:sldMasterIdLst>
  <p:notesMasterIdLst>
    <p:notesMasterId r:id="rId18"/>
  </p:notesMasterIdLst>
  <p:handoutMasterIdLst>
    <p:handoutMasterId r:id="rId19"/>
  </p:handoutMasterIdLst>
  <p:sldIdLst>
    <p:sldId id="257" r:id="rId2"/>
    <p:sldId id="271" r:id="rId3"/>
    <p:sldId id="270" r:id="rId4"/>
    <p:sldId id="266" r:id="rId5"/>
    <p:sldId id="267" r:id="rId6"/>
    <p:sldId id="268" r:id="rId7"/>
    <p:sldId id="273" r:id="rId8"/>
    <p:sldId id="272" r:id="rId9"/>
    <p:sldId id="274" r:id="rId10"/>
    <p:sldId id="258" r:id="rId11"/>
    <p:sldId id="260" r:id="rId12"/>
    <p:sldId id="262" r:id="rId13"/>
    <p:sldId id="275" r:id="rId14"/>
    <p:sldId id="263" r:id="rId15"/>
    <p:sldId id="276" r:id="rId16"/>
    <p:sldId id="264"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72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9D46EAA-43CB-4F25-A690-8CDF6BEEDADD}" type="datetimeFigureOut">
              <a:rPr lang="en-US"/>
              <a:pPr>
                <a:defRPr/>
              </a:pPr>
              <a:t>6/26/2020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r>
              <a:rPr lang="en-US"/>
              <a:t>akuntansi biaya sederhana</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5260ED0-9BE9-4F2C-8C80-608232D0764A}" type="slidenum">
              <a:rPr lang="en-US"/>
              <a:pPr>
                <a:defRPr/>
              </a:pPr>
              <a:t>‹#›</a:t>
            </a:fld>
            <a:endParaRPr lang="en-US"/>
          </a:p>
        </p:txBody>
      </p:sp>
    </p:spTree>
    <p:extLst>
      <p:ext uri="{BB962C8B-B14F-4D97-AF65-F5344CB8AC3E}">
        <p14:creationId xmlns:p14="http://schemas.microsoft.com/office/powerpoint/2010/main" val="86351303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76957DE6-EA18-470F-B92A-5F4FEC286ED1}" type="datetimeFigureOut">
              <a:rPr lang="en-US"/>
              <a:pPr>
                <a:defRPr/>
              </a:pPr>
              <a:t>6/26/2020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r>
              <a:rPr lang="en-US"/>
              <a:t>akuntansi biaya sederhana</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FD0056F-EC75-4597-9169-79E2E0FDEFCF}" type="slidenum">
              <a:rPr lang="en-US"/>
              <a:pPr>
                <a:defRPr/>
              </a:pPr>
              <a:t>‹#›</a:t>
            </a:fld>
            <a:endParaRPr lang="en-US"/>
          </a:p>
        </p:txBody>
      </p:sp>
    </p:spTree>
    <p:extLst>
      <p:ext uri="{BB962C8B-B14F-4D97-AF65-F5344CB8AC3E}">
        <p14:creationId xmlns:p14="http://schemas.microsoft.com/office/powerpoint/2010/main" val="1357051793"/>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en-US" smtClean="0"/>
          </a:p>
        </p:txBody>
      </p:sp>
      <p:sp>
        <p:nvSpPr>
          <p:cNvPr id="16388"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2D08DF58-21A3-4D67-BE25-B1FFF572CB6F}" type="datetime1">
              <a:rPr lang="en-US" smtClean="0"/>
              <a:pPr fontAlgn="base">
                <a:spcBef>
                  <a:spcPct val="0"/>
                </a:spcBef>
                <a:spcAft>
                  <a:spcPct val="0"/>
                </a:spcAft>
                <a:defRPr/>
              </a:pPr>
              <a:t>6/26/2020</a:t>
            </a:fld>
            <a:endParaRPr lang="en-US" smtClean="0"/>
          </a:p>
        </p:txBody>
      </p:sp>
      <p:sp>
        <p:nvSpPr>
          <p:cNvPr id="11269" name="Slide Number Placeholder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FEDCF47-56B9-4AC8-909A-1CAF52D1BE09}" type="slidenum">
              <a:rPr lang="en-US" altLang="en-US" smtClean="0"/>
              <a:pPr>
                <a:spcBef>
                  <a:spcPct val="0"/>
                </a:spcBef>
              </a:pPr>
              <a:t>1</a:t>
            </a:fld>
            <a:endParaRPr lang="en-US" altLang="en-US" smtClean="0"/>
          </a:p>
        </p:txBody>
      </p:sp>
      <p:sp>
        <p:nvSpPr>
          <p:cNvPr id="16390" name="Footer Placeholder 6"/>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akuntansi biaya sederhana</a:t>
            </a:r>
          </a:p>
        </p:txBody>
      </p:sp>
    </p:spTree>
    <p:extLst>
      <p:ext uri="{BB962C8B-B14F-4D97-AF65-F5344CB8AC3E}">
        <p14:creationId xmlns:p14="http://schemas.microsoft.com/office/powerpoint/2010/main" val="2806078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en-US" smtClean="0"/>
          </a:p>
        </p:txBody>
      </p:sp>
      <p:sp>
        <p:nvSpPr>
          <p:cNvPr id="17412" name="Date Placeholder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EA81EE47-64FA-4298-86F2-90F750D18419}" type="datetime1">
              <a:rPr lang="en-US" smtClean="0"/>
              <a:pPr fontAlgn="base">
                <a:spcBef>
                  <a:spcPct val="0"/>
                </a:spcBef>
                <a:spcAft>
                  <a:spcPct val="0"/>
                </a:spcAft>
                <a:defRPr/>
              </a:pPr>
              <a:t>6/26/2020</a:t>
            </a:fld>
            <a:endParaRPr lang="en-US" smtClean="0"/>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EE640C1-1207-45CE-9677-53F1DFEC4991}" type="slidenum">
              <a:rPr lang="en-US" altLang="en-US" smtClean="0"/>
              <a:pPr>
                <a:spcBef>
                  <a:spcPct val="0"/>
                </a:spcBef>
              </a:pPr>
              <a:t>10</a:t>
            </a:fld>
            <a:endParaRPr lang="en-US" altLang="en-US" smtClean="0"/>
          </a:p>
        </p:txBody>
      </p:sp>
      <p:sp>
        <p:nvSpPr>
          <p:cNvPr id="1741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akuntansi biaya sederhana</a:t>
            </a:r>
          </a:p>
        </p:txBody>
      </p:sp>
    </p:spTree>
    <p:extLst>
      <p:ext uri="{BB962C8B-B14F-4D97-AF65-F5344CB8AC3E}">
        <p14:creationId xmlns:p14="http://schemas.microsoft.com/office/powerpoint/2010/main" val="4290956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C34283E4-5A0A-4659-9E48-5A75BCBCE7D1}" type="datetime1">
              <a:rPr lang="id-ID"/>
              <a:pPr>
                <a:defRPr/>
              </a:pPr>
              <a:t>26/06/2020</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r>
              <a:rPr lang="en-US"/>
              <a:t>akuntansi biaya sederhana</a:t>
            </a:r>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915BEDEF-2B98-4391-8423-2DB2289426FA}" type="slidenum">
              <a:rPr lang="en-US"/>
              <a:pPr>
                <a:defRPr/>
              </a:pPr>
              <a:t>‹#›</a:t>
            </a:fld>
            <a:endParaRPr lang="en-US"/>
          </a:p>
        </p:txBody>
      </p:sp>
    </p:spTree>
    <p:extLst>
      <p:ext uri="{BB962C8B-B14F-4D97-AF65-F5344CB8AC3E}">
        <p14:creationId xmlns:p14="http://schemas.microsoft.com/office/powerpoint/2010/main" val="61835216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084AC6D-CCFE-4FD5-A83E-5F8474A4404F}" type="datetime1">
              <a:rPr lang="id-ID"/>
              <a:pPr>
                <a:defRPr/>
              </a:pPr>
              <a:t>26/06/2020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akuntansi biaya sederhana</a:t>
            </a:r>
          </a:p>
        </p:txBody>
      </p:sp>
      <p:sp>
        <p:nvSpPr>
          <p:cNvPr id="6" name="Slide Number Placeholder 22"/>
          <p:cNvSpPr>
            <a:spLocks noGrp="1"/>
          </p:cNvSpPr>
          <p:nvPr>
            <p:ph type="sldNum" sz="quarter" idx="12"/>
          </p:nvPr>
        </p:nvSpPr>
        <p:spPr/>
        <p:txBody>
          <a:bodyPr/>
          <a:lstStyle>
            <a:lvl1pPr>
              <a:defRPr/>
            </a:lvl1pPr>
          </a:lstStyle>
          <a:p>
            <a:pPr>
              <a:defRPr/>
            </a:pPr>
            <a:fld id="{0AD568E5-C701-4625-A7B7-CBF22D12183B}" type="slidenum">
              <a:rPr lang="en-US"/>
              <a:pPr>
                <a:defRPr/>
              </a:pPr>
              <a:t>‹#›</a:t>
            </a:fld>
            <a:endParaRPr lang="en-US"/>
          </a:p>
        </p:txBody>
      </p:sp>
    </p:spTree>
    <p:extLst>
      <p:ext uri="{BB962C8B-B14F-4D97-AF65-F5344CB8AC3E}">
        <p14:creationId xmlns:p14="http://schemas.microsoft.com/office/powerpoint/2010/main" val="419063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560FA3D-4FFF-4E24-ADAA-FFFFDDFE6CE7}" type="datetime1">
              <a:rPr lang="id-ID"/>
              <a:pPr>
                <a:defRPr/>
              </a:pPr>
              <a:t>26/06/2020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akuntansi biaya sederhana</a:t>
            </a:r>
          </a:p>
        </p:txBody>
      </p:sp>
      <p:sp>
        <p:nvSpPr>
          <p:cNvPr id="6" name="Slide Number Placeholder 22"/>
          <p:cNvSpPr>
            <a:spLocks noGrp="1"/>
          </p:cNvSpPr>
          <p:nvPr>
            <p:ph type="sldNum" sz="quarter" idx="12"/>
          </p:nvPr>
        </p:nvSpPr>
        <p:spPr/>
        <p:txBody>
          <a:bodyPr/>
          <a:lstStyle>
            <a:lvl1pPr>
              <a:defRPr/>
            </a:lvl1pPr>
          </a:lstStyle>
          <a:p>
            <a:pPr>
              <a:defRPr/>
            </a:pPr>
            <a:fld id="{3374C993-1A32-4D9D-898B-6415BF92B2D1}" type="slidenum">
              <a:rPr lang="en-US"/>
              <a:pPr>
                <a:defRPr/>
              </a:pPr>
              <a:t>‹#›</a:t>
            </a:fld>
            <a:endParaRPr lang="en-US"/>
          </a:p>
        </p:txBody>
      </p:sp>
    </p:spTree>
    <p:extLst>
      <p:ext uri="{BB962C8B-B14F-4D97-AF65-F5344CB8AC3E}">
        <p14:creationId xmlns:p14="http://schemas.microsoft.com/office/powerpoint/2010/main" val="361962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B6DB3E56-0B6B-4A5D-845B-402429D7F623}" type="datetime1">
              <a:rPr lang="id-ID"/>
              <a:pPr>
                <a:defRPr/>
              </a:pPr>
              <a:t>26/06/2020</a:t>
            </a:fld>
            <a:endParaRPr lang="en-US"/>
          </a:p>
        </p:txBody>
      </p:sp>
      <p:sp>
        <p:nvSpPr>
          <p:cNvPr id="5" name="Slide Number Placeholder 8"/>
          <p:cNvSpPr>
            <a:spLocks noGrp="1"/>
          </p:cNvSpPr>
          <p:nvPr>
            <p:ph type="sldNum" sz="quarter" idx="11"/>
          </p:nvPr>
        </p:nvSpPr>
        <p:spPr/>
        <p:txBody>
          <a:bodyPr/>
          <a:lstStyle>
            <a:lvl1pPr>
              <a:defRPr/>
            </a:lvl1pPr>
          </a:lstStyle>
          <a:p>
            <a:pPr>
              <a:defRPr/>
            </a:pPr>
            <a:fld id="{C1FC484E-F2E3-44FB-B23E-705749D928EA}"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r>
              <a:rPr lang="en-US"/>
              <a:t>akuntansi biaya sederhana</a:t>
            </a:r>
          </a:p>
        </p:txBody>
      </p:sp>
    </p:spTree>
    <p:extLst>
      <p:ext uri="{BB962C8B-B14F-4D97-AF65-F5344CB8AC3E}">
        <p14:creationId xmlns:p14="http://schemas.microsoft.com/office/powerpoint/2010/main" val="3624409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646AA4FF-1904-4680-9DE4-A84A44A2420E}" type="datetime1">
              <a:rPr lang="id-ID"/>
              <a:pPr>
                <a:defRPr/>
              </a:pPr>
              <a:t>26/06/2020</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r>
              <a:rPr lang="en-US"/>
              <a:t>akuntansi biaya sederhana</a:t>
            </a:r>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94B3D5FA-69DD-419C-9938-52AE6D9B9A8B}" type="slidenum">
              <a:rPr lang="en-US"/>
              <a:pPr>
                <a:defRPr/>
              </a:pPr>
              <a:t>‹#›</a:t>
            </a:fld>
            <a:endParaRPr lang="en-US"/>
          </a:p>
        </p:txBody>
      </p:sp>
    </p:spTree>
    <p:extLst>
      <p:ext uri="{BB962C8B-B14F-4D97-AF65-F5344CB8AC3E}">
        <p14:creationId xmlns:p14="http://schemas.microsoft.com/office/powerpoint/2010/main" val="24504748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BE66FED-94FB-4D4C-BCF6-3DA77E57CE8B}" type="datetime1">
              <a:rPr lang="id-ID"/>
              <a:pPr>
                <a:defRPr/>
              </a:pPr>
              <a:t>26/06/2020</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akuntansi biaya sederhana</a:t>
            </a:r>
          </a:p>
        </p:txBody>
      </p:sp>
      <p:sp>
        <p:nvSpPr>
          <p:cNvPr id="7" name="Slide Number Placeholder 22"/>
          <p:cNvSpPr>
            <a:spLocks noGrp="1"/>
          </p:cNvSpPr>
          <p:nvPr>
            <p:ph type="sldNum" sz="quarter" idx="12"/>
          </p:nvPr>
        </p:nvSpPr>
        <p:spPr/>
        <p:txBody>
          <a:bodyPr/>
          <a:lstStyle>
            <a:lvl1pPr>
              <a:defRPr/>
            </a:lvl1pPr>
          </a:lstStyle>
          <a:p>
            <a:pPr>
              <a:defRPr/>
            </a:pPr>
            <a:fld id="{000E2403-37D0-496D-93FB-025FC1E615A1}" type="slidenum">
              <a:rPr lang="en-US"/>
              <a:pPr>
                <a:defRPr/>
              </a:pPr>
              <a:t>‹#›</a:t>
            </a:fld>
            <a:endParaRPr lang="en-US"/>
          </a:p>
        </p:txBody>
      </p:sp>
    </p:spTree>
    <p:extLst>
      <p:ext uri="{BB962C8B-B14F-4D97-AF65-F5344CB8AC3E}">
        <p14:creationId xmlns:p14="http://schemas.microsoft.com/office/powerpoint/2010/main" val="3900802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0C33969F-06B9-4A07-9B76-634ABE16AFE6}" type="datetime1">
              <a:rPr lang="id-ID"/>
              <a:pPr>
                <a:defRPr/>
              </a:pPr>
              <a:t>26/06/2020</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akuntansi biaya sederhana</a:t>
            </a:r>
          </a:p>
        </p:txBody>
      </p:sp>
      <p:sp>
        <p:nvSpPr>
          <p:cNvPr id="9" name="Slide Number Placeholder 22"/>
          <p:cNvSpPr>
            <a:spLocks noGrp="1"/>
          </p:cNvSpPr>
          <p:nvPr>
            <p:ph type="sldNum" sz="quarter" idx="12"/>
          </p:nvPr>
        </p:nvSpPr>
        <p:spPr/>
        <p:txBody>
          <a:bodyPr/>
          <a:lstStyle>
            <a:lvl1pPr>
              <a:defRPr/>
            </a:lvl1pPr>
          </a:lstStyle>
          <a:p>
            <a:pPr>
              <a:defRPr/>
            </a:pPr>
            <a:fld id="{EEE49098-1105-4F0D-A3D2-1689521DBDAE}" type="slidenum">
              <a:rPr lang="en-US"/>
              <a:pPr>
                <a:defRPr/>
              </a:pPr>
              <a:t>‹#›</a:t>
            </a:fld>
            <a:endParaRPr lang="en-US"/>
          </a:p>
        </p:txBody>
      </p:sp>
    </p:spTree>
    <p:extLst>
      <p:ext uri="{BB962C8B-B14F-4D97-AF65-F5344CB8AC3E}">
        <p14:creationId xmlns:p14="http://schemas.microsoft.com/office/powerpoint/2010/main" val="126369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8E1AD802-D6F1-4FD0-9F80-24F573B49C99}" type="datetime1">
              <a:rPr lang="id-ID"/>
              <a:pPr>
                <a:defRPr/>
              </a:pPr>
              <a:t>26/06/2020</a:t>
            </a:fld>
            <a:endParaRPr lang="en-US"/>
          </a:p>
        </p:txBody>
      </p:sp>
      <p:sp>
        <p:nvSpPr>
          <p:cNvPr id="4" name="Slide Number Placeholder 6"/>
          <p:cNvSpPr>
            <a:spLocks noGrp="1"/>
          </p:cNvSpPr>
          <p:nvPr>
            <p:ph type="sldNum" sz="quarter" idx="11"/>
          </p:nvPr>
        </p:nvSpPr>
        <p:spPr/>
        <p:txBody>
          <a:bodyPr/>
          <a:lstStyle>
            <a:lvl1pPr>
              <a:defRPr/>
            </a:lvl1pPr>
          </a:lstStyle>
          <a:p>
            <a:pPr>
              <a:defRPr/>
            </a:pPr>
            <a:fld id="{5756B169-C503-4619-9AAB-1413015C3610}"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r>
              <a:rPr lang="en-US"/>
              <a:t>akuntansi biaya sederhana</a:t>
            </a:r>
          </a:p>
        </p:txBody>
      </p:sp>
    </p:spTree>
    <p:extLst>
      <p:ext uri="{BB962C8B-B14F-4D97-AF65-F5344CB8AC3E}">
        <p14:creationId xmlns:p14="http://schemas.microsoft.com/office/powerpoint/2010/main" val="718238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BB0485FD-37B8-413E-9E25-EA6E1092D271}" type="datetime1">
              <a:rPr lang="id-ID"/>
              <a:pPr>
                <a:defRPr/>
              </a:pPr>
              <a:t>26/06/2020</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akuntansi biaya sederhana</a:t>
            </a:r>
          </a:p>
        </p:txBody>
      </p:sp>
      <p:sp>
        <p:nvSpPr>
          <p:cNvPr id="4" name="Slide Number Placeholder 22"/>
          <p:cNvSpPr>
            <a:spLocks noGrp="1"/>
          </p:cNvSpPr>
          <p:nvPr>
            <p:ph type="sldNum" sz="quarter" idx="12"/>
          </p:nvPr>
        </p:nvSpPr>
        <p:spPr/>
        <p:txBody>
          <a:bodyPr/>
          <a:lstStyle>
            <a:lvl1pPr>
              <a:defRPr/>
            </a:lvl1pPr>
          </a:lstStyle>
          <a:p>
            <a:pPr>
              <a:defRPr/>
            </a:pPr>
            <a:fld id="{EE547E5A-52FE-4444-AB6D-153356AFF3D4}" type="slidenum">
              <a:rPr lang="en-US"/>
              <a:pPr>
                <a:defRPr/>
              </a:pPr>
              <a:t>‹#›</a:t>
            </a:fld>
            <a:endParaRPr lang="en-US"/>
          </a:p>
        </p:txBody>
      </p:sp>
    </p:spTree>
    <p:extLst>
      <p:ext uri="{BB962C8B-B14F-4D97-AF65-F5344CB8AC3E}">
        <p14:creationId xmlns:p14="http://schemas.microsoft.com/office/powerpoint/2010/main" val="3778477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7" name="Straight Connector 16"/>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7"/>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2B1B43C4-6FD3-414F-9A4B-108B2B945184}" type="datetime1">
              <a:rPr lang="id-ID"/>
              <a:pPr>
                <a:defRPr/>
              </a:pPr>
              <a:t>26/06/2020</a:t>
            </a:fld>
            <a:endParaRPr lang="en-US"/>
          </a:p>
        </p:txBody>
      </p:sp>
      <p:sp>
        <p:nvSpPr>
          <p:cNvPr id="13" name="Slide Number Placeholder 21"/>
          <p:cNvSpPr>
            <a:spLocks noGrp="1"/>
          </p:cNvSpPr>
          <p:nvPr>
            <p:ph type="sldNum" sz="quarter" idx="11"/>
          </p:nvPr>
        </p:nvSpPr>
        <p:spPr/>
        <p:txBody>
          <a:bodyPr/>
          <a:lstStyle>
            <a:lvl1pPr>
              <a:defRPr/>
            </a:lvl1pPr>
          </a:lstStyle>
          <a:p>
            <a:pPr>
              <a:defRPr/>
            </a:pPr>
            <a:fld id="{53D47154-B24C-411E-A8ED-F3127DE60372}"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r>
              <a:rPr lang="en-US"/>
              <a:t>akuntansi biaya sederhana</a:t>
            </a:r>
          </a:p>
        </p:txBody>
      </p:sp>
    </p:spTree>
    <p:extLst>
      <p:ext uri="{BB962C8B-B14F-4D97-AF65-F5344CB8AC3E}">
        <p14:creationId xmlns:p14="http://schemas.microsoft.com/office/powerpoint/2010/main" val="5816509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Straight Connector 16"/>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Straight Connector 18"/>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1" name="Straight Connector 20"/>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B607F951-9856-41BC-AE76-74EAF129E33B}" type="datetime1">
              <a:rPr lang="id-ID"/>
              <a:pPr>
                <a:defRPr/>
              </a:pPr>
              <a:t>26/06/2020</a:t>
            </a:fld>
            <a:endParaRPr lang="en-US"/>
          </a:p>
        </p:txBody>
      </p:sp>
      <p:sp>
        <p:nvSpPr>
          <p:cNvPr id="13" name="Slide Number Placeholder 17"/>
          <p:cNvSpPr>
            <a:spLocks noGrp="1"/>
          </p:cNvSpPr>
          <p:nvPr>
            <p:ph type="sldNum" sz="quarter" idx="11"/>
          </p:nvPr>
        </p:nvSpPr>
        <p:spPr/>
        <p:txBody>
          <a:bodyPr/>
          <a:lstStyle>
            <a:lvl1pPr>
              <a:defRPr/>
            </a:lvl1pPr>
          </a:lstStyle>
          <a:p>
            <a:pPr>
              <a:defRPr/>
            </a:pPr>
            <a:fld id="{0F212763-E500-4FB8-A245-2EA96E1CE43B}"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r>
              <a:rPr lang="en-US"/>
              <a:t>akuntansi biaya sederhana</a:t>
            </a:r>
          </a:p>
        </p:txBody>
      </p:sp>
    </p:spTree>
    <p:extLst>
      <p:ext uri="{BB962C8B-B14F-4D97-AF65-F5344CB8AC3E}">
        <p14:creationId xmlns:p14="http://schemas.microsoft.com/office/powerpoint/2010/main" val="3796456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8159C9E0-9325-4516-9582-24809C6DEE17}" type="datetime1">
              <a:rPr lang="id-ID"/>
              <a:pPr>
                <a:defRPr/>
              </a:pPr>
              <a:t>26/06/2020</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r>
              <a:rPr lang="en-US"/>
              <a:t>akuntansi biaya sederhana</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latin typeface="Century Schoolbook" panose="02040604050505020304" pitchFamily="18" charset="0"/>
              </a:defRPr>
            </a:lvl1pPr>
          </a:lstStyle>
          <a:p>
            <a:pPr>
              <a:defRPr/>
            </a:pPr>
            <a:fld id="{A9A00DBC-CBB5-45BF-A8B7-6E4B80AC041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0" r:id="rId4"/>
    <p:sldLayoutId id="2147484031" r:id="rId5"/>
    <p:sldLayoutId id="2147484038" r:id="rId6"/>
    <p:sldLayoutId id="2147484032" r:id="rId7"/>
    <p:sldLayoutId id="2147484039" r:id="rId8"/>
    <p:sldLayoutId id="2147484040" r:id="rId9"/>
    <p:sldLayoutId id="2147484033" r:id="rId10"/>
    <p:sldLayoutId id="2147484034" r:id="rId11"/>
  </p:sldLayoutIdLst>
  <p:hf hdr="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slides/_rels/slide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 Id="rId9"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676400"/>
            <a:ext cx="8686800" cy="1371600"/>
          </a:xfrm>
        </p:spPr>
        <p:txBody>
          <a:bodyPr>
            <a:normAutofit fontScale="90000"/>
          </a:bodyPr>
          <a:lstStyle/>
          <a:p>
            <a:pPr algn="ctr" eaLnBrk="1" fontAlgn="auto" hangingPunct="1">
              <a:spcAft>
                <a:spcPts val="0"/>
              </a:spcAft>
              <a:defRPr/>
            </a:pPr>
            <a:r>
              <a:rPr lang="en-US" sz="5400" dirty="0" err="1" smtClean="0">
                <a:solidFill>
                  <a:schemeClr val="tx2">
                    <a:satMod val="130000"/>
                  </a:schemeClr>
                </a:solidFill>
                <a:latin typeface="Arial Rounded MT Bold" pitchFamily="34" charset="0"/>
              </a:rPr>
              <a:t>Siklus</a:t>
            </a:r>
            <a:r>
              <a:rPr lang="en-US" sz="5400" dirty="0" smtClean="0">
                <a:solidFill>
                  <a:schemeClr val="tx2">
                    <a:satMod val="130000"/>
                  </a:schemeClr>
                </a:solidFill>
                <a:latin typeface="Arial Rounded MT Bold" pitchFamily="34" charset="0"/>
              </a:rPr>
              <a:t> </a:t>
            </a:r>
            <a:r>
              <a:rPr lang="en-US" sz="5400" dirty="0" err="1" smtClean="0">
                <a:solidFill>
                  <a:schemeClr val="tx2">
                    <a:satMod val="130000"/>
                  </a:schemeClr>
                </a:solidFill>
                <a:latin typeface="Arial Rounded MT Bold" pitchFamily="34" charset="0"/>
              </a:rPr>
              <a:t>Akuntansi</a:t>
            </a:r>
            <a:r>
              <a:rPr lang="en-US" sz="5400" dirty="0" smtClean="0">
                <a:solidFill>
                  <a:schemeClr val="tx2">
                    <a:satMod val="130000"/>
                  </a:schemeClr>
                </a:solidFill>
                <a:latin typeface="Arial Rounded MT Bold" pitchFamily="34" charset="0"/>
              </a:rPr>
              <a:t> </a:t>
            </a:r>
            <a:r>
              <a:rPr lang="en-US" sz="5400" dirty="0" err="1" smtClean="0">
                <a:solidFill>
                  <a:schemeClr val="tx2">
                    <a:satMod val="130000"/>
                  </a:schemeClr>
                </a:solidFill>
                <a:latin typeface="Arial Rounded MT Bold" pitchFamily="34" charset="0"/>
              </a:rPr>
              <a:t>Biaya</a:t>
            </a:r>
            <a:r>
              <a:rPr lang="en-US" sz="5400" dirty="0" smtClean="0">
                <a:solidFill>
                  <a:schemeClr val="tx2">
                    <a:satMod val="130000"/>
                  </a:schemeClr>
                </a:solidFill>
                <a:latin typeface="Arial Rounded MT Bold" pitchFamily="34" charset="0"/>
              </a:rPr>
              <a:t> </a:t>
            </a:r>
            <a:r>
              <a:rPr lang="en-US" sz="5400" dirty="0" err="1" smtClean="0">
                <a:solidFill>
                  <a:schemeClr val="tx2">
                    <a:satMod val="130000"/>
                  </a:schemeClr>
                </a:solidFill>
                <a:latin typeface="Arial Rounded MT Bold" pitchFamily="34" charset="0"/>
              </a:rPr>
              <a:t>Sederhana</a:t>
            </a:r>
            <a:endParaRPr lang="en-US" sz="5400" dirty="0">
              <a:solidFill>
                <a:schemeClr val="tx2">
                  <a:satMod val="130000"/>
                </a:schemeClr>
              </a:solidFill>
              <a:latin typeface="Arial Rounded MT Bold"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467600" cy="579438"/>
          </a:xfrm>
        </p:spPr>
        <p:txBody>
          <a:bodyPr/>
          <a:lstStyle/>
          <a:p>
            <a:pPr eaLnBrk="1" fontAlgn="auto" hangingPunct="1">
              <a:spcAft>
                <a:spcPts val="0"/>
              </a:spcAft>
              <a:defRPr/>
            </a:pPr>
            <a:r>
              <a:rPr lang="en-US" dirty="0" smtClean="0">
                <a:latin typeface="Arial Rounded MT Bold" pitchFamily="34" charset="0"/>
              </a:rPr>
              <a:t>	</a:t>
            </a:r>
            <a:r>
              <a:rPr lang="en-US" dirty="0" err="1" smtClean="0">
                <a:latin typeface="Arial Rounded MT Bold" pitchFamily="34" charset="0"/>
              </a:rPr>
              <a:t>akuntansi</a:t>
            </a:r>
            <a:r>
              <a:rPr lang="en-US" dirty="0" smtClean="0">
                <a:latin typeface="Arial Rounded MT Bold" pitchFamily="34" charset="0"/>
              </a:rPr>
              <a:t> </a:t>
            </a:r>
            <a:r>
              <a:rPr lang="en-US" dirty="0" err="1" smtClean="0">
                <a:latin typeface="Arial Rounded MT Bold" pitchFamily="34" charset="0"/>
              </a:rPr>
              <a:t>biaya</a:t>
            </a:r>
            <a:r>
              <a:rPr lang="en-US" dirty="0" smtClean="0">
                <a:latin typeface="Arial Rounded MT Bold" pitchFamily="34" charset="0"/>
              </a:rPr>
              <a:t> </a:t>
            </a:r>
            <a:r>
              <a:rPr lang="en-US" dirty="0" err="1" smtClean="0">
                <a:latin typeface="Arial Rounded MT Bold" pitchFamily="34" charset="0"/>
              </a:rPr>
              <a:t>bahan</a:t>
            </a:r>
            <a:r>
              <a:rPr lang="en-US" dirty="0" smtClean="0">
                <a:latin typeface="Arial Rounded MT Bold" pitchFamily="34" charset="0"/>
              </a:rPr>
              <a:t> </a:t>
            </a:r>
            <a:r>
              <a:rPr lang="en-US" dirty="0" err="1" smtClean="0">
                <a:latin typeface="Arial Rounded MT Bold" pitchFamily="34" charset="0"/>
              </a:rPr>
              <a:t>baku</a:t>
            </a:r>
            <a:endParaRPr lang="en-US" dirty="0">
              <a:latin typeface="Arial Rounded MT Bold" pitchFamily="34" charset="0"/>
            </a:endParaRPr>
          </a:p>
        </p:txBody>
      </p:sp>
      <p:sp>
        <p:nvSpPr>
          <p:cNvPr id="20483" name="Content Placeholder 2"/>
          <p:cNvSpPr>
            <a:spLocks noGrp="1"/>
          </p:cNvSpPr>
          <p:nvPr>
            <p:ph sz="quarter" idx="1"/>
          </p:nvPr>
        </p:nvSpPr>
        <p:spPr>
          <a:xfrm>
            <a:off x="1676400" y="2133600"/>
            <a:ext cx="5105400" cy="2209800"/>
          </a:xfrm>
        </p:spPr>
        <p:txBody>
          <a:bodyPr/>
          <a:lstStyle/>
          <a:p>
            <a:pPr eaLnBrk="1" hangingPunct="1"/>
            <a:r>
              <a:rPr lang="en-US" altLang="en-US" smtClean="0"/>
              <a:t>PEMBELIAN</a:t>
            </a:r>
          </a:p>
          <a:p>
            <a:pPr eaLnBrk="1" hangingPunct="1"/>
            <a:r>
              <a:rPr lang="en-US" altLang="en-US" smtClean="0"/>
              <a:t>PEMAKAIAN</a:t>
            </a:r>
          </a:p>
          <a:p>
            <a:pPr eaLnBrk="1" hangingPunct="1"/>
            <a:r>
              <a:rPr lang="en-US" altLang="en-US" smtClean="0"/>
              <a:t>PRODUK JADI</a:t>
            </a:r>
          </a:p>
          <a:p>
            <a:pPr eaLnBrk="1" hangingPunct="1"/>
            <a:r>
              <a:rPr lang="en-US" altLang="en-US" smtClean="0"/>
              <a:t>BARANG DALAM PROSES</a:t>
            </a:r>
          </a:p>
        </p:txBody>
      </p:sp>
      <p:sp>
        <p:nvSpPr>
          <p:cNvPr id="9220" name="Footer Placeholder 6"/>
          <p:cNvSpPr>
            <a:spLocks noGrp="1"/>
          </p:cNvSpPr>
          <p:nvPr>
            <p:ph type="ftr"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akuntansi biaya sederhana</a:t>
            </a:r>
          </a:p>
        </p:txBody>
      </p:sp>
      <p:sp>
        <p:nvSpPr>
          <p:cNvPr id="9221" name="Date Placeholder 7"/>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AEAB9714-2E65-46B6-9F1D-CB36DEA7C4A4}" type="datetime1">
              <a:rPr lang="id-ID" smtClean="0"/>
              <a:pPr fontAlgn="base">
                <a:spcBef>
                  <a:spcPct val="0"/>
                </a:spcBef>
                <a:spcAft>
                  <a:spcPct val="0"/>
                </a:spcAft>
                <a:defRPr/>
              </a:pPr>
              <a:t>26/06/2020</a:t>
            </a:fld>
            <a:endParaRPr lang="en-US" smtClean="0"/>
          </a:p>
        </p:txBody>
      </p:sp>
      <p:sp>
        <p:nvSpPr>
          <p:cNvPr id="20486" name="Slide Number Placeholder 8"/>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54924B72-D7C3-41EA-9978-D66B01738890}" type="slidenum">
              <a:rPr lang="en-US" altLang="en-US" sz="1400" smtClean="0">
                <a:solidFill>
                  <a:srgbClr val="FFFFFF"/>
                </a:solidFill>
              </a:rPr>
              <a:pPr>
                <a:spcBef>
                  <a:spcPct val="0"/>
                </a:spcBef>
                <a:buClrTx/>
                <a:buSzTx/>
                <a:buFontTx/>
                <a:buNone/>
              </a:pPr>
              <a:t>10</a:t>
            </a:fld>
            <a:endParaRPr lang="en-US" altLang="en-US" sz="1400" smtClean="0">
              <a:solidFill>
                <a:srgbClr val="FFFFFF"/>
              </a:solidFill>
            </a:endParaRPr>
          </a:p>
        </p:txBody>
      </p:sp>
    </p:spTree>
  </p:cSld>
  <p:clrMapOvr>
    <a:masterClrMapping/>
  </p:clrMapOvr>
  <p:transition>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143000"/>
          </a:xfrm>
        </p:spPr>
        <p:txBody>
          <a:bodyPr/>
          <a:lstStyle/>
          <a:p>
            <a:pPr eaLnBrk="1" fontAlgn="auto" hangingPunct="1">
              <a:spcAft>
                <a:spcPts val="0"/>
              </a:spcAft>
              <a:defRPr/>
            </a:pPr>
            <a:r>
              <a:rPr lang="en-US" dirty="0" err="1" smtClean="0">
                <a:latin typeface="Arial Rounded MT Bold" pitchFamily="34" charset="0"/>
              </a:rPr>
              <a:t>Akuntansi</a:t>
            </a:r>
            <a:r>
              <a:rPr lang="en-US" dirty="0" smtClean="0">
                <a:latin typeface="Arial Rounded MT Bold" pitchFamily="34" charset="0"/>
              </a:rPr>
              <a:t> </a:t>
            </a:r>
            <a:r>
              <a:rPr lang="en-US" dirty="0" err="1" smtClean="0">
                <a:latin typeface="Arial Rounded MT Bold" pitchFamily="34" charset="0"/>
              </a:rPr>
              <a:t>biaya</a:t>
            </a:r>
            <a:r>
              <a:rPr lang="en-US" dirty="0" smtClean="0">
                <a:latin typeface="Arial Rounded MT Bold" pitchFamily="34" charset="0"/>
              </a:rPr>
              <a:t> </a:t>
            </a:r>
            <a:r>
              <a:rPr lang="en-US" dirty="0" err="1" smtClean="0">
                <a:latin typeface="Arial Rounded MT Bold" pitchFamily="34" charset="0"/>
              </a:rPr>
              <a:t>tenaga</a:t>
            </a:r>
            <a:r>
              <a:rPr lang="en-US" dirty="0" smtClean="0">
                <a:latin typeface="Arial Rounded MT Bold" pitchFamily="34" charset="0"/>
              </a:rPr>
              <a:t> </a:t>
            </a:r>
            <a:r>
              <a:rPr lang="en-US" dirty="0" err="1" smtClean="0">
                <a:latin typeface="Arial Rounded MT Bold" pitchFamily="34" charset="0"/>
              </a:rPr>
              <a:t>kerja</a:t>
            </a:r>
            <a:r>
              <a:rPr lang="en-US" dirty="0" smtClean="0">
                <a:latin typeface="Arial Rounded MT Bold" pitchFamily="34" charset="0"/>
              </a:rPr>
              <a:t> </a:t>
            </a:r>
            <a:r>
              <a:rPr lang="en-US" dirty="0" err="1" smtClean="0">
                <a:latin typeface="Arial Rounded MT Bold" pitchFamily="34" charset="0"/>
              </a:rPr>
              <a:t>langsung</a:t>
            </a:r>
            <a:endParaRPr lang="en-US" dirty="0">
              <a:latin typeface="Arial Rounded MT Bold" pitchFamily="34" charset="0"/>
            </a:endParaRPr>
          </a:p>
        </p:txBody>
      </p:sp>
      <p:sp>
        <p:nvSpPr>
          <p:cNvPr id="22531" name="Content Placeholder 2"/>
          <p:cNvSpPr>
            <a:spLocks noGrp="1"/>
          </p:cNvSpPr>
          <p:nvPr>
            <p:ph sz="quarter" idx="1"/>
          </p:nvPr>
        </p:nvSpPr>
        <p:spPr>
          <a:xfrm>
            <a:off x="1828800" y="2667000"/>
            <a:ext cx="5257800" cy="2209800"/>
          </a:xfrm>
        </p:spPr>
        <p:txBody>
          <a:bodyPr/>
          <a:lstStyle/>
          <a:p>
            <a:pPr eaLnBrk="1" hangingPunct="1"/>
            <a:r>
              <a:rPr lang="en-US" altLang="en-US" smtClean="0"/>
              <a:t>GAJI DAN UPAH</a:t>
            </a:r>
          </a:p>
          <a:p>
            <a:pPr eaLnBrk="1" hangingPunct="1"/>
            <a:r>
              <a:rPr lang="en-US" altLang="en-US" smtClean="0"/>
              <a:t>PEMAKAIAN / PEMBEBANAN</a:t>
            </a:r>
          </a:p>
          <a:p>
            <a:pPr eaLnBrk="1" hangingPunct="1"/>
            <a:r>
              <a:rPr lang="en-US" altLang="en-US" smtClean="0"/>
              <a:t>PRODUK JADI</a:t>
            </a:r>
          </a:p>
          <a:p>
            <a:pPr eaLnBrk="1" hangingPunct="1"/>
            <a:r>
              <a:rPr lang="en-US" altLang="en-US" smtClean="0"/>
              <a:t>BARANG DALAM PROSES</a:t>
            </a:r>
          </a:p>
        </p:txBody>
      </p:sp>
      <p:sp>
        <p:nvSpPr>
          <p:cNvPr id="11268" name="Footer Placeholder 6"/>
          <p:cNvSpPr>
            <a:spLocks noGrp="1"/>
          </p:cNvSpPr>
          <p:nvPr>
            <p:ph type="ftr"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akuntansi biaya sederhana</a:t>
            </a:r>
          </a:p>
        </p:txBody>
      </p:sp>
      <p:sp>
        <p:nvSpPr>
          <p:cNvPr id="11269" name="Date Placeholder 7"/>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B82C88D9-7245-4DE0-999A-EEA3581F857E}" type="datetime1">
              <a:rPr lang="id-ID" smtClean="0"/>
              <a:pPr fontAlgn="base">
                <a:spcBef>
                  <a:spcPct val="0"/>
                </a:spcBef>
                <a:spcAft>
                  <a:spcPct val="0"/>
                </a:spcAft>
                <a:defRPr/>
              </a:pPr>
              <a:t>26/06/2020</a:t>
            </a:fld>
            <a:endParaRPr lang="en-US" smtClean="0"/>
          </a:p>
        </p:txBody>
      </p:sp>
      <p:sp>
        <p:nvSpPr>
          <p:cNvPr id="22534" name="Slide Number Placeholder 8"/>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BC6A3366-FEB1-4E2F-8B85-E6CE0A7CCDBB}" type="slidenum">
              <a:rPr lang="en-US" altLang="en-US" sz="1400" smtClean="0">
                <a:solidFill>
                  <a:srgbClr val="FFFFFF"/>
                </a:solidFill>
              </a:rPr>
              <a:pPr>
                <a:spcBef>
                  <a:spcPct val="0"/>
                </a:spcBef>
                <a:buClrTx/>
                <a:buSzTx/>
                <a:buFontTx/>
                <a:buNone/>
              </a:pPr>
              <a:t>11</a:t>
            </a:fld>
            <a:endParaRPr lang="en-US" altLang="en-US" sz="1400" smtClean="0">
              <a:solidFill>
                <a:srgbClr val="FFFFFF"/>
              </a:solidFill>
            </a:endParaRPr>
          </a:p>
        </p:txBody>
      </p:sp>
    </p:spTree>
  </p:cSld>
  <p:clrMapOvr>
    <a:masterClrMapping/>
  </p:clrMapOvr>
  <p:transition>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655638"/>
          </a:xfrm>
        </p:spPr>
        <p:txBody>
          <a:bodyPr/>
          <a:lstStyle/>
          <a:p>
            <a:pPr eaLnBrk="1" fontAlgn="auto" hangingPunct="1">
              <a:spcAft>
                <a:spcPts val="0"/>
              </a:spcAft>
              <a:defRPr/>
            </a:pPr>
            <a:r>
              <a:rPr lang="en-US" dirty="0" smtClean="0">
                <a:latin typeface="Arial Rounded MT Bold" pitchFamily="34" charset="0"/>
              </a:rPr>
              <a:t>AKUNTANSI BIAYA OVERHEAD PABRIK</a:t>
            </a:r>
            <a:endParaRPr lang="en-US" dirty="0">
              <a:latin typeface="Arial Rounded MT Bold" pitchFamily="34" charset="0"/>
            </a:endParaRPr>
          </a:p>
        </p:txBody>
      </p:sp>
      <p:sp>
        <p:nvSpPr>
          <p:cNvPr id="23555" name="Content Placeholder 2"/>
          <p:cNvSpPr>
            <a:spLocks noGrp="1"/>
          </p:cNvSpPr>
          <p:nvPr>
            <p:ph sz="quarter" idx="1"/>
          </p:nvPr>
        </p:nvSpPr>
        <p:spPr>
          <a:xfrm>
            <a:off x="1752600" y="2514600"/>
            <a:ext cx="4876800" cy="2057400"/>
          </a:xfrm>
        </p:spPr>
        <p:txBody>
          <a:bodyPr/>
          <a:lstStyle/>
          <a:p>
            <a:pPr eaLnBrk="1" hangingPunct="1"/>
            <a:r>
              <a:rPr lang="en-US" altLang="en-US" smtClean="0"/>
              <a:t>BOP SESUNGGUHNYA</a:t>
            </a:r>
          </a:p>
          <a:p>
            <a:pPr eaLnBrk="1" hangingPunct="1"/>
            <a:r>
              <a:rPr lang="en-US" altLang="en-US" smtClean="0"/>
              <a:t>BOP YANG DIBEBANKAN</a:t>
            </a:r>
          </a:p>
          <a:p>
            <a:pPr eaLnBrk="1" hangingPunct="1"/>
            <a:r>
              <a:rPr lang="en-US" altLang="en-US" smtClean="0"/>
              <a:t>PRODUK JADI</a:t>
            </a:r>
          </a:p>
          <a:p>
            <a:pPr eaLnBrk="1" hangingPunct="1"/>
            <a:r>
              <a:rPr lang="en-US" altLang="en-US" smtClean="0"/>
              <a:t>BARANG DALAM PROSES</a:t>
            </a:r>
          </a:p>
        </p:txBody>
      </p:sp>
      <p:sp>
        <p:nvSpPr>
          <p:cNvPr id="13316" name="Footer Placeholder 6"/>
          <p:cNvSpPr>
            <a:spLocks noGrp="1"/>
          </p:cNvSpPr>
          <p:nvPr>
            <p:ph type="ftr"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akuntansi biaya sederhana</a:t>
            </a:r>
          </a:p>
        </p:txBody>
      </p:sp>
      <p:sp>
        <p:nvSpPr>
          <p:cNvPr id="13317" name="Date Placeholder 7"/>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101DD55A-7DB6-46F6-875A-88E578D8DA0D}" type="datetime1">
              <a:rPr lang="id-ID" smtClean="0"/>
              <a:pPr fontAlgn="base">
                <a:spcBef>
                  <a:spcPct val="0"/>
                </a:spcBef>
                <a:spcAft>
                  <a:spcPct val="0"/>
                </a:spcAft>
                <a:defRPr/>
              </a:pPr>
              <a:t>26/06/2020</a:t>
            </a:fld>
            <a:endParaRPr lang="en-US" smtClean="0"/>
          </a:p>
        </p:txBody>
      </p:sp>
      <p:sp>
        <p:nvSpPr>
          <p:cNvPr id="23558" name="Slide Number Placeholder 8"/>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462E0A89-EC18-4085-A07F-4D47315A2A7E}" type="slidenum">
              <a:rPr lang="en-US" altLang="en-US" sz="1400" smtClean="0">
                <a:solidFill>
                  <a:srgbClr val="FFFFFF"/>
                </a:solidFill>
              </a:rPr>
              <a:pPr>
                <a:spcBef>
                  <a:spcPct val="0"/>
                </a:spcBef>
                <a:buClrTx/>
                <a:buSzTx/>
                <a:buFontTx/>
                <a:buNone/>
              </a:pPr>
              <a:t>12</a:t>
            </a:fld>
            <a:endParaRPr lang="en-US" altLang="en-US" sz="1400" smtClean="0">
              <a:solidFill>
                <a:srgbClr val="FFFFFF"/>
              </a:solidFill>
            </a:endParaRPr>
          </a:p>
        </p:txBody>
      </p:sp>
    </p:spTree>
  </p:cSld>
  <p:clrMapOvr>
    <a:masterClrMapping/>
  </p:clrMapOvr>
  <p:transition>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4800600" cy="655638"/>
          </a:xfrm>
        </p:spPr>
        <p:txBody>
          <a:bodyPr/>
          <a:lstStyle/>
          <a:p>
            <a:pPr algn="ctr">
              <a:defRPr/>
            </a:pPr>
            <a:r>
              <a:rPr lang="en-US" dirty="0" smtClean="0">
                <a:latin typeface="Arial Rounded MT Bold" pitchFamily="34" charset="0"/>
              </a:rPr>
              <a:t>ALUR BIAYA</a:t>
            </a:r>
            <a:endParaRPr lang="en-US" dirty="0">
              <a:latin typeface="Arial Rounded MT Bold" pitchFamily="34" charset="0"/>
            </a:endParaRPr>
          </a:p>
        </p:txBody>
      </p:sp>
      <p:sp>
        <p:nvSpPr>
          <p:cNvPr id="4" name="Date Placeholder 3"/>
          <p:cNvSpPr>
            <a:spLocks noGrp="1"/>
          </p:cNvSpPr>
          <p:nvPr>
            <p:ph type="dt" sz="quarter" idx="10"/>
          </p:nvPr>
        </p:nvSpPr>
        <p:spPr/>
        <p:txBody>
          <a:bodyPr/>
          <a:lstStyle/>
          <a:p>
            <a:pPr>
              <a:defRPr/>
            </a:pPr>
            <a:fld id="{8BA7071C-6209-4E16-B2E2-6370700C8CF8}" type="datetime1">
              <a:rPr lang="id-ID" smtClean="0"/>
              <a:pPr>
                <a:defRPr/>
              </a:pPr>
              <a:t>26/06/2020</a:t>
            </a:fld>
            <a:endParaRPr lang="en-US"/>
          </a:p>
        </p:txBody>
      </p:sp>
      <p:sp>
        <p:nvSpPr>
          <p:cNvPr id="24580"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0F09B77D-2DC4-4AB2-97DA-775337F4BF9C}" type="slidenum">
              <a:rPr lang="en-US" altLang="en-US" sz="1400" smtClean="0">
                <a:solidFill>
                  <a:srgbClr val="FFFFFF"/>
                </a:solidFill>
              </a:rPr>
              <a:pPr>
                <a:spcBef>
                  <a:spcPct val="0"/>
                </a:spcBef>
                <a:buClrTx/>
                <a:buSzTx/>
                <a:buFontTx/>
                <a:buNone/>
              </a:pPr>
              <a:t>13</a:t>
            </a:fld>
            <a:endParaRPr lang="en-US" altLang="en-US" sz="1400" smtClean="0">
              <a:solidFill>
                <a:srgbClr val="FFFFFF"/>
              </a:solidFill>
            </a:endParaRPr>
          </a:p>
        </p:txBody>
      </p:sp>
      <p:sp>
        <p:nvSpPr>
          <p:cNvPr id="6" name="Footer Placeholder 5"/>
          <p:cNvSpPr>
            <a:spLocks noGrp="1"/>
          </p:cNvSpPr>
          <p:nvPr>
            <p:ph type="ftr" sz="quarter" idx="12"/>
          </p:nvPr>
        </p:nvSpPr>
        <p:spPr/>
        <p:txBody>
          <a:bodyPr/>
          <a:lstStyle/>
          <a:p>
            <a:pPr>
              <a:defRPr/>
            </a:pPr>
            <a:r>
              <a:rPr lang="en-US" smtClean="0"/>
              <a:t>akuntansi biaya sederhana</a:t>
            </a:r>
            <a:endParaRPr lang="en-US"/>
          </a:p>
        </p:txBody>
      </p:sp>
      <p:grpSp>
        <p:nvGrpSpPr>
          <p:cNvPr id="24582" name="Group 10"/>
          <p:cNvGrpSpPr>
            <a:grpSpLocks/>
          </p:cNvGrpSpPr>
          <p:nvPr/>
        </p:nvGrpSpPr>
        <p:grpSpPr bwMode="auto">
          <a:xfrm>
            <a:off x="838200" y="1676400"/>
            <a:ext cx="1828800" cy="992188"/>
            <a:chOff x="685800" y="1676400"/>
            <a:chExt cx="1828800" cy="991394"/>
          </a:xfrm>
        </p:grpSpPr>
        <p:cxnSp>
          <p:nvCxnSpPr>
            <p:cNvPr id="8" name="Straight Connector 7"/>
            <p:cNvCxnSpPr/>
            <p:nvPr/>
          </p:nvCxnSpPr>
          <p:spPr>
            <a:xfrm>
              <a:off x="685800" y="1676400"/>
              <a:ext cx="1828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1105297" y="2171302"/>
              <a:ext cx="989807" cy="317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4583" name="Group 11"/>
          <p:cNvGrpSpPr>
            <a:grpSpLocks/>
          </p:cNvGrpSpPr>
          <p:nvPr/>
        </p:nvGrpSpPr>
        <p:grpSpPr bwMode="auto">
          <a:xfrm>
            <a:off x="838200" y="3429000"/>
            <a:ext cx="1828800" cy="992188"/>
            <a:chOff x="685800" y="1676400"/>
            <a:chExt cx="1828800" cy="991394"/>
          </a:xfrm>
        </p:grpSpPr>
        <p:cxnSp>
          <p:nvCxnSpPr>
            <p:cNvPr id="13" name="Straight Connector 12"/>
            <p:cNvCxnSpPr/>
            <p:nvPr/>
          </p:nvCxnSpPr>
          <p:spPr>
            <a:xfrm>
              <a:off x="685800" y="1676400"/>
              <a:ext cx="1828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1105297" y="2171302"/>
              <a:ext cx="989807" cy="317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4584" name="Group 14"/>
          <p:cNvGrpSpPr>
            <a:grpSpLocks/>
          </p:cNvGrpSpPr>
          <p:nvPr/>
        </p:nvGrpSpPr>
        <p:grpSpPr bwMode="auto">
          <a:xfrm>
            <a:off x="838200" y="5181600"/>
            <a:ext cx="1828800" cy="992188"/>
            <a:chOff x="685800" y="1676400"/>
            <a:chExt cx="1828800" cy="991394"/>
          </a:xfrm>
        </p:grpSpPr>
        <p:cxnSp>
          <p:nvCxnSpPr>
            <p:cNvPr id="16" name="Straight Connector 15"/>
            <p:cNvCxnSpPr/>
            <p:nvPr/>
          </p:nvCxnSpPr>
          <p:spPr>
            <a:xfrm>
              <a:off x="685800" y="1676400"/>
              <a:ext cx="1828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1105297" y="2171302"/>
              <a:ext cx="989807" cy="317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4585" name="Group 17"/>
          <p:cNvGrpSpPr>
            <a:grpSpLocks/>
          </p:cNvGrpSpPr>
          <p:nvPr/>
        </p:nvGrpSpPr>
        <p:grpSpPr bwMode="auto">
          <a:xfrm>
            <a:off x="3733800" y="3429000"/>
            <a:ext cx="1828800" cy="992188"/>
            <a:chOff x="685800" y="1676400"/>
            <a:chExt cx="1828800" cy="991394"/>
          </a:xfrm>
        </p:grpSpPr>
        <p:cxnSp>
          <p:nvCxnSpPr>
            <p:cNvPr id="19" name="Straight Connector 18"/>
            <p:cNvCxnSpPr/>
            <p:nvPr/>
          </p:nvCxnSpPr>
          <p:spPr>
            <a:xfrm>
              <a:off x="685800" y="1676400"/>
              <a:ext cx="1828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1105297" y="2171302"/>
              <a:ext cx="989807" cy="317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4586" name="Group 20"/>
          <p:cNvGrpSpPr>
            <a:grpSpLocks/>
          </p:cNvGrpSpPr>
          <p:nvPr/>
        </p:nvGrpSpPr>
        <p:grpSpPr bwMode="auto">
          <a:xfrm>
            <a:off x="6400800" y="1828800"/>
            <a:ext cx="1828800" cy="992188"/>
            <a:chOff x="685800" y="1676400"/>
            <a:chExt cx="1828800" cy="991394"/>
          </a:xfrm>
        </p:grpSpPr>
        <p:cxnSp>
          <p:nvCxnSpPr>
            <p:cNvPr id="22" name="Straight Connector 21"/>
            <p:cNvCxnSpPr/>
            <p:nvPr/>
          </p:nvCxnSpPr>
          <p:spPr>
            <a:xfrm>
              <a:off x="685800" y="1676400"/>
              <a:ext cx="1828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105297" y="2171302"/>
              <a:ext cx="989807" cy="317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4587" name="Group 23"/>
          <p:cNvGrpSpPr>
            <a:grpSpLocks/>
          </p:cNvGrpSpPr>
          <p:nvPr/>
        </p:nvGrpSpPr>
        <p:grpSpPr bwMode="auto">
          <a:xfrm>
            <a:off x="6400800" y="4800600"/>
            <a:ext cx="1828800" cy="992188"/>
            <a:chOff x="685800" y="1676400"/>
            <a:chExt cx="1828800" cy="991394"/>
          </a:xfrm>
        </p:grpSpPr>
        <p:cxnSp>
          <p:nvCxnSpPr>
            <p:cNvPr id="25" name="Straight Connector 24"/>
            <p:cNvCxnSpPr/>
            <p:nvPr/>
          </p:nvCxnSpPr>
          <p:spPr>
            <a:xfrm>
              <a:off x="685800" y="1676400"/>
              <a:ext cx="1828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1105297" y="2171302"/>
              <a:ext cx="989807" cy="3175"/>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588" name="TextBox 26"/>
          <p:cNvSpPr txBox="1">
            <a:spLocks noChangeArrowheads="1"/>
          </p:cNvSpPr>
          <p:nvPr/>
        </p:nvSpPr>
        <p:spPr bwMode="auto">
          <a:xfrm>
            <a:off x="990600" y="1371600"/>
            <a:ext cx="1676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400">
                <a:solidFill>
                  <a:srgbClr val="0070C0"/>
                </a:solidFill>
                <a:latin typeface="Arial" panose="020B0604020202020204" pitchFamily="34" charset="0"/>
              </a:rPr>
              <a:t>Biaya Bahan Baku</a:t>
            </a:r>
          </a:p>
        </p:txBody>
      </p:sp>
      <p:sp>
        <p:nvSpPr>
          <p:cNvPr id="24589" name="TextBox 27"/>
          <p:cNvSpPr txBox="1">
            <a:spLocks noChangeArrowheads="1"/>
          </p:cNvSpPr>
          <p:nvPr/>
        </p:nvSpPr>
        <p:spPr bwMode="auto">
          <a:xfrm>
            <a:off x="914400" y="3124200"/>
            <a:ext cx="175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400">
                <a:solidFill>
                  <a:srgbClr val="0070C0"/>
                </a:solidFill>
                <a:latin typeface="Arial" panose="020B0604020202020204" pitchFamily="34" charset="0"/>
              </a:rPr>
              <a:t>Biaya Tenaga Kerja</a:t>
            </a:r>
          </a:p>
        </p:txBody>
      </p:sp>
      <p:sp>
        <p:nvSpPr>
          <p:cNvPr id="24590" name="TextBox 28"/>
          <p:cNvSpPr txBox="1">
            <a:spLocks noChangeArrowheads="1"/>
          </p:cNvSpPr>
          <p:nvPr/>
        </p:nvSpPr>
        <p:spPr bwMode="auto">
          <a:xfrm>
            <a:off x="762000" y="4800600"/>
            <a:ext cx="2057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400">
                <a:solidFill>
                  <a:srgbClr val="0070C0"/>
                </a:solidFill>
                <a:latin typeface="Arial" panose="020B0604020202020204" pitchFamily="34" charset="0"/>
              </a:rPr>
              <a:t>Biaya Overhead Pabrik</a:t>
            </a:r>
          </a:p>
        </p:txBody>
      </p:sp>
      <p:sp>
        <p:nvSpPr>
          <p:cNvPr id="24591" name="TextBox 29"/>
          <p:cNvSpPr txBox="1">
            <a:spLocks noChangeArrowheads="1"/>
          </p:cNvSpPr>
          <p:nvPr/>
        </p:nvSpPr>
        <p:spPr bwMode="auto">
          <a:xfrm>
            <a:off x="3657600" y="3121025"/>
            <a:ext cx="1981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400">
                <a:solidFill>
                  <a:srgbClr val="0070C0"/>
                </a:solidFill>
                <a:latin typeface="Arial" panose="020B0604020202020204" pitchFamily="34" charset="0"/>
              </a:rPr>
              <a:t>Barang Dalam Proses</a:t>
            </a:r>
          </a:p>
        </p:txBody>
      </p:sp>
      <p:sp>
        <p:nvSpPr>
          <p:cNvPr id="24592" name="TextBox 30"/>
          <p:cNvSpPr txBox="1">
            <a:spLocks noChangeArrowheads="1"/>
          </p:cNvSpPr>
          <p:nvPr/>
        </p:nvSpPr>
        <p:spPr bwMode="auto">
          <a:xfrm>
            <a:off x="6248400" y="1520825"/>
            <a:ext cx="2133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400">
                <a:solidFill>
                  <a:srgbClr val="0070C0"/>
                </a:solidFill>
                <a:latin typeface="Arial" panose="020B0604020202020204" pitchFamily="34" charset="0"/>
              </a:rPr>
              <a:t>Persediaan Produk Jadi</a:t>
            </a:r>
          </a:p>
        </p:txBody>
      </p:sp>
      <p:sp>
        <p:nvSpPr>
          <p:cNvPr id="24593" name="TextBox 31"/>
          <p:cNvSpPr txBox="1">
            <a:spLocks noChangeArrowheads="1"/>
          </p:cNvSpPr>
          <p:nvPr/>
        </p:nvSpPr>
        <p:spPr bwMode="auto">
          <a:xfrm>
            <a:off x="6477000" y="4495800"/>
            <a:ext cx="1676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400">
                <a:solidFill>
                  <a:srgbClr val="0070C0"/>
                </a:solidFill>
                <a:latin typeface="Arial" panose="020B0604020202020204" pitchFamily="34" charset="0"/>
              </a:rPr>
              <a:t>Persediaan BDP</a:t>
            </a:r>
          </a:p>
        </p:txBody>
      </p:sp>
      <p:cxnSp>
        <p:nvCxnSpPr>
          <p:cNvPr id="34" name="Elbow Connector 33"/>
          <p:cNvCxnSpPr/>
          <p:nvPr/>
        </p:nvCxnSpPr>
        <p:spPr>
          <a:xfrm>
            <a:off x="1981200" y="1905000"/>
            <a:ext cx="2362200" cy="18288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p:nvPr/>
        </p:nvCxnSpPr>
        <p:spPr>
          <a:xfrm flipV="1">
            <a:off x="1981200" y="3886200"/>
            <a:ext cx="2362200" cy="1600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Elbow Connector 37"/>
          <p:cNvCxnSpPr/>
          <p:nvPr/>
        </p:nvCxnSpPr>
        <p:spPr>
          <a:xfrm>
            <a:off x="2057400" y="3810000"/>
            <a:ext cx="2286000" cy="158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Elbow Connector 39"/>
          <p:cNvCxnSpPr/>
          <p:nvPr/>
        </p:nvCxnSpPr>
        <p:spPr>
          <a:xfrm flipV="1">
            <a:off x="4876800" y="2057400"/>
            <a:ext cx="2286000" cy="1600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Elbow Connector 41"/>
          <p:cNvCxnSpPr/>
          <p:nvPr/>
        </p:nvCxnSpPr>
        <p:spPr>
          <a:xfrm>
            <a:off x="4876800" y="3810000"/>
            <a:ext cx="2286000" cy="12192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884238"/>
          </a:xfrm>
        </p:spPr>
        <p:txBody>
          <a:bodyPr>
            <a:normAutofit fontScale="90000"/>
          </a:bodyPr>
          <a:lstStyle/>
          <a:p>
            <a:pPr eaLnBrk="1" fontAlgn="auto" hangingPunct="1">
              <a:spcAft>
                <a:spcPts val="0"/>
              </a:spcAft>
              <a:defRPr/>
            </a:pPr>
            <a:r>
              <a:rPr lang="en-US" dirty="0" smtClean="0"/>
              <a:t>LAPORAN HARGA POKOK PRODUKSI (LAPORAN BIAYA PRODUKSI)</a:t>
            </a:r>
            <a:endParaRPr lang="en-US" dirty="0"/>
          </a:p>
        </p:txBody>
      </p:sp>
      <p:sp>
        <p:nvSpPr>
          <p:cNvPr id="22531" name="Content Placeholder 2"/>
          <p:cNvSpPr>
            <a:spLocks noGrp="1"/>
          </p:cNvSpPr>
          <p:nvPr>
            <p:ph sz="quarter" idx="1"/>
          </p:nvPr>
        </p:nvSpPr>
        <p:spPr>
          <a:xfrm>
            <a:off x="1752600" y="1981200"/>
            <a:ext cx="5715000" cy="33528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eaLnBrk="1" hangingPunct="1">
              <a:defRPr/>
            </a:pPr>
            <a:r>
              <a:rPr lang="en-US" sz="1800" dirty="0" err="1" smtClean="0">
                <a:solidFill>
                  <a:schemeClr val="accent2">
                    <a:lumMod val="50000"/>
                  </a:schemeClr>
                </a:solidFill>
              </a:rPr>
              <a:t>Biaya</a:t>
            </a:r>
            <a:r>
              <a:rPr lang="en-US" sz="1800" dirty="0" smtClean="0">
                <a:solidFill>
                  <a:schemeClr val="accent2">
                    <a:lumMod val="50000"/>
                  </a:schemeClr>
                </a:solidFill>
              </a:rPr>
              <a:t> </a:t>
            </a:r>
            <a:r>
              <a:rPr lang="en-US" sz="1800" dirty="0" err="1" smtClean="0">
                <a:solidFill>
                  <a:schemeClr val="accent2">
                    <a:lumMod val="50000"/>
                  </a:schemeClr>
                </a:solidFill>
              </a:rPr>
              <a:t>produksi</a:t>
            </a:r>
            <a:endParaRPr lang="en-US" sz="1800" dirty="0" smtClean="0">
              <a:solidFill>
                <a:schemeClr val="accent2">
                  <a:lumMod val="50000"/>
                </a:schemeClr>
              </a:solidFill>
            </a:endParaRPr>
          </a:p>
          <a:p>
            <a:pPr marL="509588" eaLnBrk="1" hangingPunct="1">
              <a:buFont typeface="Wingdings" panose="05000000000000000000" pitchFamily="2" charset="2"/>
              <a:buChar char="v"/>
              <a:defRPr/>
            </a:pPr>
            <a:r>
              <a:rPr lang="en-US" sz="1800" dirty="0" err="1" smtClean="0">
                <a:solidFill>
                  <a:schemeClr val="accent2">
                    <a:lumMod val="50000"/>
                  </a:schemeClr>
                </a:solidFill>
              </a:rPr>
              <a:t>biaya</a:t>
            </a:r>
            <a:r>
              <a:rPr lang="en-US" sz="1800" dirty="0" smtClean="0">
                <a:solidFill>
                  <a:schemeClr val="accent2">
                    <a:lumMod val="50000"/>
                  </a:schemeClr>
                </a:solidFill>
              </a:rPr>
              <a:t> </a:t>
            </a:r>
            <a:r>
              <a:rPr lang="en-US" sz="1800" dirty="0" err="1" smtClean="0">
                <a:solidFill>
                  <a:schemeClr val="accent2">
                    <a:lumMod val="50000"/>
                  </a:schemeClr>
                </a:solidFill>
              </a:rPr>
              <a:t>bahan</a:t>
            </a:r>
            <a:r>
              <a:rPr lang="en-US" sz="1800" dirty="0" smtClean="0">
                <a:solidFill>
                  <a:schemeClr val="accent2">
                    <a:lumMod val="50000"/>
                  </a:schemeClr>
                </a:solidFill>
              </a:rPr>
              <a:t> </a:t>
            </a:r>
            <a:r>
              <a:rPr lang="en-US" sz="1800" dirty="0" err="1" smtClean="0">
                <a:solidFill>
                  <a:schemeClr val="accent2">
                    <a:lumMod val="50000"/>
                  </a:schemeClr>
                </a:solidFill>
              </a:rPr>
              <a:t>baku</a:t>
            </a:r>
            <a:r>
              <a:rPr lang="en-US" sz="1800" dirty="0" smtClean="0">
                <a:solidFill>
                  <a:schemeClr val="accent2">
                    <a:lumMod val="50000"/>
                  </a:schemeClr>
                </a:solidFill>
              </a:rPr>
              <a:t>			xxx</a:t>
            </a:r>
          </a:p>
          <a:p>
            <a:pPr marL="509588" eaLnBrk="1" hangingPunct="1">
              <a:buFont typeface="Wingdings" panose="05000000000000000000" pitchFamily="2" charset="2"/>
              <a:buChar char="v"/>
              <a:defRPr/>
            </a:pPr>
            <a:r>
              <a:rPr lang="en-US" sz="1800" dirty="0" err="1" smtClean="0">
                <a:solidFill>
                  <a:schemeClr val="accent2">
                    <a:lumMod val="50000"/>
                  </a:schemeClr>
                </a:solidFill>
              </a:rPr>
              <a:t>biaya</a:t>
            </a:r>
            <a:r>
              <a:rPr lang="en-US" sz="1800" dirty="0" smtClean="0">
                <a:solidFill>
                  <a:schemeClr val="accent2">
                    <a:lumMod val="50000"/>
                  </a:schemeClr>
                </a:solidFill>
              </a:rPr>
              <a:t> </a:t>
            </a:r>
            <a:r>
              <a:rPr lang="en-US" sz="1800" dirty="0" err="1" smtClean="0">
                <a:solidFill>
                  <a:schemeClr val="accent2">
                    <a:lumMod val="50000"/>
                  </a:schemeClr>
                </a:solidFill>
              </a:rPr>
              <a:t>tenaga</a:t>
            </a:r>
            <a:r>
              <a:rPr lang="en-US" sz="1800" dirty="0" smtClean="0">
                <a:solidFill>
                  <a:schemeClr val="accent2">
                    <a:lumMod val="50000"/>
                  </a:schemeClr>
                </a:solidFill>
              </a:rPr>
              <a:t> </a:t>
            </a:r>
            <a:r>
              <a:rPr lang="en-US" sz="1800" dirty="0" err="1" smtClean="0">
                <a:solidFill>
                  <a:schemeClr val="accent2">
                    <a:lumMod val="50000"/>
                  </a:schemeClr>
                </a:solidFill>
              </a:rPr>
              <a:t>kerja</a:t>
            </a:r>
            <a:r>
              <a:rPr lang="en-US" sz="1800" dirty="0" smtClean="0">
                <a:solidFill>
                  <a:schemeClr val="accent2">
                    <a:lumMod val="50000"/>
                  </a:schemeClr>
                </a:solidFill>
              </a:rPr>
              <a:t> </a:t>
            </a:r>
            <a:r>
              <a:rPr lang="en-US" sz="1800" dirty="0" err="1" smtClean="0">
                <a:solidFill>
                  <a:schemeClr val="accent2">
                    <a:lumMod val="50000"/>
                  </a:schemeClr>
                </a:solidFill>
              </a:rPr>
              <a:t>langsung</a:t>
            </a:r>
            <a:r>
              <a:rPr lang="en-US" sz="1800" dirty="0" smtClean="0">
                <a:solidFill>
                  <a:schemeClr val="accent2">
                    <a:lumMod val="50000"/>
                  </a:schemeClr>
                </a:solidFill>
              </a:rPr>
              <a:t>		xxx</a:t>
            </a:r>
          </a:p>
          <a:p>
            <a:pPr marL="509588" eaLnBrk="1" hangingPunct="1">
              <a:buFont typeface="Wingdings" panose="05000000000000000000" pitchFamily="2" charset="2"/>
              <a:buChar char="v"/>
              <a:defRPr/>
            </a:pPr>
            <a:r>
              <a:rPr lang="en-US" sz="1800" dirty="0" err="1" smtClean="0">
                <a:solidFill>
                  <a:schemeClr val="accent2">
                    <a:lumMod val="50000"/>
                  </a:schemeClr>
                </a:solidFill>
              </a:rPr>
              <a:t>biaya</a:t>
            </a:r>
            <a:r>
              <a:rPr lang="en-US" sz="1800" dirty="0" smtClean="0">
                <a:solidFill>
                  <a:schemeClr val="accent2">
                    <a:lumMod val="50000"/>
                  </a:schemeClr>
                </a:solidFill>
              </a:rPr>
              <a:t> overhead </a:t>
            </a:r>
            <a:r>
              <a:rPr lang="en-US" sz="1800" dirty="0" err="1" smtClean="0">
                <a:solidFill>
                  <a:schemeClr val="accent2">
                    <a:lumMod val="50000"/>
                  </a:schemeClr>
                </a:solidFill>
              </a:rPr>
              <a:t>pabrik</a:t>
            </a:r>
            <a:r>
              <a:rPr lang="en-US" sz="1800" dirty="0" smtClean="0">
                <a:solidFill>
                  <a:schemeClr val="accent2">
                    <a:lumMod val="50000"/>
                  </a:schemeClr>
                </a:solidFill>
              </a:rPr>
              <a:t>		</a:t>
            </a:r>
            <a:r>
              <a:rPr lang="en-US" sz="1800" u="sng" dirty="0" smtClean="0">
                <a:solidFill>
                  <a:schemeClr val="accent2">
                    <a:lumMod val="50000"/>
                  </a:schemeClr>
                </a:solidFill>
              </a:rPr>
              <a:t>xxx</a:t>
            </a:r>
            <a:r>
              <a:rPr lang="en-US" sz="1800" dirty="0" smtClean="0">
                <a:solidFill>
                  <a:schemeClr val="accent2">
                    <a:lumMod val="50000"/>
                  </a:schemeClr>
                </a:solidFill>
              </a:rPr>
              <a:t> (+)</a:t>
            </a:r>
          </a:p>
          <a:p>
            <a:pPr marL="509588" eaLnBrk="1" hangingPunct="1">
              <a:buFont typeface="Wingdings" panose="05000000000000000000" pitchFamily="2" charset="2"/>
              <a:buChar char="v"/>
              <a:defRPr/>
            </a:pPr>
            <a:r>
              <a:rPr lang="en-US" sz="1800" dirty="0" smtClean="0">
                <a:solidFill>
                  <a:schemeClr val="accent2">
                    <a:lumMod val="50000"/>
                  </a:schemeClr>
                </a:solidFill>
              </a:rPr>
              <a:t>Total </a:t>
            </a:r>
            <a:r>
              <a:rPr lang="en-US" sz="1800" dirty="0" err="1" smtClean="0">
                <a:solidFill>
                  <a:schemeClr val="accent2">
                    <a:lumMod val="50000"/>
                  </a:schemeClr>
                </a:solidFill>
              </a:rPr>
              <a:t>biaya</a:t>
            </a:r>
            <a:r>
              <a:rPr lang="en-US" sz="1800" dirty="0" smtClean="0">
                <a:solidFill>
                  <a:schemeClr val="accent2">
                    <a:lumMod val="50000"/>
                  </a:schemeClr>
                </a:solidFill>
              </a:rPr>
              <a:t> </a:t>
            </a:r>
            <a:r>
              <a:rPr lang="en-US" sz="1800" dirty="0" err="1" smtClean="0">
                <a:solidFill>
                  <a:schemeClr val="accent2">
                    <a:lumMod val="50000"/>
                  </a:schemeClr>
                </a:solidFill>
              </a:rPr>
              <a:t>produksi</a:t>
            </a:r>
            <a:r>
              <a:rPr lang="en-US" sz="1800" dirty="0" smtClean="0">
                <a:solidFill>
                  <a:schemeClr val="accent2">
                    <a:lumMod val="50000"/>
                  </a:schemeClr>
                </a:solidFill>
              </a:rPr>
              <a:t>			xxx</a:t>
            </a:r>
          </a:p>
          <a:p>
            <a:pPr eaLnBrk="1" hangingPunct="1">
              <a:defRPr/>
            </a:pPr>
            <a:r>
              <a:rPr lang="en-US" sz="1800" dirty="0" err="1" smtClean="0">
                <a:solidFill>
                  <a:schemeClr val="accent2">
                    <a:lumMod val="50000"/>
                  </a:schemeClr>
                </a:solidFill>
              </a:rPr>
              <a:t>Persediaan</a:t>
            </a:r>
            <a:r>
              <a:rPr lang="en-US" sz="1800" dirty="0" smtClean="0">
                <a:solidFill>
                  <a:schemeClr val="accent2">
                    <a:lumMod val="50000"/>
                  </a:schemeClr>
                </a:solidFill>
              </a:rPr>
              <a:t> BDP </a:t>
            </a:r>
            <a:r>
              <a:rPr lang="en-US" sz="1800" dirty="0" err="1" smtClean="0">
                <a:solidFill>
                  <a:schemeClr val="accent2">
                    <a:lumMod val="50000"/>
                  </a:schemeClr>
                </a:solidFill>
              </a:rPr>
              <a:t>awal</a:t>
            </a:r>
            <a:r>
              <a:rPr lang="en-US" sz="1800" dirty="0" smtClean="0">
                <a:solidFill>
                  <a:schemeClr val="accent2">
                    <a:lumMod val="50000"/>
                  </a:schemeClr>
                </a:solidFill>
              </a:rPr>
              <a:t>			</a:t>
            </a:r>
            <a:r>
              <a:rPr lang="en-US" sz="1800" u="sng" dirty="0" smtClean="0">
                <a:solidFill>
                  <a:schemeClr val="accent2">
                    <a:lumMod val="50000"/>
                  </a:schemeClr>
                </a:solidFill>
              </a:rPr>
              <a:t>xxx</a:t>
            </a:r>
            <a:r>
              <a:rPr lang="en-US" sz="1800" dirty="0" smtClean="0">
                <a:solidFill>
                  <a:schemeClr val="accent2">
                    <a:lumMod val="50000"/>
                  </a:schemeClr>
                </a:solidFill>
              </a:rPr>
              <a:t> (+)</a:t>
            </a:r>
          </a:p>
          <a:p>
            <a:pPr eaLnBrk="1" hangingPunct="1">
              <a:buFont typeface="Wingdings" panose="05000000000000000000" pitchFamily="2" charset="2"/>
              <a:buNone/>
              <a:defRPr/>
            </a:pPr>
            <a:r>
              <a:rPr lang="en-US" sz="1800" dirty="0" smtClean="0">
                <a:solidFill>
                  <a:schemeClr val="accent2">
                    <a:lumMod val="50000"/>
                  </a:schemeClr>
                </a:solidFill>
              </a:rPr>
              <a:t>	</a:t>
            </a:r>
            <a:r>
              <a:rPr lang="en-US" sz="1800" dirty="0" err="1" smtClean="0">
                <a:solidFill>
                  <a:schemeClr val="accent2">
                    <a:lumMod val="50000"/>
                  </a:schemeClr>
                </a:solidFill>
              </a:rPr>
              <a:t>Biaya</a:t>
            </a:r>
            <a:r>
              <a:rPr lang="en-US" sz="1800" dirty="0" smtClean="0">
                <a:solidFill>
                  <a:schemeClr val="accent2">
                    <a:lumMod val="50000"/>
                  </a:schemeClr>
                </a:solidFill>
              </a:rPr>
              <a:t> </a:t>
            </a:r>
            <a:r>
              <a:rPr lang="en-US" sz="1800" dirty="0" err="1" smtClean="0">
                <a:solidFill>
                  <a:schemeClr val="accent2">
                    <a:lumMod val="50000"/>
                  </a:schemeClr>
                </a:solidFill>
              </a:rPr>
              <a:t>tersedia</a:t>
            </a:r>
            <a:r>
              <a:rPr lang="en-US" sz="1800" dirty="0" smtClean="0">
                <a:solidFill>
                  <a:schemeClr val="accent2">
                    <a:lumMod val="50000"/>
                  </a:schemeClr>
                </a:solidFill>
              </a:rPr>
              <a:t> </a:t>
            </a:r>
            <a:r>
              <a:rPr lang="en-US" sz="1800" dirty="0" err="1" smtClean="0">
                <a:solidFill>
                  <a:schemeClr val="accent2">
                    <a:lumMod val="50000"/>
                  </a:schemeClr>
                </a:solidFill>
              </a:rPr>
              <a:t>untuk</a:t>
            </a:r>
            <a:r>
              <a:rPr lang="en-US" sz="1800" dirty="0" smtClean="0">
                <a:solidFill>
                  <a:schemeClr val="accent2">
                    <a:lumMod val="50000"/>
                  </a:schemeClr>
                </a:solidFill>
              </a:rPr>
              <a:t> </a:t>
            </a:r>
            <a:r>
              <a:rPr lang="en-US" sz="1800" dirty="0" err="1" smtClean="0">
                <a:solidFill>
                  <a:schemeClr val="accent2">
                    <a:lumMod val="50000"/>
                  </a:schemeClr>
                </a:solidFill>
              </a:rPr>
              <a:t>diproses</a:t>
            </a:r>
            <a:r>
              <a:rPr lang="en-US" sz="1800" dirty="0" smtClean="0">
                <a:solidFill>
                  <a:schemeClr val="accent2">
                    <a:lumMod val="50000"/>
                  </a:schemeClr>
                </a:solidFill>
              </a:rPr>
              <a:t>		xxx</a:t>
            </a:r>
          </a:p>
          <a:p>
            <a:pPr eaLnBrk="1" hangingPunct="1">
              <a:defRPr/>
            </a:pPr>
            <a:r>
              <a:rPr lang="en-US" sz="1800" dirty="0" err="1" smtClean="0">
                <a:solidFill>
                  <a:schemeClr val="accent2">
                    <a:lumMod val="50000"/>
                  </a:schemeClr>
                </a:solidFill>
              </a:rPr>
              <a:t>Persediaan</a:t>
            </a:r>
            <a:r>
              <a:rPr lang="en-US" sz="1800" dirty="0" smtClean="0">
                <a:solidFill>
                  <a:schemeClr val="accent2">
                    <a:lumMod val="50000"/>
                  </a:schemeClr>
                </a:solidFill>
              </a:rPr>
              <a:t> BDP </a:t>
            </a:r>
            <a:r>
              <a:rPr lang="en-US" sz="1800" dirty="0" err="1" smtClean="0">
                <a:solidFill>
                  <a:schemeClr val="accent2">
                    <a:lumMod val="50000"/>
                  </a:schemeClr>
                </a:solidFill>
              </a:rPr>
              <a:t>akhir</a:t>
            </a:r>
            <a:r>
              <a:rPr lang="en-US" sz="1800" dirty="0" smtClean="0">
                <a:solidFill>
                  <a:schemeClr val="accent2">
                    <a:lumMod val="50000"/>
                  </a:schemeClr>
                </a:solidFill>
              </a:rPr>
              <a:t>			</a:t>
            </a:r>
            <a:r>
              <a:rPr lang="en-US" sz="1800" u="sng" dirty="0" smtClean="0">
                <a:solidFill>
                  <a:schemeClr val="accent2">
                    <a:lumMod val="50000"/>
                  </a:schemeClr>
                </a:solidFill>
              </a:rPr>
              <a:t>xxx</a:t>
            </a:r>
            <a:r>
              <a:rPr lang="en-US" sz="1800" dirty="0" smtClean="0">
                <a:solidFill>
                  <a:schemeClr val="accent2">
                    <a:lumMod val="50000"/>
                  </a:schemeClr>
                </a:solidFill>
              </a:rPr>
              <a:t> (-)</a:t>
            </a:r>
          </a:p>
          <a:p>
            <a:pPr eaLnBrk="1" hangingPunct="1">
              <a:defRPr/>
            </a:pPr>
            <a:r>
              <a:rPr lang="en-US" sz="1800" dirty="0" err="1" smtClean="0">
                <a:solidFill>
                  <a:schemeClr val="accent2">
                    <a:lumMod val="50000"/>
                  </a:schemeClr>
                </a:solidFill>
              </a:rPr>
              <a:t>Harga</a:t>
            </a:r>
            <a:r>
              <a:rPr lang="en-US" sz="1800" dirty="0" smtClean="0">
                <a:solidFill>
                  <a:schemeClr val="accent2">
                    <a:lumMod val="50000"/>
                  </a:schemeClr>
                </a:solidFill>
              </a:rPr>
              <a:t> </a:t>
            </a:r>
            <a:r>
              <a:rPr lang="en-US" sz="1800" dirty="0" err="1" smtClean="0">
                <a:solidFill>
                  <a:schemeClr val="accent2">
                    <a:lumMod val="50000"/>
                  </a:schemeClr>
                </a:solidFill>
              </a:rPr>
              <a:t>pokok</a:t>
            </a:r>
            <a:r>
              <a:rPr lang="en-US" sz="1800" dirty="0" smtClean="0">
                <a:solidFill>
                  <a:schemeClr val="accent2">
                    <a:lumMod val="50000"/>
                  </a:schemeClr>
                </a:solidFill>
              </a:rPr>
              <a:t> </a:t>
            </a:r>
            <a:r>
              <a:rPr lang="en-US" sz="1800" dirty="0" err="1" smtClean="0">
                <a:solidFill>
                  <a:schemeClr val="accent2">
                    <a:lumMod val="50000"/>
                  </a:schemeClr>
                </a:solidFill>
              </a:rPr>
              <a:t>produksi</a:t>
            </a:r>
            <a:r>
              <a:rPr lang="en-US" sz="1800" dirty="0" smtClean="0">
                <a:solidFill>
                  <a:schemeClr val="accent2">
                    <a:lumMod val="50000"/>
                  </a:schemeClr>
                </a:solidFill>
              </a:rPr>
              <a:t>			xxx</a:t>
            </a:r>
          </a:p>
        </p:txBody>
      </p:sp>
      <p:sp>
        <p:nvSpPr>
          <p:cNvPr id="14340" name="Footer Placeholder 6"/>
          <p:cNvSpPr>
            <a:spLocks noGrp="1"/>
          </p:cNvSpPr>
          <p:nvPr>
            <p:ph type="ftr"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akuntansi biaya sederhana</a:t>
            </a:r>
          </a:p>
        </p:txBody>
      </p:sp>
      <p:sp>
        <p:nvSpPr>
          <p:cNvPr id="14341" name="Date Placeholder 7"/>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0F589062-F553-40A9-883B-CFF96914C3BD}" type="datetime1">
              <a:rPr lang="id-ID" smtClean="0"/>
              <a:pPr fontAlgn="base">
                <a:spcBef>
                  <a:spcPct val="0"/>
                </a:spcBef>
                <a:spcAft>
                  <a:spcPct val="0"/>
                </a:spcAft>
                <a:defRPr/>
              </a:pPr>
              <a:t>26/06/2020</a:t>
            </a:fld>
            <a:endParaRPr lang="en-US" smtClean="0"/>
          </a:p>
        </p:txBody>
      </p:sp>
      <p:sp>
        <p:nvSpPr>
          <p:cNvPr id="25606" name="Slide Number Placeholder 8"/>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FD099FFD-A847-4F8B-B2C9-1D06282ACD7A}" type="slidenum">
              <a:rPr lang="en-US" altLang="en-US" sz="1400" smtClean="0">
                <a:solidFill>
                  <a:srgbClr val="FFFFFF"/>
                </a:solidFill>
              </a:rPr>
              <a:pPr>
                <a:spcBef>
                  <a:spcPct val="0"/>
                </a:spcBef>
                <a:buClrTx/>
                <a:buSzTx/>
                <a:buFontTx/>
                <a:buNone/>
              </a:pPr>
              <a:t>14</a:t>
            </a:fld>
            <a:endParaRPr lang="en-US" altLang="en-US" sz="1400" smtClean="0">
              <a:solidFill>
                <a:srgbClr val="FFFFFF"/>
              </a:solidFill>
            </a:endParaRPr>
          </a:p>
        </p:txBody>
      </p:sp>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1388D0E1-1561-449D-B3C4-96CA698F32CB}" type="datetime1">
              <a:rPr lang="id-ID" smtClean="0"/>
              <a:pPr>
                <a:defRPr/>
              </a:pPr>
              <a:t>26/06/2020</a:t>
            </a:fld>
            <a:endParaRPr lang="en-US"/>
          </a:p>
        </p:txBody>
      </p:sp>
      <p:sp>
        <p:nvSpPr>
          <p:cNvPr id="26627"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6BCA3681-B553-4514-8566-4A4F39E34E3E}" type="slidenum">
              <a:rPr lang="en-US" altLang="en-US" sz="1400" smtClean="0">
                <a:solidFill>
                  <a:srgbClr val="FFFFFF"/>
                </a:solidFill>
              </a:rPr>
              <a:pPr>
                <a:spcBef>
                  <a:spcPct val="0"/>
                </a:spcBef>
                <a:buClrTx/>
                <a:buSzTx/>
                <a:buFontTx/>
                <a:buNone/>
              </a:pPr>
              <a:t>15</a:t>
            </a:fld>
            <a:endParaRPr lang="en-US" altLang="en-US" sz="1400" smtClean="0">
              <a:solidFill>
                <a:srgbClr val="FFFFFF"/>
              </a:solidFill>
            </a:endParaRPr>
          </a:p>
        </p:txBody>
      </p:sp>
      <p:sp>
        <p:nvSpPr>
          <p:cNvPr id="6" name="Footer Placeholder 5"/>
          <p:cNvSpPr>
            <a:spLocks noGrp="1"/>
          </p:cNvSpPr>
          <p:nvPr>
            <p:ph type="ftr" sz="quarter" idx="12"/>
          </p:nvPr>
        </p:nvSpPr>
        <p:spPr/>
        <p:txBody>
          <a:bodyPr/>
          <a:lstStyle/>
          <a:p>
            <a:pPr>
              <a:defRPr/>
            </a:pPr>
            <a:r>
              <a:rPr lang="en-US" dirty="0" err="1" smtClean="0"/>
              <a:t>akuntansi</a:t>
            </a:r>
            <a:r>
              <a:rPr lang="en-US" dirty="0" smtClean="0"/>
              <a:t> </a:t>
            </a:r>
            <a:r>
              <a:rPr lang="en-US" dirty="0" err="1" smtClean="0"/>
              <a:t>biaya</a:t>
            </a:r>
            <a:r>
              <a:rPr lang="en-US" dirty="0" smtClean="0"/>
              <a:t> </a:t>
            </a:r>
            <a:r>
              <a:rPr lang="en-US" dirty="0" err="1" smtClean="0"/>
              <a:t>sederhana</a:t>
            </a:r>
            <a:endParaRPr lang="en-US" dirty="0"/>
          </a:p>
        </p:txBody>
      </p:sp>
      <p:sp>
        <p:nvSpPr>
          <p:cNvPr id="8" name="AutoShape 4"/>
          <p:cNvSpPr>
            <a:spLocks noChangeArrowheads="1"/>
          </p:cNvSpPr>
          <p:nvPr/>
        </p:nvSpPr>
        <p:spPr bwMode="auto">
          <a:xfrm>
            <a:off x="1143000" y="762000"/>
            <a:ext cx="6553200" cy="5562600"/>
          </a:xfrm>
          <a:prstGeom prst="roundRect">
            <a:avLst>
              <a:gd name="adj" fmla="val 7449"/>
            </a:avLst>
          </a:prstGeom>
          <a:ln>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eaLnBrk="1" fontAlgn="auto" hangingPunct="1">
              <a:spcBef>
                <a:spcPts val="0"/>
              </a:spcBef>
              <a:spcAft>
                <a:spcPts val="0"/>
              </a:spcAft>
              <a:defRPr/>
            </a:pPr>
            <a:endParaRPr lang="id-ID"/>
          </a:p>
        </p:txBody>
      </p:sp>
      <p:sp>
        <p:nvSpPr>
          <p:cNvPr id="26630" name="Text Box 6"/>
          <p:cNvSpPr txBox="1">
            <a:spLocks noChangeArrowheads="1"/>
          </p:cNvSpPr>
          <p:nvPr/>
        </p:nvSpPr>
        <p:spPr bwMode="auto">
          <a:xfrm>
            <a:off x="1371600" y="1752600"/>
            <a:ext cx="3810000" cy="418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id-ID" altLang="en-US" sz="1400">
                <a:solidFill>
                  <a:srgbClr val="FF9933"/>
                </a:solidFill>
                <a:latin typeface="Arial" panose="020B0604020202020204" pitchFamily="34" charset="0"/>
              </a:rPr>
              <a:t>Biaya bahan baku:</a:t>
            </a:r>
          </a:p>
          <a:p>
            <a:pPr eaLnBrk="1" hangingPunct="1">
              <a:spcBef>
                <a:spcPct val="0"/>
              </a:spcBef>
              <a:buClrTx/>
              <a:buSzTx/>
              <a:buFontTx/>
              <a:buNone/>
            </a:pPr>
            <a:r>
              <a:rPr lang="id-ID" altLang="en-US" sz="1400">
                <a:solidFill>
                  <a:schemeClr val="bg1"/>
                </a:solidFill>
                <a:latin typeface="Arial" panose="020B0604020202020204" pitchFamily="34" charset="0"/>
              </a:rPr>
              <a:t>   Persediaan bahan baku, 1 Januari</a:t>
            </a:r>
          </a:p>
          <a:p>
            <a:pPr eaLnBrk="1" hangingPunct="1">
              <a:spcBef>
                <a:spcPct val="0"/>
              </a:spcBef>
              <a:buClrTx/>
              <a:buSzTx/>
              <a:buFontTx/>
              <a:buNone/>
            </a:pPr>
            <a:r>
              <a:rPr lang="id-ID" altLang="en-US" sz="1400">
                <a:solidFill>
                  <a:schemeClr val="bg1"/>
                </a:solidFill>
                <a:latin typeface="Arial" panose="020B0604020202020204" pitchFamily="34" charset="0"/>
              </a:rPr>
              <a:t>   </a:t>
            </a:r>
            <a:r>
              <a:rPr lang="id-ID" altLang="en-US" sz="1400">
                <a:solidFill>
                  <a:srgbClr val="66CCFF"/>
                </a:solidFill>
                <a:latin typeface="Arial" panose="020B0604020202020204" pitchFamily="34" charset="0"/>
              </a:rPr>
              <a:t>Pembelian</a:t>
            </a:r>
            <a:r>
              <a:rPr lang="id-ID" altLang="en-US" sz="1400">
                <a:solidFill>
                  <a:schemeClr val="bg1"/>
                </a:solidFill>
                <a:latin typeface="Arial" panose="020B0604020202020204" pitchFamily="34" charset="0"/>
              </a:rPr>
              <a:t> bahan baku</a:t>
            </a:r>
          </a:p>
          <a:p>
            <a:pPr eaLnBrk="1" hangingPunct="1">
              <a:spcBef>
                <a:spcPct val="0"/>
              </a:spcBef>
              <a:buClrTx/>
              <a:buSzTx/>
              <a:buFontTx/>
              <a:buNone/>
            </a:pPr>
            <a:r>
              <a:rPr lang="id-ID" altLang="en-US" sz="1400">
                <a:solidFill>
                  <a:schemeClr val="bg1"/>
                </a:solidFill>
                <a:latin typeface="Arial" panose="020B0604020202020204" pitchFamily="34" charset="0"/>
              </a:rPr>
              <a:t>          Bahan baku tersedia diproses</a:t>
            </a:r>
          </a:p>
          <a:p>
            <a:pPr eaLnBrk="1" hangingPunct="1">
              <a:spcBef>
                <a:spcPct val="0"/>
              </a:spcBef>
              <a:buClrTx/>
              <a:buSzTx/>
              <a:buFontTx/>
              <a:buNone/>
            </a:pPr>
            <a:r>
              <a:rPr lang="id-ID" altLang="en-US" sz="1400">
                <a:solidFill>
                  <a:schemeClr val="bg1"/>
                </a:solidFill>
                <a:latin typeface="Arial" panose="020B0604020202020204" pitchFamily="34" charset="0"/>
              </a:rPr>
              <a:t>   Persediaan bahan baku, 31 Desember</a:t>
            </a:r>
          </a:p>
          <a:p>
            <a:pPr eaLnBrk="1" hangingPunct="1">
              <a:spcBef>
                <a:spcPct val="0"/>
              </a:spcBef>
              <a:buClrTx/>
              <a:buSzTx/>
              <a:buFontTx/>
              <a:buNone/>
            </a:pPr>
            <a:r>
              <a:rPr lang="id-ID" altLang="en-US" sz="1400">
                <a:solidFill>
                  <a:srgbClr val="FF9933"/>
                </a:solidFill>
                <a:latin typeface="Arial" panose="020B0604020202020204" pitchFamily="34" charset="0"/>
              </a:rPr>
              <a:t>Tenaga kerja langsung</a:t>
            </a:r>
          </a:p>
          <a:p>
            <a:pPr eaLnBrk="1" hangingPunct="1">
              <a:spcBef>
                <a:spcPct val="0"/>
              </a:spcBef>
              <a:buClrTx/>
              <a:buSzTx/>
              <a:buFontTx/>
              <a:buNone/>
            </a:pPr>
            <a:r>
              <a:rPr lang="id-ID" altLang="en-US" sz="1400">
                <a:solidFill>
                  <a:srgbClr val="FF9933"/>
                </a:solidFill>
                <a:latin typeface="Arial" panose="020B0604020202020204" pitchFamily="34" charset="0"/>
              </a:rPr>
              <a:t>Overhead pabrik:</a:t>
            </a:r>
          </a:p>
          <a:p>
            <a:pPr eaLnBrk="1" hangingPunct="1">
              <a:spcBef>
                <a:spcPct val="0"/>
              </a:spcBef>
              <a:buClrTx/>
              <a:buSzTx/>
              <a:buFontTx/>
              <a:buNone/>
            </a:pPr>
            <a:r>
              <a:rPr lang="id-ID" altLang="en-US" sz="1400">
                <a:solidFill>
                  <a:schemeClr val="bg1"/>
                </a:solidFill>
                <a:latin typeface="Arial" panose="020B0604020202020204" pitchFamily="34" charset="0"/>
              </a:rPr>
              <a:t>    Gaji pengawas produksi</a:t>
            </a:r>
          </a:p>
          <a:p>
            <a:pPr eaLnBrk="1" hangingPunct="1">
              <a:spcBef>
                <a:spcPct val="0"/>
              </a:spcBef>
              <a:buClrTx/>
              <a:buSzTx/>
              <a:buFontTx/>
              <a:buNone/>
            </a:pPr>
            <a:r>
              <a:rPr lang="id-ID" altLang="en-US" sz="1400">
                <a:solidFill>
                  <a:schemeClr val="bg1"/>
                </a:solidFill>
                <a:latin typeface="Arial" panose="020B0604020202020204" pitchFamily="34" charset="0"/>
              </a:rPr>
              <a:t>    Depresiasi bangungan-Pabrik</a:t>
            </a:r>
          </a:p>
          <a:p>
            <a:pPr eaLnBrk="1" hangingPunct="1">
              <a:spcBef>
                <a:spcPct val="0"/>
              </a:spcBef>
              <a:buClrTx/>
              <a:buSzTx/>
              <a:buFontTx/>
              <a:buNone/>
            </a:pPr>
            <a:r>
              <a:rPr lang="id-ID" altLang="en-US" sz="1400">
                <a:solidFill>
                  <a:schemeClr val="bg1"/>
                </a:solidFill>
                <a:latin typeface="Arial" panose="020B0604020202020204" pitchFamily="34" charset="0"/>
              </a:rPr>
              <a:t>    Depresiasi mesin cetak dan pres</a:t>
            </a:r>
          </a:p>
          <a:p>
            <a:pPr eaLnBrk="1" hangingPunct="1">
              <a:spcBef>
                <a:spcPct val="0"/>
              </a:spcBef>
              <a:buClrTx/>
              <a:buSzTx/>
              <a:buFontTx/>
              <a:buNone/>
            </a:pPr>
            <a:r>
              <a:rPr lang="id-ID" altLang="en-US" sz="1400">
                <a:solidFill>
                  <a:schemeClr val="bg1"/>
                </a:solidFill>
                <a:latin typeface="Arial" panose="020B0604020202020204" pitchFamily="34" charset="0"/>
              </a:rPr>
              <a:t>    Pemakaian bahan penolong</a:t>
            </a:r>
          </a:p>
          <a:p>
            <a:pPr eaLnBrk="1" hangingPunct="1">
              <a:spcBef>
                <a:spcPct val="0"/>
              </a:spcBef>
              <a:buClrTx/>
              <a:buSzTx/>
              <a:buFontTx/>
              <a:buNone/>
            </a:pPr>
            <a:r>
              <a:rPr lang="id-ID" altLang="en-US" sz="1400">
                <a:solidFill>
                  <a:schemeClr val="bg1"/>
                </a:solidFill>
                <a:latin typeface="Arial" panose="020B0604020202020204" pitchFamily="34" charset="0"/>
              </a:rPr>
              <a:t>    Listrik dan air</a:t>
            </a:r>
          </a:p>
          <a:p>
            <a:pPr eaLnBrk="1" hangingPunct="1">
              <a:spcBef>
                <a:spcPct val="0"/>
              </a:spcBef>
              <a:buClrTx/>
              <a:buSzTx/>
              <a:buFontTx/>
              <a:buNone/>
            </a:pPr>
            <a:r>
              <a:rPr lang="id-ID" altLang="en-US" sz="1400">
                <a:solidFill>
                  <a:schemeClr val="bg1"/>
                </a:solidFill>
                <a:latin typeface="Arial" panose="020B0604020202020204" pitchFamily="34" charset="0"/>
              </a:rPr>
              <a:t>    Asuransi-Pabrik</a:t>
            </a:r>
          </a:p>
          <a:p>
            <a:pPr eaLnBrk="1" hangingPunct="1">
              <a:spcBef>
                <a:spcPct val="0"/>
              </a:spcBef>
              <a:buClrTx/>
              <a:buSzTx/>
              <a:buFontTx/>
              <a:buNone/>
            </a:pPr>
            <a:r>
              <a:rPr lang="id-ID" altLang="en-US" sz="1400">
                <a:solidFill>
                  <a:schemeClr val="bg1"/>
                </a:solidFill>
                <a:latin typeface="Arial" panose="020B0604020202020204" pitchFamily="34" charset="0"/>
              </a:rPr>
              <a:t>    lain-lain </a:t>
            </a:r>
          </a:p>
          <a:p>
            <a:pPr eaLnBrk="1" hangingPunct="1">
              <a:spcBef>
                <a:spcPct val="0"/>
              </a:spcBef>
              <a:buClrTx/>
              <a:buSzTx/>
              <a:buFontTx/>
              <a:buNone/>
            </a:pPr>
            <a:r>
              <a:rPr lang="id-ID" altLang="en-US" sz="1400">
                <a:solidFill>
                  <a:schemeClr val="bg1"/>
                </a:solidFill>
                <a:latin typeface="Arial" panose="020B0604020202020204" pitchFamily="34" charset="0"/>
              </a:rPr>
              <a:t>          Jumlah biaya produksi</a:t>
            </a:r>
          </a:p>
          <a:p>
            <a:pPr eaLnBrk="1" hangingPunct="1">
              <a:spcBef>
                <a:spcPct val="0"/>
              </a:spcBef>
              <a:buClrTx/>
              <a:buSzTx/>
              <a:buFontTx/>
              <a:buNone/>
            </a:pPr>
            <a:r>
              <a:rPr lang="id-ID" altLang="en-US" sz="1400">
                <a:solidFill>
                  <a:srgbClr val="FF9933"/>
                </a:solidFill>
                <a:latin typeface="Arial" panose="020B0604020202020204" pitchFamily="34" charset="0"/>
              </a:rPr>
              <a:t>Persediaan dalam proses, 1 Januari</a:t>
            </a:r>
          </a:p>
          <a:p>
            <a:pPr eaLnBrk="1" hangingPunct="1">
              <a:spcBef>
                <a:spcPct val="0"/>
              </a:spcBef>
              <a:buClrTx/>
              <a:buSzTx/>
              <a:buFontTx/>
              <a:buNone/>
            </a:pPr>
            <a:r>
              <a:rPr lang="id-ID" altLang="en-US" sz="1400">
                <a:solidFill>
                  <a:srgbClr val="FF9933"/>
                </a:solidFill>
                <a:latin typeface="Arial" panose="020B0604020202020204" pitchFamily="34" charset="0"/>
              </a:rPr>
              <a:t>Biaya produksi tersedia untuk diproses</a:t>
            </a:r>
          </a:p>
          <a:p>
            <a:pPr eaLnBrk="1" hangingPunct="1">
              <a:spcBef>
                <a:spcPct val="0"/>
              </a:spcBef>
              <a:buClrTx/>
              <a:buSzTx/>
              <a:buFontTx/>
              <a:buNone/>
            </a:pPr>
            <a:r>
              <a:rPr lang="id-ID" altLang="en-US" sz="1400">
                <a:solidFill>
                  <a:srgbClr val="FF9933"/>
                </a:solidFill>
                <a:latin typeface="Arial" panose="020B0604020202020204" pitchFamily="34" charset="0"/>
              </a:rPr>
              <a:t>Persediaan  dalam proses, 31 Desember</a:t>
            </a:r>
          </a:p>
          <a:p>
            <a:pPr eaLnBrk="1" hangingPunct="1">
              <a:spcBef>
                <a:spcPct val="0"/>
              </a:spcBef>
              <a:buClrTx/>
              <a:buSzTx/>
              <a:buFontTx/>
              <a:buNone/>
            </a:pPr>
            <a:r>
              <a:rPr lang="id-ID" altLang="en-US" sz="1400">
                <a:solidFill>
                  <a:schemeClr val="bg1"/>
                </a:solidFill>
                <a:latin typeface="Arial" panose="020B0604020202020204" pitchFamily="34" charset="0"/>
              </a:rPr>
              <a:t>          Harga pokok produksi</a:t>
            </a:r>
          </a:p>
        </p:txBody>
      </p:sp>
      <p:sp>
        <p:nvSpPr>
          <p:cNvPr id="26631" name="Text Box 7"/>
          <p:cNvSpPr txBox="1">
            <a:spLocks noChangeArrowheads="1"/>
          </p:cNvSpPr>
          <p:nvPr/>
        </p:nvSpPr>
        <p:spPr bwMode="auto">
          <a:xfrm>
            <a:off x="4791075" y="1752600"/>
            <a:ext cx="14478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r>
              <a:rPr lang="id-ID" altLang="en-US" sz="1400">
                <a:solidFill>
                  <a:schemeClr val="bg1"/>
                </a:solidFill>
                <a:latin typeface="Arial" panose="020B0604020202020204" pitchFamily="34" charset="0"/>
              </a:rPr>
              <a:t>Rp  4.200.000</a:t>
            </a:r>
          </a:p>
          <a:p>
            <a:pPr algn="r" eaLnBrk="1" hangingPunct="1">
              <a:spcBef>
                <a:spcPct val="0"/>
              </a:spcBef>
              <a:buClrTx/>
              <a:buSzTx/>
              <a:buFontTx/>
              <a:buNone/>
            </a:pPr>
            <a:r>
              <a:rPr lang="id-ID" altLang="en-US" sz="1400">
                <a:solidFill>
                  <a:srgbClr val="66CCFF"/>
                </a:solidFill>
                <a:latin typeface="Arial" panose="020B0604020202020204" pitchFamily="34" charset="0"/>
              </a:rPr>
              <a:t>13.400.000</a:t>
            </a:r>
            <a:endParaRPr lang="id-ID" altLang="en-US" sz="1400">
              <a:solidFill>
                <a:schemeClr val="bg1"/>
              </a:solidFill>
              <a:latin typeface="Arial" panose="020B0604020202020204" pitchFamily="34" charset="0"/>
            </a:endParaRPr>
          </a:p>
          <a:p>
            <a:pPr algn="r" eaLnBrk="1" hangingPunct="1">
              <a:spcBef>
                <a:spcPct val="0"/>
              </a:spcBef>
              <a:buClrTx/>
              <a:buSzTx/>
              <a:buFontTx/>
              <a:buNone/>
            </a:pPr>
            <a:r>
              <a:rPr lang="id-ID" altLang="en-US" sz="1400">
                <a:solidFill>
                  <a:schemeClr val="bg1"/>
                </a:solidFill>
                <a:latin typeface="Arial" panose="020B0604020202020204" pitchFamily="34" charset="0"/>
              </a:rPr>
              <a:t>Rp17.600.000</a:t>
            </a:r>
          </a:p>
          <a:p>
            <a:pPr algn="r" eaLnBrk="1" hangingPunct="1">
              <a:spcBef>
                <a:spcPct val="0"/>
              </a:spcBef>
              <a:buClrTx/>
              <a:buSzTx/>
              <a:buFontTx/>
              <a:buNone/>
            </a:pPr>
            <a:r>
              <a:rPr lang="id-ID" altLang="en-US" sz="1400">
                <a:solidFill>
                  <a:schemeClr val="bg1"/>
                </a:solidFill>
                <a:latin typeface="Arial" panose="020B0604020202020204" pitchFamily="34" charset="0"/>
              </a:rPr>
              <a:t>3.800.000</a:t>
            </a: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r>
              <a:rPr lang="id-ID" altLang="en-US" sz="1400">
                <a:solidFill>
                  <a:schemeClr val="bg1"/>
                </a:solidFill>
                <a:latin typeface="Arial" panose="020B0604020202020204" pitchFamily="34" charset="0"/>
              </a:rPr>
              <a:t>Rp  2.140.000</a:t>
            </a:r>
          </a:p>
          <a:p>
            <a:pPr algn="r" eaLnBrk="1" hangingPunct="1">
              <a:spcBef>
                <a:spcPct val="0"/>
              </a:spcBef>
              <a:buClrTx/>
              <a:buSzTx/>
              <a:buFontTx/>
              <a:buNone/>
            </a:pPr>
            <a:r>
              <a:rPr lang="id-ID" altLang="en-US" sz="1400">
                <a:solidFill>
                  <a:schemeClr val="bg1"/>
                </a:solidFill>
                <a:latin typeface="Arial" panose="020B0604020202020204" pitchFamily="34" charset="0"/>
              </a:rPr>
              <a:t>850.000</a:t>
            </a:r>
          </a:p>
          <a:p>
            <a:pPr algn="r" eaLnBrk="1" hangingPunct="1">
              <a:spcBef>
                <a:spcPct val="0"/>
              </a:spcBef>
              <a:buClrTx/>
              <a:buSzTx/>
              <a:buFontTx/>
              <a:buNone/>
            </a:pPr>
            <a:r>
              <a:rPr lang="id-ID" altLang="en-US" sz="1400">
                <a:solidFill>
                  <a:schemeClr val="bg1"/>
                </a:solidFill>
                <a:latin typeface="Arial" panose="020B0604020202020204" pitchFamily="34" charset="0"/>
              </a:rPr>
              <a:t>1.500.000</a:t>
            </a:r>
          </a:p>
          <a:p>
            <a:pPr algn="r" eaLnBrk="1" hangingPunct="1">
              <a:spcBef>
                <a:spcPct val="0"/>
              </a:spcBef>
              <a:buClrTx/>
              <a:buSzTx/>
              <a:buFontTx/>
              <a:buNone/>
            </a:pPr>
            <a:r>
              <a:rPr lang="id-ID" altLang="en-US" sz="1400">
                <a:solidFill>
                  <a:schemeClr val="bg1"/>
                </a:solidFill>
                <a:latin typeface="Arial" panose="020B0604020202020204" pitchFamily="34" charset="0"/>
              </a:rPr>
              <a:t>840.000</a:t>
            </a:r>
          </a:p>
          <a:p>
            <a:pPr algn="r" eaLnBrk="1" hangingPunct="1">
              <a:spcBef>
                <a:spcPct val="0"/>
              </a:spcBef>
              <a:buClrTx/>
              <a:buSzTx/>
              <a:buFontTx/>
              <a:buNone/>
            </a:pPr>
            <a:r>
              <a:rPr lang="id-ID" altLang="en-US" sz="1400">
                <a:solidFill>
                  <a:schemeClr val="bg1"/>
                </a:solidFill>
                <a:latin typeface="Arial" panose="020B0604020202020204" pitchFamily="34" charset="0"/>
              </a:rPr>
              <a:t>357.000</a:t>
            </a:r>
          </a:p>
          <a:p>
            <a:pPr algn="r" eaLnBrk="1" hangingPunct="1">
              <a:spcBef>
                <a:spcPct val="0"/>
              </a:spcBef>
              <a:buClrTx/>
              <a:buSzTx/>
              <a:buFontTx/>
              <a:buNone/>
            </a:pPr>
            <a:r>
              <a:rPr lang="id-ID" altLang="en-US" sz="1400">
                <a:solidFill>
                  <a:schemeClr val="bg1"/>
                </a:solidFill>
                <a:latin typeface="Arial" panose="020B0604020202020204" pitchFamily="34" charset="0"/>
              </a:rPr>
              <a:t>152.000</a:t>
            </a:r>
          </a:p>
          <a:p>
            <a:pPr algn="r" eaLnBrk="1" hangingPunct="1">
              <a:spcBef>
                <a:spcPct val="0"/>
              </a:spcBef>
              <a:buClrTx/>
              <a:buSzTx/>
              <a:buFontTx/>
              <a:buNone/>
            </a:pPr>
            <a:r>
              <a:rPr lang="id-ID" altLang="en-US" sz="1400">
                <a:solidFill>
                  <a:schemeClr val="bg1"/>
                </a:solidFill>
                <a:latin typeface="Arial" panose="020B0604020202020204" pitchFamily="34" charset="0"/>
              </a:rPr>
              <a:t>235.000</a:t>
            </a:r>
          </a:p>
        </p:txBody>
      </p:sp>
      <p:sp>
        <p:nvSpPr>
          <p:cNvPr id="26632" name="Text Box 8"/>
          <p:cNvSpPr txBox="1">
            <a:spLocks noChangeArrowheads="1"/>
          </p:cNvSpPr>
          <p:nvPr/>
        </p:nvSpPr>
        <p:spPr bwMode="auto">
          <a:xfrm>
            <a:off x="6143625" y="1752600"/>
            <a:ext cx="1371600" cy="418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r>
              <a:rPr lang="id-ID" altLang="en-US" sz="1400">
                <a:solidFill>
                  <a:schemeClr val="bg1"/>
                </a:solidFill>
                <a:latin typeface="Arial" panose="020B0604020202020204" pitchFamily="34" charset="0"/>
              </a:rPr>
              <a:t>13.800.000</a:t>
            </a:r>
          </a:p>
          <a:p>
            <a:pPr algn="r" eaLnBrk="1" hangingPunct="1">
              <a:spcBef>
                <a:spcPct val="0"/>
              </a:spcBef>
              <a:buClrTx/>
              <a:buSzTx/>
              <a:buFontTx/>
              <a:buNone/>
            </a:pPr>
            <a:r>
              <a:rPr lang="id-ID" altLang="en-US" sz="1400">
                <a:solidFill>
                  <a:schemeClr val="bg1"/>
                </a:solidFill>
                <a:latin typeface="Arial" panose="020B0604020202020204" pitchFamily="34" charset="0"/>
              </a:rPr>
              <a:t>7.490.000</a:t>
            </a: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endParaRPr lang="id-ID" altLang="en-US" sz="1400">
              <a:solidFill>
                <a:schemeClr val="bg1"/>
              </a:solidFill>
              <a:latin typeface="Arial" panose="020B0604020202020204" pitchFamily="34" charset="0"/>
            </a:endParaRPr>
          </a:p>
          <a:p>
            <a:pPr algn="r" eaLnBrk="1" hangingPunct="1">
              <a:spcBef>
                <a:spcPct val="0"/>
              </a:spcBef>
              <a:buClrTx/>
              <a:buSzTx/>
              <a:buFontTx/>
              <a:buNone/>
            </a:pPr>
            <a:r>
              <a:rPr lang="id-ID" altLang="en-US" sz="1400">
                <a:solidFill>
                  <a:schemeClr val="bg1"/>
                </a:solidFill>
                <a:latin typeface="Arial" panose="020B0604020202020204" pitchFamily="34" charset="0"/>
              </a:rPr>
              <a:t>6.074.000</a:t>
            </a:r>
          </a:p>
          <a:p>
            <a:pPr algn="r" eaLnBrk="1" hangingPunct="1">
              <a:spcBef>
                <a:spcPct val="0"/>
              </a:spcBef>
              <a:buClrTx/>
              <a:buSzTx/>
              <a:buFontTx/>
              <a:buNone/>
            </a:pPr>
            <a:r>
              <a:rPr lang="id-ID" altLang="en-US" sz="1400">
                <a:solidFill>
                  <a:schemeClr val="bg1"/>
                </a:solidFill>
                <a:latin typeface="Arial" panose="020B0604020202020204" pitchFamily="34" charset="0"/>
              </a:rPr>
              <a:t>Rp27.364.000</a:t>
            </a:r>
          </a:p>
          <a:p>
            <a:pPr algn="r" eaLnBrk="1" hangingPunct="1">
              <a:spcBef>
                <a:spcPct val="0"/>
              </a:spcBef>
              <a:buClrTx/>
              <a:buSzTx/>
              <a:buFontTx/>
              <a:buNone/>
            </a:pPr>
            <a:r>
              <a:rPr lang="id-ID" altLang="en-US" sz="1400">
                <a:solidFill>
                  <a:schemeClr val="bg1"/>
                </a:solidFill>
                <a:latin typeface="Arial" panose="020B0604020202020204" pitchFamily="34" charset="0"/>
              </a:rPr>
              <a:t>Rp  2.450.000</a:t>
            </a:r>
          </a:p>
          <a:p>
            <a:pPr algn="r" eaLnBrk="1" hangingPunct="1">
              <a:spcBef>
                <a:spcPct val="0"/>
              </a:spcBef>
              <a:buClrTx/>
              <a:buSzTx/>
              <a:buFontTx/>
              <a:buNone/>
            </a:pPr>
            <a:r>
              <a:rPr lang="id-ID" altLang="en-US" sz="1400">
                <a:solidFill>
                  <a:schemeClr val="bg1"/>
                </a:solidFill>
                <a:latin typeface="Arial" panose="020B0604020202020204" pitchFamily="34" charset="0"/>
              </a:rPr>
              <a:t>Rp29.814.000</a:t>
            </a:r>
          </a:p>
          <a:p>
            <a:pPr algn="r" eaLnBrk="1" hangingPunct="1">
              <a:spcBef>
                <a:spcPct val="0"/>
              </a:spcBef>
              <a:buClrTx/>
              <a:buSzTx/>
              <a:buFontTx/>
              <a:buNone/>
            </a:pPr>
            <a:r>
              <a:rPr lang="id-ID" altLang="en-US" sz="1400">
                <a:solidFill>
                  <a:schemeClr val="bg1"/>
                </a:solidFill>
                <a:latin typeface="Arial" panose="020B0604020202020204" pitchFamily="34" charset="0"/>
              </a:rPr>
              <a:t>Rp  2.100.000</a:t>
            </a:r>
          </a:p>
          <a:p>
            <a:pPr algn="r" eaLnBrk="1" hangingPunct="1">
              <a:spcBef>
                <a:spcPct val="0"/>
              </a:spcBef>
              <a:buClrTx/>
              <a:buSzTx/>
              <a:buFontTx/>
              <a:buNone/>
            </a:pPr>
            <a:r>
              <a:rPr lang="id-ID" altLang="en-US" sz="1400">
                <a:solidFill>
                  <a:srgbClr val="FF9933"/>
                </a:solidFill>
                <a:latin typeface="Arial" panose="020B0604020202020204" pitchFamily="34" charset="0"/>
              </a:rPr>
              <a:t>Rp27.714.000</a:t>
            </a:r>
            <a:endParaRPr lang="id-ID" altLang="en-US" sz="1400">
              <a:solidFill>
                <a:schemeClr val="bg1"/>
              </a:solidFill>
              <a:latin typeface="Arial" panose="020B0604020202020204" pitchFamily="34" charset="0"/>
            </a:endParaRPr>
          </a:p>
        </p:txBody>
      </p:sp>
      <p:sp>
        <p:nvSpPr>
          <p:cNvPr id="26633" name="Line 9"/>
          <p:cNvSpPr>
            <a:spLocks noChangeShapeType="1"/>
          </p:cNvSpPr>
          <p:nvPr/>
        </p:nvSpPr>
        <p:spPr bwMode="auto">
          <a:xfrm>
            <a:off x="5019675" y="2647950"/>
            <a:ext cx="114300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5019675" y="3067050"/>
            <a:ext cx="114300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5" name="Line 11"/>
          <p:cNvSpPr>
            <a:spLocks noChangeShapeType="1"/>
          </p:cNvSpPr>
          <p:nvPr/>
        </p:nvSpPr>
        <p:spPr bwMode="auto">
          <a:xfrm>
            <a:off x="5038725" y="4786313"/>
            <a:ext cx="114300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6" name="Line 12"/>
          <p:cNvSpPr>
            <a:spLocks noChangeShapeType="1"/>
          </p:cNvSpPr>
          <p:nvPr/>
        </p:nvSpPr>
        <p:spPr bwMode="auto">
          <a:xfrm>
            <a:off x="6286500" y="5211763"/>
            <a:ext cx="114300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7" name="Line 13"/>
          <p:cNvSpPr>
            <a:spLocks noChangeShapeType="1"/>
          </p:cNvSpPr>
          <p:nvPr/>
        </p:nvSpPr>
        <p:spPr bwMode="auto">
          <a:xfrm>
            <a:off x="6292850" y="5637213"/>
            <a:ext cx="114300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8" name="Line 14"/>
          <p:cNvSpPr>
            <a:spLocks noChangeShapeType="1"/>
          </p:cNvSpPr>
          <p:nvPr/>
        </p:nvSpPr>
        <p:spPr bwMode="auto">
          <a:xfrm>
            <a:off x="6292850" y="5867400"/>
            <a:ext cx="114300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9" name="Text Box 16"/>
          <p:cNvSpPr txBox="1">
            <a:spLocks noChangeArrowheads="1"/>
          </p:cNvSpPr>
          <p:nvPr/>
        </p:nvSpPr>
        <p:spPr bwMode="auto">
          <a:xfrm>
            <a:off x="1143000" y="925513"/>
            <a:ext cx="65532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id-ID" altLang="en-US" sz="1400">
                <a:solidFill>
                  <a:schemeClr val="bg1"/>
                </a:solidFill>
                <a:latin typeface="Arial" panose="020B0604020202020204" pitchFamily="34" charset="0"/>
              </a:rPr>
              <a:t>Perusahaan Tegel Cap GAJAH</a:t>
            </a:r>
          </a:p>
          <a:p>
            <a:pPr algn="ctr" eaLnBrk="1" hangingPunct="1">
              <a:spcBef>
                <a:spcPct val="0"/>
              </a:spcBef>
              <a:buClrTx/>
              <a:buSzTx/>
              <a:buFontTx/>
              <a:buNone/>
            </a:pPr>
            <a:r>
              <a:rPr lang="id-ID" altLang="en-US" sz="1400">
                <a:solidFill>
                  <a:srgbClr val="FF9933"/>
                </a:solidFill>
                <a:latin typeface="Arial" panose="020B0604020202020204" pitchFamily="34" charset="0"/>
              </a:rPr>
              <a:t>Lampiran A: Laporan Harga Pokok Produksi</a:t>
            </a:r>
          </a:p>
          <a:p>
            <a:pPr algn="ctr" eaLnBrk="1" hangingPunct="1">
              <a:spcBef>
                <a:spcPct val="0"/>
              </a:spcBef>
              <a:buClrTx/>
              <a:buSzTx/>
              <a:buFontTx/>
              <a:buNone/>
            </a:pPr>
            <a:r>
              <a:rPr lang="id-ID" altLang="en-US" sz="1400">
                <a:solidFill>
                  <a:schemeClr val="bg1"/>
                </a:solidFill>
                <a:latin typeface="Arial" panose="020B0604020202020204" pitchFamily="34" charset="0"/>
              </a:rPr>
              <a:t>untuk tahun berakhir 31 Desember 2007</a:t>
            </a:r>
            <a:endParaRPr lang="id-ID" altLang="en-US" sz="1800">
              <a:latin typeface="Perpetua" panose="02020502060401020303" pitchFamily="18" charset="0"/>
            </a:endParaRPr>
          </a:p>
        </p:txBody>
      </p:sp>
      <p:sp>
        <p:nvSpPr>
          <p:cNvPr id="26640" name="Line 17"/>
          <p:cNvSpPr>
            <a:spLocks noChangeShapeType="1"/>
          </p:cNvSpPr>
          <p:nvPr/>
        </p:nvSpPr>
        <p:spPr bwMode="auto">
          <a:xfrm>
            <a:off x="1447800" y="1676400"/>
            <a:ext cx="5943600" cy="0"/>
          </a:xfrm>
          <a:prstGeom prst="line">
            <a:avLst/>
          </a:prstGeom>
          <a:noFill/>
          <a:ln w="19050">
            <a:solidFill>
              <a:srgbClr val="FF993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1" name="Line 14"/>
          <p:cNvSpPr>
            <a:spLocks noChangeShapeType="1"/>
          </p:cNvSpPr>
          <p:nvPr/>
        </p:nvSpPr>
        <p:spPr bwMode="auto">
          <a:xfrm>
            <a:off x="6283325" y="5902325"/>
            <a:ext cx="114300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2" name="Line 12"/>
          <p:cNvSpPr>
            <a:spLocks noChangeShapeType="1"/>
          </p:cNvSpPr>
          <p:nvPr/>
        </p:nvSpPr>
        <p:spPr bwMode="auto">
          <a:xfrm>
            <a:off x="6294438" y="4783138"/>
            <a:ext cx="1143000"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3" name="Slide Number Placeholder 2"/>
          <p:cNvSpPr txBox="1">
            <a:spLocks/>
          </p:cNvSpPr>
          <p:nvPr/>
        </p:nvSpPr>
        <p:spPr bwMode="auto">
          <a:xfrm>
            <a:off x="152400" y="63246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lnSpc>
                <a:spcPct val="90000"/>
              </a:lnSpc>
              <a:spcBef>
                <a:spcPct val="0"/>
              </a:spcBef>
              <a:buClrTx/>
              <a:buSzTx/>
              <a:buFontTx/>
              <a:buNone/>
            </a:pPr>
            <a:r>
              <a:rPr lang="id-ID" altLang="en-US" sz="1100">
                <a:solidFill>
                  <a:schemeClr val="tx2"/>
                </a:solidFill>
              </a:rPr>
              <a:t>Transi </a:t>
            </a:r>
            <a:fld id="{F14422E5-51A6-4897-BA84-90E8A69020BC}" type="slidenum">
              <a:rPr lang="id-ID" altLang="en-US" sz="1500">
                <a:solidFill>
                  <a:srgbClr val="FFCC00"/>
                </a:solidFill>
              </a:rPr>
              <a:pPr eaLnBrk="1" hangingPunct="1">
                <a:lnSpc>
                  <a:spcPct val="90000"/>
                </a:lnSpc>
                <a:spcBef>
                  <a:spcPct val="0"/>
                </a:spcBef>
                <a:buClrTx/>
                <a:buSzTx/>
                <a:buFontTx/>
                <a:buNone/>
              </a:pPr>
              <a:t>15</a:t>
            </a:fld>
            <a:endParaRPr lang="id-ID" altLang="en-US" sz="1100">
              <a:latin typeface="Times New Roman" panose="02020603050405020304" pitchFamily="18" charset="0"/>
            </a:endParaRPr>
          </a:p>
        </p:txBody>
      </p:sp>
      <p:sp>
        <p:nvSpPr>
          <p:cNvPr id="23" name="Date Placeholder 1"/>
          <p:cNvSpPr txBox="1">
            <a:spLocks/>
          </p:cNvSpPr>
          <p:nvPr/>
        </p:nvSpPr>
        <p:spPr bwMode="auto">
          <a:xfrm>
            <a:off x="6362700" y="6305550"/>
            <a:ext cx="2476500" cy="476250"/>
          </a:xfrm>
          <a:prstGeom prst="rect">
            <a:avLst/>
          </a:prstGeom>
          <a:noFill/>
          <a:ln>
            <a:miter lim="800000"/>
            <a:headEnd/>
            <a:tailEnd/>
          </a:ln>
        </p:spPr>
        <p:txBody>
          <a:bodyPr anchor="ctr"/>
          <a:lstStyle/>
          <a:p>
            <a:pPr algn="r" eaLnBrk="1" hangingPunct="1">
              <a:defRPr/>
            </a:pPr>
            <a:fld id="{B9ABA9BB-B6A3-46A9-804C-2C99029B567F}" type="datetime1">
              <a:rPr lang="id-ID" sz="1200">
                <a:solidFill>
                  <a:schemeClr val="tx2"/>
                </a:solidFill>
                <a:latin typeface="+mn-lt"/>
              </a:rPr>
              <a:pPr algn="r" eaLnBrk="1" hangingPunct="1">
                <a:defRPr/>
              </a:pPr>
              <a:t>26/06/2020</a:t>
            </a:fld>
            <a:endParaRPr lang="id-ID" sz="1200">
              <a:latin typeface="Times New Roman" pitchFamily="18" charset="0"/>
            </a:endParaRPr>
          </a:p>
        </p:txBody>
      </p:sp>
      <p:sp>
        <p:nvSpPr>
          <p:cNvPr id="26645" name="Rectangle 2"/>
          <p:cNvSpPr>
            <a:spLocks noChangeArrowheads="1"/>
          </p:cNvSpPr>
          <p:nvPr/>
        </p:nvSpPr>
        <p:spPr bwMode="auto">
          <a:xfrm>
            <a:off x="457200" y="2286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id-ID" altLang="en-US" sz="2800">
                <a:solidFill>
                  <a:srgbClr val="C00000"/>
                </a:solidFill>
                <a:latin typeface="Perpetua" panose="02020502060401020303" pitchFamily="18" charset="0"/>
              </a:rPr>
              <a:t>Contoh Isi Laporan Harga Pokok Produksi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0" y="0"/>
            <a:ext cx="2286000" cy="639762"/>
          </a:xfrm>
        </p:spPr>
        <p:style>
          <a:lnRef idx="0">
            <a:scrgbClr r="0" g="0" b="0"/>
          </a:lnRef>
          <a:fillRef idx="1003">
            <a:schemeClr val="lt2"/>
          </a:fillRef>
          <a:effectRef idx="0">
            <a:scrgbClr r="0" g="0" b="0"/>
          </a:effectRef>
          <a:fontRef idx="major"/>
        </p:style>
        <p:txBody>
          <a:bodyPr>
            <a:normAutofit fontScale="90000"/>
          </a:bodyPr>
          <a:lstStyle/>
          <a:p>
            <a:pPr algn="r" eaLnBrk="1" hangingPunct="1">
              <a:defRPr/>
            </a:pPr>
            <a:r>
              <a:rPr lang="en-US" sz="3200" dirty="0" err="1" smtClean="0">
                <a:solidFill>
                  <a:schemeClr val="tx1"/>
                </a:solidFill>
                <a:latin typeface="Berlin Sans FB" pitchFamily="34" charset="0"/>
              </a:rPr>
              <a:t>Soal</a:t>
            </a:r>
            <a:r>
              <a:rPr lang="en-US" sz="3200" dirty="0" smtClean="0">
                <a:solidFill>
                  <a:schemeClr val="tx1"/>
                </a:solidFill>
                <a:latin typeface="Berlin Sans FB" pitchFamily="34" charset="0"/>
              </a:rPr>
              <a:t> </a:t>
            </a:r>
            <a:r>
              <a:rPr lang="en-US" sz="3200" dirty="0" err="1" smtClean="0">
                <a:solidFill>
                  <a:schemeClr val="tx1"/>
                </a:solidFill>
                <a:latin typeface="Berlin Sans FB" pitchFamily="34" charset="0"/>
              </a:rPr>
              <a:t>Latihan</a:t>
            </a:r>
            <a:endParaRPr lang="en-US" sz="3200" dirty="0">
              <a:solidFill>
                <a:schemeClr val="tx1"/>
              </a:solidFill>
              <a:latin typeface="Berlin Sans FB" pitchFamily="34" charset="0"/>
            </a:endParaRPr>
          </a:p>
        </p:txBody>
      </p:sp>
      <p:sp>
        <p:nvSpPr>
          <p:cNvPr id="3" name="Content Placeholder 2"/>
          <p:cNvSpPr>
            <a:spLocks noGrp="1"/>
          </p:cNvSpPr>
          <p:nvPr>
            <p:ph idx="1"/>
          </p:nvPr>
        </p:nvSpPr>
        <p:spPr>
          <a:xfrm>
            <a:off x="228600" y="228600"/>
            <a:ext cx="6248400" cy="914400"/>
          </a:xfrm>
        </p:spPr>
        <p:txBody>
          <a:bodyPr/>
          <a:lstStyle/>
          <a:p>
            <a:pPr marL="117475" indent="-34925" eaLnBrk="1" hangingPunct="1">
              <a:buFont typeface="Wingdings 2" pitchFamily="18" charset="2"/>
              <a:buNone/>
              <a:defRPr/>
            </a:pPr>
            <a:r>
              <a:rPr lang="en-US" sz="2000" dirty="0" err="1" smtClean="0">
                <a:latin typeface="Arial Rounded MT Bold" pitchFamily="34" charset="0"/>
              </a:rPr>
              <a:t>Buatlah</a:t>
            </a:r>
            <a:r>
              <a:rPr lang="en-US" sz="2000" dirty="0" smtClean="0">
                <a:latin typeface="Arial Rounded MT Bold" pitchFamily="34" charset="0"/>
              </a:rPr>
              <a:t> </a:t>
            </a:r>
            <a:r>
              <a:rPr lang="en-US" sz="2000" dirty="0" err="1" smtClean="0">
                <a:latin typeface="Arial Rounded MT Bold" pitchFamily="34" charset="0"/>
              </a:rPr>
              <a:t>skedul</a:t>
            </a:r>
            <a:r>
              <a:rPr lang="en-US" sz="2000" dirty="0" smtClean="0">
                <a:latin typeface="Arial Rounded MT Bold" pitchFamily="34" charset="0"/>
              </a:rPr>
              <a:t> </a:t>
            </a:r>
            <a:r>
              <a:rPr lang="en-US" sz="2000" dirty="0" err="1" smtClean="0">
                <a:latin typeface="Arial Rounded MT Bold" pitchFamily="34" charset="0"/>
              </a:rPr>
              <a:t>harga</a:t>
            </a:r>
            <a:r>
              <a:rPr lang="en-US" sz="2000" dirty="0" smtClean="0">
                <a:latin typeface="Arial Rounded MT Bold" pitchFamily="34" charset="0"/>
              </a:rPr>
              <a:t> </a:t>
            </a:r>
            <a:r>
              <a:rPr lang="en-US" sz="2000" dirty="0" err="1" smtClean="0">
                <a:latin typeface="Arial Rounded MT Bold" pitchFamily="34" charset="0"/>
              </a:rPr>
              <a:t>pokok</a:t>
            </a:r>
            <a:r>
              <a:rPr lang="en-US" sz="2000" dirty="0" smtClean="0">
                <a:latin typeface="Arial Rounded MT Bold" pitchFamily="34" charset="0"/>
              </a:rPr>
              <a:t> </a:t>
            </a:r>
            <a:r>
              <a:rPr lang="en-US" sz="2000" dirty="0" err="1" smtClean="0">
                <a:latin typeface="Arial Rounded MT Bold" pitchFamily="34" charset="0"/>
              </a:rPr>
              <a:t>produksi</a:t>
            </a:r>
            <a:r>
              <a:rPr lang="en-US" sz="2000" dirty="0" smtClean="0">
                <a:latin typeface="Arial Rounded MT Bold" pitchFamily="34" charset="0"/>
              </a:rPr>
              <a:t> </a:t>
            </a:r>
            <a:r>
              <a:rPr lang="en-US" sz="2000" dirty="0" err="1" smtClean="0">
                <a:latin typeface="Arial Rounded MT Bold" pitchFamily="34" charset="0"/>
              </a:rPr>
              <a:t>dan</a:t>
            </a:r>
            <a:r>
              <a:rPr lang="en-US" sz="2000" dirty="0" smtClean="0">
                <a:latin typeface="Arial Rounded MT Bold" pitchFamily="34" charset="0"/>
              </a:rPr>
              <a:t> </a:t>
            </a:r>
            <a:r>
              <a:rPr lang="en-US" sz="2000" dirty="0" err="1" smtClean="0">
                <a:latin typeface="Arial Rounded MT Bold" pitchFamily="34" charset="0"/>
              </a:rPr>
              <a:t>laporan</a:t>
            </a:r>
            <a:r>
              <a:rPr lang="en-US" sz="2000" dirty="0" smtClean="0">
                <a:latin typeface="Arial Rounded MT Bold" pitchFamily="34" charset="0"/>
              </a:rPr>
              <a:t> </a:t>
            </a:r>
            <a:r>
              <a:rPr lang="en-US" sz="2000" dirty="0" err="1" smtClean="0">
                <a:latin typeface="Arial Rounded MT Bold" pitchFamily="34" charset="0"/>
              </a:rPr>
              <a:t>laba</a:t>
            </a:r>
            <a:r>
              <a:rPr lang="en-US" sz="2000" dirty="0" smtClean="0">
                <a:latin typeface="Arial Rounded MT Bold" pitchFamily="34" charset="0"/>
              </a:rPr>
              <a:t> </a:t>
            </a:r>
            <a:r>
              <a:rPr lang="en-US" sz="2000" dirty="0" err="1" smtClean="0">
                <a:latin typeface="Arial Rounded MT Bold" pitchFamily="34" charset="0"/>
              </a:rPr>
              <a:t>rugi</a:t>
            </a:r>
            <a:r>
              <a:rPr lang="en-US" sz="2000" dirty="0" smtClean="0">
                <a:latin typeface="Arial Rounded MT Bold" pitchFamily="34" charset="0"/>
              </a:rPr>
              <a:t> </a:t>
            </a:r>
            <a:r>
              <a:rPr lang="en-US" sz="2000" dirty="0" err="1" smtClean="0">
                <a:latin typeface="Arial Rounded MT Bold" pitchFamily="34" charset="0"/>
              </a:rPr>
              <a:t>dari</a:t>
            </a:r>
            <a:r>
              <a:rPr lang="en-US" sz="2000" dirty="0" smtClean="0">
                <a:latin typeface="Arial Rounded MT Bold" pitchFamily="34" charset="0"/>
              </a:rPr>
              <a:t> data </a:t>
            </a:r>
            <a:r>
              <a:rPr lang="en-US" sz="2000" dirty="0" err="1" smtClean="0">
                <a:latin typeface="Arial Rounded MT Bold" pitchFamily="34" charset="0"/>
              </a:rPr>
              <a:t>sebagai</a:t>
            </a:r>
            <a:r>
              <a:rPr lang="en-US" sz="2000" dirty="0" smtClean="0">
                <a:latin typeface="Arial Rounded MT Bold" pitchFamily="34" charset="0"/>
              </a:rPr>
              <a:t> </a:t>
            </a:r>
            <a:r>
              <a:rPr lang="en-US" sz="2000" dirty="0" err="1" smtClean="0">
                <a:latin typeface="Arial Rounded MT Bold" pitchFamily="34" charset="0"/>
              </a:rPr>
              <a:t>berikut</a:t>
            </a:r>
            <a:r>
              <a:rPr lang="en-US" sz="2000" dirty="0" smtClean="0">
                <a:latin typeface="Arial Rounded MT Bold" pitchFamily="34" charset="0"/>
              </a:rPr>
              <a:t>;</a:t>
            </a:r>
          </a:p>
          <a:p>
            <a:pPr eaLnBrk="1" hangingPunct="1">
              <a:buFont typeface="Wingdings 2" pitchFamily="18" charset="2"/>
              <a:buNone/>
              <a:defRPr/>
            </a:pPr>
            <a:endParaRPr lang="en-US" sz="2000" dirty="0">
              <a:latin typeface="Arial Rounded MT Bold" pitchFamily="34" charset="0"/>
            </a:endParaRPr>
          </a:p>
        </p:txBody>
      </p:sp>
      <p:graphicFrame>
        <p:nvGraphicFramePr>
          <p:cNvPr id="4" name="Table 3"/>
          <p:cNvGraphicFramePr>
            <a:graphicFrameLocks noGrp="1"/>
          </p:cNvGraphicFramePr>
          <p:nvPr/>
        </p:nvGraphicFramePr>
        <p:xfrm>
          <a:off x="1219200" y="1143000"/>
          <a:ext cx="6781800" cy="5395912"/>
        </p:xfrm>
        <a:graphic>
          <a:graphicData uri="http://schemas.openxmlformats.org/drawingml/2006/table">
            <a:tbl>
              <a:tblPr/>
              <a:tblGrid>
                <a:gridCol w="5105400"/>
                <a:gridCol w="1676400"/>
              </a:tblGrid>
              <a:tr h="222506">
                <a:tc>
                  <a:txBody>
                    <a:bodyPr/>
                    <a:lstStyle/>
                    <a:p>
                      <a:pPr algn="ctr" fontAlgn="b"/>
                      <a:r>
                        <a:rPr lang="id-ID" sz="1400" b="1" i="0" u="none" strike="noStrike" noProof="0" dirty="0" smtClean="0">
                          <a:solidFill>
                            <a:srgbClr val="000000"/>
                          </a:solidFill>
                          <a:latin typeface="Verdana"/>
                        </a:rPr>
                        <a:t>Nama Akun/Ket</a:t>
                      </a:r>
                      <a:endParaRPr lang="id-ID" sz="1400" b="1"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D9F1"/>
                    </a:solidFill>
                  </a:tcPr>
                </a:tc>
                <a:tc>
                  <a:txBody>
                    <a:bodyPr/>
                    <a:lstStyle/>
                    <a:p>
                      <a:pPr algn="ctr" fontAlgn="b"/>
                      <a:r>
                        <a:rPr lang="id-ID" sz="1400" b="1" i="0" u="none" strike="noStrike" noProof="0" smtClean="0">
                          <a:solidFill>
                            <a:srgbClr val="000000"/>
                          </a:solidFill>
                          <a:latin typeface="Verdana"/>
                        </a:rPr>
                        <a:t>Jumlah</a:t>
                      </a:r>
                      <a:endParaRPr lang="id-ID" sz="1400" b="1"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D9F1"/>
                    </a:solidFill>
                  </a:tcPr>
                </a:tc>
              </a:tr>
              <a:tr h="222506">
                <a:tc>
                  <a:txBody>
                    <a:bodyPr/>
                    <a:lstStyle/>
                    <a:p>
                      <a:pPr algn="just" fontAlgn="b"/>
                      <a:r>
                        <a:rPr lang="id-ID" sz="1400" b="0" i="0" u="none" strike="noStrike" noProof="0" smtClean="0">
                          <a:solidFill>
                            <a:srgbClr val="000000"/>
                          </a:solidFill>
                          <a:latin typeface="Verdana"/>
                        </a:rPr>
                        <a:t>Pendapatan</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1,360,000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Persediaan barang jadi awal, 1 Jan 2007</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100,000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Persediaan barang jadi akhir, 31 Des 2007</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150,000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Beban promosi pemasaran</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60,000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Beban gaji bagian pemasaran</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100,000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Beban distribusi</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70,000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l" fontAlgn="b"/>
                      <a:r>
                        <a:rPr lang="id-ID" sz="1400" b="0" i="0" u="none" strike="noStrike" noProof="0" smtClean="0">
                          <a:solidFill>
                            <a:srgbClr val="000000"/>
                          </a:solidFill>
                          <a:latin typeface="Verdana"/>
                        </a:rPr>
                        <a:t>Beban layanan pelanggan</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100,000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Persediaan bahan baku awal, 1 Jan 2007</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40,000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Persediaan bahan baku akhir, 31 Des 2007</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50,000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Pembelian bahan baku</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460,000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Biaya tenaga kerja langsung</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300,000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Amplas</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dirty="0" smtClean="0">
                          <a:solidFill>
                            <a:srgbClr val="000000"/>
                          </a:solidFill>
                          <a:latin typeface="Verdana"/>
                        </a:rPr>
                        <a:t> Rp         2,000 </a:t>
                      </a:r>
                      <a:endParaRPr lang="id-ID" sz="1400" b="0"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Biaya penanganan bahan</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dirty="0" smtClean="0">
                          <a:solidFill>
                            <a:srgbClr val="000000"/>
                          </a:solidFill>
                          <a:latin typeface="Verdana"/>
                        </a:rPr>
                        <a:t> Rp        70,000 </a:t>
                      </a:r>
                      <a:endParaRPr lang="id-ID" sz="1400" b="0"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Pelumas dan pendingin</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dirty="0" smtClean="0">
                          <a:solidFill>
                            <a:srgbClr val="000000"/>
                          </a:solidFill>
                          <a:latin typeface="Verdana"/>
                        </a:rPr>
                        <a:t> Rp         5,000 </a:t>
                      </a:r>
                      <a:endParaRPr lang="id-ID" sz="1400" b="0"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Biaya tenaga kerja tidak langsung</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dirty="0" smtClean="0">
                          <a:solidFill>
                            <a:srgbClr val="000000"/>
                          </a:solidFill>
                          <a:latin typeface="Verdana"/>
                        </a:rPr>
                        <a:t> Rp        40,000 </a:t>
                      </a:r>
                      <a:endParaRPr lang="id-ID" sz="1400" b="0"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Biaya sewa pabrik</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dirty="0" smtClean="0">
                          <a:solidFill>
                            <a:srgbClr val="000000"/>
                          </a:solidFill>
                          <a:latin typeface="Verdana"/>
                        </a:rPr>
                        <a:t> Rp        54,000 </a:t>
                      </a:r>
                      <a:endParaRPr lang="id-ID" sz="1400" b="0"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Beban penyusutan peralatan pabrik</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dirty="0" smtClean="0">
                          <a:solidFill>
                            <a:srgbClr val="000000"/>
                          </a:solidFill>
                          <a:latin typeface="Verdana"/>
                        </a:rPr>
                        <a:t> Rp        36,000 </a:t>
                      </a:r>
                      <a:endParaRPr lang="id-ID" sz="1400" b="0"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Beban pajak properti peralatan pabrik</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dirty="0" smtClean="0">
                          <a:solidFill>
                            <a:srgbClr val="000000"/>
                          </a:solidFill>
                          <a:latin typeface="Verdana"/>
                        </a:rPr>
                        <a:t> Rp         4,000 </a:t>
                      </a:r>
                      <a:endParaRPr lang="id-ID" sz="1400" b="0"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Bebas asuransi peralatan pabrik</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dirty="0" smtClean="0">
                          <a:solidFill>
                            <a:srgbClr val="000000"/>
                          </a:solidFill>
                          <a:latin typeface="Verdana"/>
                        </a:rPr>
                        <a:t> Rp         3,000 </a:t>
                      </a:r>
                      <a:endParaRPr lang="id-ID" sz="1400" b="0"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Persediaan barang dalam proses awal, 1 Jan 2007</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smtClean="0">
                          <a:solidFill>
                            <a:srgbClr val="000000"/>
                          </a:solidFill>
                          <a:latin typeface="Verdana"/>
                        </a:rPr>
                        <a:t> Rp        10,000 </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545">
                <a:tc>
                  <a:txBody>
                    <a:bodyPr/>
                    <a:lstStyle/>
                    <a:p>
                      <a:pPr algn="just" fontAlgn="b"/>
                      <a:r>
                        <a:rPr lang="id-ID" sz="1400" b="0" i="0" u="none" strike="noStrike" noProof="0" smtClean="0">
                          <a:solidFill>
                            <a:srgbClr val="000000"/>
                          </a:solidFill>
                          <a:latin typeface="Verdana"/>
                        </a:rPr>
                        <a:t>Persediaan barang dalam proses akhir, 31 Des 2007</a:t>
                      </a:r>
                      <a:endParaRPr lang="id-ID" sz="1400" b="0" i="0" u="none" strike="noStrike" noProof="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d-ID" sz="1400" b="0" i="0" u="none" strike="noStrike" noProof="0" dirty="0" smtClean="0">
                          <a:solidFill>
                            <a:srgbClr val="000000"/>
                          </a:solidFill>
                          <a:latin typeface="Verdana"/>
                        </a:rPr>
                        <a:t> Rp        14,000 </a:t>
                      </a:r>
                      <a:endParaRPr lang="id-ID" sz="1400" b="0" i="0" u="none" strike="noStrike" noProof="0" dirty="0">
                        <a:solidFill>
                          <a:srgbClr val="000000"/>
                        </a:solidFill>
                        <a:latin typeface="Verdana"/>
                      </a:endParaRPr>
                    </a:p>
                  </a:txBody>
                  <a:tcPr marL="9133" marR="9133" marT="91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Date Placeholder 9"/>
          <p:cNvSpPr txBox="1">
            <a:spLocks/>
          </p:cNvSpPr>
          <p:nvPr/>
        </p:nvSpPr>
        <p:spPr>
          <a:xfrm>
            <a:off x="7010400" y="6381750"/>
            <a:ext cx="2133600" cy="476250"/>
          </a:xfrm>
          <a:prstGeom prst="rect">
            <a:avLst/>
          </a:prstGeom>
        </p:spPr>
        <p:txBody>
          <a:bodyPr anchor="b"/>
          <a:lstStyle/>
          <a:p>
            <a:pPr algn="r" eaLnBrk="1" fontAlgn="auto" hangingPunct="1">
              <a:spcBef>
                <a:spcPts val="0"/>
              </a:spcBef>
              <a:spcAft>
                <a:spcPts val="0"/>
              </a:spcAft>
              <a:defRPr/>
            </a:pPr>
            <a:fld id="{C01E28A0-EEDC-457E-A30C-55B8C3D2FD26}" type="datetime1">
              <a:rPr lang="en-US" sz="1200">
                <a:solidFill>
                  <a:srgbClr val="FF0000"/>
                </a:solidFill>
                <a:latin typeface="+mn-lt"/>
              </a:rPr>
              <a:pPr algn="r" eaLnBrk="1" fontAlgn="auto" hangingPunct="1">
                <a:spcBef>
                  <a:spcPts val="0"/>
                </a:spcBef>
                <a:spcAft>
                  <a:spcPts val="0"/>
                </a:spcAft>
                <a:defRPr/>
              </a:pPr>
              <a:t>6/26/2020</a:t>
            </a:fld>
            <a:endParaRPr lang="en-US" sz="1200" dirty="0">
              <a:solidFill>
                <a:srgbClr val="FF0000"/>
              </a:solidFill>
              <a:latin typeface="+mn-lt"/>
            </a:endParaRPr>
          </a:p>
        </p:txBody>
      </p:sp>
      <p:sp>
        <p:nvSpPr>
          <p:cNvPr id="27726" name="Footer Placeholder 10"/>
          <p:cNvSpPr txBox="1">
            <a:spLocks/>
          </p:cNvSpPr>
          <p:nvPr/>
        </p:nvSpPr>
        <p:spPr bwMode="auto">
          <a:xfrm>
            <a:off x="0" y="6553200"/>
            <a:ext cx="2895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400">
                <a:solidFill>
                  <a:srgbClr val="FF0000"/>
                </a:solidFill>
                <a:latin typeface="Agency FB" panose="020B0503020202020204" pitchFamily="34" charset="0"/>
              </a:rPr>
              <a:t>1-konsep akuntansi biaya</a:t>
            </a:r>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ounded Rectangle 50"/>
          <p:cNvSpPr/>
          <p:nvPr/>
        </p:nvSpPr>
        <p:spPr>
          <a:xfrm>
            <a:off x="1371600" y="1143000"/>
            <a:ext cx="6400800" cy="5105400"/>
          </a:xfrm>
          <a:prstGeom prst="round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defRPr/>
            </a:pPr>
            <a:endParaRPr lang="id-ID" sz="1400" b="1">
              <a:solidFill>
                <a:schemeClr val="bg1"/>
              </a:solidFill>
            </a:endParaRPr>
          </a:p>
        </p:txBody>
      </p:sp>
      <p:sp>
        <p:nvSpPr>
          <p:cNvPr id="2" name="Title 1"/>
          <p:cNvSpPr>
            <a:spLocks noGrp="1"/>
          </p:cNvSpPr>
          <p:nvPr>
            <p:ph type="title"/>
          </p:nvPr>
        </p:nvSpPr>
        <p:spPr>
          <a:xfrm>
            <a:off x="838200" y="381000"/>
            <a:ext cx="7467600" cy="579438"/>
          </a:xfrm>
        </p:spPr>
        <p:txBody>
          <a:bodyPr/>
          <a:lstStyle/>
          <a:p>
            <a:pPr>
              <a:defRPr/>
            </a:pPr>
            <a:r>
              <a:rPr lang="en-US" dirty="0" smtClean="0"/>
              <a:t>SIKLUS PEMBUATAN PRODUK</a:t>
            </a:r>
            <a:endParaRPr lang="en-US" dirty="0"/>
          </a:p>
        </p:txBody>
      </p:sp>
      <p:sp>
        <p:nvSpPr>
          <p:cNvPr id="4" name="Date Placeholder 3"/>
          <p:cNvSpPr>
            <a:spLocks noGrp="1"/>
          </p:cNvSpPr>
          <p:nvPr>
            <p:ph type="dt" sz="quarter" idx="10"/>
          </p:nvPr>
        </p:nvSpPr>
        <p:spPr/>
        <p:txBody>
          <a:bodyPr/>
          <a:lstStyle/>
          <a:p>
            <a:pPr>
              <a:defRPr/>
            </a:pPr>
            <a:fld id="{6175EA61-6D3C-410C-BBF6-D11DD6F5384E}" type="datetime1">
              <a:rPr lang="id-ID" smtClean="0"/>
              <a:pPr>
                <a:defRPr/>
              </a:pPr>
              <a:t>26/06/2020</a:t>
            </a:fld>
            <a:endParaRPr lang="en-US"/>
          </a:p>
        </p:txBody>
      </p:sp>
      <p:sp>
        <p:nvSpPr>
          <p:cNvPr id="1229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5F4CBF90-710D-4DC3-B45E-262D451115A0}" type="slidenum">
              <a:rPr lang="en-US" altLang="en-US" sz="1400" smtClean="0">
                <a:solidFill>
                  <a:srgbClr val="FFFFFF"/>
                </a:solidFill>
              </a:rPr>
              <a:pPr>
                <a:spcBef>
                  <a:spcPct val="0"/>
                </a:spcBef>
                <a:buClrTx/>
                <a:buSzTx/>
                <a:buFontTx/>
                <a:buNone/>
              </a:pPr>
              <a:t>2</a:t>
            </a:fld>
            <a:endParaRPr lang="en-US" altLang="en-US" sz="1400" smtClean="0">
              <a:solidFill>
                <a:srgbClr val="FFFFFF"/>
              </a:solidFill>
            </a:endParaRPr>
          </a:p>
        </p:txBody>
      </p:sp>
      <p:sp>
        <p:nvSpPr>
          <p:cNvPr id="6" name="Footer Placeholder 5"/>
          <p:cNvSpPr>
            <a:spLocks noGrp="1"/>
          </p:cNvSpPr>
          <p:nvPr>
            <p:ph type="ftr" sz="quarter" idx="12"/>
          </p:nvPr>
        </p:nvSpPr>
        <p:spPr/>
        <p:txBody>
          <a:bodyPr/>
          <a:lstStyle/>
          <a:p>
            <a:pPr>
              <a:defRPr/>
            </a:pPr>
            <a:r>
              <a:rPr lang="en-US" smtClean="0"/>
              <a:t>akuntansi biaya sederhana</a:t>
            </a:r>
            <a:endParaRPr lang="en-US"/>
          </a:p>
        </p:txBody>
      </p:sp>
      <p:pic>
        <p:nvPicPr>
          <p:cNvPr id="12297" name="Picture 3" descr="E:\WMF\TRANGRND\TRUCK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1371600"/>
            <a:ext cx="1665288"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6" descr="E:\WMF\REALESTA\MINIWRHS.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1751013"/>
            <a:ext cx="2286000"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9" name="Line 11"/>
          <p:cNvSpPr>
            <a:spLocks noChangeShapeType="1"/>
          </p:cNvSpPr>
          <p:nvPr/>
        </p:nvSpPr>
        <p:spPr bwMode="auto">
          <a:xfrm>
            <a:off x="3276600" y="1828800"/>
            <a:ext cx="0" cy="1295400"/>
          </a:xfrm>
          <a:prstGeom prst="line">
            <a:avLst/>
          </a:prstGeom>
          <a:noFill/>
          <a:ln w="28575">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300" name="Text Box 18"/>
          <p:cNvSpPr txBox="1">
            <a:spLocks noChangeArrowheads="1"/>
          </p:cNvSpPr>
          <p:nvPr/>
        </p:nvSpPr>
        <p:spPr bwMode="auto">
          <a:xfrm>
            <a:off x="5486400" y="1457325"/>
            <a:ext cx="15255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id-ID" altLang="en-US" sz="1400" b="1">
                <a:solidFill>
                  <a:schemeClr val="bg1"/>
                </a:solidFill>
                <a:latin typeface="Arial" panose="020B0604020202020204" pitchFamily="34" charset="0"/>
              </a:rPr>
              <a:t>Gudang Barang</a:t>
            </a:r>
          </a:p>
        </p:txBody>
      </p:sp>
      <p:sp>
        <p:nvSpPr>
          <p:cNvPr id="12301" name="Line 40"/>
          <p:cNvSpPr>
            <a:spLocks noChangeShapeType="1"/>
          </p:cNvSpPr>
          <p:nvPr/>
        </p:nvSpPr>
        <p:spPr bwMode="auto">
          <a:xfrm flipH="1" flipV="1">
            <a:off x="4724400" y="3352800"/>
            <a:ext cx="457200" cy="0"/>
          </a:xfrm>
          <a:prstGeom prst="line">
            <a:avLst/>
          </a:prstGeom>
          <a:noFill/>
          <a:ln w="31750">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302" name="Text Box 56"/>
          <p:cNvSpPr txBox="1">
            <a:spLocks noChangeArrowheads="1"/>
          </p:cNvSpPr>
          <p:nvPr/>
        </p:nvSpPr>
        <p:spPr bwMode="auto">
          <a:xfrm>
            <a:off x="3352800" y="1981200"/>
            <a:ext cx="9223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id-ID" altLang="en-US" sz="1400" b="1">
                <a:solidFill>
                  <a:schemeClr val="bg1"/>
                </a:solidFill>
                <a:latin typeface="Arial Narrow" panose="020B0606020202030204" pitchFamily="34" charset="0"/>
              </a:rPr>
              <a:t>Pembelian</a:t>
            </a:r>
            <a:endParaRPr lang="id-ID" altLang="en-US" sz="1400" b="1">
              <a:solidFill>
                <a:schemeClr val="bg1"/>
              </a:solidFill>
              <a:latin typeface="Arial" panose="020B0604020202020204" pitchFamily="34" charset="0"/>
            </a:endParaRPr>
          </a:p>
        </p:txBody>
      </p:sp>
      <p:grpSp>
        <p:nvGrpSpPr>
          <p:cNvPr id="12303" name="Group 63"/>
          <p:cNvGrpSpPr>
            <a:grpSpLocks/>
          </p:cNvGrpSpPr>
          <p:nvPr/>
        </p:nvGrpSpPr>
        <p:grpSpPr bwMode="auto">
          <a:xfrm>
            <a:off x="2286000" y="4267200"/>
            <a:ext cx="2046288" cy="1481138"/>
            <a:chOff x="768" y="2880"/>
            <a:chExt cx="1289" cy="933"/>
          </a:xfrm>
        </p:grpSpPr>
        <p:pic>
          <p:nvPicPr>
            <p:cNvPr id="12332" name="Picture 61" descr="E:\WMF\REALESTA\FACTORY.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4" y="2880"/>
              <a:ext cx="1049"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33" name="Picture 62" descr="E:\WMF\REALESTA\PLANT.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8" y="2928"/>
              <a:ext cx="1289" cy="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304" name="Text Box 64"/>
          <p:cNvSpPr txBox="1">
            <a:spLocks noChangeArrowheads="1"/>
          </p:cNvSpPr>
          <p:nvPr/>
        </p:nvSpPr>
        <p:spPr bwMode="auto">
          <a:xfrm>
            <a:off x="2971800" y="5791200"/>
            <a:ext cx="7334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id-ID" altLang="en-US" sz="1400" b="1">
                <a:solidFill>
                  <a:schemeClr val="bg1"/>
                </a:solidFill>
                <a:latin typeface="Arial" panose="020B0604020202020204" pitchFamily="34" charset="0"/>
              </a:rPr>
              <a:t>Pabrik</a:t>
            </a:r>
          </a:p>
        </p:txBody>
      </p:sp>
      <p:grpSp>
        <p:nvGrpSpPr>
          <p:cNvPr id="12305" name="Group 65"/>
          <p:cNvGrpSpPr>
            <a:grpSpLocks/>
          </p:cNvGrpSpPr>
          <p:nvPr/>
        </p:nvGrpSpPr>
        <p:grpSpPr bwMode="auto">
          <a:xfrm>
            <a:off x="2362200" y="3124200"/>
            <a:ext cx="1828800" cy="706438"/>
            <a:chOff x="1821" y="1745"/>
            <a:chExt cx="1970" cy="1069"/>
          </a:xfrm>
        </p:grpSpPr>
        <p:sp>
          <p:nvSpPr>
            <p:cNvPr id="12317" name="Freeform 66"/>
            <p:cNvSpPr>
              <a:spLocks/>
            </p:cNvSpPr>
            <p:nvPr/>
          </p:nvSpPr>
          <p:spPr bwMode="auto">
            <a:xfrm>
              <a:off x="1821" y="2428"/>
              <a:ext cx="310" cy="147"/>
            </a:xfrm>
            <a:custGeom>
              <a:avLst/>
              <a:gdLst>
                <a:gd name="T0" fmla="*/ 10 w 620"/>
                <a:gd name="T1" fmla="*/ 0 h 295"/>
                <a:gd name="T2" fmla="*/ 10 w 620"/>
                <a:gd name="T3" fmla="*/ 0 h 295"/>
                <a:gd name="T4" fmla="*/ 10 w 620"/>
                <a:gd name="T5" fmla="*/ 4 h 295"/>
                <a:gd name="T6" fmla="*/ 10 w 620"/>
                <a:gd name="T7" fmla="*/ 4 h 295"/>
                <a:gd name="T8" fmla="*/ 10 w 620"/>
                <a:gd name="T9" fmla="*/ 4 h 295"/>
                <a:gd name="T10" fmla="*/ 1 w 620"/>
                <a:gd name="T11" fmla="*/ 4 h 295"/>
                <a:gd name="T12" fmla="*/ 1 w 620"/>
                <a:gd name="T13" fmla="*/ 0 h 295"/>
                <a:gd name="T14" fmla="*/ 0 w 620"/>
                <a:gd name="T15" fmla="*/ 0 h 295"/>
                <a:gd name="T16" fmla="*/ 10 w 620"/>
                <a:gd name="T17" fmla="*/ 0 h 2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0"/>
                <a:gd name="T28" fmla="*/ 0 h 295"/>
                <a:gd name="T29" fmla="*/ 620 w 620"/>
                <a:gd name="T30" fmla="*/ 295 h 2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0" h="295">
                  <a:moveTo>
                    <a:pt x="609" y="0"/>
                  </a:moveTo>
                  <a:lnTo>
                    <a:pt x="620" y="0"/>
                  </a:lnTo>
                  <a:lnTo>
                    <a:pt x="620" y="295"/>
                  </a:lnTo>
                  <a:lnTo>
                    <a:pt x="609" y="285"/>
                  </a:lnTo>
                  <a:lnTo>
                    <a:pt x="594" y="295"/>
                  </a:lnTo>
                  <a:lnTo>
                    <a:pt x="14" y="295"/>
                  </a:lnTo>
                  <a:lnTo>
                    <a:pt x="14" y="27"/>
                  </a:lnTo>
                  <a:lnTo>
                    <a:pt x="0" y="27"/>
                  </a:lnTo>
                  <a:lnTo>
                    <a:pt x="609" y="0"/>
                  </a:lnTo>
                  <a:close/>
                </a:path>
              </a:pathLst>
            </a:custGeom>
            <a:solidFill>
              <a:srgbClr val="8A0707"/>
            </a:solidFill>
            <a:ln w="1588">
              <a:solidFill>
                <a:srgbClr val="000000"/>
              </a:solidFill>
              <a:round/>
              <a:headEnd/>
              <a:tailEnd/>
            </a:ln>
          </p:spPr>
          <p:txBody>
            <a:bodyPr/>
            <a:lstStyle/>
            <a:p>
              <a:endParaRPr lang="en-US"/>
            </a:p>
          </p:txBody>
        </p:sp>
        <p:sp>
          <p:nvSpPr>
            <p:cNvPr id="12318" name="Freeform 67"/>
            <p:cNvSpPr>
              <a:spLocks/>
            </p:cNvSpPr>
            <p:nvPr/>
          </p:nvSpPr>
          <p:spPr bwMode="auto">
            <a:xfrm>
              <a:off x="1872" y="2544"/>
              <a:ext cx="324" cy="239"/>
            </a:xfrm>
            <a:custGeom>
              <a:avLst/>
              <a:gdLst>
                <a:gd name="T0" fmla="*/ 11 w 648"/>
                <a:gd name="T1" fmla="*/ 8 h 477"/>
                <a:gd name="T2" fmla="*/ 0 w 648"/>
                <a:gd name="T3" fmla="*/ 8 h 477"/>
                <a:gd name="T4" fmla="*/ 0 w 648"/>
                <a:gd name="T5" fmla="*/ 0 h 477"/>
                <a:gd name="T6" fmla="*/ 11 w 648"/>
                <a:gd name="T7" fmla="*/ 0 h 477"/>
                <a:gd name="T8" fmla="*/ 11 w 648"/>
                <a:gd name="T9" fmla="*/ 8 h 477"/>
                <a:gd name="T10" fmla="*/ 0 60000 65536"/>
                <a:gd name="T11" fmla="*/ 0 60000 65536"/>
                <a:gd name="T12" fmla="*/ 0 60000 65536"/>
                <a:gd name="T13" fmla="*/ 0 60000 65536"/>
                <a:gd name="T14" fmla="*/ 0 60000 65536"/>
                <a:gd name="T15" fmla="*/ 0 w 648"/>
                <a:gd name="T16" fmla="*/ 0 h 477"/>
                <a:gd name="T17" fmla="*/ 648 w 648"/>
                <a:gd name="T18" fmla="*/ 477 h 477"/>
              </a:gdLst>
              <a:ahLst/>
              <a:cxnLst>
                <a:cxn ang="T10">
                  <a:pos x="T0" y="T1"/>
                </a:cxn>
                <a:cxn ang="T11">
                  <a:pos x="T2" y="T3"/>
                </a:cxn>
                <a:cxn ang="T12">
                  <a:pos x="T4" y="T5"/>
                </a:cxn>
                <a:cxn ang="T13">
                  <a:pos x="T6" y="T7"/>
                </a:cxn>
                <a:cxn ang="T14">
                  <a:pos x="T8" y="T9"/>
                </a:cxn>
              </a:cxnLst>
              <a:rect l="T15" t="T16" r="T17" b="T18"/>
              <a:pathLst>
                <a:path w="648" h="477">
                  <a:moveTo>
                    <a:pt x="646" y="477"/>
                  </a:moveTo>
                  <a:lnTo>
                    <a:pt x="0" y="477"/>
                  </a:lnTo>
                  <a:lnTo>
                    <a:pt x="0" y="0"/>
                  </a:lnTo>
                  <a:lnTo>
                    <a:pt x="648" y="0"/>
                  </a:lnTo>
                  <a:lnTo>
                    <a:pt x="646" y="477"/>
                  </a:lnTo>
                  <a:close/>
                </a:path>
              </a:pathLst>
            </a:custGeom>
            <a:solidFill>
              <a:schemeClr val="folHlink"/>
            </a:solidFill>
            <a:ln w="1588">
              <a:solidFill>
                <a:srgbClr val="000000"/>
              </a:solidFill>
              <a:round/>
              <a:headEnd/>
              <a:tailEnd/>
            </a:ln>
          </p:spPr>
          <p:txBody>
            <a:bodyPr/>
            <a:lstStyle/>
            <a:p>
              <a:endParaRPr lang="en-US"/>
            </a:p>
          </p:txBody>
        </p:sp>
        <p:sp>
          <p:nvSpPr>
            <p:cNvPr id="12319" name="Freeform 68"/>
            <p:cNvSpPr>
              <a:spLocks/>
            </p:cNvSpPr>
            <p:nvPr/>
          </p:nvSpPr>
          <p:spPr bwMode="auto">
            <a:xfrm>
              <a:off x="2064" y="1776"/>
              <a:ext cx="1388" cy="1030"/>
            </a:xfrm>
            <a:custGeom>
              <a:avLst/>
              <a:gdLst>
                <a:gd name="T0" fmla="*/ 3 w 2776"/>
                <a:gd name="T1" fmla="*/ 33 h 2060"/>
                <a:gd name="T2" fmla="*/ 3 w 2776"/>
                <a:gd name="T3" fmla="*/ 16 h 2060"/>
                <a:gd name="T4" fmla="*/ 2 w 2776"/>
                <a:gd name="T5" fmla="*/ 15 h 2060"/>
                <a:gd name="T6" fmla="*/ 2 w 2776"/>
                <a:gd name="T7" fmla="*/ 15 h 2060"/>
                <a:gd name="T8" fmla="*/ 0 w 2776"/>
                <a:gd name="T9" fmla="*/ 16 h 2060"/>
                <a:gd name="T10" fmla="*/ 6 w 2776"/>
                <a:gd name="T11" fmla="*/ 5 h 2060"/>
                <a:gd name="T12" fmla="*/ 18 w 2776"/>
                <a:gd name="T13" fmla="*/ 0 h 2060"/>
                <a:gd name="T14" fmla="*/ 38 w 2776"/>
                <a:gd name="T15" fmla="*/ 5 h 2060"/>
                <a:gd name="T16" fmla="*/ 44 w 2776"/>
                <a:gd name="T17" fmla="*/ 14 h 2060"/>
                <a:gd name="T18" fmla="*/ 44 w 2776"/>
                <a:gd name="T19" fmla="*/ 33 h 2060"/>
                <a:gd name="T20" fmla="*/ 3 w 2776"/>
                <a:gd name="T21" fmla="*/ 33 h 20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76"/>
                <a:gd name="T34" fmla="*/ 0 h 2060"/>
                <a:gd name="T35" fmla="*/ 2776 w 2776"/>
                <a:gd name="T36" fmla="*/ 2060 h 20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76" h="2060">
                  <a:moveTo>
                    <a:pt x="137" y="2060"/>
                  </a:moveTo>
                  <a:lnTo>
                    <a:pt x="139" y="992"/>
                  </a:lnTo>
                  <a:lnTo>
                    <a:pt x="124" y="973"/>
                  </a:lnTo>
                  <a:lnTo>
                    <a:pt x="70" y="963"/>
                  </a:lnTo>
                  <a:lnTo>
                    <a:pt x="0" y="1000"/>
                  </a:lnTo>
                  <a:lnTo>
                    <a:pt x="346" y="287"/>
                  </a:lnTo>
                  <a:lnTo>
                    <a:pt x="1091" y="0"/>
                  </a:lnTo>
                  <a:lnTo>
                    <a:pt x="2432" y="323"/>
                  </a:lnTo>
                  <a:lnTo>
                    <a:pt x="2776" y="868"/>
                  </a:lnTo>
                  <a:lnTo>
                    <a:pt x="2776" y="2060"/>
                  </a:lnTo>
                  <a:lnTo>
                    <a:pt x="137" y="2060"/>
                  </a:lnTo>
                  <a:close/>
                </a:path>
              </a:pathLst>
            </a:custGeom>
            <a:solidFill>
              <a:schemeClr val="folHlink"/>
            </a:solidFill>
            <a:ln w="1588">
              <a:solidFill>
                <a:srgbClr val="000000"/>
              </a:solidFill>
              <a:round/>
              <a:headEnd/>
              <a:tailEnd/>
            </a:ln>
          </p:spPr>
          <p:txBody>
            <a:bodyPr/>
            <a:lstStyle/>
            <a:p>
              <a:endParaRPr lang="en-US"/>
            </a:p>
          </p:txBody>
        </p:sp>
        <p:sp>
          <p:nvSpPr>
            <p:cNvPr id="12320" name="Freeform 69"/>
            <p:cNvSpPr>
              <a:spLocks/>
            </p:cNvSpPr>
            <p:nvPr/>
          </p:nvSpPr>
          <p:spPr bwMode="auto">
            <a:xfrm>
              <a:off x="2035" y="1764"/>
              <a:ext cx="1422" cy="520"/>
            </a:xfrm>
            <a:custGeom>
              <a:avLst/>
              <a:gdLst>
                <a:gd name="T0" fmla="*/ 2 w 2844"/>
                <a:gd name="T1" fmla="*/ 17 h 1039"/>
                <a:gd name="T2" fmla="*/ 7 w 2844"/>
                <a:gd name="T3" fmla="*/ 6 h 1039"/>
                <a:gd name="T4" fmla="*/ 18 w 2844"/>
                <a:gd name="T5" fmla="*/ 2 h 1039"/>
                <a:gd name="T6" fmla="*/ 38 w 2844"/>
                <a:gd name="T7" fmla="*/ 6 h 1039"/>
                <a:gd name="T8" fmla="*/ 44 w 2844"/>
                <a:gd name="T9" fmla="*/ 15 h 1039"/>
                <a:gd name="T10" fmla="*/ 45 w 2844"/>
                <a:gd name="T11" fmla="*/ 14 h 1039"/>
                <a:gd name="T12" fmla="*/ 39 w 2844"/>
                <a:gd name="T13" fmla="*/ 6 h 1039"/>
                <a:gd name="T14" fmla="*/ 18 w 2844"/>
                <a:gd name="T15" fmla="*/ 0 h 1039"/>
                <a:gd name="T16" fmla="*/ 6 w 2844"/>
                <a:gd name="T17" fmla="*/ 5 h 1039"/>
                <a:gd name="T18" fmla="*/ 0 w 2844"/>
                <a:gd name="T19" fmla="*/ 17 h 1039"/>
                <a:gd name="T20" fmla="*/ 2 w 2844"/>
                <a:gd name="T21" fmla="*/ 17 h 10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44"/>
                <a:gd name="T34" fmla="*/ 0 h 1039"/>
                <a:gd name="T35" fmla="*/ 2844 w 2844"/>
                <a:gd name="T36" fmla="*/ 1039 h 10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44" h="1039">
                  <a:moveTo>
                    <a:pt x="97" y="1030"/>
                  </a:moveTo>
                  <a:lnTo>
                    <a:pt x="428" y="333"/>
                  </a:lnTo>
                  <a:lnTo>
                    <a:pt x="1133" y="66"/>
                  </a:lnTo>
                  <a:lnTo>
                    <a:pt x="2430" y="380"/>
                  </a:lnTo>
                  <a:lnTo>
                    <a:pt x="2762" y="897"/>
                  </a:lnTo>
                  <a:lnTo>
                    <a:pt x="2844" y="878"/>
                  </a:lnTo>
                  <a:lnTo>
                    <a:pt x="2485" y="333"/>
                  </a:lnTo>
                  <a:lnTo>
                    <a:pt x="1133" y="0"/>
                  </a:lnTo>
                  <a:lnTo>
                    <a:pt x="359" y="295"/>
                  </a:lnTo>
                  <a:lnTo>
                    <a:pt x="0" y="1039"/>
                  </a:lnTo>
                  <a:lnTo>
                    <a:pt x="97" y="1030"/>
                  </a:lnTo>
                  <a:close/>
                </a:path>
              </a:pathLst>
            </a:custGeom>
            <a:solidFill>
              <a:srgbClr val="8A0707"/>
            </a:solidFill>
            <a:ln w="1588">
              <a:solidFill>
                <a:srgbClr val="000000"/>
              </a:solidFill>
              <a:round/>
              <a:headEnd/>
              <a:tailEnd/>
            </a:ln>
          </p:spPr>
          <p:txBody>
            <a:bodyPr/>
            <a:lstStyle/>
            <a:p>
              <a:endParaRPr lang="en-US"/>
            </a:p>
          </p:txBody>
        </p:sp>
        <p:sp>
          <p:nvSpPr>
            <p:cNvPr id="12321" name="Rectangle 70"/>
            <p:cNvSpPr>
              <a:spLocks noChangeArrowheads="1"/>
            </p:cNvSpPr>
            <p:nvPr/>
          </p:nvSpPr>
          <p:spPr bwMode="auto">
            <a:xfrm>
              <a:off x="2544" y="2508"/>
              <a:ext cx="484" cy="302"/>
            </a:xfrm>
            <a:prstGeom prst="rect">
              <a:avLst/>
            </a:prstGeom>
            <a:solidFill>
              <a:srgbClr val="8A0707"/>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sp>
          <p:nvSpPr>
            <p:cNvPr id="12322" name="Rectangle 71"/>
            <p:cNvSpPr>
              <a:spLocks noChangeArrowheads="1"/>
            </p:cNvSpPr>
            <p:nvPr/>
          </p:nvSpPr>
          <p:spPr bwMode="auto">
            <a:xfrm>
              <a:off x="2663" y="2060"/>
              <a:ext cx="220" cy="229"/>
            </a:xfrm>
            <a:prstGeom prst="rect">
              <a:avLst/>
            </a:prstGeom>
            <a:solidFill>
              <a:srgbClr val="8A0707"/>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sp>
          <p:nvSpPr>
            <p:cNvPr id="12323" name="Rectangle 72"/>
            <p:cNvSpPr>
              <a:spLocks noChangeArrowheads="1"/>
            </p:cNvSpPr>
            <p:nvPr/>
          </p:nvSpPr>
          <p:spPr bwMode="auto">
            <a:xfrm>
              <a:off x="2283" y="2542"/>
              <a:ext cx="98" cy="157"/>
            </a:xfrm>
            <a:prstGeom prst="rect">
              <a:avLst/>
            </a:prstGeom>
            <a:solidFill>
              <a:srgbClr val="8A0707"/>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sp>
          <p:nvSpPr>
            <p:cNvPr id="12324" name="Rectangle 73"/>
            <p:cNvSpPr>
              <a:spLocks noChangeArrowheads="1"/>
            </p:cNvSpPr>
            <p:nvPr/>
          </p:nvSpPr>
          <p:spPr bwMode="auto">
            <a:xfrm>
              <a:off x="3116" y="2540"/>
              <a:ext cx="97" cy="157"/>
            </a:xfrm>
            <a:prstGeom prst="rect">
              <a:avLst/>
            </a:prstGeom>
            <a:solidFill>
              <a:srgbClr val="8A0707"/>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sp>
          <p:nvSpPr>
            <p:cNvPr id="12325" name="Rectangle 74"/>
            <p:cNvSpPr>
              <a:spLocks noChangeArrowheads="1"/>
            </p:cNvSpPr>
            <p:nvPr/>
          </p:nvSpPr>
          <p:spPr bwMode="auto">
            <a:xfrm>
              <a:off x="3260" y="2540"/>
              <a:ext cx="97" cy="157"/>
            </a:xfrm>
            <a:prstGeom prst="rect">
              <a:avLst/>
            </a:prstGeom>
            <a:solidFill>
              <a:srgbClr val="8A0707"/>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sp>
          <p:nvSpPr>
            <p:cNvPr id="12326" name="Rectangle 75"/>
            <p:cNvSpPr>
              <a:spLocks noChangeArrowheads="1"/>
            </p:cNvSpPr>
            <p:nvPr/>
          </p:nvSpPr>
          <p:spPr bwMode="auto">
            <a:xfrm>
              <a:off x="1918" y="2627"/>
              <a:ext cx="207" cy="68"/>
            </a:xfrm>
            <a:prstGeom prst="rect">
              <a:avLst/>
            </a:prstGeom>
            <a:solidFill>
              <a:srgbClr val="8A0707"/>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sp>
          <p:nvSpPr>
            <p:cNvPr id="12327" name="Rectangle 76"/>
            <p:cNvSpPr>
              <a:spLocks noChangeArrowheads="1"/>
            </p:cNvSpPr>
            <p:nvPr/>
          </p:nvSpPr>
          <p:spPr bwMode="auto">
            <a:xfrm>
              <a:off x="3435" y="1855"/>
              <a:ext cx="302" cy="85"/>
            </a:xfrm>
            <a:prstGeom prst="rect">
              <a:avLst/>
            </a:prstGeom>
            <a:solidFill>
              <a:srgbClr val="000000"/>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sp>
          <p:nvSpPr>
            <p:cNvPr id="12328" name="Freeform 77"/>
            <p:cNvSpPr>
              <a:spLocks/>
            </p:cNvSpPr>
            <p:nvPr/>
          </p:nvSpPr>
          <p:spPr bwMode="auto">
            <a:xfrm>
              <a:off x="3383" y="1745"/>
              <a:ext cx="408" cy="119"/>
            </a:xfrm>
            <a:custGeom>
              <a:avLst/>
              <a:gdLst>
                <a:gd name="T0" fmla="*/ 0 w 815"/>
                <a:gd name="T1" fmla="*/ 4 h 237"/>
                <a:gd name="T2" fmla="*/ 13 w 815"/>
                <a:gd name="T3" fmla="*/ 4 h 237"/>
                <a:gd name="T4" fmla="*/ 7 w 815"/>
                <a:gd name="T5" fmla="*/ 0 h 237"/>
                <a:gd name="T6" fmla="*/ 0 w 815"/>
                <a:gd name="T7" fmla="*/ 4 h 237"/>
                <a:gd name="T8" fmla="*/ 0 60000 65536"/>
                <a:gd name="T9" fmla="*/ 0 60000 65536"/>
                <a:gd name="T10" fmla="*/ 0 60000 65536"/>
                <a:gd name="T11" fmla="*/ 0 60000 65536"/>
                <a:gd name="T12" fmla="*/ 0 w 815"/>
                <a:gd name="T13" fmla="*/ 0 h 237"/>
                <a:gd name="T14" fmla="*/ 815 w 815"/>
                <a:gd name="T15" fmla="*/ 237 h 237"/>
              </a:gdLst>
              <a:ahLst/>
              <a:cxnLst>
                <a:cxn ang="T8">
                  <a:pos x="T0" y="T1"/>
                </a:cxn>
                <a:cxn ang="T9">
                  <a:pos x="T2" y="T3"/>
                </a:cxn>
                <a:cxn ang="T10">
                  <a:pos x="T4" y="T5"/>
                </a:cxn>
                <a:cxn ang="T11">
                  <a:pos x="T6" y="T7"/>
                </a:cxn>
              </a:cxnLst>
              <a:rect l="T12" t="T13" r="T14" b="T15"/>
              <a:pathLst>
                <a:path w="815" h="237">
                  <a:moveTo>
                    <a:pt x="0" y="237"/>
                  </a:moveTo>
                  <a:lnTo>
                    <a:pt x="815" y="237"/>
                  </a:lnTo>
                  <a:lnTo>
                    <a:pt x="401" y="0"/>
                  </a:lnTo>
                  <a:lnTo>
                    <a:pt x="0" y="237"/>
                  </a:lnTo>
                  <a:close/>
                </a:path>
              </a:pathLst>
            </a:custGeom>
            <a:solidFill>
              <a:srgbClr val="8A0707"/>
            </a:solidFill>
            <a:ln w="1588">
              <a:solidFill>
                <a:srgbClr val="000000"/>
              </a:solidFill>
              <a:round/>
              <a:headEnd/>
              <a:tailEnd/>
            </a:ln>
          </p:spPr>
          <p:txBody>
            <a:bodyPr/>
            <a:lstStyle/>
            <a:p>
              <a:endParaRPr lang="en-US"/>
            </a:p>
          </p:txBody>
        </p:sp>
        <p:sp>
          <p:nvSpPr>
            <p:cNvPr id="12329" name="Rectangle 78"/>
            <p:cNvSpPr>
              <a:spLocks noChangeArrowheads="1"/>
            </p:cNvSpPr>
            <p:nvPr/>
          </p:nvSpPr>
          <p:spPr bwMode="auto">
            <a:xfrm>
              <a:off x="3434" y="1858"/>
              <a:ext cx="0" cy="0"/>
            </a:xfrm>
            <a:prstGeom prst="rect">
              <a:avLst/>
            </a:prstGeom>
            <a:solidFill>
              <a:srgbClr val="000000"/>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sp>
          <p:nvSpPr>
            <p:cNvPr id="12330" name="Rectangle 79"/>
            <p:cNvSpPr>
              <a:spLocks noChangeArrowheads="1"/>
            </p:cNvSpPr>
            <p:nvPr/>
          </p:nvSpPr>
          <p:spPr bwMode="auto">
            <a:xfrm>
              <a:off x="3439" y="1869"/>
              <a:ext cx="0" cy="0"/>
            </a:xfrm>
            <a:prstGeom prst="rect">
              <a:avLst/>
            </a:prstGeom>
            <a:solidFill>
              <a:srgbClr val="000000"/>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sp>
          <p:nvSpPr>
            <p:cNvPr id="12331" name="Rectangle 80"/>
            <p:cNvSpPr>
              <a:spLocks noChangeArrowheads="1"/>
            </p:cNvSpPr>
            <p:nvPr/>
          </p:nvSpPr>
          <p:spPr bwMode="auto">
            <a:xfrm>
              <a:off x="3435" y="1899"/>
              <a:ext cx="302" cy="915"/>
            </a:xfrm>
            <a:prstGeom prst="rect">
              <a:avLst/>
            </a:prstGeom>
            <a:solidFill>
              <a:schemeClr val="folHlink"/>
            </a:solidFill>
            <a:ln w="1588">
              <a:solidFill>
                <a:srgbClr val="000000"/>
              </a:solidFill>
              <a:miter lim="800000"/>
              <a:headEnd/>
              <a:tailEnd/>
            </a:ln>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endParaRPr lang="id-ID" altLang="en-US" sz="1400" b="1">
                <a:solidFill>
                  <a:schemeClr val="bg1"/>
                </a:solidFill>
                <a:latin typeface="Perpetua" panose="02020502060401020303" pitchFamily="18" charset="0"/>
              </a:endParaRPr>
            </a:p>
          </p:txBody>
        </p:sp>
      </p:grpSp>
      <p:sp>
        <p:nvSpPr>
          <p:cNvPr id="12306" name="Text Box 81"/>
          <p:cNvSpPr txBox="1">
            <a:spLocks noChangeArrowheads="1"/>
          </p:cNvSpPr>
          <p:nvPr/>
        </p:nvSpPr>
        <p:spPr bwMode="auto">
          <a:xfrm>
            <a:off x="2057400" y="2667000"/>
            <a:ext cx="11763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id-ID" altLang="en-US" sz="1400" b="1">
                <a:solidFill>
                  <a:schemeClr val="bg1"/>
                </a:solidFill>
                <a:latin typeface="Arial" panose="020B0604020202020204" pitchFamily="34" charset="0"/>
              </a:rPr>
              <a:t>Gudang</a:t>
            </a:r>
          </a:p>
          <a:p>
            <a:pPr algn="ctr" eaLnBrk="1" hangingPunct="1">
              <a:spcBef>
                <a:spcPct val="0"/>
              </a:spcBef>
              <a:buClrTx/>
              <a:buSzTx/>
              <a:buFontTx/>
              <a:buNone/>
            </a:pPr>
            <a:r>
              <a:rPr lang="id-ID" altLang="en-US" sz="1400" b="1">
                <a:solidFill>
                  <a:schemeClr val="bg1"/>
                </a:solidFill>
                <a:latin typeface="Arial" panose="020B0604020202020204" pitchFamily="34" charset="0"/>
              </a:rPr>
              <a:t>bahan baku</a:t>
            </a:r>
          </a:p>
        </p:txBody>
      </p:sp>
      <p:grpSp>
        <p:nvGrpSpPr>
          <p:cNvPr id="12307" name="Group 85"/>
          <p:cNvGrpSpPr>
            <a:grpSpLocks/>
          </p:cNvGrpSpPr>
          <p:nvPr/>
        </p:nvGrpSpPr>
        <p:grpSpPr bwMode="auto">
          <a:xfrm>
            <a:off x="2057400" y="3733800"/>
            <a:ext cx="304800" cy="1905000"/>
            <a:chOff x="528" y="2352"/>
            <a:chExt cx="192" cy="1200"/>
          </a:xfrm>
        </p:grpSpPr>
        <p:sp>
          <p:nvSpPr>
            <p:cNvPr id="12314" name="Line 82"/>
            <p:cNvSpPr>
              <a:spLocks noChangeShapeType="1"/>
            </p:cNvSpPr>
            <p:nvPr/>
          </p:nvSpPr>
          <p:spPr bwMode="auto">
            <a:xfrm flipH="1">
              <a:off x="528" y="2352"/>
              <a:ext cx="192" cy="0"/>
            </a:xfrm>
            <a:prstGeom prst="line">
              <a:avLst/>
            </a:prstGeom>
            <a:noFill/>
            <a:ln w="28575">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15" name="Line 83"/>
            <p:cNvSpPr>
              <a:spLocks noChangeShapeType="1"/>
            </p:cNvSpPr>
            <p:nvPr/>
          </p:nvSpPr>
          <p:spPr bwMode="auto">
            <a:xfrm flipH="1">
              <a:off x="528" y="2352"/>
              <a:ext cx="0" cy="1200"/>
            </a:xfrm>
            <a:prstGeom prst="line">
              <a:avLst/>
            </a:prstGeom>
            <a:noFill/>
            <a:ln w="28575">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16" name="Line 84"/>
            <p:cNvSpPr>
              <a:spLocks noChangeShapeType="1"/>
            </p:cNvSpPr>
            <p:nvPr/>
          </p:nvSpPr>
          <p:spPr bwMode="auto">
            <a:xfrm>
              <a:off x="528" y="3552"/>
              <a:ext cx="144" cy="0"/>
            </a:xfrm>
            <a:prstGeom prst="line">
              <a:avLst/>
            </a:prstGeom>
            <a:noFill/>
            <a:ln w="28575">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12308" name="Line 87"/>
          <p:cNvSpPr>
            <a:spLocks noChangeShapeType="1"/>
          </p:cNvSpPr>
          <p:nvPr/>
        </p:nvSpPr>
        <p:spPr bwMode="auto">
          <a:xfrm flipH="1">
            <a:off x="4114800" y="5638800"/>
            <a:ext cx="609600" cy="0"/>
          </a:xfrm>
          <a:prstGeom prst="line">
            <a:avLst/>
          </a:prstGeom>
          <a:noFill/>
          <a:ln w="28575">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09" name="Line 88"/>
          <p:cNvSpPr>
            <a:spLocks noChangeShapeType="1"/>
          </p:cNvSpPr>
          <p:nvPr/>
        </p:nvSpPr>
        <p:spPr bwMode="auto">
          <a:xfrm flipH="1">
            <a:off x="4724400" y="2667000"/>
            <a:ext cx="0" cy="2971800"/>
          </a:xfrm>
          <a:prstGeom prst="line">
            <a:avLst/>
          </a:prstGeom>
          <a:noFill/>
          <a:ln w="28575">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310" name="Line 89"/>
          <p:cNvSpPr>
            <a:spLocks noChangeShapeType="1"/>
          </p:cNvSpPr>
          <p:nvPr/>
        </p:nvSpPr>
        <p:spPr bwMode="auto">
          <a:xfrm>
            <a:off x="4724400" y="2667000"/>
            <a:ext cx="419100" cy="0"/>
          </a:xfrm>
          <a:prstGeom prst="line">
            <a:avLst/>
          </a:prstGeom>
          <a:noFill/>
          <a:ln w="28575">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311" name="Text Box 90"/>
          <p:cNvSpPr txBox="1">
            <a:spLocks noChangeArrowheads="1"/>
          </p:cNvSpPr>
          <p:nvPr/>
        </p:nvSpPr>
        <p:spPr bwMode="auto">
          <a:xfrm>
            <a:off x="5133975" y="3200400"/>
            <a:ext cx="10271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id-ID" altLang="en-US" sz="1400" b="1">
                <a:solidFill>
                  <a:schemeClr val="bg1"/>
                </a:solidFill>
                <a:latin typeface="Arial Narrow" panose="020B0606020202030204" pitchFamily="34" charset="0"/>
              </a:rPr>
              <a:t>Produk Jadi</a:t>
            </a:r>
            <a:endParaRPr lang="id-ID" altLang="en-US" sz="1400" b="1">
              <a:solidFill>
                <a:schemeClr val="bg1"/>
              </a:solidFill>
              <a:latin typeface="Arial" panose="020B0604020202020204" pitchFamily="34" charset="0"/>
            </a:endParaRPr>
          </a:p>
        </p:txBody>
      </p:sp>
      <p:sp>
        <p:nvSpPr>
          <p:cNvPr id="12312" name="Line 40"/>
          <p:cNvSpPr>
            <a:spLocks noChangeShapeType="1"/>
          </p:cNvSpPr>
          <p:nvPr/>
        </p:nvSpPr>
        <p:spPr bwMode="auto">
          <a:xfrm flipH="1" flipV="1">
            <a:off x="4724400" y="3962400"/>
            <a:ext cx="457200" cy="0"/>
          </a:xfrm>
          <a:prstGeom prst="line">
            <a:avLst/>
          </a:prstGeom>
          <a:noFill/>
          <a:ln w="31750">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313" name="Text Box 90"/>
          <p:cNvSpPr txBox="1">
            <a:spLocks noChangeArrowheads="1"/>
          </p:cNvSpPr>
          <p:nvPr/>
        </p:nvSpPr>
        <p:spPr bwMode="auto">
          <a:xfrm>
            <a:off x="5133975" y="3810000"/>
            <a:ext cx="1708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id-ID" altLang="en-US" sz="1400" b="1">
                <a:solidFill>
                  <a:schemeClr val="bg1"/>
                </a:solidFill>
                <a:latin typeface="Arial Narrow" panose="020B0606020202030204" pitchFamily="34" charset="0"/>
              </a:rPr>
              <a:t>Produk Dalam Proses</a:t>
            </a:r>
            <a:endParaRPr lang="id-ID" altLang="en-US" sz="1400" b="1">
              <a:solidFill>
                <a:schemeClr val="bg1"/>
              </a:solidFill>
              <a:latin typeface="Arial" panose="020B0604020202020204" pitchFamily="34" charset="0"/>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304800"/>
            <a:ext cx="5715000" cy="579438"/>
          </a:xfrm>
        </p:spPr>
        <p:txBody>
          <a:bodyPr/>
          <a:lstStyle/>
          <a:p>
            <a:pPr>
              <a:defRPr/>
            </a:pPr>
            <a:r>
              <a:rPr lang="en-US" dirty="0" smtClean="0">
                <a:solidFill>
                  <a:srgbClr val="C00000"/>
                </a:solidFill>
              </a:rPr>
              <a:t>SIKLUS AKUNTANSI BIAYA</a:t>
            </a:r>
            <a:endParaRPr lang="en-US" dirty="0">
              <a:solidFill>
                <a:srgbClr val="C00000"/>
              </a:solidFill>
            </a:endParaRPr>
          </a:p>
        </p:txBody>
      </p:sp>
      <p:sp>
        <p:nvSpPr>
          <p:cNvPr id="4" name="Date Placeholder 3"/>
          <p:cNvSpPr>
            <a:spLocks noGrp="1"/>
          </p:cNvSpPr>
          <p:nvPr>
            <p:ph type="dt" sz="quarter" idx="10"/>
          </p:nvPr>
        </p:nvSpPr>
        <p:spPr/>
        <p:txBody>
          <a:bodyPr/>
          <a:lstStyle/>
          <a:p>
            <a:pPr>
              <a:defRPr/>
            </a:pPr>
            <a:fld id="{6175EA61-6D3C-410C-BBF6-D11DD6F5384E}" type="datetime1">
              <a:rPr lang="id-ID" smtClean="0"/>
              <a:pPr>
                <a:defRPr/>
              </a:pPr>
              <a:t>26/06/2020</a:t>
            </a:fld>
            <a:endParaRPr lang="en-US"/>
          </a:p>
        </p:txBody>
      </p:sp>
      <p:sp>
        <p:nvSpPr>
          <p:cNvPr id="13316" name="Slide Number Placeholder 4"/>
          <p:cNvSpPr>
            <a:spLocks noGrp="1"/>
          </p:cNvSpPr>
          <p:nvPr>
            <p:ph type="sldNum" sz="quarter" idx="11"/>
          </p:nvPr>
        </p:nvSpPr>
        <p:spPr bwMode="auto">
          <a:xfrm>
            <a:off x="8370888" y="5734050"/>
            <a:ext cx="368300" cy="392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805D5F4B-7B00-4861-94E7-E3A93DD08B8D}" type="slidenum">
              <a:rPr lang="en-US" altLang="en-US" sz="1200" smtClean="0">
                <a:solidFill>
                  <a:srgbClr val="FFFFFF"/>
                </a:solidFill>
              </a:rPr>
              <a:pPr>
                <a:spcBef>
                  <a:spcPct val="0"/>
                </a:spcBef>
                <a:buClrTx/>
                <a:buSzTx/>
                <a:buFontTx/>
                <a:buNone/>
              </a:pPr>
              <a:t>3</a:t>
            </a:fld>
            <a:endParaRPr lang="en-US" altLang="en-US" sz="1200" smtClean="0">
              <a:solidFill>
                <a:srgbClr val="FFFFFF"/>
              </a:solidFill>
            </a:endParaRPr>
          </a:p>
        </p:txBody>
      </p:sp>
      <p:sp>
        <p:nvSpPr>
          <p:cNvPr id="6" name="Footer Placeholder 5"/>
          <p:cNvSpPr>
            <a:spLocks noGrp="1"/>
          </p:cNvSpPr>
          <p:nvPr>
            <p:ph type="ftr" sz="quarter" idx="12"/>
          </p:nvPr>
        </p:nvSpPr>
        <p:spPr>
          <a:xfrm rot="5400000">
            <a:off x="7458869" y="3412332"/>
            <a:ext cx="2406650" cy="220662"/>
          </a:xfrm>
        </p:spPr>
        <p:txBody>
          <a:bodyPr/>
          <a:lstStyle/>
          <a:p>
            <a:pPr>
              <a:defRPr/>
            </a:pPr>
            <a:r>
              <a:rPr lang="en-US" smtClean="0"/>
              <a:t>akuntansi biaya sederhana</a:t>
            </a:r>
            <a:endParaRPr lang="en-US"/>
          </a:p>
        </p:txBody>
      </p:sp>
      <p:pic>
        <p:nvPicPr>
          <p:cNvPr id="13318" name="Picture 3" descr="E:\WMF\CONSEQUP\MORTARMX.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44775" y="1981200"/>
            <a:ext cx="62865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4" descr="E:\WMF\ENTRLEIS\POTTER.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3048000"/>
            <a:ext cx="7747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0" name="Picture 5" descr="E:\WMF\BUSIENGY\UTILITY.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9200" y="4495800"/>
            <a:ext cx="6858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6" descr="E:\WMF\BUSIENGY\COALCART.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29000" y="1524000"/>
            <a:ext cx="458788"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2" name="Text Box 7"/>
          <p:cNvSpPr txBox="1">
            <a:spLocks noChangeArrowheads="1"/>
          </p:cNvSpPr>
          <p:nvPr/>
        </p:nvSpPr>
        <p:spPr bwMode="auto">
          <a:xfrm>
            <a:off x="685800" y="5486400"/>
            <a:ext cx="1905000" cy="27622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id-ID" altLang="en-US" sz="1200">
                <a:solidFill>
                  <a:schemeClr val="bg1"/>
                </a:solidFill>
                <a:latin typeface="Arial" panose="020B0604020202020204" pitchFamily="34" charset="0"/>
                <a:cs typeface="Arial" panose="020B0604020202020204" pitchFamily="34" charset="0"/>
              </a:rPr>
              <a:t>Biaya Overhead pabrik</a:t>
            </a:r>
          </a:p>
        </p:txBody>
      </p:sp>
      <p:sp>
        <p:nvSpPr>
          <p:cNvPr id="12" name="Text Box 8"/>
          <p:cNvSpPr txBox="1">
            <a:spLocks noChangeArrowheads="1"/>
          </p:cNvSpPr>
          <p:nvPr/>
        </p:nvSpPr>
        <p:spPr bwMode="auto">
          <a:xfrm>
            <a:off x="2438400" y="2438400"/>
            <a:ext cx="1905000" cy="461963"/>
          </a:xfrm>
          <a:prstGeom prst="rect">
            <a:avLst/>
          </a:prstGeom>
          <a:solidFill>
            <a:srgbClr val="C00000"/>
          </a:solidFill>
          <a:ln w="9525">
            <a:solidFill>
              <a:schemeClr val="accent1">
                <a:lumMod val="60000"/>
                <a:lumOff val="40000"/>
              </a:schemeClr>
            </a:solidFill>
            <a:miter lim="800000"/>
            <a:headEnd/>
            <a:tailEnd/>
          </a:ln>
        </p:spPr>
        <p:txBody>
          <a:bodyPr>
            <a:spAutoFit/>
          </a:bodyPr>
          <a:lstStyle/>
          <a:p>
            <a:pPr eaLnBrk="1" hangingPunct="1">
              <a:defRPr/>
            </a:pPr>
            <a:r>
              <a:rPr lang="id-ID" sz="1200">
                <a:solidFill>
                  <a:schemeClr val="bg1"/>
                </a:solidFill>
                <a:cs typeface="Arial" pitchFamily="34" charset="0"/>
              </a:rPr>
              <a:t>Penentuan harga pokok</a:t>
            </a:r>
          </a:p>
          <a:p>
            <a:pPr eaLnBrk="1" hangingPunct="1">
              <a:defRPr/>
            </a:pPr>
            <a:r>
              <a:rPr lang="id-ID" sz="1200">
                <a:solidFill>
                  <a:schemeClr val="bg1"/>
                </a:solidFill>
                <a:cs typeface="Arial" pitchFamily="34" charset="0"/>
              </a:rPr>
              <a:t>Bahan baku yang dipakai</a:t>
            </a:r>
          </a:p>
        </p:txBody>
      </p:sp>
      <p:sp>
        <p:nvSpPr>
          <p:cNvPr id="13324" name="Text Box 9"/>
          <p:cNvSpPr txBox="1">
            <a:spLocks noChangeArrowheads="1"/>
          </p:cNvSpPr>
          <p:nvPr/>
        </p:nvSpPr>
        <p:spPr bwMode="auto">
          <a:xfrm>
            <a:off x="609600" y="3733800"/>
            <a:ext cx="1828800" cy="27622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id-ID" altLang="en-US" sz="1200">
                <a:solidFill>
                  <a:schemeClr val="bg1"/>
                </a:solidFill>
                <a:latin typeface="Arial" panose="020B0604020202020204" pitchFamily="34" charset="0"/>
                <a:cs typeface="Arial" panose="020B0604020202020204" pitchFamily="34" charset="0"/>
              </a:rPr>
              <a:t>Tenaga kerja langsung</a:t>
            </a:r>
          </a:p>
        </p:txBody>
      </p:sp>
      <p:pic>
        <p:nvPicPr>
          <p:cNvPr id="31746" name="Picture 2" descr="C:\Program Files\Microsoft Office\MEDIA\CAGCAT10\j0285360.wmf"/>
          <p:cNvPicPr>
            <a:picLocks noChangeAspect="1" noChangeArrowheads="1"/>
          </p:cNvPicPr>
          <p:nvPr/>
        </p:nvPicPr>
        <p:blipFill>
          <a:blip r:embed="rId6"/>
          <a:srcRect/>
          <a:stretch>
            <a:fillRect/>
          </a:stretch>
        </p:blipFill>
        <p:spPr bwMode="auto">
          <a:xfrm>
            <a:off x="4038600" y="4038600"/>
            <a:ext cx="838200" cy="103371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13326" name="Text Box 9"/>
          <p:cNvSpPr txBox="1">
            <a:spLocks noChangeArrowheads="1"/>
          </p:cNvSpPr>
          <p:nvPr/>
        </p:nvSpPr>
        <p:spPr bwMode="auto">
          <a:xfrm>
            <a:off x="3505200" y="5057775"/>
            <a:ext cx="2216150" cy="276225"/>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id-ID" altLang="en-US" sz="1200">
                <a:solidFill>
                  <a:schemeClr val="bg1"/>
                </a:solidFill>
                <a:latin typeface="Arial" panose="020B0604020202020204" pitchFamily="34" charset="0"/>
                <a:cs typeface="Arial" panose="020B0604020202020204" pitchFamily="34" charset="0"/>
              </a:rPr>
              <a:t>Pengumpulan biaya produksi</a:t>
            </a:r>
          </a:p>
        </p:txBody>
      </p:sp>
      <p:pic>
        <p:nvPicPr>
          <p:cNvPr id="31750" name="Picture 6" descr="C:\Program Files\Microsoft Office\MEDIA\CAGCAT10\j0233018.wmf"/>
          <p:cNvPicPr>
            <a:picLocks noChangeAspect="1" noChangeArrowheads="1"/>
          </p:cNvPicPr>
          <p:nvPr/>
        </p:nvPicPr>
        <p:blipFill>
          <a:blip r:embed="rId7"/>
          <a:srcRect/>
          <a:stretch>
            <a:fillRect/>
          </a:stretch>
        </p:blipFill>
        <p:spPr bwMode="auto">
          <a:xfrm>
            <a:off x="6477000" y="3124200"/>
            <a:ext cx="1082797" cy="1099934"/>
          </a:xfrm>
          <a:prstGeom prst="rect">
            <a:avLst/>
          </a:prstGeom>
          <a:ln>
            <a:noFill/>
          </a:ln>
          <a:effectLst>
            <a:softEdge rad="112500"/>
          </a:effectLst>
        </p:spPr>
      </p:pic>
      <p:sp>
        <p:nvSpPr>
          <p:cNvPr id="13328" name="Text Box 9"/>
          <p:cNvSpPr txBox="1">
            <a:spLocks noChangeArrowheads="1"/>
          </p:cNvSpPr>
          <p:nvPr/>
        </p:nvSpPr>
        <p:spPr bwMode="auto">
          <a:xfrm>
            <a:off x="6324600" y="4114800"/>
            <a:ext cx="2066925" cy="461963"/>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id-ID" altLang="en-US" sz="1200">
                <a:solidFill>
                  <a:schemeClr val="bg1"/>
                </a:solidFill>
                <a:latin typeface="Arial" panose="020B0604020202020204" pitchFamily="34" charset="0"/>
                <a:cs typeface="Arial" panose="020B0604020202020204" pitchFamily="34" charset="0"/>
              </a:rPr>
              <a:t>Penentuan harga pokok produk jadi</a:t>
            </a:r>
          </a:p>
        </p:txBody>
      </p:sp>
      <p:sp>
        <p:nvSpPr>
          <p:cNvPr id="26" name="Text Box 8"/>
          <p:cNvSpPr txBox="1">
            <a:spLocks noChangeArrowheads="1"/>
          </p:cNvSpPr>
          <p:nvPr/>
        </p:nvSpPr>
        <p:spPr bwMode="auto">
          <a:xfrm>
            <a:off x="228600" y="1143000"/>
            <a:ext cx="1905000" cy="461963"/>
          </a:xfrm>
          <a:prstGeom prst="rect">
            <a:avLst/>
          </a:prstGeom>
          <a:solidFill>
            <a:srgbClr val="C00000"/>
          </a:solidFill>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eaLnBrk="1" hangingPunct="1">
              <a:defRPr/>
            </a:pPr>
            <a:r>
              <a:rPr lang="id-ID" sz="1200">
                <a:solidFill>
                  <a:schemeClr val="bg1"/>
                </a:solidFill>
                <a:latin typeface="Arial" pitchFamily="34" charset="0"/>
                <a:cs typeface="Arial" pitchFamily="34" charset="0"/>
              </a:rPr>
              <a:t>Penentuan harga pokok</a:t>
            </a:r>
          </a:p>
          <a:p>
            <a:pPr eaLnBrk="1" hangingPunct="1">
              <a:defRPr/>
            </a:pPr>
            <a:r>
              <a:rPr lang="id-ID" sz="1200">
                <a:solidFill>
                  <a:schemeClr val="bg1"/>
                </a:solidFill>
                <a:latin typeface="Arial" pitchFamily="34" charset="0"/>
                <a:cs typeface="Arial" pitchFamily="34" charset="0"/>
              </a:rPr>
              <a:t>Bahan baku yang dibeli</a:t>
            </a:r>
          </a:p>
        </p:txBody>
      </p:sp>
      <p:cxnSp>
        <p:nvCxnSpPr>
          <p:cNvPr id="28" name="Elbow Connector 27"/>
          <p:cNvCxnSpPr>
            <a:stCxn id="26" idx="2"/>
          </p:cNvCxnSpPr>
          <p:nvPr/>
        </p:nvCxnSpPr>
        <p:spPr>
          <a:xfrm rot="16200000" flipH="1">
            <a:off x="1393031" y="1393032"/>
            <a:ext cx="757237" cy="1181100"/>
          </a:xfrm>
          <a:prstGeom prst="bentConnector2">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12" idx="2"/>
            <a:endCxn id="31746" idx="0"/>
          </p:cNvCxnSpPr>
          <p:nvPr/>
        </p:nvCxnSpPr>
        <p:spPr>
          <a:xfrm rot="16200000" flipH="1">
            <a:off x="3355181" y="2936082"/>
            <a:ext cx="1138237" cy="1066800"/>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13324" idx="3"/>
            <a:endCxn id="31746" idx="1"/>
          </p:cNvCxnSpPr>
          <p:nvPr/>
        </p:nvCxnSpPr>
        <p:spPr>
          <a:xfrm>
            <a:off x="2438400" y="3871913"/>
            <a:ext cx="1600200" cy="684212"/>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0" name="Elbow Connector 39"/>
          <p:cNvCxnSpPr>
            <a:stCxn id="13322" idx="3"/>
          </p:cNvCxnSpPr>
          <p:nvPr/>
        </p:nvCxnSpPr>
        <p:spPr>
          <a:xfrm flipV="1">
            <a:off x="2590800" y="4648200"/>
            <a:ext cx="1371600" cy="976313"/>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42" name="Elbow Connector 41"/>
          <p:cNvCxnSpPr/>
          <p:nvPr/>
        </p:nvCxnSpPr>
        <p:spPr>
          <a:xfrm flipV="1">
            <a:off x="4953000" y="3657600"/>
            <a:ext cx="1447800" cy="838200"/>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579438"/>
          </a:xfrm>
        </p:spPr>
        <p:txBody>
          <a:bodyPr/>
          <a:lstStyle/>
          <a:p>
            <a:pPr>
              <a:defRPr/>
            </a:pPr>
            <a:r>
              <a:rPr lang="en-US" sz="2800" dirty="0" smtClean="0">
                <a:latin typeface="Arial Rounded MT Bold" pitchFamily="34" charset="0"/>
              </a:rPr>
              <a:t>METODE PENGUMPULAN BIAYA PRODUKSI</a:t>
            </a:r>
            <a:endParaRPr lang="en-US" sz="2800" dirty="0">
              <a:latin typeface="Arial Rounded MT Bold" pitchFamily="34" charset="0"/>
            </a:endParaRPr>
          </a:p>
        </p:txBody>
      </p:sp>
      <p:sp>
        <p:nvSpPr>
          <p:cNvPr id="14339" name="Content Placeholder 2"/>
          <p:cNvSpPr>
            <a:spLocks noGrp="1"/>
          </p:cNvSpPr>
          <p:nvPr>
            <p:ph sz="quarter" idx="1"/>
          </p:nvPr>
        </p:nvSpPr>
        <p:spPr>
          <a:xfrm>
            <a:off x="381000" y="990600"/>
            <a:ext cx="7467600" cy="1447800"/>
          </a:xfrm>
        </p:spPr>
        <p:txBody>
          <a:bodyPr/>
          <a:lstStyle/>
          <a:p>
            <a:pPr marL="0" indent="0">
              <a:buFont typeface="Wingdings" panose="05000000000000000000" pitchFamily="2" charset="2"/>
              <a:buNone/>
            </a:pPr>
            <a:r>
              <a:rPr lang="en-US" altLang="en-US" sz="2000" smtClean="0"/>
              <a:t>Pengumpulan biaya produksi sangat ditentukan oleh cara produksi. Secara garis besar, cara memproduksi dapat dibagi menjadi dua macam; produksi atas dasar pesanan dan produksi massa.</a:t>
            </a:r>
          </a:p>
        </p:txBody>
      </p:sp>
      <p:sp>
        <p:nvSpPr>
          <p:cNvPr id="4" name="Date Placeholder 3"/>
          <p:cNvSpPr>
            <a:spLocks noGrp="1"/>
          </p:cNvSpPr>
          <p:nvPr>
            <p:ph type="dt" sz="quarter" idx="10"/>
          </p:nvPr>
        </p:nvSpPr>
        <p:spPr/>
        <p:txBody>
          <a:bodyPr/>
          <a:lstStyle/>
          <a:p>
            <a:pPr>
              <a:defRPr/>
            </a:pPr>
            <a:fld id="{6175EA61-6D3C-410C-BBF6-D11DD6F5384E}" type="datetime1">
              <a:rPr lang="id-ID" smtClean="0"/>
              <a:pPr>
                <a:defRPr/>
              </a:pPr>
              <a:t>26/06/2020</a:t>
            </a:fld>
            <a:endParaRPr lang="en-US"/>
          </a:p>
        </p:txBody>
      </p:sp>
      <p:sp>
        <p:nvSpPr>
          <p:cNvPr id="1434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7FDE9E2D-291C-42F7-8EB8-A40C359A3337}" type="slidenum">
              <a:rPr lang="en-US" altLang="en-US" sz="1400" smtClean="0">
                <a:solidFill>
                  <a:srgbClr val="FFFFFF"/>
                </a:solidFill>
              </a:rPr>
              <a:pPr>
                <a:spcBef>
                  <a:spcPct val="0"/>
                </a:spcBef>
                <a:buClrTx/>
                <a:buSzTx/>
                <a:buFontTx/>
                <a:buNone/>
              </a:pPr>
              <a:t>4</a:t>
            </a:fld>
            <a:endParaRPr lang="en-US" altLang="en-US" sz="1400" smtClean="0">
              <a:solidFill>
                <a:srgbClr val="FFFFFF"/>
              </a:solidFill>
            </a:endParaRPr>
          </a:p>
        </p:txBody>
      </p:sp>
      <p:sp>
        <p:nvSpPr>
          <p:cNvPr id="6" name="Footer Placeholder 5"/>
          <p:cNvSpPr>
            <a:spLocks noGrp="1"/>
          </p:cNvSpPr>
          <p:nvPr>
            <p:ph type="ftr" sz="quarter" idx="12"/>
          </p:nvPr>
        </p:nvSpPr>
        <p:spPr/>
        <p:txBody>
          <a:bodyPr/>
          <a:lstStyle/>
          <a:p>
            <a:pPr>
              <a:defRPr/>
            </a:pPr>
            <a:r>
              <a:rPr lang="en-US" smtClean="0"/>
              <a:t>akuntansi biaya sederhana</a:t>
            </a:r>
            <a:endParaRPr lang="en-US"/>
          </a:p>
        </p:txBody>
      </p:sp>
      <p:pic>
        <p:nvPicPr>
          <p:cNvPr id="14343" name="Picture 2" descr="C:\Program Files\Microsoft Office\MEDIA\CAGCAT10\j023307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2286000"/>
            <a:ext cx="2049463"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3" descr="C:\Program Files\Microsoft Office\MEDIA\CAGCAT10\j02341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6400" y="4419600"/>
            <a:ext cx="145097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45" name="Group 63"/>
          <p:cNvGrpSpPr>
            <a:grpSpLocks/>
          </p:cNvGrpSpPr>
          <p:nvPr/>
        </p:nvGrpSpPr>
        <p:grpSpPr bwMode="auto">
          <a:xfrm>
            <a:off x="762000" y="3276600"/>
            <a:ext cx="1752600" cy="1328738"/>
            <a:chOff x="768" y="2880"/>
            <a:chExt cx="1289" cy="933"/>
          </a:xfrm>
        </p:grpSpPr>
        <p:pic>
          <p:nvPicPr>
            <p:cNvPr id="14351" name="Picture 61" descr="E:\WMF\REALESTA\FACTORY.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4" y="2880"/>
              <a:ext cx="1049"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2" name="Picture 62" descr="E:\WMF\REALESTA\PLANT.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8" y="2928"/>
              <a:ext cx="1289" cy="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346" name="TextBox 11"/>
          <p:cNvSpPr txBox="1">
            <a:spLocks noChangeArrowheads="1"/>
          </p:cNvSpPr>
          <p:nvPr/>
        </p:nvSpPr>
        <p:spPr bwMode="auto">
          <a:xfrm>
            <a:off x="914400" y="4572000"/>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Pengumpulan</a:t>
            </a:r>
          </a:p>
          <a:p>
            <a:pPr eaLnBrk="1" hangingPunct="1">
              <a:spcBef>
                <a:spcPct val="0"/>
              </a:spcBef>
              <a:buClrTx/>
              <a:buSzTx/>
              <a:buFontTx/>
              <a:buNone/>
            </a:pPr>
            <a:r>
              <a:rPr lang="en-US" altLang="en-US" sz="1800">
                <a:latin typeface="Arial" panose="020B0604020202020204" pitchFamily="34" charset="0"/>
              </a:rPr>
              <a:t>biaya produksi</a:t>
            </a:r>
          </a:p>
        </p:txBody>
      </p:sp>
      <p:sp>
        <p:nvSpPr>
          <p:cNvPr id="14347" name="TextBox 12"/>
          <p:cNvSpPr txBox="1">
            <a:spLocks noChangeArrowheads="1"/>
          </p:cNvSpPr>
          <p:nvPr/>
        </p:nvSpPr>
        <p:spPr bwMode="auto">
          <a:xfrm>
            <a:off x="4724400" y="3352800"/>
            <a:ext cx="2819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Harga Pokok Pesanan (Job Order Cost Method)</a:t>
            </a:r>
          </a:p>
        </p:txBody>
      </p:sp>
      <p:sp>
        <p:nvSpPr>
          <p:cNvPr id="14348" name="TextBox 13"/>
          <p:cNvSpPr txBox="1">
            <a:spLocks noChangeArrowheads="1"/>
          </p:cNvSpPr>
          <p:nvPr/>
        </p:nvSpPr>
        <p:spPr bwMode="auto">
          <a:xfrm>
            <a:off x="4800600" y="5943600"/>
            <a:ext cx="2514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Harga Pokok Proses (Process cost method)</a:t>
            </a:r>
          </a:p>
        </p:txBody>
      </p:sp>
      <p:cxnSp>
        <p:nvCxnSpPr>
          <p:cNvPr id="16" name="Elbow Connector 15"/>
          <p:cNvCxnSpPr/>
          <p:nvPr/>
        </p:nvCxnSpPr>
        <p:spPr>
          <a:xfrm flipV="1">
            <a:off x="2514600" y="2800350"/>
            <a:ext cx="2362200" cy="1174750"/>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a:off x="2514600" y="4049713"/>
            <a:ext cx="2971800" cy="1358900"/>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01000" cy="579438"/>
          </a:xfrm>
        </p:spPr>
        <p:txBody>
          <a:bodyPr/>
          <a:lstStyle/>
          <a:p>
            <a:pPr>
              <a:defRPr/>
            </a:pPr>
            <a:r>
              <a:rPr lang="en-US" dirty="0" smtClean="0">
                <a:latin typeface="Arial Rounded MT Bold" pitchFamily="34" charset="0"/>
              </a:rPr>
              <a:t>METODE PENENTUAN BIAYA PRODUKSI</a:t>
            </a:r>
            <a:endParaRPr lang="en-US" dirty="0">
              <a:latin typeface="Arial Rounded MT Bold" pitchFamily="34" charset="0"/>
            </a:endParaRPr>
          </a:p>
        </p:txBody>
      </p:sp>
      <p:sp>
        <p:nvSpPr>
          <p:cNvPr id="15363" name="Content Placeholder 2"/>
          <p:cNvSpPr>
            <a:spLocks noGrp="1"/>
          </p:cNvSpPr>
          <p:nvPr>
            <p:ph sz="quarter" idx="1"/>
          </p:nvPr>
        </p:nvSpPr>
        <p:spPr>
          <a:xfrm>
            <a:off x="457200" y="1143000"/>
            <a:ext cx="7467600" cy="1143000"/>
          </a:xfrm>
        </p:spPr>
        <p:txBody>
          <a:bodyPr/>
          <a:lstStyle/>
          <a:p>
            <a:pPr marL="0" indent="0">
              <a:buFont typeface="Wingdings" panose="05000000000000000000" pitchFamily="2" charset="2"/>
              <a:buNone/>
            </a:pPr>
            <a:r>
              <a:rPr lang="en-US" altLang="en-US" smtClean="0">
                <a:latin typeface="Arial" panose="020B0604020202020204" pitchFamily="34" charset="0"/>
                <a:cs typeface="Arial" panose="020B0604020202020204" pitchFamily="34" charset="0"/>
              </a:rPr>
              <a:t>Metode penentuan biaya produksi adalah cara memperhitungkan unsur-unsur biaya ke dalam biaya produksi.</a:t>
            </a:r>
          </a:p>
        </p:txBody>
      </p:sp>
      <p:sp>
        <p:nvSpPr>
          <p:cNvPr id="4" name="Date Placeholder 3"/>
          <p:cNvSpPr>
            <a:spLocks noGrp="1"/>
          </p:cNvSpPr>
          <p:nvPr>
            <p:ph type="dt" sz="quarter" idx="10"/>
          </p:nvPr>
        </p:nvSpPr>
        <p:spPr/>
        <p:txBody>
          <a:bodyPr/>
          <a:lstStyle/>
          <a:p>
            <a:pPr>
              <a:defRPr/>
            </a:pPr>
            <a:fld id="{6175EA61-6D3C-410C-BBF6-D11DD6F5384E}" type="datetime1">
              <a:rPr lang="id-ID" smtClean="0"/>
              <a:pPr>
                <a:defRPr/>
              </a:pPr>
              <a:t>26/06/2020</a:t>
            </a:fld>
            <a:endParaRPr lang="en-US"/>
          </a:p>
        </p:txBody>
      </p:sp>
      <p:sp>
        <p:nvSpPr>
          <p:cNvPr id="1536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9E6E0CB6-BE66-42DA-89A4-97AC9EE2C526}" type="slidenum">
              <a:rPr lang="en-US" altLang="en-US" sz="1400" smtClean="0">
                <a:solidFill>
                  <a:srgbClr val="FFFFFF"/>
                </a:solidFill>
              </a:rPr>
              <a:pPr>
                <a:spcBef>
                  <a:spcPct val="0"/>
                </a:spcBef>
                <a:buClrTx/>
                <a:buSzTx/>
                <a:buFontTx/>
                <a:buNone/>
              </a:pPr>
              <a:t>5</a:t>
            </a:fld>
            <a:endParaRPr lang="en-US" altLang="en-US" sz="1400" smtClean="0">
              <a:solidFill>
                <a:srgbClr val="FFFFFF"/>
              </a:solidFill>
            </a:endParaRPr>
          </a:p>
        </p:txBody>
      </p:sp>
      <p:sp>
        <p:nvSpPr>
          <p:cNvPr id="6" name="Footer Placeholder 5"/>
          <p:cNvSpPr>
            <a:spLocks noGrp="1"/>
          </p:cNvSpPr>
          <p:nvPr>
            <p:ph type="ftr" sz="quarter" idx="12"/>
          </p:nvPr>
        </p:nvSpPr>
        <p:spPr/>
        <p:txBody>
          <a:bodyPr/>
          <a:lstStyle/>
          <a:p>
            <a:pPr>
              <a:defRPr/>
            </a:pPr>
            <a:r>
              <a:rPr lang="en-US" smtClean="0"/>
              <a:t>akuntansi biaya sederhana</a:t>
            </a:r>
            <a:endParaRPr lang="en-US"/>
          </a:p>
        </p:txBody>
      </p:sp>
      <p:pic>
        <p:nvPicPr>
          <p:cNvPr id="15367" name="Picture 2" descr="C:\Program Files\Microsoft Office\MEDIA\CAGCAT10\j023307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2286000"/>
            <a:ext cx="2049463"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3" descr="C:\Program Files\Microsoft Office\MEDIA\CAGCAT10\j02341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6400" y="4419600"/>
            <a:ext cx="145097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369" name="Group 63"/>
          <p:cNvGrpSpPr>
            <a:grpSpLocks/>
          </p:cNvGrpSpPr>
          <p:nvPr/>
        </p:nvGrpSpPr>
        <p:grpSpPr bwMode="auto">
          <a:xfrm>
            <a:off x="762000" y="3276600"/>
            <a:ext cx="1752600" cy="1328738"/>
            <a:chOff x="768" y="2880"/>
            <a:chExt cx="1289" cy="933"/>
          </a:xfrm>
        </p:grpSpPr>
        <p:pic>
          <p:nvPicPr>
            <p:cNvPr id="15375" name="Picture 61" descr="E:\WMF\REALESTA\FACTORY.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4" y="2880"/>
              <a:ext cx="1049"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6" name="Picture 62" descr="E:\WMF\REALESTA\PLANT.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8" y="2928"/>
              <a:ext cx="1289" cy="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370" name="TextBox 11"/>
          <p:cNvSpPr txBox="1">
            <a:spLocks noChangeArrowheads="1"/>
          </p:cNvSpPr>
          <p:nvPr/>
        </p:nvSpPr>
        <p:spPr bwMode="auto">
          <a:xfrm>
            <a:off x="914400" y="4572000"/>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Penentuan</a:t>
            </a:r>
          </a:p>
          <a:p>
            <a:pPr eaLnBrk="1" hangingPunct="1">
              <a:spcBef>
                <a:spcPct val="0"/>
              </a:spcBef>
              <a:buClrTx/>
              <a:buSzTx/>
              <a:buFontTx/>
              <a:buNone/>
            </a:pPr>
            <a:r>
              <a:rPr lang="en-US" altLang="en-US" sz="1800">
                <a:latin typeface="Arial" panose="020B0604020202020204" pitchFamily="34" charset="0"/>
              </a:rPr>
              <a:t>biaya produksi</a:t>
            </a:r>
          </a:p>
        </p:txBody>
      </p:sp>
      <p:sp>
        <p:nvSpPr>
          <p:cNvPr id="15371" name="TextBox 12"/>
          <p:cNvSpPr txBox="1">
            <a:spLocks noChangeArrowheads="1"/>
          </p:cNvSpPr>
          <p:nvPr/>
        </p:nvSpPr>
        <p:spPr bwMode="auto">
          <a:xfrm>
            <a:off x="5638800" y="35052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Full Costing</a:t>
            </a:r>
          </a:p>
        </p:txBody>
      </p:sp>
      <p:sp>
        <p:nvSpPr>
          <p:cNvPr id="15372" name="TextBox 13"/>
          <p:cNvSpPr txBox="1">
            <a:spLocks noChangeArrowheads="1"/>
          </p:cNvSpPr>
          <p:nvPr/>
        </p:nvSpPr>
        <p:spPr bwMode="auto">
          <a:xfrm>
            <a:off x="4800600" y="5943600"/>
            <a:ext cx="198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Variable Costing</a:t>
            </a:r>
          </a:p>
        </p:txBody>
      </p:sp>
      <p:cxnSp>
        <p:nvCxnSpPr>
          <p:cNvPr id="15" name="Elbow Connector 14"/>
          <p:cNvCxnSpPr/>
          <p:nvPr/>
        </p:nvCxnSpPr>
        <p:spPr>
          <a:xfrm flipV="1">
            <a:off x="2514600" y="2800350"/>
            <a:ext cx="2362200" cy="1174750"/>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a:off x="2514600" y="4049713"/>
            <a:ext cx="2971800" cy="1358900"/>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0" y="457200"/>
            <a:ext cx="3200400" cy="579438"/>
          </a:xfrm>
          <a:solidFill>
            <a:srgbClr val="FFC000"/>
          </a:solidFill>
        </p:spPr>
        <p:txBody>
          <a:bodyPr/>
          <a:lstStyle/>
          <a:p>
            <a:pPr algn="r">
              <a:defRPr/>
            </a:pPr>
            <a:r>
              <a:rPr lang="en-US" dirty="0" smtClean="0">
                <a:latin typeface="Arial Rounded MT Bold" pitchFamily="34" charset="0"/>
              </a:rPr>
              <a:t>FULL COSTING</a:t>
            </a:r>
            <a:endParaRPr lang="en-US" dirty="0">
              <a:latin typeface="Arial Rounded MT Bold" pitchFamily="34" charset="0"/>
            </a:endParaRPr>
          </a:p>
        </p:txBody>
      </p:sp>
      <p:sp>
        <p:nvSpPr>
          <p:cNvPr id="16387" name="Content Placeholder 2"/>
          <p:cNvSpPr>
            <a:spLocks noGrp="1"/>
          </p:cNvSpPr>
          <p:nvPr>
            <p:ph sz="quarter" idx="1"/>
          </p:nvPr>
        </p:nvSpPr>
        <p:spPr>
          <a:xfrm>
            <a:off x="457200" y="1371600"/>
            <a:ext cx="7467600" cy="1676400"/>
          </a:xfrm>
        </p:spPr>
        <p:txBody>
          <a:bodyPr/>
          <a:lstStyle/>
          <a:p>
            <a:pPr marL="0" indent="0">
              <a:buFont typeface="Wingdings" panose="05000000000000000000" pitchFamily="2" charset="2"/>
              <a:buNone/>
            </a:pPr>
            <a:r>
              <a:rPr lang="en-US" altLang="en-US" sz="2000" smtClean="0">
                <a:latin typeface="Arial" panose="020B0604020202020204" pitchFamily="34" charset="0"/>
                <a:cs typeface="Arial" panose="020B0604020202020204" pitchFamily="34" charset="0"/>
              </a:rPr>
              <a:t>Merupakan metode penentuan biaya produksi yang memperhitungkan semua unsur biaya produksi ke dalam biaya produksi, yang terdiri dari biaya bahan baku, biaya tenaga kerja langsung, dan biaya overhead pabrik, baik yang berperilaku variabel maupun tetap.</a:t>
            </a:r>
          </a:p>
        </p:txBody>
      </p:sp>
      <p:sp>
        <p:nvSpPr>
          <p:cNvPr id="4" name="Date Placeholder 3"/>
          <p:cNvSpPr>
            <a:spLocks noGrp="1"/>
          </p:cNvSpPr>
          <p:nvPr>
            <p:ph type="dt" sz="quarter" idx="10"/>
          </p:nvPr>
        </p:nvSpPr>
        <p:spPr/>
        <p:txBody>
          <a:bodyPr/>
          <a:lstStyle/>
          <a:p>
            <a:pPr>
              <a:defRPr/>
            </a:pPr>
            <a:fld id="{6175EA61-6D3C-410C-BBF6-D11DD6F5384E}" type="datetime1">
              <a:rPr lang="id-ID" smtClean="0"/>
              <a:pPr>
                <a:defRPr/>
              </a:pPr>
              <a:t>26/06/2020</a:t>
            </a:fld>
            <a:endParaRPr lang="en-US"/>
          </a:p>
        </p:txBody>
      </p:sp>
      <p:sp>
        <p:nvSpPr>
          <p:cNvPr id="1638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787EC051-5986-4452-8B44-B38BEF3FC032}" type="slidenum">
              <a:rPr lang="en-US" altLang="en-US" sz="1400" smtClean="0">
                <a:solidFill>
                  <a:srgbClr val="FFFFFF"/>
                </a:solidFill>
              </a:rPr>
              <a:pPr>
                <a:spcBef>
                  <a:spcPct val="0"/>
                </a:spcBef>
                <a:buClrTx/>
                <a:buSzTx/>
                <a:buFontTx/>
                <a:buNone/>
              </a:pPr>
              <a:t>6</a:t>
            </a:fld>
            <a:endParaRPr lang="en-US" altLang="en-US" sz="1400" smtClean="0">
              <a:solidFill>
                <a:srgbClr val="FFFFFF"/>
              </a:solidFill>
            </a:endParaRPr>
          </a:p>
        </p:txBody>
      </p:sp>
      <p:sp>
        <p:nvSpPr>
          <p:cNvPr id="6" name="Footer Placeholder 5"/>
          <p:cNvSpPr>
            <a:spLocks noGrp="1"/>
          </p:cNvSpPr>
          <p:nvPr>
            <p:ph type="ftr" sz="quarter" idx="12"/>
          </p:nvPr>
        </p:nvSpPr>
        <p:spPr/>
        <p:txBody>
          <a:bodyPr/>
          <a:lstStyle/>
          <a:p>
            <a:pPr>
              <a:defRPr/>
            </a:pPr>
            <a:r>
              <a:rPr lang="en-US" smtClean="0"/>
              <a:t>akuntansi biaya sederhana</a:t>
            </a:r>
            <a:endParaRPr lang="en-US"/>
          </a:p>
        </p:txBody>
      </p:sp>
      <p:sp>
        <p:nvSpPr>
          <p:cNvPr id="7" name="Content Placeholder 2"/>
          <p:cNvSpPr txBox="1">
            <a:spLocks/>
          </p:cNvSpPr>
          <p:nvPr/>
        </p:nvSpPr>
        <p:spPr bwMode="auto">
          <a:xfrm>
            <a:off x="2209800" y="3505200"/>
            <a:ext cx="5638800" cy="2514600"/>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lstStyle/>
          <a:p>
            <a:pPr>
              <a:spcBef>
                <a:spcPts val="600"/>
              </a:spcBef>
              <a:buClr>
                <a:schemeClr val="accent1"/>
              </a:buClr>
              <a:buSzPct val="70000"/>
              <a:buFont typeface="Wingdings" pitchFamily="2" charset="2"/>
              <a:buNone/>
              <a:defRPr/>
            </a:pPr>
            <a:r>
              <a:rPr lang="en-US" sz="2000" dirty="0" err="1">
                <a:solidFill>
                  <a:schemeClr val="bg1"/>
                </a:solidFill>
                <a:latin typeface="Arial" pitchFamily="34" charset="0"/>
                <a:cs typeface="Arial" pitchFamily="34" charset="0"/>
              </a:rPr>
              <a:t>Biaya</a:t>
            </a:r>
            <a:r>
              <a:rPr lang="en-US" sz="2000" dirty="0">
                <a:solidFill>
                  <a:schemeClr val="bg1"/>
                </a:solidFill>
                <a:latin typeface="Arial" pitchFamily="34" charset="0"/>
                <a:cs typeface="Arial" pitchFamily="34" charset="0"/>
              </a:rPr>
              <a:t> </a:t>
            </a:r>
            <a:r>
              <a:rPr lang="en-US" sz="2000" dirty="0" err="1">
                <a:solidFill>
                  <a:schemeClr val="bg1"/>
                </a:solidFill>
                <a:latin typeface="Arial" pitchFamily="34" charset="0"/>
                <a:cs typeface="Arial" pitchFamily="34" charset="0"/>
              </a:rPr>
              <a:t>Produksi</a:t>
            </a:r>
            <a:r>
              <a:rPr lang="en-US" sz="2000" dirty="0">
                <a:solidFill>
                  <a:schemeClr val="bg1"/>
                </a:solidFill>
                <a:latin typeface="Arial" pitchFamily="34" charset="0"/>
                <a:cs typeface="Arial" pitchFamily="34" charset="0"/>
              </a:rPr>
              <a:t> :</a:t>
            </a:r>
          </a:p>
          <a:p>
            <a:pPr marL="344488">
              <a:spcBef>
                <a:spcPts val="600"/>
              </a:spcBef>
              <a:buClr>
                <a:schemeClr val="accent1"/>
              </a:buClr>
              <a:buSzPct val="70000"/>
              <a:buFont typeface="Wingdings" pitchFamily="2" charset="2"/>
              <a:buNone/>
              <a:defRPr/>
            </a:pPr>
            <a:r>
              <a:rPr lang="en-US" sz="2000" dirty="0" err="1">
                <a:solidFill>
                  <a:schemeClr val="bg1"/>
                </a:solidFill>
                <a:latin typeface="Arial" pitchFamily="34" charset="0"/>
                <a:cs typeface="Arial" pitchFamily="34" charset="0"/>
              </a:rPr>
              <a:t>Biaya</a:t>
            </a:r>
            <a:r>
              <a:rPr lang="en-US" sz="2000" dirty="0">
                <a:solidFill>
                  <a:schemeClr val="bg1"/>
                </a:solidFill>
                <a:latin typeface="Arial" pitchFamily="34" charset="0"/>
                <a:cs typeface="Arial" pitchFamily="34" charset="0"/>
              </a:rPr>
              <a:t> </a:t>
            </a:r>
            <a:r>
              <a:rPr lang="en-US" sz="2000" dirty="0" err="1">
                <a:solidFill>
                  <a:schemeClr val="bg1"/>
                </a:solidFill>
                <a:latin typeface="Arial" pitchFamily="34" charset="0"/>
                <a:cs typeface="Arial" pitchFamily="34" charset="0"/>
              </a:rPr>
              <a:t>bahan</a:t>
            </a:r>
            <a:r>
              <a:rPr lang="en-US" sz="2000" dirty="0">
                <a:solidFill>
                  <a:schemeClr val="bg1"/>
                </a:solidFill>
                <a:latin typeface="Arial" pitchFamily="34" charset="0"/>
                <a:cs typeface="Arial" pitchFamily="34" charset="0"/>
              </a:rPr>
              <a:t> </a:t>
            </a:r>
            <a:r>
              <a:rPr lang="en-US" sz="2000" dirty="0" err="1">
                <a:solidFill>
                  <a:schemeClr val="bg1"/>
                </a:solidFill>
                <a:latin typeface="Arial" pitchFamily="34" charset="0"/>
                <a:cs typeface="Arial" pitchFamily="34" charset="0"/>
              </a:rPr>
              <a:t>baku</a:t>
            </a:r>
            <a:r>
              <a:rPr lang="en-US" sz="2000" dirty="0">
                <a:solidFill>
                  <a:schemeClr val="bg1"/>
                </a:solidFill>
                <a:latin typeface="Arial" pitchFamily="34" charset="0"/>
                <a:cs typeface="Arial" pitchFamily="34" charset="0"/>
              </a:rPr>
              <a:t>			xxx</a:t>
            </a:r>
          </a:p>
          <a:p>
            <a:pPr marL="344488">
              <a:spcBef>
                <a:spcPts val="600"/>
              </a:spcBef>
              <a:buClr>
                <a:schemeClr val="accent1"/>
              </a:buClr>
              <a:buSzPct val="70000"/>
              <a:buFont typeface="Wingdings" pitchFamily="2" charset="2"/>
              <a:buNone/>
              <a:defRPr/>
            </a:pPr>
            <a:r>
              <a:rPr lang="en-US" sz="2000" dirty="0" err="1">
                <a:solidFill>
                  <a:schemeClr val="bg1"/>
                </a:solidFill>
                <a:latin typeface="Arial" pitchFamily="34" charset="0"/>
                <a:cs typeface="Arial" pitchFamily="34" charset="0"/>
              </a:rPr>
              <a:t>Biaya</a:t>
            </a:r>
            <a:r>
              <a:rPr lang="en-US" sz="2000" dirty="0">
                <a:solidFill>
                  <a:schemeClr val="bg1"/>
                </a:solidFill>
                <a:latin typeface="Arial" pitchFamily="34" charset="0"/>
                <a:cs typeface="Arial" pitchFamily="34" charset="0"/>
              </a:rPr>
              <a:t> </a:t>
            </a:r>
            <a:r>
              <a:rPr lang="en-US" sz="2000" dirty="0" err="1">
                <a:solidFill>
                  <a:schemeClr val="bg1"/>
                </a:solidFill>
                <a:latin typeface="Arial" pitchFamily="34" charset="0"/>
                <a:cs typeface="Arial" pitchFamily="34" charset="0"/>
              </a:rPr>
              <a:t>tenaga</a:t>
            </a:r>
            <a:r>
              <a:rPr lang="en-US" sz="2000" dirty="0">
                <a:solidFill>
                  <a:schemeClr val="bg1"/>
                </a:solidFill>
                <a:latin typeface="Arial" pitchFamily="34" charset="0"/>
                <a:cs typeface="Arial" pitchFamily="34" charset="0"/>
              </a:rPr>
              <a:t> </a:t>
            </a:r>
            <a:r>
              <a:rPr lang="en-US" sz="2000" dirty="0" err="1">
                <a:solidFill>
                  <a:schemeClr val="bg1"/>
                </a:solidFill>
                <a:latin typeface="Arial" pitchFamily="34" charset="0"/>
                <a:cs typeface="Arial" pitchFamily="34" charset="0"/>
              </a:rPr>
              <a:t>kerja</a:t>
            </a:r>
            <a:r>
              <a:rPr lang="en-US" sz="2000" dirty="0">
                <a:solidFill>
                  <a:schemeClr val="bg1"/>
                </a:solidFill>
                <a:latin typeface="Arial" pitchFamily="34" charset="0"/>
                <a:cs typeface="Arial" pitchFamily="34" charset="0"/>
              </a:rPr>
              <a:t> </a:t>
            </a:r>
            <a:r>
              <a:rPr lang="en-US" sz="2000" dirty="0" err="1">
                <a:solidFill>
                  <a:schemeClr val="bg1"/>
                </a:solidFill>
                <a:latin typeface="Arial" pitchFamily="34" charset="0"/>
                <a:cs typeface="Arial" pitchFamily="34" charset="0"/>
              </a:rPr>
              <a:t>langsung</a:t>
            </a:r>
            <a:r>
              <a:rPr lang="en-US" sz="2000" dirty="0">
                <a:solidFill>
                  <a:schemeClr val="bg1"/>
                </a:solidFill>
                <a:latin typeface="Arial" pitchFamily="34" charset="0"/>
                <a:cs typeface="Arial" pitchFamily="34" charset="0"/>
              </a:rPr>
              <a:t>		xxx</a:t>
            </a:r>
          </a:p>
          <a:p>
            <a:pPr marL="344488">
              <a:spcBef>
                <a:spcPts val="600"/>
              </a:spcBef>
              <a:buClr>
                <a:schemeClr val="accent1"/>
              </a:buClr>
              <a:buSzPct val="70000"/>
              <a:buFont typeface="Wingdings" pitchFamily="2" charset="2"/>
              <a:buNone/>
              <a:defRPr/>
            </a:pPr>
            <a:r>
              <a:rPr lang="en-US" sz="2000" dirty="0" err="1">
                <a:solidFill>
                  <a:schemeClr val="bg1"/>
                </a:solidFill>
                <a:latin typeface="Arial" pitchFamily="34" charset="0"/>
                <a:cs typeface="Arial" pitchFamily="34" charset="0"/>
              </a:rPr>
              <a:t>Biaya</a:t>
            </a:r>
            <a:r>
              <a:rPr lang="en-US" sz="2000" dirty="0">
                <a:solidFill>
                  <a:schemeClr val="bg1"/>
                </a:solidFill>
                <a:latin typeface="Arial" pitchFamily="34" charset="0"/>
                <a:cs typeface="Arial" pitchFamily="34" charset="0"/>
              </a:rPr>
              <a:t> overhead </a:t>
            </a:r>
            <a:r>
              <a:rPr lang="en-US" sz="2000" dirty="0" err="1">
                <a:solidFill>
                  <a:schemeClr val="bg1"/>
                </a:solidFill>
                <a:latin typeface="Arial" pitchFamily="34" charset="0"/>
                <a:cs typeface="Arial" pitchFamily="34" charset="0"/>
              </a:rPr>
              <a:t>pabrik</a:t>
            </a:r>
            <a:r>
              <a:rPr lang="en-US" sz="2000" dirty="0">
                <a:solidFill>
                  <a:schemeClr val="bg1"/>
                </a:solidFill>
                <a:latin typeface="Arial" pitchFamily="34" charset="0"/>
                <a:cs typeface="Arial" pitchFamily="34" charset="0"/>
              </a:rPr>
              <a:t> </a:t>
            </a:r>
            <a:r>
              <a:rPr lang="en-US" sz="2000" dirty="0" err="1">
                <a:solidFill>
                  <a:schemeClr val="bg1"/>
                </a:solidFill>
                <a:latin typeface="Arial" pitchFamily="34" charset="0"/>
                <a:cs typeface="Arial" pitchFamily="34" charset="0"/>
              </a:rPr>
              <a:t>tetap</a:t>
            </a:r>
            <a:r>
              <a:rPr lang="en-US" sz="2000" dirty="0">
                <a:solidFill>
                  <a:schemeClr val="bg1"/>
                </a:solidFill>
                <a:latin typeface="Arial" pitchFamily="34" charset="0"/>
                <a:cs typeface="Arial" pitchFamily="34" charset="0"/>
              </a:rPr>
              <a:t>		xxx</a:t>
            </a:r>
          </a:p>
          <a:p>
            <a:pPr marL="344488">
              <a:spcBef>
                <a:spcPts val="600"/>
              </a:spcBef>
              <a:buClr>
                <a:schemeClr val="accent1"/>
              </a:buClr>
              <a:buSzPct val="70000"/>
              <a:buFont typeface="Wingdings" pitchFamily="2" charset="2"/>
              <a:buNone/>
              <a:defRPr/>
            </a:pPr>
            <a:r>
              <a:rPr lang="en-US" sz="2000" dirty="0" err="1">
                <a:solidFill>
                  <a:schemeClr val="bg1"/>
                </a:solidFill>
                <a:latin typeface="Arial" pitchFamily="34" charset="0"/>
                <a:cs typeface="Arial" pitchFamily="34" charset="0"/>
              </a:rPr>
              <a:t>Biaya</a:t>
            </a:r>
            <a:r>
              <a:rPr lang="en-US" sz="2000" dirty="0">
                <a:solidFill>
                  <a:schemeClr val="bg1"/>
                </a:solidFill>
                <a:latin typeface="Arial" pitchFamily="34" charset="0"/>
                <a:cs typeface="Arial" pitchFamily="34" charset="0"/>
              </a:rPr>
              <a:t> overhead </a:t>
            </a:r>
            <a:r>
              <a:rPr lang="en-US" sz="2000" dirty="0" err="1">
                <a:solidFill>
                  <a:schemeClr val="bg1"/>
                </a:solidFill>
                <a:latin typeface="Arial" pitchFamily="34" charset="0"/>
                <a:cs typeface="Arial" pitchFamily="34" charset="0"/>
              </a:rPr>
              <a:t>pabrik</a:t>
            </a:r>
            <a:r>
              <a:rPr lang="en-US" sz="2000" dirty="0">
                <a:solidFill>
                  <a:schemeClr val="bg1"/>
                </a:solidFill>
                <a:latin typeface="Arial" pitchFamily="34" charset="0"/>
                <a:cs typeface="Arial" pitchFamily="34" charset="0"/>
              </a:rPr>
              <a:t> </a:t>
            </a:r>
            <a:r>
              <a:rPr lang="en-US" sz="2000" dirty="0" err="1">
                <a:solidFill>
                  <a:schemeClr val="bg1"/>
                </a:solidFill>
                <a:latin typeface="Arial" pitchFamily="34" charset="0"/>
                <a:cs typeface="Arial" pitchFamily="34" charset="0"/>
              </a:rPr>
              <a:t>variabel</a:t>
            </a:r>
            <a:r>
              <a:rPr lang="en-US" sz="2000" dirty="0">
                <a:solidFill>
                  <a:schemeClr val="bg1"/>
                </a:solidFill>
                <a:latin typeface="Arial" pitchFamily="34" charset="0"/>
                <a:cs typeface="Arial" pitchFamily="34" charset="0"/>
              </a:rPr>
              <a:t>	xxx</a:t>
            </a:r>
          </a:p>
          <a:p>
            <a:pPr marL="344488">
              <a:spcBef>
                <a:spcPts val="600"/>
              </a:spcBef>
              <a:buClr>
                <a:schemeClr val="accent1"/>
              </a:buClr>
              <a:buSzPct val="70000"/>
              <a:buFont typeface="Wingdings" pitchFamily="2" charset="2"/>
              <a:buNone/>
              <a:defRPr/>
            </a:pPr>
            <a:r>
              <a:rPr lang="en-US" sz="2000" dirty="0">
                <a:solidFill>
                  <a:schemeClr val="bg1"/>
                </a:solidFill>
                <a:latin typeface="Arial" pitchFamily="34" charset="0"/>
                <a:cs typeface="Arial" pitchFamily="34" charset="0"/>
              </a:rPr>
              <a:t>Total </a:t>
            </a:r>
            <a:r>
              <a:rPr lang="en-US" sz="2000" dirty="0" err="1">
                <a:solidFill>
                  <a:schemeClr val="bg1"/>
                </a:solidFill>
                <a:latin typeface="Arial" pitchFamily="34" charset="0"/>
                <a:cs typeface="Arial" pitchFamily="34" charset="0"/>
              </a:rPr>
              <a:t>biaya</a:t>
            </a:r>
            <a:r>
              <a:rPr lang="en-US" sz="2000" dirty="0">
                <a:solidFill>
                  <a:schemeClr val="bg1"/>
                </a:solidFill>
                <a:latin typeface="Arial" pitchFamily="34" charset="0"/>
                <a:cs typeface="Arial" pitchFamily="34" charset="0"/>
              </a:rPr>
              <a:t> </a:t>
            </a:r>
            <a:r>
              <a:rPr lang="en-US" sz="2000" dirty="0" err="1">
                <a:solidFill>
                  <a:schemeClr val="bg1"/>
                </a:solidFill>
                <a:latin typeface="Arial" pitchFamily="34" charset="0"/>
                <a:cs typeface="Arial" pitchFamily="34" charset="0"/>
              </a:rPr>
              <a:t>produksi</a:t>
            </a:r>
            <a:r>
              <a:rPr lang="en-US" sz="2000" dirty="0">
                <a:solidFill>
                  <a:schemeClr val="bg1"/>
                </a:solidFill>
                <a:latin typeface="Arial" pitchFamily="34" charset="0"/>
                <a:cs typeface="Arial" pitchFamily="34" charset="0"/>
              </a:rPr>
              <a:t>			xxx</a:t>
            </a:r>
          </a:p>
        </p:txBody>
      </p:sp>
      <p:cxnSp>
        <p:nvCxnSpPr>
          <p:cNvPr id="9" name="Straight Connector 8"/>
          <p:cNvCxnSpPr/>
          <p:nvPr/>
        </p:nvCxnSpPr>
        <p:spPr>
          <a:xfrm>
            <a:off x="6705600" y="5410200"/>
            <a:ext cx="762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705600" y="5789613"/>
            <a:ext cx="762000" cy="158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3797" name="Picture 5" descr="C:\Program Files\Microsoft Office\MEDIA\CAGCAT10\j0287005.wmf"/>
          <p:cNvPicPr>
            <a:picLocks noChangeAspect="1" noChangeArrowheads="1"/>
          </p:cNvPicPr>
          <p:nvPr/>
        </p:nvPicPr>
        <p:blipFill>
          <a:blip r:embed="rId2"/>
          <a:srcRect/>
          <a:stretch>
            <a:fillRect/>
          </a:stretch>
        </p:blipFill>
        <p:spPr bwMode="auto">
          <a:xfrm>
            <a:off x="990600" y="4267200"/>
            <a:ext cx="1358020" cy="23312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FAF"/>
        </a:solidFill>
        <a:effectLst/>
      </p:bgPr>
    </p:bg>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6175EA61-6D3C-410C-BBF6-D11DD6F5384E}" type="datetime1">
              <a:rPr lang="id-ID" smtClean="0">
                <a:solidFill>
                  <a:srgbClr val="002060"/>
                </a:solidFill>
              </a:rPr>
              <a:pPr>
                <a:defRPr/>
              </a:pPr>
              <a:t>26/06/2020</a:t>
            </a:fld>
            <a:endParaRPr lang="en-US">
              <a:solidFill>
                <a:srgbClr val="002060"/>
              </a:solidFill>
            </a:endParaRPr>
          </a:p>
        </p:txBody>
      </p:sp>
      <p:sp>
        <p:nvSpPr>
          <p:cNvPr id="1741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2340FD12-1BD7-4672-893E-1CA82DBA4E0D}" type="slidenum">
              <a:rPr lang="en-US" altLang="en-US" sz="1400" smtClean="0">
                <a:solidFill>
                  <a:srgbClr val="002060"/>
                </a:solidFill>
              </a:rPr>
              <a:pPr>
                <a:spcBef>
                  <a:spcPct val="0"/>
                </a:spcBef>
                <a:buClrTx/>
                <a:buSzTx/>
                <a:buFontTx/>
                <a:buNone/>
              </a:pPr>
              <a:t>7</a:t>
            </a:fld>
            <a:endParaRPr lang="en-US" altLang="en-US" sz="1400" smtClean="0">
              <a:solidFill>
                <a:srgbClr val="002060"/>
              </a:solidFill>
            </a:endParaRPr>
          </a:p>
        </p:txBody>
      </p:sp>
      <p:sp>
        <p:nvSpPr>
          <p:cNvPr id="6" name="Footer Placeholder 5"/>
          <p:cNvSpPr>
            <a:spLocks noGrp="1"/>
          </p:cNvSpPr>
          <p:nvPr>
            <p:ph type="ftr" sz="quarter" idx="12"/>
          </p:nvPr>
        </p:nvSpPr>
        <p:spPr/>
        <p:txBody>
          <a:bodyPr/>
          <a:lstStyle/>
          <a:p>
            <a:pPr>
              <a:defRPr/>
            </a:pPr>
            <a:r>
              <a:rPr lang="en-US" smtClean="0">
                <a:solidFill>
                  <a:srgbClr val="002060"/>
                </a:solidFill>
              </a:rPr>
              <a:t>akuntansi biaya sederhana</a:t>
            </a:r>
            <a:endParaRPr lang="en-US">
              <a:solidFill>
                <a:srgbClr val="002060"/>
              </a:solidFill>
            </a:endParaRPr>
          </a:p>
        </p:txBody>
      </p:sp>
      <p:sp>
        <p:nvSpPr>
          <p:cNvPr id="7" name="Title 1"/>
          <p:cNvSpPr txBox="1">
            <a:spLocks/>
          </p:cNvSpPr>
          <p:nvPr/>
        </p:nvSpPr>
        <p:spPr>
          <a:xfrm>
            <a:off x="5486400" y="457200"/>
            <a:ext cx="3200400" cy="579438"/>
          </a:xfrm>
          <a:prstGeom prst="rect">
            <a:avLst/>
          </a:prstGeom>
          <a:solidFill>
            <a:srgbClr val="FFC000"/>
          </a:solidFill>
        </p:spPr>
        <p:txBody>
          <a:bodyPr anchor="b">
            <a:normAutofit/>
          </a:bodyPr>
          <a:lstStyle/>
          <a:p>
            <a:pPr algn="r">
              <a:defRPr/>
            </a:pPr>
            <a:r>
              <a:rPr lang="en-US" sz="3000" cap="small">
                <a:solidFill>
                  <a:srgbClr val="002060"/>
                </a:solidFill>
                <a:latin typeface="Arial Rounded MT Bold" pitchFamily="34" charset="0"/>
                <a:ea typeface="+mj-ea"/>
                <a:cs typeface="+mj-cs"/>
              </a:rPr>
              <a:t>FULL COSTING</a:t>
            </a:r>
            <a:endParaRPr lang="en-US" sz="3000" cap="small" dirty="0">
              <a:solidFill>
                <a:srgbClr val="002060"/>
              </a:solidFill>
              <a:latin typeface="Arial Rounded MT Bold" pitchFamily="34" charset="0"/>
              <a:ea typeface="+mj-ea"/>
              <a:cs typeface="+mj-cs"/>
            </a:endParaRPr>
          </a:p>
        </p:txBody>
      </p:sp>
      <p:sp>
        <p:nvSpPr>
          <p:cNvPr id="8" name="Rounded Rectangle 7"/>
          <p:cNvSpPr/>
          <p:nvPr/>
        </p:nvSpPr>
        <p:spPr>
          <a:xfrm>
            <a:off x="1295400" y="609600"/>
            <a:ext cx="1295400" cy="762000"/>
          </a:xfrm>
          <a:prstGeom prst="roundRect">
            <a:avLst/>
          </a:prstGeom>
          <a:blipFill>
            <a:blip r:embed="rId2"/>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9" name="Rounded Rectangle 8"/>
          <p:cNvSpPr/>
          <p:nvPr/>
        </p:nvSpPr>
        <p:spPr>
          <a:xfrm>
            <a:off x="1295400" y="1600200"/>
            <a:ext cx="1295400" cy="762000"/>
          </a:xfrm>
          <a:prstGeom prst="roundRect">
            <a:avLst/>
          </a:prstGeom>
          <a:blipFill>
            <a:blip r:embed="rId3"/>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0" name="Rounded Rectangle 9"/>
          <p:cNvSpPr/>
          <p:nvPr/>
        </p:nvSpPr>
        <p:spPr>
          <a:xfrm>
            <a:off x="1295400" y="3581400"/>
            <a:ext cx="1295400" cy="762000"/>
          </a:xfrm>
          <a:prstGeom prst="roundRect">
            <a:avLst/>
          </a:prstGeom>
          <a:blipFill>
            <a:blip r:embed="rId4"/>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1" name="Rounded Rectangle 10"/>
          <p:cNvSpPr/>
          <p:nvPr/>
        </p:nvSpPr>
        <p:spPr>
          <a:xfrm>
            <a:off x="3657600" y="4648200"/>
            <a:ext cx="1295400" cy="762000"/>
          </a:xfrm>
          <a:prstGeom prst="roundRect">
            <a:avLst/>
          </a:prstGeom>
          <a:blipFill>
            <a:blip r:embed="rId5"/>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2" name="Rounded Rectangle 11"/>
          <p:cNvSpPr/>
          <p:nvPr/>
        </p:nvSpPr>
        <p:spPr>
          <a:xfrm>
            <a:off x="3657600" y="5715000"/>
            <a:ext cx="1295400" cy="762000"/>
          </a:xfrm>
          <a:prstGeom prst="roundRect">
            <a:avLst/>
          </a:prstGeom>
          <a:blipFill>
            <a:blip r:embed="rId6"/>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4" name="Rounded Rectangle 13"/>
          <p:cNvSpPr/>
          <p:nvPr/>
        </p:nvSpPr>
        <p:spPr>
          <a:xfrm>
            <a:off x="1295400" y="2590800"/>
            <a:ext cx="1295400" cy="762000"/>
          </a:xfrm>
          <a:prstGeom prst="roundRect">
            <a:avLst/>
          </a:prstGeom>
          <a:blipFill>
            <a:blip r:embed="rId7"/>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5" name="Rounded Rectangle 14"/>
          <p:cNvSpPr/>
          <p:nvPr/>
        </p:nvSpPr>
        <p:spPr>
          <a:xfrm>
            <a:off x="3657600" y="990600"/>
            <a:ext cx="1295400" cy="762000"/>
          </a:xfrm>
          <a:prstGeom prst="roundRect">
            <a:avLst/>
          </a:prstGeom>
          <a:blipFill>
            <a:blip r:embed="rId2"/>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6" name="Rounded Rectangle 15"/>
          <p:cNvSpPr/>
          <p:nvPr/>
        </p:nvSpPr>
        <p:spPr>
          <a:xfrm>
            <a:off x="3657600" y="1752600"/>
            <a:ext cx="1295400" cy="762000"/>
          </a:xfrm>
          <a:prstGeom prst="roundRect">
            <a:avLst/>
          </a:prstGeom>
          <a:blipFill>
            <a:blip r:embed="rId3"/>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7" name="Rounded Rectangle 16"/>
          <p:cNvSpPr/>
          <p:nvPr/>
        </p:nvSpPr>
        <p:spPr>
          <a:xfrm>
            <a:off x="3657600" y="3276600"/>
            <a:ext cx="1295400" cy="762000"/>
          </a:xfrm>
          <a:prstGeom prst="roundRect">
            <a:avLst/>
          </a:prstGeom>
          <a:blipFill>
            <a:blip r:embed="rId4"/>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8" name="Rounded Rectangle 17"/>
          <p:cNvSpPr/>
          <p:nvPr/>
        </p:nvSpPr>
        <p:spPr>
          <a:xfrm>
            <a:off x="3657600" y="2514600"/>
            <a:ext cx="1295400" cy="762000"/>
          </a:xfrm>
          <a:prstGeom prst="roundRect">
            <a:avLst/>
          </a:prstGeom>
          <a:blipFill>
            <a:blip r:embed="rId7"/>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9" name="Rounded Rectangle 18"/>
          <p:cNvSpPr/>
          <p:nvPr/>
        </p:nvSpPr>
        <p:spPr>
          <a:xfrm>
            <a:off x="6324600" y="4572000"/>
            <a:ext cx="1295400" cy="762000"/>
          </a:xfrm>
          <a:prstGeom prst="roundRect">
            <a:avLst/>
          </a:prstGeom>
          <a:blipFill>
            <a:blip r:embed="rId5"/>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20" name="Rounded Rectangle 19"/>
          <p:cNvSpPr/>
          <p:nvPr/>
        </p:nvSpPr>
        <p:spPr>
          <a:xfrm>
            <a:off x="6324600" y="5334000"/>
            <a:ext cx="1295400" cy="762000"/>
          </a:xfrm>
          <a:prstGeom prst="roundRect">
            <a:avLst/>
          </a:prstGeom>
          <a:blipFill>
            <a:blip r:embed="rId6"/>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21" name="Rounded Rectangle 20"/>
          <p:cNvSpPr/>
          <p:nvPr/>
        </p:nvSpPr>
        <p:spPr>
          <a:xfrm>
            <a:off x="6324600" y="1524000"/>
            <a:ext cx="1295400" cy="762000"/>
          </a:xfrm>
          <a:prstGeom prst="roundRect">
            <a:avLst/>
          </a:prstGeom>
          <a:blipFill>
            <a:blip r:embed="rId2"/>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22" name="Rounded Rectangle 21"/>
          <p:cNvSpPr/>
          <p:nvPr/>
        </p:nvSpPr>
        <p:spPr>
          <a:xfrm>
            <a:off x="6324600" y="2286000"/>
            <a:ext cx="1295400" cy="762000"/>
          </a:xfrm>
          <a:prstGeom prst="roundRect">
            <a:avLst/>
          </a:prstGeom>
          <a:blipFill>
            <a:blip r:embed="rId3"/>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23" name="Rounded Rectangle 22"/>
          <p:cNvSpPr/>
          <p:nvPr/>
        </p:nvSpPr>
        <p:spPr>
          <a:xfrm>
            <a:off x="6324600" y="3810000"/>
            <a:ext cx="1295400" cy="762000"/>
          </a:xfrm>
          <a:prstGeom prst="roundRect">
            <a:avLst/>
          </a:prstGeom>
          <a:blipFill>
            <a:blip r:embed="rId4"/>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24" name="Rounded Rectangle 23"/>
          <p:cNvSpPr/>
          <p:nvPr/>
        </p:nvSpPr>
        <p:spPr>
          <a:xfrm>
            <a:off x="6324600" y="3048000"/>
            <a:ext cx="1295400" cy="762000"/>
          </a:xfrm>
          <a:prstGeom prst="roundRect">
            <a:avLst/>
          </a:prstGeom>
          <a:blipFill>
            <a:blip r:embed="rId7"/>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rgbClr val="002060"/>
              </a:solidFill>
            </a:endParaRPr>
          </a:p>
        </p:txBody>
      </p:sp>
      <p:sp>
        <p:nvSpPr>
          <p:cNvPr id="17462" name="TextBox 24"/>
          <p:cNvSpPr txBox="1">
            <a:spLocks noChangeArrowheads="1"/>
          </p:cNvSpPr>
          <p:nvPr/>
        </p:nvSpPr>
        <p:spPr bwMode="auto">
          <a:xfrm>
            <a:off x="228600" y="1138238"/>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Prime cost</a:t>
            </a:r>
          </a:p>
        </p:txBody>
      </p:sp>
      <p:sp>
        <p:nvSpPr>
          <p:cNvPr id="17463" name="TextBox 25"/>
          <p:cNvSpPr txBox="1">
            <a:spLocks noChangeArrowheads="1"/>
          </p:cNvSpPr>
          <p:nvPr/>
        </p:nvSpPr>
        <p:spPr bwMode="auto">
          <a:xfrm>
            <a:off x="152400" y="2743200"/>
            <a:ext cx="76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Biaya konversi</a:t>
            </a:r>
          </a:p>
        </p:txBody>
      </p:sp>
      <p:sp>
        <p:nvSpPr>
          <p:cNvPr id="17464" name="TextBox 26"/>
          <p:cNvSpPr txBox="1">
            <a:spLocks noChangeArrowheads="1"/>
          </p:cNvSpPr>
          <p:nvPr/>
        </p:nvSpPr>
        <p:spPr bwMode="auto">
          <a:xfrm>
            <a:off x="2590800" y="685800"/>
            <a:ext cx="60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Biaya bahan baku</a:t>
            </a:r>
          </a:p>
        </p:txBody>
      </p:sp>
      <p:sp>
        <p:nvSpPr>
          <p:cNvPr id="17465" name="TextBox 27"/>
          <p:cNvSpPr txBox="1">
            <a:spLocks noChangeArrowheads="1"/>
          </p:cNvSpPr>
          <p:nvPr/>
        </p:nvSpPr>
        <p:spPr bwMode="auto">
          <a:xfrm>
            <a:off x="2590800" y="16764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Biaya tenaga kerja</a:t>
            </a:r>
          </a:p>
        </p:txBody>
      </p:sp>
      <p:sp>
        <p:nvSpPr>
          <p:cNvPr id="17466" name="TextBox 28"/>
          <p:cNvSpPr txBox="1">
            <a:spLocks noChangeArrowheads="1"/>
          </p:cNvSpPr>
          <p:nvPr/>
        </p:nvSpPr>
        <p:spPr bwMode="auto">
          <a:xfrm>
            <a:off x="2590800" y="2743200"/>
            <a:ext cx="60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BOP tetap</a:t>
            </a:r>
          </a:p>
        </p:txBody>
      </p:sp>
      <p:sp>
        <p:nvSpPr>
          <p:cNvPr id="17467" name="TextBox 29"/>
          <p:cNvSpPr txBox="1">
            <a:spLocks noChangeArrowheads="1"/>
          </p:cNvSpPr>
          <p:nvPr/>
        </p:nvSpPr>
        <p:spPr bwMode="auto">
          <a:xfrm>
            <a:off x="2590800" y="3733800"/>
            <a:ext cx="83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BOP variabel</a:t>
            </a:r>
          </a:p>
        </p:txBody>
      </p:sp>
      <p:sp>
        <p:nvSpPr>
          <p:cNvPr id="17468" name="TextBox 30"/>
          <p:cNvSpPr txBox="1">
            <a:spLocks noChangeArrowheads="1"/>
          </p:cNvSpPr>
          <p:nvPr/>
        </p:nvSpPr>
        <p:spPr bwMode="auto">
          <a:xfrm>
            <a:off x="3275013" y="2314575"/>
            <a:ext cx="609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b="1">
                <a:solidFill>
                  <a:srgbClr val="002060"/>
                </a:solidFill>
                <a:latin typeface="Arial" panose="020B0604020202020204" pitchFamily="34" charset="0"/>
              </a:rPr>
              <a:t>=</a:t>
            </a:r>
          </a:p>
        </p:txBody>
      </p:sp>
      <p:sp>
        <p:nvSpPr>
          <p:cNvPr id="17469" name="TextBox 31"/>
          <p:cNvSpPr txBox="1">
            <a:spLocks noChangeArrowheads="1"/>
          </p:cNvSpPr>
          <p:nvPr/>
        </p:nvSpPr>
        <p:spPr bwMode="auto">
          <a:xfrm>
            <a:off x="5029200" y="2173288"/>
            <a:ext cx="838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Harga Pokok Produksi</a:t>
            </a:r>
          </a:p>
        </p:txBody>
      </p:sp>
      <p:sp>
        <p:nvSpPr>
          <p:cNvPr id="17470" name="TextBox 32"/>
          <p:cNvSpPr txBox="1">
            <a:spLocks noChangeArrowheads="1"/>
          </p:cNvSpPr>
          <p:nvPr/>
        </p:nvSpPr>
        <p:spPr bwMode="auto">
          <a:xfrm>
            <a:off x="2286000" y="5334000"/>
            <a:ext cx="99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Biaya komersial</a:t>
            </a:r>
          </a:p>
        </p:txBody>
      </p:sp>
      <p:sp>
        <p:nvSpPr>
          <p:cNvPr id="17471" name="TextBox 33"/>
          <p:cNvSpPr txBox="1">
            <a:spLocks noChangeArrowheads="1"/>
          </p:cNvSpPr>
          <p:nvPr/>
        </p:nvSpPr>
        <p:spPr bwMode="auto">
          <a:xfrm>
            <a:off x="4953000" y="4724400"/>
            <a:ext cx="76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Biaya adm &amp; umum</a:t>
            </a:r>
          </a:p>
        </p:txBody>
      </p:sp>
      <p:sp>
        <p:nvSpPr>
          <p:cNvPr id="17472" name="TextBox 34"/>
          <p:cNvSpPr txBox="1">
            <a:spLocks noChangeArrowheads="1"/>
          </p:cNvSpPr>
          <p:nvPr/>
        </p:nvSpPr>
        <p:spPr bwMode="auto">
          <a:xfrm>
            <a:off x="4953000" y="5867400"/>
            <a:ext cx="99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Biaya pemasaran</a:t>
            </a:r>
          </a:p>
        </p:txBody>
      </p:sp>
      <p:sp>
        <p:nvSpPr>
          <p:cNvPr id="17473" name="TextBox 35"/>
          <p:cNvSpPr txBox="1">
            <a:spLocks noChangeArrowheads="1"/>
          </p:cNvSpPr>
          <p:nvPr/>
        </p:nvSpPr>
        <p:spPr bwMode="auto">
          <a:xfrm>
            <a:off x="5943600" y="3609975"/>
            <a:ext cx="609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b="1">
                <a:solidFill>
                  <a:srgbClr val="002060"/>
                </a:solidFill>
                <a:latin typeface="Arial" panose="020B0604020202020204" pitchFamily="34" charset="0"/>
              </a:rPr>
              <a:t>=</a:t>
            </a:r>
          </a:p>
        </p:txBody>
      </p:sp>
      <p:sp>
        <p:nvSpPr>
          <p:cNvPr id="17474" name="TextBox 36"/>
          <p:cNvSpPr txBox="1">
            <a:spLocks noChangeArrowheads="1"/>
          </p:cNvSpPr>
          <p:nvPr/>
        </p:nvSpPr>
        <p:spPr bwMode="auto">
          <a:xfrm>
            <a:off x="3962400" y="41910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rgbClr val="002060"/>
                </a:solidFill>
                <a:latin typeface="Arial" panose="020B0604020202020204" pitchFamily="34" charset="0"/>
              </a:rPr>
              <a:t>+</a:t>
            </a:r>
          </a:p>
        </p:txBody>
      </p:sp>
      <p:sp>
        <p:nvSpPr>
          <p:cNvPr id="17475" name="TextBox 37"/>
          <p:cNvSpPr txBox="1">
            <a:spLocks noChangeArrowheads="1"/>
          </p:cNvSpPr>
          <p:nvPr/>
        </p:nvSpPr>
        <p:spPr bwMode="auto">
          <a:xfrm>
            <a:off x="1676400" y="32766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rgbClr val="002060"/>
                </a:solidFill>
                <a:latin typeface="Arial" panose="020B0604020202020204" pitchFamily="34" charset="0"/>
              </a:rPr>
              <a:t>+</a:t>
            </a:r>
          </a:p>
        </p:txBody>
      </p:sp>
      <p:sp>
        <p:nvSpPr>
          <p:cNvPr id="17476" name="TextBox 38"/>
          <p:cNvSpPr txBox="1">
            <a:spLocks noChangeArrowheads="1"/>
          </p:cNvSpPr>
          <p:nvPr/>
        </p:nvSpPr>
        <p:spPr bwMode="auto">
          <a:xfrm>
            <a:off x="3962400" y="537845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rgbClr val="002060"/>
                </a:solidFill>
                <a:latin typeface="Arial" panose="020B0604020202020204" pitchFamily="34" charset="0"/>
              </a:rPr>
              <a:t>+</a:t>
            </a:r>
          </a:p>
        </p:txBody>
      </p:sp>
      <p:sp>
        <p:nvSpPr>
          <p:cNvPr id="17477" name="TextBox 39"/>
          <p:cNvSpPr txBox="1">
            <a:spLocks noChangeArrowheads="1"/>
          </p:cNvSpPr>
          <p:nvPr/>
        </p:nvSpPr>
        <p:spPr bwMode="auto">
          <a:xfrm>
            <a:off x="1676400" y="22860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rgbClr val="002060"/>
                </a:solidFill>
                <a:latin typeface="Arial" panose="020B0604020202020204" pitchFamily="34" charset="0"/>
              </a:rPr>
              <a:t>+</a:t>
            </a:r>
          </a:p>
        </p:txBody>
      </p:sp>
      <p:sp>
        <p:nvSpPr>
          <p:cNvPr id="17478" name="TextBox 40"/>
          <p:cNvSpPr txBox="1">
            <a:spLocks noChangeArrowheads="1"/>
          </p:cNvSpPr>
          <p:nvPr/>
        </p:nvSpPr>
        <p:spPr bwMode="auto">
          <a:xfrm>
            <a:off x="1676400" y="12954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rgbClr val="002060"/>
                </a:solidFill>
                <a:latin typeface="Arial" panose="020B0604020202020204" pitchFamily="34" charset="0"/>
              </a:rPr>
              <a:t>+</a:t>
            </a:r>
          </a:p>
        </p:txBody>
      </p:sp>
      <p:sp>
        <p:nvSpPr>
          <p:cNvPr id="17479" name="TextBox 41"/>
          <p:cNvSpPr txBox="1">
            <a:spLocks noChangeArrowheads="1"/>
          </p:cNvSpPr>
          <p:nvPr/>
        </p:nvSpPr>
        <p:spPr bwMode="auto">
          <a:xfrm>
            <a:off x="7696200" y="3436938"/>
            <a:ext cx="76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rgbClr val="002060"/>
                </a:solidFill>
                <a:latin typeface="Arial" panose="020B0604020202020204" pitchFamily="34" charset="0"/>
              </a:rPr>
              <a:t>Total harga pokok produk</a:t>
            </a:r>
          </a:p>
        </p:txBody>
      </p:sp>
      <p:cxnSp>
        <p:nvCxnSpPr>
          <p:cNvPr id="44" name="Straight Connector 43"/>
          <p:cNvCxnSpPr/>
          <p:nvPr/>
        </p:nvCxnSpPr>
        <p:spPr>
          <a:xfrm rot="5400000">
            <a:off x="495301" y="1485900"/>
            <a:ext cx="8382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914400" y="10668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914400" y="1903413"/>
            <a:ext cx="304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990600" y="30480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990600" y="4052888"/>
            <a:ext cx="3048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990600" y="1997075"/>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51593" y="3024981"/>
            <a:ext cx="2057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2705894" y="5523706"/>
            <a:ext cx="1143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8188" y="49530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278188" y="6094413"/>
            <a:ext cx="304800"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6175EA61-6D3C-410C-BBF6-D11DD6F5384E}" type="datetime1">
              <a:rPr lang="id-ID" smtClean="0"/>
              <a:pPr>
                <a:defRPr/>
              </a:pPr>
              <a:t>26/06/2020</a:t>
            </a:fld>
            <a:endParaRPr lang="en-US"/>
          </a:p>
        </p:txBody>
      </p:sp>
      <p:sp>
        <p:nvSpPr>
          <p:cNvPr id="18435"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559C891D-318C-46AF-AE82-904BFDCB2AC2}" type="slidenum">
              <a:rPr lang="en-US" altLang="en-US" sz="1400" smtClean="0">
                <a:solidFill>
                  <a:srgbClr val="FFFFFF"/>
                </a:solidFill>
              </a:rPr>
              <a:pPr>
                <a:spcBef>
                  <a:spcPct val="0"/>
                </a:spcBef>
                <a:buClrTx/>
                <a:buSzTx/>
                <a:buFontTx/>
                <a:buNone/>
              </a:pPr>
              <a:t>8</a:t>
            </a:fld>
            <a:endParaRPr lang="en-US" altLang="en-US" sz="1400" smtClean="0">
              <a:solidFill>
                <a:srgbClr val="FFFFFF"/>
              </a:solidFill>
            </a:endParaRPr>
          </a:p>
        </p:txBody>
      </p:sp>
      <p:sp>
        <p:nvSpPr>
          <p:cNvPr id="6" name="Footer Placeholder 5"/>
          <p:cNvSpPr>
            <a:spLocks noGrp="1"/>
          </p:cNvSpPr>
          <p:nvPr>
            <p:ph type="ftr" sz="quarter" idx="12"/>
          </p:nvPr>
        </p:nvSpPr>
        <p:spPr/>
        <p:txBody>
          <a:bodyPr/>
          <a:lstStyle/>
          <a:p>
            <a:pPr>
              <a:defRPr/>
            </a:pPr>
            <a:r>
              <a:rPr lang="en-US" smtClean="0"/>
              <a:t>akuntansi biaya sederhana</a:t>
            </a:r>
            <a:endParaRPr lang="en-US"/>
          </a:p>
        </p:txBody>
      </p:sp>
      <p:sp>
        <p:nvSpPr>
          <p:cNvPr id="7" name="Title 1"/>
          <p:cNvSpPr txBox="1">
            <a:spLocks/>
          </p:cNvSpPr>
          <p:nvPr/>
        </p:nvSpPr>
        <p:spPr>
          <a:xfrm>
            <a:off x="5105400" y="533400"/>
            <a:ext cx="3581400" cy="503238"/>
          </a:xfrm>
          <a:prstGeom prst="rect">
            <a:avLst/>
          </a:prstGeom>
        </p:spPr>
        <p:style>
          <a:lnRef idx="0">
            <a:schemeClr val="accent2"/>
          </a:lnRef>
          <a:fillRef idx="3">
            <a:schemeClr val="accent2"/>
          </a:fillRef>
          <a:effectRef idx="3">
            <a:schemeClr val="accent2"/>
          </a:effectRef>
          <a:fontRef idx="minor">
            <a:schemeClr val="lt1"/>
          </a:fontRef>
        </p:style>
        <p:txBody>
          <a:bodyPr anchor="b">
            <a:normAutofit fontScale="85000" lnSpcReduction="10000"/>
          </a:bodyPr>
          <a:lstStyle/>
          <a:p>
            <a:pPr algn="ctr">
              <a:defRPr/>
            </a:pPr>
            <a:r>
              <a:rPr lang="en-US" sz="3000" cap="small" dirty="0">
                <a:solidFill>
                  <a:schemeClr val="bg1"/>
                </a:solidFill>
                <a:latin typeface="Arial Rounded MT Bold" pitchFamily="34" charset="0"/>
                <a:ea typeface="+mj-ea"/>
                <a:cs typeface="+mj-cs"/>
              </a:rPr>
              <a:t>VARIABLE COSTING</a:t>
            </a:r>
          </a:p>
        </p:txBody>
      </p:sp>
      <p:sp>
        <p:nvSpPr>
          <p:cNvPr id="18440" name="Content Placeholder 2"/>
          <p:cNvSpPr txBox="1">
            <a:spLocks/>
          </p:cNvSpPr>
          <p:nvPr/>
        </p:nvSpPr>
        <p:spPr bwMode="auto">
          <a:xfrm>
            <a:off x="457200" y="1371600"/>
            <a:ext cx="7467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buFontTx/>
              <a:buNone/>
            </a:pPr>
            <a:r>
              <a:rPr lang="en-US" altLang="en-US" sz="2000">
                <a:latin typeface="Arial" panose="020B0604020202020204" pitchFamily="34" charset="0"/>
                <a:cs typeface="Arial" panose="020B0604020202020204" pitchFamily="34" charset="0"/>
              </a:rPr>
              <a:t>Merupakan metode penentuan biaya produksi yang hanya memperhitungkan biaya produksi yang berperilaku variabel ke dalam biaya produksi, yang terdiri dari biaya bahan baku, biaya tenaga kerja langsung, dan biaya overhead pabrik variabel.</a:t>
            </a:r>
          </a:p>
        </p:txBody>
      </p:sp>
      <p:sp>
        <p:nvSpPr>
          <p:cNvPr id="9" name="Date Placeholder 3"/>
          <p:cNvSpPr txBox="1">
            <a:spLocks/>
          </p:cNvSpPr>
          <p:nvPr/>
        </p:nvSpPr>
        <p:spPr>
          <a:xfrm rot="5400000">
            <a:off x="7589045" y="1081881"/>
            <a:ext cx="2011362" cy="384175"/>
          </a:xfrm>
          <a:prstGeom prst="rect">
            <a:avLst/>
          </a:prstGeom>
        </p:spPr>
        <p:txBody>
          <a:bodyPr anchor="ctr"/>
          <a:lstStyle/>
          <a:p>
            <a:pPr algn="r" eaLnBrk="1" fontAlgn="auto" hangingPunct="1">
              <a:spcBef>
                <a:spcPts val="0"/>
              </a:spcBef>
              <a:spcAft>
                <a:spcPts val="0"/>
              </a:spcAft>
              <a:defRPr/>
            </a:pPr>
            <a:fld id="{6175EA61-6D3C-410C-BBF6-D11DD6F5384E}" type="datetime1">
              <a:rPr lang="id-ID" sz="1200">
                <a:solidFill>
                  <a:schemeClr val="tx2"/>
                </a:solidFill>
                <a:latin typeface="+mn-lt"/>
              </a:rPr>
              <a:pPr algn="r" eaLnBrk="1" fontAlgn="auto" hangingPunct="1">
                <a:spcBef>
                  <a:spcPts val="0"/>
                </a:spcBef>
                <a:spcAft>
                  <a:spcPts val="0"/>
                </a:spcAft>
                <a:defRPr/>
              </a:pPr>
              <a:t>26/06/2020</a:t>
            </a:fld>
            <a:endParaRPr lang="en-US" sz="1200">
              <a:solidFill>
                <a:schemeClr val="tx2"/>
              </a:solidFill>
              <a:latin typeface="+mn-lt"/>
            </a:endParaRPr>
          </a:p>
        </p:txBody>
      </p:sp>
      <p:sp>
        <p:nvSpPr>
          <p:cNvPr id="18442" name="Slide Number Placeholder 4"/>
          <p:cNvSpPr txBox="1">
            <a:spLocks/>
          </p:cNvSpPr>
          <p:nvPr/>
        </p:nvSpPr>
        <p:spPr bwMode="auto">
          <a:xfrm>
            <a:off x="8129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fld id="{2D98819D-4159-430B-AE13-425EF52DA6D1}" type="slidenum">
              <a:rPr lang="en-US" altLang="en-US" sz="1400" b="1">
                <a:solidFill>
                  <a:srgbClr val="FFFFFF"/>
                </a:solidFill>
              </a:rPr>
              <a:pPr algn="ctr" eaLnBrk="1" hangingPunct="1">
                <a:spcBef>
                  <a:spcPct val="0"/>
                </a:spcBef>
                <a:buClrTx/>
                <a:buSzTx/>
                <a:buFontTx/>
                <a:buNone/>
              </a:pPr>
              <a:t>8</a:t>
            </a:fld>
            <a:endParaRPr lang="en-US" altLang="en-US" sz="1400" b="1">
              <a:solidFill>
                <a:srgbClr val="FFFFFF"/>
              </a:solidFill>
            </a:endParaRPr>
          </a:p>
        </p:txBody>
      </p:sp>
      <p:sp>
        <p:nvSpPr>
          <p:cNvPr id="11" name="Footer Placeholder 5"/>
          <p:cNvSpPr txBox="1">
            <a:spLocks/>
          </p:cNvSpPr>
          <p:nvPr/>
        </p:nvSpPr>
        <p:spPr>
          <a:xfrm rot="5400000">
            <a:off x="6989763" y="3736975"/>
            <a:ext cx="3200400" cy="365125"/>
          </a:xfrm>
          <a:prstGeom prst="rect">
            <a:avLst/>
          </a:prstGeom>
        </p:spPr>
        <p:txBody>
          <a:bodyPr anchor="ctr"/>
          <a:lstStyle/>
          <a:p>
            <a:pPr eaLnBrk="1" fontAlgn="auto" hangingPunct="1">
              <a:spcBef>
                <a:spcPts val="0"/>
              </a:spcBef>
              <a:spcAft>
                <a:spcPts val="0"/>
              </a:spcAft>
              <a:defRPr/>
            </a:pPr>
            <a:r>
              <a:rPr lang="en-US" sz="1200">
                <a:solidFill>
                  <a:schemeClr val="tx2"/>
                </a:solidFill>
                <a:latin typeface="+mn-lt"/>
              </a:rPr>
              <a:t>akuntansi biaya sederhana</a:t>
            </a:r>
          </a:p>
        </p:txBody>
      </p:sp>
      <p:sp>
        <p:nvSpPr>
          <p:cNvPr id="12" name="Content Placeholder 2"/>
          <p:cNvSpPr txBox="1">
            <a:spLocks/>
          </p:cNvSpPr>
          <p:nvPr/>
        </p:nvSpPr>
        <p:spPr bwMode="auto">
          <a:xfrm>
            <a:off x="2209800" y="3429000"/>
            <a:ext cx="5638800" cy="20574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lstStyle/>
          <a:p>
            <a:pPr>
              <a:spcBef>
                <a:spcPts val="600"/>
              </a:spcBef>
              <a:buClr>
                <a:schemeClr val="accent1"/>
              </a:buClr>
              <a:buSzPct val="70000"/>
              <a:buFont typeface="Wingdings" pitchFamily="2" charset="2"/>
              <a:buNone/>
              <a:defRPr/>
            </a:pPr>
            <a:r>
              <a:rPr lang="en-US" sz="2000" dirty="0" err="1">
                <a:solidFill>
                  <a:srgbClr val="FFFF00"/>
                </a:solidFill>
                <a:latin typeface="Arial" pitchFamily="34" charset="0"/>
                <a:cs typeface="Arial" pitchFamily="34" charset="0"/>
              </a:rPr>
              <a:t>Biaya</a:t>
            </a:r>
            <a:r>
              <a:rPr lang="en-US" sz="2000" dirty="0">
                <a:solidFill>
                  <a:srgbClr val="FFFF00"/>
                </a:solidFill>
                <a:latin typeface="Arial" pitchFamily="34" charset="0"/>
                <a:cs typeface="Arial" pitchFamily="34" charset="0"/>
              </a:rPr>
              <a:t> </a:t>
            </a:r>
            <a:r>
              <a:rPr lang="en-US" sz="2000" dirty="0" err="1">
                <a:solidFill>
                  <a:srgbClr val="FFFF00"/>
                </a:solidFill>
                <a:latin typeface="Arial" pitchFamily="34" charset="0"/>
                <a:cs typeface="Arial" pitchFamily="34" charset="0"/>
              </a:rPr>
              <a:t>Produksi</a:t>
            </a:r>
            <a:r>
              <a:rPr lang="en-US" sz="2000" dirty="0">
                <a:solidFill>
                  <a:srgbClr val="FFFF00"/>
                </a:solidFill>
                <a:latin typeface="Arial" pitchFamily="34" charset="0"/>
                <a:cs typeface="Arial" pitchFamily="34" charset="0"/>
              </a:rPr>
              <a:t> :</a:t>
            </a:r>
          </a:p>
          <a:p>
            <a:pPr marL="344488">
              <a:spcBef>
                <a:spcPts val="600"/>
              </a:spcBef>
              <a:buClr>
                <a:schemeClr val="accent1"/>
              </a:buClr>
              <a:buSzPct val="70000"/>
              <a:buFont typeface="Wingdings" pitchFamily="2" charset="2"/>
              <a:buNone/>
              <a:defRPr/>
            </a:pPr>
            <a:r>
              <a:rPr lang="en-US" sz="2000" dirty="0" err="1">
                <a:solidFill>
                  <a:srgbClr val="FFFF00"/>
                </a:solidFill>
                <a:latin typeface="Arial" pitchFamily="34" charset="0"/>
                <a:cs typeface="Arial" pitchFamily="34" charset="0"/>
              </a:rPr>
              <a:t>Biaya</a:t>
            </a:r>
            <a:r>
              <a:rPr lang="en-US" sz="2000" dirty="0">
                <a:solidFill>
                  <a:srgbClr val="FFFF00"/>
                </a:solidFill>
                <a:latin typeface="Arial" pitchFamily="34" charset="0"/>
                <a:cs typeface="Arial" pitchFamily="34" charset="0"/>
              </a:rPr>
              <a:t> </a:t>
            </a:r>
            <a:r>
              <a:rPr lang="en-US" sz="2000" dirty="0" err="1">
                <a:solidFill>
                  <a:srgbClr val="FFFF00"/>
                </a:solidFill>
                <a:latin typeface="Arial" pitchFamily="34" charset="0"/>
                <a:cs typeface="Arial" pitchFamily="34" charset="0"/>
              </a:rPr>
              <a:t>bahan</a:t>
            </a:r>
            <a:r>
              <a:rPr lang="en-US" sz="2000" dirty="0">
                <a:solidFill>
                  <a:srgbClr val="FFFF00"/>
                </a:solidFill>
                <a:latin typeface="Arial" pitchFamily="34" charset="0"/>
                <a:cs typeface="Arial" pitchFamily="34" charset="0"/>
              </a:rPr>
              <a:t> </a:t>
            </a:r>
            <a:r>
              <a:rPr lang="en-US" sz="2000" dirty="0" err="1">
                <a:solidFill>
                  <a:srgbClr val="FFFF00"/>
                </a:solidFill>
                <a:latin typeface="Arial" pitchFamily="34" charset="0"/>
                <a:cs typeface="Arial" pitchFamily="34" charset="0"/>
              </a:rPr>
              <a:t>baku</a:t>
            </a:r>
            <a:r>
              <a:rPr lang="en-US" sz="2000" dirty="0">
                <a:solidFill>
                  <a:srgbClr val="FFFF00"/>
                </a:solidFill>
                <a:latin typeface="Arial" pitchFamily="34" charset="0"/>
                <a:cs typeface="Arial" pitchFamily="34" charset="0"/>
              </a:rPr>
              <a:t>			xxx</a:t>
            </a:r>
          </a:p>
          <a:p>
            <a:pPr marL="344488">
              <a:spcBef>
                <a:spcPts val="600"/>
              </a:spcBef>
              <a:buClr>
                <a:schemeClr val="accent1"/>
              </a:buClr>
              <a:buSzPct val="70000"/>
              <a:buFont typeface="Wingdings" pitchFamily="2" charset="2"/>
              <a:buNone/>
              <a:defRPr/>
            </a:pPr>
            <a:r>
              <a:rPr lang="en-US" sz="2000" dirty="0" err="1">
                <a:solidFill>
                  <a:srgbClr val="FFFF00"/>
                </a:solidFill>
                <a:latin typeface="Arial" pitchFamily="34" charset="0"/>
                <a:cs typeface="Arial" pitchFamily="34" charset="0"/>
              </a:rPr>
              <a:t>Biaya</a:t>
            </a:r>
            <a:r>
              <a:rPr lang="en-US" sz="2000" dirty="0">
                <a:solidFill>
                  <a:srgbClr val="FFFF00"/>
                </a:solidFill>
                <a:latin typeface="Arial" pitchFamily="34" charset="0"/>
                <a:cs typeface="Arial" pitchFamily="34" charset="0"/>
              </a:rPr>
              <a:t> </a:t>
            </a:r>
            <a:r>
              <a:rPr lang="en-US" sz="2000" dirty="0" err="1">
                <a:solidFill>
                  <a:srgbClr val="FFFF00"/>
                </a:solidFill>
                <a:latin typeface="Arial" pitchFamily="34" charset="0"/>
                <a:cs typeface="Arial" pitchFamily="34" charset="0"/>
              </a:rPr>
              <a:t>tenaga</a:t>
            </a:r>
            <a:r>
              <a:rPr lang="en-US" sz="2000" dirty="0">
                <a:solidFill>
                  <a:srgbClr val="FFFF00"/>
                </a:solidFill>
                <a:latin typeface="Arial" pitchFamily="34" charset="0"/>
                <a:cs typeface="Arial" pitchFamily="34" charset="0"/>
              </a:rPr>
              <a:t> </a:t>
            </a:r>
            <a:r>
              <a:rPr lang="en-US" sz="2000" dirty="0" err="1">
                <a:solidFill>
                  <a:srgbClr val="FFFF00"/>
                </a:solidFill>
                <a:latin typeface="Arial" pitchFamily="34" charset="0"/>
                <a:cs typeface="Arial" pitchFamily="34" charset="0"/>
              </a:rPr>
              <a:t>kerja</a:t>
            </a:r>
            <a:r>
              <a:rPr lang="en-US" sz="2000" dirty="0">
                <a:solidFill>
                  <a:srgbClr val="FFFF00"/>
                </a:solidFill>
                <a:latin typeface="Arial" pitchFamily="34" charset="0"/>
                <a:cs typeface="Arial" pitchFamily="34" charset="0"/>
              </a:rPr>
              <a:t> </a:t>
            </a:r>
            <a:r>
              <a:rPr lang="en-US" sz="2000" dirty="0" err="1">
                <a:solidFill>
                  <a:srgbClr val="FFFF00"/>
                </a:solidFill>
                <a:latin typeface="Arial" pitchFamily="34" charset="0"/>
                <a:cs typeface="Arial" pitchFamily="34" charset="0"/>
              </a:rPr>
              <a:t>langsung</a:t>
            </a:r>
            <a:r>
              <a:rPr lang="en-US" sz="2000" dirty="0">
                <a:solidFill>
                  <a:srgbClr val="FFFF00"/>
                </a:solidFill>
                <a:latin typeface="Arial" pitchFamily="34" charset="0"/>
                <a:cs typeface="Arial" pitchFamily="34" charset="0"/>
              </a:rPr>
              <a:t>		xxx</a:t>
            </a:r>
          </a:p>
          <a:p>
            <a:pPr marL="344488">
              <a:spcBef>
                <a:spcPts val="600"/>
              </a:spcBef>
              <a:buClr>
                <a:schemeClr val="accent1"/>
              </a:buClr>
              <a:buSzPct val="70000"/>
              <a:buFont typeface="Wingdings" pitchFamily="2" charset="2"/>
              <a:buNone/>
              <a:defRPr/>
            </a:pPr>
            <a:r>
              <a:rPr lang="en-US" sz="2000" dirty="0" err="1">
                <a:solidFill>
                  <a:srgbClr val="FFFF00"/>
                </a:solidFill>
                <a:latin typeface="Arial" pitchFamily="34" charset="0"/>
                <a:cs typeface="Arial" pitchFamily="34" charset="0"/>
              </a:rPr>
              <a:t>Biaya</a:t>
            </a:r>
            <a:r>
              <a:rPr lang="en-US" sz="2000" dirty="0">
                <a:solidFill>
                  <a:srgbClr val="FFFF00"/>
                </a:solidFill>
                <a:latin typeface="Arial" pitchFamily="34" charset="0"/>
                <a:cs typeface="Arial" pitchFamily="34" charset="0"/>
              </a:rPr>
              <a:t> overhead </a:t>
            </a:r>
            <a:r>
              <a:rPr lang="en-US" sz="2000" dirty="0" err="1">
                <a:solidFill>
                  <a:srgbClr val="FFFF00"/>
                </a:solidFill>
                <a:latin typeface="Arial" pitchFamily="34" charset="0"/>
                <a:cs typeface="Arial" pitchFamily="34" charset="0"/>
              </a:rPr>
              <a:t>pabrik</a:t>
            </a:r>
            <a:r>
              <a:rPr lang="en-US" sz="2000" dirty="0">
                <a:solidFill>
                  <a:srgbClr val="FFFF00"/>
                </a:solidFill>
                <a:latin typeface="Arial" pitchFamily="34" charset="0"/>
                <a:cs typeface="Arial" pitchFamily="34" charset="0"/>
              </a:rPr>
              <a:t> </a:t>
            </a:r>
            <a:r>
              <a:rPr lang="en-US" sz="2000" dirty="0" err="1">
                <a:solidFill>
                  <a:srgbClr val="FFFF00"/>
                </a:solidFill>
                <a:latin typeface="Arial" pitchFamily="34" charset="0"/>
                <a:cs typeface="Arial" pitchFamily="34" charset="0"/>
              </a:rPr>
              <a:t>variabel</a:t>
            </a:r>
            <a:r>
              <a:rPr lang="en-US" sz="2000" dirty="0">
                <a:solidFill>
                  <a:srgbClr val="FFFF00"/>
                </a:solidFill>
                <a:latin typeface="Arial" pitchFamily="34" charset="0"/>
                <a:cs typeface="Arial" pitchFamily="34" charset="0"/>
              </a:rPr>
              <a:t>	xxx</a:t>
            </a:r>
          </a:p>
          <a:p>
            <a:pPr marL="344488">
              <a:spcBef>
                <a:spcPts val="600"/>
              </a:spcBef>
              <a:buClr>
                <a:schemeClr val="accent1"/>
              </a:buClr>
              <a:buSzPct val="70000"/>
              <a:buFont typeface="Wingdings" pitchFamily="2" charset="2"/>
              <a:buNone/>
              <a:defRPr/>
            </a:pPr>
            <a:r>
              <a:rPr lang="en-US" sz="2000" dirty="0">
                <a:solidFill>
                  <a:srgbClr val="FFFF00"/>
                </a:solidFill>
                <a:latin typeface="Arial" pitchFamily="34" charset="0"/>
                <a:cs typeface="Arial" pitchFamily="34" charset="0"/>
              </a:rPr>
              <a:t>Total </a:t>
            </a:r>
            <a:r>
              <a:rPr lang="en-US" sz="2000" dirty="0" err="1">
                <a:solidFill>
                  <a:srgbClr val="FFFF00"/>
                </a:solidFill>
                <a:latin typeface="Arial" pitchFamily="34" charset="0"/>
                <a:cs typeface="Arial" pitchFamily="34" charset="0"/>
              </a:rPr>
              <a:t>biaya</a:t>
            </a:r>
            <a:r>
              <a:rPr lang="en-US" sz="2000" dirty="0">
                <a:solidFill>
                  <a:srgbClr val="FFFF00"/>
                </a:solidFill>
                <a:latin typeface="Arial" pitchFamily="34" charset="0"/>
                <a:cs typeface="Arial" pitchFamily="34" charset="0"/>
              </a:rPr>
              <a:t> </a:t>
            </a:r>
            <a:r>
              <a:rPr lang="en-US" sz="2000" dirty="0" err="1">
                <a:solidFill>
                  <a:srgbClr val="FFFF00"/>
                </a:solidFill>
                <a:latin typeface="Arial" pitchFamily="34" charset="0"/>
                <a:cs typeface="Arial" pitchFamily="34" charset="0"/>
              </a:rPr>
              <a:t>produksi</a:t>
            </a:r>
            <a:r>
              <a:rPr lang="en-US" sz="2000" dirty="0">
                <a:solidFill>
                  <a:srgbClr val="FFFF00"/>
                </a:solidFill>
                <a:latin typeface="Arial" pitchFamily="34" charset="0"/>
                <a:cs typeface="Arial" pitchFamily="34" charset="0"/>
              </a:rPr>
              <a:t>			xxx</a:t>
            </a:r>
          </a:p>
        </p:txBody>
      </p:sp>
      <p:cxnSp>
        <p:nvCxnSpPr>
          <p:cNvPr id="13" name="Straight Connector 12"/>
          <p:cNvCxnSpPr/>
          <p:nvPr/>
        </p:nvCxnSpPr>
        <p:spPr>
          <a:xfrm>
            <a:off x="6705600" y="4968875"/>
            <a:ext cx="762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05600" y="5348288"/>
            <a:ext cx="762000" cy="158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4818" name="Picture 2" descr="C:\Program Files\Microsoft Office\MEDIA\CAGCAT10\j0285410.wmf"/>
          <p:cNvPicPr>
            <a:picLocks noChangeAspect="1" noChangeArrowheads="1"/>
          </p:cNvPicPr>
          <p:nvPr/>
        </p:nvPicPr>
        <p:blipFill>
          <a:blip r:embed="rId2"/>
          <a:srcRect/>
          <a:stretch>
            <a:fillRect/>
          </a:stretch>
        </p:blipFill>
        <p:spPr bwMode="auto">
          <a:xfrm>
            <a:off x="609600" y="4572000"/>
            <a:ext cx="1866900" cy="1776413"/>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44583"/>
        </a:solidFill>
        <a:effectLst/>
      </p:bgPr>
    </p:bg>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6175EA61-6D3C-410C-BBF6-D11DD6F5384E}" type="datetime1">
              <a:rPr lang="id-ID" smtClean="0"/>
              <a:pPr>
                <a:defRPr/>
              </a:pPr>
              <a:t>26/06/2020</a:t>
            </a:fld>
            <a:endParaRPr lang="en-US"/>
          </a:p>
        </p:txBody>
      </p:sp>
      <p:sp>
        <p:nvSpPr>
          <p:cNvPr id="1945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2EFCB3C2-B395-4240-AA48-D643EADFB82F}" type="slidenum">
              <a:rPr lang="en-US" altLang="en-US" sz="1400" smtClean="0">
                <a:solidFill>
                  <a:srgbClr val="FFFFFF"/>
                </a:solidFill>
              </a:rPr>
              <a:pPr>
                <a:spcBef>
                  <a:spcPct val="0"/>
                </a:spcBef>
                <a:buClrTx/>
                <a:buSzTx/>
                <a:buFontTx/>
                <a:buNone/>
              </a:pPr>
              <a:t>9</a:t>
            </a:fld>
            <a:endParaRPr lang="en-US" altLang="en-US" sz="1400" smtClean="0">
              <a:solidFill>
                <a:srgbClr val="FFFFFF"/>
              </a:solidFill>
            </a:endParaRPr>
          </a:p>
        </p:txBody>
      </p:sp>
      <p:sp>
        <p:nvSpPr>
          <p:cNvPr id="6" name="Footer Placeholder 5"/>
          <p:cNvSpPr>
            <a:spLocks noGrp="1"/>
          </p:cNvSpPr>
          <p:nvPr>
            <p:ph type="ftr" sz="quarter" idx="12"/>
          </p:nvPr>
        </p:nvSpPr>
        <p:spPr/>
        <p:txBody>
          <a:bodyPr/>
          <a:lstStyle/>
          <a:p>
            <a:pPr>
              <a:defRPr/>
            </a:pPr>
            <a:r>
              <a:rPr lang="en-US" smtClean="0"/>
              <a:t>akuntansi biaya sederhana</a:t>
            </a:r>
            <a:endParaRPr lang="en-US"/>
          </a:p>
        </p:txBody>
      </p:sp>
      <p:sp>
        <p:nvSpPr>
          <p:cNvPr id="7" name="Title 1"/>
          <p:cNvSpPr txBox="1">
            <a:spLocks/>
          </p:cNvSpPr>
          <p:nvPr/>
        </p:nvSpPr>
        <p:spPr>
          <a:xfrm>
            <a:off x="5257800" y="152400"/>
            <a:ext cx="3581400" cy="503238"/>
          </a:xfrm>
          <a:prstGeom prst="rect">
            <a:avLst/>
          </a:prstGeom>
        </p:spPr>
        <p:style>
          <a:lnRef idx="0">
            <a:schemeClr val="accent2"/>
          </a:lnRef>
          <a:fillRef idx="3">
            <a:schemeClr val="accent2"/>
          </a:fillRef>
          <a:effectRef idx="3">
            <a:schemeClr val="accent2"/>
          </a:effectRef>
          <a:fontRef idx="minor">
            <a:schemeClr val="lt1"/>
          </a:fontRef>
        </p:style>
        <p:txBody>
          <a:bodyPr anchor="b">
            <a:normAutofit fontScale="85000" lnSpcReduction="10000"/>
          </a:bodyPr>
          <a:lstStyle/>
          <a:p>
            <a:pPr algn="ctr">
              <a:defRPr/>
            </a:pPr>
            <a:r>
              <a:rPr lang="en-US" sz="3000" cap="small" dirty="0">
                <a:solidFill>
                  <a:schemeClr val="bg1"/>
                </a:solidFill>
                <a:latin typeface="Arial Rounded MT Bold" pitchFamily="34" charset="0"/>
                <a:ea typeface="+mj-ea"/>
                <a:cs typeface="+mj-cs"/>
              </a:rPr>
              <a:t>VARIABLE COSTING</a:t>
            </a:r>
          </a:p>
        </p:txBody>
      </p:sp>
      <p:sp>
        <p:nvSpPr>
          <p:cNvPr id="8" name="Rounded Rectangle 7"/>
          <p:cNvSpPr/>
          <p:nvPr/>
        </p:nvSpPr>
        <p:spPr>
          <a:xfrm>
            <a:off x="457200" y="304800"/>
            <a:ext cx="1143000" cy="533400"/>
          </a:xfrm>
          <a:prstGeom prst="roundRect">
            <a:avLst/>
          </a:prstGeom>
          <a:blipFill>
            <a:blip r:embed="rId2"/>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9" name="Rounded Rectangle 8"/>
          <p:cNvSpPr/>
          <p:nvPr/>
        </p:nvSpPr>
        <p:spPr>
          <a:xfrm>
            <a:off x="457200" y="1066800"/>
            <a:ext cx="1143000" cy="533400"/>
          </a:xfrm>
          <a:prstGeom prst="roundRect">
            <a:avLst/>
          </a:prstGeom>
          <a:blipFill>
            <a:blip r:embed="rId3"/>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0" name="Rounded Rectangle 9"/>
          <p:cNvSpPr/>
          <p:nvPr/>
        </p:nvSpPr>
        <p:spPr>
          <a:xfrm>
            <a:off x="457200" y="2590800"/>
            <a:ext cx="1143000" cy="533400"/>
          </a:xfrm>
          <a:prstGeom prst="roundRect">
            <a:avLst/>
          </a:prstGeom>
          <a:blipFill>
            <a:blip r:embed="rId4"/>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1" name="Rounded Rectangle 10"/>
          <p:cNvSpPr/>
          <p:nvPr/>
        </p:nvSpPr>
        <p:spPr>
          <a:xfrm>
            <a:off x="3352800" y="5181600"/>
            <a:ext cx="1219200" cy="533400"/>
          </a:xfrm>
          <a:prstGeom prst="roundRect">
            <a:avLst/>
          </a:prstGeom>
          <a:blipFill>
            <a:blip r:embed="rId5"/>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2" name="Rounded Rectangle 11"/>
          <p:cNvSpPr/>
          <p:nvPr/>
        </p:nvSpPr>
        <p:spPr>
          <a:xfrm>
            <a:off x="3352800" y="5943600"/>
            <a:ext cx="1219200" cy="533400"/>
          </a:xfrm>
          <a:prstGeom prst="roundRect">
            <a:avLst/>
          </a:prstGeom>
          <a:blipFill>
            <a:blip r:embed="rId6"/>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3" name="Rounded Rectangle 12"/>
          <p:cNvSpPr/>
          <p:nvPr/>
        </p:nvSpPr>
        <p:spPr>
          <a:xfrm>
            <a:off x="457200" y="1828800"/>
            <a:ext cx="1143000" cy="533400"/>
          </a:xfrm>
          <a:prstGeom prst="roundRect">
            <a:avLst/>
          </a:prstGeom>
          <a:blipFill>
            <a:blip r:embed="rId7"/>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4" name="Rounded Rectangle 13"/>
          <p:cNvSpPr/>
          <p:nvPr/>
        </p:nvSpPr>
        <p:spPr>
          <a:xfrm>
            <a:off x="3352800" y="533400"/>
            <a:ext cx="1219200" cy="533400"/>
          </a:xfrm>
          <a:prstGeom prst="roundRect">
            <a:avLst/>
          </a:prstGeom>
          <a:blipFill>
            <a:blip r:embed="rId2"/>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5" name="Rounded Rectangle 14"/>
          <p:cNvSpPr/>
          <p:nvPr/>
        </p:nvSpPr>
        <p:spPr>
          <a:xfrm>
            <a:off x="3352800" y="1066800"/>
            <a:ext cx="1219200" cy="533400"/>
          </a:xfrm>
          <a:prstGeom prst="roundRect">
            <a:avLst/>
          </a:prstGeom>
          <a:blipFill>
            <a:blip r:embed="rId3"/>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6" name="Rounded Rectangle 15"/>
          <p:cNvSpPr/>
          <p:nvPr/>
        </p:nvSpPr>
        <p:spPr>
          <a:xfrm>
            <a:off x="3352800" y="4343400"/>
            <a:ext cx="1219200" cy="533400"/>
          </a:xfrm>
          <a:prstGeom prst="roundRect">
            <a:avLst/>
          </a:prstGeom>
          <a:blipFill>
            <a:blip r:embed="rId4"/>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7" name="Rounded Rectangle 16"/>
          <p:cNvSpPr/>
          <p:nvPr/>
        </p:nvSpPr>
        <p:spPr>
          <a:xfrm>
            <a:off x="3352800" y="1600200"/>
            <a:ext cx="1219200" cy="533400"/>
          </a:xfrm>
          <a:prstGeom prst="roundRect">
            <a:avLst/>
          </a:prstGeom>
          <a:blipFill>
            <a:blip r:embed="rId7"/>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9494" name="TextBox 19"/>
          <p:cNvSpPr txBox="1">
            <a:spLocks noChangeArrowheads="1"/>
          </p:cNvSpPr>
          <p:nvPr/>
        </p:nvSpPr>
        <p:spPr bwMode="auto">
          <a:xfrm>
            <a:off x="1752600" y="228600"/>
            <a:ext cx="60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Biaya bahan baku</a:t>
            </a:r>
          </a:p>
        </p:txBody>
      </p:sp>
      <p:sp>
        <p:nvSpPr>
          <p:cNvPr id="19495" name="TextBox 20"/>
          <p:cNvSpPr txBox="1">
            <a:spLocks noChangeArrowheads="1"/>
          </p:cNvSpPr>
          <p:nvPr/>
        </p:nvSpPr>
        <p:spPr bwMode="auto">
          <a:xfrm>
            <a:off x="1752600" y="990600"/>
            <a:ext cx="685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Biaya tenaga kerja</a:t>
            </a:r>
          </a:p>
        </p:txBody>
      </p:sp>
      <p:sp>
        <p:nvSpPr>
          <p:cNvPr id="19496" name="TextBox 21"/>
          <p:cNvSpPr txBox="1">
            <a:spLocks noChangeArrowheads="1"/>
          </p:cNvSpPr>
          <p:nvPr/>
        </p:nvSpPr>
        <p:spPr bwMode="auto">
          <a:xfrm>
            <a:off x="1752600" y="1905000"/>
            <a:ext cx="83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BOP variabel</a:t>
            </a:r>
          </a:p>
        </p:txBody>
      </p:sp>
      <p:sp>
        <p:nvSpPr>
          <p:cNvPr id="19497" name="TextBox 22"/>
          <p:cNvSpPr txBox="1">
            <a:spLocks noChangeArrowheads="1"/>
          </p:cNvSpPr>
          <p:nvPr/>
        </p:nvSpPr>
        <p:spPr bwMode="auto">
          <a:xfrm>
            <a:off x="1752600" y="2590800"/>
            <a:ext cx="83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BOP tetap</a:t>
            </a:r>
          </a:p>
        </p:txBody>
      </p:sp>
      <p:sp>
        <p:nvSpPr>
          <p:cNvPr id="19498" name="TextBox 23"/>
          <p:cNvSpPr txBox="1">
            <a:spLocks noChangeArrowheads="1"/>
          </p:cNvSpPr>
          <p:nvPr/>
        </p:nvSpPr>
        <p:spPr bwMode="auto">
          <a:xfrm>
            <a:off x="2743200" y="2057400"/>
            <a:ext cx="609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b="1">
                <a:solidFill>
                  <a:schemeClr val="bg1"/>
                </a:solidFill>
                <a:latin typeface="Arial" panose="020B0604020202020204" pitchFamily="34" charset="0"/>
              </a:rPr>
              <a:t>=</a:t>
            </a:r>
          </a:p>
        </p:txBody>
      </p:sp>
      <p:sp>
        <p:nvSpPr>
          <p:cNvPr id="19499" name="TextBox 24"/>
          <p:cNvSpPr txBox="1">
            <a:spLocks noChangeArrowheads="1"/>
          </p:cNvSpPr>
          <p:nvPr/>
        </p:nvSpPr>
        <p:spPr bwMode="auto">
          <a:xfrm>
            <a:off x="4724400" y="1371600"/>
            <a:ext cx="838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Harga Pokok Produk Variabel</a:t>
            </a:r>
          </a:p>
        </p:txBody>
      </p:sp>
      <p:sp>
        <p:nvSpPr>
          <p:cNvPr id="19500" name="TextBox 25"/>
          <p:cNvSpPr txBox="1">
            <a:spLocks noChangeArrowheads="1"/>
          </p:cNvSpPr>
          <p:nvPr/>
        </p:nvSpPr>
        <p:spPr bwMode="auto">
          <a:xfrm>
            <a:off x="2286000" y="5181600"/>
            <a:ext cx="99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Biaya Periode</a:t>
            </a:r>
          </a:p>
        </p:txBody>
      </p:sp>
      <p:sp>
        <p:nvSpPr>
          <p:cNvPr id="19501" name="TextBox 26"/>
          <p:cNvSpPr txBox="1">
            <a:spLocks noChangeArrowheads="1"/>
          </p:cNvSpPr>
          <p:nvPr/>
        </p:nvSpPr>
        <p:spPr bwMode="auto">
          <a:xfrm>
            <a:off x="4724400" y="5105400"/>
            <a:ext cx="990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Biaya adm &amp; umum tetap</a:t>
            </a:r>
          </a:p>
        </p:txBody>
      </p:sp>
      <p:sp>
        <p:nvSpPr>
          <p:cNvPr id="19502" name="TextBox 27"/>
          <p:cNvSpPr txBox="1">
            <a:spLocks noChangeArrowheads="1"/>
          </p:cNvSpPr>
          <p:nvPr/>
        </p:nvSpPr>
        <p:spPr bwMode="auto">
          <a:xfrm>
            <a:off x="4724400" y="5867400"/>
            <a:ext cx="990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Biaya pemasaran tetap</a:t>
            </a:r>
          </a:p>
        </p:txBody>
      </p:sp>
      <p:sp>
        <p:nvSpPr>
          <p:cNvPr id="19503" name="TextBox 28"/>
          <p:cNvSpPr txBox="1">
            <a:spLocks noChangeArrowheads="1"/>
          </p:cNvSpPr>
          <p:nvPr/>
        </p:nvSpPr>
        <p:spPr bwMode="auto">
          <a:xfrm>
            <a:off x="3657600" y="4846638"/>
            <a:ext cx="5730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chemeClr val="bg1"/>
                </a:solidFill>
                <a:latin typeface="Arial" panose="020B0604020202020204" pitchFamily="34" charset="0"/>
              </a:rPr>
              <a:t>+</a:t>
            </a:r>
          </a:p>
        </p:txBody>
      </p:sp>
      <p:sp>
        <p:nvSpPr>
          <p:cNvPr id="19504" name="TextBox 29"/>
          <p:cNvSpPr txBox="1">
            <a:spLocks noChangeArrowheads="1"/>
          </p:cNvSpPr>
          <p:nvPr/>
        </p:nvSpPr>
        <p:spPr bwMode="auto">
          <a:xfrm>
            <a:off x="838200" y="2286000"/>
            <a:ext cx="538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chemeClr val="bg1"/>
                </a:solidFill>
                <a:latin typeface="Arial" panose="020B0604020202020204" pitchFamily="34" charset="0"/>
              </a:rPr>
              <a:t>+</a:t>
            </a:r>
          </a:p>
        </p:txBody>
      </p:sp>
      <p:sp>
        <p:nvSpPr>
          <p:cNvPr id="19505" name="TextBox 30"/>
          <p:cNvSpPr txBox="1">
            <a:spLocks noChangeArrowheads="1"/>
          </p:cNvSpPr>
          <p:nvPr/>
        </p:nvSpPr>
        <p:spPr bwMode="auto">
          <a:xfrm>
            <a:off x="3643313" y="5638800"/>
            <a:ext cx="574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chemeClr val="bg1"/>
                </a:solidFill>
                <a:latin typeface="Arial" panose="020B0604020202020204" pitchFamily="34" charset="0"/>
              </a:rPr>
              <a:t>+</a:t>
            </a:r>
          </a:p>
        </p:txBody>
      </p:sp>
      <p:sp>
        <p:nvSpPr>
          <p:cNvPr id="19506" name="TextBox 31"/>
          <p:cNvSpPr txBox="1">
            <a:spLocks noChangeArrowheads="1"/>
          </p:cNvSpPr>
          <p:nvPr/>
        </p:nvSpPr>
        <p:spPr bwMode="auto">
          <a:xfrm>
            <a:off x="838200" y="1524000"/>
            <a:ext cx="538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chemeClr val="bg1"/>
                </a:solidFill>
                <a:latin typeface="Arial" panose="020B0604020202020204" pitchFamily="34" charset="0"/>
              </a:rPr>
              <a:t>+</a:t>
            </a:r>
          </a:p>
        </p:txBody>
      </p:sp>
      <p:sp>
        <p:nvSpPr>
          <p:cNvPr id="19507" name="TextBox 32"/>
          <p:cNvSpPr txBox="1">
            <a:spLocks noChangeArrowheads="1"/>
          </p:cNvSpPr>
          <p:nvPr/>
        </p:nvSpPr>
        <p:spPr bwMode="auto">
          <a:xfrm>
            <a:off x="838200" y="762000"/>
            <a:ext cx="538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chemeClr val="bg1"/>
                </a:solidFill>
                <a:latin typeface="Arial" panose="020B0604020202020204" pitchFamily="34" charset="0"/>
              </a:rPr>
              <a:t>+</a:t>
            </a:r>
          </a:p>
        </p:txBody>
      </p:sp>
      <p:cxnSp>
        <p:nvCxnSpPr>
          <p:cNvPr id="41" name="Straight Connector 40"/>
          <p:cNvCxnSpPr/>
          <p:nvPr/>
        </p:nvCxnSpPr>
        <p:spPr>
          <a:xfrm rot="5400000">
            <a:off x="2171701" y="5448300"/>
            <a:ext cx="1752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048000" y="45720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049588" y="6323013"/>
            <a:ext cx="3048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3352800" y="3124200"/>
            <a:ext cx="1219200" cy="533400"/>
          </a:xfrm>
          <a:prstGeom prst="roundRect">
            <a:avLst/>
          </a:prstGeom>
          <a:blipFill>
            <a:blip r:embed="rId8"/>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45" name="Rounded Rectangle 44"/>
          <p:cNvSpPr/>
          <p:nvPr/>
        </p:nvSpPr>
        <p:spPr>
          <a:xfrm>
            <a:off x="3352800" y="2362200"/>
            <a:ext cx="1219200" cy="533400"/>
          </a:xfrm>
          <a:prstGeom prst="roundRect">
            <a:avLst/>
          </a:prstGeom>
          <a:blipFill>
            <a:blip r:embed="rId9"/>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cxnSp>
        <p:nvCxnSpPr>
          <p:cNvPr id="46" name="Straight Connector 45"/>
          <p:cNvCxnSpPr/>
          <p:nvPr/>
        </p:nvCxnSpPr>
        <p:spPr>
          <a:xfrm>
            <a:off x="3048000" y="5408613"/>
            <a:ext cx="3048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19518" name="TextBox 47"/>
          <p:cNvSpPr txBox="1">
            <a:spLocks noChangeArrowheads="1"/>
          </p:cNvSpPr>
          <p:nvPr/>
        </p:nvSpPr>
        <p:spPr bwMode="auto">
          <a:xfrm>
            <a:off x="4724400" y="4448175"/>
            <a:ext cx="990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BOP tetap</a:t>
            </a:r>
          </a:p>
        </p:txBody>
      </p:sp>
      <p:sp>
        <p:nvSpPr>
          <p:cNvPr id="19519" name="TextBox 48"/>
          <p:cNvSpPr txBox="1">
            <a:spLocks noChangeArrowheads="1"/>
          </p:cNvSpPr>
          <p:nvPr/>
        </p:nvSpPr>
        <p:spPr bwMode="auto">
          <a:xfrm>
            <a:off x="4724400" y="3048000"/>
            <a:ext cx="990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Biaya pemasaran variabel</a:t>
            </a:r>
          </a:p>
        </p:txBody>
      </p:sp>
      <p:sp>
        <p:nvSpPr>
          <p:cNvPr id="19520" name="TextBox 49"/>
          <p:cNvSpPr txBox="1">
            <a:spLocks noChangeArrowheads="1"/>
          </p:cNvSpPr>
          <p:nvPr/>
        </p:nvSpPr>
        <p:spPr bwMode="auto">
          <a:xfrm>
            <a:off x="4724400" y="2286000"/>
            <a:ext cx="990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Biaya adm &amp; umum variabel</a:t>
            </a:r>
          </a:p>
        </p:txBody>
      </p:sp>
      <p:sp>
        <p:nvSpPr>
          <p:cNvPr id="19521" name="TextBox 50"/>
          <p:cNvSpPr txBox="1">
            <a:spLocks noChangeArrowheads="1"/>
          </p:cNvSpPr>
          <p:nvPr/>
        </p:nvSpPr>
        <p:spPr bwMode="auto">
          <a:xfrm>
            <a:off x="3657600" y="2819400"/>
            <a:ext cx="573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chemeClr val="bg1"/>
                </a:solidFill>
                <a:latin typeface="Arial" panose="020B0604020202020204" pitchFamily="34" charset="0"/>
              </a:rPr>
              <a:t>+</a:t>
            </a:r>
          </a:p>
        </p:txBody>
      </p:sp>
      <p:sp>
        <p:nvSpPr>
          <p:cNvPr id="19522" name="TextBox 51"/>
          <p:cNvSpPr txBox="1">
            <a:spLocks noChangeArrowheads="1"/>
          </p:cNvSpPr>
          <p:nvPr/>
        </p:nvSpPr>
        <p:spPr bwMode="auto">
          <a:xfrm>
            <a:off x="3657600" y="2057400"/>
            <a:ext cx="573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chemeClr val="bg1"/>
                </a:solidFill>
                <a:latin typeface="Arial" panose="020B0604020202020204" pitchFamily="34" charset="0"/>
              </a:rPr>
              <a:t>+</a:t>
            </a:r>
          </a:p>
        </p:txBody>
      </p:sp>
      <p:sp>
        <p:nvSpPr>
          <p:cNvPr id="19523" name="TextBox 52"/>
          <p:cNvSpPr txBox="1">
            <a:spLocks noChangeArrowheads="1"/>
          </p:cNvSpPr>
          <p:nvPr/>
        </p:nvSpPr>
        <p:spPr bwMode="auto">
          <a:xfrm>
            <a:off x="3657600" y="3821113"/>
            <a:ext cx="5730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0"/>
              </a:spcBef>
              <a:buClrTx/>
              <a:buSzTx/>
              <a:buFontTx/>
              <a:buNone/>
            </a:pPr>
            <a:r>
              <a:rPr lang="en-US" altLang="en-US" sz="1800">
                <a:solidFill>
                  <a:schemeClr val="bg1"/>
                </a:solidFill>
                <a:latin typeface="Arial" panose="020B0604020202020204" pitchFamily="34" charset="0"/>
              </a:rPr>
              <a:t>+</a:t>
            </a:r>
          </a:p>
        </p:txBody>
      </p:sp>
      <p:sp>
        <p:nvSpPr>
          <p:cNvPr id="54" name="Rounded Rectangle 53"/>
          <p:cNvSpPr/>
          <p:nvPr/>
        </p:nvSpPr>
        <p:spPr>
          <a:xfrm>
            <a:off x="6248400" y="4495800"/>
            <a:ext cx="1219200" cy="533400"/>
          </a:xfrm>
          <a:prstGeom prst="roundRect">
            <a:avLst/>
          </a:prstGeom>
          <a:blipFill>
            <a:blip r:embed="rId5"/>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55" name="Rounded Rectangle 54"/>
          <p:cNvSpPr/>
          <p:nvPr/>
        </p:nvSpPr>
        <p:spPr>
          <a:xfrm>
            <a:off x="6248400" y="5029200"/>
            <a:ext cx="1219200" cy="533400"/>
          </a:xfrm>
          <a:prstGeom prst="roundRect">
            <a:avLst/>
          </a:prstGeom>
          <a:blipFill>
            <a:blip r:embed="rId6"/>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56" name="Rounded Rectangle 55"/>
          <p:cNvSpPr/>
          <p:nvPr/>
        </p:nvSpPr>
        <p:spPr>
          <a:xfrm>
            <a:off x="6248400" y="1295400"/>
            <a:ext cx="1219200" cy="533400"/>
          </a:xfrm>
          <a:prstGeom prst="roundRect">
            <a:avLst/>
          </a:prstGeom>
          <a:blipFill>
            <a:blip r:embed="rId2"/>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57" name="Rounded Rectangle 56"/>
          <p:cNvSpPr/>
          <p:nvPr/>
        </p:nvSpPr>
        <p:spPr>
          <a:xfrm>
            <a:off x="6248400" y="1828800"/>
            <a:ext cx="1219200" cy="533400"/>
          </a:xfrm>
          <a:prstGeom prst="roundRect">
            <a:avLst/>
          </a:prstGeom>
          <a:blipFill>
            <a:blip r:embed="rId3"/>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58" name="Rounded Rectangle 57"/>
          <p:cNvSpPr/>
          <p:nvPr/>
        </p:nvSpPr>
        <p:spPr>
          <a:xfrm>
            <a:off x="6248400" y="3962400"/>
            <a:ext cx="1219200" cy="533400"/>
          </a:xfrm>
          <a:prstGeom prst="roundRect">
            <a:avLst/>
          </a:prstGeom>
          <a:blipFill>
            <a:blip r:embed="rId4"/>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59" name="Rounded Rectangle 58"/>
          <p:cNvSpPr/>
          <p:nvPr/>
        </p:nvSpPr>
        <p:spPr>
          <a:xfrm>
            <a:off x="6248400" y="2362200"/>
            <a:ext cx="1219200" cy="533400"/>
          </a:xfrm>
          <a:prstGeom prst="roundRect">
            <a:avLst/>
          </a:prstGeom>
          <a:blipFill>
            <a:blip r:embed="rId7"/>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65" name="Rounded Rectangle 64"/>
          <p:cNvSpPr/>
          <p:nvPr/>
        </p:nvSpPr>
        <p:spPr>
          <a:xfrm>
            <a:off x="6248400" y="3429000"/>
            <a:ext cx="1219200" cy="533400"/>
          </a:xfrm>
          <a:prstGeom prst="roundRect">
            <a:avLst/>
          </a:prstGeom>
          <a:blipFill>
            <a:blip r:embed="rId8"/>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66" name="Rounded Rectangle 65"/>
          <p:cNvSpPr/>
          <p:nvPr/>
        </p:nvSpPr>
        <p:spPr>
          <a:xfrm>
            <a:off x="6248400" y="2895600"/>
            <a:ext cx="1219200" cy="533400"/>
          </a:xfrm>
          <a:prstGeom prst="roundRect">
            <a:avLst/>
          </a:prstGeom>
          <a:blipFill>
            <a:blip r:embed="rId9"/>
            <a:tile tx="0" ty="0" sx="40000" sy="50000" flip="y" algn="tl"/>
          </a:blipFill>
        </p:spPr>
        <p:style>
          <a:lnRef idx="2">
            <a:schemeClr val="accent1">
              <a:shade val="50000"/>
            </a:schemeClr>
          </a:lnRef>
          <a:fillRef idx="1003">
            <a:schemeClr val="dk1"/>
          </a:fillRef>
          <a:effectRef idx="0">
            <a:schemeClr val="accent1"/>
          </a:effectRef>
          <a:fontRef idx="minor">
            <a:schemeClr val="lt1"/>
          </a:fontRef>
        </p:style>
        <p:txBody>
          <a:bodyPr anchor="ctr"/>
          <a:lstStyle/>
          <a:p>
            <a:pPr algn="ctr" eaLnBrk="1" hangingPunct="1">
              <a:defRPr/>
            </a:pPr>
            <a:endParaRPr lang="en-US">
              <a:solidFill>
                <a:schemeClr val="bg1"/>
              </a:solidFill>
            </a:endParaRPr>
          </a:p>
        </p:txBody>
      </p:sp>
      <p:sp>
        <p:nvSpPr>
          <p:cNvPr id="19548" name="TextBox 70"/>
          <p:cNvSpPr txBox="1">
            <a:spLocks noChangeArrowheads="1"/>
          </p:cNvSpPr>
          <p:nvPr/>
        </p:nvSpPr>
        <p:spPr bwMode="auto">
          <a:xfrm>
            <a:off x="5881688" y="3232150"/>
            <a:ext cx="609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b="1">
                <a:solidFill>
                  <a:schemeClr val="bg1"/>
                </a:solidFill>
                <a:latin typeface="Arial" panose="020B0604020202020204" pitchFamily="34" charset="0"/>
              </a:rPr>
              <a:t>=</a:t>
            </a:r>
          </a:p>
        </p:txBody>
      </p:sp>
      <p:sp>
        <p:nvSpPr>
          <p:cNvPr id="19549" name="TextBox 71"/>
          <p:cNvSpPr txBox="1">
            <a:spLocks noChangeArrowheads="1"/>
          </p:cNvSpPr>
          <p:nvPr/>
        </p:nvSpPr>
        <p:spPr bwMode="auto">
          <a:xfrm>
            <a:off x="7543800" y="3048000"/>
            <a:ext cx="838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200">
                <a:solidFill>
                  <a:schemeClr val="bg1"/>
                </a:solidFill>
                <a:latin typeface="Arial" panose="020B0604020202020204" pitchFamily="34" charset="0"/>
              </a:rPr>
              <a:t>Total Harga Pokok Produk</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283</TotalTime>
  <Words>779</Words>
  <Application>Microsoft Office PowerPoint</Application>
  <PresentationFormat>On-screen Show (4:3)</PresentationFormat>
  <Paragraphs>276</Paragraphs>
  <Slides>16</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16</vt:i4>
      </vt:variant>
    </vt:vector>
  </HeadingPairs>
  <TitlesOfParts>
    <vt:vector size="29" baseType="lpstr">
      <vt:lpstr>Arial</vt:lpstr>
      <vt:lpstr>Century Schoolbook</vt:lpstr>
      <vt:lpstr>Wingdings</vt:lpstr>
      <vt:lpstr>Wingdings 2</vt:lpstr>
      <vt:lpstr>Calibri</vt:lpstr>
      <vt:lpstr>Arial Rounded MT Bold</vt:lpstr>
      <vt:lpstr>Arial Narrow</vt:lpstr>
      <vt:lpstr>Perpetua</vt:lpstr>
      <vt:lpstr>Times New Roman</vt:lpstr>
      <vt:lpstr>Berlin Sans FB</vt:lpstr>
      <vt:lpstr>Verdana</vt:lpstr>
      <vt:lpstr>Agency FB</vt:lpstr>
      <vt:lpstr>Oriel</vt:lpstr>
      <vt:lpstr>Siklus Akuntansi Biaya Sederhana</vt:lpstr>
      <vt:lpstr>SIKLUS PEMBUATAN PRODUK</vt:lpstr>
      <vt:lpstr>SIKLUS AKUNTANSI BIAYA</vt:lpstr>
      <vt:lpstr>METODE PENGUMPULAN BIAYA PRODUKSI</vt:lpstr>
      <vt:lpstr>METODE PENENTUAN BIAYA PRODUKSI</vt:lpstr>
      <vt:lpstr>FULL COSTING</vt:lpstr>
      <vt:lpstr>PowerPoint Presentation</vt:lpstr>
      <vt:lpstr>PowerPoint Presentation</vt:lpstr>
      <vt:lpstr>PowerPoint Presentation</vt:lpstr>
      <vt:lpstr> akuntansi biaya bahan baku</vt:lpstr>
      <vt:lpstr>Akuntansi biaya tenaga kerja langsung</vt:lpstr>
      <vt:lpstr>AKUNTANSI BIAYA OVERHEAD PABRIK</vt:lpstr>
      <vt:lpstr>ALUR BIAYA</vt:lpstr>
      <vt:lpstr>LAPORAN HARGA POKOK PRODUKSI (LAPORAN BIAYA PRODUKSI)</vt:lpstr>
      <vt:lpstr>PowerPoint Presentation</vt:lpstr>
      <vt:lpstr>Soal Latihan</vt:lpstr>
    </vt:vector>
  </TitlesOfParts>
  <Company>bukit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Siklus Akuntansi Biaya Sederhana</dc:title>
  <dc:creator>Ahmad Nurkhin</dc:creator>
  <cp:lastModifiedBy>PRODI AKT</cp:lastModifiedBy>
  <cp:revision>38</cp:revision>
  <dcterms:created xsi:type="dcterms:W3CDTF">2009-03-09T06:18:22Z</dcterms:created>
  <dcterms:modified xsi:type="dcterms:W3CDTF">2020-06-26T04:44:33Z</dcterms:modified>
</cp:coreProperties>
</file>