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62" r:id="rId2"/>
    <p:sldId id="263" r:id="rId3"/>
    <p:sldId id="264" r:id="rId4"/>
    <p:sldId id="265" r:id="rId5"/>
    <p:sldId id="266" r:id="rId6"/>
    <p:sldId id="267" r:id="rId7"/>
    <p:sldId id="268" r:id="rId8"/>
    <p:sldId id="269" r:id="rId9"/>
    <p:sldId id="270" r:id="rId10"/>
    <p:sldId id="256" r:id="rId11"/>
    <p:sldId id="257" r:id="rId12"/>
    <p:sldId id="258" r:id="rId13"/>
    <p:sldId id="260" r:id="rId14"/>
    <p:sldId id="259" r:id="rId15"/>
    <p:sldId id="261" r:id="rId16"/>
    <p:sldId id="290" r:id="rId17"/>
    <p:sldId id="291" r:id="rId18"/>
    <p:sldId id="292" r:id="rId19"/>
    <p:sldId id="293" r:id="rId20"/>
    <p:sldId id="294" r:id="rId21"/>
    <p:sldId id="295" r:id="rId22"/>
    <p:sldId id="284" r:id="rId23"/>
    <p:sldId id="285" r:id="rId24"/>
    <p:sldId id="286" r:id="rId25"/>
    <p:sldId id="287" r:id="rId26"/>
    <p:sldId id="288" r:id="rId27"/>
    <p:sldId id="289" r:id="rId28"/>
    <p:sldId id="279" r:id="rId29"/>
    <p:sldId id="280" r:id="rId30"/>
    <p:sldId id="281" r:id="rId31"/>
    <p:sldId id="282" r:id="rId32"/>
    <p:sldId id="283" r:id="rId33"/>
    <p:sldId id="271" r:id="rId34"/>
    <p:sldId id="272" r:id="rId35"/>
    <p:sldId id="273" r:id="rId36"/>
    <p:sldId id="274" r:id="rId37"/>
    <p:sldId id="275" r:id="rId38"/>
    <p:sldId id="276" r:id="rId39"/>
    <p:sldId id="277" r:id="rId40"/>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14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54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67614-93F3-4A35-BB08-3A292CEE36C1}" type="datetimeFigureOut">
              <a:rPr lang="id-ID" smtClean="0"/>
              <a:pPr/>
              <a:t>05/10/2019</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783385-4160-4F56-BD23-C308D160B6B2}"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CDBCC9E7-D2D5-4B01-974B-91DE8E54863B}" type="slidenum">
              <a:rPr lang="id-ID" smtClean="0"/>
              <a:pPr/>
              <a:t>21</a:t>
            </a:fld>
            <a:endParaRPr lang="id-ID"/>
          </a:p>
        </p:txBody>
      </p:sp>
    </p:spTree>
    <p:extLst>
      <p:ext uri="{BB962C8B-B14F-4D97-AF65-F5344CB8AC3E}">
        <p14:creationId xmlns:p14="http://schemas.microsoft.com/office/powerpoint/2010/main" val="78268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E521CAC2-162D-4472-A635-EEAB8E20E15E}" type="datetimeFigureOut">
              <a:rPr lang="id-ID" smtClean="0"/>
              <a:pPr/>
              <a:t>05/10/2019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B4A61B8-FD06-4A96-8431-AF942D5F43B6}"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521CAC2-162D-4472-A635-EEAB8E20E15E}" type="datetimeFigureOut">
              <a:rPr lang="id-ID" smtClean="0"/>
              <a:pPr/>
              <a:t>05/10/2019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B4A61B8-FD06-4A96-8431-AF942D5F43B6}"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521CAC2-162D-4472-A635-EEAB8E20E15E}" type="datetimeFigureOut">
              <a:rPr lang="id-ID" smtClean="0"/>
              <a:pPr/>
              <a:t>05/10/2019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B4A61B8-FD06-4A96-8431-AF942D5F43B6}"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521CAC2-162D-4472-A635-EEAB8E20E15E}" type="datetimeFigureOut">
              <a:rPr lang="id-ID" smtClean="0"/>
              <a:pPr/>
              <a:t>05/10/2019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B4A61B8-FD06-4A96-8431-AF942D5F43B6}"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21CAC2-162D-4472-A635-EEAB8E20E15E}" type="datetimeFigureOut">
              <a:rPr lang="id-ID" smtClean="0"/>
              <a:pPr/>
              <a:t>05/10/2019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B4A61B8-FD06-4A96-8431-AF942D5F43B6}"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E521CAC2-162D-4472-A635-EEAB8E20E15E}" type="datetimeFigureOut">
              <a:rPr lang="id-ID" smtClean="0"/>
              <a:pPr/>
              <a:t>05/10/2019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B4A61B8-FD06-4A96-8431-AF942D5F43B6}"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E521CAC2-162D-4472-A635-EEAB8E20E15E}" type="datetimeFigureOut">
              <a:rPr lang="id-ID" smtClean="0"/>
              <a:pPr/>
              <a:t>05/10/2019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B4A61B8-FD06-4A96-8431-AF942D5F43B6}"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E521CAC2-162D-4472-A635-EEAB8E20E15E}" type="datetimeFigureOut">
              <a:rPr lang="id-ID" smtClean="0"/>
              <a:pPr/>
              <a:t>05/10/2019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B4A61B8-FD06-4A96-8431-AF942D5F43B6}"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21CAC2-162D-4472-A635-EEAB8E20E15E}" type="datetimeFigureOut">
              <a:rPr lang="id-ID" smtClean="0"/>
              <a:pPr/>
              <a:t>05/10/2019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5B4A61B8-FD06-4A96-8431-AF942D5F43B6}"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21CAC2-162D-4472-A635-EEAB8E20E15E}" type="datetimeFigureOut">
              <a:rPr lang="id-ID" smtClean="0"/>
              <a:pPr/>
              <a:t>05/10/2019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B4A61B8-FD06-4A96-8431-AF942D5F43B6}"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21CAC2-162D-4472-A635-EEAB8E20E15E}" type="datetimeFigureOut">
              <a:rPr lang="id-ID" smtClean="0"/>
              <a:pPr/>
              <a:t>05/10/2019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B4A61B8-FD06-4A96-8431-AF942D5F43B6}"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21CAC2-162D-4472-A635-EEAB8E20E15E}" type="datetimeFigureOut">
              <a:rPr lang="id-ID" smtClean="0"/>
              <a:pPr/>
              <a:t>05/10/2019</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4A61B8-FD06-4A96-8431-AF942D5F43B6}"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4" name="Horizontal Scroll 3"/>
          <p:cNvSpPr/>
          <p:nvPr/>
        </p:nvSpPr>
        <p:spPr>
          <a:xfrm>
            <a:off x="971600" y="332656"/>
            <a:ext cx="7200800" cy="1584176"/>
          </a:xfrm>
          <a:prstGeom prst="horizontalScroll">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id-ID" sz="2800" b="1" dirty="0" smtClean="0">
                <a:solidFill>
                  <a:schemeClr val="tx1"/>
                </a:solidFill>
                <a:latin typeface="Gabriola" pitchFamily="82" charset="0"/>
              </a:rPr>
              <a:t>AKUNTANSI BIAYA : INFORMASI UNTUK PENGAMBILAN KEPUTUSAN</a:t>
            </a:r>
            <a:endParaRPr lang="id-ID" sz="2800" b="1" dirty="0">
              <a:solidFill>
                <a:schemeClr val="tx1"/>
              </a:solidFill>
              <a:latin typeface="Gabriola" pitchFamily="82" charset="0"/>
            </a:endParaRPr>
          </a:p>
        </p:txBody>
      </p:sp>
      <p:sp>
        <p:nvSpPr>
          <p:cNvPr id="5" name="Vertical Scroll 4"/>
          <p:cNvSpPr/>
          <p:nvPr/>
        </p:nvSpPr>
        <p:spPr>
          <a:xfrm>
            <a:off x="1979712" y="2564904"/>
            <a:ext cx="5328592" cy="3456384"/>
          </a:xfrm>
          <a:prstGeom prst="verticalScroll">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id-ID" sz="2800" dirty="0" smtClean="0">
                <a:solidFill>
                  <a:schemeClr val="tx1"/>
                </a:solidFill>
                <a:latin typeface="Gabriola" pitchFamily="82" charset="0"/>
              </a:rPr>
              <a:t>KELOMPOK 1 :</a:t>
            </a:r>
          </a:p>
          <a:p>
            <a:pPr marL="342900" indent="-342900" algn="just">
              <a:buAutoNum type="arabicPeriod"/>
            </a:pPr>
            <a:r>
              <a:rPr lang="id-ID" sz="2000" dirty="0" smtClean="0">
                <a:solidFill>
                  <a:schemeClr val="tx1"/>
                </a:solidFill>
                <a:latin typeface="Gabriola" pitchFamily="82" charset="0"/>
              </a:rPr>
              <a:t>Angela Gita Prameswari	/ 2017011004</a:t>
            </a:r>
          </a:p>
          <a:p>
            <a:pPr marL="342900" indent="-342900" algn="just">
              <a:buAutoNum type="arabicPeriod"/>
            </a:pPr>
            <a:r>
              <a:rPr lang="id-ID" sz="2000" dirty="0" smtClean="0">
                <a:solidFill>
                  <a:schemeClr val="tx1"/>
                </a:solidFill>
                <a:latin typeface="Gabriola" pitchFamily="82" charset="0"/>
              </a:rPr>
              <a:t>Inri Septi Anggraini Sinurat	/ 2017011010</a:t>
            </a:r>
          </a:p>
          <a:p>
            <a:pPr marL="342900" indent="-342900" algn="just">
              <a:buAutoNum type="arabicPeriod"/>
            </a:pPr>
            <a:r>
              <a:rPr lang="id-ID" sz="2000" dirty="0" smtClean="0">
                <a:solidFill>
                  <a:schemeClr val="tx1"/>
                </a:solidFill>
                <a:latin typeface="Gabriola" pitchFamily="82" charset="0"/>
              </a:rPr>
              <a:t>Xena Legina		/ 2017011022</a:t>
            </a:r>
          </a:p>
          <a:p>
            <a:pPr marL="342900" indent="-342900" algn="just">
              <a:buAutoNum type="arabicPeriod"/>
            </a:pPr>
            <a:r>
              <a:rPr lang="id-ID" sz="2000" dirty="0" smtClean="0">
                <a:solidFill>
                  <a:schemeClr val="tx1"/>
                </a:solidFill>
                <a:latin typeface="Gabriola" pitchFamily="82" charset="0"/>
              </a:rPr>
              <a:t>Grace Cezza Aninda	/ 2017011029</a:t>
            </a:r>
          </a:p>
          <a:p>
            <a:pPr marL="342900" indent="-342900" algn="just">
              <a:buAutoNum type="arabicPeriod"/>
            </a:pPr>
            <a:r>
              <a:rPr lang="id-ID" sz="2000" dirty="0" smtClean="0">
                <a:solidFill>
                  <a:schemeClr val="tx1"/>
                </a:solidFill>
                <a:latin typeface="Gabriola" pitchFamily="82" charset="0"/>
              </a:rPr>
              <a:t>Maria Vincentia Zai	/ 20171011033</a:t>
            </a:r>
          </a:p>
          <a:p>
            <a:pPr marL="342900" indent="-342900" algn="just">
              <a:buAutoNum type="arabicPeriod"/>
            </a:pPr>
            <a:r>
              <a:rPr lang="id-ID" sz="2000" dirty="0" smtClean="0">
                <a:solidFill>
                  <a:schemeClr val="tx1"/>
                </a:solidFill>
                <a:latin typeface="Gabriola" pitchFamily="82" charset="0"/>
              </a:rPr>
              <a:t>Felicia Fiorenita		/ 2017011034</a:t>
            </a:r>
          </a:p>
        </p:txBody>
      </p:sp>
      <p:pic>
        <p:nvPicPr>
          <p:cNvPr id="9" name="Picture 8" descr="HHBH.jpeg"/>
          <p:cNvPicPr>
            <a:picLocks noChangeAspect="1"/>
          </p:cNvPicPr>
          <p:nvPr/>
        </p:nvPicPr>
        <p:blipFill>
          <a:blip r:embed="rId3" cstate="print"/>
          <a:stretch>
            <a:fillRect/>
          </a:stretch>
        </p:blipFill>
        <p:spPr>
          <a:xfrm>
            <a:off x="251520" y="1916832"/>
            <a:ext cx="2232248" cy="2200275"/>
          </a:xfrm>
          <a:prstGeom prst="rect">
            <a:avLst/>
          </a:prstGeom>
        </p:spPr>
      </p:pic>
      <p:pic>
        <p:nvPicPr>
          <p:cNvPr id="1028" name="Picture 4"/>
          <p:cNvPicPr>
            <a:picLocks noChangeAspect="1" noChangeArrowheads="1"/>
          </p:cNvPicPr>
          <p:nvPr/>
        </p:nvPicPr>
        <p:blipFill>
          <a:blip r:embed="rId4" cstate="print"/>
          <a:srcRect/>
          <a:stretch>
            <a:fillRect/>
          </a:stretch>
        </p:blipFill>
        <p:spPr bwMode="auto">
          <a:xfrm>
            <a:off x="6372200" y="4238625"/>
            <a:ext cx="2571750" cy="2358727"/>
          </a:xfrm>
          <a:prstGeom prst="rect">
            <a:avLst/>
          </a:prstGeom>
          <a:noFill/>
          <a:ln w="9525">
            <a:noFill/>
            <a:miter lim="800000"/>
            <a:headEnd/>
            <a:tailEnd/>
          </a:ln>
          <a:effectLst/>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8000" r="-18000"/>
          </a:stretch>
        </a:blipFill>
        <a:effectLst/>
      </p:bgPr>
    </p:bg>
    <p:spTree>
      <p:nvGrpSpPr>
        <p:cNvPr id="1" name=""/>
        <p:cNvGrpSpPr/>
        <p:nvPr/>
      </p:nvGrpSpPr>
      <p:grpSpPr>
        <a:xfrm>
          <a:off x="0" y="0"/>
          <a:ext cx="0" cy="0"/>
          <a:chOff x="0" y="0"/>
          <a:chExt cx="0" cy="0"/>
        </a:xfrm>
      </p:grpSpPr>
      <p:sp>
        <p:nvSpPr>
          <p:cNvPr id="5" name="Frame 4"/>
          <p:cNvSpPr/>
          <p:nvPr/>
        </p:nvSpPr>
        <p:spPr>
          <a:xfrm>
            <a:off x="971600" y="548680"/>
            <a:ext cx="7200800" cy="1008112"/>
          </a:xfrm>
          <a:prstGeom prst="frame">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id-ID" sz="4000" dirty="0" smtClean="0">
                <a:solidFill>
                  <a:schemeClr val="bg1"/>
                </a:solidFill>
              </a:rPr>
              <a:t>SISTEM AKUNTANSI</a:t>
            </a:r>
            <a:endParaRPr lang="id-ID" sz="4000" dirty="0">
              <a:solidFill>
                <a:schemeClr val="bg1"/>
              </a:solidFill>
            </a:endParaRPr>
          </a:p>
        </p:txBody>
      </p:sp>
      <p:sp>
        <p:nvSpPr>
          <p:cNvPr id="6" name="Folded Corner 5"/>
          <p:cNvSpPr/>
          <p:nvPr/>
        </p:nvSpPr>
        <p:spPr>
          <a:xfrm>
            <a:off x="1331640" y="2348880"/>
            <a:ext cx="6408712" cy="3312368"/>
          </a:xfrm>
          <a:prstGeom prst="foldedCorner">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just"/>
            <a:endParaRPr lang="id-ID" sz="2000" dirty="0" smtClean="0"/>
          </a:p>
          <a:p>
            <a:pPr algn="just"/>
            <a:r>
              <a:rPr lang="id-ID" sz="2000" dirty="0" smtClean="0">
                <a:solidFill>
                  <a:schemeClr val="tx1"/>
                </a:solidFill>
              </a:rPr>
              <a:t>Menurut perbedaan di antara para pengambil keputusan klasifikasi sistem akuntansi dibagi ke dalam 2 bagian yaitu :</a:t>
            </a:r>
          </a:p>
          <a:p>
            <a:pPr marL="342900" indent="-342900" algn="just">
              <a:buAutoNum type="arabicPeriod"/>
            </a:pPr>
            <a:r>
              <a:rPr lang="id-ID" sz="2000" dirty="0" smtClean="0">
                <a:solidFill>
                  <a:schemeClr val="tx1"/>
                </a:solidFill>
              </a:rPr>
              <a:t>Akuntansi Keuangan.</a:t>
            </a:r>
          </a:p>
          <a:p>
            <a:pPr marL="342900" indent="-342900" algn="just">
              <a:buAutoNum type="arabicPeriod"/>
            </a:pPr>
            <a:r>
              <a:rPr lang="id-ID" sz="2000" dirty="0" smtClean="0">
                <a:solidFill>
                  <a:schemeClr val="tx1"/>
                </a:solidFill>
              </a:rPr>
              <a:t>Akuntansi Biaya.</a:t>
            </a:r>
          </a:p>
          <a:p>
            <a:pPr marL="342900" indent="-342900" algn="just"/>
            <a:r>
              <a:rPr lang="id-ID" sz="2000" dirty="0" smtClean="0">
                <a:solidFill>
                  <a:schemeClr val="tx1"/>
                </a:solidFill>
              </a:rPr>
              <a:t>Dibagi menjadi beberapa bagian :</a:t>
            </a:r>
          </a:p>
          <a:p>
            <a:pPr marL="342900" indent="-342900" algn="just">
              <a:buAutoNum type="alphaLcPeriod"/>
            </a:pPr>
            <a:r>
              <a:rPr lang="id-ID" sz="2000" dirty="0" smtClean="0">
                <a:solidFill>
                  <a:schemeClr val="tx1"/>
                </a:solidFill>
              </a:rPr>
              <a:t>Akuntansi Biaya, GAAP, IFRS.</a:t>
            </a:r>
          </a:p>
          <a:p>
            <a:pPr marL="342900" indent="-342900" algn="just">
              <a:buAutoNum type="alphaLcPeriod"/>
            </a:pPr>
            <a:r>
              <a:rPr lang="id-ID" sz="2000" dirty="0" smtClean="0">
                <a:solidFill>
                  <a:schemeClr val="tx1"/>
                </a:solidFill>
              </a:rPr>
              <a:t>Para Pelanggan Akuntansi Biaya.</a:t>
            </a:r>
            <a:endParaRPr lang="id-ID" sz="2000" dirty="0">
              <a:solidFill>
                <a:schemeClr val="tx1"/>
              </a:solidFill>
            </a:endParaRPr>
          </a:p>
        </p:txBody>
      </p:sp>
      <p:sp>
        <p:nvSpPr>
          <p:cNvPr id="7" name="Down Arrow 6"/>
          <p:cNvSpPr/>
          <p:nvPr/>
        </p:nvSpPr>
        <p:spPr>
          <a:xfrm>
            <a:off x="4427984" y="1700808"/>
            <a:ext cx="432048" cy="504056"/>
          </a:xfrm>
          <a:prstGeom prst="downArrow">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id-ID"/>
          </a:p>
        </p:txBody>
      </p:sp>
      <p:pic>
        <p:nvPicPr>
          <p:cNvPr id="6147" name="Picture 3"/>
          <p:cNvPicPr>
            <a:picLocks noChangeAspect="1" noChangeArrowheads="1"/>
          </p:cNvPicPr>
          <p:nvPr/>
        </p:nvPicPr>
        <p:blipFill>
          <a:blip r:embed="rId3" cstate="print"/>
          <a:srcRect/>
          <a:stretch>
            <a:fillRect/>
          </a:stretch>
        </p:blipFill>
        <p:spPr bwMode="auto">
          <a:xfrm>
            <a:off x="5580112" y="3645024"/>
            <a:ext cx="1866900" cy="1781175"/>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4" name="Flowchart: Predefined Process 3"/>
          <p:cNvSpPr/>
          <p:nvPr/>
        </p:nvSpPr>
        <p:spPr>
          <a:xfrm>
            <a:off x="899592" y="476672"/>
            <a:ext cx="7200800" cy="1008112"/>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id-ID" sz="3600" dirty="0" smtClean="0"/>
              <a:t>1. Akuntansi Keuangan</a:t>
            </a:r>
            <a:endParaRPr lang="id-ID" sz="3600" dirty="0"/>
          </a:p>
        </p:txBody>
      </p:sp>
      <p:graphicFrame>
        <p:nvGraphicFramePr>
          <p:cNvPr id="6" name="Table 5"/>
          <p:cNvGraphicFramePr>
            <a:graphicFrameLocks noGrp="1"/>
          </p:cNvGraphicFramePr>
          <p:nvPr/>
        </p:nvGraphicFramePr>
        <p:xfrm>
          <a:off x="1331640" y="1844824"/>
          <a:ext cx="6168008" cy="3383280"/>
        </p:xfrm>
        <a:graphic>
          <a:graphicData uri="http://schemas.openxmlformats.org/drawingml/2006/table">
            <a:tbl>
              <a:tblPr firstRow="1" bandRow="1">
                <a:tableStyleId>{16D9F66E-5EB9-4882-86FB-DCBF35E3C3E4}</a:tableStyleId>
              </a:tblPr>
              <a:tblGrid>
                <a:gridCol w="3084004">
                  <a:extLst>
                    <a:ext uri="{9D8B030D-6E8A-4147-A177-3AD203B41FA5}">
                      <a16:colId xmlns:a16="http://schemas.microsoft.com/office/drawing/2014/main" val="20000"/>
                    </a:ext>
                  </a:extLst>
                </a:gridCol>
                <a:gridCol w="3084004">
                  <a:extLst>
                    <a:ext uri="{9D8B030D-6E8A-4147-A177-3AD203B41FA5}">
                      <a16:colId xmlns:a16="http://schemas.microsoft.com/office/drawing/2014/main" val="20001"/>
                    </a:ext>
                  </a:extLst>
                </a:gridCol>
              </a:tblGrid>
              <a:tr h="514856">
                <a:tc>
                  <a:txBody>
                    <a:bodyPr/>
                    <a:lstStyle/>
                    <a:p>
                      <a:pPr algn="just"/>
                      <a:r>
                        <a:rPr lang="id-ID" dirty="0" smtClean="0"/>
                        <a:t>Pengguna</a:t>
                      </a:r>
                      <a:r>
                        <a:rPr lang="id-ID" baseline="0" dirty="0" smtClean="0"/>
                        <a:t> Informasi</a:t>
                      </a:r>
                      <a:endParaRPr lang="id-ID" b="0" dirty="0"/>
                    </a:p>
                  </a:txBody>
                  <a:tcPr/>
                </a:tc>
                <a:tc>
                  <a:txBody>
                    <a:bodyPr/>
                    <a:lstStyle/>
                    <a:p>
                      <a:pPr algn="just"/>
                      <a:r>
                        <a:rPr lang="id-ID" dirty="0" smtClean="0"/>
                        <a:t>Pihak</a:t>
                      </a:r>
                      <a:r>
                        <a:rPr lang="id-ID" baseline="0" dirty="0" smtClean="0"/>
                        <a:t> eksternal perusahaan misal : investor, kreditur</a:t>
                      </a:r>
                      <a:endParaRPr lang="id-ID" b="0" dirty="0"/>
                    </a:p>
                  </a:txBody>
                  <a:tcPr/>
                </a:tc>
                <a:extLst>
                  <a:ext uri="{0D108BD9-81ED-4DB2-BD59-A6C34878D82A}">
                    <a16:rowId xmlns:a16="http://schemas.microsoft.com/office/drawing/2014/main" val="10000"/>
                  </a:ext>
                </a:extLst>
              </a:tr>
              <a:tr h="514856">
                <a:tc>
                  <a:txBody>
                    <a:bodyPr/>
                    <a:lstStyle/>
                    <a:p>
                      <a:pPr algn="just"/>
                      <a:r>
                        <a:rPr lang="id-ID" dirty="0" smtClean="0"/>
                        <a:t>Kriteria Penting</a:t>
                      </a:r>
                      <a:endParaRPr lang="id-ID" b="0" dirty="0"/>
                    </a:p>
                  </a:txBody>
                  <a:tcPr/>
                </a:tc>
                <a:tc>
                  <a:txBody>
                    <a:bodyPr/>
                    <a:lstStyle/>
                    <a:p>
                      <a:pPr algn="just"/>
                      <a:r>
                        <a:rPr lang="id-ID" dirty="0" smtClean="0"/>
                        <a:t>Data akuntansi</a:t>
                      </a:r>
                      <a:r>
                        <a:rPr lang="id-ID" baseline="0" dirty="0" smtClean="0"/>
                        <a:t> keuangan yang  disajikan dapat dijadikan sebagai alat perbandingan antar perusahaan, relevansi keputusan</a:t>
                      </a:r>
                      <a:endParaRPr lang="id-ID" b="0" dirty="0"/>
                    </a:p>
                  </a:txBody>
                  <a:tcPr/>
                </a:tc>
                <a:extLst>
                  <a:ext uri="{0D108BD9-81ED-4DB2-BD59-A6C34878D82A}">
                    <a16:rowId xmlns:a16="http://schemas.microsoft.com/office/drawing/2014/main" val="10001"/>
                  </a:ext>
                </a:extLst>
              </a:tr>
              <a:tr h="514856">
                <a:tc>
                  <a:txBody>
                    <a:bodyPr/>
                    <a:lstStyle/>
                    <a:p>
                      <a:pPr algn="just"/>
                      <a:r>
                        <a:rPr lang="id-ID" dirty="0" smtClean="0"/>
                        <a:t>Yang menciptakan</a:t>
                      </a:r>
                      <a:r>
                        <a:rPr lang="id-ID" baseline="0" dirty="0" smtClean="0"/>
                        <a:t> atau menetapkan sistem tersebut</a:t>
                      </a:r>
                      <a:endParaRPr lang="id-ID" b="0" dirty="0"/>
                    </a:p>
                  </a:txBody>
                  <a:tcPr/>
                </a:tc>
                <a:tc>
                  <a:txBody>
                    <a:bodyPr/>
                    <a:lstStyle/>
                    <a:p>
                      <a:pPr algn="just"/>
                      <a:r>
                        <a:rPr lang="id-ID" dirty="0" smtClean="0"/>
                        <a:t>Lembaga pengaturan</a:t>
                      </a:r>
                      <a:r>
                        <a:rPr lang="id-ID" baseline="0" dirty="0" smtClean="0"/>
                        <a:t> standar eksternal</a:t>
                      </a:r>
                      <a:endParaRPr lang="id-ID" b="0" dirty="0"/>
                    </a:p>
                  </a:txBody>
                  <a:tcPr/>
                </a:tc>
                <a:extLst>
                  <a:ext uri="{0D108BD9-81ED-4DB2-BD59-A6C34878D82A}">
                    <a16:rowId xmlns:a16="http://schemas.microsoft.com/office/drawing/2014/main" val="10002"/>
                  </a:ext>
                </a:extLst>
              </a:tr>
              <a:tr h="514856">
                <a:tc>
                  <a:txBody>
                    <a:bodyPr/>
                    <a:lstStyle/>
                    <a:p>
                      <a:pPr algn="just"/>
                      <a:r>
                        <a:rPr lang="id-ID" dirty="0" smtClean="0"/>
                        <a:t>Cara menentukan</a:t>
                      </a:r>
                      <a:r>
                        <a:rPr lang="id-ID" baseline="0" dirty="0" smtClean="0"/>
                        <a:t> kebijakan akuntansi</a:t>
                      </a:r>
                      <a:endParaRPr lang="id-ID" b="0" dirty="0"/>
                    </a:p>
                  </a:txBody>
                  <a:tcPr/>
                </a:tc>
                <a:tc>
                  <a:txBody>
                    <a:bodyPr/>
                    <a:lstStyle/>
                    <a:p>
                      <a:pPr algn="just"/>
                      <a:r>
                        <a:rPr lang="id-ID" dirty="0" smtClean="0"/>
                        <a:t>Sesuai dengan standar-standar yang ada (regulasi)</a:t>
                      </a:r>
                      <a:endParaRPr lang="id-ID" b="0" dirty="0"/>
                    </a:p>
                  </a:txBody>
                  <a:tcPr/>
                </a:tc>
                <a:extLst>
                  <a:ext uri="{0D108BD9-81ED-4DB2-BD59-A6C34878D82A}">
                    <a16:rowId xmlns:a16="http://schemas.microsoft.com/office/drawing/2014/main" val="10003"/>
                  </a:ext>
                </a:extLst>
              </a:tr>
            </a:tbl>
          </a:graphicData>
        </a:graphic>
      </p:graphicFrame>
      <p:pic>
        <p:nvPicPr>
          <p:cNvPr id="5" name="Picture 4" descr="index.jpeg"/>
          <p:cNvPicPr>
            <a:picLocks noChangeAspect="1"/>
          </p:cNvPicPr>
          <p:nvPr/>
        </p:nvPicPr>
        <p:blipFill>
          <a:blip r:embed="rId3" cstate="print"/>
          <a:stretch>
            <a:fillRect/>
          </a:stretch>
        </p:blipFill>
        <p:spPr>
          <a:xfrm>
            <a:off x="6948264" y="5085184"/>
            <a:ext cx="2016224" cy="1601119"/>
          </a:xfrm>
          <a:prstGeom prst="rect">
            <a:avLst/>
          </a:prstGeom>
        </p:spPr>
      </p:pic>
      <p:pic>
        <p:nvPicPr>
          <p:cNvPr id="5122" name="Picture 2"/>
          <p:cNvPicPr>
            <a:picLocks noChangeAspect="1" noChangeArrowheads="1"/>
          </p:cNvPicPr>
          <p:nvPr/>
        </p:nvPicPr>
        <p:blipFill>
          <a:blip r:embed="rId4" cstate="print"/>
          <a:srcRect/>
          <a:stretch>
            <a:fillRect/>
          </a:stretch>
        </p:blipFill>
        <p:spPr bwMode="auto">
          <a:xfrm>
            <a:off x="179512" y="5102376"/>
            <a:ext cx="1728192" cy="1755624"/>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Flowchart: Predefined Process 1"/>
          <p:cNvSpPr/>
          <p:nvPr/>
        </p:nvSpPr>
        <p:spPr>
          <a:xfrm>
            <a:off x="827584" y="620688"/>
            <a:ext cx="7488832" cy="1080120"/>
          </a:xfrm>
          <a:prstGeom prst="flowChartPredefined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d-ID" sz="3600" dirty="0" smtClean="0"/>
              <a:t>2. Akuntansi Biaya</a:t>
            </a:r>
            <a:endParaRPr lang="id-ID" sz="3600" dirty="0"/>
          </a:p>
        </p:txBody>
      </p:sp>
      <p:graphicFrame>
        <p:nvGraphicFramePr>
          <p:cNvPr id="4" name="Table 3"/>
          <p:cNvGraphicFramePr>
            <a:graphicFrameLocks noGrp="1"/>
          </p:cNvGraphicFramePr>
          <p:nvPr/>
        </p:nvGraphicFramePr>
        <p:xfrm>
          <a:off x="1403648" y="2204864"/>
          <a:ext cx="6168008" cy="2983736"/>
        </p:xfrm>
        <a:graphic>
          <a:graphicData uri="http://schemas.openxmlformats.org/drawingml/2006/table">
            <a:tbl>
              <a:tblPr firstRow="1" bandRow="1">
                <a:tableStyleId>{0505E3EF-67EA-436B-97B2-0124C06EBD24}</a:tableStyleId>
              </a:tblPr>
              <a:tblGrid>
                <a:gridCol w="3084004">
                  <a:extLst>
                    <a:ext uri="{9D8B030D-6E8A-4147-A177-3AD203B41FA5}">
                      <a16:colId xmlns:a16="http://schemas.microsoft.com/office/drawing/2014/main" val="20000"/>
                    </a:ext>
                  </a:extLst>
                </a:gridCol>
                <a:gridCol w="3084004">
                  <a:extLst>
                    <a:ext uri="{9D8B030D-6E8A-4147-A177-3AD203B41FA5}">
                      <a16:colId xmlns:a16="http://schemas.microsoft.com/office/drawing/2014/main" val="20001"/>
                    </a:ext>
                  </a:extLst>
                </a:gridCol>
              </a:tblGrid>
              <a:tr h="514856">
                <a:tc>
                  <a:txBody>
                    <a:bodyPr/>
                    <a:lstStyle/>
                    <a:p>
                      <a:pPr algn="just"/>
                      <a:r>
                        <a:rPr lang="id-ID" dirty="0" smtClean="0"/>
                        <a:t>Pengguna</a:t>
                      </a:r>
                      <a:r>
                        <a:rPr lang="id-ID" baseline="0" dirty="0" smtClean="0"/>
                        <a:t> Informasi</a:t>
                      </a:r>
                      <a:endParaRPr lang="id-ID" b="0" dirty="0"/>
                    </a:p>
                  </a:txBody>
                  <a:tcPr/>
                </a:tc>
                <a:tc>
                  <a:txBody>
                    <a:bodyPr/>
                    <a:lstStyle/>
                    <a:p>
                      <a:pPr algn="just"/>
                      <a:r>
                        <a:rPr lang="id-ID" dirty="0" smtClean="0"/>
                        <a:t>Pihak</a:t>
                      </a:r>
                      <a:r>
                        <a:rPr lang="id-ID" baseline="0" dirty="0" smtClean="0"/>
                        <a:t> internal : manajer.</a:t>
                      </a:r>
                      <a:endParaRPr lang="id-ID" b="0" dirty="0"/>
                    </a:p>
                  </a:txBody>
                  <a:tcPr/>
                </a:tc>
                <a:extLst>
                  <a:ext uri="{0D108BD9-81ED-4DB2-BD59-A6C34878D82A}">
                    <a16:rowId xmlns:a16="http://schemas.microsoft.com/office/drawing/2014/main" val="10000"/>
                  </a:ext>
                </a:extLst>
              </a:tr>
              <a:tr h="514856">
                <a:tc>
                  <a:txBody>
                    <a:bodyPr/>
                    <a:lstStyle/>
                    <a:p>
                      <a:pPr algn="just"/>
                      <a:r>
                        <a:rPr lang="id-ID" dirty="0" smtClean="0"/>
                        <a:t>Kriteria Penting</a:t>
                      </a:r>
                      <a:endParaRPr lang="id-ID" b="0" dirty="0"/>
                    </a:p>
                  </a:txBody>
                  <a:tcPr/>
                </a:tc>
                <a:tc>
                  <a:txBody>
                    <a:bodyPr/>
                    <a:lstStyle/>
                    <a:p>
                      <a:pPr algn="just"/>
                      <a:r>
                        <a:rPr lang="id-ID" dirty="0" smtClean="0"/>
                        <a:t>Data akuntansi</a:t>
                      </a:r>
                      <a:r>
                        <a:rPr lang="id-ID" baseline="0" dirty="0" smtClean="0"/>
                        <a:t> biaya yang  disajikan dapat dijadikan sebagai alat relevansi atau pengambilan keputusan.</a:t>
                      </a:r>
                      <a:endParaRPr lang="id-ID" b="0" dirty="0"/>
                    </a:p>
                  </a:txBody>
                  <a:tcPr/>
                </a:tc>
                <a:extLst>
                  <a:ext uri="{0D108BD9-81ED-4DB2-BD59-A6C34878D82A}">
                    <a16:rowId xmlns:a16="http://schemas.microsoft.com/office/drawing/2014/main" val="10001"/>
                  </a:ext>
                </a:extLst>
              </a:tr>
              <a:tr h="514856">
                <a:tc>
                  <a:txBody>
                    <a:bodyPr/>
                    <a:lstStyle/>
                    <a:p>
                      <a:pPr algn="just"/>
                      <a:r>
                        <a:rPr lang="id-ID" dirty="0" smtClean="0"/>
                        <a:t>Yang menciptakan</a:t>
                      </a:r>
                      <a:r>
                        <a:rPr lang="id-ID" baseline="0" dirty="0" smtClean="0"/>
                        <a:t> atau menetapkan sistem tersebut</a:t>
                      </a:r>
                      <a:endParaRPr lang="id-ID" b="0" dirty="0"/>
                    </a:p>
                  </a:txBody>
                  <a:tcPr/>
                </a:tc>
                <a:tc>
                  <a:txBody>
                    <a:bodyPr/>
                    <a:lstStyle/>
                    <a:p>
                      <a:pPr algn="just"/>
                      <a:r>
                        <a:rPr lang="id-ID" dirty="0" smtClean="0"/>
                        <a:t>Para</a:t>
                      </a:r>
                      <a:r>
                        <a:rPr lang="id-ID" baseline="0" dirty="0" smtClean="0"/>
                        <a:t> manajer.</a:t>
                      </a:r>
                      <a:endParaRPr lang="id-ID" b="0" dirty="0"/>
                    </a:p>
                  </a:txBody>
                  <a:tcPr/>
                </a:tc>
                <a:extLst>
                  <a:ext uri="{0D108BD9-81ED-4DB2-BD59-A6C34878D82A}">
                    <a16:rowId xmlns:a16="http://schemas.microsoft.com/office/drawing/2014/main" val="10002"/>
                  </a:ext>
                </a:extLst>
              </a:tr>
              <a:tr h="514856">
                <a:tc>
                  <a:txBody>
                    <a:bodyPr/>
                    <a:lstStyle/>
                    <a:p>
                      <a:pPr algn="just"/>
                      <a:r>
                        <a:rPr lang="id-ID" dirty="0" smtClean="0"/>
                        <a:t>Cara menentukan</a:t>
                      </a:r>
                      <a:r>
                        <a:rPr lang="id-ID" baseline="0" dirty="0" smtClean="0"/>
                        <a:t> kebijakan akuntansi</a:t>
                      </a:r>
                      <a:endParaRPr lang="id-ID" b="0" dirty="0"/>
                    </a:p>
                  </a:txBody>
                  <a:tcPr/>
                </a:tc>
                <a:tc>
                  <a:txBody>
                    <a:bodyPr/>
                    <a:lstStyle/>
                    <a:p>
                      <a:pPr algn="just"/>
                      <a:r>
                        <a:rPr lang="id-ID" dirty="0" smtClean="0"/>
                        <a:t>Sesuai</a:t>
                      </a:r>
                      <a:r>
                        <a:rPr lang="id-ID" baseline="0" dirty="0" smtClean="0"/>
                        <a:t> dengan relevansi pengambilan keputusan.</a:t>
                      </a:r>
                      <a:endParaRPr lang="id-ID" b="0" dirty="0"/>
                    </a:p>
                  </a:txBody>
                  <a:tcPr/>
                </a:tc>
                <a:extLst>
                  <a:ext uri="{0D108BD9-81ED-4DB2-BD59-A6C34878D82A}">
                    <a16:rowId xmlns:a16="http://schemas.microsoft.com/office/drawing/2014/main" val="10003"/>
                  </a:ext>
                </a:extLst>
              </a:tr>
            </a:tbl>
          </a:graphicData>
        </a:graphic>
      </p:graphicFrame>
      <p:pic>
        <p:nvPicPr>
          <p:cNvPr id="5" name="Picture 2" descr="C:\Program Files (x86)\Microsoft Office\MEDIA\CAGCAT10\j0195812.wmf"/>
          <p:cNvPicPr>
            <a:picLocks noChangeAspect="1" noChangeArrowheads="1"/>
          </p:cNvPicPr>
          <p:nvPr/>
        </p:nvPicPr>
        <p:blipFill>
          <a:blip r:embed="rId3" cstate="print"/>
          <a:srcRect/>
          <a:stretch>
            <a:fillRect/>
          </a:stretch>
        </p:blipFill>
        <p:spPr bwMode="auto">
          <a:xfrm>
            <a:off x="7020272" y="4725144"/>
            <a:ext cx="1773022" cy="1824228"/>
          </a:xfrm>
          <a:prstGeom prst="rect">
            <a:avLst/>
          </a:prstGeom>
          <a:noFill/>
        </p:spPr>
      </p:pic>
      <p:pic>
        <p:nvPicPr>
          <p:cNvPr id="6" name="Picture 3" descr="C:\Program Files (x86)\Microsoft Office\MEDIA\CAGCAT10\j0234687.gif"/>
          <p:cNvPicPr>
            <a:picLocks noChangeAspect="1" noChangeArrowheads="1" noCrop="1"/>
          </p:cNvPicPr>
          <p:nvPr/>
        </p:nvPicPr>
        <p:blipFill>
          <a:blip r:embed="rId4" cstate="print"/>
          <a:srcRect/>
          <a:stretch>
            <a:fillRect/>
          </a:stretch>
        </p:blipFill>
        <p:spPr bwMode="auto">
          <a:xfrm>
            <a:off x="251520" y="5157192"/>
            <a:ext cx="2322258" cy="1368152"/>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9000" r="-29000"/>
          </a:stretch>
        </a:blipFill>
        <a:effectLst/>
      </p:bgPr>
    </p:bg>
    <p:spTree>
      <p:nvGrpSpPr>
        <p:cNvPr id="1" name=""/>
        <p:cNvGrpSpPr/>
        <p:nvPr/>
      </p:nvGrpSpPr>
      <p:grpSpPr>
        <a:xfrm>
          <a:off x="0" y="0"/>
          <a:ext cx="0" cy="0"/>
          <a:chOff x="0" y="0"/>
          <a:chExt cx="0" cy="0"/>
        </a:xfrm>
      </p:grpSpPr>
      <p:sp>
        <p:nvSpPr>
          <p:cNvPr id="4" name="Flowchart: Alternate Process 3"/>
          <p:cNvSpPr/>
          <p:nvPr/>
        </p:nvSpPr>
        <p:spPr>
          <a:xfrm>
            <a:off x="4211960" y="188640"/>
            <a:ext cx="2448272" cy="2016224"/>
          </a:xfrm>
          <a:prstGeom prst="flowChartAlternateProcess">
            <a:avLst/>
          </a:prstGeom>
        </p:spPr>
        <p:style>
          <a:lnRef idx="1">
            <a:schemeClr val="dk1"/>
          </a:lnRef>
          <a:fillRef idx="2">
            <a:schemeClr val="dk1"/>
          </a:fillRef>
          <a:effectRef idx="1">
            <a:schemeClr val="dk1"/>
          </a:effectRef>
          <a:fontRef idx="minor">
            <a:schemeClr val="dk1"/>
          </a:fontRef>
        </p:style>
        <p:txBody>
          <a:bodyPr rtlCol="0" anchor="ctr"/>
          <a:lstStyle/>
          <a:p>
            <a:pPr algn="just"/>
            <a:r>
              <a:rPr lang="id-ID" sz="1400" dirty="0" smtClean="0"/>
              <a:t>Regulasi, standar, dan konvensi yang menjadi panduan dalam menyusun laporan akuntansi keuangan bagi perusahaan yang terdaftar di Amerika Serikat.</a:t>
            </a:r>
            <a:endParaRPr lang="id-ID" sz="1400" dirty="0"/>
          </a:p>
        </p:txBody>
      </p:sp>
      <p:sp>
        <p:nvSpPr>
          <p:cNvPr id="5" name="Flowchart: Alternate Process 4"/>
          <p:cNvSpPr/>
          <p:nvPr/>
        </p:nvSpPr>
        <p:spPr>
          <a:xfrm>
            <a:off x="6372200" y="2204864"/>
            <a:ext cx="2448272" cy="2304256"/>
          </a:xfrm>
          <a:prstGeom prst="flowChartAlternateProcess">
            <a:avLst/>
          </a:prstGeom>
        </p:spPr>
        <p:style>
          <a:lnRef idx="1">
            <a:schemeClr val="dk1"/>
          </a:lnRef>
          <a:fillRef idx="2">
            <a:schemeClr val="dk1"/>
          </a:fillRef>
          <a:effectRef idx="1">
            <a:schemeClr val="dk1"/>
          </a:effectRef>
          <a:fontRef idx="minor">
            <a:schemeClr val="dk1"/>
          </a:fontRef>
        </p:style>
        <p:txBody>
          <a:bodyPr rtlCol="0" anchor="ctr"/>
          <a:lstStyle/>
          <a:p>
            <a:pPr algn="just"/>
            <a:r>
              <a:rPr lang="id-ID" sz="1600" dirty="0" smtClean="0"/>
              <a:t>Informasi akuntansi biaya yang disajikan harus sesuai dengan prinsip GAAP atau IFRS agar menjadi informasi yang relevan bagi pihak pengambil keputusan.</a:t>
            </a:r>
            <a:endParaRPr lang="id-ID" sz="1600" dirty="0"/>
          </a:p>
        </p:txBody>
      </p:sp>
      <p:sp>
        <p:nvSpPr>
          <p:cNvPr id="6" name="Flowchart: Alternate Process 5"/>
          <p:cNvSpPr/>
          <p:nvPr/>
        </p:nvSpPr>
        <p:spPr>
          <a:xfrm>
            <a:off x="4283968" y="4509120"/>
            <a:ext cx="2448272" cy="2160240"/>
          </a:xfrm>
          <a:prstGeom prst="flowChartAlternate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id-ID" sz="1400" dirty="0" smtClean="0"/>
              <a:t>Regulasi, standar, dan konvensi yang menjadi panduan dalam menyusun laporan akuntansi keuangan yang berlaku di berbagai negara lainnya.</a:t>
            </a:r>
            <a:endParaRPr lang="id-ID" sz="1400" dirty="0"/>
          </a:p>
        </p:txBody>
      </p:sp>
      <p:sp>
        <p:nvSpPr>
          <p:cNvPr id="7" name="Double Brace 6"/>
          <p:cNvSpPr/>
          <p:nvPr/>
        </p:nvSpPr>
        <p:spPr>
          <a:xfrm>
            <a:off x="395536" y="692696"/>
            <a:ext cx="2592288" cy="864096"/>
          </a:xfrm>
          <a:prstGeom prst="bracePair">
            <a:avLst/>
          </a:prstGeom>
        </p:spPr>
        <p:style>
          <a:lnRef idx="1">
            <a:schemeClr val="dk1"/>
          </a:lnRef>
          <a:fillRef idx="2">
            <a:schemeClr val="dk1"/>
          </a:fillRef>
          <a:effectRef idx="1">
            <a:schemeClr val="dk1"/>
          </a:effectRef>
          <a:fontRef idx="minor">
            <a:schemeClr val="dk1"/>
          </a:fontRef>
        </p:style>
        <p:txBody>
          <a:bodyPr rtlCol="0" anchor="ctr"/>
          <a:lstStyle/>
          <a:p>
            <a:pPr algn="ctr"/>
            <a:r>
              <a:rPr lang="id-ID" dirty="0" smtClean="0"/>
              <a:t>Generally Accepted Accounting Principles</a:t>
            </a:r>
          </a:p>
          <a:p>
            <a:pPr algn="ctr"/>
            <a:r>
              <a:rPr lang="id-ID" dirty="0" smtClean="0"/>
              <a:t>(GAAP)</a:t>
            </a:r>
            <a:endParaRPr lang="id-ID" dirty="0"/>
          </a:p>
        </p:txBody>
      </p:sp>
      <p:sp>
        <p:nvSpPr>
          <p:cNvPr id="8" name="Double Brace 7"/>
          <p:cNvSpPr/>
          <p:nvPr/>
        </p:nvSpPr>
        <p:spPr>
          <a:xfrm>
            <a:off x="395536" y="5085184"/>
            <a:ext cx="2664296" cy="864096"/>
          </a:xfrm>
          <a:prstGeom prst="bracePair">
            <a:avLst/>
          </a:prstGeom>
        </p:spPr>
        <p:style>
          <a:lnRef idx="1">
            <a:schemeClr val="dk1"/>
          </a:lnRef>
          <a:fillRef idx="2">
            <a:schemeClr val="dk1"/>
          </a:fillRef>
          <a:effectRef idx="1">
            <a:schemeClr val="dk1"/>
          </a:effectRef>
          <a:fontRef idx="minor">
            <a:schemeClr val="dk1"/>
          </a:fontRef>
        </p:style>
        <p:txBody>
          <a:bodyPr rtlCol="0" anchor="ctr"/>
          <a:lstStyle/>
          <a:p>
            <a:pPr algn="ctr"/>
            <a:r>
              <a:rPr lang="id-ID" dirty="0" smtClean="0"/>
              <a:t>International Financial Reporting Standards (IFRS)</a:t>
            </a:r>
            <a:endParaRPr lang="id-ID" dirty="0"/>
          </a:p>
        </p:txBody>
      </p:sp>
      <p:sp>
        <p:nvSpPr>
          <p:cNvPr id="9" name="Striped Right Arrow 8"/>
          <p:cNvSpPr/>
          <p:nvPr/>
        </p:nvSpPr>
        <p:spPr>
          <a:xfrm>
            <a:off x="3275856" y="980728"/>
            <a:ext cx="648072" cy="288032"/>
          </a:xfrm>
          <a:prstGeom prst="strip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d-ID"/>
          </a:p>
        </p:txBody>
      </p:sp>
      <p:sp>
        <p:nvSpPr>
          <p:cNvPr id="10" name="Double Bracket 9"/>
          <p:cNvSpPr/>
          <p:nvPr/>
        </p:nvSpPr>
        <p:spPr>
          <a:xfrm>
            <a:off x="395536" y="2708920"/>
            <a:ext cx="3816424" cy="1152128"/>
          </a:xfrm>
          <a:prstGeom prst="bracketPair">
            <a:avLst/>
          </a:prstGeom>
        </p:spPr>
        <p:style>
          <a:lnRef idx="1">
            <a:schemeClr val="dk1"/>
          </a:lnRef>
          <a:fillRef idx="2">
            <a:schemeClr val="dk1"/>
          </a:fillRef>
          <a:effectRef idx="1">
            <a:schemeClr val="dk1"/>
          </a:effectRef>
          <a:fontRef idx="minor">
            <a:schemeClr val="dk1"/>
          </a:fontRef>
        </p:style>
        <p:txBody>
          <a:bodyPr rtlCol="0" anchor="ctr"/>
          <a:lstStyle/>
          <a:p>
            <a:pPr algn="ctr"/>
            <a:r>
              <a:rPr lang="id-ID" dirty="0" smtClean="0"/>
              <a:t>Hubungan antara Akuntansi biaya dengan GAAP dan IFRS</a:t>
            </a:r>
            <a:endParaRPr lang="id-ID" dirty="0"/>
          </a:p>
        </p:txBody>
      </p:sp>
      <p:sp>
        <p:nvSpPr>
          <p:cNvPr id="11" name="Striped Right Arrow 10"/>
          <p:cNvSpPr/>
          <p:nvPr/>
        </p:nvSpPr>
        <p:spPr>
          <a:xfrm>
            <a:off x="3347864" y="5373216"/>
            <a:ext cx="648072" cy="288032"/>
          </a:xfrm>
          <a:prstGeom prst="strip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d-ID"/>
          </a:p>
        </p:txBody>
      </p:sp>
      <p:sp>
        <p:nvSpPr>
          <p:cNvPr id="12" name="Striped Right Arrow 11"/>
          <p:cNvSpPr/>
          <p:nvPr/>
        </p:nvSpPr>
        <p:spPr>
          <a:xfrm>
            <a:off x="4716016" y="2996952"/>
            <a:ext cx="1224136" cy="648072"/>
          </a:xfrm>
          <a:prstGeom prst="strip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d-ID"/>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to="" calcmode="lin" valueType="num">
                                      <p:cBhvr>
                                        <p:cTn id="12" dur="1" fill="hold"/>
                                        <p:tgtEl>
                                          <p:spTgt spid="9"/>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to="" calcmode="lin" valueType="num">
                                      <p:cBhvr>
                                        <p:cTn id="22" dur="1" fill="hold"/>
                                        <p:tgtEl>
                                          <p:spTgt spid="8"/>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to="" calcmode="lin" valueType="num">
                                      <p:cBhvr>
                                        <p:cTn id="27" dur="1" fill="hold"/>
                                        <p:tgtEl>
                                          <p:spTgt spid="11"/>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to="" calcmode="lin" valueType="num">
                                      <p:cBhvr>
                                        <p:cTn id="32" dur="1" fill="hold"/>
                                        <p:tgtEl>
                                          <p:spTgt spid="6"/>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to="" calcmode="lin" valueType="num">
                                      <p:cBhvr>
                                        <p:cTn id="37" dur="1" fill="hold"/>
                                        <p:tgtEl>
                                          <p:spTgt spid="10"/>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to="" calcmode="lin" valueType="num">
                                      <p:cBhvr>
                                        <p:cTn id="42" dur="1" fill="hold"/>
                                        <p:tgtEl>
                                          <p:spTgt spid="12"/>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to="" calcmode="lin" valueType="num">
                                      <p:cBhvr>
                                        <p:cTn id="4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3" name="TextBox 2"/>
          <p:cNvSpPr txBox="1"/>
          <p:nvPr/>
        </p:nvSpPr>
        <p:spPr>
          <a:xfrm>
            <a:off x="395536" y="1772816"/>
            <a:ext cx="8352928" cy="646331"/>
          </a:xfrm>
          <a:prstGeom prst="rect">
            <a:avLst/>
          </a:prstGeom>
          <a:solidFill>
            <a:schemeClr val="tx1"/>
          </a:solid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id-ID" dirty="0" smtClean="0">
                <a:solidFill>
                  <a:schemeClr val="bg1"/>
                </a:solidFill>
              </a:rPr>
              <a:t>Informasi biaya merupakan suatu produk yang memiliki pelanggan sendiri. Pelanggannya adalah manajer. Dalam hal ini dibagi menjadi beberapa tingkatan yaitu :</a:t>
            </a:r>
            <a:endParaRPr lang="id-ID" dirty="0">
              <a:solidFill>
                <a:schemeClr val="bg1"/>
              </a:solidFill>
            </a:endParaRPr>
          </a:p>
        </p:txBody>
      </p:sp>
      <p:sp>
        <p:nvSpPr>
          <p:cNvPr id="9" name="Flowchart: Terminator 8"/>
          <p:cNvSpPr/>
          <p:nvPr/>
        </p:nvSpPr>
        <p:spPr>
          <a:xfrm>
            <a:off x="1403648" y="476672"/>
            <a:ext cx="6264696" cy="864096"/>
          </a:xfrm>
          <a:prstGeom prst="flowChartTerminator">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id-ID" sz="3200" dirty="0" smtClean="0">
                <a:solidFill>
                  <a:schemeClr val="tx1"/>
                </a:solidFill>
              </a:rPr>
              <a:t>Para Pelanggan Akuntansi Biaya</a:t>
            </a:r>
            <a:endParaRPr lang="id-ID" sz="3200" dirty="0">
              <a:solidFill>
                <a:schemeClr val="tx1"/>
              </a:solidFill>
            </a:endParaRPr>
          </a:p>
        </p:txBody>
      </p:sp>
      <p:sp>
        <p:nvSpPr>
          <p:cNvPr id="11" name="Rectangle 10"/>
          <p:cNvSpPr/>
          <p:nvPr/>
        </p:nvSpPr>
        <p:spPr>
          <a:xfrm>
            <a:off x="395536" y="2708920"/>
            <a:ext cx="8352928" cy="93610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id-ID" dirty="0" smtClean="0">
                <a:solidFill>
                  <a:schemeClr val="tx1"/>
                </a:solidFill>
              </a:rPr>
              <a:t>1. Tingkat Produksi, informasi biaya diperlukan untuk mengendalikan dan mengembangkan operasi</a:t>
            </a:r>
            <a:endParaRPr lang="id-ID" dirty="0">
              <a:solidFill>
                <a:schemeClr val="tx1"/>
              </a:solidFill>
            </a:endParaRPr>
          </a:p>
        </p:txBody>
      </p:sp>
      <p:sp>
        <p:nvSpPr>
          <p:cNvPr id="12" name="Rectangle 11"/>
          <p:cNvSpPr/>
          <p:nvPr/>
        </p:nvSpPr>
        <p:spPr>
          <a:xfrm>
            <a:off x="395536" y="4149080"/>
            <a:ext cx="8352928" cy="93610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id-ID" dirty="0" smtClean="0">
                <a:solidFill>
                  <a:schemeClr val="tx1"/>
                </a:solidFill>
              </a:rPr>
              <a:t>2. Tingkat Manajemen Menengah, informasi biaya digunakan untuk mengidentifikasi permasalahan.</a:t>
            </a:r>
            <a:endParaRPr lang="id-ID" dirty="0">
              <a:solidFill>
                <a:schemeClr val="tx1"/>
              </a:solidFill>
            </a:endParaRPr>
          </a:p>
        </p:txBody>
      </p:sp>
      <p:sp>
        <p:nvSpPr>
          <p:cNvPr id="13" name="Rectangle 12"/>
          <p:cNvSpPr/>
          <p:nvPr/>
        </p:nvSpPr>
        <p:spPr>
          <a:xfrm>
            <a:off x="395536" y="5589240"/>
            <a:ext cx="8352928" cy="93610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id-ID" dirty="0" smtClean="0">
                <a:solidFill>
                  <a:schemeClr val="tx1"/>
                </a:solidFill>
              </a:rPr>
              <a:t>3. Tingkat Eksekutif, informasi keuangan atau biaya digunakan untuk menilai kinerja perusahaan secara keseluruhan.</a:t>
            </a:r>
            <a:endParaRPr lang="id-ID" dirty="0">
              <a:solidFill>
                <a:schemeClr val="tx1"/>
              </a:solidFill>
            </a:endParaRPr>
          </a:p>
        </p:txBody>
      </p:sp>
      <p:pic>
        <p:nvPicPr>
          <p:cNvPr id="4099" name="Picture 3"/>
          <p:cNvPicPr>
            <a:picLocks noChangeAspect="1" noChangeArrowheads="1"/>
          </p:cNvPicPr>
          <p:nvPr/>
        </p:nvPicPr>
        <p:blipFill>
          <a:blip r:embed="rId3" cstate="print"/>
          <a:srcRect/>
          <a:stretch>
            <a:fillRect/>
          </a:stretch>
        </p:blipFill>
        <p:spPr bwMode="auto">
          <a:xfrm>
            <a:off x="7559824" y="3068961"/>
            <a:ext cx="1404664" cy="1185186"/>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cstate="print"/>
          <a:srcRect/>
          <a:stretch>
            <a:fillRect/>
          </a:stretch>
        </p:blipFill>
        <p:spPr bwMode="auto">
          <a:xfrm>
            <a:off x="4139952" y="4581128"/>
            <a:ext cx="703121" cy="1161678"/>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cstate="print"/>
          <a:srcRect/>
          <a:stretch>
            <a:fillRect/>
          </a:stretch>
        </p:blipFill>
        <p:spPr bwMode="auto">
          <a:xfrm>
            <a:off x="7452320" y="6017512"/>
            <a:ext cx="864096" cy="840487"/>
          </a:xfrm>
          <a:prstGeom prst="rect">
            <a:avLst/>
          </a:prstGeom>
          <a:noFill/>
          <a:ln w="9525">
            <a:noFill/>
            <a:miter lim="800000"/>
            <a:headEnd/>
            <a:tailEnd/>
          </a:ln>
          <a:effec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to="" calcmode="lin" valueType="num">
                                      <p:cBhvr>
                                        <p:cTn id="17" dur="1" fill="hold"/>
                                        <p:tgtEl>
                                          <p:spTgt spid="11"/>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to="" calcmode="lin" valueType="num">
                                      <p:cBhvr>
                                        <p:cTn id="22" dur="1" fill="hold"/>
                                        <p:tgtEl>
                                          <p:spTgt spid="12"/>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to="" calcmode="lin" valueType="num">
                                      <p:cBhvr>
                                        <p:cTn id="27" dur="1" fill="hold"/>
                                        <p:tgtEl>
                                          <p:spTgt spid="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8000" r="-18000"/>
          </a:stretch>
        </a:blipFill>
        <a:effectLst/>
      </p:bgPr>
    </p:bg>
    <p:spTree>
      <p:nvGrpSpPr>
        <p:cNvPr id="1" name=""/>
        <p:cNvGrpSpPr/>
        <p:nvPr/>
      </p:nvGrpSpPr>
      <p:grpSpPr>
        <a:xfrm>
          <a:off x="0" y="0"/>
          <a:ext cx="0" cy="0"/>
          <a:chOff x="0" y="0"/>
          <a:chExt cx="0" cy="0"/>
        </a:xfrm>
      </p:grpSpPr>
      <p:sp>
        <p:nvSpPr>
          <p:cNvPr id="2" name="Down Arrow Callout 1"/>
          <p:cNvSpPr/>
          <p:nvPr/>
        </p:nvSpPr>
        <p:spPr>
          <a:xfrm>
            <a:off x="611560" y="764704"/>
            <a:ext cx="7776864" cy="1368152"/>
          </a:xfrm>
          <a:prstGeom prst="downArrowCallout">
            <a:avLst/>
          </a:prstGeom>
          <a:solidFill>
            <a:schemeClr val="accent6">
              <a:lumMod val="50000"/>
            </a:schemeClr>
          </a:solidFill>
        </p:spPr>
        <p:style>
          <a:lnRef idx="3">
            <a:schemeClr val="lt1"/>
          </a:lnRef>
          <a:fillRef idx="1">
            <a:schemeClr val="dk1"/>
          </a:fillRef>
          <a:effectRef idx="1">
            <a:schemeClr val="dk1"/>
          </a:effectRef>
          <a:fontRef idx="minor">
            <a:schemeClr val="lt1"/>
          </a:fontRef>
        </p:style>
        <p:txBody>
          <a:bodyPr rtlCol="0" anchor="ctr"/>
          <a:lstStyle/>
          <a:p>
            <a:pPr algn="ctr"/>
            <a:r>
              <a:rPr lang="id-ID" sz="2700" dirty="0" smtClean="0"/>
              <a:t>Kerangka Kerja untuk Menilai Sistem Akuntansi Biaya</a:t>
            </a:r>
            <a:endParaRPr lang="id-ID" sz="2700" dirty="0"/>
          </a:p>
        </p:txBody>
      </p:sp>
      <p:sp>
        <p:nvSpPr>
          <p:cNvPr id="3" name="Hexagon 2"/>
          <p:cNvSpPr/>
          <p:nvPr/>
        </p:nvSpPr>
        <p:spPr>
          <a:xfrm>
            <a:off x="611560" y="2564904"/>
            <a:ext cx="6048672" cy="720080"/>
          </a:xfrm>
          <a:prstGeom prst="hexagon">
            <a:avLst/>
          </a:prstGeom>
          <a:solidFill>
            <a:schemeClr val="accent6">
              <a:lumMod val="50000"/>
            </a:schemeClr>
          </a:solidFill>
        </p:spPr>
        <p:style>
          <a:lnRef idx="3">
            <a:schemeClr val="lt1"/>
          </a:lnRef>
          <a:fillRef idx="1">
            <a:schemeClr val="dk1"/>
          </a:fillRef>
          <a:effectRef idx="1">
            <a:schemeClr val="dk1"/>
          </a:effectRef>
          <a:fontRef idx="minor">
            <a:schemeClr val="lt1"/>
          </a:fontRef>
        </p:style>
        <p:txBody>
          <a:bodyPr rtlCol="0" anchor="ctr"/>
          <a:lstStyle/>
          <a:p>
            <a:pPr marL="342900" indent="-342900" algn="just">
              <a:buAutoNum type="arabicPeriod"/>
            </a:pPr>
            <a:r>
              <a:rPr lang="id-ID" dirty="0" smtClean="0"/>
              <a:t>Keputusan menentukan kinerja sebuah organisasi.</a:t>
            </a:r>
          </a:p>
        </p:txBody>
      </p:sp>
      <p:sp>
        <p:nvSpPr>
          <p:cNvPr id="5" name="Hexagon 4"/>
          <p:cNvSpPr/>
          <p:nvPr/>
        </p:nvSpPr>
        <p:spPr>
          <a:xfrm>
            <a:off x="2555776" y="3789040"/>
            <a:ext cx="6048672" cy="720080"/>
          </a:xfrm>
          <a:prstGeom prst="hexagon">
            <a:avLst/>
          </a:prstGeom>
          <a:solidFill>
            <a:schemeClr val="accent6">
              <a:lumMod val="50000"/>
            </a:schemeClr>
          </a:solidFill>
        </p:spPr>
        <p:style>
          <a:lnRef idx="3">
            <a:schemeClr val="lt1"/>
          </a:lnRef>
          <a:fillRef idx="1">
            <a:schemeClr val="dk1"/>
          </a:fillRef>
          <a:effectRef idx="1">
            <a:schemeClr val="dk1"/>
          </a:effectRef>
          <a:fontRef idx="minor">
            <a:schemeClr val="lt1"/>
          </a:fontRef>
        </p:style>
        <p:txBody>
          <a:bodyPr rtlCol="0" anchor="ctr"/>
          <a:lstStyle/>
          <a:p>
            <a:pPr marL="342900" indent="-342900" algn="just"/>
            <a:r>
              <a:rPr lang="id-ID" dirty="0" smtClean="0"/>
              <a:t>2. Manajer menggunakan informasi dari sistem akuntansi untuk pengambilan keputusan.</a:t>
            </a:r>
          </a:p>
        </p:txBody>
      </p:sp>
      <p:sp>
        <p:nvSpPr>
          <p:cNvPr id="6" name="Hexagon 5"/>
          <p:cNvSpPr/>
          <p:nvPr/>
        </p:nvSpPr>
        <p:spPr>
          <a:xfrm>
            <a:off x="683568" y="5013176"/>
            <a:ext cx="5976664" cy="720080"/>
          </a:xfrm>
          <a:prstGeom prst="hexagon">
            <a:avLst/>
          </a:prstGeom>
          <a:solidFill>
            <a:schemeClr val="accent6">
              <a:lumMod val="50000"/>
            </a:schemeClr>
          </a:solidFill>
        </p:spPr>
        <p:style>
          <a:lnRef idx="3">
            <a:schemeClr val="lt1"/>
          </a:lnRef>
          <a:fillRef idx="1">
            <a:schemeClr val="dk1"/>
          </a:fillRef>
          <a:effectRef idx="1">
            <a:schemeClr val="dk1"/>
          </a:effectRef>
          <a:fontRef idx="minor">
            <a:schemeClr val="lt1"/>
          </a:fontRef>
        </p:style>
        <p:txBody>
          <a:bodyPr rtlCol="0" anchor="ctr"/>
          <a:lstStyle/>
          <a:p>
            <a:pPr marL="342900" indent="-342900" algn="just"/>
            <a:r>
              <a:rPr lang="id-ID" dirty="0" smtClean="0"/>
              <a:t>3. Pemilik mengevaluasi kinerja organisasi dan manjerial menggunakan informasi akuntansi.</a:t>
            </a:r>
          </a:p>
        </p:txBody>
      </p:sp>
      <p:pic>
        <p:nvPicPr>
          <p:cNvPr id="2050" name="Picture 2" descr="C:\Program Files (x86)\Microsoft Office\MEDIA\CAGCAT10\j0292020.wmf"/>
          <p:cNvPicPr>
            <a:picLocks noChangeAspect="1" noChangeArrowheads="1"/>
          </p:cNvPicPr>
          <p:nvPr/>
        </p:nvPicPr>
        <p:blipFill>
          <a:blip r:embed="rId3" cstate="print"/>
          <a:srcRect/>
          <a:stretch>
            <a:fillRect/>
          </a:stretch>
        </p:blipFill>
        <p:spPr bwMode="auto">
          <a:xfrm>
            <a:off x="6948264" y="4869160"/>
            <a:ext cx="1869034" cy="1773936"/>
          </a:xfrm>
          <a:prstGeom prst="rect">
            <a:avLst/>
          </a:prstGeom>
          <a:noFill/>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5" name="Rectangle 4"/>
          <p:cNvSpPr/>
          <p:nvPr/>
        </p:nvSpPr>
        <p:spPr>
          <a:xfrm>
            <a:off x="323528" y="404664"/>
            <a:ext cx="8496944" cy="646331"/>
          </a:xfrm>
          <a:prstGeom prst="rect">
            <a:avLst/>
          </a:prstGeom>
          <a:solidFill>
            <a:schemeClr val="tx1"/>
          </a:solidFill>
        </p:spPr>
        <p:txBody>
          <a:bodyPr wrap="square" lIns="91440" tIns="45720" rIns="91440" bIns="45720">
            <a:spAutoFit/>
          </a:bodyPr>
          <a:lstStyle/>
          <a:p>
            <a:pPr algn="ctr"/>
            <a:r>
              <a:rPr lang="id-ID" sz="3600" cap="none" spc="0" dirty="0" smtClean="0">
                <a:ln w="18415" cmpd="sng">
                  <a:solidFill>
                    <a:sysClr val="windowText" lastClr="000000"/>
                  </a:solidFill>
                  <a:prstDash val="solid"/>
                </a:ln>
                <a:solidFill>
                  <a:schemeClr val="bg1"/>
                </a:solidFill>
              </a:rPr>
              <a:t>Pekerjaan Manajer Mengambil Keputusan</a:t>
            </a:r>
            <a:endParaRPr lang="en-US" sz="3600" cap="none" spc="0" dirty="0">
              <a:ln w="18415" cmpd="sng">
                <a:solidFill>
                  <a:sysClr val="windowText" lastClr="000000"/>
                </a:solidFill>
                <a:prstDash val="solid"/>
              </a:ln>
              <a:solidFill>
                <a:schemeClr val="bg1"/>
              </a:solidFill>
            </a:endParaRPr>
          </a:p>
        </p:txBody>
      </p:sp>
      <p:grpSp>
        <p:nvGrpSpPr>
          <p:cNvPr id="19" name="Group 18"/>
          <p:cNvGrpSpPr/>
          <p:nvPr/>
        </p:nvGrpSpPr>
        <p:grpSpPr>
          <a:xfrm>
            <a:off x="1547664" y="1484784"/>
            <a:ext cx="5904656" cy="4176464"/>
            <a:chOff x="1547664" y="1484784"/>
            <a:chExt cx="5904656" cy="4176464"/>
          </a:xfrm>
        </p:grpSpPr>
        <p:sp>
          <p:nvSpPr>
            <p:cNvPr id="10" name="Plaque 9"/>
            <p:cNvSpPr/>
            <p:nvPr/>
          </p:nvSpPr>
          <p:spPr>
            <a:xfrm>
              <a:off x="1547664" y="1484784"/>
              <a:ext cx="5904656" cy="4176464"/>
            </a:xfrm>
            <a:prstGeom prst="plaqu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dirty="0"/>
            </a:p>
          </p:txBody>
        </p:sp>
        <p:sp>
          <p:nvSpPr>
            <p:cNvPr id="15" name="Rectangle 14"/>
            <p:cNvSpPr/>
            <p:nvPr/>
          </p:nvSpPr>
          <p:spPr>
            <a:xfrm>
              <a:off x="3629905" y="1511206"/>
              <a:ext cx="1601592" cy="523220"/>
            </a:xfrm>
            <a:prstGeom prst="rect">
              <a:avLst/>
            </a:prstGeom>
            <a:noFill/>
          </p:spPr>
          <p:txBody>
            <a:bodyPr wrap="none" lIns="91440" tIns="45720" rIns="91440" bIns="45720">
              <a:spAutoFit/>
            </a:bodyPr>
            <a:lstStyle/>
            <a:p>
              <a:pPr algn="ctr"/>
              <a:r>
                <a:rPr lang="id-ID"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Karyawan</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TextBox 15"/>
            <p:cNvSpPr txBox="1"/>
            <p:nvPr/>
          </p:nvSpPr>
          <p:spPr>
            <a:xfrm>
              <a:off x="2627784" y="2133345"/>
              <a:ext cx="3748764" cy="1323439"/>
            </a:xfrm>
            <a:prstGeom prst="rect">
              <a:avLst/>
            </a:prstGeom>
            <a:noFill/>
          </p:spPr>
          <p:txBody>
            <a:bodyPr wrap="square" rtlCol="0">
              <a:spAutoFit/>
            </a:bodyPr>
            <a:lstStyle/>
            <a:p>
              <a:r>
                <a:rPr lang="id-ID" sz="1600" b="1" dirty="0" smtClean="0">
                  <a:solidFill>
                    <a:schemeClr val="bg1"/>
                  </a:solidFill>
                </a:rPr>
                <a:t>Berhubungan langsung dalam proses produksi sampai hasil produksi berupa barang atau jasa.</a:t>
              </a:r>
            </a:p>
            <a:p>
              <a:r>
                <a:rPr lang="id-ID" sz="1600" b="1" dirty="0" smtClean="0">
                  <a:solidFill>
                    <a:schemeClr val="bg1"/>
                  </a:solidFill>
                </a:rPr>
                <a:t>Melakukan Kesepakatan dengan pelanggan.</a:t>
              </a:r>
              <a:endParaRPr lang="id-ID" sz="1600" b="1" dirty="0">
                <a:solidFill>
                  <a:schemeClr val="bg1"/>
                </a:solidFill>
              </a:endParaRPr>
            </a:p>
          </p:txBody>
        </p:sp>
        <p:sp>
          <p:nvSpPr>
            <p:cNvPr id="17" name="Rectangle 16"/>
            <p:cNvSpPr/>
            <p:nvPr/>
          </p:nvSpPr>
          <p:spPr>
            <a:xfrm>
              <a:off x="3817327" y="3507523"/>
              <a:ext cx="1414170" cy="523220"/>
            </a:xfrm>
            <a:prstGeom prst="rect">
              <a:avLst/>
            </a:prstGeom>
            <a:noFill/>
          </p:spPr>
          <p:txBody>
            <a:bodyPr wrap="none" lIns="91440" tIns="45720" rIns="91440" bIns="45720">
              <a:spAutoFit/>
            </a:bodyPr>
            <a:lstStyle/>
            <a:p>
              <a:pPr algn="ctr"/>
              <a:r>
                <a:rPr lang="id-ID"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Manajer</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8" name="TextBox 17"/>
            <p:cNvSpPr txBox="1"/>
            <p:nvPr/>
          </p:nvSpPr>
          <p:spPr>
            <a:xfrm>
              <a:off x="2650030" y="4005064"/>
              <a:ext cx="3748764" cy="1569660"/>
            </a:xfrm>
            <a:prstGeom prst="rect">
              <a:avLst/>
            </a:prstGeom>
            <a:noFill/>
          </p:spPr>
          <p:txBody>
            <a:bodyPr wrap="square" rtlCol="0">
              <a:spAutoFit/>
            </a:bodyPr>
            <a:lstStyle/>
            <a:p>
              <a:pPr algn="just"/>
              <a:r>
                <a:rPr lang="id-ID" sz="1600" b="1" dirty="0" smtClean="0">
                  <a:solidFill>
                    <a:schemeClr val="bg1"/>
                  </a:solidFill>
                </a:rPr>
                <a:t>Cenderung lebih bervariasi. Namun secara garis besar dapat diketahui bahwa tugas manajer yang utama adalah mengambil keputusan dalam berbagai aspek yang berhubungan dengan operasional perusahaan. </a:t>
              </a:r>
              <a:endParaRPr lang="id-ID" sz="1600" b="1" dirty="0">
                <a:solidFill>
                  <a:schemeClr val="bg1"/>
                </a:solidFill>
              </a:endParaRPr>
            </a:p>
          </p:txBody>
        </p:sp>
      </p:grpSp>
    </p:spTree>
    <p:extLst>
      <p:ext uri="{BB962C8B-B14F-4D97-AF65-F5344CB8AC3E}">
        <p14:creationId xmlns:p14="http://schemas.microsoft.com/office/powerpoint/2010/main" val="1382050915"/>
      </p:ext>
    </p:extLst>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to="" calcmode="lin" valueType="num">
                                      <p:cBhvr>
                                        <p:cTn id="12" dur="1" fill="hold"/>
                                        <p:tgtEl>
                                          <p:spTgt spid="1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0" y="332656"/>
            <a:ext cx="9144000" cy="584775"/>
          </a:xfrm>
          <a:prstGeom prst="rect">
            <a:avLst/>
          </a:prstGeom>
          <a:solidFill>
            <a:schemeClr val="tx1"/>
          </a:solidFill>
        </p:spPr>
        <p:txBody>
          <a:bodyPr wrap="square" lIns="91440" tIns="45720" rIns="91440" bIns="45720">
            <a:spAutoFit/>
          </a:bodyPr>
          <a:lstStyle/>
          <a:p>
            <a:pPr algn="ctr"/>
            <a:r>
              <a:rPr lang="id-ID"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Pengambilan Keputusan Membutuhkan Informasi</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9" name="Group 8"/>
          <p:cNvGrpSpPr/>
          <p:nvPr/>
        </p:nvGrpSpPr>
        <p:grpSpPr>
          <a:xfrm>
            <a:off x="1187624" y="1412776"/>
            <a:ext cx="6696744" cy="4392488"/>
            <a:chOff x="1187624" y="1412776"/>
            <a:chExt cx="6696744" cy="4392488"/>
          </a:xfrm>
        </p:grpSpPr>
        <p:sp>
          <p:nvSpPr>
            <p:cNvPr id="7" name="Trapezoid 6"/>
            <p:cNvSpPr/>
            <p:nvPr/>
          </p:nvSpPr>
          <p:spPr>
            <a:xfrm>
              <a:off x="1187624" y="1412776"/>
              <a:ext cx="6696744" cy="4392488"/>
            </a:xfrm>
            <a:prstGeom prst="trapezoi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5" name="TextBox 4"/>
            <p:cNvSpPr txBox="1"/>
            <p:nvPr/>
          </p:nvSpPr>
          <p:spPr>
            <a:xfrm>
              <a:off x="2650030" y="1708353"/>
              <a:ext cx="3748764" cy="280076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just"/>
              <a:r>
                <a:rPr lang="id-ID" sz="1600" b="1" dirty="0" smtClean="0"/>
                <a:t>Sebagian besar informasi yang paling dibutuhkan dalam pengambilan keputusan adalah Informasi dari Sistem Akuntansi, dapat dilihat dari Jurnal, Buku Besar, Neraca Saldo, Neraca Lajur sampai Laporan Keuangan.</a:t>
              </a:r>
            </a:p>
            <a:p>
              <a:pPr algn="just"/>
              <a:endParaRPr lang="id-ID" sz="1600" b="1" dirty="0"/>
            </a:p>
            <a:p>
              <a:pPr algn="just"/>
              <a:r>
                <a:rPr lang="id-ID" sz="1600" b="1" dirty="0" smtClean="0"/>
                <a:t>Informasi lain yang dapat mempengaruhi diambilnya suatu keputusan yaitu informasi inflasi, keadaan pasar, kebijakan pemerintah, dsb</a:t>
              </a:r>
              <a:endParaRPr lang="id-ID" sz="1600" b="1" dirty="0"/>
            </a:p>
          </p:txBody>
        </p:sp>
        <p:sp>
          <p:nvSpPr>
            <p:cNvPr id="6" name="TextBox 5"/>
            <p:cNvSpPr txBox="1"/>
            <p:nvPr/>
          </p:nvSpPr>
          <p:spPr>
            <a:xfrm>
              <a:off x="2650030" y="4509120"/>
              <a:ext cx="3748764" cy="107721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just"/>
              <a:r>
                <a:rPr lang="id-ID" sz="1600" b="1" dirty="0" smtClean="0"/>
                <a:t>Dari informasi-informasi diatas, manajer harus mengambil keputusan terbaik untuk keberlanjutan operasional perusahaan.</a:t>
              </a:r>
              <a:endParaRPr lang="id-ID" sz="1600" b="1" dirty="0"/>
            </a:p>
          </p:txBody>
        </p:sp>
      </p:grpSp>
    </p:spTree>
    <p:extLst>
      <p:ext uri="{BB962C8B-B14F-4D97-AF65-F5344CB8AC3E}">
        <p14:creationId xmlns:p14="http://schemas.microsoft.com/office/powerpoint/2010/main" val="845973476"/>
      </p:ext>
    </p:extLst>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to="" calcmode="lin" valueType="num">
                                      <p:cBhvr>
                                        <p:cTn id="12"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395536" y="332656"/>
            <a:ext cx="8424936" cy="830997"/>
          </a:xfrm>
          <a:prstGeom prst="rect">
            <a:avLst/>
          </a:prstGeom>
          <a:solidFill>
            <a:schemeClr val="tx1"/>
          </a:solidFill>
        </p:spPr>
        <p:txBody>
          <a:bodyPr wrap="square" lIns="91440" tIns="45720" rIns="91440" bIns="45720">
            <a:spAutoFit/>
          </a:bodyPr>
          <a:lstStyle/>
          <a:p>
            <a:pPr algn="ctr"/>
            <a:r>
              <a:rPr lang="id-ID"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Menemukan dan Menekan Biaya Aktivitas yang Tidak Bernilai Tambah</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9" name="Group 8"/>
          <p:cNvGrpSpPr/>
          <p:nvPr/>
        </p:nvGrpSpPr>
        <p:grpSpPr>
          <a:xfrm>
            <a:off x="611560" y="1340768"/>
            <a:ext cx="7632848" cy="5328592"/>
            <a:chOff x="611560" y="1340768"/>
            <a:chExt cx="7632848" cy="5328592"/>
          </a:xfrm>
          <a:solidFill>
            <a:srgbClr val="C00000"/>
          </a:solidFill>
        </p:grpSpPr>
        <p:sp>
          <p:nvSpPr>
            <p:cNvPr id="8" name="Flowchart: Display 7"/>
            <p:cNvSpPr/>
            <p:nvPr/>
          </p:nvSpPr>
          <p:spPr>
            <a:xfrm>
              <a:off x="611560" y="1340768"/>
              <a:ext cx="7632848" cy="5328592"/>
            </a:xfrm>
            <a:prstGeom prst="flowChartDisp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7" name="Group 6"/>
            <p:cNvGrpSpPr/>
            <p:nvPr/>
          </p:nvGrpSpPr>
          <p:grpSpPr>
            <a:xfrm>
              <a:off x="1824862" y="1556792"/>
              <a:ext cx="5712913" cy="4899688"/>
              <a:chOff x="1824862" y="1556792"/>
              <a:chExt cx="5712913" cy="4899688"/>
            </a:xfrm>
            <a:grpFill/>
          </p:grpSpPr>
          <p:sp>
            <p:nvSpPr>
              <p:cNvPr id="5" name="TextBox 4"/>
              <p:cNvSpPr txBox="1"/>
              <p:nvPr/>
            </p:nvSpPr>
            <p:spPr>
              <a:xfrm>
                <a:off x="1824862" y="1556792"/>
                <a:ext cx="5688632" cy="2246769"/>
              </a:xfrm>
              <a:prstGeom prst="rect">
                <a:avLst/>
              </a:prstGeom>
              <a:grpFill/>
              <a:ln>
                <a:noFill/>
              </a:ln>
            </p:spPr>
            <p:txBody>
              <a:bodyPr wrap="square" rtlCol="0">
                <a:spAutoFit/>
              </a:bodyPr>
              <a:lstStyle/>
              <a:p>
                <a:pPr algn="just"/>
                <a:r>
                  <a:rPr lang="id-ID" sz="1600" b="1" dirty="0" smtClean="0">
                    <a:solidFill>
                      <a:schemeClr val="bg1"/>
                    </a:solidFill>
                  </a:rPr>
                  <a:t>Untuk mencapai keuntungan yang diinginkan, maka perusahaan harus menemukan aktivitas yang tidak bernilai tambah.</a:t>
                </a:r>
              </a:p>
              <a:p>
                <a:pPr algn="just"/>
                <a:r>
                  <a:rPr lang="id-ID" sz="1600" b="1" dirty="0" smtClean="0">
                    <a:solidFill>
                      <a:schemeClr val="bg1"/>
                    </a:solidFill>
                  </a:rPr>
                  <a:t>Contoh memindahkan persediaan, memang dalam suatu operasi perusahaan khususnya perusahaan manufaktur pasti terdapat aktivitas pemindahan barang, hal tersebut pasti mengeluarkan biaya yaitu gaji karyawan dan biaya peralatan yang digunakan.</a:t>
                </a:r>
                <a:endParaRPr lang="id-ID" sz="1600" b="1" dirty="0">
                  <a:solidFill>
                    <a:schemeClr val="bg1"/>
                  </a:solidFill>
                </a:endParaRPr>
              </a:p>
              <a:p>
                <a:pPr algn="just"/>
                <a:r>
                  <a:rPr lang="id-ID" sz="1600" b="1" dirty="0" smtClean="0">
                    <a:solidFill>
                      <a:schemeClr val="bg1"/>
                    </a:solidFill>
                  </a:rPr>
                  <a:t>Contoh yang kedua adalah pengerjaan ulang produk cacat.</a:t>
                </a:r>
              </a:p>
              <a:p>
                <a:pPr algn="just"/>
                <a:endParaRPr lang="id-ID" sz="1400" b="1" dirty="0">
                  <a:solidFill>
                    <a:schemeClr val="bg1"/>
                  </a:solidFill>
                </a:endParaRPr>
              </a:p>
              <a:p>
                <a:pPr algn="just"/>
                <a:endParaRPr lang="id-ID" sz="1400" b="1" dirty="0" smtClean="0">
                  <a:solidFill>
                    <a:schemeClr val="bg1"/>
                  </a:solidFill>
                </a:endParaRPr>
              </a:p>
            </p:txBody>
          </p:sp>
          <p:sp>
            <p:nvSpPr>
              <p:cNvPr id="6" name="TextBox 5"/>
              <p:cNvSpPr txBox="1"/>
              <p:nvPr/>
            </p:nvSpPr>
            <p:spPr>
              <a:xfrm>
                <a:off x="1849143" y="3409492"/>
                <a:ext cx="5688632" cy="3046988"/>
              </a:xfrm>
              <a:prstGeom prst="rect">
                <a:avLst/>
              </a:prstGeom>
              <a:grpFill/>
              <a:ln>
                <a:noFill/>
              </a:ln>
            </p:spPr>
            <p:txBody>
              <a:bodyPr wrap="square" rtlCol="0">
                <a:spAutoFit/>
              </a:bodyPr>
              <a:lstStyle/>
              <a:p>
                <a:pPr algn="just"/>
                <a:r>
                  <a:rPr lang="id-ID" sz="1600" b="1" dirty="0" smtClean="0">
                    <a:solidFill>
                      <a:schemeClr val="bg1"/>
                    </a:solidFill>
                  </a:rPr>
                  <a:t>Dari contoh-contoh tersebut perusahaan harus melakukan penekanan biaya pada aktivitas tersebut. Penekanan biaya dapat dilakukan dengan cara efisen dan efektif dalam melakukan pengangkutan persediaan barang (meminimalisir pengangkutan yang berulang-ulang) dan meminta mandor untuk meningkatkan pengawasan supaya tidak terjadi produk cacat.</a:t>
                </a:r>
              </a:p>
              <a:p>
                <a:pPr algn="just"/>
                <a:r>
                  <a:rPr lang="id-ID" sz="1600" b="1" dirty="0" smtClean="0">
                    <a:solidFill>
                      <a:schemeClr val="bg1"/>
                    </a:solidFill>
                  </a:rPr>
                  <a:t>Cara lain juga dapat dilakukan yaitu menerapkan inovasi baru yang berdampak baik pada operasional dan minim biaya, hal tersebut dapat ditarik keputusan berdasarkan Analisis Biaya Manfaat yaitu suatu teknik yang digunakan untuk membandingkan berbagai biaya yang terkait dengan manfaat yang diharapkan untuk diperoleh.</a:t>
                </a:r>
                <a:endParaRPr lang="id-ID" sz="1600" b="1" dirty="0">
                  <a:solidFill>
                    <a:schemeClr val="bg1"/>
                  </a:solidFill>
                </a:endParaRPr>
              </a:p>
            </p:txBody>
          </p:sp>
        </p:grpSp>
      </p:grpSp>
    </p:spTree>
    <p:extLst>
      <p:ext uri="{BB962C8B-B14F-4D97-AF65-F5344CB8AC3E}">
        <p14:creationId xmlns:p14="http://schemas.microsoft.com/office/powerpoint/2010/main" val="2925208669"/>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to="" calcmode="lin" valueType="num">
                                      <p:cBhvr>
                                        <p:cTn id="12"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4" name="Rectangle 3"/>
          <p:cNvSpPr/>
          <p:nvPr/>
        </p:nvSpPr>
        <p:spPr>
          <a:xfrm>
            <a:off x="0" y="404664"/>
            <a:ext cx="9144000" cy="1077218"/>
          </a:xfrm>
          <a:prstGeom prst="rect">
            <a:avLst/>
          </a:prstGeom>
          <a:solidFill>
            <a:schemeClr val="tx1"/>
          </a:solidFill>
        </p:spPr>
        <p:txBody>
          <a:bodyPr wrap="square" lIns="91440" tIns="45720" rIns="91440" bIns="45720">
            <a:spAutoFit/>
          </a:bodyPr>
          <a:lstStyle/>
          <a:p>
            <a:pPr algn="ctr"/>
            <a:r>
              <a:rPr lang="id-ID"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Informasi Sistem Akuntansi dapat mengevaluasi kinerja Manajer</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1685583" y="1844824"/>
            <a:ext cx="6408712" cy="2554545"/>
          </a:xfrm>
          <a:prstGeom prst="rect">
            <a:avLst/>
          </a:prstGeom>
          <a:solidFill>
            <a:schemeClr val="tx1"/>
          </a:solidFill>
        </p:spPr>
        <p:txBody>
          <a:bodyPr wrap="square" rtlCol="0">
            <a:spAutoFit/>
          </a:bodyPr>
          <a:lstStyle/>
          <a:p>
            <a:pPr algn="just"/>
            <a:r>
              <a:rPr lang="id-ID" sz="1600" b="1" dirty="0" smtClean="0">
                <a:solidFill>
                  <a:schemeClr val="bg1"/>
                </a:solidFill>
              </a:rPr>
              <a:t>Pemilik perusahaan besar adalah para pemegang saham, sebagian besar pemegang saham tidak terlibat secara langsung pada aktivitas operasional perusahaan. Maka untuk mengevaluasi kinerja manajer dapat dilihat dari Informasi Sistem Akuntansi (khususnya Laporan Keuangan).</a:t>
            </a:r>
          </a:p>
          <a:p>
            <a:pPr algn="just"/>
            <a:endParaRPr lang="id-ID" sz="1600" b="1" dirty="0">
              <a:solidFill>
                <a:schemeClr val="bg1"/>
              </a:solidFill>
            </a:endParaRPr>
          </a:p>
          <a:p>
            <a:pPr algn="just"/>
            <a:r>
              <a:rPr lang="id-ID" sz="1600" b="1" dirty="0" smtClean="0">
                <a:solidFill>
                  <a:schemeClr val="bg1"/>
                </a:solidFill>
              </a:rPr>
              <a:t>Jika suatu perusahaan dimiliki dan dijalankan oleh pribadi yang sama maka keputusan yang diambil untuk kepentingan diri sendiri dan hanya diukur dari sejalannya kepentingan pemilik-manajer dengan kegiatan perusahaan.</a:t>
            </a:r>
            <a:endParaRPr lang="id-ID" sz="1600" b="1" dirty="0">
              <a:solidFill>
                <a:schemeClr val="bg1"/>
              </a:solidFill>
            </a:endParaRPr>
          </a:p>
        </p:txBody>
      </p:sp>
    </p:spTree>
    <p:extLst>
      <p:ext uri="{BB962C8B-B14F-4D97-AF65-F5344CB8AC3E}">
        <p14:creationId xmlns:p14="http://schemas.microsoft.com/office/powerpoint/2010/main" val="3258599474"/>
      </p:ext>
    </p:extLst>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143000"/>
          </a:xfrm>
          <a:solidFill>
            <a:schemeClr val="tx1"/>
          </a:solidFill>
        </p:spPr>
        <p:txBody>
          <a:bodyPr>
            <a:normAutofit fontScale="90000"/>
          </a:bodyPr>
          <a:lstStyle/>
          <a:p>
            <a:r>
              <a:rPr lang="id-ID" dirty="0" smtClean="0">
                <a:solidFill>
                  <a:schemeClr val="bg1"/>
                </a:solidFill>
              </a:rPr>
              <a:t>Menciptakan Nilai dalam Organisasi</a:t>
            </a:r>
            <a:endParaRPr lang="id-ID" dirty="0">
              <a:solidFill>
                <a:schemeClr val="bg1"/>
              </a:solidFill>
            </a:endParaRPr>
          </a:p>
        </p:txBody>
      </p:sp>
      <p:sp>
        <p:nvSpPr>
          <p:cNvPr id="4" name="Flowchart: Stored Data 3"/>
          <p:cNvSpPr/>
          <p:nvPr/>
        </p:nvSpPr>
        <p:spPr>
          <a:xfrm>
            <a:off x="971600" y="2276872"/>
            <a:ext cx="7416824" cy="3456384"/>
          </a:xfrm>
          <a:prstGeom prst="flowChartOnlineStorag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just">
              <a:buNone/>
            </a:pPr>
            <a:r>
              <a:rPr lang="id-ID" dirty="0" smtClean="0">
                <a:solidFill>
                  <a:schemeClr val="bg1"/>
                </a:solidFill>
              </a:rPr>
              <a:t>Penciptaan Nilai untuk Memulai Pembahasan</a:t>
            </a:r>
          </a:p>
          <a:p>
            <a:pPr algn="just">
              <a:buFont typeface="Wingdings" pitchFamily="2" charset="2"/>
              <a:buChar char="§"/>
            </a:pPr>
            <a:r>
              <a:rPr lang="id-ID" dirty="0" smtClean="0">
                <a:solidFill>
                  <a:schemeClr val="bg1"/>
                </a:solidFill>
              </a:rPr>
              <a:t>Penciptaan Nilai (</a:t>
            </a:r>
            <a:r>
              <a:rPr lang="id-ID" i="1" dirty="0" smtClean="0">
                <a:solidFill>
                  <a:schemeClr val="bg1"/>
                </a:solidFill>
              </a:rPr>
              <a:t>Value Creation</a:t>
            </a:r>
            <a:r>
              <a:rPr lang="id-ID" dirty="0" smtClean="0">
                <a:solidFill>
                  <a:schemeClr val="bg1"/>
                </a:solidFill>
              </a:rPr>
              <a:t>) </a:t>
            </a:r>
          </a:p>
          <a:p>
            <a:pPr algn="just">
              <a:buNone/>
            </a:pPr>
            <a:r>
              <a:rPr lang="id-ID" dirty="0" smtClean="0">
                <a:solidFill>
                  <a:schemeClr val="bg1"/>
                </a:solidFill>
              </a:rPr>
              <a:t>	Merupakan seluruh kegiatan yang dilakukan oleh perusahaan secara efisien untuk memperoleh keuntungan. </a:t>
            </a:r>
          </a:p>
          <a:p>
            <a:pPr algn="just">
              <a:buFont typeface="Wingdings" pitchFamily="2" charset="2"/>
              <a:buChar char="§"/>
            </a:pPr>
            <a:r>
              <a:rPr lang="id-ID" dirty="0" smtClean="0">
                <a:solidFill>
                  <a:schemeClr val="bg1"/>
                </a:solidFill>
              </a:rPr>
              <a:t>Rantai Nilai (</a:t>
            </a:r>
            <a:r>
              <a:rPr lang="id-ID" i="1" dirty="0" smtClean="0">
                <a:solidFill>
                  <a:schemeClr val="bg1"/>
                </a:solidFill>
              </a:rPr>
              <a:t>Value Chain</a:t>
            </a:r>
            <a:r>
              <a:rPr lang="id-ID" dirty="0" smtClean="0">
                <a:solidFill>
                  <a:schemeClr val="bg1"/>
                </a:solidFill>
              </a:rPr>
              <a:t>)</a:t>
            </a:r>
          </a:p>
          <a:p>
            <a:pPr algn="just">
              <a:buNone/>
            </a:pPr>
            <a:r>
              <a:rPr lang="id-ID" dirty="0" smtClean="0">
                <a:solidFill>
                  <a:schemeClr val="bg1"/>
                </a:solidFill>
              </a:rPr>
              <a:t>	Merupakan seluruh rangkaian aktivitas yang mengubah sumber daya mentah menjadi barang dan jasa yang dibeli dan dikonsumsi oleh pengguna akhir (misalnya, rumah tangga).</a:t>
            </a:r>
          </a:p>
          <a:p>
            <a:pPr algn="just"/>
            <a:endParaRPr lang="id-ID"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8000" r="-18000"/>
          </a:stretch>
        </a:blipFill>
        <a:effectLst/>
      </p:bgPr>
    </p:bg>
    <p:spTree>
      <p:nvGrpSpPr>
        <p:cNvPr id="1" name=""/>
        <p:cNvGrpSpPr/>
        <p:nvPr/>
      </p:nvGrpSpPr>
      <p:grpSpPr>
        <a:xfrm>
          <a:off x="0" y="0"/>
          <a:ext cx="0" cy="0"/>
          <a:chOff x="0" y="0"/>
          <a:chExt cx="0" cy="0"/>
        </a:xfrm>
      </p:grpSpPr>
      <p:sp>
        <p:nvSpPr>
          <p:cNvPr id="4" name="Rectangle 3"/>
          <p:cNvSpPr/>
          <p:nvPr/>
        </p:nvSpPr>
        <p:spPr>
          <a:xfrm>
            <a:off x="0" y="188640"/>
            <a:ext cx="9144000" cy="584775"/>
          </a:xfrm>
          <a:prstGeom prst="rect">
            <a:avLst/>
          </a:prstGeom>
          <a:solidFill>
            <a:schemeClr val="tx1"/>
          </a:solidFill>
        </p:spPr>
        <p:txBody>
          <a:bodyPr wrap="square" lIns="91440" tIns="45720" rIns="91440" bIns="45720">
            <a:spAutoFit/>
          </a:bodyPr>
          <a:lstStyle/>
          <a:p>
            <a:pPr algn="ctr"/>
            <a:r>
              <a:rPr lang="id-ID" sz="3200" b="1" cap="none" spc="0"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Data Biaya untuk Keputusan-Keputusan Manajerial</a:t>
            </a:r>
            <a:endParaRPr lang="en-US" sz="3200" b="1" cap="none" spc="0"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sp>
        <p:nvSpPr>
          <p:cNvPr id="5" name="Rectangle 4"/>
          <p:cNvSpPr/>
          <p:nvPr/>
        </p:nvSpPr>
        <p:spPr>
          <a:xfrm>
            <a:off x="1115616" y="836712"/>
            <a:ext cx="6624735" cy="461665"/>
          </a:xfrm>
          <a:prstGeom prst="rect">
            <a:avLst/>
          </a:prstGeom>
          <a:solidFill>
            <a:schemeClr val="tx1"/>
          </a:solidFill>
        </p:spPr>
        <p:txBody>
          <a:bodyPr wrap="square" lIns="91440" tIns="45720" rIns="91440" bIns="45720">
            <a:spAutoFit/>
          </a:bodyPr>
          <a:lstStyle/>
          <a:p>
            <a:pPr algn="ctr"/>
            <a:r>
              <a:rPr lang="id-ID"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Biaya-Biaya untuk Pengambilan Keputusan</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5"/>
          <p:cNvSpPr txBox="1"/>
          <p:nvPr/>
        </p:nvSpPr>
        <p:spPr>
          <a:xfrm>
            <a:off x="179513" y="1674064"/>
            <a:ext cx="8712968"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id-ID" sz="1400" b="1" dirty="0" smtClean="0"/>
              <a:t>Suatu keputusan dapat diambil dengan cara menghitung konsekuensi-konsekuensi (risiko) keuangan dari berbagai rencana alternatif yang hendak dilakukan, membuat perkiraan tentang bagaimana biaya atau pendapatan ataupun aset yang mungkin dikeluarkan atau diterima atau diperoleh menjadi dasar dalam pengambilan keputusan tsb.</a:t>
            </a:r>
          </a:p>
        </p:txBody>
      </p:sp>
      <p:sp>
        <p:nvSpPr>
          <p:cNvPr id="7" name="TextBox 6"/>
          <p:cNvSpPr txBox="1"/>
          <p:nvPr/>
        </p:nvSpPr>
        <p:spPr>
          <a:xfrm>
            <a:off x="179513" y="2780928"/>
            <a:ext cx="8712968" cy="35394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id-ID" sz="1600" b="1" dirty="0" smtClean="0"/>
              <a:t>Citra memiliki usaha toko kue, ia menjajakan berbagai varian kue di toko kecil pusat kota. Salah satu pelanggannya menyarankan Citra untuk memperluas kegiatan operasinya dan menjual beberapa varian kuenya secara grosir kepada sejumlah kedai kopi, toko grosir dan kantin kampus di wilayah setempat. </a:t>
            </a:r>
          </a:p>
          <a:p>
            <a:pPr algn="just"/>
            <a:endParaRPr lang="id-ID" sz="1600" b="1" dirty="0"/>
          </a:p>
          <a:p>
            <a:pPr algn="just"/>
            <a:r>
              <a:rPr lang="id-ID" sz="1600" b="1" dirty="0" smtClean="0"/>
              <a:t>Citra memperkirakan banyaknya jumlah kue yang akan dia buat. Bedasarkan perkiraan tsb, Citra harus menentukan dan memutuskan pemicu biaya yang merupakan faktor-faktor munculnya biaya tambahan dan pendapatan yang akan dihasilkan Citra melalui penjualan kue tambahan yang akan diproduksi tsb.</a:t>
            </a:r>
          </a:p>
          <a:p>
            <a:pPr algn="just"/>
            <a:endParaRPr lang="id-ID" sz="1600" b="1" dirty="0" smtClean="0"/>
          </a:p>
          <a:p>
            <a:pPr algn="just"/>
            <a:r>
              <a:rPr lang="id-ID" sz="1600" b="1" dirty="0" smtClean="0"/>
              <a:t>Asumsikan Citra membuat perkiraan bahwa pendapatannya meningkat sebesar 35 persen; biaya bahan makanan, tenaga kerja dan perlengkapan akan meningkat sebesar 50 persen; biaya sewa perbulan tidak mengalami perubahan; dan biaya lain lain akan meningkat sebesar 20 persen jika Citra mulai menjual melalui gerai-gerai penjualan lain.</a:t>
            </a:r>
            <a:endParaRPr lang="id-ID" sz="1600" b="1" dirty="0"/>
          </a:p>
        </p:txBody>
      </p:sp>
    </p:spTree>
    <p:extLst>
      <p:ext uri="{BB962C8B-B14F-4D97-AF65-F5344CB8AC3E}">
        <p14:creationId xmlns:p14="http://schemas.microsoft.com/office/powerpoint/2010/main" val="1042579236"/>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8000" b="-38000"/>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34913451"/>
              </p:ext>
            </p:extLst>
          </p:nvPr>
        </p:nvGraphicFramePr>
        <p:xfrm>
          <a:off x="467544" y="836712"/>
          <a:ext cx="8280918" cy="5852160"/>
        </p:xfrm>
        <a:graphic>
          <a:graphicData uri="http://schemas.openxmlformats.org/drawingml/2006/table">
            <a:tbl>
              <a:tblPr firstRow="1" bandRow="1">
                <a:tableStyleId>{5C22544A-7EE6-4342-B048-85BDC9FD1C3A}</a:tableStyleId>
              </a:tblPr>
              <a:tblGrid>
                <a:gridCol w="294826">
                  <a:extLst>
                    <a:ext uri="{9D8B030D-6E8A-4147-A177-3AD203B41FA5}">
                      <a16:colId xmlns:a16="http://schemas.microsoft.com/office/drawing/2014/main" val="20000"/>
                    </a:ext>
                  </a:extLst>
                </a:gridCol>
                <a:gridCol w="1778786">
                  <a:extLst>
                    <a:ext uri="{9D8B030D-6E8A-4147-A177-3AD203B41FA5}">
                      <a16:colId xmlns:a16="http://schemas.microsoft.com/office/drawing/2014/main" val="20001"/>
                    </a:ext>
                  </a:extLst>
                </a:gridCol>
                <a:gridCol w="245839">
                  <a:extLst>
                    <a:ext uri="{9D8B030D-6E8A-4147-A177-3AD203B41FA5}">
                      <a16:colId xmlns:a16="http://schemas.microsoft.com/office/drawing/2014/main" val="20002"/>
                    </a:ext>
                  </a:extLst>
                </a:gridCol>
                <a:gridCol w="1565333">
                  <a:extLst>
                    <a:ext uri="{9D8B030D-6E8A-4147-A177-3AD203B41FA5}">
                      <a16:colId xmlns:a16="http://schemas.microsoft.com/office/drawing/2014/main" val="20003"/>
                    </a:ext>
                  </a:extLst>
                </a:gridCol>
                <a:gridCol w="245839">
                  <a:extLst>
                    <a:ext uri="{9D8B030D-6E8A-4147-A177-3AD203B41FA5}">
                      <a16:colId xmlns:a16="http://schemas.microsoft.com/office/drawing/2014/main" val="20004"/>
                    </a:ext>
                  </a:extLst>
                </a:gridCol>
                <a:gridCol w="245839">
                  <a:extLst>
                    <a:ext uri="{9D8B030D-6E8A-4147-A177-3AD203B41FA5}">
                      <a16:colId xmlns:a16="http://schemas.microsoft.com/office/drawing/2014/main" val="20005"/>
                    </a:ext>
                  </a:extLst>
                </a:gridCol>
                <a:gridCol w="1992240">
                  <a:extLst>
                    <a:ext uri="{9D8B030D-6E8A-4147-A177-3AD203B41FA5}">
                      <a16:colId xmlns:a16="http://schemas.microsoft.com/office/drawing/2014/main" val="20006"/>
                    </a:ext>
                  </a:extLst>
                </a:gridCol>
                <a:gridCol w="245839">
                  <a:extLst>
                    <a:ext uri="{9D8B030D-6E8A-4147-A177-3AD203B41FA5}">
                      <a16:colId xmlns:a16="http://schemas.microsoft.com/office/drawing/2014/main" val="20007"/>
                    </a:ext>
                  </a:extLst>
                </a:gridCol>
                <a:gridCol w="245839">
                  <a:extLst>
                    <a:ext uri="{9D8B030D-6E8A-4147-A177-3AD203B41FA5}">
                      <a16:colId xmlns:a16="http://schemas.microsoft.com/office/drawing/2014/main" val="20008"/>
                    </a:ext>
                  </a:extLst>
                </a:gridCol>
                <a:gridCol w="1420538">
                  <a:extLst>
                    <a:ext uri="{9D8B030D-6E8A-4147-A177-3AD203B41FA5}">
                      <a16:colId xmlns:a16="http://schemas.microsoft.com/office/drawing/2014/main" val="20009"/>
                    </a:ext>
                  </a:extLst>
                </a:gridCol>
              </a:tblGrid>
              <a:tr h="249266">
                <a:tc>
                  <a:txBody>
                    <a:bodyPr/>
                    <a:lstStyle/>
                    <a:p>
                      <a:r>
                        <a:rPr lang="id-ID" sz="700" dirty="0" smtClean="0"/>
                        <a:t>1</a:t>
                      </a:r>
                      <a:endParaRPr lang="id-ID" sz="700" dirty="0"/>
                    </a:p>
                  </a:txBody>
                  <a:tcPr/>
                </a:tc>
                <a:tc>
                  <a:txBody>
                    <a:bodyPr/>
                    <a:lstStyle/>
                    <a:p>
                      <a:pPr algn="ctr"/>
                      <a:endParaRPr lang="id-ID" dirty="0"/>
                    </a:p>
                  </a:txBody>
                  <a:tcPr/>
                </a:tc>
                <a:tc>
                  <a:txBody>
                    <a:bodyPr/>
                    <a:lstStyle/>
                    <a:p>
                      <a:pPr algn="ctr"/>
                      <a:endParaRPr lang="id-ID" sz="1400"/>
                    </a:p>
                  </a:txBody>
                  <a:tcPr/>
                </a:tc>
                <a:tc>
                  <a:txBody>
                    <a:bodyPr/>
                    <a:lstStyle/>
                    <a:p>
                      <a:pPr algn="ctr"/>
                      <a:r>
                        <a:rPr lang="id-ID" sz="1200" dirty="0" smtClean="0"/>
                        <a:t>(1)</a:t>
                      </a:r>
                      <a:endParaRPr lang="id-ID" sz="1200" dirty="0"/>
                    </a:p>
                  </a:txBody>
                  <a:tcPr/>
                </a:tc>
                <a:tc>
                  <a:txBody>
                    <a:bodyPr/>
                    <a:lstStyle/>
                    <a:p>
                      <a:pPr algn="ctr"/>
                      <a:endParaRPr lang="id-ID" sz="1200" dirty="0"/>
                    </a:p>
                  </a:txBody>
                  <a:tcPr/>
                </a:tc>
                <a:tc>
                  <a:txBody>
                    <a:bodyPr/>
                    <a:lstStyle/>
                    <a:p>
                      <a:pPr algn="ctr"/>
                      <a:endParaRPr lang="id-ID" sz="1200" dirty="0"/>
                    </a:p>
                  </a:txBody>
                  <a:tcPr/>
                </a:tc>
                <a:tc>
                  <a:txBody>
                    <a:bodyPr/>
                    <a:lstStyle/>
                    <a:p>
                      <a:pPr algn="ctr"/>
                      <a:r>
                        <a:rPr lang="id-ID" sz="1200" dirty="0" smtClean="0"/>
                        <a:t>(2)</a:t>
                      </a:r>
                      <a:endParaRPr lang="id-ID" sz="1200" dirty="0"/>
                    </a:p>
                  </a:txBody>
                  <a:tcPr/>
                </a:tc>
                <a:tc>
                  <a:txBody>
                    <a:bodyPr/>
                    <a:lstStyle/>
                    <a:p>
                      <a:pPr algn="ctr"/>
                      <a:endParaRPr lang="id-ID" sz="1200" dirty="0"/>
                    </a:p>
                  </a:txBody>
                  <a:tcPr/>
                </a:tc>
                <a:tc>
                  <a:txBody>
                    <a:bodyPr/>
                    <a:lstStyle/>
                    <a:p>
                      <a:pPr algn="ctr"/>
                      <a:endParaRPr lang="id-ID" sz="1200" dirty="0"/>
                    </a:p>
                  </a:txBody>
                  <a:tcPr/>
                </a:tc>
                <a:tc>
                  <a:txBody>
                    <a:bodyPr/>
                    <a:lstStyle/>
                    <a:p>
                      <a:pPr algn="ctr"/>
                      <a:r>
                        <a:rPr lang="id-ID" sz="1200" dirty="0" smtClean="0"/>
                        <a:t>(3)</a:t>
                      </a:r>
                      <a:endParaRPr lang="id-ID" sz="1200" dirty="0"/>
                    </a:p>
                  </a:txBody>
                  <a:tcPr/>
                </a:tc>
                <a:extLst>
                  <a:ext uri="{0D108BD9-81ED-4DB2-BD59-A6C34878D82A}">
                    <a16:rowId xmlns:a16="http://schemas.microsoft.com/office/drawing/2014/main" val="10000"/>
                  </a:ext>
                </a:extLst>
              </a:tr>
              <a:tr h="643937">
                <a:tc>
                  <a:txBody>
                    <a:bodyPr/>
                    <a:lstStyle/>
                    <a:p>
                      <a:r>
                        <a:rPr lang="id-ID" sz="700" dirty="0" smtClean="0"/>
                        <a:t>2</a:t>
                      </a:r>
                      <a:endParaRPr lang="id-ID" sz="700" dirty="0"/>
                    </a:p>
                  </a:txBody>
                  <a:tcPr/>
                </a:tc>
                <a:tc>
                  <a:txBody>
                    <a:bodyPr/>
                    <a:lstStyle/>
                    <a:p>
                      <a:endParaRPr lang="id-ID"/>
                    </a:p>
                  </a:txBody>
                  <a:tcPr/>
                </a:tc>
                <a:tc>
                  <a:txBody>
                    <a:bodyPr/>
                    <a:lstStyle/>
                    <a:p>
                      <a:pPr algn="r"/>
                      <a:endParaRPr lang="id-ID" sz="1400" dirty="0"/>
                    </a:p>
                  </a:txBody>
                  <a:tcPr/>
                </a:tc>
                <a:tc>
                  <a:txBody>
                    <a:bodyPr/>
                    <a:lstStyle/>
                    <a:p>
                      <a:pPr algn="r"/>
                      <a:r>
                        <a:rPr lang="id-ID" sz="1400" dirty="0" smtClean="0"/>
                        <a:t>Status Quo</a:t>
                      </a:r>
                      <a:r>
                        <a:rPr lang="id-ID" sz="1400" baseline="0" dirty="0" smtClean="0"/>
                        <a:t>: Penjualan Toko awalnya sebesar</a:t>
                      </a:r>
                      <a:endParaRPr lang="id-ID" sz="1400" dirty="0"/>
                    </a:p>
                  </a:txBody>
                  <a:tcPr anchor="ctr"/>
                </a:tc>
                <a:tc>
                  <a:txBody>
                    <a:bodyPr/>
                    <a:lstStyle/>
                    <a:p>
                      <a:pPr algn="just"/>
                      <a:endParaRPr lang="id-ID"/>
                    </a:p>
                  </a:txBody>
                  <a:tcPr anchor="ctr"/>
                </a:tc>
                <a:tc>
                  <a:txBody>
                    <a:bodyPr/>
                    <a:lstStyle/>
                    <a:p>
                      <a:pPr algn="just"/>
                      <a:endParaRPr lang="id-ID" sz="1400"/>
                    </a:p>
                  </a:txBody>
                  <a:tcPr anchor="ctr"/>
                </a:tc>
                <a:tc>
                  <a:txBody>
                    <a:bodyPr/>
                    <a:lstStyle/>
                    <a:p>
                      <a:pPr algn="just"/>
                      <a:r>
                        <a:rPr lang="id-ID" sz="1400" dirty="0" smtClean="0"/>
                        <a:t>Alternatifnya:</a:t>
                      </a:r>
                      <a:r>
                        <a:rPr lang="id-ID" sz="1400" baseline="0" dirty="0" smtClean="0"/>
                        <a:t> Saluran Distribusi Grosir dan Eceran</a:t>
                      </a:r>
                      <a:endParaRPr lang="id-ID" sz="1400" dirty="0"/>
                    </a:p>
                  </a:txBody>
                  <a:tcPr anchor="ctr"/>
                </a:tc>
                <a:tc>
                  <a:txBody>
                    <a:bodyPr/>
                    <a:lstStyle/>
                    <a:p>
                      <a:endParaRPr lang="id-ID" dirty="0"/>
                    </a:p>
                  </a:txBody>
                  <a:tcPr/>
                </a:tc>
                <a:tc>
                  <a:txBody>
                    <a:bodyPr/>
                    <a:lstStyle/>
                    <a:p>
                      <a:endParaRPr lang="id-ID" dirty="0"/>
                    </a:p>
                  </a:txBody>
                  <a:tcPr/>
                </a:tc>
                <a:tc>
                  <a:txBody>
                    <a:bodyPr/>
                    <a:lstStyle/>
                    <a:p>
                      <a:pPr algn="ctr"/>
                      <a:r>
                        <a:rPr lang="id-ID" sz="1400" dirty="0" smtClean="0"/>
                        <a:t>Selisih</a:t>
                      </a:r>
                      <a:endParaRPr lang="id-ID" sz="1400" dirty="0"/>
                    </a:p>
                  </a:txBody>
                  <a:tcPr anchor="ctr"/>
                </a:tc>
                <a:extLst>
                  <a:ext uri="{0D108BD9-81ED-4DB2-BD59-A6C34878D82A}">
                    <a16:rowId xmlns:a16="http://schemas.microsoft.com/office/drawing/2014/main" val="10001"/>
                  </a:ext>
                </a:extLst>
              </a:tr>
              <a:tr h="311582">
                <a:tc>
                  <a:txBody>
                    <a:bodyPr/>
                    <a:lstStyle/>
                    <a:p>
                      <a:r>
                        <a:rPr lang="id-ID" sz="700" dirty="0" smtClean="0"/>
                        <a:t>3</a:t>
                      </a:r>
                      <a:endParaRPr lang="id-ID" sz="700" dirty="0"/>
                    </a:p>
                  </a:txBody>
                  <a:tcPr/>
                </a:tc>
                <a:tc>
                  <a:txBody>
                    <a:bodyPr/>
                    <a:lstStyle/>
                    <a:p>
                      <a:r>
                        <a:rPr lang="id-ID" sz="1200" dirty="0" smtClean="0"/>
                        <a:t>Pendapatan</a:t>
                      </a:r>
                      <a:r>
                        <a:rPr lang="id-ID" sz="1200" baseline="0" dirty="0" smtClean="0"/>
                        <a:t> Penjualan</a:t>
                      </a:r>
                      <a:endParaRPr lang="id-ID" sz="1200" dirty="0"/>
                    </a:p>
                  </a:txBody>
                  <a:tcPr anchor="ctr"/>
                </a:tc>
                <a:tc>
                  <a:txBody>
                    <a:bodyPr/>
                    <a:lstStyle/>
                    <a:p>
                      <a:pPr algn="r"/>
                      <a:endParaRPr lang="id-ID"/>
                    </a:p>
                  </a:txBody>
                  <a:tcPr/>
                </a:tc>
                <a:tc>
                  <a:txBody>
                    <a:bodyPr/>
                    <a:lstStyle/>
                    <a:p>
                      <a:pPr algn="r"/>
                      <a:r>
                        <a:rPr lang="id-ID" sz="1200" dirty="0" smtClean="0"/>
                        <a:t>$6,300</a:t>
                      </a:r>
                      <a:endParaRPr lang="id-ID" sz="1200" dirty="0"/>
                    </a:p>
                  </a:txBody>
                  <a:tcPr/>
                </a:tc>
                <a:tc>
                  <a:txBody>
                    <a:bodyPr/>
                    <a:lstStyle/>
                    <a:p>
                      <a:endParaRPr lang="id-ID" sz="1200"/>
                    </a:p>
                  </a:txBody>
                  <a:tcPr/>
                </a:tc>
                <a:tc>
                  <a:txBody>
                    <a:bodyPr/>
                    <a:lstStyle/>
                    <a:p>
                      <a:endParaRPr lang="id-ID"/>
                    </a:p>
                  </a:txBody>
                  <a:tcPr/>
                </a:tc>
                <a:tc>
                  <a:txBody>
                    <a:bodyPr/>
                    <a:lstStyle/>
                    <a:p>
                      <a:pPr algn="r"/>
                      <a:r>
                        <a:rPr lang="id-ID" sz="1200" dirty="0" smtClean="0"/>
                        <a:t>$8,505</a:t>
                      </a:r>
                      <a:r>
                        <a:rPr lang="id-ID" sz="700" dirty="0" smtClean="0"/>
                        <a:t>(13)</a:t>
                      </a:r>
                      <a:endParaRPr lang="id-ID" sz="700" dirty="0"/>
                    </a:p>
                  </a:txBody>
                  <a:tcPr/>
                </a:tc>
                <a:tc>
                  <a:txBody>
                    <a:bodyPr/>
                    <a:lstStyle/>
                    <a:p>
                      <a:pPr algn="r"/>
                      <a:endParaRPr lang="id-ID"/>
                    </a:p>
                  </a:txBody>
                  <a:tcPr/>
                </a:tc>
                <a:tc>
                  <a:txBody>
                    <a:bodyPr/>
                    <a:lstStyle/>
                    <a:p>
                      <a:pPr algn="r"/>
                      <a:endParaRPr lang="id-ID"/>
                    </a:p>
                  </a:txBody>
                  <a:tcPr/>
                </a:tc>
                <a:tc>
                  <a:txBody>
                    <a:bodyPr/>
                    <a:lstStyle/>
                    <a:p>
                      <a:pPr algn="r"/>
                      <a:r>
                        <a:rPr lang="id-ID" sz="1200" dirty="0" smtClean="0"/>
                        <a:t>$2,205</a:t>
                      </a:r>
                      <a:endParaRPr lang="id-ID" sz="1200" dirty="0"/>
                    </a:p>
                  </a:txBody>
                  <a:tcPr/>
                </a:tc>
                <a:extLst>
                  <a:ext uri="{0D108BD9-81ED-4DB2-BD59-A6C34878D82A}">
                    <a16:rowId xmlns:a16="http://schemas.microsoft.com/office/drawing/2014/main" val="10002"/>
                  </a:ext>
                </a:extLst>
              </a:tr>
              <a:tr h="249266">
                <a:tc>
                  <a:txBody>
                    <a:bodyPr/>
                    <a:lstStyle/>
                    <a:p>
                      <a:r>
                        <a:rPr lang="id-ID" sz="700" dirty="0" smtClean="0"/>
                        <a:t>4</a:t>
                      </a:r>
                      <a:endParaRPr lang="id-ID" sz="700" dirty="0"/>
                    </a:p>
                  </a:txBody>
                  <a:tcPr/>
                </a:tc>
                <a:tc>
                  <a:txBody>
                    <a:bodyPr/>
                    <a:lstStyle/>
                    <a:p>
                      <a:r>
                        <a:rPr lang="id-ID" sz="1200" dirty="0" smtClean="0"/>
                        <a:t>Biaya –</a:t>
                      </a:r>
                      <a:r>
                        <a:rPr lang="id-ID" sz="1200" baseline="0" dirty="0" smtClean="0"/>
                        <a:t> Biaya</a:t>
                      </a:r>
                      <a:endParaRPr lang="id-ID" sz="1200" dirty="0"/>
                    </a:p>
                  </a:txBody>
                  <a:tcPr anchor="ctr"/>
                </a:tc>
                <a:tc>
                  <a:txBody>
                    <a:bodyPr/>
                    <a:lstStyle/>
                    <a:p>
                      <a:pPr algn="r"/>
                      <a:endParaRPr lang="id-ID"/>
                    </a:p>
                  </a:txBody>
                  <a:tcPr/>
                </a:tc>
                <a:tc>
                  <a:txBody>
                    <a:bodyPr/>
                    <a:lstStyle/>
                    <a:p>
                      <a:pPr algn="r"/>
                      <a:endParaRPr lang="id-ID" sz="1200" dirty="0"/>
                    </a:p>
                  </a:txBody>
                  <a:tcPr/>
                </a:tc>
                <a:tc>
                  <a:txBody>
                    <a:bodyPr/>
                    <a:lstStyle/>
                    <a:p>
                      <a:endParaRPr lang="id-ID" sz="1200"/>
                    </a:p>
                  </a:txBody>
                  <a:tcPr/>
                </a:tc>
                <a:tc>
                  <a:txBody>
                    <a:bodyPr/>
                    <a:lstStyle/>
                    <a:p>
                      <a:endParaRPr lang="id-ID" dirty="0"/>
                    </a:p>
                  </a:txBody>
                  <a:tcPr/>
                </a:tc>
                <a:tc>
                  <a:txBody>
                    <a:bodyPr/>
                    <a:lstStyle/>
                    <a:p>
                      <a:pPr algn="r"/>
                      <a:endParaRPr lang="id-ID" dirty="0"/>
                    </a:p>
                  </a:txBody>
                  <a:tcPr/>
                </a:tc>
                <a:tc>
                  <a:txBody>
                    <a:bodyPr/>
                    <a:lstStyle/>
                    <a:p>
                      <a:pPr algn="r"/>
                      <a:endParaRPr lang="id-ID"/>
                    </a:p>
                  </a:txBody>
                  <a:tcPr/>
                </a:tc>
                <a:tc>
                  <a:txBody>
                    <a:bodyPr/>
                    <a:lstStyle/>
                    <a:p>
                      <a:pPr algn="r"/>
                      <a:endParaRPr lang="id-ID"/>
                    </a:p>
                  </a:txBody>
                  <a:tcPr/>
                </a:tc>
                <a:tc>
                  <a:txBody>
                    <a:bodyPr/>
                    <a:lstStyle/>
                    <a:p>
                      <a:pPr algn="r"/>
                      <a:endParaRPr lang="id-ID" sz="1200" dirty="0"/>
                    </a:p>
                  </a:txBody>
                  <a:tcPr/>
                </a:tc>
                <a:extLst>
                  <a:ext uri="{0D108BD9-81ED-4DB2-BD59-A6C34878D82A}">
                    <a16:rowId xmlns:a16="http://schemas.microsoft.com/office/drawing/2014/main" val="10003"/>
                  </a:ext>
                </a:extLst>
              </a:tr>
              <a:tr h="249266">
                <a:tc>
                  <a:txBody>
                    <a:bodyPr/>
                    <a:lstStyle/>
                    <a:p>
                      <a:r>
                        <a:rPr lang="id-ID" sz="700" dirty="0" smtClean="0"/>
                        <a:t>5</a:t>
                      </a:r>
                      <a:endParaRPr lang="id-ID" sz="700" dirty="0"/>
                    </a:p>
                  </a:txBody>
                  <a:tcPr/>
                </a:tc>
                <a:tc>
                  <a:txBody>
                    <a:bodyPr/>
                    <a:lstStyle/>
                    <a:p>
                      <a:r>
                        <a:rPr lang="id-ID" sz="1200" dirty="0" smtClean="0"/>
                        <a:t>Bahan</a:t>
                      </a:r>
                      <a:r>
                        <a:rPr lang="id-ID" sz="1200" baseline="0" dirty="0" smtClean="0"/>
                        <a:t> Makanan</a:t>
                      </a:r>
                      <a:endParaRPr lang="id-ID" sz="1200" dirty="0"/>
                    </a:p>
                  </a:txBody>
                  <a:tcPr anchor="ctr"/>
                </a:tc>
                <a:tc>
                  <a:txBody>
                    <a:bodyPr/>
                    <a:lstStyle/>
                    <a:p>
                      <a:pPr algn="r"/>
                      <a:endParaRPr lang="id-ID"/>
                    </a:p>
                  </a:txBody>
                  <a:tcPr/>
                </a:tc>
                <a:tc>
                  <a:txBody>
                    <a:bodyPr/>
                    <a:lstStyle/>
                    <a:p>
                      <a:pPr algn="r"/>
                      <a:r>
                        <a:rPr lang="id-ID" sz="1200" dirty="0" smtClean="0"/>
                        <a:t>1,800</a:t>
                      </a:r>
                      <a:endParaRPr lang="id-ID" sz="1200" dirty="0"/>
                    </a:p>
                  </a:txBody>
                  <a:tcPr/>
                </a:tc>
                <a:tc>
                  <a:txBody>
                    <a:bodyPr/>
                    <a:lstStyle/>
                    <a:p>
                      <a:endParaRPr lang="id-ID" sz="1200" dirty="0"/>
                    </a:p>
                  </a:txBody>
                  <a:tcPr/>
                </a:tc>
                <a:tc>
                  <a:txBody>
                    <a:bodyPr/>
                    <a:lstStyle/>
                    <a:p>
                      <a:endParaRPr lang="id-ID"/>
                    </a:p>
                  </a:txBody>
                  <a:tcPr/>
                </a:tc>
                <a:tc>
                  <a:txBody>
                    <a:bodyPr/>
                    <a:lstStyle/>
                    <a:p>
                      <a:pPr algn="r"/>
                      <a:r>
                        <a:rPr lang="id-ID" sz="1200" dirty="0" smtClean="0"/>
                        <a:t>2,700</a:t>
                      </a:r>
                      <a:r>
                        <a:rPr lang="id-ID" sz="700" dirty="0" smtClean="0"/>
                        <a:t>(14)</a:t>
                      </a:r>
                      <a:endParaRPr lang="id-ID" sz="700" dirty="0"/>
                    </a:p>
                  </a:txBody>
                  <a:tcPr/>
                </a:tc>
                <a:tc>
                  <a:txBody>
                    <a:bodyPr/>
                    <a:lstStyle/>
                    <a:p>
                      <a:pPr algn="r"/>
                      <a:endParaRPr lang="id-ID"/>
                    </a:p>
                  </a:txBody>
                  <a:tcPr/>
                </a:tc>
                <a:tc>
                  <a:txBody>
                    <a:bodyPr/>
                    <a:lstStyle/>
                    <a:p>
                      <a:pPr algn="r"/>
                      <a:endParaRPr lang="id-ID"/>
                    </a:p>
                  </a:txBody>
                  <a:tcPr/>
                </a:tc>
                <a:tc>
                  <a:txBody>
                    <a:bodyPr/>
                    <a:lstStyle/>
                    <a:p>
                      <a:pPr algn="r"/>
                      <a:r>
                        <a:rPr lang="id-ID" sz="1200" dirty="0" smtClean="0"/>
                        <a:t>900</a:t>
                      </a:r>
                      <a:endParaRPr lang="id-ID" sz="1200" dirty="0"/>
                    </a:p>
                  </a:txBody>
                  <a:tcPr/>
                </a:tc>
                <a:extLst>
                  <a:ext uri="{0D108BD9-81ED-4DB2-BD59-A6C34878D82A}">
                    <a16:rowId xmlns:a16="http://schemas.microsoft.com/office/drawing/2014/main" val="10004"/>
                  </a:ext>
                </a:extLst>
              </a:tr>
              <a:tr h="249266">
                <a:tc>
                  <a:txBody>
                    <a:bodyPr/>
                    <a:lstStyle/>
                    <a:p>
                      <a:r>
                        <a:rPr lang="id-ID" sz="700" dirty="0" smtClean="0"/>
                        <a:t>6</a:t>
                      </a:r>
                      <a:endParaRPr lang="id-ID" sz="700" dirty="0"/>
                    </a:p>
                  </a:txBody>
                  <a:tcPr/>
                </a:tc>
                <a:tc>
                  <a:txBody>
                    <a:bodyPr/>
                    <a:lstStyle/>
                    <a:p>
                      <a:r>
                        <a:rPr lang="id-ID" sz="1200" dirty="0" smtClean="0"/>
                        <a:t>Tenaga Kerja</a:t>
                      </a:r>
                      <a:endParaRPr lang="id-ID" sz="1200" dirty="0"/>
                    </a:p>
                  </a:txBody>
                  <a:tcPr anchor="ctr"/>
                </a:tc>
                <a:tc>
                  <a:txBody>
                    <a:bodyPr/>
                    <a:lstStyle/>
                    <a:p>
                      <a:pPr algn="r"/>
                      <a:endParaRPr lang="id-ID"/>
                    </a:p>
                  </a:txBody>
                  <a:tcPr/>
                </a:tc>
                <a:tc>
                  <a:txBody>
                    <a:bodyPr/>
                    <a:lstStyle/>
                    <a:p>
                      <a:pPr algn="r"/>
                      <a:r>
                        <a:rPr lang="id-ID" sz="1200" dirty="0" smtClean="0"/>
                        <a:t>1,000</a:t>
                      </a:r>
                      <a:endParaRPr lang="id-ID" sz="1200" dirty="0"/>
                    </a:p>
                  </a:txBody>
                  <a:tcPr/>
                </a:tc>
                <a:tc>
                  <a:txBody>
                    <a:bodyPr/>
                    <a:lstStyle/>
                    <a:p>
                      <a:endParaRPr lang="id-ID" sz="1200" dirty="0"/>
                    </a:p>
                  </a:txBody>
                  <a:tcPr/>
                </a:tc>
                <a:tc>
                  <a:txBody>
                    <a:bodyPr/>
                    <a:lstStyle/>
                    <a:p>
                      <a:endParaRPr lang="id-ID"/>
                    </a:p>
                  </a:txBody>
                  <a:tcPr/>
                </a:tc>
                <a:tc>
                  <a:txBody>
                    <a:bodyPr/>
                    <a:lstStyle/>
                    <a:p>
                      <a:pPr algn="r"/>
                      <a:r>
                        <a:rPr lang="id-ID" sz="1200" dirty="0" smtClean="0"/>
                        <a:t>1,500</a:t>
                      </a:r>
                      <a:r>
                        <a:rPr lang="id-ID" sz="700" dirty="0" smtClean="0"/>
                        <a:t>(14)</a:t>
                      </a:r>
                      <a:endParaRPr lang="id-ID" sz="700" dirty="0"/>
                    </a:p>
                  </a:txBody>
                  <a:tcPr/>
                </a:tc>
                <a:tc>
                  <a:txBody>
                    <a:bodyPr/>
                    <a:lstStyle/>
                    <a:p>
                      <a:pPr algn="r"/>
                      <a:endParaRPr lang="id-ID" dirty="0"/>
                    </a:p>
                  </a:txBody>
                  <a:tcPr/>
                </a:tc>
                <a:tc>
                  <a:txBody>
                    <a:bodyPr/>
                    <a:lstStyle/>
                    <a:p>
                      <a:pPr algn="r"/>
                      <a:endParaRPr lang="id-ID" dirty="0"/>
                    </a:p>
                  </a:txBody>
                  <a:tcPr/>
                </a:tc>
                <a:tc>
                  <a:txBody>
                    <a:bodyPr/>
                    <a:lstStyle/>
                    <a:p>
                      <a:pPr algn="r"/>
                      <a:r>
                        <a:rPr lang="id-ID" sz="1200" dirty="0" smtClean="0"/>
                        <a:t>500</a:t>
                      </a:r>
                      <a:endParaRPr lang="id-ID" sz="1200" dirty="0"/>
                    </a:p>
                  </a:txBody>
                  <a:tcPr/>
                </a:tc>
                <a:extLst>
                  <a:ext uri="{0D108BD9-81ED-4DB2-BD59-A6C34878D82A}">
                    <a16:rowId xmlns:a16="http://schemas.microsoft.com/office/drawing/2014/main" val="10005"/>
                  </a:ext>
                </a:extLst>
              </a:tr>
              <a:tr h="249266">
                <a:tc>
                  <a:txBody>
                    <a:bodyPr/>
                    <a:lstStyle/>
                    <a:p>
                      <a:r>
                        <a:rPr lang="id-ID" sz="700" dirty="0" smtClean="0"/>
                        <a:t>7</a:t>
                      </a:r>
                      <a:endParaRPr lang="id-ID" sz="700" dirty="0"/>
                    </a:p>
                  </a:txBody>
                  <a:tcPr/>
                </a:tc>
                <a:tc>
                  <a:txBody>
                    <a:bodyPr/>
                    <a:lstStyle/>
                    <a:p>
                      <a:r>
                        <a:rPr lang="id-ID" sz="1200" dirty="0" smtClean="0"/>
                        <a:t>Perlengkapan</a:t>
                      </a:r>
                      <a:endParaRPr lang="id-ID" sz="1200" dirty="0"/>
                    </a:p>
                  </a:txBody>
                  <a:tcPr anchor="ctr"/>
                </a:tc>
                <a:tc>
                  <a:txBody>
                    <a:bodyPr/>
                    <a:lstStyle/>
                    <a:p>
                      <a:pPr algn="r"/>
                      <a:endParaRPr lang="id-ID"/>
                    </a:p>
                  </a:txBody>
                  <a:tcPr/>
                </a:tc>
                <a:tc>
                  <a:txBody>
                    <a:bodyPr/>
                    <a:lstStyle/>
                    <a:p>
                      <a:pPr algn="r"/>
                      <a:r>
                        <a:rPr lang="id-ID" sz="1200" dirty="0" smtClean="0"/>
                        <a:t>400</a:t>
                      </a:r>
                      <a:endParaRPr lang="id-ID" sz="1200" dirty="0"/>
                    </a:p>
                  </a:txBody>
                  <a:tcPr/>
                </a:tc>
                <a:tc>
                  <a:txBody>
                    <a:bodyPr/>
                    <a:lstStyle/>
                    <a:p>
                      <a:endParaRPr lang="id-ID" sz="1200" dirty="0"/>
                    </a:p>
                  </a:txBody>
                  <a:tcPr/>
                </a:tc>
                <a:tc>
                  <a:txBody>
                    <a:bodyPr/>
                    <a:lstStyle/>
                    <a:p>
                      <a:endParaRPr lang="id-ID"/>
                    </a:p>
                  </a:txBody>
                  <a:tcPr/>
                </a:tc>
                <a:tc>
                  <a:txBody>
                    <a:bodyPr/>
                    <a:lstStyle/>
                    <a:p>
                      <a:pPr algn="r"/>
                      <a:r>
                        <a:rPr lang="id-ID" sz="1200" dirty="0" smtClean="0"/>
                        <a:t>600</a:t>
                      </a:r>
                      <a:r>
                        <a:rPr lang="id-ID" sz="700" dirty="0" smtClean="0"/>
                        <a:t>(14)</a:t>
                      </a:r>
                    </a:p>
                  </a:txBody>
                  <a:tcPr/>
                </a:tc>
                <a:tc>
                  <a:txBody>
                    <a:bodyPr/>
                    <a:lstStyle/>
                    <a:p>
                      <a:pPr algn="r"/>
                      <a:endParaRPr lang="id-ID"/>
                    </a:p>
                  </a:txBody>
                  <a:tcPr/>
                </a:tc>
                <a:tc>
                  <a:txBody>
                    <a:bodyPr/>
                    <a:lstStyle/>
                    <a:p>
                      <a:pPr algn="r"/>
                      <a:endParaRPr lang="id-ID"/>
                    </a:p>
                  </a:txBody>
                  <a:tcPr/>
                </a:tc>
                <a:tc>
                  <a:txBody>
                    <a:bodyPr/>
                    <a:lstStyle/>
                    <a:p>
                      <a:pPr algn="r"/>
                      <a:r>
                        <a:rPr lang="id-ID" sz="1200" dirty="0" smtClean="0"/>
                        <a:t>200</a:t>
                      </a:r>
                      <a:endParaRPr lang="id-ID" sz="1200" dirty="0"/>
                    </a:p>
                  </a:txBody>
                  <a:tcPr/>
                </a:tc>
                <a:extLst>
                  <a:ext uri="{0D108BD9-81ED-4DB2-BD59-A6C34878D82A}">
                    <a16:rowId xmlns:a16="http://schemas.microsoft.com/office/drawing/2014/main" val="10006"/>
                  </a:ext>
                </a:extLst>
              </a:tr>
              <a:tr h="249266">
                <a:tc>
                  <a:txBody>
                    <a:bodyPr/>
                    <a:lstStyle/>
                    <a:p>
                      <a:r>
                        <a:rPr lang="id-ID" sz="700" dirty="0" smtClean="0"/>
                        <a:t>8</a:t>
                      </a:r>
                      <a:endParaRPr lang="id-ID" sz="700" dirty="0"/>
                    </a:p>
                  </a:txBody>
                  <a:tcPr/>
                </a:tc>
                <a:tc>
                  <a:txBody>
                    <a:bodyPr/>
                    <a:lstStyle/>
                    <a:p>
                      <a:r>
                        <a:rPr lang="id-ID" sz="1200" dirty="0" smtClean="0"/>
                        <a:t>Sewa</a:t>
                      </a:r>
                      <a:endParaRPr lang="id-ID" sz="1200" dirty="0"/>
                    </a:p>
                  </a:txBody>
                  <a:tcPr anchor="ctr"/>
                </a:tc>
                <a:tc>
                  <a:txBody>
                    <a:bodyPr/>
                    <a:lstStyle/>
                    <a:p>
                      <a:pPr algn="r"/>
                      <a:endParaRPr lang="id-ID"/>
                    </a:p>
                  </a:txBody>
                  <a:tcPr/>
                </a:tc>
                <a:tc>
                  <a:txBody>
                    <a:bodyPr/>
                    <a:lstStyle/>
                    <a:p>
                      <a:pPr algn="r"/>
                      <a:r>
                        <a:rPr lang="id-ID" sz="1200" dirty="0" smtClean="0"/>
                        <a:t>1,250</a:t>
                      </a:r>
                      <a:endParaRPr lang="id-ID" sz="1200" dirty="0"/>
                    </a:p>
                  </a:txBody>
                  <a:tcPr/>
                </a:tc>
                <a:tc>
                  <a:txBody>
                    <a:bodyPr/>
                    <a:lstStyle/>
                    <a:p>
                      <a:endParaRPr lang="id-ID" sz="1200" dirty="0"/>
                    </a:p>
                  </a:txBody>
                  <a:tcPr/>
                </a:tc>
                <a:tc>
                  <a:txBody>
                    <a:bodyPr/>
                    <a:lstStyle/>
                    <a:p>
                      <a:endParaRPr lang="id-ID"/>
                    </a:p>
                  </a:txBody>
                  <a:tcPr/>
                </a:tc>
                <a:tc>
                  <a:txBody>
                    <a:bodyPr/>
                    <a:lstStyle/>
                    <a:p>
                      <a:pPr algn="r"/>
                      <a:r>
                        <a:rPr lang="id-ID" sz="1200" dirty="0" smtClean="0"/>
                        <a:t>1,250</a:t>
                      </a:r>
                      <a:endParaRPr lang="id-ID" sz="1200" dirty="0"/>
                    </a:p>
                  </a:txBody>
                  <a:tcPr/>
                </a:tc>
                <a:tc>
                  <a:txBody>
                    <a:bodyPr/>
                    <a:lstStyle/>
                    <a:p>
                      <a:pPr algn="r"/>
                      <a:endParaRPr lang="id-ID" sz="1200" dirty="0"/>
                    </a:p>
                  </a:txBody>
                  <a:tcPr/>
                </a:tc>
                <a:tc>
                  <a:txBody>
                    <a:bodyPr/>
                    <a:lstStyle/>
                    <a:p>
                      <a:pPr algn="r"/>
                      <a:endParaRPr lang="id-ID" sz="1200" dirty="0"/>
                    </a:p>
                  </a:txBody>
                  <a:tcPr/>
                </a:tc>
                <a:tc>
                  <a:txBody>
                    <a:bodyPr/>
                    <a:lstStyle/>
                    <a:p>
                      <a:pPr algn="r"/>
                      <a:r>
                        <a:rPr lang="id-ID" sz="1200" dirty="0" smtClean="0"/>
                        <a:t>0</a:t>
                      </a:r>
                      <a:endParaRPr lang="id-ID" sz="1200" dirty="0"/>
                    </a:p>
                  </a:txBody>
                  <a:tcPr/>
                </a:tc>
                <a:extLst>
                  <a:ext uri="{0D108BD9-81ED-4DB2-BD59-A6C34878D82A}">
                    <a16:rowId xmlns:a16="http://schemas.microsoft.com/office/drawing/2014/main" val="10007"/>
                  </a:ext>
                </a:extLst>
              </a:tr>
              <a:tr h="249266">
                <a:tc>
                  <a:txBody>
                    <a:bodyPr/>
                    <a:lstStyle/>
                    <a:p>
                      <a:r>
                        <a:rPr lang="id-ID" sz="700" dirty="0" smtClean="0"/>
                        <a:t>9</a:t>
                      </a:r>
                      <a:endParaRPr lang="id-ID" sz="700" dirty="0"/>
                    </a:p>
                  </a:txBody>
                  <a:tcPr/>
                </a:tc>
                <a:tc>
                  <a:txBody>
                    <a:bodyPr/>
                    <a:lstStyle/>
                    <a:p>
                      <a:r>
                        <a:rPr lang="id-ID" sz="1200" dirty="0" smtClean="0"/>
                        <a:t>Lain-lain</a:t>
                      </a:r>
                      <a:endParaRPr lang="id-ID" sz="1200" dirty="0"/>
                    </a:p>
                  </a:txBody>
                  <a:tcPr anchor="ctr"/>
                </a:tc>
                <a:tc>
                  <a:txBody>
                    <a:bodyPr/>
                    <a:lstStyle/>
                    <a:p>
                      <a:pPr algn="r"/>
                      <a:endParaRPr lang="id-ID"/>
                    </a:p>
                  </a:txBody>
                  <a:tcPr/>
                </a:tc>
                <a:tc>
                  <a:txBody>
                    <a:bodyPr/>
                    <a:lstStyle/>
                    <a:p>
                      <a:pPr algn="r"/>
                      <a:r>
                        <a:rPr lang="id-ID" sz="1200" u="sng" dirty="0" smtClean="0"/>
                        <a:t>1,000</a:t>
                      </a:r>
                      <a:endParaRPr lang="id-ID" sz="1200" u="sng" dirty="0"/>
                    </a:p>
                  </a:txBody>
                  <a:tcPr/>
                </a:tc>
                <a:tc>
                  <a:txBody>
                    <a:bodyPr/>
                    <a:lstStyle/>
                    <a:p>
                      <a:endParaRPr lang="id-ID" sz="1200" dirty="0"/>
                    </a:p>
                  </a:txBody>
                  <a:tcPr/>
                </a:tc>
                <a:tc>
                  <a:txBody>
                    <a:bodyPr/>
                    <a:lstStyle/>
                    <a:p>
                      <a:endParaRPr lang="id-ID" dirty="0"/>
                    </a:p>
                  </a:txBody>
                  <a:tcPr/>
                </a:tc>
                <a:tc>
                  <a:txBody>
                    <a:bodyPr/>
                    <a:lstStyle/>
                    <a:p>
                      <a:pPr algn="r"/>
                      <a:r>
                        <a:rPr lang="id-ID" sz="1200" u="sng" dirty="0" smtClean="0"/>
                        <a:t>1,200</a:t>
                      </a:r>
                      <a:r>
                        <a:rPr lang="id-ID" sz="700" dirty="0" smtClean="0"/>
                        <a:t>(15)</a:t>
                      </a:r>
                      <a:endParaRPr lang="id-ID" sz="700" dirty="0"/>
                    </a:p>
                  </a:txBody>
                  <a:tcPr/>
                </a:tc>
                <a:tc>
                  <a:txBody>
                    <a:bodyPr/>
                    <a:lstStyle/>
                    <a:p>
                      <a:pPr algn="r"/>
                      <a:endParaRPr lang="id-ID"/>
                    </a:p>
                  </a:txBody>
                  <a:tcPr/>
                </a:tc>
                <a:tc>
                  <a:txBody>
                    <a:bodyPr/>
                    <a:lstStyle/>
                    <a:p>
                      <a:pPr algn="r"/>
                      <a:endParaRPr lang="id-ID" dirty="0"/>
                    </a:p>
                  </a:txBody>
                  <a:tcPr/>
                </a:tc>
                <a:tc>
                  <a:txBody>
                    <a:bodyPr/>
                    <a:lstStyle/>
                    <a:p>
                      <a:pPr algn="r"/>
                      <a:r>
                        <a:rPr lang="id-ID" sz="1200" u="sng" dirty="0" smtClean="0"/>
                        <a:t>200</a:t>
                      </a:r>
                      <a:endParaRPr lang="id-ID" sz="1200" u="sng" dirty="0"/>
                    </a:p>
                  </a:txBody>
                  <a:tcPr/>
                </a:tc>
                <a:extLst>
                  <a:ext uri="{0D108BD9-81ED-4DB2-BD59-A6C34878D82A}">
                    <a16:rowId xmlns:a16="http://schemas.microsoft.com/office/drawing/2014/main" val="10008"/>
                  </a:ext>
                </a:extLst>
              </a:tr>
              <a:tr h="249266">
                <a:tc>
                  <a:txBody>
                    <a:bodyPr/>
                    <a:lstStyle/>
                    <a:p>
                      <a:r>
                        <a:rPr lang="id-ID" sz="700" dirty="0" smtClean="0"/>
                        <a:t>10</a:t>
                      </a:r>
                      <a:endParaRPr lang="id-ID" sz="700" dirty="0"/>
                    </a:p>
                  </a:txBody>
                  <a:tcPr/>
                </a:tc>
                <a:tc>
                  <a:txBody>
                    <a:bodyPr/>
                    <a:lstStyle/>
                    <a:p>
                      <a:r>
                        <a:rPr lang="id-ID" sz="1200" dirty="0" smtClean="0"/>
                        <a:t>Total Biaya</a:t>
                      </a:r>
                      <a:endParaRPr lang="id-ID" sz="1200" dirty="0"/>
                    </a:p>
                  </a:txBody>
                  <a:tcPr anchor="ctr"/>
                </a:tc>
                <a:tc>
                  <a:txBody>
                    <a:bodyPr/>
                    <a:lstStyle/>
                    <a:p>
                      <a:pPr algn="r"/>
                      <a:endParaRPr lang="id-ID"/>
                    </a:p>
                  </a:txBody>
                  <a:tcPr/>
                </a:tc>
                <a:tc>
                  <a:txBody>
                    <a:bodyPr/>
                    <a:lstStyle/>
                    <a:p>
                      <a:pPr algn="r"/>
                      <a:r>
                        <a:rPr lang="id-ID" sz="1200" u="sng" dirty="0" smtClean="0"/>
                        <a:t>$5,450</a:t>
                      </a:r>
                      <a:endParaRPr lang="id-ID" sz="1200" u="sng" dirty="0"/>
                    </a:p>
                  </a:txBody>
                  <a:tcPr/>
                </a:tc>
                <a:tc>
                  <a:txBody>
                    <a:bodyPr/>
                    <a:lstStyle/>
                    <a:p>
                      <a:endParaRPr lang="id-ID" sz="1200" dirty="0"/>
                    </a:p>
                  </a:txBody>
                  <a:tcPr/>
                </a:tc>
                <a:tc>
                  <a:txBody>
                    <a:bodyPr/>
                    <a:lstStyle/>
                    <a:p>
                      <a:endParaRPr lang="id-ID"/>
                    </a:p>
                  </a:txBody>
                  <a:tcPr/>
                </a:tc>
                <a:tc>
                  <a:txBody>
                    <a:bodyPr/>
                    <a:lstStyle/>
                    <a:p>
                      <a:pPr algn="r"/>
                      <a:r>
                        <a:rPr lang="id-ID" sz="1200" u="sng" dirty="0" smtClean="0"/>
                        <a:t>$  7,250</a:t>
                      </a:r>
                      <a:endParaRPr lang="id-ID" sz="1200" u="sng" dirty="0"/>
                    </a:p>
                  </a:txBody>
                  <a:tcPr/>
                </a:tc>
                <a:tc>
                  <a:txBody>
                    <a:bodyPr/>
                    <a:lstStyle/>
                    <a:p>
                      <a:pPr algn="r"/>
                      <a:endParaRPr lang="id-ID" sz="1200" dirty="0"/>
                    </a:p>
                  </a:txBody>
                  <a:tcPr/>
                </a:tc>
                <a:tc>
                  <a:txBody>
                    <a:bodyPr/>
                    <a:lstStyle/>
                    <a:p>
                      <a:pPr algn="r"/>
                      <a:endParaRPr lang="id-ID" sz="1200"/>
                    </a:p>
                  </a:txBody>
                  <a:tcPr/>
                </a:tc>
                <a:tc>
                  <a:txBody>
                    <a:bodyPr/>
                    <a:lstStyle/>
                    <a:p>
                      <a:pPr algn="r"/>
                      <a:r>
                        <a:rPr lang="id-ID" sz="1200" u="sng" dirty="0" smtClean="0"/>
                        <a:t>$</a:t>
                      </a:r>
                      <a:r>
                        <a:rPr lang="id-ID" sz="1200" u="sng" baseline="0" dirty="0" smtClean="0"/>
                        <a:t>  1,800</a:t>
                      </a:r>
                      <a:endParaRPr lang="id-ID" sz="1200" u="sng" dirty="0"/>
                    </a:p>
                  </a:txBody>
                  <a:tcPr/>
                </a:tc>
                <a:extLst>
                  <a:ext uri="{0D108BD9-81ED-4DB2-BD59-A6C34878D82A}">
                    <a16:rowId xmlns:a16="http://schemas.microsoft.com/office/drawing/2014/main" val="10009"/>
                  </a:ext>
                </a:extLst>
              </a:tr>
              <a:tr h="249266">
                <a:tc>
                  <a:txBody>
                    <a:bodyPr/>
                    <a:lstStyle/>
                    <a:p>
                      <a:r>
                        <a:rPr lang="id-ID" sz="700" dirty="0" smtClean="0"/>
                        <a:t>11</a:t>
                      </a:r>
                      <a:endParaRPr lang="id-ID" sz="700" dirty="0"/>
                    </a:p>
                  </a:txBody>
                  <a:tcPr/>
                </a:tc>
                <a:tc>
                  <a:txBody>
                    <a:bodyPr/>
                    <a:lstStyle/>
                    <a:p>
                      <a:r>
                        <a:rPr lang="id-ID" sz="1200" dirty="0" smtClean="0"/>
                        <a:t>Laba Operasi</a:t>
                      </a:r>
                      <a:endParaRPr lang="id-ID" sz="1200" dirty="0"/>
                    </a:p>
                  </a:txBody>
                  <a:tcPr anchor="ctr"/>
                </a:tc>
                <a:tc>
                  <a:txBody>
                    <a:bodyPr/>
                    <a:lstStyle/>
                    <a:p>
                      <a:pPr algn="r"/>
                      <a:endParaRPr lang="id-ID" dirty="0"/>
                    </a:p>
                  </a:txBody>
                  <a:tcPr/>
                </a:tc>
                <a:tc>
                  <a:txBody>
                    <a:bodyPr/>
                    <a:lstStyle/>
                    <a:p>
                      <a:pPr algn="r"/>
                      <a:r>
                        <a:rPr lang="id-ID" sz="1200" u="sng" dirty="0" smtClean="0"/>
                        <a:t> $    850</a:t>
                      </a:r>
                      <a:endParaRPr lang="id-ID" sz="1200" u="sng" dirty="0"/>
                    </a:p>
                  </a:txBody>
                  <a:tcPr>
                    <a:lnB w="12700" cap="flat" cmpd="sng" algn="ctr">
                      <a:solidFill>
                        <a:srgbClr val="FF0000"/>
                      </a:solidFill>
                      <a:prstDash val="solid"/>
                      <a:round/>
                      <a:headEnd type="none" w="med" len="med"/>
                      <a:tailEnd type="none" w="med" len="med"/>
                    </a:lnB>
                  </a:tcPr>
                </a:tc>
                <a:tc>
                  <a:txBody>
                    <a:bodyPr/>
                    <a:lstStyle/>
                    <a:p>
                      <a:endParaRPr lang="id-ID" sz="1200" dirty="0"/>
                    </a:p>
                  </a:txBody>
                  <a:tcPr/>
                </a:tc>
                <a:tc>
                  <a:txBody>
                    <a:bodyPr/>
                    <a:lstStyle/>
                    <a:p>
                      <a:endParaRPr lang="id-ID" dirty="0"/>
                    </a:p>
                  </a:txBody>
                  <a:tcPr/>
                </a:tc>
                <a:tc>
                  <a:txBody>
                    <a:bodyPr/>
                    <a:lstStyle/>
                    <a:p>
                      <a:pPr algn="r"/>
                      <a:r>
                        <a:rPr lang="id-ID" sz="1200" u="sng" dirty="0" smtClean="0"/>
                        <a:t>$  1,255</a:t>
                      </a:r>
                      <a:endParaRPr lang="id-ID" sz="1200" u="sng" dirty="0"/>
                    </a:p>
                  </a:txBody>
                  <a:tcPr>
                    <a:lnB w="12700" cap="flat" cmpd="sng" algn="ctr">
                      <a:solidFill>
                        <a:srgbClr val="FF0000"/>
                      </a:solidFill>
                      <a:prstDash val="solid"/>
                      <a:round/>
                      <a:headEnd type="none" w="med" len="med"/>
                      <a:tailEnd type="none" w="med" len="med"/>
                    </a:lnB>
                  </a:tcPr>
                </a:tc>
                <a:tc>
                  <a:txBody>
                    <a:bodyPr/>
                    <a:lstStyle/>
                    <a:p>
                      <a:pPr algn="r"/>
                      <a:endParaRPr lang="id-ID" sz="1200" dirty="0"/>
                    </a:p>
                  </a:txBody>
                  <a:tcPr/>
                </a:tc>
                <a:tc>
                  <a:txBody>
                    <a:bodyPr/>
                    <a:lstStyle/>
                    <a:p>
                      <a:pPr algn="r"/>
                      <a:endParaRPr lang="id-ID" sz="1200" dirty="0"/>
                    </a:p>
                  </a:txBody>
                  <a:tcPr/>
                </a:tc>
                <a:tc>
                  <a:txBody>
                    <a:bodyPr/>
                    <a:lstStyle/>
                    <a:p>
                      <a:pPr algn="r"/>
                      <a:r>
                        <a:rPr lang="id-ID" sz="1200" u="sng" dirty="0" smtClean="0"/>
                        <a:t>$</a:t>
                      </a:r>
                      <a:r>
                        <a:rPr lang="id-ID" sz="1200" u="sng" baseline="0" dirty="0" smtClean="0"/>
                        <a:t>     405</a:t>
                      </a:r>
                      <a:endParaRPr lang="id-ID" sz="1200" u="sng" dirty="0"/>
                    </a:p>
                  </a:txBody>
                  <a:tcPr>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10"/>
                  </a:ext>
                </a:extLst>
              </a:tr>
              <a:tr h="249266">
                <a:tc>
                  <a:txBody>
                    <a:bodyPr/>
                    <a:lstStyle/>
                    <a:p>
                      <a:r>
                        <a:rPr lang="id-ID" sz="700" dirty="0" smtClean="0"/>
                        <a:t>12</a:t>
                      </a:r>
                      <a:endParaRPr lang="id-ID" sz="700" dirty="0"/>
                    </a:p>
                  </a:txBody>
                  <a:tcPr/>
                </a:tc>
                <a:tc>
                  <a:txBody>
                    <a:bodyPr/>
                    <a:lstStyle/>
                    <a:p>
                      <a:endParaRPr lang="id-ID" sz="1200" dirty="0"/>
                    </a:p>
                  </a:txBody>
                  <a:tcPr anchor="ctr"/>
                </a:tc>
                <a:tc>
                  <a:txBody>
                    <a:bodyPr/>
                    <a:lstStyle/>
                    <a:p>
                      <a:pPr algn="r"/>
                      <a:endParaRPr lang="id-ID" dirty="0"/>
                    </a:p>
                  </a:txBody>
                  <a:tcPr/>
                </a:tc>
                <a:tc>
                  <a:txBody>
                    <a:bodyPr/>
                    <a:lstStyle/>
                    <a:p>
                      <a:pPr algn="r"/>
                      <a:endParaRPr lang="id-ID" sz="1200" u="sng" dirty="0"/>
                    </a:p>
                  </a:txBody>
                  <a:tcPr>
                    <a:lnT w="12700" cap="flat" cmpd="sng" algn="ctr">
                      <a:solidFill>
                        <a:srgbClr val="FF0000"/>
                      </a:solidFill>
                      <a:prstDash val="solid"/>
                      <a:round/>
                      <a:headEnd type="none" w="med" len="med"/>
                      <a:tailEnd type="none" w="med" len="med"/>
                    </a:lnT>
                  </a:tcPr>
                </a:tc>
                <a:tc>
                  <a:txBody>
                    <a:bodyPr/>
                    <a:lstStyle/>
                    <a:p>
                      <a:endParaRPr lang="id-ID" sz="1200" dirty="0"/>
                    </a:p>
                  </a:txBody>
                  <a:tcPr/>
                </a:tc>
                <a:tc>
                  <a:txBody>
                    <a:bodyPr/>
                    <a:lstStyle/>
                    <a:p>
                      <a:endParaRPr lang="id-ID" dirty="0"/>
                    </a:p>
                  </a:txBody>
                  <a:tcPr/>
                </a:tc>
                <a:tc>
                  <a:txBody>
                    <a:bodyPr/>
                    <a:lstStyle/>
                    <a:p>
                      <a:pPr algn="r"/>
                      <a:endParaRPr lang="id-ID" sz="1200" u="sng" dirty="0"/>
                    </a:p>
                  </a:txBody>
                  <a:tcPr>
                    <a:lnT w="12700" cap="flat" cmpd="sng" algn="ctr">
                      <a:solidFill>
                        <a:srgbClr val="FF0000"/>
                      </a:solidFill>
                      <a:prstDash val="solid"/>
                      <a:round/>
                      <a:headEnd type="none" w="med" len="med"/>
                      <a:tailEnd type="none" w="med" len="med"/>
                    </a:lnT>
                  </a:tcPr>
                </a:tc>
                <a:tc>
                  <a:txBody>
                    <a:bodyPr/>
                    <a:lstStyle/>
                    <a:p>
                      <a:pPr algn="r"/>
                      <a:endParaRPr lang="id-ID" sz="1200" dirty="0"/>
                    </a:p>
                  </a:txBody>
                  <a:tcPr/>
                </a:tc>
                <a:tc>
                  <a:txBody>
                    <a:bodyPr/>
                    <a:lstStyle/>
                    <a:p>
                      <a:pPr algn="r"/>
                      <a:endParaRPr lang="id-ID" sz="1200" dirty="0"/>
                    </a:p>
                  </a:txBody>
                  <a:tcPr/>
                </a:tc>
                <a:tc>
                  <a:txBody>
                    <a:bodyPr/>
                    <a:lstStyle/>
                    <a:p>
                      <a:pPr algn="r"/>
                      <a:endParaRPr lang="id-ID" sz="1200" u="sng" dirty="0"/>
                    </a:p>
                  </a:txBody>
                  <a:tcPr>
                    <a:lnT w="127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10011"/>
                  </a:ext>
                </a:extLst>
              </a:tr>
              <a:tr h="249266">
                <a:tc>
                  <a:txBody>
                    <a:bodyPr/>
                    <a:lstStyle/>
                    <a:p>
                      <a:r>
                        <a:rPr lang="id-ID" sz="700" dirty="0" smtClean="0"/>
                        <a:t>13</a:t>
                      </a:r>
                      <a:endParaRPr lang="id-ID" sz="700" dirty="0"/>
                    </a:p>
                  </a:txBody>
                  <a:tcPr/>
                </a:tc>
                <a:tc gridSpan="3">
                  <a:txBody>
                    <a:bodyPr/>
                    <a:lstStyle/>
                    <a:p>
                      <a:r>
                        <a:rPr lang="id-ID" sz="1200" dirty="0" smtClean="0"/>
                        <a:t>35 persen</a:t>
                      </a:r>
                      <a:r>
                        <a:rPr lang="id-ID" sz="1200" baseline="0" dirty="0" smtClean="0"/>
                        <a:t> lebih tinggi dari status quo</a:t>
                      </a:r>
                      <a:endParaRPr lang="id-ID" sz="1200" dirty="0"/>
                    </a:p>
                  </a:txBody>
                  <a:tcPr anchor="ctr"/>
                </a:tc>
                <a:tc hMerge="1">
                  <a:txBody>
                    <a:bodyPr/>
                    <a:lstStyle/>
                    <a:p>
                      <a:pPr algn="r"/>
                      <a:endParaRPr lang="id-ID" dirty="0"/>
                    </a:p>
                  </a:txBody>
                  <a:tcPr/>
                </a:tc>
                <a:tc hMerge="1">
                  <a:txBody>
                    <a:bodyPr/>
                    <a:lstStyle/>
                    <a:p>
                      <a:pPr algn="r"/>
                      <a:endParaRPr lang="id-ID" sz="1200" u="sng" dirty="0"/>
                    </a:p>
                  </a:txBody>
                  <a:tcPr/>
                </a:tc>
                <a:tc>
                  <a:txBody>
                    <a:bodyPr/>
                    <a:lstStyle/>
                    <a:p>
                      <a:endParaRPr lang="id-ID" sz="1200" dirty="0"/>
                    </a:p>
                  </a:txBody>
                  <a:tcPr/>
                </a:tc>
                <a:tc>
                  <a:txBody>
                    <a:bodyPr/>
                    <a:lstStyle/>
                    <a:p>
                      <a:endParaRPr lang="id-ID" dirty="0"/>
                    </a:p>
                  </a:txBody>
                  <a:tcPr/>
                </a:tc>
                <a:tc>
                  <a:txBody>
                    <a:bodyPr/>
                    <a:lstStyle/>
                    <a:p>
                      <a:pPr algn="r"/>
                      <a:endParaRPr lang="id-ID" sz="1200" u="sng" dirty="0"/>
                    </a:p>
                  </a:txBody>
                  <a:tcPr/>
                </a:tc>
                <a:tc>
                  <a:txBody>
                    <a:bodyPr/>
                    <a:lstStyle/>
                    <a:p>
                      <a:pPr algn="r"/>
                      <a:endParaRPr lang="id-ID" sz="1200" dirty="0"/>
                    </a:p>
                  </a:txBody>
                  <a:tcPr/>
                </a:tc>
                <a:tc>
                  <a:txBody>
                    <a:bodyPr/>
                    <a:lstStyle/>
                    <a:p>
                      <a:pPr algn="r"/>
                      <a:endParaRPr lang="id-ID" sz="1200" dirty="0"/>
                    </a:p>
                  </a:txBody>
                  <a:tcPr/>
                </a:tc>
                <a:tc>
                  <a:txBody>
                    <a:bodyPr/>
                    <a:lstStyle/>
                    <a:p>
                      <a:pPr algn="r"/>
                      <a:endParaRPr lang="id-ID" sz="1200" u="sng" dirty="0"/>
                    </a:p>
                  </a:txBody>
                  <a:tcPr/>
                </a:tc>
                <a:extLst>
                  <a:ext uri="{0D108BD9-81ED-4DB2-BD59-A6C34878D82A}">
                    <a16:rowId xmlns:a16="http://schemas.microsoft.com/office/drawing/2014/main" val="10012"/>
                  </a:ext>
                </a:extLst>
              </a:tr>
              <a:tr h="249266">
                <a:tc>
                  <a:txBody>
                    <a:bodyPr/>
                    <a:lstStyle/>
                    <a:p>
                      <a:r>
                        <a:rPr lang="id-ID" sz="700" dirty="0" smtClean="0"/>
                        <a:t>14</a:t>
                      </a:r>
                      <a:endParaRPr lang="id-ID" sz="700" dirty="0"/>
                    </a:p>
                  </a:txBody>
                  <a:tcPr/>
                </a:tc>
                <a:tc gridSpan="3">
                  <a:txBody>
                    <a:bodyPr/>
                    <a:lstStyle/>
                    <a:p>
                      <a:r>
                        <a:rPr lang="id-ID" sz="1200" dirty="0" smtClean="0"/>
                        <a:t>50 persen lebih tinggi dari status</a:t>
                      </a:r>
                      <a:r>
                        <a:rPr lang="id-ID" sz="1200" baseline="0" dirty="0" smtClean="0"/>
                        <a:t> quo</a:t>
                      </a:r>
                      <a:endParaRPr lang="id-ID" sz="1200" dirty="0"/>
                    </a:p>
                  </a:txBody>
                  <a:tcPr anchor="ctr"/>
                </a:tc>
                <a:tc hMerge="1">
                  <a:txBody>
                    <a:bodyPr/>
                    <a:lstStyle/>
                    <a:p>
                      <a:pPr algn="r"/>
                      <a:endParaRPr lang="id-ID" dirty="0"/>
                    </a:p>
                  </a:txBody>
                  <a:tcPr/>
                </a:tc>
                <a:tc hMerge="1">
                  <a:txBody>
                    <a:bodyPr/>
                    <a:lstStyle/>
                    <a:p>
                      <a:pPr algn="r"/>
                      <a:endParaRPr lang="id-ID" sz="1200" u="sng" dirty="0"/>
                    </a:p>
                  </a:txBody>
                  <a:tcPr/>
                </a:tc>
                <a:tc>
                  <a:txBody>
                    <a:bodyPr/>
                    <a:lstStyle/>
                    <a:p>
                      <a:endParaRPr lang="id-ID" sz="1200" dirty="0"/>
                    </a:p>
                  </a:txBody>
                  <a:tcPr/>
                </a:tc>
                <a:tc>
                  <a:txBody>
                    <a:bodyPr/>
                    <a:lstStyle/>
                    <a:p>
                      <a:endParaRPr lang="id-ID" dirty="0"/>
                    </a:p>
                  </a:txBody>
                  <a:tcPr/>
                </a:tc>
                <a:tc>
                  <a:txBody>
                    <a:bodyPr/>
                    <a:lstStyle/>
                    <a:p>
                      <a:pPr algn="r"/>
                      <a:endParaRPr lang="id-ID" sz="1200" u="sng" dirty="0"/>
                    </a:p>
                  </a:txBody>
                  <a:tcPr/>
                </a:tc>
                <a:tc>
                  <a:txBody>
                    <a:bodyPr/>
                    <a:lstStyle/>
                    <a:p>
                      <a:pPr algn="r"/>
                      <a:endParaRPr lang="id-ID" sz="1200" dirty="0"/>
                    </a:p>
                  </a:txBody>
                  <a:tcPr/>
                </a:tc>
                <a:tc>
                  <a:txBody>
                    <a:bodyPr/>
                    <a:lstStyle/>
                    <a:p>
                      <a:pPr algn="r"/>
                      <a:endParaRPr lang="id-ID" sz="1200" dirty="0"/>
                    </a:p>
                  </a:txBody>
                  <a:tcPr/>
                </a:tc>
                <a:tc>
                  <a:txBody>
                    <a:bodyPr/>
                    <a:lstStyle/>
                    <a:p>
                      <a:pPr algn="r"/>
                      <a:endParaRPr lang="id-ID" sz="1200" u="sng" dirty="0"/>
                    </a:p>
                  </a:txBody>
                  <a:tcPr/>
                </a:tc>
                <a:extLst>
                  <a:ext uri="{0D108BD9-81ED-4DB2-BD59-A6C34878D82A}">
                    <a16:rowId xmlns:a16="http://schemas.microsoft.com/office/drawing/2014/main" val="10013"/>
                  </a:ext>
                </a:extLst>
              </a:tr>
              <a:tr h="249266">
                <a:tc>
                  <a:txBody>
                    <a:bodyPr/>
                    <a:lstStyle/>
                    <a:p>
                      <a:r>
                        <a:rPr lang="id-ID" sz="700" dirty="0" smtClean="0"/>
                        <a:t>15</a:t>
                      </a:r>
                      <a:endParaRPr lang="id-ID" sz="700" dirty="0"/>
                    </a:p>
                  </a:txBody>
                  <a:tcPr/>
                </a:tc>
                <a:tc gridSpan="3">
                  <a:txBody>
                    <a:bodyPr/>
                    <a:lstStyle/>
                    <a:p>
                      <a:r>
                        <a:rPr lang="id-ID" sz="1200" dirty="0" smtClean="0"/>
                        <a:t>20 persen lebih tinggi dari</a:t>
                      </a:r>
                      <a:r>
                        <a:rPr lang="id-ID" sz="1200" baseline="0" dirty="0" smtClean="0"/>
                        <a:t> status quo</a:t>
                      </a:r>
                      <a:endParaRPr lang="id-ID" sz="1200" dirty="0"/>
                    </a:p>
                  </a:txBody>
                  <a:tcPr anchor="ctr"/>
                </a:tc>
                <a:tc hMerge="1">
                  <a:txBody>
                    <a:bodyPr/>
                    <a:lstStyle/>
                    <a:p>
                      <a:pPr algn="r"/>
                      <a:endParaRPr lang="id-ID" dirty="0"/>
                    </a:p>
                  </a:txBody>
                  <a:tcPr/>
                </a:tc>
                <a:tc hMerge="1">
                  <a:txBody>
                    <a:bodyPr/>
                    <a:lstStyle/>
                    <a:p>
                      <a:pPr algn="r"/>
                      <a:endParaRPr lang="id-ID" sz="1200" u="sng" dirty="0"/>
                    </a:p>
                  </a:txBody>
                  <a:tcPr>
                    <a:lnB w="12700" cap="flat" cmpd="sng" algn="ctr">
                      <a:solidFill>
                        <a:srgbClr val="FF0000"/>
                      </a:solidFill>
                      <a:prstDash val="solid"/>
                      <a:round/>
                      <a:headEnd type="none" w="med" len="med"/>
                      <a:tailEnd type="none" w="med" len="med"/>
                    </a:lnB>
                  </a:tcPr>
                </a:tc>
                <a:tc>
                  <a:txBody>
                    <a:bodyPr/>
                    <a:lstStyle/>
                    <a:p>
                      <a:endParaRPr lang="id-ID" sz="1200" dirty="0"/>
                    </a:p>
                  </a:txBody>
                  <a:tcPr/>
                </a:tc>
                <a:tc gridSpan="2">
                  <a:txBody>
                    <a:bodyPr/>
                    <a:lstStyle/>
                    <a:p>
                      <a:endParaRPr lang="id-ID" dirty="0"/>
                    </a:p>
                  </a:txBody>
                  <a:tcPr/>
                </a:tc>
                <a:tc hMerge="1">
                  <a:txBody>
                    <a:bodyPr/>
                    <a:lstStyle/>
                    <a:p>
                      <a:pPr algn="r"/>
                      <a:endParaRPr lang="id-ID" sz="1200" u="sng" dirty="0"/>
                    </a:p>
                  </a:txBody>
                  <a:tcPr>
                    <a:lnB w="12700" cap="flat" cmpd="sng" algn="ctr">
                      <a:solidFill>
                        <a:srgbClr val="FF0000"/>
                      </a:solidFill>
                      <a:prstDash val="solid"/>
                      <a:round/>
                      <a:headEnd type="none" w="med" len="med"/>
                      <a:tailEnd type="none" w="med" len="med"/>
                    </a:lnB>
                  </a:tcPr>
                </a:tc>
                <a:tc>
                  <a:txBody>
                    <a:bodyPr/>
                    <a:lstStyle/>
                    <a:p>
                      <a:pPr algn="r"/>
                      <a:endParaRPr lang="id-ID" sz="1200" dirty="0"/>
                    </a:p>
                  </a:txBody>
                  <a:tcPr/>
                </a:tc>
                <a:tc gridSpan="2">
                  <a:txBody>
                    <a:bodyPr/>
                    <a:lstStyle/>
                    <a:p>
                      <a:pPr algn="r"/>
                      <a:endParaRPr lang="id-ID" sz="1200" dirty="0"/>
                    </a:p>
                  </a:txBody>
                  <a:tcPr/>
                </a:tc>
                <a:tc hMerge="1">
                  <a:txBody>
                    <a:bodyPr/>
                    <a:lstStyle/>
                    <a:p>
                      <a:pPr algn="r"/>
                      <a:endParaRPr lang="id-ID" sz="1200" u="sng" dirty="0"/>
                    </a:p>
                  </a:txBody>
                  <a:tcPr>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6" name="Rectangle 5"/>
          <p:cNvSpPr/>
          <p:nvPr/>
        </p:nvSpPr>
        <p:spPr>
          <a:xfrm>
            <a:off x="3131840" y="0"/>
            <a:ext cx="3096344" cy="861774"/>
          </a:xfrm>
          <a:prstGeom prst="rect">
            <a:avLst/>
          </a:prstGeom>
        </p:spPr>
        <p:txBody>
          <a:bodyPr wrap="square">
            <a:spAutoFit/>
          </a:bodyPr>
          <a:lstStyle/>
          <a:p>
            <a:pPr algn="ctr"/>
            <a:r>
              <a:rPr lang="id-ID"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Toko Kue Citra</a:t>
            </a:r>
          </a:p>
          <a:p>
            <a:pPr algn="ctr"/>
            <a:r>
              <a:rPr lang="id-ID"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Prediksi Laporan Laba Rugi </a:t>
            </a:r>
          </a:p>
          <a:p>
            <a:pPr algn="ctr"/>
            <a:r>
              <a:rPr lang="id-ID"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Untuk Satu Minggu</a:t>
            </a: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ectangle 6"/>
          <p:cNvSpPr/>
          <p:nvPr/>
        </p:nvSpPr>
        <p:spPr>
          <a:xfrm rot="5400000" flipV="1">
            <a:off x="6893483" y="3339765"/>
            <a:ext cx="1775038" cy="369332"/>
          </a:xfrm>
          <a:prstGeom prst="rect">
            <a:avLst/>
          </a:prstGeom>
        </p:spPr>
        <p:txBody>
          <a:bodyPr wrap="none">
            <a:spAutoFit/>
          </a:bodyPr>
          <a:lstStyle/>
          <a:p>
            <a:pPr algn="ctr"/>
            <a:r>
              <a:rPr lang="id-ID" dirty="0">
                <a:ln w="18415" cmpd="sng">
                  <a:solidFill>
                    <a:srgbClr val="FF0000"/>
                  </a:solidFill>
                  <a:prstDash val="solid"/>
                </a:ln>
                <a:solidFill>
                  <a:srgbClr val="FF0000"/>
                </a:solidFill>
              </a:rPr>
              <a:t>Biaya Diferensial</a:t>
            </a:r>
            <a:endParaRPr lang="en-US" dirty="0">
              <a:ln w="18415" cmpd="sng">
                <a:solidFill>
                  <a:srgbClr val="FF0000"/>
                </a:solidFill>
                <a:prstDash val="solid"/>
              </a:ln>
              <a:solidFill>
                <a:srgbClr val="FF0000"/>
              </a:solidFill>
            </a:endParaRPr>
          </a:p>
        </p:txBody>
      </p:sp>
      <p:sp>
        <p:nvSpPr>
          <p:cNvPr id="8" name="Rectangle 7"/>
          <p:cNvSpPr/>
          <p:nvPr/>
        </p:nvSpPr>
        <p:spPr>
          <a:xfrm rot="10800000" flipV="1">
            <a:off x="7380312" y="1916832"/>
            <a:ext cx="809837" cy="400110"/>
          </a:xfrm>
          <a:prstGeom prst="rect">
            <a:avLst/>
          </a:prstGeom>
        </p:spPr>
        <p:txBody>
          <a:bodyPr wrap="none">
            <a:spAutoFit/>
          </a:bodyPr>
          <a:lstStyle/>
          <a:p>
            <a:pPr algn="ctr"/>
            <a:r>
              <a:rPr lang="id-ID" sz="1000" dirty="0" smtClean="0">
                <a:ln w="18415" cmpd="sng">
                  <a:solidFill>
                    <a:srgbClr val="FF0000"/>
                  </a:solidFill>
                  <a:prstDash val="solid"/>
                </a:ln>
                <a:solidFill>
                  <a:srgbClr val="FF0000"/>
                </a:solidFill>
              </a:rPr>
              <a:t>Pendapatan</a:t>
            </a:r>
          </a:p>
          <a:p>
            <a:pPr algn="ctr"/>
            <a:r>
              <a:rPr lang="id-ID" sz="1000" dirty="0" smtClean="0">
                <a:ln w="18415" cmpd="sng">
                  <a:solidFill>
                    <a:srgbClr val="FF0000"/>
                  </a:solidFill>
                  <a:prstDash val="solid"/>
                </a:ln>
                <a:solidFill>
                  <a:srgbClr val="FF0000"/>
                </a:solidFill>
              </a:rPr>
              <a:t>Diferensial</a:t>
            </a:r>
            <a:endParaRPr lang="en-US" sz="1000" dirty="0">
              <a:ln w="18415" cmpd="sng">
                <a:solidFill>
                  <a:srgbClr val="FF0000"/>
                </a:solidFill>
                <a:prstDash val="solid"/>
              </a:ln>
              <a:solidFill>
                <a:srgbClr val="FF0000"/>
              </a:solidFill>
            </a:endParaRPr>
          </a:p>
        </p:txBody>
      </p:sp>
    </p:spTree>
    <p:extLst>
      <p:ext uri="{BB962C8B-B14F-4D97-AF65-F5344CB8AC3E}">
        <p14:creationId xmlns:p14="http://schemas.microsoft.com/office/powerpoint/2010/main" val="610682206"/>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to="" calcmode="lin" valueType="num">
                                      <p:cBhvr>
                                        <p:cTn id="17" dur="1" fill="hold"/>
                                        <p:tgtEl>
                                          <p:spTgt spid="8"/>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5" name="Rectangle 4"/>
          <p:cNvSpPr/>
          <p:nvPr/>
        </p:nvSpPr>
        <p:spPr>
          <a:xfrm>
            <a:off x="533400" y="381000"/>
            <a:ext cx="8143056" cy="1077218"/>
          </a:xfrm>
          <a:prstGeom prst="rect">
            <a:avLst/>
          </a:prstGeom>
          <a:solidFill>
            <a:schemeClr val="tx1"/>
          </a:solidFill>
        </p:spPr>
        <p:txBody>
          <a:bodyPr wrap="square">
            <a:spAutoFit/>
          </a:bodyPr>
          <a:lstStyle/>
          <a:p>
            <a:pPr algn="ctr"/>
            <a:r>
              <a:rPr lang="en-US" sz="3200" dirty="0" smtClean="0">
                <a:solidFill>
                  <a:schemeClr val="bg1"/>
                </a:solidFill>
                <a:latin typeface="Times New Roman" pitchFamily="18" charset="0"/>
                <a:cs typeface="Times New Roman" pitchFamily="18" charset="0"/>
              </a:rPr>
              <a:t>BIAYA UNTUK PENGENDALIAN DAN EVALUASI</a:t>
            </a:r>
            <a:endParaRPr lang="id-ID" sz="3200" dirty="0">
              <a:solidFill>
                <a:schemeClr val="bg1"/>
              </a:solidFill>
            </a:endParaRPr>
          </a:p>
        </p:txBody>
      </p:sp>
      <p:sp>
        <p:nvSpPr>
          <p:cNvPr id="6" name="Snip Same Side Corner Rectangle 5"/>
          <p:cNvSpPr/>
          <p:nvPr/>
        </p:nvSpPr>
        <p:spPr>
          <a:xfrm>
            <a:off x="323528" y="1844824"/>
            <a:ext cx="8496944" cy="3672408"/>
          </a:xfrm>
          <a:prstGeom prst="snip2Same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dirty="0" err="1" smtClean="0">
                <a:latin typeface="Times New Roman" pitchFamily="18" charset="0"/>
                <a:cs typeface="Times New Roman" pitchFamily="18" charset="0"/>
              </a:rPr>
              <a:t>Sebuah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organisasi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bukan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organisasi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dalam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ukuran</a:t>
            </a:r>
            <a:r>
              <a:rPr lang="en-US" dirty="0" smtClean="0">
                <a:latin typeface="Times New Roman" pitchFamily="18" charset="0"/>
                <a:cs typeface="Times New Roman" pitchFamily="18" charset="0"/>
              </a:rPr>
              <a:t> yang </a:t>
            </a:r>
            <a:r>
              <a:rPr lang="en-US" dirty="0" err="1" smtClean="0">
                <a:latin typeface="Times New Roman" pitchFamily="18" charset="0"/>
                <a:cs typeface="Times New Roman" pitchFamily="18" charset="0"/>
              </a:rPr>
              <a:t>terkecil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memisahkan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tanggaung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jawab</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untuk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fungsi-fungsi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tertentu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antara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para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karyawannya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Fungsi-fungsi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dikelompokan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dalam</a:t>
            </a:r>
            <a:r>
              <a:rPr lang="en-US" dirty="0" smtClean="0">
                <a:latin typeface="Times New Roman" pitchFamily="18" charset="0"/>
                <a:cs typeface="Times New Roman" pitchFamily="18" charset="0"/>
              </a:rPr>
              <a:t> unit-unit </a:t>
            </a:r>
            <a:r>
              <a:rPr lang="en-US" dirty="0" err="1" smtClean="0">
                <a:latin typeface="Times New Roman" pitchFamily="18" charset="0"/>
                <a:cs typeface="Times New Roman" pitchFamily="18" charset="0"/>
              </a:rPr>
              <a:t>organisasi</a:t>
            </a:r>
            <a:r>
              <a:rPr lang="en-US" dirty="0" smtClean="0">
                <a:latin typeface="Times New Roman" pitchFamily="18" charset="0"/>
                <a:cs typeface="Times New Roman" pitchFamily="18" charset="0"/>
              </a:rPr>
              <a:t>. Unit-unit </a:t>
            </a:r>
            <a:r>
              <a:rPr lang="en-US" dirty="0" err="1" smtClean="0">
                <a:latin typeface="Times New Roman" pitchFamily="18" charset="0"/>
                <a:cs typeface="Times New Roman" pitchFamily="18" charset="0"/>
              </a:rPr>
              <a:t>ini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dapat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disebut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sebagai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departemen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divisi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segmen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atau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anak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perusahaan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menentukan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hubungan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pelaporan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dalam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perusahaan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Hubungan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sering</a:t>
            </a:r>
            <a:r>
              <a:rPr lang="en-US" dirty="0" smtClean="0">
                <a:latin typeface="Times New Roman" pitchFamily="18" charset="0"/>
                <a:cs typeface="Times New Roman" pitchFamily="18" charset="0"/>
              </a:rPr>
              <a:t> kali </a:t>
            </a:r>
            <a:r>
              <a:rPr lang="en-US" dirty="0" err="1" smtClean="0">
                <a:latin typeface="Times New Roman" pitchFamily="18" charset="0"/>
                <a:cs typeface="Times New Roman" pitchFamily="18" charset="0"/>
              </a:rPr>
              <a:t>ditunjukan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dalam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sebuah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bagan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organisasi</a:t>
            </a:r>
            <a:r>
              <a:rPr lang="en-US" dirty="0" smtClean="0">
                <a:latin typeface="Times New Roman" pitchFamily="18" charset="0"/>
                <a:cs typeface="Times New Roman" pitchFamily="18" charset="0"/>
              </a:rPr>
              <a:t>. Unit-unit </a:t>
            </a:r>
            <a:r>
              <a:rPr lang="en-US" dirty="0" err="1" smtClean="0">
                <a:latin typeface="Times New Roman" pitchFamily="18" charset="0"/>
                <a:cs typeface="Times New Roman" pitchFamily="18" charset="0"/>
              </a:rPr>
              <a:t>organisasi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tersebut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dapat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didasarkan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pada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produk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lingkungan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geografis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atau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fungsi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bisnis.kita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menggunakan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istilah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umum</a:t>
            </a: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pusat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pertanggung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jawaban</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responsibility center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untuk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menyebut</a:t>
            </a:r>
            <a:r>
              <a:rPr lang="en-US" dirty="0" smtClean="0">
                <a:latin typeface="Times New Roman" pitchFamily="18" charset="0"/>
                <a:cs typeface="Times New Roman" pitchFamily="18" charset="0"/>
              </a:rPr>
              <a:t> unit-unit </a:t>
            </a:r>
            <a:r>
              <a:rPr lang="en-US" dirty="0" err="1" smtClean="0">
                <a:latin typeface="Times New Roman" pitchFamily="18" charset="0"/>
                <a:cs typeface="Times New Roman" pitchFamily="18" charset="0"/>
              </a:rPr>
              <a:t>tersebut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Manajer</a:t>
            </a:r>
            <a:r>
              <a:rPr lang="en-US" dirty="0" smtClean="0">
                <a:latin typeface="Times New Roman" pitchFamily="18" charset="0"/>
                <a:cs typeface="Times New Roman" pitchFamily="18" charset="0"/>
              </a:rPr>
              <a:t> yang </a:t>
            </a:r>
            <a:r>
              <a:rPr lang="en-US" dirty="0" err="1" smtClean="0">
                <a:latin typeface="Times New Roman" pitchFamily="18" charset="0"/>
                <a:cs typeface="Times New Roman" pitchFamily="18" charset="0"/>
              </a:rPr>
              <a:t>ditugaskan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untuk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memimoin</a:t>
            </a:r>
            <a:r>
              <a:rPr lang="en-US" dirty="0" smtClean="0">
                <a:latin typeface="Times New Roman" pitchFamily="18" charset="0"/>
                <a:cs typeface="Times New Roman" pitchFamily="18" charset="0"/>
              </a:rPr>
              <a:t> unit-unit </a:t>
            </a:r>
            <a:r>
              <a:rPr lang="en-US" dirty="0" err="1" smtClean="0">
                <a:latin typeface="Times New Roman" pitchFamily="18" charset="0"/>
                <a:cs typeface="Times New Roman" pitchFamily="18" charset="0"/>
              </a:rPr>
              <a:t>ini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bertanggung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jawab</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terhadap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kegiatan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operasi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penggunaan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sumber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daya</a:t>
            </a:r>
            <a:r>
              <a:rPr lang="en-US" dirty="0" smtClean="0">
                <a:latin typeface="Times New Roman" pitchFamily="18" charset="0"/>
                <a:cs typeface="Times New Roman" pitchFamily="18" charset="0"/>
              </a:rPr>
              <a:t> unit </a:t>
            </a:r>
            <a:r>
              <a:rPr lang="en-US" dirty="0" err="1" smtClean="0">
                <a:latin typeface="Times New Roman" pitchFamily="18" charset="0"/>
                <a:cs typeface="Times New Roman" pitchFamily="18" charset="0"/>
              </a:rPr>
              <a:t>tersebut</a:t>
            </a:r>
            <a:r>
              <a:rPr lang="en-US" dirty="0" smtClean="0">
                <a:latin typeface="Times New Roman" pitchFamily="18" charset="0"/>
                <a:cs typeface="Times New Roman" pitchFamily="18" charset="0"/>
              </a:rPr>
              <a:t>.</a:t>
            </a:r>
          </a:p>
          <a:p>
            <a:pPr algn="ctr"/>
            <a:endParaRPr lang="id-ID" dirty="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2971800"/>
          </a:xfrm>
        </p:spPr>
        <p:txBody>
          <a:bodyPr>
            <a:normAutofit/>
          </a:bodyPr>
          <a:lstStyle/>
          <a:p>
            <a:r>
              <a:rPr lang="en-US" sz="4000" dirty="0" err="1" smtClean="0">
                <a:solidFill>
                  <a:schemeClr val="bg1"/>
                </a:solidFill>
                <a:latin typeface="Times New Roman" pitchFamily="18" charset="0"/>
                <a:cs typeface="Times New Roman" pitchFamily="18" charset="0"/>
              </a:rPr>
              <a:t>Pilihan</a:t>
            </a:r>
            <a:r>
              <a:rPr lang="en-US" sz="4000" dirty="0" smtClean="0">
                <a:solidFill>
                  <a:schemeClr val="bg1"/>
                </a:solidFill>
                <a:latin typeface="Times New Roman" pitchFamily="18" charset="0"/>
                <a:cs typeface="Times New Roman" pitchFamily="18" charset="0"/>
              </a:rPr>
              <a:t> </a:t>
            </a:r>
            <a:r>
              <a:rPr lang="en-US" sz="4000" dirty="0" err="1" smtClean="0">
                <a:solidFill>
                  <a:schemeClr val="bg1"/>
                </a:solidFill>
                <a:latin typeface="Times New Roman" pitchFamily="18" charset="0"/>
                <a:cs typeface="Times New Roman" pitchFamily="18" charset="0"/>
              </a:rPr>
              <a:t>Jenis</a:t>
            </a:r>
            <a:r>
              <a:rPr lang="en-US" sz="4000" dirty="0" smtClean="0">
                <a:solidFill>
                  <a:schemeClr val="bg1"/>
                </a:solidFill>
                <a:latin typeface="Times New Roman" pitchFamily="18" charset="0"/>
                <a:cs typeface="Times New Roman" pitchFamily="18" charset="0"/>
              </a:rPr>
              <a:t> </a:t>
            </a:r>
            <a:r>
              <a:rPr lang="en-US" sz="4000" dirty="0" err="1" smtClean="0">
                <a:solidFill>
                  <a:schemeClr val="bg1"/>
                </a:solidFill>
                <a:latin typeface="Times New Roman" pitchFamily="18" charset="0"/>
                <a:cs typeface="Times New Roman" pitchFamily="18" charset="0"/>
              </a:rPr>
              <a:t>dan</a:t>
            </a:r>
            <a:r>
              <a:rPr lang="en-US" sz="4000" dirty="0" smtClean="0">
                <a:solidFill>
                  <a:schemeClr val="bg1"/>
                </a:solidFill>
                <a:latin typeface="Times New Roman" pitchFamily="18" charset="0"/>
                <a:cs typeface="Times New Roman" pitchFamily="18" charset="0"/>
              </a:rPr>
              <a:t> </a:t>
            </a:r>
            <a:r>
              <a:rPr lang="en-US" sz="4000" dirty="0" err="1" smtClean="0">
                <a:solidFill>
                  <a:schemeClr val="bg1"/>
                </a:solidFill>
                <a:latin typeface="Times New Roman" pitchFamily="18" charset="0"/>
                <a:cs typeface="Times New Roman" pitchFamily="18" charset="0"/>
              </a:rPr>
              <a:t>Biaya</a:t>
            </a:r>
            <a:r>
              <a:rPr lang="en-US" sz="4000" dirty="0" smtClean="0">
                <a:solidFill>
                  <a:schemeClr val="bg1"/>
                </a:solidFill>
                <a:latin typeface="Times New Roman" pitchFamily="18" charset="0"/>
                <a:cs typeface="Times New Roman" pitchFamily="18" charset="0"/>
              </a:rPr>
              <a:t> Menu </a:t>
            </a:r>
            <a:r>
              <a:rPr lang="en-US" sz="4000" dirty="0" err="1" smtClean="0">
                <a:solidFill>
                  <a:schemeClr val="bg1"/>
                </a:solidFill>
                <a:latin typeface="Times New Roman" pitchFamily="18" charset="0"/>
                <a:cs typeface="Times New Roman" pitchFamily="18" charset="0"/>
              </a:rPr>
              <a:t>pada</a:t>
            </a:r>
            <a:r>
              <a:rPr lang="en-US" sz="4000" dirty="0" smtClean="0">
                <a:solidFill>
                  <a:schemeClr val="bg1"/>
                </a:solidFill>
                <a:latin typeface="Times New Roman" pitchFamily="18" charset="0"/>
                <a:cs typeface="Times New Roman" pitchFamily="18" charset="0"/>
              </a:rPr>
              <a:t> </a:t>
            </a:r>
            <a:r>
              <a:rPr lang="en-US" sz="4000" dirty="0" err="1" smtClean="0">
                <a:solidFill>
                  <a:schemeClr val="bg1"/>
                </a:solidFill>
                <a:latin typeface="Times New Roman" pitchFamily="18" charset="0"/>
                <a:cs typeface="Times New Roman" pitchFamily="18" charset="0"/>
              </a:rPr>
              <a:t>Jaringan</a:t>
            </a:r>
            <a:r>
              <a:rPr lang="en-US" sz="4000" dirty="0" smtClean="0">
                <a:solidFill>
                  <a:schemeClr val="bg1"/>
                </a:solidFill>
                <a:latin typeface="Times New Roman" pitchFamily="18" charset="0"/>
                <a:cs typeface="Times New Roman" pitchFamily="18" charset="0"/>
              </a:rPr>
              <a:t> </a:t>
            </a:r>
            <a:r>
              <a:rPr lang="en-US" sz="4000" dirty="0" err="1" smtClean="0">
                <a:solidFill>
                  <a:schemeClr val="bg1"/>
                </a:solidFill>
                <a:latin typeface="Times New Roman" pitchFamily="18" charset="0"/>
                <a:cs typeface="Times New Roman" pitchFamily="18" charset="0"/>
              </a:rPr>
              <a:t>Makanan</a:t>
            </a:r>
            <a:r>
              <a:rPr lang="en-US" sz="4000" dirty="0" smtClean="0">
                <a:solidFill>
                  <a:schemeClr val="bg1"/>
                </a:solidFill>
                <a:latin typeface="Times New Roman" pitchFamily="18" charset="0"/>
                <a:cs typeface="Times New Roman" pitchFamily="18" charset="0"/>
              </a:rPr>
              <a:t> </a:t>
            </a:r>
            <a:r>
              <a:rPr lang="en-US" sz="4000" dirty="0" err="1" smtClean="0">
                <a:solidFill>
                  <a:schemeClr val="bg1"/>
                </a:solidFill>
                <a:latin typeface="Times New Roman" pitchFamily="18" charset="0"/>
                <a:cs typeface="Times New Roman" pitchFamily="18" charset="0"/>
              </a:rPr>
              <a:t>Cepat</a:t>
            </a:r>
            <a:r>
              <a:rPr lang="en-US" sz="4000" dirty="0" smtClean="0">
                <a:solidFill>
                  <a:schemeClr val="bg1"/>
                </a:solidFill>
                <a:latin typeface="Times New Roman" pitchFamily="18" charset="0"/>
                <a:cs typeface="Times New Roman" pitchFamily="18" charset="0"/>
              </a:rPr>
              <a:t> </a:t>
            </a:r>
            <a:r>
              <a:rPr lang="en-US" sz="4000" dirty="0" err="1" smtClean="0">
                <a:solidFill>
                  <a:schemeClr val="bg1"/>
                </a:solidFill>
                <a:latin typeface="Times New Roman" pitchFamily="18" charset="0"/>
                <a:cs typeface="Times New Roman" pitchFamily="18" charset="0"/>
              </a:rPr>
              <a:t>Saji</a:t>
            </a:r>
            <a:r>
              <a:rPr lang="en-US" dirty="0" smtClean="0"/>
              <a:t/>
            </a:r>
            <a:br>
              <a:rPr lang="en-US" dirty="0" smtClean="0"/>
            </a:br>
            <a:endParaRPr lang="en-US" dirty="0"/>
          </a:p>
        </p:txBody>
      </p:sp>
      <p:pic>
        <p:nvPicPr>
          <p:cNvPr id="8" name="Picture 7" descr="index.png"/>
          <p:cNvPicPr>
            <a:picLocks noChangeAspect="1"/>
          </p:cNvPicPr>
          <p:nvPr/>
        </p:nvPicPr>
        <p:blipFill>
          <a:blip r:embed="rId3" cstate="print"/>
          <a:stretch>
            <a:fillRect/>
          </a:stretch>
        </p:blipFill>
        <p:spPr>
          <a:xfrm>
            <a:off x="1524000" y="2895600"/>
            <a:ext cx="2667000" cy="2608256"/>
          </a:xfrm>
          <a:prstGeom prst="rect">
            <a:avLst/>
          </a:prstGeom>
        </p:spPr>
      </p:pic>
      <p:pic>
        <p:nvPicPr>
          <p:cNvPr id="9" name="Picture 8" descr="unnamed2.png"/>
          <p:cNvPicPr>
            <a:picLocks noChangeAspect="1"/>
          </p:cNvPicPr>
          <p:nvPr/>
        </p:nvPicPr>
        <p:blipFill>
          <a:blip r:embed="rId4" cstate="print"/>
          <a:stretch>
            <a:fillRect/>
          </a:stretch>
        </p:blipFill>
        <p:spPr>
          <a:xfrm>
            <a:off x="4648200" y="2895600"/>
            <a:ext cx="2819400" cy="2819400"/>
          </a:xfrm>
          <a:prstGeom prst="rect">
            <a:avLst/>
          </a:prstGeom>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9000" r="-29000"/>
          </a:stretch>
        </a:blipFill>
        <a:effectLst/>
      </p:bgPr>
    </p:bg>
    <p:spTree>
      <p:nvGrpSpPr>
        <p:cNvPr id="1" name=""/>
        <p:cNvGrpSpPr/>
        <p:nvPr/>
      </p:nvGrpSpPr>
      <p:grpSpPr>
        <a:xfrm>
          <a:off x="0" y="0"/>
          <a:ext cx="0" cy="0"/>
          <a:chOff x="0" y="0"/>
          <a:chExt cx="0" cy="0"/>
        </a:xfrm>
      </p:grpSpPr>
      <p:sp>
        <p:nvSpPr>
          <p:cNvPr id="3" name="Flowchart: Internal Storage 2"/>
          <p:cNvSpPr/>
          <p:nvPr/>
        </p:nvSpPr>
        <p:spPr>
          <a:xfrm>
            <a:off x="467544" y="476672"/>
            <a:ext cx="8208912" cy="5904656"/>
          </a:xfrm>
          <a:prstGeom prst="flowChartInternalStorage">
            <a:avLst/>
          </a:prstGeom>
        </p:spPr>
        <p:style>
          <a:lnRef idx="1">
            <a:schemeClr val="accent6"/>
          </a:lnRef>
          <a:fillRef idx="2">
            <a:schemeClr val="accent6"/>
          </a:fillRef>
          <a:effectRef idx="1">
            <a:schemeClr val="accent6"/>
          </a:effectRef>
          <a:fontRef idx="minor">
            <a:schemeClr val="dk1"/>
          </a:fontRef>
        </p:style>
        <p:txBody>
          <a:bodyPr rtlCol="0" anchor="ctr"/>
          <a:lstStyle/>
          <a:p>
            <a:pPr marL="3175" indent="-3175" algn="just">
              <a:lnSpc>
                <a:spcPct val="170000"/>
              </a:lnSpc>
              <a:buNone/>
            </a:pPr>
            <a:r>
              <a:rPr lang="en-US" sz="1600" dirty="0" err="1" smtClean="0">
                <a:latin typeface="Times New Roman" pitchFamily="18" charset="0"/>
                <a:cs typeface="Times New Roman" pitchFamily="18" charset="0"/>
              </a:rPr>
              <a:t>Bulan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ini</a:t>
            </a:r>
            <a:r>
              <a:rPr lang="en-US" sz="1600" dirty="0" smtClean="0">
                <a:latin typeface="Times New Roman" pitchFamily="18" charset="0"/>
                <a:cs typeface="Times New Roman" pitchFamily="18" charset="0"/>
              </a:rPr>
              <a:t> Mc. Donald’s Corp. </a:t>
            </a:r>
            <a:r>
              <a:rPr lang="en-US" sz="1600" dirty="0" err="1" smtClean="0">
                <a:latin typeface="Times New Roman" pitchFamily="18" charset="0"/>
                <a:cs typeface="Times New Roman" pitchFamily="18" charset="0"/>
              </a:rPr>
              <a:t>mengatakan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bahwa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pihaknya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melakukan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pengujian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cara</a:t>
            </a:r>
            <a:r>
              <a:rPr lang="en-US" sz="1600" dirty="0" smtClean="0">
                <a:latin typeface="Times New Roman" pitchFamily="18" charset="0"/>
                <a:cs typeface="Times New Roman" pitchFamily="18" charset="0"/>
              </a:rPr>
              <a:t> yang </a:t>
            </a:r>
            <a:r>
              <a:rPr lang="en-US" sz="1600" dirty="0" err="1" smtClean="0">
                <a:latin typeface="Times New Roman" pitchFamily="18" charset="0"/>
                <a:cs typeface="Times New Roman" pitchFamily="18" charset="0"/>
              </a:rPr>
              <a:t>lebih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murah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untuk</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membuat</a:t>
            </a:r>
            <a:r>
              <a:rPr lang="en-US" sz="1600" dirty="0" smtClean="0">
                <a:latin typeface="Times New Roman" pitchFamily="18" charset="0"/>
                <a:cs typeface="Times New Roman" pitchFamily="18" charset="0"/>
              </a:rPr>
              <a:t> </a:t>
            </a:r>
            <a:r>
              <a:rPr lang="en-US" sz="1600" i="1" dirty="0" smtClean="0">
                <a:latin typeface="Times New Roman" pitchFamily="18" charset="0"/>
                <a:cs typeface="Times New Roman" pitchFamily="18" charset="0"/>
              </a:rPr>
              <a:t>double cheeseburger</a:t>
            </a:r>
            <a:r>
              <a:rPr lang="en-US" sz="1600" dirty="0" smtClean="0">
                <a:latin typeface="Times New Roman" pitchFamily="18" charset="0"/>
                <a:cs typeface="Times New Roman" pitchFamily="18" charset="0"/>
              </a:rPr>
              <a:t>-</a:t>
            </a:r>
            <a:r>
              <a:rPr lang="en-US" sz="1600" dirty="0" err="1" smtClean="0">
                <a:latin typeface="Times New Roman" pitchFamily="18" charset="0"/>
                <a:cs typeface="Times New Roman" pitchFamily="18" charset="0"/>
              </a:rPr>
              <a:t>nya</a:t>
            </a:r>
            <a:r>
              <a:rPr lang="en-US" sz="1600" dirty="0" smtClean="0">
                <a:latin typeface="Times New Roman" pitchFamily="18" charset="0"/>
                <a:cs typeface="Times New Roman" pitchFamily="18" charset="0"/>
              </a:rPr>
              <a:t> yang </a:t>
            </a:r>
            <a:r>
              <a:rPr lang="en-US" sz="1600" dirty="0" err="1" smtClean="0">
                <a:latin typeface="Times New Roman" pitchFamily="18" charset="0"/>
                <a:cs typeface="Times New Roman" pitchFamily="18" charset="0"/>
              </a:rPr>
              <a:t>diberi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harga</a:t>
            </a:r>
            <a:r>
              <a:rPr lang="en-US" sz="1600" dirty="0" smtClean="0">
                <a:latin typeface="Times New Roman" pitchFamily="18" charset="0"/>
                <a:cs typeface="Times New Roman" pitchFamily="18" charset="0"/>
              </a:rPr>
              <a:t> $1; </a:t>
            </a:r>
            <a:r>
              <a:rPr lang="en-US" sz="1600" dirty="0" err="1" smtClean="0">
                <a:latin typeface="Times New Roman" pitchFamily="18" charset="0"/>
                <a:cs typeface="Times New Roman" pitchFamily="18" charset="0"/>
              </a:rPr>
              <a:t>beberapa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restoran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menjual</a:t>
            </a:r>
            <a:r>
              <a:rPr lang="en-US" sz="1600" dirty="0" smtClean="0">
                <a:latin typeface="Times New Roman" pitchFamily="18" charset="0"/>
                <a:cs typeface="Times New Roman" pitchFamily="18" charset="0"/>
              </a:rPr>
              <a:t> burger </a:t>
            </a:r>
            <a:r>
              <a:rPr lang="en-US" sz="1600" dirty="0" err="1" smtClean="0">
                <a:latin typeface="Times New Roman" pitchFamily="18" charset="0"/>
                <a:cs typeface="Times New Roman" pitchFamily="18" charset="0"/>
              </a:rPr>
              <a:t>dengan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satu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lembar</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keju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bukan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dua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lembar</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keju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Dalam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sebuah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wawancara</a:t>
            </a:r>
            <a:r>
              <a:rPr lang="en-US" sz="1600" dirty="0" smtClean="0">
                <a:latin typeface="Times New Roman" pitchFamily="18" charset="0"/>
                <a:cs typeface="Times New Roman" pitchFamily="18" charset="0"/>
              </a:rPr>
              <a:t>, CEO Burger King Holding Inc., John </a:t>
            </a:r>
            <a:r>
              <a:rPr lang="en-US" sz="1600" dirty="0" err="1" smtClean="0">
                <a:latin typeface="Times New Roman" pitchFamily="18" charset="0"/>
                <a:cs typeface="Times New Roman" pitchFamily="18" charset="0"/>
              </a:rPr>
              <a:t>Chidsey</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mengatakan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bahwa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jaringan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makanan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cepat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sajinya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melakukan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pengujian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dengan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membuat</a:t>
            </a:r>
            <a:r>
              <a:rPr lang="en-US" sz="1600" dirty="0" smtClean="0">
                <a:latin typeface="Times New Roman" pitchFamily="18" charset="0"/>
                <a:cs typeface="Times New Roman" pitchFamily="18" charset="0"/>
              </a:rPr>
              <a:t> hamburger Whopper Jr. </a:t>
            </a:r>
            <a:r>
              <a:rPr lang="en-US" sz="1600" dirty="0" err="1" smtClean="0">
                <a:latin typeface="Times New Roman" pitchFamily="18" charset="0"/>
                <a:cs typeface="Times New Roman" pitchFamily="18" charset="0"/>
              </a:rPr>
              <a:t>dalam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ukuran</a:t>
            </a:r>
            <a:r>
              <a:rPr lang="en-US" sz="1600" dirty="0" smtClean="0">
                <a:latin typeface="Times New Roman" pitchFamily="18" charset="0"/>
                <a:cs typeface="Times New Roman" pitchFamily="18" charset="0"/>
              </a:rPr>
              <a:t> yang </a:t>
            </a:r>
            <a:r>
              <a:rPr lang="en-US" sz="1600" dirty="0" err="1" smtClean="0">
                <a:latin typeface="Times New Roman" pitchFamily="18" charset="0"/>
                <a:cs typeface="Times New Roman" pitchFamily="18" charset="0"/>
              </a:rPr>
              <a:t>lebih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kecil</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sebagai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sarana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uji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coba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untuk</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mengatasi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tingginya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biaya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bahan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baku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makanan</a:t>
            </a:r>
            <a:r>
              <a:rPr lang="en-US" sz="1600" dirty="0" smtClean="0">
                <a:latin typeface="Times New Roman" pitchFamily="18" charset="0"/>
                <a:cs typeface="Times New Roman" pitchFamily="18" charset="0"/>
              </a:rPr>
              <a:t>.</a:t>
            </a:r>
          </a:p>
          <a:p>
            <a:pPr marL="3175" indent="-3175" algn="just">
              <a:lnSpc>
                <a:spcPct val="170000"/>
              </a:lnSpc>
              <a:buNone/>
            </a:pPr>
            <a:r>
              <a:rPr lang="en-US" sz="1600" dirty="0" err="1" smtClean="0">
                <a:latin typeface="Times New Roman" pitchFamily="18" charset="0"/>
                <a:cs typeface="Times New Roman" pitchFamily="18" charset="0"/>
              </a:rPr>
              <a:t>Dalam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contoh-contoh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tersebut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kenaikan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biaya-biaya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berada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luar</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kendali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perusahaan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bahan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makanan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bahan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bakar</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misalnya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disertai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dengan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keengganan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untuk</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menaikan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harga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jual</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makanan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artinga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biaya</a:t>
            </a:r>
            <a:r>
              <a:rPr lang="en-US" sz="1600" dirty="0" smtClean="0">
                <a:latin typeface="Times New Roman" pitchFamily="18" charset="0"/>
                <a:cs typeface="Times New Roman" pitchFamily="18" charset="0"/>
              </a:rPr>
              <a:t> lain-lain </a:t>
            </a:r>
            <a:r>
              <a:rPr lang="en-US" sz="1600" dirty="0" err="1" smtClean="0">
                <a:latin typeface="Times New Roman" pitchFamily="18" charset="0"/>
                <a:cs typeface="Times New Roman" pitchFamily="18" charset="0"/>
              </a:rPr>
              <a:t>harus</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diawasi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secara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ketat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sehingga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keuntungan</a:t>
            </a:r>
            <a:r>
              <a:rPr lang="en-US" sz="1600" dirty="0" smtClean="0">
                <a:latin typeface="Times New Roman" pitchFamily="18" charset="0"/>
                <a:cs typeface="Times New Roman" pitchFamily="18" charset="0"/>
              </a:rPr>
              <a:t> yang </a:t>
            </a:r>
            <a:r>
              <a:rPr lang="en-US" sz="1600" dirty="0" err="1" smtClean="0">
                <a:latin typeface="Times New Roman" pitchFamily="18" charset="0"/>
                <a:cs typeface="Times New Roman" pitchFamily="18" charset="0"/>
              </a:rPr>
              <a:t>diinginkan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tidak</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akan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mengalami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penurunan</a:t>
            </a:r>
            <a:r>
              <a:rPr lang="en-US" sz="1600" dirty="0" smtClean="0">
                <a:latin typeface="Times New Roman" pitchFamily="18" charset="0"/>
                <a:cs typeface="Times New Roman" pitchFamily="18" charset="0"/>
              </a:rPr>
              <a:t>.</a:t>
            </a:r>
          </a:p>
          <a:p>
            <a:pPr marL="3175" indent="-3175" algn="just">
              <a:lnSpc>
                <a:spcPct val="170000"/>
              </a:lnSpc>
              <a:buNone/>
            </a:pPr>
            <a:r>
              <a:rPr lang="en-US" sz="1050" dirty="0" err="1" smtClean="0">
                <a:latin typeface="Times New Roman" pitchFamily="18" charset="0"/>
                <a:cs typeface="Times New Roman" pitchFamily="18" charset="0"/>
              </a:rPr>
              <a:t>Sumber</a:t>
            </a:r>
            <a:r>
              <a:rPr lang="en-US" sz="1050" dirty="0" smtClean="0">
                <a:latin typeface="Times New Roman" pitchFamily="18" charset="0"/>
                <a:cs typeface="Times New Roman" pitchFamily="18" charset="0"/>
              </a:rPr>
              <a:t>: J. Jargon, “Food Makers Scrimp on Ingredients in an Effort to Fatten Their Profits,” The Wall Street Journal</a:t>
            </a:r>
            <a:r>
              <a:rPr lang="en-US" sz="1100" dirty="0" smtClean="0">
                <a:latin typeface="Times New Roman" pitchFamily="18" charset="0"/>
                <a:cs typeface="Times New Roman" pitchFamily="18" charset="0"/>
              </a:rPr>
              <a:t>, 23 </a:t>
            </a:r>
            <a:r>
              <a:rPr lang="en-US" sz="1100" dirty="0" err="1" smtClean="0">
                <a:latin typeface="Times New Roman" pitchFamily="18" charset="0"/>
                <a:cs typeface="Times New Roman" pitchFamily="18" charset="0"/>
              </a:rPr>
              <a:t>Agustus</a:t>
            </a:r>
            <a:r>
              <a:rPr lang="en-US" sz="1100" dirty="0" smtClean="0">
                <a:latin typeface="Times New Roman" pitchFamily="18" charset="0"/>
                <a:cs typeface="Times New Roman" pitchFamily="18" charset="0"/>
              </a:rPr>
              <a:t> 2008.</a:t>
            </a:r>
          </a:p>
          <a:p>
            <a:pPr algn="ctr"/>
            <a:endParaRPr lang="id-ID" dirty="0"/>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4" name="Rectangle 3"/>
          <p:cNvSpPr/>
          <p:nvPr/>
        </p:nvSpPr>
        <p:spPr>
          <a:xfrm>
            <a:off x="3581400" y="1066800"/>
            <a:ext cx="2133600" cy="137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Times New Roman" pitchFamily="18" charset="0"/>
                <a:cs typeface="Times New Roman" pitchFamily="18" charset="0"/>
              </a:rPr>
              <a:t>Carmen Diaz </a:t>
            </a:r>
            <a:r>
              <a:rPr lang="en-US" sz="2000" dirty="0" err="1" smtClean="0">
                <a:latin typeface="Times New Roman" pitchFamily="18" charset="0"/>
                <a:cs typeface="Times New Roman" pitchFamily="18" charset="0"/>
              </a:rPr>
              <a:t>Direktur</a:t>
            </a:r>
            <a:endParaRPr lang="en-US" sz="2000" dirty="0" smtClean="0">
              <a:latin typeface="Times New Roman" pitchFamily="18" charset="0"/>
              <a:cs typeface="Times New Roman" pitchFamily="18" charset="0"/>
            </a:endParaRPr>
          </a:p>
        </p:txBody>
      </p:sp>
      <p:sp>
        <p:nvSpPr>
          <p:cNvPr id="5" name="Rectangle 4"/>
          <p:cNvSpPr/>
          <p:nvPr/>
        </p:nvSpPr>
        <p:spPr>
          <a:xfrm>
            <a:off x="1295400" y="3886200"/>
            <a:ext cx="2209800" cy="1447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Times New Roman" pitchFamily="18" charset="0"/>
                <a:cs typeface="Times New Roman" pitchFamily="18" charset="0"/>
              </a:rPr>
              <a:t>Ray Adams </a:t>
            </a:r>
            <a:r>
              <a:rPr lang="en-US" sz="2000" dirty="0" err="1" smtClean="0">
                <a:latin typeface="Times New Roman" pitchFamily="18" charset="0"/>
                <a:cs typeface="Times New Roman" pitchFamily="18" charset="0"/>
              </a:rPr>
              <a:t>Wakil</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Direktur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Operasi</a:t>
            </a:r>
            <a:r>
              <a:rPr lang="en-US" sz="2000" dirty="0" smtClean="0">
                <a:latin typeface="Times New Roman" pitchFamily="18" charset="0"/>
                <a:cs typeface="Times New Roman" pitchFamily="18" charset="0"/>
              </a:rPr>
              <a:t> Retail</a:t>
            </a:r>
          </a:p>
        </p:txBody>
      </p:sp>
      <p:sp>
        <p:nvSpPr>
          <p:cNvPr id="7" name="Rectangle 6"/>
          <p:cNvSpPr/>
          <p:nvPr/>
        </p:nvSpPr>
        <p:spPr>
          <a:xfrm>
            <a:off x="5943600" y="3886200"/>
            <a:ext cx="2057400" cy="137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Times New Roman" pitchFamily="18" charset="0"/>
                <a:cs typeface="Times New Roman" pitchFamily="18" charset="0"/>
              </a:rPr>
              <a:t>Cathy Peterson </a:t>
            </a:r>
            <a:r>
              <a:rPr lang="en-US" sz="2000" dirty="0" err="1" smtClean="0">
                <a:latin typeface="Times New Roman" pitchFamily="18" charset="0"/>
                <a:cs typeface="Times New Roman" pitchFamily="18" charset="0"/>
              </a:rPr>
              <a:t>Wakil</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Direktur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Operasi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Grosir</a:t>
            </a:r>
            <a:endParaRPr lang="en-US" sz="2000" dirty="0" smtClean="0">
              <a:latin typeface="Times New Roman" pitchFamily="18" charset="0"/>
              <a:cs typeface="Times New Roman" pitchFamily="18" charset="0"/>
            </a:endParaRPr>
          </a:p>
        </p:txBody>
      </p:sp>
      <p:cxnSp>
        <p:nvCxnSpPr>
          <p:cNvPr id="9" name="Straight Connector 8"/>
          <p:cNvCxnSpPr>
            <a:stCxn id="4" idx="2"/>
          </p:cNvCxnSpPr>
          <p:nvPr/>
        </p:nvCxnSpPr>
        <p:spPr>
          <a:xfrm rot="5400000">
            <a:off x="4457700" y="2628900"/>
            <a:ext cx="381000" cy="1588"/>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2362200" y="2819400"/>
            <a:ext cx="4572000" cy="1588"/>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29" name="Straight Arrow Connector 28"/>
          <p:cNvCxnSpPr>
            <a:endCxn id="5" idx="0"/>
          </p:cNvCxnSpPr>
          <p:nvPr/>
        </p:nvCxnSpPr>
        <p:spPr>
          <a:xfrm rot="16200000" flipH="1">
            <a:off x="1847850" y="3333750"/>
            <a:ext cx="1066800" cy="38100"/>
          </a:xfrm>
          <a:prstGeom prst="straightConnector1">
            <a:avLst/>
          </a:prstGeom>
          <a:ln>
            <a:solidFill>
              <a:schemeClr val="bg1"/>
            </a:solidFill>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a:endCxn id="7" idx="0"/>
          </p:cNvCxnSpPr>
          <p:nvPr/>
        </p:nvCxnSpPr>
        <p:spPr>
          <a:xfrm rot="16200000" flipH="1">
            <a:off x="6419850" y="3333750"/>
            <a:ext cx="1066800" cy="38100"/>
          </a:xfrm>
          <a:prstGeom prst="straightConnector1">
            <a:avLst/>
          </a:prstGeom>
          <a:ln>
            <a:solidFill>
              <a:schemeClr val="bg1"/>
            </a:solidFill>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to="" calcmode="lin" valueType="num">
                                      <p:cBhvr>
                                        <p:cTn id="19" dur="1" fill="hold"/>
                                        <p:tgtEl>
                                          <p:spTgt spid="24"/>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 to="" calcmode="lin" valueType="num">
                                      <p:cBhvr>
                                        <p:cTn id="24" dur="1" fill="hold"/>
                                        <p:tgtEl>
                                          <p:spTgt spid="29"/>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to="" calcmode="lin" valueType="num">
                                      <p:cBhvr>
                                        <p:cTn id="29" dur="1" fill="hold"/>
                                        <p:tgtEl>
                                          <p:spTgt spid="5"/>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31"/>
                                        </p:tgtEl>
                                        <p:attrNameLst>
                                          <p:attrName>style.visibility</p:attrName>
                                        </p:attrNameLst>
                                      </p:cBhvr>
                                      <p:to>
                                        <p:strVal val="visible"/>
                                      </p:to>
                                    </p:set>
                                    <p:anim to="" calcmode="lin" valueType="num">
                                      <p:cBhvr>
                                        <p:cTn id="34" dur="1" fill="hold"/>
                                        <p:tgtEl>
                                          <p:spTgt spid="31"/>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to="" calcmode="lin" valueType="num">
                                      <p:cBhvr>
                                        <p:cTn id="39"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schemeClr val="bg1"/>
                </a:solidFill>
                <a:latin typeface="Times New Roman" pitchFamily="18" charset="0"/>
                <a:cs typeface="Times New Roman" pitchFamily="18" charset="0"/>
              </a:rPr>
              <a:t>CARMEN’S COOKIES</a:t>
            </a:r>
            <a:br>
              <a:rPr lang="en-US" sz="1800" dirty="0" smtClean="0">
                <a:solidFill>
                  <a:schemeClr val="bg1"/>
                </a:solidFill>
                <a:latin typeface="Times New Roman" pitchFamily="18" charset="0"/>
                <a:cs typeface="Times New Roman" pitchFamily="18" charset="0"/>
              </a:rPr>
            </a:br>
            <a:r>
              <a:rPr lang="en-US" sz="1800" dirty="0" err="1" smtClean="0">
                <a:solidFill>
                  <a:schemeClr val="bg1"/>
                </a:solidFill>
                <a:latin typeface="Times New Roman" pitchFamily="18" charset="0"/>
                <a:cs typeface="Times New Roman" pitchFamily="18" charset="0"/>
              </a:rPr>
              <a:t>Laporan</a:t>
            </a:r>
            <a:r>
              <a:rPr lang="en-US" sz="1800" dirty="0" smtClean="0">
                <a:solidFill>
                  <a:schemeClr val="bg1"/>
                </a:solidFill>
                <a:latin typeface="Times New Roman" pitchFamily="18" charset="0"/>
                <a:cs typeface="Times New Roman" pitchFamily="18" charset="0"/>
              </a:rPr>
              <a:t> </a:t>
            </a:r>
            <a:r>
              <a:rPr lang="en-US" sz="1800" dirty="0" err="1" smtClean="0">
                <a:solidFill>
                  <a:schemeClr val="bg1"/>
                </a:solidFill>
                <a:latin typeface="Times New Roman" pitchFamily="18" charset="0"/>
                <a:cs typeface="Times New Roman" pitchFamily="18" charset="0"/>
              </a:rPr>
              <a:t>Laba</a:t>
            </a:r>
            <a:r>
              <a:rPr lang="en-US" sz="1800" dirty="0" smtClean="0">
                <a:solidFill>
                  <a:schemeClr val="bg1"/>
                </a:solidFill>
                <a:latin typeface="Times New Roman" pitchFamily="18" charset="0"/>
                <a:cs typeface="Times New Roman" pitchFamily="18" charset="0"/>
              </a:rPr>
              <a:t> </a:t>
            </a:r>
            <a:r>
              <a:rPr lang="en-US" sz="1800" dirty="0" err="1" smtClean="0">
                <a:solidFill>
                  <a:schemeClr val="bg1"/>
                </a:solidFill>
                <a:latin typeface="Times New Roman" pitchFamily="18" charset="0"/>
                <a:cs typeface="Times New Roman" pitchFamily="18" charset="0"/>
              </a:rPr>
              <a:t>Rugi</a:t>
            </a:r>
            <a:r>
              <a:rPr lang="en-US" sz="1800" dirty="0" smtClean="0">
                <a:solidFill>
                  <a:schemeClr val="bg1"/>
                </a:solidFill>
                <a:latin typeface="Times New Roman" pitchFamily="18" charset="0"/>
                <a:cs typeface="Times New Roman" pitchFamily="18" charset="0"/>
              </a:rPr>
              <a:t/>
            </a:r>
            <a:br>
              <a:rPr lang="en-US" sz="1800" dirty="0" smtClean="0">
                <a:solidFill>
                  <a:schemeClr val="bg1"/>
                </a:solidFill>
                <a:latin typeface="Times New Roman" pitchFamily="18" charset="0"/>
                <a:cs typeface="Times New Roman" pitchFamily="18" charset="0"/>
              </a:rPr>
            </a:br>
            <a:r>
              <a:rPr lang="en-US" sz="1800" dirty="0" err="1" smtClean="0">
                <a:solidFill>
                  <a:schemeClr val="bg1"/>
                </a:solidFill>
                <a:latin typeface="Times New Roman" pitchFamily="18" charset="0"/>
                <a:cs typeface="Times New Roman" pitchFamily="18" charset="0"/>
              </a:rPr>
              <a:t>Untuk</a:t>
            </a:r>
            <a:r>
              <a:rPr lang="en-US" sz="1800" dirty="0" smtClean="0">
                <a:solidFill>
                  <a:schemeClr val="bg1"/>
                </a:solidFill>
                <a:latin typeface="Times New Roman" pitchFamily="18" charset="0"/>
                <a:cs typeface="Times New Roman" pitchFamily="18" charset="0"/>
              </a:rPr>
              <a:t> </a:t>
            </a:r>
            <a:r>
              <a:rPr lang="en-US" sz="1800" dirty="0" err="1" smtClean="0">
                <a:solidFill>
                  <a:schemeClr val="bg1"/>
                </a:solidFill>
                <a:latin typeface="Times New Roman" pitchFamily="18" charset="0"/>
                <a:cs typeface="Times New Roman" pitchFamily="18" charset="0"/>
              </a:rPr>
              <a:t>Bulan</a:t>
            </a:r>
            <a:r>
              <a:rPr lang="en-US" sz="1800" dirty="0" smtClean="0">
                <a:solidFill>
                  <a:schemeClr val="bg1"/>
                </a:solidFill>
                <a:latin typeface="Times New Roman" pitchFamily="18" charset="0"/>
                <a:cs typeface="Times New Roman" pitchFamily="18" charset="0"/>
              </a:rPr>
              <a:t> yang </a:t>
            </a:r>
            <a:r>
              <a:rPr lang="en-US" sz="1800" dirty="0" err="1" smtClean="0">
                <a:solidFill>
                  <a:schemeClr val="bg1"/>
                </a:solidFill>
                <a:latin typeface="Times New Roman" pitchFamily="18" charset="0"/>
                <a:cs typeface="Times New Roman" pitchFamily="18" charset="0"/>
              </a:rPr>
              <a:t>berakhir</a:t>
            </a:r>
            <a:r>
              <a:rPr lang="en-US" sz="1800" dirty="0" smtClean="0">
                <a:solidFill>
                  <a:schemeClr val="bg1"/>
                </a:solidFill>
                <a:latin typeface="Times New Roman" pitchFamily="18" charset="0"/>
                <a:cs typeface="Times New Roman" pitchFamily="18" charset="0"/>
              </a:rPr>
              <a:t> </a:t>
            </a:r>
            <a:r>
              <a:rPr lang="en-US" sz="1800" dirty="0" err="1" smtClean="0">
                <a:solidFill>
                  <a:schemeClr val="bg1"/>
                </a:solidFill>
                <a:latin typeface="Times New Roman" pitchFamily="18" charset="0"/>
                <a:cs typeface="Times New Roman" pitchFamily="18" charset="0"/>
              </a:rPr>
              <a:t>pada</a:t>
            </a:r>
            <a:r>
              <a:rPr lang="en-US" sz="1800" dirty="0" smtClean="0">
                <a:solidFill>
                  <a:schemeClr val="bg1"/>
                </a:solidFill>
                <a:latin typeface="Times New Roman" pitchFamily="18" charset="0"/>
                <a:cs typeface="Times New Roman" pitchFamily="18" charset="0"/>
              </a:rPr>
              <a:t> </a:t>
            </a:r>
            <a:r>
              <a:rPr lang="en-US" sz="1800" dirty="0" err="1" smtClean="0">
                <a:solidFill>
                  <a:schemeClr val="bg1"/>
                </a:solidFill>
                <a:latin typeface="Times New Roman" pitchFamily="18" charset="0"/>
                <a:cs typeface="Times New Roman" pitchFamily="18" charset="0"/>
              </a:rPr>
              <a:t>Tanggal</a:t>
            </a:r>
            <a:r>
              <a:rPr lang="en-US" sz="1800" dirty="0" smtClean="0">
                <a:solidFill>
                  <a:schemeClr val="bg1"/>
                </a:solidFill>
                <a:latin typeface="Times New Roman" pitchFamily="18" charset="0"/>
                <a:cs typeface="Times New Roman" pitchFamily="18" charset="0"/>
              </a:rPr>
              <a:t> 30 April</a:t>
            </a:r>
            <a:endParaRPr lang="en-US" sz="1800" dirty="0">
              <a:solidFill>
                <a:schemeClr val="bg1"/>
              </a:solidFill>
              <a:latin typeface="Times New Roman" pitchFamily="18" charset="0"/>
              <a:cs typeface="Times New Roman" pitchFamily="18" charset="0"/>
            </a:endParaRPr>
          </a:p>
        </p:txBody>
      </p:sp>
      <p:pic>
        <p:nvPicPr>
          <p:cNvPr id="4" name="Content Placeholder 3" descr="Screenshot_2018-09-17-19-36-42-1.png"/>
          <p:cNvPicPr>
            <a:picLocks noGrp="1" noChangeAspect="1"/>
          </p:cNvPicPr>
          <p:nvPr>
            <p:ph idx="1"/>
          </p:nvPr>
        </p:nvPicPr>
        <p:blipFill>
          <a:blip r:embed="rId3" cstate="print"/>
          <a:stretch>
            <a:fillRect/>
          </a:stretch>
        </p:blipFill>
        <p:spPr>
          <a:xfrm>
            <a:off x="685800" y="1524000"/>
            <a:ext cx="7848600" cy="495822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Autofit/>
          </a:bodyPr>
          <a:lstStyle/>
          <a:p>
            <a:r>
              <a:rPr lang="en-US" sz="1800" dirty="0" smtClean="0">
                <a:solidFill>
                  <a:schemeClr val="bg1"/>
                </a:solidFill>
                <a:latin typeface="Times New Roman" pitchFamily="18" charset="0"/>
                <a:cs typeface="Times New Roman" pitchFamily="18" charset="0"/>
              </a:rPr>
              <a:t>CARMEN’S COOKIES</a:t>
            </a:r>
            <a:br>
              <a:rPr lang="en-US" sz="1800" dirty="0" smtClean="0">
                <a:solidFill>
                  <a:schemeClr val="bg1"/>
                </a:solidFill>
                <a:latin typeface="Times New Roman" pitchFamily="18" charset="0"/>
                <a:cs typeface="Times New Roman" pitchFamily="18" charset="0"/>
              </a:rPr>
            </a:br>
            <a:r>
              <a:rPr lang="en-US" sz="1800" dirty="0" err="1" smtClean="0">
                <a:solidFill>
                  <a:schemeClr val="bg1"/>
                </a:solidFill>
                <a:latin typeface="Times New Roman" pitchFamily="18" charset="0"/>
                <a:cs typeface="Times New Roman" pitchFamily="18" charset="0"/>
              </a:rPr>
              <a:t>Pusat</a:t>
            </a:r>
            <a:r>
              <a:rPr lang="en-US" sz="1800" dirty="0" smtClean="0">
                <a:solidFill>
                  <a:schemeClr val="bg1"/>
                </a:solidFill>
                <a:latin typeface="Times New Roman" pitchFamily="18" charset="0"/>
                <a:cs typeface="Times New Roman" pitchFamily="18" charset="0"/>
              </a:rPr>
              <a:t> </a:t>
            </a:r>
            <a:r>
              <a:rPr lang="en-US" sz="1800" dirty="0" err="1" smtClean="0">
                <a:solidFill>
                  <a:schemeClr val="bg1"/>
                </a:solidFill>
                <a:latin typeface="Times New Roman" pitchFamily="18" charset="0"/>
                <a:cs typeface="Times New Roman" pitchFamily="18" charset="0"/>
              </a:rPr>
              <a:t>Pertanggungjawaban</a:t>
            </a:r>
            <a:r>
              <a:rPr lang="en-US" sz="1800" dirty="0" smtClean="0">
                <a:solidFill>
                  <a:schemeClr val="bg1"/>
                </a:solidFill>
                <a:latin typeface="Times New Roman" pitchFamily="18" charset="0"/>
                <a:cs typeface="Times New Roman" pitchFamily="18" charset="0"/>
              </a:rPr>
              <a:t> </a:t>
            </a:r>
            <a:r>
              <a:rPr lang="en-US" sz="1800" dirty="0" err="1" smtClean="0">
                <a:solidFill>
                  <a:schemeClr val="bg1"/>
                </a:solidFill>
                <a:latin typeface="Times New Roman" pitchFamily="18" charset="0"/>
                <a:cs typeface="Times New Roman" pitchFamily="18" charset="0"/>
              </a:rPr>
              <a:t>Ritel</a:t>
            </a:r>
            <a:r>
              <a:rPr lang="en-US" sz="1800" dirty="0" smtClean="0">
                <a:solidFill>
                  <a:schemeClr val="bg1"/>
                </a:solidFill>
                <a:latin typeface="Times New Roman" pitchFamily="18" charset="0"/>
                <a:cs typeface="Times New Roman" pitchFamily="18" charset="0"/>
              </a:rPr>
              <a:t/>
            </a:r>
            <a:br>
              <a:rPr lang="en-US" sz="1800" dirty="0" smtClean="0">
                <a:solidFill>
                  <a:schemeClr val="bg1"/>
                </a:solidFill>
                <a:latin typeface="Times New Roman" pitchFamily="18" charset="0"/>
                <a:cs typeface="Times New Roman" pitchFamily="18" charset="0"/>
              </a:rPr>
            </a:br>
            <a:r>
              <a:rPr lang="en-US" sz="1800" dirty="0" err="1" smtClean="0">
                <a:solidFill>
                  <a:schemeClr val="bg1"/>
                </a:solidFill>
                <a:latin typeface="Times New Roman" pitchFamily="18" charset="0"/>
                <a:cs typeface="Times New Roman" pitchFamily="18" charset="0"/>
              </a:rPr>
              <a:t>Anggaran</a:t>
            </a:r>
            <a:r>
              <a:rPr lang="en-US" sz="1800" dirty="0" smtClean="0">
                <a:solidFill>
                  <a:schemeClr val="bg1"/>
                </a:solidFill>
                <a:latin typeface="Times New Roman" pitchFamily="18" charset="0"/>
                <a:cs typeface="Times New Roman" pitchFamily="18" charset="0"/>
              </a:rPr>
              <a:t> </a:t>
            </a:r>
            <a:r>
              <a:rPr lang="en-US" sz="1800" dirty="0" err="1" smtClean="0">
                <a:solidFill>
                  <a:schemeClr val="bg1"/>
                </a:solidFill>
                <a:latin typeface="Times New Roman" pitchFamily="18" charset="0"/>
                <a:cs typeface="Times New Roman" pitchFamily="18" charset="0"/>
              </a:rPr>
              <a:t>Biaya</a:t>
            </a:r>
            <a:r>
              <a:rPr lang="en-US" sz="1800" dirty="0" smtClean="0">
                <a:solidFill>
                  <a:schemeClr val="bg1"/>
                </a:solidFill>
                <a:latin typeface="Times New Roman" pitchFamily="18" charset="0"/>
                <a:cs typeface="Times New Roman" pitchFamily="18" charset="0"/>
              </a:rPr>
              <a:t> versus </a:t>
            </a:r>
            <a:r>
              <a:rPr lang="en-US" sz="1800" dirty="0" err="1" smtClean="0">
                <a:solidFill>
                  <a:schemeClr val="bg1"/>
                </a:solidFill>
                <a:latin typeface="Times New Roman" pitchFamily="18" charset="0"/>
                <a:cs typeface="Times New Roman" pitchFamily="18" charset="0"/>
              </a:rPr>
              <a:t>Biaya</a:t>
            </a:r>
            <a:r>
              <a:rPr lang="en-US" sz="1800" dirty="0" smtClean="0">
                <a:solidFill>
                  <a:schemeClr val="bg1"/>
                </a:solidFill>
                <a:latin typeface="Times New Roman" pitchFamily="18" charset="0"/>
                <a:cs typeface="Times New Roman" pitchFamily="18" charset="0"/>
              </a:rPr>
              <a:t> </a:t>
            </a:r>
            <a:r>
              <a:rPr lang="en-US" sz="1800" dirty="0" err="1" smtClean="0">
                <a:solidFill>
                  <a:schemeClr val="bg1"/>
                </a:solidFill>
                <a:latin typeface="Times New Roman" pitchFamily="18" charset="0"/>
                <a:cs typeface="Times New Roman" pitchFamily="18" charset="0"/>
              </a:rPr>
              <a:t>Aktual</a:t>
            </a:r>
            <a:r>
              <a:rPr lang="en-US" sz="1800" dirty="0" smtClean="0">
                <a:solidFill>
                  <a:schemeClr val="bg1"/>
                </a:solidFill>
                <a:latin typeface="Times New Roman" pitchFamily="18" charset="0"/>
                <a:cs typeface="Times New Roman" pitchFamily="18" charset="0"/>
              </a:rPr>
              <a:t/>
            </a:r>
            <a:br>
              <a:rPr lang="en-US" sz="1800" dirty="0" smtClean="0">
                <a:solidFill>
                  <a:schemeClr val="bg1"/>
                </a:solidFill>
                <a:latin typeface="Times New Roman" pitchFamily="18" charset="0"/>
                <a:cs typeface="Times New Roman" pitchFamily="18" charset="0"/>
              </a:rPr>
            </a:br>
            <a:r>
              <a:rPr lang="en-US" sz="1800" dirty="0" err="1" smtClean="0">
                <a:solidFill>
                  <a:schemeClr val="bg1"/>
                </a:solidFill>
                <a:latin typeface="Times New Roman" pitchFamily="18" charset="0"/>
                <a:cs typeface="Times New Roman" pitchFamily="18" charset="0"/>
              </a:rPr>
              <a:t>Untuk</a:t>
            </a:r>
            <a:r>
              <a:rPr lang="en-US" sz="1800" dirty="0" smtClean="0">
                <a:solidFill>
                  <a:schemeClr val="bg1"/>
                </a:solidFill>
                <a:latin typeface="Times New Roman" pitchFamily="18" charset="0"/>
                <a:cs typeface="Times New Roman" pitchFamily="18" charset="0"/>
              </a:rPr>
              <a:t> </a:t>
            </a:r>
            <a:r>
              <a:rPr lang="en-US" sz="1800" dirty="0" err="1" smtClean="0">
                <a:solidFill>
                  <a:schemeClr val="bg1"/>
                </a:solidFill>
                <a:latin typeface="Times New Roman" pitchFamily="18" charset="0"/>
                <a:cs typeface="Times New Roman" pitchFamily="18" charset="0"/>
              </a:rPr>
              <a:t>Bulan</a:t>
            </a:r>
            <a:r>
              <a:rPr lang="en-US" sz="1800" dirty="0" smtClean="0">
                <a:solidFill>
                  <a:schemeClr val="bg1"/>
                </a:solidFill>
                <a:latin typeface="Times New Roman" pitchFamily="18" charset="0"/>
                <a:cs typeface="Times New Roman" pitchFamily="18" charset="0"/>
              </a:rPr>
              <a:t> yang </a:t>
            </a:r>
            <a:r>
              <a:rPr lang="en-US" sz="1800" dirty="0" err="1" smtClean="0">
                <a:solidFill>
                  <a:schemeClr val="bg1"/>
                </a:solidFill>
                <a:latin typeface="Times New Roman" pitchFamily="18" charset="0"/>
                <a:cs typeface="Times New Roman" pitchFamily="18" charset="0"/>
              </a:rPr>
              <a:t>berakhir</a:t>
            </a:r>
            <a:r>
              <a:rPr lang="en-US" sz="1800" dirty="0" smtClean="0">
                <a:solidFill>
                  <a:schemeClr val="bg1"/>
                </a:solidFill>
                <a:latin typeface="Times New Roman" pitchFamily="18" charset="0"/>
                <a:cs typeface="Times New Roman" pitchFamily="18" charset="0"/>
              </a:rPr>
              <a:t> </a:t>
            </a:r>
            <a:r>
              <a:rPr lang="en-US" sz="1800" dirty="0" err="1" smtClean="0">
                <a:solidFill>
                  <a:schemeClr val="bg1"/>
                </a:solidFill>
                <a:latin typeface="Times New Roman" pitchFamily="18" charset="0"/>
                <a:cs typeface="Times New Roman" pitchFamily="18" charset="0"/>
              </a:rPr>
              <a:t>pada</a:t>
            </a:r>
            <a:r>
              <a:rPr lang="en-US" sz="1800" dirty="0" smtClean="0">
                <a:solidFill>
                  <a:schemeClr val="bg1"/>
                </a:solidFill>
                <a:latin typeface="Times New Roman" pitchFamily="18" charset="0"/>
                <a:cs typeface="Times New Roman" pitchFamily="18" charset="0"/>
              </a:rPr>
              <a:t> </a:t>
            </a:r>
            <a:r>
              <a:rPr lang="en-US" sz="1800" dirty="0" err="1" smtClean="0">
                <a:solidFill>
                  <a:schemeClr val="bg1"/>
                </a:solidFill>
                <a:latin typeface="Times New Roman" pitchFamily="18" charset="0"/>
                <a:cs typeface="Times New Roman" pitchFamily="18" charset="0"/>
              </a:rPr>
              <a:t>Tanggal</a:t>
            </a:r>
            <a:r>
              <a:rPr lang="en-US" sz="1800" dirty="0" smtClean="0">
                <a:solidFill>
                  <a:schemeClr val="bg1"/>
                </a:solidFill>
                <a:latin typeface="Times New Roman" pitchFamily="18" charset="0"/>
                <a:cs typeface="Times New Roman" pitchFamily="18" charset="0"/>
              </a:rPr>
              <a:t> 30 April</a:t>
            </a:r>
            <a:endParaRPr lang="en-US" sz="1800" dirty="0">
              <a:solidFill>
                <a:schemeClr val="bg1"/>
              </a:solidFill>
              <a:latin typeface="Times New Roman" pitchFamily="18" charset="0"/>
              <a:cs typeface="Times New Roman" pitchFamily="18" charset="0"/>
            </a:endParaRPr>
          </a:p>
        </p:txBody>
      </p:sp>
      <p:pic>
        <p:nvPicPr>
          <p:cNvPr id="4" name="Content Placeholder 3" descr="Screenshot_2018-09-17-19-35-39-1.png"/>
          <p:cNvPicPr>
            <a:picLocks noGrp="1" noChangeAspect="1"/>
          </p:cNvPicPr>
          <p:nvPr>
            <p:ph idx="1"/>
          </p:nvPr>
        </p:nvPicPr>
        <p:blipFill>
          <a:blip r:embed="rId3" cstate="print"/>
          <a:stretch>
            <a:fillRect/>
          </a:stretch>
        </p:blipFill>
        <p:spPr>
          <a:xfrm>
            <a:off x="1475656" y="1628800"/>
            <a:ext cx="6248400" cy="498401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a:solidFill>
            <a:schemeClr val="tx1"/>
          </a:solidFill>
          <a:ln>
            <a:solidFill>
              <a:schemeClr val="bg1"/>
            </a:solidFill>
          </a:ln>
        </p:spPr>
        <p:txBody>
          <a:bodyPr>
            <a:normAutofit fontScale="90000"/>
          </a:bodyPr>
          <a:lstStyle/>
          <a:p>
            <a:r>
              <a:rPr lang="en-US" dirty="0" smtClean="0">
                <a:solidFill>
                  <a:schemeClr val="bg1"/>
                </a:solidFill>
              </a:rPr>
              <a:t>Data yang </a:t>
            </a:r>
            <a:r>
              <a:rPr lang="en-US" dirty="0" err="1" smtClean="0">
                <a:solidFill>
                  <a:schemeClr val="bg1"/>
                </a:solidFill>
              </a:rPr>
              <a:t>Berbeda</a:t>
            </a:r>
            <a:r>
              <a:rPr lang="en-US" dirty="0" smtClean="0">
                <a:solidFill>
                  <a:schemeClr val="bg1"/>
                </a:solidFill>
              </a:rPr>
              <a:t> </a:t>
            </a:r>
            <a:r>
              <a:rPr lang="en-US" dirty="0" err="1" smtClean="0">
                <a:solidFill>
                  <a:schemeClr val="bg1"/>
                </a:solidFill>
              </a:rPr>
              <a:t>untuk</a:t>
            </a:r>
            <a:r>
              <a:rPr lang="en-US" dirty="0" smtClean="0">
                <a:solidFill>
                  <a:schemeClr val="bg1"/>
                </a:solidFill>
              </a:rPr>
              <a:t> </a:t>
            </a:r>
            <a:r>
              <a:rPr lang="en-US" dirty="0" err="1" smtClean="0">
                <a:solidFill>
                  <a:schemeClr val="bg1"/>
                </a:solidFill>
              </a:rPr>
              <a:t>Keputusan</a:t>
            </a:r>
            <a:r>
              <a:rPr lang="en-US" dirty="0" smtClean="0">
                <a:solidFill>
                  <a:schemeClr val="bg1"/>
                </a:solidFill>
              </a:rPr>
              <a:t> yang </a:t>
            </a:r>
            <a:r>
              <a:rPr lang="en-US" dirty="0" err="1" smtClean="0">
                <a:solidFill>
                  <a:schemeClr val="bg1"/>
                </a:solidFill>
              </a:rPr>
              <a:t>Berbeda</a:t>
            </a:r>
            <a:endParaRPr lang="en-US" dirty="0">
              <a:solidFill>
                <a:schemeClr val="bg1"/>
              </a:solidFill>
            </a:endParaRPr>
          </a:p>
        </p:txBody>
      </p:sp>
      <p:sp>
        <p:nvSpPr>
          <p:cNvPr id="4" name="Plaque 3"/>
          <p:cNvSpPr/>
          <p:nvPr/>
        </p:nvSpPr>
        <p:spPr>
          <a:xfrm>
            <a:off x="323528" y="2060848"/>
            <a:ext cx="8496944" cy="2952328"/>
          </a:xfrm>
          <a:prstGeom prst="plaqu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solidFill>
                  <a:schemeClr val="tx1"/>
                </a:solidFill>
              </a:rPr>
              <a:t>Salah</a:t>
            </a:r>
            <a:r>
              <a:rPr lang="en-US" dirty="0" smtClean="0">
                <a:solidFill>
                  <a:schemeClr val="tx1"/>
                </a:solidFill>
              </a:rPr>
              <a:t> </a:t>
            </a:r>
            <a:r>
              <a:rPr lang="en-US" dirty="0" err="1" smtClean="0">
                <a:solidFill>
                  <a:schemeClr val="tx1"/>
                </a:solidFill>
              </a:rPr>
              <a:t>satu</a:t>
            </a:r>
            <a:r>
              <a:rPr lang="en-US" dirty="0" smtClean="0">
                <a:solidFill>
                  <a:schemeClr val="tx1"/>
                </a:solidFill>
              </a:rPr>
              <a:t> </a:t>
            </a:r>
            <a:r>
              <a:rPr lang="en-US" dirty="0" err="1" smtClean="0">
                <a:solidFill>
                  <a:schemeClr val="tx1"/>
                </a:solidFill>
              </a:rPr>
              <a:t>prinsip</a:t>
            </a:r>
            <a:r>
              <a:rPr lang="en-US" dirty="0" smtClean="0">
                <a:solidFill>
                  <a:schemeClr val="tx1"/>
                </a:solidFill>
              </a:rPr>
              <a:t> </a:t>
            </a:r>
            <a:r>
              <a:rPr lang="en-US" dirty="0" err="1" smtClean="0">
                <a:solidFill>
                  <a:schemeClr val="tx1"/>
                </a:solidFill>
              </a:rPr>
              <a:t>dari</a:t>
            </a:r>
            <a:r>
              <a:rPr lang="en-US" dirty="0" smtClean="0">
                <a:solidFill>
                  <a:schemeClr val="tx1"/>
                </a:solidFill>
              </a:rPr>
              <a:t> </a:t>
            </a:r>
            <a:r>
              <a:rPr lang="en-US" dirty="0" err="1" smtClean="0">
                <a:solidFill>
                  <a:schemeClr val="tx1"/>
                </a:solidFill>
              </a:rPr>
              <a:t>akuntansi</a:t>
            </a:r>
            <a:r>
              <a:rPr lang="en-US" dirty="0" smtClean="0">
                <a:solidFill>
                  <a:schemeClr val="tx1"/>
                </a:solidFill>
              </a:rPr>
              <a:t> </a:t>
            </a:r>
            <a:r>
              <a:rPr lang="en-US" dirty="0" err="1" smtClean="0">
                <a:solidFill>
                  <a:schemeClr val="tx1"/>
                </a:solidFill>
              </a:rPr>
              <a:t>biaya</a:t>
            </a:r>
            <a:r>
              <a:rPr lang="en-US" dirty="0" smtClean="0">
                <a:solidFill>
                  <a:schemeClr val="tx1"/>
                </a:solidFill>
              </a:rPr>
              <a:t> </a:t>
            </a:r>
            <a:r>
              <a:rPr lang="en-US" dirty="0" err="1" smtClean="0">
                <a:solidFill>
                  <a:schemeClr val="tx1"/>
                </a:solidFill>
              </a:rPr>
              <a:t>adalah</a:t>
            </a:r>
            <a:r>
              <a:rPr lang="en-US" dirty="0" smtClean="0">
                <a:solidFill>
                  <a:schemeClr val="tx1"/>
                </a:solidFill>
              </a:rPr>
              <a:t> </a:t>
            </a:r>
            <a:r>
              <a:rPr lang="en-US" dirty="0" err="1" smtClean="0">
                <a:solidFill>
                  <a:schemeClr val="tx1"/>
                </a:solidFill>
              </a:rPr>
              <a:t>keputuan</a:t>
            </a:r>
            <a:r>
              <a:rPr lang="en-US" dirty="0" smtClean="0">
                <a:solidFill>
                  <a:schemeClr val="tx1"/>
                </a:solidFill>
              </a:rPr>
              <a:t> yang </a:t>
            </a:r>
            <a:r>
              <a:rPr lang="en-US" dirty="0" err="1" smtClean="0">
                <a:solidFill>
                  <a:schemeClr val="tx1"/>
                </a:solidFill>
              </a:rPr>
              <a:t>berbeda</a:t>
            </a:r>
            <a:r>
              <a:rPr lang="en-US" dirty="0" smtClean="0">
                <a:solidFill>
                  <a:schemeClr val="tx1"/>
                </a:solidFill>
              </a:rPr>
              <a:t> </a:t>
            </a:r>
            <a:r>
              <a:rPr lang="en-US" dirty="0" err="1" smtClean="0">
                <a:solidFill>
                  <a:schemeClr val="tx1"/>
                </a:solidFill>
              </a:rPr>
              <a:t>seringkali</a:t>
            </a:r>
            <a:r>
              <a:rPr lang="en-US" dirty="0" smtClean="0">
                <a:solidFill>
                  <a:schemeClr val="tx1"/>
                </a:solidFill>
              </a:rPr>
              <a:t> </a:t>
            </a:r>
            <a:r>
              <a:rPr lang="en-US" dirty="0" err="1" smtClean="0">
                <a:solidFill>
                  <a:schemeClr val="tx1"/>
                </a:solidFill>
              </a:rPr>
              <a:t>membutuhkan</a:t>
            </a:r>
            <a:r>
              <a:rPr lang="en-US" dirty="0" smtClean="0">
                <a:solidFill>
                  <a:schemeClr val="tx1"/>
                </a:solidFill>
              </a:rPr>
              <a:t> data </a:t>
            </a:r>
            <a:r>
              <a:rPr lang="en-US" dirty="0" err="1" smtClean="0">
                <a:solidFill>
                  <a:schemeClr val="tx1"/>
                </a:solidFill>
              </a:rPr>
              <a:t>biaya</a:t>
            </a:r>
            <a:r>
              <a:rPr lang="en-US" dirty="0" smtClean="0">
                <a:solidFill>
                  <a:schemeClr val="tx1"/>
                </a:solidFill>
              </a:rPr>
              <a:t> yang </a:t>
            </a:r>
            <a:r>
              <a:rPr lang="en-US" dirty="0" err="1" smtClean="0">
                <a:solidFill>
                  <a:schemeClr val="tx1"/>
                </a:solidFill>
              </a:rPr>
              <a:t>berbeda</a:t>
            </a:r>
            <a:r>
              <a:rPr lang="en-US" dirty="0" smtClean="0">
                <a:solidFill>
                  <a:schemeClr val="tx1"/>
                </a:solidFill>
              </a:rPr>
              <a:t>.</a:t>
            </a:r>
          </a:p>
          <a:p>
            <a:r>
              <a:rPr lang="id-ID" dirty="0" smtClean="0">
                <a:solidFill>
                  <a:schemeClr val="tx1"/>
                </a:solidFill>
              </a:rPr>
              <a:t>1. </a:t>
            </a:r>
            <a:r>
              <a:rPr lang="en-US" dirty="0" err="1" smtClean="0">
                <a:solidFill>
                  <a:schemeClr val="tx1"/>
                </a:solidFill>
              </a:rPr>
              <a:t>Apakah</a:t>
            </a:r>
            <a:r>
              <a:rPr lang="en-US" dirty="0" smtClean="0">
                <a:solidFill>
                  <a:schemeClr val="tx1"/>
                </a:solidFill>
              </a:rPr>
              <a:t> data </a:t>
            </a:r>
            <a:r>
              <a:rPr lang="en-US" dirty="0" err="1" smtClean="0">
                <a:solidFill>
                  <a:schemeClr val="tx1"/>
                </a:solidFill>
              </a:rPr>
              <a:t>dibutuhkan</a:t>
            </a:r>
            <a:r>
              <a:rPr lang="en-US" dirty="0" smtClean="0">
                <a:solidFill>
                  <a:schemeClr val="tx1"/>
                </a:solidFill>
              </a:rPr>
              <a:t> </a:t>
            </a:r>
            <a:r>
              <a:rPr lang="en-US" dirty="0" err="1" smtClean="0">
                <a:solidFill>
                  <a:schemeClr val="tx1"/>
                </a:solidFill>
              </a:rPr>
              <a:t>untuk</a:t>
            </a:r>
            <a:r>
              <a:rPr lang="en-US" dirty="0" smtClean="0">
                <a:solidFill>
                  <a:schemeClr val="tx1"/>
                </a:solidFill>
              </a:rPr>
              <a:t> </a:t>
            </a:r>
            <a:r>
              <a:rPr lang="en-US" dirty="0" err="1" smtClean="0">
                <a:solidFill>
                  <a:schemeClr val="tx1"/>
                </a:solidFill>
              </a:rPr>
              <a:t>menilai</a:t>
            </a:r>
            <a:r>
              <a:rPr lang="en-US" dirty="0" smtClean="0">
                <a:solidFill>
                  <a:schemeClr val="tx1"/>
                </a:solidFill>
              </a:rPr>
              <a:t> </a:t>
            </a:r>
            <a:r>
              <a:rPr lang="en-US" dirty="0" err="1" smtClean="0">
                <a:solidFill>
                  <a:schemeClr val="tx1"/>
                </a:solidFill>
              </a:rPr>
              <a:t>persediaan</a:t>
            </a:r>
            <a:r>
              <a:rPr lang="en-US" dirty="0" smtClean="0">
                <a:solidFill>
                  <a:schemeClr val="tx1"/>
                </a:solidFill>
              </a:rPr>
              <a:t> </a:t>
            </a:r>
            <a:r>
              <a:rPr lang="en-US" dirty="0" err="1" smtClean="0">
                <a:solidFill>
                  <a:schemeClr val="tx1"/>
                </a:solidFill>
              </a:rPr>
              <a:t>dalam</a:t>
            </a:r>
            <a:r>
              <a:rPr lang="en-US" dirty="0" smtClean="0">
                <a:solidFill>
                  <a:schemeClr val="tx1"/>
                </a:solidFill>
              </a:rPr>
              <a:t> </a:t>
            </a:r>
            <a:r>
              <a:rPr lang="en-US" dirty="0" err="1" smtClean="0">
                <a:solidFill>
                  <a:schemeClr val="tx1"/>
                </a:solidFill>
              </a:rPr>
              <a:t>laporan</a:t>
            </a:r>
            <a:r>
              <a:rPr lang="en-US" dirty="0" smtClean="0">
                <a:solidFill>
                  <a:schemeClr val="tx1"/>
                </a:solidFill>
              </a:rPr>
              <a:t> </a:t>
            </a:r>
            <a:r>
              <a:rPr lang="en-US" dirty="0" err="1" smtClean="0">
                <a:solidFill>
                  <a:schemeClr val="tx1"/>
                </a:solidFill>
              </a:rPr>
              <a:t>keuangan</a:t>
            </a:r>
            <a:r>
              <a:rPr lang="en-US" dirty="0" smtClean="0">
                <a:solidFill>
                  <a:schemeClr val="tx1"/>
                </a:solidFill>
              </a:rPr>
              <a:t> </a:t>
            </a:r>
            <a:r>
              <a:rPr lang="en-US" dirty="0" err="1" smtClean="0">
                <a:solidFill>
                  <a:schemeClr val="tx1"/>
                </a:solidFill>
              </a:rPr>
              <a:t>bagi</a:t>
            </a:r>
            <a:r>
              <a:rPr lang="en-US" dirty="0" smtClean="0">
                <a:solidFill>
                  <a:schemeClr val="tx1"/>
                </a:solidFill>
              </a:rPr>
              <a:t> </a:t>
            </a:r>
            <a:r>
              <a:rPr lang="en-US" dirty="0" err="1" smtClean="0">
                <a:solidFill>
                  <a:schemeClr val="tx1"/>
                </a:solidFill>
              </a:rPr>
              <a:t>pemegang</a:t>
            </a:r>
            <a:r>
              <a:rPr lang="en-US" dirty="0" smtClean="0">
                <a:solidFill>
                  <a:schemeClr val="tx1"/>
                </a:solidFill>
              </a:rPr>
              <a:t> </a:t>
            </a:r>
            <a:r>
              <a:rPr lang="en-US" dirty="0" err="1" smtClean="0">
                <a:solidFill>
                  <a:schemeClr val="tx1"/>
                </a:solidFill>
              </a:rPr>
              <a:t>saham</a:t>
            </a:r>
            <a:r>
              <a:rPr lang="en-US" dirty="0" smtClean="0">
                <a:solidFill>
                  <a:schemeClr val="tx1"/>
                </a:solidFill>
              </a:rPr>
              <a:t>?</a:t>
            </a:r>
          </a:p>
          <a:p>
            <a:r>
              <a:rPr lang="id-ID" dirty="0" smtClean="0">
                <a:solidFill>
                  <a:schemeClr val="tx1"/>
                </a:solidFill>
              </a:rPr>
              <a:t>2. </a:t>
            </a:r>
            <a:r>
              <a:rPr lang="en-US" dirty="0" err="1" smtClean="0">
                <a:solidFill>
                  <a:schemeClr val="tx1"/>
                </a:solidFill>
              </a:rPr>
              <a:t>Apakah</a:t>
            </a:r>
            <a:r>
              <a:rPr lang="en-US" dirty="0" smtClean="0">
                <a:solidFill>
                  <a:schemeClr val="tx1"/>
                </a:solidFill>
              </a:rPr>
              <a:t> data </a:t>
            </a:r>
            <a:r>
              <a:rPr lang="en-US" dirty="0" err="1" smtClean="0">
                <a:solidFill>
                  <a:schemeClr val="tx1"/>
                </a:solidFill>
              </a:rPr>
              <a:t>akan</a:t>
            </a:r>
            <a:r>
              <a:rPr lang="en-US" dirty="0" smtClean="0">
                <a:solidFill>
                  <a:schemeClr val="tx1"/>
                </a:solidFill>
              </a:rPr>
              <a:t> </a:t>
            </a:r>
            <a:r>
              <a:rPr lang="en-US" dirty="0" err="1" smtClean="0">
                <a:solidFill>
                  <a:schemeClr val="tx1"/>
                </a:solidFill>
              </a:rPr>
              <a:t>digunakan</a:t>
            </a:r>
            <a:r>
              <a:rPr lang="en-US" dirty="0" smtClean="0">
                <a:solidFill>
                  <a:schemeClr val="tx1"/>
                </a:solidFill>
              </a:rPr>
              <a:t> </a:t>
            </a:r>
            <a:r>
              <a:rPr lang="en-US" dirty="0" err="1" smtClean="0">
                <a:solidFill>
                  <a:schemeClr val="tx1"/>
                </a:solidFill>
              </a:rPr>
              <a:t>oleh</a:t>
            </a:r>
            <a:r>
              <a:rPr lang="en-US" dirty="0" smtClean="0">
                <a:solidFill>
                  <a:schemeClr val="tx1"/>
                </a:solidFill>
              </a:rPr>
              <a:t> </a:t>
            </a:r>
            <a:r>
              <a:rPr lang="en-US" dirty="0" err="1" smtClean="0">
                <a:solidFill>
                  <a:schemeClr val="tx1"/>
                </a:solidFill>
              </a:rPr>
              <a:t>manajer</a:t>
            </a:r>
            <a:r>
              <a:rPr lang="en-US" dirty="0" smtClean="0">
                <a:solidFill>
                  <a:schemeClr val="tx1"/>
                </a:solidFill>
              </a:rPr>
              <a:t> </a:t>
            </a:r>
            <a:r>
              <a:rPr lang="en-US" dirty="0" err="1" smtClean="0">
                <a:solidFill>
                  <a:schemeClr val="tx1"/>
                </a:solidFill>
              </a:rPr>
              <a:t>untuk</a:t>
            </a:r>
            <a:r>
              <a:rPr lang="en-US" dirty="0" smtClean="0">
                <a:solidFill>
                  <a:schemeClr val="tx1"/>
                </a:solidFill>
              </a:rPr>
              <a:t> </a:t>
            </a:r>
            <a:r>
              <a:rPr lang="en-US" dirty="0" err="1" smtClean="0">
                <a:solidFill>
                  <a:schemeClr val="tx1"/>
                </a:solidFill>
              </a:rPr>
              <a:t>mengetahui</a:t>
            </a:r>
            <a:r>
              <a:rPr lang="en-US" dirty="0" smtClean="0">
                <a:solidFill>
                  <a:schemeClr val="tx1"/>
                </a:solidFill>
              </a:rPr>
              <a:t> </a:t>
            </a:r>
            <a:r>
              <a:rPr lang="en-US" dirty="0" err="1" smtClean="0">
                <a:solidFill>
                  <a:schemeClr val="tx1"/>
                </a:solidFill>
              </a:rPr>
              <a:t>evaluasi</a:t>
            </a:r>
            <a:r>
              <a:rPr lang="en-US" dirty="0" smtClean="0">
                <a:solidFill>
                  <a:schemeClr val="tx1"/>
                </a:solidFill>
              </a:rPr>
              <a:t> </a:t>
            </a:r>
            <a:r>
              <a:rPr lang="en-US" dirty="0" err="1" smtClean="0">
                <a:solidFill>
                  <a:schemeClr val="tx1"/>
                </a:solidFill>
              </a:rPr>
              <a:t>kerja</a:t>
            </a:r>
            <a:r>
              <a:rPr lang="en-US" dirty="0" smtClean="0">
                <a:solidFill>
                  <a:schemeClr val="tx1"/>
                </a:solidFill>
              </a:rPr>
              <a:t>?</a:t>
            </a:r>
          </a:p>
          <a:p>
            <a:r>
              <a:rPr lang="id-ID" dirty="0" smtClean="0">
                <a:solidFill>
                  <a:schemeClr val="tx1"/>
                </a:solidFill>
              </a:rPr>
              <a:t>3. </a:t>
            </a:r>
            <a:r>
              <a:rPr lang="en-US" dirty="0" err="1" smtClean="0">
                <a:solidFill>
                  <a:schemeClr val="tx1"/>
                </a:solidFill>
              </a:rPr>
              <a:t>Apakah</a:t>
            </a:r>
            <a:r>
              <a:rPr lang="en-US" dirty="0" smtClean="0">
                <a:solidFill>
                  <a:schemeClr val="tx1"/>
                </a:solidFill>
              </a:rPr>
              <a:t> data </a:t>
            </a:r>
            <a:r>
              <a:rPr lang="en-US" dirty="0" err="1" smtClean="0">
                <a:solidFill>
                  <a:schemeClr val="tx1"/>
                </a:solidFill>
              </a:rPr>
              <a:t>akan</a:t>
            </a:r>
            <a:r>
              <a:rPr lang="en-US" dirty="0" smtClean="0">
                <a:solidFill>
                  <a:schemeClr val="tx1"/>
                </a:solidFill>
              </a:rPr>
              <a:t> </a:t>
            </a:r>
            <a:r>
              <a:rPr lang="en-US" dirty="0" err="1" smtClean="0">
                <a:solidFill>
                  <a:schemeClr val="tx1"/>
                </a:solidFill>
              </a:rPr>
              <a:t>digunakan</a:t>
            </a:r>
            <a:r>
              <a:rPr lang="en-US" dirty="0" smtClean="0">
                <a:solidFill>
                  <a:schemeClr val="tx1"/>
                </a:solidFill>
              </a:rPr>
              <a:t> </a:t>
            </a:r>
            <a:r>
              <a:rPr lang="en-US" dirty="0" err="1" smtClean="0">
                <a:solidFill>
                  <a:schemeClr val="tx1"/>
                </a:solidFill>
              </a:rPr>
              <a:t>untuk</a:t>
            </a:r>
            <a:r>
              <a:rPr lang="en-US" dirty="0" smtClean="0">
                <a:solidFill>
                  <a:schemeClr val="tx1"/>
                </a:solidFill>
              </a:rPr>
              <a:t> </a:t>
            </a:r>
            <a:r>
              <a:rPr lang="en-US" dirty="0" err="1" smtClean="0">
                <a:solidFill>
                  <a:schemeClr val="tx1"/>
                </a:solidFill>
              </a:rPr>
              <a:t>pengambilan</a:t>
            </a:r>
            <a:r>
              <a:rPr lang="en-US" dirty="0" smtClean="0">
                <a:solidFill>
                  <a:schemeClr val="tx1"/>
                </a:solidFill>
              </a:rPr>
              <a:t> </a:t>
            </a:r>
            <a:r>
              <a:rPr lang="en-US" dirty="0" err="1" smtClean="0">
                <a:solidFill>
                  <a:schemeClr val="tx1"/>
                </a:solidFill>
              </a:rPr>
              <a:t>keputusan</a:t>
            </a:r>
            <a:r>
              <a:rPr lang="en-US" dirty="0" smtClean="0">
                <a:solidFill>
                  <a:schemeClr val="tx1"/>
                </a:solidFill>
              </a:rPr>
              <a:t>?</a:t>
            </a:r>
          </a:p>
          <a:p>
            <a:pPr algn="ctr"/>
            <a:endParaRPr lang="id-ID" dirty="0"/>
          </a:p>
        </p:txBody>
      </p:sp>
    </p:spTree>
    <p:extLst>
      <p:ext uri="{BB962C8B-B14F-4D97-AF65-F5344CB8AC3E}">
        <p14:creationId xmlns:p14="http://schemas.microsoft.com/office/powerpoint/2010/main" val="358639432"/>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a:solidFill>
            <a:schemeClr val="tx1"/>
          </a:solidFill>
        </p:spPr>
        <p:txBody>
          <a:bodyPr>
            <a:normAutofit fontScale="90000"/>
          </a:bodyPr>
          <a:lstStyle/>
          <a:p>
            <a:r>
              <a:rPr lang="en-US" dirty="0" err="1" smtClean="0">
                <a:solidFill>
                  <a:schemeClr val="bg1"/>
                </a:solidFill>
              </a:rPr>
              <a:t>Tren</a:t>
            </a:r>
            <a:r>
              <a:rPr lang="en-US" dirty="0" smtClean="0">
                <a:solidFill>
                  <a:schemeClr val="bg1"/>
                </a:solidFill>
              </a:rPr>
              <a:t> </a:t>
            </a:r>
            <a:r>
              <a:rPr lang="en-US" dirty="0" err="1" smtClean="0">
                <a:solidFill>
                  <a:schemeClr val="bg1"/>
                </a:solidFill>
              </a:rPr>
              <a:t>dalam</a:t>
            </a:r>
            <a:r>
              <a:rPr lang="en-US" dirty="0" smtClean="0">
                <a:solidFill>
                  <a:schemeClr val="bg1"/>
                </a:solidFill>
              </a:rPr>
              <a:t> </a:t>
            </a:r>
            <a:r>
              <a:rPr lang="en-US" dirty="0" err="1" smtClean="0">
                <a:solidFill>
                  <a:schemeClr val="bg1"/>
                </a:solidFill>
              </a:rPr>
              <a:t>Akuntansi</a:t>
            </a:r>
            <a:r>
              <a:rPr lang="en-US" dirty="0" smtClean="0">
                <a:solidFill>
                  <a:schemeClr val="bg1"/>
                </a:solidFill>
              </a:rPr>
              <a:t> </a:t>
            </a:r>
            <a:r>
              <a:rPr lang="en-US" dirty="0" err="1" smtClean="0">
                <a:solidFill>
                  <a:schemeClr val="bg1"/>
                </a:solidFill>
              </a:rPr>
              <a:t>Biaya</a:t>
            </a:r>
            <a:r>
              <a:rPr lang="en-US" dirty="0" smtClean="0">
                <a:solidFill>
                  <a:schemeClr val="bg1"/>
                </a:solidFill>
              </a:rPr>
              <a:t> </a:t>
            </a:r>
            <a:r>
              <a:rPr lang="en-US" dirty="0" err="1" smtClean="0">
                <a:solidFill>
                  <a:schemeClr val="bg1"/>
                </a:solidFill>
              </a:rPr>
              <a:t>pada</a:t>
            </a:r>
            <a:r>
              <a:rPr lang="en-US" dirty="0" smtClean="0">
                <a:solidFill>
                  <a:schemeClr val="bg1"/>
                </a:solidFill>
              </a:rPr>
              <a:t> </a:t>
            </a:r>
            <a:r>
              <a:rPr lang="en-US" dirty="0" err="1" smtClean="0">
                <a:solidFill>
                  <a:schemeClr val="bg1"/>
                </a:solidFill>
              </a:rPr>
              <a:t>Keseluruhan</a:t>
            </a:r>
            <a:r>
              <a:rPr lang="en-US" dirty="0" smtClean="0">
                <a:solidFill>
                  <a:schemeClr val="bg1"/>
                </a:solidFill>
              </a:rPr>
              <a:t> </a:t>
            </a:r>
            <a:r>
              <a:rPr lang="en-US" dirty="0" err="1" smtClean="0">
                <a:solidFill>
                  <a:schemeClr val="bg1"/>
                </a:solidFill>
              </a:rPr>
              <a:t>Rantai</a:t>
            </a:r>
            <a:r>
              <a:rPr lang="en-US" dirty="0" smtClean="0">
                <a:solidFill>
                  <a:schemeClr val="bg1"/>
                </a:solidFill>
              </a:rPr>
              <a:t> </a:t>
            </a:r>
            <a:r>
              <a:rPr lang="en-US" dirty="0" err="1" smtClean="0">
                <a:solidFill>
                  <a:schemeClr val="bg1"/>
                </a:solidFill>
              </a:rPr>
              <a:t>Nilai</a:t>
            </a:r>
            <a:endParaRPr lang="en-US" dirty="0">
              <a:solidFill>
                <a:schemeClr val="bg1"/>
              </a:solidFill>
            </a:endParaRPr>
          </a:p>
        </p:txBody>
      </p:sp>
      <p:sp>
        <p:nvSpPr>
          <p:cNvPr id="4" name="Flowchart: Off-page Connector 3"/>
          <p:cNvSpPr/>
          <p:nvPr/>
        </p:nvSpPr>
        <p:spPr>
          <a:xfrm>
            <a:off x="755576" y="1844824"/>
            <a:ext cx="7704856" cy="4320480"/>
          </a:xfrm>
          <a:prstGeom prst="flowChartOffpageConnector">
            <a:avLst/>
          </a:prstGeom>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buFont typeface="Arial" pitchFamily="34" charset="0"/>
              <a:buChar char="•"/>
            </a:pPr>
            <a:r>
              <a:rPr lang="en-US" sz="2400" dirty="0" err="1" smtClean="0">
                <a:solidFill>
                  <a:schemeClr val="tx1"/>
                </a:solidFill>
              </a:rPr>
              <a:t>Perkembangan</a:t>
            </a:r>
            <a:r>
              <a:rPr lang="en-US" sz="2400" dirty="0" smtClean="0">
                <a:solidFill>
                  <a:schemeClr val="tx1"/>
                </a:solidFill>
              </a:rPr>
              <a:t> TI </a:t>
            </a:r>
            <a:r>
              <a:rPr lang="en-US" sz="2400" dirty="0" err="1" smtClean="0">
                <a:solidFill>
                  <a:schemeClr val="tx1"/>
                </a:solidFill>
              </a:rPr>
              <a:t>hampir</a:t>
            </a:r>
            <a:r>
              <a:rPr lang="en-US" sz="2400" dirty="0" smtClean="0">
                <a:solidFill>
                  <a:schemeClr val="tx1"/>
                </a:solidFill>
              </a:rPr>
              <a:t> </a:t>
            </a:r>
            <a:r>
              <a:rPr lang="en-US" sz="2400" dirty="0" err="1" smtClean="0">
                <a:solidFill>
                  <a:schemeClr val="tx1"/>
                </a:solidFill>
              </a:rPr>
              <a:t>menghilangkan</a:t>
            </a:r>
            <a:r>
              <a:rPr lang="en-US" sz="2400" dirty="0" smtClean="0">
                <a:solidFill>
                  <a:schemeClr val="tx1"/>
                </a:solidFill>
              </a:rPr>
              <a:t> </a:t>
            </a:r>
            <a:r>
              <a:rPr lang="en-US" sz="2400" dirty="0" err="1" smtClean="0">
                <a:solidFill>
                  <a:schemeClr val="tx1"/>
                </a:solidFill>
              </a:rPr>
              <a:t>si</a:t>
            </a:r>
            <a:r>
              <a:rPr lang="id-ID" sz="2400" dirty="0" smtClean="0">
                <a:solidFill>
                  <a:schemeClr val="tx1"/>
                </a:solidFill>
              </a:rPr>
              <a:t>s</a:t>
            </a:r>
            <a:r>
              <a:rPr lang="en-US" sz="2400" dirty="0" smtClean="0">
                <a:solidFill>
                  <a:schemeClr val="tx1"/>
                </a:solidFill>
              </a:rPr>
              <a:t>tem </a:t>
            </a:r>
            <a:r>
              <a:rPr lang="en-US" sz="2400" dirty="0" err="1" smtClean="0">
                <a:solidFill>
                  <a:schemeClr val="tx1"/>
                </a:solidFill>
              </a:rPr>
              <a:t>pembukuan</a:t>
            </a:r>
            <a:r>
              <a:rPr lang="en-US" sz="2400" dirty="0" smtClean="0">
                <a:solidFill>
                  <a:schemeClr val="tx1"/>
                </a:solidFill>
              </a:rPr>
              <a:t> </a:t>
            </a:r>
            <a:r>
              <a:rPr lang="en-US" sz="2400" dirty="0" err="1" smtClean="0">
                <a:solidFill>
                  <a:schemeClr val="tx1"/>
                </a:solidFill>
              </a:rPr>
              <a:t>secara</a:t>
            </a:r>
            <a:r>
              <a:rPr lang="en-US" sz="2400" dirty="0" smtClean="0">
                <a:solidFill>
                  <a:schemeClr val="tx1"/>
                </a:solidFill>
              </a:rPr>
              <a:t> manual. </a:t>
            </a:r>
            <a:r>
              <a:rPr lang="en-US" sz="2400" dirty="0" err="1" smtClean="0">
                <a:solidFill>
                  <a:schemeClr val="tx1"/>
                </a:solidFill>
              </a:rPr>
              <a:t>Penekanan</a:t>
            </a:r>
            <a:r>
              <a:rPr lang="en-US" sz="2400" dirty="0" smtClean="0">
                <a:solidFill>
                  <a:schemeClr val="tx1"/>
                </a:solidFill>
              </a:rPr>
              <a:t> </a:t>
            </a:r>
            <a:r>
              <a:rPr lang="en-US" sz="2400" dirty="0" err="1" smtClean="0">
                <a:solidFill>
                  <a:schemeClr val="tx1"/>
                </a:solidFill>
              </a:rPr>
              <a:t>pada</a:t>
            </a:r>
            <a:r>
              <a:rPr lang="en-US" sz="2400" dirty="0" smtClean="0">
                <a:solidFill>
                  <a:schemeClr val="tx1"/>
                </a:solidFill>
              </a:rPr>
              <a:t> </a:t>
            </a:r>
            <a:r>
              <a:rPr lang="en-US" sz="2400" dirty="0" err="1" smtClean="0">
                <a:solidFill>
                  <a:schemeClr val="tx1"/>
                </a:solidFill>
              </a:rPr>
              <a:t>pengeluaran</a:t>
            </a:r>
            <a:r>
              <a:rPr lang="en-US" sz="2400" dirty="0" smtClean="0">
                <a:solidFill>
                  <a:schemeClr val="tx1"/>
                </a:solidFill>
              </a:rPr>
              <a:t> </a:t>
            </a:r>
            <a:r>
              <a:rPr lang="en-US" sz="2400" dirty="0" err="1" smtClean="0">
                <a:solidFill>
                  <a:schemeClr val="tx1"/>
                </a:solidFill>
              </a:rPr>
              <a:t>biaya</a:t>
            </a:r>
            <a:r>
              <a:rPr lang="en-US" sz="2400" dirty="0" smtClean="0">
                <a:solidFill>
                  <a:schemeClr val="tx1"/>
                </a:solidFill>
              </a:rPr>
              <a:t> </a:t>
            </a:r>
            <a:r>
              <a:rPr lang="en-US" sz="2400" dirty="0" err="1" smtClean="0">
                <a:solidFill>
                  <a:schemeClr val="tx1"/>
                </a:solidFill>
              </a:rPr>
              <a:t>mengalami</a:t>
            </a:r>
            <a:r>
              <a:rPr lang="en-US" sz="2400" dirty="0" smtClean="0">
                <a:solidFill>
                  <a:schemeClr val="tx1"/>
                </a:solidFill>
              </a:rPr>
              <a:t> </a:t>
            </a:r>
            <a:r>
              <a:rPr lang="en-US" sz="2400" dirty="0" err="1" smtClean="0">
                <a:solidFill>
                  <a:schemeClr val="tx1"/>
                </a:solidFill>
              </a:rPr>
              <a:t>peningkatan</a:t>
            </a:r>
            <a:r>
              <a:rPr lang="en-US" sz="2400" dirty="0" smtClean="0">
                <a:solidFill>
                  <a:schemeClr val="tx1"/>
                </a:solidFill>
              </a:rPr>
              <a:t> </a:t>
            </a:r>
            <a:r>
              <a:rPr lang="en-US" sz="2400" dirty="0" err="1" smtClean="0">
                <a:solidFill>
                  <a:schemeClr val="tx1"/>
                </a:solidFill>
              </a:rPr>
              <a:t>dalam</a:t>
            </a:r>
            <a:r>
              <a:rPr lang="en-US" sz="2400" dirty="0" smtClean="0">
                <a:solidFill>
                  <a:schemeClr val="tx1"/>
                </a:solidFill>
              </a:rPr>
              <a:t> </a:t>
            </a:r>
            <a:r>
              <a:rPr lang="en-US" sz="2400" dirty="0" err="1" smtClean="0">
                <a:solidFill>
                  <a:schemeClr val="tx1"/>
                </a:solidFill>
              </a:rPr>
              <a:t>pembukuan</a:t>
            </a:r>
            <a:r>
              <a:rPr lang="en-US" sz="2400" dirty="0" smtClean="0">
                <a:solidFill>
                  <a:schemeClr val="tx1"/>
                </a:solidFill>
              </a:rPr>
              <a:t>.</a:t>
            </a:r>
          </a:p>
          <a:p>
            <a:pPr>
              <a:buFont typeface="Arial" pitchFamily="34" charset="0"/>
              <a:buChar char="•"/>
            </a:pPr>
            <a:r>
              <a:rPr lang="en-US" sz="2400" dirty="0" err="1" smtClean="0">
                <a:solidFill>
                  <a:schemeClr val="tx1"/>
                </a:solidFill>
              </a:rPr>
              <a:t>Salah</a:t>
            </a:r>
            <a:r>
              <a:rPr lang="en-US" sz="2400" dirty="0" smtClean="0">
                <a:solidFill>
                  <a:schemeClr val="tx1"/>
                </a:solidFill>
              </a:rPr>
              <a:t> </a:t>
            </a:r>
            <a:r>
              <a:rPr lang="en-US" sz="2400" dirty="0" err="1" smtClean="0">
                <a:solidFill>
                  <a:schemeClr val="tx1"/>
                </a:solidFill>
              </a:rPr>
              <a:t>satu</a:t>
            </a:r>
            <a:r>
              <a:rPr lang="en-US" sz="2400" dirty="0" smtClean="0">
                <a:solidFill>
                  <a:schemeClr val="tx1"/>
                </a:solidFill>
              </a:rPr>
              <a:t> </a:t>
            </a:r>
            <a:r>
              <a:rPr lang="en-US" sz="2400" dirty="0" err="1" smtClean="0">
                <a:solidFill>
                  <a:schemeClr val="tx1"/>
                </a:solidFill>
              </a:rPr>
              <a:t>alasan</a:t>
            </a:r>
            <a:r>
              <a:rPr lang="en-US" sz="2400" dirty="0" smtClean="0">
                <a:solidFill>
                  <a:schemeClr val="tx1"/>
                </a:solidFill>
              </a:rPr>
              <a:t> </a:t>
            </a:r>
            <a:r>
              <a:rPr lang="en-US" sz="2400" dirty="0" err="1" smtClean="0">
                <a:solidFill>
                  <a:schemeClr val="tx1"/>
                </a:solidFill>
              </a:rPr>
              <a:t>terjadinya</a:t>
            </a:r>
            <a:r>
              <a:rPr lang="en-US" sz="2400" dirty="0" smtClean="0">
                <a:solidFill>
                  <a:schemeClr val="tx1"/>
                </a:solidFill>
              </a:rPr>
              <a:t> </a:t>
            </a:r>
            <a:r>
              <a:rPr lang="en-US" sz="2400" dirty="0" err="1" smtClean="0">
                <a:solidFill>
                  <a:schemeClr val="tx1"/>
                </a:solidFill>
              </a:rPr>
              <a:t>perubahan</a:t>
            </a:r>
            <a:r>
              <a:rPr lang="en-US" sz="2400" dirty="0" smtClean="0">
                <a:solidFill>
                  <a:schemeClr val="tx1"/>
                </a:solidFill>
              </a:rPr>
              <a:t> yang </a:t>
            </a:r>
            <a:r>
              <a:rPr lang="en-US" sz="2400" dirty="0" err="1" smtClean="0">
                <a:solidFill>
                  <a:schemeClr val="tx1"/>
                </a:solidFill>
              </a:rPr>
              <a:t>cepat</a:t>
            </a:r>
            <a:r>
              <a:rPr lang="en-US" sz="2400" dirty="0" smtClean="0">
                <a:solidFill>
                  <a:schemeClr val="tx1"/>
                </a:solidFill>
              </a:rPr>
              <a:t> </a:t>
            </a:r>
            <a:r>
              <a:rPr lang="en-US" sz="2400" dirty="0" err="1" smtClean="0">
                <a:solidFill>
                  <a:schemeClr val="tx1"/>
                </a:solidFill>
              </a:rPr>
              <a:t>yaitu</a:t>
            </a:r>
            <a:r>
              <a:rPr lang="en-US" sz="2400" dirty="0" smtClean="0">
                <a:solidFill>
                  <a:schemeClr val="tx1"/>
                </a:solidFill>
              </a:rPr>
              <a:t> </a:t>
            </a:r>
            <a:r>
              <a:rPr lang="en-US" sz="2400" dirty="0" err="1" smtClean="0">
                <a:solidFill>
                  <a:schemeClr val="tx1"/>
                </a:solidFill>
              </a:rPr>
              <a:t>para</a:t>
            </a:r>
            <a:r>
              <a:rPr lang="en-US" sz="2400" dirty="0" smtClean="0">
                <a:solidFill>
                  <a:schemeClr val="tx1"/>
                </a:solidFill>
              </a:rPr>
              <a:t> </a:t>
            </a:r>
            <a:r>
              <a:rPr lang="en-US" sz="2400" dirty="0" err="1" smtClean="0">
                <a:solidFill>
                  <a:schemeClr val="tx1"/>
                </a:solidFill>
              </a:rPr>
              <a:t>menajer</a:t>
            </a:r>
            <a:r>
              <a:rPr lang="en-US" sz="2400" dirty="0" smtClean="0">
                <a:solidFill>
                  <a:schemeClr val="tx1"/>
                </a:solidFill>
              </a:rPr>
              <a:t> </a:t>
            </a:r>
            <a:r>
              <a:rPr lang="en-US" sz="2400" dirty="0" err="1" smtClean="0">
                <a:solidFill>
                  <a:schemeClr val="tx1"/>
                </a:solidFill>
              </a:rPr>
              <a:t>di</a:t>
            </a:r>
            <a:r>
              <a:rPr lang="en-US" sz="2400" dirty="0" smtClean="0">
                <a:solidFill>
                  <a:schemeClr val="tx1"/>
                </a:solidFill>
              </a:rPr>
              <a:t> </a:t>
            </a:r>
            <a:r>
              <a:rPr lang="en-US" sz="2400" dirty="0" err="1" smtClean="0">
                <a:solidFill>
                  <a:schemeClr val="tx1"/>
                </a:solidFill>
              </a:rPr>
              <a:t>setiap</a:t>
            </a:r>
            <a:r>
              <a:rPr lang="en-US" sz="2400" dirty="0" smtClean="0">
                <a:solidFill>
                  <a:schemeClr val="tx1"/>
                </a:solidFill>
              </a:rPr>
              <a:t> </a:t>
            </a:r>
            <a:r>
              <a:rPr lang="en-US" sz="2400" dirty="0" err="1" smtClean="0">
                <a:solidFill>
                  <a:schemeClr val="tx1"/>
                </a:solidFill>
              </a:rPr>
              <a:t>tahapan</a:t>
            </a:r>
            <a:r>
              <a:rPr lang="en-US" sz="2400" dirty="0" smtClean="0">
                <a:solidFill>
                  <a:schemeClr val="tx1"/>
                </a:solidFill>
              </a:rPr>
              <a:t> </a:t>
            </a:r>
            <a:r>
              <a:rPr lang="en-US" sz="2400" dirty="0" err="1" smtClean="0">
                <a:solidFill>
                  <a:schemeClr val="tx1"/>
                </a:solidFill>
              </a:rPr>
              <a:t>rantai</a:t>
            </a:r>
            <a:r>
              <a:rPr lang="en-US" sz="2400" dirty="0" smtClean="0">
                <a:solidFill>
                  <a:schemeClr val="tx1"/>
                </a:solidFill>
              </a:rPr>
              <a:t> </a:t>
            </a:r>
            <a:r>
              <a:rPr lang="en-US" sz="2400" dirty="0" err="1" smtClean="0">
                <a:solidFill>
                  <a:schemeClr val="tx1"/>
                </a:solidFill>
              </a:rPr>
              <a:t>nilai</a:t>
            </a:r>
            <a:r>
              <a:rPr lang="en-US" sz="2400" dirty="0" smtClean="0">
                <a:solidFill>
                  <a:schemeClr val="tx1"/>
                </a:solidFill>
              </a:rPr>
              <a:t> </a:t>
            </a:r>
            <a:r>
              <a:rPr lang="en-US" sz="2400" dirty="0" err="1" smtClean="0">
                <a:solidFill>
                  <a:schemeClr val="tx1"/>
                </a:solidFill>
              </a:rPr>
              <a:t>membutuhkan</a:t>
            </a:r>
            <a:r>
              <a:rPr lang="en-US" sz="2400" dirty="0" smtClean="0">
                <a:solidFill>
                  <a:schemeClr val="tx1"/>
                </a:solidFill>
              </a:rPr>
              <a:t> </a:t>
            </a:r>
            <a:r>
              <a:rPr lang="en-US" sz="2400" dirty="0" err="1" smtClean="0">
                <a:solidFill>
                  <a:schemeClr val="tx1"/>
                </a:solidFill>
              </a:rPr>
              <a:t>informasi</a:t>
            </a:r>
            <a:r>
              <a:rPr lang="en-US" sz="2400" dirty="0" smtClean="0">
                <a:solidFill>
                  <a:schemeClr val="tx1"/>
                </a:solidFill>
              </a:rPr>
              <a:t> </a:t>
            </a:r>
            <a:r>
              <a:rPr lang="en-US" sz="2400" dirty="0" err="1" smtClean="0">
                <a:solidFill>
                  <a:schemeClr val="tx1"/>
                </a:solidFill>
              </a:rPr>
              <a:t>atas</a:t>
            </a:r>
            <a:r>
              <a:rPr lang="en-US" sz="2400" dirty="0" smtClean="0">
                <a:solidFill>
                  <a:schemeClr val="tx1"/>
                </a:solidFill>
              </a:rPr>
              <a:t> </a:t>
            </a:r>
            <a:r>
              <a:rPr lang="en-US" sz="2400" dirty="0" err="1" smtClean="0">
                <a:solidFill>
                  <a:schemeClr val="tx1"/>
                </a:solidFill>
              </a:rPr>
              <a:t>kinerja</a:t>
            </a:r>
            <a:r>
              <a:rPr lang="en-US" sz="2400" dirty="0" smtClean="0">
                <a:solidFill>
                  <a:schemeClr val="tx1"/>
                </a:solidFill>
              </a:rPr>
              <a:t> </a:t>
            </a:r>
            <a:r>
              <a:rPr lang="en-US" sz="2400" dirty="0" err="1" smtClean="0">
                <a:solidFill>
                  <a:schemeClr val="tx1"/>
                </a:solidFill>
              </a:rPr>
              <a:t>produk</a:t>
            </a:r>
            <a:r>
              <a:rPr lang="en-US" sz="2400" dirty="0" smtClean="0">
                <a:solidFill>
                  <a:schemeClr val="tx1"/>
                </a:solidFill>
              </a:rPr>
              <a:t>, </a:t>
            </a:r>
            <a:r>
              <a:rPr lang="en-US" sz="2400" dirty="0" err="1" smtClean="0">
                <a:solidFill>
                  <a:schemeClr val="tx1"/>
                </a:solidFill>
              </a:rPr>
              <a:t>jasa</a:t>
            </a:r>
            <a:r>
              <a:rPr lang="en-US" sz="2400" dirty="0" smtClean="0">
                <a:solidFill>
                  <a:schemeClr val="tx1"/>
                </a:solidFill>
              </a:rPr>
              <a:t>, </a:t>
            </a:r>
            <a:r>
              <a:rPr lang="en-US" sz="2400" dirty="0" err="1" smtClean="0">
                <a:solidFill>
                  <a:schemeClr val="tx1"/>
                </a:solidFill>
              </a:rPr>
              <a:t>pemasok</a:t>
            </a:r>
            <a:r>
              <a:rPr lang="en-US" sz="2400" dirty="0" smtClean="0">
                <a:solidFill>
                  <a:schemeClr val="tx1"/>
                </a:solidFill>
              </a:rPr>
              <a:t> </a:t>
            </a:r>
            <a:r>
              <a:rPr lang="en-US" sz="2400" dirty="0" err="1" smtClean="0">
                <a:solidFill>
                  <a:schemeClr val="tx1"/>
                </a:solidFill>
              </a:rPr>
              <a:t>pelanggan</a:t>
            </a:r>
            <a:r>
              <a:rPr lang="en-US" sz="2400" dirty="0" smtClean="0">
                <a:solidFill>
                  <a:schemeClr val="tx1"/>
                </a:solidFill>
              </a:rPr>
              <a:t>, </a:t>
            </a:r>
            <a:r>
              <a:rPr lang="en-US" sz="2400" dirty="0" err="1" smtClean="0">
                <a:solidFill>
                  <a:schemeClr val="tx1"/>
                </a:solidFill>
              </a:rPr>
              <a:t>dan</a:t>
            </a:r>
            <a:r>
              <a:rPr lang="en-US" sz="2400" dirty="0" smtClean="0">
                <a:solidFill>
                  <a:schemeClr val="tx1"/>
                </a:solidFill>
              </a:rPr>
              <a:t> </a:t>
            </a:r>
            <a:r>
              <a:rPr lang="en-US" sz="2400" dirty="0" err="1" smtClean="0">
                <a:solidFill>
                  <a:schemeClr val="tx1"/>
                </a:solidFill>
              </a:rPr>
              <a:t>karyawan</a:t>
            </a:r>
            <a:r>
              <a:rPr lang="en-US" sz="2400" dirty="0" smtClean="0">
                <a:solidFill>
                  <a:schemeClr val="tx1"/>
                </a:solidFill>
              </a:rPr>
              <a:t>. </a:t>
            </a:r>
          </a:p>
          <a:p>
            <a:pPr algn="ctr"/>
            <a:endParaRPr lang="id-ID" dirty="0"/>
          </a:p>
        </p:txBody>
      </p:sp>
    </p:spTree>
    <p:extLst>
      <p:ext uri="{BB962C8B-B14F-4D97-AF65-F5344CB8AC3E}">
        <p14:creationId xmlns:p14="http://schemas.microsoft.com/office/powerpoint/2010/main" val="1854050574"/>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 </a:t>
            </a:r>
            <a:endParaRPr lang="id-ID" dirty="0"/>
          </a:p>
        </p:txBody>
      </p:sp>
      <p:sp>
        <p:nvSpPr>
          <p:cNvPr id="5" name="Teardrop 4"/>
          <p:cNvSpPr/>
          <p:nvPr/>
        </p:nvSpPr>
        <p:spPr>
          <a:xfrm>
            <a:off x="755576" y="980728"/>
            <a:ext cx="7560840" cy="5256584"/>
          </a:xfrm>
          <a:prstGeom prst="teardrop">
            <a:avLst>
              <a:gd name="adj" fmla="val 80429"/>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buNone/>
            </a:pPr>
            <a:r>
              <a:rPr lang="id-ID" dirty="0" smtClean="0">
                <a:solidFill>
                  <a:schemeClr val="bg1"/>
                </a:solidFill>
              </a:rPr>
              <a:t>	</a:t>
            </a:r>
            <a:r>
              <a:rPr lang="id-ID" dirty="0" smtClean="0">
                <a:solidFill>
                  <a:schemeClr val="tx1"/>
                </a:solidFill>
              </a:rPr>
              <a:t>Penciptaan nilai (</a:t>
            </a:r>
            <a:r>
              <a:rPr lang="id-ID" i="1" dirty="0" smtClean="0">
                <a:solidFill>
                  <a:schemeClr val="tx1"/>
                </a:solidFill>
              </a:rPr>
              <a:t>value creation</a:t>
            </a:r>
            <a:r>
              <a:rPr lang="id-ID" dirty="0" smtClean="0">
                <a:solidFill>
                  <a:schemeClr val="tx1"/>
                </a:solidFill>
              </a:rPr>
              <a:t>) melibatkan konsep tentang manfaat konsumen, yaitu semua ciri yang dinilai oleh seorang konsumen mengenai suatu produk atau jasa. Selain itu, penciptaan nilai (</a:t>
            </a:r>
            <a:r>
              <a:rPr lang="id-ID" i="1" dirty="0" smtClean="0">
                <a:solidFill>
                  <a:schemeClr val="tx1"/>
                </a:solidFill>
              </a:rPr>
              <a:t>value creation</a:t>
            </a:r>
            <a:r>
              <a:rPr lang="id-ID" dirty="0" smtClean="0">
                <a:solidFill>
                  <a:schemeClr val="tx1"/>
                </a:solidFill>
              </a:rPr>
              <a:t>) berkaitan juga dengan nilai yang diciptakan (</a:t>
            </a:r>
            <a:r>
              <a:rPr lang="id-ID" i="1" dirty="0" smtClean="0">
                <a:solidFill>
                  <a:schemeClr val="tx1"/>
                </a:solidFill>
              </a:rPr>
              <a:t>value created</a:t>
            </a:r>
            <a:r>
              <a:rPr lang="id-ID" dirty="0" smtClean="0">
                <a:solidFill>
                  <a:schemeClr val="tx1"/>
                </a:solidFill>
              </a:rPr>
              <a:t>), yang merupakan suatu perbedaan antara manfaat yang diperoleh dari penggunaan barang dengan biaya yang timbul ketika memproduksi barang tersebut. Terdapat dua syarat yang harus dipenuhi oleh suatu perusahaan untuk dapat berkompetisi secara sukses di pasar:</a:t>
            </a:r>
          </a:p>
          <a:p>
            <a:pPr algn="just"/>
            <a:r>
              <a:rPr lang="id-ID" dirty="0" smtClean="0">
                <a:solidFill>
                  <a:schemeClr val="tx1"/>
                </a:solidFill>
              </a:rPr>
              <a:t>-Selisih antara manfaat dan biaya harus positif.</a:t>
            </a:r>
          </a:p>
          <a:p>
            <a:pPr algn="just"/>
            <a:r>
              <a:rPr lang="id-ID" dirty="0" smtClean="0">
                <a:solidFill>
                  <a:schemeClr val="tx1"/>
                </a:solidFill>
              </a:rPr>
              <a:t>-Nilai harus lebih tinggi daripada nilai yang diciptakan oleh pesaing.</a:t>
            </a:r>
          </a:p>
          <a:p>
            <a:pPr algn="ctr"/>
            <a:endParaRPr lang="id-ID" b="1" dirty="0"/>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a:solidFill>
            <a:schemeClr val="tx1"/>
          </a:solidFill>
        </p:spPr>
        <p:txBody>
          <a:bodyPr>
            <a:normAutofit fontScale="90000"/>
          </a:bodyPr>
          <a:lstStyle/>
          <a:p>
            <a:r>
              <a:rPr lang="en-US" dirty="0" err="1" smtClean="0">
                <a:solidFill>
                  <a:schemeClr val="bg1"/>
                </a:solidFill>
              </a:rPr>
              <a:t>Akuntansi</a:t>
            </a:r>
            <a:r>
              <a:rPr lang="en-US" dirty="0" smtClean="0">
                <a:solidFill>
                  <a:schemeClr val="bg1"/>
                </a:solidFill>
              </a:rPr>
              <a:t> </a:t>
            </a:r>
            <a:r>
              <a:rPr lang="en-US" dirty="0" err="1" smtClean="0">
                <a:solidFill>
                  <a:schemeClr val="bg1"/>
                </a:solidFill>
              </a:rPr>
              <a:t>Biaya</a:t>
            </a:r>
            <a:r>
              <a:rPr lang="en-US" dirty="0" smtClean="0">
                <a:solidFill>
                  <a:schemeClr val="bg1"/>
                </a:solidFill>
              </a:rPr>
              <a:t> </a:t>
            </a:r>
            <a:r>
              <a:rPr lang="en-US" dirty="0" err="1" smtClean="0">
                <a:solidFill>
                  <a:schemeClr val="bg1"/>
                </a:solidFill>
              </a:rPr>
              <a:t>dalam</a:t>
            </a:r>
            <a:r>
              <a:rPr lang="en-US" dirty="0" smtClean="0">
                <a:solidFill>
                  <a:schemeClr val="bg1"/>
                </a:solidFill>
              </a:rPr>
              <a:t> </a:t>
            </a:r>
            <a:r>
              <a:rPr lang="en-US" dirty="0" err="1" smtClean="0">
                <a:solidFill>
                  <a:schemeClr val="bg1"/>
                </a:solidFill>
              </a:rPr>
              <a:t>Aktivitas</a:t>
            </a:r>
            <a:r>
              <a:rPr lang="en-US" dirty="0" smtClean="0">
                <a:solidFill>
                  <a:schemeClr val="bg1"/>
                </a:solidFill>
              </a:rPr>
              <a:t> </a:t>
            </a:r>
            <a:r>
              <a:rPr lang="en-US" dirty="0" err="1" smtClean="0">
                <a:solidFill>
                  <a:schemeClr val="bg1"/>
                </a:solidFill>
              </a:rPr>
              <a:t>Penelitian</a:t>
            </a:r>
            <a:r>
              <a:rPr lang="en-US" dirty="0" smtClean="0">
                <a:solidFill>
                  <a:schemeClr val="bg1"/>
                </a:solidFill>
              </a:rPr>
              <a:t> </a:t>
            </a:r>
            <a:r>
              <a:rPr lang="en-US" dirty="0" err="1" smtClean="0">
                <a:solidFill>
                  <a:schemeClr val="bg1"/>
                </a:solidFill>
              </a:rPr>
              <a:t>dan</a:t>
            </a:r>
            <a:r>
              <a:rPr lang="en-US" dirty="0" smtClean="0">
                <a:solidFill>
                  <a:schemeClr val="bg1"/>
                </a:solidFill>
              </a:rPr>
              <a:t> </a:t>
            </a:r>
            <a:r>
              <a:rPr lang="en-US" dirty="0" err="1" smtClean="0">
                <a:solidFill>
                  <a:schemeClr val="bg1"/>
                </a:solidFill>
              </a:rPr>
              <a:t>Pengembangan</a:t>
            </a:r>
            <a:endParaRPr lang="en-US" dirty="0">
              <a:solidFill>
                <a:schemeClr val="bg1"/>
              </a:solidFill>
            </a:endParaRPr>
          </a:p>
        </p:txBody>
      </p:sp>
      <p:sp>
        <p:nvSpPr>
          <p:cNvPr id="4" name="Pentagon 3"/>
          <p:cNvSpPr/>
          <p:nvPr/>
        </p:nvSpPr>
        <p:spPr>
          <a:xfrm>
            <a:off x="611560" y="1988840"/>
            <a:ext cx="7992888" cy="3456384"/>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buFont typeface="Arial" pitchFamily="34" charset="0"/>
              <a:buChar char="•"/>
            </a:pPr>
            <a:r>
              <a:rPr lang="en-US" sz="2400" dirty="0" smtClean="0"/>
              <a:t>Perusahaan </a:t>
            </a:r>
            <a:r>
              <a:rPr lang="en-US" sz="2400" dirty="0" err="1" smtClean="0"/>
              <a:t>bekerja</a:t>
            </a:r>
            <a:r>
              <a:rPr lang="en-US" sz="2400" dirty="0" smtClean="0"/>
              <a:t> </a:t>
            </a:r>
            <a:r>
              <a:rPr lang="en-US" sz="2400" dirty="0" err="1" smtClean="0"/>
              <a:t>sama</a:t>
            </a:r>
            <a:r>
              <a:rPr lang="en-US" sz="2400" dirty="0" smtClean="0"/>
              <a:t> </a:t>
            </a:r>
            <a:r>
              <a:rPr lang="en-US" sz="2400" dirty="0" err="1" smtClean="0"/>
              <a:t>dengan</a:t>
            </a:r>
            <a:r>
              <a:rPr lang="en-US" sz="2400" dirty="0" smtClean="0"/>
              <a:t> </a:t>
            </a:r>
            <a:r>
              <a:rPr lang="en-US" sz="2400" dirty="0" err="1" smtClean="0"/>
              <a:t>para</a:t>
            </a:r>
            <a:r>
              <a:rPr lang="en-US" sz="2400" dirty="0" smtClean="0"/>
              <a:t> </a:t>
            </a:r>
            <a:r>
              <a:rPr lang="en-US" sz="2400" dirty="0" err="1" smtClean="0"/>
              <a:t>pemasok</a:t>
            </a:r>
            <a:r>
              <a:rPr lang="en-US" sz="2400" dirty="0" smtClean="0"/>
              <a:t> </a:t>
            </a:r>
            <a:r>
              <a:rPr lang="en-US" sz="2400" dirty="0" err="1" smtClean="0"/>
              <a:t>dalam</a:t>
            </a:r>
            <a:r>
              <a:rPr lang="en-US" sz="2400" dirty="0" smtClean="0"/>
              <a:t> </a:t>
            </a:r>
            <a:r>
              <a:rPr lang="en-US" sz="2400" dirty="0" err="1" smtClean="0"/>
              <a:t>tahap</a:t>
            </a:r>
            <a:r>
              <a:rPr lang="en-US" sz="2400" dirty="0" smtClean="0"/>
              <a:t> </a:t>
            </a:r>
            <a:r>
              <a:rPr lang="en-US" sz="2400" dirty="0" err="1" smtClean="0"/>
              <a:t>pengembangan</a:t>
            </a:r>
            <a:r>
              <a:rPr lang="en-US" sz="2400" dirty="0" smtClean="0"/>
              <a:t> </a:t>
            </a:r>
            <a:r>
              <a:rPr lang="en-US" sz="2400" dirty="0" err="1" smtClean="0"/>
              <a:t>untuk</a:t>
            </a:r>
            <a:r>
              <a:rPr lang="en-US" sz="2400" dirty="0" smtClean="0"/>
              <a:t> </a:t>
            </a:r>
            <a:r>
              <a:rPr lang="en-US" sz="2400" dirty="0" err="1" smtClean="0"/>
              <a:t>memastikan</a:t>
            </a:r>
            <a:r>
              <a:rPr lang="en-US" sz="2400" dirty="0" smtClean="0"/>
              <a:t> </a:t>
            </a:r>
            <a:r>
              <a:rPr lang="en-US" sz="2400" dirty="0" err="1" smtClean="0"/>
              <a:t>desain</a:t>
            </a:r>
            <a:r>
              <a:rPr lang="en-US" sz="2400" dirty="0" smtClean="0"/>
              <a:t> </a:t>
            </a:r>
            <a:r>
              <a:rPr lang="en-US" sz="2400" dirty="0" err="1" smtClean="0"/>
              <a:t>atas</a:t>
            </a:r>
            <a:r>
              <a:rPr lang="en-US" sz="2400" dirty="0" smtClean="0"/>
              <a:t> </a:t>
            </a:r>
            <a:r>
              <a:rPr lang="en-US" sz="2400" dirty="0" err="1" smtClean="0"/>
              <a:t>produk</a:t>
            </a:r>
            <a:r>
              <a:rPr lang="en-US" sz="2400" dirty="0" smtClean="0"/>
              <a:t> </a:t>
            </a:r>
            <a:r>
              <a:rPr lang="en-US" sz="2400" dirty="0" err="1" smtClean="0"/>
              <a:t>menggunakan</a:t>
            </a:r>
            <a:r>
              <a:rPr lang="en-US" sz="2400" dirty="0" smtClean="0"/>
              <a:t> </a:t>
            </a:r>
            <a:r>
              <a:rPr lang="en-US" sz="2400" dirty="0" err="1" smtClean="0"/>
              <a:t>biaya</a:t>
            </a:r>
            <a:r>
              <a:rPr lang="en-US" sz="2400" dirty="0" smtClean="0"/>
              <a:t> </a:t>
            </a:r>
            <a:r>
              <a:rPr lang="en-US" sz="2400" dirty="0" err="1" smtClean="0"/>
              <a:t>efektif</a:t>
            </a:r>
            <a:r>
              <a:rPr lang="en-US" sz="2400" dirty="0" smtClean="0"/>
              <a:t>.</a:t>
            </a:r>
          </a:p>
          <a:p>
            <a:pPr>
              <a:buFont typeface="Arial" pitchFamily="34" charset="0"/>
              <a:buChar char="•"/>
            </a:pPr>
            <a:r>
              <a:rPr lang="en-US" sz="2400" dirty="0" err="1" smtClean="0"/>
              <a:t>Teknisi-teknisi</a:t>
            </a:r>
            <a:r>
              <a:rPr lang="en-US" sz="2400" dirty="0" smtClean="0"/>
              <a:t> </a:t>
            </a:r>
            <a:r>
              <a:rPr lang="en-US" sz="2400" dirty="0" err="1" smtClean="0"/>
              <a:t>produk</a:t>
            </a:r>
            <a:r>
              <a:rPr lang="en-US" sz="2400" dirty="0" smtClean="0"/>
              <a:t> </a:t>
            </a:r>
            <a:r>
              <a:rPr lang="en-US" sz="2400" dirty="0" err="1" smtClean="0"/>
              <a:t>memerlukan</a:t>
            </a:r>
            <a:r>
              <a:rPr lang="en-US" sz="2400" dirty="0" smtClean="0"/>
              <a:t> </a:t>
            </a:r>
            <a:r>
              <a:rPr lang="en-US" sz="2400" dirty="0" err="1" smtClean="0"/>
              <a:t>informasi</a:t>
            </a:r>
            <a:r>
              <a:rPr lang="en-US" sz="2400" dirty="0" smtClean="0"/>
              <a:t> </a:t>
            </a:r>
            <a:r>
              <a:rPr lang="en-US" sz="2400" dirty="0" err="1" smtClean="0"/>
              <a:t>akuntansi</a:t>
            </a:r>
            <a:r>
              <a:rPr lang="en-US" sz="2400" dirty="0" smtClean="0"/>
              <a:t> </a:t>
            </a:r>
            <a:r>
              <a:rPr lang="en-US" sz="2400" dirty="0" err="1" smtClean="0"/>
              <a:t>biaya</a:t>
            </a:r>
            <a:r>
              <a:rPr lang="en-US" sz="2400" dirty="0" smtClean="0"/>
              <a:t> </a:t>
            </a:r>
            <a:r>
              <a:rPr lang="en-US" sz="2400" dirty="0" err="1" smtClean="0"/>
              <a:t>untuk</a:t>
            </a:r>
            <a:r>
              <a:rPr lang="en-US" sz="2400" dirty="0" smtClean="0"/>
              <a:t> </a:t>
            </a:r>
            <a:r>
              <a:rPr lang="en-US" sz="2400" dirty="0" err="1" smtClean="0"/>
              <a:t>mengambil</a:t>
            </a:r>
            <a:r>
              <a:rPr lang="en-US" sz="2400" dirty="0" smtClean="0"/>
              <a:t> </a:t>
            </a:r>
            <a:r>
              <a:rPr lang="en-US" sz="2400" dirty="0" err="1" smtClean="0"/>
              <a:t>keputusan</a:t>
            </a:r>
            <a:r>
              <a:rPr lang="en-US" sz="2400" dirty="0" smtClean="0"/>
              <a:t> </a:t>
            </a:r>
            <a:r>
              <a:rPr lang="en-US" sz="2400" dirty="0" err="1" smtClean="0"/>
              <a:t>terkait</a:t>
            </a:r>
            <a:r>
              <a:rPr lang="en-US" sz="2400" dirty="0" smtClean="0"/>
              <a:t> </a:t>
            </a:r>
            <a:r>
              <a:rPr lang="en-US" sz="2400" dirty="0" err="1" smtClean="0"/>
              <a:t>bahan</a:t>
            </a:r>
            <a:r>
              <a:rPr lang="en-US" sz="2400" dirty="0" smtClean="0"/>
              <a:t> </a:t>
            </a:r>
            <a:r>
              <a:rPr lang="en-US" sz="2400" dirty="0" err="1" smtClean="0"/>
              <a:t>baku</a:t>
            </a:r>
            <a:r>
              <a:rPr lang="en-US" sz="2400" dirty="0" smtClean="0"/>
              <a:t> </a:t>
            </a:r>
            <a:r>
              <a:rPr lang="en-US" sz="2400" dirty="0" err="1" smtClean="0"/>
              <a:t>alternatif</a:t>
            </a:r>
            <a:r>
              <a:rPr lang="en-US" sz="2400" dirty="0" smtClean="0"/>
              <a:t>.</a:t>
            </a:r>
          </a:p>
          <a:p>
            <a:pPr algn="ctr"/>
            <a:endParaRPr lang="id-ID" dirty="0"/>
          </a:p>
        </p:txBody>
      </p:sp>
    </p:spTree>
    <p:extLst>
      <p:ext uri="{BB962C8B-B14F-4D97-AF65-F5344CB8AC3E}">
        <p14:creationId xmlns:p14="http://schemas.microsoft.com/office/powerpoint/2010/main" val="2595003550"/>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9000" r="-2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a:solidFill>
            <a:schemeClr val="tx1"/>
          </a:solidFill>
        </p:spPr>
        <p:txBody>
          <a:bodyPr>
            <a:normAutofit fontScale="90000"/>
          </a:bodyPr>
          <a:lstStyle/>
          <a:p>
            <a:r>
              <a:rPr lang="en-US" dirty="0" err="1" smtClean="0">
                <a:solidFill>
                  <a:schemeClr val="bg1"/>
                </a:solidFill>
              </a:rPr>
              <a:t>Akuntansi</a:t>
            </a:r>
            <a:r>
              <a:rPr lang="en-US" dirty="0" smtClean="0">
                <a:solidFill>
                  <a:schemeClr val="bg1"/>
                </a:solidFill>
              </a:rPr>
              <a:t> </a:t>
            </a:r>
            <a:r>
              <a:rPr lang="en-US" dirty="0" err="1" smtClean="0">
                <a:solidFill>
                  <a:schemeClr val="bg1"/>
                </a:solidFill>
              </a:rPr>
              <a:t>Biaya</a:t>
            </a:r>
            <a:r>
              <a:rPr lang="en-US" dirty="0" smtClean="0">
                <a:solidFill>
                  <a:schemeClr val="bg1"/>
                </a:solidFill>
              </a:rPr>
              <a:t> </a:t>
            </a:r>
            <a:r>
              <a:rPr lang="en-US" dirty="0" err="1" smtClean="0">
                <a:solidFill>
                  <a:schemeClr val="bg1"/>
                </a:solidFill>
              </a:rPr>
              <a:t>dalam</a:t>
            </a:r>
            <a:r>
              <a:rPr lang="en-US" dirty="0" smtClean="0">
                <a:solidFill>
                  <a:schemeClr val="bg1"/>
                </a:solidFill>
              </a:rPr>
              <a:t> </a:t>
            </a:r>
            <a:r>
              <a:rPr lang="en-US" dirty="0" err="1" smtClean="0">
                <a:solidFill>
                  <a:schemeClr val="bg1"/>
                </a:solidFill>
              </a:rPr>
              <a:t>Aktivitas</a:t>
            </a:r>
            <a:r>
              <a:rPr lang="en-US" dirty="0" smtClean="0">
                <a:solidFill>
                  <a:schemeClr val="bg1"/>
                </a:solidFill>
              </a:rPr>
              <a:t> </a:t>
            </a:r>
            <a:r>
              <a:rPr lang="en-US" dirty="0" err="1" smtClean="0">
                <a:solidFill>
                  <a:schemeClr val="bg1"/>
                </a:solidFill>
              </a:rPr>
              <a:t>Desain</a:t>
            </a:r>
            <a:endParaRPr lang="en-US" dirty="0">
              <a:solidFill>
                <a:schemeClr val="bg1"/>
              </a:solidFill>
            </a:endParaRPr>
          </a:p>
        </p:txBody>
      </p:sp>
      <p:sp>
        <p:nvSpPr>
          <p:cNvPr id="5" name="Flowchart: Process 4"/>
          <p:cNvSpPr/>
          <p:nvPr/>
        </p:nvSpPr>
        <p:spPr>
          <a:xfrm>
            <a:off x="395536" y="1916832"/>
            <a:ext cx="8352928" cy="4104456"/>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buFont typeface="Arial" pitchFamily="34" charset="0"/>
              <a:buChar char="•"/>
            </a:pPr>
            <a:r>
              <a:rPr lang="en-US" sz="2000" dirty="0" err="1" smtClean="0"/>
              <a:t>Perancang</a:t>
            </a:r>
            <a:r>
              <a:rPr lang="en-US" sz="2000" dirty="0" smtClean="0"/>
              <a:t> </a:t>
            </a:r>
            <a:r>
              <a:rPr lang="en-US" sz="2000" dirty="0" err="1" smtClean="0"/>
              <a:t>produk</a:t>
            </a:r>
            <a:r>
              <a:rPr lang="en-US" sz="2000" dirty="0" smtClean="0"/>
              <a:t> </a:t>
            </a:r>
            <a:r>
              <a:rPr lang="en-US" sz="2000" dirty="0" err="1" smtClean="0"/>
              <a:t>harus</a:t>
            </a:r>
            <a:r>
              <a:rPr lang="en-US" sz="2000" dirty="0" smtClean="0"/>
              <a:t> </a:t>
            </a:r>
            <a:r>
              <a:rPr lang="en-US" sz="2000" dirty="0" err="1" smtClean="0"/>
              <a:t>menuliskan</a:t>
            </a:r>
            <a:r>
              <a:rPr lang="en-US" sz="2000" dirty="0" smtClean="0"/>
              <a:t> </a:t>
            </a:r>
            <a:r>
              <a:rPr lang="en-US" sz="2000" dirty="0" err="1" smtClean="0"/>
              <a:t>rincian</a:t>
            </a:r>
            <a:r>
              <a:rPr lang="en-US" sz="2000" dirty="0" smtClean="0"/>
              <a:t> </a:t>
            </a:r>
            <a:r>
              <a:rPr lang="en-US" sz="2000" dirty="0" err="1" smtClean="0"/>
              <a:t>spesifikasi</a:t>
            </a:r>
            <a:r>
              <a:rPr lang="en-US" sz="2000" dirty="0" smtClean="0"/>
              <a:t> </a:t>
            </a:r>
            <a:r>
              <a:rPr lang="en-US" sz="2000" dirty="0" err="1" smtClean="0"/>
              <a:t>suatu</a:t>
            </a:r>
            <a:r>
              <a:rPr lang="en-US" sz="2000" dirty="0" smtClean="0"/>
              <a:t> </a:t>
            </a:r>
            <a:r>
              <a:rPr lang="en-US" sz="2000" dirty="0" err="1" smtClean="0"/>
              <a:t>produk</a:t>
            </a:r>
            <a:r>
              <a:rPr lang="en-US" sz="2000" dirty="0" smtClean="0"/>
              <a:t> </a:t>
            </a:r>
            <a:r>
              <a:rPr lang="en-US" sz="2000" dirty="0" err="1" smtClean="0"/>
              <a:t>desain</a:t>
            </a:r>
            <a:r>
              <a:rPr lang="en-US" sz="2000" dirty="0" smtClean="0"/>
              <a:t> </a:t>
            </a:r>
            <a:r>
              <a:rPr lang="en-US" sz="2000" dirty="0" err="1" smtClean="0"/>
              <a:t>beserta</a:t>
            </a:r>
            <a:r>
              <a:rPr lang="en-US" sz="2000" dirty="0" smtClean="0"/>
              <a:t> </a:t>
            </a:r>
            <a:r>
              <a:rPr lang="en-US" sz="2000" dirty="0" err="1" smtClean="0"/>
              <a:t>proses</a:t>
            </a:r>
            <a:r>
              <a:rPr lang="en-US" sz="2000" dirty="0" smtClean="0"/>
              <a:t> </a:t>
            </a:r>
            <a:r>
              <a:rPr lang="en-US" sz="2000" dirty="0" err="1" smtClean="0"/>
              <a:t>produksinya</a:t>
            </a:r>
            <a:r>
              <a:rPr lang="en-US" sz="2000" dirty="0" smtClean="0"/>
              <a:t>, </a:t>
            </a:r>
            <a:r>
              <a:rPr lang="en-US" sz="2000" dirty="0" err="1" smtClean="0"/>
              <a:t>Desain</a:t>
            </a:r>
            <a:r>
              <a:rPr lang="en-US" sz="2000" dirty="0" smtClean="0"/>
              <a:t> </a:t>
            </a:r>
            <a:r>
              <a:rPr lang="en-US" sz="2000" dirty="0" err="1" smtClean="0"/>
              <a:t>produk</a:t>
            </a:r>
            <a:r>
              <a:rPr lang="en-US" sz="2000" dirty="0" smtClean="0"/>
              <a:t> </a:t>
            </a:r>
            <a:r>
              <a:rPr lang="en-US" sz="2000" dirty="0" err="1" smtClean="0"/>
              <a:t>dapat</a:t>
            </a:r>
            <a:r>
              <a:rPr lang="en-US" sz="2000" dirty="0" smtClean="0"/>
              <a:t> </a:t>
            </a:r>
            <a:r>
              <a:rPr lang="en-US" sz="2000" dirty="0" err="1" smtClean="0"/>
              <a:t>memiliki</a:t>
            </a:r>
            <a:r>
              <a:rPr lang="en-US" sz="2000" dirty="0" smtClean="0"/>
              <a:t> </a:t>
            </a:r>
            <a:r>
              <a:rPr lang="en-US" sz="2000" dirty="0" err="1" smtClean="0"/>
              <a:t>dampak</a:t>
            </a:r>
            <a:r>
              <a:rPr lang="en-US" sz="2000" dirty="0" smtClean="0"/>
              <a:t> yang </a:t>
            </a:r>
            <a:r>
              <a:rPr lang="en-US" sz="2000" dirty="0" err="1" smtClean="0"/>
              <a:t>signifikan</a:t>
            </a:r>
            <a:r>
              <a:rPr lang="en-US" sz="2000" dirty="0" smtClean="0"/>
              <a:t> </a:t>
            </a:r>
            <a:r>
              <a:rPr lang="en-US" sz="2000" dirty="0" err="1" smtClean="0"/>
              <a:t>pada</a:t>
            </a:r>
            <a:r>
              <a:rPr lang="en-US" sz="2000" dirty="0" smtClean="0"/>
              <a:t> </a:t>
            </a:r>
            <a:r>
              <a:rPr lang="en-US" sz="2000" dirty="0" err="1" smtClean="0"/>
              <a:t>biaya</a:t>
            </a:r>
            <a:r>
              <a:rPr lang="en-US" sz="2000" dirty="0" smtClean="0"/>
              <a:t> </a:t>
            </a:r>
            <a:r>
              <a:rPr lang="en-US" sz="2000" dirty="0" err="1" smtClean="0"/>
              <a:t>produksinya</a:t>
            </a:r>
            <a:r>
              <a:rPr lang="en-US" sz="2000" dirty="0" smtClean="0"/>
              <a:t>.</a:t>
            </a:r>
          </a:p>
          <a:p>
            <a:pPr>
              <a:buFont typeface="Arial" pitchFamily="34" charset="0"/>
              <a:buChar char="•"/>
            </a:pPr>
            <a:r>
              <a:rPr lang="en-US" sz="2000" i="1" dirty="0" smtClean="0"/>
              <a:t>Design for Manufacturing </a:t>
            </a:r>
            <a:r>
              <a:rPr lang="en-US" sz="2000" dirty="0" smtClean="0"/>
              <a:t>(DFM) </a:t>
            </a:r>
            <a:r>
              <a:rPr lang="en-US" sz="2000" dirty="0" err="1" smtClean="0"/>
              <a:t>merupakan</a:t>
            </a:r>
            <a:r>
              <a:rPr lang="en-US" sz="2000" dirty="0" smtClean="0"/>
              <a:t> </a:t>
            </a:r>
            <a:r>
              <a:rPr lang="en-US" sz="2000" dirty="0" err="1" smtClean="0"/>
              <a:t>konsep</a:t>
            </a:r>
            <a:r>
              <a:rPr lang="en-US" sz="2000" dirty="0" smtClean="0"/>
              <a:t> yang </a:t>
            </a:r>
            <a:r>
              <a:rPr lang="en-US" sz="2000" dirty="0" err="1" smtClean="0"/>
              <a:t>menyatakan</a:t>
            </a:r>
            <a:r>
              <a:rPr lang="en-US" sz="2000" dirty="0" smtClean="0"/>
              <a:t> </a:t>
            </a:r>
            <a:r>
              <a:rPr lang="en-US" sz="2000" dirty="0" err="1" smtClean="0"/>
              <a:t>bahwa</a:t>
            </a:r>
            <a:r>
              <a:rPr lang="en-US" sz="2000" dirty="0" smtClean="0"/>
              <a:t> </a:t>
            </a:r>
            <a:r>
              <a:rPr lang="en-US" sz="2000" dirty="0" err="1" smtClean="0"/>
              <a:t>biaya</a:t>
            </a:r>
            <a:r>
              <a:rPr lang="en-US" sz="2000" dirty="0" smtClean="0"/>
              <a:t> </a:t>
            </a:r>
            <a:r>
              <a:rPr lang="en-US" sz="2000" dirty="0" err="1" smtClean="0"/>
              <a:t>produksi</a:t>
            </a:r>
            <a:r>
              <a:rPr lang="en-US" sz="2000" dirty="0" smtClean="0"/>
              <a:t> </a:t>
            </a:r>
            <a:r>
              <a:rPr lang="en-US" sz="2000" dirty="0" err="1" smtClean="0"/>
              <a:t>dan</a:t>
            </a:r>
            <a:r>
              <a:rPr lang="en-US" sz="2000" dirty="0" smtClean="0"/>
              <a:t> </a:t>
            </a:r>
            <a:r>
              <a:rPr lang="en-US" sz="2000" dirty="0" err="1" smtClean="0"/>
              <a:t>kompleksitasnya</a:t>
            </a:r>
            <a:r>
              <a:rPr lang="en-US" sz="2000" dirty="0" smtClean="0"/>
              <a:t> </a:t>
            </a:r>
            <a:r>
              <a:rPr lang="en-US" sz="2000" dirty="0" err="1" smtClean="0"/>
              <a:t>perlu</a:t>
            </a:r>
            <a:r>
              <a:rPr lang="en-US" sz="2000" dirty="0" smtClean="0"/>
              <a:t> </a:t>
            </a:r>
            <a:r>
              <a:rPr lang="en-US" sz="2000" dirty="0" err="1" smtClean="0"/>
              <a:t>dipertimbangkan</a:t>
            </a:r>
            <a:r>
              <a:rPr lang="en-US" sz="2000" dirty="0" smtClean="0"/>
              <a:t> </a:t>
            </a:r>
            <a:r>
              <a:rPr lang="en-US" sz="2000" dirty="0" err="1" smtClean="0"/>
              <a:t>delam</a:t>
            </a:r>
            <a:r>
              <a:rPr lang="en-US" sz="2000" dirty="0" smtClean="0"/>
              <a:t> </a:t>
            </a:r>
            <a:r>
              <a:rPr lang="en-US" sz="2000" dirty="0" err="1" smtClean="0"/>
              <a:t>desain</a:t>
            </a:r>
            <a:r>
              <a:rPr lang="en-US" sz="2000" dirty="0" smtClean="0"/>
              <a:t> </a:t>
            </a:r>
            <a:r>
              <a:rPr lang="en-US" sz="2000" dirty="0" err="1" smtClean="0"/>
              <a:t>suatu</a:t>
            </a:r>
            <a:r>
              <a:rPr lang="en-US" sz="2000" dirty="0" smtClean="0"/>
              <a:t> </a:t>
            </a:r>
            <a:r>
              <a:rPr lang="en-US" sz="2000" dirty="0" err="1" smtClean="0"/>
              <a:t>produk</a:t>
            </a:r>
            <a:r>
              <a:rPr lang="en-US" sz="2000" dirty="0" smtClean="0"/>
              <a:t>.</a:t>
            </a:r>
          </a:p>
          <a:p>
            <a:pPr>
              <a:buFont typeface="Arial" pitchFamily="34" charset="0"/>
              <a:buChar char="•"/>
            </a:pPr>
            <a:r>
              <a:rPr lang="en-US" sz="2000" dirty="0" err="1" smtClean="0"/>
              <a:t>Akuntan</a:t>
            </a:r>
            <a:r>
              <a:rPr lang="en-US" sz="2000" dirty="0" smtClean="0"/>
              <a:t> </a:t>
            </a:r>
            <a:r>
              <a:rPr lang="en-US" sz="2000" dirty="0" err="1" smtClean="0"/>
              <a:t>biaya</a:t>
            </a:r>
            <a:r>
              <a:rPr lang="en-US" sz="2000" dirty="0" smtClean="0"/>
              <a:t> </a:t>
            </a:r>
            <a:r>
              <a:rPr lang="en-US" sz="2000" dirty="0" err="1" smtClean="0"/>
              <a:t>membantu</a:t>
            </a:r>
            <a:r>
              <a:rPr lang="en-US" sz="2000" dirty="0" smtClean="0"/>
              <a:t> </a:t>
            </a:r>
            <a:r>
              <a:rPr lang="en-US" sz="2000" dirty="0" err="1" smtClean="0"/>
              <a:t>para</a:t>
            </a:r>
            <a:r>
              <a:rPr lang="en-US" sz="2000" dirty="0" smtClean="0"/>
              <a:t> </a:t>
            </a:r>
            <a:r>
              <a:rPr lang="en-US" sz="2000" dirty="0" err="1" smtClean="0"/>
              <a:t>perancang</a:t>
            </a:r>
            <a:r>
              <a:rPr lang="en-US" sz="2000" dirty="0" smtClean="0"/>
              <a:t> </a:t>
            </a:r>
            <a:r>
              <a:rPr lang="en-US" sz="2000" dirty="0" err="1" smtClean="0"/>
              <a:t>memahami</a:t>
            </a:r>
            <a:r>
              <a:rPr lang="en-US" sz="2000" dirty="0" smtClean="0"/>
              <a:t> trade-off </a:t>
            </a:r>
            <a:r>
              <a:rPr lang="en-US" sz="2000" dirty="0" err="1" smtClean="0"/>
              <a:t>dengan</a:t>
            </a:r>
            <a:r>
              <a:rPr lang="en-US" sz="2000" dirty="0" smtClean="0"/>
              <a:t> </a:t>
            </a:r>
            <a:r>
              <a:rPr lang="en-US" sz="2000" dirty="0" err="1" smtClean="0"/>
              <a:t>menggunakan</a:t>
            </a:r>
            <a:r>
              <a:rPr lang="en-US" sz="2000" dirty="0" smtClean="0"/>
              <a:t> </a:t>
            </a:r>
            <a:r>
              <a:rPr lang="en-US" sz="2000" dirty="0" err="1" smtClean="0"/>
              <a:t>metode</a:t>
            </a:r>
            <a:r>
              <a:rPr lang="en-US" sz="2000" dirty="0" smtClean="0"/>
              <a:t> </a:t>
            </a:r>
            <a:r>
              <a:rPr lang="en-US" sz="2000" dirty="0" err="1" smtClean="0"/>
              <a:t>seperti</a:t>
            </a:r>
            <a:r>
              <a:rPr lang="en-US" sz="2000" dirty="0" smtClean="0"/>
              <a:t> </a:t>
            </a:r>
            <a:r>
              <a:rPr lang="en-US" sz="2000" dirty="0" err="1" smtClean="0"/>
              <a:t>perhitungan</a:t>
            </a:r>
            <a:r>
              <a:rPr lang="en-US" sz="2000" dirty="0" smtClean="0"/>
              <a:t> </a:t>
            </a:r>
            <a:r>
              <a:rPr lang="en-US" sz="2000" dirty="0" err="1" smtClean="0"/>
              <a:t>biaya</a:t>
            </a:r>
            <a:r>
              <a:rPr lang="en-US" sz="2000" dirty="0" smtClean="0"/>
              <a:t> </a:t>
            </a:r>
            <a:r>
              <a:rPr lang="en-US" sz="2000" dirty="0" err="1" smtClean="0"/>
              <a:t>berdasarkan</a:t>
            </a:r>
            <a:r>
              <a:rPr lang="en-US" sz="2000" dirty="0" smtClean="0"/>
              <a:t> </a:t>
            </a:r>
            <a:r>
              <a:rPr lang="en-US" sz="2000" dirty="0" err="1" smtClean="0"/>
              <a:t>aktivitas</a:t>
            </a:r>
            <a:r>
              <a:rPr lang="en-US" sz="2000" dirty="0" smtClean="0"/>
              <a:t> (</a:t>
            </a:r>
            <a:r>
              <a:rPr lang="en-US" sz="2000" i="1" dirty="0" smtClean="0"/>
              <a:t>activity-based costing</a:t>
            </a:r>
            <a:r>
              <a:rPr lang="en-US" sz="2000" dirty="0" smtClean="0"/>
              <a:t>), yang </a:t>
            </a:r>
            <a:r>
              <a:rPr lang="en-US" sz="2000" dirty="0" err="1" smtClean="0"/>
              <a:t>memperhitungkan</a:t>
            </a:r>
            <a:r>
              <a:rPr lang="en-US" sz="2000" dirty="0" smtClean="0"/>
              <a:t> </a:t>
            </a:r>
            <a:r>
              <a:rPr lang="en-US" sz="2000" dirty="0" err="1" smtClean="0"/>
              <a:t>berbagai</a:t>
            </a:r>
            <a:r>
              <a:rPr lang="en-US" sz="2000" dirty="0" smtClean="0"/>
              <a:t> </a:t>
            </a:r>
            <a:r>
              <a:rPr lang="en-US" sz="2000" dirty="0" err="1" smtClean="0"/>
              <a:t>altivitas</a:t>
            </a:r>
            <a:r>
              <a:rPr lang="en-US" sz="2000" dirty="0" smtClean="0"/>
              <a:t> </a:t>
            </a:r>
            <a:r>
              <a:rPr lang="en-US" sz="2000" dirty="0" err="1" smtClean="0"/>
              <a:t>atau</a:t>
            </a:r>
            <a:r>
              <a:rPr lang="en-US" sz="2000" dirty="0" smtClean="0"/>
              <a:t> </a:t>
            </a:r>
            <a:r>
              <a:rPr lang="en-US" sz="2000" dirty="0" err="1" smtClean="0"/>
              <a:t>proses</a:t>
            </a:r>
            <a:r>
              <a:rPr lang="en-US" sz="2000" dirty="0" smtClean="0"/>
              <a:t> yang </a:t>
            </a:r>
            <a:r>
              <a:rPr lang="en-US" sz="2000" dirty="0" err="1" smtClean="0"/>
              <a:t>akan</a:t>
            </a:r>
            <a:r>
              <a:rPr lang="en-US" sz="2000" dirty="0" smtClean="0"/>
              <a:t> </a:t>
            </a:r>
            <a:r>
              <a:rPr lang="en-US" sz="2000" dirty="0" err="1" smtClean="0"/>
              <a:t>dibutuhkan</a:t>
            </a:r>
            <a:r>
              <a:rPr lang="en-US" sz="2000" dirty="0" smtClean="0"/>
              <a:t> </a:t>
            </a:r>
            <a:r>
              <a:rPr lang="en-US" sz="2000" dirty="0" err="1" smtClean="0"/>
              <a:t>untuk</a:t>
            </a:r>
            <a:r>
              <a:rPr lang="en-US" sz="2000" dirty="0" smtClean="0"/>
              <a:t> </a:t>
            </a:r>
            <a:r>
              <a:rPr lang="en-US" sz="2000" dirty="0" err="1" smtClean="0"/>
              <a:t>membawa</a:t>
            </a:r>
            <a:r>
              <a:rPr lang="en-US" sz="2000" dirty="0" smtClean="0"/>
              <a:t> </a:t>
            </a:r>
            <a:r>
              <a:rPr lang="en-US" sz="2000" dirty="0" err="1" smtClean="0"/>
              <a:t>sebuah</a:t>
            </a:r>
            <a:r>
              <a:rPr lang="en-US" sz="2000" dirty="0" smtClean="0"/>
              <a:t> </a:t>
            </a:r>
            <a:r>
              <a:rPr lang="en-US" sz="2000" dirty="0" err="1" smtClean="0"/>
              <a:t>produk</a:t>
            </a:r>
            <a:r>
              <a:rPr lang="en-US" sz="2000" dirty="0" smtClean="0"/>
              <a:t> </a:t>
            </a:r>
            <a:r>
              <a:rPr lang="en-US" sz="2000" dirty="0" err="1" smtClean="0"/>
              <a:t>ke</a:t>
            </a:r>
            <a:r>
              <a:rPr lang="en-US" sz="2000" dirty="0" smtClean="0"/>
              <a:t> </a:t>
            </a:r>
            <a:r>
              <a:rPr lang="en-US" sz="2000" dirty="0" err="1" smtClean="0"/>
              <a:t>pasar</a:t>
            </a:r>
            <a:r>
              <a:rPr lang="en-US" sz="2000" dirty="0" smtClean="0"/>
              <a:t>.</a:t>
            </a:r>
          </a:p>
          <a:p>
            <a:pPr algn="ctr">
              <a:buFont typeface="Arial" pitchFamily="34" charset="0"/>
              <a:buChar char="•"/>
            </a:pPr>
            <a:endParaRPr lang="id-ID" dirty="0"/>
          </a:p>
        </p:txBody>
      </p:sp>
    </p:spTree>
    <p:extLst>
      <p:ext uri="{BB962C8B-B14F-4D97-AF65-F5344CB8AC3E}">
        <p14:creationId xmlns:p14="http://schemas.microsoft.com/office/powerpoint/2010/main" val="2376130770"/>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a:solidFill>
            <a:schemeClr val="tx1"/>
          </a:solidFill>
        </p:spPr>
        <p:txBody>
          <a:bodyPr>
            <a:normAutofit fontScale="90000"/>
          </a:bodyPr>
          <a:lstStyle/>
          <a:p>
            <a:r>
              <a:rPr lang="en-US" dirty="0" err="1" smtClean="0">
                <a:solidFill>
                  <a:schemeClr val="bg1"/>
                </a:solidFill>
              </a:rPr>
              <a:t>Akuntansi</a:t>
            </a:r>
            <a:r>
              <a:rPr lang="en-US" dirty="0" smtClean="0">
                <a:solidFill>
                  <a:schemeClr val="bg1"/>
                </a:solidFill>
              </a:rPr>
              <a:t> </a:t>
            </a:r>
            <a:r>
              <a:rPr lang="en-US" dirty="0" err="1" smtClean="0">
                <a:solidFill>
                  <a:schemeClr val="bg1"/>
                </a:solidFill>
              </a:rPr>
              <a:t>Biaya</a:t>
            </a:r>
            <a:r>
              <a:rPr lang="en-US" dirty="0" smtClean="0">
                <a:solidFill>
                  <a:schemeClr val="bg1"/>
                </a:solidFill>
              </a:rPr>
              <a:t> </a:t>
            </a:r>
            <a:r>
              <a:rPr lang="en-US" dirty="0" err="1" smtClean="0">
                <a:solidFill>
                  <a:schemeClr val="bg1"/>
                </a:solidFill>
              </a:rPr>
              <a:t>dalam</a:t>
            </a:r>
            <a:r>
              <a:rPr lang="en-US" dirty="0" smtClean="0">
                <a:solidFill>
                  <a:schemeClr val="bg1"/>
                </a:solidFill>
              </a:rPr>
              <a:t> </a:t>
            </a:r>
            <a:r>
              <a:rPr lang="en-US" dirty="0" err="1" smtClean="0">
                <a:solidFill>
                  <a:schemeClr val="bg1"/>
                </a:solidFill>
              </a:rPr>
              <a:t>Aktivitas</a:t>
            </a:r>
            <a:r>
              <a:rPr lang="en-US" dirty="0" smtClean="0">
                <a:solidFill>
                  <a:schemeClr val="bg1"/>
                </a:solidFill>
              </a:rPr>
              <a:t> </a:t>
            </a:r>
            <a:r>
              <a:rPr lang="en-US" dirty="0" err="1" smtClean="0">
                <a:solidFill>
                  <a:schemeClr val="bg1"/>
                </a:solidFill>
              </a:rPr>
              <a:t>Pembelian</a:t>
            </a:r>
            <a:endParaRPr lang="en-US" dirty="0">
              <a:solidFill>
                <a:schemeClr val="bg1"/>
              </a:solidFill>
            </a:endParaRPr>
          </a:p>
        </p:txBody>
      </p:sp>
      <p:sp>
        <p:nvSpPr>
          <p:cNvPr id="5" name="Flowchart: Terminator 4"/>
          <p:cNvSpPr/>
          <p:nvPr/>
        </p:nvSpPr>
        <p:spPr>
          <a:xfrm>
            <a:off x="395536" y="1916832"/>
            <a:ext cx="8208912" cy="4392488"/>
          </a:xfrm>
          <a:prstGeom prst="flowChartTerminator">
            <a:avLst/>
          </a:prstGeom>
        </p:spPr>
        <p:style>
          <a:lnRef idx="1">
            <a:schemeClr val="dk1"/>
          </a:lnRef>
          <a:fillRef idx="2">
            <a:schemeClr val="dk1"/>
          </a:fillRef>
          <a:effectRef idx="1">
            <a:schemeClr val="dk1"/>
          </a:effectRef>
          <a:fontRef idx="minor">
            <a:schemeClr val="dk1"/>
          </a:fontRef>
        </p:style>
        <p:txBody>
          <a:bodyPr rtlCol="0" anchor="ctr"/>
          <a:lstStyle/>
          <a:p>
            <a:pPr>
              <a:buFont typeface="Arial" pitchFamily="34" charset="0"/>
              <a:buChar char="•"/>
            </a:pPr>
            <a:r>
              <a:rPr lang="en-US" dirty="0" smtClean="0"/>
              <a:t>Perusahaan </a:t>
            </a:r>
            <a:r>
              <a:rPr lang="en-US" dirty="0" err="1" smtClean="0"/>
              <a:t>saat</a:t>
            </a:r>
            <a:r>
              <a:rPr lang="en-US" dirty="0" smtClean="0"/>
              <a:t> </a:t>
            </a:r>
            <a:r>
              <a:rPr lang="en-US" dirty="0" err="1" smtClean="0"/>
              <a:t>ini</a:t>
            </a:r>
            <a:r>
              <a:rPr lang="en-US" dirty="0" smtClean="0"/>
              <a:t> </a:t>
            </a:r>
            <a:r>
              <a:rPr lang="en-US" dirty="0" err="1" smtClean="0"/>
              <a:t>bekerja</a:t>
            </a:r>
            <a:r>
              <a:rPr lang="en-US" dirty="0" smtClean="0"/>
              <a:t> </a:t>
            </a:r>
            <a:r>
              <a:rPr lang="en-US" dirty="0" err="1" smtClean="0"/>
              <a:t>sama</a:t>
            </a:r>
            <a:r>
              <a:rPr lang="en-US" dirty="0" smtClean="0"/>
              <a:t> </a:t>
            </a:r>
            <a:r>
              <a:rPr lang="en-US" dirty="0" err="1" smtClean="0"/>
              <a:t>dengan</a:t>
            </a:r>
            <a:r>
              <a:rPr lang="en-US" dirty="0" smtClean="0"/>
              <a:t> </a:t>
            </a:r>
            <a:r>
              <a:rPr lang="en-US" dirty="0" err="1" smtClean="0"/>
              <a:t>para</a:t>
            </a:r>
            <a:r>
              <a:rPr lang="en-US" dirty="0" smtClean="0"/>
              <a:t> </a:t>
            </a:r>
            <a:r>
              <a:rPr lang="en-US" dirty="0" err="1" smtClean="0"/>
              <a:t>pemasok</a:t>
            </a:r>
            <a:r>
              <a:rPr lang="en-US" dirty="0" smtClean="0"/>
              <a:t> </a:t>
            </a:r>
            <a:r>
              <a:rPr lang="en-US" dirty="0" err="1" smtClean="0"/>
              <a:t>untuk</a:t>
            </a:r>
            <a:r>
              <a:rPr lang="en-US" dirty="0" smtClean="0"/>
              <a:t> </a:t>
            </a:r>
            <a:r>
              <a:rPr lang="en-US" dirty="0" err="1" smtClean="0"/>
              <a:t>meningkatkan</a:t>
            </a:r>
            <a:r>
              <a:rPr lang="en-US" dirty="0" smtClean="0"/>
              <a:t> </a:t>
            </a:r>
            <a:r>
              <a:rPr lang="en-US" dirty="0" err="1" smtClean="0"/>
              <a:t>efisiensi</a:t>
            </a:r>
            <a:r>
              <a:rPr lang="en-US" dirty="0" smtClean="0"/>
              <a:t> </a:t>
            </a:r>
            <a:r>
              <a:rPr lang="en-US" dirty="0" err="1" smtClean="0"/>
              <a:t>dalam</a:t>
            </a:r>
            <a:r>
              <a:rPr lang="en-US" dirty="0" smtClean="0"/>
              <a:t> </a:t>
            </a:r>
            <a:r>
              <a:rPr lang="en-US" dirty="0" err="1" smtClean="0"/>
              <a:t>ramai</a:t>
            </a:r>
            <a:r>
              <a:rPr lang="en-US" dirty="0" smtClean="0"/>
              <a:t> </a:t>
            </a:r>
            <a:r>
              <a:rPr lang="en-US" dirty="0" err="1" smtClean="0"/>
              <a:t>pemasokan</a:t>
            </a:r>
            <a:r>
              <a:rPr lang="en-US" dirty="0" smtClean="0"/>
              <a:t>. </a:t>
            </a:r>
            <a:r>
              <a:rPr lang="en-US" dirty="0" err="1" smtClean="0"/>
              <a:t>Kerja</a:t>
            </a:r>
            <a:r>
              <a:rPr lang="en-US" dirty="0" smtClean="0"/>
              <a:t> </a:t>
            </a:r>
            <a:r>
              <a:rPr lang="en-US" dirty="0" err="1" smtClean="0"/>
              <a:t>sama</a:t>
            </a:r>
            <a:r>
              <a:rPr lang="en-US" dirty="0" smtClean="0"/>
              <a:t> </a:t>
            </a:r>
            <a:r>
              <a:rPr lang="en-US" dirty="0" err="1" smtClean="0"/>
              <a:t>tersebut</a:t>
            </a:r>
            <a:r>
              <a:rPr lang="en-US" dirty="0" smtClean="0"/>
              <a:t> </a:t>
            </a:r>
            <a:r>
              <a:rPr lang="en-US" dirty="0" err="1" smtClean="0"/>
              <a:t>memerlukan</a:t>
            </a:r>
            <a:r>
              <a:rPr lang="en-US" dirty="0" smtClean="0"/>
              <a:t> </a:t>
            </a:r>
            <a:r>
              <a:rPr lang="en-US" dirty="0" err="1" smtClean="0"/>
              <a:t>informasi</a:t>
            </a:r>
            <a:r>
              <a:rPr lang="en-US" dirty="0" smtClean="0"/>
              <a:t> </a:t>
            </a:r>
            <a:r>
              <a:rPr lang="en-US" dirty="0" err="1" smtClean="0"/>
              <a:t>terkait</a:t>
            </a:r>
            <a:r>
              <a:rPr lang="en-US" dirty="0" smtClean="0"/>
              <a:t> </a:t>
            </a:r>
            <a:r>
              <a:rPr lang="en-US" dirty="0" err="1" smtClean="0"/>
              <a:t>kinerja</a:t>
            </a:r>
            <a:r>
              <a:rPr lang="en-US" dirty="0" smtClean="0"/>
              <a:t> </a:t>
            </a:r>
            <a:r>
              <a:rPr lang="en-US" dirty="0" err="1" smtClean="0"/>
              <a:t>rekananya</a:t>
            </a:r>
            <a:r>
              <a:rPr lang="en-US" dirty="0" smtClean="0"/>
              <a:t> </a:t>
            </a:r>
            <a:r>
              <a:rPr lang="en-US" dirty="0" err="1" smtClean="0"/>
              <a:t>untuk</a:t>
            </a:r>
            <a:r>
              <a:rPr lang="en-US" dirty="0" smtClean="0"/>
              <a:t> </a:t>
            </a:r>
            <a:r>
              <a:rPr lang="en-US" dirty="0" err="1" smtClean="0"/>
              <a:t>memastikan</a:t>
            </a:r>
            <a:r>
              <a:rPr lang="en-US" dirty="0" smtClean="0"/>
              <a:t> </a:t>
            </a:r>
            <a:r>
              <a:rPr lang="en-US" dirty="0" err="1" smtClean="0"/>
              <a:t>bahwa</a:t>
            </a:r>
            <a:r>
              <a:rPr lang="en-US" dirty="0" smtClean="0"/>
              <a:t> </a:t>
            </a:r>
            <a:r>
              <a:rPr lang="en-US" dirty="0" err="1" smtClean="0"/>
              <a:t>hubungan</a:t>
            </a:r>
            <a:r>
              <a:rPr lang="en-US" dirty="0" smtClean="0"/>
              <a:t> </a:t>
            </a:r>
            <a:r>
              <a:rPr lang="en-US" dirty="0" err="1" smtClean="0"/>
              <a:t>kerjasama</a:t>
            </a:r>
            <a:r>
              <a:rPr lang="en-US" dirty="0" smtClean="0"/>
              <a:t> </a:t>
            </a:r>
            <a:r>
              <a:rPr lang="en-US" dirty="0" err="1" smtClean="0"/>
              <a:t>tersebut</a:t>
            </a:r>
            <a:r>
              <a:rPr lang="en-US" dirty="0" smtClean="0"/>
              <a:t> </a:t>
            </a:r>
            <a:r>
              <a:rPr lang="en-US" dirty="0" err="1" smtClean="0"/>
              <a:t>memberikan</a:t>
            </a:r>
            <a:r>
              <a:rPr lang="en-US" dirty="0" smtClean="0"/>
              <a:t> </a:t>
            </a:r>
            <a:r>
              <a:rPr lang="en-US" dirty="0" err="1" smtClean="0"/>
              <a:t>nilai</a:t>
            </a:r>
            <a:r>
              <a:rPr lang="en-US" dirty="0" smtClean="0"/>
              <a:t> </a:t>
            </a:r>
            <a:r>
              <a:rPr lang="en-US" dirty="0" err="1" smtClean="0"/>
              <a:t>tambah</a:t>
            </a:r>
            <a:r>
              <a:rPr lang="en-US" dirty="0" smtClean="0"/>
              <a:t>.</a:t>
            </a:r>
          </a:p>
          <a:p>
            <a:pPr>
              <a:buFont typeface="Arial" pitchFamily="34" charset="0"/>
              <a:buChar char="•"/>
            </a:pPr>
            <a:r>
              <a:rPr lang="en-US" dirty="0" err="1" smtClean="0"/>
              <a:t>Ukuran</a:t>
            </a:r>
            <a:r>
              <a:rPr lang="en-US" dirty="0" smtClean="0"/>
              <a:t> </a:t>
            </a:r>
            <a:r>
              <a:rPr lang="en-US" dirty="0" err="1" smtClean="0"/>
              <a:t>kinerja</a:t>
            </a:r>
            <a:r>
              <a:rPr lang="en-US" dirty="0" smtClean="0"/>
              <a:t> (</a:t>
            </a:r>
            <a:r>
              <a:rPr lang="en-US" i="1" dirty="0" smtClean="0"/>
              <a:t>performance measures</a:t>
            </a:r>
            <a:r>
              <a:rPr lang="en-US" dirty="0" smtClean="0"/>
              <a:t>) </a:t>
            </a:r>
            <a:r>
              <a:rPr lang="en-US" dirty="0" err="1" smtClean="0"/>
              <a:t>akan</a:t>
            </a:r>
            <a:r>
              <a:rPr lang="en-US" dirty="0" smtClean="0"/>
              <a:t> </a:t>
            </a:r>
            <a:r>
              <a:rPr lang="en-US" dirty="0" err="1" smtClean="0"/>
              <a:t>digunakan</a:t>
            </a:r>
            <a:r>
              <a:rPr lang="en-US" dirty="0" smtClean="0"/>
              <a:t> </a:t>
            </a:r>
            <a:r>
              <a:rPr lang="en-US" dirty="0" err="1" smtClean="0"/>
              <a:t>untuk</a:t>
            </a:r>
            <a:r>
              <a:rPr lang="en-US" dirty="0" smtClean="0"/>
              <a:t> </a:t>
            </a:r>
            <a:r>
              <a:rPr lang="en-US" dirty="0" err="1" smtClean="0"/>
              <a:t>mengevalusasi</a:t>
            </a:r>
            <a:r>
              <a:rPr lang="en-US" dirty="0" smtClean="0"/>
              <a:t> </a:t>
            </a:r>
            <a:r>
              <a:rPr lang="en-US" dirty="0" err="1" smtClean="0"/>
              <a:t>kinerja</a:t>
            </a:r>
            <a:r>
              <a:rPr lang="en-US" dirty="0" smtClean="0"/>
              <a:t> </a:t>
            </a:r>
            <a:r>
              <a:rPr lang="en-US" dirty="0" err="1" smtClean="0"/>
              <a:t>para</a:t>
            </a:r>
            <a:r>
              <a:rPr lang="en-US" dirty="0" smtClean="0"/>
              <a:t> </a:t>
            </a:r>
            <a:r>
              <a:rPr lang="en-US" dirty="0" err="1" smtClean="0"/>
              <a:t>pemasok</a:t>
            </a:r>
            <a:r>
              <a:rPr lang="en-US" dirty="0" smtClean="0"/>
              <a:t> </a:t>
            </a:r>
            <a:r>
              <a:rPr lang="en-US" dirty="0" err="1" smtClean="0"/>
              <a:t>dan</a:t>
            </a:r>
            <a:r>
              <a:rPr lang="en-US" dirty="0" smtClean="0"/>
              <a:t> </a:t>
            </a:r>
            <a:r>
              <a:rPr lang="en-US" dirty="0" err="1" smtClean="0"/>
              <a:t>rekanan</a:t>
            </a:r>
            <a:r>
              <a:rPr lang="en-US" dirty="0" smtClean="0"/>
              <a:t> </a:t>
            </a:r>
            <a:r>
              <a:rPr lang="en-US" dirty="0" err="1" smtClean="0"/>
              <a:t>bisnis</a:t>
            </a:r>
            <a:r>
              <a:rPr lang="en-US" dirty="0" smtClean="0"/>
              <a:t> </a:t>
            </a:r>
            <a:r>
              <a:rPr lang="en-US" dirty="0" err="1" smtClean="0"/>
              <a:t>utama</a:t>
            </a:r>
            <a:r>
              <a:rPr lang="en-US" dirty="0" smtClean="0"/>
              <a:t>.</a:t>
            </a:r>
          </a:p>
          <a:p>
            <a:pPr>
              <a:buFont typeface="Arial" pitchFamily="34" charset="0"/>
              <a:buChar char="•"/>
            </a:pPr>
            <a:r>
              <a:rPr lang="en-US" dirty="0" err="1" smtClean="0"/>
              <a:t>Penggunaan</a:t>
            </a:r>
            <a:r>
              <a:rPr lang="en-US" dirty="0" smtClean="0"/>
              <a:t> </a:t>
            </a:r>
            <a:r>
              <a:rPr lang="en-US" dirty="0" err="1" smtClean="0"/>
              <a:t>metode</a:t>
            </a:r>
            <a:r>
              <a:rPr lang="en-US" dirty="0" smtClean="0"/>
              <a:t> </a:t>
            </a:r>
            <a:r>
              <a:rPr lang="en-US" dirty="0" err="1" smtClean="0"/>
              <a:t>akuntansi</a:t>
            </a:r>
            <a:r>
              <a:rPr lang="en-US" dirty="0" smtClean="0"/>
              <a:t> </a:t>
            </a:r>
            <a:r>
              <a:rPr lang="en-US" dirty="0" err="1" smtClean="0"/>
              <a:t>biaya</a:t>
            </a:r>
            <a:r>
              <a:rPr lang="en-US" dirty="0" smtClean="0"/>
              <a:t> </a:t>
            </a:r>
            <a:r>
              <a:rPr lang="en-US" dirty="0" err="1" smtClean="0"/>
              <a:t>seperti</a:t>
            </a:r>
            <a:r>
              <a:rPr lang="en-US" dirty="0" smtClean="0"/>
              <a:t> </a:t>
            </a:r>
            <a:r>
              <a:rPr lang="en-US" dirty="0" err="1" smtClean="0"/>
              <a:t>perhitungan</a:t>
            </a:r>
            <a:r>
              <a:rPr lang="en-US" dirty="0" smtClean="0"/>
              <a:t> </a:t>
            </a:r>
            <a:r>
              <a:rPr lang="en-US" dirty="0" err="1" smtClean="0"/>
              <a:t>biaya</a:t>
            </a:r>
            <a:r>
              <a:rPr lang="en-US" dirty="0" smtClean="0"/>
              <a:t> </a:t>
            </a:r>
            <a:r>
              <a:rPr lang="en-US" dirty="0" err="1" smtClean="0"/>
              <a:t>berdasarkan</a:t>
            </a:r>
            <a:r>
              <a:rPr lang="en-US" dirty="0" smtClean="0"/>
              <a:t> target, </a:t>
            </a:r>
            <a:r>
              <a:rPr lang="en-US" dirty="0" err="1" smtClean="0"/>
              <a:t>perhitungan</a:t>
            </a:r>
            <a:r>
              <a:rPr lang="en-US" dirty="0" smtClean="0"/>
              <a:t> </a:t>
            </a:r>
            <a:r>
              <a:rPr lang="en-US" dirty="0" err="1" smtClean="0"/>
              <a:t>biaya</a:t>
            </a:r>
            <a:r>
              <a:rPr lang="en-US" dirty="0" smtClean="0"/>
              <a:t> </a:t>
            </a:r>
            <a:r>
              <a:rPr lang="en-US" dirty="0" err="1" smtClean="0"/>
              <a:t>berdasarkan</a:t>
            </a:r>
            <a:r>
              <a:rPr lang="en-US" dirty="0" smtClean="0"/>
              <a:t> </a:t>
            </a:r>
            <a:r>
              <a:rPr lang="en-US" dirty="0" err="1" smtClean="0"/>
              <a:t>aktivitas</a:t>
            </a:r>
            <a:r>
              <a:rPr lang="en-US" dirty="0" smtClean="0"/>
              <a:t>, </a:t>
            </a:r>
            <a:r>
              <a:rPr lang="en-US" dirty="0" err="1" smtClean="0"/>
              <a:t>ukuran</a:t>
            </a:r>
            <a:r>
              <a:rPr lang="en-US" dirty="0" smtClean="0"/>
              <a:t> </a:t>
            </a:r>
            <a:r>
              <a:rPr lang="en-US" dirty="0" err="1" smtClean="0"/>
              <a:t>kenerja</a:t>
            </a:r>
            <a:r>
              <a:rPr lang="en-US" dirty="0" smtClean="0"/>
              <a:t>, </a:t>
            </a:r>
            <a:r>
              <a:rPr lang="en-US" dirty="0" err="1" smtClean="0"/>
              <a:t>dan</a:t>
            </a:r>
            <a:r>
              <a:rPr lang="en-US" dirty="0" smtClean="0"/>
              <a:t> </a:t>
            </a:r>
            <a:r>
              <a:rPr lang="en-US" dirty="0" err="1" smtClean="0"/>
              <a:t>sistem</a:t>
            </a:r>
            <a:r>
              <a:rPr lang="en-US" dirty="0" smtClean="0"/>
              <a:t> </a:t>
            </a:r>
            <a:r>
              <a:rPr lang="en-US" dirty="0" err="1" smtClean="0"/>
              <a:t>intensif</a:t>
            </a:r>
            <a:r>
              <a:rPr lang="en-US" dirty="0" smtClean="0"/>
              <a:t> yang </a:t>
            </a:r>
            <a:r>
              <a:rPr lang="en-US" dirty="0" err="1" smtClean="0"/>
              <a:t>mendukung</a:t>
            </a:r>
            <a:r>
              <a:rPr lang="en-US" dirty="0" smtClean="0"/>
              <a:t> </a:t>
            </a:r>
            <a:r>
              <a:rPr lang="en-US" dirty="0" err="1" smtClean="0"/>
              <a:t>kerja</a:t>
            </a:r>
            <a:r>
              <a:rPr lang="en-US" dirty="0" smtClean="0"/>
              <a:t> </a:t>
            </a:r>
            <a:r>
              <a:rPr lang="en-US" dirty="0" err="1" smtClean="0"/>
              <a:t>sama</a:t>
            </a:r>
            <a:r>
              <a:rPr lang="en-US" dirty="0" smtClean="0"/>
              <a:t>, </a:t>
            </a:r>
            <a:r>
              <a:rPr lang="en-US" dirty="0" err="1" smtClean="0"/>
              <a:t>membantu</a:t>
            </a:r>
            <a:r>
              <a:rPr lang="en-US" dirty="0" smtClean="0"/>
              <a:t> </a:t>
            </a:r>
            <a:r>
              <a:rPr lang="en-US" dirty="0" err="1" smtClean="0"/>
              <a:t>perusahaan</a:t>
            </a:r>
            <a:r>
              <a:rPr lang="en-US" dirty="0" smtClean="0"/>
              <a:t> </a:t>
            </a:r>
            <a:r>
              <a:rPr lang="en-US" dirty="0" err="1" smtClean="0"/>
              <a:t>seperti</a:t>
            </a:r>
            <a:r>
              <a:rPr lang="en-US" dirty="0" smtClean="0"/>
              <a:t> </a:t>
            </a:r>
            <a:r>
              <a:rPr lang="en-US" i="1" dirty="0" smtClean="0"/>
              <a:t>Federal Express </a:t>
            </a:r>
            <a:r>
              <a:rPr lang="en-US" dirty="0" err="1" smtClean="0"/>
              <a:t>dan</a:t>
            </a:r>
            <a:r>
              <a:rPr lang="en-US" dirty="0" smtClean="0"/>
              <a:t> </a:t>
            </a:r>
            <a:r>
              <a:rPr lang="en-US" i="1" dirty="0" smtClean="0"/>
              <a:t>Dell Inc. </a:t>
            </a:r>
            <a:r>
              <a:rPr lang="en-US" dirty="0" err="1" smtClean="0"/>
              <a:t>dalam</a:t>
            </a:r>
            <a:r>
              <a:rPr lang="en-US" dirty="0" smtClean="0"/>
              <a:t> </a:t>
            </a:r>
            <a:r>
              <a:rPr lang="en-US" dirty="0" err="1" smtClean="0"/>
              <a:t>mengelola</a:t>
            </a:r>
            <a:r>
              <a:rPr lang="en-US" dirty="0" smtClean="0"/>
              <a:t> </a:t>
            </a:r>
            <a:r>
              <a:rPr lang="en-US" dirty="0" err="1" smtClean="0"/>
              <a:t>hubungan</a:t>
            </a:r>
            <a:r>
              <a:rPr lang="en-US" dirty="0" smtClean="0"/>
              <a:t> </a:t>
            </a:r>
            <a:r>
              <a:rPr lang="en-US" dirty="0" err="1" smtClean="0"/>
              <a:t>kerja</a:t>
            </a:r>
            <a:r>
              <a:rPr lang="en-US" dirty="0" smtClean="0"/>
              <a:t> </a:t>
            </a:r>
            <a:r>
              <a:rPr lang="en-US" dirty="0" err="1" smtClean="0"/>
              <a:t>sama</a:t>
            </a:r>
            <a:r>
              <a:rPr lang="en-US" dirty="0" smtClean="0"/>
              <a:t> </a:t>
            </a:r>
            <a:r>
              <a:rPr lang="en-US" dirty="0" err="1" smtClean="0"/>
              <a:t>untuk</a:t>
            </a:r>
            <a:r>
              <a:rPr lang="en-US" dirty="0" smtClean="0"/>
              <a:t> </a:t>
            </a:r>
            <a:r>
              <a:rPr lang="en-US" dirty="0" err="1" smtClean="0"/>
              <a:t>menjaga</a:t>
            </a:r>
            <a:r>
              <a:rPr lang="en-US" dirty="0" smtClean="0"/>
              <a:t> </a:t>
            </a:r>
            <a:r>
              <a:rPr lang="en-US" dirty="0" err="1" smtClean="0"/>
              <a:t>rantai</a:t>
            </a:r>
            <a:r>
              <a:rPr lang="en-US" dirty="0" smtClean="0"/>
              <a:t> </a:t>
            </a:r>
            <a:r>
              <a:rPr lang="en-US" dirty="0" err="1" smtClean="0"/>
              <a:t>pasokan</a:t>
            </a:r>
            <a:r>
              <a:rPr lang="en-US" dirty="0" smtClean="0"/>
              <a:t> yang </a:t>
            </a:r>
            <a:r>
              <a:rPr lang="en-US" dirty="0" err="1" smtClean="0"/>
              <a:t>lebih</a:t>
            </a:r>
            <a:r>
              <a:rPr lang="en-US" dirty="0" smtClean="0"/>
              <a:t> </a:t>
            </a:r>
            <a:r>
              <a:rPr lang="en-US" i="1" dirty="0" smtClean="0"/>
              <a:t>“ramping (lean)” </a:t>
            </a:r>
            <a:r>
              <a:rPr lang="en-US" dirty="0" err="1" smtClean="0"/>
              <a:t>dan</a:t>
            </a:r>
            <a:r>
              <a:rPr lang="en-US" dirty="0" smtClean="0"/>
              <a:t> </a:t>
            </a:r>
            <a:r>
              <a:rPr lang="en-US" dirty="0" err="1" smtClean="0"/>
              <a:t>memberi</a:t>
            </a:r>
            <a:r>
              <a:rPr lang="en-US" dirty="0" smtClean="0"/>
              <a:t> </a:t>
            </a:r>
            <a:r>
              <a:rPr lang="en-US" dirty="0" err="1" smtClean="0"/>
              <a:t>nilai</a:t>
            </a:r>
            <a:r>
              <a:rPr lang="en-US" dirty="0" smtClean="0"/>
              <a:t> </a:t>
            </a:r>
            <a:r>
              <a:rPr lang="en-US" dirty="0" err="1" smtClean="0"/>
              <a:t>tambah</a:t>
            </a:r>
            <a:r>
              <a:rPr lang="en-US" dirty="0" smtClean="0"/>
              <a:t> </a:t>
            </a:r>
            <a:r>
              <a:rPr lang="en-US" dirty="0" err="1" smtClean="0"/>
              <a:t>melalui</a:t>
            </a:r>
            <a:r>
              <a:rPr lang="en-US" dirty="0" smtClean="0"/>
              <a:t> </a:t>
            </a:r>
            <a:r>
              <a:rPr lang="en-US" dirty="0" err="1" smtClean="0"/>
              <a:t>rantai</a:t>
            </a:r>
            <a:r>
              <a:rPr lang="en-US" dirty="0" smtClean="0"/>
              <a:t> </a:t>
            </a:r>
            <a:r>
              <a:rPr lang="en-US" dirty="0" err="1" smtClean="0"/>
              <a:t>pasokan</a:t>
            </a:r>
            <a:r>
              <a:rPr lang="en-US" dirty="0" smtClean="0"/>
              <a:t> </a:t>
            </a:r>
            <a:r>
              <a:rPr lang="en-US" dirty="0" err="1" smtClean="0"/>
              <a:t>itu</a:t>
            </a:r>
            <a:r>
              <a:rPr lang="en-US" dirty="0" smtClean="0"/>
              <a:t> </a:t>
            </a:r>
            <a:r>
              <a:rPr lang="en-US" dirty="0" err="1" smtClean="0"/>
              <a:t>sendiri</a:t>
            </a:r>
            <a:r>
              <a:rPr lang="en-US" dirty="0" smtClean="0"/>
              <a:t>. </a:t>
            </a:r>
          </a:p>
          <a:p>
            <a:pPr algn="ctr"/>
            <a:endParaRPr lang="id-ID" dirty="0"/>
          </a:p>
        </p:txBody>
      </p:sp>
    </p:spTree>
    <p:extLst>
      <p:ext uri="{BB962C8B-B14F-4D97-AF65-F5344CB8AC3E}">
        <p14:creationId xmlns:p14="http://schemas.microsoft.com/office/powerpoint/2010/main" val="1653379338"/>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500034" y="214290"/>
            <a:ext cx="8215370" cy="714380"/>
          </a:xfrm>
          <a:prstGeom prst="roundRect">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ID" sz="3200" dirty="0" smtClean="0"/>
              <a:t>AKUNTANSI BIAYA DALAM AKTIVITAS PRODUKSI</a:t>
            </a:r>
            <a:endParaRPr lang="en-US" sz="3200" dirty="0"/>
          </a:p>
        </p:txBody>
      </p:sp>
      <p:grpSp>
        <p:nvGrpSpPr>
          <p:cNvPr id="2" name="Group 28"/>
          <p:cNvGrpSpPr/>
          <p:nvPr/>
        </p:nvGrpSpPr>
        <p:grpSpPr>
          <a:xfrm>
            <a:off x="5929322" y="1071546"/>
            <a:ext cx="2643206" cy="1500198"/>
            <a:chOff x="5929322" y="1071546"/>
            <a:chExt cx="2143140" cy="857256"/>
          </a:xfrm>
        </p:grpSpPr>
        <p:sp>
          <p:nvSpPr>
            <p:cNvPr id="24" name="Rounded Rectangle 23"/>
            <p:cNvSpPr/>
            <p:nvPr/>
          </p:nvSpPr>
          <p:spPr>
            <a:xfrm>
              <a:off x="5929322" y="1071546"/>
              <a:ext cx="2143140" cy="85725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p:cNvSpPr txBox="1"/>
            <p:nvPr/>
          </p:nvSpPr>
          <p:spPr>
            <a:xfrm>
              <a:off x="6000760" y="1071546"/>
              <a:ext cx="2071702" cy="817806"/>
            </a:xfrm>
            <a:prstGeom prst="rect">
              <a:avLst/>
            </a:prstGeom>
            <a:noFill/>
          </p:spPr>
          <p:txBody>
            <a:bodyPr wrap="square" rtlCol="0">
              <a:spAutoFit/>
            </a:bodyPr>
            <a:lstStyle/>
            <a:p>
              <a:pPr algn="ctr"/>
              <a:r>
                <a:rPr lang="en-ID" sz="2400" dirty="0" smtClean="0"/>
                <a:t>Lean Manufacturing</a:t>
              </a:r>
            </a:p>
            <a:p>
              <a:pPr algn="ctr"/>
              <a:r>
                <a:rPr lang="en-ID" sz="1300" dirty="0" err="1" smtClean="0"/>
                <a:t>Dirancang</a:t>
              </a:r>
              <a:r>
                <a:rPr lang="en-ID" sz="1300" dirty="0" smtClean="0"/>
                <a:t> </a:t>
              </a:r>
              <a:r>
                <a:rPr lang="en-ID" sz="1300" dirty="0" err="1" smtClean="0"/>
                <a:t>untuk</a:t>
              </a:r>
              <a:r>
                <a:rPr lang="en-ID" sz="1300" dirty="0" smtClean="0"/>
                <a:t> </a:t>
              </a:r>
              <a:r>
                <a:rPr lang="en-ID" sz="1300" dirty="0" err="1" smtClean="0"/>
                <a:t>menghilangkan</a:t>
              </a:r>
              <a:r>
                <a:rPr lang="en-ID" sz="1300" dirty="0" smtClean="0"/>
                <a:t> </a:t>
              </a:r>
              <a:r>
                <a:rPr lang="en-ID" sz="1300" dirty="0" err="1" smtClean="0"/>
                <a:t>pemborosan</a:t>
              </a:r>
              <a:r>
                <a:rPr lang="en-ID" sz="1300" dirty="0" smtClean="0"/>
                <a:t> </a:t>
              </a:r>
              <a:r>
                <a:rPr lang="en-ID" sz="1300" dirty="0" err="1" smtClean="0"/>
                <a:t>dalam</a:t>
              </a:r>
              <a:r>
                <a:rPr lang="en-ID" sz="1300" dirty="0" smtClean="0"/>
                <a:t> </a:t>
              </a:r>
              <a:r>
                <a:rPr lang="en-ID" sz="1300" dirty="0" err="1" smtClean="0"/>
                <a:t>proses</a:t>
              </a:r>
              <a:r>
                <a:rPr lang="en-ID" sz="1300" dirty="0" smtClean="0"/>
                <a:t> </a:t>
              </a:r>
              <a:r>
                <a:rPr lang="en-ID" sz="1300" dirty="0" err="1" smtClean="0"/>
                <a:t>produksi</a:t>
              </a:r>
              <a:endParaRPr lang="en-ID" sz="1300" dirty="0" smtClean="0"/>
            </a:p>
          </p:txBody>
        </p:sp>
      </p:grpSp>
      <p:grpSp>
        <p:nvGrpSpPr>
          <p:cNvPr id="3" name="Group 30"/>
          <p:cNvGrpSpPr/>
          <p:nvPr/>
        </p:nvGrpSpPr>
        <p:grpSpPr>
          <a:xfrm>
            <a:off x="5786446" y="3286124"/>
            <a:ext cx="2857520" cy="857256"/>
            <a:chOff x="5715008" y="3000372"/>
            <a:chExt cx="2500330" cy="857256"/>
          </a:xfrm>
        </p:grpSpPr>
        <p:sp>
          <p:nvSpPr>
            <p:cNvPr id="25" name="Rounded Rectangle 24"/>
            <p:cNvSpPr/>
            <p:nvPr/>
          </p:nvSpPr>
          <p:spPr>
            <a:xfrm>
              <a:off x="5786446" y="3000372"/>
              <a:ext cx="2428892" cy="85725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TextBox 6"/>
            <p:cNvSpPr txBox="1"/>
            <p:nvPr/>
          </p:nvSpPr>
          <p:spPr>
            <a:xfrm>
              <a:off x="5715008" y="3000372"/>
              <a:ext cx="2500330" cy="830997"/>
            </a:xfrm>
            <a:prstGeom prst="rect">
              <a:avLst/>
            </a:prstGeom>
            <a:noFill/>
          </p:spPr>
          <p:txBody>
            <a:bodyPr wrap="square" rtlCol="0">
              <a:spAutoFit/>
            </a:bodyPr>
            <a:lstStyle/>
            <a:p>
              <a:pPr algn="ctr"/>
              <a:r>
                <a:rPr lang="en-ID" sz="2400" dirty="0" err="1" smtClean="0"/>
                <a:t>Metode</a:t>
              </a:r>
              <a:endParaRPr lang="en-ID" sz="2400" dirty="0"/>
            </a:p>
            <a:p>
              <a:pPr algn="ctr"/>
              <a:r>
                <a:rPr lang="en-ID" sz="2400" dirty="0" smtClean="0"/>
                <a:t>Just-in-Time (JIT)</a:t>
              </a:r>
              <a:endParaRPr lang="en-US" sz="2400" dirty="0"/>
            </a:p>
          </p:txBody>
        </p:sp>
      </p:grpSp>
      <p:grpSp>
        <p:nvGrpSpPr>
          <p:cNvPr id="5" name="Group 48"/>
          <p:cNvGrpSpPr/>
          <p:nvPr/>
        </p:nvGrpSpPr>
        <p:grpSpPr>
          <a:xfrm>
            <a:off x="3286116" y="1357298"/>
            <a:ext cx="2428892" cy="1135717"/>
            <a:chOff x="3327261" y="1793217"/>
            <a:chExt cx="2428892" cy="1135717"/>
          </a:xfrm>
        </p:grpSpPr>
        <p:cxnSp>
          <p:nvCxnSpPr>
            <p:cNvPr id="9" name="Straight Arrow Connector 8"/>
            <p:cNvCxnSpPr/>
            <p:nvPr/>
          </p:nvCxnSpPr>
          <p:spPr>
            <a:xfrm flipV="1">
              <a:off x="3643306" y="2150407"/>
              <a:ext cx="2112847" cy="77852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20432099">
              <a:off x="3327261" y="1793217"/>
              <a:ext cx="2143140" cy="646331"/>
            </a:xfrm>
            <a:prstGeom prst="rect">
              <a:avLst/>
            </a:prstGeom>
            <a:noFill/>
          </p:spPr>
          <p:txBody>
            <a:bodyPr wrap="square" rtlCol="0">
              <a:spAutoFit/>
            </a:bodyPr>
            <a:lstStyle/>
            <a:p>
              <a:pPr algn="ctr"/>
              <a:r>
                <a:rPr lang="en-ID" dirty="0" err="1" smtClean="0">
                  <a:solidFill>
                    <a:schemeClr val="bg1"/>
                  </a:solidFill>
                </a:rPr>
                <a:t>Perkembangan</a:t>
              </a:r>
              <a:r>
                <a:rPr lang="en-ID" dirty="0" smtClean="0">
                  <a:solidFill>
                    <a:schemeClr val="bg1"/>
                  </a:solidFill>
                </a:rPr>
                <a:t> </a:t>
              </a:r>
              <a:r>
                <a:rPr lang="en-ID" dirty="0" err="1" smtClean="0">
                  <a:solidFill>
                    <a:schemeClr val="bg1"/>
                  </a:solidFill>
                </a:rPr>
                <a:t>Aktivitas</a:t>
              </a:r>
              <a:r>
                <a:rPr lang="en-ID" dirty="0" smtClean="0">
                  <a:solidFill>
                    <a:schemeClr val="bg1"/>
                  </a:solidFill>
                </a:rPr>
                <a:t> </a:t>
              </a:r>
              <a:r>
                <a:rPr lang="en-ID" dirty="0" err="1" smtClean="0">
                  <a:solidFill>
                    <a:schemeClr val="bg1"/>
                  </a:solidFill>
                </a:rPr>
                <a:t>Produksi</a:t>
              </a:r>
              <a:endParaRPr lang="en-US" dirty="0">
                <a:solidFill>
                  <a:schemeClr val="bg1"/>
                </a:solidFill>
              </a:endParaRPr>
            </a:p>
          </p:txBody>
        </p:sp>
      </p:grpSp>
      <p:cxnSp>
        <p:nvCxnSpPr>
          <p:cNvPr id="15" name="Straight Arrow Connector 14"/>
          <p:cNvCxnSpPr/>
          <p:nvPr/>
        </p:nvCxnSpPr>
        <p:spPr>
          <a:xfrm rot="5400000">
            <a:off x="6893735" y="2964652"/>
            <a:ext cx="642942" cy="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36"/>
          <p:cNvGrpSpPr/>
          <p:nvPr/>
        </p:nvGrpSpPr>
        <p:grpSpPr>
          <a:xfrm>
            <a:off x="5429256" y="4929198"/>
            <a:ext cx="3643338" cy="1857388"/>
            <a:chOff x="2357422" y="3857628"/>
            <a:chExt cx="3643338" cy="1857388"/>
          </a:xfrm>
        </p:grpSpPr>
        <p:sp>
          <p:nvSpPr>
            <p:cNvPr id="32" name="Rectangle 31"/>
            <p:cNvSpPr/>
            <p:nvPr/>
          </p:nvSpPr>
          <p:spPr>
            <a:xfrm>
              <a:off x="2357422" y="3857628"/>
              <a:ext cx="3643338" cy="18573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2" name="TextBox 21"/>
            <p:cNvSpPr txBox="1"/>
            <p:nvPr/>
          </p:nvSpPr>
          <p:spPr>
            <a:xfrm>
              <a:off x="2357422" y="3929066"/>
              <a:ext cx="3571900" cy="1631216"/>
            </a:xfrm>
            <a:prstGeom prst="rect">
              <a:avLst/>
            </a:prstGeom>
            <a:noFill/>
          </p:spPr>
          <p:txBody>
            <a:bodyPr wrap="square" rtlCol="0">
              <a:spAutoFit/>
            </a:bodyPr>
            <a:lstStyle/>
            <a:p>
              <a:r>
                <a:rPr lang="en-ID" sz="2000" dirty="0" smtClean="0"/>
                <a:t>Perusahaan </a:t>
              </a:r>
              <a:r>
                <a:rPr lang="en-ID" sz="2000" dirty="0" err="1" smtClean="0"/>
                <a:t>memproduksi</a:t>
              </a:r>
              <a:r>
                <a:rPr lang="en-ID" sz="2000" dirty="0" smtClean="0"/>
                <a:t> </a:t>
              </a:r>
              <a:r>
                <a:rPr lang="en-ID" sz="2000" dirty="0" err="1" smtClean="0"/>
                <a:t>atau</a:t>
              </a:r>
              <a:r>
                <a:rPr lang="en-ID" sz="2000" dirty="0" smtClean="0"/>
                <a:t> </a:t>
              </a:r>
              <a:r>
                <a:rPr lang="en-ID" sz="2000" dirty="0" err="1" smtClean="0"/>
                <a:t>hanya</a:t>
              </a:r>
              <a:r>
                <a:rPr lang="en-ID" sz="2000" dirty="0" smtClean="0"/>
                <a:t> </a:t>
              </a:r>
              <a:r>
                <a:rPr lang="en-ID" sz="2000" dirty="0" err="1" smtClean="0"/>
                <a:t>membeli</a:t>
              </a:r>
              <a:r>
                <a:rPr lang="en-ID" sz="2000" dirty="0" smtClean="0"/>
                <a:t> unit </a:t>
              </a:r>
              <a:r>
                <a:rPr lang="en-ID" sz="2000" dirty="0" err="1" smtClean="0"/>
                <a:t>pada</a:t>
              </a:r>
              <a:r>
                <a:rPr lang="en-ID" sz="2000" dirty="0" smtClean="0"/>
                <a:t> </a:t>
              </a:r>
              <a:r>
                <a:rPr lang="en-ID" sz="2000" dirty="0" err="1" smtClean="0"/>
                <a:t>saat</a:t>
              </a:r>
              <a:r>
                <a:rPr lang="en-ID" sz="2000" dirty="0" smtClean="0"/>
                <a:t> </a:t>
              </a:r>
              <a:r>
                <a:rPr lang="en-ID" sz="2000" dirty="0" err="1" smtClean="0"/>
                <a:t>akan</a:t>
              </a:r>
              <a:r>
                <a:rPr lang="en-ID" sz="2000" dirty="0" smtClean="0"/>
                <a:t> </a:t>
              </a:r>
              <a:r>
                <a:rPr lang="en-ID" sz="2000" dirty="0" err="1" smtClean="0"/>
                <a:t>digunakan</a:t>
              </a:r>
              <a:r>
                <a:rPr lang="en-ID" sz="2000" dirty="0" smtClean="0"/>
                <a:t>. </a:t>
              </a:r>
            </a:p>
            <a:p>
              <a:r>
                <a:rPr lang="en-ID" sz="2000" dirty="0" err="1" smtClean="0"/>
                <a:t>Tujuan</a:t>
              </a:r>
              <a:r>
                <a:rPr lang="en-ID" sz="2000" dirty="0" smtClean="0"/>
                <a:t> : </a:t>
              </a:r>
              <a:r>
                <a:rPr lang="en-ID" sz="2000" dirty="0" err="1" smtClean="0"/>
                <a:t>mengelola</a:t>
              </a:r>
              <a:r>
                <a:rPr lang="en-ID" sz="2000" dirty="0" smtClean="0"/>
                <a:t> </a:t>
              </a:r>
              <a:r>
                <a:rPr lang="en-ID" sz="2000" dirty="0" err="1" smtClean="0"/>
                <a:t>persediaan</a:t>
              </a:r>
              <a:r>
                <a:rPr lang="en-ID" sz="2000" dirty="0" smtClean="0"/>
                <a:t> </a:t>
              </a:r>
              <a:r>
                <a:rPr lang="en-ID" sz="2000" dirty="0" err="1" smtClean="0"/>
                <a:t>pada</a:t>
              </a:r>
              <a:r>
                <a:rPr lang="en-ID" sz="2000" dirty="0" smtClean="0"/>
                <a:t> </a:t>
              </a:r>
              <a:r>
                <a:rPr lang="en-ID" sz="2000" dirty="0" err="1" smtClean="0"/>
                <a:t>tingkat</a:t>
              </a:r>
              <a:r>
                <a:rPr lang="en-ID" sz="2000" dirty="0" smtClean="0"/>
                <a:t> minimum.</a:t>
              </a:r>
              <a:endParaRPr lang="en-US" sz="2000" dirty="0"/>
            </a:p>
          </p:txBody>
        </p:sp>
      </p:grpSp>
      <p:cxnSp>
        <p:nvCxnSpPr>
          <p:cNvPr id="39" name="Straight Arrow Connector 38"/>
          <p:cNvCxnSpPr/>
          <p:nvPr/>
        </p:nvCxnSpPr>
        <p:spPr>
          <a:xfrm rot="5400000">
            <a:off x="6893735" y="4536289"/>
            <a:ext cx="642942" cy="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1" name="Group 49"/>
          <p:cNvGrpSpPr/>
          <p:nvPr/>
        </p:nvGrpSpPr>
        <p:grpSpPr>
          <a:xfrm>
            <a:off x="2571736" y="3714752"/>
            <a:ext cx="3143272" cy="1285884"/>
            <a:chOff x="2571736" y="3714752"/>
            <a:chExt cx="3143272" cy="1285884"/>
          </a:xfrm>
        </p:grpSpPr>
        <p:cxnSp>
          <p:nvCxnSpPr>
            <p:cNvPr id="41" name="Straight Arrow Connector 40"/>
            <p:cNvCxnSpPr/>
            <p:nvPr/>
          </p:nvCxnSpPr>
          <p:spPr>
            <a:xfrm rot="10800000" flipV="1">
              <a:off x="2571736" y="3714752"/>
              <a:ext cx="3143272" cy="128588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rot="20265018">
              <a:off x="2845208" y="3913347"/>
              <a:ext cx="2143140" cy="369332"/>
            </a:xfrm>
            <a:prstGeom prst="rect">
              <a:avLst/>
            </a:prstGeom>
            <a:noFill/>
          </p:spPr>
          <p:txBody>
            <a:bodyPr wrap="square" rtlCol="0">
              <a:spAutoFit/>
            </a:bodyPr>
            <a:lstStyle/>
            <a:p>
              <a:pPr algn="ctr"/>
              <a:r>
                <a:rPr lang="en-ID" dirty="0" err="1" smtClean="0">
                  <a:solidFill>
                    <a:schemeClr val="bg1"/>
                  </a:solidFill>
                </a:rPr>
                <a:t>Juga</a:t>
              </a:r>
              <a:r>
                <a:rPr lang="en-ID" dirty="0" smtClean="0">
                  <a:solidFill>
                    <a:schemeClr val="bg1"/>
                  </a:solidFill>
                </a:rPr>
                <a:t> </a:t>
              </a:r>
              <a:r>
                <a:rPr lang="en-ID" dirty="0" err="1" smtClean="0">
                  <a:solidFill>
                    <a:schemeClr val="bg1"/>
                  </a:solidFill>
                </a:rPr>
                <a:t>menghasilkan</a:t>
              </a:r>
              <a:endParaRPr lang="en-US" dirty="0">
                <a:solidFill>
                  <a:schemeClr val="bg1"/>
                </a:solidFill>
              </a:endParaRPr>
            </a:p>
          </p:txBody>
        </p:sp>
      </p:grpSp>
      <p:grpSp>
        <p:nvGrpSpPr>
          <p:cNvPr id="12" name="Group 44"/>
          <p:cNvGrpSpPr/>
          <p:nvPr/>
        </p:nvGrpSpPr>
        <p:grpSpPr>
          <a:xfrm>
            <a:off x="214282" y="5214949"/>
            <a:ext cx="3214710" cy="1525472"/>
            <a:chOff x="5929322" y="1071546"/>
            <a:chExt cx="2143140" cy="857256"/>
          </a:xfrm>
        </p:grpSpPr>
        <p:sp>
          <p:nvSpPr>
            <p:cNvPr id="46" name="Rounded Rectangle 45"/>
            <p:cNvSpPr/>
            <p:nvPr/>
          </p:nvSpPr>
          <p:spPr>
            <a:xfrm>
              <a:off x="5929322" y="1071546"/>
              <a:ext cx="2143140" cy="85725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7" name="TextBox 46"/>
            <p:cNvSpPr txBox="1"/>
            <p:nvPr/>
          </p:nvSpPr>
          <p:spPr>
            <a:xfrm>
              <a:off x="6000760" y="1071547"/>
              <a:ext cx="2071702" cy="804257"/>
            </a:xfrm>
            <a:prstGeom prst="rect">
              <a:avLst/>
            </a:prstGeom>
            <a:noFill/>
          </p:spPr>
          <p:txBody>
            <a:bodyPr wrap="square" rtlCol="0">
              <a:spAutoFit/>
            </a:bodyPr>
            <a:lstStyle/>
            <a:p>
              <a:pPr algn="ctr"/>
              <a:r>
                <a:rPr lang="en-ID" sz="2400" dirty="0" smtClean="0"/>
                <a:t>Lean </a:t>
              </a:r>
            </a:p>
            <a:p>
              <a:pPr algn="ctr"/>
              <a:r>
                <a:rPr lang="en-ID" sz="2400" dirty="0" smtClean="0"/>
                <a:t>Accounting</a:t>
              </a:r>
            </a:p>
            <a:p>
              <a:pPr algn="ctr"/>
              <a:r>
                <a:rPr lang="en-ID" sz="1300" dirty="0" err="1" smtClean="0"/>
                <a:t>Dirancang</a:t>
              </a:r>
              <a:r>
                <a:rPr lang="en-ID" sz="1300" dirty="0" smtClean="0"/>
                <a:t> </a:t>
              </a:r>
              <a:r>
                <a:rPr lang="en-ID" sz="1300" dirty="0" err="1" smtClean="0"/>
                <a:t>untuk</a:t>
              </a:r>
              <a:r>
                <a:rPr lang="en-ID" sz="1300" dirty="0" smtClean="0"/>
                <a:t> </a:t>
              </a:r>
              <a:r>
                <a:rPr lang="en-ID" sz="1300" dirty="0" err="1" smtClean="0"/>
                <a:t>menghindari</a:t>
              </a:r>
              <a:r>
                <a:rPr lang="en-ID" sz="1300" dirty="0" smtClean="0"/>
                <a:t> </a:t>
              </a:r>
              <a:r>
                <a:rPr lang="en-ID" sz="1300" dirty="0" err="1" smtClean="0"/>
                <a:t>transaksi</a:t>
              </a:r>
              <a:r>
                <a:rPr lang="en-ID" sz="1300" dirty="0" smtClean="0"/>
                <a:t> yang </a:t>
              </a:r>
              <a:r>
                <a:rPr lang="en-ID" sz="1300" dirty="0" err="1" smtClean="0"/>
                <a:t>tidak</a:t>
              </a:r>
              <a:r>
                <a:rPr lang="en-ID" sz="1300" dirty="0" smtClean="0"/>
                <a:t> </a:t>
              </a:r>
              <a:r>
                <a:rPr lang="en-ID" sz="1300" dirty="0" err="1" smtClean="0"/>
                <a:t>diperlukan</a:t>
              </a:r>
              <a:r>
                <a:rPr lang="en-ID" sz="1300" dirty="0" smtClean="0"/>
                <a:t>. </a:t>
              </a:r>
              <a:r>
                <a:rPr lang="en-ID" sz="1300" dirty="0" err="1" smtClean="0"/>
                <a:t>Untuk</a:t>
              </a:r>
              <a:r>
                <a:rPr lang="en-ID" sz="1300" dirty="0" smtClean="0"/>
                <a:t> </a:t>
              </a:r>
              <a:r>
                <a:rPr lang="en-ID" sz="1300" dirty="0" err="1" smtClean="0"/>
                <a:t>menghindari</a:t>
              </a:r>
              <a:r>
                <a:rPr lang="en-ID" sz="1300" dirty="0" smtClean="0"/>
                <a:t> “</a:t>
              </a:r>
              <a:r>
                <a:rPr lang="en-ID" sz="1300" dirty="0" err="1" smtClean="0"/>
                <a:t>pemborosan</a:t>
              </a:r>
              <a:r>
                <a:rPr lang="en-ID" sz="1300" dirty="0" smtClean="0"/>
                <a:t>” </a:t>
              </a:r>
              <a:r>
                <a:rPr lang="en-ID" sz="1300" dirty="0" err="1" smtClean="0"/>
                <a:t>dalam</a:t>
              </a:r>
              <a:r>
                <a:rPr lang="en-ID" sz="1300" dirty="0" smtClean="0"/>
                <a:t> </a:t>
              </a:r>
              <a:r>
                <a:rPr lang="en-ID" sz="1300" dirty="0" err="1" smtClean="0"/>
                <a:t>proses</a:t>
              </a:r>
              <a:r>
                <a:rPr lang="en-ID" sz="1300" dirty="0" smtClean="0"/>
                <a:t> </a:t>
              </a:r>
              <a:r>
                <a:rPr lang="en-ID" sz="1300" dirty="0" err="1" smtClean="0"/>
                <a:t>akuntansi</a:t>
              </a:r>
              <a:r>
                <a:rPr lang="en-ID" sz="1300" dirty="0" smtClean="0"/>
                <a:t>.</a:t>
              </a:r>
              <a:endParaRPr lang="en-US" sz="1300" dirty="0"/>
            </a:p>
          </p:txBody>
        </p:sp>
      </p:grpSp>
      <p:grpSp>
        <p:nvGrpSpPr>
          <p:cNvPr id="13" name="Group 53"/>
          <p:cNvGrpSpPr/>
          <p:nvPr/>
        </p:nvGrpSpPr>
        <p:grpSpPr>
          <a:xfrm>
            <a:off x="357158" y="1071546"/>
            <a:ext cx="2937777" cy="2978513"/>
            <a:chOff x="357158" y="1071546"/>
            <a:chExt cx="2937777" cy="2978513"/>
          </a:xfrm>
        </p:grpSpPr>
        <p:pic>
          <p:nvPicPr>
            <p:cNvPr id="16386" name="Picture 2" descr="Hasil gambar untuk manager vector png jpg"/>
            <p:cNvPicPr>
              <a:picLocks noChangeAspect="1" noChangeArrowheads="1"/>
            </p:cNvPicPr>
            <p:nvPr/>
          </p:nvPicPr>
          <p:blipFill>
            <a:blip r:embed="rId3" cstate="print"/>
            <a:srcRect/>
            <a:stretch>
              <a:fillRect/>
            </a:stretch>
          </p:blipFill>
          <p:spPr bwMode="auto">
            <a:xfrm>
              <a:off x="428596" y="1071546"/>
              <a:ext cx="2866339" cy="2143140"/>
            </a:xfrm>
            <a:prstGeom prst="rect">
              <a:avLst/>
            </a:prstGeom>
            <a:noFill/>
          </p:spPr>
        </p:pic>
        <p:sp>
          <p:nvSpPr>
            <p:cNvPr id="53" name="TextBox 52"/>
            <p:cNvSpPr txBox="1"/>
            <p:nvPr/>
          </p:nvSpPr>
          <p:spPr>
            <a:xfrm>
              <a:off x="357158" y="3357562"/>
              <a:ext cx="2928958" cy="692497"/>
            </a:xfrm>
            <a:prstGeom prst="rect">
              <a:avLst/>
            </a:prstGeom>
            <a:noFill/>
          </p:spPr>
          <p:txBody>
            <a:bodyPr wrap="square" rtlCol="0">
              <a:spAutoFit/>
            </a:bodyPr>
            <a:lstStyle/>
            <a:p>
              <a:pPr algn="ctr"/>
              <a:r>
                <a:rPr lang="en-ID" sz="1300" dirty="0" err="1" smtClean="0">
                  <a:solidFill>
                    <a:schemeClr val="bg1"/>
                  </a:solidFill>
                </a:rPr>
                <a:t>Manajer</a:t>
              </a:r>
              <a:r>
                <a:rPr lang="en-ID" sz="1300" dirty="0" smtClean="0">
                  <a:solidFill>
                    <a:schemeClr val="bg1"/>
                  </a:solidFill>
                </a:rPr>
                <a:t> </a:t>
              </a:r>
              <a:r>
                <a:rPr lang="en-ID" sz="1300" dirty="0" err="1" smtClean="0">
                  <a:solidFill>
                    <a:schemeClr val="bg1"/>
                  </a:solidFill>
                </a:rPr>
                <a:t>dan</a:t>
              </a:r>
              <a:r>
                <a:rPr lang="en-ID" sz="1300" dirty="0" smtClean="0">
                  <a:solidFill>
                    <a:schemeClr val="bg1"/>
                  </a:solidFill>
                </a:rPr>
                <a:t> </a:t>
              </a:r>
              <a:r>
                <a:rPr lang="en-ID" sz="1300" dirty="0" err="1" smtClean="0">
                  <a:solidFill>
                    <a:schemeClr val="bg1"/>
                  </a:solidFill>
                </a:rPr>
                <a:t>akuntan</a:t>
              </a:r>
              <a:r>
                <a:rPr lang="en-ID" sz="1300" dirty="0" smtClean="0">
                  <a:solidFill>
                    <a:schemeClr val="bg1"/>
                  </a:solidFill>
                </a:rPr>
                <a:t> </a:t>
              </a:r>
              <a:r>
                <a:rPr lang="en-ID" sz="1300" dirty="0" err="1" smtClean="0">
                  <a:solidFill>
                    <a:schemeClr val="bg1"/>
                  </a:solidFill>
                </a:rPr>
                <a:t>butuh</a:t>
              </a:r>
              <a:r>
                <a:rPr lang="en-ID" sz="1300" dirty="0" smtClean="0">
                  <a:solidFill>
                    <a:schemeClr val="bg1"/>
                  </a:solidFill>
                </a:rPr>
                <a:t> </a:t>
              </a:r>
              <a:r>
                <a:rPr lang="en-ID" sz="1300" dirty="0" err="1" smtClean="0">
                  <a:solidFill>
                    <a:schemeClr val="bg1"/>
                  </a:solidFill>
                </a:rPr>
                <a:t>informasi</a:t>
              </a:r>
              <a:r>
                <a:rPr lang="en-ID" sz="1300" dirty="0" smtClean="0">
                  <a:solidFill>
                    <a:schemeClr val="bg1"/>
                  </a:solidFill>
                </a:rPr>
                <a:t> </a:t>
              </a:r>
              <a:r>
                <a:rPr lang="en-ID" sz="1300" dirty="0" err="1" smtClean="0">
                  <a:solidFill>
                    <a:schemeClr val="bg1"/>
                  </a:solidFill>
                </a:rPr>
                <a:t>biaya</a:t>
              </a:r>
              <a:r>
                <a:rPr lang="en-ID" sz="1300" dirty="0" smtClean="0">
                  <a:solidFill>
                    <a:schemeClr val="bg1"/>
                  </a:solidFill>
                </a:rPr>
                <a:t> </a:t>
              </a:r>
              <a:r>
                <a:rPr lang="en-ID" sz="1300" dirty="0" err="1" smtClean="0">
                  <a:solidFill>
                    <a:schemeClr val="bg1"/>
                  </a:solidFill>
                </a:rPr>
                <a:t>untuk</a:t>
              </a:r>
              <a:r>
                <a:rPr lang="en-ID" sz="1300" dirty="0" smtClean="0">
                  <a:solidFill>
                    <a:schemeClr val="bg1"/>
                  </a:solidFill>
                </a:rPr>
                <a:t> </a:t>
              </a:r>
              <a:r>
                <a:rPr lang="en-ID" sz="1300" dirty="0" err="1" smtClean="0">
                  <a:solidFill>
                    <a:schemeClr val="bg1"/>
                  </a:solidFill>
                </a:rPr>
                <a:t>memahami</a:t>
              </a:r>
              <a:r>
                <a:rPr lang="en-ID" sz="1300" dirty="0" smtClean="0">
                  <a:solidFill>
                    <a:schemeClr val="bg1"/>
                  </a:solidFill>
                </a:rPr>
                <a:t> </a:t>
              </a:r>
              <a:r>
                <a:rPr lang="en-ID" sz="1300" dirty="0" err="1" smtClean="0">
                  <a:solidFill>
                    <a:schemeClr val="bg1"/>
                  </a:solidFill>
                </a:rPr>
                <a:t>dan</a:t>
              </a:r>
              <a:r>
                <a:rPr lang="en-ID" sz="1300" dirty="0" smtClean="0">
                  <a:solidFill>
                    <a:schemeClr val="bg1"/>
                  </a:solidFill>
                </a:rPr>
                <a:t> </a:t>
              </a:r>
              <a:r>
                <a:rPr lang="en-ID" sz="1300" dirty="0" err="1" smtClean="0">
                  <a:solidFill>
                    <a:schemeClr val="bg1"/>
                  </a:solidFill>
                </a:rPr>
                <a:t>melaporkan</a:t>
              </a:r>
              <a:r>
                <a:rPr lang="en-ID" sz="1300" dirty="0" smtClean="0">
                  <a:solidFill>
                    <a:schemeClr val="bg1"/>
                  </a:solidFill>
                </a:rPr>
                <a:t> </a:t>
              </a:r>
              <a:r>
                <a:rPr lang="en-ID" sz="1300" dirty="0" err="1" smtClean="0">
                  <a:solidFill>
                    <a:schemeClr val="bg1"/>
                  </a:solidFill>
                </a:rPr>
                <a:t>biaya</a:t>
              </a:r>
              <a:r>
                <a:rPr lang="en-ID" sz="1300" dirty="0" smtClean="0">
                  <a:solidFill>
                    <a:schemeClr val="bg1"/>
                  </a:solidFill>
                </a:rPr>
                <a:t> yang </a:t>
              </a:r>
              <a:r>
                <a:rPr lang="en-ID" sz="1300" dirty="0" err="1" smtClean="0">
                  <a:solidFill>
                    <a:schemeClr val="bg1"/>
                  </a:solidFill>
                </a:rPr>
                <a:t>dibutuhkan</a:t>
              </a:r>
              <a:r>
                <a:rPr lang="en-ID" sz="1300" dirty="0" smtClean="0">
                  <a:solidFill>
                    <a:schemeClr val="bg1"/>
                  </a:solidFill>
                </a:rPr>
                <a:t> </a:t>
              </a:r>
              <a:r>
                <a:rPr lang="en-ID" sz="1300" dirty="0" err="1" smtClean="0">
                  <a:solidFill>
                    <a:schemeClr val="bg1"/>
                  </a:solidFill>
                </a:rPr>
                <a:t>untuk</a:t>
              </a:r>
              <a:r>
                <a:rPr lang="en-ID" sz="1300" dirty="0" smtClean="0">
                  <a:solidFill>
                    <a:schemeClr val="bg1"/>
                  </a:solidFill>
                </a:rPr>
                <a:t> </a:t>
              </a:r>
              <a:r>
                <a:rPr lang="en-ID" sz="1300" dirty="0" err="1" smtClean="0">
                  <a:solidFill>
                    <a:schemeClr val="bg1"/>
                  </a:solidFill>
                </a:rPr>
                <a:t>produksi</a:t>
              </a:r>
              <a:endParaRPr lang="en-US" sz="1300" dirty="0">
                <a:solidFill>
                  <a:schemeClr val="bg1"/>
                </a:solidFill>
              </a:endParaRP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9" dur="1000" fill="hold"/>
                                        <p:tgtEl>
                                          <p:spTgt spid="2"/>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5"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48" dur="1000" fill="hold"/>
                                        <p:tgtEl>
                                          <p:spTgt spid="3"/>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nodeType="click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p:cTn id="64"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67" dur="1000" fill="hold"/>
                                        <p:tgtEl>
                                          <p:spTgt spid="8"/>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8"/>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0" fill="hold" nodeType="click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p:cTn id="76" dur="500" fill="hold"/>
                                        <p:tgtEl>
                                          <p:spTgt spid="11"/>
                                        </p:tgtEl>
                                        <p:attrNameLst>
                                          <p:attrName>ppt_w</p:attrName>
                                        </p:attrNameLst>
                                      </p:cBhvr>
                                      <p:tavLst>
                                        <p:tav tm="0">
                                          <p:val>
                                            <p:fltVal val="0"/>
                                          </p:val>
                                        </p:tav>
                                        <p:tav tm="100000">
                                          <p:val>
                                            <p:strVal val="#ppt_w"/>
                                          </p:val>
                                        </p:tav>
                                      </p:tavLst>
                                    </p:anim>
                                    <p:anim calcmode="lin" valueType="num">
                                      <p:cBhvr>
                                        <p:cTn id="77" dur="500" fill="hold"/>
                                        <p:tgtEl>
                                          <p:spTgt spid="11"/>
                                        </p:tgtEl>
                                        <p:attrNameLst>
                                          <p:attrName>ppt_h</p:attrName>
                                        </p:attrNameLst>
                                      </p:cBhvr>
                                      <p:tavLst>
                                        <p:tav tm="0">
                                          <p:val>
                                            <p:fltVal val="0"/>
                                          </p:val>
                                        </p:tav>
                                        <p:tav tm="100000">
                                          <p:val>
                                            <p:strVal val="#ppt_h"/>
                                          </p:val>
                                        </p:tav>
                                      </p:tavLst>
                                    </p:anim>
                                    <p:animEffect transition="in" filter="fade">
                                      <p:cBhvr>
                                        <p:cTn id="78" dur="500"/>
                                        <p:tgtEl>
                                          <p:spTgt spid="11"/>
                                        </p:tgtEl>
                                      </p:cBhvr>
                                    </p:animEffect>
                                  </p:childTnLst>
                                </p:cTn>
                              </p:par>
                            </p:childTnLst>
                          </p:cTn>
                        </p:par>
                      </p:childTnLst>
                    </p:cTn>
                  </p:par>
                  <p:par>
                    <p:cTn id="79" fill="hold">
                      <p:stCondLst>
                        <p:cond delay="indefinite"/>
                      </p:stCondLst>
                      <p:childTnLst>
                        <p:par>
                          <p:cTn id="80" fill="hold">
                            <p:stCondLst>
                              <p:cond delay="0"/>
                            </p:stCondLst>
                            <p:childTnLst>
                              <p:par>
                                <p:cTn id="81" presetID="25" presetClass="entr" presetSubtype="0" fill="hold" nodeType="click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p:cTn id="8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8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86" dur="1000" fill="hold"/>
                                        <p:tgtEl>
                                          <p:spTgt spid="12"/>
                                        </p:tgtEl>
                                        <p:attrNameLst>
                                          <p:attrName>ppt_h</p:attrName>
                                        </p:attrNameLst>
                                      </p:cBhvr>
                                      <p:tavLst>
                                        <p:tav tm="0">
                                          <p:val>
                                            <p:strVal val="#ppt_h"/>
                                          </p:val>
                                        </p:tav>
                                        <p:tav tm="100000">
                                          <p:val>
                                            <p:strVal val="#ppt_h"/>
                                          </p:val>
                                        </p:tav>
                                      </p:tavLst>
                                    </p:anim>
                                    <p:anim calcmode="lin" valueType="num">
                                      <p:cBhvr>
                                        <p:cTn id="8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8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8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90"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8000" r="-18000"/>
          </a:stretch>
        </a:blipFill>
        <a:effectLst/>
      </p:bgPr>
    </p:bg>
    <p:spTree>
      <p:nvGrpSpPr>
        <p:cNvPr id="1" name=""/>
        <p:cNvGrpSpPr/>
        <p:nvPr/>
      </p:nvGrpSpPr>
      <p:grpSpPr>
        <a:xfrm>
          <a:off x="0" y="0"/>
          <a:ext cx="0" cy="0"/>
          <a:chOff x="0" y="0"/>
          <a:chExt cx="0" cy="0"/>
        </a:xfrm>
      </p:grpSpPr>
      <p:sp>
        <p:nvSpPr>
          <p:cNvPr id="4" name="Rounded Rectangle 3"/>
          <p:cNvSpPr/>
          <p:nvPr/>
        </p:nvSpPr>
        <p:spPr>
          <a:xfrm>
            <a:off x="500034" y="214290"/>
            <a:ext cx="8286808" cy="714380"/>
          </a:xfrm>
          <a:prstGeom prst="roundRect">
            <a:avLst/>
          </a:prstGeom>
          <a:solidFill>
            <a:srgbClr val="E32AE8"/>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ID" sz="3000" dirty="0" smtClean="0"/>
              <a:t>AKUNTANSI BIAYA DALAM AKTIVITAS PEMASARAN</a:t>
            </a:r>
            <a:endParaRPr lang="en-US" sz="3000" dirty="0"/>
          </a:p>
        </p:txBody>
      </p:sp>
      <p:grpSp>
        <p:nvGrpSpPr>
          <p:cNvPr id="2" name="Group 6"/>
          <p:cNvGrpSpPr/>
          <p:nvPr/>
        </p:nvGrpSpPr>
        <p:grpSpPr>
          <a:xfrm>
            <a:off x="357158" y="2143116"/>
            <a:ext cx="2786082" cy="4045599"/>
            <a:chOff x="642910" y="1214422"/>
            <a:chExt cx="3071834" cy="4666992"/>
          </a:xfrm>
        </p:grpSpPr>
        <p:pic>
          <p:nvPicPr>
            <p:cNvPr id="5122" name="Picture 2" descr="Hasil gambar untuk manager vector png jpg"/>
            <p:cNvPicPr>
              <a:picLocks noChangeAspect="1" noChangeArrowheads="1"/>
            </p:cNvPicPr>
            <p:nvPr/>
          </p:nvPicPr>
          <p:blipFill>
            <a:blip r:embed="rId3" cstate="print"/>
            <a:srcRect/>
            <a:stretch>
              <a:fillRect/>
            </a:stretch>
          </p:blipFill>
          <p:spPr bwMode="auto">
            <a:xfrm>
              <a:off x="642910" y="1214422"/>
              <a:ext cx="3071834" cy="2547259"/>
            </a:xfrm>
            <a:prstGeom prst="rect">
              <a:avLst/>
            </a:prstGeom>
            <a:noFill/>
          </p:spPr>
        </p:pic>
        <p:sp>
          <p:nvSpPr>
            <p:cNvPr id="5" name="TextBox 4"/>
            <p:cNvSpPr txBox="1"/>
            <p:nvPr/>
          </p:nvSpPr>
          <p:spPr>
            <a:xfrm>
              <a:off x="642910" y="3857628"/>
              <a:ext cx="3071834" cy="2023786"/>
            </a:xfrm>
            <a:prstGeom prst="rect">
              <a:avLst/>
            </a:prstGeom>
            <a:noFill/>
          </p:spPr>
          <p:txBody>
            <a:bodyPr wrap="square" rtlCol="0">
              <a:spAutoFit/>
            </a:bodyPr>
            <a:lstStyle/>
            <a:p>
              <a:pPr algn="ctr"/>
              <a:r>
                <a:rPr lang="en-ID" dirty="0" err="1" smtClean="0">
                  <a:solidFill>
                    <a:schemeClr val="bg1"/>
                  </a:solidFill>
                </a:rPr>
                <a:t>Manajer</a:t>
              </a:r>
              <a:r>
                <a:rPr lang="en-ID" dirty="0" smtClean="0">
                  <a:solidFill>
                    <a:schemeClr val="bg1"/>
                  </a:solidFill>
                </a:rPr>
                <a:t> </a:t>
              </a:r>
              <a:r>
                <a:rPr lang="en-ID" dirty="0" err="1" smtClean="0">
                  <a:solidFill>
                    <a:schemeClr val="bg1"/>
                  </a:solidFill>
                </a:rPr>
                <a:t>pemasaran</a:t>
              </a:r>
              <a:r>
                <a:rPr lang="en-ID" dirty="0" smtClean="0">
                  <a:solidFill>
                    <a:schemeClr val="bg1"/>
                  </a:solidFill>
                </a:rPr>
                <a:t> </a:t>
              </a:r>
              <a:r>
                <a:rPr lang="en-ID" dirty="0" err="1" smtClean="0">
                  <a:solidFill>
                    <a:schemeClr val="bg1"/>
                  </a:solidFill>
                </a:rPr>
                <a:t>membutuhkan</a:t>
              </a:r>
              <a:r>
                <a:rPr lang="en-ID" dirty="0" smtClean="0">
                  <a:solidFill>
                    <a:schemeClr val="bg1"/>
                  </a:solidFill>
                </a:rPr>
                <a:t> info </a:t>
              </a:r>
              <a:r>
                <a:rPr lang="en-ID" dirty="0" err="1" smtClean="0">
                  <a:solidFill>
                    <a:schemeClr val="bg1"/>
                  </a:solidFill>
                </a:rPr>
                <a:t>akuntansi</a:t>
              </a:r>
              <a:r>
                <a:rPr lang="en-ID" dirty="0" smtClean="0">
                  <a:solidFill>
                    <a:schemeClr val="bg1"/>
                  </a:solidFill>
                </a:rPr>
                <a:t> </a:t>
              </a:r>
              <a:r>
                <a:rPr lang="en-ID" dirty="0" err="1" smtClean="0">
                  <a:solidFill>
                    <a:schemeClr val="bg1"/>
                  </a:solidFill>
                </a:rPr>
                <a:t>biaya</a:t>
              </a:r>
              <a:r>
                <a:rPr lang="en-ID" dirty="0" smtClean="0">
                  <a:solidFill>
                    <a:schemeClr val="bg1"/>
                  </a:solidFill>
                </a:rPr>
                <a:t> </a:t>
              </a:r>
              <a:r>
                <a:rPr lang="en-ID" dirty="0" err="1" smtClean="0">
                  <a:solidFill>
                    <a:schemeClr val="bg1"/>
                  </a:solidFill>
                </a:rPr>
                <a:t>untuk</a:t>
              </a:r>
              <a:r>
                <a:rPr lang="en-ID" dirty="0" smtClean="0">
                  <a:solidFill>
                    <a:schemeClr val="bg1"/>
                  </a:solidFill>
                </a:rPr>
                <a:t> </a:t>
              </a:r>
              <a:r>
                <a:rPr lang="en-ID" dirty="0" err="1" smtClean="0">
                  <a:solidFill>
                    <a:schemeClr val="bg1"/>
                  </a:solidFill>
                </a:rPr>
                <a:t>melihat</a:t>
              </a:r>
              <a:r>
                <a:rPr lang="en-ID" dirty="0" smtClean="0">
                  <a:solidFill>
                    <a:schemeClr val="bg1"/>
                  </a:solidFill>
                </a:rPr>
                <a:t> </a:t>
              </a:r>
              <a:r>
                <a:rPr lang="en-ID" dirty="0" err="1" smtClean="0">
                  <a:solidFill>
                    <a:schemeClr val="bg1"/>
                  </a:solidFill>
                </a:rPr>
                <a:t>profitabilitas</a:t>
              </a:r>
              <a:r>
                <a:rPr lang="en-ID" dirty="0" smtClean="0">
                  <a:solidFill>
                    <a:schemeClr val="bg1"/>
                  </a:solidFill>
                </a:rPr>
                <a:t> </a:t>
              </a:r>
              <a:r>
                <a:rPr lang="en-ID" dirty="0" err="1" smtClean="0">
                  <a:solidFill>
                    <a:schemeClr val="bg1"/>
                  </a:solidFill>
                </a:rPr>
                <a:t>dari</a:t>
              </a:r>
              <a:r>
                <a:rPr lang="en-ID" dirty="0" smtClean="0">
                  <a:solidFill>
                    <a:schemeClr val="bg1"/>
                  </a:solidFill>
                </a:rPr>
                <a:t> </a:t>
              </a:r>
              <a:r>
                <a:rPr lang="en-ID" dirty="0" err="1" smtClean="0">
                  <a:solidFill>
                    <a:schemeClr val="bg1"/>
                  </a:solidFill>
                </a:rPr>
                <a:t>kelompok</a:t>
              </a:r>
              <a:r>
                <a:rPr lang="en-ID" dirty="0" smtClean="0">
                  <a:solidFill>
                    <a:schemeClr val="bg1"/>
                  </a:solidFill>
                </a:rPr>
                <a:t> </a:t>
              </a:r>
              <a:r>
                <a:rPr lang="en-ID" dirty="0" err="1" smtClean="0">
                  <a:solidFill>
                    <a:schemeClr val="bg1"/>
                  </a:solidFill>
                </a:rPr>
                <a:t>pelanggan</a:t>
              </a:r>
              <a:r>
                <a:rPr lang="en-ID" dirty="0" smtClean="0">
                  <a:solidFill>
                    <a:schemeClr val="bg1"/>
                  </a:solidFill>
                </a:rPr>
                <a:t> yang </a:t>
              </a:r>
              <a:r>
                <a:rPr lang="en-ID" dirty="0" err="1" smtClean="0">
                  <a:solidFill>
                    <a:schemeClr val="bg1"/>
                  </a:solidFill>
                </a:rPr>
                <a:t>berbeda</a:t>
              </a:r>
              <a:r>
                <a:rPr lang="en-ID" dirty="0" smtClean="0">
                  <a:solidFill>
                    <a:schemeClr val="bg1"/>
                  </a:solidFill>
                </a:rPr>
                <a:t>.</a:t>
              </a:r>
              <a:endParaRPr lang="en-US" dirty="0">
                <a:solidFill>
                  <a:schemeClr val="bg1"/>
                </a:solidFill>
              </a:endParaRPr>
            </a:p>
          </p:txBody>
        </p:sp>
      </p:grpSp>
      <p:grpSp>
        <p:nvGrpSpPr>
          <p:cNvPr id="3" name="Group 8"/>
          <p:cNvGrpSpPr/>
          <p:nvPr/>
        </p:nvGrpSpPr>
        <p:grpSpPr>
          <a:xfrm>
            <a:off x="3500430" y="3286124"/>
            <a:ext cx="2862888" cy="2766238"/>
            <a:chOff x="4857752" y="1500174"/>
            <a:chExt cx="3095498" cy="2691475"/>
          </a:xfrm>
        </p:grpSpPr>
        <p:pic>
          <p:nvPicPr>
            <p:cNvPr id="5124" name="Picture 4" descr="Gambar terkait"/>
            <p:cNvPicPr>
              <a:picLocks noChangeAspect="1" noChangeArrowheads="1"/>
            </p:cNvPicPr>
            <p:nvPr/>
          </p:nvPicPr>
          <p:blipFill>
            <a:blip r:embed="rId4" cstate="print"/>
            <a:srcRect/>
            <a:stretch>
              <a:fillRect/>
            </a:stretch>
          </p:blipFill>
          <p:spPr bwMode="auto">
            <a:xfrm>
              <a:off x="4934994" y="2334261"/>
              <a:ext cx="3018256" cy="1857388"/>
            </a:xfrm>
            <a:prstGeom prst="rect">
              <a:avLst/>
            </a:prstGeom>
            <a:noFill/>
          </p:spPr>
        </p:pic>
        <p:sp>
          <p:nvSpPr>
            <p:cNvPr id="8" name="TextBox 7"/>
            <p:cNvSpPr txBox="1"/>
            <p:nvPr/>
          </p:nvSpPr>
          <p:spPr>
            <a:xfrm>
              <a:off x="4857752" y="1500174"/>
              <a:ext cx="3000395" cy="898375"/>
            </a:xfrm>
            <a:prstGeom prst="rect">
              <a:avLst/>
            </a:prstGeom>
            <a:noFill/>
          </p:spPr>
          <p:txBody>
            <a:bodyPr wrap="square" rtlCol="0">
              <a:spAutoFit/>
            </a:bodyPr>
            <a:lstStyle/>
            <a:p>
              <a:pPr algn="ctr"/>
              <a:r>
                <a:rPr lang="en-ID" dirty="0" err="1" smtClean="0">
                  <a:solidFill>
                    <a:schemeClr val="bg1"/>
                  </a:solidFill>
                </a:rPr>
                <a:t>Mengumpulkan</a:t>
              </a:r>
              <a:r>
                <a:rPr lang="en-ID" dirty="0" smtClean="0">
                  <a:solidFill>
                    <a:schemeClr val="bg1"/>
                  </a:solidFill>
                </a:rPr>
                <a:t> data </a:t>
              </a:r>
              <a:r>
                <a:rPr lang="en-ID" dirty="0" err="1" smtClean="0">
                  <a:solidFill>
                    <a:schemeClr val="bg1"/>
                  </a:solidFill>
                </a:rPr>
                <a:t>pelanggan</a:t>
              </a:r>
              <a:r>
                <a:rPr lang="en-ID" dirty="0" smtClean="0">
                  <a:solidFill>
                    <a:schemeClr val="bg1"/>
                  </a:solidFill>
                </a:rPr>
                <a:t> yang </a:t>
              </a:r>
              <a:r>
                <a:rPr lang="en-ID" dirty="0" err="1" smtClean="0">
                  <a:solidFill>
                    <a:schemeClr val="bg1"/>
                  </a:solidFill>
                </a:rPr>
                <a:t>berasal</a:t>
              </a:r>
              <a:r>
                <a:rPr lang="en-ID" dirty="0" smtClean="0">
                  <a:solidFill>
                    <a:schemeClr val="bg1"/>
                  </a:solidFill>
                </a:rPr>
                <a:t> </a:t>
              </a:r>
              <a:r>
                <a:rPr lang="en-ID" dirty="0" err="1" smtClean="0">
                  <a:solidFill>
                    <a:schemeClr val="bg1"/>
                  </a:solidFill>
                </a:rPr>
                <a:t>dari</a:t>
              </a:r>
              <a:r>
                <a:rPr lang="en-ID" dirty="0" smtClean="0">
                  <a:solidFill>
                    <a:schemeClr val="bg1"/>
                  </a:solidFill>
                </a:rPr>
                <a:t> </a:t>
              </a:r>
              <a:r>
                <a:rPr lang="en-ID" dirty="0" err="1" smtClean="0">
                  <a:solidFill>
                    <a:schemeClr val="bg1"/>
                  </a:solidFill>
                </a:rPr>
                <a:t>berbagai</a:t>
              </a:r>
              <a:r>
                <a:rPr lang="en-ID" dirty="0" smtClean="0">
                  <a:solidFill>
                    <a:schemeClr val="bg1"/>
                  </a:solidFill>
                </a:rPr>
                <a:t> </a:t>
              </a:r>
              <a:r>
                <a:rPr lang="en-ID" dirty="0" err="1" smtClean="0">
                  <a:solidFill>
                    <a:schemeClr val="bg1"/>
                  </a:solidFill>
                </a:rPr>
                <a:t>kalangan</a:t>
              </a:r>
              <a:endParaRPr lang="en-US" dirty="0">
                <a:solidFill>
                  <a:schemeClr val="bg1"/>
                </a:solidFill>
              </a:endParaRPr>
            </a:p>
          </p:txBody>
        </p:sp>
      </p:grpSp>
      <p:sp>
        <p:nvSpPr>
          <p:cNvPr id="10" name="Rounded Rectangle 9"/>
          <p:cNvSpPr/>
          <p:nvPr/>
        </p:nvSpPr>
        <p:spPr>
          <a:xfrm>
            <a:off x="3857620" y="1357298"/>
            <a:ext cx="3857652" cy="1571636"/>
          </a:xfrm>
          <a:prstGeom prst="roundRect">
            <a:avLst/>
          </a:prstGeom>
          <a:ln>
            <a:solidFill>
              <a:srgbClr val="2DEF23"/>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D" sz="2400" dirty="0" err="1" smtClean="0"/>
              <a:t>Manajemen</a:t>
            </a:r>
            <a:r>
              <a:rPr lang="en-ID" sz="2400" dirty="0" smtClean="0"/>
              <a:t> </a:t>
            </a:r>
            <a:r>
              <a:rPr lang="en-ID" sz="2400" dirty="0" err="1" smtClean="0"/>
              <a:t>Hubungan</a:t>
            </a:r>
            <a:r>
              <a:rPr lang="en-ID" sz="2400" dirty="0" smtClean="0"/>
              <a:t> </a:t>
            </a:r>
            <a:r>
              <a:rPr lang="en-ID" sz="2400" dirty="0" err="1" smtClean="0"/>
              <a:t>Pelanggan</a:t>
            </a:r>
            <a:r>
              <a:rPr lang="en-ID" sz="2400" dirty="0" smtClean="0"/>
              <a:t> (</a:t>
            </a:r>
            <a:r>
              <a:rPr lang="en-ID" sz="2400" i="1" dirty="0" smtClean="0"/>
              <a:t>Customer </a:t>
            </a:r>
            <a:r>
              <a:rPr lang="en-ID" sz="2400" i="1" dirty="0" err="1" smtClean="0"/>
              <a:t>Realitionship</a:t>
            </a:r>
            <a:r>
              <a:rPr lang="en-ID" sz="2400" i="1" dirty="0" smtClean="0"/>
              <a:t> Management-CMR)</a:t>
            </a:r>
            <a:endParaRPr lang="en-US" dirty="0"/>
          </a:p>
        </p:txBody>
      </p:sp>
      <p:sp>
        <p:nvSpPr>
          <p:cNvPr id="5126" name="AutoShape 6" descr="Gambar terkai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8" name="AutoShape 8" descr="Gambar terkai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30" name="AutoShape 10" descr="Gambar terkai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32" name="AutoShape 12" descr="Gambar terkai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6" name="Group 19"/>
          <p:cNvGrpSpPr/>
          <p:nvPr/>
        </p:nvGrpSpPr>
        <p:grpSpPr>
          <a:xfrm>
            <a:off x="5857884" y="3714752"/>
            <a:ext cx="3286116" cy="2941100"/>
            <a:chOff x="5857884" y="3714752"/>
            <a:chExt cx="3286116" cy="2941100"/>
          </a:xfrm>
        </p:grpSpPr>
        <p:grpSp>
          <p:nvGrpSpPr>
            <p:cNvPr id="7" name="Group 17"/>
            <p:cNvGrpSpPr/>
            <p:nvPr/>
          </p:nvGrpSpPr>
          <p:grpSpPr>
            <a:xfrm>
              <a:off x="5857884" y="3714752"/>
              <a:ext cx="3286116" cy="2583674"/>
              <a:chOff x="5357818" y="3857628"/>
              <a:chExt cx="3286116" cy="2583674"/>
            </a:xfrm>
          </p:grpSpPr>
          <p:pic>
            <p:nvPicPr>
              <p:cNvPr id="5134" name="Picture 14" descr="Hasil gambar untuk uang vector png"/>
              <p:cNvPicPr>
                <a:picLocks noChangeAspect="1" noChangeArrowheads="1"/>
              </p:cNvPicPr>
              <p:nvPr/>
            </p:nvPicPr>
            <p:blipFill>
              <a:blip r:embed="rId5" cstate="print"/>
              <a:srcRect/>
              <a:stretch>
                <a:fillRect/>
              </a:stretch>
            </p:blipFill>
            <p:spPr bwMode="auto">
              <a:xfrm>
                <a:off x="7330711" y="3929066"/>
                <a:ext cx="1313223" cy="1008521"/>
              </a:xfrm>
              <a:prstGeom prst="rect">
                <a:avLst/>
              </a:prstGeom>
              <a:noFill/>
            </p:spPr>
          </p:pic>
          <p:pic>
            <p:nvPicPr>
              <p:cNvPr id="5136" name="Picture 16" descr="Hasil gambar untuk grafik vektor png"/>
              <p:cNvPicPr>
                <a:picLocks noChangeAspect="1" noChangeArrowheads="1"/>
              </p:cNvPicPr>
              <p:nvPr/>
            </p:nvPicPr>
            <p:blipFill>
              <a:blip r:embed="rId6" cstate="print"/>
              <a:srcRect/>
              <a:stretch>
                <a:fillRect/>
              </a:stretch>
            </p:blipFill>
            <p:spPr bwMode="auto">
              <a:xfrm>
                <a:off x="5357818" y="4929198"/>
                <a:ext cx="2857520" cy="1512104"/>
              </a:xfrm>
              <a:prstGeom prst="rect">
                <a:avLst/>
              </a:prstGeom>
              <a:noFill/>
            </p:spPr>
          </p:pic>
          <p:pic>
            <p:nvPicPr>
              <p:cNvPr id="17" name="Picture 14" descr="Hasil gambar untuk uang vector png"/>
              <p:cNvPicPr>
                <a:picLocks noChangeAspect="1" noChangeArrowheads="1"/>
              </p:cNvPicPr>
              <p:nvPr/>
            </p:nvPicPr>
            <p:blipFill>
              <a:blip r:embed="rId5" cstate="print"/>
              <a:srcRect/>
              <a:stretch>
                <a:fillRect/>
              </a:stretch>
            </p:blipFill>
            <p:spPr bwMode="auto">
              <a:xfrm>
                <a:off x="6715140" y="3857628"/>
                <a:ext cx="1313223" cy="1008521"/>
              </a:xfrm>
              <a:prstGeom prst="rect">
                <a:avLst/>
              </a:prstGeom>
              <a:noFill/>
            </p:spPr>
          </p:pic>
        </p:grpSp>
        <p:sp>
          <p:nvSpPr>
            <p:cNvPr id="19" name="TextBox 18"/>
            <p:cNvSpPr txBox="1"/>
            <p:nvPr/>
          </p:nvSpPr>
          <p:spPr>
            <a:xfrm>
              <a:off x="6500826" y="6286520"/>
              <a:ext cx="1857388" cy="369332"/>
            </a:xfrm>
            <a:prstGeom prst="rect">
              <a:avLst/>
            </a:prstGeom>
            <a:noFill/>
          </p:spPr>
          <p:txBody>
            <a:bodyPr wrap="square" rtlCol="0">
              <a:spAutoFit/>
            </a:bodyPr>
            <a:lstStyle/>
            <a:p>
              <a:r>
                <a:rPr lang="en-ID" dirty="0" err="1" smtClean="0">
                  <a:solidFill>
                    <a:schemeClr val="bg1"/>
                  </a:solidFill>
                </a:rPr>
                <a:t>Menguntungkan</a:t>
              </a:r>
              <a:r>
                <a:rPr lang="en-ID" dirty="0" smtClean="0">
                  <a:solidFill>
                    <a:schemeClr val="bg1"/>
                  </a:solidFill>
                </a:rPr>
                <a:t> </a:t>
              </a:r>
              <a:endParaRPr lang="en-US" dirty="0">
                <a:solidFill>
                  <a:schemeClr val="bg1"/>
                </a:solidFill>
              </a:endParaRPr>
            </a:p>
          </p:txBody>
        </p:sp>
      </p:gr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900" decel="100000" fill="hold"/>
                                        <p:tgtEl>
                                          <p:spTgt spid="10"/>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1000" fill="hold"/>
                                        <p:tgtEl>
                                          <p:spTgt spid="3"/>
                                        </p:tgtEl>
                                        <p:attrNameLst>
                                          <p:attrName>ppt_x</p:attrName>
                                        </p:attrNameLst>
                                      </p:cBhvr>
                                      <p:tavLst>
                                        <p:tav tm="0">
                                          <p:val>
                                            <p:strVal val="#ppt_x"/>
                                          </p:val>
                                        </p:tav>
                                        <p:tav tm="100000">
                                          <p:val>
                                            <p:strVal val="#ppt_x"/>
                                          </p:val>
                                        </p:tav>
                                      </p:tavLst>
                                    </p:anim>
                                    <p:anim calcmode="lin" valueType="num">
                                      <p:cBhvr additive="base">
                                        <p:cTn id="21"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900" decel="100000" fill="hold"/>
                                        <p:tgtEl>
                                          <p:spTgt spid="6"/>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4" name="Rounded Rectangle 3"/>
          <p:cNvSpPr/>
          <p:nvPr/>
        </p:nvSpPr>
        <p:spPr>
          <a:xfrm>
            <a:off x="500034" y="214290"/>
            <a:ext cx="7929618" cy="714380"/>
          </a:xfrm>
          <a:prstGeom prst="roundRect">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ID" sz="3000" dirty="0" smtClean="0"/>
              <a:t>AKUNTANSI BIAYA DALAM AKTIVITAS DISTRIBUSI</a:t>
            </a:r>
            <a:endParaRPr lang="en-US" sz="3000" dirty="0"/>
          </a:p>
        </p:txBody>
      </p:sp>
      <p:pic>
        <p:nvPicPr>
          <p:cNvPr id="4100" name="Picture 4" descr="Gambar terkait"/>
          <p:cNvPicPr>
            <a:picLocks noChangeAspect="1" noChangeArrowheads="1"/>
          </p:cNvPicPr>
          <p:nvPr/>
        </p:nvPicPr>
        <p:blipFill>
          <a:blip r:embed="rId3" cstate="print"/>
          <a:srcRect/>
          <a:stretch>
            <a:fillRect/>
          </a:stretch>
        </p:blipFill>
        <p:spPr bwMode="auto">
          <a:xfrm>
            <a:off x="2685476" y="2190773"/>
            <a:ext cx="3804371" cy="2952739"/>
          </a:xfrm>
          <a:prstGeom prst="rect">
            <a:avLst/>
          </a:prstGeom>
          <a:noFill/>
        </p:spPr>
      </p:pic>
      <p:sp>
        <p:nvSpPr>
          <p:cNvPr id="6" name="Rectangle 5"/>
          <p:cNvSpPr/>
          <p:nvPr/>
        </p:nvSpPr>
        <p:spPr>
          <a:xfrm>
            <a:off x="142844" y="1571612"/>
            <a:ext cx="2428892" cy="45005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D" sz="2000" dirty="0" err="1" smtClean="0"/>
              <a:t>Seorang</a:t>
            </a:r>
            <a:r>
              <a:rPr lang="en-ID" sz="2000" dirty="0" smtClean="0"/>
              <a:t> </a:t>
            </a:r>
            <a:r>
              <a:rPr lang="en-ID" sz="2000" dirty="0" err="1" smtClean="0"/>
              <a:t>manajer</a:t>
            </a:r>
            <a:r>
              <a:rPr lang="en-ID" sz="2000" dirty="0" smtClean="0"/>
              <a:t> </a:t>
            </a:r>
            <a:r>
              <a:rPr lang="en-ID" sz="2000" dirty="0" err="1" smtClean="0"/>
              <a:t>dan</a:t>
            </a:r>
            <a:r>
              <a:rPr lang="en-ID" sz="2000" dirty="0" smtClean="0"/>
              <a:t> </a:t>
            </a:r>
            <a:r>
              <a:rPr lang="en-ID" sz="2000" dirty="0" err="1" smtClean="0"/>
              <a:t>akuntan</a:t>
            </a:r>
            <a:r>
              <a:rPr lang="en-ID" sz="2000" dirty="0" smtClean="0"/>
              <a:t> </a:t>
            </a:r>
            <a:r>
              <a:rPr lang="en-ID" sz="2000" dirty="0" err="1" smtClean="0"/>
              <a:t>biaya</a:t>
            </a:r>
            <a:r>
              <a:rPr lang="en-ID" sz="2000" dirty="0" smtClean="0"/>
              <a:t> </a:t>
            </a:r>
            <a:r>
              <a:rPr lang="en-ID" sz="2000" dirty="0" err="1" smtClean="0"/>
              <a:t>saling</a:t>
            </a:r>
            <a:r>
              <a:rPr lang="en-ID" sz="2000" dirty="0" smtClean="0"/>
              <a:t> </a:t>
            </a:r>
            <a:r>
              <a:rPr lang="en-ID" sz="2000" dirty="0" err="1" smtClean="0"/>
              <a:t>bekerjasama</a:t>
            </a:r>
            <a:r>
              <a:rPr lang="en-ID" sz="2000" dirty="0" smtClean="0"/>
              <a:t> </a:t>
            </a:r>
            <a:r>
              <a:rPr lang="en-ID" sz="2000" dirty="0" err="1" smtClean="0"/>
              <a:t>untuk</a:t>
            </a:r>
            <a:r>
              <a:rPr lang="en-ID" sz="2000" dirty="0" smtClean="0"/>
              <a:t> </a:t>
            </a:r>
            <a:r>
              <a:rPr lang="en-ID" sz="2000" dirty="0" err="1" smtClean="0"/>
              <a:t>membuat</a:t>
            </a:r>
            <a:r>
              <a:rPr lang="en-ID" sz="2000" dirty="0" smtClean="0"/>
              <a:t> </a:t>
            </a:r>
            <a:r>
              <a:rPr lang="en-ID" sz="2000" dirty="0" err="1" smtClean="0"/>
              <a:t>perkiraan</a:t>
            </a:r>
            <a:r>
              <a:rPr lang="en-ID" sz="2000" dirty="0" smtClean="0"/>
              <a:t> yang </a:t>
            </a:r>
            <a:r>
              <a:rPr lang="en-ID" sz="2000" u="sng" dirty="0" err="1" smtClean="0"/>
              <a:t>lebih</a:t>
            </a:r>
            <a:r>
              <a:rPr lang="en-ID" sz="2000" u="sng" dirty="0" smtClean="0"/>
              <a:t> </a:t>
            </a:r>
            <a:r>
              <a:rPr lang="en-ID" sz="2000" u="sng" dirty="0" err="1" smtClean="0"/>
              <a:t>efisien</a:t>
            </a:r>
            <a:r>
              <a:rPr lang="en-ID" sz="2000" dirty="0" smtClean="0"/>
              <a:t>. </a:t>
            </a:r>
            <a:r>
              <a:rPr lang="en-ID" sz="2000" dirty="0" err="1" smtClean="0"/>
              <a:t>Apakah</a:t>
            </a:r>
            <a:r>
              <a:rPr lang="en-ID" sz="2000" dirty="0" smtClean="0"/>
              <a:t> </a:t>
            </a:r>
            <a:r>
              <a:rPr lang="en-ID" sz="2000" dirty="0" err="1" smtClean="0"/>
              <a:t>mereka</a:t>
            </a:r>
            <a:r>
              <a:rPr lang="en-ID" sz="2000" dirty="0" smtClean="0"/>
              <a:t> </a:t>
            </a:r>
            <a:r>
              <a:rPr lang="en-ID" sz="2000" dirty="0" err="1" smtClean="0"/>
              <a:t>hanya</a:t>
            </a:r>
            <a:r>
              <a:rPr lang="en-ID" sz="2000" dirty="0" smtClean="0"/>
              <a:t> </a:t>
            </a:r>
            <a:r>
              <a:rPr lang="en-ID" sz="2000" dirty="0" err="1" smtClean="0"/>
              <a:t>akan</a:t>
            </a:r>
            <a:r>
              <a:rPr lang="en-ID" sz="2000" dirty="0" smtClean="0"/>
              <a:t> </a:t>
            </a:r>
            <a:r>
              <a:rPr lang="en-ID" sz="2000" dirty="0" err="1" smtClean="0"/>
              <a:t>bekerja</a:t>
            </a:r>
            <a:r>
              <a:rPr lang="en-ID" sz="2000" dirty="0" smtClean="0"/>
              <a:t> </a:t>
            </a:r>
            <a:r>
              <a:rPr lang="en-ID" sz="2000" dirty="0" err="1" smtClean="0"/>
              <a:t>dalam</a:t>
            </a:r>
            <a:r>
              <a:rPr lang="en-ID" sz="2000" dirty="0" smtClean="0"/>
              <a:t> </a:t>
            </a:r>
            <a:r>
              <a:rPr lang="en-ID" sz="2000" dirty="0" err="1" smtClean="0"/>
              <a:t>perusahaan</a:t>
            </a:r>
            <a:r>
              <a:rPr lang="en-ID" sz="2000" dirty="0" smtClean="0"/>
              <a:t> </a:t>
            </a:r>
            <a:r>
              <a:rPr lang="en-ID" sz="2000" dirty="0" err="1" smtClean="0"/>
              <a:t>sendiri</a:t>
            </a:r>
            <a:r>
              <a:rPr lang="en-ID" sz="2000" dirty="0" smtClean="0"/>
              <a:t> </a:t>
            </a:r>
            <a:r>
              <a:rPr lang="en-ID" sz="2000" dirty="0" err="1" smtClean="0"/>
              <a:t>atau</a:t>
            </a:r>
            <a:r>
              <a:rPr lang="en-ID" sz="2000" dirty="0" smtClean="0"/>
              <a:t> </a:t>
            </a:r>
            <a:r>
              <a:rPr lang="en-ID" sz="2000" dirty="0" err="1" smtClean="0"/>
              <a:t>bekerjasama</a:t>
            </a:r>
            <a:r>
              <a:rPr lang="en-ID" sz="2000" dirty="0" smtClean="0"/>
              <a:t> </a:t>
            </a:r>
            <a:r>
              <a:rPr lang="en-ID" sz="2000" dirty="0" err="1" smtClean="0"/>
              <a:t>dengan</a:t>
            </a:r>
            <a:r>
              <a:rPr lang="en-ID" sz="2000" dirty="0" smtClean="0"/>
              <a:t> </a:t>
            </a:r>
            <a:r>
              <a:rPr lang="en-ID" sz="2000" dirty="0" err="1" smtClean="0"/>
              <a:t>perusahaan</a:t>
            </a:r>
            <a:r>
              <a:rPr lang="en-ID" sz="2000" dirty="0" smtClean="0"/>
              <a:t> lain, </a:t>
            </a:r>
            <a:r>
              <a:rPr lang="en-ID" sz="2000" dirty="0" err="1" smtClean="0"/>
              <a:t>baik</a:t>
            </a:r>
            <a:r>
              <a:rPr lang="en-ID" sz="2000" dirty="0" smtClean="0"/>
              <a:t> </a:t>
            </a:r>
            <a:r>
              <a:rPr lang="en-ID" sz="2000" dirty="0" err="1" smtClean="0"/>
              <a:t>dalam</a:t>
            </a:r>
            <a:r>
              <a:rPr lang="en-ID" sz="2000" dirty="0" smtClean="0"/>
              <a:t> </a:t>
            </a:r>
            <a:r>
              <a:rPr lang="en-ID" sz="2000" dirty="0" err="1" smtClean="0"/>
              <a:t>menghasilkan</a:t>
            </a:r>
            <a:r>
              <a:rPr lang="en-ID" sz="2000" dirty="0" smtClean="0"/>
              <a:t> </a:t>
            </a:r>
            <a:r>
              <a:rPr lang="en-ID" sz="2000" dirty="0" err="1" smtClean="0"/>
              <a:t>produk</a:t>
            </a:r>
            <a:r>
              <a:rPr lang="en-ID" sz="2000" dirty="0" smtClean="0"/>
              <a:t> </a:t>
            </a:r>
            <a:r>
              <a:rPr lang="en-ID" sz="2000" dirty="0" err="1" smtClean="0"/>
              <a:t>atau</a:t>
            </a:r>
            <a:r>
              <a:rPr lang="en-ID" sz="2000" dirty="0" smtClean="0"/>
              <a:t> </a:t>
            </a:r>
            <a:r>
              <a:rPr lang="en-ID" sz="2000" dirty="0" err="1" smtClean="0"/>
              <a:t>aktivitas</a:t>
            </a:r>
            <a:r>
              <a:rPr lang="en-ID" sz="2000" dirty="0" smtClean="0"/>
              <a:t> </a:t>
            </a:r>
            <a:r>
              <a:rPr lang="en-ID" sz="2000" dirty="0" err="1" smtClean="0"/>
              <a:t>jasa</a:t>
            </a:r>
            <a:r>
              <a:rPr lang="en-ID" sz="2000" dirty="0" smtClean="0"/>
              <a:t>.</a:t>
            </a:r>
            <a:endParaRPr lang="en-US" sz="2000" dirty="0"/>
          </a:p>
        </p:txBody>
      </p:sp>
      <p:sp>
        <p:nvSpPr>
          <p:cNvPr id="7" name="Rectangle 6"/>
          <p:cNvSpPr/>
          <p:nvPr/>
        </p:nvSpPr>
        <p:spPr>
          <a:xfrm>
            <a:off x="2857488" y="5715016"/>
            <a:ext cx="3571900" cy="8572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D" sz="3200" b="1" dirty="0" smtClean="0">
                <a:solidFill>
                  <a:srgbClr val="FF0000"/>
                </a:solidFill>
              </a:rPr>
              <a:t>PENGALIHDAYAAN</a:t>
            </a:r>
            <a:endParaRPr lang="en-US" sz="3200" b="1" dirty="0">
              <a:solidFill>
                <a:srgbClr val="FF0000"/>
              </a:solidFill>
            </a:endParaRPr>
          </a:p>
        </p:txBody>
      </p:sp>
      <p:sp>
        <p:nvSpPr>
          <p:cNvPr id="8" name="Rectangle 7"/>
          <p:cNvSpPr/>
          <p:nvPr/>
        </p:nvSpPr>
        <p:spPr>
          <a:xfrm>
            <a:off x="6643702" y="1412776"/>
            <a:ext cx="2428892" cy="51845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ID" sz="2000" dirty="0" err="1" smtClean="0"/>
              <a:t>Apabila</a:t>
            </a:r>
            <a:r>
              <a:rPr lang="en-ID" sz="2000" dirty="0" smtClean="0"/>
              <a:t> </a:t>
            </a:r>
            <a:r>
              <a:rPr lang="en-ID" sz="2000" dirty="0" err="1" smtClean="0"/>
              <a:t>kerja</a:t>
            </a:r>
            <a:r>
              <a:rPr lang="en-ID" sz="2000" dirty="0" smtClean="0"/>
              <a:t> </a:t>
            </a:r>
            <a:r>
              <a:rPr lang="en-ID" sz="2000" dirty="0" err="1" smtClean="0"/>
              <a:t>sama</a:t>
            </a:r>
            <a:r>
              <a:rPr lang="en-ID" sz="2000" dirty="0" smtClean="0"/>
              <a:t> </a:t>
            </a:r>
            <a:r>
              <a:rPr lang="en-ID" sz="2000" dirty="0" err="1" smtClean="0"/>
              <a:t>sudah</a:t>
            </a:r>
            <a:r>
              <a:rPr lang="en-ID" sz="2000" dirty="0" smtClean="0"/>
              <a:t> </a:t>
            </a:r>
            <a:r>
              <a:rPr lang="en-ID" sz="2000" dirty="0" err="1" smtClean="0"/>
              <a:t>meluas</a:t>
            </a:r>
            <a:r>
              <a:rPr lang="en-ID" sz="2000" dirty="0" smtClean="0"/>
              <a:t> </a:t>
            </a:r>
            <a:r>
              <a:rPr lang="en-ID" sz="2000" dirty="0" err="1" smtClean="0"/>
              <a:t>maka</a:t>
            </a:r>
            <a:r>
              <a:rPr lang="en-ID" sz="2000" dirty="0" smtClean="0"/>
              <a:t> info </a:t>
            </a:r>
            <a:r>
              <a:rPr lang="en-ID" sz="2000" dirty="0" err="1" smtClean="0"/>
              <a:t>mengenai</a:t>
            </a:r>
            <a:r>
              <a:rPr lang="en-ID" sz="2000" dirty="0" smtClean="0"/>
              <a:t>:</a:t>
            </a:r>
          </a:p>
          <a:p>
            <a:pPr marL="457200" indent="-457200">
              <a:buAutoNum type="arabicPeriod"/>
            </a:pPr>
            <a:r>
              <a:rPr lang="en-ID" sz="2000" dirty="0" err="1" smtClean="0"/>
              <a:t>Pasar</a:t>
            </a:r>
            <a:endParaRPr lang="en-ID" sz="2000" dirty="0"/>
          </a:p>
          <a:p>
            <a:pPr marL="457200" indent="-457200">
              <a:buAutoNum type="arabicPeriod"/>
            </a:pPr>
            <a:r>
              <a:rPr lang="en-ID" sz="2000" dirty="0" err="1" smtClean="0"/>
              <a:t>Regulasi</a:t>
            </a:r>
            <a:endParaRPr lang="en-ID" sz="2000" dirty="0" smtClean="0"/>
          </a:p>
          <a:p>
            <a:pPr marL="457200" indent="-457200">
              <a:buAutoNum type="arabicPeriod"/>
            </a:pPr>
            <a:r>
              <a:rPr lang="en-ID" sz="2000" dirty="0" err="1" smtClean="0"/>
              <a:t>Perdagangan</a:t>
            </a:r>
            <a:endParaRPr lang="en-ID" sz="2000" dirty="0" smtClean="0"/>
          </a:p>
          <a:p>
            <a:r>
              <a:rPr lang="en-ID" sz="2000" dirty="0" err="1" smtClean="0"/>
              <a:t>Menjadi</a:t>
            </a:r>
            <a:r>
              <a:rPr lang="en-ID" sz="2000" dirty="0" smtClean="0"/>
              <a:t> </a:t>
            </a:r>
            <a:r>
              <a:rPr lang="en-ID" sz="2000" dirty="0" err="1" smtClean="0"/>
              <a:t>sangat</a:t>
            </a:r>
            <a:r>
              <a:rPr lang="en-ID" sz="2000" dirty="0" smtClean="0"/>
              <a:t> </a:t>
            </a:r>
            <a:r>
              <a:rPr lang="en-ID" sz="2000" dirty="0" err="1" smtClean="0"/>
              <a:t>penting</a:t>
            </a:r>
            <a:r>
              <a:rPr lang="en-ID" sz="2000" dirty="0" smtClean="0"/>
              <a:t>. </a:t>
            </a:r>
          </a:p>
          <a:p>
            <a:r>
              <a:rPr lang="en-ID" sz="2000" dirty="0" err="1" smtClean="0"/>
              <a:t>Maka</a:t>
            </a:r>
            <a:r>
              <a:rPr lang="en-ID" sz="2000" dirty="0" smtClean="0"/>
              <a:t> </a:t>
            </a:r>
            <a:r>
              <a:rPr lang="en-ID" sz="2000" dirty="0" err="1" smtClean="0"/>
              <a:t>dari</a:t>
            </a:r>
            <a:r>
              <a:rPr lang="en-ID" sz="2000" dirty="0" smtClean="0"/>
              <a:t> </a:t>
            </a:r>
            <a:r>
              <a:rPr lang="en-ID" sz="2000" dirty="0" err="1" smtClean="0"/>
              <a:t>itu</a:t>
            </a:r>
            <a:r>
              <a:rPr lang="en-ID" sz="2000" dirty="0" smtClean="0"/>
              <a:t> </a:t>
            </a:r>
            <a:r>
              <a:rPr lang="en-ID" sz="2000" dirty="0" err="1" smtClean="0"/>
              <a:t>informasi</a:t>
            </a:r>
            <a:r>
              <a:rPr lang="en-ID" sz="2000" dirty="0" smtClean="0"/>
              <a:t> </a:t>
            </a:r>
            <a:r>
              <a:rPr lang="en-ID" sz="2000" dirty="0" err="1" smtClean="0"/>
              <a:t>Akuntansi</a:t>
            </a:r>
            <a:r>
              <a:rPr lang="en-ID" sz="2000" dirty="0" smtClean="0"/>
              <a:t> </a:t>
            </a:r>
            <a:r>
              <a:rPr lang="en-ID" sz="2000" dirty="0" err="1" smtClean="0"/>
              <a:t>Biaya</a:t>
            </a:r>
            <a:r>
              <a:rPr lang="en-ID" sz="2000" dirty="0" smtClean="0"/>
              <a:t> ,</a:t>
            </a:r>
            <a:r>
              <a:rPr lang="id-ID" sz="2000" dirty="0" smtClean="0"/>
              <a:t> mengidentifikasi </a:t>
            </a:r>
            <a:r>
              <a:rPr lang="en-ID" sz="2000" dirty="0" err="1" smtClean="0"/>
              <a:t>suatu</a:t>
            </a:r>
            <a:r>
              <a:rPr lang="en-ID" sz="2000" dirty="0" smtClean="0"/>
              <a:t> </a:t>
            </a:r>
            <a:r>
              <a:rPr lang="en-ID" sz="2000" dirty="0" err="1" smtClean="0"/>
              <a:t>perusahaan</a:t>
            </a:r>
            <a:r>
              <a:rPr lang="en-ID" sz="2000" dirty="0" smtClean="0"/>
              <a:t> </a:t>
            </a:r>
            <a:r>
              <a:rPr lang="en-ID" sz="2000" u="sng" dirty="0" err="1" smtClean="0"/>
              <a:t>menjadi</a:t>
            </a:r>
            <a:r>
              <a:rPr lang="en-ID" sz="2000" u="sng" dirty="0" smtClean="0"/>
              <a:t> </a:t>
            </a:r>
            <a:r>
              <a:rPr lang="en-ID" sz="2000" u="sng" dirty="0" err="1" smtClean="0"/>
              <a:t>lebih</a:t>
            </a:r>
            <a:r>
              <a:rPr lang="en-ID" sz="2000" u="sng" dirty="0" smtClean="0"/>
              <a:t> </a:t>
            </a:r>
            <a:r>
              <a:rPr lang="en-ID" sz="2000" u="sng" dirty="0" err="1" smtClean="0"/>
              <a:t>efisien</a:t>
            </a:r>
            <a:r>
              <a:rPr lang="en-ID" sz="2000" u="sng" dirty="0" smtClean="0"/>
              <a:t> </a:t>
            </a:r>
            <a:r>
              <a:rPr lang="en-ID" sz="2000" dirty="0" err="1" smtClean="0"/>
              <a:t>dalam</a:t>
            </a:r>
            <a:r>
              <a:rPr lang="en-ID" sz="2000" dirty="0" smtClean="0"/>
              <a:t> </a:t>
            </a:r>
            <a:r>
              <a:rPr lang="en-ID" sz="2000" dirty="0" err="1" smtClean="0"/>
              <a:t>mendistribusikan</a:t>
            </a:r>
            <a:r>
              <a:rPr lang="en-ID" sz="2000" dirty="0" smtClean="0"/>
              <a:t> </a:t>
            </a:r>
            <a:r>
              <a:rPr lang="en-ID" sz="2000" dirty="0" err="1" smtClean="0"/>
              <a:t>produk</a:t>
            </a:r>
            <a:r>
              <a:rPr lang="en-ID" sz="2000" dirty="0" smtClean="0"/>
              <a:t> </a:t>
            </a:r>
            <a:r>
              <a:rPr lang="en-ID" sz="2000" dirty="0" err="1" smtClean="0"/>
              <a:t>dan</a:t>
            </a:r>
            <a:r>
              <a:rPr lang="en-ID" sz="2000" dirty="0" smtClean="0"/>
              <a:t> </a:t>
            </a:r>
            <a:r>
              <a:rPr lang="en-ID" sz="2000" dirty="0" err="1" smtClean="0"/>
              <a:t>jasa</a:t>
            </a:r>
            <a:r>
              <a:rPr lang="en-ID" sz="2000" dirty="0" smtClean="0"/>
              <a:t>.</a:t>
            </a:r>
            <a:endParaRPr lang="en-US" sz="2000"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4" name="Rounded Rectangle 3"/>
          <p:cNvSpPr/>
          <p:nvPr/>
        </p:nvSpPr>
        <p:spPr>
          <a:xfrm>
            <a:off x="428596" y="214290"/>
            <a:ext cx="8286808" cy="714380"/>
          </a:xfrm>
          <a:prstGeom prst="roundRect">
            <a:avLst/>
          </a:prstGeom>
          <a:solidFill>
            <a:srgbClr val="00B05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ID" sz="2500" dirty="0" smtClean="0"/>
              <a:t>AKUNTANSI BIAYA DALAM AKTIVITAS LAYANAN PELANGGAN</a:t>
            </a:r>
            <a:endParaRPr lang="en-US" sz="2500" dirty="0"/>
          </a:p>
        </p:txBody>
      </p:sp>
      <p:sp>
        <p:nvSpPr>
          <p:cNvPr id="5" name="Rounded Rectangle 4"/>
          <p:cNvSpPr/>
          <p:nvPr/>
        </p:nvSpPr>
        <p:spPr>
          <a:xfrm>
            <a:off x="357158" y="1357298"/>
            <a:ext cx="3714776" cy="157163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ID" sz="2800" dirty="0" err="1" smtClean="0"/>
              <a:t>Menggunakan</a:t>
            </a:r>
            <a:r>
              <a:rPr lang="en-ID" sz="2800" dirty="0" smtClean="0"/>
              <a:t> </a:t>
            </a:r>
            <a:r>
              <a:rPr lang="en-ID" sz="2800" dirty="0" err="1" smtClean="0"/>
              <a:t>Konsep</a:t>
            </a:r>
            <a:r>
              <a:rPr lang="en-ID" sz="2800" dirty="0" smtClean="0"/>
              <a:t> </a:t>
            </a:r>
            <a:r>
              <a:rPr lang="en-ID" sz="2800" b="1" dirty="0" err="1"/>
              <a:t>M</a:t>
            </a:r>
            <a:r>
              <a:rPr lang="en-ID" sz="2800" b="1" dirty="0" err="1" smtClean="0"/>
              <a:t>anajemen</a:t>
            </a:r>
            <a:r>
              <a:rPr lang="en-ID" sz="2800" b="1" dirty="0" smtClean="0"/>
              <a:t> </a:t>
            </a:r>
            <a:r>
              <a:rPr lang="en-ID" sz="2800" b="1" dirty="0" err="1" smtClean="0"/>
              <a:t>Kualitas</a:t>
            </a:r>
            <a:r>
              <a:rPr lang="en-ID" sz="2800" b="1" dirty="0" smtClean="0"/>
              <a:t> Total</a:t>
            </a:r>
            <a:endParaRPr lang="en-US" b="1" dirty="0"/>
          </a:p>
        </p:txBody>
      </p:sp>
      <p:sp>
        <p:nvSpPr>
          <p:cNvPr id="6" name="Rounded Rectangle 5"/>
          <p:cNvSpPr/>
          <p:nvPr/>
        </p:nvSpPr>
        <p:spPr>
          <a:xfrm>
            <a:off x="5143504" y="1357298"/>
            <a:ext cx="3714776" cy="157163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ID" dirty="0" err="1" smtClean="0"/>
              <a:t>Keberhasilan</a:t>
            </a:r>
            <a:r>
              <a:rPr lang="en-ID" dirty="0" smtClean="0"/>
              <a:t> </a:t>
            </a:r>
            <a:r>
              <a:rPr lang="en-ID" dirty="0" err="1" smtClean="0"/>
              <a:t>dari</a:t>
            </a:r>
            <a:r>
              <a:rPr lang="en-ID" dirty="0" smtClean="0"/>
              <a:t> </a:t>
            </a:r>
            <a:r>
              <a:rPr lang="en-ID" dirty="0" err="1" smtClean="0"/>
              <a:t>seluruh</a:t>
            </a:r>
            <a:r>
              <a:rPr lang="en-ID" dirty="0" smtClean="0"/>
              <a:t> </a:t>
            </a:r>
            <a:r>
              <a:rPr lang="en-ID" dirty="0" err="1" smtClean="0"/>
              <a:t>dimensi</a:t>
            </a:r>
            <a:r>
              <a:rPr lang="en-ID" dirty="0" smtClean="0"/>
              <a:t> </a:t>
            </a:r>
            <a:r>
              <a:rPr lang="en-ID" dirty="0" err="1" smtClean="0"/>
              <a:t>akan</a:t>
            </a:r>
            <a:r>
              <a:rPr lang="en-ID" dirty="0" smtClean="0"/>
              <a:t> </a:t>
            </a:r>
            <a:r>
              <a:rPr lang="en-ID" dirty="0" err="1" smtClean="0"/>
              <a:t>ditentukan</a:t>
            </a:r>
            <a:r>
              <a:rPr lang="en-ID" dirty="0" smtClean="0"/>
              <a:t> </a:t>
            </a:r>
            <a:r>
              <a:rPr lang="en-ID" dirty="0" err="1" smtClean="0"/>
              <a:t>oleh</a:t>
            </a:r>
            <a:r>
              <a:rPr lang="en-ID" dirty="0" smtClean="0"/>
              <a:t> </a:t>
            </a:r>
            <a:r>
              <a:rPr lang="en-ID" dirty="0" err="1" smtClean="0"/>
              <a:t>pelanggan</a:t>
            </a:r>
            <a:r>
              <a:rPr lang="en-ID" dirty="0" smtClean="0"/>
              <a:t>. </a:t>
            </a:r>
          </a:p>
          <a:p>
            <a:pPr algn="ctr"/>
            <a:r>
              <a:rPr lang="en-ID" dirty="0" err="1" smtClean="0"/>
              <a:t>Pelanggan</a:t>
            </a:r>
            <a:r>
              <a:rPr lang="en-ID" dirty="0" smtClean="0"/>
              <a:t> yang </a:t>
            </a:r>
            <a:r>
              <a:rPr lang="en-ID" dirty="0" err="1" smtClean="0"/>
              <a:t>menentukan</a:t>
            </a:r>
            <a:r>
              <a:rPr lang="en-ID" dirty="0" smtClean="0"/>
              <a:t> </a:t>
            </a:r>
            <a:r>
              <a:rPr lang="en-ID" dirty="0" err="1" smtClean="0"/>
              <a:t>Kualitas</a:t>
            </a:r>
            <a:r>
              <a:rPr lang="en-ID" dirty="0" smtClean="0"/>
              <a:t> </a:t>
            </a:r>
            <a:r>
              <a:rPr lang="en-ID" dirty="0" err="1" smtClean="0"/>
              <a:t>dari</a:t>
            </a:r>
            <a:r>
              <a:rPr lang="en-ID" dirty="0" smtClean="0"/>
              <a:t> </a:t>
            </a:r>
            <a:r>
              <a:rPr lang="en-ID" dirty="0" err="1" smtClean="0"/>
              <a:t>suatu</a:t>
            </a:r>
            <a:r>
              <a:rPr lang="en-ID" dirty="0" smtClean="0"/>
              <a:t> </a:t>
            </a:r>
            <a:r>
              <a:rPr lang="en-ID" dirty="0" err="1" smtClean="0"/>
              <a:t>produk</a:t>
            </a:r>
            <a:r>
              <a:rPr lang="en-ID" dirty="0" smtClean="0"/>
              <a:t> </a:t>
            </a:r>
            <a:r>
              <a:rPr lang="en-ID" dirty="0" err="1" smtClean="0"/>
              <a:t>ataupun</a:t>
            </a:r>
            <a:r>
              <a:rPr lang="en-ID" dirty="0" smtClean="0"/>
              <a:t> </a:t>
            </a:r>
            <a:r>
              <a:rPr lang="en-ID" dirty="0" err="1" smtClean="0"/>
              <a:t>jasa.dari</a:t>
            </a:r>
            <a:r>
              <a:rPr lang="en-ID" dirty="0" smtClean="0"/>
              <a:t> </a:t>
            </a:r>
            <a:r>
              <a:rPr lang="en-ID" dirty="0" err="1" smtClean="0"/>
              <a:t>suatu</a:t>
            </a:r>
            <a:r>
              <a:rPr lang="en-ID" dirty="0" smtClean="0"/>
              <a:t> </a:t>
            </a:r>
            <a:r>
              <a:rPr lang="en-ID" dirty="0" err="1" smtClean="0"/>
              <a:t>perusahaan</a:t>
            </a:r>
            <a:endParaRPr lang="en-US" dirty="0"/>
          </a:p>
        </p:txBody>
      </p:sp>
      <p:cxnSp>
        <p:nvCxnSpPr>
          <p:cNvPr id="8" name="Straight Arrow Connector 7"/>
          <p:cNvCxnSpPr/>
          <p:nvPr/>
        </p:nvCxnSpPr>
        <p:spPr>
          <a:xfrm>
            <a:off x="4214810" y="2143116"/>
            <a:ext cx="785818" cy="1588"/>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57158" y="3500438"/>
            <a:ext cx="8429684" cy="4286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D" dirty="0" err="1" smtClean="0"/>
              <a:t>Dua</a:t>
            </a:r>
            <a:r>
              <a:rPr lang="en-ID" dirty="0" smtClean="0"/>
              <a:t> </a:t>
            </a:r>
            <a:r>
              <a:rPr lang="en-ID" dirty="0" err="1" smtClean="0"/>
              <a:t>jenis</a:t>
            </a:r>
            <a:r>
              <a:rPr lang="en-ID" dirty="0" smtClean="0"/>
              <a:t> </a:t>
            </a:r>
            <a:r>
              <a:rPr lang="en-ID" dirty="0" err="1" smtClean="0"/>
              <a:t>keputusan</a:t>
            </a:r>
            <a:r>
              <a:rPr lang="en-ID" dirty="0"/>
              <a:t> </a:t>
            </a:r>
            <a:r>
              <a:rPr lang="en-ID" dirty="0" smtClean="0"/>
              <a:t>yang </a:t>
            </a:r>
            <a:r>
              <a:rPr lang="en-ID" dirty="0" err="1" smtClean="0"/>
              <a:t>disarankan</a:t>
            </a:r>
            <a:r>
              <a:rPr lang="en-ID" dirty="0" smtClean="0"/>
              <a:t> </a:t>
            </a:r>
            <a:r>
              <a:rPr lang="en-ID" dirty="0" err="1" smtClean="0"/>
              <a:t>oleh</a:t>
            </a:r>
            <a:r>
              <a:rPr lang="en-ID" dirty="0" smtClean="0"/>
              <a:t> </a:t>
            </a:r>
            <a:r>
              <a:rPr lang="en-ID" dirty="0" err="1" smtClean="0"/>
              <a:t>Akuntan</a:t>
            </a:r>
            <a:r>
              <a:rPr lang="en-ID" dirty="0" smtClean="0"/>
              <a:t> </a:t>
            </a:r>
            <a:r>
              <a:rPr lang="en-ID" dirty="0" err="1" smtClean="0"/>
              <a:t>Biaya</a:t>
            </a:r>
            <a:r>
              <a:rPr lang="en-ID" dirty="0" smtClean="0"/>
              <a:t> </a:t>
            </a:r>
            <a:r>
              <a:rPr lang="en-ID" dirty="0" err="1" smtClean="0"/>
              <a:t>mengenai</a:t>
            </a:r>
            <a:r>
              <a:rPr lang="en-ID" dirty="0" smtClean="0"/>
              <a:t> </a:t>
            </a:r>
            <a:r>
              <a:rPr lang="en-ID" dirty="0" err="1" smtClean="0"/>
              <a:t>kualitas</a:t>
            </a:r>
            <a:r>
              <a:rPr lang="en-ID" dirty="0" smtClean="0"/>
              <a:t>:</a:t>
            </a:r>
          </a:p>
        </p:txBody>
      </p:sp>
      <p:sp>
        <p:nvSpPr>
          <p:cNvPr id="10" name="Rounded Rectangle 9"/>
          <p:cNvSpPr/>
          <p:nvPr/>
        </p:nvSpPr>
        <p:spPr>
          <a:xfrm>
            <a:off x="428596" y="4214818"/>
            <a:ext cx="4000528" cy="242889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342900" indent="-342900">
              <a:buAutoNum type="arabicPeriod"/>
            </a:pPr>
            <a:r>
              <a:rPr lang="en-ID" sz="2400" dirty="0" err="1" smtClean="0"/>
              <a:t>Sistem</a:t>
            </a:r>
            <a:r>
              <a:rPr lang="en-ID" sz="2400" dirty="0" smtClean="0"/>
              <a:t> </a:t>
            </a:r>
            <a:r>
              <a:rPr lang="en-ID" sz="2400" dirty="0" err="1" smtClean="0"/>
              <a:t>Biaya</a:t>
            </a:r>
            <a:r>
              <a:rPr lang="en-ID" sz="2400" dirty="0" smtClean="0"/>
              <a:t> </a:t>
            </a:r>
            <a:r>
              <a:rPr lang="en-ID" sz="2400" dirty="0" err="1" smtClean="0"/>
              <a:t>Kualitas</a:t>
            </a:r>
            <a:r>
              <a:rPr lang="en-ID" sz="2400" dirty="0" smtClean="0"/>
              <a:t> (</a:t>
            </a:r>
            <a:r>
              <a:rPr lang="en-ID" sz="2400" i="1" dirty="0" smtClean="0"/>
              <a:t>Cost of Quality - COQ)</a:t>
            </a:r>
          </a:p>
          <a:p>
            <a:pPr marL="342900" indent="12700"/>
            <a:r>
              <a:rPr lang="en-ID" dirty="0" err="1" smtClean="0"/>
              <a:t>Menghitung</a:t>
            </a:r>
            <a:r>
              <a:rPr lang="en-ID" dirty="0" smtClean="0"/>
              <a:t> </a:t>
            </a:r>
            <a:r>
              <a:rPr lang="en-ID" dirty="0" err="1" smtClean="0"/>
              <a:t>biaya-biaya</a:t>
            </a:r>
            <a:r>
              <a:rPr lang="en-ID" dirty="0" smtClean="0"/>
              <a:t> </a:t>
            </a:r>
            <a:r>
              <a:rPr lang="en-ID" dirty="0" err="1" smtClean="0"/>
              <a:t>kerugian</a:t>
            </a:r>
            <a:r>
              <a:rPr lang="en-ID" dirty="0" smtClean="0"/>
              <a:t> </a:t>
            </a:r>
            <a:r>
              <a:rPr lang="en-ID" dirty="0" err="1" smtClean="0"/>
              <a:t>terkait</a:t>
            </a:r>
            <a:r>
              <a:rPr lang="en-ID" dirty="0" smtClean="0"/>
              <a:t> </a:t>
            </a:r>
            <a:r>
              <a:rPr lang="en-ID" dirty="0" err="1" smtClean="0"/>
              <a:t>dengan</a:t>
            </a:r>
            <a:r>
              <a:rPr lang="en-ID" dirty="0" smtClean="0"/>
              <a:t> </a:t>
            </a:r>
            <a:r>
              <a:rPr lang="en-ID" dirty="0" err="1" smtClean="0"/>
              <a:t>produk</a:t>
            </a:r>
            <a:r>
              <a:rPr lang="en-ID" dirty="0" smtClean="0"/>
              <a:t> </a:t>
            </a:r>
            <a:r>
              <a:rPr lang="en-ID" dirty="0" err="1" smtClean="0"/>
              <a:t>cacat</a:t>
            </a:r>
            <a:r>
              <a:rPr lang="en-ID" dirty="0" smtClean="0"/>
              <a:t> </a:t>
            </a:r>
            <a:r>
              <a:rPr lang="en-ID" dirty="0" err="1" smtClean="0"/>
              <a:t>dan</a:t>
            </a:r>
            <a:r>
              <a:rPr lang="en-ID" dirty="0" smtClean="0"/>
              <a:t> </a:t>
            </a:r>
            <a:r>
              <a:rPr lang="en-ID" dirty="0" err="1" smtClean="0"/>
              <a:t>juga</a:t>
            </a:r>
            <a:r>
              <a:rPr lang="en-ID" dirty="0" smtClean="0"/>
              <a:t> </a:t>
            </a:r>
            <a:r>
              <a:rPr lang="en-ID" dirty="0" err="1" smtClean="0"/>
              <a:t>produk</a:t>
            </a:r>
            <a:r>
              <a:rPr lang="en-ID" dirty="0" smtClean="0"/>
              <a:t> yang </a:t>
            </a:r>
            <a:r>
              <a:rPr lang="en-ID" dirty="0" err="1" smtClean="0"/>
              <a:t>berkualitas</a:t>
            </a:r>
            <a:r>
              <a:rPr lang="en-ID" dirty="0" smtClean="0"/>
              <a:t> </a:t>
            </a:r>
            <a:r>
              <a:rPr lang="en-ID" dirty="0" err="1" smtClean="0"/>
              <a:t>rendah</a:t>
            </a:r>
            <a:r>
              <a:rPr lang="en-ID" dirty="0" smtClean="0"/>
              <a:t>.</a:t>
            </a:r>
            <a:endParaRPr lang="en-US" dirty="0"/>
          </a:p>
        </p:txBody>
      </p:sp>
      <p:sp>
        <p:nvSpPr>
          <p:cNvPr id="12" name="Rounded Rectangle 11"/>
          <p:cNvSpPr/>
          <p:nvPr/>
        </p:nvSpPr>
        <p:spPr>
          <a:xfrm>
            <a:off x="4786314" y="4214818"/>
            <a:ext cx="4000528" cy="242889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342900" indent="-342900"/>
            <a:r>
              <a:rPr lang="en-ID" sz="2400" dirty="0" smtClean="0"/>
              <a:t>2.  </a:t>
            </a:r>
            <a:r>
              <a:rPr lang="en-ID" sz="2400" dirty="0" err="1" smtClean="0"/>
              <a:t>Sistem</a:t>
            </a:r>
            <a:r>
              <a:rPr lang="en-ID" sz="2400" dirty="0" smtClean="0"/>
              <a:t> </a:t>
            </a:r>
            <a:r>
              <a:rPr lang="en-ID" sz="2400" dirty="0" err="1" smtClean="0"/>
              <a:t>Klaim</a:t>
            </a:r>
            <a:r>
              <a:rPr lang="en-ID" sz="2400" dirty="0" smtClean="0"/>
              <a:t> </a:t>
            </a:r>
            <a:r>
              <a:rPr lang="en-ID" sz="2400" dirty="0" err="1" smtClean="0"/>
              <a:t>Garansi</a:t>
            </a:r>
            <a:endParaRPr lang="en-ID" sz="2400" dirty="0" smtClean="0"/>
          </a:p>
          <a:p>
            <a:pPr marL="342900" indent="12700"/>
            <a:r>
              <a:rPr lang="en-ID" dirty="0" err="1" smtClean="0"/>
              <a:t>Menyediakan</a:t>
            </a:r>
            <a:r>
              <a:rPr lang="en-ID" dirty="0" smtClean="0"/>
              <a:t> </a:t>
            </a:r>
            <a:r>
              <a:rPr lang="en-ID" dirty="0" err="1" smtClean="0"/>
              <a:t>fasilitas</a:t>
            </a:r>
            <a:r>
              <a:rPr lang="en-ID" dirty="0" smtClean="0"/>
              <a:t> </a:t>
            </a:r>
            <a:r>
              <a:rPr lang="en-ID" dirty="0" err="1" smtClean="0"/>
              <a:t>klaim</a:t>
            </a:r>
            <a:r>
              <a:rPr lang="en-ID" dirty="0" smtClean="0"/>
              <a:t> </a:t>
            </a:r>
            <a:r>
              <a:rPr lang="en-ID" dirty="0" err="1" smtClean="0"/>
              <a:t>garansi</a:t>
            </a:r>
            <a:r>
              <a:rPr lang="en-ID" dirty="0" smtClean="0"/>
              <a:t>, yang </a:t>
            </a:r>
            <a:r>
              <a:rPr lang="en-ID" dirty="0" err="1" smtClean="0"/>
              <a:t>dapat</a:t>
            </a:r>
            <a:r>
              <a:rPr lang="en-ID" dirty="0" smtClean="0"/>
              <a:t> </a:t>
            </a:r>
            <a:r>
              <a:rPr lang="en-ID" dirty="0" err="1" smtClean="0"/>
              <a:t>dibandingkan</a:t>
            </a:r>
            <a:r>
              <a:rPr lang="en-ID" dirty="0" smtClean="0"/>
              <a:t> </a:t>
            </a:r>
            <a:r>
              <a:rPr lang="en-ID" dirty="0" err="1" smtClean="0"/>
              <a:t>dari</a:t>
            </a:r>
            <a:r>
              <a:rPr lang="en-ID" dirty="0" smtClean="0"/>
              <a:t> </a:t>
            </a:r>
            <a:r>
              <a:rPr lang="en-ID" dirty="0" err="1" smtClean="0"/>
              <a:t>pendapatan</a:t>
            </a:r>
            <a:r>
              <a:rPr lang="en-ID" dirty="0" smtClean="0"/>
              <a:t> </a:t>
            </a:r>
            <a:r>
              <a:rPr lang="en-ID" dirty="0" err="1" smtClean="0"/>
              <a:t>penjualan</a:t>
            </a:r>
            <a:r>
              <a:rPr lang="en-ID" dirty="0" smtClean="0"/>
              <a:t> </a:t>
            </a:r>
            <a:r>
              <a:rPr lang="en-ID" dirty="0" err="1" smtClean="0"/>
              <a:t>dengan</a:t>
            </a:r>
            <a:r>
              <a:rPr lang="en-ID" dirty="0" smtClean="0"/>
              <a:t> </a:t>
            </a:r>
            <a:r>
              <a:rPr lang="en-ID" dirty="0" err="1" smtClean="0"/>
              <a:t>pemberian</a:t>
            </a:r>
            <a:r>
              <a:rPr lang="en-ID" dirty="0" smtClean="0"/>
              <a:t> </a:t>
            </a:r>
            <a:r>
              <a:rPr lang="en-ID" dirty="0" err="1" smtClean="0"/>
              <a:t>garansi</a:t>
            </a:r>
            <a:r>
              <a:rPr lang="en-ID" dirty="0" smtClean="0"/>
              <a:t> </a:t>
            </a:r>
            <a:r>
              <a:rPr lang="en-ID" dirty="0" err="1" smtClean="0"/>
              <a:t>jangka</a:t>
            </a:r>
            <a:r>
              <a:rPr lang="en-ID" dirty="0" smtClean="0"/>
              <a:t> </a:t>
            </a:r>
            <a:r>
              <a:rPr lang="en-ID" dirty="0" err="1" smtClean="0"/>
              <a:t>panjang</a:t>
            </a:r>
            <a:r>
              <a:rPr lang="en-ID" dirty="0"/>
              <a:t> </a:t>
            </a:r>
            <a:r>
              <a:rPr lang="en-ID" dirty="0" smtClean="0"/>
              <a:t>/ </a:t>
            </a:r>
            <a:r>
              <a:rPr lang="en-ID" dirty="0" err="1" smtClean="0"/>
              <a:t>jangka</a:t>
            </a:r>
            <a:r>
              <a:rPr lang="en-ID" dirty="0" smtClean="0"/>
              <a:t> </a:t>
            </a:r>
            <a:r>
              <a:rPr lang="en-ID" dirty="0" err="1" smtClean="0"/>
              <a:t>pendek</a:t>
            </a:r>
            <a:r>
              <a:rPr lang="en-ID" dirty="0" smtClean="0"/>
              <a:t>.</a:t>
            </a:r>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90">
                                          <p:stCondLst>
                                            <p:cond delay="0"/>
                                          </p:stCondLst>
                                        </p:cTn>
                                        <p:tgtEl>
                                          <p:spTgt spid="5"/>
                                        </p:tgtEl>
                                      </p:cBhvr>
                                    </p:animEffect>
                                    <p:anim calcmode="lin" valueType="num">
                                      <p:cBhvr>
                                        <p:cTn id="8"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13" dur="13">
                                          <p:stCondLst>
                                            <p:cond delay="325"/>
                                          </p:stCondLst>
                                        </p:cTn>
                                        <p:tgtEl>
                                          <p:spTgt spid="5"/>
                                        </p:tgtEl>
                                      </p:cBhvr>
                                      <p:to x="100000" y="60000"/>
                                    </p:animScale>
                                    <p:animScale>
                                      <p:cBhvr>
                                        <p:cTn id="14" dur="83" decel="50000">
                                          <p:stCondLst>
                                            <p:cond delay="338"/>
                                          </p:stCondLst>
                                        </p:cTn>
                                        <p:tgtEl>
                                          <p:spTgt spid="5"/>
                                        </p:tgtEl>
                                      </p:cBhvr>
                                      <p:to x="100000" y="100000"/>
                                    </p:animScale>
                                    <p:animScale>
                                      <p:cBhvr>
                                        <p:cTn id="15" dur="13">
                                          <p:stCondLst>
                                            <p:cond delay="656"/>
                                          </p:stCondLst>
                                        </p:cTn>
                                        <p:tgtEl>
                                          <p:spTgt spid="5"/>
                                        </p:tgtEl>
                                      </p:cBhvr>
                                      <p:to x="100000" y="80000"/>
                                    </p:animScale>
                                    <p:animScale>
                                      <p:cBhvr>
                                        <p:cTn id="16" dur="83" decel="50000">
                                          <p:stCondLst>
                                            <p:cond delay="669"/>
                                          </p:stCondLst>
                                        </p:cTn>
                                        <p:tgtEl>
                                          <p:spTgt spid="5"/>
                                        </p:tgtEl>
                                      </p:cBhvr>
                                      <p:to x="100000" y="100000"/>
                                    </p:animScale>
                                    <p:animScale>
                                      <p:cBhvr>
                                        <p:cTn id="17" dur="13">
                                          <p:stCondLst>
                                            <p:cond delay="821"/>
                                          </p:stCondLst>
                                        </p:cTn>
                                        <p:tgtEl>
                                          <p:spTgt spid="5"/>
                                        </p:tgtEl>
                                      </p:cBhvr>
                                      <p:to x="100000" y="90000"/>
                                    </p:animScale>
                                    <p:animScale>
                                      <p:cBhvr>
                                        <p:cTn id="18" dur="83" decel="50000">
                                          <p:stCondLst>
                                            <p:cond delay="834"/>
                                          </p:stCondLst>
                                        </p:cTn>
                                        <p:tgtEl>
                                          <p:spTgt spid="5"/>
                                        </p:tgtEl>
                                      </p:cBhvr>
                                      <p:to x="100000" y="100000"/>
                                    </p:animScale>
                                    <p:animScale>
                                      <p:cBhvr>
                                        <p:cTn id="19" dur="13">
                                          <p:stCondLst>
                                            <p:cond delay="904"/>
                                          </p:stCondLst>
                                        </p:cTn>
                                        <p:tgtEl>
                                          <p:spTgt spid="5"/>
                                        </p:tgtEl>
                                      </p:cBhvr>
                                      <p:to x="100000" y="95000"/>
                                    </p:animScale>
                                    <p:animScale>
                                      <p:cBhvr>
                                        <p:cTn id="20" dur="83" decel="50000">
                                          <p:stCondLst>
                                            <p:cond delay="917"/>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290">
                                          <p:stCondLst>
                                            <p:cond delay="0"/>
                                          </p:stCondLst>
                                        </p:cTn>
                                        <p:tgtEl>
                                          <p:spTgt spid="6"/>
                                        </p:tgtEl>
                                      </p:cBhvr>
                                    </p:animEffect>
                                    <p:anim calcmode="lin" valueType="num">
                                      <p:cBhvr>
                                        <p:cTn id="33"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4"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5"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36"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37"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38" dur="13">
                                          <p:stCondLst>
                                            <p:cond delay="325"/>
                                          </p:stCondLst>
                                        </p:cTn>
                                        <p:tgtEl>
                                          <p:spTgt spid="6"/>
                                        </p:tgtEl>
                                      </p:cBhvr>
                                      <p:to x="100000" y="60000"/>
                                    </p:animScale>
                                    <p:animScale>
                                      <p:cBhvr>
                                        <p:cTn id="39" dur="83" decel="50000">
                                          <p:stCondLst>
                                            <p:cond delay="338"/>
                                          </p:stCondLst>
                                        </p:cTn>
                                        <p:tgtEl>
                                          <p:spTgt spid="6"/>
                                        </p:tgtEl>
                                      </p:cBhvr>
                                      <p:to x="100000" y="100000"/>
                                    </p:animScale>
                                    <p:animScale>
                                      <p:cBhvr>
                                        <p:cTn id="40" dur="13">
                                          <p:stCondLst>
                                            <p:cond delay="656"/>
                                          </p:stCondLst>
                                        </p:cTn>
                                        <p:tgtEl>
                                          <p:spTgt spid="6"/>
                                        </p:tgtEl>
                                      </p:cBhvr>
                                      <p:to x="100000" y="80000"/>
                                    </p:animScale>
                                    <p:animScale>
                                      <p:cBhvr>
                                        <p:cTn id="41" dur="83" decel="50000">
                                          <p:stCondLst>
                                            <p:cond delay="669"/>
                                          </p:stCondLst>
                                        </p:cTn>
                                        <p:tgtEl>
                                          <p:spTgt spid="6"/>
                                        </p:tgtEl>
                                      </p:cBhvr>
                                      <p:to x="100000" y="100000"/>
                                    </p:animScale>
                                    <p:animScale>
                                      <p:cBhvr>
                                        <p:cTn id="42" dur="13">
                                          <p:stCondLst>
                                            <p:cond delay="821"/>
                                          </p:stCondLst>
                                        </p:cTn>
                                        <p:tgtEl>
                                          <p:spTgt spid="6"/>
                                        </p:tgtEl>
                                      </p:cBhvr>
                                      <p:to x="100000" y="90000"/>
                                    </p:animScale>
                                    <p:animScale>
                                      <p:cBhvr>
                                        <p:cTn id="43" dur="83" decel="50000">
                                          <p:stCondLst>
                                            <p:cond delay="834"/>
                                          </p:stCondLst>
                                        </p:cTn>
                                        <p:tgtEl>
                                          <p:spTgt spid="6"/>
                                        </p:tgtEl>
                                      </p:cBhvr>
                                      <p:to x="100000" y="100000"/>
                                    </p:animScale>
                                    <p:animScale>
                                      <p:cBhvr>
                                        <p:cTn id="44" dur="13">
                                          <p:stCondLst>
                                            <p:cond delay="904"/>
                                          </p:stCondLst>
                                        </p:cTn>
                                        <p:tgtEl>
                                          <p:spTgt spid="6"/>
                                        </p:tgtEl>
                                      </p:cBhvr>
                                      <p:to x="100000" y="95000"/>
                                    </p:animScale>
                                    <p:animScale>
                                      <p:cBhvr>
                                        <p:cTn id="45" dur="83" decel="50000">
                                          <p:stCondLst>
                                            <p:cond delay="917"/>
                                          </p:stCondLst>
                                        </p:cTn>
                                        <p:tgtEl>
                                          <p:spTgt spid="6"/>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290">
                                          <p:stCondLst>
                                            <p:cond delay="0"/>
                                          </p:stCondLst>
                                        </p:cTn>
                                        <p:tgtEl>
                                          <p:spTgt spid="9"/>
                                        </p:tgtEl>
                                      </p:cBhvr>
                                    </p:animEffect>
                                    <p:anim calcmode="lin" valueType="num">
                                      <p:cBhvr>
                                        <p:cTn id="51"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2"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3"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54"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55"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56" dur="13">
                                          <p:stCondLst>
                                            <p:cond delay="325"/>
                                          </p:stCondLst>
                                        </p:cTn>
                                        <p:tgtEl>
                                          <p:spTgt spid="9"/>
                                        </p:tgtEl>
                                      </p:cBhvr>
                                      <p:to x="100000" y="60000"/>
                                    </p:animScale>
                                    <p:animScale>
                                      <p:cBhvr>
                                        <p:cTn id="57" dur="83" decel="50000">
                                          <p:stCondLst>
                                            <p:cond delay="338"/>
                                          </p:stCondLst>
                                        </p:cTn>
                                        <p:tgtEl>
                                          <p:spTgt spid="9"/>
                                        </p:tgtEl>
                                      </p:cBhvr>
                                      <p:to x="100000" y="100000"/>
                                    </p:animScale>
                                    <p:animScale>
                                      <p:cBhvr>
                                        <p:cTn id="58" dur="13">
                                          <p:stCondLst>
                                            <p:cond delay="656"/>
                                          </p:stCondLst>
                                        </p:cTn>
                                        <p:tgtEl>
                                          <p:spTgt spid="9"/>
                                        </p:tgtEl>
                                      </p:cBhvr>
                                      <p:to x="100000" y="80000"/>
                                    </p:animScale>
                                    <p:animScale>
                                      <p:cBhvr>
                                        <p:cTn id="59" dur="83" decel="50000">
                                          <p:stCondLst>
                                            <p:cond delay="669"/>
                                          </p:stCondLst>
                                        </p:cTn>
                                        <p:tgtEl>
                                          <p:spTgt spid="9"/>
                                        </p:tgtEl>
                                      </p:cBhvr>
                                      <p:to x="100000" y="100000"/>
                                    </p:animScale>
                                    <p:animScale>
                                      <p:cBhvr>
                                        <p:cTn id="60" dur="13">
                                          <p:stCondLst>
                                            <p:cond delay="821"/>
                                          </p:stCondLst>
                                        </p:cTn>
                                        <p:tgtEl>
                                          <p:spTgt spid="9"/>
                                        </p:tgtEl>
                                      </p:cBhvr>
                                      <p:to x="100000" y="90000"/>
                                    </p:animScale>
                                    <p:animScale>
                                      <p:cBhvr>
                                        <p:cTn id="61" dur="83" decel="50000">
                                          <p:stCondLst>
                                            <p:cond delay="834"/>
                                          </p:stCondLst>
                                        </p:cTn>
                                        <p:tgtEl>
                                          <p:spTgt spid="9"/>
                                        </p:tgtEl>
                                      </p:cBhvr>
                                      <p:to x="100000" y="100000"/>
                                    </p:animScale>
                                    <p:animScale>
                                      <p:cBhvr>
                                        <p:cTn id="62" dur="13">
                                          <p:stCondLst>
                                            <p:cond delay="904"/>
                                          </p:stCondLst>
                                        </p:cTn>
                                        <p:tgtEl>
                                          <p:spTgt spid="9"/>
                                        </p:tgtEl>
                                      </p:cBhvr>
                                      <p:to x="100000" y="95000"/>
                                    </p:animScale>
                                    <p:animScale>
                                      <p:cBhvr>
                                        <p:cTn id="63" dur="83" decel="50000">
                                          <p:stCondLst>
                                            <p:cond delay="917"/>
                                          </p:stCondLst>
                                        </p:cTn>
                                        <p:tgtEl>
                                          <p:spTgt spid="9"/>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290">
                                          <p:stCondLst>
                                            <p:cond delay="0"/>
                                          </p:stCondLst>
                                        </p:cTn>
                                        <p:tgtEl>
                                          <p:spTgt spid="10"/>
                                        </p:tgtEl>
                                      </p:cBhvr>
                                    </p:animEffect>
                                    <p:anim calcmode="lin" valueType="num">
                                      <p:cBhvr>
                                        <p:cTn id="69"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72"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73"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74" dur="13">
                                          <p:stCondLst>
                                            <p:cond delay="325"/>
                                          </p:stCondLst>
                                        </p:cTn>
                                        <p:tgtEl>
                                          <p:spTgt spid="10"/>
                                        </p:tgtEl>
                                      </p:cBhvr>
                                      <p:to x="100000" y="60000"/>
                                    </p:animScale>
                                    <p:animScale>
                                      <p:cBhvr>
                                        <p:cTn id="75" dur="83" decel="50000">
                                          <p:stCondLst>
                                            <p:cond delay="338"/>
                                          </p:stCondLst>
                                        </p:cTn>
                                        <p:tgtEl>
                                          <p:spTgt spid="10"/>
                                        </p:tgtEl>
                                      </p:cBhvr>
                                      <p:to x="100000" y="100000"/>
                                    </p:animScale>
                                    <p:animScale>
                                      <p:cBhvr>
                                        <p:cTn id="76" dur="13">
                                          <p:stCondLst>
                                            <p:cond delay="656"/>
                                          </p:stCondLst>
                                        </p:cTn>
                                        <p:tgtEl>
                                          <p:spTgt spid="10"/>
                                        </p:tgtEl>
                                      </p:cBhvr>
                                      <p:to x="100000" y="80000"/>
                                    </p:animScale>
                                    <p:animScale>
                                      <p:cBhvr>
                                        <p:cTn id="77" dur="83" decel="50000">
                                          <p:stCondLst>
                                            <p:cond delay="669"/>
                                          </p:stCondLst>
                                        </p:cTn>
                                        <p:tgtEl>
                                          <p:spTgt spid="10"/>
                                        </p:tgtEl>
                                      </p:cBhvr>
                                      <p:to x="100000" y="100000"/>
                                    </p:animScale>
                                    <p:animScale>
                                      <p:cBhvr>
                                        <p:cTn id="78" dur="13">
                                          <p:stCondLst>
                                            <p:cond delay="821"/>
                                          </p:stCondLst>
                                        </p:cTn>
                                        <p:tgtEl>
                                          <p:spTgt spid="10"/>
                                        </p:tgtEl>
                                      </p:cBhvr>
                                      <p:to x="100000" y="90000"/>
                                    </p:animScale>
                                    <p:animScale>
                                      <p:cBhvr>
                                        <p:cTn id="79" dur="83" decel="50000">
                                          <p:stCondLst>
                                            <p:cond delay="834"/>
                                          </p:stCondLst>
                                        </p:cTn>
                                        <p:tgtEl>
                                          <p:spTgt spid="10"/>
                                        </p:tgtEl>
                                      </p:cBhvr>
                                      <p:to x="100000" y="100000"/>
                                    </p:animScale>
                                    <p:animScale>
                                      <p:cBhvr>
                                        <p:cTn id="80" dur="13">
                                          <p:stCondLst>
                                            <p:cond delay="904"/>
                                          </p:stCondLst>
                                        </p:cTn>
                                        <p:tgtEl>
                                          <p:spTgt spid="10"/>
                                        </p:tgtEl>
                                      </p:cBhvr>
                                      <p:to x="100000" y="95000"/>
                                    </p:animScale>
                                    <p:animScale>
                                      <p:cBhvr>
                                        <p:cTn id="81" dur="83" decel="50000">
                                          <p:stCondLst>
                                            <p:cond delay="917"/>
                                          </p:stCondLst>
                                        </p:cTn>
                                        <p:tgtEl>
                                          <p:spTgt spid="10"/>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grpId="0" nodeType="click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wipe(down)">
                                      <p:cBhvr>
                                        <p:cTn id="86" dur="290">
                                          <p:stCondLst>
                                            <p:cond delay="0"/>
                                          </p:stCondLst>
                                        </p:cTn>
                                        <p:tgtEl>
                                          <p:spTgt spid="12"/>
                                        </p:tgtEl>
                                      </p:cBhvr>
                                    </p:animEffect>
                                    <p:anim calcmode="lin" valueType="num">
                                      <p:cBhvr>
                                        <p:cTn id="87"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8"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9"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90"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91"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92" dur="13">
                                          <p:stCondLst>
                                            <p:cond delay="325"/>
                                          </p:stCondLst>
                                        </p:cTn>
                                        <p:tgtEl>
                                          <p:spTgt spid="12"/>
                                        </p:tgtEl>
                                      </p:cBhvr>
                                      <p:to x="100000" y="60000"/>
                                    </p:animScale>
                                    <p:animScale>
                                      <p:cBhvr>
                                        <p:cTn id="93" dur="83" decel="50000">
                                          <p:stCondLst>
                                            <p:cond delay="338"/>
                                          </p:stCondLst>
                                        </p:cTn>
                                        <p:tgtEl>
                                          <p:spTgt spid="12"/>
                                        </p:tgtEl>
                                      </p:cBhvr>
                                      <p:to x="100000" y="100000"/>
                                    </p:animScale>
                                    <p:animScale>
                                      <p:cBhvr>
                                        <p:cTn id="94" dur="13">
                                          <p:stCondLst>
                                            <p:cond delay="656"/>
                                          </p:stCondLst>
                                        </p:cTn>
                                        <p:tgtEl>
                                          <p:spTgt spid="12"/>
                                        </p:tgtEl>
                                      </p:cBhvr>
                                      <p:to x="100000" y="80000"/>
                                    </p:animScale>
                                    <p:animScale>
                                      <p:cBhvr>
                                        <p:cTn id="95" dur="83" decel="50000">
                                          <p:stCondLst>
                                            <p:cond delay="669"/>
                                          </p:stCondLst>
                                        </p:cTn>
                                        <p:tgtEl>
                                          <p:spTgt spid="12"/>
                                        </p:tgtEl>
                                      </p:cBhvr>
                                      <p:to x="100000" y="100000"/>
                                    </p:animScale>
                                    <p:animScale>
                                      <p:cBhvr>
                                        <p:cTn id="96" dur="13">
                                          <p:stCondLst>
                                            <p:cond delay="821"/>
                                          </p:stCondLst>
                                        </p:cTn>
                                        <p:tgtEl>
                                          <p:spTgt spid="12"/>
                                        </p:tgtEl>
                                      </p:cBhvr>
                                      <p:to x="100000" y="90000"/>
                                    </p:animScale>
                                    <p:animScale>
                                      <p:cBhvr>
                                        <p:cTn id="97" dur="83" decel="50000">
                                          <p:stCondLst>
                                            <p:cond delay="834"/>
                                          </p:stCondLst>
                                        </p:cTn>
                                        <p:tgtEl>
                                          <p:spTgt spid="12"/>
                                        </p:tgtEl>
                                      </p:cBhvr>
                                      <p:to x="100000" y="100000"/>
                                    </p:animScale>
                                    <p:animScale>
                                      <p:cBhvr>
                                        <p:cTn id="98" dur="13">
                                          <p:stCondLst>
                                            <p:cond delay="904"/>
                                          </p:stCondLst>
                                        </p:cTn>
                                        <p:tgtEl>
                                          <p:spTgt spid="12"/>
                                        </p:tgtEl>
                                      </p:cBhvr>
                                      <p:to x="100000" y="95000"/>
                                    </p:animScale>
                                    <p:animScale>
                                      <p:cBhvr>
                                        <p:cTn id="99" dur="83" decel="50000">
                                          <p:stCondLst>
                                            <p:cond delay="917"/>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4" name="Rounded Rectangle 3"/>
          <p:cNvSpPr/>
          <p:nvPr/>
        </p:nvSpPr>
        <p:spPr>
          <a:xfrm>
            <a:off x="428596" y="214290"/>
            <a:ext cx="8286808" cy="714380"/>
          </a:xfrm>
          <a:prstGeom prst="roundRect">
            <a:avLst/>
          </a:prstGeom>
          <a:solidFill>
            <a:srgbClr val="FF00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ID" sz="3000" dirty="0" smtClean="0"/>
              <a:t>ENTERPRISE RESOURCE PLANNING (ERP)</a:t>
            </a:r>
            <a:endParaRPr lang="en-US" sz="3000" dirty="0"/>
          </a:p>
        </p:txBody>
      </p:sp>
      <p:cxnSp>
        <p:nvCxnSpPr>
          <p:cNvPr id="6" name="Straight Arrow Connector 5"/>
          <p:cNvCxnSpPr/>
          <p:nvPr/>
        </p:nvCxnSpPr>
        <p:spPr>
          <a:xfrm rot="10800000" flipV="1">
            <a:off x="2000232" y="1071546"/>
            <a:ext cx="1000132" cy="928694"/>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57158" y="2071678"/>
            <a:ext cx="2786082" cy="1384995"/>
          </a:xfrm>
          <a:prstGeom prst="rect">
            <a:avLst/>
          </a:prstGeom>
          <a:noFill/>
        </p:spPr>
        <p:txBody>
          <a:bodyPr wrap="square" rtlCol="0">
            <a:spAutoFit/>
          </a:bodyPr>
          <a:lstStyle/>
          <a:p>
            <a:pPr algn="ctr"/>
            <a:r>
              <a:rPr lang="en-ID" sz="2800" dirty="0" err="1" smtClean="0">
                <a:solidFill>
                  <a:schemeClr val="bg1"/>
                </a:solidFill>
              </a:rPr>
              <a:t>Perencanaan</a:t>
            </a:r>
            <a:r>
              <a:rPr lang="en-ID" sz="2800" dirty="0" smtClean="0">
                <a:solidFill>
                  <a:schemeClr val="bg1"/>
                </a:solidFill>
              </a:rPr>
              <a:t> </a:t>
            </a:r>
            <a:r>
              <a:rPr lang="en-ID" sz="2800" dirty="0" err="1" smtClean="0">
                <a:solidFill>
                  <a:schemeClr val="bg1"/>
                </a:solidFill>
              </a:rPr>
              <a:t>Sumber</a:t>
            </a:r>
            <a:r>
              <a:rPr lang="en-ID" sz="2800" dirty="0" smtClean="0">
                <a:solidFill>
                  <a:schemeClr val="bg1"/>
                </a:solidFill>
              </a:rPr>
              <a:t> </a:t>
            </a:r>
            <a:r>
              <a:rPr lang="en-ID" sz="2800" dirty="0" err="1" smtClean="0">
                <a:solidFill>
                  <a:schemeClr val="bg1"/>
                </a:solidFill>
              </a:rPr>
              <a:t>Daya</a:t>
            </a:r>
            <a:r>
              <a:rPr lang="en-ID" sz="2800" dirty="0" smtClean="0">
                <a:solidFill>
                  <a:schemeClr val="bg1"/>
                </a:solidFill>
              </a:rPr>
              <a:t> Perusahaan</a:t>
            </a:r>
            <a:endParaRPr lang="en-US" sz="2800" dirty="0">
              <a:solidFill>
                <a:schemeClr val="bg1"/>
              </a:solidFill>
            </a:endParaRPr>
          </a:p>
        </p:txBody>
      </p:sp>
      <p:cxnSp>
        <p:nvCxnSpPr>
          <p:cNvPr id="18" name="Straight Arrow Connector 17"/>
          <p:cNvCxnSpPr>
            <a:stCxn id="7" idx="3"/>
          </p:cNvCxnSpPr>
          <p:nvPr/>
        </p:nvCxnSpPr>
        <p:spPr>
          <a:xfrm flipV="1">
            <a:off x="3143240" y="2643183"/>
            <a:ext cx="1214446" cy="120993"/>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714876" y="2357430"/>
            <a:ext cx="3000396" cy="523220"/>
          </a:xfrm>
          <a:prstGeom prst="rect">
            <a:avLst/>
          </a:prstGeom>
          <a:noFill/>
        </p:spPr>
        <p:txBody>
          <a:bodyPr wrap="square" rtlCol="0">
            <a:spAutoFit/>
          </a:bodyPr>
          <a:lstStyle/>
          <a:p>
            <a:r>
              <a:rPr lang="en-ID" sz="2800" dirty="0" err="1" smtClean="0">
                <a:solidFill>
                  <a:schemeClr val="bg1"/>
                </a:solidFill>
              </a:rPr>
              <a:t>Memiliki</a:t>
            </a:r>
            <a:r>
              <a:rPr lang="en-ID" sz="2800" dirty="0" smtClean="0">
                <a:solidFill>
                  <a:schemeClr val="bg1"/>
                </a:solidFill>
              </a:rPr>
              <a:t> </a:t>
            </a:r>
            <a:r>
              <a:rPr lang="en-ID" sz="2800" dirty="0" err="1" smtClean="0">
                <a:solidFill>
                  <a:schemeClr val="bg1"/>
                </a:solidFill>
              </a:rPr>
              <a:t>Tujuan</a:t>
            </a:r>
            <a:r>
              <a:rPr lang="en-ID" sz="2800" dirty="0" smtClean="0">
                <a:solidFill>
                  <a:schemeClr val="bg1"/>
                </a:solidFill>
              </a:rPr>
              <a:t>:</a:t>
            </a:r>
            <a:endParaRPr lang="en-US" sz="2800" dirty="0">
              <a:solidFill>
                <a:schemeClr val="bg1"/>
              </a:solidFill>
            </a:endParaRPr>
          </a:p>
        </p:txBody>
      </p:sp>
      <p:sp>
        <p:nvSpPr>
          <p:cNvPr id="21" name="TextBox 20"/>
          <p:cNvSpPr txBox="1"/>
          <p:nvPr/>
        </p:nvSpPr>
        <p:spPr>
          <a:xfrm>
            <a:off x="3786182" y="3071810"/>
            <a:ext cx="5072098" cy="3539430"/>
          </a:xfrm>
          <a:prstGeom prst="rect">
            <a:avLst/>
          </a:prstGeom>
          <a:noFill/>
        </p:spPr>
        <p:txBody>
          <a:bodyPr wrap="square" rtlCol="0">
            <a:spAutoFit/>
          </a:bodyPr>
          <a:lstStyle/>
          <a:p>
            <a:r>
              <a:rPr lang="en-ID" sz="2800" dirty="0" err="1" smtClean="0">
                <a:solidFill>
                  <a:schemeClr val="bg1"/>
                </a:solidFill>
              </a:rPr>
              <a:t>Menyediakan</a:t>
            </a:r>
            <a:r>
              <a:rPr lang="en-ID" sz="2800" dirty="0" smtClean="0">
                <a:solidFill>
                  <a:schemeClr val="bg1"/>
                </a:solidFill>
              </a:rPr>
              <a:t> </a:t>
            </a:r>
            <a:r>
              <a:rPr lang="en-ID" sz="2800" dirty="0" err="1" smtClean="0">
                <a:solidFill>
                  <a:schemeClr val="bg1"/>
                </a:solidFill>
              </a:rPr>
              <a:t>informasi</a:t>
            </a:r>
            <a:r>
              <a:rPr lang="en-ID" sz="2800" dirty="0" smtClean="0">
                <a:solidFill>
                  <a:schemeClr val="bg1"/>
                </a:solidFill>
              </a:rPr>
              <a:t> </a:t>
            </a:r>
            <a:r>
              <a:rPr lang="en-ID" sz="2800" dirty="0" err="1" smtClean="0">
                <a:solidFill>
                  <a:schemeClr val="bg1"/>
                </a:solidFill>
              </a:rPr>
              <a:t>mengenai</a:t>
            </a:r>
            <a:r>
              <a:rPr lang="en-ID" sz="2800" dirty="0" smtClean="0">
                <a:solidFill>
                  <a:schemeClr val="bg1"/>
                </a:solidFill>
              </a:rPr>
              <a:t> </a:t>
            </a:r>
            <a:r>
              <a:rPr lang="en-ID" sz="2800" dirty="0" err="1" smtClean="0">
                <a:solidFill>
                  <a:schemeClr val="bg1"/>
                </a:solidFill>
              </a:rPr>
              <a:t>biaya</a:t>
            </a:r>
            <a:r>
              <a:rPr lang="en-ID" sz="2800" dirty="0" smtClean="0">
                <a:solidFill>
                  <a:schemeClr val="bg1"/>
                </a:solidFill>
              </a:rPr>
              <a:t> </a:t>
            </a:r>
            <a:r>
              <a:rPr lang="en-ID" sz="2800" dirty="0" err="1" smtClean="0">
                <a:solidFill>
                  <a:schemeClr val="bg1"/>
                </a:solidFill>
              </a:rPr>
              <a:t>produk</a:t>
            </a:r>
            <a:r>
              <a:rPr lang="en-ID" sz="2800" dirty="0" smtClean="0">
                <a:solidFill>
                  <a:schemeClr val="bg1"/>
                </a:solidFill>
              </a:rPr>
              <a:t> </a:t>
            </a:r>
            <a:r>
              <a:rPr lang="en-ID" sz="2800" dirty="0" err="1" smtClean="0">
                <a:solidFill>
                  <a:schemeClr val="bg1"/>
                </a:solidFill>
              </a:rPr>
              <a:t>dan</a:t>
            </a:r>
            <a:r>
              <a:rPr lang="en-ID" sz="2800" dirty="0" smtClean="0">
                <a:solidFill>
                  <a:schemeClr val="bg1"/>
                </a:solidFill>
              </a:rPr>
              <a:t> </a:t>
            </a:r>
            <a:r>
              <a:rPr lang="en-ID" sz="2800" dirty="0" err="1" smtClean="0">
                <a:solidFill>
                  <a:schemeClr val="bg1"/>
                </a:solidFill>
              </a:rPr>
              <a:t>jasa</a:t>
            </a:r>
            <a:r>
              <a:rPr lang="en-ID" sz="2800" dirty="0" smtClean="0">
                <a:solidFill>
                  <a:schemeClr val="bg1"/>
                </a:solidFill>
              </a:rPr>
              <a:t>.</a:t>
            </a:r>
          </a:p>
          <a:p>
            <a:pPr marL="342900" indent="-342900"/>
            <a:r>
              <a:rPr lang="en-ID" sz="2800" dirty="0" err="1" smtClean="0">
                <a:solidFill>
                  <a:schemeClr val="bg1"/>
                </a:solidFill>
              </a:rPr>
              <a:t>Selain</a:t>
            </a:r>
            <a:r>
              <a:rPr lang="en-ID" sz="2800" dirty="0" smtClean="0">
                <a:solidFill>
                  <a:schemeClr val="bg1"/>
                </a:solidFill>
              </a:rPr>
              <a:t> </a:t>
            </a:r>
            <a:r>
              <a:rPr lang="en-ID" sz="2800" dirty="0" err="1" smtClean="0">
                <a:solidFill>
                  <a:schemeClr val="bg1"/>
                </a:solidFill>
              </a:rPr>
              <a:t>itu</a:t>
            </a:r>
            <a:r>
              <a:rPr lang="en-ID" sz="2800" dirty="0" smtClean="0">
                <a:solidFill>
                  <a:schemeClr val="bg1"/>
                </a:solidFill>
              </a:rPr>
              <a:t> </a:t>
            </a:r>
            <a:r>
              <a:rPr lang="en-ID" sz="2800" dirty="0" err="1" smtClean="0">
                <a:solidFill>
                  <a:schemeClr val="bg1"/>
                </a:solidFill>
              </a:rPr>
              <a:t>juga</a:t>
            </a:r>
            <a:r>
              <a:rPr lang="en-ID" sz="2800" dirty="0" smtClean="0">
                <a:solidFill>
                  <a:schemeClr val="bg1"/>
                </a:solidFill>
              </a:rPr>
              <a:t> </a:t>
            </a:r>
            <a:r>
              <a:rPr lang="en-ID" sz="2800" dirty="0" err="1" smtClean="0">
                <a:solidFill>
                  <a:schemeClr val="bg1"/>
                </a:solidFill>
              </a:rPr>
              <a:t>untuk</a:t>
            </a:r>
            <a:r>
              <a:rPr lang="en-ID" sz="2800" dirty="0" smtClean="0">
                <a:solidFill>
                  <a:schemeClr val="bg1"/>
                </a:solidFill>
              </a:rPr>
              <a:t>:</a:t>
            </a:r>
          </a:p>
          <a:p>
            <a:pPr marL="342900" indent="-342900">
              <a:buFont typeface="+mj-lt"/>
              <a:buAutoNum type="arabicPeriod"/>
            </a:pPr>
            <a:r>
              <a:rPr lang="en-ID" sz="2800" dirty="0" err="1" smtClean="0">
                <a:solidFill>
                  <a:schemeClr val="bg1"/>
                </a:solidFill>
              </a:rPr>
              <a:t>Menghindari</a:t>
            </a:r>
            <a:r>
              <a:rPr lang="en-ID" sz="2800" dirty="0" smtClean="0">
                <a:solidFill>
                  <a:schemeClr val="bg1"/>
                </a:solidFill>
              </a:rPr>
              <a:t> </a:t>
            </a:r>
            <a:r>
              <a:rPr lang="en-ID" sz="2800" dirty="0" err="1" smtClean="0">
                <a:solidFill>
                  <a:schemeClr val="bg1"/>
                </a:solidFill>
              </a:rPr>
              <a:t>pesanan</a:t>
            </a:r>
            <a:r>
              <a:rPr lang="en-ID" sz="2800" dirty="0" smtClean="0">
                <a:solidFill>
                  <a:schemeClr val="bg1"/>
                </a:solidFill>
              </a:rPr>
              <a:t> yang </a:t>
            </a:r>
            <a:r>
              <a:rPr lang="en-ID" sz="2800" dirty="0" err="1" smtClean="0">
                <a:solidFill>
                  <a:schemeClr val="bg1"/>
                </a:solidFill>
              </a:rPr>
              <a:t>hilang</a:t>
            </a:r>
            <a:endParaRPr lang="en-ID" sz="2800" dirty="0" smtClean="0">
              <a:solidFill>
                <a:schemeClr val="bg1"/>
              </a:solidFill>
            </a:endParaRPr>
          </a:p>
          <a:p>
            <a:pPr marL="342900" indent="-342900">
              <a:buFont typeface="+mj-lt"/>
              <a:buAutoNum type="arabicPeriod"/>
            </a:pPr>
            <a:r>
              <a:rPr lang="en-ID" sz="2800" dirty="0" err="1" smtClean="0">
                <a:solidFill>
                  <a:schemeClr val="bg1"/>
                </a:solidFill>
              </a:rPr>
              <a:t>Menghindari</a:t>
            </a:r>
            <a:r>
              <a:rPr lang="en-ID" sz="2800" dirty="0" smtClean="0">
                <a:solidFill>
                  <a:schemeClr val="bg1"/>
                </a:solidFill>
              </a:rPr>
              <a:t> </a:t>
            </a:r>
            <a:r>
              <a:rPr lang="en-ID" sz="2800" dirty="0" err="1" smtClean="0">
                <a:solidFill>
                  <a:schemeClr val="bg1"/>
                </a:solidFill>
              </a:rPr>
              <a:t>upaya</a:t>
            </a:r>
            <a:r>
              <a:rPr lang="en-ID" sz="2800" dirty="0" smtClean="0">
                <a:solidFill>
                  <a:schemeClr val="bg1"/>
                </a:solidFill>
              </a:rPr>
              <a:t> </a:t>
            </a:r>
            <a:r>
              <a:rPr lang="en-ID" sz="2800" dirty="0" err="1" smtClean="0">
                <a:solidFill>
                  <a:schemeClr val="bg1"/>
                </a:solidFill>
              </a:rPr>
              <a:t>duplikasi</a:t>
            </a:r>
            <a:endParaRPr lang="en-ID" sz="2800" dirty="0" smtClean="0">
              <a:solidFill>
                <a:schemeClr val="bg1"/>
              </a:solidFill>
            </a:endParaRPr>
          </a:p>
          <a:p>
            <a:pPr marL="342900" indent="-342900">
              <a:buFont typeface="+mj-lt"/>
              <a:buAutoNum type="arabicPeriod"/>
            </a:pPr>
            <a:r>
              <a:rPr lang="en-ID" sz="2800" dirty="0" err="1" smtClean="0">
                <a:solidFill>
                  <a:schemeClr val="bg1"/>
                </a:solidFill>
              </a:rPr>
              <a:t>Menghindari</a:t>
            </a:r>
            <a:r>
              <a:rPr lang="en-ID" sz="2800" dirty="0" smtClean="0">
                <a:solidFill>
                  <a:schemeClr val="bg1"/>
                </a:solidFill>
              </a:rPr>
              <a:t> </a:t>
            </a:r>
            <a:r>
              <a:rPr lang="en-ID" sz="2800" dirty="0" err="1" smtClean="0">
                <a:solidFill>
                  <a:schemeClr val="bg1"/>
                </a:solidFill>
              </a:rPr>
              <a:t>penelitian</a:t>
            </a:r>
            <a:r>
              <a:rPr lang="en-ID" sz="2800" dirty="0" smtClean="0">
                <a:solidFill>
                  <a:schemeClr val="bg1"/>
                </a:solidFill>
              </a:rPr>
              <a:t> yang </a:t>
            </a:r>
            <a:r>
              <a:rPr lang="en-ID" sz="2800" dirty="0" err="1" smtClean="0">
                <a:solidFill>
                  <a:schemeClr val="bg1"/>
                </a:solidFill>
              </a:rPr>
              <a:t>menghabiskan</a:t>
            </a:r>
            <a:r>
              <a:rPr lang="en-ID" sz="2800" dirty="0" smtClean="0">
                <a:solidFill>
                  <a:schemeClr val="bg1"/>
                </a:solidFill>
              </a:rPr>
              <a:t> </a:t>
            </a:r>
            <a:r>
              <a:rPr lang="en-ID" sz="2800" dirty="0" err="1" smtClean="0">
                <a:solidFill>
                  <a:schemeClr val="bg1"/>
                </a:solidFill>
              </a:rPr>
              <a:t>biaya</a:t>
            </a:r>
            <a:r>
              <a:rPr lang="en-ID" sz="2800" dirty="0" smtClean="0">
                <a:solidFill>
                  <a:schemeClr val="bg1"/>
                </a:solidFill>
              </a:rPr>
              <a:t> </a:t>
            </a:r>
            <a:r>
              <a:rPr lang="en-ID" sz="2800" dirty="0" err="1" smtClean="0">
                <a:solidFill>
                  <a:schemeClr val="bg1"/>
                </a:solidFill>
              </a:rPr>
              <a:t>besar</a:t>
            </a:r>
            <a:r>
              <a:rPr lang="en-ID" sz="2800" dirty="0" smtClean="0">
                <a:solidFill>
                  <a:schemeClr val="bg1"/>
                </a:solidFill>
              </a:rPr>
              <a:t>. </a:t>
            </a:r>
            <a:endParaRPr lang="en-US" sz="2800" dirty="0">
              <a:solidFill>
                <a:schemeClr val="bg1"/>
              </a:solidFill>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900" decel="100000" fill="hold"/>
                                        <p:tgtEl>
                                          <p:spTgt spid="7"/>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900" decel="100000" fill="hold"/>
                                        <p:tgtEl>
                                          <p:spTgt spid="20"/>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428596" y="214290"/>
            <a:ext cx="8286808" cy="714380"/>
          </a:xfrm>
          <a:prstGeom prst="roundRect">
            <a:avLst/>
          </a:prstGeom>
          <a:solidFill>
            <a:srgbClr val="464CCC"/>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ID" sz="2500" dirty="0" smtClean="0"/>
              <a:t>MENCIPTAKAN NILAI DALAM ORGANISASI</a:t>
            </a:r>
            <a:endParaRPr lang="en-US" sz="2500" dirty="0"/>
          </a:p>
        </p:txBody>
      </p:sp>
      <p:sp>
        <p:nvSpPr>
          <p:cNvPr id="5" name="Horizontal Scroll 4"/>
          <p:cNvSpPr/>
          <p:nvPr/>
        </p:nvSpPr>
        <p:spPr>
          <a:xfrm>
            <a:off x="1785918" y="1142984"/>
            <a:ext cx="6072230" cy="1928826"/>
          </a:xfrm>
          <a:prstGeom prst="horizontalScroll">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ID" sz="2800" b="1" dirty="0" smtClean="0"/>
              <a:t>METODE BARU DALAM AKUNTANSI BIAYA MENJADI ALAT BANTU UNTUK MEMBERI NILAI TAMBAH DI DALAM</a:t>
            </a:r>
            <a:endParaRPr lang="en-US" sz="2800" b="1" dirty="0"/>
          </a:p>
        </p:txBody>
      </p:sp>
      <p:sp>
        <p:nvSpPr>
          <p:cNvPr id="6" name="Oval 5"/>
          <p:cNvSpPr/>
          <p:nvPr/>
        </p:nvSpPr>
        <p:spPr>
          <a:xfrm>
            <a:off x="71406" y="3286124"/>
            <a:ext cx="2357454" cy="228601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ID" dirty="0" err="1" smtClean="0"/>
              <a:t>Organisasi</a:t>
            </a:r>
            <a:r>
              <a:rPr lang="en-ID" dirty="0" smtClean="0"/>
              <a:t> </a:t>
            </a:r>
            <a:r>
              <a:rPr lang="en-ID" dirty="0" err="1" smtClean="0"/>
              <a:t>dan</a:t>
            </a:r>
            <a:r>
              <a:rPr lang="en-ID" dirty="0" smtClean="0"/>
              <a:t> </a:t>
            </a:r>
            <a:r>
              <a:rPr lang="en-ID" dirty="0" err="1" smtClean="0"/>
              <a:t>Karyawan</a:t>
            </a:r>
            <a:r>
              <a:rPr lang="en-ID" dirty="0" smtClean="0"/>
              <a:t> yang </a:t>
            </a:r>
            <a:r>
              <a:rPr lang="en-ID" dirty="0" err="1" smtClean="0"/>
              <a:t>dimiliki</a:t>
            </a:r>
            <a:endParaRPr lang="en-US" dirty="0"/>
          </a:p>
        </p:txBody>
      </p:sp>
      <p:sp>
        <p:nvSpPr>
          <p:cNvPr id="7" name="Oval 6"/>
          <p:cNvSpPr/>
          <p:nvPr/>
        </p:nvSpPr>
        <p:spPr>
          <a:xfrm>
            <a:off x="2285984" y="4429132"/>
            <a:ext cx="2357454" cy="228601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ID" dirty="0" err="1" smtClean="0"/>
              <a:t>Pelanggan</a:t>
            </a:r>
            <a:endParaRPr lang="en-US" dirty="0"/>
          </a:p>
        </p:txBody>
      </p:sp>
      <p:sp>
        <p:nvSpPr>
          <p:cNvPr id="8" name="Oval 7"/>
          <p:cNvSpPr/>
          <p:nvPr/>
        </p:nvSpPr>
        <p:spPr>
          <a:xfrm>
            <a:off x="4500562" y="3214686"/>
            <a:ext cx="2357454" cy="228601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ID" dirty="0" err="1" smtClean="0"/>
              <a:t>Pemegang</a:t>
            </a:r>
            <a:r>
              <a:rPr lang="en-ID" dirty="0" smtClean="0"/>
              <a:t> </a:t>
            </a:r>
            <a:r>
              <a:rPr lang="en-ID" dirty="0" err="1" smtClean="0"/>
              <a:t>Saham</a:t>
            </a:r>
            <a:endParaRPr lang="en-US" dirty="0"/>
          </a:p>
        </p:txBody>
      </p:sp>
      <p:sp>
        <p:nvSpPr>
          <p:cNvPr id="9" name="Oval 8"/>
          <p:cNvSpPr/>
          <p:nvPr/>
        </p:nvSpPr>
        <p:spPr>
          <a:xfrm>
            <a:off x="6643702" y="4500570"/>
            <a:ext cx="2357454" cy="2286016"/>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ID" dirty="0" err="1" smtClean="0"/>
              <a:t>Masyarakat</a:t>
            </a:r>
            <a:r>
              <a:rPr lang="en-ID" dirty="0" smtClean="0"/>
              <a:t> </a:t>
            </a:r>
            <a:r>
              <a:rPr lang="en-ID" dirty="0" err="1" smtClean="0"/>
              <a:t>Luas</a:t>
            </a:r>
            <a:endParaRPr lang="en-US"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4" dur="1000" fill="hold"/>
                                        <p:tgtEl>
                                          <p:spTgt spid="7"/>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6" dur="1000" fill="hold"/>
                                        <p:tgtEl>
                                          <p:spTgt spid="8"/>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8" dur="1000" fill="hold"/>
                                        <p:tgtEl>
                                          <p:spTgt spid="9"/>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id-ID" dirty="0" smtClean="0">
                <a:solidFill>
                  <a:schemeClr val="bg1"/>
                </a:solidFill>
              </a:rPr>
              <a:t>Rantai Nilai (</a:t>
            </a:r>
            <a:r>
              <a:rPr lang="id-ID" i="1" dirty="0" smtClean="0">
                <a:solidFill>
                  <a:schemeClr val="bg1"/>
                </a:solidFill>
              </a:rPr>
              <a:t>Value Chain</a:t>
            </a:r>
            <a:r>
              <a:rPr lang="id-ID" dirty="0" smtClean="0">
                <a:solidFill>
                  <a:schemeClr val="bg1"/>
                </a:solidFill>
              </a:rPr>
              <a:t>)</a:t>
            </a:r>
            <a:endParaRPr lang="id-ID" dirty="0">
              <a:solidFill>
                <a:schemeClr val="bg1"/>
              </a:solidFill>
            </a:endParaRPr>
          </a:p>
        </p:txBody>
      </p:sp>
      <p:sp>
        <p:nvSpPr>
          <p:cNvPr id="4" name="Flowchart: Alternate Process 3"/>
          <p:cNvSpPr/>
          <p:nvPr/>
        </p:nvSpPr>
        <p:spPr>
          <a:xfrm>
            <a:off x="395536" y="1556792"/>
            <a:ext cx="8352928" cy="4464496"/>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just">
              <a:buNone/>
            </a:pPr>
            <a:r>
              <a:rPr lang="id-ID" dirty="0" smtClean="0">
                <a:solidFill>
                  <a:schemeClr val="bg1"/>
                </a:solidFill>
              </a:rPr>
              <a:t>	Rantai nilai mencakup perlakuan atau pembuangan limbah yang dilakukan oleh pengguna akhir. Sebagai contoh, rantai nilai untuk bahan bakar berawal dari pencarian dan pengeboran minyak kemudian melalui penyulingan minyak menjadi bahan bakar, selanjutnya distribusi bahan bakar ke peritel seperti toserba, dan terakhir, pada perlakuan terhadap emisi gas yang dihasilkan mobil atau limbah minyak daur ulang pada bengkel mobil. </a:t>
            </a:r>
          </a:p>
          <a:p>
            <a:pPr algn="just">
              <a:buNone/>
            </a:pPr>
            <a:r>
              <a:rPr lang="id-ID" dirty="0" smtClean="0">
                <a:solidFill>
                  <a:schemeClr val="bg1"/>
                </a:solidFill>
              </a:rPr>
              <a:t>	Dalam contoh lain bahan bakar, Exxon Mobil harus bekerja sama dengan pemasok peralatan pengeboran untuk memastikan peralatannya tersedia ketika dibutuhkan. Mereka juga perlu bekerja sama dengan pemilik </a:t>
            </a:r>
            <a:r>
              <a:rPr lang="id-ID" i="1" dirty="0" smtClean="0">
                <a:solidFill>
                  <a:schemeClr val="bg1"/>
                </a:solidFill>
              </a:rPr>
              <a:t>franchise</a:t>
            </a:r>
            <a:r>
              <a:rPr lang="id-ID" dirty="0" smtClean="0">
                <a:solidFill>
                  <a:schemeClr val="bg1"/>
                </a:solidFill>
              </a:rPr>
              <a:t> On the Run untuk memastikan bahwa bahan bakar telah dikirimkan ke stasiun pengisian bahan bakar sesuai dengan jumlah yang dibutuhkan.</a:t>
            </a:r>
          </a:p>
          <a:p>
            <a:pPr algn="ctr"/>
            <a:endParaRPr lang="id-ID" dirty="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a:solidFill>
            <a:schemeClr val="tx1"/>
          </a:solidFill>
        </p:spPr>
        <p:txBody>
          <a:bodyPr>
            <a:normAutofit fontScale="90000"/>
          </a:bodyPr>
          <a:lstStyle/>
          <a:p>
            <a:r>
              <a:rPr lang="id-ID" dirty="0" smtClean="0">
                <a:solidFill>
                  <a:schemeClr val="bg1"/>
                </a:solidFill>
              </a:rPr>
              <a:t>Aktivitas Bernilai Tambah (</a:t>
            </a:r>
            <a:r>
              <a:rPr lang="id-ID" i="1" dirty="0" smtClean="0">
                <a:solidFill>
                  <a:schemeClr val="bg1"/>
                </a:solidFill>
              </a:rPr>
              <a:t>Value-Added Activities</a:t>
            </a:r>
            <a:r>
              <a:rPr lang="id-ID" dirty="0" smtClean="0">
                <a:solidFill>
                  <a:schemeClr val="bg1"/>
                </a:solidFill>
              </a:rPr>
              <a:t>)</a:t>
            </a:r>
            <a:endParaRPr lang="id-ID" dirty="0">
              <a:solidFill>
                <a:schemeClr val="bg1"/>
              </a:solidFill>
            </a:endParaRPr>
          </a:p>
        </p:txBody>
      </p:sp>
      <p:sp>
        <p:nvSpPr>
          <p:cNvPr id="3" name="Content Placeholder 2"/>
          <p:cNvSpPr>
            <a:spLocks noGrp="1"/>
          </p:cNvSpPr>
          <p:nvPr>
            <p:ph idx="1"/>
          </p:nvPr>
        </p:nvSpPr>
        <p:spPr/>
        <p:txBody>
          <a:bodyPr>
            <a:normAutofit/>
          </a:bodyPr>
          <a:lstStyle/>
          <a:p>
            <a:pPr algn="just">
              <a:buNone/>
            </a:pPr>
            <a:r>
              <a:rPr lang="id-ID" sz="2200" dirty="0" smtClean="0"/>
              <a:t>	</a:t>
            </a:r>
            <a:endParaRPr lang="id-ID" sz="2200" dirty="0">
              <a:solidFill>
                <a:schemeClr val="bg1"/>
              </a:solidFill>
            </a:endParaRPr>
          </a:p>
        </p:txBody>
      </p:sp>
      <p:sp>
        <p:nvSpPr>
          <p:cNvPr id="4" name="Flowchart: Connector 3"/>
          <p:cNvSpPr/>
          <p:nvPr/>
        </p:nvSpPr>
        <p:spPr>
          <a:xfrm>
            <a:off x="1331640" y="2204864"/>
            <a:ext cx="6408712" cy="3384376"/>
          </a:xfrm>
          <a:prstGeom prst="flowChartConnector">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dirty="0" smtClean="0">
                <a:solidFill>
                  <a:schemeClr val="bg1"/>
                </a:solidFill>
              </a:rPr>
              <a:t>Aktivitas bernilai tambah (</a:t>
            </a:r>
            <a:r>
              <a:rPr lang="id-ID" i="1" dirty="0" smtClean="0">
                <a:solidFill>
                  <a:schemeClr val="bg1"/>
                </a:solidFill>
              </a:rPr>
              <a:t>value-added activities</a:t>
            </a:r>
            <a:r>
              <a:rPr lang="id-ID" dirty="0" smtClean="0">
                <a:solidFill>
                  <a:schemeClr val="bg1"/>
                </a:solidFill>
              </a:rPr>
              <a:t>) yang dilakukan perusahaan dalam rantai nilai merupakan aktivitas-aktivitas yang dirasakan oleh pelanggan yang dapat memberikan nilai tambah pada barang atau jasa yang dibeli. Rantai nilai terdiri atas aktivitas-aktivitas dari penelitian dan pengembangan melalui proses produksi hingga pelayanan pada pelanggan. </a:t>
            </a:r>
            <a:endParaRPr lang="id-ID"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8000" r="-8000"/>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67544" y="332656"/>
          <a:ext cx="8229600" cy="6344920"/>
        </p:xfrm>
        <a:graphic>
          <a:graphicData uri="http://schemas.openxmlformats.org/drawingml/2006/table">
            <a:tbl>
              <a:tblPr firstRow="1" bandRow="1">
                <a:tableStyleId>{5C22544A-7EE6-4342-B048-85BDC9FD1C3A}</a:tableStyleId>
              </a:tblPr>
              <a:tblGrid>
                <a:gridCol w="2026568">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gridCol w="3178696">
                  <a:extLst>
                    <a:ext uri="{9D8B030D-6E8A-4147-A177-3AD203B41FA5}">
                      <a16:colId xmlns:a16="http://schemas.microsoft.com/office/drawing/2014/main" val="20002"/>
                    </a:ext>
                  </a:extLst>
                </a:gridCol>
              </a:tblGrid>
              <a:tr h="370840">
                <a:tc>
                  <a:txBody>
                    <a:bodyPr/>
                    <a:lstStyle/>
                    <a:p>
                      <a:r>
                        <a:rPr lang="id-ID" sz="1400" dirty="0" smtClean="0"/>
                        <a:t>Komponen</a:t>
                      </a:r>
                      <a:endParaRPr lang="id-ID" sz="1400" dirty="0"/>
                    </a:p>
                  </a:txBody>
                  <a:tcPr/>
                </a:tc>
                <a:tc>
                  <a:txBody>
                    <a:bodyPr/>
                    <a:lstStyle/>
                    <a:p>
                      <a:r>
                        <a:rPr lang="id-ID" sz="1400" dirty="0" smtClean="0"/>
                        <a:t>Contoh Aktivitas</a:t>
                      </a:r>
                      <a:endParaRPr lang="id-ID" sz="1400" dirty="0"/>
                    </a:p>
                  </a:txBody>
                  <a:tcPr/>
                </a:tc>
                <a:tc>
                  <a:txBody>
                    <a:bodyPr/>
                    <a:lstStyle/>
                    <a:p>
                      <a:r>
                        <a:rPr lang="id-ID" sz="1400" dirty="0" smtClean="0"/>
                        <a:t>Contoh Biaya</a:t>
                      </a:r>
                      <a:endParaRPr lang="id-ID" sz="1400" dirty="0"/>
                    </a:p>
                  </a:txBody>
                  <a:tcPr/>
                </a:tc>
                <a:extLst>
                  <a:ext uri="{0D108BD9-81ED-4DB2-BD59-A6C34878D82A}">
                    <a16:rowId xmlns:a16="http://schemas.microsoft.com/office/drawing/2014/main" val="10000"/>
                  </a:ext>
                </a:extLst>
              </a:tr>
              <a:tr h="370840">
                <a:tc>
                  <a:txBody>
                    <a:bodyPr/>
                    <a:lstStyle/>
                    <a:p>
                      <a:r>
                        <a:rPr lang="id-ID" sz="1400" dirty="0" smtClean="0"/>
                        <a:t>- Penelitian &amp; Pengembangan</a:t>
                      </a:r>
                      <a:endParaRPr lang="id-ID" sz="1400" dirty="0"/>
                    </a:p>
                  </a:txBody>
                  <a:tcPr/>
                </a:tc>
                <a:tc>
                  <a:txBody>
                    <a:bodyPr/>
                    <a:lstStyle/>
                    <a:p>
                      <a:r>
                        <a:rPr lang="id-ID" sz="1400" dirty="0" smtClean="0"/>
                        <a:t>- Penciptaan dan pengembangan ide-ide yang berkaitan dengan produk baru, pelayanan, atau proses</a:t>
                      </a:r>
                      <a:endParaRPr lang="id-ID" sz="1400" dirty="0"/>
                    </a:p>
                  </a:txBody>
                  <a:tcPr/>
                </a:tc>
                <a:tc>
                  <a:txBody>
                    <a:bodyPr/>
                    <a:lstStyle/>
                    <a:p>
                      <a:pPr>
                        <a:buFontTx/>
                        <a:buChar char="-"/>
                      </a:pPr>
                      <a:r>
                        <a:rPr lang="id-ID" sz="1400" dirty="0" smtClean="0"/>
                        <a:t>Karyawan bagian penelitian</a:t>
                      </a:r>
                    </a:p>
                    <a:p>
                      <a:pPr>
                        <a:buFontTx/>
                        <a:buChar char="-"/>
                      </a:pPr>
                      <a:r>
                        <a:rPr lang="id-ID" sz="1400" baseline="0" dirty="0" smtClean="0"/>
                        <a:t> Permohonan paten</a:t>
                      </a:r>
                    </a:p>
                    <a:p>
                      <a:pPr>
                        <a:buFontTx/>
                        <a:buChar char="-"/>
                      </a:pPr>
                      <a:r>
                        <a:rPr lang="id-ID" sz="1400" baseline="0" dirty="0" smtClean="0"/>
                        <a:t> fasilitas-fasilitas laboratorium</a:t>
                      </a:r>
                      <a:endParaRPr lang="id-ID" sz="1400" dirty="0"/>
                    </a:p>
                  </a:txBody>
                  <a:tcPr/>
                </a:tc>
                <a:extLst>
                  <a:ext uri="{0D108BD9-81ED-4DB2-BD59-A6C34878D82A}">
                    <a16:rowId xmlns:a16="http://schemas.microsoft.com/office/drawing/2014/main" val="10001"/>
                  </a:ext>
                </a:extLst>
              </a:tr>
              <a:tr h="370840">
                <a:tc>
                  <a:txBody>
                    <a:bodyPr/>
                    <a:lstStyle/>
                    <a:p>
                      <a:pPr>
                        <a:buFontTx/>
                        <a:buChar char="-"/>
                      </a:pPr>
                      <a:r>
                        <a:rPr lang="id-ID" sz="1400" dirty="0" smtClean="0"/>
                        <a:t>Desain</a:t>
                      </a:r>
                      <a:endParaRPr lang="id-ID" sz="1400" dirty="0"/>
                    </a:p>
                  </a:txBody>
                  <a:tcPr/>
                </a:tc>
                <a:tc>
                  <a:txBody>
                    <a:bodyPr/>
                    <a:lstStyle/>
                    <a:p>
                      <a:r>
                        <a:rPr lang="id-ID" sz="1400" dirty="0" smtClean="0"/>
                        <a:t>- Rincian pengembangan dan rekayasa produk,</a:t>
                      </a:r>
                      <a:r>
                        <a:rPr lang="id-ID" sz="1400" baseline="0" dirty="0" smtClean="0"/>
                        <a:t> layanan, atau proses</a:t>
                      </a:r>
                      <a:endParaRPr lang="id-ID" sz="1400" dirty="0"/>
                    </a:p>
                  </a:txBody>
                  <a:tcPr/>
                </a:tc>
                <a:tc>
                  <a:txBody>
                    <a:bodyPr/>
                    <a:lstStyle/>
                    <a:p>
                      <a:pPr>
                        <a:buFontTx/>
                        <a:buChar char="-"/>
                      </a:pPr>
                      <a:r>
                        <a:rPr lang="id-ID" sz="1400" dirty="0" smtClean="0"/>
                        <a:t>Pusat desain</a:t>
                      </a:r>
                    </a:p>
                    <a:p>
                      <a:pPr>
                        <a:buFontTx/>
                        <a:buChar char="-"/>
                      </a:pPr>
                      <a:r>
                        <a:rPr lang="id-ID" sz="1400" dirty="0" smtClean="0"/>
                        <a:t> Fasilitas-fasilitas perekayasaan yang digunakan untuk mengembangkan dan menguji bentuk dasar (</a:t>
                      </a:r>
                      <a:r>
                        <a:rPr lang="id-ID" sz="1400" i="1" dirty="0" smtClean="0"/>
                        <a:t>prototype</a:t>
                      </a:r>
                      <a:r>
                        <a:rPr lang="id-ID" sz="1400" i="0" dirty="0" smtClean="0"/>
                        <a:t>) suatu produk.</a:t>
                      </a:r>
                      <a:endParaRPr lang="id-ID" sz="1400" dirty="0"/>
                    </a:p>
                  </a:txBody>
                  <a:tcPr/>
                </a:tc>
                <a:extLst>
                  <a:ext uri="{0D108BD9-81ED-4DB2-BD59-A6C34878D82A}">
                    <a16:rowId xmlns:a16="http://schemas.microsoft.com/office/drawing/2014/main" val="10002"/>
                  </a:ext>
                </a:extLst>
              </a:tr>
              <a:tr h="370840">
                <a:tc>
                  <a:txBody>
                    <a:bodyPr/>
                    <a:lstStyle/>
                    <a:p>
                      <a:pPr>
                        <a:buFontTx/>
                        <a:buChar char="-"/>
                      </a:pPr>
                      <a:r>
                        <a:rPr lang="id-ID" sz="1400" dirty="0" smtClean="0"/>
                        <a:t>Pembelian</a:t>
                      </a:r>
                      <a:endParaRPr lang="id-ID" sz="1400" dirty="0"/>
                    </a:p>
                  </a:txBody>
                  <a:tcPr/>
                </a:tc>
                <a:tc>
                  <a:txBody>
                    <a:bodyPr/>
                    <a:lstStyle/>
                    <a:p>
                      <a:r>
                        <a:rPr lang="id-ID" sz="1400" dirty="0" smtClean="0"/>
                        <a:t>- Perolehan</a:t>
                      </a:r>
                      <a:r>
                        <a:rPr lang="id-ID" sz="1400" baseline="0" dirty="0" smtClean="0"/>
                        <a:t> barang dan jasa diperlukan untuk memproduksi suatu barang atau jasa.</a:t>
                      </a:r>
                      <a:endParaRPr lang="id-ID" sz="1400" dirty="0"/>
                    </a:p>
                  </a:txBody>
                  <a:tcPr/>
                </a:tc>
                <a:tc>
                  <a:txBody>
                    <a:bodyPr/>
                    <a:lstStyle/>
                    <a:p>
                      <a:pPr>
                        <a:buFontTx/>
                        <a:buChar char="-"/>
                      </a:pPr>
                      <a:r>
                        <a:rPr lang="id-ID" sz="1400" dirty="0" smtClean="0"/>
                        <a:t>Karyawan</a:t>
                      </a:r>
                      <a:r>
                        <a:rPr lang="id-ID" sz="1400" baseline="0" dirty="0" smtClean="0"/>
                        <a:t> departemen pembelian</a:t>
                      </a:r>
                    </a:p>
                    <a:p>
                      <a:pPr>
                        <a:buFontTx/>
                        <a:buChar char="-"/>
                      </a:pPr>
                      <a:r>
                        <a:rPr lang="id-ID" sz="1400" baseline="0" dirty="0" smtClean="0"/>
                        <a:t> sertifikasi vendor</a:t>
                      </a:r>
                      <a:endParaRPr lang="id-ID" sz="1400" dirty="0"/>
                    </a:p>
                  </a:txBody>
                  <a:tcPr/>
                </a:tc>
                <a:extLst>
                  <a:ext uri="{0D108BD9-81ED-4DB2-BD59-A6C34878D82A}">
                    <a16:rowId xmlns:a16="http://schemas.microsoft.com/office/drawing/2014/main" val="10003"/>
                  </a:ext>
                </a:extLst>
              </a:tr>
              <a:tr h="370840">
                <a:tc>
                  <a:txBody>
                    <a:bodyPr/>
                    <a:lstStyle/>
                    <a:p>
                      <a:r>
                        <a:rPr lang="id-ID" sz="1400" dirty="0" smtClean="0"/>
                        <a:t>- Produksi </a:t>
                      </a:r>
                      <a:endParaRPr lang="id-ID" sz="1400" dirty="0"/>
                    </a:p>
                  </a:txBody>
                  <a:tcPr/>
                </a:tc>
                <a:tc>
                  <a:txBody>
                    <a:bodyPr/>
                    <a:lstStyle/>
                    <a:p>
                      <a:r>
                        <a:rPr lang="id-ID" sz="1400" dirty="0" smtClean="0"/>
                        <a:t>- Pengumpulan dan pengolahan sumber daya untuk menghasilkan suatu produk atau memberikan suatu jasa.</a:t>
                      </a:r>
                      <a:endParaRPr lang="id-ID" sz="1400" dirty="0"/>
                    </a:p>
                  </a:txBody>
                  <a:tcPr/>
                </a:tc>
                <a:tc>
                  <a:txBody>
                    <a:bodyPr/>
                    <a:lstStyle/>
                    <a:p>
                      <a:pPr>
                        <a:buFontTx/>
                        <a:buChar char="-"/>
                      </a:pPr>
                      <a:r>
                        <a:rPr lang="id-ID" sz="1400" dirty="0" smtClean="0"/>
                        <a:t>Mesin dan peralatan</a:t>
                      </a:r>
                    </a:p>
                    <a:p>
                      <a:pPr>
                        <a:buFontTx/>
                        <a:buChar char="-"/>
                      </a:pPr>
                      <a:r>
                        <a:rPr lang="id-ID" sz="1400" dirty="0" smtClean="0"/>
                        <a:t> Karyawan</a:t>
                      </a:r>
                      <a:r>
                        <a:rPr lang="id-ID" sz="1400" baseline="0" dirty="0" smtClean="0"/>
                        <a:t> pabrik</a:t>
                      </a:r>
                      <a:endParaRPr lang="id-ID" sz="1400" dirty="0"/>
                    </a:p>
                  </a:txBody>
                  <a:tcPr/>
                </a:tc>
                <a:extLst>
                  <a:ext uri="{0D108BD9-81ED-4DB2-BD59-A6C34878D82A}">
                    <a16:rowId xmlns:a16="http://schemas.microsoft.com/office/drawing/2014/main" val="10004"/>
                  </a:ext>
                </a:extLst>
              </a:tr>
              <a:tr h="370840">
                <a:tc>
                  <a:txBody>
                    <a:bodyPr/>
                    <a:lstStyle/>
                    <a:p>
                      <a:r>
                        <a:rPr lang="id-ID" sz="1400" dirty="0" smtClean="0"/>
                        <a:t>- Pemasaran</a:t>
                      </a:r>
                      <a:r>
                        <a:rPr lang="id-ID" sz="1400" baseline="0" dirty="0" smtClean="0"/>
                        <a:t> &amp; Penjualan</a:t>
                      </a:r>
                      <a:endParaRPr lang="id-ID" sz="1400" dirty="0"/>
                    </a:p>
                  </a:txBody>
                  <a:tcPr/>
                </a:tc>
                <a:tc>
                  <a:txBody>
                    <a:bodyPr/>
                    <a:lstStyle/>
                    <a:p>
                      <a:r>
                        <a:rPr lang="id-ID" sz="1400" dirty="0" smtClean="0"/>
                        <a:t>- Proses untuk menginformasikan kepada pelanggan potensial terkait sifat-sifat produk atau jasa yang membuat barang atau jasa tsb</a:t>
                      </a:r>
                      <a:r>
                        <a:rPr lang="id-ID" sz="1400" baseline="0" dirty="0" smtClean="0"/>
                        <a:t> terjual</a:t>
                      </a:r>
                      <a:endParaRPr lang="id-ID" sz="1400" dirty="0"/>
                    </a:p>
                  </a:txBody>
                  <a:tcPr/>
                </a:tc>
                <a:tc>
                  <a:txBody>
                    <a:bodyPr/>
                    <a:lstStyle/>
                    <a:p>
                      <a:pPr>
                        <a:buFontTx/>
                        <a:buChar char="-"/>
                      </a:pPr>
                      <a:r>
                        <a:rPr lang="id-ID" sz="1400" dirty="0" smtClean="0"/>
                        <a:t>Periklanan</a:t>
                      </a:r>
                    </a:p>
                    <a:p>
                      <a:pPr>
                        <a:buFontTx/>
                        <a:buChar char="-"/>
                      </a:pPr>
                      <a:r>
                        <a:rPr lang="id-ID" sz="1400" dirty="0" smtClean="0"/>
                        <a:t> </a:t>
                      </a:r>
                      <a:r>
                        <a:rPr lang="id-ID" sz="1400" i="1" dirty="0" smtClean="0"/>
                        <a:t>Focus</a:t>
                      </a:r>
                      <a:r>
                        <a:rPr lang="id-ID" sz="1400" i="1" baseline="0" dirty="0" smtClean="0"/>
                        <a:t> group travel</a:t>
                      </a:r>
                      <a:endParaRPr lang="id-ID" sz="1400" i="0" baseline="0" dirty="0" smtClean="0"/>
                    </a:p>
                    <a:p>
                      <a:pPr>
                        <a:buFontTx/>
                        <a:buChar char="-"/>
                      </a:pPr>
                      <a:r>
                        <a:rPr lang="id-ID" sz="1400" i="0" baseline="0" dirty="0" smtClean="0"/>
                        <a:t> Penempatan produk</a:t>
                      </a:r>
                      <a:endParaRPr lang="id-ID" sz="1400" dirty="0"/>
                    </a:p>
                  </a:txBody>
                  <a:tcPr/>
                </a:tc>
                <a:extLst>
                  <a:ext uri="{0D108BD9-81ED-4DB2-BD59-A6C34878D82A}">
                    <a16:rowId xmlns:a16="http://schemas.microsoft.com/office/drawing/2014/main" val="10005"/>
                  </a:ext>
                </a:extLst>
              </a:tr>
              <a:tr h="370840">
                <a:tc>
                  <a:txBody>
                    <a:bodyPr/>
                    <a:lstStyle/>
                    <a:p>
                      <a:pPr>
                        <a:buFontTx/>
                        <a:buChar char="-"/>
                      </a:pPr>
                      <a:r>
                        <a:rPr lang="id-ID" sz="1400" dirty="0" smtClean="0"/>
                        <a:t>Distribusi</a:t>
                      </a:r>
                      <a:endParaRPr lang="id-ID" sz="1400" dirty="0"/>
                    </a:p>
                  </a:txBody>
                  <a:tcPr/>
                </a:tc>
                <a:tc>
                  <a:txBody>
                    <a:bodyPr/>
                    <a:lstStyle/>
                    <a:p>
                      <a:r>
                        <a:rPr lang="id-ID" sz="1400" dirty="0" smtClean="0"/>
                        <a:t>- Proses</a:t>
                      </a:r>
                      <a:r>
                        <a:rPr lang="id-ID" sz="1400" baseline="0" dirty="0" smtClean="0"/>
                        <a:t> pengiriman produk atau jasa kepada pelanggan</a:t>
                      </a:r>
                      <a:endParaRPr lang="id-ID" sz="1400" dirty="0"/>
                    </a:p>
                  </a:txBody>
                  <a:tcPr/>
                </a:tc>
                <a:tc>
                  <a:txBody>
                    <a:bodyPr/>
                    <a:lstStyle/>
                    <a:p>
                      <a:pPr>
                        <a:buFontTx/>
                        <a:buChar char="-"/>
                      </a:pPr>
                      <a:r>
                        <a:rPr lang="id-ID" sz="1400" dirty="0" smtClean="0"/>
                        <a:t>Truk</a:t>
                      </a:r>
                    </a:p>
                    <a:p>
                      <a:pPr>
                        <a:buFontTx/>
                        <a:buChar char="-"/>
                      </a:pPr>
                      <a:r>
                        <a:rPr lang="id-ID" sz="1400" dirty="0" smtClean="0"/>
                        <a:t> Bahan bakar</a:t>
                      </a:r>
                    </a:p>
                    <a:p>
                      <a:pPr>
                        <a:buFontTx/>
                        <a:buChar char="-"/>
                      </a:pPr>
                      <a:r>
                        <a:rPr lang="id-ID" sz="1400" dirty="0" smtClean="0"/>
                        <a:t> Pembuatan situs web, </a:t>
                      </a:r>
                      <a:r>
                        <a:rPr lang="id-ID" sz="1400" i="1" dirty="0" smtClean="0"/>
                        <a:t>hosting</a:t>
                      </a:r>
                      <a:r>
                        <a:rPr lang="id-ID" sz="1400" i="0" dirty="0" smtClean="0"/>
                        <a:t>, dll</a:t>
                      </a:r>
                      <a:endParaRPr lang="id-ID" sz="1400" dirty="0"/>
                    </a:p>
                  </a:txBody>
                  <a:tcPr/>
                </a:tc>
                <a:extLst>
                  <a:ext uri="{0D108BD9-81ED-4DB2-BD59-A6C34878D82A}">
                    <a16:rowId xmlns:a16="http://schemas.microsoft.com/office/drawing/2014/main" val="10006"/>
                  </a:ext>
                </a:extLst>
              </a:tr>
              <a:tr h="370840">
                <a:tc>
                  <a:txBody>
                    <a:bodyPr/>
                    <a:lstStyle/>
                    <a:p>
                      <a:r>
                        <a:rPr lang="id-ID" sz="1400" dirty="0" smtClean="0"/>
                        <a:t>-</a:t>
                      </a:r>
                      <a:r>
                        <a:rPr lang="id-ID" sz="1400" baseline="0" dirty="0" smtClean="0"/>
                        <a:t> Layanan Pelanggan</a:t>
                      </a:r>
                      <a:endParaRPr lang="id-ID" sz="1400" dirty="0"/>
                    </a:p>
                  </a:txBody>
                  <a:tcPr/>
                </a:tc>
                <a:tc>
                  <a:txBody>
                    <a:bodyPr/>
                    <a:lstStyle/>
                    <a:p>
                      <a:r>
                        <a:rPr lang="id-ID" sz="1400" dirty="0" smtClean="0"/>
                        <a:t>- Aktivitas-aktivitas pendukung</a:t>
                      </a:r>
                      <a:r>
                        <a:rPr lang="id-ID" sz="1400" baseline="0" dirty="0" smtClean="0"/>
                        <a:t> yang disediakan bagi pelanggan untuk suatu produk atau jasa.</a:t>
                      </a:r>
                      <a:endParaRPr lang="id-ID" sz="1400" dirty="0"/>
                    </a:p>
                  </a:txBody>
                  <a:tcPr/>
                </a:tc>
                <a:tc>
                  <a:txBody>
                    <a:bodyPr/>
                    <a:lstStyle/>
                    <a:p>
                      <a:pPr>
                        <a:buFontTx/>
                        <a:buChar char="-"/>
                      </a:pPr>
                      <a:r>
                        <a:rPr lang="id-ID" sz="1400" dirty="0" smtClean="0"/>
                        <a:t>Karyawan</a:t>
                      </a:r>
                      <a:r>
                        <a:rPr lang="id-ID" sz="1400" baseline="0" dirty="0" smtClean="0"/>
                        <a:t> bagiain pusat panggilan</a:t>
                      </a:r>
                    </a:p>
                    <a:p>
                      <a:pPr>
                        <a:buFontTx/>
                        <a:buChar char="-"/>
                      </a:pPr>
                      <a:r>
                        <a:rPr lang="id-ID" sz="1400" baseline="0" dirty="0" smtClean="0"/>
                        <a:t> Pemrosesan pengembalian</a:t>
                      </a:r>
                    </a:p>
                    <a:p>
                      <a:pPr>
                        <a:buFontTx/>
                        <a:buChar char="-"/>
                      </a:pPr>
                      <a:r>
                        <a:rPr lang="id-ID" sz="1400" baseline="0" dirty="0" smtClean="0"/>
                        <a:t> Garansi perbaikan</a:t>
                      </a:r>
                      <a:endParaRPr lang="id-ID" sz="1400" dirty="0"/>
                    </a:p>
                  </a:txBody>
                  <a:tcPr/>
                </a:tc>
                <a:extLst>
                  <a:ext uri="{0D108BD9-81ED-4DB2-BD59-A6C34878D82A}">
                    <a16:rowId xmlns:a16="http://schemas.microsoft.com/office/drawing/2014/main" val="10007"/>
                  </a:ext>
                </a:extLst>
              </a:tr>
            </a:tbl>
          </a:graphicData>
        </a:graphic>
      </p:graphicFrame>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fontScale="90000"/>
          </a:bodyPr>
          <a:lstStyle/>
          <a:p>
            <a:r>
              <a:rPr lang="id-ID" dirty="0" smtClean="0">
                <a:solidFill>
                  <a:schemeClr val="bg1"/>
                </a:solidFill>
              </a:rPr>
              <a:t>Rantai Pasokan dan Rantai Distribusi</a:t>
            </a:r>
            <a:endParaRPr lang="id-ID" dirty="0">
              <a:solidFill>
                <a:schemeClr val="bg1"/>
              </a:solidFill>
            </a:endParaRPr>
          </a:p>
        </p:txBody>
      </p:sp>
      <p:sp>
        <p:nvSpPr>
          <p:cNvPr id="5" name="Parallelogram 4"/>
          <p:cNvSpPr/>
          <p:nvPr/>
        </p:nvSpPr>
        <p:spPr>
          <a:xfrm>
            <a:off x="179512" y="1916832"/>
            <a:ext cx="8748464" cy="3456384"/>
          </a:xfrm>
          <a:prstGeom prst="parallelogram">
            <a:avLst/>
          </a:prstGeom>
        </p:spPr>
        <p:style>
          <a:lnRef idx="2">
            <a:schemeClr val="dk1"/>
          </a:lnRef>
          <a:fillRef idx="1">
            <a:schemeClr val="lt1"/>
          </a:fillRef>
          <a:effectRef idx="0">
            <a:schemeClr val="dk1"/>
          </a:effectRef>
          <a:fontRef idx="minor">
            <a:schemeClr val="dk1"/>
          </a:fontRef>
        </p:style>
        <p:txBody>
          <a:bodyPr rtlCol="0" anchor="ctr"/>
          <a:lstStyle/>
          <a:p>
            <a:pPr algn="just">
              <a:buNone/>
            </a:pPr>
            <a:r>
              <a:rPr lang="id-ID" dirty="0" smtClean="0">
                <a:solidFill>
                  <a:schemeClr val="tx1"/>
                </a:solidFill>
              </a:rPr>
              <a:t>	Perusahaan membeli sumber daya dari pemasok (perusahaan atau karyawan lain, dsb). Pemasok-pemasok tersebut membentuk rantai pasokan (</a:t>
            </a:r>
            <a:r>
              <a:rPr lang="id-ID" i="1" dirty="0" smtClean="0">
                <a:solidFill>
                  <a:schemeClr val="tx1"/>
                </a:solidFill>
              </a:rPr>
              <a:t>supply chain</a:t>
            </a:r>
            <a:r>
              <a:rPr lang="id-ID" dirty="0" smtClean="0">
                <a:solidFill>
                  <a:schemeClr val="tx1"/>
                </a:solidFill>
              </a:rPr>
              <a:t>) untuk perusahaan. Perusahaan juga menjual produknya kepada para distributor dan pelanggan. Hal inilah yang disebut rantai distribusi (</a:t>
            </a:r>
            <a:r>
              <a:rPr lang="id-ID" i="1" dirty="0" smtClean="0">
                <a:solidFill>
                  <a:schemeClr val="tx1"/>
                </a:solidFill>
              </a:rPr>
              <a:t>distribution chain</a:t>
            </a:r>
            <a:r>
              <a:rPr lang="id-ID" dirty="0" smtClean="0">
                <a:solidFill>
                  <a:schemeClr val="tx1"/>
                </a:solidFill>
              </a:rPr>
              <a:t>) suatu perusahaan. </a:t>
            </a:r>
          </a:p>
          <a:p>
            <a:pPr algn="just">
              <a:buNone/>
            </a:pPr>
            <a:r>
              <a:rPr lang="id-ID" dirty="0" smtClean="0">
                <a:solidFill>
                  <a:schemeClr val="tx1"/>
                </a:solidFill>
              </a:rPr>
              <a:t>	Rantai nilai merupakan hal yang penting karena hal ini menciptakan nilai yang bersedia dibayarkan oleh setiap pelanggan. Oleh karena itu, sebuah keputusan yang harus diambil perusahaan adalah keputusan di mana rantai nilai dari suatu komponen nilai tambah dikerjakan dengan biaya </a:t>
            </a:r>
            <a:r>
              <a:rPr lang="id-ID" dirty="0" smtClean="0">
                <a:solidFill>
                  <a:schemeClr val="bg1"/>
                </a:solidFill>
              </a:rPr>
              <a:t>yang paling efektif.</a:t>
            </a:r>
          </a:p>
          <a:p>
            <a:pPr algn="ctr"/>
            <a:endParaRPr lang="id-ID"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1143000"/>
          </a:xfrm>
          <a:solidFill>
            <a:schemeClr val="tx1"/>
          </a:solidFill>
        </p:spPr>
        <p:txBody>
          <a:bodyPr>
            <a:normAutofit fontScale="90000"/>
          </a:bodyPr>
          <a:lstStyle/>
          <a:p>
            <a:r>
              <a:rPr lang="id-ID" dirty="0" smtClean="0">
                <a:solidFill>
                  <a:schemeClr val="bg1"/>
                </a:solidFill>
              </a:rPr>
              <a:t>Menggunakan Informasi Biaya untuk Meningkatkan Nilai</a:t>
            </a:r>
            <a:endParaRPr lang="id-ID" dirty="0">
              <a:solidFill>
                <a:schemeClr val="bg1"/>
              </a:solidFill>
            </a:endParaRPr>
          </a:p>
        </p:txBody>
      </p:sp>
      <p:sp>
        <p:nvSpPr>
          <p:cNvPr id="4" name="Flowchart: Terminator 3"/>
          <p:cNvSpPr/>
          <p:nvPr/>
        </p:nvSpPr>
        <p:spPr>
          <a:xfrm>
            <a:off x="467544" y="2060848"/>
            <a:ext cx="8064896" cy="3312368"/>
          </a:xfrm>
          <a:prstGeom prst="flowChartTerminator">
            <a:avLst/>
          </a:prstGeom>
          <a:solidFill>
            <a:srgbClr val="FFFF00"/>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buNone/>
            </a:pPr>
            <a:r>
              <a:rPr lang="id-ID" dirty="0" smtClean="0">
                <a:solidFill>
                  <a:schemeClr val="tx1"/>
                </a:solidFill>
              </a:rPr>
              <a:t>Ketika rantai nilai digunakan sebagai referensi, bagaimana informasi biaya dapat memberi nilai tambah pada organisasi? </a:t>
            </a:r>
          </a:p>
          <a:p>
            <a:pPr algn="just">
              <a:buNone/>
            </a:pPr>
            <a:r>
              <a:rPr lang="id-ID" dirty="0" smtClean="0">
                <a:solidFill>
                  <a:schemeClr val="tx1"/>
                </a:solidFill>
              </a:rPr>
              <a:t>Ada dua anggapan mengenai hal tersebut:</a:t>
            </a:r>
          </a:p>
          <a:p>
            <a:pPr marL="514350" indent="-514350" algn="just">
              <a:buFont typeface="+mj-lt"/>
              <a:buAutoNum type="arabicParenR"/>
            </a:pPr>
            <a:r>
              <a:rPr lang="id-ID" dirty="0" smtClean="0">
                <a:solidFill>
                  <a:schemeClr val="tx1"/>
                </a:solidFill>
              </a:rPr>
              <a:t>Anggaplah suatu proses produksi dipilih berdasarkan informasi biaya yang menunjukkan bahwa proses produksi tersebut akan memiliki biaya yang lebih rendah dibandingkan dengan pilihan-pilihan yang lain.</a:t>
            </a:r>
          </a:p>
          <a:p>
            <a:pPr marL="514350" indent="-514350" algn="just">
              <a:buFont typeface="+mj-lt"/>
              <a:buAutoNum type="arabicParenR"/>
            </a:pPr>
            <a:r>
              <a:rPr lang="id-ID" dirty="0" smtClean="0">
                <a:solidFill>
                  <a:schemeClr val="tx1"/>
                </a:solidFill>
              </a:rPr>
              <a:t>Anggaplah informasi biaya yang diterima sedikit terlambat untuk membantu manajer dalam mengambil keputusan.</a:t>
            </a:r>
          </a:p>
          <a:p>
            <a:pPr algn="ctr"/>
            <a:endParaRPr lang="id-ID" dirty="0">
              <a:solidFill>
                <a:schemeClr val="tx1"/>
              </a:solidFill>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id-ID" dirty="0" smtClean="0">
                <a:solidFill>
                  <a:schemeClr val="bg1"/>
                </a:solidFill>
              </a:rPr>
              <a:t>Akuntansi dan Rantai Nilai</a:t>
            </a:r>
            <a:endParaRPr lang="id-ID" dirty="0">
              <a:solidFill>
                <a:schemeClr val="bg1"/>
              </a:solidFill>
            </a:endParaRPr>
          </a:p>
        </p:txBody>
      </p:sp>
      <p:sp>
        <p:nvSpPr>
          <p:cNvPr id="4" name="Rounded Rectangle 3"/>
          <p:cNvSpPr/>
          <p:nvPr/>
        </p:nvSpPr>
        <p:spPr>
          <a:xfrm>
            <a:off x="467544" y="1556792"/>
            <a:ext cx="8208912" cy="4032448"/>
          </a:xfrm>
          <a:prstGeom prst="roundRect">
            <a:avLst/>
          </a:prstGeom>
          <a:solidFill>
            <a:srgbClr val="F01468"/>
          </a:solidFill>
          <a:ln/>
        </p:spPr>
        <p:style>
          <a:lnRef idx="3">
            <a:schemeClr val="lt1"/>
          </a:lnRef>
          <a:fillRef idx="1">
            <a:schemeClr val="dk1"/>
          </a:fillRef>
          <a:effectRef idx="1">
            <a:schemeClr val="dk1"/>
          </a:effectRef>
          <a:fontRef idx="minor">
            <a:schemeClr val="lt1"/>
          </a:fontRef>
        </p:style>
        <p:txBody>
          <a:bodyPr rtlCol="0" anchor="ctr"/>
          <a:lstStyle/>
          <a:p>
            <a:pPr algn="just">
              <a:buNone/>
            </a:pPr>
            <a:r>
              <a:rPr lang="id-ID" dirty="0" smtClean="0">
                <a:solidFill>
                  <a:schemeClr val="tx1"/>
                </a:solidFill>
              </a:rPr>
              <a:t>Perbedaan Akuntansi Biaya dengan Akuntansi Keuangan:</a:t>
            </a:r>
          </a:p>
          <a:p>
            <a:pPr algn="just">
              <a:buNone/>
            </a:pPr>
            <a:r>
              <a:rPr lang="id-ID" dirty="0" smtClean="0">
                <a:solidFill>
                  <a:schemeClr val="tx1"/>
                </a:solidFill>
              </a:rPr>
              <a:t>	Akuntansi biaya lebih berfokus pada perhitungan biaya dari suatu produk yang mengandung unsur bahan baku, tenaga kerja langsung dan BOP serta memusatkan pada akumulasi biaya, penilaian persediaan dan perhitungan serta penetapan harga pokok untuk suatu produk, dan hanya menekankan pada sisi biayanya saja.</a:t>
            </a:r>
          </a:p>
          <a:p>
            <a:pPr algn="just">
              <a:buNone/>
            </a:pPr>
            <a:r>
              <a:rPr lang="id-ID" dirty="0" smtClean="0">
                <a:solidFill>
                  <a:schemeClr val="tx1"/>
                </a:solidFill>
              </a:rPr>
              <a:t>	Sedangkan, akuntansi keuangan lebih berfokus pada proses penyusunan laporan keuangan yang selanjutnya akan diberikan kepada pemilik perusahaan untuk mengambil sebuah keputusan yang dapat menentukan masa depan perusahaan.</a:t>
            </a:r>
          </a:p>
          <a:p>
            <a:pPr algn="ctr"/>
            <a:endParaRPr lang="id-ID"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TotalTime>
  <Words>2376</Words>
  <Application>Microsoft Office PowerPoint</Application>
  <PresentationFormat>On-screen Show (4:3)</PresentationFormat>
  <Paragraphs>286</Paragraphs>
  <Slides>39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Gabriola</vt:lpstr>
      <vt:lpstr>Times New Roman</vt:lpstr>
      <vt:lpstr>Wingdings</vt:lpstr>
      <vt:lpstr>Office Theme</vt:lpstr>
      <vt:lpstr>PowerPoint Presentation</vt:lpstr>
      <vt:lpstr>Menciptakan Nilai dalam Organisasi</vt:lpstr>
      <vt:lpstr> </vt:lpstr>
      <vt:lpstr>Rantai Nilai (Value Chain)</vt:lpstr>
      <vt:lpstr>Aktivitas Bernilai Tambah (Value-Added Activities)</vt:lpstr>
      <vt:lpstr>PowerPoint Presentation</vt:lpstr>
      <vt:lpstr>Rantai Pasokan dan Rantai Distribusi</vt:lpstr>
      <vt:lpstr>Menggunakan Informasi Biaya untuk Meningkatkan Nilai</vt:lpstr>
      <vt:lpstr>Akuntansi dan Rantai Nilai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Pilihan Jenis dan Biaya Menu pada Jaringan Makanan Cepat Saji </vt:lpstr>
      <vt:lpstr>PowerPoint Presentation</vt:lpstr>
      <vt:lpstr>PowerPoint Presentation</vt:lpstr>
      <vt:lpstr>CARMEN’S COOKIES Laporan Laba Rugi Untuk Bulan yang berakhir pada Tanggal 30 April</vt:lpstr>
      <vt:lpstr>CARMEN’S COOKIES Pusat Pertanggungjawaban Ritel Anggaran Biaya versus Biaya Aktual Untuk Bulan yang berakhir pada Tanggal 30 April</vt:lpstr>
      <vt:lpstr>Data yang Berbeda untuk Keputusan yang Berbeda</vt:lpstr>
      <vt:lpstr>Tren dalam Akuntansi Biaya pada Keseluruhan Rantai Nilai</vt:lpstr>
      <vt:lpstr>Akuntansi Biaya dalam Aktivitas Penelitian dan Pengembangan</vt:lpstr>
      <vt:lpstr>Akuntansi Biaya dalam Aktivitas Desain</vt:lpstr>
      <vt:lpstr>Akuntansi Biaya dalam Aktivitas Pembelian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Inri</dc:creator>
  <cp:lastModifiedBy>Fitri</cp:lastModifiedBy>
  <cp:revision>26</cp:revision>
  <dcterms:created xsi:type="dcterms:W3CDTF">2018-09-17T01:57:45Z</dcterms:created>
  <dcterms:modified xsi:type="dcterms:W3CDTF">2019-10-04T23:25:11Z</dcterms:modified>
</cp:coreProperties>
</file>