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60" r:id="rId6"/>
    <p:sldId id="279" r:id="rId7"/>
    <p:sldId id="278" r:id="rId8"/>
    <p:sldId id="280" r:id="rId9"/>
    <p:sldId id="283" r:id="rId10"/>
    <p:sldId id="284" r:id="rId11"/>
    <p:sldId id="281" r:id="rId12"/>
    <p:sldId id="282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79"/>
            <p14:sldId id="278"/>
            <p14:sldId id="280"/>
            <p14:sldId id="283"/>
            <p14:sldId id="284"/>
            <p14:sldId id="281"/>
            <p14:sldId id="282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it.ly/2I8FzO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d-ID" dirty="0" smtClean="0"/>
              <a:t>Week11. Mengenal </a:t>
            </a:r>
            <a:r>
              <a:rPr lang="id-ID" dirty="0" smtClean="0"/>
              <a:t>Macro Excel</a:t>
            </a:r>
            <a:endParaRPr lang="id-ID" dirty="0" smtClean="0"/>
          </a:p>
          <a:p>
            <a:pPr marL="457200" indent="-457200">
              <a:buFontTx/>
              <a:buChar char="-"/>
            </a:pPr>
            <a:r>
              <a:rPr lang="id-ID" dirty="0" smtClean="0"/>
              <a:t>Validasi </a:t>
            </a:r>
            <a:r>
              <a:rPr lang="id-ID" dirty="0" smtClean="0"/>
              <a:t>Data</a:t>
            </a:r>
          </a:p>
          <a:p>
            <a:pPr marL="457200" indent="-457200">
              <a:buFontTx/>
              <a:buChar char="-"/>
            </a:pPr>
            <a:r>
              <a:rPr lang="id-ID" dirty="0" smtClean="0"/>
              <a:t>Proteksi </a:t>
            </a:r>
            <a:r>
              <a:rPr lang="id-ID" dirty="0" smtClean="0"/>
              <a:t>Workbook</a:t>
            </a:r>
          </a:p>
          <a:p>
            <a:pPr marL="457200" indent="-457200">
              <a:buFontTx/>
              <a:buChar char="-"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Excel Macro</a:t>
            </a:r>
          </a:p>
          <a:p>
            <a:r>
              <a:rPr lang="id-ID" altLang="id-ID" dirty="0" smtClean="0"/>
              <a:t>Menggunakan Ms Excel Dalam Pengolahan Data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Macro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800" dirty="0"/>
              <a:t>Macro adalah sederetan fungsi dan perintah program yang disimpan dalam menu Visual Basic. Microsoft Excel menyediakan fitur untuk merekam aktivitas yang dilakukan oleh penggunanya melalui </a:t>
            </a:r>
            <a:r>
              <a:rPr lang="id-ID" sz="2800" b="1" i="1" dirty="0"/>
              <a:t>tools -&gt; macro -&gt; record new macro.</a:t>
            </a:r>
            <a:r>
              <a:rPr lang="id-ID" sz="2800" i="1" dirty="0"/>
              <a:t> </a:t>
            </a:r>
            <a:r>
              <a:rPr lang="id-ID" sz="2800" dirty="0"/>
              <a:t>Record new macro berguna untuk merekam aktivitas yang dilakukan dan merubahnya menjadi baris-baris </a:t>
            </a:r>
            <a:r>
              <a:rPr lang="id-ID" sz="2800" dirty="0" smtClean="0"/>
              <a:t>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800" dirty="0" smtClean="0"/>
              <a:t>Macro </a:t>
            </a:r>
            <a:r>
              <a:rPr lang="id-ID" sz="2800" dirty="0"/>
              <a:t>juga dapat digunakan oleh user untuk membuat perintah atau procedure melalu bahasa VBA atau Visual Basic for Application yang cukup populer, sederhana dan mudah untuk dipelajari. </a:t>
            </a:r>
            <a:br>
              <a:rPr lang="id-ID" sz="2800" dirty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91579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Validasi Data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41346" y="1793526"/>
            <a:ext cx="9391113" cy="1971649"/>
          </a:xfrm>
        </p:spPr>
        <p:txBody>
          <a:bodyPr>
            <a:normAutofit lnSpcReduction="10000"/>
          </a:bodyPr>
          <a:lstStyle/>
          <a:p>
            <a:r>
              <a:rPr lang="id-ID" sz="2800" dirty="0" smtClean="0"/>
              <a:t>Data Validation di perlukan untuk meminimalisir terjadi kesalahan dalam entry data, atau untuk menjadikan data konsisten misalkan jenis kelamin menjadi pria saja tidak lelaki, laki-laki yang mengakibatkan tidak terstandar dan mengakibatkan pengolompokan data menjadi lebih sulit.</a:t>
            </a:r>
          </a:p>
          <a:p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63" y="1894635"/>
            <a:ext cx="823714" cy="107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2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760258" y="1484244"/>
            <a:ext cx="7100437" cy="2186804"/>
          </a:xfrm>
        </p:spPr>
        <p:txBody>
          <a:bodyPr>
            <a:normAutofit/>
          </a:bodyPr>
          <a:lstStyle/>
          <a:p>
            <a:r>
              <a:rPr lang="id-ID" sz="2400" dirty="0" smtClean="0"/>
              <a:t>Ketentuan sebagai berikut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 smtClean="0"/>
              <a:t>Jenis Kelamin hanya di isi oleh : Pria dan Wanita saja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 smtClean="0"/>
              <a:t>Usia hanya bisa antara 6 – 12 tahun saja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 smtClean="0"/>
              <a:t>Lunas Pembayaran hanya bisa di isi oleh Lunas dan belum Lunas</a:t>
            </a: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2425"/>
              </p:ext>
            </p:extLst>
          </p:nvPr>
        </p:nvGraphicFramePr>
        <p:xfrm>
          <a:off x="318343" y="1803734"/>
          <a:ext cx="4331074" cy="1364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754"/>
                <a:gridCol w="635754"/>
                <a:gridCol w="1062901"/>
                <a:gridCol w="635754"/>
                <a:gridCol w="1360911"/>
              </a:tblGrid>
              <a:tr h="194944">
                <a:tc gridSpan="5"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Daftar Peserta Lomba Melukis Rt 001 /10 bintaro Jaya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4944"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NO</a:t>
                      </a:r>
                      <a:endParaRPr lang="id-ID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Nama</a:t>
                      </a:r>
                      <a:endParaRPr lang="id-ID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Jenis Kelamin</a:t>
                      </a:r>
                      <a:endParaRPr lang="id-ID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usia</a:t>
                      </a:r>
                      <a:endParaRPr lang="id-ID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Lunas Pembayaran</a:t>
                      </a:r>
                      <a:endParaRPr lang="id-ID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44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Budi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Pria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Lunas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44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Arini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Wanita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44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44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44"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85" y="3487831"/>
            <a:ext cx="3790950" cy="3028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576" y="3487831"/>
            <a:ext cx="37719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5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Pivot Table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136776" y="1506071"/>
            <a:ext cx="5916706" cy="4518211"/>
          </a:xfrm>
        </p:spPr>
        <p:txBody>
          <a:bodyPr>
            <a:normAutofit fontScale="77500" lnSpcReduction="20000"/>
          </a:bodyPr>
          <a:lstStyle/>
          <a:p>
            <a:r>
              <a:rPr lang="id-ID" sz="3200" b="1" dirty="0"/>
              <a:t>Pivot Table</a:t>
            </a:r>
            <a:r>
              <a:rPr lang="id-ID" sz="3200" dirty="0"/>
              <a:t> adalah fitur Microsoft Excel yang paling powerful memungkinkan pengguna mengambil informasi dengan cepat dari kumpulan data dalam jumlah besar. </a:t>
            </a:r>
            <a:r>
              <a:rPr lang="id-ID" sz="3200" b="1" dirty="0"/>
              <a:t>Pivot</a:t>
            </a:r>
            <a:r>
              <a:rPr lang="id-ID" sz="3200" dirty="0"/>
              <a:t> Tabel dapat digunakan sebagai alternatif untuk melakukan analisis data terkait mengelompokkan dan meringkas </a:t>
            </a:r>
            <a:r>
              <a:rPr lang="id-ID" sz="3200" dirty="0" smtClean="0"/>
              <a:t>data</a:t>
            </a:r>
          </a:p>
          <a:p>
            <a:endParaRPr lang="id-ID" sz="3200" dirty="0"/>
          </a:p>
          <a:p>
            <a:r>
              <a:rPr lang="id-ID" sz="2800" b="1" dirty="0"/>
              <a:t>Pivot Chart</a:t>
            </a:r>
            <a:r>
              <a:rPr lang="id-ID" sz="2800" dirty="0"/>
              <a:t> adalah penyajian data visual dengan diagram yang merepresentasikan data dari </a:t>
            </a:r>
            <a:r>
              <a:rPr lang="id-ID" sz="2800" b="1" dirty="0"/>
              <a:t>PivotTable</a:t>
            </a:r>
            <a:r>
              <a:rPr lang="id-ID" sz="2800" dirty="0"/>
              <a:t>. </a:t>
            </a:r>
            <a:r>
              <a:rPr lang="id-ID" sz="2800" b="1" dirty="0"/>
              <a:t>Pivot Chart</a:t>
            </a:r>
            <a:r>
              <a:rPr lang="id-ID" sz="2800" dirty="0"/>
              <a:t> pada </a:t>
            </a:r>
            <a:r>
              <a:rPr lang="id-ID" sz="2800" b="1" dirty="0"/>
              <a:t>Pivot Table</a:t>
            </a:r>
            <a:r>
              <a:rPr lang="id-ID" sz="2800" dirty="0"/>
              <a:t> juga sangat dinamis dan akan saling terkoneksi, sehingga ketika anda update data pada </a:t>
            </a:r>
            <a:r>
              <a:rPr lang="id-ID" sz="2800" b="1" dirty="0"/>
              <a:t>PivotTable</a:t>
            </a:r>
            <a:r>
              <a:rPr lang="id-ID" sz="2800" dirty="0"/>
              <a:t> secara otomatis akan merubah bentuk </a:t>
            </a:r>
            <a:r>
              <a:rPr lang="id-ID" sz="2800" b="1" dirty="0"/>
              <a:t>pivot chart</a:t>
            </a:r>
            <a:endParaRPr lang="id-ID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93" y="1662672"/>
            <a:ext cx="3088341" cy="156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8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22046" y="1874208"/>
            <a:ext cx="4115484" cy="3518062"/>
          </a:xfrm>
        </p:spPr>
        <p:txBody>
          <a:bodyPr>
            <a:normAutofit/>
          </a:bodyPr>
          <a:lstStyle/>
          <a:p>
            <a:r>
              <a:rPr lang="id-ID" sz="2400" b="1" dirty="0"/>
              <a:t>Download file ini : </a:t>
            </a:r>
            <a:r>
              <a:rPr lang="id-ID" sz="2400" b="1" dirty="0">
                <a:hlinkClick r:id="rId2"/>
              </a:rPr>
              <a:t>http://</a:t>
            </a:r>
            <a:r>
              <a:rPr lang="id-ID" sz="2400" b="1" dirty="0" smtClean="0">
                <a:hlinkClick r:id="rId2"/>
              </a:rPr>
              <a:t>bit.ly/2I8FzO5</a:t>
            </a:r>
            <a:endParaRPr lang="id-ID" sz="2400" b="1" dirty="0" smtClean="0"/>
          </a:p>
          <a:p>
            <a:r>
              <a:rPr lang="id-ID" sz="2400" b="1" dirty="0" smtClean="0"/>
              <a:t>Terdapat 283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b="1" dirty="0" smtClean="0"/>
              <a:t>Buatlah File Pivot 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b="1" dirty="0" smtClean="0"/>
              <a:t>Dan Pivot Chart</a:t>
            </a:r>
            <a:endParaRPr lang="id-ID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34" y="4058490"/>
            <a:ext cx="89439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2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Security Workbook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d-ID" sz="2000" dirty="0" smtClean="0"/>
              <a:t>Proteksi Pada Microsoft Excel :</a:t>
            </a:r>
          </a:p>
          <a:p>
            <a:endParaRPr lang="id-ID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b="1" dirty="0"/>
              <a:t>Proteksi password</a:t>
            </a:r>
            <a:r>
              <a:rPr lang="id-ID" sz="2000" dirty="0"/>
              <a:t> pada keseluruhan workbook untuk mencegahnya dari dibuka pengguna yang tidak berkepentingan.</a:t>
            </a:r>
            <a:br>
              <a:rPr lang="id-ID" sz="2000" dirty="0"/>
            </a:br>
            <a:endParaRPr lang="id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b="1" dirty="0"/>
              <a:t>Proteksi sheet tersendiri</a:t>
            </a:r>
            <a:r>
              <a:rPr lang="id-ID" sz="2000" dirty="0"/>
              <a:t> dan struktur workbook, untuk mencegah penambahan atau penghapusan sheet di dalam workbook.</a:t>
            </a:r>
            <a:br>
              <a:rPr lang="id-ID" sz="2000" dirty="0"/>
            </a:br>
            <a:endParaRPr lang="id-ID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000" b="1" dirty="0"/>
              <a:t>Proteksi cell</a:t>
            </a:r>
            <a:r>
              <a:rPr lang="id-ID" sz="2000" dirty="0"/>
              <a:t>, untuk secara khusus mengijinkan atau melarang perubahan pada cell atau formula utama di dalam spreadsheet Excel.</a:t>
            </a:r>
          </a:p>
          <a:p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07441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44558" y="1484244"/>
            <a:ext cx="5424230" cy="640392"/>
          </a:xfrm>
        </p:spPr>
        <p:txBody>
          <a:bodyPr/>
          <a:lstStyle/>
          <a:p>
            <a:r>
              <a:rPr lang="id-ID" dirty="0" smtClean="0"/>
              <a:t>Buatlah Pengamanan pada salah satu file yang anda buat 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117" y="1484244"/>
            <a:ext cx="519112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01940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318</TotalTime>
  <Words>206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WelcomeDoc</vt:lpstr>
      <vt:lpstr>Pengantar Aplikasi Komputer &amp; Teknologi</vt:lpstr>
      <vt:lpstr>Objective</vt:lpstr>
      <vt:lpstr>Macro</vt:lpstr>
      <vt:lpstr>Validasi Data</vt:lpstr>
      <vt:lpstr>Latihan</vt:lpstr>
      <vt:lpstr>Pivot Table</vt:lpstr>
      <vt:lpstr>Latihan</vt:lpstr>
      <vt:lpstr>Security Workbook</vt:lpstr>
      <vt:lpstr>Latihan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30</cp:revision>
  <dcterms:created xsi:type="dcterms:W3CDTF">2020-02-20T06:01:24Z</dcterms:created>
  <dcterms:modified xsi:type="dcterms:W3CDTF">2020-02-26T05:43:17Z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