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9"/>
  </p:notesMasterIdLst>
  <p:sldIdLst>
    <p:sldId id="256" r:id="rId5"/>
    <p:sldId id="260" r:id="rId6"/>
    <p:sldId id="257" r:id="rId7"/>
    <p:sldId id="279" r:id="rId8"/>
    <p:sldId id="259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0" r:id="rId25"/>
    <p:sldId id="281" r:id="rId26"/>
    <p:sldId id="282" r:id="rId27"/>
    <p:sldId id="27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60"/>
            <p14:sldId id="257"/>
            <p14:sldId id="279"/>
            <p14:sldId id="259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80"/>
            <p14:sldId id="281"/>
            <p14:sldId id="282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 b="1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38" y="4874600"/>
            <a:ext cx="2963103" cy="137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558" y="1484243"/>
            <a:ext cx="11516138" cy="43768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17" y="1512243"/>
            <a:ext cx="5608983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12243"/>
            <a:ext cx="5648739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Week9. </a:t>
            </a:r>
            <a:r>
              <a:rPr lang="id-ID" dirty="0" smtClean="0"/>
              <a:t>Visio</a:t>
            </a:r>
          </a:p>
          <a:p>
            <a:r>
              <a:rPr lang="id-ID" smtClean="0"/>
              <a:t>Creating and Connectiong Smartshape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A0A8D-8B7F-4D91-A217-7F33C6123122}" type="slidenum">
              <a:rPr lang="en-US" altLang="id-ID"/>
              <a:pPr/>
              <a:t>10</a:t>
            </a:fld>
            <a:endParaRPr lang="en-US" altLang="id-ID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Simbol-simbol Flowchart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id-ID"/>
              <a:t>Flow direction symbols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Digunakan untuk menghubungkan simbol satu dengan yang lain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Disebut juga connecting line</a:t>
            </a:r>
          </a:p>
          <a:p>
            <a:pPr>
              <a:lnSpc>
                <a:spcPct val="90000"/>
              </a:lnSpc>
            </a:pPr>
            <a:r>
              <a:rPr lang="en-US" altLang="id-ID"/>
              <a:t>Processing symbols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Menunjukan jenis operasi pengolahan dalam suatu proses / prosedur</a:t>
            </a:r>
          </a:p>
          <a:p>
            <a:pPr>
              <a:lnSpc>
                <a:spcPct val="90000"/>
              </a:lnSpc>
            </a:pPr>
            <a:r>
              <a:rPr lang="en-US" altLang="id-ID"/>
              <a:t>Input / Output symbols</a:t>
            </a:r>
          </a:p>
          <a:p>
            <a:pPr lvl="1">
              <a:lnSpc>
                <a:spcPct val="90000"/>
              </a:lnSpc>
            </a:pPr>
            <a:r>
              <a:rPr lang="en-US" altLang="id-ID"/>
              <a:t>Menunjukkan jenis peralatan yang digunakan sebagai media input atau output</a:t>
            </a:r>
          </a:p>
        </p:txBody>
      </p:sp>
    </p:spTree>
    <p:extLst>
      <p:ext uri="{BB962C8B-B14F-4D97-AF65-F5344CB8AC3E}">
        <p14:creationId xmlns:p14="http://schemas.microsoft.com/office/powerpoint/2010/main" val="341145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7004-D719-4FEC-951D-A207757C2C82}" type="slidenum">
              <a:rPr lang="en-US" altLang="id-ID"/>
              <a:pPr/>
              <a:t>11</a:t>
            </a:fld>
            <a:endParaRPr lang="en-US" altLang="id-ID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990600"/>
          </a:xfrm>
        </p:spPr>
        <p:txBody>
          <a:bodyPr/>
          <a:lstStyle/>
          <a:p>
            <a:r>
              <a:rPr lang="en-US" altLang="id-ID"/>
              <a:t>Flow Direction Symbols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05200" y="1828800"/>
            <a:ext cx="6858000" cy="4876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sz="2400"/>
              <a:t>Simbol arus / </a:t>
            </a:r>
            <a:r>
              <a:rPr lang="en-US" altLang="id-ID" sz="2400" i="1"/>
              <a:t>flow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jalannya arus suatu proses</a:t>
            </a:r>
          </a:p>
          <a:p>
            <a:pPr lvl="1">
              <a:lnSpc>
                <a:spcPct val="90000"/>
              </a:lnSpc>
            </a:pPr>
            <a:endParaRPr lang="en-US" altLang="id-ID" sz="2000"/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communication link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transmisi data dari satu lokasi ke lokasi lain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id-ID" sz="2000"/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connector</a:t>
            </a:r>
            <a:endParaRPr lang="en-US" altLang="id-ID" sz="2400"/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sambungan dari proses ke proses lainnya dalam halaman yang sama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id-ID" sz="2000"/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offline connector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sambungan dari proses ke proses lainnya dalam halaman yang berbeda</a:t>
            </a:r>
          </a:p>
        </p:txBody>
      </p:sp>
      <p:sp>
        <p:nvSpPr>
          <p:cNvPr id="12294" name="Line 6"/>
          <p:cNvSpPr>
            <a:spLocks noChangeAspect="1" noChangeShapeType="1"/>
          </p:cNvSpPr>
          <p:nvPr/>
        </p:nvSpPr>
        <p:spPr bwMode="auto">
          <a:xfrm>
            <a:off x="2438400" y="1752600"/>
            <a:ext cx="596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5" name="Line 7"/>
          <p:cNvSpPr>
            <a:spLocks noChangeAspect="1" noChangeShapeType="1"/>
          </p:cNvSpPr>
          <p:nvPr/>
        </p:nvSpPr>
        <p:spPr bwMode="auto">
          <a:xfrm flipH="1">
            <a:off x="2439988" y="1905000"/>
            <a:ext cx="596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6" name="Line 8"/>
          <p:cNvSpPr>
            <a:spLocks noChangeAspect="1" noChangeShapeType="1"/>
          </p:cNvSpPr>
          <p:nvPr/>
        </p:nvSpPr>
        <p:spPr bwMode="auto">
          <a:xfrm rot="-5400000">
            <a:off x="2342357" y="2401094"/>
            <a:ext cx="5953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7" name="Line 9"/>
          <p:cNvSpPr>
            <a:spLocks noChangeAspect="1" noChangeShapeType="1"/>
          </p:cNvSpPr>
          <p:nvPr/>
        </p:nvSpPr>
        <p:spPr bwMode="auto">
          <a:xfrm rot="5400000">
            <a:off x="2540794" y="2401094"/>
            <a:ext cx="5953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8" name="AutoShape 10"/>
          <p:cNvSpPr>
            <a:spLocks noChangeAspect="1" noChangeArrowheads="1"/>
          </p:cNvSpPr>
          <p:nvPr/>
        </p:nvSpPr>
        <p:spPr bwMode="auto">
          <a:xfrm>
            <a:off x="2439988" y="4114801"/>
            <a:ext cx="596900" cy="595313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2299" name="AutoShape 11"/>
          <p:cNvSpPr>
            <a:spLocks noChangeAspect="1" noChangeArrowheads="1"/>
          </p:cNvSpPr>
          <p:nvPr/>
        </p:nvSpPr>
        <p:spPr bwMode="auto">
          <a:xfrm>
            <a:off x="2438400" y="5410201"/>
            <a:ext cx="596900" cy="595313"/>
          </a:xfrm>
          <a:prstGeom prst="flowChartOffpage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2209800" y="3276600"/>
          <a:ext cx="11239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3" imgW="1123980" imgH="307192" progId="Visio.Drawing.6">
                  <p:embed/>
                </p:oleObj>
              </mc:Choice>
              <mc:Fallback>
                <p:oleObj r:id="rId3" imgW="1123980" imgH="307192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112395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32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0AAD-3632-4EFD-9E24-3D92180774EE}" type="slidenum">
              <a:rPr lang="en-US" altLang="id-ID"/>
              <a:pPr/>
              <a:t>12</a:t>
            </a:fld>
            <a:endParaRPr lang="en-US" altLang="id-ID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altLang="id-ID"/>
              <a:t>Processing Symbols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52800" y="1371600"/>
            <a:ext cx="6629400" cy="5105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process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suatu tindakan (proses) yang dilakukan oleh komputer</a:t>
            </a:r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manual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suatu tindakan (proses) yang tidak dilakukan oleh komputer</a:t>
            </a:r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decision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Menujukkan suatu kondisi tertentu yang akan menghasilkan dua kemungkinan jawaban : ya / tidak </a:t>
            </a:r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predefined process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penyediaan tempat penyimpanan suatu pengolahan untuk memberi harga awal</a:t>
            </a:r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terminal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permulaan atau akhir suatu program</a:t>
            </a:r>
          </a:p>
        </p:txBody>
      </p:sp>
      <p:grpSp>
        <p:nvGrpSpPr>
          <p:cNvPr id="13321" name="Group 9"/>
          <p:cNvGrpSpPr>
            <a:grpSpLocks noChangeAspect="1"/>
          </p:cNvGrpSpPr>
          <p:nvPr/>
        </p:nvGrpSpPr>
        <p:grpSpPr bwMode="auto">
          <a:xfrm>
            <a:off x="1927225" y="1447800"/>
            <a:ext cx="1130300" cy="4419600"/>
            <a:chOff x="384" y="1440"/>
            <a:chExt cx="582" cy="2274"/>
          </a:xfrm>
        </p:grpSpPr>
        <p:sp>
          <p:nvSpPr>
            <p:cNvPr id="13316" name="Rectangle 4"/>
            <p:cNvSpPr>
              <a:spLocks noChangeAspect="1" noChangeArrowheads="1"/>
            </p:cNvSpPr>
            <p:nvPr/>
          </p:nvSpPr>
          <p:spPr bwMode="auto">
            <a:xfrm>
              <a:off x="384" y="1440"/>
              <a:ext cx="576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17" name="AutoShape 5"/>
            <p:cNvSpPr>
              <a:spLocks noChangeAspect="1" noChangeArrowheads="1"/>
            </p:cNvSpPr>
            <p:nvPr/>
          </p:nvSpPr>
          <p:spPr bwMode="auto">
            <a:xfrm>
              <a:off x="384" y="1944"/>
              <a:ext cx="576" cy="28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18" name="AutoShape 6"/>
            <p:cNvSpPr>
              <a:spLocks noChangeAspect="1" noChangeArrowheads="1"/>
            </p:cNvSpPr>
            <p:nvPr/>
          </p:nvSpPr>
          <p:spPr bwMode="auto">
            <a:xfrm>
              <a:off x="390" y="2415"/>
              <a:ext cx="576" cy="360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19" name="AutoShape 7"/>
            <p:cNvSpPr>
              <a:spLocks noChangeAspect="1" noChangeArrowheads="1"/>
            </p:cNvSpPr>
            <p:nvPr/>
          </p:nvSpPr>
          <p:spPr bwMode="auto">
            <a:xfrm>
              <a:off x="384" y="2937"/>
              <a:ext cx="576" cy="216"/>
            </a:xfrm>
            <a:prstGeom prst="flowChartPrepa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0" name="AutoShape 8"/>
            <p:cNvSpPr>
              <a:spLocks noChangeAspect="1" noChangeArrowheads="1"/>
            </p:cNvSpPr>
            <p:nvPr/>
          </p:nvSpPr>
          <p:spPr bwMode="auto">
            <a:xfrm>
              <a:off x="384" y="3498"/>
              <a:ext cx="576" cy="216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2671297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0F6E-EBB7-4010-B1A8-6F7050D98530}" type="slidenum">
              <a:rPr lang="en-US" altLang="id-ID"/>
              <a:pPr/>
              <a:t>13</a:t>
            </a:fld>
            <a:endParaRPr lang="en-US" altLang="id-ID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Processing Symbols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0" y="1981200"/>
            <a:ext cx="6172200" cy="44958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Simbol keying operation</a:t>
            </a:r>
          </a:p>
          <a:p>
            <a:pPr lvl="1"/>
            <a:r>
              <a:rPr lang="en-US" altLang="id-ID"/>
              <a:t>Menyatakan segal jenis operasi yang diproses dengan menggunakan suatu mesin yang mempunyai keyboard</a:t>
            </a:r>
          </a:p>
          <a:p>
            <a:r>
              <a:rPr lang="en-US" altLang="id-ID"/>
              <a:t>Simbol offline-storage</a:t>
            </a:r>
          </a:p>
          <a:p>
            <a:pPr lvl="1"/>
            <a:r>
              <a:rPr lang="en-US" altLang="id-ID"/>
              <a:t>Menunjukkan bahwa data dalam simbol ini akan disimpan ke suatu media tertentu</a:t>
            </a:r>
          </a:p>
          <a:p>
            <a:r>
              <a:rPr lang="en-US" altLang="id-ID"/>
              <a:t>Simbol manual input</a:t>
            </a:r>
          </a:p>
          <a:p>
            <a:pPr lvl="1"/>
            <a:r>
              <a:rPr lang="en-US" altLang="id-ID"/>
              <a:t>Memasukkan data secara manual dengan menggunakan online keyboard </a:t>
            </a:r>
          </a:p>
        </p:txBody>
      </p:sp>
      <p:sp>
        <p:nvSpPr>
          <p:cNvPr id="14340" name="AutoShape 4"/>
          <p:cNvSpPr>
            <a:spLocks noChangeAspect="1" noChangeArrowheads="1"/>
          </p:cNvSpPr>
          <p:nvPr/>
        </p:nvSpPr>
        <p:spPr bwMode="auto">
          <a:xfrm>
            <a:off x="1897064" y="2243138"/>
            <a:ext cx="1608137" cy="804862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341" name="AutoShape 5"/>
          <p:cNvSpPr>
            <a:spLocks noChangeAspect="1" noChangeArrowheads="1"/>
          </p:cNvSpPr>
          <p:nvPr/>
        </p:nvSpPr>
        <p:spPr bwMode="auto">
          <a:xfrm>
            <a:off x="2098675" y="3795714"/>
            <a:ext cx="1004888" cy="1004887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342" name="AutoShape 6"/>
          <p:cNvSpPr>
            <a:spLocks noChangeAspect="1" noChangeArrowheads="1"/>
          </p:cNvSpPr>
          <p:nvPr/>
        </p:nvSpPr>
        <p:spPr bwMode="auto">
          <a:xfrm>
            <a:off x="1897064" y="5138738"/>
            <a:ext cx="1608137" cy="804862"/>
          </a:xfrm>
          <a:prstGeom prst="flowChartManualIn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6092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A932-1954-4F25-99AB-C803CAFC9477}" type="slidenum">
              <a:rPr lang="en-US" altLang="id-ID"/>
              <a:pPr/>
              <a:t>14</a:t>
            </a:fld>
            <a:endParaRPr lang="en-US" altLang="id-ID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Input / Output Symbols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14800" y="1981200"/>
            <a:ext cx="5867400" cy="4114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input/output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proses input atau output tanpa tergantung jenis peralatannya</a:t>
            </a:r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punched card</a:t>
            </a:r>
            <a:endParaRPr lang="en-US" altLang="id-ID" sz="2400"/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input berasal dari kartu atau output ditulis ke kartu</a:t>
            </a:r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magnetic tape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input berasal dari pita magnetis atau output disimpan ke pita magnetis</a:t>
            </a:r>
          </a:p>
          <a:p>
            <a:pPr>
              <a:lnSpc>
                <a:spcPct val="90000"/>
              </a:lnSpc>
            </a:pPr>
            <a:r>
              <a:rPr lang="en-US" altLang="id-ID" sz="2400"/>
              <a:t>Simbol </a:t>
            </a:r>
            <a:r>
              <a:rPr lang="en-US" altLang="id-ID" sz="2400" i="1"/>
              <a:t>disk storage</a:t>
            </a:r>
          </a:p>
          <a:p>
            <a:pPr lvl="1">
              <a:lnSpc>
                <a:spcPct val="90000"/>
              </a:lnSpc>
            </a:pPr>
            <a:r>
              <a:rPr lang="en-US" altLang="id-ID" sz="2000"/>
              <a:t>Menyatakan input berasal dari dari disk atau output disimpan ke disk</a:t>
            </a:r>
          </a:p>
        </p:txBody>
      </p:sp>
      <p:grpSp>
        <p:nvGrpSpPr>
          <p:cNvPr id="15373" name="Group 13"/>
          <p:cNvGrpSpPr>
            <a:grpSpLocks/>
          </p:cNvGrpSpPr>
          <p:nvPr/>
        </p:nvGrpSpPr>
        <p:grpSpPr bwMode="auto">
          <a:xfrm>
            <a:off x="2362200" y="1912939"/>
            <a:ext cx="1371600" cy="4098925"/>
            <a:chOff x="528" y="1205"/>
            <a:chExt cx="864" cy="2582"/>
          </a:xfrm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>
              <a:off x="591" y="1205"/>
              <a:ext cx="801" cy="448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528" y="1872"/>
              <a:ext cx="801" cy="457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>
              <a:off x="642" y="2496"/>
              <a:ext cx="573" cy="572"/>
            </a:xfrm>
            <a:prstGeom prst="flowChartMagneticTap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372" name="AutoShape 12"/>
            <p:cNvSpPr>
              <a:spLocks noChangeArrowheads="1"/>
            </p:cNvSpPr>
            <p:nvPr/>
          </p:nvSpPr>
          <p:spPr bwMode="auto">
            <a:xfrm>
              <a:off x="528" y="3216"/>
              <a:ext cx="801" cy="571"/>
            </a:xfrm>
            <a:prstGeom prst="flowChartOnlineStorag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164784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34200-9270-46D4-861B-AB51DD36C956}" type="slidenum">
              <a:rPr lang="en-US" altLang="id-ID"/>
              <a:pPr/>
              <a:t>15</a:t>
            </a:fld>
            <a:endParaRPr lang="en-US" altLang="id-ID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Input / Output Symbols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91000" y="1981200"/>
            <a:ext cx="5791200" cy="41148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Simbol </a:t>
            </a:r>
            <a:r>
              <a:rPr lang="en-US" altLang="id-ID" i="1"/>
              <a:t>document</a:t>
            </a:r>
          </a:p>
          <a:p>
            <a:pPr lvl="1"/>
            <a:r>
              <a:rPr lang="en-US" altLang="id-ID"/>
              <a:t>Mencetak keluaran dalam bentuk dokumen (melalui printer)</a:t>
            </a:r>
          </a:p>
          <a:p>
            <a:r>
              <a:rPr lang="en-US" altLang="id-ID"/>
              <a:t>Simbol </a:t>
            </a:r>
            <a:r>
              <a:rPr lang="en-US" altLang="id-ID" i="1"/>
              <a:t>display</a:t>
            </a:r>
          </a:p>
          <a:p>
            <a:pPr lvl="1"/>
            <a:r>
              <a:rPr lang="en-US" altLang="id-ID"/>
              <a:t>Mencetak keluaran dalam layar monitor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2286000" y="2209800"/>
            <a:ext cx="1447800" cy="2057400"/>
            <a:chOff x="1598" y="13118"/>
            <a:chExt cx="1260" cy="1980"/>
          </a:xfrm>
        </p:grpSpPr>
        <p:sp>
          <p:nvSpPr>
            <p:cNvPr id="18437" name="AutoShape 5"/>
            <p:cNvSpPr>
              <a:spLocks noChangeArrowheads="1"/>
            </p:cNvSpPr>
            <p:nvPr/>
          </p:nvSpPr>
          <p:spPr bwMode="auto">
            <a:xfrm>
              <a:off x="1598" y="13118"/>
              <a:ext cx="1260" cy="900"/>
            </a:xfrm>
            <a:prstGeom prst="flowChartDocumen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38" name="AutoShape 6"/>
            <p:cNvSpPr>
              <a:spLocks noChangeArrowheads="1"/>
            </p:cNvSpPr>
            <p:nvPr/>
          </p:nvSpPr>
          <p:spPr bwMode="auto">
            <a:xfrm>
              <a:off x="1598" y="14378"/>
              <a:ext cx="1260" cy="720"/>
            </a:xfrm>
            <a:prstGeom prst="flowChartDisp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485233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981B-2847-4BED-823E-6E7433B05505}" type="slidenum">
              <a:rPr lang="en-US" altLang="id-ID"/>
              <a:pPr/>
              <a:t>16</a:t>
            </a:fld>
            <a:endParaRPr lang="en-US" altLang="id-ID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id-ID"/>
              <a:t>Contoh System Flowchart</a:t>
            </a: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2667000" y="990600"/>
            <a:ext cx="7162800" cy="5791200"/>
            <a:chOff x="2498" y="2138"/>
            <a:chExt cx="7740" cy="7020"/>
          </a:xfrm>
        </p:grpSpPr>
        <p:sp>
          <p:nvSpPr>
            <p:cNvPr id="19460" name="AutoShape 4"/>
            <p:cNvSpPr>
              <a:spLocks noChangeArrowheads="1"/>
            </p:cNvSpPr>
            <p:nvPr/>
          </p:nvSpPr>
          <p:spPr bwMode="auto">
            <a:xfrm>
              <a:off x="4118" y="2138"/>
              <a:ext cx="1440" cy="1080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1400">
                  <a:latin typeface="Arial" panose="020B0604020202020204" pitchFamily="34" charset="0"/>
                </a:rPr>
                <a:t>Data jawaban ujian</a:t>
              </a:r>
            </a:p>
          </p:txBody>
        </p:sp>
        <p:sp>
          <p:nvSpPr>
            <p:cNvPr id="19461" name="AutoShape 5"/>
            <p:cNvSpPr>
              <a:spLocks noChangeArrowheads="1"/>
            </p:cNvSpPr>
            <p:nvPr/>
          </p:nvSpPr>
          <p:spPr bwMode="auto">
            <a:xfrm>
              <a:off x="4118" y="3578"/>
              <a:ext cx="1440" cy="90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altLang="id-ID" sz="1400">
                <a:latin typeface="Arial" panose="020B0604020202020204" pitchFamily="34" charset="0"/>
              </a:endParaRPr>
            </a:p>
            <a:p>
              <a:r>
                <a:rPr lang="en-US" altLang="id-ID" sz="1400">
                  <a:latin typeface="Arial" panose="020B0604020202020204" pitchFamily="34" charset="0"/>
                </a:rPr>
                <a:t>Koreksi</a:t>
              </a:r>
            </a:p>
          </p:txBody>
        </p:sp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>
              <a:off x="2498" y="5018"/>
              <a:ext cx="1440" cy="1080"/>
            </a:xfrm>
            <a:prstGeom prst="flowChartDocumen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1400">
                  <a:latin typeface="Arial" panose="020B0604020202020204" pitchFamily="34" charset="0"/>
                </a:rPr>
                <a:t>Daftar Koreksi Data</a:t>
              </a:r>
            </a:p>
          </p:txBody>
        </p:sp>
        <p:sp>
          <p:nvSpPr>
            <p:cNvPr id="19463" name="AutoShape 7"/>
            <p:cNvSpPr>
              <a:spLocks noChangeArrowheads="1"/>
            </p:cNvSpPr>
            <p:nvPr/>
          </p:nvSpPr>
          <p:spPr bwMode="auto">
            <a:xfrm>
              <a:off x="5738" y="5018"/>
              <a:ext cx="1260" cy="1260"/>
            </a:xfrm>
            <a:prstGeom prst="flowChartMagneticTap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altLang="id-ID" sz="1400">
                  <a:latin typeface="Arial" panose="020B0604020202020204" pitchFamily="34" charset="0"/>
                </a:rPr>
                <a:t>File utama ujian</a:t>
              </a:r>
            </a:p>
          </p:txBody>
        </p:sp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>
              <a:off x="7178" y="6638"/>
              <a:ext cx="1440" cy="72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1400">
                  <a:latin typeface="Arial" panose="020B0604020202020204" pitchFamily="34" charset="0"/>
                </a:rPr>
                <a:t>Periksa Ujian</a:t>
              </a:r>
            </a:p>
          </p:txBody>
        </p:sp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>
              <a:off x="8798" y="5018"/>
              <a:ext cx="1440" cy="900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1400">
                  <a:latin typeface="Arial" panose="020B0604020202020204" pitchFamily="34" charset="0"/>
                </a:rPr>
                <a:t>Tabel </a:t>
              </a:r>
            </a:p>
            <a:p>
              <a:r>
                <a:rPr lang="en-US" altLang="id-ID" sz="1400">
                  <a:latin typeface="Arial" panose="020B0604020202020204" pitchFamily="34" charset="0"/>
                </a:rPr>
                <a:t>Siswa</a:t>
              </a:r>
            </a:p>
          </p:txBody>
        </p:sp>
        <p:sp>
          <p:nvSpPr>
            <p:cNvPr id="19466" name="AutoShape 10"/>
            <p:cNvSpPr>
              <a:spLocks noChangeArrowheads="1"/>
            </p:cNvSpPr>
            <p:nvPr/>
          </p:nvSpPr>
          <p:spPr bwMode="auto">
            <a:xfrm>
              <a:off x="5738" y="7898"/>
              <a:ext cx="1260" cy="1260"/>
            </a:xfrm>
            <a:prstGeom prst="flowChartMagneticTap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altLang="id-ID" sz="1400">
                  <a:latin typeface="Arial" panose="020B0604020202020204" pitchFamily="34" charset="0"/>
                </a:rPr>
                <a:t>File siswa lulus</a:t>
              </a:r>
            </a:p>
          </p:txBody>
        </p:sp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>
              <a:off x="8798" y="7898"/>
              <a:ext cx="1440" cy="1080"/>
            </a:xfrm>
            <a:prstGeom prst="flowChartDocumen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1400">
                  <a:latin typeface="Arial" panose="020B0604020202020204" pitchFamily="34" charset="0"/>
                </a:rPr>
                <a:t>Laporan Hasil </a:t>
              </a:r>
            </a:p>
            <a:p>
              <a:r>
                <a:rPr lang="en-US" altLang="id-ID" sz="1400">
                  <a:latin typeface="Arial" panose="020B0604020202020204" pitchFamily="34" charset="0"/>
                </a:rPr>
                <a:t>Ujian</a:t>
              </a:r>
            </a:p>
          </p:txBody>
        </p:sp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>
              <a:off x="4838" y="3218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469" name="Freeform 13"/>
            <p:cNvSpPr>
              <a:spLocks/>
            </p:cNvSpPr>
            <p:nvPr/>
          </p:nvSpPr>
          <p:spPr bwMode="auto">
            <a:xfrm>
              <a:off x="3215" y="4481"/>
              <a:ext cx="1620" cy="540"/>
            </a:xfrm>
            <a:custGeom>
              <a:avLst/>
              <a:gdLst>
                <a:gd name="T0" fmla="*/ 1620 w 1620"/>
                <a:gd name="T1" fmla="*/ 0 h 540"/>
                <a:gd name="T2" fmla="*/ 1620 w 1620"/>
                <a:gd name="T3" fmla="*/ 360 h 540"/>
                <a:gd name="T4" fmla="*/ 0 w 1620"/>
                <a:gd name="T5" fmla="*/ 360 h 540"/>
                <a:gd name="T6" fmla="*/ 0 w 1620"/>
                <a:gd name="T7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540">
                  <a:moveTo>
                    <a:pt x="1620" y="0"/>
                  </a:moveTo>
                  <a:lnTo>
                    <a:pt x="1620" y="360"/>
                  </a:lnTo>
                  <a:lnTo>
                    <a:pt x="0" y="360"/>
                  </a:lnTo>
                  <a:lnTo>
                    <a:pt x="0" y="5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470" name="Freeform 14"/>
            <p:cNvSpPr>
              <a:spLocks/>
            </p:cNvSpPr>
            <p:nvPr/>
          </p:nvSpPr>
          <p:spPr bwMode="auto">
            <a:xfrm flipH="1">
              <a:off x="4823" y="4478"/>
              <a:ext cx="1620" cy="540"/>
            </a:xfrm>
            <a:custGeom>
              <a:avLst/>
              <a:gdLst>
                <a:gd name="T0" fmla="*/ 1620 w 1620"/>
                <a:gd name="T1" fmla="*/ 0 h 540"/>
                <a:gd name="T2" fmla="*/ 1620 w 1620"/>
                <a:gd name="T3" fmla="*/ 360 h 540"/>
                <a:gd name="T4" fmla="*/ 0 w 1620"/>
                <a:gd name="T5" fmla="*/ 360 h 540"/>
                <a:gd name="T6" fmla="*/ 0 w 1620"/>
                <a:gd name="T7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540">
                  <a:moveTo>
                    <a:pt x="1620" y="0"/>
                  </a:moveTo>
                  <a:lnTo>
                    <a:pt x="1620" y="360"/>
                  </a:lnTo>
                  <a:lnTo>
                    <a:pt x="0" y="360"/>
                  </a:lnTo>
                  <a:lnTo>
                    <a:pt x="0" y="5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471" name="Freeform 15"/>
            <p:cNvSpPr>
              <a:spLocks/>
            </p:cNvSpPr>
            <p:nvPr/>
          </p:nvSpPr>
          <p:spPr bwMode="auto">
            <a:xfrm>
              <a:off x="6998" y="5558"/>
              <a:ext cx="540" cy="1080"/>
            </a:xfrm>
            <a:custGeom>
              <a:avLst/>
              <a:gdLst>
                <a:gd name="T0" fmla="*/ 0 w 540"/>
                <a:gd name="T1" fmla="*/ 0 h 1080"/>
                <a:gd name="T2" fmla="*/ 540 w 540"/>
                <a:gd name="T3" fmla="*/ 0 h 1080"/>
                <a:gd name="T4" fmla="*/ 540 w 540"/>
                <a:gd name="T5" fmla="*/ 1080 h 1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0" h="1080">
                  <a:moveTo>
                    <a:pt x="0" y="0"/>
                  </a:moveTo>
                  <a:lnTo>
                    <a:pt x="540" y="0"/>
                  </a:lnTo>
                  <a:lnTo>
                    <a:pt x="540" y="10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472" name="Freeform 16"/>
            <p:cNvSpPr>
              <a:spLocks/>
            </p:cNvSpPr>
            <p:nvPr/>
          </p:nvSpPr>
          <p:spPr bwMode="auto">
            <a:xfrm flipH="1">
              <a:off x="8258" y="5558"/>
              <a:ext cx="540" cy="1080"/>
            </a:xfrm>
            <a:custGeom>
              <a:avLst/>
              <a:gdLst>
                <a:gd name="T0" fmla="*/ 0 w 540"/>
                <a:gd name="T1" fmla="*/ 0 h 1080"/>
                <a:gd name="T2" fmla="*/ 540 w 540"/>
                <a:gd name="T3" fmla="*/ 0 h 1080"/>
                <a:gd name="T4" fmla="*/ 540 w 540"/>
                <a:gd name="T5" fmla="*/ 1080 h 1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0" h="1080">
                  <a:moveTo>
                    <a:pt x="0" y="0"/>
                  </a:moveTo>
                  <a:lnTo>
                    <a:pt x="540" y="0"/>
                  </a:lnTo>
                  <a:lnTo>
                    <a:pt x="540" y="10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473" name="Freeform 17"/>
            <p:cNvSpPr>
              <a:spLocks/>
            </p:cNvSpPr>
            <p:nvPr/>
          </p:nvSpPr>
          <p:spPr bwMode="auto">
            <a:xfrm>
              <a:off x="6290" y="7361"/>
              <a:ext cx="1620" cy="540"/>
            </a:xfrm>
            <a:custGeom>
              <a:avLst/>
              <a:gdLst>
                <a:gd name="T0" fmla="*/ 1620 w 1620"/>
                <a:gd name="T1" fmla="*/ 0 h 540"/>
                <a:gd name="T2" fmla="*/ 1620 w 1620"/>
                <a:gd name="T3" fmla="*/ 360 h 540"/>
                <a:gd name="T4" fmla="*/ 0 w 1620"/>
                <a:gd name="T5" fmla="*/ 360 h 540"/>
                <a:gd name="T6" fmla="*/ 0 w 1620"/>
                <a:gd name="T7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540">
                  <a:moveTo>
                    <a:pt x="1620" y="0"/>
                  </a:moveTo>
                  <a:lnTo>
                    <a:pt x="1620" y="360"/>
                  </a:lnTo>
                  <a:lnTo>
                    <a:pt x="0" y="360"/>
                  </a:lnTo>
                  <a:lnTo>
                    <a:pt x="0" y="5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474" name="Freeform 18"/>
            <p:cNvSpPr>
              <a:spLocks/>
            </p:cNvSpPr>
            <p:nvPr/>
          </p:nvSpPr>
          <p:spPr bwMode="auto">
            <a:xfrm flipH="1">
              <a:off x="7898" y="7358"/>
              <a:ext cx="1620" cy="540"/>
            </a:xfrm>
            <a:custGeom>
              <a:avLst/>
              <a:gdLst>
                <a:gd name="T0" fmla="*/ 1620 w 1620"/>
                <a:gd name="T1" fmla="*/ 0 h 540"/>
                <a:gd name="T2" fmla="*/ 1620 w 1620"/>
                <a:gd name="T3" fmla="*/ 360 h 540"/>
                <a:gd name="T4" fmla="*/ 0 w 1620"/>
                <a:gd name="T5" fmla="*/ 360 h 540"/>
                <a:gd name="T6" fmla="*/ 0 w 1620"/>
                <a:gd name="T7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540">
                  <a:moveTo>
                    <a:pt x="1620" y="0"/>
                  </a:moveTo>
                  <a:lnTo>
                    <a:pt x="1620" y="360"/>
                  </a:lnTo>
                  <a:lnTo>
                    <a:pt x="0" y="360"/>
                  </a:lnTo>
                  <a:lnTo>
                    <a:pt x="0" y="5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468268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AFF1-524F-482E-84B1-96A1BEDC1B47}" type="slidenum">
              <a:rPr lang="en-US" altLang="id-ID"/>
              <a:pPr/>
              <a:t>17</a:t>
            </a:fld>
            <a:endParaRPr lang="en-US" altLang="id-ID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id-ID"/>
              <a:t>Kaidah Pembuatan Flowchart</a:t>
            </a:r>
          </a:p>
        </p:txBody>
      </p:sp>
      <p:grpSp>
        <p:nvGrpSpPr>
          <p:cNvPr id="20493" name="Group 13"/>
          <p:cNvGrpSpPr>
            <a:grpSpLocks/>
          </p:cNvGrpSpPr>
          <p:nvPr/>
        </p:nvGrpSpPr>
        <p:grpSpPr bwMode="auto">
          <a:xfrm>
            <a:off x="5486400" y="1447800"/>
            <a:ext cx="1358900" cy="5029200"/>
            <a:chOff x="2496" y="912"/>
            <a:chExt cx="856" cy="3168"/>
          </a:xfrm>
        </p:grpSpPr>
        <p:sp>
          <p:nvSpPr>
            <p:cNvPr id="20484" name="AutoShape 4"/>
            <p:cNvSpPr>
              <a:spLocks noChangeArrowheads="1"/>
            </p:cNvSpPr>
            <p:nvPr/>
          </p:nvSpPr>
          <p:spPr bwMode="auto">
            <a:xfrm>
              <a:off x="2555" y="912"/>
              <a:ext cx="738" cy="344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Start</a:t>
              </a:r>
            </a:p>
          </p:txBody>
        </p:sp>
        <p:sp>
          <p:nvSpPr>
            <p:cNvPr id="20485" name="AutoShape 5"/>
            <p:cNvSpPr>
              <a:spLocks noChangeArrowheads="1"/>
            </p:cNvSpPr>
            <p:nvPr/>
          </p:nvSpPr>
          <p:spPr bwMode="auto">
            <a:xfrm>
              <a:off x="2496" y="1612"/>
              <a:ext cx="844" cy="343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Input</a:t>
              </a:r>
            </a:p>
          </p:txBody>
        </p:sp>
        <p:sp>
          <p:nvSpPr>
            <p:cNvPr id="20486" name="AutoShape 6"/>
            <p:cNvSpPr>
              <a:spLocks noChangeArrowheads="1"/>
            </p:cNvSpPr>
            <p:nvPr/>
          </p:nvSpPr>
          <p:spPr bwMode="auto">
            <a:xfrm>
              <a:off x="2508" y="2324"/>
              <a:ext cx="844" cy="344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Proses</a:t>
              </a:r>
            </a:p>
          </p:txBody>
        </p:sp>
        <p:sp>
          <p:nvSpPr>
            <p:cNvPr id="20487" name="AutoShape 7"/>
            <p:cNvSpPr>
              <a:spLocks noChangeArrowheads="1"/>
            </p:cNvSpPr>
            <p:nvPr/>
          </p:nvSpPr>
          <p:spPr bwMode="auto">
            <a:xfrm>
              <a:off x="2508" y="3024"/>
              <a:ext cx="844" cy="344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Output</a:t>
              </a:r>
            </a:p>
          </p:txBody>
        </p:sp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>
              <a:off x="2566" y="3736"/>
              <a:ext cx="739" cy="344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End</a:t>
              </a:r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>
              <a:off x="2918" y="1256"/>
              <a:ext cx="0" cy="3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>
              <a:off x="2918" y="1968"/>
              <a:ext cx="0" cy="3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491" name="Line 11"/>
            <p:cNvSpPr>
              <a:spLocks noChangeShapeType="1"/>
            </p:cNvSpPr>
            <p:nvPr/>
          </p:nvSpPr>
          <p:spPr bwMode="auto">
            <a:xfrm>
              <a:off x="2930" y="2668"/>
              <a:ext cx="0" cy="3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>
              <a:off x="2942" y="3380"/>
              <a:ext cx="0" cy="3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488325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30504-F458-4548-B44E-5465D4B8B8B1}" type="slidenum">
              <a:rPr lang="en-US" altLang="id-ID"/>
              <a:pPr/>
              <a:t>18</a:t>
            </a:fld>
            <a:endParaRPr lang="en-US" altLang="id-ID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762000"/>
          </a:xfrm>
        </p:spPr>
        <p:txBody>
          <a:bodyPr/>
          <a:lstStyle/>
          <a:p>
            <a:r>
              <a:rPr lang="en-US" altLang="id-ID"/>
              <a:t>Pengolahan data</a:t>
            </a:r>
          </a:p>
        </p:txBody>
      </p:sp>
      <p:grpSp>
        <p:nvGrpSpPr>
          <p:cNvPr id="21523" name="Group 19"/>
          <p:cNvGrpSpPr>
            <a:grpSpLocks/>
          </p:cNvGrpSpPr>
          <p:nvPr/>
        </p:nvGrpSpPr>
        <p:grpSpPr bwMode="auto">
          <a:xfrm>
            <a:off x="4114800" y="1295401"/>
            <a:ext cx="4129088" cy="5402263"/>
            <a:chOff x="4298" y="11972"/>
            <a:chExt cx="3780" cy="5826"/>
          </a:xfrm>
        </p:grpSpPr>
        <p:sp>
          <p:nvSpPr>
            <p:cNvPr id="21524" name="AutoShape 20"/>
            <p:cNvSpPr>
              <a:spLocks noChangeArrowheads="1"/>
            </p:cNvSpPr>
            <p:nvPr/>
          </p:nvSpPr>
          <p:spPr bwMode="auto">
            <a:xfrm>
              <a:off x="5018" y="11972"/>
              <a:ext cx="1440" cy="540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 b="1">
                  <a:latin typeface="Arial" panose="020B0604020202020204" pitchFamily="34" charset="0"/>
                </a:rPr>
                <a:t>START</a:t>
              </a:r>
            </a:p>
          </p:txBody>
        </p:sp>
        <p:sp>
          <p:nvSpPr>
            <p:cNvPr id="21525" name="AutoShape 21"/>
            <p:cNvSpPr>
              <a:spLocks noChangeArrowheads="1"/>
            </p:cNvSpPr>
            <p:nvPr/>
          </p:nvSpPr>
          <p:spPr bwMode="auto">
            <a:xfrm>
              <a:off x="4838" y="12938"/>
              <a:ext cx="1800" cy="540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 b="1">
                  <a:latin typeface="Arial" panose="020B0604020202020204" pitchFamily="34" charset="0"/>
                </a:rPr>
                <a:t>READ</a:t>
              </a:r>
            </a:p>
          </p:txBody>
        </p:sp>
        <p:sp>
          <p:nvSpPr>
            <p:cNvPr id="21526" name="AutoShape 22"/>
            <p:cNvSpPr>
              <a:spLocks noChangeArrowheads="1"/>
            </p:cNvSpPr>
            <p:nvPr/>
          </p:nvSpPr>
          <p:spPr bwMode="auto">
            <a:xfrm>
              <a:off x="4478" y="13839"/>
              <a:ext cx="2520" cy="1079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 b="1">
                  <a:latin typeface="Arial" panose="020B0604020202020204" pitchFamily="34" charset="0"/>
                </a:rPr>
                <a:t>HABIS ?</a:t>
              </a:r>
            </a:p>
          </p:txBody>
        </p:sp>
        <p:sp>
          <p:nvSpPr>
            <p:cNvPr id="21527" name="AutoShape 23"/>
            <p:cNvSpPr>
              <a:spLocks noChangeArrowheads="1"/>
            </p:cNvSpPr>
            <p:nvPr/>
          </p:nvSpPr>
          <p:spPr bwMode="auto">
            <a:xfrm>
              <a:off x="4838" y="15458"/>
              <a:ext cx="1800" cy="54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 b="1">
                  <a:latin typeface="Arial" panose="020B0604020202020204" pitchFamily="34" charset="0"/>
                </a:rPr>
                <a:t>PROCESS</a:t>
              </a:r>
            </a:p>
          </p:txBody>
        </p:sp>
        <p:sp>
          <p:nvSpPr>
            <p:cNvPr id="21528" name="AutoShape 24"/>
            <p:cNvSpPr>
              <a:spLocks noChangeArrowheads="1"/>
            </p:cNvSpPr>
            <p:nvPr/>
          </p:nvSpPr>
          <p:spPr bwMode="auto">
            <a:xfrm>
              <a:off x="4838" y="16358"/>
              <a:ext cx="1800" cy="540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 b="1">
                  <a:latin typeface="Arial" panose="020B0604020202020204" pitchFamily="34" charset="0"/>
                </a:rPr>
                <a:t>WRITE</a:t>
              </a:r>
            </a:p>
          </p:txBody>
        </p:sp>
        <p:sp>
          <p:nvSpPr>
            <p:cNvPr id="21529" name="Line 25"/>
            <p:cNvSpPr>
              <a:spLocks noChangeShapeType="1"/>
            </p:cNvSpPr>
            <p:nvPr/>
          </p:nvSpPr>
          <p:spPr bwMode="auto">
            <a:xfrm>
              <a:off x="5738" y="12518"/>
              <a:ext cx="0" cy="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30" name="Line 26"/>
            <p:cNvSpPr>
              <a:spLocks noChangeShapeType="1"/>
            </p:cNvSpPr>
            <p:nvPr/>
          </p:nvSpPr>
          <p:spPr bwMode="auto">
            <a:xfrm>
              <a:off x="5738" y="13478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31" name="Line 27"/>
            <p:cNvSpPr>
              <a:spLocks noChangeShapeType="1"/>
            </p:cNvSpPr>
            <p:nvPr/>
          </p:nvSpPr>
          <p:spPr bwMode="auto">
            <a:xfrm>
              <a:off x="5738" y="14918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32" name="Line 28"/>
            <p:cNvSpPr>
              <a:spLocks noChangeShapeType="1"/>
            </p:cNvSpPr>
            <p:nvPr/>
          </p:nvSpPr>
          <p:spPr bwMode="auto">
            <a:xfrm>
              <a:off x="5738" y="15998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33" name="AutoShape 29"/>
            <p:cNvSpPr>
              <a:spLocks noChangeArrowheads="1"/>
            </p:cNvSpPr>
            <p:nvPr/>
          </p:nvSpPr>
          <p:spPr bwMode="auto">
            <a:xfrm>
              <a:off x="6638" y="17258"/>
              <a:ext cx="1440" cy="540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 b="1">
                  <a:latin typeface="Arial" panose="020B0604020202020204" pitchFamily="34" charset="0"/>
                </a:rPr>
                <a:t>END</a:t>
              </a:r>
            </a:p>
          </p:txBody>
        </p:sp>
        <p:sp>
          <p:nvSpPr>
            <p:cNvPr id="21534" name="Freeform 30"/>
            <p:cNvSpPr>
              <a:spLocks/>
            </p:cNvSpPr>
            <p:nvPr/>
          </p:nvSpPr>
          <p:spPr bwMode="auto">
            <a:xfrm>
              <a:off x="4298" y="12755"/>
              <a:ext cx="1440" cy="4320"/>
            </a:xfrm>
            <a:custGeom>
              <a:avLst/>
              <a:gdLst>
                <a:gd name="T0" fmla="*/ 1440 w 1440"/>
                <a:gd name="T1" fmla="*/ 4140 h 4320"/>
                <a:gd name="T2" fmla="*/ 1440 w 1440"/>
                <a:gd name="T3" fmla="*/ 4320 h 4320"/>
                <a:gd name="T4" fmla="*/ 0 w 1440"/>
                <a:gd name="T5" fmla="*/ 4320 h 4320"/>
                <a:gd name="T6" fmla="*/ 0 w 1440"/>
                <a:gd name="T7" fmla="*/ 0 h 4320"/>
                <a:gd name="T8" fmla="*/ 1440 w 1440"/>
                <a:gd name="T9" fmla="*/ 0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0" h="4320">
                  <a:moveTo>
                    <a:pt x="1440" y="4140"/>
                  </a:moveTo>
                  <a:lnTo>
                    <a:pt x="1440" y="4320"/>
                  </a:lnTo>
                  <a:lnTo>
                    <a:pt x="0" y="4320"/>
                  </a:lnTo>
                  <a:lnTo>
                    <a:pt x="0" y="0"/>
                  </a:lnTo>
                  <a:lnTo>
                    <a:pt x="144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35" name="Freeform 31"/>
            <p:cNvSpPr>
              <a:spLocks/>
            </p:cNvSpPr>
            <p:nvPr/>
          </p:nvSpPr>
          <p:spPr bwMode="auto">
            <a:xfrm>
              <a:off x="6998" y="14378"/>
              <a:ext cx="360" cy="2880"/>
            </a:xfrm>
            <a:custGeom>
              <a:avLst/>
              <a:gdLst>
                <a:gd name="T0" fmla="*/ 0 w 720"/>
                <a:gd name="T1" fmla="*/ 0 h 2700"/>
                <a:gd name="T2" fmla="*/ 720 w 720"/>
                <a:gd name="T3" fmla="*/ 0 h 2700"/>
                <a:gd name="T4" fmla="*/ 720 w 720"/>
                <a:gd name="T5" fmla="*/ 2700 h 2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0" h="2700">
                  <a:moveTo>
                    <a:pt x="0" y="0"/>
                  </a:moveTo>
                  <a:lnTo>
                    <a:pt x="720" y="0"/>
                  </a:lnTo>
                  <a:lnTo>
                    <a:pt x="720" y="27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36" name="Text Box 32"/>
            <p:cNvSpPr txBox="1">
              <a:spLocks noChangeArrowheads="1"/>
            </p:cNvSpPr>
            <p:nvPr/>
          </p:nvSpPr>
          <p:spPr bwMode="auto">
            <a:xfrm>
              <a:off x="5738" y="14918"/>
              <a:ext cx="10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en-US" altLang="id-ID" sz="2000" b="1">
                  <a:latin typeface="Arial" panose="020B0604020202020204" pitchFamily="34" charset="0"/>
                </a:rPr>
                <a:t>Tidak</a:t>
              </a:r>
            </a:p>
          </p:txBody>
        </p:sp>
        <p:sp>
          <p:nvSpPr>
            <p:cNvPr id="21537" name="Text Box 33"/>
            <p:cNvSpPr txBox="1">
              <a:spLocks noChangeArrowheads="1"/>
            </p:cNvSpPr>
            <p:nvPr/>
          </p:nvSpPr>
          <p:spPr bwMode="auto">
            <a:xfrm>
              <a:off x="6998" y="1383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en-US" altLang="id-ID" sz="2000" b="1">
                  <a:latin typeface="Arial" panose="020B0604020202020204" pitchFamily="34" charset="0"/>
                </a:rPr>
                <a:t>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0207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A320-3856-404E-96D8-8FD607D7EC66}" type="slidenum">
              <a:rPr lang="en-US" altLang="id-ID"/>
              <a:pPr/>
              <a:t>19</a:t>
            </a:fld>
            <a:endParaRPr lang="en-US" altLang="id-ID"/>
          </a:p>
        </p:txBody>
      </p:sp>
      <p:sp>
        <p:nvSpPr>
          <p:cNvPr id="22549" name="AutoShape 21"/>
          <p:cNvSpPr>
            <a:spLocks noChangeArrowheads="1"/>
          </p:cNvSpPr>
          <p:nvPr/>
        </p:nvSpPr>
        <p:spPr bwMode="auto">
          <a:xfrm>
            <a:off x="4572000" y="2960688"/>
            <a:ext cx="3124200" cy="544512"/>
          </a:xfrm>
          <a:prstGeom prst="flowChartInputOutpu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id-ID" sz="2400"/>
              <a:t>Input lebar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altLang="id-ID"/>
              <a:t>Menghitung luas persegi panjang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5580064" y="1295400"/>
            <a:ext cx="1171575" cy="5461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id-ID" sz="2400"/>
              <a:t>Start</a:t>
            </a: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5597526" y="5778500"/>
            <a:ext cx="1173163" cy="5461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id-ID" sz="2400"/>
              <a:t>End</a:t>
            </a:r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auto">
          <a:xfrm>
            <a:off x="4572000" y="2133601"/>
            <a:ext cx="3124200" cy="544513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id-ID" sz="2400" dirty="0"/>
              <a:t>Input </a:t>
            </a:r>
            <a:r>
              <a:rPr lang="en-US" altLang="id-ID" sz="2400" dirty="0" err="1"/>
              <a:t>panjang</a:t>
            </a:r>
            <a:endParaRPr lang="en-US" altLang="id-ID" sz="2400" dirty="0"/>
          </a:p>
        </p:txBody>
      </p:sp>
      <p:sp>
        <p:nvSpPr>
          <p:cNvPr id="22543" name="AutoShape 15"/>
          <p:cNvSpPr>
            <a:spLocks noChangeArrowheads="1"/>
          </p:cNvSpPr>
          <p:nvPr/>
        </p:nvSpPr>
        <p:spPr bwMode="auto">
          <a:xfrm>
            <a:off x="4572000" y="3949700"/>
            <a:ext cx="3124200" cy="546100"/>
          </a:xfrm>
          <a:prstGeom prst="flowChartProcess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id-ID" sz="2400"/>
              <a:t>Luas </a:t>
            </a:r>
            <a:r>
              <a:rPr lang="en-US" altLang="id-ID" sz="2400">
                <a:sym typeface="Wingdings" panose="05000000000000000000" pitchFamily="2" charset="2"/>
              </a:rPr>
              <a:t> panjang * lebar</a:t>
            </a:r>
            <a:endParaRPr lang="en-US" altLang="id-ID" sz="2400"/>
          </a:p>
        </p:txBody>
      </p:sp>
      <p:sp>
        <p:nvSpPr>
          <p:cNvPr id="22544" name="AutoShape 16"/>
          <p:cNvSpPr>
            <a:spLocks noChangeArrowheads="1"/>
          </p:cNvSpPr>
          <p:nvPr/>
        </p:nvSpPr>
        <p:spPr bwMode="auto">
          <a:xfrm>
            <a:off x="4876800" y="4864100"/>
            <a:ext cx="2514600" cy="546100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id-ID" sz="2400"/>
              <a:t>Print Luas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6172200" y="18288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H="1">
            <a:off x="6172200" y="35052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H="1">
            <a:off x="6172200" y="44958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6172200" y="5410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6172200" y="26670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501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66DC-C2DD-4E28-B1B5-8408A84E7DF4}" type="slidenum">
              <a:rPr lang="en-US" altLang="id-ID"/>
              <a:pPr/>
              <a:t>2</a:t>
            </a:fld>
            <a:endParaRPr lang="en-US" altLang="id-ID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 smtClean="0"/>
              <a:t>Objective</a:t>
            </a:r>
            <a:endParaRPr lang="en-US" altLang="id-ID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3341" y="1981200"/>
            <a:ext cx="9574306" cy="43751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d-ID" altLang="id-ID" dirty="0" smtClean="0"/>
              <a:t>Diharapkan Mahasiswa mampu : </a:t>
            </a:r>
          </a:p>
          <a:p>
            <a:r>
              <a:rPr lang="id-ID" altLang="id-ID" dirty="0" smtClean="0"/>
              <a:t>Menjelaskan tentang Microsoft Visio</a:t>
            </a:r>
          </a:p>
          <a:p>
            <a:r>
              <a:rPr lang="id-ID" altLang="id-ID" dirty="0" smtClean="0"/>
              <a:t>Menggunakan Ms Visio untuk m</a:t>
            </a:r>
            <a:r>
              <a:rPr lang="en-US" altLang="id-ID" dirty="0" err="1" smtClean="0"/>
              <a:t>enggambarkan</a:t>
            </a:r>
            <a:r>
              <a:rPr lang="en-US" altLang="id-ID" dirty="0" smtClean="0"/>
              <a:t> </a:t>
            </a:r>
            <a:r>
              <a:rPr lang="en-US" altLang="id-ID" dirty="0" err="1"/>
              <a:t>suatu</a:t>
            </a:r>
            <a:r>
              <a:rPr lang="en-US" altLang="id-ID" dirty="0"/>
              <a:t> </a:t>
            </a:r>
            <a:r>
              <a:rPr lang="en-US" altLang="id-ID" dirty="0" err="1"/>
              <a:t>tahapan</a:t>
            </a:r>
            <a:r>
              <a:rPr lang="en-US" altLang="id-ID" dirty="0"/>
              <a:t> </a:t>
            </a:r>
            <a:r>
              <a:rPr lang="en-US" altLang="id-ID" dirty="0" err="1"/>
              <a:t>penyelesaian</a:t>
            </a:r>
            <a:r>
              <a:rPr lang="en-US" altLang="id-ID" dirty="0"/>
              <a:t> </a:t>
            </a:r>
            <a:r>
              <a:rPr lang="en-US" altLang="id-ID" dirty="0" err="1" smtClean="0"/>
              <a:t>masalah</a:t>
            </a:r>
            <a:r>
              <a:rPr lang="id-ID" altLang="id-ID" dirty="0"/>
              <a:t> </a:t>
            </a:r>
            <a:r>
              <a:rPr lang="id-ID" altLang="id-ID" dirty="0" smtClean="0"/>
              <a:t>, secara terstruktur, </a:t>
            </a:r>
            <a:r>
              <a:rPr lang="en-US" altLang="id-ID" dirty="0" err="1" smtClean="0"/>
              <a:t>rapi</a:t>
            </a:r>
            <a:r>
              <a:rPr lang="en-US" altLang="id-ID" dirty="0" smtClean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jelas</a:t>
            </a:r>
            <a:endParaRPr lang="en-US" altLang="id-ID" dirty="0"/>
          </a:p>
          <a:p>
            <a:r>
              <a:rPr lang="en-US" altLang="id-ID" dirty="0" err="1"/>
              <a:t>Menggunakan</a:t>
            </a:r>
            <a:r>
              <a:rPr lang="en-US" altLang="id-ID" dirty="0"/>
              <a:t> </a:t>
            </a:r>
            <a:r>
              <a:rPr lang="en-US" altLang="id-ID" dirty="0" err="1"/>
              <a:t>simbol-simbol</a:t>
            </a:r>
            <a:r>
              <a:rPr lang="en-US" altLang="id-ID" dirty="0"/>
              <a:t> </a:t>
            </a:r>
            <a:r>
              <a:rPr lang="en-US" altLang="id-ID" dirty="0" err="1" smtClean="0"/>
              <a:t>standar</a:t>
            </a:r>
            <a:r>
              <a:rPr lang="id-ID" altLang="id-ID" dirty="0" smtClean="0"/>
              <a:t> flowchart</a:t>
            </a: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1451167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 :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712694" y="1936376"/>
            <a:ext cx="108248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Dengan menggunakan MS Visio </a:t>
            </a:r>
          </a:p>
          <a:p>
            <a:pPr marL="342900" indent="-342900">
              <a:buAutoNum type="arabicPeriod"/>
            </a:pPr>
            <a:r>
              <a:rPr lang="id-ID" dirty="0" smtClean="0"/>
              <a:t>Gambarkan  Menghitung Luas selimut dan Volume kubus</a:t>
            </a:r>
          </a:p>
          <a:p>
            <a:pPr marL="342900" indent="-342900">
              <a:buAutoNum type="arabicPeriod"/>
            </a:pPr>
            <a:r>
              <a:rPr lang="id-ID" dirty="0" smtClean="0"/>
              <a:t>Gambarkan Proses Pembelian di Mini market</a:t>
            </a:r>
          </a:p>
          <a:p>
            <a:pPr marL="342900" indent="-342900">
              <a:buAutoNum type="arabicPeriod"/>
            </a:pPr>
            <a:r>
              <a:rPr lang="id-ID" dirty="0" smtClean="0"/>
              <a:t>Gambarkan Proses pencatatan pembukuan dari unit keuangan</a:t>
            </a:r>
          </a:p>
          <a:p>
            <a:pPr marL="342900" indent="-342900">
              <a:buAutoNum type="arabicPeriod"/>
            </a:pPr>
            <a:r>
              <a:rPr lang="id-ID" dirty="0" smtClean="0"/>
              <a:t>Gambarkan Proses Pembelian di kantin UPJ</a:t>
            </a:r>
          </a:p>
        </p:txBody>
      </p:sp>
    </p:spTree>
    <p:extLst>
      <p:ext uri="{BB962C8B-B14F-4D97-AF65-F5344CB8AC3E}">
        <p14:creationId xmlns:p14="http://schemas.microsoft.com/office/powerpoint/2010/main" val="570077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Flowchart Document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510989" y="1896035"/>
            <a:ext cx="1115388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/>
              <a:t>adalah alat pembuatan model yang memungkinkan </a:t>
            </a:r>
            <a:endParaRPr lang="id-ID" sz="3600" dirty="0" smtClean="0"/>
          </a:p>
          <a:p>
            <a:r>
              <a:rPr lang="id-ID" sz="3600" dirty="0" smtClean="0"/>
              <a:t>professional </a:t>
            </a:r>
            <a:r>
              <a:rPr lang="id-ID" sz="3600" dirty="0"/>
              <a:t>sistem </a:t>
            </a:r>
            <a:r>
              <a:rPr lang="id-ID" sz="3600" dirty="0" smtClean="0"/>
              <a:t>untuk </a:t>
            </a:r>
            <a:r>
              <a:rPr lang="id-ID" sz="3600" dirty="0"/>
              <a:t>menggambarkan sistem sebagai </a:t>
            </a:r>
            <a:endParaRPr lang="id-ID" sz="3600" dirty="0" smtClean="0"/>
          </a:p>
          <a:p>
            <a:r>
              <a:rPr lang="id-ID" sz="3600" dirty="0" smtClean="0"/>
              <a:t>satu </a:t>
            </a:r>
            <a:r>
              <a:rPr lang="id-ID" sz="3600" dirty="0"/>
              <a:t>jaringan proses fungsional  </a:t>
            </a:r>
            <a:r>
              <a:rPr lang="id-ID" sz="3600" dirty="0" smtClean="0"/>
              <a:t>yang </a:t>
            </a:r>
            <a:r>
              <a:rPr lang="id-ID" sz="3600" dirty="0"/>
              <a:t>dihubungkan satu </a:t>
            </a:r>
            <a:endParaRPr lang="id-ID" sz="3600" dirty="0" smtClean="0"/>
          </a:p>
          <a:p>
            <a:r>
              <a:rPr lang="id-ID" sz="3600" dirty="0" smtClean="0"/>
              <a:t>dengan </a:t>
            </a:r>
            <a:r>
              <a:rPr lang="id-ID" sz="3600" dirty="0"/>
              <a:t>yang lainya dengan alur data baik secara manual </a:t>
            </a:r>
            <a:endParaRPr lang="id-ID" sz="3600" dirty="0" smtClean="0"/>
          </a:p>
          <a:p>
            <a:r>
              <a:rPr lang="id-ID" sz="3600" dirty="0" smtClean="0"/>
              <a:t>maupun </a:t>
            </a:r>
            <a:r>
              <a:rPr lang="id-ID" sz="3600" dirty="0"/>
              <a:t>secara </a:t>
            </a:r>
            <a:r>
              <a:rPr lang="id-ID" sz="3600" dirty="0" smtClean="0"/>
              <a:t>komputerisasi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1770405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Simbol</a:t>
            </a:r>
            <a:endParaRPr lang="id-ID" dirty="0"/>
          </a:p>
        </p:txBody>
      </p:sp>
      <p:grpSp>
        <p:nvGrpSpPr>
          <p:cNvPr id="8" name="Group 7"/>
          <p:cNvGrpSpPr/>
          <p:nvPr/>
        </p:nvGrpSpPr>
        <p:grpSpPr>
          <a:xfrm>
            <a:off x="6666597" y="1660394"/>
            <a:ext cx="4970370" cy="3838575"/>
            <a:chOff x="6859681" y="1634794"/>
            <a:chExt cx="3472983" cy="280035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3189" y="1815769"/>
              <a:ext cx="3419475" cy="261937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9681" y="1634794"/>
              <a:ext cx="3448050" cy="247650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803" y="1788982"/>
            <a:ext cx="5263729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773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828800"/>
            <a:ext cx="2894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Gambarkan FOD berikut ini : 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144" y="1441665"/>
            <a:ext cx="4577893" cy="536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31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Thankyou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43" y="2084854"/>
            <a:ext cx="7170920" cy="356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Visio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872752" y="1484243"/>
            <a:ext cx="7987943" cy="437680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dirty="0"/>
              <a:t>Microsoft Visio (atau sering disebut Visio) adalah sebuah program aplikasi komputer yang sering digunakan untuk membuat diagram, diagram alir (flowchart), brainstorm, dan skema jaringan yang dirilis oleh Microsoft Corporation. </a:t>
            </a:r>
            <a:endParaRPr lang="id-ID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dirty="0" smtClean="0"/>
              <a:t>Aplikasi </a:t>
            </a:r>
            <a:r>
              <a:rPr lang="id-ID" sz="3200" dirty="0"/>
              <a:t>ini menggunakan grafik vektor untuk membuat diagram-diagramnya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58" y="1484243"/>
            <a:ext cx="3653182" cy="172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50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Tampilan Ms Visio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02" y="2116231"/>
            <a:ext cx="4647233" cy="32088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117" y="2153770"/>
            <a:ext cx="1524000" cy="31337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72200" y="1788459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Shape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454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5293-2854-49D9-8576-761BAD099B48}" type="slidenum">
              <a:rPr lang="en-US" altLang="id-ID"/>
              <a:pPr/>
              <a:t>5</a:t>
            </a:fld>
            <a:endParaRPr lang="en-US" altLang="id-ID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Flowchart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4434" y="1532965"/>
            <a:ext cx="11282766" cy="5002305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id-ID" dirty="0"/>
              <a:t>Flowchart adalah adalah suatu bagan dengan simbol-simbol tertentu yang menggambarkan urutan proses secara mendetail dan hubungan antara suatu proses (instruksi) dengan proses lainnya dalam suatu program.</a:t>
            </a:r>
          </a:p>
          <a:p>
            <a:pPr fontAlgn="base"/>
            <a:r>
              <a:rPr lang="id-ID" dirty="0"/>
              <a:t>Dalam perancangan flowchart sebenarnya tidak ada rumus atau patokan yang bersifat mutlak (pasti</a:t>
            </a:r>
            <a:r>
              <a:rPr lang="id-ID" dirty="0" smtClean="0"/>
              <a:t>).</a:t>
            </a:r>
          </a:p>
          <a:p>
            <a:pPr fontAlgn="base"/>
            <a:r>
              <a:rPr lang="id-ID" dirty="0" smtClean="0"/>
              <a:t>flowchart </a:t>
            </a:r>
            <a:r>
              <a:rPr lang="id-ID" dirty="0"/>
              <a:t>(bagan alir) adalah sebuah gambaran dari hasil pemikiran dalam menganalisa suatu permasalahan dalam komputer. Karena setiap analisa akan menghasilkan hasil yang bervariasi antara satu dan lainnya. </a:t>
            </a:r>
            <a:endParaRPr lang="id-ID" dirty="0" smtClean="0"/>
          </a:p>
          <a:p>
            <a:pPr fontAlgn="base"/>
            <a:r>
              <a:rPr lang="id-ID" dirty="0" smtClean="0"/>
              <a:t>garis </a:t>
            </a:r>
            <a:r>
              <a:rPr lang="id-ID" dirty="0"/>
              <a:t>besar setiap perancangan flowchart selalu terdiri dari tiga bagian, yaitu input, proses dan output</a:t>
            </a:r>
            <a:r>
              <a:rPr lang="id-ID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7768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8F04-48DF-4D86-A730-204ED97EB8A3}" type="slidenum">
              <a:rPr lang="en-US" altLang="id-ID"/>
              <a:pPr/>
              <a:t>6</a:t>
            </a:fld>
            <a:endParaRPr lang="en-US" altLang="id-ID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System Flowchart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/>
              <a:t>Menggambarkan suatu sistem peralatan komputer yang digunakan dalam proses pengolahan data serta hubungan antar peralatan tersebut</a:t>
            </a:r>
          </a:p>
          <a:p>
            <a:pPr>
              <a:lnSpc>
                <a:spcPct val="90000"/>
              </a:lnSpc>
            </a:pPr>
            <a:r>
              <a:rPr lang="en-US" altLang="id-ID"/>
              <a:t>Tidak digunakan untuk menggambarkan urutan langkah untuk memecahkan masalah</a:t>
            </a:r>
          </a:p>
          <a:p>
            <a:pPr>
              <a:lnSpc>
                <a:spcPct val="90000"/>
              </a:lnSpc>
            </a:pPr>
            <a:r>
              <a:rPr lang="en-US" altLang="id-ID"/>
              <a:t>Hanya untuk menggambarkan prosedur dalam sistem yang dibentuk</a:t>
            </a:r>
          </a:p>
        </p:txBody>
      </p:sp>
    </p:spTree>
    <p:extLst>
      <p:ext uri="{BB962C8B-B14F-4D97-AF65-F5344CB8AC3E}">
        <p14:creationId xmlns:p14="http://schemas.microsoft.com/office/powerpoint/2010/main" val="414871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9953-F781-4D0C-A710-C88F8DD5E301}" type="slidenum">
              <a:rPr lang="en-US" altLang="id-ID"/>
              <a:pPr/>
              <a:t>7</a:t>
            </a:fld>
            <a:endParaRPr lang="en-US" altLang="id-ID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4508500" y="685800"/>
            <a:ext cx="4330700" cy="4648200"/>
            <a:chOff x="2988" y="2842"/>
            <a:chExt cx="3640" cy="3060"/>
          </a:xfrm>
        </p:grpSpPr>
        <p:sp>
          <p:nvSpPr>
            <p:cNvPr id="7173" name="AutoShape 5"/>
            <p:cNvSpPr>
              <a:spLocks noChangeArrowheads="1"/>
            </p:cNvSpPr>
            <p:nvPr/>
          </p:nvSpPr>
          <p:spPr bwMode="auto">
            <a:xfrm>
              <a:off x="3168" y="2842"/>
              <a:ext cx="1260" cy="540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>
                  <a:latin typeface="Comic Sans MS" panose="030F0702030302020204" pitchFamily="66" charset="0"/>
                </a:rPr>
                <a:t>Keyboard</a:t>
              </a:r>
            </a:p>
          </p:txBody>
        </p:sp>
        <p:sp>
          <p:nvSpPr>
            <p:cNvPr id="7174" name="AutoShape 6"/>
            <p:cNvSpPr>
              <a:spLocks noChangeArrowheads="1"/>
            </p:cNvSpPr>
            <p:nvPr/>
          </p:nvSpPr>
          <p:spPr bwMode="auto">
            <a:xfrm>
              <a:off x="3168" y="4102"/>
              <a:ext cx="1260" cy="54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>
                  <a:latin typeface="Comic Sans MS" panose="030F0702030302020204" pitchFamily="66" charset="0"/>
                </a:rPr>
                <a:t>CPU</a:t>
              </a:r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5368" y="4102"/>
              <a:ext cx="1260" cy="540"/>
            </a:xfrm>
            <a:prstGeom prst="flowChartOnlineStorag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>
                  <a:latin typeface="Comic Sans MS" panose="030F0702030302020204" pitchFamily="66" charset="0"/>
                </a:rPr>
                <a:t>Disket</a:t>
              </a:r>
            </a:p>
          </p:txBody>
        </p:sp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>
              <a:off x="2988" y="5362"/>
              <a:ext cx="1440" cy="540"/>
            </a:xfrm>
            <a:prstGeom prst="flowChartDisp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000">
                  <a:latin typeface="Comic Sans MS" panose="030F0702030302020204" pitchFamily="66" charset="0"/>
                </a:rPr>
                <a:t>VDU</a:t>
              </a:r>
            </a:p>
          </p:txBody>
        </p:sp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4428" y="4282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 flipH="1">
              <a:off x="4428" y="4462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>
              <a:off x="3708" y="3382"/>
              <a:ext cx="0" cy="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>
              <a:off x="3728" y="4642"/>
              <a:ext cx="0" cy="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130551" y="5715001"/>
            <a:ext cx="49070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id-ID" sz="2400"/>
              <a:t>Contoh penggunaan system flowchart</a:t>
            </a:r>
          </a:p>
        </p:txBody>
      </p:sp>
    </p:spTree>
    <p:extLst>
      <p:ext uri="{BB962C8B-B14F-4D97-AF65-F5344CB8AC3E}">
        <p14:creationId xmlns:p14="http://schemas.microsoft.com/office/powerpoint/2010/main" val="122254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AD8C-44D3-4992-AADB-A8E0B6C2A122}" type="slidenum">
              <a:rPr lang="en-US" altLang="id-ID"/>
              <a:pPr/>
              <a:t>8</a:t>
            </a:fld>
            <a:endParaRPr lang="en-US" altLang="id-ID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Program Flowchart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r>
              <a:rPr lang="en-US" altLang="id-ID"/>
              <a:t>Menggambarkan urutan logika dari suatu prosedur pemecahan masalah</a:t>
            </a:r>
          </a:p>
          <a:p>
            <a:r>
              <a:rPr lang="en-US" altLang="id-ID"/>
              <a:t>Dua jenis metode penggambaran program flowchart :</a:t>
            </a:r>
          </a:p>
          <a:p>
            <a:pPr lvl="1"/>
            <a:r>
              <a:rPr lang="en-US" altLang="id-ID" i="1"/>
              <a:t>Conceptual flowchart</a:t>
            </a:r>
            <a:r>
              <a:rPr lang="en-US" altLang="id-ID"/>
              <a:t>, menggambarkan alur pemecahan masalah secara global</a:t>
            </a:r>
          </a:p>
          <a:p>
            <a:pPr lvl="1"/>
            <a:r>
              <a:rPr lang="en-US" altLang="id-ID" i="1"/>
              <a:t>Detail flowchart</a:t>
            </a:r>
            <a:r>
              <a:rPr lang="en-US" altLang="id-ID"/>
              <a:t>, menggambarkan alur pemecahan masalah secara rinci</a:t>
            </a:r>
          </a:p>
        </p:txBody>
      </p:sp>
    </p:spTree>
    <p:extLst>
      <p:ext uri="{BB962C8B-B14F-4D97-AF65-F5344CB8AC3E}">
        <p14:creationId xmlns:p14="http://schemas.microsoft.com/office/powerpoint/2010/main" val="261704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978E-C2C4-490D-A580-7C33ECFEE1D9}" type="slidenum">
              <a:rPr lang="en-US" altLang="id-ID"/>
              <a:pPr/>
              <a:t>9</a:t>
            </a:fld>
            <a:endParaRPr lang="en-US" altLang="id-ID"/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2679700" y="533400"/>
            <a:ext cx="1816100" cy="5734050"/>
            <a:chOff x="3428" y="10141"/>
            <a:chExt cx="1460" cy="4980"/>
          </a:xfrm>
        </p:grpSpPr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3528" y="10141"/>
              <a:ext cx="1260" cy="540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Start</a:t>
              </a:r>
            </a:p>
          </p:txBody>
        </p:sp>
        <p:sp>
          <p:nvSpPr>
            <p:cNvPr id="17413" name="AutoShape 5"/>
            <p:cNvSpPr>
              <a:spLocks noChangeArrowheads="1"/>
            </p:cNvSpPr>
            <p:nvPr/>
          </p:nvSpPr>
          <p:spPr bwMode="auto">
            <a:xfrm>
              <a:off x="3428" y="11241"/>
              <a:ext cx="1440" cy="540"/>
            </a:xfrm>
            <a:prstGeom prst="flowChartPredefined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Input</a:t>
              </a:r>
            </a:p>
          </p:txBody>
        </p:sp>
        <p:sp>
          <p:nvSpPr>
            <p:cNvPr id="17414" name="AutoShape 6"/>
            <p:cNvSpPr>
              <a:spLocks noChangeArrowheads="1"/>
            </p:cNvSpPr>
            <p:nvPr/>
          </p:nvSpPr>
          <p:spPr bwMode="auto">
            <a:xfrm>
              <a:off x="3448" y="12361"/>
              <a:ext cx="1440" cy="540"/>
            </a:xfrm>
            <a:prstGeom prst="flowChartPredefined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Proses</a:t>
              </a:r>
            </a:p>
          </p:txBody>
        </p:sp>
        <p:sp>
          <p:nvSpPr>
            <p:cNvPr id="17415" name="AutoShape 7"/>
            <p:cNvSpPr>
              <a:spLocks noChangeArrowheads="1"/>
            </p:cNvSpPr>
            <p:nvPr/>
          </p:nvSpPr>
          <p:spPr bwMode="auto">
            <a:xfrm>
              <a:off x="3448" y="13461"/>
              <a:ext cx="1440" cy="540"/>
            </a:xfrm>
            <a:prstGeom prst="flowChartPredefined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Output</a:t>
              </a:r>
            </a:p>
          </p:txBody>
        </p:sp>
        <p:sp>
          <p:nvSpPr>
            <p:cNvPr id="17416" name="AutoShape 8"/>
            <p:cNvSpPr>
              <a:spLocks noChangeArrowheads="1"/>
            </p:cNvSpPr>
            <p:nvPr/>
          </p:nvSpPr>
          <p:spPr bwMode="auto">
            <a:xfrm>
              <a:off x="3548" y="14581"/>
              <a:ext cx="1260" cy="540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 sz="2400"/>
                <a:t>End</a:t>
              </a:r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4148" y="1068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18" name="Line 10"/>
            <p:cNvSpPr>
              <a:spLocks noChangeShapeType="1"/>
            </p:cNvSpPr>
            <p:nvPr/>
          </p:nvSpPr>
          <p:spPr bwMode="auto">
            <a:xfrm>
              <a:off x="4148" y="1180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19" name="Line 11"/>
            <p:cNvSpPr>
              <a:spLocks noChangeShapeType="1"/>
            </p:cNvSpPr>
            <p:nvPr/>
          </p:nvSpPr>
          <p:spPr bwMode="auto">
            <a:xfrm>
              <a:off x="4168" y="1290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20" name="Line 12"/>
            <p:cNvSpPr>
              <a:spLocks noChangeShapeType="1"/>
            </p:cNvSpPr>
            <p:nvPr/>
          </p:nvSpPr>
          <p:spPr bwMode="auto">
            <a:xfrm>
              <a:off x="4188" y="1402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7440" name="Group 32"/>
          <p:cNvGrpSpPr>
            <a:grpSpLocks/>
          </p:cNvGrpSpPr>
          <p:nvPr/>
        </p:nvGrpSpPr>
        <p:grpSpPr bwMode="auto">
          <a:xfrm>
            <a:off x="5943600" y="152401"/>
            <a:ext cx="3759200" cy="6588125"/>
            <a:chOff x="2480" y="96"/>
            <a:chExt cx="2368" cy="4150"/>
          </a:xfrm>
        </p:grpSpPr>
        <p:sp>
          <p:nvSpPr>
            <p:cNvPr id="17422" name="AutoShape 14"/>
            <p:cNvSpPr>
              <a:spLocks noChangeArrowheads="1"/>
            </p:cNvSpPr>
            <p:nvPr/>
          </p:nvSpPr>
          <p:spPr bwMode="auto">
            <a:xfrm>
              <a:off x="3313" y="96"/>
              <a:ext cx="691" cy="238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/>
                <a:t>Start</a:t>
              </a:r>
            </a:p>
          </p:txBody>
        </p:sp>
        <p:sp>
          <p:nvSpPr>
            <p:cNvPr id="17423" name="AutoShape 15"/>
            <p:cNvSpPr>
              <a:spLocks noChangeArrowheads="1"/>
            </p:cNvSpPr>
            <p:nvPr/>
          </p:nvSpPr>
          <p:spPr bwMode="auto">
            <a:xfrm>
              <a:off x="3313" y="4008"/>
              <a:ext cx="691" cy="238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/>
                <a:t>End</a:t>
              </a:r>
            </a:p>
          </p:txBody>
        </p:sp>
        <p:sp>
          <p:nvSpPr>
            <p:cNvPr id="17424" name="AutoShape 16"/>
            <p:cNvSpPr>
              <a:spLocks noChangeArrowheads="1"/>
            </p:cNvSpPr>
            <p:nvPr/>
          </p:nvSpPr>
          <p:spPr bwMode="auto">
            <a:xfrm>
              <a:off x="2480" y="590"/>
              <a:ext cx="2368" cy="238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altLang="id-ID"/>
                <a:t>Input “Berapa data” ; N</a:t>
              </a:r>
            </a:p>
          </p:txBody>
        </p:sp>
        <p:sp>
          <p:nvSpPr>
            <p:cNvPr id="17425" name="AutoShape 17"/>
            <p:cNvSpPr>
              <a:spLocks noChangeArrowheads="1"/>
            </p:cNvSpPr>
            <p:nvPr/>
          </p:nvSpPr>
          <p:spPr bwMode="auto">
            <a:xfrm>
              <a:off x="3302" y="1089"/>
              <a:ext cx="691" cy="238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/>
                <a:t>Jml = 0</a:t>
              </a:r>
            </a:p>
          </p:txBody>
        </p:sp>
        <p:sp>
          <p:nvSpPr>
            <p:cNvPr id="17426" name="AutoShape 18"/>
            <p:cNvSpPr>
              <a:spLocks noChangeArrowheads="1"/>
            </p:cNvSpPr>
            <p:nvPr/>
          </p:nvSpPr>
          <p:spPr bwMode="auto">
            <a:xfrm>
              <a:off x="3006" y="2077"/>
              <a:ext cx="1283" cy="238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/>
                <a:t>Input Bil</a:t>
              </a:r>
            </a:p>
          </p:txBody>
        </p:sp>
        <p:sp>
          <p:nvSpPr>
            <p:cNvPr id="17427" name="AutoShape 19"/>
            <p:cNvSpPr>
              <a:spLocks noChangeArrowheads="1"/>
            </p:cNvSpPr>
            <p:nvPr/>
          </p:nvSpPr>
          <p:spPr bwMode="auto">
            <a:xfrm>
              <a:off x="3050" y="3064"/>
              <a:ext cx="1184" cy="23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/>
                <a:t>Next K</a:t>
              </a:r>
            </a:p>
          </p:txBody>
        </p:sp>
        <p:sp>
          <p:nvSpPr>
            <p:cNvPr id="17428" name="AutoShape 20"/>
            <p:cNvSpPr>
              <a:spLocks noChangeArrowheads="1"/>
            </p:cNvSpPr>
            <p:nvPr/>
          </p:nvSpPr>
          <p:spPr bwMode="auto">
            <a:xfrm>
              <a:off x="2864" y="1583"/>
              <a:ext cx="1578" cy="238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/>
                <a:t>For K = 1 to N</a:t>
              </a:r>
            </a:p>
          </p:txBody>
        </p:sp>
        <p:sp>
          <p:nvSpPr>
            <p:cNvPr id="17429" name="AutoShape 21"/>
            <p:cNvSpPr>
              <a:spLocks noChangeArrowheads="1"/>
            </p:cNvSpPr>
            <p:nvPr/>
          </p:nvSpPr>
          <p:spPr bwMode="auto">
            <a:xfrm>
              <a:off x="2513" y="3549"/>
              <a:ext cx="2269" cy="238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/>
                <a:t>Print “Jumlah = “; Jml</a:t>
              </a:r>
            </a:p>
          </p:txBody>
        </p:sp>
        <p:sp>
          <p:nvSpPr>
            <p:cNvPr id="17430" name="Line 22"/>
            <p:cNvSpPr>
              <a:spLocks noChangeShapeType="1"/>
            </p:cNvSpPr>
            <p:nvPr/>
          </p:nvSpPr>
          <p:spPr bwMode="auto">
            <a:xfrm>
              <a:off x="3664" y="334"/>
              <a:ext cx="0" cy="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653" y="1336"/>
              <a:ext cx="0" cy="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653" y="1821"/>
              <a:ext cx="0" cy="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3" name="Line 25"/>
            <p:cNvSpPr>
              <a:spLocks noChangeShapeType="1"/>
            </p:cNvSpPr>
            <p:nvPr/>
          </p:nvSpPr>
          <p:spPr bwMode="auto">
            <a:xfrm>
              <a:off x="3642" y="2324"/>
              <a:ext cx="0" cy="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642" y="2818"/>
              <a:ext cx="0" cy="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5" name="Line 27"/>
            <p:cNvSpPr>
              <a:spLocks noChangeShapeType="1"/>
            </p:cNvSpPr>
            <p:nvPr/>
          </p:nvSpPr>
          <p:spPr bwMode="auto">
            <a:xfrm>
              <a:off x="3653" y="3311"/>
              <a:ext cx="0" cy="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3653" y="828"/>
              <a:ext cx="0" cy="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7" name="AutoShape 29"/>
            <p:cNvSpPr>
              <a:spLocks noChangeArrowheads="1"/>
            </p:cNvSpPr>
            <p:nvPr/>
          </p:nvSpPr>
          <p:spPr bwMode="auto">
            <a:xfrm>
              <a:off x="3050" y="2571"/>
              <a:ext cx="1184" cy="238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id-ID"/>
                <a:t>Jml = Jml + Bil</a:t>
              </a:r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auto">
            <a:xfrm>
              <a:off x="3653" y="3787"/>
              <a:ext cx="0" cy="2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39" name="Freeform 31"/>
            <p:cNvSpPr>
              <a:spLocks/>
            </p:cNvSpPr>
            <p:nvPr/>
          </p:nvSpPr>
          <p:spPr bwMode="auto">
            <a:xfrm>
              <a:off x="2544" y="1680"/>
              <a:ext cx="480" cy="1488"/>
            </a:xfrm>
            <a:custGeom>
              <a:avLst/>
              <a:gdLst>
                <a:gd name="T0" fmla="*/ 480 w 480"/>
                <a:gd name="T1" fmla="*/ 1488 h 1488"/>
                <a:gd name="T2" fmla="*/ 0 w 480"/>
                <a:gd name="T3" fmla="*/ 1488 h 1488"/>
                <a:gd name="T4" fmla="*/ 0 w 480"/>
                <a:gd name="T5" fmla="*/ 0 h 1488"/>
                <a:gd name="T6" fmla="*/ 336 w 480"/>
                <a:gd name="T7" fmla="*/ 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0" h="1488">
                  <a:moveTo>
                    <a:pt x="480" y="1488"/>
                  </a:moveTo>
                  <a:lnTo>
                    <a:pt x="0" y="1488"/>
                  </a:ln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2160466814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266</TotalTime>
  <Words>729</Words>
  <Application>Microsoft Office PowerPoint</Application>
  <PresentationFormat>Widescreen</PresentationFormat>
  <Paragraphs>165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Wingdings</vt:lpstr>
      <vt:lpstr>WelcomeDoc</vt:lpstr>
      <vt:lpstr>Visio.Drawing.6</vt:lpstr>
      <vt:lpstr>Pengantar Aplikasi Komputer &amp; Teknologi</vt:lpstr>
      <vt:lpstr>Objective</vt:lpstr>
      <vt:lpstr>Visio</vt:lpstr>
      <vt:lpstr>Tampilan Ms Visio</vt:lpstr>
      <vt:lpstr>Flowchart</vt:lpstr>
      <vt:lpstr>System Flowchart</vt:lpstr>
      <vt:lpstr>PowerPoint Presentation</vt:lpstr>
      <vt:lpstr>Program Flowchart</vt:lpstr>
      <vt:lpstr>PowerPoint Presentation</vt:lpstr>
      <vt:lpstr>Simbol-simbol Flowchart</vt:lpstr>
      <vt:lpstr>Flow Direction Symbols</vt:lpstr>
      <vt:lpstr>Processing Symbols</vt:lpstr>
      <vt:lpstr>Processing Symbols</vt:lpstr>
      <vt:lpstr>Input / Output Symbols</vt:lpstr>
      <vt:lpstr>Input / Output Symbols</vt:lpstr>
      <vt:lpstr>Contoh System Flowchart</vt:lpstr>
      <vt:lpstr>Kaidah Pembuatan Flowchart</vt:lpstr>
      <vt:lpstr>Pengolahan data</vt:lpstr>
      <vt:lpstr>Menghitung luas persegi panjang</vt:lpstr>
      <vt:lpstr>Latihan  :</vt:lpstr>
      <vt:lpstr>Flowchart Document</vt:lpstr>
      <vt:lpstr>Simbol</vt:lpstr>
      <vt:lpstr>Latihan</vt:lpstr>
      <vt:lpstr>Thankyou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23</cp:revision>
  <dcterms:created xsi:type="dcterms:W3CDTF">2020-02-20T06:01:24Z</dcterms:created>
  <dcterms:modified xsi:type="dcterms:W3CDTF">2020-02-26T05:41:33Z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