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9" r:id="rId6"/>
    <p:sldId id="261" r:id="rId7"/>
    <p:sldId id="262" r:id="rId8"/>
    <p:sldId id="263" r:id="rId9"/>
    <p:sldId id="264" r:id="rId10"/>
    <p:sldId id="265" r:id="rId11"/>
    <p:sldId id="260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9"/>
            <p14:sldId id="261"/>
            <p14:sldId id="262"/>
            <p14:sldId id="263"/>
            <p14:sldId id="264"/>
            <p14:sldId id="265"/>
            <p14:sldId id="260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 dirty="0" smtClean="0"/>
              <a:t>Jumlah Penjualan HP dalam jutaan</a:t>
            </a:r>
            <a:endParaRPr lang="id-ID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Nokia</c:v>
                </c:pt>
                <c:pt idx="1">
                  <c:v>Samsung</c:v>
                </c:pt>
                <c:pt idx="2">
                  <c:v>Xiaomi</c:v>
                </c:pt>
                <c:pt idx="3">
                  <c:v>Apple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1000</c:v>
                </c:pt>
                <c:pt idx="1">
                  <c:v>7000</c:v>
                </c:pt>
                <c:pt idx="2">
                  <c:v>4000</c:v>
                </c:pt>
                <c:pt idx="3">
                  <c:v>5000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Nokia</c:v>
                </c:pt>
                <c:pt idx="1">
                  <c:v>Samsung</c:v>
                </c:pt>
                <c:pt idx="2">
                  <c:v>Xiaomi</c:v>
                </c:pt>
                <c:pt idx="3">
                  <c:v>Apple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1200</c:v>
                </c:pt>
                <c:pt idx="1">
                  <c:v>8000</c:v>
                </c:pt>
                <c:pt idx="2">
                  <c:v>4500</c:v>
                </c:pt>
                <c:pt idx="3">
                  <c:v>5500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Nokia</c:v>
                </c:pt>
                <c:pt idx="1">
                  <c:v>Samsung</c:v>
                </c:pt>
                <c:pt idx="2">
                  <c:v>Xiaomi</c:v>
                </c:pt>
                <c:pt idx="3">
                  <c:v>Apple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1500</c:v>
                </c:pt>
                <c:pt idx="1">
                  <c:v>7500</c:v>
                </c:pt>
                <c:pt idx="2">
                  <c:v>6000</c:v>
                </c:pt>
                <c:pt idx="3">
                  <c:v>6500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9364888"/>
        <c:axId val="409355480"/>
      </c:barChart>
      <c:catAx>
        <c:axId val="409364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09355480"/>
        <c:crosses val="autoZero"/>
        <c:auto val="1"/>
        <c:lblAlgn val="ctr"/>
        <c:lblOffset val="100"/>
        <c:noMultiLvlLbl val="0"/>
      </c:catAx>
      <c:valAx>
        <c:axId val="409355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09364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1087099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Week6 </a:t>
            </a:r>
            <a:r>
              <a:rPr lang="id-ID" dirty="0" smtClean="0"/>
              <a:t>MS Excel</a:t>
            </a:r>
          </a:p>
          <a:p>
            <a:r>
              <a:rPr lang="id-ID" dirty="0" smtClean="0"/>
              <a:t>Pengolahan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d-ID" dirty="0"/>
              <a:t>TUJUAN PEMBELA 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0058" cy="4351338"/>
          </a:xfrm>
        </p:spPr>
        <p:txBody>
          <a:bodyPr anchor="t">
            <a:noAutofit/>
          </a:bodyPr>
          <a:lstStyle/>
          <a:p>
            <a:r>
              <a:rPr lang="id-ID" sz="3600" dirty="0"/>
              <a:t>Setelah mempelajari bagian ini, Anda diharapkan telah mampu: </a:t>
            </a:r>
            <a:endParaRPr lang="id-ID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600" dirty="0" smtClean="0"/>
              <a:t>Membuat Table Menggunakan MS Excel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600" dirty="0" smtClean="0"/>
              <a:t>Menggunakan </a:t>
            </a:r>
            <a:r>
              <a:rPr lang="id-ID" sz="3600" dirty="0" smtClean="0"/>
              <a:t>Vlookup, Hlookup, Tabel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492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280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Fungsi</a:t>
            </a:r>
            <a:r>
              <a:rPr lang="en-US" dirty="0" smtClean="0"/>
              <a:t>  </a:t>
            </a:r>
            <a:r>
              <a:rPr lang="en-US" dirty="0" err="1" smtClean="0"/>
              <a:t>vlook</a:t>
            </a:r>
            <a:r>
              <a:rPr lang="en-US" dirty="0" smtClean="0"/>
              <a:t> up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hlookup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192" y="1857766"/>
            <a:ext cx="11029615" cy="1877107"/>
          </a:xfrm>
        </p:spPr>
        <p:txBody>
          <a:bodyPr anchor="t">
            <a:normAutofit lnSpcReduction="10000"/>
          </a:bodyPr>
          <a:lstStyle/>
          <a:p>
            <a:pPr fontAlgn="base"/>
            <a:r>
              <a:rPr lang="en-US" dirty="0" err="1"/>
              <a:t>Fungsi</a:t>
            </a:r>
            <a:r>
              <a:rPr lang="en-US" dirty="0"/>
              <a:t> </a:t>
            </a:r>
            <a:r>
              <a:rPr lang="en-US" b="1" dirty="0"/>
              <a:t>VLOOKUP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b="1" dirty="0"/>
              <a:t>HLOOKUP</a:t>
            </a:r>
            <a:r>
              <a:rPr lang="en-US" dirty="0"/>
              <a:t> </a:t>
            </a:r>
            <a:r>
              <a:rPr lang="en-US" dirty="0" err="1"/>
              <a:t>dalam</a:t>
            </a:r>
            <a:r>
              <a:rPr lang="en-US" dirty="0"/>
              <a:t> Microsoft Excel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referensi</a:t>
            </a:r>
            <a:r>
              <a:rPr lang="en-US" dirty="0"/>
              <a:t> (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sel</a:t>
            </a:r>
            <a:r>
              <a:rPr lang="en-US" dirty="0"/>
              <a:t> A2)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,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, </a:t>
            </a:r>
            <a:r>
              <a:rPr lang="en-US" dirty="0" err="1"/>
              <a:t>nama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smtClean="0"/>
              <a:t>VLOOKUP</a:t>
            </a:r>
          </a:p>
          <a:p>
            <a:pPr marL="324000" lvl="1" indent="0" fontAlgn="base">
              <a:buNone/>
            </a:pPr>
            <a:endParaRPr lang="en-US" dirty="0" smtClean="0"/>
          </a:p>
          <a:p>
            <a:pPr marL="324000" lvl="1" indent="0" fontAlgn="base">
              <a:buNone/>
            </a:pPr>
            <a:endParaRPr lang="en-US" dirty="0"/>
          </a:p>
          <a:p>
            <a:pPr marL="324000" lvl="1" indent="0" fontAlgn="base">
              <a:buNone/>
            </a:pPr>
            <a:endParaRPr lang="en-US" dirty="0" smtClean="0"/>
          </a:p>
          <a:p>
            <a:pPr marL="324000" lvl="1" indent="0" fontAlgn="base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87525"/>
              </p:ext>
            </p:extLst>
          </p:nvPr>
        </p:nvGraphicFramePr>
        <p:xfrm>
          <a:off x="8510736" y="2831254"/>
          <a:ext cx="3100071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580"/>
                <a:gridCol w="817880"/>
                <a:gridCol w="905193"/>
                <a:gridCol w="80041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127052"/>
              </p:ext>
            </p:extLst>
          </p:nvPr>
        </p:nvGraphicFramePr>
        <p:xfrm>
          <a:off x="8510736" y="4853200"/>
          <a:ext cx="333025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768"/>
                <a:gridCol w="817880"/>
                <a:gridCol w="905193"/>
                <a:gridCol w="800418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4"/>
          <p:cNvSpPr txBox="1">
            <a:spLocks/>
          </p:cNvSpPr>
          <p:nvPr/>
        </p:nvSpPr>
        <p:spPr>
          <a:xfrm>
            <a:off x="716647" y="5283022"/>
            <a:ext cx="9344124" cy="18771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Dan,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horizontal, </a:t>
            </a:r>
            <a:endParaRPr lang="id-ID" dirty="0" smtClean="0"/>
          </a:p>
          <a:p>
            <a:pPr fontAlgn="base"/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HLOOKUP</a:t>
            </a:r>
          </a:p>
          <a:p>
            <a:pPr marL="324000" lvl="1" indent="0" fontAlgn="base">
              <a:buFont typeface="Arial" panose="020B0604020202020204" pitchFamily="34" charset="0"/>
              <a:buNone/>
            </a:pPr>
            <a:endParaRPr lang="en-US" dirty="0" smtClean="0"/>
          </a:p>
          <a:p>
            <a:pPr marL="324000" lvl="1" indent="0" fontAlgn="base">
              <a:buFont typeface="Arial" panose="020B0604020202020204" pitchFamily="34" charset="0"/>
              <a:buNone/>
            </a:pPr>
            <a:endParaRPr lang="en-US" dirty="0" smtClean="0"/>
          </a:p>
          <a:p>
            <a:pPr marL="324000" lvl="1" indent="0" fontAlgn="base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593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Cara </a:t>
            </a:r>
            <a:r>
              <a:rPr lang="en-US" dirty="0" err="1" smtClean="0"/>
              <a:t>penulisan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09" y="1652472"/>
            <a:ext cx="11029615" cy="4235825"/>
          </a:xfrm>
        </p:spPr>
        <p:txBody>
          <a:bodyPr anchor="t">
            <a:noAutofit/>
          </a:bodyPr>
          <a:lstStyle/>
          <a:p>
            <a:pPr fontAlgn="base"/>
            <a:r>
              <a:rPr lang="en-US" sz="1400" dirty="0">
                <a:solidFill>
                  <a:srgbClr val="0070C0"/>
                </a:solidFill>
              </a:rPr>
              <a:t>=VLOOKUP(</a:t>
            </a:r>
            <a:r>
              <a:rPr lang="en-US" sz="1400" dirty="0" err="1">
                <a:solidFill>
                  <a:srgbClr val="0070C0"/>
                </a:solidFill>
              </a:rPr>
              <a:t>lookup_value,table_array,col_index_num,range_lookup</a:t>
            </a:r>
            <a:r>
              <a:rPr lang="en-US" sz="1400" dirty="0">
                <a:solidFill>
                  <a:srgbClr val="0070C0"/>
                </a:solidFill>
              </a:rPr>
              <a:t>)</a:t>
            </a:r>
            <a:br>
              <a:rPr lang="en-US" sz="1400" dirty="0">
                <a:solidFill>
                  <a:srgbClr val="0070C0"/>
                </a:solidFill>
              </a:rPr>
            </a:br>
            <a:r>
              <a:rPr lang="en-US" sz="1400" dirty="0">
                <a:solidFill>
                  <a:srgbClr val="0070C0"/>
                </a:solidFill>
              </a:rPr>
              <a:t>=HLOOKUP(</a:t>
            </a:r>
            <a:r>
              <a:rPr lang="en-US" sz="1400" dirty="0" err="1">
                <a:solidFill>
                  <a:srgbClr val="0070C0"/>
                </a:solidFill>
              </a:rPr>
              <a:t>lookup_value,table_array,row_index_num,range_lookup</a:t>
            </a:r>
            <a:r>
              <a:rPr lang="en-US" sz="1400" dirty="0">
                <a:solidFill>
                  <a:srgbClr val="0070C0"/>
                </a:solidFill>
              </a:rPr>
              <a:t>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err="1"/>
              <a:t>Dimana:</a:t>
            </a:r>
            <a:r>
              <a:rPr lang="en-US" sz="1400" b="1" dirty="0" err="1"/>
              <a:t>lookup_value</a:t>
            </a:r>
            <a:r>
              <a:rPr lang="en-US" sz="1400" dirty="0"/>
              <a:t>: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sel</a:t>
            </a:r>
            <a:r>
              <a:rPr lang="en-US" sz="1400" dirty="0"/>
              <a:t> </a:t>
            </a:r>
            <a:r>
              <a:rPr lang="en-US" sz="1400" dirty="0" err="1"/>
              <a:t>referensi</a:t>
            </a:r>
            <a:r>
              <a:rPr lang="en-US" sz="1400" dirty="0"/>
              <a:t> yang </a:t>
            </a:r>
            <a:r>
              <a:rPr lang="en-US" sz="1400" dirty="0" err="1"/>
              <a:t>dijadikan</a:t>
            </a:r>
            <a:r>
              <a:rPr lang="en-US" sz="1400" dirty="0"/>
              <a:t> </a:t>
            </a:r>
            <a:r>
              <a:rPr lang="en-US" sz="1400" dirty="0" err="1"/>
              <a:t>kunci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pencarian</a:t>
            </a:r>
            <a:r>
              <a:rPr lang="en-US" sz="1400" dirty="0"/>
              <a:t> data.</a:t>
            </a:r>
          </a:p>
          <a:p>
            <a:pPr fontAlgn="base"/>
            <a:r>
              <a:rPr lang="en-US" sz="1400" b="1" dirty="0" err="1"/>
              <a:t>table_array</a:t>
            </a:r>
            <a:r>
              <a:rPr lang="en-US" sz="1400" dirty="0"/>
              <a:t>: </a:t>
            </a:r>
            <a:r>
              <a:rPr lang="en-US" sz="1400" dirty="0" err="1"/>
              <a:t>tabel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range yang </a:t>
            </a:r>
            <a:r>
              <a:rPr lang="en-US" sz="1400" dirty="0" err="1"/>
              <a:t>menyimpan</a:t>
            </a:r>
            <a:r>
              <a:rPr lang="en-US" sz="1400" dirty="0"/>
              <a:t> data yang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dicari</a:t>
            </a:r>
            <a:r>
              <a:rPr lang="en-US" sz="1400" dirty="0"/>
              <a:t>. Range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contoh</a:t>
            </a:r>
            <a:r>
              <a:rPr lang="en-US" sz="1400" dirty="0"/>
              <a:t> </a:t>
            </a:r>
            <a:r>
              <a:rPr lang="en-US" sz="1400" dirty="0" err="1"/>
              <a:t>tabel</a:t>
            </a:r>
            <a:r>
              <a:rPr lang="en-US" sz="1400" dirty="0"/>
              <a:t> di </a:t>
            </a:r>
            <a:r>
              <a:rPr lang="en-US" sz="1400" dirty="0" err="1"/>
              <a:t>atas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: A2:C4 (</a:t>
            </a:r>
            <a:r>
              <a:rPr lang="en-US" sz="1400" dirty="0" err="1"/>
              <a:t>tabel</a:t>
            </a:r>
            <a:r>
              <a:rPr lang="en-US" sz="1400" dirty="0"/>
              <a:t> </a:t>
            </a:r>
            <a:r>
              <a:rPr lang="en-US" sz="1400" dirty="0" err="1"/>
              <a:t>pertama</a:t>
            </a:r>
            <a:r>
              <a:rPr lang="en-US" sz="1400" dirty="0"/>
              <a:t> - VLOOKUP) </a:t>
            </a:r>
            <a:r>
              <a:rPr lang="en-US" sz="1400" dirty="0" err="1"/>
              <a:t>dan</a:t>
            </a:r>
            <a:r>
              <a:rPr lang="en-US" sz="1400" dirty="0"/>
              <a:t> B1:D3 (</a:t>
            </a:r>
            <a:r>
              <a:rPr lang="en-US" sz="1400" dirty="0" err="1"/>
              <a:t>tabel</a:t>
            </a:r>
            <a:r>
              <a:rPr lang="en-US" sz="1400" dirty="0"/>
              <a:t> </a:t>
            </a:r>
            <a:r>
              <a:rPr lang="en-US" sz="1400" dirty="0" err="1"/>
              <a:t>dua</a:t>
            </a:r>
            <a:r>
              <a:rPr lang="en-US" sz="1400" dirty="0"/>
              <a:t> - HLOOKUP).</a:t>
            </a:r>
          </a:p>
          <a:p>
            <a:pPr fontAlgn="base"/>
            <a:r>
              <a:rPr lang="en-US" sz="1400" b="1" dirty="0" err="1"/>
              <a:t>col_index_num</a:t>
            </a:r>
            <a:r>
              <a:rPr lang="en-US" sz="1400" dirty="0"/>
              <a:t>: </a:t>
            </a:r>
            <a:r>
              <a:rPr lang="en-US" sz="1400" dirty="0" err="1"/>
              <a:t>nomor</a:t>
            </a:r>
            <a:r>
              <a:rPr lang="en-US" sz="1400" dirty="0"/>
              <a:t> </a:t>
            </a:r>
            <a:r>
              <a:rPr lang="en-US" sz="1400" dirty="0" err="1"/>
              <a:t>kolom</a:t>
            </a:r>
            <a:r>
              <a:rPr lang="en-US" sz="1400" dirty="0"/>
              <a:t> yang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diambil</a:t>
            </a:r>
            <a:r>
              <a:rPr lang="en-US" sz="1400" dirty="0"/>
              <a:t> </a:t>
            </a:r>
            <a:r>
              <a:rPr lang="en-US" sz="1400" dirty="0" err="1"/>
              <a:t>nilainya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fungsi</a:t>
            </a:r>
            <a:r>
              <a:rPr lang="en-US" sz="1400" dirty="0"/>
              <a:t> VLOOKUP.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tabel</a:t>
            </a:r>
            <a:r>
              <a:rPr lang="en-US" sz="1400" dirty="0"/>
              <a:t> </a:t>
            </a:r>
            <a:r>
              <a:rPr lang="en-US" sz="1400" dirty="0" err="1"/>
              <a:t>pertama</a:t>
            </a:r>
            <a:r>
              <a:rPr lang="en-US" sz="1400" dirty="0"/>
              <a:t> (VLOOKUP): </a:t>
            </a:r>
            <a:r>
              <a:rPr lang="en-US" sz="1400" dirty="0" err="1"/>
              <a:t>nomor</a:t>
            </a:r>
            <a:r>
              <a:rPr lang="en-US" sz="1400" dirty="0"/>
              <a:t> </a:t>
            </a:r>
            <a:r>
              <a:rPr lang="en-US" sz="1400" dirty="0" err="1"/>
              <a:t>kolom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2, </a:t>
            </a:r>
            <a:r>
              <a:rPr lang="en-US" sz="1400" dirty="0" err="1"/>
              <a:t>bila</a:t>
            </a:r>
            <a:r>
              <a:rPr lang="en-US" sz="1400" dirty="0"/>
              <a:t>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mengambil</a:t>
            </a:r>
            <a:r>
              <a:rPr lang="en-US" sz="1400" dirty="0"/>
              <a:t>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kolom</a:t>
            </a:r>
            <a:r>
              <a:rPr lang="en-US" sz="1400" dirty="0"/>
              <a:t> Name. </a:t>
            </a:r>
            <a:r>
              <a:rPr lang="en-US" sz="1400" dirty="0" err="1"/>
              <a:t>Nomor</a:t>
            </a:r>
            <a:r>
              <a:rPr lang="en-US" sz="1400" dirty="0"/>
              <a:t> </a:t>
            </a:r>
            <a:r>
              <a:rPr lang="en-US" sz="1400" dirty="0" err="1"/>
              <a:t>kolom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3, </a:t>
            </a:r>
            <a:r>
              <a:rPr lang="en-US" sz="1400" dirty="0" err="1"/>
              <a:t>bila</a:t>
            </a:r>
            <a:r>
              <a:rPr lang="en-US" sz="1400" dirty="0"/>
              <a:t>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mengambil</a:t>
            </a:r>
            <a:r>
              <a:rPr lang="en-US" sz="1400" dirty="0"/>
              <a:t>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kolom</a:t>
            </a:r>
            <a:r>
              <a:rPr lang="en-US" sz="1400" dirty="0"/>
              <a:t> Price.</a:t>
            </a:r>
          </a:p>
          <a:p>
            <a:pPr fontAlgn="base"/>
            <a:r>
              <a:rPr lang="en-US" sz="1400" b="1" dirty="0" err="1"/>
              <a:t>row_index_num</a:t>
            </a:r>
            <a:r>
              <a:rPr lang="en-US" sz="1400" dirty="0"/>
              <a:t>: </a:t>
            </a:r>
            <a:r>
              <a:rPr lang="en-US" sz="1400" dirty="0" err="1"/>
              <a:t>nomor</a:t>
            </a:r>
            <a:r>
              <a:rPr lang="en-US" sz="1400" dirty="0"/>
              <a:t> </a:t>
            </a:r>
            <a:r>
              <a:rPr lang="en-US" sz="1400" dirty="0" err="1"/>
              <a:t>baris</a:t>
            </a:r>
            <a:r>
              <a:rPr lang="en-US" sz="1400" dirty="0"/>
              <a:t> yang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diambil</a:t>
            </a:r>
            <a:r>
              <a:rPr lang="en-US" sz="1400" dirty="0"/>
              <a:t> </a:t>
            </a:r>
            <a:r>
              <a:rPr lang="en-US" sz="1400" dirty="0" err="1"/>
              <a:t>nilainya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fungsi</a:t>
            </a:r>
            <a:r>
              <a:rPr lang="en-US" sz="1400" dirty="0"/>
              <a:t> HLOOKUP.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tabel</a:t>
            </a:r>
            <a:r>
              <a:rPr lang="en-US" sz="1400" dirty="0"/>
              <a:t> </a:t>
            </a:r>
            <a:r>
              <a:rPr lang="en-US" sz="1400" dirty="0" err="1"/>
              <a:t>dua</a:t>
            </a:r>
            <a:r>
              <a:rPr lang="en-US" sz="1400" dirty="0"/>
              <a:t> (HLOOKUP): </a:t>
            </a:r>
            <a:r>
              <a:rPr lang="en-US" sz="1400" dirty="0" err="1"/>
              <a:t>nomor</a:t>
            </a:r>
            <a:r>
              <a:rPr lang="en-US" sz="1400" dirty="0"/>
              <a:t> </a:t>
            </a:r>
            <a:r>
              <a:rPr lang="en-US" sz="1400" dirty="0" err="1"/>
              <a:t>baris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2, </a:t>
            </a:r>
            <a:r>
              <a:rPr lang="en-US" sz="1400" dirty="0" err="1"/>
              <a:t>bila</a:t>
            </a:r>
            <a:r>
              <a:rPr lang="en-US" sz="1400" dirty="0"/>
              <a:t>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mengambil</a:t>
            </a:r>
            <a:r>
              <a:rPr lang="en-US" sz="1400" dirty="0"/>
              <a:t>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sel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baris</a:t>
            </a:r>
            <a:r>
              <a:rPr lang="en-US" sz="1400" dirty="0"/>
              <a:t> Name. </a:t>
            </a:r>
            <a:r>
              <a:rPr lang="en-US" sz="1400" dirty="0" err="1"/>
              <a:t>Nomor</a:t>
            </a:r>
            <a:r>
              <a:rPr lang="en-US" sz="1400" dirty="0"/>
              <a:t> </a:t>
            </a:r>
            <a:r>
              <a:rPr lang="en-US" sz="1400" dirty="0" err="1"/>
              <a:t>baris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3, </a:t>
            </a:r>
            <a:r>
              <a:rPr lang="en-US" sz="1400" dirty="0" err="1"/>
              <a:t>bila</a:t>
            </a:r>
            <a:r>
              <a:rPr lang="en-US" sz="1400" dirty="0"/>
              <a:t>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mengambil</a:t>
            </a:r>
            <a:r>
              <a:rPr lang="en-US" sz="1400" dirty="0"/>
              <a:t>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sel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baris</a:t>
            </a:r>
            <a:r>
              <a:rPr lang="en-US" sz="1400" dirty="0"/>
              <a:t> Price.</a:t>
            </a:r>
          </a:p>
          <a:p>
            <a:pPr fontAlgn="base"/>
            <a:r>
              <a:rPr lang="en-US" sz="1400" b="1" dirty="0" err="1"/>
              <a:t>range_lookup</a:t>
            </a:r>
            <a:r>
              <a:rPr lang="en-US" sz="1400" dirty="0"/>
              <a:t>: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logika</a:t>
            </a:r>
            <a:r>
              <a:rPr lang="en-US" sz="1400" dirty="0"/>
              <a:t> TRUE </a:t>
            </a:r>
            <a:r>
              <a:rPr lang="en-US" sz="1400" dirty="0" err="1"/>
              <a:t>atau</a:t>
            </a:r>
            <a:r>
              <a:rPr lang="en-US" sz="1400" dirty="0"/>
              <a:t> FALSE, </a:t>
            </a:r>
            <a:r>
              <a:rPr lang="en-US" sz="1400" dirty="0" err="1"/>
              <a:t>dimana</a:t>
            </a:r>
            <a:r>
              <a:rPr lang="en-US" sz="1400" dirty="0"/>
              <a:t> </a:t>
            </a:r>
            <a:r>
              <a:rPr lang="en-US" sz="1400" dirty="0" err="1"/>
              <a:t>Anda</a:t>
            </a:r>
            <a:r>
              <a:rPr lang="en-US" sz="1400" dirty="0"/>
              <a:t>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fungsi</a:t>
            </a:r>
            <a:r>
              <a:rPr lang="en-US" sz="1400" dirty="0"/>
              <a:t> VLOOKUP </a:t>
            </a:r>
            <a:r>
              <a:rPr lang="en-US" sz="1400" dirty="0" err="1"/>
              <a:t>atau</a:t>
            </a:r>
            <a:r>
              <a:rPr lang="en-US" sz="1400" dirty="0"/>
              <a:t> HLOOKUP </a:t>
            </a:r>
            <a:r>
              <a:rPr lang="en-US" sz="1400" dirty="0" err="1"/>
              <a:t>mengembalikan</a:t>
            </a:r>
            <a:r>
              <a:rPr lang="en-US" sz="1400" dirty="0"/>
              <a:t>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metode</a:t>
            </a:r>
            <a:r>
              <a:rPr lang="en-US" sz="1400" dirty="0"/>
              <a:t> </a:t>
            </a:r>
            <a:r>
              <a:rPr lang="en-US" sz="1400" dirty="0" err="1"/>
              <a:t>kira-kira</a:t>
            </a:r>
            <a:r>
              <a:rPr lang="en-US" sz="1400" dirty="0"/>
              <a:t> (TRUE)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mengembalikan</a:t>
            </a:r>
            <a:r>
              <a:rPr lang="en-US" sz="1400" dirty="0"/>
              <a:t>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tepat</a:t>
            </a:r>
            <a:r>
              <a:rPr lang="en-US" sz="1400" dirty="0"/>
              <a:t> (FALSE</a:t>
            </a:r>
            <a:r>
              <a:rPr lang="en-US" sz="1400" dirty="0" smtClean="0"/>
              <a:t>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239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Contoh</a:t>
            </a:r>
            <a:r>
              <a:rPr lang="en-US" dirty="0" smtClean="0"/>
              <a:t>  </a:t>
            </a:r>
            <a:r>
              <a:rPr lang="en-US" dirty="0" err="1" smtClean="0"/>
              <a:t>vlook</a:t>
            </a:r>
            <a:r>
              <a:rPr lang="en-US" dirty="0" smtClean="0"/>
              <a:t> up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dirty="0" err="1" smtClean="0"/>
              <a:t>Tabel</a:t>
            </a:r>
            <a:r>
              <a:rPr lang="en-US" dirty="0" smtClean="0"/>
              <a:t> 1	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81025" y="2925763"/>
          <a:ext cx="539273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579"/>
                <a:gridCol w="1797579"/>
                <a:gridCol w="17975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err="1" smtClean="0"/>
              <a:t>Tabel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218238" y="2925763"/>
          <a:ext cx="53927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184"/>
                <a:gridCol w="1348184"/>
                <a:gridCol w="1348184"/>
                <a:gridCol w="1348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10609729" y="3321424"/>
            <a:ext cx="645459" cy="106231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" y="4787153"/>
            <a:ext cx="782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vlookup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Total :</a:t>
            </a:r>
          </a:p>
          <a:p>
            <a:r>
              <a:rPr lang="en-US" dirty="0">
                <a:solidFill>
                  <a:srgbClr val="0070C0"/>
                </a:solidFill>
              </a:rPr>
              <a:t>=VLOOKUP(</a:t>
            </a:r>
            <a:r>
              <a:rPr lang="en-US" dirty="0" err="1">
                <a:solidFill>
                  <a:srgbClr val="0070C0"/>
                </a:solidFill>
              </a:rPr>
              <a:t>lookup_value,table_array,col_index_num,range_lookup</a:t>
            </a:r>
            <a:r>
              <a:rPr lang="en-US" dirty="0">
                <a:solidFill>
                  <a:srgbClr val="0070C0"/>
                </a:solidFill>
              </a:rPr>
              <a:t>)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/>
          </a:p>
          <a:p>
            <a:r>
              <a:rPr lang="en-US" dirty="0" smtClean="0"/>
              <a:t>Note :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cell </a:t>
            </a:r>
          </a:p>
          <a:p>
            <a:r>
              <a:rPr lang="en-US" dirty="0" err="1" smtClean="0"/>
              <a:t>contoh</a:t>
            </a:r>
            <a:endParaRPr lang="en-US" dirty="0" smtClean="0"/>
          </a:p>
          <a:p>
            <a:r>
              <a:rPr lang="en-US" dirty="0" smtClean="0"/>
              <a:t>= G3 * </a:t>
            </a:r>
            <a:r>
              <a:rPr lang="en-US" dirty="0" err="1" smtClean="0"/>
              <a:t>vlookup</a:t>
            </a:r>
            <a:r>
              <a:rPr lang="en-US" dirty="0" smtClean="0"/>
              <a:t>(B3, B3:D5, 3, 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76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Contoh</a:t>
            </a:r>
            <a:r>
              <a:rPr lang="en-US" dirty="0" smtClean="0"/>
              <a:t>  </a:t>
            </a:r>
            <a:r>
              <a:rPr lang="en-US" dirty="0" err="1" smtClean="0"/>
              <a:t>Hlook</a:t>
            </a:r>
            <a:r>
              <a:rPr lang="en-US" dirty="0" smtClean="0"/>
              <a:t> up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dirty="0" err="1" smtClean="0"/>
              <a:t>Tabel</a:t>
            </a:r>
            <a:r>
              <a:rPr lang="en-US" dirty="0" smtClean="0"/>
              <a:t> 1	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err="1" smtClean="0"/>
              <a:t>Tabel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218238" y="2925763"/>
          <a:ext cx="53927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184"/>
                <a:gridCol w="1348184"/>
                <a:gridCol w="1348184"/>
                <a:gridCol w="1348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10609729" y="3321424"/>
            <a:ext cx="645459" cy="106231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" y="4787153"/>
            <a:ext cx="782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hlookup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Total :</a:t>
            </a:r>
          </a:p>
          <a:p>
            <a:r>
              <a:rPr lang="en-US" dirty="0">
                <a:solidFill>
                  <a:srgbClr val="0070C0"/>
                </a:solidFill>
              </a:rPr>
              <a:t>=HLOOKUP(</a:t>
            </a:r>
            <a:r>
              <a:rPr lang="en-US" dirty="0" err="1">
                <a:solidFill>
                  <a:srgbClr val="0070C0"/>
                </a:solidFill>
              </a:rPr>
              <a:t>lookup_value,table_array,row_index_num,range_lookup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Note :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cell 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r>
              <a:rPr lang="en-US" dirty="0" smtClean="0"/>
              <a:t>= H18 * </a:t>
            </a:r>
            <a:r>
              <a:rPr lang="en-US" dirty="0" err="1" smtClean="0"/>
              <a:t>hlookup</a:t>
            </a:r>
            <a:r>
              <a:rPr lang="en-US" dirty="0" smtClean="0"/>
              <a:t>(C17, C17:E19, 3, 0)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887219" y="3053378"/>
          <a:ext cx="333025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768"/>
                <a:gridCol w="817880"/>
                <a:gridCol w="905193"/>
                <a:gridCol w="800418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35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36" y="3767341"/>
            <a:ext cx="10534650" cy="2990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34" y="1482819"/>
            <a:ext cx="2009775" cy="2266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86389" y="1983346"/>
            <a:ext cx="70741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Gunakan Vlookup untuk menentukan Grade</a:t>
            </a:r>
          </a:p>
          <a:p>
            <a:r>
              <a:rPr lang="id-ID" dirty="0" smtClean="0"/>
              <a:t>Gunakan Rumus perkalian matematika untuk menentukan nilai Akhir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1137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Grafik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365036" y="1564774"/>
            <a:ext cx="20022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Gambarkan Table </a:t>
            </a:r>
          </a:p>
          <a:p>
            <a:r>
              <a:rPr lang="id-ID" dirty="0" smtClean="0"/>
              <a:t>Dan Grafik</a:t>
            </a:r>
          </a:p>
          <a:p>
            <a:r>
              <a:rPr lang="id-ID" dirty="0" smtClean="0"/>
              <a:t>Dalam Microsoft</a:t>
            </a:r>
          </a:p>
          <a:p>
            <a:r>
              <a:rPr lang="id-ID" dirty="0" smtClean="0"/>
              <a:t>Excel :</a:t>
            </a:r>
            <a:endParaRPr lang="id-ID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91785730"/>
              </p:ext>
            </p:extLst>
          </p:nvPr>
        </p:nvGraphicFramePr>
        <p:xfrm>
          <a:off x="4623514" y="1439333"/>
          <a:ext cx="6994659" cy="4806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3104"/>
              </p:ext>
            </p:extLst>
          </p:nvPr>
        </p:nvGraphicFramePr>
        <p:xfrm>
          <a:off x="365036" y="3196166"/>
          <a:ext cx="3794841" cy="1800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4288"/>
                <a:gridCol w="926851"/>
                <a:gridCol w="926851"/>
                <a:gridCol w="926851"/>
              </a:tblGrid>
              <a:tr h="36016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u="none" strike="noStrike" dirty="0">
                          <a:effectLst/>
                        </a:rPr>
                        <a:t> 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u="none" strike="noStrike" dirty="0">
                          <a:effectLst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6016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u="none" strike="noStrike">
                          <a:effectLst/>
                        </a:rPr>
                        <a:t>Nokia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 dirty="0">
                          <a:effectLst/>
                        </a:rPr>
                        <a:t>1000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 dirty="0">
                          <a:effectLst/>
                        </a:rPr>
                        <a:t>1200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>
                          <a:effectLst/>
                        </a:rPr>
                        <a:t>1500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016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u="none" strike="noStrike">
                          <a:effectLst/>
                        </a:rPr>
                        <a:t>Samsung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>
                          <a:effectLst/>
                        </a:rPr>
                        <a:t>7000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 dirty="0">
                          <a:effectLst/>
                        </a:rPr>
                        <a:t>8000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 dirty="0">
                          <a:effectLst/>
                        </a:rPr>
                        <a:t>7500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016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u="none" strike="noStrike">
                          <a:effectLst/>
                        </a:rPr>
                        <a:t>Xiaomi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>
                          <a:effectLst/>
                        </a:rPr>
                        <a:t>4000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>
                          <a:effectLst/>
                        </a:rPr>
                        <a:t>4500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 dirty="0">
                          <a:effectLst/>
                        </a:rPr>
                        <a:t>6000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016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u="none" strike="noStrike">
                          <a:effectLst/>
                        </a:rPr>
                        <a:t>Apple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>
                          <a:effectLst/>
                        </a:rPr>
                        <a:t>5000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>
                          <a:effectLst/>
                        </a:rPr>
                        <a:t>5500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1" u="none" strike="noStrike" dirty="0">
                          <a:effectLst/>
                        </a:rPr>
                        <a:t>6500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153785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70C04F-E7AC-41AB-9C6D-1B1BB88BFF7F}">
  <ds:schemaRefs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103</TotalTime>
  <Words>231</Words>
  <Application>Microsoft Office PowerPoint</Application>
  <PresentationFormat>Widescreen</PresentationFormat>
  <Paragraphs>153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WelcomeDoc</vt:lpstr>
      <vt:lpstr>Pengantar Aplikasi Komputer &amp; Teknologi</vt:lpstr>
      <vt:lpstr>TUJUAN PEMBELA JARAN</vt:lpstr>
      <vt:lpstr>PowerPoint Presentation</vt:lpstr>
      <vt:lpstr>Fungsi  vlook up dan hlookup pada ms.excel</vt:lpstr>
      <vt:lpstr>Cara penulisan</vt:lpstr>
      <vt:lpstr>Contoh  vlook up</vt:lpstr>
      <vt:lpstr>Contoh  Hlook up</vt:lpstr>
      <vt:lpstr>latihan</vt:lpstr>
      <vt:lpstr>Latihan Grafik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23</cp:revision>
  <dcterms:created xsi:type="dcterms:W3CDTF">2020-02-20T06:01:24Z</dcterms:created>
  <dcterms:modified xsi:type="dcterms:W3CDTF">2020-02-20T08:42:59Z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