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56" r:id="rId5"/>
    <p:sldId id="259" r:id="rId6"/>
    <p:sldId id="260"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259"/>
            <p14:sldId id="260"/>
            <p14:sldId id="263"/>
            <p14:sldId id="264"/>
            <p14:sldId id="265"/>
            <p14:sldId id="266"/>
            <p14:sldId id="267"/>
            <p14:sldId id="268"/>
            <p14:sldId id="269"/>
            <p14:sldId id="270"/>
            <p14:sldId id="271"/>
            <p14:sldId id="272"/>
            <p14:sldId id="273"/>
            <p14:sldId id="27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B4A6"/>
    <a:srgbClr val="734F29"/>
    <a:srgbClr val="D24726"/>
    <a:srgbClr val="DD462F"/>
    <a:srgbClr val="AEB785"/>
    <a:srgbClr val="EFD5A2"/>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280" autoAdjust="0"/>
  </p:normalViewPr>
  <p:slideViewPr>
    <p:cSldViewPr snapToGrid="0">
      <p:cViewPr varScale="1">
        <p:scale>
          <a:sx n="74" d="100"/>
          <a:sy n="74" d="100"/>
        </p:scale>
        <p:origin x="56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2/20/2020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11087099"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t>2/20/2020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t>2/20/2020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t>‹#›</a:t>
            </a:fld>
            <a:endParaRPr lang="en-US"/>
          </a:p>
        </p:txBody>
      </p:sp>
      <p:sp>
        <p:nvSpPr>
          <p:cNvPr id="11" name="Rectangle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t>2/20/2020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t>2/20/2020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2/20/2020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t>2/20/2020</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Pengantar Aplikasi Komputer &amp; Teknologi</a:t>
            </a:r>
            <a:endParaRPr lang="en-US" dirty="0"/>
          </a:p>
        </p:txBody>
      </p:sp>
      <p:sp>
        <p:nvSpPr>
          <p:cNvPr id="3" name="Subtitle 2"/>
          <p:cNvSpPr>
            <a:spLocks noGrp="1"/>
          </p:cNvSpPr>
          <p:nvPr>
            <p:ph type="subTitle" idx="1"/>
          </p:nvPr>
        </p:nvSpPr>
        <p:spPr/>
        <p:txBody>
          <a:bodyPr>
            <a:normAutofit fontScale="85000" lnSpcReduction="20000"/>
          </a:bodyPr>
          <a:lstStyle/>
          <a:p>
            <a:r>
              <a:rPr lang="id-ID" dirty="0" smtClean="0"/>
              <a:t>Week5. MS Excel</a:t>
            </a:r>
          </a:p>
          <a:p>
            <a:r>
              <a:rPr lang="id-ID" dirty="0" smtClean="0"/>
              <a:t>Conditional Formula Logika , </a:t>
            </a:r>
            <a:r>
              <a:rPr lang="id-ID" dirty="0" smtClean="0"/>
              <a:t>And </a:t>
            </a:r>
            <a:r>
              <a:rPr lang="id-ID" smtClean="0"/>
              <a:t>dan OR</a:t>
            </a:r>
            <a:endParaRPr lang="en-US" dirty="0"/>
          </a:p>
        </p:txBody>
      </p:sp>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a:t>
            </a:r>
            <a:endParaRPr lang="id-ID" dirty="0"/>
          </a:p>
        </p:txBody>
      </p:sp>
      <p:sp>
        <p:nvSpPr>
          <p:cNvPr id="3" name="Content Placeholder 2"/>
          <p:cNvSpPr>
            <a:spLocks noGrp="1"/>
          </p:cNvSpPr>
          <p:nvPr>
            <p:ph idx="1"/>
          </p:nvPr>
        </p:nvSpPr>
        <p:spPr>
          <a:xfrm>
            <a:off x="838201" y="1825625"/>
            <a:ext cx="1698937" cy="3171378"/>
          </a:xfrm>
        </p:spPr>
        <p:txBody>
          <a:bodyPr/>
          <a:lstStyle/>
          <a:p>
            <a:r>
              <a:rPr lang="id-ID" dirty="0" smtClean="0"/>
              <a:t>Buatlah Tabel berikut ini </a:t>
            </a:r>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1822434230"/>
              </p:ext>
            </p:extLst>
          </p:nvPr>
        </p:nvGraphicFramePr>
        <p:xfrm>
          <a:off x="4345188" y="2073499"/>
          <a:ext cx="4734417" cy="2318196"/>
        </p:xfrm>
        <a:graphic>
          <a:graphicData uri="http://schemas.openxmlformats.org/drawingml/2006/table">
            <a:tbl>
              <a:tblPr>
                <a:tableStyleId>{793D81CF-94F2-401A-BA57-92F5A7B2D0C5}</a:tableStyleId>
              </a:tblPr>
              <a:tblGrid>
                <a:gridCol w="1492624"/>
                <a:gridCol w="1749169"/>
                <a:gridCol w="1492624"/>
              </a:tblGrid>
              <a:tr h="1115802">
                <a:tc>
                  <a:txBody>
                    <a:bodyPr/>
                    <a:lstStyle/>
                    <a:p>
                      <a:pPr algn="l" fontAlgn="b"/>
                      <a:r>
                        <a:rPr lang="id-ID" sz="2800" u="none" strike="noStrike" dirty="0">
                          <a:effectLst/>
                        </a:rPr>
                        <a:t>Nilai</a:t>
                      </a:r>
                      <a:endParaRPr lang="id-ID" sz="2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id-ID" sz="2800" u="none" strike="noStrike">
                          <a:effectLst/>
                        </a:rPr>
                        <a:t>Rumus Not</a:t>
                      </a:r>
                      <a:endParaRPr lang="id-ID" sz="2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id-ID" sz="2800" u="none" strike="noStrike" dirty="0">
                          <a:effectLst/>
                        </a:rPr>
                        <a:t>Hasil</a:t>
                      </a:r>
                      <a:endParaRPr lang="id-ID" sz="2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1197">
                <a:tc>
                  <a:txBody>
                    <a:bodyPr/>
                    <a:lstStyle/>
                    <a:p>
                      <a:pPr algn="ctr" fontAlgn="b"/>
                      <a:r>
                        <a:rPr lang="id-ID" sz="2800" u="none" strike="noStrike">
                          <a:effectLst/>
                        </a:rPr>
                        <a:t>TRUE</a:t>
                      </a:r>
                      <a:endParaRPr lang="id-ID" sz="2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id-ID" sz="2800" u="none" strike="noStrike">
                          <a:effectLst/>
                        </a:rPr>
                        <a:t>=NOT(A2)</a:t>
                      </a:r>
                      <a:endParaRPr lang="id-ID" sz="2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d-ID" sz="2800" u="none" strike="noStrike">
                          <a:effectLst/>
                        </a:rPr>
                        <a:t>FALSE</a:t>
                      </a:r>
                      <a:endParaRPr lang="id-ID" sz="2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1197">
                <a:tc>
                  <a:txBody>
                    <a:bodyPr/>
                    <a:lstStyle/>
                    <a:p>
                      <a:pPr algn="ctr" fontAlgn="b"/>
                      <a:r>
                        <a:rPr lang="id-ID" sz="2800" u="none" strike="noStrike">
                          <a:effectLst/>
                        </a:rPr>
                        <a:t>FALSE</a:t>
                      </a:r>
                      <a:endParaRPr lang="id-ID" sz="2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id-ID" sz="2800" u="none" strike="noStrike">
                          <a:effectLst/>
                        </a:rPr>
                        <a:t>=NOT(A3)</a:t>
                      </a:r>
                      <a:endParaRPr lang="id-ID" sz="2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id-ID" sz="2800" u="none" strike="noStrike" dirty="0">
                          <a:effectLst/>
                        </a:rPr>
                        <a:t>TRUE</a:t>
                      </a:r>
                      <a:endParaRPr lang="id-ID" sz="2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62900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a:t>
            </a:r>
            <a:endParaRPr lang="id-ID" dirty="0"/>
          </a:p>
        </p:txBody>
      </p:sp>
      <p:sp>
        <p:nvSpPr>
          <p:cNvPr id="3" name="Content Placeholder 2"/>
          <p:cNvSpPr>
            <a:spLocks noGrp="1"/>
          </p:cNvSpPr>
          <p:nvPr>
            <p:ph idx="1"/>
          </p:nvPr>
        </p:nvSpPr>
        <p:spPr>
          <a:xfrm>
            <a:off x="838201" y="1825625"/>
            <a:ext cx="1698937" cy="3171378"/>
          </a:xfrm>
        </p:spPr>
        <p:txBody>
          <a:bodyPr/>
          <a:lstStyle/>
          <a:p>
            <a:r>
              <a:rPr lang="id-ID" dirty="0" smtClean="0"/>
              <a:t>Buatlah Tabel berikut ini </a:t>
            </a:r>
            <a:endParaRPr lang="id-ID" dirty="0"/>
          </a:p>
        </p:txBody>
      </p:sp>
      <p:graphicFrame>
        <p:nvGraphicFramePr>
          <p:cNvPr id="5" name="Table 4"/>
          <p:cNvGraphicFramePr>
            <a:graphicFrameLocks noGrp="1"/>
          </p:cNvGraphicFramePr>
          <p:nvPr>
            <p:extLst>
              <p:ext uri="{D42A27DB-BD31-4B8C-83A1-F6EECF244321}">
                <p14:modId xmlns:p14="http://schemas.microsoft.com/office/powerpoint/2010/main" val="1036070041"/>
              </p:ext>
            </p:extLst>
          </p:nvPr>
        </p:nvGraphicFramePr>
        <p:xfrm>
          <a:off x="4344563" y="2322800"/>
          <a:ext cx="6744147" cy="3524207"/>
        </p:xfrm>
        <a:graphic>
          <a:graphicData uri="http://schemas.openxmlformats.org/drawingml/2006/table">
            <a:tbl>
              <a:tblPr>
                <a:tableStyleId>{5C22544A-7EE6-4342-B048-85BDC9FD1C3A}</a:tableStyleId>
              </a:tblPr>
              <a:tblGrid>
                <a:gridCol w="1488364"/>
                <a:gridCol w="1744176"/>
                <a:gridCol w="2023243"/>
                <a:gridCol w="1488364"/>
              </a:tblGrid>
              <a:tr h="427695">
                <a:tc>
                  <a:txBody>
                    <a:bodyPr/>
                    <a:lstStyle/>
                    <a:p>
                      <a:pPr algn="ctr" fontAlgn="b"/>
                      <a:r>
                        <a:rPr lang="id-ID" sz="2400" u="none" strike="noStrike" dirty="0">
                          <a:effectLst/>
                        </a:rPr>
                        <a:t>Nilai A</a:t>
                      </a:r>
                      <a:endParaRPr lang="id-ID" sz="2400" b="1" i="0" u="none" strike="noStrike" dirty="0">
                        <a:solidFill>
                          <a:srgbClr val="000000"/>
                        </a:solidFill>
                        <a:effectLst/>
                        <a:latin typeface="Calibri" panose="020F0502020204030204" pitchFamily="34" charset="0"/>
                      </a:endParaRPr>
                    </a:p>
                  </a:txBody>
                  <a:tcPr marL="9525" marR="9525" marT="9525" marB="0" anchor="b">
                    <a:solidFill>
                      <a:srgbClr val="FFFF00"/>
                    </a:solidFill>
                  </a:tcPr>
                </a:tc>
                <a:tc>
                  <a:txBody>
                    <a:bodyPr/>
                    <a:lstStyle/>
                    <a:p>
                      <a:pPr algn="ctr" fontAlgn="b"/>
                      <a:r>
                        <a:rPr lang="id-ID" sz="2400" u="none" strike="noStrike" dirty="0">
                          <a:effectLst/>
                        </a:rPr>
                        <a:t>Nilai B</a:t>
                      </a:r>
                      <a:endParaRPr lang="id-ID" sz="2400" b="1" i="0" u="none" strike="noStrike" dirty="0">
                        <a:solidFill>
                          <a:srgbClr val="000000"/>
                        </a:solidFill>
                        <a:effectLst/>
                        <a:latin typeface="Calibri" panose="020F0502020204030204" pitchFamily="34" charset="0"/>
                      </a:endParaRPr>
                    </a:p>
                  </a:txBody>
                  <a:tcPr marL="9525" marR="9525" marT="9525" marB="0" anchor="b">
                    <a:solidFill>
                      <a:srgbClr val="FFFF00"/>
                    </a:solidFill>
                  </a:tcPr>
                </a:tc>
                <a:tc>
                  <a:txBody>
                    <a:bodyPr/>
                    <a:lstStyle/>
                    <a:p>
                      <a:pPr algn="ctr" fontAlgn="b"/>
                      <a:r>
                        <a:rPr lang="id-ID" sz="2400" u="none" strike="noStrike" dirty="0">
                          <a:effectLst/>
                        </a:rPr>
                        <a:t>Rumus And</a:t>
                      </a:r>
                      <a:endParaRPr lang="id-ID" sz="2400" b="1" i="0" u="none" strike="noStrike" dirty="0">
                        <a:solidFill>
                          <a:srgbClr val="000000"/>
                        </a:solidFill>
                        <a:effectLst/>
                        <a:latin typeface="Calibri" panose="020F0502020204030204" pitchFamily="34" charset="0"/>
                      </a:endParaRPr>
                    </a:p>
                  </a:txBody>
                  <a:tcPr marL="9525" marR="9525" marT="9525" marB="0" anchor="b">
                    <a:solidFill>
                      <a:srgbClr val="FFFF00"/>
                    </a:solidFill>
                  </a:tcPr>
                </a:tc>
                <a:tc>
                  <a:txBody>
                    <a:bodyPr/>
                    <a:lstStyle/>
                    <a:p>
                      <a:pPr algn="ctr" fontAlgn="b"/>
                      <a:r>
                        <a:rPr lang="id-ID" sz="2400" u="none" strike="noStrike" dirty="0">
                          <a:effectLst/>
                        </a:rPr>
                        <a:t>Hasil</a:t>
                      </a:r>
                      <a:endParaRPr lang="id-ID" sz="2400" b="1" i="0" u="none" strike="noStrike" dirty="0">
                        <a:solidFill>
                          <a:srgbClr val="000000"/>
                        </a:solidFill>
                        <a:effectLst/>
                        <a:latin typeface="Calibri" panose="020F0502020204030204" pitchFamily="34" charset="0"/>
                      </a:endParaRPr>
                    </a:p>
                  </a:txBody>
                  <a:tcPr marL="9525" marR="9525" marT="9525" marB="0" anchor="b">
                    <a:solidFill>
                      <a:srgbClr val="FFFF00"/>
                    </a:solidFill>
                  </a:tcPr>
                </a:tc>
              </a:tr>
              <a:tr h="774128">
                <a:tc>
                  <a:txBody>
                    <a:bodyPr/>
                    <a:lstStyle/>
                    <a:p>
                      <a:pPr algn="ctr" fontAlgn="b"/>
                      <a:r>
                        <a:rPr lang="id-ID" sz="2400" u="none" strike="noStrike">
                          <a:effectLst/>
                        </a:rPr>
                        <a:t>TRUE</a:t>
                      </a:r>
                      <a:endParaRPr lang="id-ID"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a:effectLst/>
                        </a:rPr>
                        <a:t>TRUE</a:t>
                      </a:r>
                      <a:endParaRPr lang="id-ID"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a:effectLst/>
                        </a:rPr>
                        <a:t>=AND(A2:B2)</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a:effectLst/>
                        </a:rPr>
                        <a:t>TRUE</a:t>
                      </a:r>
                      <a:endParaRPr lang="id-ID" sz="2400" b="0" i="0" u="none" strike="noStrike">
                        <a:solidFill>
                          <a:srgbClr val="000000"/>
                        </a:solidFill>
                        <a:effectLst/>
                        <a:latin typeface="Calibri" panose="020F0502020204030204" pitchFamily="34" charset="0"/>
                      </a:endParaRPr>
                    </a:p>
                  </a:txBody>
                  <a:tcPr marL="9525" marR="9525" marT="9525" marB="0" anchor="b"/>
                </a:tc>
              </a:tr>
              <a:tr h="774128">
                <a:tc>
                  <a:txBody>
                    <a:bodyPr/>
                    <a:lstStyle/>
                    <a:p>
                      <a:pPr algn="ctr" fontAlgn="b"/>
                      <a:r>
                        <a:rPr lang="id-ID" sz="2400" u="none" strike="noStrike">
                          <a:effectLst/>
                        </a:rPr>
                        <a:t>TRUE</a:t>
                      </a:r>
                      <a:endParaRPr lang="id-ID"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a:effectLst/>
                        </a:rPr>
                        <a:t>FALSE</a:t>
                      </a:r>
                      <a:endParaRPr lang="id-ID"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a:effectLst/>
                        </a:rPr>
                        <a:t>=AND(A3:B3)</a:t>
                      </a:r>
                      <a:endParaRPr lang="id-ID"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a:effectLst/>
                        </a:rPr>
                        <a:t>FALSE</a:t>
                      </a:r>
                      <a:endParaRPr lang="id-ID" sz="2400" b="0" i="0" u="none" strike="noStrike" dirty="0">
                        <a:solidFill>
                          <a:srgbClr val="000000"/>
                        </a:solidFill>
                        <a:effectLst/>
                        <a:latin typeface="Calibri" panose="020F0502020204030204" pitchFamily="34" charset="0"/>
                      </a:endParaRPr>
                    </a:p>
                  </a:txBody>
                  <a:tcPr marL="9525" marR="9525" marT="9525" marB="0" anchor="b"/>
                </a:tc>
              </a:tr>
              <a:tr h="774128">
                <a:tc>
                  <a:txBody>
                    <a:bodyPr/>
                    <a:lstStyle/>
                    <a:p>
                      <a:pPr algn="ctr" fontAlgn="b"/>
                      <a:r>
                        <a:rPr lang="id-ID" sz="2400" u="none" strike="noStrike">
                          <a:effectLst/>
                        </a:rPr>
                        <a:t>FALSE</a:t>
                      </a:r>
                      <a:endParaRPr lang="id-ID"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a:effectLst/>
                        </a:rPr>
                        <a:t>TRUE</a:t>
                      </a:r>
                      <a:endParaRPr lang="id-ID"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a:effectLst/>
                        </a:rPr>
                        <a:t>=AND(A4:B4)</a:t>
                      </a:r>
                      <a:endParaRPr lang="id-ID"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a:effectLst/>
                        </a:rPr>
                        <a:t>FALSE</a:t>
                      </a:r>
                      <a:endParaRPr lang="id-ID" sz="2400" b="0" i="0" u="none" strike="noStrike" dirty="0">
                        <a:solidFill>
                          <a:srgbClr val="000000"/>
                        </a:solidFill>
                        <a:effectLst/>
                        <a:latin typeface="Calibri" panose="020F0502020204030204" pitchFamily="34" charset="0"/>
                      </a:endParaRPr>
                    </a:p>
                  </a:txBody>
                  <a:tcPr marL="9525" marR="9525" marT="9525" marB="0" anchor="b"/>
                </a:tc>
              </a:tr>
              <a:tr h="774128">
                <a:tc>
                  <a:txBody>
                    <a:bodyPr/>
                    <a:lstStyle/>
                    <a:p>
                      <a:pPr algn="ctr" fontAlgn="b"/>
                      <a:r>
                        <a:rPr lang="id-ID" sz="2400" u="none" strike="noStrike">
                          <a:effectLst/>
                        </a:rPr>
                        <a:t>FALSE</a:t>
                      </a:r>
                      <a:endParaRPr lang="id-ID"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a:effectLst/>
                        </a:rPr>
                        <a:t>FALSE</a:t>
                      </a:r>
                      <a:endParaRPr lang="id-ID"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a:effectLst/>
                        </a:rPr>
                        <a:t>=AND(A5:B5)</a:t>
                      </a:r>
                      <a:endParaRPr lang="id-ID"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a:effectLst/>
                        </a:rPr>
                        <a:t>FALSE</a:t>
                      </a:r>
                      <a:endParaRPr lang="id-ID" sz="2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3368428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a:t>
            </a:r>
            <a:endParaRPr lang="id-ID" dirty="0"/>
          </a:p>
        </p:txBody>
      </p:sp>
      <p:sp>
        <p:nvSpPr>
          <p:cNvPr id="3" name="Content Placeholder 2"/>
          <p:cNvSpPr>
            <a:spLocks noGrp="1"/>
          </p:cNvSpPr>
          <p:nvPr>
            <p:ph idx="1"/>
          </p:nvPr>
        </p:nvSpPr>
        <p:spPr>
          <a:xfrm>
            <a:off x="838201" y="1825625"/>
            <a:ext cx="1698937" cy="3171378"/>
          </a:xfrm>
        </p:spPr>
        <p:txBody>
          <a:bodyPr/>
          <a:lstStyle/>
          <a:p>
            <a:r>
              <a:rPr lang="id-ID" dirty="0" smtClean="0"/>
              <a:t>Buatlah Tabel berikut ini </a:t>
            </a:r>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4122147392"/>
              </p:ext>
            </p:extLst>
          </p:nvPr>
        </p:nvGraphicFramePr>
        <p:xfrm>
          <a:off x="4185545" y="2373201"/>
          <a:ext cx="7168256" cy="3589720"/>
        </p:xfrm>
        <a:graphic>
          <a:graphicData uri="http://schemas.openxmlformats.org/drawingml/2006/table">
            <a:tbl>
              <a:tblPr>
                <a:tableStyleId>{5C22544A-7EE6-4342-B048-85BDC9FD1C3A}</a:tableStyleId>
              </a:tblPr>
              <a:tblGrid>
                <a:gridCol w="1512423"/>
                <a:gridCol w="1772371"/>
                <a:gridCol w="2055951"/>
                <a:gridCol w="1827511"/>
              </a:tblGrid>
              <a:tr h="717944">
                <a:tc>
                  <a:txBody>
                    <a:bodyPr/>
                    <a:lstStyle/>
                    <a:p>
                      <a:pPr algn="l" fontAlgn="b"/>
                      <a:r>
                        <a:rPr lang="id-ID" sz="2800" u="none" strike="noStrike" dirty="0">
                          <a:effectLst/>
                        </a:rPr>
                        <a:t>Nilai A</a:t>
                      </a:r>
                      <a:endParaRPr lang="id-ID" sz="28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l" fontAlgn="b"/>
                      <a:r>
                        <a:rPr lang="id-ID" sz="2800" u="none" strike="noStrike" dirty="0">
                          <a:effectLst/>
                        </a:rPr>
                        <a:t>Nilai B</a:t>
                      </a:r>
                      <a:endParaRPr lang="id-ID" sz="28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l" fontAlgn="b"/>
                      <a:r>
                        <a:rPr lang="id-ID" sz="2800" u="none" strike="noStrike" dirty="0">
                          <a:effectLst/>
                        </a:rPr>
                        <a:t>Rumus Or</a:t>
                      </a:r>
                      <a:endParaRPr lang="id-ID" sz="28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l" fontAlgn="b"/>
                      <a:r>
                        <a:rPr lang="id-ID" sz="2800" u="none" strike="noStrike" dirty="0">
                          <a:effectLst/>
                        </a:rPr>
                        <a:t>Hasil</a:t>
                      </a:r>
                      <a:endParaRPr lang="id-ID" sz="28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r>
              <a:tr h="717944">
                <a:tc>
                  <a:txBody>
                    <a:bodyPr/>
                    <a:lstStyle/>
                    <a:p>
                      <a:pPr algn="ctr" fontAlgn="b"/>
                      <a:r>
                        <a:rPr lang="id-ID" sz="2800" u="none" strike="noStrike">
                          <a:effectLst/>
                        </a:rPr>
                        <a:t>TRUE</a:t>
                      </a:r>
                      <a:endParaRPr lang="id-ID"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800" u="none" strike="noStrike">
                          <a:effectLst/>
                        </a:rPr>
                        <a:t>TRUE</a:t>
                      </a:r>
                      <a:endParaRPr lang="id-ID" sz="2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id-ID" sz="2800" u="none" strike="noStrike">
                          <a:effectLst/>
                        </a:rPr>
                        <a:t>=OR(A2:B2)</a:t>
                      </a:r>
                      <a:endParaRPr lang="id-ID"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800" u="none" strike="noStrike">
                          <a:effectLst/>
                        </a:rPr>
                        <a:t>TRUE</a:t>
                      </a:r>
                      <a:endParaRPr lang="id-ID" sz="2800" b="0" i="0" u="none" strike="noStrike">
                        <a:solidFill>
                          <a:srgbClr val="000000"/>
                        </a:solidFill>
                        <a:effectLst/>
                        <a:latin typeface="Calibri" panose="020F0502020204030204" pitchFamily="34" charset="0"/>
                      </a:endParaRPr>
                    </a:p>
                  </a:txBody>
                  <a:tcPr marL="9525" marR="9525" marT="9525" marB="0" anchor="b"/>
                </a:tc>
              </a:tr>
              <a:tr h="717944">
                <a:tc>
                  <a:txBody>
                    <a:bodyPr/>
                    <a:lstStyle/>
                    <a:p>
                      <a:pPr algn="ctr" fontAlgn="b"/>
                      <a:r>
                        <a:rPr lang="id-ID" sz="2800" u="none" strike="noStrike">
                          <a:effectLst/>
                        </a:rPr>
                        <a:t>TRUE</a:t>
                      </a:r>
                      <a:endParaRPr lang="id-ID"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800" u="none" strike="noStrike">
                          <a:effectLst/>
                        </a:rPr>
                        <a:t>FALSE</a:t>
                      </a:r>
                      <a:endParaRPr lang="id-ID" sz="2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id-ID" sz="2800" u="none" strike="noStrike">
                          <a:effectLst/>
                        </a:rPr>
                        <a:t>=OR(A3:B3)</a:t>
                      </a:r>
                      <a:endParaRPr lang="id-ID"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800" u="none" strike="noStrike">
                          <a:effectLst/>
                        </a:rPr>
                        <a:t>TRUE</a:t>
                      </a:r>
                      <a:endParaRPr lang="id-ID" sz="2800" b="0" i="0" u="none" strike="noStrike">
                        <a:solidFill>
                          <a:srgbClr val="000000"/>
                        </a:solidFill>
                        <a:effectLst/>
                        <a:latin typeface="Calibri" panose="020F0502020204030204" pitchFamily="34" charset="0"/>
                      </a:endParaRPr>
                    </a:p>
                  </a:txBody>
                  <a:tcPr marL="9525" marR="9525" marT="9525" marB="0" anchor="b"/>
                </a:tc>
              </a:tr>
              <a:tr h="717944">
                <a:tc>
                  <a:txBody>
                    <a:bodyPr/>
                    <a:lstStyle/>
                    <a:p>
                      <a:pPr algn="ctr" fontAlgn="b"/>
                      <a:r>
                        <a:rPr lang="id-ID" sz="2800" u="none" strike="noStrike">
                          <a:effectLst/>
                        </a:rPr>
                        <a:t>FALSE</a:t>
                      </a:r>
                      <a:endParaRPr lang="id-ID"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800" u="none" strike="noStrike">
                          <a:effectLst/>
                        </a:rPr>
                        <a:t>TRUE</a:t>
                      </a:r>
                      <a:endParaRPr lang="id-ID" sz="2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id-ID" sz="2800" u="none" strike="noStrike">
                          <a:effectLst/>
                        </a:rPr>
                        <a:t>=OR(A4:B4)</a:t>
                      </a:r>
                      <a:endParaRPr lang="id-ID"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800" u="none" strike="noStrike">
                          <a:effectLst/>
                        </a:rPr>
                        <a:t>TRUE</a:t>
                      </a:r>
                      <a:endParaRPr lang="id-ID" sz="2800" b="0" i="0" u="none" strike="noStrike">
                        <a:solidFill>
                          <a:srgbClr val="000000"/>
                        </a:solidFill>
                        <a:effectLst/>
                        <a:latin typeface="Calibri" panose="020F0502020204030204" pitchFamily="34" charset="0"/>
                      </a:endParaRPr>
                    </a:p>
                  </a:txBody>
                  <a:tcPr marL="9525" marR="9525" marT="9525" marB="0" anchor="b"/>
                </a:tc>
              </a:tr>
              <a:tr h="717944">
                <a:tc>
                  <a:txBody>
                    <a:bodyPr/>
                    <a:lstStyle/>
                    <a:p>
                      <a:pPr algn="ctr" fontAlgn="b"/>
                      <a:r>
                        <a:rPr lang="id-ID" sz="2800" u="none" strike="noStrike">
                          <a:effectLst/>
                        </a:rPr>
                        <a:t>FALSE</a:t>
                      </a:r>
                      <a:endParaRPr lang="id-ID"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800" u="none" strike="noStrike">
                          <a:effectLst/>
                        </a:rPr>
                        <a:t>FALSE</a:t>
                      </a:r>
                      <a:endParaRPr lang="id-ID" sz="2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id-ID" sz="2800" u="none" strike="noStrike">
                          <a:effectLst/>
                        </a:rPr>
                        <a:t>=OR(A5:B5)</a:t>
                      </a:r>
                      <a:endParaRPr lang="id-ID" sz="28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id-ID" sz="2800" u="none" strike="noStrike" dirty="0">
                          <a:effectLst/>
                        </a:rPr>
                        <a:t>FALSE</a:t>
                      </a:r>
                      <a:endParaRPr lang="id-ID" sz="28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847482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a:t>
            </a:r>
            <a:endParaRPr lang="id-ID" dirty="0"/>
          </a:p>
        </p:txBody>
      </p:sp>
      <p:sp>
        <p:nvSpPr>
          <p:cNvPr id="3" name="Content Placeholder 2"/>
          <p:cNvSpPr>
            <a:spLocks noGrp="1"/>
          </p:cNvSpPr>
          <p:nvPr>
            <p:ph idx="1"/>
          </p:nvPr>
        </p:nvSpPr>
        <p:spPr>
          <a:xfrm>
            <a:off x="838201" y="1825625"/>
            <a:ext cx="1698937" cy="3171378"/>
          </a:xfrm>
        </p:spPr>
        <p:txBody>
          <a:bodyPr/>
          <a:lstStyle/>
          <a:p>
            <a:r>
              <a:rPr lang="id-ID" dirty="0" smtClean="0"/>
              <a:t>Buatlah Tabel berikut ini  dan lengkapi dengan hasil dengan menggunakan if formula</a:t>
            </a:r>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3248006127"/>
              </p:ext>
            </p:extLst>
          </p:nvPr>
        </p:nvGraphicFramePr>
        <p:xfrm>
          <a:off x="3863574" y="1493948"/>
          <a:ext cx="6233463" cy="4584672"/>
        </p:xfrm>
        <a:graphic>
          <a:graphicData uri="http://schemas.openxmlformats.org/drawingml/2006/table">
            <a:tbl>
              <a:tblPr>
                <a:tableStyleId>{5C22544A-7EE6-4342-B048-85BDC9FD1C3A}</a:tableStyleId>
              </a:tblPr>
              <a:tblGrid>
                <a:gridCol w="1315192"/>
                <a:gridCol w="1541241"/>
                <a:gridCol w="1787840"/>
                <a:gridCol w="1589190"/>
              </a:tblGrid>
              <a:tr h="509408">
                <a:tc>
                  <a:txBody>
                    <a:bodyPr/>
                    <a:lstStyle/>
                    <a:p>
                      <a:pPr algn="l" fontAlgn="b"/>
                      <a:r>
                        <a:rPr lang="id-ID" sz="2400" u="none" strike="noStrike" dirty="0">
                          <a:effectLst/>
                        </a:rPr>
                        <a:t>Nilai A</a:t>
                      </a:r>
                      <a:endParaRPr lang="id-ID" sz="24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l" fontAlgn="b"/>
                      <a:r>
                        <a:rPr lang="id-ID" sz="2400" u="none" strike="noStrike" dirty="0">
                          <a:effectLst/>
                        </a:rPr>
                        <a:t>Nilai B</a:t>
                      </a:r>
                      <a:endParaRPr lang="id-ID" sz="24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l" fontAlgn="b"/>
                      <a:r>
                        <a:rPr lang="id-ID" sz="2400" b="0" i="0" u="none" strike="noStrike" dirty="0" smtClean="0">
                          <a:solidFill>
                            <a:schemeClr val="dk1"/>
                          </a:solidFill>
                          <a:effectLst/>
                          <a:latin typeface="+mn-lt"/>
                        </a:rPr>
                        <a:t>Kondisi</a:t>
                      </a:r>
                      <a:endParaRPr lang="id-ID" sz="24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l" fontAlgn="b"/>
                      <a:r>
                        <a:rPr lang="id-ID" sz="2400" u="none" strike="noStrike" dirty="0">
                          <a:effectLst/>
                        </a:rPr>
                        <a:t>Hasil</a:t>
                      </a:r>
                      <a:endParaRPr lang="id-ID" sz="24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r>
              <a:tr h="509408">
                <a:tc>
                  <a:txBody>
                    <a:bodyPr/>
                    <a:lstStyle/>
                    <a:p>
                      <a:pPr algn="ctr" fontAlgn="b"/>
                      <a:r>
                        <a:rPr lang="id-ID" sz="2400" u="none" strike="noStrike" dirty="0" smtClean="0">
                          <a:effectLst/>
                        </a:rPr>
                        <a:t>45</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76</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u="none" strike="noStrike" dirty="0" smtClean="0">
                          <a:effectLst/>
                        </a:rPr>
                        <a:t>A&gt;B</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b="0" i="0" u="none" strike="noStrike" dirty="0" smtClean="0">
                          <a:solidFill>
                            <a:srgbClr val="000000"/>
                          </a:solidFill>
                          <a:effectLst/>
                          <a:latin typeface="Calibri" panose="020F0502020204030204" pitchFamily="34" charset="0"/>
                        </a:rPr>
                        <a:t>FALSE</a:t>
                      </a:r>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30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30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u="none" strike="noStrike" dirty="0" smtClean="0">
                          <a:effectLst/>
                        </a:rPr>
                        <a:t>A=B</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75</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70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u="none" strike="noStrike" dirty="0" smtClean="0">
                          <a:effectLst/>
                        </a:rPr>
                        <a:t>A&gt;B</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900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-900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u="none" strike="noStrike" dirty="0" smtClean="0">
                          <a:effectLst/>
                        </a:rPr>
                        <a:t>A&gt;B</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65</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76</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b="0" i="0" u="none" strike="noStrike" dirty="0" smtClean="0">
                          <a:solidFill>
                            <a:srgbClr val="000000"/>
                          </a:solidFill>
                          <a:effectLst/>
                          <a:latin typeface="Calibri" panose="020F0502020204030204" pitchFamily="34" charset="0"/>
                        </a:rPr>
                        <a:t>B=A</a:t>
                      </a: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20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30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b="0" i="0" u="none" strike="noStrike" dirty="0" smtClean="0">
                          <a:solidFill>
                            <a:srgbClr val="000000"/>
                          </a:solidFill>
                          <a:effectLst/>
                          <a:latin typeface="Calibri" panose="020F0502020204030204" pitchFamily="34" charset="0"/>
                        </a:rPr>
                        <a:t>A&lt;B</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35</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70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b="0" i="0" u="none" strike="noStrike" dirty="0" smtClean="0">
                          <a:solidFill>
                            <a:srgbClr val="000000"/>
                          </a:solidFill>
                          <a:effectLst/>
                          <a:latin typeface="Calibri" panose="020F0502020204030204" pitchFamily="34" charset="0"/>
                        </a:rPr>
                        <a:t>B=A</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100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-900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b="0" i="0" u="none" strike="noStrike" dirty="0" smtClean="0">
                          <a:solidFill>
                            <a:srgbClr val="000000"/>
                          </a:solidFill>
                          <a:effectLst/>
                          <a:latin typeface="Calibri" panose="020F0502020204030204" pitchFamily="34" charset="0"/>
                        </a:rPr>
                        <a:t>B&gt;A</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020755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a:t>
            </a:r>
            <a:endParaRPr lang="id-ID" dirty="0"/>
          </a:p>
        </p:txBody>
      </p:sp>
      <p:sp>
        <p:nvSpPr>
          <p:cNvPr id="3" name="Content Placeholder 2"/>
          <p:cNvSpPr>
            <a:spLocks noGrp="1"/>
          </p:cNvSpPr>
          <p:nvPr>
            <p:ph idx="1"/>
          </p:nvPr>
        </p:nvSpPr>
        <p:spPr>
          <a:xfrm>
            <a:off x="838201" y="1825625"/>
            <a:ext cx="1698937" cy="3171378"/>
          </a:xfrm>
        </p:spPr>
        <p:txBody>
          <a:bodyPr/>
          <a:lstStyle/>
          <a:p>
            <a:r>
              <a:rPr lang="id-ID" dirty="0" smtClean="0"/>
              <a:t>Buatlah Tabel berikut ini  dan lengkapi dengan hasil dengan menggunakan if formula</a:t>
            </a:r>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3248006127"/>
              </p:ext>
            </p:extLst>
          </p:nvPr>
        </p:nvGraphicFramePr>
        <p:xfrm>
          <a:off x="3863574" y="1493948"/>
          <a:ext cx="6233463" cy="4584672"/>
        </p:xfrm>
        <a:graphic>
          <a:graphicData uri="http://schemas.openxmlformats.org/drawingml/2006/table">
            <a:tbl>
              <a:tblPr>
                <a:tableStyleId>{5C22544A-7EE6-4342-B048-85BDC9FD1C3A}</a:tableStyleId>
              </a:tblPr>
              <a:tblGrid>
                <a:gridCol w="1315192"/>
                <a:gridCol w="1541241"/>
                <a:gridCol w="1787840"/>
                <a:gridCol w="1589190"/>
              </a:tblGrid>
              <a:tr h="509408">
                <a:tc>
                  <a:txBody>
                    <a:bodyPr/>
                    <a:lstStyle/>
                    <a:p>
                      <a:pPr algn="l" fontAlgn="b"/>
                      <a:r>
                        <a:rPr lang="id-ID" sz="2400" u="none" strike="noStrike" dirty="0">
                          <a:effectLst/>
                        </a:rPr>
                        <a:t>Nilai A</a:t>
                      </a:r>
                      <a:endParaRPr lang="id-ID" sz="24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l" fontAlgn="b"/>
                      <a:r>
                        <a:rPr lang="id-ID" sz="2400" u="none" strike="noStrike" dirty="0">
                          <a:effectLst/>
                        </a:rPr>
                        <a:t>Nilai B</a:t>
                      </a:r>
                      <a:endParaRPr lang="id-ID" sz="24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l" fontAlgn="b"/>
                      <a:r>
                        <a:rPr lang="id-ID" sz="2400" b="0" i="0" u="none" strike="noStrike" dirty="0" smtClean="0">
                          <a:solidFill>
                            <a:schemeClr val="dk1"/>
                          </a:solidFill>
                          <a:effectLst/>
                          <a:latin typeface="+mn-lt"/>
                        </a:rPr>
                        <a:t>Kondisi</a:t>
                      </a:r>
                      <a:endParaRPr lang="id-ID" sz="24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c>
                  <a:txBody>
                    <a:bodyPr/>
                    <a:lstStyle/>
                    <a:p>
                      <a:pPr algn="l" fontAlgn="b"/>
                      <a:r>
                        <a:rPr lang="id-ID" sz="2400" u="none" strike="noStrike" dirty="0">
                          <a:effectLst/>
                        </a:rPr>
                        <a:t>Hasil</a:t>
                      </a:r>
                      <a:endParaRPr lang="id-ID" sz="2400" b="1" i="0" u="none" strike="noStrike" dirty="0">
                        <a:solidFill>
                          <a:srgbClr val="000000"/>
                        </a:solidFill>
                        <a:effectLst/>
                        <a:latin typeface="Calibri" panose="020F0502020204030204" pitchFamily="34" charset="0"/>
                      </a:endParaRPr>
                    </a:p>
                  </a:txBody>
                  <a:tcPr marL="9525" marR="9525" marT="9525" marB="0" anchor="b">
                    <a:solidFill>
                      <a:schemeClr val="accent1">
                        <a:lumMod val="60000"/>
                        <a:lumOff val="40000"/>
                      </a:schemeClr>
                    </a:solidFill>
                  </a:tcPr>
                </a:tc>
              </a:tr>
              <a:tr h="509408">
                <a:tc>
                  <a:txBody>
                    <a:bodyPr/>
                    <a:lstStyle/>
                    <a:p>
                      <a:pPr algn="ctr" fontAlgn="b"/>
                      <a:r>
                        <a:rPr lang="id-ID" sz="2400" u="none" strike="noStrike" dirty="0" smtClean="0">
                          <a:effectLst/>
                        </a:rPr>
                        <a:t>45</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76</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u="none" strike="noStrike" dirty="0" smtClean="0">
                          <a:effectLst/>
                        </a:rPr>
                        <a:t>A&gt;B</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b="0" i="0" u="none" strike="noStrike" dirty="0" smtClean="0">
                          <a:solidFill>
                            <a:srgbClr val="000000"/>
                          </a:solidFill>
                          <a:effectLst/>
                          <a:latin typeface="Calibri" panose="020F0502020204030204" pitchFamily="34" charset="0"/>
                        </a:rPr>
                        <a:t>FALSE</a:t>
                      </a:r>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30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30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u="none" strike="noStrike" dirty="0" smtClean="0">
                          <a:effectLst/>
                        </a:rPr>
                        <a:t>A=B</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75</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70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u="none" strike="noStrike" dirty="0" smtClean="0">
                          <a:effectLst/>
                        </a:rPr>
                        <a:t>A&gt;B</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900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-900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u="none" strike="noStrike" dirty="0" smtClean="0">
                          <a:effectLst/>
                        </a:rPr>
                        <a:t>A&gt;B</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65</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76</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b="0" i="0" u="none" strike="noStrike" dirty="0" smtClean="0">
                          <a:solidFill>
                            <a:srgbClr val="000000"/>
                          </a:solidFill>
                          <a:effectLst/>
                          <a:latin typeface="Calibri" panose="020F0502020204030204" pitchFamily="34" charset="0"/>
                        </a:rPr>
                        <a:t>B=A</a:t>
                      </a: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20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30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b="0" i="0" u="none" strike="noStrike" dirty="0" smtClean="0">
                          <a:solidFill>
                            <a:srgbClr val="000000"/>
                          </a:solidFill>
                          <a:effectLst/>
                          <a:latin typeface="Calibri" panose="020F0502020204030204" pitchFamily="34" charset="0"/>
                        </a:rPr>
                        <a:t>A&lt;B</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35</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70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b="0" i="0" u="none" strike="noStrike" dirty="0" smtClean="0">
                          <a:solidFill>
                            <a:srgbClr val="000000"/>
                          </a:solidFill>
                          <a:effectLst/>
                          <a:latin typeface="Calibri" panose="020F0502020204030204" pitchFamily="34" charset="0"/>
                        </a:rPr>
                        <a:t>B=A</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r h="509408">
                <a:tc>
                  <a:txBody>
                    <a:bodyPr/>
                    <a:lstStyle/>
                    <a:p>
                      <a:pPr algn="ctr" fontAlgn="b"/>
                      <a:r>
                        <a:rPr lang="id-ID" sz="2400" u="none" strike="noStrike" dirty="0" smtClean="0">
                          <a:effectLst/>
                        </a:rPr>
                        <a:t>100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id-ID" sz="2400" u="none" strike="noStrike" dirty="0" smtClean="0">
                          <a:effectLst/>
                        </a:rPr>
                        <a:t>-900</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id-ID" sz="2400" b="0" i="0" u="none" strike="noStrike" dirty="0" smtClean="0">
                          <a:solidFill>
                            <a:srgbClr val="000000"/>
                          </a:solidFill>
                          <a:effectLst/>
                          <a:latin typeface="Calibri" panose="020F0502020204030204" pitchFamily="34" charset="0"/>
                        </a:rPr>
                        <a:t>B&gt;A</a:t>
                      </a:r>
                      <a:endParaRPr lang="id-ID"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endParaRPr lang="id-ID" sz="2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3803837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Latihan</a:t>
            </a:r>
            <a:endParaRPr lang="id-ID" dirty="0"/>
          </a:p>
        </p:txBody>
      </p:sp>
      <p:sp>
        <p:nvSpPr>
          <p:cNvPr id="3" name="Content Placeholder 2"/>
          <p:cNvSpPr>
            <a:spLocks noGrp="1"/>
          </p:cNvSpPr>
          <p:nvPr>
            <p:ph idx="1"/>
          </p:nvPr>
        </p:nvSpPr>
        <p:spPr>
          <a:xfrm>
            <a:off x="838201" y="1825625"/>
            <a:ext cx="4197438" cy="3171378"/>
          </a:xfrm>
        </p:spPr>
        <p:txBody>
          <a:bodyPr>
            <a:noAutofit/>
          </a:bodyPr>
          <a:lstStyle/>
          <a:p>
            <a:r>
              <a:rPr lang="id-ID" sz="1800" b="1" dirty="0" smtClean="0"/>
              <a:t>Buatlah Tabel berikut ini  dan lengkapi dengan hasil dengan menggunakan if formula</a:t>
            </a:r>
          </a:p>
          <a:p>
            <a:r>
              <a:rPr lang="id-ID" sz="1800" b="1" dirty="0" smtClean="0"/>
              <a:t>Tambahkan Kolom Rata-rata, dan kolom Kelulusan</a:t>
            </a:r>
            <a:endParaRPr lang="id-ID" sz="1800" b="1" dirty="0"/>
          </a:p>
          <a:p>
            <a:r>
              <a:rPr lang="id-ID" sz="1800" b="1" dirty="0" smtClean="0"/>
              <a:t>Untuk Bisa lulus nilai Praktikum harus lebih besar dari 60 </a:t>
            </a:r>
          </a:p>
          <a:p>
            <a:r>
              <a:rPr lang="id-ID" sz="1800" b="1" dirty="0" smtClean="0"/>
              <a:t>Rata-rata kedua nilai tersebut harus lebih besar dari 60</a:t>
            </a:r>
            <a:endParaRPr lang="id-ID" sz="1800" b="1" dirty="0"/>
          </a:p>
        </p:txBody>
      </p:sp>
      <p:pic>
        <p:nvPicPr>
          <p:cNvPr id="5" name="Picture 4"/>
          <p:cNvPicPr>
            <a:picLocks noChangeAspect="1"/>
          </p:cNvPicPr>
          <p:nvPr/>
        </p:nvPicPr>
        <p:blipFill>
          <a:blip r:embed="rId2"/>
          <a:stretch>
            <a:fillRect/>
          </a:stretch>
        </p:blipFill>
        <p:spPr>
          <a:xfrm>
            <a:off x="5349394" y="1676332"/>
            <a:ext cx="4762500" cy="2809875"/>
          </a:xfrm>
          <a:prstGeom prst="rect">
            <a:avLst/>
          </a:prstGeom>
        </p:spPr>
      </p:pic>
    </p:spTree>
    <p:extLst>
      <p:ext uri="{BB962C8B-B14F-4D97-AF65-F5344CB8AC3E}">
        <p14:creationId xmlns:p14="http://schemas.microsoft.com/office/powerpoint/2010/main" val="141216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id-ID" dirty="0"/>
              <a:t>TUJUAN PEMBELA JARAN</a:t>
            </a:r>
            <a:endParaRPr lang="en-US" dirty="0"/>
          </a:p>
        </p:txBody>
      </p:sp>
      <p:sp>
        <p:nvSpPr>
          <p:cNvPr id="3" name="Content Placeholder 2"/>
          <p:cNvSpPr>
            <a:spLocks noGrp="1"/>
          </p:cNvSpPr>
          <p:nvPr>
            <p:ph idx="1"/>
          </p:nvPr>
        </p:nvSpPr>
        <p:spPr>
          <a:xfrm>
            <a:off x="838201" y="1825625"/>
            <a:ext cx="10830058" cy="4351338"/>
          </a:xfrm>
        </p:spPr>
        <p:txBody>
          <a:bodyPr anchor="t">
            <a:noAutofit/>
          </a:bodyPr>
          <a:lstStyle/>
          <a:p>
            <a:r>
              <a:rPr lang="id-ID" sz="3600" dirty="0"/>
              <a:t>Setelah mempelajari bagian ini, Anda diharapkan telah mampu: </a:t>
            </a:r>
            <a:endParaRPr lang="id-ID" sz="3600" dirty="0" smtClean="0"/>
          </a:p>
          <a:p>
            <a:pPr marL="571500" indent="-571500">
              <a:buFont typeface="Arial" panose="020B0604020202020204" pitchFamily="34" charset="0"/>
              <a:buChar char="•"/>
            </a:pPr>
            <a:r>
              <a:rPr lang="id-ID" sz="3600" dirty="0" smtClean="0"/>
              <a:t>Membuat Table Menggunakan MS Excel</a:t>
            </a:r>
          </a:p>
          <a:p>
            <a:pPr marL="571500" indent="-571500">
              <a:buFont typeface="Arial" panose="020B0604020202020204" pitchFamily="34" charset="0"/>
              <a:buChar char="•"/>
            </a:pPr>
            <a:r>
              <a:rPr lang="id-ID" sz="3600" dirty="0" smtClean="0"/>
              <a:t>Menggunakan Conditional Formula</a:t>
            </a:r>
            <a:endParaRPr lang="en-US" sz="3600" dirty="0"/>
          </a:p>
        </p:txBody>
      </p:sp>
    </p:spTree>
    <p:extLst>
      <p:ext uri="{BB962C8B-B14F-4D97-AF65-F5344CB8AC3E}">
        <p14:creationId xmlns:p14="http://schemas.microsoft.com/office/powerpoint/2010/main" val="514929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Conditional IF</a:t>
            </a:r>
            <a:endParaRPr lang="id-ID" dirty="0"/>
          </a:p>
        </p:txBody>
      </p:sp>
      <p:sp>
        <p:nvSpPr>
          <p:cNvPr id="3" name="Content Placeholder 2"/>
          <p:cNvSpPr>
            <a:spLocks noGrp="1"/>
          </p:cNvSpPr>
          <p:nvPr>
            <p:ph idx="1"/>
          </p:nvPr>
        </p:nvSpPr>
        <p:spPr/>
        <p:txBody>
          <a:bodyPr>
            <a:normAutofit lnSpcReduction="10000"/>
          </a:bodyPr>
          <a:lstStyle/>
          <a:p>
            <a:r>
              <a:rPr lang="id-ID" sz="2800" dirty="0"/>
              <a:t>Conditional formulas adalah rumus yang membuat logical test dari data menggunakan IF (fungsi logika). Conditional formulas memungkinkan user untuk membuat sebuah argument logis dasar seperti “Jika (ini) maka (itu</a:t>
            </a:r>
            <a:r>
              <a:rPr lang="id-ID" sz="2800" dirty="0" smtClean="0"/>
              <a:t>).</a:t>
            </a:r>
          </a:p>
          <a:p>
            <a:r>
              <a:rPr lang="id-ID" sz="2800" dirty="0" smtClean="0"/>
              <a:t>Formula yang digunakan</a:t>
            </a:r>
          </a:p>
          <a:p>
            <a:r>
              <a:rPr lang="id-ID" sz="2800" dirty="0" smtClean="0"/>
              <a:t>=if(kondisi,jika benar, jika salah)</a:t>
            </a:r>
            <a:endParaRPr lang="id-ID" sz="2800" dirty="0"/>
          </a:p>
        </p:txBody>
      </p:sp>
    </p:spTree>
    <p:extLst>
      <p:ext uri="{BB962C8B-B14F-4D97-AF65-F5344CB8AC3E}">
        <p14:creationId xmlns:p14="http://schemas.microsoft.com/office/powerpoint/2010/main" val="2599815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err="1" smtClean="0"/>
              <a:t>Mengenal</a:t>
            </a:r>
            <a:r>
              <a:rPr lang="en-US" dirty="0" smtClean="0"/>
              <a:t> </a:t>
            </a:r>
            <a:r>
              <a:rPr lang="en-US" dirty="0" err="1" smtClean="0"/>
              <a:t>fungsi</a:t>
            </a:r>
            <a:r>
              <a:rPr lang="en-US" dirty="0" smtClean="0"/>
              <a:t> </a:t>
            </a:r>
            <a:r>
              <a:rPr lang="en-US" dirty="0" err="1" smtClean="0"/>
              <a:t>pada</a:t>
            </a:r>
            <a:r>
              <a:rPr lang="en-US" dirty="0" smtClean="0"/>
              <a:t> </a:t>
            </a:r>
            <a:r>
              <a:rPr lang="en-US" dirty="0" err="1" smtClean="0"/>
              <a:t>Ms.excel</a:t>
            </a:r>
            <a:endParaRPr lang="en-US" dirty="0"/>
          </a:p>
        </p:txBody>
      </p:sp>
      <p:sp>
        <p:nvSpPr>
          <p:cNvPr id="3" name="Content Placeholder 2"/>
          <p:cNvSpPr>
            <a:spLocks noGrp="1"/>
          </p:cNvSpPr>
          <p:nvPr>
            <p:ph idx="1"/>
          </p:nvPr>
        </p:nvSpPr>
        <p:spPr>
          <a:xfrm>
            <a:off x="581192" y="1938449"/>
            <a:ext cx="11029615" cy="4368222"/>
          </a:xfrm>
        </p:spPr>
        <p:txBody>
          <a:bodyPr anchor="t">
            <a:noAutofit/>
          </a:bodyPr>
          <a:lstStyle/>
          <a:p>
            <a:r>
              <a:rPr lang="en-US" sz="2000" dirty="0" err="1" smtClean="0">
                <a:solidFill>
                  <a:srgbClr val="FF0000"/>
                </a:solidFill>
              </a:rPr>
              <a:t>Fungsi</a:t>
            </a:r>
            <a:r>
              <a:rPr lang="en-US" sz="2000" dirty="0" smtClean="0">
                <a:solidFill>
                  <a:srgbClr val="FF0000"/>
                </a:solidFill>
              </a:rPr>
              <a:t> </a:t>
            </a:r>
            <a:r>
              <a:rPr lang="en-US" sz="2000" dirty="0" err="1" smtClean="0">
                <a:solidFill>
                  <a:srgbClr val="FF0000"/>
                </a:solidFill>
              </a:rPr>
              <a:t>logika</a:t>
            </a:r>
            <a:r>
              <a:rPr lang="en-US" sz="2000" dirty="0" smtClean="0">
                <a:solidFill>
                  <a:srgbClr val="FF0000"/>
                </a:solidFill>
              </a:rPr>
              <a:t> IF</a:t>
            </a:r>
          </a:p>
          <a:p>
            <a:pPr marL="324000" lvl="1" indent="0">
              <a:buNone/>
            </a:pPr>
            <a:r>
              <a:rPr lang="en-US" sz="2400" dirty="0" err="1">
                <a:solidFill>
                  <a:srgbClr val="00B050"/>
                </a:solidFill>
              </a:rPr>
              <a:t>Fungsi</a:t>
            </a:r>
            <a:r>
              <a:rPr lang="en-US" sz="2400" dirty="0">
                <a:solidFill>
                  <a:srgbClr val="00B050"/>
                </a:solidFill>
              </a:rPr>
              <a:t> </a:t>
            </a:r>
            <a:r>
              <a:rPr lang="en-US" sz="2400" dirty="0" err="1">
                <a:solidFill>
                  <a:srgbClr val="00B050"/>
                </a:solidFill>
              </a:rPr>
              <a:t>ini</a:t>
            </a:r>
            <a:r>
              <a:rPr lang="en-US" sz="2400" dirty="0">
                <a:solidFill>
                  <a:srgbClr val="00B050"/>
                </a:solidFill>
              </a:rPr>
              <a:t> </a:t>
            </a:r>
            <a:r>
              <a:rPr lang="en-US" sz="2400" dirty="0" err="1">
                <a:solidFill>
                  <a:srgbClr val="00B050"/>
                </a:solidFill>
              </a:rPr>
              <a:t>digunakan</a:t>
            </a:r>
            <a:r>
              <a:rPr lang="en-US" sz="2400" dirty="0">
                <a:solidFill>
                  <a:srgbClr val="00B050"/>
                </a:solidFill>
              </a:rPr>
              <a:t> </a:t>
            </a:r>
            <a:r>
              <a:rPr lang="en-US" sz="2400" dirty="0" err="1">
                <a:solidFill>
                  <a:srgbClr val="00B050"/>
                </a:solidFill>
              </a:rPr>
              <a:t>jika</a:t>
            </a:r>
            <a:r>
              <a:rPr lang="en-US" sz="2400" dirty="0">
                <a:solidFill>
                  <a:srgbClr val="00B050"/>
                </a:solidFill>
              </a:rPr>
              <a:t> data yang </a:t>
            </a:r>
            <a:r>
              <a:rPr lang="en-US" sz="2400" dirty="0" err="1">
                <a:solidFill>
                  <a:srgbClr val="00B050"/>
                </a:solidFill>
              </a:rPr>
              <a:t>dimasukkan</a:t>
            </a:r>
            <a:r>
              <a:rPr lang="en-US" sz="2400" dirty="0">
                <a:solidFill>
                  <a:srgbClr val="00B050"/>
                </a:solidFill>
              </a:rPr>
              <a:t> </a:t>
            </a:r>
            <a:r>
              <a:rPr lang="en-US" sz="2400" dirty="0" err="1">
                <a:solidFill>
                  <a:srgbClr val="00B050"/>
                </a:solidFill>
              </a:rPr>
              <a:t>mempunyai</a:t>
            </a:r>
            <a:r>
              <a:rPr lang="en-US" sz="2400" dirty="0">
                <a:solidFill>
                  <a:srgbClr val="00B050"/>
                </a:solidFill>
              </a:rPr>
              <a:t> </a:t>
            </a:r>
            <a:r>
              <a:rPr lang="en-US" sz="2400" dirty="0" err="1">
                <a:solidFill>
                  <a:srgbClr val="00B050"/>
                </a:solidFill>
              </a:rPr>
              <a:t>kondisi</a:t>
            </a:r>
            <a:r>
              <a:rPr lang="en-US" sz="2400" dirty="0">
                <a:solidFill>
                  <a:srgbClr val="00B050"/>
                </a:solidFill>
              </a:rPr>
              <a:t> </a:t>
            </a:r>
            <a:r>
              <a:rPr lang="en-US" sz="2400" dirty="0" err="1">
                <a:solidFill>
                  <a:srgbClr val="00B050"/>
                </a:solidFill>
              </a:rPr>
              <a:t>tertentu</a:t>
            </a:r>
            <a:r>
              <a:rPr lang="en-US" sz="2400" dirty="0">
                <a:solidFill>
                  <a:srgbClr val="00B050"/>
                </a:solidFill>
              </a:rPr>
              <a:t>. </a:t>
            </a:r>
            <a:r>
              <a:rPr lang="en-US" sz="2400" dirty="0" err="1">
                <a:solidFill>
                  <a:srgbClr val="00B050"/>
                </a:solidFill>
              </a:rPr>
              <a:t>Misalnya</a:t>
            </a:r>
            <a:r>
              <a:rPr lang="en-US" sz="2400" dirty="0">
                <a:solidFill>
                  <a:srgbClr val="00B050"/>
                </a:solidFill>
              </a:rPr>
              <a:t>, </a:t>
            </a:r>
            <a:r>
              <a:rPr lang="en-US" sz="2400" dirty="0" err="1">
                <a:solidFill>
                  <a:srgbClr val="00B050"/>
                </a:solidFill>
              </a:rPr>
              <a:t>jika</a:t>
            </a:r>
            <a:r>
              <a:rPr lang="en-US" sz="2400" dirty="0">
                <a:solidFill>
                  <a:srgbClr val="00B050"/>
                </a:solidFill>
              </a:rPr>
              <a:t> </a:t>
            </a:r>
            <a:r>
              <a:rPr lang="en-US" sz="2400" dirty="0" err="1">
                <a:solidFill>
                  <a:srgbClr val="00B050"/>
                </a:solidFill>
              </a:rPr>
              <a:t>nilai</a:t>
            </a:r>
            <a:r>
              <a:rPr lang="en-US" sz="2400" dirty="0">
                <a:solidFill>
                  <a:srgbClr val="00B050"/>
                </a:solidFill>
              </a:rPr>
              <a:t> </a:t>
            </a:r>
            <a:r>
              <a:rPr lang="en-US" sz="2400" dirty="0" err="1">
                <a:solidFill>
                  <a:srgbClr val="00B050"/>
                </a:solidFill>
              </a:rPr>
              <a:t>sel</a:t>
            </a:r>
            <a:r>
              <a:rPr lang="en-US" sz="2400" dirty="0">
                <a:solidFill>
                  <a:srgbClr val="00B050"/>
                </a:solidFill>
              </a:rPr>
              <a:t> A1=1, </a:t>
            </a:r>
            <a:r>
              <a:rPr lang="en-US" sz="2400" dirty="0" err="1">
                <a:solidFill>
                  <a:srgbClr val="00B050"/>
                </a:solidFill>
              </a:rPr>
              <a:t>maka</a:t>
            </a:r>
            <a:r>
              <a:rPr lang="en-US" sz="2400" dirty="0">
                <a:solidFill>
                  <a:srgbClr val="00B050"/>
                </a:solidFill>
              </a:rPr>
              <a:t> </a:t>
            </a:r>
            <a:r>
              <a:rPr lang="en-US" sz="2400" dirty="0" err="1">
                <a:solidFill>
                  <a:srgbClr val="00B050"/>
                </a:solidFill>
              </a:rPr>
              <a:t>hasilnya</a:t>
            </a:r>
            <a:r>
              <a:rPr lang="en-US" sz="2400" dirty="0">
                <a:solidFill>
                  <a:srgbClr val="00B050"/>
                </a:solidFill>
              </a:rPr>
              <a:t> 2, </a:t>
            </a:r>
            <a:r>
              <a:rPr lang="en-US" sz="2400" dirty="0" err="1">
                <a:solidFill>
                  <a:srgbClr val="00B050"/>
                </a:solidFill>
              </a:rPr>
              <a:t>jika</a:t>
            </a:r>
            <a:r>
              <a:rPr lang="en-US" sz="2400" dirty="0">
                <a:solidFill>
                  <a:srgbClr val="00B050"/>
                </a:solidFill>
              </a:rPr>
              <a:t> </a:t>
            </a:r>
            <a:r>
              <a:rPr lang="en-US" sz="2400" dirty="0" err="1">
                <a:solidFill>
                  <a:srgbClr val="00B050"/>
                </a:solidFill>
              </a:rPr>
              <a:t>tidak</a:t>
            </a:r>
            <a:r>
              <a:rPr lang="en-US" sz="2400" dirty="0">
                <a:solidFill>
                  <a:srgbClr val="00B050"/>
                </a:solidFill>
              </a:rPr>
              <a:t>, </a:t>
            </a:r>
            <a:r>
              <a:rPr lang="en-US" sz="2400" dirty="0" err="1">
                <a:solidFill>
                  <a:srgbClr val="00B050"/>
                </a:solidFill>
              </a:rPr>
              <a:t>maka</a:t>
            </a:r>
            <a:r>
              <a:rPr lang="en-US" sz="2400" dirty="0">
                <a:solidFill>
                  <a:srgbClr val="00B050"/>
                </a:solidFill>
              </a:rPr>
              <a:t> </a:t>
            </a:r>
            <a:r>
              <a:rPr lang="en-US" sz="2400" dirty="0" err="1">
                <a:solidFill>
                  <a:srgbClr val="00B050"/>
                </a:solidFill>
              </a:rPr>
              <a:t>akan</a:t>
            </a:r>
            <a:r>
              <a:rPr lang="en-US" sz="2400" dirty="0">
                <a:solidFill>
                  <a:srgbClr val="00B050"/>
                </a:solidFill>
              </a:rPr>
              <a:t> </a:t>
            </a:r>
            <a:r>
              <a:rPr lang="en-US" sz="2400" dirty="0" err="1">
                <a:solidFill>
                  <a:srgbClr val="00B050"/>
                </a:solidFill>
              </a:rPr>
              <a:t>bernilai</a:t>
            </a:r>
            <a:r>
              <a:rPr lang="en-US" sz="2400" dirty="0">
                <a:solidFill>
                  <a:srgbClr val="00B050"/>
                </a:solidFill>
              </a:rPr>
              <a:t> 0. </a:t>
            </a:r>
            <a:r>
              <a:rPr lang="en-US" sz="2400" dirty="0" err="1">
                <a:solidFill>
                  <a:srgbClr val="00B050"/>
                </a:solidFill>
              </a:rPr>
              <a:t>Biasanya</a:t>
            </a:r>
            <a:r>
              <a:rPr lang="en-US" sz="2400" dirty="0">
                <a:solidFill>
                  <a:srgbClr val="00B050"/>
                </a:solidFill>
              </a:rPr>
              <a:t> </a:t>
            </a:r>
            <a:r>
              <a:rPr lang="en-US" sz="2400" dirty="0" err="1">
                <a:solidFill>
                  <a:srgbClr val="00B050"/>
                </a:solidFill>
              </a:rPr>
              <a:t>fungsi</a:t>
            </a:r>
            <a:r>
              <a:rPr lang="en-US" sz="2400" dirty="0">
                <a:solidFill>
                  <a:srgbClr val="00B050"/>
                </a:solidFill>
              </a:rPr>
              <a:t> </a:t>
            </a:r>
            <a:r>
              <a:rPr lang="en-US" sz="2400" dirty="0" err="1">
                <a:solidFill>
                  <a:srgbClr val="00B050"/>
                </a:solidFill>
              </a:rPr>
              <a:t>ini</a:t>
            </a:r>
            <a:r>
              <a:rPr lang="en-US" sz="2400" dirty="0">
                <a:solidFill>
                  <a:srgbClr val="00B050"/>
                </a:solidFill>
              </a:rPr>
              <a:t> </a:t>
            </a:r>
            <a:r>
              <a:rPr lang="en-US" sz="2400" dirty="0" err="1">
                <a:solidFill>
                  <a:srgbClr val="00B050"/>
                </a:solidFill>
              </a:rPr>
              <a:t>dibantu</a:t>
            </a:r>
            <a:r>
              <a:rPr lang="en-US" sz="2400" dirty="0">
                <a:solidFill>
                  <a:srgbClr val="00B050"/>
                </a:solidFill>
              </a:rPr>
              <a:t> </a:t>
            </a:r>
            <a:r>
              <a:rPr lang="en-US" sz="2400" dirty="0" err="1">
                <a:solidFill>
                  <a:srgbClr val="00B050"/>
                </a:solidFill>
              </a:rPr>
              <a:t>oleh</a:t>
            </a:r>
            <a:r>
              <a:rPr lang="en-US" sz="2400" dirty="0">
                <a:solidFill>
                  <a:srgbClr val="00B050"/>
                </a:solidFill>
              </a:rPr>
              <a:t> operator </a:t>
            </a:r>
            <a:r>
              <a:rPr lang="en-US" sz="2400" dirty="0" err="1">
                <a:solidFill>
                  <a:srgbClr val="00B050"/>
                </a:solidFill>
              </a:rPr>
              <a:t>relasi</a:t>
            </a:r>
            <a:r>
              <a:rPr lang="en-US" sz="2400" dirty="0">
                <a:solidFill>
                  <a:srgbClr val="00B050"/>
                </a:solidFill>
              </a:rPr>
              <a:t> (</a:t>
            </a:r>
            <a:r>
              <a:rPr lang="en-US" sz="2400" dirty="0" err="1">
                <a:solidFill>
                  <a:srgbClr val="00B050"/>
                </a:solidFill>
              </a:rPr>
              <a:t>pembanding</a:t>
            </a:r>
            <a:r>
              <a:rPr lang="en-US" sz="2400" dirty="0">
                <a:solidFill>
                  <a:srgbClr val="00B050"/>
                </a:solidFill>
              </a:rPr>
              <a:t>) </a:t>
            </a:r>
            <a:r>
              <a:rPr lang="en-US" sz="2400" dirty="0" err="1">
                <a:solidFill>
                  <a:srgbClr val="00B050"/>
                </a:solidFill>
              </a:rPr>
              <a:t>seperti</a:t>
            </a:r>
            <a:r>
              <a:rPr lang="en-US" sz="2400" dirty="0">
                <a:solidFill>
                  <a:srgbClr val="00B050"/>
                </a:solidFill>
              </a:rPr>
              <a:t> </a:t>
            </a:r>
            <a:r>
              <a:rPr lang="en-US" sz="2400" dirty="0" err="1" smtClean="0">
                <a:solidFill>
                  <a:srgbClr val="00B050"/>
                </a:solidFill>
              </a:rPr>
              <a:t>berikut</a:t>
            </a:r>
            <a:r>
              <a:rPr lang="en-US" sz="2400" dirty="0" smtClean="0">
                <a:solidFill>
                  <a:srgbClr val="00B050"/>
                </a:solidFill>
              </a:rPr>
              <a:t> </a:t>
            </a:r>
          </a:p>
          <a:p>
            <a:pPr marL="324000" lvl="1" indent="0">
              <a:buNone/>
            </a:pPr>
            <a:r>
              <a:rPr lang="en-US" sz="2400" dirty="0" err="1" smtClean="0">
                <a:solidFill>
                  <a:srgbClr val="0070C0"/>
                </a:solidFill>
              </a:rPr>
              <a:t>Lambang</a:t>
            </a:r>
            <a:r>
              <a:rPr lang="en-US" sz="2400" dirty="0" smtClean="0">
                <a:solidFill>
                  <a:srgbClr val="0070C0"/>
                </a:solidFill>
              </a:rPr>
              <a:t> </a:t>
            </a:r>
            <a:r>
              <a:rPr lang="en-US" sz="2400" dirty="0" err="1" smtClean="0">
                <a:solidFill>
                  <a:srgbClr val="0070C0"/>
                </a:solidFill>
              </a:rPr>
              <a:t>fungsi</a:t>
            </a:r>
            <a:r>
              <a:rPr lang="en-US" sz="2400" dirty="0" smtClean="0">
                <a:solidFill>
                  <a:srgbClr val="0070C0"/>
                </a:solidFill>
              </a:rPr>
              <a:t> :</a:t>
            </a:r>
          </a:p>
          <a:p>
            <a:pPr marL="324000" lvl="1" indent="0">
              <a:buNone/>
            </a:pPr>
            <a:r>
              <a:rPr lang="en-US" sz="2400" dirty="0" smtClean="0">
                <a:solidFill>
                  <a:srgbClr val="0070C0"/>
                </a:solidFill>
              </a:rPr>
              <a:t>=, &lt;, &gt;, &lt;= (</a:t>
            </a:r>
            <a:r>
              <a:rPr lang="en-US" sz="2400" dirty="0" err="1" smtClean="0">
                <a:solidFill>
                  <a:srgbClr val="0070C0"/>
                </a:solidFill>
              </a:rPr>
              <a:t>lebih</a:t>
            </a:r>
            <a:r>
              <a:rPr lang="en-US" sz="2400" dirty="0" smtClean="0">
                <a:solidFill>
                  <a:srgbClr val="0070C0"/>
                </a:solidFill>
              </a:rPr>
              <a:t> </a:t>
            </a:r>
            <a:r>
              <a:rPr lang="en-US" sz="2400" dirty="0" err="1" smtClean="0">
                <a:solidFill>
                  <a:srgbClr val="0070C0"/>
                </a:solidFill>
              </a:rPr>
              <a:t>kecil</a:t>
            </a:r>
            <a:r>
              <a:rPr lang="en-US" sz="2400" dirty="0" smtClean="0">
                <a:solidFill>
                  <a:srgbClr val="0070C0"/>
                </a:solidFill>
              </a:rPr>
              <a:t> </a:t>
            </a:r>
            <a:r>
              <a:rPr lang="en-US" sz="2400" dirty="0" err="1" smtClean="0">
                <a:solidFill>
                  <a:srgbClr val="0070C0"/>
                </a:solidFill>
              </a:rPr>
              <a:t>atau</a:t>
            </a:r>
            <a:r>
              <a:rPr lang="en-US" sz="2400" dirty="0" smtClean="0">
                <a:solidFill>
                  <a:srgbClr val="0070C0"/>
                </a:solidFill>
              </a:rPr>
              <a:t> </a:t>
            </a:r>
            <a:r>
              <a:rPr lang="en-US" sz="2400" dirty="0" err="1" smtClean="0">
                <a:solidFill>
                  <a:srgbClr val="0070C0"/>
                </a:solidFill>
              </a:rPr>
              <a:t>sama</a:t>
            </a:r>
            <a:r>
              <a:rPr lang="en-US" sz="2400" dirty="0" smtClean="0">
                <a:solidFill>
                  <a:srgbClr val="0070C0"/>
                </a:solidFill>
              </a:rPr>
              <a:t> </a:t>
            </a:r>
            <a:r>
              <a:rPr lang="en-US" sz="2400" dirty="0" err="1" smtClean="0">
                <a:solidFill>
                  <a:srgbClr val="0070C0"/>
                </a:solidFill>
              </a:rPr>
              <a:t>dengan</a:t>
            </a:r>
            <a:r>
              <a:rPr lang="en-US" sz="2400" dirty="0" smtClean="0">
                <a:solidFill>
                  <a:srgbClr val="0070C0"/>
                </a:solidFill>
              </a:rPr>
              <a:t>), &gt;= (</a:t>
            </a:r>
            <a:r>
              <a:rPr lang="en-US" sz="2400" dirty="0" err="1" smtClean="0">
                <a:solidFill>
                  <a:srgbClr val="0070C0"/>
                </a:solidFill>
              </a:rPr>
              <a:t>lebih</a:t>
            </a:r>
            <a:r>
              <a:rPr lang="en-US" sz="2400" dirty="0" smtClean="0">
                <a:solidFill>
                  <a:srgbClr val="0070C0"/>
                </a:solidFill>
              </a:rPr>
              <a:t> </a:t>
            </a:r>
            <a:r>
              <a:rPr lang="en-US" sz="2400" dirty="0" err="1" smtClean="0">
                <a:solidFill>
                  <a:srgbClr val="0070C0"/>
                </a:solidFill>
              </a:rPr>
              <a:t>besar</a:t>
            </a:r>
            <a:r>
              <a:rPr lang="en-US" sz="2400" dirty="0" smtClean="0">
                <a:solidFill>
                  <a:srgbClr val="0070C0"/>
                </a:solidFill>
              </a:rPr>
              <a:t> </a:t>
            </a:r>
            <a:r>
              <a:rPr lang="en-US" sz="2400" dirty="0" err="1" smtClean="0">
                <a:solidFill>
                  <a:srgbClr val="0070C0"/>
                </a:solidFill>
              </a:rPr>
              <a:t>atau</a:t>
            </a:r>
            <a:r>
              <a:rPr lang="en-US" sz="2400" dirty="0" smtClean="0">
                <a:solidFill>
                  <a:srgbClr val="0070C0"/>
                </a:solidFill>
              </a:rPr>
              <a:t> </a:t>
            </a:r>
            <a:r>
              <a:rPr lang="en-US" sz="2400" dirty="0" err="1" smtClean="0">
                <a:solidFill>
                  <a:srgbClr val="0070C0"/>
                </a:solidFill>
              </a:rPr>
              <a:t>sama</a:t>
            </a:r>
            <a:r>
              <a:rPr lang="en-US" sz="2400" dirty="0" smtClean="0">
                <a:solidFill>
                  <a:srgbClr val="0070C0"/>
                </a:solidFill>
              </a:rPr>
              <a:t> </a:t>
            </a:r>
            <a:r>
              <a:rPr lang="en-US" sz="2400" dirty="0" err="1" smtClean="0">
                <a:solidFill>
                  <a:srgbClr val="0070C0"/>
                </a:solidFill>
              </a:rPr>
              <a:t>dengan</a:t>
            </a:r>
            <a:r>
              <a:rPr lang="en-US" sz="2400" dirty="0" smtClean="0">
                <a:solidFill>
                  <a:srgbClr val="0070C0"/>
                </a:solidFill>
              </a:rPr>
              <a:t>), &lt;&gt; (</a:t>
            </a:r>
            <a:r>
              <a:rPr lang="en-US" sz="2400" dirty="0" err="1" smtClean="0">
                <a:solidFill>
                  <a:srgbClr val="0070C0"/>
                </a:solidFill>
              </a:rPr>
              <a:t>tidak</a:t>
            </a:r>
            <a:r>
              <a:rPr lang="en-US" sz="2400" dirty="0" smtClean="0">
                <a:solidFill>
                  <a:srgbClr val="0070C0"/>
                </a:solidFill>
              </a:rPr>
              <a:t> </a:t>
            </a:r>
            <a:r>
              <a:rPr lang="en-US" sz="2400" dirty="0" err="1" smtClean="0">
                <a:solidFill>
                  <a:srgbClr val="0070C0"/>
                </a:solidFill>
              </a:rPr>
              <a:t>sama</a:t>
            </a:r>
            <a:r>
              <a:rPr lang="en-US" sz="2400" dirty="0" smtClean="0">
                <a:solidFill>
                  <a:srgbClr val="0070C0"/>
                </a:solidFill>
              </a:rPr>
              <a:t> </a:t>
            </a:r>
            <a:r>
              <a:rPr lang="en-US" sz="2400" dirty="0" err="1" smtClean="0">
                <a:solidFill>
                  <a:srgbClr val="0070C0"/>
                </a:solidFill>
              </a:rPr>
              <a:t>dengan</a:t>
            </a:r>
            <a:r>
              <a:rPr lang="en-US" sz="2400" dirty="0" smtClean="0">
                <a:solidFill>
                  <a:srgbClr val="0070C0"/>
                </a:solidFill>
              </a:rPr>
              <a:t>)</a:t>
            </a:r>
            <a:endParaRPr lang="en-US" sz="2400" dirty="0">
              <a:solidFill>
                <a:srgbClr val="0070C0"/>
              </a:solidFill>
            </a:endParaRPr>
          </a:p>
          <a:p>
            <a:pPr marL="324000" lvl="1" indent="0">
              <a:buNone/>
            </a:pPr>
            <a:r>
              <a:rPr lang="en-US" sz="2400" b="1" dirty="0" smtClean="0">
                <a:solidFill>
                  <a:srgbClr val="0070C0"/>
                </a:solidFill>
              </a:rPr>
              <a:t>	</a:t>
            </a:r>
            <a:endParaRPr lang="en-US" sz="2400" i="1" dirty="0" smtClean="0">
              <a:solidFill>
                <a:srgbClr val="0070C0"/>
              </a:solidFill>
            </a:endParaRPr>
          </a:p>
        </p:txBody>
      </p:sp>
      <p:sp>
        <p:nvSpPr>
          <p:cNvPr id="4" name="AutoShape 2" descr="http://4.bp.blogspot.com/-TBDrm64lrMU/U_CCShvffpI/AAAAAAAABUE/xAZO5orqO5U/s1600/penggunaan-operator-excel.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20741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err="1" smtClean="0"/>
              <a:t>Mengenal</a:t>
            </a:r>
            <a:r>
              <a:rPr lang="en-US" dirty="0" smtClean="0"/>
              <a:t> </a:t>
            </a:r>
            <a:r>
              <a:rPr lang="en-US" dirty="0" err="1" smtClean="0"/>
              <a:t>fungsi</a:t>
            </a:r>
            <a:r>
              <a:rPr lang="en-US" dirty="0" smtClean="0"/>
              <a:t> </a:t>
            </a:r>
            <a:r>
              <a:rPr lang="en-US" dirty="0" err="1" smtClean="0"/>
              <a:t>pada</a:t>
            </a:r>
            <a:r>
              <a:rPr lang="en-US" dirty="0" smtClean="0"/>
              <a:t> </a:t>
            </a:r>
            <a:r>
              <a:rPr lang="en-US" dirty="0" err="1" smtClean="0"/>
              <a:t>Ms.excel</a:t>
            </a:r>
            <a:endParaRPr lang="en-US" dirty="0"/>
          </a:p>
        </p:txBody>
      </p:sp>
      <p:sp>
        <p:nvSpPr>
          <p:cNvPr id="3" name="Content Placeholder 2"/>
          <p:cNvSpPr>
            <a:spLocks noGrp="1"/>
          </p:cNvSpPr>
          <p:nvPr>
            <p:ph idx="1"/>
          </p:nvPr>
        </p:nvSpPr>
        <p:spPr>
          <a:xfrm>
            <a:off x="581192" y="1938449"/>
            <a:ext cx="11029615" cy="4368222"/>
          </a:xfrm>
        </p:spPr>
        <p:txBody>
          <a:bodyPr anchor="t">
            <a:noAutofit/>
          </a:bodyPr>
          <a:lstStyle/>
          <a:p>
            <a:r>
              <a:rPr lang="en-US" sz="2800" dirty="0" err="1" smtClean="0">
                <a:solidFill>
                  <a:srgbClr val="FF0000"/>
                </a:solidFill>
              </a:rPr>
              <a:t>Fungsi</a:t>
            </a:r>
            <a:r>
              <a:rPr lang="en-US" sz="2800" dirty="0" smtClean="0">
                <a:solidFill>
                  <a:srgbClr val="FF0000"/>
                </a:solidFill>
              </a:rPr>
              <a:t> </a:t>
            </a:r>
            <a:r>
              <a:rPr lang="en-US" sz="2800" dirty="0" err="1" smtClean="0">
                <a:solidFill>
                  <a:srgbClr val="FF0000"/>
                </a:solidFill>
              </a:rPr>
              <a:t>logika</a:t>
            </a:r>
            <a:r>
              <a:rPr lang="en-US" sz="2800" dirty="0" smtClean="0">
                <a:solidFill>
                  <a:srgbClr val="FF0000"/>
                </a:solidFill>
              </a:rPr>
              <a:t> IF</a:t>
            </a:r>
          </a:p>
          <a:p>
            <a:pPr marL="0" indent="0" fontAlgn="base">
              <a:buNone/>
            </a:pPr>
            <a:r>
              <a:rPr lang="en-US" sz="2800" dirty="0" smtClean="0">
                <a:solidFill>
                  <a:srgbClr val="0070C0"/>
                </a:solidFill>
              </a:rPr>
              <a:t>	</a:t>
            </a:r>
            <a:r>
              <a:rPr lang="en-US" sz="2800" dirty="0" err="1" smtClean="0">
                <a:solidFill>
                  <a:srgbClr val="00B050"/>
                </a:solidFill>
              </a:rPr>
              <a:t>Bentuk</a:t>
            </a:r>
            <a:r>
              <a:rPr lang="en-US" sz="2800" dirty="0" smtClean="0">
                <a:solidFill>
                  <a:srgbClr val="00B050"/>
                </a:solidFill>
              </a:rPr>
              <a:t> </a:t>
            </a:r>
            <a:r>
              <a:rPr lang="en-US" sz="2800" dirty="0" err="1">
                <a:solidFill>
                  <a:srgbClr val="00B050"/>
                </a:solidFill>
              </a:rPr>
              <a:t>umum</a:t>
            </a:r>
            <a:r>
              <a:rPr lang="en-US" sz="2800" dirty="0">
                <a:solidFill>
                  <a:srgbClr val="00B050"/>
                </a:solidFill>
              </a:rPr>
              <a:t> </a:t>
            </a:r>
            <a:r>
              <a:rPr lang="en-US" sz="2800" dirty="0" err="1">
                <a:solidFill>
                  <a:srgbClr val="00B050"/>
                </a:solidFill>
              </a:rPr>
              <a:t>penulisan</a:t>
            </a:r>
            <a:r>
              <a:rPr lang="en-US" sz="2800" dirty="0">
                <a:solidFill>
                  <a:srgbClr val="00B050"/>
                </a:solidFill>
              </a:rPr>
              <a:t> </a:t>
            </a:r>
            <a:r>
              <a:rPr lang="en-US" sz="2800" dirty="0" err="1">
                <a:solidFill>
                  <a:srgbClr val="00B050"/>
                </a:solidFill>
              </a:rPr>
              <a:t>fungsi</a:t>
            </a:r>
            <a:r>
              <a:rPr lang="en-US" sz="2800" dirty="0">
                <a:solidFill>
                  <a:srgbClr val="00B050"/>
                </a:solidFill>
              </a:rPr>
              <a:t> </a:t>
            </a:r>
            <a:r>
              <a:rPr lang="en-US" sz="2800" dirty="0" err="1">
                <a:solidFill>
                  <a:srgbClr val="00B050"/>
                </a:solidFill>
              </a:rPr>
              <a:t>ini</a:t>
            </a:r>
            <a:r>
              <a:rPr lang="en-US" sz="2800" dirty="0">
                <a:solidFill>
                  <a:srgbClr val="00B050"/>
                </a:solidFill>
              </a:rPr>
              <a:t> </a:t>
            </a:r>
            <a:r>
              <a:rPr lang="en-US" sz="2800" dirty="0" err="1">
                <a:solidFill>
                  <a:srgbClr val="00B050"/>
                </a:solidFill>
              </a:rPr>
              <a:t>adalah</a:t>
            </a:r>
            <a:r>
              <a:rPr lang="en-US" sz="2800" dirty="0">
                <a:solidFill>
                  <a:srgbClr val="00B050"/>
                </a:solidFill>
              </a:rPr>
              <a:t> ;</a:t>
            </a:r>
          </a:p>
          <a:p>
            <a:pPr marL="0" indent="0" fontAlgn="base">
              <a:buNone/>
            </a:pPr>
            <a:r>
              <a:rPr lang="en-US" sz="2800" b="1" dirty="0">
                <a:solidFill>
                  <a:srgbClr val="0070C0"/>
                </a:solidFill>
              </a:rPr>
              <a:t>	=IF(</a:t>
            </a:r>
            <a:r>
              <a:rPr lang="en-US" sz="2800" b="1" dirty="0" err="1">
                <a:solidFill>
                  <a:srgbClr val="0070C0"/>
                </a:solidFill>
              </a:rPr>
              <a:t>logical_test,value_if_true,value_if_false</a:t>
            </a:r>
            <a:r>
              <a:rPr lang="en-US" sz="2800" b="1" dirty="0">
                <a:solidFill>
                  <a:srgbClr val="0070C0"/>
                </a:solidFill>
              </a:rPr>
              <a:t>)</a:t>
            </a:r>
            <a:r>
              <a:rPr lang="en-US" sz="2800" dirty="0">
                <a:solidFill>
                  <a:srgbClr val="0070C0"/>
                </a:solidFill>
              </a:rPr>
              <a:t>, </a:t>
            </a:r>
            <a:r>
              <a:rPr lang="en-US" sz="2800" dirty="0" err="1">
                <a:solidFill>
                  <a:srgbClr val="0070C0"/>
                </a:solidFill>
              </a:rPr>
              <a:t>artinya</a:t>
            </a:r>
            <a:r>
              <a:rPr lang="en-US" sz="2800" dirty="0">
                <a:solidFill>
                  <a:srgbClr val="0070C0"/>
                </a:solidFill>
              </a:rPr>
              <a:t> </a:t>
            </a:r>
            <a:r>
              <a:rPr lang="en-US" sz="2800" dirty="0" err="1">
                <a:solidFill>
                  <a:srgbClr val="0070C0"/>
                </a:solidFill>
              </a:rPr>
              <a:t>kalau</a:t>
            </a:r>
            <a:r>
              <a:rPr lang="en-US" sz="2800" dirty="0">
                <a:solidFill>
                  <a:srgbClr val="0070C0"/>
                </a:solidFill>
              </a:rPr>
              <a:t> </a:t>
            </a:r>
            <a:r>
              <a:rPr lang="en-US" sz="2800" dirty="0" err="1">
                <a:solidFill>
                  <a:srgbClr val="0070C0"/>
                </a:solidFill>
              </a:rPr>
              <a:t>ekspresi</a:t>
            </a:r>
            <a:r>
              <a:rPr lang="en-US" sz="2800" dirty="0">
                <a:solidFill>
                  <a:srgbClr val="0070C0"/>
                </a:solidFill>
              </a:rPr>
              <a:t> </a:t>
            </a:r>
            <a:r>
              <a:rPr lang="en-US" sz="2800" dirty="0" err="1">
                <a:solidFill>
                  <a:srgbClr val="0070C0"/>
                </a:solidFill>
              </a:rPr>
              <a:t>logika</a:t>
            </a:r>
            <a:r>
              <a:rPr lang="en-US" sz="2800" dirty="0">
                <a:solidFill>
                  <a:srgbClr val="0070C0"/>
                </a:solidFill>
              </a:rPr>
              <a:t> (</a:t>
            </a:r>
            <a:r>
              <a:rPr lang="en-US" sz="2800" i="1" dirty="0" err="1">
                <a:solidFill>
                  <a:srgbClr val="0070C0"/>
                </a:solidFill>
              </a:rPr>
              <a:t>logical_test</a:t>
            </a:r>
            <a:r>
              <a:rPr lang="en-US" sz="2800" dirty="0">
                <a:solidFill>
                  <a:srgbClr val="0070C0"/>
                </a:solidFill>
              </a:rPr>
              <a:t>) </a:t>
            </a:r>
            <a:r>
              <a:rPr lang="en-US" sz="2800" dirty="0" err="1">
                <a:solidFill>
                  <a:srgbClr val="0070C0"/>
                </a:solidFill>
              </a:rPr>
              <a:t>bernilai</a:t>
            </a:r>
            <a:r>
              <a:rPr lang="en-US" sz="2800" dirty="0">
                <a:solidFill>
                  <a:srgbClr val="0070C0"/>
                </a:solidFill>
              </a:rPr>
              <a:t> </a:t>
            </a:r>
            <a:r>
              <a:rPr lang="en-US" sz="2800" dirty="0" err="1">
                <a:solidFill>
                  <a:srgbClr val="0070C0"/>
                </a:solidFill>
              </a:rPr>
              <a:t>benar</a:t>
            </a:r>
            <a:r>
              <a:rPr lang="en-US" sz="2800" dirty="0">
                <a:solidFill>
                  <a:srgbClr val="0070C0"/>
                </a:solidFill>
              </a:rPr>
              <a:t>, </a:t>
            </a:r>
            <a:r>
              <a:rPr lang="en-US" sz="2800" dirty="0" err="1">
                <a:solidFill>
                  <a:srgbClr val="0070C0"/>
                </a:solidFill>
              </a:rPr>
              <a:t>maka</a:t>
            </a:r>
            <a:r>
              <a:rPr lang="en-US" sz="2800" dirty="0">
                <a:solidFill>
                  <a:srgbClr val="0070C0"/>
                </a:solidFill>
              </a:rPr>
              <a:t> 	</a:t>
            </a:r>
            <a:r>
              <a:rPr lang="en-US" sz="2800" dirty="0" err="1">
                <a:solidFill>
                  <a:srgbClr val="0070C0"/>
                </a:solidFill>
              </a:rPr>
              <a:t>perintah</a:t>
            </a:r>
            <a:r>
              <a:rPr lang="en-US" sz="2800" dirty="0">
                <a:solidFill>
                  <a:srgbClr val="0070C0"/>
                </a:solidFill>
              </a:rPr>
              <a:t> </a:t>
            </a:r>
            <a:r>
              <a:rPr lang="en-US" sz="2800" dirty="0" err="1">
                <a:solidFill>
                  <a:srgbClr val="0070C0"/>
                </a:solidFill>
              </a:rPr>
              <a:t>pada</a:t>
            </a:r>
            <a:r>
              <a:rPr lang="en-US" sz="2800" dirty="0">
                <a:solidFill>
                  <a:srgbClr val="0070C0"/>
                </a:solidFill>
              </a:rPr>
              <a:t> </a:t>
            </a:r>
            <a:r>
              <a:rPr lang="en-US" sz="2800" i="1" dirty="0" err="1">
                <a:solidFill>
                  <a:srgbClr val="0070C0"/>
                </a:solidFill>
              </a:rPr>
              <a:t>value_if_true</a:t>
            </a:r>
            <a:r>
              <a:rPr lang="en-US" sz="2800" dirty="0">
                <a:solidFill>
                  <a:srgbClr val="0070C0"/>
                </a:solidFill>
              </a:rPr>
              <a:t> </a:t>
            </a:r>
            <a:r>
              <a:rPr lang="en-US" sz="2800" dirty="0" err="1">
                <a:solidFill>
                  <a:srgbClr val="0070C0"/>
                </a:solidFill>
              </a:rPr>
              <a:t>akan</a:t>
            </a:r>
            <a:r>
              <a:rPr lang="en-US" sz="2800" dirty="0">
                <a:solidFill>
                  <a:srgbClr val="0070C0"/>
                </a:solidFill>
              </a:rPr>
              <a:t> </a:t>
            </a:r>
            <a:r>
              <a:rPr lang="en-US" sz="2800" dirty="0" err="1">
                <a:solidFill>
                  <a:srgbClr val="0070C0"/>
                </a:solidFill>
              </a:rPr>
              <a:t>dilaksanakan</a:t>
            </a:r>
            <a:r>
              <a:rPr lang="en-US" sz="2800" dirty="0">
                <a:solidFill>
                  <a:srgbClr val="0070C0"/>
                </a:solidFill>
              </a:rPr>
              <a:t>, </a:t>
            </a:r>
            <a:r>
              <a:rPr lang="en-US" sz="2800" dirty="0" err="1">
                <a:solidFill>
                  <a:srgbClr val="0070C0"/>
                </a:solidFill>
              </a:rPr>
              <a:t>jika</a:t>
            </a:r>
            <a:r>
              <a:rPr lang="en-US" sz="2800" dirty="0">
                <a:solidFill>
                  <a:srgbClr val="0070C0"/>
                </a:solidFill>
              </a:rPr>
              <a:t> </a:t>
            </a:r>
            <a:r>
              <a:rPr lang="en-US" sz="2800" dirty="0" err="1">
                <a:solidFill>
                  <a:srgbClr val="0070C0"/>
                </a:solidFill>
              </a:rPr>
              <a:t>salah</a:t>
            </a:r>
            <a:r>
              <a:rPr lang="en-US" sz="2800" dirty="0">
                <a:solidFill>
                  <a:srgbClr val="0070C0"/>
                </a:solidFill>
              </a:rPr>
              <a:t>, </a:t>
            </a:r>
            <a:r>
              <a:rPr lang="en-US" sz="2800" dirty="0" err="1">
                <a:solidFill>
                  <a:srgbClr val="0070C0"/>
                </a:solidFill>
              </a:rPr>
              <a:t>maka</a:t>
            </a:r>
            <a:r>
              <a:rPr lang="en-US" sz="2800" dirty="0">
                <a:solidFill>
                  <a:srgbClr val="0070C0"/>
                </a:solidFill>
              </a:rPr>
              <a:t> </a:t>
            </a:r>
            <a:r>
              <a:rPr lang="en-US" sz="2800" dirty="0" err="1">
                <a:solidFill>
                  <a:srgbClr val="0070C0"/>
                </a:solidFill>
              </a:rPr>
              <a:t>perintah</a:t>
            </a:r>
            <a:r>
              <a:rPr lang="en-US" sz="2800" dirty="0">
                <a:solidFill>
                  <a:srgbClr val="0070C0"/>
                </a:solidFill>
              </a:rPr>
              <a:t> </a:t>
            </a:r>
            <a:r>
              <a:rPr lang="en-US" sz="2800" dirty="0" err="1">
                <a:solidFill>
                  <a:srgbClr val="0070C0"/>
                </a:solidFill>
              </a:rPr>
              <a:t>pada</a:t>
            </a:r>
            <a:r>
              <a:rPr lang="en-US" sz="2800" dirty="0">
                <a:solidFill>
                  <a:srgbClr val="0070C0"/>
                </a:solidFill>
              </a:rPr>
              <a:t> </a:t>
            </a:r>
            <a:r>
              <a:rPr lang="en-US" sz="2800" i="1" dirty="0" err="1">
                <a:solidFill>
                  <a:srgbClr val="0070C0"/>
                </a:solidFill>
              </a:rPr>
              <a:t>value_if_false</a:t>
            </a:r>
            <a:r>
              <a:rPr lang="en-US" sz="2800" dirty="0">
                <a:solidFill>
                  <a:srgbClr val="0070C0"/>
                </a:solidFill>
              </a:rPr>
              <a:t> yang </a:t>
            </a:r>
            <a:r>
              <a:rPr lang="en-US" sz="2800" dirty="0" err="1">
                <a:solidFill>
                  <a:srgbClr val="0070C0"/>
                </a:solidFill>
              </a:rPr>
              <a:t>akan</a:t>
            </a:r>
            <a:r>
              <a:rPr lang="en-US" sz="2800" dirty="0">
                <a:solidFill>
                  <a:srgbClr val="0070C0"/>
                </a:solidFill>
              </a:rPr>
              <a:t> </a:t>
            </a:r>
            <a:r>
              <a:rPr lang="en-US" sz="2800" dirty="0" err="1">
                <a:solidFill>
                  <a:srgbClr val="0070C0"/>
                </a:solidFill>
              </a:rPr>
              <a:t>dilaksanakan</a:t>
            </a:r>
            <a:r>
              <a:rPr lang="en-US" sz="2800" dirty="0"/>
              <a:t>.</a:t>
            </a:r>
          </a:p>
          <a:p>
            <a:pPr lvl="1"/>
            <a:endParaRPr lang="en-US" sz="3200" dirty="0" smtClean="0">
              <a:solidFill>
                <a:srgbClr val="FF0000"/>
              </a:solidFill>
            </a:endParaRPr>
          </a:p>
        </p:txBody>
      </p:sp>
      <p:sp>
        <p:nvSpPr>
          <p:cNvPr id="4" name="AutoShape 2" descr="http://4.bp.blogspot.com/-TBDrm64lrMU/U_CCShvffpI/AAAAAAAABUE/xAZO5orqO5U/s1600/penggunaan-operator-excel.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122213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err="1" smtClean="0"/>
              <a:t>Mengenal</a:t>
            </a:r>
            <a:r>
              <a:rPr lang="en-US" dirty="0" smtClean="0"/>
              <a:t> </a:t>
            </a:r>
            <a:r>
              <a:rPr lang="en-US" dirty="0" err="1" smtClean="0"/>
              <a:t>fungsi</a:t>
            </a:r>
            <a:r>
              <a:rPr lang="en-US" dirty="0" smtClean="0"/>
              <a:t> </a:t>
            </a:r>
            <a:r>
              <a:rPr lang="en-US" dirty="0" err="1" smtClean="0"/>
              <a:t>pada</a:t>
            </a:r>
            <a:r>
              <a:rPr lang="en-US" dirty="0" smtClean="0"/>
              <a:t> </a:t>
            </a:r>
            <a:r>
              <a:rPr lang="en-US" dirty="0" err="1" smtClean="0"/>
              <a:t>Ms.excel</a:t>
            </a:r>
            <a:endParaRPr lang="en-US" dirty="0"/>
          </a:p>
        </p:txBody>
      </p:sp>
      <p:sp>
        <p:nvSpPr>
          <p:cNvPr id="3" name="Content Placeholder 2"/>
          <p:cNvSpPr>
            <a:spLocks noGrp="1"/>
          </p:cNvSpPr>
          <p:nvPr>
            <p:ph idx="1"/>
          </p:nvPr>
        </p:nvSpPr>
        <p:spPr>
          <a:xfrm>
            <a:off x="581192" y="1938449"/>
            <a:ext cx="11029615" cy="4368222"/>
          </a:xfrm>
        </p:spPr>
        <p:txBody>
          <a:bodyPr anchor="t">
            <a:noAutofit/>
          </a:bodyPr>
          <a:lstStyle/>
          <a:p>
            <a:r>
              <a:rPr lang="en-US" sz="2400" dirty="0" err="1" smtClean="0">
                <a:solidFill>
                  <a:srgbClr val="FF0000"/>
                </a:solidFill>
              </a:rPr>
              <a:t>Fungsi</a:t>
            </a:r>
            <a:r>
              <a:rPr lang="en-US" sz="2400" dirty="0" smtClean="0">
                <a:solidFill>
                  <a:srgbClr val="FF0000"/>
                </a:solidFill>
              </a:rPr>
              <a:t> NOT</a:t>
            </a:r>
          </a:p>
          <a:p>
            <a:pPr marL="0" indent="0">
              <a:buNone/>
            </a:pPr>
            <a:r>
              <a:rPr lang="en-US" sz="2400" dirty="0" smtClean="0"/>
              <a:t>	</a:t>
            </a:r>
            <a:r>
              <a:rPr lang="en-US" sz="2400" dirty="0" err="1" smtClean="0">
                <a:solidFill>
                  <a:srgbClr val="00B050"/>
                </a:solidFill>
              </a:rPr>
              <a:t>Rumus</a:t>
            </a:r>
            <a:r>
              <a:rPr lang="en-US" sz="2400" dirty="0" smtClean="0">
                <a:solidFill>
                  <a:srgbClr val="00B050"/>
                </a:solidFill>
              </a:rPr>
              <a:t> </a:t>
            </a:r>
            <a:r>
              <a:rPr lang="en-US" sz="2400" dirty="0">
                <a:solidFill>
                  <a:srgbClr val="00B050"/>
                </a:solidFill>
              </a:rPr>
              <a:t>NOT </a:t>
            </a:r>
            <a:r>
              <a:rPr lang="en-US" sz="2400" dirty="0" err="1">
                <a:solidFill>
                  <a:srgbClr val="00B050"/>
                </a:solidFill>
              </a:rPr>
              <a:t>berfungsi</a:t>
            </a:r>
            <a:r>
              <a:rPr lang="en-US" sz="2400" dirty="0">
                <a:solidFill>
                  <a:srgbClr val="00B050"/>
                </a:solidFill>
              </a:rPr>
              <a:t> </a:t>
            </a:r>
            <a:r>
              <a:rPr lang="en-US" sz="2400" dirty="0" err="1">
                <a:solidFill>
                  <a:srgbClr val="00B050"/>
                </a:solidFill>
              </a:rPr>
              <a:t>mengubah</a:t>
            </a:r>
            <a:r>
              <a:rPr lang="en-US" sz="2400" dirty="0">
                <a:solidFill>
                  <a:srgbClr val="00B050"/>
                </a:solidFill>
              </a:rPr>
              <a:t> </a:t>
            </a:r>
            <a:r>
              <a:rPr lang="en-US" sz="2400" dirty="0" err="1">
                <a:solidFill>
                  <a:srgbClr val="00B050"/>
                </a:solidFill>
              </a:rPr>
              <a:t>nilai</a:t>
            </a:r>
            <a:r>
              <a:rPr lang="en-US" sz="2400" dirty="0">
                <a:solidFill>
                  <a:srgbClr val="00B050"/>
                </a:solidFill>
              </a:rPr>
              <a:t> TRUE </a:t>
            </a:r>
            <a:r>
              <a:rPr lang="en-US" sz="2400" dirty="0" err="1">
                <a:solidFill>
                  <a:srgbClr val="00B050"/>
                </a:solidFill>
              </a:rPr>
              <a:t>menjadi</a:t>
            </a:r>
            <a:r>
              <a:rPr lang="en-US" sz="2400" dirty="0">
                <a:solidFill>
                  <a:srgbClr val="00B050"/>
                </a:solidFill>
              </a:rPr>
              <a:t> FALSE </a:t>
            </a:r>
            <a:r>
              <a:rPr lang="en-US" sz="2400" dirty="0" err="1">
                <a:solidFill>
                  <a:srgbClr val="00B050"/>
                </a:solidFill>
              </a:rPr>
              <a:t>dan</a:t>
            </a:r>
            <a:r>
              <a:rPr lang="en-US" sz="2400" dirty="0">
                <a:solidFill>
                  <a:srgbClr val="00B050"/>
                </a:solidFill>
              </a:rPr>
              <a:t> FALSE </a:t>
            </a:r>
            <a:r>
              <a:rPr lang="en-US" sz="2400" dirty="0" err="1">
                <a:solidFill>
                  <a:srgbClr val="00B050"/>
                </a:solidFill>
              </a:rPr>
              <a:t>menjadi</a:t>
            </a:r>
            <a:r>
              <a:rPr lang="en-US" sz="2400" dirty="0">
                <a:solidFill>
                  <a:srgbClr val="00B050"/>
                </a:solidFill>
              </a:rPr>
              <a:t> TRUE. </a:t>
            </a:r>
            <a:r>
              <a:rPr lang="en-US" sz="2400" dirty="0" err="1">
                <a:solidFill>
                  <a:srgbClr val="00B050"/>
                </a:solidFill>
              </a:rPr>
              <a:t>Penulisan</a:t>
            </a:r>
            <a:r>
              <a:rPr lang="en-US" sz="2400" dirty="0">
                <a:solidFill>
                  <a:srgbClr val="00B050"/>
                </a:solidFill>
              </a:rPr>
              <a:t> </a:t>
            </a:r>
            <a:r>
              <a:rPr lang="en-US" sz="2400" dirty="0" err="1">
                <a:solidFill>
                  <a:srgbClr val="00B050"/>
                </a:solidFill>
              </a:rPr>
              <a:t>Syntaxnya</a:t>
            </a:r>
            <a:r>
              <a:rPr lang="en-US" sz="2400" dirty="0">
                <a:solidFill>
                  <a:srgbClr val="00B050"/>
                </a:solidFill>
              </a:rPr>
              <a:t> </a:t>
            </a:r>
            <a:r>
              <a:rPr lang="en-US" sz="2400" dirty="0" smtClean="0">
                <a:solidFill>
                  <a:srgbClr val="00B050"/>
                </a:solidFill>
              </a:rPr>
              <a:t>	</a:t>
            </a:r>
            <a:r>
              <a:rPr lang="en-US" sz="2400" dirty="0" err="1" smtClean="0">
                <a:solidFill>
                  <a:srgbClr val="00B050"/>
                </a:solidFill>
              </a:rPr>
              <a:t>adalah</a:t>
            </a:r>
            <a:r>
              <a:rPr lang="en-US" sz="2400" dirty="0" smtClean="0">
                <a:solidFill>
                  <a:srgbClr val="00B050"/>
                </a:solidFill>
              </a:rPr>
              <a:t> </a:t>
            </a:r>
            <a:r>
              <a:rPr lang="en-US" sz="2400" dirty="0" smtClean="0"/>
              <a:t>:</a:t>
            </a:r>
            <a:r>
              <a:rPr lang="en-US" sz="2400" dirty="0"/>
              <a:t/>
            </a:r>
            <a:br>
              <a:rPr lang="en-US" sz="2400" dirty="0"/>
            </a:br>
            <a:r>
              <a:rPr lang="en-US" sz="2400" dirty="0" smtClean="0"/>
              <a:t>	</a:t>
            </a:r>
            <a:r>
              <a:rPr lang="en-US" sz="2400" dirty="0" smtClean="0">
                <a:solidFill>
                  <a:srgbClr val="0070C0"/>
                </a:solidFill>
              </a:rPr>
              <a:t>=</a:t>
            </a:r>
            <a:r>
              <a:rPr lang="en-US" sz="2400" dirty="0">
                <a:solidFill>
                  <a:srgbClr val="0070C0"/>
                </a:solidFill>
              </a:rPr>
              <a:t>NOT ( Logical )</a:t>
            </a:r>
            <a:br>
              <a:rPr lang="en-US" sz="2400" dirty="0">
                <a:solidFill>
                  <a:srgbClr val="0070C0"/>
                </a:solidFill>
              </a:rPr>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solidFill>
                  <a:srgbClr val="0070C0"/>
                </a:solidFill>
              </a:rPr>
              <a:t>	</a:t>
            </a: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smtClean="0"/>
              <a:t>	</a:t>
            </a:r>
            <a:r>
              <a:rPr lang="en-US" sz="2800" b="1" dirty="0" smtClean="0">
                <a:solidFill>
                  <a:srgbClr val="0070C0"/>
                </a:solidFill>
              </a:rPr>
              <a:t>	</a:t>
            </a:r>
          </a:p>
          <a:p>
            <a:pPr marL="324000" lvl="1" indent="0">
              <a:buNone/>
            </a:pPr>
            <a:endParaRPr lang="en-US" sz="2800" i="1" dirty="0" smtClean="0">
              <a:solidFill>
                <a:srgbClr val="0070C0"/>
              </a:solidFill>
            </a:endParaRPr>
          </a:p>
        </p:txBody>
      </p:sp>
      <p:sp>
        <p:nvSpPr>
          <p:cNvPr id="4" name="AutoShape 2" descr="http://4.bp.blogspot.com/-TBDrm64lrMU/U_CCShvffpI/AAAAAAAABUE/xAZO5orqO5U/s1600/penggunaan-operator-excel.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000461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id-ID" dirty="0" smtClean="0"/>
              <a:t>Fungsi dengan and</a:t>
            </a:r>
            <a:endParaRPr lang="en-US" dirty="0"/>
          </a:p>
        </p:txBody>
      </p:sp>
      <p:sp>
        <p:nvSpPr>
          <p:cNvPr id="3" name="Content Placeholder 2"/>
          <p:cNvSpPr>
            <a:spLocks noGrp="1"/>
          </p:cNvSpPr>
          <p:nvPr>
            <p:ph idx="1"/>
          </p:nvPr>
        </p:nvSpPr>
        <p:spPr>
          <a:xfrm>
            <a:off x="581192" y="1938449"/>
            <a:ext cx="11029615" cy="4368222"/>
          </a:xfrm>
        </p:spPr>
        <p:txBody>
          <a:bodyPr anchor="t">
            <a:noAutofit/>
          </a:bodyPr>
          <a:lstStyle/>
          <a:p>
            <a:r>
              <a:rPr lang="id-ID" sz="2400" dirty="0" smtClean="0"/>
              <a:t>Fungsi </a:t>
            </a:r>
            <a:r>
              <a:rPr lang="id-ID" sz="2400" dirty="0"/>
              <a:t>logika ini merupakan penggabungan fungsi logika IF dan fungsi logika AND, yang mana semua logical test harus bernilai benar. </a:t>
            </a:r>
            <a:endParaRPr lang="id-ID" sz="2400" dirty="0" smtClean="0"/>
          </a:p>
          <a:p>
            <a:r>
              <a:rPr lang="id-ID" sz="2400" dirty="0" smtClean="0"/>
              <a:t>Bentuk </a:t>
            </a:r>
            <a:r>
              <a:rPr lang="id-ID" sz="2400" dirty="0"/>
              <a:t>umum penulisannya adalah </a:t>
            </a:r>
            <a:endParaRPr lang="id-ID" sz="2400" dirty="0" smtClean="0"/>
          </a:p>
          <a:p>
            <a:r>
              <a:rPr lang="id-ID" sz="2400" b="1" dirty="0" smtClean="0"/>
              <a:t>=(</a:t>
            </a:r>
            <a:r>
              <a:rPr lang="id-ID" sz="2400" b="1" dirty="0"/>
              <a:t>IF(AND(logical test 1;logical test 2);value if true;value if false))), </a:t>
            </a:r>
            <a:endParaRPr lang="id-ID" sz="2400" b="1" dirty="0" smtClean="0"/>
          </a:p>
          <a:p>
            <a:r>
              <a:rPr lang="id-ID" sz="2400" dirty="0" smtClean="0"/>
              <a:t>jika </a:t>
            </a:r>
            <a:r>
              <a:rPr lang="id-ID" sz="2400" dirty="0"/>
              <a:t>semua logical test bernilai benar maka perintah yang dijalankan adalah value if true, jika salah satu atau kedua logicak test bernilai salah maka perintah yang akan dijalankan adalah value if false. </a:t>
            </a:r>
            <a:endParaRPr lang="en-US" sz="2800" i="1" dirty="0" smtClean="0">
              <a:solidFill>
                <a:srgbClr val="0070C0"/>
              </a:solidFill>
            </a:endParaRPr>
          </a:p>
        </p:txBody>
      </p:sp>
      <p:sp>
        <p:nvSpPr>
          <p:cNvPr id="4" name="AutoShape 2" descr="http://4.bp.blogspot.com/-TBDrm64lrMU/U_CCShvffpI/AAAAAAAABUE/xAZO5orqO5U/s1600/penggunaan-operator-excel.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70686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id-ID" dirty="0" smtClean="0"/>
              <a:t>Fungsi dengan or</a:t>
            </a:r>
            <a:endParaRPr lang="en-US" dirty="0"/>
          </a:p>
        </p:txBody>
      </p:sp>
      <p:sp>
        <p:nvSpPr>
          <p:cNvPr id="3" name="Content Placeholder 2"/>
          <p:cNvSpPr>
            <a:spLocks noGrp="1"/>
          </p:cNvSpPr>
          <p:nvPr>
            <p:ph idx="1"/>
          </p:nvPr>
        </p:nvSpPr>
        <p:spPr>
          <a:xfrm>
            <a:off x="581192" y="1938449"/>
            <a:ext cx="11029615" cy="4368222"/>
          </a:xfrm>
        </p:spPr>
        <p:txBody>
          <a:bodyPr anchor="t">
            <a:noAutofit/>
          </a:bodyPr>
          <a:lstStyle/>
          <a:p>
            <a:r>
              <a:rPr lang="id-ID" sz="2400" dirty="0"/>
              <a:t>Fungsi logika ini merupakan penggabungan fungsi logika IF dan fungsi logika OR, yang mana salah satu logical test harus bernilai benar</a:t>
            </a:r>
            <a:r>
              <a:rPr lang="id-ID" sz="2400" dirty="0" smtClean="0"/>
              <a:t>.</a:t>
            </a:r>
          </a:p>
          <a:p>
            <a:r>
              <a:rPr lang="id-ID" sz="2400" dirty="0" smtClean="0"/>
              <a:t>Bentuk </a:t>
            </a:r>
            <a:r>
              <a:rPr lang="id-ID" sz="2400" dirty="0"/>
              <a:t>umum penulisannya adalah </a:t>
            </a:r>
            <a:endParaRPr lang="id-ID" sz="2400" dirty="0" smtClean="0"/>
          </a:p>
          <a:p>
            <a:r>
              <a:rPr lang="id-ID" sz="2400" b="1" dirty="0" smtClean="0"/>
              <a:t>=(</a:t>
            </a:r>
            <a:r>
              <a:rPr lang="id-ID" sz="2400" b="1" dirty="0"/>
              <a:t>IF(OR(logical test 1;logical test 2);value if true;value if false))), </a:t>
            </a:r>
            <a:endParaRPr lang="id-ID" sz="2400" b="1" dirty="0" smtClean="0"/>
          </a:p>
          <a:p>
            <a:r>
              <a:rPr lang="id-ID" sz="2400" dirty="0" smtClean="0"/>
              <a:t>artinya </a:t>
            </a:r>
            <a:r>
              <a:rPr lang="id-ID" sz="2400" dirty="0"/>
              <a:t>jika salah satu atau semua logical test bernilai benar maka perintah yang dijalankan adalah value if true, jika kedua logical test bernilai salah maka perintah yang akan dijalankan adalah value if false.</a:t>
            </a:r>
            <a:endParaRPr lang="en-US" sz="2800" i="1" dirty="0" smtClean="0">
              <a:solidFill>
                <a:srgbClr val="0070C0"/>
              </a:solidFill>
            </a:endParaRPr>
          </a:p>
        </p:txBody>
      </p:sp>
      <p:sp>
        <p:nvSpPr>
          <p:cNvPr id="4" name="AutoShape 2" descr="http://4.bp.blogspot.com/-TBDrm64lrMU/U_CCShvffpI/AAAAAAAABUE/xAZO5orqO5U/s1600/penggunaan-operator-excel.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712818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id-ID" dirty="0" smtClean="0"/>
              <a:t>Fungsi dengan or</a:t>
            </a:r>
            <a:endParaRPr lang="en-US" dirty="0"/>
          </a:p>
        </p:txBody>
      </p:sp>
      <p:sp>
        <p:nvSpPr>
          <p:cNvPr id="3" name="Content Placeholder 2"/>
          <p:cNvSpPr>
            <a:spLocks noGrp="1"/>
          </p:cNvSpPr>
          <p:nvPr>
            <p:ph idx="1"/>
          </p:nvPr>
        </p:nvSpPr>
        <p:spPr>
          <a:xfrm>
            <a:off x="581192" y="1938449"/>
            <a:ext cx="11029615" cy="4368222"/>
          </a:xfrm>
        </p:spPr>
        <p:txBody>
          <a:bodyPr anchor="t">
            <a:noAutofit/>
          </a:bodyPr>
          <a:lstStyle/>
          <a:p>
            <a:r>
              <a:rPr lang="id-ID" sz="2400" dirty="0"/>
              <a:t>Fungsi logika ini merupakan penggabungan fungsi logika IF dan fungsi logika OR, yang mana salah satu logical test harus bernilai benar</a:t>
            </a:r>
            <a:r>
              <a:rPr lang="id-ID" sz="2400" dirty="0" smtClean="0"/>
              <a:t>.</a:t>
            </a:r>
          </a:p>
          <a:p>
            <a:r>
              <a:rPr lang="id-ID" sz="2400" dirty="0" smtClean="0"/>
              <a:t>Bentuk </a:t>
            </a:r>
            <a:r>
              <a:rPr lang="id-ID" sz="2400" dirty="0"/>
              <a:t>umum penulisannya adalah </a:t>
            </a:r>
            <a:endParaRPr lang="id-ID" sz="2400" dirty="0" smtClean="0"/>
          </a:p>
          <a:p>
            <a:r>
              <a:rPr lang="id-ID" sz="2400" b="1" dirty="0" smtClean="0"/>
              <a:t>=(</a:t>
            </a:r>
            <a:r>
              <a:rPr lang="id-ID" sz="2400" b="1" dirty="0"/>
              <a:t>IF(OR(logical test 1;logical test 2);value if true;value if false))), </a:t>
            </a:r>
            <a:endParaRPr lang="id-ID" sz="2400" b="1" dirty="0" smtClean="0"/>
          </a:p>
          <a:p>
            <a:r>
              <a:rPr lang="id-ID" sz="2400" dirty="0" smtClean="0"/>
              <a:t>artinya </a:t>
            </a:r>
            <a:r>
              <a:rPr lang="id-ID" sz="2400" dirty="0"/>
              <a:t>jika salah satu atau semua logical test bernilai benar maka perintah yang dijalankan adalah value if true, jika kedua logical test bernilai salah maka perintah yang akan dijalankan adalah value if false.</a:t>
            </a:r>
            <a:endParaRPr lang="en-US" sz="2800" i="1" dirty="0" smtClean="0">
              <a:solidFill>
                <a:srgbClr val="0070C0"/>
              </a:solidFill>
            </a:endParaRPr>
          </a:p>
        </p:txBody>
      </p:sp>
      <p:sp>
        <p:nvSpPr>
          <p:cNvPr id="4" name="AutoShape 2" descr="http://4.bp.blogspot.com/-TBDrm64lrMU/U_CCShvffpI/AAAAAAAABUE/xAZO5orqO5U/s1600/penggunaan-operator-excel.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43907563"/>
      </p:ext>
    </p:extLst>
  </p:cSld>
  <p:clrMapOvr>
    <a:masterClrMapping/>
  </p:clrMapOvr>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1584528</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2012-06-20T23:39:00+00:00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TP102923943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843282</LocLastLocAttemptVersionLookup>
    <IsSearchable xmlns="4873beb7-5857-4685-be1f-d57550cc96cc">true</IsSearchable>
    <TemplateTemplateType xmlns="4873beb7-5857-4685-be1f-d57550cc96cc">PowerPoint Template - Slideshow Launch</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LocMarketGroupTiers2 xmlns="4873beb7-5857-4685-be1f-d57550cc96cc" xsi:nil="true"/>
    <APAuthor xmlns="4873beb7-5857-4685-be1f-d57550cc96cc">
      <UserInfo>
        <DisplayName>REDMOND\v-sa</DisplayName>
        <AccountId>2467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3EE7759-C66F-4EA4-9863-7EBA32518D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70C04F-E7AC-41AB-9C6D-1B1BB88BFF7F}">
  <ds:schemaRefs>
    <ds:schemaRef ds:uri="http://schemas.microsoft.com/office/2006/documentManagement/types"/>
    <ds:schemaRef ds:uri="4873beb7-5857-4685-be1f-d57550cc96cc"/>
    <ds:schemaRef ds:uri="http://schemas.openxmlformats.org/package/2006/metadata/core-properties"/>
    <ds:schemaRef ds:uri="http://purl.org/dc/term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3DEC53A-9DF1-4780-BE92-17E971B7A9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Welcome to PowerPoint 2013</Template>
  <TotalTime>87</TotalTime>
  <Words>630</Words>
  <Application>Microsoft Office PowerPoint</Application>
  <PresentationFormat>Widescreen</PresentationFormat>
  <Paragraphs>162</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Segoe UI</vt:lpstr>
      <vt:lpstr>Segoe UI Light</vt:lpstr>
      <vt:lpstr>WelcomeDoc</vt:lpstr>
      <vt:lpstr>Pengantar Aplikasi Komputer &amp; Teknologi</vt:lpstr>
      <vt:lpstr>TUJUAN PEMBELA JARAN</vt:lpstr>
      <vt:lpstr>Conditional IF</vt:lpstr>
      <vt:lpstr>Mengenal fungsi pada Ms.excel</vt:lpstr>
      <vt:lpstr>Mengenal fungsi pada Ms.excel</vt:lpstr>
      <vt:lpstr>Mengenal fungsi pada Ms.excel</vt:lpstr>
      <vt:lpstr>Fungsi dengan and</vt:lpstr>
      <vt:lpstr>Fungsi dengan or</vt:lpstr>
      <vt:lpstr>Fungsi dengan or</vt:lpstr>
      <vt:lpstr>Latihan</vt:lpstr>
      <vt:lpstr>Latihan</vt:lpstr>
      <vt:lpstr>Latihan</vt:lpstr>
      <vt:lpstr>Latihan</vt:lpstr>
      <vt:lpstr>Latihan</vt:lpstr>
      <vt:lpstr>Latihan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Aplikasi Komputer</dc:title>
  <dc:creator>Windows User</dc:creator>
  <cp:keywords/>
  <cp:lastModifiedBy>Windows User</cp:lastModifiedBy>
  <cp:revision>20</cp:revision>
  <dcterms:created xsi:type="dcterms:W3CDTF">2020-02-20T06:01:24Z</dcterms:created>
  <dcterms:modified xsi:type="dcterms:W3CDTF">2020-02-20T08:27:30Z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_TemplateID">
    <vt:lpwstr>TC029239449991</vt:lpwstr>
  </property>
  <property fmtid="{D5CDD505-2E9C-101B-9397-08002B2CF9AE}" pid="4" name="ContentTypeId">
    <vt:lpwstr>0x0101006EDDDB5EE6D98C44930B742096920B300400F5B6D36B3EF94B4E9A635CDF2A18F5B8</vt:lpwstr>
  </property>
  <property fmtid="{D5CDD505-2E9C-101B-9397-08002B2CF9AE}" pid="5" name="FeatureTags">
    <vt:lpwstr/>
  </property>
  <property fmtid="{D5CDD505-2E9C-101B-9397-08002B2CF9AE}" pid="6" name="LocalizationTags">
    <vt:lpwstr/>
  </property>
  <property fmtid="{D5CDD505-2E9C-101B-9397-08002B2CF9AE}" pid="7" name="ScenarioTags">
    <vt:lpwstr/>
  </property>
  <property fmtid="{D5CDD505-2E9C-101B-9397-08002B2CF9AE}" pid="8" name="CampaignTags">
    <vt:lpwstr/>
  </property>
</Properties>
</file>