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e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4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280" autoAdjust="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Pengantar Aplikasi Komputer &amp; Teknologi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Week1. Pengenalan Aplikasi Komputer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BAB I  -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Kita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7553" y="1967941"/>
            <a:ext cx="11129682" cy="5216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 algn="just">
              <a:lnSpc>
                <a:spcPct val="150000"/>
              </a:lnSpc>
              <a:buFontTx/>
              <a:buAutoNum type="arabicPeriod" startAt="2"/>
              <a:defRPr/>
            </a:pPr>
            <a:r>
              <a:rPr lang="en-US" dirty="0"/>
              <a:t>Software (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)</a:t>
            </a:r>
          </a:p>
          <a:p>
            <a:pPr marL="914400" lvl="1" indent="-457200" algn="just">
              <a:lnSpc>
                <a:spcPct val="150000"/>
              </a:lnSpc>
              <a:defRPr/>
            </a:pPr>
            <a:r>
              <a:rPr lang="en-US" dirty="0"/>
              <a:t>	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kumpulan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program-program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 </a:t>
            </a:r>
          </a:p>
          <a:p>
            <a:pPr marL="914400" lvl="1" indent="-457200" algn="just">
              <a:lnSpc>
                <a:spcPct val="150000"/>
              </a:lnSpc>
              <a:defRPr/>
            </a:pPr>
            <a:r>
              <a:rPr lang="en-US" dirty="0"/>
              <a:t>	software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kelompokan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software </a:t>
            </a:r>
            <a:r>
              <a:rPr lang="en-US" dirty="0" err="1"/>
              <a:t>sistem</a:t>
            </a:r>
            <a:r>
              <a:rPr lang="en-US" dirty="0"/>
              <a:t> (System Software) :</a:t>
            </a:r>
          </a:p>
          <a:p>
            <a:pPr marL="1371600" lvl="2" indent="-457200" algn="just">
              <a:lnSpc>
                <a:spcPct val="150000"/>
              </a:lnSpc>
              <a:buFont typeface="+mj-lt"/>
              <a:buAutoNum type="alphaLcPeriod"/>
              <a:defRPr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(operation system)</a:t>
            </a:r>
          </a:p>
          <a:p>
            <a:pPr marL="1371600" lvl="2" indent="-457200" algn="just">
              <a:lnSpc>
                <a:spcPct val="150000"/>
              </a:lnSpc>
              <a:defRPr/>
            </a:pPr>
            <a:r>
              <a:rPr lang="en-US" dirty="0"/>
              <a:t>	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mengontrol</a:t>
            </a:r>
            <a:r>
              <a:rPr lang="en-US" dirty="0"/>
              <a:t> </a:t>
            </a:r>
            <a:r>
              <a:rPr lang="en-US" dirty="0" err="1"/>
              <a:t>jalannya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</a:t>
            </a:r>
          </a:p>
          <a:p>
            <a:pPr marL="1371600" lvl="2" indent="-457200" algn="just">
              <a:lnSpc>
                <a:spcPct val="150000"/>
              </a:lnSpc>
              <a:defRPr/>
            </a:pPr>
            <a:r>
              <a:rPr lang="en-US" dirty="0"/>
              <a:t>b.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Pemograman</a:t>
            </a:r>
            <a:r>
              <a:rPr lang="en-US" dirty="0"/>
              <a:t> (interpreter)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Compiller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menterjemahkan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komputer</a:t>
            </a:r>
            <a:endParaRPr lang="en-US" dirty="0"/>
          </a:p>
          <a:p>
            <a:pPr marL="1371600" lvl="2" indent="-457200" algn="just">
              <a:lnSpc>
                <a:spcPct val="150000"/>
              </a:lnSpc>
              <a:defRPr/>
            </a:pPr>
            <a:r>
              <a:rPr lang="en-US" dirty="0"/>
              <a:t>c. Software </a:t>
            </a:r>
            <a:r>
              <a:rPr lang="en-US" dirty="0" err="1"/>
              <a:t>aplikasi</a:t>
            </a:r>
            <a:r>
              <a:rPr lang="en-US" dirty="0"/>
              <a:t> (application software)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siap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.</a:t>
            </a:r>
          </a:p>
          <a:p>
            <a:pPr marL="1371600" lvl="2" indent="-457200" algn="just">
              <a:lnSpc>
                <a:spcPct val="150000"/>
              </a:lnSpc>
              <a:defRPr/>
            </a:pPr>
            <a:endParaRPr lang="en-US" dirty="0"/>
          </a:p>
          <a:p>
            <a:pPr marL="893763" lvl="2" indent="-457200" algn="just">
              <a:lnSpc>
                <a:spcPct val="150000"/>
              </a:lnSpc>
              <a:buFontTx/>
              <a:buAutoNum type="arabicPeriod" startAt="3"/>
              <a:defRPr/>
            </a:pPr>
            <a:r>
              <a:rPr lang="en-US" dirty="0" err="1"/>
              <a:t>Brainware</a:t>
            </a:r>
            <a:r>
              <a:rPr lang="en-US" dirty="0"/>
              <a:t> (</a:t>
            </a:r>
            <a:r>
              <a:rPr lang="en-US" dirty="0" err="1"/>
              <a:t>manusia</a:t>
            </a:r>
            <a:r>
              <a:rPr lang="en-US" dirty="0"/>
              <a:t>)</a:t>
            </a:r>
          </a:p>
          <a:p>
            <a:pPr marL="893763" lvl="2" indent="-457200" algn="just">
              <a:lnSpc>
                <a:spcPct val="150000"/>
              </a:lnSpc>
              <a:defRPr/>
            </a:pPr>
            <a:r>
              <a:rPr lang="en-US" dirty="0"/>
              <a:t>	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dikelompokan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</a:t>
            </a:r>
          </a:p>
          <a:p>
            <a:pPr marL="893763" lvl="2" indent="-457200" algn="just">
              <a:defRPr/>
            </a:pPr>
            <a:endParaRPr lang="en-US" dirty="0"/>
          </a:p>
          <a:p>
            <a:pPr marL="1371600" lvl="2" indent="-457200" algn="just">
              <a:buFont typeface="+mj-lt"/>
              <a:buAutoNum type="alphaL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60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BAB I  -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Kita</a:t>
            </a:r>
            <a:endParaRPr lang="en-US" dirty="0"/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770963" y="1994834"/>
            <a:ext cx="10672483" cy="3731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altLang="en-US" dirty="0" err="1" smtClean="0">
                <a:latin typeface="+mn-lt"/>
              </a:rPr>
              <a:t>Komponen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Sistem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Informasi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Berbasis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Komputer</a:t>
            </a:r>
            <a:endParaRPr lang="en-US" altLang="en-US" dirty="0">
              <a:latin typeface="+mn-lt"/>
            </a:endParaRPr>
          </a:p>
          <a:p>
            <a:pPr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>
                <a:latin typeface="+mn-lt"/>
              </a:rPr>
              <a:t>Hardware (</a:t>
            </a:r>
            <a:r>
              <a:rPr lang="en-US" altLang="en-US" dirty="0" err="1">
                <a:latin typeface="+mn-lt"/>
              </a:rPr>
              <a:t>perangkat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keras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komputer</a:t>
            </a:r>
            <a:r>
              <a:rPr lang="en-US" altLang="en-US" dirty="0">
                <a:latin typeface="+mn-lt"/>
              </a:rPr>
              <a:t>)</a:t>
            </a:r>
          </a:p>
          <a:p>
            <a:pPr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>
                <a:latin typeface="+mn-lt"/>
              </a:rPr>
              <a:t>Software (</a:t>
            </a:r>
            <a:r>
              <a:rPr lang="en-US" altLang="en-US" dirty="0" err="1">
                <a:latin typeface="+mn-lt"/>
              </a:rPr>
              <a:t>perangkat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lunak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komputer</a:t>
            </a:r>
            <a:r>
              <a:rPr lang="en-US" altLang="en-US" dirty="0">
                <a:latin typeface="+mn-lt"/>
              </a:rPr>
              <a:t>)</a:t>
            </a:r>
          </a:p>
          <a:p>
            <a:pPr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 err="1">
                <a:latin typeface="+mn-lt"/>
              </a:rPr>
              <a:t>Brainware</a:t>
            </a:r>
            <a:r>
              <a:rPr lang="en-US" altLang="en-US" dirty="0">
                <a:latin typeface="+mn-lt"/>
              </a:rPr>
              <a:t> (</a:t>
            </a:r>
            <a:r>
              <a:rPr lang="en-US" altLang="en-US" dirty="0" err="1">
                <a:latin typeface="+mn-lt"/>
              </a:rPr>
              <a:t>pengguna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Komputer</a:t>
            </a:r>
            <a:r>
              <a:rPr lang="en-US" altLang="en-US" dirty="0">
                <a:latin typeface="+mn-lt"/>
              </a:rPr>
              <a:t>) / </a:t>
            </a:r>
            <a:r>
              <a:rPr lang="en-US" altLang="en-US" dirty="0" err="1">
                <a:latin typeface="+mn-lt"/>
              </a:rPr>
              <a:t>manusia</a:t>
            </a:r>
            <a:endParaRPr lang="en-US" altLang="en-US" dirty="0">
              <a:latin typeface="+mn-lt"/>
            </a:endParaRPr>
          </a:p>
          <a:p>
            <a:pPr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 err="1" smtClean="0">
                <a:latin typeface="+mn-lt"/>
              </a:rPr>
              <a:t>Prosedur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 err="1" smtClean="0">
                <a:latin typeface="+mn-lt"/>
              </a:rPr>
              <a:t>adalah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rangkaian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aktivitas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atau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kegiatan</a:t>
            </a:r>
            <a:r>
              <a:rPr lang="en-US" altLang="en-US" dirty="0">
                <a:latin typeface="+mn-lt"/>
              </a:rPr>
              <a:t> yang </a:t>
            </a:r>
            <a:r>
              <a:rPr lang="en-US" altLang="en-US" dirty="0" err="1">
                <a:latin typeface="+mn-lt"/>
              </a:rPr>
              <a:t>dilakukan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secara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berulang-ulang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dengan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cara</a:t>
            </a:r>
            <a:r>
              <a:rPr lang="en-US" altLang="en-US" dirty="0">
                <a:latin typeface="+mn-lt"/>
              </a:rPr>
              <a:t> yang </a:t>
            </a:r>
            <a:r>
              <a:rPr lang="en-US" altLang="en-US" dirty="0" err="1">
                <a:latin typeface="+mn-lt"/>
              </a:rPr>
              <a:t>sama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berdasarkan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aturan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untuk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menjalankan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suatu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sistem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informasi</a:t>
            </a:r>
            <a:r>
              <a:rPr lang="en-US" altLang="en-US" dirty="0">
                <a:latin typeface="+mn-lt"/>
              </a:rPr>
              <a:t>.</a:t>
            </a:r>
          </a:p>
          <a:p>
            <a:pPr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>
                <a:latin typeface="+mn-lt"/>
              </a:rPr>
              <a:t>Database (</a:t>
            </a:r>
            <a:r>
              <a:rPr lang="en-US" altLang="en-US" dirty="0" err="1">
                <a:latin typeface="+mn-lt"/>
              </a:rPr>
              <a:t>kumpulan</a:t>
            </a:r>
            <a:r>
              <a:rPr lang="en-US" altLang="en-US" dirty="0">
                <a:latin typeface="+mn-lt"/>
              </a:rPr>
              <a:t> data) </a:t>
            </a:r>
          </a:p>
          <a:p>
            <a:pPr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 err="1">
                <a:latin typeface="+mn-lt"/>
              </a:rPr>
              <a:t>Komunikasi</a:t>
            </a:r>
            <a:r>
              <a:rPr lang="en-US" altLang="en-US" dirty="0">
                <a:latin typeface="+mn-lt"/>
              </a:rPr>
              <a:t> data (</a:t>
            </a:r>
            <a:r>
              <a:rPr lang="en-US" altLang="en-US" dirty="0" err="1">
                <a:latin typeface="+mn-lt"/>
              </a:rPr>
              <a:t>perpindahan</a:t>
            </a:r>
            <a:r>
              <a:rPr lang="en-US" altLang="en-US" dirty="0">
                <a:latin typeface="+mn-lt"/>
              </a:rPr>
              <a:t> data </a:t>
            </a:r>
            <a:r>
              <a:rPr lang="en-US" altLang="en-US" dirty="0" err="1">
                <a:latin typeface="+mn-lt"/>
              </a:rPr>
              <a:t>dari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satu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lokasi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ke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lokasi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lainnya</a:t>
            </a:r>
            <a:r>
              <a:rPr lang="en-US" altLang="en-US" dirty="0" smtClean="0">
                <a:latin typeface="+mn-lt"/>
              </a:rPr>
              <a:t>)</a:t>
            </a:r>
            <a:endParaRPr lang="en-US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068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TIPE APLIKASI YANG DIKEMBANGKAN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16139"/>
          </a:xfrm>
        </p:spPr>
        <p:txBody>
          <a:bodyPr anchor="t">
            <a:normAutofit fontScale="70000" lnSpcReduction="20000"/>
          </a:bodyPr>
          <a:lstStyle/>
          <a:p>
            <a:r>
              <a:rPr lang="en-US" sz="2400" i="1" dirty="0" smtClean="0"/>
              <a:t>Industrial Automation</a:t>
            </a:r>
          </a:p>
          <a:p>
            <a:r>
              <a:rPr lang="en-US" sz="2400" i="1" dirty="0" smtClean="0"/>
              <a:t>Business Software</a:t>
            </a:r>
          </a:p>
          <a:p>
            <a:r>
              <a:rPr lang="en-US" sz="2400" i="1" dirty="0" smtClean="0"/>
              <a:t>Educational Software</a:t>
            </a:r>
          </a:p>
          <a:p>
            <a:r>
              <a:rPr lang="en-US" sz="2400" i="1" dirty="0" smtClean="0"/>
              <a:t>Medical Software</a:t>
            </a:r>
          </a:p>
          <a:p>
            <a:r>
              <a:rPr lang="en-US" sz="2400" i="1" dirty="0" smtClean="0"/>
              <a:t>Databases</a:t>
            </a:r>
          </a:p>
          <a:p>
            <a:r>
              <a:rPr lang="en-US" sz="2400" i="1" dirty="0" smtClean="0"/>
              <a:t>Computer Games </a:t>
            </a:r>
          </a:p>
          <a:p>
            <a:pPr marL="0" indent="0" algn="ctr">
              <a:buNone/>
            </a:pPr>
            <a:r>
              <a:rPr lang="en-US" sz="2400" i="1" dirty="0" err="1" smtClean="0"/>
              <a:t>Dunia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bisnis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merupakan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pengguna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aplikasi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komputer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terbesar</a:t>
            </a:r>
            <a:r>
              <a:rPr lang="en-US" sz="2400" i="1" dirty="0" smtClean="0"/>
              <a:t>. </a:t>
            </a:r>
            <a:r>
              <a:rPr lang="en-US" sz="2400" i="1" dirty="0" err="1" smtClean="0"/>
              <a:t>Namun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kenyataannya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sekarang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ini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hampir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semua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bidang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kehidupan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memanfaatkan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aplikasi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komputer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untuk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mempercepat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mempermudah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pekerjaan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451729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71214"/>
            <a:ext cx="11029615" cy="4596822"/>
          </a:xfrm>
        </p:spPr>
        <p:txBody>
          <a:bodyPr anchor="t">
            <a:noAutofit/>
          </a:bodyPr>
          <a:lstStyle/>
          <a:p>
            <a:r>
              <a:rPr lang="en-US" sz="2400" i="1" dirty="0" smtClean="0"/>
              <a:t>Enterprise Software</a:t>
            </a:r>
          </a:p>
          <a:p>
            <a:pPr marL="685800" lvl="1" indent="-361950">
              <a:buAutoNum type="alphaLcPeriod"/>
            </a:pP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aliran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,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besar</a:t>
            </a:r>
            <a:endParaRPr lang="en-US" sz="2400" dirty="0"/>
          </a:p>
          <a:p>
            <a:pPr marL="324000" lvl="1" indent="0">
              <a:buNone/>
            </a:pPr>
            <a:r>
              <a:rPr lang="en-US" sz="2400" dirty="0" err="1"/>
              <a:t>Contoh</a:t>
            </a:r>
            <a:r>
              <a:rPr lang="en-US" sz="2400" dirty="0"/>
              <a:t> : </a:t>
            </a:r>
          </a:p>
          <a:p>
            <a:pPr marL="324000" lvl="1" indent="0">
              <a:buNone/>
            </a:pPr>
            <a:r>
              <a:rPr lang="en-US" sz="2400" dirty="0"/>
              <a:t>Financial, Customer Relationship Management (CRM), Supply Chain Management (SCM)</a:t>
            </a:r>
          </a:p>
          <a:p>
            <a:pPr marL="324000" lvl="1" indent="0">
              <a:buNone/>
            </a:pPr>
            <a:endParaRPr lang="en-US" sz="2400" dirty="0" smtClean="0"/>
          </a:p>
          <a:p>
            <a:pPr marL="685800" lvl="1" indent="-361950">
              <a:buNone/>
            </a:pPr>
            <a:r>
              <a:rPr lang="en-US" sz="2400" dirty="0" smtClean="0"/>
              <a:t>b. 	</a:t>
            </a:r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endParaRPr lang="en-US" sz="2400" dirty="0" smtClean="0"/>
          </a:p>
          <a:p>
            <a:pPr marL="324000" lvl="1" indent="0"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: </a:t>
            </a:r>
          </a:p>
          <a:p>
            <a:pPr marL="324000" lvl="1" indent="0">
              <a:buNone/>
            </a:pPr>
            <a:r>
              <a:rPr lang="en-US" sz="2400" dirty="0" smtClean="0"/>
              <a:t>Travel Expense Management, IT Helpdesk</a:t>
            </a:r>
          </a:p>
        </p:txBody>
      </p:sp>
    </p:spTree>
    <p:extLst>
      <p:ext uri="{BB962C8B-B14F-4D97-AF65-F5344CB8AC3E}">
        <p14:creationId xmlns:p14="http://schemas.microsoft.com/office/powerpoint/2010/main" val="3978769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881574" cy="4351338"/>
          </a:xfrm>
        </p:spPr>
        <p:txBody>
          <a:bodyPr anchor="t">
            <a:noAutofit/>
          </a:bodyPr>
          <a:lstStyle/>
          <a:p>
            <a:r>
              <a:rPr lang="en-US" sz="2800" i="1" dirty="0" smtClean="0"/>
              <a:t>Enterprise Infrastructure Software</a:t>
            </a:r>
          </a:p>
          <a:p>
            <a:pPr marL="324000" lvl="1" indent="0">
              <a:buNone/>
            </a:pPr>
            <a:r>
              <a:rPr lang="en-US" sz="2800" dirty="0" err="1" smtClean="0"/>
              <a:t>Menyediakan</a:t>
            </a:r>
            <a:r>
              <a:rPr lang="en-US" sz="2800" dirty="0" smtClean="0"/>
              <a:t> </a:t>
            </a:r>
            <a:r>
              <a:rPr lang="en-US" sz="2800" dirty="0" err="1" smtClean="0"/>
              <a:t>kemampuan-kemampuan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diperlukan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mendukung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i="1" dirty="0" smtClean="0"/>
              <a:t>enterprise software</a:t>
            </a:r>
          </a:p>
          <a:p>
            <a:pPr marL="324000" lvl="1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</a:p>
          <a:p>
            <a:pPr marL="324000" lvl="1" indent="0">
              <a:buNone/>
            </a:pPr>
            <a:r>
              <a:rPr lang="en-US" sz="2800" dirty="0" smtClean="0"/>
              <a:t>Databases, Email Servers, Network and Security Management</a:t>
            </a:r>
          </a:p>
        </p:txBody>
      </p:sp>
    </p:spTree>
    <p:extLst>
      <p:ext uri="{BB962C8B-B14F-4D97-AF65-F5344CB8AC3E}">
        <p14:creationId xmlns:p14="http://schemas.microsoft.com/office/powerpoint/2010/main" val="3607198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564" y="1208868"/>
            <a:ext cx="10739906" cy="4351338"/>
          </a:xfrm>
        </p:spPr>
        <p:txBody>
          <a:bodyPr anchor="t">
            <a:noAutofit/>
          </a:bodyPr>
          <a:lstStyle/>
          <a:p>
            <a:r>
              <a:rPr lang="en-US" sz="2000" i="1" dirty="0" smtClean="0"/>
              <a:t>Information Worker Software</a:t>
            </a:r>
          </a:p>
          <a:p>
            <a:pPr marL="324000" lvl="1" indent="0">
              <a:buNone/>
            </a:pP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individual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mengolah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. </a:t>
            </a:r>
            <a:r>
              <a:rPr lang="en-US" sz="2000" dirty="0" err="1" smtClean="0"/>
              <a:t>Umumnya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tugas-tugas</a:t>
            </a:r>
            <a:r>
              <a:rPr lang="en-US" sz="2000" dirty="0" smtClean="0"/>
              <a:t>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departemen</a:t>
            </a:r>
            <a:r>
              <a:rPr lang="en-US" sz="2000" dirty="0" smtClean="0"/>
              <a:t>.</a:t>
            </a:r>
          </a:p>
          <a:p>
            <a:pPr marL="324000" lvl="1" indent="0">
              <a:buNone/>
            </a:pP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/>
              <a:t>: </a:t>
            </a:r>
            <a:endParaRPr lang="id-ID" sz="2000" dirty="0"/>
          </a:p>
          <a:p>
            <a:pPr marL="324000" lvl="1" indent="0">
              <a:buNone/>
            </a:pP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,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daya</a:t>
            </a:r>
            <a:r>
              <a:rPr lang="en-US" sz="2000" dirty="0" smtClean="0"/>
              <a:t>, </a:t>
            </a:r>
            <a:r>
              <a:rPr lang="en-US" sz="2000" dirty="0" err="1" smtClean="0"/>
              <a:t>alat-alat</a:t>
            </a:r>
            <a:r>
              <a:rPr lang="en-US" sz="2000" dirty="0" smtClean="0"/>
              <a:t> </a:t>
            </a:r>
            <a:r>
              <a:rPr lang="en-US" sz="2000" dirty="0" err="1" smtClean="0"/>
              <a:t>dokumentasi</a:t>
            </a:r>
            <a:r>
              <a:rPr lang="en-US" sz="2000" dirty="0" smtClean="0"/>
              <a:t>, </a:t>
            </a: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kolaborasi</a:t>
            </a:r>
            <a:r>
              <a:rPr lang="en-US" sz="2000" dirty="0" smtClean="0"/>
              <a:t>. </a:t>
            </a:r>
            <a:endParaRPr lang="id-ID" sz="2000" dirty="0" smtClean="0"/>
          </a:p>
          <a:p>
            <a:pPr marL="324000" lvl="1" indent="0">
              <a:buNone/>
            </a:pPr>
            <a:r>
              <a:rPr lang="en-US" sz="2000" dirty="0" err="1" smtClean="0"/>
              <a:t>Pengolah</a:t>
            </a:r>
            <a:r>
              <a:rPr lang="en-US" sz="2000" dirty="0" smtClean="0"/>
              <a:t> </a:t>
            </a:r>
            <a:r>
              <a:rPr lang="en-US" sz="2000" dirty="0" smtClean="0"/>
              <a:t>kata, spreadsheets, email </a:t>
            </a:r>
            <a:r>
              <a:rPr lang="en-US" sz="2000" dirty="0" err="1" smtClean="0"/>
              <a:t>dan</a:t>
            </a:r>
            <a:r>
              <a:rPr lang="en-US" sz="2000" dirty="0" smtClean="0"/>
              <a:t> blog client,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Personal </a:t>
            </a:r>
            <a:r>
              <a:rPr lang="en-US" sz="2000" dirty="0" err="1" smtClean="0"/>
              <a:t>dan</a:t>
            </a:r>
            <a:r>
              <a:rPr lang="en-US" sz="2000" dirty="0" smtClean="0"/>
              <a:t> media editor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aplikasi-aplikasi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membantu</a:t>
            </a:r>
            <a:r>
              <a:rPr lang="en-US" sz="2000" dirty="0" smtClean="0"/>
              <a:t> </a:t>
            </a:r>
            <a:r>
              <a:rPr lang="en-US" sz="2000" dirty="0" err="1" smtClean="0"/>
              <a:t>tugas-tugas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r>
              <a:rPr lang="en-US" sz="20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29127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434" y="1027134"/>
            <a:ext cx="11100514" cy="4351338"/>
          </a:xfrm>
        </p:spPr>
        <p:txBody>
          <a:bodyPr anchor="t">
            <a:noAutofit/>
          </a:bodyPr>
          <a:lstStyle/>
          <a:p>
            <a:r>
              <a:rPr lang="en-US" sz="2800" i="1" dirty="0" smtClean="0"/>
              <a:t>Content Access Software</a:t>
            </a:r>
          </a:p>
          <a:p>
            <a:pPr marL="324000" lvl="1" indent="0">
              <a:buNone/>
            </a:pPr>
            <a:r>
              <a:rPr lang="en-US" sz="2800" i="1" dirty="0" smtClean="0"/>
              <a:t>Software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mengakses</a:t>
            </a:r>
            <a:r>
              <a:rPr lang="en-US" sz="2800" dirty="0" smtClean="0"/>
              <a:t> </a:t>
            </a:r>
            <a:r>
              <a:rPr lang="en-US" sz="2800" dirty="0" err="1" smtClean="0"/>
              <a:t>konten</a:t>
            </a:r>
            <a:r>
              <a:rPr lang="en-US" sz="2800" dirty="0" smtClean="0"/>
              <a:t> </a:t>
            </a:r>
            <a:r>
              <a:rPr lang="en-US" sz="2800" dirty="0" err="1" smtClean="0"/>
              <a:t>tanpa</a:t>
            </a:r>
            <a:r>
              <a:rPr lang="en-US" sz="2800" dirty="0" smtClean="0"/>
              <a:t> </a:t>
            </a:r>
            <a:r>
              <a:rPr lang="en-US" sz="2800" i="1" dirty="0" smtClean="0"/>
              <a:t>editing</a:t>
            </a:r>
            <a:r>
              <a:rPr lang="en-US" sz="2800" dirty="0" smtClean="0"/>
              <a:t>, </a:t>
            </a:r>
            <a:r>
              <a:rPr lang="en-US" sz="2800" dirty="0" err="1" smtClean="0"/>
              <a:t>tapi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saja</a:t>
            </a:r>
            <a:r>
              <a:rPr lang="en-US" sz="2800" dirty="0" smtClean="0"/>
              <a:t> </a:t>
            </a:r>
            <a:r>
              <a:rPr lang="en-US" sz="2800" dirty="0" err="1" smtClean="0"/>
              <a:t>termasuk</a:t>
            </a:r>
            <a:r>
              <a:rPr lang="en-US" sz="2800" dirty="0" smtClean="0"/>
              <a:t> </a:t>
            </a:r>
            <a:r>
              <a:rPr lang="en-US" sz="2800" i="1" dirty="0" smtClean="0"/>
              <a:t>software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memungkinkan</a:t>
            </a:r>
            <a:r>
              <a:rPr lang="en-US" sz="2800" dirty="0" smtClean="0"/>
              <a:t> </a:t>
            </a:r>
            <a:r>
              <a:rPr lang="en-US" sz="2800" dirty="0" err="1" smtClean="0"/>
              <a:t>mengedit</a:t>
            </a:r>
            <a:r>
              <a:rPr lang="en-US" sz="2800" dirty="0" smtClean="0"/>
              <a:t> </a:t>
            </a:r>
            <a:r>
              <a:rPr lang="en-US" sz="2800" dirty="0" err="1" smtClean="0"/>
              <a:t>konten</a:t>
            </a:r>
            <a:r>
              <a:rPr lang="en-US" sz="2800" dirty="0" smtClean="0"/>
              <a:t>.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i="1" dirty="0" smtClean="0"/>
              <a:t>software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kebutuhan</a:t>
            </a:r>
            <a:r>
              <a:rPr lang="en-US" sz="2800" dirty="0" smtClean="0"/>
              <a:t> </a:t>
            </a:r>
            <a:r>
              <a:rPr lang="en-US" sz="2800" dirty="0" err="1" smtClean="0"/>
              <a:t>individu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grup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mengkonsumsi</a:t>
            </a:r>
            <a:r>
              <a:rPr lang="en-US" sz="2800" dirty="0" smtClean="0"/>
              <a:t> </a:t>
            </a:r>
            <a:r>
              <a:rPr lang="en-US" sz="2800" dirty="0" err="1" smtClean="0"/>
              <a:t>hiburan</a:t>
            </a:r>
            <a:r>
              <a:rPr lang="en-US" sz="2800" dirty="0" smtClean="0"/>
              <a:t> digital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mempublikasikan</a:t>
            </a:r>
            <a:r>
              <a:rPr lang="en-US" sz="2800" dirty="0" smtClean="0"/>
              <a:t> </a:t>
            </a:r>
            <a:r>
              <a:rPr lang="en-US" sz="2800" dirty="0" err="1" smtClean="0"/>
              <a:t>konten</a:t>
            </a:r>
            <a:r>
              <a:rPr lang="en-US" sz="2800" dirty="0" smtClean="0"/>
              <a:t> digital.</a:t>
            </a:r>
          </a:p>
          <a:p>
            <a:pPr marL="324000" lvl="1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  <a:r>
              <a:rPr lang="en-US" sz="2800" dirty="0" smtClean="0"/>
              <a:t>Media </a:t>
            </a:r>
            <a:r>
              <a:rPr lang="en-US" sz="2800" dirty="0" smtClean="0"/>
              <a:t>players, web browsers, help browsers </a:t>
            </a:r>
            <a:r>
              <a:rPr lang="en-US" sz="2800" dirty="0" err="1" smtClean="0"/>
              <a:t>dan</a:t>
            </a:r>
            <a:r>
              <a:rPr lang="en-US" sz="2800" dirty="0" smtClean="0"/>
              <a:t> games.</a:t>
            </a:r>
          </a:p>
        </p:txBody>
      </p:sp>
    </p:spTree>
    <p:extLst>
      <p:ext uri="{BB962C8B-B14F-4D97-AF65-F5344CB8AC3E}">
        <p14:creationId xmlns:p14="http://schemas.microsoft.com/office/powerpoint/2010/main" val="3326174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727027" cy="4351338"/>
          </a:xfrm>
        </p:spPr>
        <p:txBody>
          <a:bodyPr anchor="t">
            <a:noAutofit/>
          </a:bodyPr>
          <a:lstStyle/>
          <a:p>
            <a:r>
              <a:rPr lang="en-US" sz="2800" i="1" dirty="0" smtClean="0"/>
              <a:t>Educational Software</a:t>
            </a:r>
          </a:p>
          <a:p>
            <a:pPr marL="324000" lvl="1" indent="0">
              <a:buNone/>
            </a:pPr>
            <a:r>
              <a:rPr lang="en-US" sz="2800" dirty="0" err="1" smtClean="0"/>
              <a:t>Berhubungan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media </a:t>
            </a:r>
            <a:r>
              <a:rPr lang="en-US" sz="2800" i="1" dirty="0" smtClean="0"/>
              <a:t>software</a:t>
            </a:r>
            <a:r>
              <a:rPr lang="en-US" sz="2800" dirty="0" smtClean="0"/>
              <a:t> </a:t>
            </a:r>
            <a:r>
              <a:rPr lang="en-US" sz="2800" dirty="0" err="1" smtClean="0"/>
              <a:t>hiburan</a:t>
            </a:r>
            <a:r>
              <a:rPr lang="en-US" sz="2800" dirty="0" smtClean="0"/>
              <a:t>, </a:t>
            </a:r>
            <a:r>
              <a:rPr lang="en-US" sz="2800" dirty="0" err="1" smtClean="0"/>
              <a:t>tapi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perbedaan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jelas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syarat-syarat</a:t>
            </a:r>
            <a:r>
              <a:rPr lang="en-US" sz="2800" dirty="0" smtClean="0"/>
              <a:t> </a:t>
            </a:r>
            <a:r>
              <a:rPr lang="en-US" sz="2800" dirty="0" err="1" smtClean="0"/>
              <a:t>evaluasi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materi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ditampilkan</a:t>
            </a:r>
            <a:r>
              <a:rPr lang="en-US" sz="2800" dirty="0" smtClean="0"/>
              <a:t>.</a:t>
            </a:r>
          </a:p>
          <a:p>
            <a:pPr marL="324000" lvl="1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</a:p>
          <a:p>
            <a:pPr marL="324000" lvl="1" indent="0">
              <a:buNone/>
            </a:pPr>
            <a:r>
              <a:rPr lang="en-US" sz="2800" dirty="0" err="1" smtClean="0"/>
              <a:t>Aplikasi</a:t>
            </a:r>
            <a:r>
              <a:rPr lang="en-US" sz="2800" dirty="0" smtClean="0"/>
              <a:t>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multimedia</a:t>
            </a:r>
          </a:p>
        </p:txBody>
      </p:sp>
    </p:spTree>
    <p:extLst>
      <p:ext uri="{BB962C8B-B14F-4D97-AF65-F5344CB8AC3E}">
        <p14:creationId xmlns:p14="http://schemas.microsoft.com/office/powerpoint/2010/main" val="3315548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971726" cy="4351338"/>
          </a:xfrm>
        </p:spPr>
        <p:txBody>
          <a:bodyPr anchor="t">
            <a:noAutofit/>
          </a:bodyPr>
          <a:lstStyle/>
          <a:p>
            <a:r>
              <a:rPr lang="en-US" sz="2800" i="1" dirty="0" smtClean="0"/>
              <a:t>Simulation Software</a:t>
            </a:r>
          </a:p>
          <a:p>
            <a:pPr marL="324000" lvl="1" indent="0">
              <a:buNone/>
            </a:pPr>
            <a:r>
              <a:rPr lang="en-US" sz="2800" i="1" dirty="0" smtClean="0"/>
              <a:t>Software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simulasi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fisik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abstrak</a:t>
            </a:r>
            <a:r>
              <a:rPr lang="en-US" sz="2800" dirty="0" smtClean="0"/>
              <a:t>,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kebutuhan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, training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hiburan</a:t>
            </a:r>
            <a:r>
              <a:rPr lang="en-US" sz="2800" dirty="0" smtClean="0"/>
              <a:t>.</a:t>
            </a:r>
          </a:p>
          <a:p>
            <a:pPr marL="324000" lvl="1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</a:p>
          <a:p>
            <a:pPr marL="324000" lvl="1" indent="0">
              <a:buNone/>
            </a:pPr>
            <a:r>
              <a:rPr lang="en-US" sz="2800" dirty="0" smtClean="0"/>
              <a:t>Software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simulasi</a:t>
            </a:r>
            <a:r>
              <a:rPr lang="en-US" sz="2800" dirty="0" smtClean="0"/>
              <a:t> </a:t>
            </a:r>
            <a:r>
              <a:rPr lang="en-US" sz="2800" dirty="0" err="1" smtClean="0"/>
              <a:t>pengaturan</a:t>
            </a:r>
            <a:r>
              <a:rPr lang="en-US" sz="2800" dirty="0" smtClean="0"/>
              <a:t> </a:t>
            </a:r>
            <a:r>
              <a:rPr lang="en-US" sz="2800" dirty="0" err="1" smtClean="0"/>
              <a:t>lampu</a:t>
            </a:r>
            <a:r>
              <a:rPr lang="en-US" sz="2800" dirty="0" smtClean="0"/>
              <a:t> </a:t>
            </a:r>
            <a:r>
              <a:rPr lang="en-US" sz="2800" dirty="0" err="1" smtClean="0"/>
              <a:t>lalu</a:t>
            </a:r>
            <a:r>
              <a:rPr lang="en-US" sz="2800" dirty="0" smtClean="0"/>
              <a:t> </a:t>
            </a:r>
            <a:r>
              <a:rPr lang="en-US" sz="2800" dirty="0" err="1" smtClean="0"/>
              <a:t>lintas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54373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167" y="1452137"/>
            <a:ext cx="11242182" cy="4351338"/>
          </a:xfrm>
        </p:spPr>
        <p:txBody>
          <a:bodyPr anchor="t">
            <a:noAutofit/>
          </a:bodyPr>
          <a:lstStyle/>
          <a:p>
            <a:r>
              <a:rPr lang="en-US" sz="2800" i="1" dirty="0" smtClean="0"/>
              <a:t>Media Development Software</a:t>
            </a:r>
          </a:p>
          <a:p>
            <a:pPr marL="324000" lvl="1" indent="0">
              <a:buNone/>
            </a:pPr>
            <a:r>
              <a:rPr lang="en-US" sz="2800" dirty="0" err="1" smtClean="0"/>
              <a:t>Menunjukkan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kebutuhan</a:t>
            </a:r>
            <a:r>
              <a:rPr lang="en-US" sz="2800" dirty="0" smtClean="0"/>
              <a:t> </a:t>
            </a:r>
            <a:r>
              <a:rPr lang="en-US" sz="2800" dirty="0" err="1" smtClean="0"/>
              <a:t>individu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menghasilkan</a:t>
            </a:r>
            <a:r>
              <a:rPr lang="en-US" sz="2800" dirty="0" smtClean="0"/>
              <a:t> media </a:t>
            </a:r>
            <a:r>
              <a:rPr lang="en-US" sz="2800" dirty="0" err="1" smtClean="0"/>
              <a:t>cetak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elektronik</a:t>
            </a:r>
            <a:r>
              <a:rPr lang="en-US" sz="2800" dirty="0" smtClean="0"/>
              <a:t>, </a:t>
            </a:r>
            <a:r>
              <a:rPr lang="en-US" sz="2800" dirty="0" err="1" smtClean="0"/>
              <a:t>umumnya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komersial</a:t>
            </a:r>
            <a:r>
              <a:rPr lang="en-US" sz="2800" dirty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.</a:t>
            </a:r>
          </a:p>
          <a:p>
            <a:pPr marL="324000" lvl="1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</a:p>
          <a:p>
            <a:pPr marL="324000" lvl="1" indent="0">
              <a:buNone/>
            </a:pPr>
            <a:r>
              <a:rPr lang="en-US" sz="2800" dirty="0" smtClean="0"/>
              <a:t>Graphic Art Software, Desktop Publishing Software, Multimedia Development Software, HTML Editors, Digital Animation Editors, </a:t>
            </a:r>
            <a:r>
              <a:rPr lang="en-US" sz="2800" dirty="0" err="1" smtClean="0"/>
              <a:t>Pengolah</a:t>
            </a:r>
            <a:r>
              <a:rPr lang="en-US" sz="2800" dirty="0" smtClean="0"/>
              <a:t> Digital Audio </a:t>
            </a:r>
            <a:r>
              <a:rPr lang="en-US" sz="2800" dirty="0" err="1" smtClean="0"/>
              <a:t>dan</a:t>
            </a:r>
            <a:r>
              <a:rPr lang="en-US" sz="2800" dirty="0" smtClean="0"/>
              <a:t> Video</a:t>
            </a:r>
          </a:p>
        </p:txBody>
      </p:sp>
    </p:spTree>
    <p:extLst>
      <p:ext uri="{BB962C8B-B14F-4D97-AF65-F5344CB8AC3E}">
        <p14:creationId xmlns:p14="http://schemas.microsoft.com/office/powerpoint/2010/main" val="97076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err="1" smtClean="0"/>
              <a:t>Bagian</a:t>
            </a:r>
            <a:r>
              <a:rPr lang="en-US" dirty="0" smtClean="0"/>
              <a:t> 1 – </a:t>
            </a:r>
            <a:r>
              <a:rPr lang="en-US" dirty="0" err="1" smtClean="0"/>
              <a:t>pengenalan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81192" y="5190565"/>
            <a:ext cx="11029615" cy="1129552"/>
          </a:xfrm>
        </p:spPr>
        <p:txBody>
          <a:bodyPr anchor="ctr">
            <a:norm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Bab 1 - </a:t>
            </a:r>
            <a:r>
              <a:rPr lang="en-US" sz="2000" dirty="0" err="1" smtClean="0">
                <a:solidFill>
                  <a:srgbClr val="FF0000"/>
                </a:solidFill>
              </a:rPr>
              <a:t>Komputer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dalam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kehidupan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kita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Bab 2 - </a:t>
            </a:r>
            <a:r>
              <a:rPr lang="en-US" sz="2000" dirty="0" err="1" smtClean="0">
                <a:solidFill>
                  <a:srgbClr val="FF0000"/>
                </a:solidFill>
              </a:rPr>
              <a:t>Perkembangan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komputer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275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JENIS-JENIS APLIKASI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927" y="1400622"/>
            <a:ext cx="11010362" cy="4351338"/>
          </a:xfrm>
        </p:spPr>
        <p:txBody>
          <a:bodyPr anchor="t">
            <a:noAutofit/>
          </a:bodyPr>
          <a:lstStyle/>
          <a:p>
            <a:r>
              <a:rPr lang="en-US" sz="2800" i="1" dirty="0" smtClean="0"/>
              <a:t>Product Engineering Software</a:t>
            </a:r>
          </a:p>
          <a:p>
            <a:pPr marL="324000" lvl="1" indent="0">
              <a:buNone/>
            </a:pP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i="1" dirty="0" smtClean="0"/>
              <a:t>hardware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smtClean="0"/>
              <a:t>software</a:t>
            </a:r>
          </a:p>
          <a:p>
            <a:pPr marL="324000" lvl="1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</a:p>
          <a:p>
            <a:pPr marL="324000" lvl="1" indent="0">
              <a:buNone/>
            </a:pPr>
            <a:r>
              <a:rPr lang="en-US" sz="2800" dirty="0" smtClean="0"/>
              <a:t>Computer Aided design (CAD), Computer Aided Engineering (CAE), Computer Language Editing and Compiling Tools, Integrated Development Environments, Application Programmers Interfaces</a:t>
            </a:r>
          </a:p>
        </p:txBody>
      </p:sp>
    </p:spTree>
    <p:extLst>
      <p:ext uri="{BB962C8B-B14F-4D97-AF65-F5344CB8AC3E}">
        <p14:creationId xmlns:p14="http://schemas.microsoft.com/office/powerpoint/2010/main" val="2769500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57767"/>
            <a:ext cx="11029615" cy="4825421"/>
          </a:xfrm>
        </p:spPr>
        <p:txBody>
          <a:bodyPr anchor="t">
            <a:normAutofit fontScale="77500" lnSpcReduction="20000"/>
          </a:bodyPr>
          <a:lstStyle/>
          <a:p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Perkantoran</a:t>
            </a:r>
            <a:r>
              <a:rPr lang="en-US" sz="2400" dirty="0" smtClean="0"/>
              <a:t> (</a:t>
            </a:r>
            <a:r>
              <a:rPr lang="en-US" sz="2400" dirty="0" err="1" smtClean="0"/>
              <a:t>Ms</a:t>
            </a:r>
            <a:r>
              <a:rPr lang="en-US" sz="2400" dirty="0" smtClean="0"/>
              <a:t> Office, Microsoft Project,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Grafis</a:t>
            </a:r>
            <a:r>
              <a:rPr lang="en-US" sz="2400" dirty="0" smtClean="0"/>
              <a:t> (Paint, </a:t>
            </a:r>
            <a:r>
              <a:rPr lang="en-US" sz="2400" dirty="0" err="1" smtClean="0"/>
              <a:t>ACDSee</a:t>
            </a:r>
            <a:r>
              <a:rPr lang="en-US" sz="2400" dirty="0" smtClean="0"/>
              <a:t>, Flip Viewer, Corel Draw, Adobe </a:t>
            </a:r>
            <a:r>
              <a:rPr lang="en-US" sz="2400" dirty="0" err="1" smtClean="0"/>
              <a:t>Photosop</a:t>
            </a:r>
            <a:r>
              <a:rPr lang="en-US" sz="2400" dirty="0" smtClean="0"/>
              <a:t>, Macromedia Framework,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Aplikasi</a:t>
            </a:r>
            <a:r>
              <a:rPr lang="en-US" sz="2400" dirty="0" smtClean="0"/>
              <a:t> Multimedia (</a:t>
            </a:r>
            <a:r>
              <a:rPr lang="en-US" sz="2400" dirty="0" err="1" smtClean="0"/>
              <a:t>Winamp</a:t>
            </a:r>
            <a:r>
              <a:rPr lang="en-US" sz="2400" dirty="0" smtClean="0"/>
              <a:t>, Window Media Player, Real Juke Box, Macromedia Flash,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Aplikasi</a:t>
            </a:r>
            <a:r>
              <a:rPr lang="en-US" sz="2400" dirty="0" smtClean="0"/>
              <a:t> Internet (</a:t>
            </a:r>
            <a:r>
              <a:rPr lang="en-US" sz="2400" dirty="0" err="1" smtClean="0"/>
              <a:t>Ms</a:t>
            </a:r>
            <a:r>
              <a:rPr lang="en-US" sz="2400" dirty="0" smtClean="0"/>
              <a:t> Outlook, Yahoo Messenger, MIRC, Browser, Download Express, FTP server,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Keamanan</a:t>
            </a:r>
            <a:r>
              <a:rPr lang="en-US" sz="2400" dirty="0" smtClean="0"/>
              <a:t> PC (AVG, McAfee,  Anti Spam, Firewall,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Web (SI </a:t>
            </a:r>
            <a:r>
              <a:rPr lang="en-US" sz="2400" dirty="0" err="1" smtClean="0"/>
              <a:t>Akademik</a:t>
            </a:r>
            <a:r>
              <a:rPr lang="en-US" sz="2400" dirty="0" smtClean="0"/>
              <a:t>, SI </a:t>
            </a:r>
            <a:r>
              <a:rPr lang="en-US" sz="2400" dirty="0" err="1" smtClean="0"/>
              <a:t>Perbankan</a:t>
            </a:r>
            <a:r>
              <a:rPr lang="en-US" sz="2400" dirty="0" smtClean="0"/>
              <a:t>, SI </a:t>
            </a:r>
            <a:r>
              <a:rPr lang="en-US" sz="2400" dirty="0" err="1" smtClean="0"/>
              <a:t>Rumah</a:t>
            </a:r>
            <a:r>
              <a:rPr lang="en-US" sz="2400" dirty="0" smtClean="0"/>
              <a:t> </a:t>
            </a:r>
            <a:r>
              <a:rPr lang="en-US" sz="2400" dirty="0" err="1" smtClean="0"/>
              <a:t>Sakit</a:t>
            </a:r>
            <a:r>
              <a:rPr lang="en-US" sz="2400" dirty="0" smtClean="0"/>
              <a:t>, SI </a:t>
            </a:r>
            <a:r>
              <a:rPr lang="en-US" sz="2400" dirty="0" err="1" smtClean="0"/>
              <a:t>Kepegawaian</a:t>
            </a:r>
            <a:r>
              <a:rPr lang="en-US" sz="2400" dirty="0" smtClean="0"/>
              <a:t>, SI </a:t>
            </a:r>
            <a:r>
              <a:rPr lang="en-US" sz="2400" dirty="0" err="1" smtClean="0"/>
              <a:t>Apotik</a:t>
            </a:r>
            <a:r>
              <a:rPr lang="en-US" sz="2400" dirty="0" smtClean="0"/>
              <a:t>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Desain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(</a:t>
            </a:r>
            <a:r>
              <a:rPr lang="en-US" sz="2400" dirty="0"/>
              <a:t>Microsoft Visio, </a:t>
            </a:r>
            <a:r>
              <a:rPr lang="en-US" sz="2400" dirty="0" smtClean="0"/>
              <a:t>Easy Case,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96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sz="4000" dirty="0" smtClean="0"/>
              <a:t>Bab 2 – </a:t>
            </a:r>
            <a:r>
              <a:rPr lang="en-US" altLang="en-US" sz="4000" dirty="0" err="1" smtClean="0"/>
              <a:t>perkembangan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komputer</a:t>
            </a:r>
            <a:endParaRPr lang="en-US" altLang="en-US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309" y="1433533"/>
            <a:ext cx="11029615" cy="3935870"/>
          </a:xfrm>
        </p:spPr>
        <p:txBody>
          <a:bodyPr>
            <a:noAutofit/>
          </a:bodyPr>
          <a:lstStyle/>
          <a:p>
            <a:pPr marL="381000" indent="-381000">
              <a:lnSpc>
                <a:spcPct val="80000"/>
              </a:lnSpc>
              <a:buNone/>
            </a:pPr>
            <a:r>
              <a:rPr lang="en-US" altLang="en-US" dirty="0" smtClean="0"/>
              <a:t>PENGGOLONGAN </a:t>
            </a:r>
            <a:r>
              <a:rPr lang="en-US" altLang="en-US" dirty="0"/>
              <a:t>ALAT PENGOLAHAN DATA</a:t>
            </a:r>
          </a:p>
          <a:p>
            <a:pPr marL="349250" indent="-349250">
              <a:lnSpc>
                <a:spcPct val="80000"/>
              </a:lnSpc>
              <a:buAutoNum type="arabicPeriod"/>
            </a:pPr>
            <a:r>
              <a:rPr lang="en-US" altLang="en-US" dirty="0" err="1" smtClean="0"/>
              <a:t>Peralatan</a:t>
            </a:r>
            <a:r>
              <a:rPr lang="en-US" altLang="en-US" dirty="0" smtClean="0"/>
              <a:t> </a:t>
            </a:r>
            <a:r>
              <a:rPr lang="en-US" altLang="en-US" dirty="0" smtClean="0"/>
              <a:t>manual </a:t>
            </a:r>
            <a:endParaRPr lang="id-ID" altLang="en-US" dirty="0"/>
          </a:p>
          <a:p>
            <a:pPr>
              <a:lnSpc>
                <a:spcPct val="80000"/>
              </a:lnSpc>
            </a:pPr>
            <a:r>
              <a:rPr lang="en-US" altLang="en-US" dirty="0" err="1" smtClean="0"/>
              <a:t>yaitu</a:t>
            </a:r>
            <a:r>
              <a:rPr lang="en-US" altLang="en-US" dirty="0" smtClean="0"/>
              <a:t> </a:t>
            </a:r>
            <a:r>
              <a:rPr lang="en-US" altLang="en-US" dirty="0" err="1"/>
              <a:t>peralatan</a:t>
            </a:r>
            <a:r>
              <a:rPr lang="en-US" altLang="en-US" dirty="0"/>
              <a:t> </a:t>
            </a:r>
            <a:r>
              <a:rPr lang="en-US" altLang="en-US" dirty="0" err="1"/>
              <a:t>pengolahan</a:t>
            </a:r>
            <a:r>
              <a:rPr lang="en-US" altLang="en-US" dirty="0"/>
              <a:t> data yang </a:t>
            </a:r>
            <a:r>
              <a:rPr lang="en-US" altLang="en-US" dirty="0" err="1"/>
              <a:t>sangat</a:t>
            </a:r>
            <a:r>
              <a:rPr lang="en-US" altLang="en-US" dirty="0"/>
              <a:t> </a:t>
            </a:r>
            <a:r>
              <a:rPr lang="en-US" altLang="en-US" dirty="0" err="1"/>
              <a:t>sederhana</a:t>
            </a:r>
            <a:r>
              <a:rPr lang="en-US" altLang="en-US" dirty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faktor</a:t>
            </a:r>
            <a:r>
              <a:rPr lang="en-US" altLang="en-US" dirty="0"/>
              <a:t> </a:t>
            </a:r>
            <a:r>
              <a:rPr lang="en-US" altLang="en-US" dirty="0" err="1"/>
              <a:t>terpenting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pemakaian</a:t>
            </a:r>
            <a:r>
              <a:rPr lang="en-US" altLang="en-US" dirty="0"/>
              <a:t> </a:t>
            </a:r>
            <a:r>
              <a:rPr lang="en-US" altLang="en-US" dirty="0" err="1"/>
              <a:t>alat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tenaga</a:t>
            </a:r>
            <a:r>
              <a:rPr lang="en-US" altLang="en-US" dirty="0"/>
              <a:t> </a:t>
            </a:r>
            <a:r>
              <a:rPr lang="en-US" altLang="en-US" dirty="0" err="1"/>
              <a:t>tangan</a:t>
            </a:r>
            <a:r>
              <a:rPr lang="en-US" altLang="en-US" dirty="0"/>
              <a:t> </a:t>
            </a:r>
            <a:r>
              <a:rPr lang="en-US" altLang="en-US" dirty="0" smtClean="0"/>
              <a:t>	</a:t>
            </a:r>
            <a:r>
              <a:rPr lang="en-US" altLang="en-US" dirty="0" err="1" smtClean="0"/>
              <a:t>manusia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 smtClean="0"/>
              <a:t>2. 	</a:t>
            </a:r>
            <a:r>
              <a:rPr lang="en-US" altLang="en-US" dirty="0" err="1" smtClean="0"/>
              <a:t>Peralatan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Mekanik</a:t>
            </a:r>
            <a:endParaRPr lang="en-US" altLang="en-US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 err="1" smtClean="0"/>
              <a:t>yaitu</a:t>
            </a:r>
            <a:r>
              <a:rPr lang="en-US" altLang="en-US" dirty="0" smtClean="0"/>
              <a:t> </a:t>
            </a:r>
            <a:r>
              <a:rPr lang="en-US" altLang="en-US" dirty="0" err="1"/>
              <a:t>peralatan</a:t>
            </a:r>
            <a:r>
              <a:rPr lang="en-US" altLang="en-US" dirty="0"/>
              <a:t> yang </a:t>
            </a:r>
            <a:r>
              <a:rPr lang="en-US" altLang="en-US" dirty="0" err="1"/>
              <a:t>sudah</a:t>
            </a:r>
            <a:r>
              <a:rPr lang="en-US" altLang="en-US" dirty="0"/>
              <a:t> </a:t>
            </a:r>
            <a:r>
              <a:rPr lang="en-US" altLang="en-US" dirty="0" err="1"/>
              <a:t>berbentuk</a:t>
            </a:r>
            <a:r>
              <a:rPr lang="en-US" altLang="en-US" dirty="0"/>
              <a:t> </a:t>
            </a:r>
            <a:r>
              <a:rPr lang="en-US" altLang="en-US" dirty="0" err="1"/>
              <a:t>mekanik</a:t>
            </a:r>
            <a:r>
              <a:rPr lang="en-US" altLang="en-US" dirty="0"/>
              <a:t> yang </a:t>
            </a:r>
            <a:r>
              <a:rPr lang="en-US" altLang="en-US" dirty="0" err="1"/>
              <a:t>digerakkan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tangan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manual.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 smtClean="0"/>
              <a:t>3</a:t>
            </a:r>
            <a:r>
              <a:rPr lang="en-US" altLang="en-US" dirty="0" smtClean="0"/>
              <a:t>. 	</a:t>
            </a:r>
            <a:r>
              <a:rPr lang="en-US" altLang="en-US" dirty="0" err="1" smtClean="0"/>
              <a:t>Peralatan</a:t>
            </a:r>
            <a:r>
              <a:rPr lang="en-US" altLang="en-US" dirty="0" smtClean="0"/>
              <a:t> </a:t>
            </a:r>
            <a:r>
              <a:rPr lang="en-US" altLang="en-US" dirty="0" err="1"/>
              <a:t>Mekanik</a:t>
            </a:r>
            <a:r>
              <a:rPr lang="en-US" altLang="en-US" dirty="0"/>
              <a:t> </a:t>
            </a:r>
            <a:r>
              <a:rPr lang="en-US" altLang="en-US" dirty="0" err="1" smtClean="0"/>
              <a:t>Elektronik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 err="1" smtClean="0"/>
              <a:t>Peralatan</a:t>
            </a:r>
            <a:r>
              <a:rPr lang="en-US" altLang="en-US" dirty="0" smtClean="0"/>
              <a:t> </a:t>
            </a:r>
            <a:r>
              <a:rPr lang="en-US" altLang="en-US" dirty="0" err="1"/>
              <a:t>mekanik</a:t>
            </a:r>
            <a:r>
              <a:rPr lang="en-US" altLang="en-US" dirty="0"/>
              <a:t> yang </a:t>
            </a:r>
            <a:r>
              <a:rPr lang="en-US" altLang="en-US" dirty="0" err="1"/>
              <a:t>digerakkan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otomatis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motor </a:t>
            </a:r>
            <a:r>
              <a:rPr lang="en-US" altLang="en-US" dirty="0" err="1"/>
              <a:t>elektronik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 smtClean="0"/>
              <a:t>4</a:t>
            </a:r>
            <a:r>
              <a:rPr lang="en-US" altLang="en-US" dirty="0"/>
              <a:t>. </a:t>
            </a:r>
            <a:r>
              <a:rPr lang="en-US" altLang="en-US" dirty="0" smtClean="0"/>
              <a:t>	</a:t>
            </a:r>
            <a:r>
              <a:rPr lang="en-US" altLang="en-US" dirty="0" err="1" smtClean="0"/>
              <a:t>Peralatan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Elektronik</a:t>
            </a:r>
            <a:endParaRPr lang="en-US" altLang="en-US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 err="1" smtClean="0"/>
              <a:t>Peralatan</a:t>
            </a:r>
            <a:r>
              <a:rPr lang="en-US" altLang="en-US" dirty="0" smtClean="0"/>
              <a:t> </a:t>
            </a:r>
            <a:r>
              <a:rPr lang="en-US" altLang="en-US" dirty="0"/>
              <a:t>yang </a:t>
            </a:r>
            <a:r>
              <a:rPr lang="en-US" altLang="en-US" dirty="0" err="1"/>
              <a:t>bekerjanya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elektronik</a:t>
            </a:r>
            <a:r>
              <a:rPr lang="en-US" altLang="en-US" dirty="0"/>
              <a:t> </a:t>
            </a:r>
            <a:r>
              <a:rPr lang="en-US" altLang="en-US" dirty="0" err="1"/>
              <a:t>penuh</a:t>
            </a:r>
            <a:endParaRPr lang="en-US" altLang="en-US" dirty="0"/>
          </a:p>
          <a:p>
            <a:pPr marL="381000" indent="-381000">
              <a:lnSpc>
                <a:spcPct val="8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1422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SEJARAH KOMPUTER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t">
            <a:normAutofit/>
          </a:bodyPr>
          <a:lstStyle/>
          <a:p>
            <a:pPr marL="609600" indent="-609600" algn="just">
              <a:buNone/>
            </a:pPr>
            <a:r>
              <a:rPr lang="en-US" altLang="en-US" sz="2400" dirty="0" err="1"/>
              <a:t>Sejarah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perkembangan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2 </a:t>
            </a:r>
            <a:r>
              <a:rPr lang="en-US" altLang="en-US" sz="2400" dirty="0" err="1"/>
              <a:t>tahap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:</a:t>
            </a:r>
          </a:p>
          <a:p>
            <a:pPr marL="403225" lvl="1" indent="-403225">
              <a:buFontTx/>
              <a:buAutoNum type="arabicPeriod"/>
            </a:pPr>
            <a:r>
              <a:rPr lang="en-US" altLang="en-US" sz="2400" dirty="0" err="1" smtClean="0"/>
              <a:t>Sebelum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tahun</a:t>
            </a:r>
            <a:r>
              <a:rPr lang="en-US" altLang="en-US" sz="2400" dirty="0"/>
              <a:t> 1940</a:t>
            </a:r>
          </a:p>
          <a:p>
            <a:pPr marL="403225" lvl="1" indent="-403225">
              <a:buFontTx/>
              <a:buAutoNum type="arabicPeriod"/>
            </a:pPr>
            <a:r>
              <a:rPr lang="en-US" altLang="en-US" sz="2400" dirty="0" err="1"/>
              <a:t>Setelah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tahun</a:t>
            </a:r>
            <a:r>
              <a:rPr lang="en-US" altLang="en-US" sz="2400" dirty="0"/>
              <a:t> 1940</a:t>
            </a:r>
          </a:p>
        </p:txBody>
      </p:sp>
    </p:spTree>
    <p:extLst>
      <p:ext uri="{BB962C8B-B14F-4D97-AF65-F5344CB8AC3E}">
        <p14:creationId xmlns:p14="http://schemas.microsoft.com/office/powerpoint/2010/main" val="4153490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ALAT PENGOLAHAN DATA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81193" y="2017060"/>
            <a:ext cx="11029616" cy="1844675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en-US" sz="2300" dirty="0"/>
              <a:t>ABACUS</a:t>
            </a:r>
          </a:p>
          <a:p>
            <a:pPr marL="533400" indent="-533400">
              <a:buNone/>
            </a:pPr>
            <a:r>
              <a:rPr lang="en-US" altLang="en-US" sz="2300" dirty="0" smtClean="0"/>
              <a:t>	</a:t>
            </a:r>
            <a:r>
              <a:rPr lang="en-US" altLang="en-US" sz="2300" dirty="0" err="1" smtClean="0"/>
              <a:t>Prinsip</a:t>
            </a:r>
            <a:r>
              <a:rPr lang="en-US" altLang="en-US" sz="2300" dirty="0" smtClean="0"/>
              <a:t> </a:t>
            </a:r>
            <a:r>
              <a:rPr lang="en-US" altLang="en-US" sz="2300" dirty="0" err="1"/>
              <a:t>kerja</a:t>
            </a:r>
            <a:r>
              <a:rPr lang="en-US" altLang="en-US" sz="2300" dirty="0"/>
              <a:t> :</a:t>
            </a:r>
          </a:p>
          <a:p>
            <a:pPr marL="533400" indent="-533400" algn="just">
              <a:buNone/>
            </a:pPr>
            <a:r>
              <a:rPr lang="en-US" altLang="en-US" sz="2300" dirty="0" smtClean="0"/>
              <a:t>	</a:t>
            </a:r>
            <a:r>
              <a:rPr lang="en-US" altLang="en-US" sz="2300" dirty="0" err="1" smtClean="0"/>
              <a:t>melakukan</a:t>
            </a:r>
            <a:r>
              <a:rPr lang="en-US" altLang="en-US" sz="2300" dirty="0" smtClean="0"/>
              <a:t> </a:t>
            </a:r>
            <a:r>
              <a:rPr lang="en-US" altLang="en-US" sz="2300" dirty="0" err="1"/>
              <a:t>perhitungan</a:t>
            </a:r>
            <a:r>
              <a:rPr lang="en-US" altLang="en-US" sz="2300" dirty="0"/>
              <a:t> </a:t>
            </a:r>
            <a:r>
              <a:rPr lang="en-US" altLang="en-US" sz="2300" dirty="0" err="1"/>
              <a:t>menggunakan</a:t>
            </a:r>
            <a:r>
              <a:rPr lang="en-US" altLang="en-US" sz="2300" dirty="0"/>
              <a:t> </a:t>
            </a:r>
            <a:r>
              <a:rPr lang="en-US" altLang="en-US" sz="2300" dirty="0" err="1"/>
              <a:t>biji-bijian</a:t>
            </a:r>
            <a:r>
              <a:rPr lang="en-US" altLang="en-US" sz="2300" dirty="0"/>
              <a:t> </a:t>
            </a:r>
            <a:r>
              <a:rPr lang="en-US" altLang="en-US" sz="2300" dirty="0" err="1"/>
              <a:t>geser</a:t>
            </a:r>
            <a:r>
              <a:rPr lang="en-US" altLang="en-US" sz="2300" dirty="0"/>
              <a:t> yang </a:t>
            </a:r>
            <a:r>
              <a:rPr lang="en-US" altLang="en-US" sz="2300" dirty="0" err="1"/>
              <a:t>diatur</a:t>
            </a:r>
            <a:r>
              <a:rPr lang="en-US" altLang="en-US" sz="2300" dirty="0"/>
              <a:t> </a:t>
            </a:r>
            <a:r>
              <a:rPr lang="en-US" altLang="en-US" sz="2300" dirty="0" err="1"/>
              <a:t>pada</a:t>
            </a:r>
            <a:r>
              <a:rPr lang="en-US" altLang="en-US" sz="2300" dirty="0"/>
              <a:t> </a:t>
            </a:r>
            <a:r>
              <a:rPr lang="en-US" altLang="en-US" sz="2300" dirty="0" err="1" smtClean="0"/>
              <a:t>sebuah</a:t>
            </a:r>
            <a:r>
              <a:rPr lang="en-US" altLang="en-US" sz="2300" dirty="0" smtClean="0"/>
              <a:t> </a:t>
            </a:r>
            <a:r>
              <a:rPr lang="en-US" altLang="en-US" sz="2300" dirty="0" err="1"/>
              <a:t>rak</a:t>
            </a:r>
            <a:r>
              <a:rPr lang="en-US" altLang="en-US" sz="2300" dirty="0"/>
              <a:t>.</a:t>
            </a:r>
          </a:p>
        </p:txBody>
      </p:sp>
      <p:pic>
        <p:nvPicPr>
          <p:cNvPr id="1026" name="Picture 2" descr="https://encrypted-tbn1.gstatic.com/images?q=tbn:ANd9GcRuIWsFaHk8Hr3XuPMuek-FKLtztVBEedPUN6-QTjtTtLeNHca3Ou6BjQC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458" y="3710361"/>
            <a:ext cx="5021542" cy="2716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041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ALAT PENGOLAHAN DATA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28792" y="2067890"/>
            <a:ext cx="11029615" cy="3678303"/>
          </a:xfrm>
          <a:noFill/>
          <a:ln w="19050">
            <a:noFill/>
            <a:miter lim="800000"/>
            <a:headEnd/>
            <a:tailEnd/>
          </a:ln>
        </p:spPr>
        <p:txBody>
          <a:bodyPr anchor="t"/>
          <a:lstStyle/>
          <a:p>
            <a:pPr marL="381000" indent="-381000">
              <a:lnSpc>
                <a:spcPct val="80000"/>
              </a:lnSpc>
              <a:buNone/>
            </a:pPr>
            <a:r>
              <a:rPr lang="en-US" altLang="en-US" sz="1600" dirty="0"/>
              <a:t>2</a:t>
            </a:r>
            <a:r>
              <a:rPr lang="en-US" altLang="en-US" dirty="0"/>
              <a:t>. KALKULATOR RODA NUMERIK</a:t>
            </a:r>
          </a:p>
          <a:p>
            <a:pPr marL="381000" indent="-381000">
              <a:lnSpc>
                <a:spcPct val="80000"/>
              </a:lnSpc>
              <a:buNone/>
            </a:pPr>
            <a:endParaRPr lang="en-US" altLang="en-US" dirty="0"/>
          </a:p>
          <a:p>
            <a:pPr marL="381000" indent="-381000" algn="just">
              <a:lnSpc>
                <a:spcPct val="80000"/>
              </a:lnSpc>
              <a:buNone/>
            </a:pPr>
            <a:r>
              <a:rPr lang="en-US" altLang="en-US" dirty="0" err="1"/>
              <a:t>Ditemukan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chemeClr val="hlink"/>
                </a:solidFill>
              </a:rPr>
              <a:t>Blaise Pascal 1692</a:t>
            </a:r>
          </a:p>
          <a:p>
            <a:pPr marL="381000" indent="-381000" algn="just">
              <a:lnSpc>
                <a:spcPct val="80000"/>
              </a:lnSpc>
              <a:buNone/>
            </a:pPr>
            <a:endParaRPr lang="en-US" altLang="en-US" dirty="0">
              <a:solidFill>
                <a:schemeClr val="hlink"/>
              </a:solidFill>
            </a:endParaRPr>
          </a:p>
          <a:p>
            <a:pPr marL="381000" indent="-381000">
              <a:lnSpc>
                <a:spcPct val="80000"/>
              </a:lnSpc>
              <a:buNone/>
            </a:pPr>
            <a:r>
              <a:rPr lang="en-US" altLang="en-US" dirty="0" err="1"/>
              <a:t>Prinsip</a:t>
            </a:r>
            <a:r>
              <a:rPr lang="en-US" altLang="en-US" dirty="0"/>
              <a:t> </a:t>
            </a:r>
            <a:r>
              <a:rPr lang="en-US" altLang="en-US" dirty="0" err="1"/>
              <a:t>kerja</a:t>
            </a:r>
            <a:r>
              <a:rPr lang="en-US" altLang="en-US" dirty="0"/>
              <a:t> :</a:t>
            </a:r>
          </a:p>
          <a:p>
            <a:pPr marL="381000" indent="-381000" algn="just">
              <a:lnSpc>
                <a:spcPct val="80000"/>
              </a:lnSpc>
              <a:buFontTx/>
              <a:buAutoNum type="arabicPeriod"/>
            </a:pP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delapan</a:t>
            </a:r>
            <a:r>
              <a:rPr lang="en-US" altLang="en-US" dirty="0"/>
              <a:t> </a:t>
            </a:r>
            <a:r>
              <a:rPr lang="en-US" altLang="en-US" dirty="0" err="1"/>
              <a:t>roda</a:t>
            </a:r>
            <a:r>
              <a:rPr lang="en-US" altLang="en-US" dirty="0"/>
              <a:t> </a:t>
            </a:r>
            <a:r>
              <a:rPr lang="en-US" altLang="en-US" dirty="0" err="1"/>
              <a:t>putar</a:t>
            </a:r>
            <a:r>
              <a:rPr lang="en-US" altLang="en-US" dirty="0"/>
              <a:t> </a:t>
            </a:r>
            <a:r>
              <a:rPr lang="en-US" altLang="en-US" dirty="0" err="1"/>
              <a:t>bergerigi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menjumlahkan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r>
              <a:rPr lang="en-US" altLang="en-US" dirty="0"/>
              <a:t> </a:t>
            </a:r>
            <a:r>
              <a:rPr lang="en-US" altLang="en-US" dirty="0" err="1"/>
              <a:t>hingga</a:t>
            </a:r>
            <a:r>
              <a:rPr lang="en-US" altLang="en-US" dirty="0"/>
              <a:t> </a:t>
            </a:r>
            <a:r>
              <a:rPr lang="en-US" altLang="en-US" dirty="0" err="1"/>
              <a:t>delapan</a:t>
            </a:r>
            <a:r>
              <a:rPr lang="en-US" altLang="en-US" dirty="0"/>
              <a:t> digit.</a:t>
            </a:r>
          </a:p>
          <a:p>
            <a:pPr marL="381000" indent="-381000" algn="just">
              <a:lnSpc>
                <a:spcPct val="80000"/>
              </a:lnSpc>
              <a:buFontTx/>
              <a:buAutoNum type="arabicPeriod"/>
            </a:pPr>
            <a:r>
              <a:rPr lang="en-US" altLang="en-US" dirty="0"/>
              <a:t> </a:t>
            </a:r>
            <a:r>
              <a:rPr lang="en-US" altLang="en-US" dirty="0" err="1"/>
              <a:t>Alat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alat</a:t>
            </a:r>
            <a:r>
              <a:rPr lang="en-US" altLang="en-US" dirty="0"/>
              <a:t> </a:t>
            </a:r>
            <a:r>
              <a:rPr lang="en-US" altLang="en-US" dirty="0" err="1"/>
              <a:t>penghitung</a:t>
            </a:r>
            <a:r>
              <a:rPr lang="en-US" altLang="en-US" dirty="0"/>
              <a:t> </a:t>
            </a:r>
            <a:r>
              <a:rPr lang="en-US" altLang="en-US" dirty="0" err="1"/>
              <a:t>bilangan</a:t>
            </a:r>
            <a:r>
              <a:rPr lang="en-US" altLang="en-US" dirty="0"/>
              <a:t> </a:t>
            </a:r>
            <a:r>
              <a:rPr lang="en-US" altLang="en-US" dirty="0" err="1"/>
              <a:t>berbasis</a:t>
            </a:r>
            <a:r>
              <a:rPr lang="en-US" altLang="en-US" dirty="0"/>
              <a:t> </a:t>
            </a:r>
            <a:r>
              <a:rPr lang="en-US" altLang="en-US" dirty="0" err="1"/>
              <a:t>sepuluh</a:t>
            </a:r>
            <a:r>
              <a:rPr lang="en-US" altLang="en-US" dirty="0"/>
              <a:t>.</a:t>
            </a:r>
          </a:p>
          <a:p>
            <a:pPr marL="381000" indent="-381000" algn="just">
              <a:lnSpc>
                <a:spcPct val="80000"/>
              </a:lnSpc>
              <a:buFontTx/>
              <a:buAutoNum type="arabicPeriod"/>
            </a:pPr>
            <a:r>
              <a:rPr lang="en-US" altLang="en-US" dirty="0"/>
              <a:t> </a:t>
            </a:r>
            <a:r>
              <a:rPr lang="en-US" altLang="en-US" dirty="0" err="1"/>
              <a:t>Kelemahan</a:t>
            </a:r>
            <a:r>
              <a:rPr lang="en-US" altLang="en-US" dirty="0"/>
              <a:t> </a:t>
            </a:r>
            <a:r>
              <a:rPr lang="en-US" altLang="en-US" dirty="0" err="1"/>
              <a:t>alat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terbataas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melakukan</a:t>
            </a:r>
            <a:r>
              <a:rPr lang="en-US" altLang="en-US" dirty="0"/>
              <a:t> </a:t>
            </a:r>
            <a:r>
              <a:rPr lang="en-US" altLang="en-US" dirty="0" err="1"/>
              <a:t>penjumlahan</a:t>
            </a:r>
            <a:r>
              <a:rPr lang="en-US" altLang="en-US" dirty="0"/>
              <a:t>.</a:t>
            </a:r>
            <a:endParaRPr lang="en-US" altLang="en-US" u="sng" dirty="0"/>
          </a:p>
        </p:txBody>
      </p:sp>
      <p:sp>
        <p:nvSpPr>
          <p:cNvPr id="4" name="AutoShape 4" descr="Image result for kalkulator roda numerik"/>
          <p:cNvSpPr>
            <a:spLocks noChangeAspect="1" noChangeArrowheads="1"/>
          </p:cNvSpPr>
          <p:nvPr/>
        </p:nvSpPr>
        <p:spPr bwMode="auto">
          <a:xfrm>
            <a:off x="428792" y="54975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548" y="1868357"/>
            <a:ext cx="3686734" cy="190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64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ALAT PENGOLAHAN DATA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193" y="2174876"/>
            <a:ext cx="7902575" cy="1673225"/>
          </a:xfrm>
          <a:noFill/>
          <a:ln w="19050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81000" indent="-381000">
              <a:lnSpc>
                <a:spcPct val="80000"/>
              </a:lnSpc>
              <a:buNone/>
            </a:pPr>
            <a:r>
              <a:rPr lang="en-US" altLang="en-US" sz="3200" dirty="0"/>
              <a:t>3. KALKULATOR RODA NUMERIK 2</a:t>
            </a:r>
          </a:p>
          <a:p>
            <a:pPr marL="381000" indent="-381000" algn="ctr">
              <a:lnSpc>
                <a:spcPct val="80000"/>
              </a:lnSpc>
              <a:buNone/>
            </a:pPr>
            <a:r>
              <a:rPr lang="en-US" altLang="en-US" sz="2800" dirty="0" err="1"/>
              <a:t>Ditemukan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>
                <a:solidFill>
                  <a:schemeClr val="hlink"/>
                </a:solidFill>
              </a:rPr>
              <a:t>Gottfred</a:t>
            </a:r>
            <a:r>
              <a:rPr lang="en-US" altLang="en-US" sz="2800" dirty="0">
                <a:solidFill>
                  <a:schemeClr val="hlink"/>
                </a:solidFill>
              </a:rPr>
              <a:t> </a:t>
            </a:r>
            <a:r>
              <a:rPr lang="en-US" altLang="en-US" sz="2800" dirty="0" err="1">
                <a:solidFill>
                  <a:schemeClr val="hlink"/>
                </a:solidFill>
              </a:rPr>
              <a:t>Wilhem</a:t>
            </a:r>
            <a:r>
              <a:rPr lang="en-US" altLang="en-US" sz="2800" dirty="0">
                <a:solidFill>
                  <a:schemeClr val="hlink"/>
                </a:solidFill>
              </a:rPr>
              <a:t> von Leibniz, </a:t>
            </a:r>
            <a:r>
              <a:rPr lang="en-US" altLang="en-US" sz="2800" dirty="0" err="1">
                <a:solidFill>
                  <a:schemeClr val="hlink"/>
                </a:solidFill>
              </a:rPr>
              <a:t>Pada</a:t>
            </a:r>
            <a:r>
              <a:rPr lang="en-US" altLang="en-US" sz="2800" dirty="0">
                <a:solidFill>
                  <a:schemeClr val="hlink"/>
                </a:solidFill>
              </a:rPr>
              <a:t> </a:t>
            </a:r>
            <a:r>
              <a:rPr lang="en-US" altLang="en-US" sz="2800" dirty="0" err="1">
                <a:solidFill>
                  <a:schemeClr val="hlink"/>
                </a:solidFill>
              </a:rPr>
              <a:t>tahun</a:t>
            </a:r>
            <a:r>
              <a:rPr lang="en-US" altLang="en-US" sz="2800" dirty="0">
                <a:solidFill>
                  <a:schemeClr val="hlink"/>
                </a:solidFill>
              </a:rPr>
              <a:t> 1694.</a:t>
            </a:r>
          </a:p>
          <a:p>
            <a:pPr marL="381000" indent="-381000">
              <a:lnSpc>
                <a:spcPct val="80000"/>
              </a:lnSpc>
              <a:buNone/>
            </a:pPr>
            <a:r>
              <a:rPr lang="en-US" altLang="en-US" sz="2300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154" y="3179109"/>
            <a:ext cx="4899331" cy="343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123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ALAT PENGOLAHAN DATA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34358" y="2134533"/>
            <a:ext cx="10547724" cy="3492500"/>
          </a:xfrm>
          <a:noFill/>
          <a:ln w="19050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81000" indent="-381000">
              <a:lnSpc>
                <a:spcPct val="90000"/>
              </a:lnSpc>
              <a:buNone/>
            </a:pPr>
            <a:r>
              <a:rPr lang="en-US" altLang="en-US" sz="2700" dirty="0"/>
              <a:t>4. KALKULATOR MEKANIK</a:t>
            </a:r>
          </a:p>
          <a:p>
            <a:pPr marL="381000" indent="-381000">
              <a:lnSpc>
                <a:spcPct val="90000"/>
              </a:lnSpc>
              <a:buNone/>
            </a:pPr>
            <a:endParaRPr lang="en-US" altLang="en-US" sz="2700" dirty="0"/>
          </a:p>
          <a:p>
            <a:pPr marL="381000" indent="-381000" algn="just">
              <a:lnSpc>
                <a:spcPct val="90000"/>
              </a:lnSpc>
              <a:buNone/>
            </a:pPr>
            <a:r>
              <a:rPr lang="en-US" altLang="en-US" sz="2700" dirty="0" err="1"/>
              <a:t>Ditemukan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oleh</a:t>
            </a:r>
            <a:r>
              <a:rPr lang="en-US" altLang="en-US" sz="2700" dirty="0"/>
              <a:t> </a:t>
            </a:r>
            <a:r>
              <a:rPr lang="en-US" altLang="en-US" sz="2700" dirty="0">
                <a:solidFill>
                  <a:schemeClr val="hlink"/>
                </a:solidFill>
              </a:rPr>
              <a:t>Charles Xavier Thomas de Colmar</a:t>
            </a:r>
          </a:p>
          <a:p>
            <a:pPr marL="381000" indent="-381000" algn="just">
              <a:lnSpc>
                <a:spcPct val="90000"/>
              </a:lnSpc>
              <a:buNone/>
            </a:pPr>
            <a:endParaRPr lang="en-US" altLang="en-US" sz="2700" dirty="0">
              <a:solidFill>
                <a:schemeClr val="hlink"/>
              </a:solidFill>
            </a:endParaRPr>
          </a:p>
          <a:p>
            <a:pPr marL="381000" indent="-381000">
              <a:lnSpc>
                <a:spcPct val="90000"/>
              </a:lnSpc>
              <a:buNone/>
            </a:pPr>
            <a:r>
              <a:rPr lang="en-US" altLang="en-US" sz="2700" u="sng" dirty="0" err="1"/>
              <a:t>Prinsip</a:t>
            </a:r>
            <a:r>
              <a:rPr lang="en-US" altLang="en-US" sz="2700" u="sng" dirty="0"/>
              <a:t> </a:t>
            </a:r>
            <a:r>
              <a:rPr lang="en-US" altLang="en-US" sz="2700" u="sng" dirty="0" err="1"/>
              <a:t>kerja</a:t>
            </a:r>
            <a:r>
              <a:rPr lang="en-US" altLang="en-US" sz="2700" u="sng" dirty="0"/>
              <a:t> :</a:t>
            </a:r>
          </a:p>
          <a:p>
            <a:pPr marL="381000" indent="-381000" algn="just">
              <a:lnSpc>
                <a:spcPct val="90000"/>
              </a:lnSpc>
              <a:buNone/>
            </a:pPr>
            <a:r>
              <a:rPr lang="en-US" altLang="en-US" sz="2700" dirty="0" err="1"/>
              <a:t>Melakukan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penjumlahan</a:t>
            </a:r>
            <a:r>
              <a:rPr lang="en-US" altLang="en-US" sz="2700" dirty="0"/>
              <a:t>, </a:t>
            </a:r>
            <a:r>
              <a:rPr lang="en-US" altLang="en-US" sz="2700" dirty="0" err="1"/>
              <a:t>pengurangan</a:t>
            </a:r>
            <a:r>
              <a:rPr lang="en-US" altLang="en-US" sz="2700" dirty="0"/>
              <a:t>, </a:t>
            </a:r>
            <a:r>
              <a:rPr lang="en-US" altLang="en-US" sz="2700" dirty="0" err="1"/>
              <a:t>perkalian</a:t>
            </a:r>
            <a:r>
              <a:rPr lang="en-US" altLang="en-US" sz="2700" dirty="0"/>
              <a:t>, </a:t>
            </a:r>
            <a:r>
              <a:rPr lang="en-US" altLang="en-US" sz="2700" dirty="0" err="1"/>
              <a:t>dan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pembagian</a:t>
            </a:r>
            <a:r>
              <a:rPr lang="en-US" altLang="en-US" sz="2700" dirty="0"/>
              <a:t>.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</a:pPr>
            <a:endParaRPr lang="en-US" altLang="en-US" sz="23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085" y="1773925"/>
            <a:ext cx="3265612" cy="255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1148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altLang="en-US" dirty="0"/>
              <a:t>SETELAH TAHUN 1940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2676" y="2305051"/>
            <a:ext cx="7419975" cy="1552575"/>
          </a:xfrm>
        </p:spPr>
        <p:txBody>
          <a:bodyPr>
            <a:normAutofit fontScale="85000" lnSpcReduction="1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4000"/>
              <a:t>DIBAGI DALAM 5 ( LIMA ) GENERASI </a:t>
            </a:r>
          </a:p>
        </p:txBody>
      </p:sp>
    </p:spTree>
    <p:extLst>
      <p:ext uri="{BB962C8B-B14F-4D97-AF65-F5344CB8AC3E}">
        <p14:creationId xmlns:p14="http://schemas.microsoft.com/office/powerpoint/2010/main" val="4209750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SETELAH TAHUN 1940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191" y="1967754"/>
            <a:ext cx="11171537" cy="2887663"/>
          </a:xfrm>
        </p:spPr>
        <p:txBody>
          <a:bodyPr anchor="t"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200" b="1" dirty="0"/>
              <a:t>1. </a:t>
            </a:r>
            <a:r>
              <a:rPr lang="en-US" altLang="en-US" sz="2200" b="1" dirty="0" err="1"/>
              <a:t>Komputer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generasi</a:t>
            </a:r>
            <a:r>
              <a:rPr lang="en-US" altLang="en-US" sz="2200" b="1" dirty="0"/>
              <a:t> </a:t>
            </a:r>
            <a:r>
              <a:rPr lang="en-US" altLang="en-US" sz="2200" b="1" dirty="0" err="1"/>
              <a:t>pertama</a:t>
            </a:r>
            <a:r>
              <a:rPr lang="en-US" altLang="en-US" sz="2200" b="1" dirty="0"/>
              <a:t> ( 1940-1959 ).</a:t>
            </a:r>
            <a:endParaRPr lang="en-US" altLang="en-US" sz="22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200" dirty="0" err="1" smtClean="0"/>
              <a:t>Prinsip</a:t>
            </a:r>
            <a:r>
              <a:rPr lang="en-US" altLang="en-US" sz="2200" dirty="0" smtClean="0"/>
              <a:t> </a:t>
            </a:r>
            <a:r>
              <a:rPr lang="en-US" altLang="en-US" sz="2200" dirty="0" err="1"/>
              <a:t>kerja</a:t>
            </a:r>
            <a:r>
              <a:rPr lang="en-US" altLang="en-US" sz="2200" dirty="0"/>
              <a:t> :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en-US" sz="2200" dirty="0" err="1"/>
              <a:t>menggunakan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tabung</a:t>
            </a:r>
            <a:r>
              <a:rPr lang="en-US" altLang="en-US" sz="2200" dirty="0"/>
              <a:t> </a:t>
            </a:r>
            <a:r>
              <a:rPr lang="en-US" altLang="en-US" sz="2200" dirty="0" err="1"/>
              <a:t>vakum</a:t>
            </a:r>
            <a:r>
              <a:rPr lang="en-US" altLang="en-US" sz="2200" dirty="0"/>
              <a:t> </a:t>
            </a:r>
            <a:r>
              <a:rPr lang="en-US" altLang="en-US" sz="2200" dirty="0" err="1"/>
              <a:t>untuk</a:t>
            </a:r>
            <a:r>
              <a:rPr lang="en-US" altLang="en-US" sz="2200" dirty="0"/>
              <a:t> </a:t>
            </a:r>
            <a:endParaRPr lang="id-ID" altLang="en-US" sz="2200" dirty="0" smtClean="0"/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en-US" sz="2200" dirty="0" err="1" smtClean="0"/>
              <a:t>memproses</a:t>
            </a:r>
            <a:r>
              <a:rPr lang="en-US" altLang="en-US" sz="2200" dirty="0" smtClean="0"/>
              <a:t> </a:t>
            </a:r>
            <a:r>
              <a:rPr lang="en-US" altLang="en-US" sz="2200" dirty="0" err="1"/>
              <a:t>dan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menyimpan</a:t>
            </a:r>
            <a:r>
              <a:rPr lang="en-US" altLang="en-US" sz="2200" dirty="0"/>
              <a:t> data.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117" y="3050409"/>
            <a:ext cx="6184528" cy="322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9715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842937" cy="4351338"/>
          </a:xfrm>
        </p:spPr>
        <p:txBody>
          <a:bodyPr anchor="t"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program </a:t>
            </a:r>
            <a:r>
              <a:rPr lang="en-US" sz="2800" dirty="0" err="1"/>
              <a:t>aplikasi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pengolahan</a:t>
            </a:r>
            <a:r>
              <a:rPr lang="en-US" sz="2800" dirty="0"/>
              <a:t> data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 smtClean="0"/>
              <a:t>informasi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mengaplikasikan</a:t>
            </a:r>
            <a:r>
              <a:rPr lang="en-US" sz="2800" dirty="0"/>
              <a:t> data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pengambilan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yang </a:t>
            </a:r>
            <a:r>
              <a:rPr lang="en-US" sz="2800" dirty="0" err="1"/>
              <a:t>tepat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proses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884637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KOMPUTER GENERASI PERTAMA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7948" y="2025226"/>
            <a:ext cx="4000500" cy="4038600"/>
          </a:xfrm>
        </p:spPr>
        <p:txBody>
          <a:bodyPr/>
          <a:lstStyle/>
          <a:p>
            <a:pPr marL="590550" indent="-590550">
              <a:buNone/>
            </a:pPr>
            <a:r>
              <a:rPr lang="en-US" altLang="en-US" sz="2700" dirty="0"/>
              <a:t>1. ENIAC</a:t>
            </a:r>
          </a:p>
          <a:p>
            <a:pPr marL="590550" indent="-590550">
              <a:buNone/>
            </a:pPr>
            <a:r>
              <a:rPr lang="en-US" altLang="en-US" sz="2700" dirty="0"/>
              <a:t>ENIAC (Electronic Numerical Integrator And Calculator )</a:t>
            </a:r>
          </a:p>
          <a:p>
            <a:pPr marL="590550" indent="-590550" algn="just">
              <a:buNone/>
            </a:pPr>
            <a:r>
              <a:rPr lang="en-US" altLang="en-US" sz="2700" dirty="0" err="1"/>
              <a:t>Dirancang</a:t>
            </a:r>
            <a:r>
              <a:rPr lang="en-US" altLang="en-US" sz="2700" dirty="0"/>
              <a:t> </a:t>
            </a:r>
            <a:r>
              <a:rPr lang="en-US" altLang="en-US" sz="2700" dirty="0" err="1"/>
              <a:t>oleh</a:t>
            </a:r>
            <a:r>
              <a:rPr lang="en-US" altLang="en-US" sz="2700" dirty="0"/>
              <a:t> </a:t>
            </a:r>
            <a:r>
              <a:rPr lang="en-US" altLang="en-US" sz="2700" dirty="0" err="1"/>
              <a:t>Dr</a:t>
            </a:r>
            <a:r>
              <a:rPr lang="en-US" altLang="en-US" sz="2700" dirty="0"/>
              <a:t> John </a:t>
            </a:r>
            <a:r>
              <a:rPr lang="en-US" altLang="en-US" sz="2700" dirty="0" err="1"/>
              <a:t>Mauchly</a:t>
            </a:r>
            <a:r>
              <a:rPr lang="en-US" altLang="en-US" sz="2700" dirty="0"/>
              <a:t> </a:t>
            </a:r>
            <a:r>
              <a:rPr lang="en-US" altLang="en-US" sz="2700" dirty="0" err="1"/>
              <a:t>dan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Presper</a:t>
            </a:r>
            <a:r>
              <a:rPr lang="en-US" altLang="en-US" sz="2700" dirty="0"/>
              <a:t> Eckert </a:t>
            </a:r>
            <a:r>
              <a:rPr lang="en-US" altLang="en-US" sz="2700" dirty="0" err="1"/>
              <a:t>pada</a:t>
            </a:r>
            <a:r>
              <a:rPr lang="en-US" altLang="en-US" sz="2700" dirty="0"/>
              <a:t> </a:t>
            </a:r>
            <a:r>
              <a:rPr lang="en-US" altLang="en-US" sz="2700" dirty="0" err="1"/>
              <a:t>tahun</a:t>
            </a:r>
            <a:r>
              <a:rPr lang="en-US" altLang="en-US" sz="2700" dirty="0"/>
              <a:t> 1946.</a:t>
            </a:r>
          </a:p>
          <a:p>
            <a:pPr marL="590550" indent="-590550">
              <a:buNone/>
            </a:pPr>
            <a:endParaRPr lang="en-US" altLang="en-US" sz="2700" dirty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en-US" sz="2700"/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871" y="1696920"/>
            <a:ext cx="4832257" cy="4608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553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KOMPUTER GENERASI PERTAMA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193" y="1952251"/>
            <a:ext cx="11029616" cy="4038600"/>
          </a:xfrm>
        </p:spPr>
        <p:txBody>
          <a:bodyPr anchor="t"/>
          <a:lstStyle/>
          <a:p>
            <a:pPr marL="0" indent="0" algn="just" eaLnBrk="0" hangingPunct="0">
              <a:spcBef>
                <a:spcPct val="0"/>
              </a:spcBef>
              <a:buClrTx/>
              <a:buSzTx/>
              <a:buNone/>
            </a:pPr>
            <a:r>
              <a:rPr lang="en-US" altLang="en-US" sz="2700" dirty="0"/>
              <a:t>2. EDVAC (Electronic Discrete Variable Automatic Computer)</a:t>
            </a:r>
          </a:p>
          <a:p>
            <a:pPr marL="0" indent="0" algn="just" eaLnBrk="0" hangingPunct="0">
              <a:spcBef>
                <a:spcPct val="0"/>
              </a:spcBef>
              <a:buClrTx/>
              <a:buSzTx/>
              <a:buNone/>
            </a:pPr>
            <a:endParaRPr lang="en-US" altLang="en-US" sz="2700" dirty="0"/>
          </a:p>
          <a:p>
            <a:pPr marL="0" indent="0" algn="just" eaLnBrk="0" hangingPunct="0">
              <a:spcBef>
                <a:spcPct val="0"/>
              </a:spcBef>
              <a:buClrTx/>
              <a:buSzTx/>
              <a:buNone/>
            </a:pPr>
            <a:r>
              <a:rPr lang="en-US" altLang="en-US" sz="2700" dirty="0" err="1" smtClean="0"/>
              <a:t>Penggunaan</a:t>
            </a:r>
            <a:r>
              <a:rPr lang="en-US" altLang="en-US" sz="2700" dirty="0" smtClean="0"/>
              <a:t> </a:t>
            </a:r>
            <a:r>
              <a:rPr lang="en-US" altLang="en-US" sz="2700" dirty="0" err="1"/>
              <a:t>tabung</a:t>
            </a:r>
            <a:r>
              <a:rPr lang="en-US" altLang="en-US" sz="2700" dirty="0"/>
              <a:t> </a:t>
            </a:r>
            <a:r>
              <a:rPr lang="en-US" altLang="en-US" sz="2700" dirty="0" err="1"/>
              <a:t>vakum</a:t>
            </a:r>
            <a:r>
              <a:rPr lang="en-US" altLang="en-US" sz="2700" dirty="0"/>
              <a:t> </a:t>
            </a:r>
            <a:r>
              <a:rPr lang="en-US" altLang="en-US" sz="2700" dirty="0" err="1"/>
              <a:t>juga</a:t>
            </a:r>
            <a:r>
              <a:rPr lang="en-US" altLang="en-US" sz="2700" dirty="0"/>
              <a:t> </a:t>
            </a:r>
            <a:r>
              <a:rPr lang="en-US" altLang="en-US" sz="2700" dirty="0" err="1"/>
              <a:t>telah</a:t>
            </a:r>
            <a:r>
              <a:rPr lang="en-US" altLang="en-US" sz="2700" dirty="0"/>
              <a:t> </a:t>
            </a:r>
            <a:r>
              <a:rPr lang="en-US" altLang="en-US" sz="2700" dirty="0" err="1"/>
              <a:t>dikurangi</a:t>
            </a:r>
            <a:r>
              <a:rPr lang="en-US" altLang="en-US" sz="2700" dirty="0"/>
              <a:t> di </a:t>
            </a:r>
            <a:r>
              <a:rPr lang="en-US" altLang="en-US" sz="2700" dirty="0" err="1"/>
              <a:t>dalam</a:t>
            </a:r>
            <a:r>
              <a:rPr lang="en-US" altLang="en-US" sz="2700" dirty="0"/>
              <a:t> </a:t>
            </a:r>
            <a:r>
              <a:rPr lang="en-US" altLang="en-US" sz="2700" dirty="0" err="1"/>
              <a:t>perancangan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komputer</a:t>
            </a:r>
            <a:r>
              <a:rPr lang="en-US" altLang="en-US" sz="2700" dirty="0"/>
              <a:t> di </a:t>
            </a:r>
            <a:r>
              <a:rPr lang="en-US" altLang="en-US" sz="2700" dirty="0" err="1"/>
              <a:t>mana</a:t>
            </a:r>
            <a:r>
              <a:rPr lang="en-US" altLang="en-US" sz="2700" dirty="0"/>
              <a:t> proses </a:t>
            </a:r>
            <a:r>
              <a:rPr lang="en-US" altLang="en-US" sz="2700" dirty="0" err="1"/>
              <a:t>perhitungan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menjadi</a:t>
            </a:r>
            <a:r>
              <a:rPr lang="en-US" altLang="en-US" sz="2700" dirty="0"/>
              <a:t> </a:t>
            </a:r>
            <a:r>
              <a:rPr lang="en-US" altLang="en-US" sz="2700" dirty="0" err="1"/>
              <a:t>lebih</a:t>
            </a:r>
            <a:r>
              <a:rPr lang="en-US" altLang="en-US" sz="2700" dirty="0"/>
              <a:t> </a:t>
            </a:r>
            <a:r>
              <a:rPr lang="en-US" altLang="en-US" sz="2700" dirty="0" err="1"/>
              <a:t>cepat</a:t>
            </a:r>
            <a:r>
              <a:rPr lang="en-US" altLang="en-US" sz="2700" dirty="0"/>
              <a:t> </a:t>
            </a:r>
            <a:r>
              <a:rPr lang="en-US" altLang="en-US" sz="2700" dirty="0" err="1"/>
              <a:t>dibandingkan</a:t>
            </a:r>
            <a:r>
              <a:rPr lang="en-US" altLang="en-US" sz="2700" dirty="0"/>
              <a:t> ENIAC.</a:t>
            </a:r>
          </a:p>
          <a:p>
            <a:pPr marL="0" indent="0">
              <a:buNone/>
            </a:pPr>
            <a:endParaRPr lang="en-US" altLang="en-US" sz="2700" dirty="0"/>
          </a:p>
        </p:txBody>
      </p:sp>
    </p:spTree>
    <p:extLst>
      <p:ext uri="{BB962C8B-B14F-4D97-AF65-F5344CB8AC3E}">
        <p14:creationId xmlns:p14="http://schemas.microsoft.com/office/powerpoint/2010/main" val="40621973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KOMPUTER GENERASI PERTAMA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7231" y="1989139"/>
            <a:ext cx="4000500" cy="4038600"/>
          </a:xfrm>
        </p:spPr>
        <p:txBody>
          <a:bodyPr/>
          <a:lstStyle/>
          <a:p>
            <a:pPr marL="268288" indent="-268288" algn="just" eaLnBrk="0" hangingPunct="0">
              <a:spcBef>
                <a:spcPct val="0"/>
              </a:spcBef>
              <a:buClrTx/>
              <a:buSzTx/>
              <a:buNone/>
            </a:pPr>
            <a:r>
              <a:rPr lang="en-US" altLang="en-US" sz="2700" dirty="0"/>
              <a:t>3. EDSAC (</a:t>
            </a:r>
            <a:r>
              <a:rPr lang="en-US" altLang="en-US" sz="2700" dirty="0" err="1"/>
              <a:t>Electonic</a:t>
            </a:r>
            <a:r>
              <a:rPr lang="en-US" altLang="en-US" sz="2700" dirty="0"/>
              <a:t> Delay Storage Automatic Calculator)</a:t>
            </a:r>
          </a:p>
          <a:p>
            <a:pPr marL="268288" indent="-268288" algn="just" eaLnBrk="0" hangingPunct="0">
              <a:spcBef>
                <a:spcPct val="0"/>
              </a:spcBef>
              <a:buClrTx/>
              <a:buSzTx/>
              <a:buNone/>
            </a:pPr>
            <a:endParaRPr lang="en-US" altLang="en-US" sz="2700" dirty="0"/>
          </a:p>
          <a:p>
            <a:pPr marL="268288" indent="-268288" algn="just">
              <a:buNone/>
            </a:pPr>
            <a:r>
              <a:rPr lang="en-US" altLang="en-US" sz="2700" dirty="0"/>
              <a:t> </a:t>
            </a:r>
            <a:r>
              <a:rPr lang="en-US" altLang="en-US" sz="2700" dirty="0" err="1"/>
              <a:t>memperkenalkan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penggunaan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raksa</a:t>
            </a:r>
            <a:r>
              <a:rPr lang="en-US" altLang="en-US" sz="2700" dirty="0"/>
              <a:t> (</a:t>
            </a:r>
            <a:r>
              <a:rPr lang="en-US" altLang="en-US" sz="2700" dirty="0" err="1"/>
              <a:t>merkuri</a:t>
            </a:r>
            <a:r>
              <a:rPr lang="en-US" altLang="en-US" sz="2700" dirty="0"/>
              <a:t>) </a:t>
            </a:r>
            <a:r>
              <a:rPr lang="en-US" altLang="en-US" sz="2700" dirty="0" err="1"/>
              <a:t>dalam</a:t>
            </a:r>
            <a:r>
              <a:rPr lang="en-US" altLang="en-US" sz="2700" dirty="0"/>
              <a:t> </a:t>
            </a:r>
            <a:r>
              <a:rPr lang="en-US" altLang="en-US" sz="2700" dirty="0" err="1"/>
              <a:t>tabung</a:t>
            </a:r>
            <a:r>
              <a:rPr lang="en-US" altLang="en-US" sz="2700" dirty="0"/>
              <a:t> </a:t>
            </a:r>
            <a:r>
              <a:rPr lang="en-US" altLang="en-US" sz="2700" dirty="0" err="1"/>
              <a:t>untuk</a:t>
            </a:r>
            <a:r>
              <a:rPr lang="en-US" altLang="en-US" sz="2700" dirty="0"/>
              <a:t> </a:t>
            </a:r>
            <a:r>
              <a:rPr lang="en-US" altLang="en-US" sz="2700" dirty="0" err="1"/>
              <a:t>menyimpan</a:t>
            </a:r>
            <a:r>
              <a:rPr lang="en-US" altLang="en-US" sz="2700" dirty="0"/>
              <a:t> data.</a:t>
            </a:r>
          </a:p>
        </p:txBody>
      </p:sp>
      <p:pic>
        <p:nvPicPr>
          <p:cNvPr id="5735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816" y="2137057"/>
            <a:ext cx="5792993" cy="4368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505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CONTOH KOMPUTER GENERASI PERTAMA </a:t>
            </a:r>
            <a:endParaRPr lang="en-US" altLang="en-US" sz="40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193" y="1952251"/>
            <a:ext cx="7848600" cy="4038600"/>
          </a:xfrm>
        </p:spPr>
        <p:txBody>
          <a:bodyPr/>
          <a:lstStyle/>
          <a:p>
            <a:pPr marL="0" indent="0" algn="just" eaLnBrk="0" hangingPunct="0">
              <a:spcBef>
                <a:spcPct val="0"/>
              </a:spcBef>
              <a:buClrTx/>
              <a:buSzTx/>
              <a:buNone/>
            </a:pPr>
            <a:r>
              <a:rPr lang="en-US" altLang="en-US" sz="2700" dirty="0"/>
              <a:t>4. UNIVAC 1 Computer.</a:t>
            </a:r>
          </a:p>
          <a:p>
            <a:pPr marL="0" indent="0" algn="just">
              <a:buNone/>
            </a:pPr>
            <a:r>
              <a:rPr lang="en-US" altLang="en-US" sz="2700" dirty="0" err="1"/>
              <a:t>Pada</a:t>
            </a:r>
            <a:r>
              <a:rPr lang="en-US" altLang="en-US" sz="2700" dirty="0"/>
              <a:t> </a:t>
            </a:r>
            <a:r>
              <a:rPr lang="en-US" altLang="en-US" sz="2700" dirty="0" err="1"/>
              <a:t>tahun</a:t>
            </a:r>
            <a:r>
              <a:rPr lang="en-US" altLang="en-US" sz="2700" dirty="0"/>
              <a:t> 1951 </a:t>
            </a:r>
            <a:r>
              <a:rPr lang="en-US" altLang="en-US" sz="2700" dirty="0" err="1"/>
              <a:t>Dr</a:t>
            </a:r>
            <a:r>
              <a:rPr lang="en-US" altLang="en-US" sz="2700" dirty="0"/>
              <a:t> </a:t>
            </a:r>
            <a:r>
              <a:rPr lang="en-US" altLang="en-US" sz="2700" dirty="0" err="1"/>
              <a:t>Mauchly</a:t>
            </a:r>
            <a:r>
              <a:rPr lang="en-US" altLang="en-US" sz="2700" dirty="0"/>
              <a:t> </a:t>
            </a:r>
            <a:r>
              <a:rPr lang="en-US" altLang="en-US" sz="2700" dirty="0" err="1"/>
              <a:t>dan</a:t>
            </a:r>
            <a:r>
              <a:rPr lang="en-US" altLang="en-US" sz="2700" dirty="0"/>
              <a:t> Eckert </a:t>
            </a:r>
            <a:r>
              <a:rPr lang="en-US" altLang="en-US" sz="2700" dirty="0" err="1"/>
              <a:t>menciptakan</a:t>
            </a:r>
            <a:r>
              <a:rPr lang="en-US" altLang="en-US" sz="2700" dirty="0"/>
              <a:t> UNIVAC 1 ( Universal Automatic Calculator ) </a:t>
            </a:r>
            <a:r>
              <a:rPr lang="en-US" altLang="en-US" sz="2700" dirty="0" err="1"/>
              <a:t>komputer</a:t>
            </a:r>
            <a:r>
              <a:rPr lang="en-US" altLang="en-US" sz="2700" dirty="0"/>
              <a:t> </a:t>
            </a:r>
            <a:r>
              <a:rPr lang="en-US" altLang="en-US" sz="2700" dirty="0" err="1"/>
              <a:t>pertama</a:t>
            </a:r>
            <a:r>
              <a:rPr lang="en-US" altLang="en-US" sz="2700" dirty="0"/>
              <a:t> yang </a:t>
            </a:r>
            <a:r>
              <a:rPr lang="en-US" altLang="en-US" sz="2700" dirty="0" err="1"/>
              <a:t>digunakan</a:t>
            </a:r>
            <a:r>
              <a:rPr lang="en-US" altLang="en-US" sz="2700" dirty="0"/>
              <a:t> </a:t>
            </a:r>
            <a:r>
              <a:rPr lang="en-US" altLang="en-US" sz="2700" dirty="0" err="1"/>
              <a:t>untuk</a:t>
            </a:r>
            <a:r>
              <a:rPr lang="en-US" altLang="en-US" sz="2700" dirty="0"/>
              <a:t> </a:t>
            </a:r>
            <a:r>
              <a:rPr lang="en-US" altLang="en-US" sz="2700" dirty="0" err="1"/>
              <a:t>memproses</a:t>
            </a:r>
            <a:r>
              <a:rPr lang="en-US" altLang="en-US" sz="2700" dirty="0"/>
              <a:t> data </a:t>
            </a:r>
            <a:r>
              <a:rPr lang="en-US" altLang="en-US" sz="2700" dirty="0" err="1"/>
              <a:t>perdagangan</a:t>
            </a:r>
            <a:r>
              <a:rPr lang="en-US" altLang="en-US" sz="2700" dirty="0"/>
              <a:t>.</a:t>
            </a:r>
          </a:p>
          <a:p>
            <a:pPr marL="0" indent="0" algn="just" eaLnBrk="0" hangingPunct="0">
              <a:spcBef>
                <a:spcPct val="0"/>
              </a:spcBef>
              <a:buClrTx/>
              <a:buSzTx/>
              <a:buNone/>
            </a:pPr>
            <a:endParaRPr lang="en-US" altLang="en-US" sz="2700" dirty="0"/>
          </a:p>
          <a:p>
            <a:pPr marL="0" indent="0" algn="just" eaLnBrk="0" hangingPunct="0">
              <a:spcBef>
                <a:spcPct val="0"/>
              </a:spcBef>
              <a:buClrTx/>
              <a:buSzTx/>
              <a:buNone/>
            </a:pPr>
            <a:endParaRPr lang="en-US" altLang="en-US" sz="2700" dirty="0"/>
          </a:p>
          <a:p>
            <a:pPr marL="0" indent="0" algn="just">
              <a:buNone/>
            </a:pPr>
            <a:r>
              <a:rPr lang="en-US" altLang="en-US" sz="2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012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SETELAH TAHUN 1940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309" y="1457712"/>
            <a:ext cx="11029616" cy="281622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b="1" dirty="0"/>
              <a:t>1. </a:t>
            </a:r>
            <a:r>
              <a:rPr lang="en-US" altLang="en-US" sz="2800" b="1" dirty="0" err="1"/>
              <a:t>Komputer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generasi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kedua</a:t>
            </a:r>
            <a:r>
              <a:rPr lang="en-US" altLang="en-US" sz="2800" b="1" dirty="0"/>
              <a:t> ( 1959   1964 )</a:t>
            </a:r>
            <a:endParaRPr lang="en-US" altLang="en-US" sz="2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 err="1" smtClean="0"/>
              <a:t>Prinsip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kerja</a:t>
            </a:r>
            <a:r>
              <a:rPr lang="en-US" altLang="en-US" sz="2800" dirty="0"/>
              <a:t> :</a:t>
            </a: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 err="1"/>
              <a:t>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tahun</a:t>
            </a:r>
            <a:r>
              <a:rPr lang="en-US" altLang="en-US" sz="2800" dirty="0"/>
              <a:t> 1948, </a:t>
            </a:r>
            <a:r>
              <a:rPr lang="en-US" altLang="en-US" sz="2800" dirty="0" err="1"/>
              <a:t>penemuan</a:t>
            </a:r>
            <a:r>
              <a:rPr lang="en-US" altLang="en-US" sz="2800" dirty="0"/>
              <a:t> transistor </a:t>
            </a:r>
            <a:r>
              <a:rPr lang="en-US" altLang="en-US" sz="2800" dirty="0" err="1"/>
              <a:t>sangat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mempengaruhi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perkembangan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komputer</a:t>
            </a:r>
            <a:r>
              <a:rPr lang="en-US" altLang="en-US" sz="2800" dirty="0"/>
              <a:t>. Transistor </a:t>
            </a:r>
            <a:r>
              <a:rPr lang="en-US" altLang="en-US" sz="2800" dirty="0" err="1"/>
              <a:t>menggantikan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tabung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vakum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televisi</a:t>
            </a:r>
            <a:r>
              <a:rPr lang="en-US" altLang="en-US" sz="2800" dirty="0"/>
              <a:t>, radio,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komputer</a:t>
            </a:r>
            <a:r>
              <a:rPr lang="en-US" altLang="en-US" sz="2800" dirty="0"/>
              <a:t>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/>
              <a:t>Transistor </a:t>
            </a:r>
            <a:r>
              <a:rPr lang="en-US" altLang="en-US" sz="2800" dirty="0" err="1"/>
              <a:t>mulai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digunakan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komputer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mulai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tahun</a:t>
            </a:r>
            <a:r>
              <a:rPr lang="en-US" altLang="en-US" sz="2800" dirty="0"/>
              <a:t> 1956.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 err="1"/>
              <a:t>Komputer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generasi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kedua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Menggantikan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bahasa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mesin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bahasa</a:t>
            </a:r>
            <a:r>
              <a:rPr lang="id-ID" altLang="en-US" sz="2800" dirty="0"/>
              <a:t> </a:t>
            </a:r>
            <a:r>
              <a:rPr lang="en-US" altLang="en-US" sz="2800" dirty="0" smtClean="0"/>
              <a:t>assembly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6212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 dirty="0"/>
              <a:t>CONTOH KOMPUTER GENERASI KEDUA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3828" y="2028824"/>
            <a:ext cx="5319993" cy="4147081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1193" y="2028824"/>
            <a:ext cx="4219408" cy="38299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None/>
            </a:pPr>
            <a:r>
              <a:rPr lang="en-US" altLang="en-US" dirty="0" err="1" smtClean="0"/>
              <a:t>Beberapa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bahasa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pemrograman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mulai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bermunculan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itu</a:t>
            </a:r>
            <a:r>
              <a:rPr lang="en-US" altLang="en-US" dirty="0" smtClean="0"/>
              <a:t>.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en-US" dirty="0" smtClean="0"/>
              <a:t> Bahasa </a:t>
            </a:r>
            <a:r>
              <a:rPr lang="en-US" altLang="en-US" dirty="0" err="1" smtClean="0"/>
              <a:t>pemrograman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Common Business-Oriented Language </a:t>
            </a:r>
            <a:r>
              <a:rPr lang="en-US" altLang="en-US" dirty="0" smtClean="0"/>
              <a:t>( COBOL )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Formula Translator </a:t>
            </a:r>
            <a:r>
              <a:rPr lang="en-US" altLang="en-US" dirty="0" smtClean="0"/>
              <a:t>( FORTRAN ) </a:t>
            </a:r>
            <a:r>
              <a:rPr lang="en-US" altLang="en-US" dirty="0" err="1" smtClean="0"/>
              <a:t>mulai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umum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digunakan</a:t>
            </a:r>
            <a:r>
              <a:rPr lang="en-US" altLang="en-US" dirty="0" smtClean="0"/>
              <a:t>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5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SETELAH TAHUN 1940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74458" y="1981201"/>
            <a:ext cx="7536349" cy="28162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3.  </a:t>
            </a:r>
            <a:r>
              <a:rPr lang="en-US" altLang="en-US" sz="2400" b="1" dirty="0" err="1"/>
              <a:t>Komputer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generasi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ketiga</a:t>
            </a:r>
            <a:r>
              <a:rPr lang="en-US" altLang="en-US" sz="2400" b="1" dirty="0"/>
              <a:t> ( 1964   </a:t>
            </a:r>
            <a:r>
              <a:rPr lang="en-US" altLang="en-US" sz="2400" b="1" dirty="0" err="1"/>
              <a:t>awal</a:t>
            </a:r>
            <a:r>
              <a:rPr lang="en-US" altLang="en-US" sz="2400" b="1" dirty="0"/>
              <a:t> 80an )</a:t>
            </a:r>
            <a:endParaRPr lang="en-US" altLang="en-U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0066"/>
                </a:solidFill>
              </a:rPr>
              <a:t>Jack </a:t>
            </a:r>
            <a:r>
              <a:rPr lang="en-US" altLang="en-US" sz="2400" dirty="0" err="1">
                <a:solidFill>
                  <a:srgbClr val="FF0066"/>
                </a:solidFill>
              </a:rPr>
              <a:t>Kilby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seorang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insinyur</a:t>
            </a:r>
            <a:r>
              <a:rPr lang="en-US" altLang="en-US" sz="2400" dirty="0"/>
              <a:t> di Texas Instrument, </a:t>
            </a:r>
            <a:r>
              <a:rPr lang="en-US" altLang="en-US" sz="2400" dirty="0" err="1"/>
              <a:t>mengembangkan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sirkuit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terintegrasi</a:t>
            </a:r>
            <a:r>
              <a:rPr lang="en-US" altLang="en-US" sz="2400" dirty="0"/>
              <a:t> (IC : </a:t>
            </a:r>
            <a:r>
              <a:rPr lang="en-US" altLang="en-US" sz="2400" i="1" dirty="0"/>
              <a:t>integrated circuit</a:t>
            </a:r>
            <a:r>
              <a:rPr lang="en-US" altLang="en-US" sz="2400" dirty="0"/>
              <a:t>) di </a:t>
            </a:r>
            <a:r>
              <a:rPr lang="en-US" altLang="en-US" sz="2400" dirty="0" err="1"/>
              <a:t>tahun</a:t>
            </a:r>
            <a:r>
              <a:rPr lang="en-US" altLang="en-US" sz="2400" dirty="0"/>
              <a:t> 1958. IC </a:t>
            </a:r>
            <a:r>
              <a:rPr lang="en-US" altLang="en-US" sz="2400" dirty="0" err="1"/>
              <a:t>mengkombinasikan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komponen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elektronik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piringan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silikon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kecil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terbuat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pasir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kuarsa</a:t>
            </a:r>
            <a:r>
              <a:rPr lang="en-US" altLang="en-US" sz="2400" dirty="0"/>
              <a:t>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err="1"/>
              <a:t>Kemajuan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generasi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ketiga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penggunaan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(</a:t>
            </a:r>
            <a:r>
              <a:rPr lang="en-US" altLang="en-US" sz="2400" i="1" dirty="0"/>
              <a:t>operating system</a:t>
            </a:r>
            <a:r>
              <a:rPr lang="en-US" altLang="en-US" sz="2400" dirty="0"/>
              <a:t>)</a:t>
            </a:r>
            <a:endParaRPr lang="en-US" alt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30" y="2418084"/>
            <a:ext cx="3530660" cy="264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035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SETELAH TAHUN 1940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35222" y="2021542"/>
            <a:ext cx="6775586" cy="2816225"/>
          </a:xfrm>
        </p:spPr>
        <p:txBody>
          <a:bodyPr anchor="t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4. </a:t>
            </a:r>
            <a:r>
              <a:rPr lang="en-US" altLang="en-US" b="1" dirty="0" err="1"/>
              <a:t>Komputer</a:t>
            </a:r>
            <a:r>
              <a:rPr lang="en-US" altLang="en-US" b="1" dirty="0"/>
              <a:t> </a:t>
            </a:r>
            <a:r>
              <a:rPr lang="en-US" altLang="en-US" b="1" dirty="0" err="1"/>
              <a:t>generasi</a:t>
            </a:r>
            <a:r>
              <a:rPr lang="en-US" altLang="en-US" b="1" dirty="0"/>
              <a:t> </a:t>
            </a:r>
            <a:r>
              <a:rPr lang="en-US" altLang="en-US" b="1" dirty="0" err="1"/>
              <a:t>keempat</a:t>
            </a:r>
            <a:r>
              <a:rPr lang="en-US" altLang="en-US" b="1" dirty="0"/>
              <a:t> ( </a:t>
            </a:r>
            <a:r>
              <a:rPr lang="en-US" altLang="en-US" b="1" dirty="0" err="1"/>
              <a:t>awal</a:t>
            </a:r>
            <a:r>
              <a:rPr lang="en-US" altLang="en-US" b="1" dirty="0"/>
              <a:t> 80an - ??? ))</a:t>
            </a:r>
            <a:endParaRPr lang="en-US" altLang="en-US" dirty="0"/>
          </a:p>
          <a:p>
            <a:pPr marL="0" indent="0" algn="ctr">
              <a:buNone/>
            </a:pPr>
            <a:r>
              <a:rPr lang="en-US" altLang="en-US" dirty="0" err="1" smtClean="0">
                <a:solidFill>
                  <a:schemeClr val="tx1"/>
                </a:solidFill>
              </a:rPr>
              <a:t>Tujuan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pengembangan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menjadi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lebih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jelas</a:t>
            </a:r>
            <a:r>
              <a:rPr lang="en-US" altLang="en-US" dirty="0">
                <a:solidFill>
                  <a:schemeClr val="tx1"/>
                </a:solidFill>
              </a:rPr>
              <a:t>: “</a:t>
            </a:r>
            <a:r>
              <a:rPr lang="en-US" altLang="en-US" dirty="0" err="1">
                <a:solidFill>
                  <a:schemeClr val="tx1"/>
                </a:solidFill>
              </a:rPr>
              <a:t>mengecilkan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ukuran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sirkuit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komponen-komponen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elektrik</a:t>
            </a:r>
            <a:r>
              <a:rPr lang="en-US" altLang="en-US" dirty="0">
                <a:solidFill>
                  <a:schemeClr val="tx1"/>
                </a:solidFill>
              </a:rPr>
              <a:t>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56" y="2075983"/>
            <a:ext cx="3927266" cy="370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59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SETELAH TAHUN 1940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157" y="1994648"/>
            <a:ext cx="5505843" cy="2816225"/>
          </a:xfrm>
        </p:spPr>
        <p:txBody>
          <a:bodyPr anchor="t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b="1" dirty="0" smtClean="0"/>
              <a:t>5. </a:t>
            </a:r>
            <a:r>
              <a:rPr lang="en-US" altLang="en-US" b="1" dirty="0" err="1"/>
              <a:t>Komputer</a:t>
            </a:r>
            <a:r>
              <a:rPr lang="en-US" altLang="en-US" b="1" dirty="0"/>
              <a:t> </a:t>
            </a:r>
            <a:r>
              <a:rPr lang="en-US" altLang="en-US" b="1" dirty="0" err="1"/>
              <a:t>generasi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kelima</a:t>
            </a:r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791" y="2468094"/>
            <a:ext cx="6290256" cy="4147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588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SETELAH TAHUN 1940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157" y="1994648"/>
            <a:ext cx="5505843" cy="2816225"/>
          </a:xfrm>
        </p:spPr>
        <p:txBody>
          <a:bodyPr anchor="t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b="1" dirty="0" smtClean="0"/>
              <a:t>5. </a:t>
            </a:r>
            <a:r>
              <a:rPr lang="en-US" altLang="en-US" b="1" dirty="0" err="1"/>
              <a:t>Komputer</a:t>
            </a:r>
            <a:r>
              <a:rPr lang="en-US" altLang="en-US" b="1" dirty="0"/>
              <a:t> </a:t>
            </a:r>
            <a:r>
              <a:rPr lang="en-US" altLang="en-US" b="1" dirty="0" err="1"/>
              <a:t>generasi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keenam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dan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ketujuh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819" y="2478835"/>
            <a:ext cx="5160309" cy="385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82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PENGANTAR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830058" cy="4351338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3600" dirty="0" err="1" smtClean="0"/>
              <a:t>Aplikasi</a:t>
            </a:r>
            <a:r>
              <a:rPr lang="en-US" sz="3600" dirty="0" smtClean="0"/>
              <a:t> </a:t>
            </a:r>
            <a:r>
              <a:rPr lang="en-US" sz="3600" dirty="0" err="1" smtClean="0"/>
              <a:t>Komputer</a:t>
            </a:r>
            <a:r>
              <a:rPr lang="en-US" sz="3600" dirty="0" smtClean="0"/>
              <a:t> (</a:t>
            </a:r>
            <a:r>
              <a:rPr lang="en-US" sz="3600" i="1" dirty="0" smtClean="0"/>
              <a:t>Application </a:t>
            </a:r>
            <a:r>
              <a:rPr lang="en-US" sz="3200" i="1" dirty="0" smtClean="0"/>
              <a:t>Software</a:t>
            </a:r>
            <a:r>
              <a:rPr lang="en-US" sz="3600" dirty="0" smtClean="0"/>
              <a:t>) </a:t>
            </a:r>
            <a:r>
              <a:rPr lang="en-US" sz="3600" dirty="0" err="1" smtClean="0"/>
              <a:t>merupakan</a:t>
            </a:r>
            <a:r>
              <a:rPr lang="en-US" sz="3600" dirty="0" smtClean="0"/>
              <a:t> </a:t>
            </a:r>
            <a:r>
              <a:rPr lang="en-US" sz="3600" dirty="0" err="1" smtClean="0"/>
              <a:t>bagian</a:t>
            </a:r>
            <a:r>
              <a:rPr lang="en-US" sz="3600" dirty="0" smtClean="0"/>
              <a:t> </a:t>
            </a:r>
            <a:r>
              <a:rPr lang="en-US" sz="3600" dirty="0" err="1" smtClean="0"/>
              <a:t>dari</a:t>
            </a:r>
            <a:r>
              <a:rPr lang="en-US" sz="3600" dirty="0" smtClean="0"/>
              <a:t> </a:t>
            </a:r>
            <a:r>
              <a:rPr lang="en-US" sz="3600" dirty="0" err="1" smtClean="0"/>
              <a:t>perangkat</a:t>
            </a:r>
            <a:r>
              <a:rPr lang="en-US" sz="3600" dirty="0" smtClean="0"/>
              <a:t> </a:t>
            </a:r>
            <a:r>
              <a:rPr lang="en-US" sz="3600" dirty="0" err="1" smtClean="0"/>
              <a:t>lunak</a:t>
            </a:r>
            <a:r>
              <a:rPr lang="en-US" sz="3600" dirty="0" smtClean="0"/>
              <a:t> </a:t>
            </a:r>
            <a:r>
              <a:rPr lang="en-US" sz="3600" dirty="0" err="1" smtClean="0"/>
              <a:t>komputer</a:t>
            </a:r>
            <a:r>
              <a:rPr lang="en-US" sz="3600" dirty="0" smtClean="0"/>
              <a:t> yang </a:t>
            </a:r>
            <a:r>
              <a:rPr lang="en-US" sz="3600" dirty="0" err="1" smtClean="0"/>
              <a:t>menggunakan</a:t>
            </a:r>
            <a:r>
              <a:rPr lang="en-US" sz="3600" dirty="0" smtClean="0"/>
              <a:t> </a:t>
            </a:r>
            <a:r>
              <a:rPr lang="en-US" sz="3600" dirty="0" err="1" smtClean="0"/>
              <a:t>kemampuan</a:t>
            </a:r>
            <a:r>
              <a:rPr lang="en-US" sz="3600" dirty="0" smtClean="0"/>
              <a:t> </a:t>
            </a:r>
            <a:r>
              <a:rPr lang="en-US" sz="3600" dirty="0" err="1" smtClean="0"/>
              <a:t>komputer</a:t>
            </a:r>
            <a:r>
              <a:rPr lang="en-US" sz="3600" dirty="0" smtClean="0"/>
              <a:t> </a:t>
            </a:r>
            <a:r>
              <a:rPr lang="en-US" sz="3600" dirty="0" err="1" smtClean="0"/>
              <a:t>secara</a:t>
            </a:r>
            <a:r>
              <a:rPr lang="en-US" sz="3600" dirty="0" smtClean="0"/>
              <a:t> </a:t>
            </a:r>
            <a:r>
              <a:rPr lang="en-US" sz="3600" dirty="0" err="1" smtClean="0"/>
              <a:t>langsung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menyeluruh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mengerjakan</a:t>
            </a:r>
            <a:r>
              <a:rPr lang="en-US" sz="3600" dirty="0" smtClean="0"/>
              <a:t> </a:t>
            </a:r>
            <a:r>
              <a:rPr lang="en-US" sz="3600" dirty="0" err="1" smtClean="0"/>
              <a:t>suatu</a:t>
            </a:r>
            <a:r>
              <a:rPr lang="en-US" sz="3600" dirty="0" smtClean="0"/>
              <a:t> </a:t>
            </a:r>
            <a:r>
              <a:rPr lang="en-US" sz="3600" dirty="0" err="1" smtClean="0"/>
              <a:t>tugas</a:t>
            </a:r>
            <a:r>
              <a:rPr lang="en-US" sz="3600" dirty="0" smtClean="0"/>
              <a:t>/</a:t>
            </a:r>
            <a:r>
              <a:rPr lang="en-US" sz="3600" dirty="0" err="1" smtClean="0"/>
              <a:t>fungsi</a:t>
            </a:r>
            <a:r>
              <a:rPr lang="en-US" sz="3600" dirty="0" smtClean="0"/>
              <a:t> </a:t>
            </a:r>
            <a:r>
              <a:rPr lang="en-US" sz="3600" dirty="0" err="1" smtClean="0"/>
              <a:t>tertentu</a:t>
            </a:r>
            <a:r>
              <a:rPr lang="en-US" sz="3600" dirty="0" smtClean="0"/>
              <a:t> </a:t>
            </a:r>
            <a:r>
              <a:rPr lang="en-US" sz="3600" dirty="0" err="1" smtClean="0"/>
              <a:t>sesuai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kebutuhan</a:t>
            </a:r>
            <a:r>
              <a:rPr lang="en-US" sz="3600" dirty="0"/>
              <a:t> </a:t>
            </a:r>
            <a:r>
              <a:rPr lang="en-US" sz="3600" dirty="0" err="1" smtClean="0"/>
              <a:t>pengguna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4929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31442" y="180304"/>
            <a:ext cx="7467600" cy="510988"/>
          </a:xfrm>
        </p:spPr>
        <p:txBody>
          <a:bodyPr anchor="t">
            <a:normAutofit fontScale="90000"/>
          </a:bodyPr>
          <a:lstStyle/>
          <a:p>
            <a:pPr algn="just"/>
            <a:r>
              <a:rPr lang="en-US" altLang="en-US" dirty="0" smtClean="0"/>
              <a:t>BAB I </a:t>
            </a:r>
            <a:r>
              <a:rPr lang="en-US" altLang="en-US" dirty="0"/>
              <a:t> </a:t>
            </a:r>
            <a:r>
              <a:rPr lang="en-US" altLang="en-US" dirty="0" smtClean="0"/>
              <a:t>- </a:t>
            </a:r>
            <a:r>
              <a:rPr lang="en-US" altLang="en-US" dirty="0" err="1" smtClean="0"/>
              <a:t>Komputer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Kehidupan</a:t>
            </a:r>
            <a:r>
              <a:rPr lang="en-US" altLang="en-US" dirty="0" smtClean="0"/>
              <a:t> Kita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609600" y="1913965"/>
            <a:ext cx="10820400" cy="465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AutoNum type="alphaUcPeriod"/>
            </a:pPr>
            <a:r>
              <a:rPr lang="en-US" altLang="en-US" dirty="0" err="1"/>
              <a:t>Mengapa</a:t>
            </a:r>
            <a:r>
              <a:rPr lang="en-US" altLang="en-US" dirty="0"/>
              <a:t> Kita </a:t>
            </a:r>
            <a:r>
              <a:rPr lang="en-US" altLang="en-US" dirty="0" err="1"/>
              <a:t>Belajar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?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dirty="0"/>
              <a:t>	</a:t>
            </a:r>
            <a:r>
              <a:rPr lang="en-US" altLang="en-US" dirty="0" err="1"/>
              <a:t>Keahlian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standar</a:t>
            </a:r>
            <a:r>
              <a:rPr lang="en-US" altLang="en-US" dirty="0"/>
              <a:t> </a:t>
            </a:r>
            <a:r>
              <a:rPr lang="en-US" altLang="en-US" dirty="0" err="1"/>
              <a:t>keahlian</a:t>
            </a:r>
            <a:r>
              <a:rPr lang="en-US" altLang="en-US" dirty="0"/>
              <a:t>  minimal yang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dimiliki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meningkatkan</a:t>
            </a:r>
            <a:r>
              <a:rPr lang="en-US" altLang="en-US" dirty="0"/>
              <a:t> </a:t>
            </a:r>
            <a:r>
              <a:rPr lang="en-US" altLang="en-US" dirty="0" err="1"/>
              <a:t>produktivitas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daya</a:t>
            </a:r>
            <a:r>
              <a:rPr lang="en-US" altLang="en-US" dirty="0"/>
              <a:t> </a:t>
            </a:r>
            <a:r>
              <a:rPr lang="en-US" altLang="en-US" dirty="0" err="1"/>
              <a:t>saing</a:t>
            </a:r>
            <a:r>
              <a:rPr lang="en-US" altLang="en-US" dirty="0"/>
              <a:t> di </a:t>
            </a:r>
            <a:r>
              <a:rPr lang="en-US" altLang="en-US" dirty="0" err="1"/>
              <a:t>pasar</a:t>
            </a:r>
            <a:r>
              <a:rPr lang="en-US" altLang="en-US" dirty="0"/>
              <a:t> </a:t>
            </a:r>
            <a:r>
              <a:rPr lang="en-US" altLang="en-US" dirty="0" err="1"/>
              <a:t>tenaga</a:t>
            </a:r>
            <a:r>
              <a:rPr lang="en-US" altLang="en-US" dirty="0"/>
              <a:t> </a:t>
            </a:r>
            <a:r>
              <a:rPr lang="en-US" altLang="en-US" dirty="0" err="1"/>
              <a:t>kerja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masyarakat</a:t>
            </a:r>
            <a:r>
              <a:rPr lang="en-US" altLang="en-US" dirty="0"/>
              <a:t> di era </a:t>
            </a:r>
            <a:r>
              <a:rPr lang="en-US" altLang="en-US" dirty="0" err="1"/>
              <a:t>informasi</a:t>
            </a:r>
            <a:r>
              <a:rPr lang="en-US" altLang="en-US" dirty="0"/>
              <a:t>.</a:t>
            </a:r>
          </a:p>
          <a:p>
            <a:pPr algn="just" eaLnBrk="1" hangingPunct="1">
              <a:lnSpc>
                <a:spcPct val="150000"/>
              </a:lnSpc>
            </a:pPr>
            <a:endParaRPr lang="en-US" altLang="en-US" dirty="0"/>
          </a:p>
          <a:p>
            <a:pPr algn="just" eaLnBrk="1" hangingPunct="1">
              <a:lnSpc>
                <a:spcPct val="150000"/>
              </a:lnSpc>
              <a:buFontTx/>
              <a:buAutoNum type="alphaUcPeriod" startAt="2"/>
            </a:pPr>
            <a:r>
              <a:rPr lang="en-US" altLang="en-US" dirty="0" err="1"/>
              <a:t>Peranan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Masyarakat</a:t>
            </a:r>
            <a:r>
              <a:rPr lang="en-US" altLang="en-US" dirty="0"/>
              <a:t> di Era </a:t>
            </a:r>
            <a:r>
              <a:rPr lang="en-US" altLang="en-US" dirty="0" err="1"/>
              <a:t>Informasi</a:t>
            </a:r>
            <a:endParaRPr lang="en-US" altLang="en-US" dirty="0"/>
          </a:p>
          <a:p>
            <a:pPr algn="just" eaLnBrk="1" hangingPunct="1">
              <a:lnSpc>
                <a:spcPct val="150000"/>
              </a:lnSpc>
            </a:pPr>
            <a:r>
              <a:rPr lang="en-US" altLang="en-US" dirty="0"/>
              <a:t>	</a:t>
            </a:r>
            <a:r>
              <a:rPr lang="en-US" altLang="en-US" dirty="0" err="1"/>
              <a:t>Keputusan</a:t>
            </a:r>
            <a:r>
              <a:rPr lang="en-US" altLang="en-US" dirty="0"/>
              <a:t> yang di </a:t>
            </a:r>
            <a:r>
              <a:rPr lang="en-US" altLang="en-US" dirty="0" err="1"/>
              <a:t>ambil</a:t>
            </a:r>
            <a:r>
              <a:rPr lang="en-US" altLang="en-US" dirty="0"/>
              <a:t> </a:t>
            </a:r>
            <a:r>
              <a:rPr lang="en-US" altLang="en-US" dirty="0" err="1"/>
              <a:t>saat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memerlukan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banyak</a:t>
            </a:r>
            <a:r>
              <a:rPr lang="en-US" altLang="en-US" dirty="0"/>
              <a:t>  </a:t>
            </a:r>
            <a:r>
              <a:rPr lang="en-US" altLang="en-US" dirty="0" err="1"/>
              <a:t>informasi</a:t>
            </a:r>
            <a:r>
              <a:rPr lang="en-US" altLang="en-US" dirty="0"/>
              <a:t> </a:t>
            </a:r>
            <a:r>
              <a:rPr lang="en-US" altLang="en-US" dirty="0" err="1"/>
              <a:t>dibandingkan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</a:t>
            </a:r>
            <a:r>
              <a:rPr lang="en-US" altLang="en-US" dirty="0" err="1"/>
              <a:t>lalu</a:t>
            </a:r>
            <a:r>
              <a:rPr lang="en-US" altLang="en-US" dirty="0"/>
              <a:t>. </a:t>
            </a:r>
            <a:r>
              <a:rPr lang="en-US" altLang="en-US" dirty="0" err="1"/>
              <a:t>Gejala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muncul</a:t>
            </a:r>
            <a:r>
              <a:rPr lang="en-US" altLang="en-US" dirty="0"/>
              <a:t>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perkembangan</a:t>
            </a:r>
            <a:r>
              <a:rPr lang="en-US" altLang="en-US" dirty="0"/>
              <a:t> </a:t>
            </a:r>
            <a:r>
              <a:rPr lang="en-US" altLang="en-US" dirty="0" err="1"/>
              <a:t>serta</a:t>
            </a:r>
            <a:r>
              <a:rPr lang="en-US" altLang="en-US" dirty="0"/>
              <a:t> </a:t>
            </a:r>
            <a:r>
              <a:rPr lang="en-US" altLang="en-US" dirty="0" err="1"/>
              <a:t>perubahan</a:t>
            </a:r>
            <a:r>
              <a:rPr lang="en-US" altLang="en-US" dirty="0"/>
              <a:t> yang </a:t>
            </a:r>
            <a:r>
              <a:rPr lang="en-US" altLang="en-US" dirty="0" err="1"/>
              <a:t>terjadi</a:t>
            </a:r>
            <a:r>
              <a:rPr lang="en-US" altLang="en-US" dirty="0"/>
              <a:t> di </a:t>
            </a:r>
            <a:r>
              <a:rPr lang="en-US" altLang="en-US" dirty="0" err="1"/>
              <a:t>masyarakat</a:t>
            </a:r>
            <a:r>
              <a:rPr lang="en-US" altLang="en-US" dirty="0"/>
              <a:t> </a:t>
            </a:r>
            <a:r>
              <a:rPr lang="en-US" altLang="en-US" dirty="0" err="1"/>
              <a:t>berjalan</a:t>
            </a:r>
            <a:r>
              <a:rPr lang="en-US" altLang="en-US" dirty="0"/>
              <a:t> </a:t>
            </a:r>
            <a:r>
              <a:rPr lang="en-US" altLang="en-US" dirty="0" err="1"/>
              <a:t>begitu</a:t>
            </a:r>
            <a:r>
              <a:rPr lang="en-US" altLang="en-US" dirty="0"/>
              <a:t> </a:t>
            </a:r>
            <a:r>
              <a:rPr lang="en-US" altLang="en-US" dirty="0" err="1"/>
              <a:t>cepat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menuntut</a:t>
            </a:r>
            <a:r>
              <a:rPr lang="en-US" altLang="en-US" dirty="0"/>
              <a:t> </a:t>
            </a:r>
            <a:r>
              <a:rPr lang="en-US" altLang="en-US" dirty="0" err="1"/>
              <a:t>dihasilkannya</a:t>
            </a:r>
            <a:r>
              <a:rPr lang="en-US" altLang="en-US" dirty="0"/>
              <a:t> </a:t>
            </a:r>
            <a:r>
              <a:rPr lang="en-US" altLang="en-US" dirty="0" err="1"/>
              <a:t>informasi</a:t>
            </a:r>
            <a:r>
              <a:rPr lang="en-US" altLang="en-US" dirty="0"/>
              <a:t> yang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banyak</a:t>
            </a:r>
            <a:r>
              <a:rPr lang="en-US" altLang="en-US" dirty="0"/>
              <a:t>, </a:t>
            </a:r>
            <a:r>
              <a:rPr lang="en-US" altLang="en-US" dirty="0" err="1"/>
              <a:t>akurat</a:t>
            </a:r>
            <a:r>
              <a:rPr lang="en-US" altLang="en-US" dirty="0"/>
              <a:t>, </a:t>
            </a:r>
            <a:r>
              <a:rPr lang="en-US" altLang="en-US" dirty="0" err="1"/>
              <a:t>relevan</a:t>
            </a:r>
            <a:r>
              <a:rPr lang="en-US" altLang="en-US" dirty="0"/>
              <a:t>, </a:t>
            </a:r>
            <a:r>
              <a:rPr lang="en-US" altLang="en-US" dirty="0" err="1"/>
              <a:t>lengkap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tepat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529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373487"/>
            <a:ext cx="7467600" cy="510988"/>
          </a:xfrm>
        </p:spPr>
        <p:txBody>
          <a:bodyPr anchor="t">
            <a:normAutofit fontScale="90000"/>
          </a:bodyPr>
          <a:lstStyle/>
          <a:p>
            <a:pPr algn="just"/>
            <a:r>
              <a:rPr lang="en-US" altLang="en-US" dirty="0" smtClean="0"/>
              <a:t>BAB I </a:t>
            </a:r>
            <a:r>
              <a:rPr lang="en-US" altLang="en-US" dirty="0"/>
              <a:t> </a:t>
            </a:r>
            <a:r>
              <a:rPr lang="en-US" altLang="en-US" dirty="0" smtClean="0"/>
              <a:t>- </a:t>
            </a:r>
            <a:r>
              <a:rPr lang="en-US" altLang="en-US" dirty="0" err="1" smtClean="0"/>
              <a:t>Komputer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Kehidupan</a:t>
            </a:r>
            <a:r>
              <a:rPr lang="en-US" altLang="en-US" dirty="0" smtClean="0"/>
              <a:t> Kita</a:t>
            </a: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609599" y="2129305"/>
            <a:ext cx="1072627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just" eaLnBrk="1" hangingPunct="1">
              <a:buFontTx/>
              <a:buAutoNum type="alphaUcPeriod" startAt="3"/>
            </a:pPr>
            <a:r>
              <a:rPr lang="en-US" altLang="en-US" dirty="0" err="1"/>
              <a:t>Jadi</a:t>
            </a:r>
            <a:r>
              <a:rPr lang="en-US" altLang="en-US" dirty="0"/>
              <a:t> </a:t>
            </a:r>
            <a:r>
              <a:rPr lang="en-US" altLang="en-US" dirty="0" err="1"/>
              <a:t>Apa</a:t>
            </a:r>
            <a:r>
              <a:rPr lang="en-US" altLang="en-US" dirty="0"/>
              <a:t> </a:t>
            </a:r>
            <a:r>
              <a:rPr lang="en-US" altLang="en-US" dirty="0" err="1"/>
              <a:t>Itu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</a:p>
          <a:p>
            <a:pPr algn="just" eaLnBrk="1" hangingPunct="1"/>
            <a:r>
              <a:rPr lang="en-US" altLang="en-US" dirty="0"/>
              <a:t>	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awalnya</a:t>
            </a:r>
            <a:r>
              <a:rPr lang="en-US" altLang="en-US" dirty="0"/>
              <a:t> </a:t>
            </a:r>
            <a:r>
              <a:rPr lang="en-US" altLang="en-US" dirty="0" err="1"/>
              <a:t>berasal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kata “</a:t>
            </a:r>
            <a:r>
              <a:rPr lang="en-US" altLang="en-US" i="1" dirty="0"/>
              <a:t>compute”</a:t>
            </a:r>
            <a:r>
              <a:rPr lang="en-US" altLang="en-US" dirty="0"/>
              <a:t>  yang </a:t>
            </a:r>
            <a:r>
              <a:rPr lang="en-US" altLang="en-US" dirty="0" err="1"/>
              <a:t>artinya</a:t>
            </a:r>
            <a:r>
              <a:rPr lang="en-US" altLang="en-US" dirty="0"/>
              <a:t> </a:t>
            </a:r>
            <a:r>
              <a:rPr lang="en-US" altLang="en-US" dirty="0" err="1"/>
              <a:t>menghitung</a:t>
            </a:r>
            <a:r>
              <a:rPr lang="en-US" altLang="en-US" dirty="0"/>
              <a:t>. </a:t>
            </a:r>
            <a:r>
              <a:rPr lang="en-US" altLang="en-US" dirty="0" err="1"/>
              <a:t>Selanjutnya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berkembangnya</a:t>
            </a:r>
            <a:r>
              <a:rPr lang="en-US" altLang="en-US" dirty="0"/>
              <a:t> </a:t>
            </a:r>
            <a:r>
              <a:rPr lang="en-US" altLang="en-US" dirty="0" err="1"/>
              <a:t>teknologi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kemampuan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pun </a:t>
            </a:r>
            <a:r>
              <a:rPr lang="en-US" altLang="en-US" dirty="0" err="1"/>
              <a:t>bertambah</a:t>
            </a:r>
            <a:r>
              <a:rPr lang="en-US" altLang="en-US" dirty="0"/>
              <a:t> </a:t>
            </a:r>
            <a:r>
              <a:rPr lang="en-US" altLang="en-US" dirty="0" err="1"/>
              <a:t>sehingga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di </a:t>
            </a:r>
            <a:r>
              <a:rPr lang="en-US" altLang="en-US" dirty="0" err="1"/>
              <a:t>definisi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alat</a:t>
            </a:r>
            <a:r>
              <a:rPr lang="en-US" altLang="en-US" dirty="0"/>
              <a:t> </a:t>
            </a:r>
            <a:r>
              <a:rPr lang="en-US" altLang="en-US" dirty="0" err="1"/>
              <a:t>elektronik</a:t>
            </a:r>
            <a:r>
              <a:rPr lang="en-US" altLang="en-US" dirty="0"/>
              <a:t> </a:t>
            </a:r>
            <a:r>
              <a:rPr lang="en-US" altLang="en-US" dirty="0" err="1"/>
              <a:t>terbuat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komponen</a:t>
            </a:r>
            <a:r>
              <a:rPr lang="en-US" altLang="en-US" dirty="0"/>
              <a:t> yang </a:t>
            </a:r>
            <a:r>
              <a:rPr lang="en-US" altLang="en-US" dirty="0" err="1"/>
              <a:t>berbeda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diperintah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memproses</a:t>
            </a:r>
            <a:r>
              <a:rPr lang="en-US" altLang="en-US" dirty="0"/>
              <a:t> data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berbagai</a:t>
            </a:r>
            <a:r>
              <a:rPr lang="en-US" altLang="en-US" dirty="0"/>
              <a:t> </a:t>
            </a:r>
            <a:r>
              <a:rPr lang="en-US" altLang="en-US" dirty="0" err="1"/>
              <a:t>cara</a:t>
            </a:r>
            <a:r>
              <a:rPr lang="en-US" altLang="en-US" dirty="0"/>
              <a:t>.</a:t>
            </a:r>
          </a:p>
          <a:p>
            <a:pPr algn="just" eaLnBrk="1" hangingPunct="1"/>
            <a:r>
              <a:rPr lang="en-US" altLang="en-US" dirty="0"/>
              <a:t>	</a:t>
            </a:r>
          </a:p>
          <a:p>
            <a:pPr algn="just" eaLnBrk="1" hangingPunct="1"/>
            <a:r>
              <a:rPr lang="en-US" altLang="en-US" dirty="0"/>
              <a:t>	</a:t>
            </a:r>
            <a:r>
              <a:rPr lang="en-US" altLang="en-US" dirty="0" err="1"/>
              <a:t>Menurut</a:t>
            </a:r>
            <a:r>
              <a:rPr lang="en-US" altLang="en-US" dirty="0"/>
              <a:t> </a:t>
            </a:r>
            <a:r>
              <a:rPr lang="en-US" altLang="en-US" dirty="0" err="1"/>
              <a:t>Winograd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Flores (87) </a:t>
            </a:r>
            <a:r>
              <a:rPr lang="en-US" altLang="en-US" dirty="0" err="1"/>
              <a:t>menyatakan</a:t>
            </a:r>
            <a:r>
              <a:rPr lang="en-US" altLang="en-US" dirty="0"/>
              <a:t> </a:t>
            </a:r>
            <a:r>
              <a:rPr lang="en-US" altLang="en-US" dirty="0" err="1"/>
              <a:t>bahwa</a:t>
            </a:r>
            <a:r>
              <a:rPr lang="en-US" altLang="en-US" dirty="0"/>
              <a:t> </a:t>
            </a:r>
            <a:r>
              <a:rPr lang="en-US" altLang="en-US" dirty="0" err="1"/>
              <a:t>definisi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saat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tergantung</a:t>
            </a:r>
            <a:r>
              <a:rPr lang="en-US" altLang="en-US" dirty="0"/>
              <a:t> </a:t>
            </a:r>
            <a:r>
              <a:rPr lang="en-US" altLang="en-US" dirty="0" err="1"/>
              <a:t>kepada</a:t>
            </a:r>
            <a:r>
              <a:rPr lang="en-US" altLang="en-US" dirty="0"/>
              <a:t> </a:t>
            </a:r>
            <a:r>
              <a:rPr lang="en-US" altLang="en-US" dirty="0" err="1"/>
              <a:t>masalah</a:t>
            </a:r>
            <a:r>
              <a:rPr lang="en-US" altLang="en-US" dirty="0"/>
              <a:t> </a:t>
            </a:r>
            <a:r>
              <a:rPr lang="en-US" altLang="en-US" dirty="0" err="1"/>
              <a:t>sosial</a:t>
            </a:r>
            <a:r>
              <a:rPr lang="en-US" altLang="en-US" dirty="0"/>
              <a:t>, </a:t>
            </a:r>
            <a:r>
              <a:rPr lang="en-US" altLang="en-US" dirty="0" err="1"/>
              <a:t>ekonomi</a:t>
            </a:r>
            <a:r>
              <a:rPr lang="en-US" altLang="en-US" dirty="0"/>
              <a:t>, </a:t>
            </a:r>
            <a:r>
              <a:rPr lang="en-US" altLang="en-US" dirty="0" err="1"/>
              <a:t>budaya</a:t>
            </a:r>
            <a:r>
              <a:rPr lang="en-US" altLang="en-US" dirty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dimana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 </a:t>
            </a:r>
            <a:r>
              <a:rPr lang="en-US" altLang="en-US" dirty="0" err="1"/>
              <a:t>digunakan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776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581192" y="1715956"/>
            <a:ext cx="10887635" cy="5119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9144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just" eaLnBrk="1" hangingPunct="1">
              <a:lnSpc>
                <a:spcPct val="150000"/>
              </a:lnSpc>
              <a:buFontTx/>
              <a:buAutoNum type="alphaUcPeriod" startAt="4"/>
            </a:pPr>
            <a:r>
              <a:rPr lang="en-US" altLang="en-US" dirty="0" err="1"/>
              <a:t>Tipe-tipe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endParaRPr lang="en-US" altLang="en-US" dirty="0"/>
          </a:p>
          <a:p>
            <a:pPr algn="just" eaLnBrk="1" hangingPunct="1">
              <a:lnSpc>
                <a:spcPct val="150000"/>
              </a:lnSpc>
            </a:pPr>
            <a:r>
              <a:rPr lang="en-US" altLang="en-US" dirty="0"/>
              <a:t>	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dasarnya</a:t>
            </a:r>
            <a:r>
              <a:rPr lang="en-US" altLang="en-US" dirty="0"/>
              <a:t> </a:t>
            </a:r>
            <a:r>
              <a:rPr lang="en-US" altLang="en-US" dirty="0" err="1"/>
              <a:t>komputer-komputer</a:t>
            </a:r>
            <a:r>
              <a:rPr lang="en-US" altLang="en-US" dirty="0"/>
              <a:t> yang </a:t>
            </a:r>
            <a:r>
              <a:rPr lang="en-US" altLang="en-US" dirty="0" err="1"/>
              <a:t>ada</a:t>
            </a:r>
            <a:r>
              <a:rPr lang="en-US" altLang="en-US" dirty="0"/>
              <a:t> di </a:t>
            </a:r>
            <a:r>
              <a:rPr lang="en-US" altLang="en-US" dirty="0" err="1"/>
              <a:t>dunia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sangat</a:t>
            </a:r>
            <a:r>
              <a:rPr lang="en-US" altLang="en-US" dirty="0"/>
              <a:t> </a:t>
            </a:r>
            <a:r>
              <a:rPr lang="en-US" altLang="en-US" dirty="0" err="1"/>
              <a:t>bervariasi</a:t>
            </a:r>
            <a:r>
              <a:rPr lang="en-US" altLang="en-US" dirty="0"/>
              <a:t> </a:t>
            </a:r>
            <a:r>
              <a:rPr lang="en-US" altLang="en-US" dirty="0" err="1"/>
              <a:t>baik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harga</a:t>
            </a:r>
            <a:r>
              <a:rPr lang="en-US" altLang="en-US" dirty="0"/>
              <a:t>,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penampilannya</a:t>
            </a:r>
            <a:r>
              <a:rPr lang="en-US" altLang="en-US" dirty="0"/>
              <a:t>. </a:t>
            </a:r>
            <a:r>
              <a:rPr lang="en-US" altLang="en-US" dirty="0" err="1"/>
              <a:t>Dilihat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segi</a:t>
            </a:r>
            <a:r>
              <a:rPr lang="en-US" altLang="en-US" dirty="0"/>
              <a:t> </a:t>
            </a:r>
            <a:r>
              <a:rPr lang="en-US" altLang="en-US" dirty="0" err="1"/>
              <a:t>harganya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yang paling </a:t>
            </a:r>
            <a:r>
              <a:rPr lang="en-US" altLang="en-US" dirty="0" err="1"/>
              <a:t>canggih</a:t>
            </a:r>
            <a:r>
              <a:rPr lang="en-US" altLang="en-US" dirty="0"/>
              <a:t> </a:t>
            </a:r>
            <a:r>
              <a:rPr lang="en-US" altLang="en-US" dirty="0" err="1"/>
              <a:t>bisa</a:t>
            </a:r>
            <a:r>
              <a:rPr lang="en-US" altLang="en-US" dirty="0"/>
              <a:t> </a:t>
            </a:r>
            <a:r>
              <a:rPr lang="en-US" altLang="en-US" dirty="0" err="1"/>
              <a:t>berharga</a:t>
            </a:r>
            <a:r>
              <a:rPr lang="en-US" altLang="en-US" dirty="0"/>
              <a:t> </a:t>
            </a:r>
            <a:r>
              <a:rPr lang="en-US" altLang="en-US" dirty="0" err="1"/>
              <a:t>puluhan</a:t>
            </a:r>
            <a:r>
              <a:rPr lang="en-US" altLang="en-US" dirty="0"/>
              <a:t> </a:t>
            </a:r>
            <a:r>
              <a:rPr lang="en-US" altLang="en-US" dirty="0" err="1"/>
              <a:t>milyar</a:t>
            </a:r>
            <a:r>
              <a:rPr lang="en-US" altLang="en-US" dirty="0"/>
              <a:t> rupiah </a:t>
            </a:r>
            <a:r>
              <a:rPr lang="en-US" altLang="en-US" dirty="0" err="1"/>
              <a:t>tergantung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tipe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spesifikasinya</a:t>
            </a:r>
            <a:r>
              <a:rPr lang="en-US" altLang="en-US" dirty="0"/>
              <a:t>. </a:t>
            </a:r>
            <a:r>
              <a:rPr lang="en-US" altLang="en-US" dirty="0" err="1"/>
              <a:t>Apabila</a:t>
            </a:r>
            <a:r>
              <a:rPr lang="en-US" altLang="en-US" dirty="0"/>
              <a:t> </a:t>
            </a:r>
            <a:r>
              <a:rPr lang="en-US" altLang="en-US" dirty="0" err="1"/>
              <a:t>dilihat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segi</a:t>
            </a:r>
            <a:r>
              <a:rPr lang="en-US" altLang="en-US" dirty="0"/>
              <a:t> </a:t>
            </a:r>
            <a:r>
              <a:rPr lang="en-US" altLang="en-US" dirty="0" err="1"/>
              <a:t>kekuatannya</a:t>
            </a:r>
            <a:r>
              <a:rPr lang="en-US" altLang="en-US" dirty="0"/>
              <a:t> </a:t>
            </a:r>
            <a:r>
              <a:rPr lang="en-US" altLang="en-US" dirty="0" err="1"/>
              <a:t>ada</a:t>
            </a:r>
            <a:r>
              <a:rPr lang="en-US" altLang="en-US" dirty="0"/>
              <a:t> </a:t>
            </a:r>
            <a:r>
              <a:rPr lang="en-US" altLang="en-US" dirty="0" err="1"/>
              <a:t>beberapa</a:t>
            </a:r>
            <a:r>
              <a:rPr lang="en-US" altLang="en-US" dirty="0"/>
              <a:t> </a:t>
            </a:r>
            <a:r>
              <a:rPr lang="en-US" altLang="en-US" dirty="0" err="1"/>
              <a:t>tipe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:</a:t>
            </a:r>
          </a:p>
          <a:p>
            <a:pPr lvl="1" algn="just" eaLnBrk="1" hangingPunct="1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Pribadi</a:t>
            </a:r>
            <a:endParaRPr lang="en-US" altLang="en-US" dirty="0"/>
          </a:p>
          <a:p>
            <a:pPr lvl="1" algn="just" eaLnBrk="1" hangingPunct="1">
              <a:lnSpc>
                <a:spcPct val="150000"/>
              </a:lnSpc>
            </a:pPr>
            <a:r>
              <a:rPr lang="en-US" altLang="en-US" dirty="0"/>
              <a:t>	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paling </a:t>
            </a:r>
            <a:r>
              <a:rPr lang="en-US" altLang="en-US" dirty="0" err="1"/>
              <a:t>kecil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harga</a:t>
            </a:r>
            <a:r>
              <a:rPr lang="en-US" altLang="en-US" dirty="0"/>
              <a:t> yang </a:t>
            </a:r>
            <a:r>
              <a:rPr lang="en-US" altLang="en-US" dirty="0" err="1"/>
              <a:t>bervariasi</a:t>
            </a:r>
            <a:r>
              <a:rPr lang="en-US" altLang="en-US" dirty="0"/>
              <a:t> </a:t>
            </a:r>
            <a:r>
              <a:rPr lang="en-US" altLang="en-US" dirty="0" err="1"/>
              <a:t>seperti</a:t>
            </a:r>
            <a:r>
              <a:rPr lang="en-US" altLang="en-US" dirty="0"/>
              <a:t> Desktop multimedia, Palm top, Notebook, PDA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telpon</a:t>
            </a:r>
            <a:r>
              <a:rPr lang="en-US" altLang="en-US" dirty="0"/>
              <a:t> </a:t>
            </a:r>
            <a:r>
              <a:rPr lang="en-US" altLang="en-US" dirty="0" err="1"/>
              <a:t>serta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tablet. Workstation </a:t>
            </a:r>
            <a:r>
              <a:rPr lang="en-US" altLang="en-US" dirty="0" err="1"/>
              <a:t>adalah</a:t>
            </a:r>
            <a:r>
              <a:rPr lang="en-US" altLang="en-US" dirty="0"/>
              <a:t> personal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daya</a:t>
            </a:r>
            <a:r>
              <a:rPr lang="en-US" altLang="en-US" dirty="0"/>
              <a:t> </a:t>
            </a:r>
            <a:r>
              <a:rPr lang="en-US" altLang="en-US" dirty="0" err="1"/>
              <a:t>kuat</a:t>
            </a:r>
            <a:endParaRPr lang="en-US" altLang="en-US" dirty="0"/>
          </a:p>
          <a:p>
            <a:pPr lvl="1" algn="just" eaLnBrk="1" hangingPunct="1">
              <a:lnSpc>
                <a:spcPct val="150000"/>
              </a:lnSpc>
              <a:buFontTx/>
              <a:buAutoNum type="arabicPeriod" startAt="2"/>
            </a:pPr>
            <a:r>
              <a:rPr lang="en-US" altLang="en-US" dirty="0" err="1"/>
              <a:t>Komputer</a:t>
            </a:r>
            <a:r>
              <a:rPr lang="en-US" altLang="en-US" dirty="0"/>
              <a:t> Mini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altLang="en-US" dirty="0"/>
              <a:t>	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kelas</a:t>
            </a:r>
            <a:r>
              <a:rPr lang="en-US" altLang="en-US" dirty="0"/>
              <a:t> </a:t>
            </a:r>
            <a:r>
              <a:rPr lang="en-US" altLang="en-US" dirty="0" err="1"/>
              <a:t>menengah</a:t>
            </a:r>
            <a:r>
              <a:rPr lang="en-US" altLang="en-US" dirty="0"/>
              <a:t> </a:t>
            </a:r>
            <a:r>
              <a:rPr lang="en-US" altLang="en-US" dirty="0" err="1"/>
              <a:t>dilihat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segi</a:t>
            </a:r>
            <a:r>
              <a:rPr lang="en-US" altLang="en-US" dirty="0"/>
              <a:t> </a:t>
            </a:r>
            <a:r>
              <a:rPr lang="en-US" altLang="en-US" dirty="0" err="1"/>
              <a:t>kemampuannya</a:t>
            </a:r>
            <a:r>
              <a:rPr lang="en-US" alt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BAB I  -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Kita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92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581192" y="2119367"/>
            <a:ext cx="1088763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914400" indent="-4572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just" eaLnBrk="1" hangingPunct="1">
              <a:buFontTx/>
              <a:buAutoNum type="arabicPeriod" startAt="3"/>
            </a:pP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Utama</a:t>
            </a:r>
            <a:r>
              <a:rPr lang="en-US" altLang="en-US" dirty="0"/>
              <a:t> (Mainframe)</a:t>
            </a:r>
          </a:p>
          <a:p>
            <a:pPr algn="just" eaLnBrk="1" hangingPunct="1"/>
            <a:r>
              <a:rPr lang="en-US" altLang="en-US" dirty="0"/>
              <a:t>	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jenis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 yang </a:t>
            </a:r>
            <a:r>
              <a:rPr lang="en-US" altLang="en-US" dirty="0" err="1"/>
              <a:t>besar</a:t>
            </a:r>
            <a:r>
              <a:rPr lang="en-US" altLang="en-US" dirty="0"/>
              <a:t>, </a:t>
            </a:r>
            <a:r>
              <a:rPr lang="en-US" altLang="en-US" dirty="0" err="1"/>
              <a:t>cepat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mahal</a:t>
            </a:r>
            <a:r>
              <a:rPr lang="en-US" altLang="en-US" dirty="0"/>
              <a:t>.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memberi</a:t>
            </a:r>
            <a:r>
              <a:rPr lang="en-US" altLang="en-US" dirty="0"/>
              <a:t> </a:t>
            </a:r>
            <a:r>
              <a:rPr lang="en-US" altLang="en-US" dirty="0" err="1"/>
              <a:t>layanan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ratusan</a:t>
            </a:r>
            <a:r>
              <a:rPr lang="en-US" altLang="en-US" dirty="0"/>
              <a:t> </a:t>
            </a:r>
            <a:r>
              <a:rPr lang="en-US" altLang="en-US" dirty="0" err="1"/>
              <a:t>penggunanya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waktu</a:t>
            </a:r>
            <a:r>
              <a:rPr lang="en-US" altLang="en-US" dirty="0"/>
              <a:t> yang </a:t>
            </a:r>
            <a:r>
              <a:rPr lang="en-US" altLang="en-US" dirty="0" err="1"/>
              <a:t>sama</a:t>
            </a:r>
            <a:r>
              <a:rPr lang="en-US" altLang="en-US" dirty="0"/>
              <a:t> </a:t>
            </a:r>
            <a:r>
              <a:rPr lang="en-US" altLang="en-US" dirty="0" err="1"/>
              <a:t>melakukan</a:t>
            </a:r>
            <a:r>
              <a:rPr lang="en-US" altLang="en-US" dirty="0"/>
              <a:t> </a:t>
            </a:r>
            <a:r>
              <a:rPr lang="en-US" altLang="en-US" dirty="0" err="1"/>
              <a:t>jutaan</a:t>
            </a:r>
            <a:r>
              <a:rPr lang="en-US" altLang="en-US" dirty="0"/>
              <a:t> </a:t>
            </a:r>
            <a:r>
              <a:rPr lang="en-US" altLang="en-US" dirty="0" err="1"/>
              <a:t>instruksi</a:t>
            </a:r>
            <a:r>
              <a:rPr lang="en-US" altLang="en-US" dirty="0"/>
              <a:t> per </a:t>
            </a:r>
            <a:r>
              <a:rPr lang="en-US" altLang="en-US" dirty="0" err="1"/>
              <a:t>detik</a:t>
            </a:r>
            <a:r>
              <a:rPr lang="en-US" altLang="en-US" dirty="0"/>
              <a:t>.</a:t>
            </a:r>
          </a:p>
          <a:p>
            <a:pPr algn="just" eaLnBrk="1" hangingPunct="1"/>
            <a:endParaRPr lang="en-US" altLang="en-US" dirty="0"/>
          </a:p>
          <a:p>
            <a:pPr algn="just" eaLnBrk="1" hangingPunct="1">
              <a:buFontTx/>
              <a:buAutoNum type="arabicPeriod" startAt="4"/>
            </a:pPr>
            <a:r>
              <a:rPr lang="en-US" altLang="en-US" dirty="0" err="1"/>
              <a:t>Komputer</a:t>
            </a:r>
            <a:r>
              <a:rPr lang="en-US" altLang="en-US" dirty="0"/>
              <a:t> Super (Super Computer)</a:t>
            </a:r>
          </a:p>
          <a:p>
            <a:pPr algn="just" eaLnBrk="1" hangingPunct="1"/>
            <a:r>
              <a:rPr lang="en-US" altLang="en-US" dirty="0"/>
              <a:t>	</a:t>
            </a:r>
            <a:r>
              <a:rPr lang="en-US" altLang="en-US" dirty="0" err="1"/>
              <a:t>adalah</a:t>
            </a:r>
            <a:r>
              <a:rPr lang="en-US" altLang="en-US" dirty="0"/>
              <a:t> Mainframe yang </a:t>
            </a:r>
            <a:r>
              <a:rPr lang="en-US" altLang="en-US" dirty="0" err="1"/>
              <a:t>sangat</a:t>
            </a:r>
            <a:r>
              <a:rPr lang="en-US" altLang="en-US" dirty="0"/>
              <a:t> </a:t>
            </a:r>
            <a:r>
              <a:rPr lang="en-US" altLang="en-US" dirty="0" err="1"/>
              <a:t>cepat</a:t>
            </a:r>
            <a:r>
              <a:rPr lang="en-US" altLang="en-US" dirty="0"/>
              <a:t> yang </a:t>
            </a:r>
            <a:r>
              <a:rPr lang="en-US" altLang="en-US" dirty="0" err="1"/>
              <a:t>mampu</a:t>
            </a:r>
            <a:r>
              <a:rPr lang="en-US" altLang="en-US" dirty="0"/>
              <a:t> </a:t>
            </a:r>
            <a:r>
              <a:rPr lang="en-US" altLang="en-US" dirty="0" err="1"/>
              <a:t>mengolah</a:t>
            </a:r>
            <a:r>
              <a:rPr lang="en-US" altLang="en-US" dirty="0"/>
              <a:t> </a:t>
            </a:r>
            <a:r>
              <a:rPr lang="en-US" altLang="en-US" dirty="0" err="1"/>
              <a:t>ratusan</a:t>
            </a:r>
            <a:r>
              <a:rPr lang="en-US" altLang="en-US" dirty="0"/>
              <a:t> </a:t>
            </a:r>
            <a:r>
              <a:rPr lang="en-US" altLang="en-US" dirty="0" err="1"/>
              <a:t>milyar</a:t>
            </a:r>
            <a:r>
              <a:rPr lang="en-US" altLang="en-US" dirty="0"/>
              <a:t> </a:t>
            </a:r>
            <a:r>
              <a:rPr lang="en-US" altLang="en-US" dirty="0" err="1"/>
              <a:t>intruksi</a:t>
            </a:r>
            <a:r>
              <a:rPr lang="en-US" altLang="en-US" dirty="0"/>
              <a:t> per </a:t>
            </a:r>
            <a:r>
              <a:rPr lang="en-US" altLang="en-US" dirty="0" err="1"/>
              <a:t>detik</a:t>
            </a:r>
            <a:r>
              <a:rPr lang="en-US" alt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BAB I  -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Kita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08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/>
              <a:t>BAB I  - </a:t>
            </a:r>
            <a:r>
              <a:rPr lang="en-US" altLang="en-US" dirty="0" err="1"/>
              <a:t>Komputer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Kita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81192" y="1715956"/>
            <a:ext cx="10875702" cy="5445017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just">
              <a:lnSpc>
                <a:spcPct val="150000"/>
              </a:lnSpc>
              <a:buFontTx/>
              <a:buAutoNum type="alphaUcPeriod" startAt="5"/>
            </a:pPr>
            <a:r>
              <a:rPr lang="en-US" altLang="en-US" dirty="0" smtClean="0"/>
              <a:t>  </a:t>
            </a:r>
            <a:r>
              <a:rPr lang="en-US" altLang="en-US" dirty="0" err="1" smtClean="0"/>
              <a:t>Komponen-komponen</a:t>
            </a:r>
            <a:r>
              <a:rPr lang="en-US" altLang="en-US" dirty="0" smtClean="0"/>
              <a:t> </a:t>
            </a:r>
            <a:r>
              <a:rPr lang="en-US" altLang="en-US" dirty="0" err="1"/>
              <a:t>Sistem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endParaRPr lang="en-US" altLang="en-US" dirty="0"/>
          </a:p>
          <a:p>
            <a:pPr lvl="1" algn="just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 smtClean="0"/>
              <a:t>  Hardware  </a:t>
            </a:r>
            <a:r>
              <a:rPr lang="en-US" altLang="en-US" dirty="0"/>
              <a:t>(</a:t>
            </a:r>
            <a:r>
              <a:rPr lang="en-US" altLang="en-US" dirty="0" err="1"/>
              <a:t>perangkat</a:t>
            </a:r>
            <a:r>
              <a:rPr lang="en-US" altLang="en-US" dirty="0"/>
              <a:t> </a:t>
            </a:r>
            <a:r>
              <a:rPr lang="en-US" altLang="en-US" dirty="0" err="1"/>
              <a:t>keras</a:t>
            </a:r>
            <a:r>
              <a:rPr lang="en-US" altLang="en-US" dirty="0"/>
              <a:t> </a:t>
            </a:r>
            <a:r>
              <a:rPr lang="en-US" altLang="en-US" dirty="0" err="1"/>
              <a:t>komputer</a:t>
            </a:r>
            <a:r>
              <a:rPr lang="en-US" altLang="en-US" dirty="0"/>
              <a:t>)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Monitor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 err="1"/>
              <a:t>Sistem</a:t>
            </a:r>
            <a:r>
              <a:rPr lang="en-US" altLang="en-US" dirty="0"/>
              <a:t> Unit / Central Processing Unit (CPU), Motherboard, </a:t>
            </a:r>
            <a:r>
              <a:rPr lang="en-US" altLang="en-US" dirty="0" err="1"/>
              <a:t>diskdrive</a:t>
            </a:r>
            <a:r>
              <a:rPr lang="en-US" altLang="en-US" dirty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driver </a:t>
            </a:r>
            <a:r>
              <a:rPr lang="en-US" altLang="en-US" dirty="0" err="1"/>
              <a:t>lainnya</a:t>
            </a:r>
            <a:r>
              <a:rPr lang="en-US" altLang="en-US" dirty="0"/>
              <a:t>.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 err="1"/>
              <a:t>Keyoboard</a:t>
            </a: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Printer (laser/Deskjet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 err="1"/>
              <a:t>Kamera</a:t>
            </a:r>
            <a:r>
              <a:rPr lang="en-US" altLang="en-US" dirty="0"/>
              <a:t> </a:t>
            </a:r>
            <a:r>
              <a:rPr lang="en-US" altLang="en-US" dirty="0" smtClean="0"/>
              <a:t>Digital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lvl="2" algn="just">
              <a:lnSpc>
                <a:spcPct val="150000"/>
              </a:lnSpc>
            </a:pP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 smtClean="0"/>
              <a:t>Mouse</a:t>
            </a:r>
            <a:endParaRPr lang="en-US" altLang="en-US" dirty="0"/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LCD Projector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Optical Disk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Speaker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Microphone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Modem</a:t>
            </a:r>
          </a:p>
        </p:txBody>
      </p:sp>
    </p:spTree>
    <p:extLst>
      <p:ext uri="{BB962C8B-B14F-4D97-AF65-F5344CB8AC3E}">
        <p14:creationId xmlns:p14="http://schemas.microsoft.com/office/powerpoint/2010/main" val="23620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70C04F-E7AC-41AB-9C6D-1B1BB88BFF7F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4873beb7-5857-4685-be1f-d57550cc96cc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7</TotalTime>
  <Words>1269</Words>
  <Application>Microsoft Office PowerPoint</Application>
  <PresentationFormat>Widescreen</PresentationFormat>
  <Paragraphs>219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Comic Sans MS</vt:lpstr>
      <vt:lpstr>Segoe UI</vt:lpstr>
      <vt:lpstr>Segoe UI Light</vt:lpstr>
      <vt:lpstr>Wingdings</vt:lpstr>
      <vt:lpstr>Wingdings 2</vt:lpstr>
      <vt:lpstr>WelcomeDoc</vt:lpstr>
      <vt:lpstr>Pengantar Aplikasi Komputer &amp; Teknologi</vt:lpstr>
      <vt:lpstr>Bagian 1 – pengenalan komputer</vt:lpstr>
      <vt:lpstr>Capaian pembelajaran</vt:lpstr>
      <vt:lpstr>PENGANTAR</vt:lpstr>
      <vt:lpstr>BAB I  - Komputer Dalam Kehidupan Kita</vt:lpstr>
      <vt:lpstr>BAB I  - Komputer Dalam Kehidupan Kita</vt:lpstr>
      <vt:lpstr>BAB I  - Komputer Dalam Kehidupan Kita</vt:lpstr>
      <vt:lpstr>BAB I  - Komputer Dalam Kehidupan Kita</vt:lpstr>
      <vt:lpstr>BAB I  - Komputer Dalam Kehidupan Kita</vt:lpstr>
      <vt:lpstr>BAB I  - Komputer Dalam Kehidupan Kita</vt:lpstr>
      <vt:lpstr>BAB I  - Komputer Dalam Kehidupan Kita</vt:lpstr>
      <vt:lpstr>TIPE APLIKASI YANG DIKEMBANGKAN </vt:lpstr>
      <vt:lpstr>JENIS-JENIS APLIKASI KOMPUTER</vt:lpstr>
      <vt:lpstr>JENIS-JENIS APLIKASI KOMPUTER</vt:lpstr>
      <vt:lpstr>JENIS-JENIS APLIKASI KOMPUTER</vt:lpstr>
      <vt:lpstr>JENIS-JENIS APLIKASI KOMPUTER</vt:lpstr>
      <vt:lpstr>JENIS-JENIS APLIKASI KOMPUTER</vt:lpstr>
      <vt:lpstr>JENIS-JENIS APLIKASI KOMPUTER</vt:lpstr>
      <vt:lpstr>JENIS-JENIS APLIKASI KOMPUTER</vt:lpstr>
      <vt:lpstr>JENIS-JENIS APLIKASI KOMPUTER</vt:lpstr>
      <vt:lpstr>Macam-macam aplikasi komputer</vt:lpstr>
      <vt:lpstr>Bab 2 – perkembangan komputer</vt:lpstr>
      <vt:lpstr>SEJARAH KOMPUTER</vt:lpstr>
      <vt:lpstr>CONTOH ALAT PENGOLAHAN DATA</vt:lpstr>
      <vt:lpstr>CONTOH ALAT PENGOLAHAN DATA</vt:lpstr>
      <vt:lpstr>CONTOH ALAT PENGOLAHAN DATA</vt:lpstr>
      <vt:lpstr>CONTOH ALAT PENGOLAHAN DATA</vt:lpstr>
      <vt:lpstr>SETELAH TAHUN 1940</vt:lpstr>
      <vt:lpstr>SETELAH TAHUN 1940</vt:lpstr>
      <vt:lpstr>CONTOH KOMPUTER GENERASI PERTAMA </vt:lpstr>
      <vt:lpstr>CONTOH KOMPUTER GENERASI PERTAMA </vt:lpstr>
      <vt:lpstr>CONTOH KOMPUTER GENERASI PERTAMA </vt:lpstr>
      <vt:lpstr>CONTOH KOMPUTER GENERASI PERTAMA </vt:lpstr>
      <vt:lpstr>SETELAH TAHUN 1940</vt:lpstr>
      <vt:lpstr>CONTOH KOMPUTER GENERASI KEDUA </vt:lpstr>
      <vt:lpstr>SETELAH TAHUN 1940</vt:lpstr>
      <vt:lpstr>SETELAH TAHUN 1940</vt:lpstr>
      <vt:lpstr>SETELAH TAHUN 1940</vt:lpstr>
      <vt:lpstr>SETELAH TAHUN 1940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Komputer</dc:title>
  <dc:creator>Windows User</dc:creator>
  <cp:keywords/>
  <cp:lastModifiedBy>Windows User</cp:lastModifiedBy>
  <cp:revision>2</cp:revision>
  <dcterms:created xsi:type="dcterms:W3CDTF">2020-02-20T06:01:24Z</dcterms:created>
  <dcterms:modified xsi:type="dcterms:W3CDTF">2020-02-20T06:08:35Z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