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2" r:id="rId2"/>
    <p:sldMasterId id="2147483684" r:id="rId3"/>
  </p:sldMasterIdLst>
  <p:notesMasterIdLst>
    <p:notesMasterId r:id="rId31"/>
  </p:notesMasterIdLst>
  <p:sldIdLst>
    <p:sldId id="391" r:id="rId4"/>
    <p:sldId id="366" r:id="rId5"/>
    <p:sldId id="367" r:id="rId6"/>
    <p:sldId id="368" r:id="rId7"/>
    <p:sldId id="369" r:id="rId8"/>
    <p:sldId id="388" r:id="rId9"/>
    <p:sldId id="389" r:id="rId10"/>
    <p:sldId id="370" r:id="rId11"/>
    <p:sldId id="371" r:id="rId12"/>
    <p:sldId id="362" r:id="rId13"/>
    <p:sldId id="386" r:id="rId14"/>
    <p:sldId id="387" r:id="rId15"/>
    <p:sldId id="372" r:id="rId16"/>
    <p:sldId id="373" r:id="rId17"/>
    <p:sldId id="374" r:id="rId18"/>
    <p:sldId id="375" r:id="rId19"/>
    <p:sldId id="376" r:id="rId20"/>
    <p:sldId id="377" r:id="rId21"/>
    <p:sldId id="378" r:id="rId22"/>
    <p:sldId id="379" r:id="rId23"/>
    <p:sldId id="380" r:id="rId24"/>
    <p:sldId id="381" r:id="rId25"/>
    <p:sldId id="382" r:id="rId26"/>
    <p:sldId id="383" r:id="rId27"/>
    <p:sldId id="384" r:id="rId28"/>
    <p:sldId id="385" r:id="rId29"/>
    <p:sldId id="261" r:id="rId30"/>
  </p:sldIdLst>
  <p:sldSz cx="12192000" cy="6858000"/>
  <p:notesSz cx="6858000" cy="9144000"/>
  <p:defaultTextStyle>
    <a:defPPr>
      <a:defRPr lang="en-US"/>
    </a:defPPr>
    <a:lvl1pPr marL="0" algn="l" defTabSz="914286" rtl="0" eaLnBrk="1" latinLnBrk="0" hangingPunct="1">
      <a:defRPr sz="1800" kern="1200">
        <a:solidFill>
          <a:schemeClr val="tx1"/>
        </a:solidFill>
        <a:latin typeface="+mn-lt"/>
        <a:ea typeface="+mn-ea"/>
        <a:cs typeface="+mn-cs"/>
      </a:defRPr>
    </a:lvl1pPr>
    <a:lvl2pPr marL="457144" algn="l" defTabSz="914286" rtl="0" eaLnBrk="1" latinLnBrk="0" hangingPunct="1">
      <a:defRPr sz="1800" kern="1200">
        <a:solidFill>
          <a:schemeClr val="tx1"/>
        </a:solidFill>
        <a:latin typeface="+mn-lt"/>
        <a:ea typeface="+mn-ea"/>
        <a:cs typeface="+mn-cs"/>
      </a:defRPr>
    </a:lvl2pPr>
    <a:lvl3pPr marL="914286" algn="l" defTabSz="914286" rtl="0" eaLnBrk="1" latinLnBrk="0" hangingPunct="1">
      <a:defRPr sz="1800" kern="1200">
        <a:solidFill>
          <a:schemeClr val="tx1"/>
        </a:solidFill>
        <a:latin typeface="+mn-lt"/>
        <a:ea typeface="+mn-ea"/>
        <a:cs typeface="+mn-cs"/>
      </a:defRPr>
    </a:lvl3pPr>
    <a:lvl4pPr marL="1371429" algn="l" defTabSz="914286" rtl="0" eaLnBrk="1" latinLnBrk="0" hangingPunct="1">
      <a:defRPr sz="1800" kern="1200">
        <a:solidFill>
          <a:schemeClr val="tx1"/>
        </a:solidFill>
        <a:latin typeface="+mn-lt"/>
        <a:ea typeface="+mn-ea"/>
        <a:cs typeface="+mn-cs"/>
      </a:defRPr>
    </a:lvl4pPr>
    <a:lvl5pPr marL="1828571" algn="l" defTabSz="914286" rtl="0" eaLnBrk="1" latinLnBrk="0" hangingPunct="1">
      <a:defRPr sz="1800" kern="1200">
        <a:solidFill>
          <a:schemeClr val="tx1"/>
        </a:solidFill>
        <a:latin typeface="+mn-lt"/>
        <a:ea typeface="+mn-ea"/>
        <a:cs typeface="+mn-cs"/>
      </a:defRPr>
    </a:lvl5pPr>
    <a:lvl6pPr marL="2285715" algn="l" defTabSz="914286" rtl="0" eaLnBrk="1" latinLnBrk="0" hangingPunct="1">
      <a:defRPr sz="1800" kern="1200">
        <a:solidFill>
          <a:schemeClr val="tx1"/>
        </a:solidFill>
        <a:latin typeface="+mn-lt"/>
        <a:ea typeface="+mn-ea"/>
        <a:cs typeface="+mn-cs"/>
      </a:defRPr>
    </a:lvl6pPr>
    <a:lvl7pPr marL="2742857" algn="l" defTabSz="914286" rtl="0" eaLnBrk="1" latinLnBrk="0" hangingPunct="1">
      <a:defRPr sz="1800" kern="1200">
        <a:solidFill>
          <a:schemeClr val="tx1"/>
        </a:solidFill>
        <a:latin typeface="+mn-lt"/>
        <a:ea typeface="+mn-ea"/>
        <a:cs typeface="+mn-cs"/>
      </a:defRPr>
    </a:lvl7pPr>
    <a:lvl8pPr marL="3200000" algn="l" defTabSz="914286" rtl="0" eaLnBrk="1" latinLnBrk="0" hangingPunct="1">
      <a:defRPr sz="1800" kern="1200">
        <a:solidFill>
          <a:schemeClr val="tx1"/>
        </a:solidFill>
        <a:latin typeface="+mn-lt"/>
        <a:ea typeface="+mn-ea"/>
        <a:cs typeface="+mn-cs"/>
      </a:defRPr>
    </a:lvl8pPr>
    <a:lvl9pPr marL="3657144" algn="l" defTabSz="914286"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28"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062" autoAdjust="0"/>
    <p:restoredTop sz="94390" autoAdjust="0"/>
  </p:normalViewPr>
  <p:slideViewPr>
    <p:cSldViewPr snapToGrid="0">
      <p:cViewPr varScale="1">
        <p:scale>
          <a:sx n="70" d="100"/>
          <a:sy n="70" d="100"/>
        </p:scale>
        <p:origin x="900" y="72"/>
      </p:cViewPr>
      <p:guideLst>
        <p:guide orient="horz" pos="2328"/>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ableStyles" Target="tableStyles.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5AA91F-5C3B-4DB5-8387-C091B248C10D}" type="datetimeFigureOut">
              <a:rPr lang="en-US" smtClean="0"/>
              <a:t>8/27/2019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5C5BD3-70EF-4C81-AC92-C9BD14DB92A2}" type="slidenum">
              <a:rPr lang="en-US" smtClean="0"/>
              <a:t>‹#›</a:t>
            </a:fld>
            <a:endParaRPr lang="en-US"/>
          </a:p>
        </p:txBody>
      </p:sp>
    </p:spTree>
    <p:extLst>
      <p:ext uri="{BB962C8B-B14F-4D97-AF65-F5344CB8AC3E}">
        <p14:creationId xmlns:p14="http://schemas.microsoft.com/office/powerpoint/2010/main" val="625640373"/>
      </p:ext>
    </p:extLst>
  </p:cSld>
  <p:clrMap bg1="lt1" tx1="dk1" bg2="lt2" tx2="dk2" accent1="accent1" accent2="accent2" accent3="accent3" accent4="accent4" accent5="accent5" accent6="accent6" hlink="hlink" folHlink="folHlink"/>
  <p:notesStyle>
    <a:lvl1pPr marL="0" algn="l" defTabSz="609539" rtl="0" eaLnBrk="1" latinLnBrk="0" hangingPunct="1">
      <a:defRPr sz="800" kern="1200">
        <a:solidFill>
          <a:schemeClr val="tx1"/>
        </a:solidFill>
        <a:latin typeface="+mn-lt"/>
        <a:ea typeface="+mn-ea"/>
        <a:cs typeface="+mn-cs"/>
      </a:defRPr>
    </a:lvl1pPr>
    <a:lvl2pPr marL="304770" algn="l" defTabSz="609539" rtl="0" eaLnBrk="1" latinLnBrk="0" hangingPunct="1">
      <a:defRPr sz="800" kern="1200">
        <a:solidFill>
          <a:schemeClr val="tx1"/>
        </a:solidFill>
        <a:latin typeface="+mn-lt"/>
        <a:ea typeface="+mn-ea"/>
        <a:cs typeface="+mn-cs"/>
      </a:defRPr>
    </a:lvl2pPr>
    <a:lvl3pPr marL="609539" algn="l" defTabSz="609539" rtl="0" eaLnBrk="1" latinLnBrk="0" hangingPunct="1">
      <a:defRPr sz="800" kern="1200">
        <a:solidFill>
          <a:schemeClr val="tx1"/>
        </a:solidFill>
        <a:latin typeface="+mn-lt"/>
        <a:ea typeface="+mn-ea"/>
        <a:cs typeface="+mn-cs"/>
      </a:defRPr>
    </a:lvl3pPr>
    <a:lvl4pPr marL="914309" algn="l" defTabSz="609539" rtl="0" eaLnBrk="1" latinLnBrk="0" hangingPunct="1">
      <a:defRPr sz="800" kern="1200">
        <a:solidFill>
          <a:schemeClr val="tx1"/>
        </a:solidFill>
        <a:latin typeface="+mn-lt"/>
        <a:ea typeface="+mn-ea"/>
        <a:cs typeface="+mn-cs"/>
      </a:defRPr>
    </a:lvl4pPr>
    <a:lvl5pPr marL="1219078" algn="l" defTabSz="609539" rtl="0" eaLnBrk="1" latinLnBrk="0" hangingPunct="1">
      <a:defRPr sz="800" kern="1200">
        <a:solidFill>
          <a:schemeClr val="tx1"/>
        </a:solidFill>
        <a:latin typeface="+mn-lt"/>
        <a:ea typeface="+mn-ea"/>
        <a:cs typeface="+mn-cs"/>
      </a:defRPr>
    </a:lvl5pPr>
    <a:lvl6pPr marL="1523848" algn="l" defTabSz="609539" rtl="0" eaLnBrk="1" latinLnBrk="0" hangingPunct="1">
      <a:defRPr sz="800" kern="1200">
        <a:solidFill>
          <a:schemeClr val="tx1"/>
        </a:solidFill>
        <a:latin typeface="+mn-lt"/>
        <a:ea typeface="+mn-ea"/>
        <a:cs typeface="+mn-cs"/>
      </a:defRPr>
    </a:lvl6pPr>
    <a:lvl7pPr marL="1828617" algn="l" defTabSz="609539" rtl="0" eaLnBrk="1" latinLnBrk="0" hangingPunct="1">
      <a:defRPr sz="800" kern="1200">
        <a:solidFill>
          <a:schemeClr val="tx1"/>
        </a:solidFill>
        <a:latin typeface="+mn-lt"/>
        <a:ea typeface="+mn-ea"/>
        <a:cs typeface="+mn-cs"/>
      </a:defRPr>
    </a:lvl7pPr>
    <a:lvl8pPr marL="2133387" algn="l" defTabSz="609539" rtl="0" eaLnBrk="1" latinLnBrk="0" hangingPunct="1">
      <a:defRPr sz="800" kern="1200">
        <a:solidFill>
          <a:schemeClr val="tx1"/>
        </a:solidFill>
        <a:latin typeface="+mn-lt"/>
        <a:ea typeface="+mn-ea"/>
        <a:cs typeface="+mn-cs"/>
      </a:defRPr>
    </a:lvl8pPr>
    <a:lvl9pPr marL="2438156" algn="l" defTabSz="609539" rtl="0" eaLnBrk="1" latinLnBrk="0" hangingPunct="1">
      <a:defRPr sz="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sz="1200" dirty="0"/>
              <a:t>2</a:t>
            </a:fld>
            <a:endParaRPr lang="en-US" sz="1200" dirty="0"/>
          </a:p>
        </p:txBody>
      </p:sp>
      <p:sp>
        <p:nvSpPr>
          <p:cNvPr id="63491" name="Rectangle 7"/>
          <p:cNvSpPr txBox="1">
            <a:spLocks noGrp="1"/>
          </p:cNvSpP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sz="1200" dirty="0">
                <a:cs typeface="Arial" panose="020B0604020202020204" pitchFamily="34" charset="0"/>
              </a:rPr>
              <a:t>2</a:t>
            </a:fld>
            <a:endParaRPr lang="en-US" sz="1200" dirty="0">
              <a:ea typeface="Arial" panose="020B0604020202020204" pitchFamily="34" charset="0"/>
              <a:cs typeface="Arial" panose="020B0604020202020204" pitchFamily="34" charset="0"/>
            </a:endParaRPr>
          </a:p>
        </p:txBody>
      </p:sp>
      <p:sp>
        <p:nvSpPr>
          <p:cNvPr id="63492" name="Rectangle 2"/>
          <p:cNvSpPr>
            <a:spLocks noGrp="1" noRot="1" noChangeAspect="1" noTextEdit="1"/>
          </p:cNvSpPr>
          <p:nvPr>
            <p:ph type="sldImg"/>
          </p:nvPr>
        </p:nvSpPr>
        <p:spPr>
          <a:xfrm>
            <a:off x="381000" y="534988"/>
            <a:ext cx="6096000" cy="3429000"/>
          </a:xfrm>
          <a:ln/>
        </p:spPr>
      </p:sp>
      <p:sp>
        <p:nvSpPr>
          <p:cNvPr id="63493" name="Rectangle 3"/>
          <p:cNvSpPr>
            <a:spLocks noGrp="1"/>
          </p:cNvSpPr>
          <p:nvPr>
            <p:ph type="body" idx="1"/>
          </p:nvPr>
        </p:nvSpPr>
        <p:spPr>
          <a:xfrm>
            <a:off x="685800" y="4248150"/>
            <a:ext cx="5486400" cy="4210050"/>
          </a:xfrm>
          <a:ln/>
        </p:spPr>
        <p:txBody>
          <a:bodyPr wrap="square" lIns="91440" tIns="45720" rIns="91440" bIns="45720" anchor="t"/>
          <a:lstStyle/>
          <a:p>
            <a:pPr lvl="0" eaLnBrk="1" hangingPunct="1"/>
            <a:r>
              <a:rPr dirty="0"/>
              <a:t>“Players” can be people, firms, countries, or other entities.  A “game” is a situation in which players interact.  A “strategy” is a decision or decision-plan chosen by a player, which takes into account the behavior and likely reactions of other players.  </a:t>
            </a:r>
          </a:p>
        </p:txBody>
      </p:sp>
    </p:spTree>
    <p:extLst>
      <p:ext uri="{BB962C8B-B14F-4D97-AF65-F5344CB8AC3E}">
        <p14:creationId xmlns:p14="http://schemas.microsoft.com/office/powerpoint/2010/main" val="42020649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sz="1200" dirty="0"/>
              <a:t>13</a:t>
            </a:fld>
            <a:endParaRPr lang="en-US" sz="1200" dirty="0"/>
          </a:p>
        </p:txBody>
      </p:sp>
      <p:sp>
        <p:nvSpPr>
          <p:cNvPr id="71683" name="Rectangle 7"/>
          <p:cNvSpPr txBox="1">
            <a:spLocks noGrp="1"/>
          </p:cNvSpP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sz="1200" dirty="0">
                <a:cs typeface="Arial" panose="020B0604020202020204" pitchFamily="34" charset="0"/>
              </a:rPr>
              <a:t>13</a:t>
            </a:fld>
            <a:endParaRPr lang="en-US" sz="1200" dirty="0">
              <a:ea typeface="Arial" panose="020B0604020202020204" pitchFamily="34" charset="0"/>
              <a:cs typeface="Arial" panose="020B0604020202020204" pitchFamily="34" charset="0"/>
            </a:endParaRPr>
          </a:p>
        </p:txBody>
      </p:sp>
      <p:sp>
        <p:nvSpPr>
          <p:cNvPr id="71684" name="Rectangle 2"/>
          <p:cNvSpPr>
            <a:spLocks noGrp="1" noRot="1" noChangeAspect="1" noTextEdit="1"/>
          </p:cNvSpPr>
          <p:nvPr>
            <p:ph type="sldImg"/>
          </p:nvPr>
        </p:nvSpPr>
        <p:spPr>
          <a:xfrm>
            <a:off x="381000" y="534988"/>
            <a:ext cx="6096000" cy="3429000"/>
          </a:xfrm>
          <a:ln/>
        </p:spPr>
      </p:sp>
      <p:sp>
        <p:nvSpPr>
          <p:cNvPr id="71685" name="Rectangle 3"/>
          <p:cNvSpPr>
            <a:spLocks noGrp="1"/>
          </p:cNvSpPr>
          <p:nvPr>
            <p:ph type="body" idx="1"/>
          </p:nvPr>
        </p:nvSpPr>
        <p:spPr>
          <a:xfrm>
            <a:off x="685800" y="4248150"/>
            <a:ext cx="5486400" cy="4210050"/>
          </a:xfrm>
          <a:ln/>
        </p:spPr>
        <p:txBody>
          <a:bodyPr wrap="square" lIns="91440" tIns="45720" rIns="91440" bIns="45720" anchor="t"/>
          <a:lstStyle/>
          <a:p>
            <a:pPr lvl="0" eaLnBrk="1" hangingPunct="1"/>
            <a:r>
              <a:rPr dirty="0"/>
              <a:t>The first example, “ad wars,” is not mentioned in the textbook. </a:t>
            </a:r>
          </a:p>
          <a:p>
            <a:pPr lvl="0" eaLnBrk="1" hangingPunct="1"/>
            <a:endParaRPr dirty="0"/>
          </a:p>
          <a:p>
            <a:pPr lvl="0" eaLnBrk="1" hangingPunct="1"/>
            <a:r>
              <a:rPr dirty="0"/>
              <a:t>An interesting note:  When Congress banned cigarette advertising on television in 1971, cigarette manufacturers’ profits rose.  Prior to the ban, cigarette companies were stuck in a Nash equilibrium in which all were spending heavily on TV ads to steal business from each other.  The ban, in effect, forced cigarette manufacturers to switch to the cooperative outcome in which none advertises on TV. </a:t>
            </a:r>
          </a:p>
          <a:p>
            <a:pPr lvl="0" eaLnBrk="1" hangingPunct="1"/>
            <a:endParaRPr dirty="0"/>
          </a:p>
          <a:p>
            <a:pPr lvl="0" eaLnBrk="1" hangingPunct="1"/>
            <a:r>
              <a:rPr dirty="0"/>
              <a:t>The next three examples (OPEC on this slide, arms race &amp; common resources on the next slide) are discussed in much more detail in the textbook.  Instead of covering these same examples in detail in this PowerPoint, I chose to present different examples, so that students who read the book still have a reason to attend class (and vice versa).  </a:t>
            </a:r>
          </a:p>
          <a:p>
            <a:pPr lvl="0" eaLnBrk="1" hangingPunct="1"/>
            <a:endParaRPr dirty="0"/>
          </a:p>
          <a:p>
            <a:pPr lvl="0" eaLnBrk="1" hangingPunct="1"/>
            <a:r>
              <a:rPr dirty="0"/>
              <a:t>However, it’s still useful to mention the book’s examples here, and briefly discuss them if you wish, so they will be familiar to students when students read the chapter.  </a:t>
            </a:r>
          </a:p>
        </p:txBody>
      </p:sp>
    </p:spTree>
    <p:extLst>
      <p:ext uri="{BB962C8B-B14F-4D97-AF65-F5344CB8AC3E}">
        <p14:creationId xmlns:p14="http://schemas.microsoft.com/office/powerpoint/2010/main" val="31968158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sz="1200" dirty="0"/>
              <a:t>14</a:t>
            </a:fld>
            <a:endParaRPr lang="en-US" sz="1200" dirty="0"/>
          </a:p>
        </p:txBody>
      </p:sp>
      <p:sp>
        <p:nvSpPr>
          <p:cNvPr id="72707" name="Rectangle 7"/>
          <p:cNvSpPr txBox="1">
            <a:spLocks noGrp="1"/>
          </p:cNvSpP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sz="1200" dirty="0">
                <a:cs typeface="Arial" panose="020B0604020202020204" pitchFamily="34" charset="0"/>
              </a:rPr>
              <a:t>14</a:t>
            </a:fld>
            <a:endParaRPr lang="en-US" sz="1200" dirty="0">
              <a:ea typeface="Arial" panose="020B0604020202020204" pitchFamily="34" charset="0"/>
              <a:cs typeface="Arial" panose="020B0604020202020204" pitchFamily="34" charset="0"/>
            </a:endParaRPr>
          </a:p>
        </p:txBody>
      </p:sp>
      <p:sp>
        <p:nvSpPr>
          <p:cNvPr id="72708" name="Rectangle 2"/>
          <p:cNvSpPr>
            <a:spLocks noGrp="1" noRot="1" noChangeAspect="1" noTextEdit="1"/>
          </p:cNvSpPr>
          <p:nvPr>
            <p:ph type="sldImg"/>
          </p:nvPr>
        </p:nvSpPr>
        <p:spPr>
          <a:xfrm>
            <a:off x="381000" y="534988"/>
            <a:ext cx="6096000" cy="3429000"/>
          </a:xfrm>
          <a:ln/>
        </p:spPr>
      </p:sp>
      <p:sp>
        <p:nvSpPr>
          <p:cNvPr id="72709" name="Rectangle 3"/>
          <p:cNvSpPr>
            <a:spLocks noGrp="1"/>
          </p:cNvSpPr>
          <p:nvPr>
            <p:ph type="body" idx="1"/>
          </p:nvPr>
        </p:nvSpPr>
        <p:spPr>
          <a:xfrm>
            <a:off x="685800" y="4248150"/>
            <a:ext cx="5486400" cy="4210050"/>
          </a:xfrm>
          <a:ln/>
        </p:spPr>
        <p:txBody>
          <a:bodyPr wrap="square" lIns="91440" tIns="45720" rIns="91440" bIns="45720" anchor="t"/>
          <a:lstStyle/>
          <a:p>
            <a:pPr lvl="0" eaLnBrk="1" hangingPunct="1"/>
            <a:endParaRPr dirty="0"/>
          </a:p>
        </p:txBody>
      </p:sp>
    </p:spTree>
    <p:extLst>
      <p:ext uri="{BB962C8B-B14F-4D97-AF65-F5344CB8AC3E}">
        <p14:creationId xmlns:p14="http://schemas.microsoft.com/office/powerpoint/2010/main" val="29382112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sz="1200" dirty="0"/>
              <a:t>15</a:t>
            </a:fld>
            <a:endParaRPr lang="en-US" sz="1200" dirty="0"/>
          </a:p>
        </p:txBody>
      </p:sp>
      <p:sp>
        <p:nvSpPr>
          <p:cNvPr id="73731" name="Rectangle 7"/>
          <p:cNvSpPr txBox="1">
            <a:spLocks noGrp="1"/>
          </p:cNvSpP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sz="1200" dirty="0">
                <a:cs typeface="Arial" panose="020B0604020202020204" pitchFamily="34" charset="0"/>
              </a:rPr>
              <a:t>15</a:t>
            </a:fld>
            <a:endParaRPr lang="en-US" sz="1200" dirty="0">
              <a:ea typeface="Arial" panose="020B0604020202020204" pitchFamily="34" charset="0"/>
              <a:cs typeface="Arial" panose="020B0604020202020204" pitchFamily="34" charset="0"/>
            </a:endParaRPr>
          </a:p>
        </p:txBody>
      </p:sp>
      <p:sp>
        <p:nvSpPr>
          <p:cNvPr id="73732" name="Rectangle 2"/>
          <p:cNvSpPr>
            <a:spLocks noGrp="1" noRot="1" noChangeAspect="1" noTextEdit="1"/>
          </p:cNvSpPr>
          <p:nvPr>
            <p:ph type="sldImg"/>
          </p:nvPr>
        </p:nvSpPr>
        <p:spPr>
          <a:xfrm>
            <a:off x="381000" y="534988"/>
            <a:ext cx="6096000" cy="3429000"/>
          </a:xfrm>
          <a:ln/>
        </p:spPr>
      </p:sp>
      <p:sp>
        <p:nvSpPr>
          <p:cNvPr id="73733" name="Rectangle 3"/>
          <p:cNvSpPr>
            <a:spLocks noGrp="1"/>
          </p:cNvSpPr>
          <p:nvPr>
            <p:ph type="body" idx="1"/>
          </p:nvPr>
        </p:nvSpPr>
        <p:spPr>
          <a:xfrm>
            <a:off x="685800" y="4248150"/>
            <a:ext cx="5486400" cy="4210050"/>
          </a:xfrm>
          <a:ln/>
        </p:spPr>
        <p:txBody>
          <a:bodyPr wrap="square" lIns="91440" tIns="45720" rIns="91440" bIns="45720" anchor="t"/>
          <a:lstStyle/>
          <a:p>
            <a:pPr lvl="0" eaLnBrk="1" hangingPunct="1"/>
            <a:r>
              <a:rPr dirty="0"/>
              <a:t>In the arms race “game,” each of the superpowers would be better off if they could cooperate and sign an agreement to disarm.  But the logic of self-interest dictates that each country will arm itself to the teeth.  As a result, both countries are worse off for two reasons:</a:t>
            </a:r>
          </a:p>
          <a:p>
            <a:pPr lvl="0" eaLnBrk="1" hangingPunct="1"/>
            <a:endParaRPr dirty="0"/>
          </a:p>
          <a:p>
            <a:pPr lvl="0" eaLnBrk="1" hangingPunct="1"/>
            <a:r>
              <a:rPr dirty="0"/>
              <a:t>1) The risk of nuclear annihilation is higher.</a:t>
            </a:r>
          </a:p>
          <a:p>
            <a:pPr lvl="0" eaLnBrk="1" hangingPunct="1"/>
            <a:endParaRPr dirty="0"/>
          </a:p>
          <a:p>
            <a:pPr lvl="0" eaLnBrk="1" hangingPunct="1"/>
            <a:r>
              <a:rPr dirty="0"/>
              <a:t>2) Resources consumed in the arms race could have been used elsewhere.</a:t>
            </a:r>
          </a:p>
          <a:p>
            <a:pPr lvl="0" eaLnBrk="1" hangingPunct="1"/>
            <a:endParaRPr dirty="0"/>
          </a:p>
          <a:p>
            <a:pPr lvl="0" eaLnBrk="1" hangingPunct="1"/>
            <a:r>
              <a:rPr dirty="0"/>
              <a:t>The following slide presents another example in which the inability to cooperate reduces social welfare.  </a:t>
            </a:r>
          </a:p>
        </p:txBody>
      </p:sp>
    </p:spTree>
    <p:extLst>
      <p:ext uri="{BB962C8B-B14F-4D97-AF65-F5344CB8AC3E}">
        <p14:creationId xmlns:p14="http://schemas.microsoft.com/office/powerpoint/2010/main" val="42545273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sz="1200" dirty="0"/>
              <a:t>16</a:t>
            </a:fld>
            <a:endParaRPr lang="en-US" sz="1200" dirty="0"/>
          </a:p>
        </p:txBody>
      </p:sp>
      <p:sp>
        <p:nvSpPr>
          <p:cNvPr id="74755" name="Rectangle 7"/>
          <p:cNvSpPr txBox="1">
            <a:spLocks noGrp="1"/>
          </p:cNvSpP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sz="1200" dirty="0">
                <a:cs typeface="Arial" panose="020B0604020202020204" pitchFamily="34" charset="0"/>
              </a:rPr>
              <a:t>16</a:t>
            </a:fld>
            <a:endParaRPr lang="en-US" sz="1200" dirty="0">
              <a:ea typeface="Arial" panose="020B0604020202020204" pitchFamily="34" charset="0"/>
              <a:cs typeface="Arial" panose="020B0604020202020204" pitchFamily="34" charset="0"/>
            </a:endParaRPr>
          </a:p>
        </p:txBody>
      </p:sp>
      <p:sp>
        <p:nvSpPr>
          <p:cNvPr id="74756" name="Rectangle 2"/>
          <p:cNvSpPr>
            <a:spLocks noGrp="1" noRot="1" noChangeAspect="1" noTextEdit="1"/>
          </p:cNvSpPr>
          <p:nvPr>
            <p:ph type="sldImg"/>
          </p:nvPr>
        </p:nvSpPr>
        <p:spPr>
          <a:xfrm>
            <a:off x="381000" y="534988"/>
            <a:ext cx="6096000" cy="3429000"/>
          </a:xfrm>
          <a:ln/>
        </p:spPr>
      </p:sp>
      <p:sp>
        <p:nvSpPr>
          <p:cNvPr id="74757" name="Rectangle 3"/>
          <p:cNvSpPr>
            <a:spLocks noGrp="1"/>
          </p:cNvSpPr>
          <p:nvPr>
            <p:ph type="body" idx="1"/>
          </p:nvPr>
        </p:nvSpPr>
        <p:spPr>
          <a:xfrm>
            <a:off x="685800" y="4248150"/>
            <a:ext cx="5486400" cy="4210050"/>
          </a:xfrm>
          <a:ln/>
        </p:spPr>
        <p:txBody>
          <a:bodyPr wrap="square" lIns="91440" tIns="45720" rIns="91440" bIns="45720" anchor="t"/>
          <a:lstStyle/>
          <a:p>
            <a:pPr lvl="0" eaLnBrk="1" hangingPunct="1"/>
            <a:r>
              <a:rPr dirty="0"/>
              <a:t>This slide and the two that follow work through an example that is especially topical during election years.  </a:t>
            </a:r>
          </a:p>
          <a:p>
            <a:pPr lvl="0" eaLnBrk="1" hangingPunct="1"/>
            <a:endParaRPr dirty="0"/>
          </a:p>
          <a:p>
            <a:pPr lvl="0" eaLnBrk="1" hangingPunct="1"/>
            <a:r>
              <a:rPr dirty="0"/>
              <a:t>It does not appear in the textbook, so it is not supported with Test Bank questions or Study Guide questions.  Please feel free to omit it from your presentation. </a:t>
            </a:r>
          </a:p>
          <a:p>
            <a:pPr lvl="0" eaLnBrk="1" hangingPunct="1"/>
            <a:endParaRPr dirty="0"/>
          </a:p>
          <a:p>
            <a:pPr lvl="0" eaLnBrk="1" hangingPunct="1"/>
            <a:r>
              <a:rPr dirty="0"/>
              <a:t>Yet, I encourage you to consider keeping this example.  Students find it interesting:  it explains why negative ads flood the airwaves prior to elections, and it explains the effects of these ads on society. </a:t>
            </a:r>
          </a:p>
        </p:txBody>
      </p:sp>
    </p:spTree>
    <p:extLst>
      <p:ext uri="{BB962C8B-B14F-4D97-AF65-F5344CB8AC3E}">
        <p14:creationId xmlns:p14="http://schemas.microsoft.com/office/powerpoint/2010/main" val="14214530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sz="1200" dirty="0"/>
              <a:t>17</a:t>
            </a:fld>
            <a:endParaRPr lang="en-US" sz="1200" dirty="0"/>
          </a:p>
        </p:txBody>
      </p:sp>
      <p:sp>
        <p:nvSpPr>
          <p:cNvPr id="75779" name="Rectangle 7"/>
          <p:cNvSpPr txBox="1">
            <a:spLocks noGrp="1"/>
          </p:cNvSpP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sz="1200" dirty="0">
                <a:cs typeface="Arial" panose="020B0604020202020204" pitchFamily="34" charset="0"/>
              </a:rPr>
              <a:t>17</a:t>
            </a:fld>
            <a:endParaRPr lang="en-US" sz="1200" dirty="0">
              <a:ea typeface="Arial" panose="020B0604020202020204" pitchFamily="34" charset="0"/>
              <a:cs typeface="Arial" panose="020B0604020202020204" pitchFamily="34" charset="0"/>
            </a:endParaRPr>
          </a:p>
        </p:txBody>
      </p:sp>
      <p:sp>
        <p:nvSpPr>
          <p:cNvPr id="75780" name="Rectangle 2"/>
          <p:cNvSpPr>
            <a:spLocks noGrp="1" noRot="1" noChangeAspect="1" noTextEdit="1"/>
          </p:cNvSpPr>
          <p:nvPr>
            <p:ph type="sldImg"/>
          </p:nvPr>
        </p:nvSpPr>
        <p:spPr>
          <a:xfrm>
            <a:off x="381000" y="534988"/>
            <a:ext cx="6096000" cy="3429000"/>
          </a:xfrm>
          <a:ln/>
        </p:spPr>
      </p:sp>
      <p:sp>
        <p:nvSpPr>
          <p:cNvPr id="75781" name="Rectangle 3"/>
          <p:cNvSpPr>
            <a:spLocks noGrp="1"/>
          </p:cNvSpPr>
          <p:nvPr>
            <p:ph type="body" idx="1"/>
          </p:nvPr>
        </p:nvSpPr>
        <p:spPr>
          <a:xfrm>
            <a:off x="685800" y="4248150"/>
            <a:ext cx="5486400" cy="4210050"/>
          </a:xfrm>
          <a:ln/>
        </p:spPr>
        <p:txBody>
          <a:bodyPr wrap="square" lIns="91440" tIns="45720" rIns="91440" bIns="45720" anchor="t"/>
          <a:lstStyle/>
          <a:p>
            <a:pPr lvl="0" eaLnBrk="1" hangingPunct="1"/>
            <a:r>
              <a:rPr b="1" dirty="0"/>
              <a:t>Understanding the payoffs:</a:t>
            </a:r>
          </a:p>
          <a:p>
            <a:pPr lvl="0" eaLnBrk="1" hangingPunct="1"/>
            <a:r>
              <a:rPr dirty="0"/>
              <a:t>Mutual cooperation is the benchmark outcome:  Payoffs in other cells are differences in votes received relative to the mutual cooperation outcome.  (This does not mean that there is a tie in the mutual cooperation outcome or the mutual defection outcome.  It means that the winner will be decided by factors other than whether attack ads run or not.)</a:t>
            </a:r>
          </a:p>
          <a:p>
            <a:pPr lvl="0" eaLnBrk="1" hangingPunct="1"/>
            <a:endParaRPr dirty="0"/>
          </a:p>
          <a:p>
            <a:pPr lvl="0" eaLnBrk="1" hangingPunct="1"/>
            <a:r>
              <a:rPr dirty="0"/>
              <a:t>Consider R’s decision.  R is better off defecting (running ads attacking D) whether D cooperates or defects.  If D cooperates, R’s attack ads result in 1000 more votes for R and 3000 fewer votes for D.  If D defects, R loses fewer votes if he runs the attack ad than if he cooperates. Hence, running attack ads is a dominant strategy for R.  </a:t>
            </a:r>
          </a:p>
          <a:p>
            <a:pPr lvl="0" eaLnBrk="1" hangingPunct="1"/>
            <a:endParaRPr dirty="0"/>
          </a:p>
          <a:p>
            <a:pPr lvl="0" eaLnBrk="1" hangingPunct="1"/>
            <a:r>
              <a:rPr dirty="0"/>
              <a:t>The payoffs here are symmetric, so defecting is also D’s dominant strategy.  This game has a Nash equilibrium in which both candidates defect.  This is why, in the real world, we see so many attack ads in the weeks leading up to an election.  </a:t>
            </a:r>
          </a:p>
        </p:txBody>
      </p:sp>
    </p:spTree>
    <p:extLst>
      <p:ext uri="{BB962C8B-B14F-4D97-AF65-F5344CB8AC3E}">
        <p14:creationId xmlns:p14="http://schemas.microsoft.com/office/powerpoint/2010/main" val="37170648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sz="1200" dirty="0"/>
              <a:t>18</a:t>
            </a:fld>
            <a:endParaRPr lang="en-US" sz="1200" dirty="0"/>
          </a:p>
        </p:txBody>
      </p:sp>
      <p:sp>
        <p:nvSpPr>
          <p:cNvPr id="76803" name="Rectangle 7"/>
          <p:cNvSpPr txBox="1">
            <a:spLocks noGrp="1"/>
          </p:cNvSpP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sz="1200" dirty="0">
                <a:cs typeface="Arial" panose="020B0604020202020204" pitchFamily="34" charset="0"/>
              </a:rPr>
              <a:t>18</a:t>
            </a:fld>
            <a:endParaRPr lang="en-US" sz="1200" dirty="0">
              <a:ea typeface="Arial" panose="020B0604020202020204" pitchFamily="34" charset="0"/>
              <a:cs typeface="Arial" panose="020B0604020202020204" pitchFamily="34" charset="0"/>
            </a:endParaRPr>
          </a:p>
        </p:txBody>
      </p:sp>
      <p:sp>
        <p:nvSpPr>
          <p:cNvPr id="76804" name="Rectangle 2"/>
          <p:cNvSpPr>
            <a:spLocks noGrp="1" noRot="1" noChangeAspect="1" noTextEdit="1"/>
          </p:cNvSpPr>
          <p:nvPr>
            <p:ph type="sldImg"/>
          </p:nvPr>
        </p:nvSpPr>
        <p:spPr>
          <a:xfrm>
            <a:off x="381000" y="534988"/>
            <a:ext cx="6096000" cy="3429000"/>
          </a:xfrm>
          <a:ln/>
        </p:spPr>
      </p:sp>
      <p:sp>
        <p:nvSpPr>
          <p:cNvPr id="76805" name="Rectangle 3"/>
          <p:cNvSpPr>
            <a:spLocks noGrp="1"/>
          </p:cNvSpPr>
          <p:nvPr>
            <p:ph type="body" idx="1"/>
          </p:nvPr>
        </p:nvSpPr>
        <p:spPr>
          <a:xfrm>
            <a:off x="685800" y="4248150"/>
            <a:ext cx="5486400" cy="4210050"/>
          </a:xfrm>
          <a:ln/>
        </p:spPr>
        <p:txBody>
          <a:bodyPr wrap="square" lIns="91440" tIns="45720" rIns="91440" bIns="45720" anchor="t"/>
          <a:lstStyle/>
          <a:p>
            <a:pPr lvl="0" eaLnBrk="1" hangingPunct="1"/>
            <a:r>
              <a:rPr dirty="0"/>
              <a:t>This slide considers the effects of the attack ads on election outcomes and on social well-being.  </a:t>
            </a:r>
          </a:p>
          <a:p>
            <a:pPr lvl="0" eaLnBrk="1" hangingPunct="1"/>
            <a:endParaRPr dirty="0"/>
          </a:p>
          <a:p>
            <a:pPr lvl="0" eaLnBrk="1" hangingPunct="1"/>
            <a:r>
              <a:rPr dirty="0"/>
              <a:t>The negative impact on social well-being is like a negative externality:  the “bystanders” are voters who are worse off as a result of the candidates’ actions.  </a:t>
            </a:r>
          </a:p>
        </p:txBody>
      </p:sp>
    </p:spTree>
    <p:extLst>
      <p:ext uri="{BB962C8B-B14F-4D97-AF65-F5344CB8AC3E}">
        <p14:creationId xmlns:p14="http://schemas.microsoft.com/office/powerpoint/2010/main" val="24844469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sz="1200" dirty="0"/>
              <a:t>19</a:t>
            </a:fld>
            <a:endParaRPr lang="en-US" sz="1200" dirty="0"/>
          </a:p>
        </p:txBody>
      </p:sp>
      <p:sp>
        <p:nvSpPr>
          <p:cNvPr id="77827" name="Rectangle 7"/>
          <p:cNvSpPr txBox="1">
            <a:spLocks noGrp="1"/>
          </p:cNvSpP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sz="1200" dirty="0">
                <a:cs typeface="Arial" panose="020B0604020202020204" pitchFamily="34" charset="0"/>
              </a:rPr>
              <a:t>19</a:t>
            </a:fld>
            <a:endParaRPr lang="en-US" sz="1200" dirty="0">
              <a:ea typeface="Arial" panose="020B0604020202020204" pitchFamily="34" charset="0"/>
              <a:cs typeface="Arial" panose="020B0604020202020204" pitchFamily="34" charset="0"/>
            </a:endParaRPr>
          </a:p>
        </p:txBody>
      </p:sp>
      <p:sp>
        <p:nvSpPr>
          <p:cNvPr id="77828" name="Rectangle 2"/>
          <p:cNvSpPr>
            <a:spLocks noGrp="1" noRot="1" noChangeAspect="1" noTextEdit="1"/>
          </p:cNvSpPr>
          <p:nvPr>
            <p:ph type="sldImg"/>
          </p:nvPr>
        </p:nvSpPr>
        <p:spPr>
          <a:xfrm>
            <a:off x="381000" y="534988"/>
            <a:ext cx="6096000" cy="3429000"/>
          </a:xfrm>
          <a:ln/>
        </p:spPr>
      </p:sp>
      <p:sp>
        <p:nvSpPr>
          <p:cNvPr id="77829" name="Rectangle 3"/>
          <p:cNvSpPr>
            <a:spLocks noGrp="1"/>
          </p:cNvSpPr>
          <p:nvPr>
            <p:ph type="body" idx="1"/>
          </p:nvPr>
        </p:nvSpPr>
        <p:spPr>
          <a:xfrm>
            <a:off x="685800" y="4248150"/>
            <a:ext cx="5486400" cy="4210050"/>
          </a:xfrm>
          <a:ln/>
        </p:spPr>
        <p:txBody>
          <a:bodyPr wrap="square" lIns="91440" tIns="45720" rIns="91440" bIns="45720" anchor="t"/>
          <a:lstStyle/>
          <a:p>
            <a:pPr lvl="0" eaLnBrk="1" hangingPunct="1"/>
            <a:endParaRPr dirty="0"/>
          </a:p>
        </p:txBody>
      </p:sp>
    </p:spTree>
    <p:extLst>
      <p:ext uri="{BB962C8B-B14F-4D97-AF65-F5344CB8AC3E}">
        <p14:creationId xmlns:p14="http://schemas.microsoft.com/office/powerpoint/2010/main" val="18802083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sz="1200" dirty="0"/>
              <a:t>20</a:t>
            </a:fld>
            <a:endParaRPr lang="en-US" sz="1200" dirty="0"/>
          </a:p>
        </p:txBody>
      </p:sp>
      <p:sp>
        <p:nvSpPr>
          <p:cNvPr id="78851" name="Rectangle 7"/>
          <p:cNvSpPr txBox="1">
            <a:spLocks noGrp="1"/>
          </p:cNvSpP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sz="1200" dirty="0">
                <a:cs typeface="Arial" panose="020B0604020202020204" pitchFamily="34" charset="0"/>
              </a:rPr>
              <a:t>20</a:t>
            </a:fld>
            <a:endParaRPr lang="en-US" sz="1200" dirty="0">
              <a:ea typeface="Arial" panose="020B0604020202020204" pitchFamily="34" charset="0"/>
              <a:cs typeface="Arial" panose="020B0604020202020204" pitchFamily="34" charset="0"/>
            </a:endParaRPr>
          </a:p>
        </p:txBody>
      </p:sp>
      <p:sp>
        <p:nvSpPr>
          <p:cNvPr id="78852" name="Rectangle 2"/>
          <p:cNvSpPr>
            <a:spLocks noGrp="1" noRot="1" noChangeAspect="1" noTextEdit="1"/>
          </p:cNvSpPr>
          <p:nvPr>
            <p:ph type="sldImg"/>
          </p:nvPr>
        </p:nvSpPr>
        <p:spPr>
          <a:xfrm>
            <a:off x="381000" y="534988"/>
            <a:ext cx="6096000" cy="3429000"/>
          </a:xfrm>
          <a:ln/>
        </p:spPr>
      </p:sp>
      <p:sp>
        <p:nvSpPr>
          <p:cNvPr id="78853" name="Rectangle 3"/>
          <p:cNvSpPr>
            <a:spLocks noGrp="1"/>
          </p:cNvSpPr>
          <p:nvPr>
            <p:ph type="body" idx="1"/>
          </p:nvPr>
        </p:nvSpPr>
        <p:spPr>
          <a:xfrm>
            <a:off x="685800" y="4248150"/>
            <a:ext cx="5486400" cy="4210050"/>
          </a:xfrm>
          <a:ln/>
        </p:spPr>
        <p:txBody>
          <a:bodyPr wrap="square" lIns="91440" tIns="45720" rIns="91440" bIns="45720" anchor="t"/>
          <a:lstStyle/>
          <a:p>
            <a:pPr lvl="0" eaLnBrk="1" hangingPunct="1"/>
            <a:endParaRPr dirty="0"/>
          </a:p>
        </p:txBody>
      </p:sp>
    </p:spTree>
    <p:extLst>
      <p:ext uri="{BB962C8B-B14F-4D97-AF65-F5344CB8AC3E}">
        <p14:creationId xmlns:p14="http://schemas.microsoft.com/office/powerpoint/2010/main" val="42756415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sz="1200" dirty="0"/>
              <a:t>21</a:t>
            </a:fld>
            <a:endParaRPr lang="en-US" sz="1200" dirty="0"/>
          </a:p>
        </p:txBody>
      </p:sp>
      <p:sp>
        <p:nvSpPr>
          <p:cNvPr id="79875" name="Rectangle 7"/>
          <p:cNvSpPr txBox="1">
            <a:spLocks noGrp="1"/>
          </p:cNvSpP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sz="1200" dirty="0">
                <a:cs typeface="Arial" panose="020B0604020202020204" pitchFamily="34" charset="0"/>
              </a:rPr>
              <a:t>21</a:t>
            </a:fld>
            <a:endParaRPr lang="en-US" sz="1200" dirty="0">
              <a:ea typeface="Arial" panose="020B0604020202020204" pitchFamily="34" charset="0"/>
              <a:cs typeface="Arial" panose="020B0604020202020204" pitchFamily="34" charset="0"/>
            </a:endParaRPr>
          </a:p>
        </p:txBody>
      </p:sp>
      <p:sp>
        <p:nvSpPr>
          <p:cNvPr id="79876" name="Rectangle 2"/>
          <p:cNvSpPr>
            <a:spLocks noGrp="1" noRot="1" noChangeAspect="1" noTextEdit="1"/>
          </p:cNvSpPr>
          <p:nvPr>
            <p:ph type="sldImg"/>
          </p:nvPr>
        </p:nvSpPr>
        <p:spPr>
          <a:xfrm>
            <a:off x="381000" y="534988"/>
            <a:ext cx="6096000" cy="3429000"/>
          </a:xfrm>
          <a:ln/>
        </p:spPr>
      </p:sp>
      <p:sp>
        <p:nvSpPr>
          <p:cNvPr id="79877" name="Rectangle 3"/>
          <p:cNvSpPr>
            <a:spLocks noGrp="1"/>
          </p:cNvSpPr>
          <p:nvPr>
            <p:ph type="body" idx="1"/>
          </p:nvPr>
        </p:nvSpPr>
        <p:spPr>
          <a:xfrm>
            <a:off x="685800" y="4248150"/>
            <a:ext cx="5486400" cy="4210050"/>
          </a:xfrm>
          <a:ln/>
        </p:spPr>
        <p:txBody>
          <a:bodyPr wrap="square" lIns="91440" tIns="45720" rIns="91440" bIns="45720" anchor="t"/>
          <a:lstStyle/>
          <a:p>
            <a:pPr lvl="0" eaLnBrk="1" hangingPunct="1"/>
            <a:r>
              <a:rPr dirty="0"/>
              <a:t>If you’re so inclined, this might be a good place to mention the infamous phone call in which Robert Crandall, CEO of American Airlines, tried to convince Braniff’s CEO Howard Putnam to raise fares 20%.  </a:t>
            </a:r>
          </a:p>
          <a:p>
            <a:pPr lvl="0" eaLnBrk="1" hangingPunct="1"/>
            <a:endParaRPr dirty="0"/>
          </a:p>
          <a:p>
            <a:pPr lvl="0" eaLnBrk="1" hangingPunct="1"/>
            <a:r>
              <a:rPr dirty="0"/>
              <a:t>If you can dig up a transcript of the conversation to read in class (try a simple Google search), students will find it interesting:  it has lots of curse words.  </a:t>
            </a:r>
          </a:p>
        </p:txBody>
      </p:sp>
    </p:spTree>
    <p:extLst>
      <p:ext uri="{BB962C8B-B14F-4D97-AF65-F5344CB8AC3E}">
        <p14:creationId xmlns:p14="http://schemas.microsoft.com/office/powerpoint/2010/main" val="4751360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sz="1200" dirty="0"/>
              <a:t>22</a:t>
            </a:fld>
            <a:endParaRPr lang="en-US" sz="1200" dirty="0"/>
          </a:p>
        </p:txBody>
      </p:sp>
      <p:sp>
        <p:nvSpPr>
          <p:cNvPr id="80899" name="Rectangle 7"/>
          <p:cNvSpPr txBox="1">
            <a:spLocks noGrp="1"/>
          </p:cNvSpP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sz="1200" dirty="0">
                <a:cs typeface="Arial" panose="020B0604020202020204" pitchFamily="34" charset="0"/>
              </a:rPr>
              <a:t>22</a:t>
            </a:fld>
            <a:endParaRPr lang="en-US" sz="1200" dirty="0">
              <a:ea typeface="Arial" panose="020B0604020202020204" pitchFamily="34" charset="0"/>
              <a:cs typeface="Arial" panose="020B0604020202020204" pitchFamily="34" charset="0"/>
            </a:endParaRPr>
          </a:p>
        </p:txBody>
      </p:sp>
      <p:sp>
        <p:nvSpPr>
          <p:cNvPr id="80900" name="Rectangle 2"/>
          <p:cNvSpPr>
            <a:spLocks noGrp="1" noRot="1" noChangeAspect="1" noTextEdit="1"/>
          </p:cNvSpPr>
          <p:nvPr>
            <p:ph type="sldImg"/>
          </p:nvPr>
        </p:nvSpPr>
        <p:spPr>
          <a:xfrm>
            <a:off x="381000" y="534988"/>
            <a:ext cx="6096000" cy="3429000"/>
          </a:xfrm>
          <a:ln/>
        </p:spPr>
      </p:sp>
      <p:sp>
        <p:nvSpPr>
          <p:cNvPr id="80901" name="Rectangle 3"/>
          <p:cNvSpPr>
            <a:spLocks noGrp="1"/>
          </p:cNvSpPr>
          <p:nvPr>
            <p:ph type="body" idx="1"/>
          </p:nvPr>
        </p:nvSpPr>
        <p:spPr>
          <a:xfrm>
            <a:off x="685800" y="4248150"/>
            <a:ext cx="5486400" cy="4210050"/>
          </a:xfrm>
          <a:ln/>
        </p:spPr>
        <p:txBody>
          <a:bodyPr wrap="square" lIns="91440" tIns="45720" rIns="91440" bIns="45720" anchor="t"/>
          <a:lstStyle/>
          <a:p>
            <a:pPr lvl="0" eaLnBrk="1" hangingPunct="1"/>
            <a:endParaRPr dirty="0"/>
          </a:p>
        </p:txBody>
      </p:sp>
    </p:spTree>
    <p:extLst>
      <p:ext uri="{BB962C8B-B14F-4D97-AF65-F5344CB8AC3E}">
        <p14:creationId xmlns:p14="http://schemas.microsoft.com/office/powerpoint/2010/main" val="1460120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sz="1200" dirty="0"/>
              <a:t>3</a:t>
            </a:fld>
            <a:endParaRPr lang="en-US" sz="1200" dirty="0"/>
          </a:p>
        </p:txBody>
      </p:sp>
      <p:sp>
        <p:nvSpPr>
          <p:cNvPr id="64515" name="Rectangle 7"/>
          <p:cNvSpPr txBox="1">
            <a:spLocks noGrp="1"/>
          </p:cNvSpP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sz="1200" dirty="0">
                <a:cs typeface="Arial" panose="020B0604020202020204" pitchFamily="34" charset="0"/>
              </a:rPr>
              <a:t>3</a:t>
            </a:fld>
            <a:endParaRPr lang="en-US" sz="1200" dirty="0">
              <a:ea typeface="Arial" panose="020B0604020202020204" pitchFamily="34" charset="0"/>
              <a:cs typeface="Arial" panose="020B0604020202020204" pitchFamily="34" charset="0"/>
            </a:endParaRPr>
          </a:p>
        </p:txBody>
      </p:sp>
      <p:sp>
        <p:nvSpPr>
          <p:cNvPr id="64516" name="Rectangle 2"/>
          <p:cNvSpPr>
            <a:spLocks noGrp="1" noRot="1" noChangeAspect="1" noTextEdit="1"/>
          </p:cNvSpPr>
          <p:nvPr>
            <p:ph type="sldImg"/>
          </p:nvPr>
        </p:nvSpPr>
        <p:spPr>
          <a:xfrm>
            <a:off x="381000" y="534988"/>
            <a:ext cx="6096000" cy="3429000"/>
          </a:xfrm>
          <a:ln/>
        </p:spPr>
      </p:sp>
      <p:sp>
        <p:nvSpPr>
          <p:cNvPr id="64517" name="Rectangle 3"/>
          <p:cNvSpPr>
            <a:spLocks noGrp="1"/>
          </p:cNvSpPr>
          <p:nvPr>
            <p:ph type="body" idx="1"/>
          </p:nvPr>
        </p:nvSpPr>
        <p:spPr>
          <a:xfrm>
            <a:off x="685800" y="4248150"/>
            <a:ext cx="5486400" cy="4210050"/>
          </a:xfrm>
          <a:ln/>
        </p:spPr>
        <p:txBody>
          <a:bodyPr wrap="square" lIns="91440" tIns="45720" rIns="91440" bIns="45720" anchor="t"/>
          <a:lstStyle/>
          <a:p>
            <a:pPr lvl="0" eaLnBrk="1" hangingPunct="1"/>
            <a:r>
              <a:rPr sz="1000" dirty="0"/>
              <a:t>SUGGESTION:  Instead of showing this slide, ask for two volunteers to be your prisoners.  You should pick two students that sit in different parts of the classroom, who are less likely to know each other. Tell them they will be playing bank robbers who have been caught.  You are going to interrogate each one separately, like they do on police dramas (have any 20-year-olds heard of NYPD Blue?).  </a:t>
            </a:r>
          </a:p>
          <a:p>
            <a:pPr lvl="0" eaLnBrk="1" hangingPunct="1"/>
            <a:endParaRPr sz="1000" dirty="0"/>
          </a:p>
          <a:p>
            <a:pPr lvl="0" eaLnBrk="1" hangingPunct="1"/>
            <a:r>
              <a:rPr sz="1000" dirty="0"/>
              <a:t>Ask Student #2 to step out of the room for a few moments.  Offer to Student #1 the deal described on this slide.  Make a note of his or her choice, but do not write it on the board.  </a:t>
            </a:r>
          </a:p>
          <a:p>
            <a:pPr lvl="0" eaLnBrk="1" hangingPunct="1"/>
            <a:endParaRPr sz="1000" dirty="0"/>
          </a:p>
          <a:p>
            <a:pPr lvl="0" eaLnBrk="1" hangingPunct="1"/>
            <a:r>
              <a:rPr sz="1000" dirty="0"/>
              <a:t>Have Student #2 step into the room, and ask Student #1 to wait outside.  Offer to Student #2 the deal described on this slide.  Ask the class not to give any hints about the decision that Student #1 made. Make a note of Student #2’s choice.  </a:t>
            </a:r>
          </a:p>
          <a:p>
            <a:pPr lvl="0" eaLnBrk="1" hangingPunct="1"/>
            <a:endParaRPr sz="1000" dirty="0"/>
          </a:p>
          <a:p>
            <a:pPr lvl="0" eaLnBrk="1" hangingPunct="1"/>
            <a:r>
              <a:rPr sz="1000" dirty="0"/>
              <a:t>Invite Student #1 back into the room.  Write down both of their choices on the board and reveal to each of them their fate.  </a:t>
            </a:r>
          </a:p>
          <a:p>
            <a:pPr lvl="0" eaLnBrk="1" hangingPunct="1"/>
            <a:endParaRPr sz="1000" dirty="0"/>
          </a:p>
          <a:p>
            <a:pPr lvl="0" eaLnBrk="1" hangingPunct="1"/>
            <a:r>
              <a:rPr sz="1000" dirty="0"/>
              <a:t>Hopefully, each student plays the “confess” strategy, so that the outcome of this role-play is the classic Prisoner’s Dilemma Nash Equilibrium.  But even if the outcome is different, that’s okay.  Ask each student to give the reasons for the strategy he or she chose.  Explain why you would have expected both to play the “confess” strategy, and show the payoff matrix on the next slide.  </a:t>
            </a:r>
          </a:p>
          <a:p>
            <a:pPr lvl="0" eaLnBrk="1" hangingPunct="1"/>
            <a:endParaRPr sz="1000" dirty="0"/>
          </a:p>
          <a:p>
            <a:pPr lvl="0" eaLnBrk="1" hangingPunct="1"/>
            <a:r>
              <a:rPr sz="1000" dirty="0"/>
              <a:t>I’m telling you, students LOVE this.  It takes a little longer to get through the material, but the material has much more impact then merely lecturing on the Bonnie and Clyde example.  </a:t>
            </a:r>
          </a:p>
        </p:txBody>
      </p:sp>
    </p:spTree>
    <p:extLst>
      <p:ext uri="{BB962C8B-B14F-4D97-AF65-F5344CB8AC3E}">
        <p14:creationId xmlns:p14="http://schemas.microsoft.com/office/powerpoint/2010/main" val="25447161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sz="1200" dirty="0"/>
              <a:t>23</a:t>
            </a:fld>
            <a:endParaRPr lang="en-US" sz="1200" dirty="0"/>
          </a:p>
        </p:txBody>
      </p:sp>
      <p:sp>
        <p:nvSpPr>
          <p:cNvPr id="81923" name="Rectangle 7"/>
          <p:cNvSpPr txBox="1">
            <a:spLocks noGrp="1"/>
          </p:cNvSpP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sz="1200" dirty="0">
                <a:cs typeface="Arial" panose="020B0604020202020204" pitchFamily="34" charset="0"/>
              </a:rPr>
              <a:t>23</a:t>
            </a:fld>
            <a:endParaRPr lang="en-US" sz="1200" dirty="0">
              <a:ea typeface="Arial" panose="020B0604020202020204" pitchFamily="34" charset="0"/>
              <a:cs typeface="Arial" panose="020B0604020202020204" pitchFamily="34" charset="0"/>
            </a:endParaRPr>
          </a:p>
        </p:txBody>
      </p:sp>
      <p:sp>
        <p:nvSpPr>
          <p:cNvPr id="81924" name="Rectangle 2"/>
          <p:cNvSpPr>
            <a:spLocks noGrp="1" noRot="1" noChangeAspect="1" noTextEdit="1"/>
          </p:cNvSpPr>
          <p:nvPr>
            <p:ph type="sldImg"/>
          </p:nvPr>
        </p:nvSpPr>
        <p:spPr>
          <a:xfrm>
            <a:off x="381000" y="534988"/>
            <a:ext cx="6096000" cy="3429000"/>
          </a:xfrm>
          <a:ln/>
        </p:spPr>
      </p:sp>
      <p:sp>
        <p:nvSpPr>
          <p:cNvPr id="81925" name="Rectangle 3"/>
          <p:cNvSpPr>
            <a:spLocks noGrp="1"/>
          </p:cNvSpPr>
          <p:nvPr>
            <p:ph type="body" idx="1"/>
          </p:nvPr>
        </p:nvSpPr>
        <p:spPr>
          <a:xfrm>
            <a:off x="685800" y="4248150"/>
            <a:ext cx="5486400" cy="4210050"/>
          </a:xfrm>
          <a:ln/>
        </p:spPr>
        <p:txBody>
          <a:bodyPr wrap="square" lIns="91440" tIns="45720" rIns="91440" bIns="45720" anchor="t"/>
          <a:lstStyle/>
          <a:p>
            <a:pPr lvl="0" eaLnBrk="1" hangingPunct="1">
              <a:lnSpc>
                <a:spcPct val="90000"/>
              </a:lnSpc>
            </a:pPr>
            <a:r>
              <a:rPr sz="1000" dirty="0"/>
              <a:t>As I prepare this PowerPoint, I am shopping for a home theater sound system.  My experience is relevant to this slide, and students have had similar experiences when shopping for stereo components, computers, or other products.  </a:t>
            </a:r>
          </a:p>
          <a:p>
            <a:pPr lvl="0" eaLnBrk="1" hangingPunct="1">
              <a:lnSpc>
                <a:spcPct val="90000"/>
              </a:lnSpc>
            </a:pPr>
            <a:endParaRPr sz="1000" dirty="0"/>
          </a:p>
          <a:p>
            <a:pPr lvl="0" eaLnBrk="1" hangingPunct="1">
              <a:lnSpc>
                <a:spcPct val="90000"/>
              </a:lnSpc>
            </a:pPr>
            <a:r>
              <a:rPr sz="1000" dirty="0"/>
              <a:t>I visited a local store to check out different brands and models.  The salesperson at this store is very knowledgeable, and the store provided several comfortable, sound-proofed rooms where I could spend as much time as I wanted “auditioning” the various components without the intrusion of outside noise.  Based on this shopping experience, I have selected a particular model made by Denon, a high-end brand that you really have to hear to appreciate.  </a:t>
            </a:r>
          </a:p>
          <a:p>
            <a:pPr lvl="0" eaLnBrk="1" hangingPunct="1">
              <a:lnSpc>
                <a:spcPct val="90000"/>
              </a:lnSpc>
            </a:pPr>
            <a:endParaRPr sz="1000" dirty="0"/>
          </a:p>
          <a:p>
            <a:pPr lvl="0" eaLnBrk="1" hangingPunct="1">
              <a:lnSpc>
                <a:spcPct val="90000"/>
              </a:lnSpc>
            </a:pPr>
            <a:r>
              <a:rPr sz="1000" dirty="0"/>
              <a:t>Now that I have decided on a brand and model, my incentive is to buy from a discount retailer.  If I do, the discount retailer is, in effect, free-riding off of the full-service retailer I visited. If all consumers used the full-service retailers only for information, and then purchased from discount superstores, then full-service retailers would all go out of business.  </a:t>
            </a:r>
          </a:p>
          <a:p>
            <a:pPr lvl="0" eaLnBrk="1" hangingPunct="1">
              <a:lnSpc>
                <a:spcPct val="90000"/>
              </a:lnSpc>
            </a:pPr>
            <a:endParaRPr sz="1000" dirty="0"/>
          </a:p>
          <a:p>
            <a:pPr lvl="0" eaLnBrk="1" hangingPunct="1">
              <a:lnSpc>
                <a:spcPct val="90000"/>
              </a:lnSpc>
            </a:pPr>
            <a:r>
              <a:rPr sz="1000" dirty="0"/>
              <a:t>Denon knows this.  They also know that consumers are less likely to choose their equipment over cheaper brands if consumers do not have the opportunity to hear how great Denon’s gear sounds.  </a:t>
            </a:r>
          </a:p>
          <a:p>
            <a:pPr lvl="0" eaLnBrk="1" hangingPunct="1">
              <a:lnSpc>
                <a:spcPct val="90000"/>
              </a:lnSpc>
            </a:pPr>
            <a:endParaRPr sz="1000" dirty="0"/>
          </a:p>
          <a:p>
            <a:pPr lvl="0" eaLnBrk="1" hangingPunct="1">
              <a:lnSpc>
                <a:spcPct val="90000"/>
              </a:lnSpc>
            </a:pPr>
            <a:r>
              <a:rPr sz="1000" dirty="0"/>
              <a:t>So, to prevent discount retailers from driving full-service retailers out of business, Denon engages in a variation of the “fair trade” practice discussed on this slide:  Denon only honors its warranty if the consumer purchased the product from an “authorized retailer.”  For a retailer to be “authorized,” it must agree to sell Denon’s products at prices not lower than Denon specifies.  I can find unauthorized retailers who will sell me Denon gear at lower prices, but Denon’s practice of not honoring the warranty gives me an incentive to pay a few extra bucks to buy it from an “authorized” seller of Denon products.  </a:t>
            </a:r>
          </a:p>
        </p:txBody>
      </p:sp>
    </p:spTree>
    <p:extLst>
      <p:ext uri="{BB962C8B-B14F-4D97-AF65-F5344CB8AC3E}">
        <p14:creationId xmlns:p14="http://schemas.microsoft.com/office/powerpoint/2010/main" val="24766786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sz="1200" dirty="0"/>
              <a:t>24</a:t>
            </a:fld>
            <a:endParaRPr lang="en-US" sz="1200" dirty="0"/>
          </a:p>
        </p:txBody>
      </p:sp>
      <p:sp>
        <p:nvSpPr>
          <p:cNvPr id="82947" name="Rectangle 7"/>
          <p:cNvSpPr txBox="1">
            <a:spLocks noGrp="1"/>
          </p:cNvSpP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sz="1200" dirty="0">
                <a:cs typeface="Arial" panose="020B0604020202020204" pitchFamily="34" charset="0"/>
              </a:rPr>
              <a:t>24</a:t>
            </a:fld>
            <a:endParaRPr lang="en-US" sz="1200" dirty="0">
              <a:ea typeface="Arial" panose="020B0604020202020204" pitchFamily="34" charset="0"/>
              <a:cs typeface="Arial" panose="020B0604020202020204" pitchFamily="34" charset="0"/>
            </a:endParaRPr>
          </a:p>
        </p:txBody>
      </p:sp>
      <p:sp>
        <p:nvSpPr>
          <p:cNvPr id="82948" name="Rectangle 2"/>
          <p:cNvSpPr>
            <a:spLocks noGrp="1" noRot="1" noChangeAspect="1" noTextEdit="1"/>
          </p:cNvSpPr>
          <p:nvPr>
            <p:ph type="sldImg"/>
          </p:nvPr>
        </p:nvSpPr>
        <p:spPr>
          <a:xfrm>
            <a:off x="381000" y="534988"/>
            <a:ext cx="6096000" cy="3429000"/>
          </a:xfrm>
          <a:ln/>
        </p:spPr>
      </p:sp>
      <p:sp>
        <p:nvSpPr>
          <p:cNvPr id="82949" name="Rectangle 3"/>
          <p:cNvSpPr>
            <a:spLocks noGrp="1"/>
          </p:cNvSpPr>
          <p:nvPr>
            <p:ph type="body" idx="1"/>
          </p:nvPr>
        </p:nvSpPr>
        <p:spPr>
          <a:xfrm>
            <a:off x="685800" y="4248150"/>
            <a:ext cx="5486400" cy="4210050"/>
          </a:xfrm>
          <a:ln/>
        </p:spPr>
        <p:txBody>
          <a:bodyPr wrap="square" lIns="91440" tIns="45720" rIns="91440" bIns="45720" anchor="t"/>
          <a:lstStyle/>
          <a:p>
            <a:pPr lvl="0" eaLnBrk="1" hangingPunct="1"/>
            <a:r>
              <a:rPr dirty="0"/>
              <a:t>Regarding the last two points: </a:t>
            </a:r>
          </a:p>
          <a:p>
            <a:pPr lvl="0" eaLnBrk="1" hangingPunct="1"/>
            <a:endParaRPr dirty="0"/>
          </a:p>
          <a:p>
            <a:pPr lvl="0" eaLnBrk="1" hangingPunct="1"/>
            <a:r>
              <a:rPr dirty="0"/>
              <a:t>Predatory pricing requires selling products below cost, generating losses.  The firm must have deep pockets to sustain such losses and survive until its competitor leaves the market.  Afterward, there is no guarantee that the economic profits from charging the monopoly price will make up for the losses sustained during the period of predatory pricing.  </a:t>
            </a:r>
          </a:p>
          <a:p>
            <a:pPr lvl="0" eaLnBrk="1" hangingPunct="1"/>
            <a:endParaRPr dirty="0"/>
          </a:p>
          <a:p>
            <a:pPr lvl="0" eaLnBrk="1" hangingPunct="1"/>
            <a:r>
              <a:rPr dirty="0"/>
              <a:t>Suppose a firm engages in predatory pricing and sustains deep losses for a period of time, but succeeds in driving its competitor out of business.  Even then, the pressure is not off – a potential entrant may be standing by, ready to jump into the market to take a share of the monopoly profits the firm would otherwise enjoy all to itself.  If so, then the firm is less likely to recover the losses it endures while it is engaging in predatory pricing.  </a:t>
            </a:r>
          </a:p>
          <a:p>
            <a:pPr lvl="0" eaLnBrk="1" hangingPunct="1"/>
            <a:endParaRPr dirty="0"/>
          </a:p>
          <a:p>
            <a:pPr lvl="0" eaLnBrk="1" hangingPunct="1"/>
            <a:r>
              <a:rPr dirty="0"/>
              <a:t>Economists have done a fair amount of research on predatory pricing, and there is not yet any consensus.  Until there is, it might not be a good idea to prosecute predatory pricing under the antitrust laws.  </a:t>
            </a:r>
          </a:p>
          <a:p>
            <a:pPr lvl="0" eaLnBrk="1" hangingPunct="1"/>
            <a:endParaRPr dirty="0"/>
          </a:p>
        </p:txBody>
      </p:sp>
    </p:spTree>
    <p:extLst>
      <p:ext uri="{BB962C8B-B14F-4D97-AF65-F5344CB8AC3E}">
        <p14:creationId xmlns:p14="http://schemas.microsoft.com/office/powerpoint/2010/main" val="42162867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sz="1200" dirty="0"/>
              <a:t>25</a:t>
            </a:fld>
            <a:endParaRPr lang="en-US" sz="1200" dirty="0"/>
          </a:p>
        </p:txBody>
      </p:sp>
      <p:sp>
        <p:nvSpPr>
          <p:cNvPr id="83971" name="Rectangle 7"/>
          <p:cNvSpPr txBox="1">
            <a:spLocks noGrp="1"/>
          </p:cNvSpP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sz="1200" dirty="0">
                <a:cs typeface="Arial" panose="020B0604020202020204" pitchFamily="34" charset="0"/>
              </a:rPr>
              <a:t>25</a:t>
            </a:fld>
            <a:endParaRPr lang="en-US" sz="1200" dirty="0">
              <a:ea typeface="Arial" panose="020B0604020202020204" pitchFamily="34" charset="0"/>
              <a:cs typeface="Arial" panose="020B0604020202020204" pitchFamily="34" charset="0"/>
            </a:endParaRPr>
          </a:p>
        </p:txBody>
      </p:sp>
      <p:sp>
        <p:nvSpPr>
          <p:cNvPr id="83972" name="Rectangle 2"/>
          <p:cNvSpPr>
            <a:spLocks noGrp="1" noRot="1" noChangeAspect="1" noTextEdit="1"/>
          </p:cNvSpPr>
          <p:nvPr>
            <p:ph type="sldImg"/>
          </p:nvPr>
        </p:nvSpPr>
        <p:spPr>
          <a:xfrm>
            <a:off x="381000" y="534988"/>
            <a:ext cx="6096000" cy="3429000"/>
          </a:xfrm>
          <a:ln/>
        </p:spPr>
      </p:sp>
      <p:sp>
        <p:nvSpPr>
          <p:cNvPr id="83973" name="Rectangle 3"/>
          <p:cNvSpPr>
            <a:spLocks noGrp="1"/>
          </p:cNvSpPr>
          <p:nvPr>
            <p:ph type="body" idx="1"/>
          </p:nvPr>
        </p:nvSpPr>
        <p:spPr>
          <a:xfrm>
            <a:off x="685800" y="4248150"/>
            <a:ext cx="5486400" cy="4210050"/>
          </a:xfrm>
          <a:ln/>
        </p:spPr>
        <p:txBody>
          <a:bodyPr wrap="square" lIns="91440" tIns="45720" rIns="91440" bIns="45720" anchor="t"/>
          <a:lstStyle/>
          <a:p>
            <a:pPr lvl="0" eaLnBrk="1" hangingPunct="1"/>
            <a:endParaRPr dirty="0"/>
          </a:p>
        </p:txBody>
      </p:sp>
    </p:spTree>
    <p:extLst>
      <p:ext uri="{BB962C8B-B14F-4D97-AF65-F5344CB8AC3E}">
        <p14:creationId xmlns:p14="http://schemas.microsoft.com/office/powerpoint/2010/main" val="23522399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sz="1200" dirty="0"/>
              <a:t>26</a:t>
            </a:fld>
            <a:endParaRPr lang="en-US" sz="1200" dirty="0"/>
          </a:p>
        </p:txBody>
      </p:sp>
      <p:sp>
        <p:nvSpPr>
          <p:cNvPr id="84995" name="Rectangle 7"/>
          <p:cNvSpPr txBox="1">
            <a:spLocks noGrp="1"/>
          </p:cNvSpP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sz="1200" dirty="0">
                <a:cs typeface="Arial" panose="020B0604020202020204" pitchFamily="34" charset="0"/>
              </a:rPr>
              <a:t>26</a:t>
            </a:fld>
            <a:endParaRPr lang="en-US" sz="1200" dirty="0">
              <a:ea typeface="Arial" panose="020B0604020202020204" pitchFamily="34" charset="0"/>
              <a:cs typeface="Arial" panose="020B0604020202020204" pitchFamily="34" charset="0"/>
            </a:endParaRPr>
          </a:p>
        </p:txBody>
      </p:sp>
      <p:sp>
        <p:nvSpPr>
          <p:cNvPr id="84996" name="Rectangle 2"/>
          <p:cNvSpPr>
            <a:spLocks noGrp="1" noRot="1" noChangeAspect="1" noTextEdit="1"/>
          </p:cNvSpPr>
          <p:nvPr>
            <p:ph type="sldImg"/>
          </p:nvPr>
        </p:nvSpPr>
        <p:spPr>
          <a:xfrm>
            <a:off x="381000" y="534988"/>
            <a:ext cx="6096000" cy="3429000"/>
          </a:xfrm>
          <a:ln/>
        </p:spPr>
      </p:sp>
      <p:sp>
        <p:nvSpPr>
          <p:cNvPr id="84997" name="Rectangle 3"/>
          <p:cNvSpPr>
            <a:spLocks noGrp="1"/>
          </p:cNvSpPr>
          <p:nvPr>
            <p:ph type="body" idx="1"/>
          </p:nvPr>
        </p:nvSpPr>
        <p:spPr>
          <a:xfrm>
            <a:off x="685800" y="4248150"/>
            <a:ext cx="5486400" cy="4210050"/>
          </a:xfrm>
          <a:ln/>
        </p:spPr>
        <p:txBody>
          <a:bodyPr wrap="square" lIns="91440" tIns="45720" rIns="91440" bIns="45720" anchor="t"/>
          <a:lstStyle/>
          <a:p>
            <a:pPr lvl="0" eaLnBrk="1" hangingPunct="1"/>
            <a:endParaRPr dirty="0"/>
          </a:p>
        </p:txBody>
      </p:sp>
    </p:spTree>
    <p:extLst>
      <p:ext uri="{BB962C8B-B14F-4D97-AF65-F5344CB8AC3E}">
        <p14:creationId xmlns:p14="http://schemas.microsoft.com/office/powerpoint/2010/main" val="39581465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sz="1200" dirty="0"/>
              <a:t>4</a:t>
            </a:fld>
            <a:endParaRPr lang="en-US" sz="1200" dirty="0"/>
          </a:p>
        </p:txBody>
      </p:sp>
      <p:sp>
        <p:nvSpPr>
          <p:cNvPr id="65539" name="Rectangle 7"/>
          <p:cNvSpPr txBox="1">
            <a:spLocks noGrp="1"/>
          </p:cNvSpP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sz="1200" dirty="0">
                <a:cs typeface="Arial" panose="020B0604020202020204" pitchFamily="34" charset="0"/>
              </a:rPr>
              <a:t>4</a:t>
            </a:fld>
            <a:endParaRPr lang="en-US" sz="1200" dirty="0">
              <a:ea typeface="Arial" panose="020B0604020202020204" pitchFamily="34" charset="0"/>
              <a:cs typeface="Arial" panose="020B0604020202020204" pitchFamily="34" charset="0"/>
            </a:endParaRPr>
          </a:p>
        </p:txBody>
      </p:sp>
      <p:sp>
        <p:nvSpPr>
          <p:cNvPr id="65540" name="Rectangle 2"/>
          <p:cNvSpPr>
            <a:spLocks noGrp="1" noRot="1" noChangeAspect="1" noTextEdit="1"/>
          </p:cNvSpPr>
          <p:nvPr>
            <p:ph type="sldImg"/>
          </p:nvPr>
        </p:nvSpPr>
        <p:spPr>
          <a:xfrm>
            <a:off x="381000" y="534988"/>
            <a:ext cx="6096000" cy="3429000"/>
          </a:xfrm>
          <a:ln/>
        </p:spPr>
      </p:sp>
      <p:sp>
        <p:nvSpPr>
          <p:cNvPr id="65541" name="Rectangle 3"/>
          <p:cNvSpPr>
            <a:spLocks noGrp="1"/>
          </p:cNvSpPr>
          <p:nvPr>
            <p:ph type="body" idx="1"/>
          </p:nvPr>
        </p:nvSpPr>
        <p:spPr>
          <a:xfrm>
            <a:off x="685800" y="4248150"/>
            <a:ext cx="5486400" cy="4210050"/>
          </a:xfrm>
          <a:ln/>
        </p:spPr>
        <p:txBody>
          <a:bodyPr wrap="square" lIns="91440" tIns="45720" rIns="91440" bIns="45720" anchor="t"/>
          <a:lstStyle/>
          <a:p>
            <a:pPr lvl="0" eaLnBrk="1" hangingPunct="1"/>
            <a:r>
              <a:rPr sz="1100" dirty="0"/>
              <a:t>This slide is animated carefully as follows:</a:t>
            </a:r>
          </a:p>
          <a:p>
            <a:pPr lvl="0" eaLnBrk="1" hangingPunct="1"/>
            <a:endParaRPr sz="1100" dirty="0"/>
          </a:p>
          <a:p>
            <a:pPr lvl="0" eaLnBrk="1" hangingPunct="1"/>
            <a:r>
              <a:rPr sz="1100" dirty="0"/>
              <a:t>1)  If Clyde confesses, then Bonnie gets 8 years if she confesses or 20 years if she does not.  </a:t>
            </a:r>
          </a:p>
          <a:p>
            <a:pPr lvl="0" eaLnBrk="1" hangingPunct="1"/>
            <a:endParaRPr sz="1100" dirty="0"/>
          </a:p>
          <a:p>
            <a:pPr lvl="0" eaLnBrk="1" hangingPunct="1"/>
            <a:r>
              <a:rPr sz="1100" dirty="0"/>
              <a:t>2)  If Clyde remains silent, Bonnie goes free if she confesses or gets 1 year if she does not.  </a:t>
            </a:r>
          </a:p>
          <a:p>
            <a:pPr lvl="0" eaLnBrk="1" hangingPunct="1"/>
            <a:endParaRPr sz="1100" dirty="0"/>
          </a:p>
          <a:p>
            <a:pPr lvl="0" eaLnBrk="1" hangingPunct="1"/>
            <a:r>
              <a:rPr sz="1100" dirty="0"/>
              <a:t>At this point, it may be worth mentioning that Bonnie’s best move is to confess, regardless of Clyde’s decision – hence, “confess” is Bonnie’s </a:t>
            </a:r>
            <a:r>
              <a:rPr sz="1100" i="1" dirty="0"/>
              <a:t>dominant strategy</a:t>
            </a:r>
            <a:r>
              <a:rPr sz="1100" dirty="0"/>
              <a:t>.  </a:t>
            </a:r>
          </a:p>
          <a:p>
            <a:pPr lvl="0" eaLnBrk="1" hangingPunct="1"/>
            <a:endParaRPr sz="1100" dirty="0"/>
          </a:p>
          <a:p>
            <a:pPr lvl="0" eaLnBrk="1" hangingPunct="1"/>
            <a:r>
              <a:rPr sz="1100" dirty="0"/>
              <a:t>3)  If Bonnie confesses, Clyde gets 8 years if he confesses or 20 years if he does not. </a:t>
            </a:r>
          </a:p>
          <a:p>
            <a:pPr lvl="0" eaLnBrk="1" hangingPunct="1"/>
            <a:endParaRPr sz="1100" dirty="0"/>
          </a:p>
          <a:p>
            <a:pPr lvl="0" eaLnBrk="1" hangingPunct="1"/>
            <a:r>
              <a:rPr sz="1100" dirty="0"/>
              <a:t>4)  If Bonnie remains silent, Clyde goes free if he confesses or gets 1 year if he does not.  </a:t>
            </a:r>
          </a:p>
          <a:p>
            <a:pPr lvl="0" eaLnBrk="1" hangingPunct="1"/>
            <a:endParaRPr sz="1100" dirty="0"/>
          </a:p>
          <a:p>
            <a:pPr lvl="0" eaLnBrk="1" hangingPunct="1"/>
            <a:r>
              <a:rPr sz="1100" dirty="0"/>
              <a:t>Regardless of Bonnie’s decision, Clyde’s best move is to confess.  </a:t>
            </a:r>
          </a:p>
          <a:p>
            <a:pPr lvl="0" eaLnBrk="1" hangingPunct="1"/>
            <a:endParaRPr sz="1100" dirty="0"/>
          </a:p>
          <a:p>
            <a:pPr lvl="0" eaLnBrk="1" hangingPunct="1"/>
            <a:r>
              <a:rPr sz="1100" dirty="0"/>
              <a:t>Both players have a dominant strategy of confessing.  </a:t>
            </a:r>
          </a:p>
        </p:txBody>
      </p:sp>
    </p:spTree>
    <p:extLst>
      <p:ext uri="{BB962C8B-B14F-4D97-AF65-F5344CB8AC3E}">
        <p14:creationId xmlns:p14="http://schemas.microsoft.com/office/powerpoint/2010/main" val="11817578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sz="1200" dirty="0"/>
              <a:t>5</a:t>
            </a:fld>
            <a:endParaRPr lang="en-US" sz="1200" dirty="0"/>
          </a:p>
        </p:txBody>
      </p:sp>
      <p:sp>
        <p:nvSpPr>
          <p:cNvPr id="66563" name="Rectangle 7"/>
          <p:cNvSpPr txBox="1">
            <a:spLocks noGrp="1"/>
          </p:cNvSpP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sz="1200" dirty="0">
                <a:cs typeface="Arial" panose="020B0604020202020204" pitchFamily="34" charset="0"/>
              </a:rPr>
              <a:t>5</a:t>
            </a:fld>
            <a:endParaRPr lang="en-US" sz="1200" dirty="0">
              <a:ea typeface="Arial" panose="020B0604020202020204" pitchFamily="34" charset="0"/>
              <a:cs typeface="Arial" panose="020B0604020202020204" pitchFamily="34" charset="0"/>
            </a:endParaRPr>
          </a:p>
        </p:txBody>
      </p:sp>
      <p:sp>
        <p:nvSpPr>
          <p:cNvPr id="66564" name="Rectangle 2"/>
          <p:cNvSpPr>
            <a:spLocks noGrp="1" noRot="1" noChangeAspect="1" noTextEdit="1"/>
          </p:cNvSpPr>
          <p:nvPr>
            <p:ph type="sldImg"/>
          </p:nvPr>
        </p:nvSpPr>
        <p:spPr>
          <a:xfrm>
            <a:off x="381000" y="534988"/>
            <a:ext cx="6096000" cy="3429000"/>
          </a:xfrm>
          <a:ln/>
        </p:spPr>
      </p:sp>
      <p:sp>
        <p:nvSpPr>
          <p:cNvPr id="66565" name="Rectangle 3"/>
          <p:cNvSpPr>
            <a:spLocks noGrp="1"/>
          </p:cNvSpPr>
          <p:nvPr>
            <p:ph type="body" idx="1"/>
          </p:nvPr>
        </p:nvSpPr>
        <p:spPr>
          <a:xfrm>
            <a:off x="685800" y="4248150"/>
            <a:ext cx="5486400" cy="4210050"/>
          </a:xfrm>
          <a:ln/>
        </p:spPr>
        <p:txBody>
          <a:bodyPr wrap="square" lIns="91440" tIns="45720" rIns="91440" bIns="45720" anchor="t"/>
          <a:lstStyle/>
          <a:p>
            <a:pPr lvl="0" eaLnBrk="1" hangingPunct="1"/>
            <a:r>
              <a:rPr dirty="0"/>
              <a:t>The prisoners’ dilemma illustrates why cooperation is so difficult even when it is in both players’ mutual interest. </a:t>
            </a:r>
          </a:p>
        </p:txBody>
      </p:sp>
    </p:spTree>
    <p:extLst>
      <p:ext uri="{BB962C8B-B14F-4D97-AF65-F5344CB8AC3E}">
        <p14:creationId xmlns:p14="http://schemas.microsoft.com/office/powerpoint/2010/main" val="15904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sz="1200" dirty="0"/>
              <a:t>6</a:t>
            </a:fld>
            <a:endParaRPr lang="en-US" sz="1200" dirty="0"/>
          </a:p>
        </p:txBody>
      </p:sp>
      <p:sp>
        <p:nvSpPr>
          <p:cNvPr id="52227" name="Rectangle 7"/>
          <p:cNvSpPr txBox="1">
            <a:spLocks noGrp="1"/>
          </p:cNvSpP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sz="1200" dirty="0">
                <a:cs typeface="Arial" panose="020B0604020202020204" pitchFamily="34" charset="0"/>
              </a:rPr>
              <a:t>6</a:t>
            </a:fld>
            <a:endParaRPr lang="en-US" sz="1200" dirty="0">
              <a:ea typeface="Arial" panose="020B0604020202020204" pitchFamily="34" charset="0"/>
              <a:cs typeface="Arial" panose="020B0604020202020204" pitchFamily="34" charset="0"/>
            </a:endParaRPr>
          </a:p>
        </p:txBody>
      </p:sp>
      <p:sp>
        <p:nvSpPr>
          <p:cNvPr id="52228" name="Rectangle 2"/>
          <p:cNvSpPr>
            <a:spLocks noGrp="1" noRot="1" noChangeAspect="1" noTextEdit="1"/>
          </p:cNvSpPr>
          <p:nvPr>
            <p:ph type="sldImg"/>
          </p:nvPr>
        </p:nvSpPr>
        <p:spPr>
          <a:xfrm>
            <a:off x="381000" y="534988"/>
            <a:ext cx="6096000" cy="3429000"/>
          </a:xfrm>
          <a:ln/>
        </p:spPr>
      </p:sp>
      <p:sp>
        <p:nvSpPr>
          <p:cNvPr id="52229" name="Rectangle 3"/>
          <p:cNvSpPr>
            <a:spLocks noGrp="1"/>
          </p:cNvSpPr>
          <p:nvPr>
            <p:ph type="body" idx="1"/>
          </p:nvPr>
        </p:nvSpPr>
        <p:spPr>
          <a:xfrm>
            <a:off x="685800" y="4248150"/>
            <a:ext cx="5486400" cy="4210050"/>
          </a:xfrm>
          <a:ln/>
        </p:spPr>
        <p:txBody>
          <a:bodyPr wrap="square" lIns="91440" tIns="45720" rIns="91440" bIns="45720" anchor="t"/>
          <a:lstStyle/>
          <a:p>
            <a:pPr lvl="0" eaLnBrk="1" hangingPunct="1"/>
            <a:r>
              <a:rPr dirty="0"/>
              <a:t>Before considering possible duopoly outcomes, we first review the competitive and monopoly outcomes.</a:t>
            </a:r>
          </a:p>
          <a:p>
            <a:pPr lvl="0" eaLnBrk="1" hangingPunct="1"/>
            <a:endParaRPr dirty="0"/>
          </a:p>
          <a:p>
            <a:pPr lvl="0" eaLnBrk="1" hangingPunct="1"/>
            <a:r>
              <a:rPr dirty="0"/>
              <a:t>Competitive outcome:  P = MC = $10 (remember, we are assuming MC is constant at $10/unit).  At P = $10, market demand equals 120 units, which the two firms split.  Economic profit is zero, as we learned in the chapter “Firms in Competitive Markets.”  </a:t>
            </a:r>
          </a:p>
          <a:p>
            <a:pPr lvl="0" eaLnBrk="1" hangingPunct="1"/>
            <a:endParaRPr dirty="0"/>
          </a:p>
          <a:p>
            <a:pPr lvl="0" eaLnBrk="1" hangingPunct="1"/>
            <a:r>
              <a:rPr dirty="0"/>
              <a:t>Monopoly outcome:  A single firm would produce the quantity where economic profit is maximized.  In this example, Q = 60.  The firm would set P = $40, from the demand curve.  </a:t>
            </a:r>
          </a:p>
          <a:p>
            <a:pPr lvl="0" eaLnBrk="1" hangingPunct="1"/>
            <a:endParaRPr dirty="0"/>
          </a:p>
          <a:p>
            <a:pPr lvl="0" eaLnBrk="1" hangingPunct="1"/>
            <a:r>
              <a:rPr dirty="0"/>
              <a:t>It is true, in fact, that MR=MC at Q=60, even though the table does not provide sufficient detail to see this.  But if a student asks about this, here is a response that might satisfy the student:</a:t>
            </a:r>
          </a:p>
          <a:p>
            <a:pPr lvl="0" eaLnBrk="1" hangingPunct="1"/>
            <a:endParaRPr dirty="0"/>
          </a:p>
          <a:p>
            <a:pPr lvl="0" eaLnBrk="1" hangingPunct="1"/>
            <a:r>
              <a:rPr dirty="0"/>
              <a:t>We can estimate MR at Q=60 as follows:</a:t>
            </a:r>
          </a:p>
          <a:p>
            <a:pPr lvl="0" eaLnBrk="1" hangingPunct="1"/>
            <a:r>
              <a:rPr dirty="0"/>
              <a:t>Increase output from 50 to 70, dR = $200, dQ=20, MR = dR/dQ = $200/20 = $10.  </a:t>
            </a:r>
          </a:p>
        </p:txBody>
      </p:sp>
    </p:spTree>
    <p:extLst>
      <p:ext uri="{BB962C8B-B14F-4D97-AF65-F5344CB8AC3E}">
        <p14:creationId xmlns:p14="http://schemas.microsoft.com/office/powerpoint/2010/main" val="22994565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sz="1200" dirty="0"/>
              <a:t>7</a:t>
            </a:fld>
            <a:endParaRPr lang="en-US" sz="1200" dirty="0"/>
          </a:p>
        </p:txBody>
      </p:sp>
      <p:sp>
        <p:nvSpPr>
          <p:cNvPr id="53251" name="Rectangle 7"/>
          <p:cNvSpPr txBox="1">
            <a:spLocks noGrp="1"/>
          </p:cNvSpP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sz="1200" dirty="0">
                <a:cs typeface="Arial" panose="020B0604020202020204" pitchFamily="34" charset="0"/>
              </a:rPr>
              <a:t>7</a:t>
            </a:fld>
            <a:endParaRPr lang="en-US" sz="1200" dirty="0">
              <a:ea typeface="Arial" panose="020B0604020202020204" pitchFamily="34" charset="0"/>
              <a:cs typeface="Arial" panose="020B0604020202020204" pitchFamily="34" charset="0"/>
            </a:endParaRPr>
          </a:p>
        </p:txBody>
      </p:sp>
      <p:sp>
        <p:nvSpPr>
          <p:cNvPr id="53252" name="Rectangle 2"/>
          <p:cNvSpPr>
            <a:spLocks noGrp="1" noRot="1" noChangeAspect="1" noTextEdit="1"/>
          </p:cNvSpPr>
          <p:nvPr>
            <p:ph type="sldImg"/>
          </p:nvPr>
        </p:nvSpPr>
        <p:spPr>
          <a:xfrm>
            <a:off x="381000" y="534988"/>
            <a:ext cx="6096000" cy="3429000"/>
          </a:xfrm>
          <a:ln/>
        </p:spPr>
      </p:sp>
      <p:sp>
        <p:nvSpPr>
          <p:cNvPr id="53253" name="Rectangle 3"/>
          <p:cNvSpPr>
            <a:spLocks noGrp="1"/>
          </p:cNvSpPr>
          <p:nvPr>
            <p:ph type="body" idx="1"/>
          </p:nvPr>
        </p:nvSpPr>
        <p:spPr>
          <a:xfrm>
            <a:off x="685800" y="4248150"/>
            <a:ext cx="5486400" cy="4210050"/>
          </a:xfrm>
          <a:ln/>
        </p:spPr>
        <p:txBody>
          <a:bodyPr wrap="square" lIns="91440" tIns="45720" rIns="91440" bIns="45720" anchor="t"/>
          <a:lstStyle/>
          <a:p>
            <a:pPr lvl="0" eaLnBrk="1" hangingPunct="1"/>
            <a:endParaRPr dirty="0"/>
          </a:p>
        </p:txBody>
      </p:sp>
    </p:spTree>
    <p:extLst>
      <p:ext uri="{BB962C8B-B14F-4D97-AF65-F5344CB8AC3E}">
        <p14:creationId xmlns:p14="http://schemas.microsoft.com/office/powerpoint/2010/main" val="38571042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sz="1200" dirty="0"/>
              <a:t>8</a:t>
            </a:fld>
            <a:endParaRPr lang="en-US" sz="1200" dirty="0"/>
          </a:p>
        </p:txBody>
      </p:sp>
      <p:sp>
        <p:nvSpPr>
          <p:cNvPr id="67587" name="Rectangle 7"/>
          <p:cNvSpPr txBox="1">
            <a:spLocks noGrp="1"/>
          </p:cNvSpP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sz="1200" dirty="0">
                <a:cs typeface="Arial" panose="020B0604020202020204" pitchFamily="34" charset="0"/>
              </a:rPr>
              <a:t>8</a:t>
            </a:fld>
            <a:endParaRPr lang="en-US" sz="1200" dirty="0">
              <a:ea typeface="Arial" panose="020B0604020202020204" pitchFamily="34" charset="0"/>
              <a:cs typeface="Arial" panose="020B0604020202020204" pitchFamily="34" charset="0"/>
            </a:endParaRPr>
          </a:p>
        </p:txBody>
      </p:sp>
      <p:sp>
        <p:nvSpPr>
          <p:cNvPr id="67588" name="Rectangle 2"/>
          <p:cNvSpPr>
            <a:spLocks noGrp="1" noRot="1" noChangeAspect="1" noTextEdit="1"/>
          </p:cNvSpPr>
          <p:nvPr>
            <p:ph type="sldImg"/>
          </p:nvPr>
        </p:nvSpPr>
        <p:spPr>
          <a:xfrm>
            <a:off x="381000" y="534988"/>
            <a:ext cx="6096000" cy="3429000"/>
          </a:xfrm>
          <a:ln/>
        </p:spPr>
      </p:sp>
      <p:sp>
        <p:nvSpPr>
          <p:cNvPr id="67589" name="Rectangle 3"/>
          <p:cNvSpPr>
            <a:spLocks noGrp="1"/>
          </p:cNvSpPr>
          <p:nvPr>
            <p:ph type="body" idx="1"/>
          </p:nvPr>
        </p:nvSpPr>
        <p:spPr>
          <a:xfrm>
            <a:off x="685800" y="4248150"/>
            <a:ext cx="5486400" cy="4210050"/>
          </a:xfrm>
          <a:ln/>
        </p:spPr>
        <p:txBody>
          <a:bodyPr wrap="square" lIns="91440" tIns="45720" rIns="91440" bIns="45720" anchor="t"/>
          <a:lstStyle/>
          <a:p>
            <a:pPr lvl="0" eaLnBrk="1" hangingPunct="1"/>
            <a:r>
              <a:rPr dirty="0"/>
              <a:t>The term “payoff matrix” is fairly standard in microeconomics, so it may be worth mentioning to your students.  </a:t>
            </a:r>
          </a:p>
          <a:p>
            <a:pPr lvl="0" eaLnBrk="1" hangingPunct="1"/>
            <a:endParaRPr dirty="0"/>
          </a:p>
          <a:p>
            <a:pPr lvl="0" eaLnBrk="1" hangingPunct="1"/>
            <a:r>
              <a:rPr dirty="0"/>
              <a:t>However, the textbook does not use this term, so you may wish to delete it from this presentation.  If so, please note that the term appears in two different places in this presentation – once on this slide, and once on the bottom of the slide containing the instructions for Active Learning 3.  </a:t>
            </a:r>
          </a:p>
        </p:txBody>
      </p:sp>
    </p:spTree>
    <p:extLst>
      <p:ext uri="{BB962C8B-B14F-4D97-AF65-F5344CB8AC3E}">
        <p14:creationId xmlns:p14="http://schemas.microsoft.com/office/powerpoint/2010/main" val="12183694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sz="1200" dirty="0"/>
              <a:t>9</a:t>
            </a:fld>
            <a:endParaRPr lang="en-US" sz="1200" dirty="0"/>
          </a:p>
        </p:txBody>
      </p:sp>
      <p:sp>
        <p:nvSpPr>
          <p:cNvPr id="68611" name="Rectangle 7"/>
          <p:cNvSpPr txBox="1">
            <a:spLocks noGrp="1"/>
          </p:cNvSpP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sz="1200" dirty="0">
                <a:cs typeface="Arial" panose="020B0604020202020204" pitchFamily="34" charset="0"/>
              </a:rPr>
              <a:t>9</a:t>
            </a:fld>
            <a:endParaRPr lang="en-US" sz="1200" dirty="0">
              <a:ea typeface="Arial" panose="020B0604020202020204" pitchFamily="34" charset="0"/>
              <a:cs typeface="Arial" panose="020B0604020202020204" pitchFamily="34" charset="0"/>
            </a:endParaRPr>
          </a:p>
        </p:txBody>
      </p:sp>
      <p:sp>
        <p:nvSpPr>
          <p:cNvPr id="68612" name="Rectangle 2"/>
          <p:cNvSpPr>
            <a:spLocks noGrp="1" noRot="1" noChangeAspect="1" noTextEdit="1"/>
          </p:cNvSpPr>
          <p:nvPr>
            <p:ph type="sldImg"/>
          </p:nvPr>
        </p:nvSpPr>
        <p:spPr>
          <a:xfrm>
            <a:off x="381000" y="534988"/>
            <a:ext cx="6096000" cy="3429000"/>
          </a:xfrm>
          <a:ln/>
        </p:spPr>
      </p:sp>
      <p:sp>
        <p:nvSpPr>
          <p:cNvPr id="68613" name="Rectangle 3"/>
          <p:cNvSpPr>
            <a:spLocks noGrp="1"/>
          </p:cNvSpPr>
          <p:nvPr>
            <p:ph type="body" idx="1"/>
          </p:nvPr>
        </p:nvSpPr>
        <p:spPr>
          <a:xfrm>
            <a:off x="685800" y="4248150"/>
            <a:ext cx="5486400" cy="4210050"/>
          </a:xfrm>
          <a:ln/>
        </p:spPr>
        <p:txBody>
          <a:bodyPr wrap="square" lIns="91440" tIns="45720" rIns="91440" bIns="45720" anchor="t"/>
          <a:lstStyle/>
          <a:p>
            <a:pPr lvl="0" eaLnBrk="1" hangingPunct="1"/>
            <a:endParaRPr dirty="0"/>
          </a:p>
        </p:txBody>
      </p:sp>
    </p:spTree>
    <p:extLst>
      <p:ext uri="{BB962C8B-B14F-4D97-AF65-F5344CB8AC3E}">
        <p14:creationId xmlns:p14="http://schemas.microsoft.com/office/powerpoint/2010/main" val="6809935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sz="1200" dirty="0"/>
              <a:t>10</a:t>
            </a:fld>
            <a:endParaRPr lang="en-US" sz="1200" dirty="0"/>
          </a:p>
        </p:txBody>
      </p:sp>
      <p:sp>
        <p:nvSpPr>
          <p:cNvPr id="59395" name="Rectangle 7"/>
          <p:cNvSpPr txBox="1">
            <a:spLocks noGrp="1"/>
          </p:cNvSpP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en-US" sz="1200" dirty="0">
                <a:cs typeface="Arial" panose="020B0604020202020204" pitchFamily="34" charset="0"/>
              </a:rPr>
              <a:t>10</a:t>
            </a:fld>
            <a:endParaRPr lang="en-US" sz="1200" dirty="0">
              <a:ea typeface="Arial" panose="020B0604020202020204" pitchFamily="34" charset="0"/>
              <a:cs typeface="Arial" panose="020B0604020202020204" pitchFamily="34" charset="0"/>
            </a:endParaRPr>
          </a:p>
        </p:txBody>
      </p:sp>
      <p:sp>
        <p:nvSpPr>
          <p:cNvPr id="59396" name="Rectangle 2"/>
          <p:cNvSpPr>
            <a:spLocks noGrp="1" noRot="1" noChangeAspect="1" noTextEdit="1"/>
          </p:cNvSpPr>
          <p:nvPr>
            <p:ph type="sldImg"/>
          </p:nvPr>
        </p:nvSpPr>
        <p:spPr>
          <a:xfrm>
            <a:off x="381000" y="534988"/>
            <a:ext cx="6096000" cy="3429000"/>
          </a:xfrm>
          <a:ln/>
        </p:spPr>
      </p:sp>
      <p:sp>
        <p:nvSpPr>
          <p:cNvPr id="59397" name="Rectangle 3"/>
          <p:cNvSpPr>
            <a:spLocks noGrp="1"/>
          </p:cNvSpPr>
          <p:nvPr>
            <p:ph type="body" idx="1"/>
          </p:nvPr>
        </p:nvSpPr>
        <p:spPr>
          <a:xfrm>
            <a:off x="685800" y="4248150"/>
            <a:ext cx="5486400" cy="4210050"/>
          </a:xfrm>
          <a:ln/>
        </p:spPr>
        <p:txBody>
          <a:bodyPr wrap="square" lIns="91440" tIns="45720" rIns="91440" bIns="45720" anchor="t"/>
          <a:lstStyle/>
          <a:p>
            <a:pPr lvl="0" eaLnBrk="1" hangingPunct="1"/>
            <a:endParaRPr dirty="0"/>
          </a:p>
        </p:txBody>
      </p:sp>
    </p:spTree>
    <p:extLst>
      <p:ext uri="{BB962C8B-B14F-4D97-AF65-F5344CB8AC3E}">
        <p14:creationId xmlns:p14="http://schemas.microsoft.com/office/powerpoint/2010/main" val="2239342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Cover slide layout">
    <p:bg>
      <p:bgPr>
        <a:solidFill>
          <a:schemeClr val="accent1"/>
        </a:solidFill>
        <a:effectLst/>
      </p:bgPr>
    </p:bg>
    <p:spTree>
      <p:nvGrpSpPr>
        <p:cNvPr id="1" name=""/>
        <p:cNvGrpSpPr/>
        <p:nvPr/>
      </p:nvGrpSpPr>
      <p:grpSpPr>
        <a:xfrm>
          <a:off x="0" y="0"/>
          <a:ext cx="0" cy="0"/>
          <a:chOff x="0" y="0"/>
          <a:chExt cx="0" cy="0"/>
        </a:xfrm>
      </p:grpSpPr>
      <p:sp>
        <p:nvSpPr>
          <p:cNvPr id="42" name="Freeform: Shape 41">
            <a:extLst>
              <a:ext uri="{FF2B5EF4-FFF2-40B4-BE49-F238E27FC236}">
                <a16:creationId xmlns:a16="http://schemas.microsoft.com/office/drawing/2014/main" xmlns="" id="{276371D3-4FF4-4780-8DCC-1A9DD3FBADB1}"/>
              </a:ext>
            </a:extLst>
          </p:cNvPr>
          <p:cNvSpPr/>
          <p:nvPr/>
        </p:nvSpPr>
        <p:spPr>
          <a:xfrm>
            <a:off x="4" y="10323"/>
            <a:ext cx="12197526" cy="6858000"/>
          </a:xfrm>
          <a:custGeom>
            <a:avLst/>
            <a:gdLst>
              <a:gd name="connsiteX0" fmla="*/ 488332 w 18296289"/>
              <a:gd name="connsiteY0" fmla="*/ 6 h 10287000"/>
              <a:gd name="connsiteX1" fmla="*/ 716342 w 18296289"/>
              <a:gd name="connsiteY1" fmla="*/ 6 h 10287000"/>
              <a:gd name="connsiteX2" fmla="*/ 716342 w 18296289"/>
              <a:gd name="connsiteY2" fmla="*/ 10287000 h 10287000"/>
              <a:gd name="connsiteX3" fmla="*/ 488332 w 18296289"/>
              <a:gd name="connsiteY3" fmla="*/ 10287000 h 10287000"/>
              <a:gd name="connsiteX4" fmla="*/ 0 w 18296289"/>
              <a:gd name="connsiteY4" fmla="*/ 6 h 10287000"/>
              <a:gd name="connsiteX5" fmla="*/ 228011 w 18296289"/>
              <a:gd name="connsiteY5" fmla="*/ 6 h 10287000"/>
              <a:gd name="connsiteX6" fmla="*/ 228011 w 18296289"/>
              <a:gd name="connsiteY6" fmla="*/ 10287000 h 10287000"/>
              <a:gd name="connsiteX7" fmla="*/ 0 w 18296289"/>
              <a:gd name="connsiteY7" fmla="*/ 10287000 h 10287000"/>
              <a:gd name="connsiteX8" fmla="*/ 976663 w 18296289"/>
              <a:gd name="connsiteY8" fmla="*/ 5 h 10287000"/>
              <a:gd name="connsiteX9" fmla="*/ 1204675 w 18296289"/>
              <a:gd name="connsiteY9" fmla="*/ 5 h 10287000"/>
              <a:gd name="connsiteX10" fmla="*/ 1204675 w 18296289"/>
              <a:gd name="connsiteY10" fmla="*/ 10287000 h 10287000"/>
              <a:gd name="connsiteX11" fmla="*/ 976663 w 18296289"/>
              <a:gd name="connsiteY11" fmla="*/ 10287000 h 10287000"/>
              <a:gd name="connsiteX12" fmla="*/ 1464995 w 18296289"/>
              <a:gd name="connsiteY12" fmla="*/ 5 h 10287000"/>
              <a:gd name="connsiteX13" fmla="*/ 1693006 w 18296289"/>
              <a:gd name="connsiteY13" fmla="*/ 5 h 10287000"/>
              <a:gd name="connsiteX14" fmla="*/ 1693006 w 18296289"/>
              <a:gd name="connsiteY14" fmla="*/ 10287000 h 10287000"/>
              <a:gd name="connsiteX15" fmla="*/ 1464995 w 18296289"/>
              <a:gd name="connsiteY15" fmla="*/ 10287000 h 10287000"/>
              <a:gd name="connsiteX16" fmla="*/ 1953326 w 18296289"/>
              <a:gd name="connsiteY16" fmla="*/ 5 h 10287000"/>
              <a:gd name="connsiteX17" fmla="*/ 2181338 w 18296289"/>
              <a:gd name="connsiteY17" fmla="*/ 5 h 10287000"/>
              <a:gd name="connsiteX18" fmla="*/ 2181338 w 18296289"/>
              <a:gd name="connsiteY18" fmla="*/ 10287000 h 10287000"/>
              <a:gd name="connsiteX19" fmla="*/ 1953326 w 18296289"/>
              <a:gd name="connsiteY19" fmla="*/ 10287000 h 10287000"/>
              <a:gd name="connsiteX20" fmla="*/ 2441658 w 18296289"/>
              <a:gd name="connsiteY20" fmla="*/ 5 h 10287000"/>
              <a:gd name="connsiteX21" fmla="*/ 2669670 w 18296289"/>
              <a:gd name="connsiteY21" fmla="*/ 5 h 10287000"/>
              <a:gd name="connsiteX22" fmla="*/ 2669670 w 18296289"/>
              <a:gd name="connsiteY22" fmla="*/ 10287000 h 10287000"/>
              <a:gd name="connsiteX23" fmla="*/ 2441658 w 18296289"/>
              <a:gd name="connsiteY23" fmla="*/ 10287000 h 10287000"/>
              <a:gd name="connsiteX24" fmla="*/ 2929991 w 18296289"/>
              <a:gd name="connsiteY24" fmla="*/ 5 h 10287000"/>
              <a:gd name="connsiteX25" fmla="*/ 3158002 w 18296289"/>
              <a:gd name="connsiteY25" fmla="*/ 5 h 10287000"/>
              <a:gd name="connsiteX26" fmla="*/ 3158002 w 18296289"/>
              <a:gd name="connsiteY26" fmla="*/ 10287000 h 10287000"/>
              <a:gd name="connsiteX27" fmla="*/ 2929991 w 18296289"/>
              <a:gd name="connsiteY27" fmla="*/ 10287000 h 10287000"/>
              <a:gd name="connsiteX28" fmla="*/ 3418323 w 18296289"/>
              <a:gd name="connsiteY28" fmla="*/ 5 h 10287000"/>
              <a:gd name="connsiteX29" fmla="*/ 3646334 w 18296289"/>
              <a:gd name="connsiteY29" fmla="*/ 5 h 10287000"/>
              <a:gd name="connsiteX30" fmla="*/ 3646334 w 18296289"/>
              <a:gd name="connsiteY30" fmla="*/ 10287000 h 10287000"/>
              <a:gd name="connsiteX31" fmla="*/ 3418323 w 18296289"/>
              <a:gd name="connsiteY31" fmla="*/ 10287000 h 10287000"/>
              <a:gd name="connsiteX32" fmla="*/ 3906655 w 18296289"/>
              <a:gd name="connsiteY32" fmla="*/ 5 h 10287000"/>
              <a:gd name="connsiteX33" fmla="*/ 4134665 w 18296289"/>
              <a:gd name="connsiteY33" fmla="*/ 5 h 10287000"/>
              <a:gd name="connsiteX34" fmla="*/ 4134665 w 18296289"/>
              <a:gd name="connsiteY34" fmla="*/ 10287000 h 10287000"/>
              <a:gd name="connsiteX35" fmla="*/ 3906655 w 18296289"/>
              <a:gd name="connsiteY35" fmla="*/ 10287000 h 10287000"/>
              <a:gd name="connsiteX36" fmla="*/ 4394985 w 18296289"/>
              <a:gd name="connsiteY36" fmla="*/ 4 h 10287000"/>
              <a:gd name="connsiteX37" fmla="*/ 4622994 w 18296289"/>
              <a:gd name="connsiteY37" fmla="*/ 4 h 10287000"/>
              <a:gd name="connsiteX38" fmla="*/ 4622994 w 18296289"/>
              <a:gd name="connsiteY38" fmla="*/ 10287000 h 10287000"/>
              <a:gd name="connsiteX39" fmla="*/ 4394985 w 18296289"/>
              <a:gd name="connsiteY39" fmla="*/ 10287000 h 10287000"/>
              <a:gd name="connsiteX40" fmla="*/ 4883318 w 18296289"/>
              <a:gd name="connsiteY40" fmla="*/ 4 h 10287000"/>
              <a:gd name="connsiteX41" fmla="*/ 5111327 w 18296289"/>
              <a:gd name="connsiteY41" fmla="*/ 4 h 10287000"/>
              <a:gd name="connsiteX42" fmla="*/ 5111327 w 18296289"/>
              <a:gd name="connsiteY42" fmla="*/ 10287000 h 10287000"/>
              <a:gd name="connsiteX43" fmla="*/ 4883318 w 18296289"/>
              <a:gd name="connsiteY43" fmla="*/ 10287000 h 10287000"/>
              <a:gd name="connsiteX44" fmla="*/ 5371649 w 18296289"/>
              <a:gd name="connsiteY44" fmla="*/ 4 h 10287000"/>
              <a:gd name="connsiteX45" fmla="*/ 5599660 w 18296289"/>
              <a:gd name="connsiteY45" fmla="*/ 4 h 10287000"/>
              <a:gd name="connsiteX46" fmla="*/ 5599660 w 18296289"/>
              <a:gd name="connsiteY46" fmla="*/ 10287000 h 10287000"/>
              <a:gd name="connsiteX47" fmla="*/ 5371649 w 18296289"/>
              <a:gd name="connsiteY47" fmla="*/ 10287000 h 10287000"/>
              <a:gd name="connsiteX48" fmla="*/ 5859980 w 18296289"/>
              <a:gd name="connsiteY48" fmla="*/ 4 h 10287000"/>
              <a:gd name="connsiteX49" fmla="*/ 6087990 w 18296289"/>
              <a:gd name="connsiteY49" fmla="*/ 4 h 10287000"/>
              <a:gd name="connsiteX50" fmla="*/ 6087990 w 18296289"/>
              <a:gd name="connsiteY50" fmla="*/ 10287000 h 10287000"/>
              <a:gd name="connsiteX51" fmla="*/ 5859980 w 18296289"/>
              <a:gd name="connsiteY51" fmla="*/ 10287000 h 10287000"/>
              <a:gd name="connsiteX52" fmla="*/ 6348314 w 18296289"/>
              <a:gd name="connsiteY52" fmla="*/ 4 h 10287000"/>
              <a:gd name="connsiteX53" fmla="*/ 6576324 w 18296289"/>
              <a:gd name="connsiteY53" fmla="*/ 4 h 10287000"/>
              <a:gd name="connsiteX54" fmla="*/ 6576324 w 18296289"/>
              <a:gd name="connsiteY54" fmla="*/ 10287000 h 10287000"/>
              <a:gd name="connsiteX55" fmla="*/ 6348314 w 18296289"/>
              <a:gd name="connsiteY55" fmla="*/ 10287000 h 10287000"/>
              <a:gd name="connsiteX56" fmla="*/ 6836644 w 18296289"/>
              <a:gd name="connsiteY56" fmla="*/ 4 h 10287000"/>
              <a:gd name="connsiteX57" fmla="*/ 7064654 w 18296289"/>
              <a:gd name="connsiteY57" fmla="*/ 4 h 10287000"/>
              <a:gd name="connsiteX58" fmla="*/ 7064654 w 18296289"/>
              <a:gd name="connsiteY58" fmla="*/ 10287000 h 10287000"/>
              <a:gd name="connsiteX59" fmla="*/ 6836644 w 18296289"/>
              <a:gd name="connsiteY59" fmla="*/ 10287000 h 10287000"/>
              <a:gd name="connsiteX60" fmla="*/ 7324976 w 18296289"/>
              <a:gd name="connsiteY60" fmla="*/ 3 h 10287000"/>
              <a:gd name="connsiteX61" fmla="*/ 7552987 w 18296289"/>
              <a:gd name="connsiteY61" fmla="*/ 3 h 10287000"/>
              <a:gd name="connsiteX62" fmla="*/ 7552987 w 18296289"/>
              <a:gd name="connsiteY62" fmla="*/ 10287000 h 10287000"/>
              <a:gd name="connsiteX63" fmla="*/ 7324976 w 18296289"/>
              <a:gd name="connsiteY63" fmla="*/ 10287000 h 10287000"/>
              <a:gd name="connsiteX64" fmla="*/ 7813308 w 18296289"/>
              <a:gd name="connsiteY64" fmla="*/ 3 h 10287000"/>
              <a:gd name="connsiteX65" fmla="*/ 8041318 w 18296289"/>
              <a:gd name="connsiteY65" fmla="*/ 3 h 10287000"/>
              <a:gd name="connsiteX66" fmla="*/ 8041318 w 18296289"/>
              <a:gd name="connsiteY66" fmla="*/ 10287000 h 10287000"/>
              <a:gd name="connsiteX67" fmla="*/ 7813308 w 18296289"/>
              <a:gd name="connsiteY67" fmla="*/ 10287000 h 10287000"/>
              <a:gd name="connsiteX68" fmla="*/ 8301639 w 18296289"/>
              <a:gd name="connsiteY68" fmla="*/ 3 h 10287000"/>
              <a:gd name="connsiteX69" fmla="*/ 8529649 w 18296289"/>
              <a:gd name="connsiteY69" fmla="*/ 3 h 10287000"/>
              <a:gd name="connsiteX70" fmla="*/ 8529649 w 18296289"/>
              <a:gd name="connsiteY70" fmla="*/ 10287000 h 10287000"/>
              <a:gd name="connsiteX71" fmla="*/ 8301639 w 18296289"/>
              <a:gd name="connsiteY71" fmla="*/ 10287000 h 10287000"/>
              <a:gd name="connsiteX72" fmla="*/ 8789970 w 18296289"/>
              <a:gd name="connsiteY72" fmla="*/ 3 h 10287000"/>
              <a:gd name="connsiteX73" fmla="*/ 9017981 w 18296289"/>
              <a:gd name="connsiteY73" fmla="*/ 3 h 10287000"/>
              <a:gd name="connsiteX74" fmla="*/ 9017981 w 18296289"/>
              <a:gd name="connsiteY74" fmla="*/ 10287000 h 10287000"/>
              <a:gd name="connsiteX75" fmla="*/ 8789970 w 18296289"/>
              <a:gd name="connsiteY75" fmla="*/ 10287000 h 10287000"/>
              <a:gd name="connsiteX76" fmla="*/ 9278302 w 18296289"/>
              <a:gd name="connsiteY76" fmla="*/ 3 h 10287000"/>
              <a:gd name="connsiteX77" fmla="*/ 9506313 w 18296289"/>
              <a:gd name="connsiteY77" fmla="*/ 3 h 10287000"/>
              <a:gd name="connsiteX78" fmla="*/ 9506313 w 18296289"/>
              <a:gd name="connsiteY78" fmla="*/ 10287000 h 10287000"/>
              <a:gd name="connsiteX79" fmla="*/ 9278302 w 18296289"/>
              <a:gd name="connsiteY79" fmla="*/ 10287000 h 10287000"/>
              <a:gd name="connsiteX80" fmla="*/ 9766634 w 18296289"/>
              <a:gd name="connsiteY80" fmla="*/ 3 h 10287000"/>
              <a:gd name="connsiteX81" fmla="*/ 9994645 w 18296289"/>
              <a:gd name="connsiteY81" fmla="*/ 3 h 10287000"/>
              <a:gd name="connsiteX82" fmla="*/ 9994645 w 18296289"/>
              <a:gd name="connsiteY82" fmla="*/ 10287000 h 10287000"/>
              <a:gd name="connsiteX83" fmla="*/ 9766634 w 18296289"/>
              <a:gd name="connsiteY83" fmla="*/ 10287000 h 10287000"/>
              <a:gd name="connsiteX84" fmla="*/ 10254966 w 18296289"/>
              <a:gd name="connsiteY84" fmla="*/ 3 h 10287000"/>
              <a:gd name="connsiteX85" fmla="*/ 10482977 w 18296289"/>
              <a:gd name="connsiteY85" fmla="*/ 3 h 10287000"/>
              <a:gd name="connsiteX86" fmla="*/ 10482977 w 18296289"/>
              <a:gd name="connsiteY86" fmla="*/ 10287000 h 10287000"/>
              <a:gd name="connsiteX87" fmla="*/ 10254966 w 18296289"/>
              <a:gd name="connsiteY87" fmla="*/ 10287000 h 10287000"/>
              <a:gd name="connsiteX88" fmla="*/ 10743298 w 18296289"/>
              <a:gd name="connsiteY88" fmla="*/ 2 h 10287000"/>
              <a:gd name="connsiteX89" fmla="*/ 10971309 w 18296289"/>
              <a:gd name="connsiteY89" fmla="*/ 2 h 10287000"/>
              <a:gd name="connsiteX90" fmla="*/ 10971309 w 18296289"/>
              <a:gd name="connsiteY90" fmla="*/ 10287000 h 10287000"/>
              <a:gd name="connsiteX91" fmla="*/ 10743298 w 18296289"/>
              <a:gd name="connsiteY91" fmla="*/ 10287000 h 10287000"/>
              <a:gd name="connsiteX92" fmla="*/ 11231630 w 18296289"/>
              <a:gd name="connsiteY92" fmla="*/ 2 h 10287000"/>
              <a:gd name="connsiteX93" fmla="*/ 11459641 w 18296289"/>
              <a:gd name="connsiteY93" fmla="*/ 2 h 10287000"/>
              <a:gd name="connsiteX94" fmla="*/ 11459641 w 18296289"/>
              <a:gd name="connsiteY94" fmla="*/ 10287000 h 10287000"/>
              <a:gd name="connsiteX95" fmla="*/ 11231630 w 18296289"/>
              <a:gd name="connsiteY95" fmla="*/ 10287000 h 10287000"/>
              <a:gd name="connsiteX96" fmla="*/ 11719962 w 18296289"/>
              <a:gd name="connsiteY96" fmla="*/ 2 h 10287000"/>
              <a:gd name="connsiteX97" fmla="*/ 11947973 w 18296289"/>
              <a:gd name="connsiteY97" fmla="*/ 2 h 10287000"/>
              <a:gd name="connsiteX98" fmla="*/ 11947973 w 18296289"/>
              <a:gd name="connsiteY98" fmla="*/ 10287000 h 10287000"/>
              <a:gd name="connsiteX99" fmla="*/ 11719962 w 18296289"/>
              <a:gd name="connsiteY99" fmla="*/ 10287000 h 10287000"/>
              <a:gd name="connsiteX100" fmla="*/ 12208294 w 18296289"/>
              <a:gd name="connsiteY100" fmla="*/ 2 h 10287000"/>
              <a:gd name="connsiteX101" fmla="*/ 12436305 w 18296289"/>
              <a:gd name="connsiteY101" fmla="*/ 2 h 10287000"/>
              <a:gd name="connsiteX102" fmla="*/ 12436305 w 18296289"/>
              <a:gd name="connsiteY102" fmla="*/ 10287000 h 10287000"/>
              <a:gd name="connsiteX103" fmla="*/ 12208294 w 18296289"/>
              <a:gd name="connsiteY103" fmla="*/ 10287000 h 10287000"/>
              <a:gd name="connsiteX104" fmla="*/ 12696626 w 18296289"/>
              <a:gd name="connsiteY104" fmla="*/ 2 h 10287000"/>
              <a:gd name="connsiteX105" fmla="*/ 12924637 w 18296289"/>
              <a:gd name="connsiteY105" fmla="*/ 2 h 10287000"/>
              <a:gd name="connsiteX106" fmla="*/ 12924637 w 18296289"/>
              <a:gd name="connsiteY106" fmla="*/ 10287000 h 10287000"/>
              <a:gd name="connsiteX107" fmla="*/ 12696626 w 18296289"/>
              <a:gd name="connsiteY107" fmla="*/ 10287000 h 10287000"/>
              <a:gd name="connsiteX108" fmla="*/ 13184958 w 18296289"/>
              <a:gd name="connsiteY108" fmla="*/ 2 h 10287000"/>
              <a:gd name="connsiteX109" fmla="*/ 13412969 w 18296289"/>
              <a:gd name="connsiteY109" fmla="*/ 2 h 10287000"/>
              <a:gd name="connsiteX110" fmla="*/ 13412969 w 18296289"/>
              <a:gd name="connsiteY110" fmla="*/ 10287000 h 10287000"/>
              <a:gd name="connsiteX111" fmla="*/ 13184958 w 18296289"/>
              <a:gd name="connsiteY111" fmla="*/ 10287000 h 10287000"/>
              <a:gd name="connsiteX112" fmla="*/ 13673290 w 18296289"/>
              <a:gd name="connsiteY112" fmla="*/ 1 h 10287000"/>
              <a:gd name="connsiteX113" fmla="*/ 13901301 w 18296289"/>
              <a:gd name="connsiteY113" fmla="*/ 1 h 10287000"/>
              <a:gd name="connsiteX114" fmla="*/ 13901301 w 18296289"/>
              <a:gd name="connsiteY114" fmla="*/ 10287000 h 10287000"/>
              <a:gd name="connsiteX115" fmla="*/ 13673290 w 18296289"/>
              <a:gd name="connsiteY115" fmla="*/ 10287000 h 10287000"/>
              <a:gd name="connsiteX116" fmla="*/ 14161622 w 18296289"/>
              <a:gd name="connsiteY116" fmla="*/ 1 h 10287000"/>
              <a:gd name="connsiteX117" fmla="*/ 14389633 w 18296289"/>
              <a:gd name="connsiteY117" fmla="*/ 1 h 10287000"/>
              <a:gd name="connsiteX118" fmla="*/ 14389633 w 18296289"/>
              <a:gd name="connsiteY118" fmla="*/ 10287000 h 10287000"/>
              <a:gd name="connsiteX119" fmla="*/ 14161622 w 18296289"/>
              <a:gd name="connsiteY119" fmla="*/ 10287000 h 10287000"/>
              <a:gd name="connsiteX120" fmla="*/ 14649954 w 18296289"/>
              <a:gd name="connsiteY120" fmla="*/ 1 h 10287000"/>
              <a:gd name="connsiteX121" fmla="*/ 14877965 w 18296289"/>
              <a:gd name="connsiteY121" fmla="*/ 1 h 10287000"/>
              <a:gd name="connsiteX122" fmla="*/ 14877965 w 18296289"/>
              <a:gd name="connsiteY122" fmla="*/ 10287000 h 10287000"/>
              <a:gd name="connsiteX123" fmla="*/ 14649954 w 18296289"/>
              <a:gd name="connsiteY123" fmla="*/ 10287000 h 10287000"/>
              <a:gd name="connsiteX124" fmla="*/ 15138286 w 18296289"/>
              <a:gd name="connsiteY124" fmla="*/ 1 h 10287000"/>
              <a:gd name="connsiteX125" fmla="*/ 15366297 w 18296289"/>
              <a:gd name="connsiteY125" fmla="*/ 1 h 10287000"/>
              <a:gd name="connsiteX126" fmla="*/ 15366297 w 18296289"/>
              <a:gd name="connsiteY126" fmla="*/ 10287000 h 10287000"/>
              <a:gd name="connsiteX127" fmla="*/ 15138286 w 18296289"/>
              <a:gd name="connsiteY127" fmla="*/ 10287000 h 10287000"/>
              <a:gd name="connsiteX128" fmla="*/ 15626618 w 18296289"/>
              <a:gd name="connsiteY128" fmla="*/ 1 h 10287000"/>
              <a:gd name="connsiteX129" fmla="*/ 15854629 w 18296289"/>
              <a:gd name="connsiteY129" fmla="*/ 1 h 10287000"/>
              <a:gd name="connsiteX130" fmla="*/ 15854629 w 18296289"/>
              <a:gd name="connsiteY130" fmla="*/ 10287000 h 10287000"/>
              <a:gd name="connsiteX131" fmla="*/ 15626618 w 18296289"/>
              <a:gd name="connsiteY131" fmla="*/ 10287000 h 10287000"/>
              <a:gd name="connsiteX132" fmla="*/ 16114950 w 18296289"/>
              <a:gd name="connsiteY132" fmla="*/ 1 h 10287000"/>
              <a:gd name="connsiteX133" fmla="*/ 16342961 w 18296289"/>
              <a:gd name="connsiteY133" fmla="*/ 1 h 10287000"/>
              <a:gd name="connsiteX134" fmla="*/ 16342961 w 18296289"/>
              <a:gd name="connsiteY134" fmla="*/ 10287000 h 10287000"/>
              <a:gd name="connsiteX135" fmla="*/ 16114950 w 18296289"/>
              <a:gd name="connsiteY135" fmla="*/ 10287000 h 10287000"/>
              <a:gd name="connsiteX136" fmla="*/ 16603282 w 18296289"/>
              <a:gd name="connsiteY136" fmla="*/ 1 h 10287000"/>
              <a:gd name="connsiteX137" fmla="*/ 16831293 w 18296289"/>
              <a:gd name="connsiteY137" fmla="*/ 1 h 10287000"/>
              <a:gd name="connsiteX138" fmla="*/ 16831293 w 18296289"/>
              <a:gd name="connsiteY138" fmla="*/ 10287000 h 10287000"/>
              <a:gd name="connsiteX139" fmla="*/ 16603282 w 18296289"/>
              <a:gd name="connsiteY139" fmla="*/ 10287000 h 10287000"/>
              <a:gd name="connsiteX140" fmla="*/ 17091615 w 18296289"/>
              <a:gd name="connsiteY140" fmla="*/ 0 h 10287000"/>
              <a:gd name="connsiteX141" fmla="*/ 17319625 w 18296289"/>
              <a:gd name="connsiteY141" fmla="*/ 0 h 10287000"/>
              <a:gd name="connsiteX142" fmla="*/ 17319625 w 18296289"/>
              <a:gd name="connsiteY142" fmla="*/ 10287000 h 10287000"/>
              <a:gd name="connsiteX143" fmla="*/ 17091615 w 18296289"/>
              <a:gd name="connsiteY143" fmla="*/ 10287000 h 10287000"/>
              <a:gd name="connsiteX144" fmla="*/ 17579947 w 18296289"/>
              <a:gd name="connsiteY144" fmla="*/ 0 h 10287000"/>
              <a:gd name="connsiteX145" fmla="*/ 17807957 w 18296289"/>
              <a:gd name="connsiteY145" fmla="*/ 0 h 10287000"/>
              <a:gd name="connsiteX146" fmla="*/ 17807957 w 18296289"/>
              <a:gd name="connsiteY146" fmla="*/ 10287000 h 10287000"/>
              <a:gd name="connsiteX147" fmla="*/ 17579947 w 18296289"/>
              <a:gd name="connsiteY147" fmla="*/ 10287000 h 10287000"/>
              <a:gd name="connsiteX148" fmla="*/ 18068279 w 18296289"/>
              <a:gd name="connsiteY148" fmla="*/ 0 h 10287000"/>
              <a:gd name="connsiteX149" fmla="*/ 18296289 w 18296289"/>
              <a:gd name="connsiteY149" fmla="*/ 0 h 10287000"/>
              <a:gd name="connsiteX150" fmla="*/ 18296289 w 18296289"/>
              <a:gd name="connsiteY150" fmla="*/ 10287000 h 10287000"/>
              <a:gd name="connsiteX151" fmla="*/ 18068279 w 18296289"/>
              <a:gd name="connsiteY151" fmla="*/ 10287000 h 1028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Lst>
            <a:rect l="l" t="t" r="r" b="b"/>
            <a:pathLst>
              <a:path w="18296289" h="10287000">
                <a:moveTo>
                  <a:pt x="488332" y="6"/>
                </a:moveTo>
                <a:lnTo>
                  <a:pt x="716342" y="6"/>
                </a:lnTo>
                <a:lnTo>
                  <a:pt x="716342" y="10287000"/>
                </a:lnTo>
                <a:lnTo>
                  <a:pt x="488332" y="10287000"/>
                </a:lnTo>
                <a:close/>
                <a:moveTo>
                  <a:pt x="0" y="6"/>
                </a:moveTo>
                <a:lnTo>
                  <a:pt x="228011" y="6"/>
                </a:lnTo>
                <a:lnTo>
                  <a:pt x="228011" y="10287000"/>
                </a:lnTo>
                <a:lnTo>
                  <a:pt x="0" y="10287000"/>
                </a:lnTo>
                <a:close/>
                <a:moveTo>
                  <a:pt x="976663" y="5"/>
                </a:moveTo>
                <a:lnTo>
                  <a:pt x="1204675" y="5"/>
                </a:lnTo>
                <a:lnTo>
                  <a:pt x="1204675" y="10287000"/>
                </a:lnTo>
                <a:lnTo>
                  <a:pt x="976663" y="10287000"/>
                </a:lnTo>
                <a:close/>
                <a:moveTo>
                  <a:pt x="1464995" y="5"/>
                </a:moveTo>
                <a:lnTo>
                  <a:pt x="1693006" y="5"/>
                </a:lnTo>
                <a:lnTo>
                  <a:pt x="1693006" y="10287000"/>
                </a:lnTo>
                <a:lnTo>
                  <a:pt x="1464995" y="10287000"/>
                </a:lnTo>
                <a:close/>
                <a:moveTo>
                  <a:pt x="1953326" y="5"/>
                </a:moveTo>
                <a:lnTo>
                  <a:pt x="2181338" y="5"/>
                </a:lnTo>
                <a:lnTo>
                  <a:pt x="2181338" y="10287000"/>
                </a:lnTo>
                <a:lnTo>
                  <a:pt x="1953326" y="10287000"/>
                </a:lnTo>
                <a:close/>
                <a:moveTo>
                  <a:pt x="2441658" y="5"/>
                </a:moveTo>
                <a:lnTo>
                  <a:pt x="2669670" y="5"/>
                </a:lnTo>
                <a:lnTo>
                  <a:pt x="2669670" y="10287000"/>
                </a:lnTo>
                <a:lnTo>
                  <a:pt x="2441658" y="10287000"/>
                </a:lnTo>
                <a:close/>
                <a:moveTo>
                  <a:pt x="2929991" y="5"/>
                </a:moveTo>
                <a:lnTo>
                  <a:pt x="3158002" y="5"/>
                </a:lnTo>
                <a:lnTo>
                  <a:pt x="3158002" y="10287000"/>
                </a:lnTo>
                <a:lnTo>
                  <a:pt x="2929991" y="10287000"/>
                </a:lnTo>
                <a:close/>
                <a:moveTo>
                  <a:pt x="3418323" y="5"/>
                </a:moveTo>
                <a:lnTo>
                  <a:pt x="3646334" y="5"/>
                </a:lnTo>
                <a:lnTo>
                  <a:pt x="3646334" y="10287000"/>
                </a:lnTo>
                <a:lnTo>
                  <a:pt x="3418323" y="10287000"/>
                </a:lnTo>
                <a:close/>
                <a:moveTo>
                  <a:pt x="3906655" y="5"/>
                </a:moveTo>
                <a:lnTo>
                  <a:pt x="4134665" y="5"/>
                </a:lnTo>
                <a:lnTo>
                  <a:pt x="4134665" y="10287000"/>
                </a:lnTo>
                <a:lnTo>
                  <a:pt x="3906655" y="10287000"/>
                </a:lnTo>
                <a:close/>
                <a:moveTo>
                  <a:pt x="4394985" y="4"/>
                </a:moveTo>
                <a:lnTo>
                  <a:pt x="4622994" y="4"/>
                </a:lnTo>
                <a:lnTo>
                  <a:pt x="4622994" y="10287000"/>
                </a:lnTo>
                <a:lnTo>
                  <a:pt x="4394985" y="10287000"/>
                </a:lnTo>
                <a:close/>
                <a:moveTo>
                  <a:pt x="4883318" y="4"/>
                </a:moveTo>
                <a:lnTo>
                  <a:pt x="5111327" y="4"/>
                </a:lnTo>
                <a:lnTo>
                  <a:pt x="5111327" y="10287000"/>
                </a:lnTo>
                <a:lnTo>
                  <a:pt x="4883318" y="10287000"/>
                </a:lnTo>
                <a:close/>
                <a:moveTo>
                  <a:pt x="5371649" y="4"/>
                </a:moveTo>
                <a:lnTo>
                  <a:pt x="5599660" y="4"/>
                </a:lnTo>
                <a:lnTo>
                  <a:pt x="5599660" y="10287000"/>
                </a:lnTo>
                <a:lnTo>
                  <a:pt x="5371649" y="10287000"/>
                </a:lnTo>
                <a:close/>
                <a:moveTo>
                  <a:pt x="5859980" y="4"/>
                </a:moveTo>
                <a:lnTo>
                  <a:pt x="6087990" y="4"/>
                </a:lnTo>
                <a:lnTo>
                  <a:pt x="6087990" y="10287000"/>
                </a:lnTo>
                <a:lnTo>
                  <a:pt x="5859980" y="10287000"/>
                </a:lnTo>
                <a:close/>
                <a:moveTo>
                  <a:pt x="6348314" y="4"/>
                </a:moveTo>
                <a:lnTo>
                  <a:pt x="6576324" y="4"/>
                </a:lnTo>
                <a:lnTo>
                  <a:pt x="6576324" y="10287000"/>
                </a:lnTo>
                <a:lnTo>
                  <a:pt x="6348314" y="10287000"/>
                </a:lnTo>
                <a:close/>
                <a:moveTo>
                  <a:pt x="6836644" y="4"/>
                </a:moveTo>
                <a:lnTo>
                  <a:pt x="7064654" y="4"/>
                </a:lnTo>
                <a:lnTo>
                  <a:pt x="7064654" y="10287000"/>
                </a:lnTo>
                <a:lnTo>
                  <a:pt x="6836644" y="10287000"/>
                </a:lnTo>
                <a:close/>
                <a:moveTo>
                  <a:pt x="7324976" y="3"/>
                </a:moveTo>
                <a:lnTo>
                  <a:pt x="7552987" y="3"/>
                </a:lnTo>
                <a:lnTo>
                  <a:pt x="7552987" y="10287000"/>
                </a:lnTo>
                <a:lnTo>
                  <a:pt x="7324976" y="10287000"/>
                </a:lnTo>
                <a:close/>
                <a:moveTo>
                  <a:pt x="7813308" y="3"/>
                </a:moveTo>
                <a:lnTo>
                  <a:pt x="8041318" y="3"/>
                </a:lnTo>
                <a:lnTo>
                  <a:pt x="8041318" y="10287000"/>
                </a:lnTo>
                <a:lnTo>
                  <a:pt x="7813308" y="10287000"/>
                </a:lnTo>
                <a:close/>
                <a:moveTo>
                  <a:pt x="8301639" y="3"/>
                </a:moveTo>
                <a:lnTo>
                  <a:pt x="8529649" y="3"/>
                </a:lnTo>
                <a:lnTo>
                  <a:pt x="8529649" y="10287000"/>
                </a:lnTo>
                <a:lnTo>
                  <a:pt x="8301639" y="10287000"/>
                </a:lnTo>
                <a:close/>
                <a:moveTo>
                  <a:pt x="8789970" y="3"/>
                </a:moveTo>
                <a:lnTo>
                  <a:pt x="9017981" y="3"/>
                </a:lnTo>
                <a:lnTo>
                  <a:pt x="9017981" y="10287000"/>
                </a:lnTo>
                <a:lnTo>
                  <a:pt x="8789970" y="10287000"/>
                </a:lnTo>
                <a:close/>
                <a:moveTo>
                  <a:pt x="9278302" y="3"/>
                </a:moveTo>
                <a:lnTo>
                  <a:pt x="9506313" y="3"/>
                </a:lnTo>
                <a:lnTo>
                  <a:pt x="9506313" y="10287000"/>
                </a:lnTo>
                <a:lnTo>
                  <a:pt x="9278302" y="10287000"/>
                </a:lnTo>
                <a:close/>
                <a:moveTo>
                  <a:pt x="9766634" y="3"/>
                </a:moveTo>
                <a:lnTo>
                  <a:pt x="9994645" y="3"/>
                </a:lnTo>
                <a:lnTo>
                  <a:pt x="9994645" y="10287000"/>
                </a:lnTo>
                <a:lnTo>
                  <a:pt x="9766634" y="10287000"/>
                </a:lnTo>
                <a:close/>
                <a:moveTo>
                  <a:pt x="10254966" y="3"/>
                </a:moveTo>
                <a:lnTo>
                  <a:pt x="10482977" y="3"/>
                </a:lnTo>
                <a:lnTo>
                  <a:pt x="10482977" y="10287000"/>
                </a:lnTo>
                <a:lnTo>
                  <a:pt x="10254966" y="10287000"/>
                </a:lnTo>
                <a:close/>
                <a:moveTo>
                  <a:pt x="10743298" y="2"/>
                </a:moveTo>
                <a:lnTo>
                  <a:pt x="10971309" y="2"/>
                </a:lnTo>
                <a:lnTo>
                  <a:pt x="10971309" y="10287000"/>
                </a:lnTo>
                <a:lnTo>
                  <a:pt x="10743298" y="10287000"/>
                </a:lnTo>
                <a:close/>
                <a:moveTo>
                  <a:pt x="11231630" y="2"/>
                </a:moveTo>
                <a:lnTo>
                  <a:pt x="11459641" y="2"/>
                </a:lnTo>
                <a:lnTo>
                  <a:pt x="11459641" y="10287000"/>
                </a:lnTo>
                <a:lnTo>
                  <a:pt x="11231630" y="10287000"/>
                </a:lnTo>
                <a:close/>
                <a:moveTo>
                  <a:pt x="11719962" y="2"/>
                </a:moveTo>
                <a:lnTo>
                  <a:pt x="11947973" y="2"/>
                </a:lnTo>
                <a:lnTo>
                  <a:pt x="11947973" y="10287000"/>
                </a:lnTo>
                <a:lnTo>
                  <a:pt x="11719962" y="10287000"/>
                </a:lnTo>
                <a:close/>
                <a:moveTo>
                  <a:pt x="12208294" y="2"/>
                </a:moveTo>
                <a:lnTo>
                  <a:pt x="12436305" y="2"/>
                </a:lnTo>
                <a:lnTo>
                  <a:pt x="12436305" y="10287000"/>
                </a:lnTo>
                <a:lnTo>
                  <a:pt x="12208294" y="10287000"/>
                </a:lnTo>
                <a:close/>
                <a:moveTo>
                  <a:pt x="12696626" y="2"/>
                </a:moveTo>
                <a:lnTo>
                  <a:pt x="12924637" y="2"/>
                </a:lnTo>
                <a:lnTo>
                  <a:pt x="12924637" y="10287000"/>
                </a:lnTo>
                <a:lnTo>
                  <a:pt x="12696626" y="10287000"/>
                </a:lnTo>
                <a:close/>
                <a:moveTo>
                  <a:pt x="13184958" y="2"/>
                </a:moveTo>
                <a:lnTo>
                  <a:pt x="13412969" y="2"/>
                </a:lnTo>
                <a:lnTo>
                  <a:pt x="13412969" y="10287000"/>
                </a:lnTo>
                <a:lnTo>
                  <a:pt x="13184958" y="10287000"/>
                </a:lnTo>
                <a:close/>
                <a:moveTo>
                  <a:pt x="13673290" y="1"/>
                </a:moveTo>
                <a:lnTo>
                  <a:pt x="13901301" y="1"/>
                </a:lnTo>
                <a:lnTo>
                  <a:pt x="13901301" y="10287000"/>
                </a:lnTo>
                <a:lnTo>
                  <a:pt x="13673290" y="10287000"/>
                </a:lnTo>
                <a:close/>
                <a:moveTo>
                  <a:pt x="14161622" y="1"/>
                </a:moveTo>
                <a:lnTo>
                  <a:pt x="14389633" y="1"/>
                </a:lnTo>
                <a:lnTo>
                  <a:pt x="14389633" y="10287000"/>
                </a:lnTo>
                <a:lnTo>
                  <a:pt x="14161622" y="10287000"/>
                </a:lnTo>
                <a:close/>
                <a:moveTo>
                  <a:pt x="14649954" y="1"/>
                </a:moveTo>
                <a:lnTo>
                  <a:pt x="14877965" y="1"/>
                </a:lnTo>
                <a:lnTo>
                  <a:pt x="14877965" y="10287000"/>
                </a:lnTo>
                <a:lnTo>
                  <a:pt x="14649954" y="10287000"/>
                </a:lnTo>
                <a:close/>
                <a:moveTo>
                  <a:pt x="15138286" y="1"/>
                </a:moveTo>
                <a:lnTo>
                  <a:pt x="15366297" y="1"/>
                </a:lnTo>
                <a:lnTo>
                  <a:pt x="15366297" y="10287000"/>
                </a:lnTo>
                <a:lnTo>
                  <a:pt x="15138286" y="10287000"/>
                </a:lnTo>
                <a:close/>
                <a:moveTo>
                  <a:pt x="15626618" y="1"/>
                </a:moveTo>
                <a:lnTo>
                  <a:pt x="15854629" y="1"/>
                </a:lnTo>
                <a:lnTo>
                  <a:pt x="15854629" y="10287000"/>
                </a:lnTo>
                <a:lnTo>
                  <a:pt x="15626618" y="10287000"/>
                </a:lnTo>
                <a:close/>
                <a:moveTo>
                  <a:pt x="16114950" y="1"/>
                </a:moveTo>
                <a:lnTo>
                  <a:pt x="16342961" y="1"/>
                </a:lnTo>
                <a:lnTo>
                  <a:pt x="16342961" y="10287000"/>
                </a:lnTo>
                <a:lnTo>
                  <a:pt x="16114950" y="10287000"/>
                </a:lnTo>
                <a:close/>
                <a:moveTo>
                  <a:pt x="16603282" y="1"/>
                </a:moveTo>
                <a:lnTo>
                  <a:pt x="16831293" y="1"/>
                </a:lnTo>
                <a:lnTo>
                  <a:pt x="16831293" y="10287000"/>
                </a:lnTo>
                <a:lnTo>
                  <a:pt x="16603282" y="10287000"/>
                </a:lnTo>
                <a:close/>
                <a:moveTo>
                  <a:pt x="17091615" y="0"/>
                </a:moveTo>
                <a:lnTo>
                  <a:pt x="17319625" y="0"/>
                </a:lnTo>
                <a:lnTo>
                  <a:pt x="17319625" y="10287000"/>
                </a:lnTo>
                <a:lnTo>
                  <a:pt x="17091615" y="10287000"/>
                </a:lnTo>
                <a:close/>
                <a:moveTo>
                  <a:pt x="17579947" y="0"/>
                </a:moveTo>
                <a:lnTo>
                  <a:pt x="17807957" y="0"/>
                </a:lnTo>
                <a:lnTo>
                  <a:pt x="17807957" y="10287000"/>
                </a:lnTo>
                <a:lnTo>
                  <a:pt x="17579947" y="10287000"/>
                </a:lnTo>
                <a:close/>
                <a:moveTo>
                  <a:pt x="18068279" y="0"/>
                </a:moveTo>
                <a:lnTo>
                  <a:pt x="18296289" y="0"/>
                </a:lnTo>
                <a:lnTo>
                  <a:pt x="18296289" y="10287000"/>
                </a:lnTo>
                <a:lnTo>
                  <a:pt x="18068279" y="10287000"/>
                </a:lnTo>
                <a:close/>
              </a:path>
            </a:pathLst>
          </a:custGeom>
          <a:solidFill>
            <a:schemeClr val="accent1">
              <a:lumMod val="90000"/>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1" name="Rectangle 40">
            <a:extLst>
              <a:ext uri="{FF2B5EF4-FFF2-40B4-BE49-F238E27FC236}">
                <a16:creationId xmlns:a16="http://schemas.microsoft.com/office/drawing/2014/main" xmlns="" id="{36F11E1C-D40B-4E44-841A-CDC5A1A8CE5D}"/>
              </a:ext>
            </a:extLst>
          </p:cNvPr>
          <p:cNvSpPr/>
          <p:nvPr userDrawn="1"/>
        </p:nvSpPr>
        <p:spPr>
          <a:xfrm>
            <a:off x="0" y="5670210"/>
            <a:ext cx="12192000" cy="1187791"/>
          </a:xfrm>
          <a:prstGeom prst="rect">
            <a:avLst/>
          </a:prstGeom>
          <a:solidFill>
            <a:schemeClr val="accent1">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Tree>
    <p:extLst>
      <p:ext uri="{BB962C8B-B14F-4D97-AF65-F5344CB8AC3E}">
        <p14:creationId xmlns:p14="http://schemas.microsoft.com/office/powerpoint/2010/main" val="936750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Section Break Slide layout">
    <p:bg>
      <p:bgPr>
        <a:solidFill>
          <a:schemeClr val="accent4"/>
        </a:solidFill>
        <a:effectLst/>
      </p:bgPr>
    </p:bg>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2770188" y="1139825"/>
            <a:ext cx="9183687" cy="5526088"/>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id-ID" dirty="0"/>
          </a:p>
        </p:txBody>
      </p:sp>
    </p:spTree>
    <p:extLst>
      <p:ext uri="{BB962C8B-B14F-4D97-AF65-F5344CB8AC3E}">
        <p14:creationId xmlns:p14="http://schemas.microsoft.com/office/powerpoint/2010/main" val="1602720750"/>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Section Break Slide layout">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28885743"/>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ontents slide layout">
    <p:bg>
      <p:bgPr>
        <a:solidFill>
          <a:schemeClr val="accent2"/>
        </a:solidFill>
        <a:effectLst/>
      </p:bgPr>
    </p:bg>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xmlns="" id="{E5BFE49F-B5E6-4A85-B42A-DBDD013F84AA}"/>
              </a:ext>
            </a:extLst>
          </p:cNvPr>
          <p:cNvSpPr>
            <a:spLocks noGrp="1"/>
          </p:cNvSpPr>
          <p:nvPr>
            <p:ph type="body" sz="quarter" idx="10" hasCustomPrompt="1"/>
          </p:nvPr>
        </p:nvSpPr>
        <p:spPr>
          <a:xfrm>
            <a:off x="323529" y="287255"/>
            <a:ext cx="11573197" cy="724247"/>
          </a:xfrm>
          <a:prstGeom prst="rect">
            <a:avLst/>
          </a:prstGeom>
        </p:spPr>
        <p:txBody>
          <a:bodyPr anchor="ctr"/>
          <a:lstStyle>
            <a:lvl1pPr marL="0" indent="0" algn="ctr">
              <a:buNone/>
              <a:defRPr sz="5400" b="0" baseline="0">
                <a:solidFill>
                  <a:schemeClr val="bg1"/>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8324888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1" y="252414"/>
            <a:ext cx="11214100" cy="681037"/>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455626" y="1008063"/>
            <a:ext cx="7126775" cy="51181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Rectangle 5">
            <a:extLst>
              <a:ext uri="{FF2B5EF4-FFF2-40B4-BE49-F238E27FC236}">
                <a16:creationId xmlns:a16="http://schemas.microsoft.com/office/drawing/2014/main" xmlns="" id="{1F2EE7B8-F388-4721-93F9-22A69C7EBA74}"/>
              </a:ext>
            </a:extLst>
          </p:cNvPr>
          <p:cNvSpPr/>
          <p:nvPr userDrawn="1"/>
        </p:nvSpPr>
        <p:spPr>
          <a:xfrm>
            <a:off x="11606635" y="0"/>
            <a:ext cx="6096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 name="Freeform: Shape 159">
            <a:extLst>
              <a:ext uri="{FF2B5EF4-FFF2-40B4-BE49-F238E27FC236}">
                <a16:creationId xmlns:a16="http://schemas.microsoft.com/office/drawing/2014/main" xmlns="" id="{EB84A709-C8AC-4938-A2D2-479A91F72D9C}"/>
              </a:ext>
            </a:extLst>
          </p:cNvPr>
          <p:cNvSpPr/>
          <p:nvPr userDrawn="1"/>
        </p:nvSpPr>
        <p:spPr>
          <a:xfrm rot="2082592">
            <a:off x="-889436" y="924510"/>
            <a:ext cx="4907674" cy="5645087"/>
          </a:xfrm>
          <a:custGeom>
            <a:avLst/>
            <a:gdLst>
              <a:gd name="connsiteX0" fmla="*/ 7329514 w 7361511"/>
              <a:gd name="connsiteY0" fmla="*/ 6454811 h 8467631"/>
              <a:gd name="connsiteX1" fmla="*/ 7361511 w 7361511"/>
              <a:gd name="connsiteY1" fmla="*/ 6501004 h 8467631"/>
              <a:gd name="connsiteX2" fmla="*/ 7329514 w 7361511"/>
              <a:gd name="connsiteY2" fmla="*/ 6523168 h 8467631"/>
              <a:gd name="connsiteX3" fmla="*/ 6718721 w 7361511"/>
              <a:gd name="connsiteY3" fmla="*/ 5573039 h 8467631"/>
              <a:gd name="connsiteX4" fmla="*/ 7003911 w 7361511"/>
              <a:gd name="connsiteY4" fmla="*/ 5984755 h 8467631"/>
              <a:gd name="connsiteX5" fmla="*/ 7003911 w 7361511"/>
              <a:gd name="connsiteY5" fmla="*/ 6748710 h 8467631"/>
              <a:gd name="connsiteX6" fmla="*/ 6718721 w 7361511"/>
              <a:gd name="connsiteY6" fmla="*/ 6946257 h 8467631"/>
              <a:gd name="connsiteX7" fmla="*/ 6107928 w 7361511"/>
              <a:gd name="connsiteY7" fmla="*/ 4691266 h 8467631"/>
              <a:gd name="connsiteX8" fmla="*/ 6393118 w 7361511"/>
              <a:gd name="connsiteY8" fmla="*/ 5102982 h 8467631"/>
              <a:gd name="connsiteX9" fmla="*/ 6393118 w 7361511"/>
              <a:gd name="connsiteY9" fmla="*/ 7171798 h 8467631"/>
              <a:gd name="connsiteX10" fmla="*/ 6107927 w 7361511"/>
              <a:gd name="connsiteY10" fmla="*/ 7369346 h 8467631"/>
              <a:gd name="connsiteX11" fmla="*/ 5497135 w 7361511"/>
              <a:gd name="connsiteY11" fmla="*/ 3809494 h 8467631"/>
              <a:gd name="connsiteX12" fmla="*/ 5782325 w 7361511"/>
              <a:gd name="connsiteY12" fmla="*/ 4221209 h 8467631"/>
              <a:gd name="connsiteX13" fmla="*/ 5782325 w 7361511"/>
              <a:gd name="connsiteY13" fmla="*/ 7594887 h 8467631"/>
              <a:gd name="connsiteX14" fmla="*/ 5497135 w 7361511"/>
              <a:gd name="connsiteY14" fmla="*/ 7792435 h 8467631"/>
              <a:gd name="connsiteX15" fmla="*/ 4886343 w 7361511"/>
              <a:gd name="connsiteY15" fmla="*/ 2927723 h 8467631"/>
              <a:gd name="connsiteX16" fmla="*/ 5171533 w 7361511"/>
              <a:gd name="connsiteY16" fmla="*/ 3339438 h 8467631"/>
              <a:gd name="connsiteX17" fmla="*/ 5171533 w 7361511"/>
              <a:gd name="connsiteY17" fmla="*/ 8017975 h 8467631"/>
              <a:gd name="connsiteX18" fmla="*/ 4886344 w 7361511"/>
              <a:gd name="connsiteY18" fmla="*/ 8215522 h 8467631"/>
              <a:gd name="connsiteX19" fmla="*/ 4275550 w 7361511"/>
              <a:gd name="connsiteY19" fmla="*/ 2045951 h 8467631"/>
              <a:gd name="connsiteX20" fmla="*/ 4560740 w 7361511"/>
              <a:gd name="connsiteY20" fmla="*/ 2457665 h 8467631"/>
              <a:gd name="connsiteX21" fmla="*/ 4560740 w 7361511"/>
              <a:gd name="connsiteY21" fmla="*/ 8441064 h 8467631"/>
              <a:gd name="connsiteX22" fmla="*/ 4522386 w 7361511"/>
              <a:gd name="connsiteY22" fmla="*/ 8467631 h 8467631"/>
              <a:gd name="connsiteX23" fmla="*/ 4275550 w 7361511"/>
              <a:gd name="connsiteY23" fmla="*/ 8111286 h 8467631"/>
              <a:gd name="connsiteX24" fmla="*/ 3664757 w 7361511"/>
              <a:gd name="connsiteY24" fmla="*/ 1164178 h 8467631"/>
              <a:gd name="connsiteX25" fmla="*/ 3949947 w 7361511"/>
              <a:gd name="connsiteY25" fmla="*/ 1575893 h 8467631"/>
              <a:gd name="connsiteX26" fmla="*/ 3949947 w 7361511"/>
              <a:gd name="connsiteY26" fmla="*/ 7641229 h 8467631"/>
              <a:gd name="connsiteX27" fmla="*/ 3664757 w 7361511"/>
              <a:gd name="connsiteY27" fmla="*/ 7229513 h 8467631"/>
              <a:gd name="connsiteX28" fmla="*/ 3053964 w 7361511"/>
              <a:gd name="connsiteY28" fmla="*/ 282405 h 8467631"/>
              <a:gd name="connsiteX29" fmla="*/ 3339155 w 7361511"/>
              <a:gd name="connsiteY29" fmla="*/ 694122 h 8467631"/>
              <a:gd name="connsiteX30" fmla="*/ 3339154 w 7361511"/>
              <a:gd name="connsiteY30" fmla="*/ 6759456 h 8467631"/>
              <a:gd name="connsiteX31" fmla="*/ 3053964 w 7361511"/>
              <a:gd name="connsiteY31" fmla="*/ 6347740 h 8467631"/>
              <a:gd name="connsiteX32" fmla="*/ 895983 w 7361511"/>
              <a:gd name="connsiteY32" fmla="*/ 1269266 h 8467631"/>
              <a:gd name="connsiteX33" fmla="*/ 895983 w 7361511"/>
              <a:gd name="connsiteY33" fmla="*/ 3232367 h 8467631"/>
              <a:gd name="connsiteX34" fmla="*/ 610794 w 7361511"/>
              <a:gd name="connsiteY34" fmla="*/ 2820653 h 8467631"/>
              <a:gd name="connsiteX35" fmla="*/ 610794 w 7361511"/>
              <a:gd name="connsiteY35" fmla="*/ 1466813 h 8467631"/>
              <a:gd name="connsiteX36" fmla="*/ 2728361 w 7361511"/>
              <a:gd name="connsiteY36" fmla="*/ 0 h 8467631"/>
              <a:gd name="connsiteX37" fmla="*/ 2728361 w 7361511"/>
              <a:gd name="connsiteY37" fmla="*/ 5877683 h 8467631"/>
              <a:gd name="connsiteX38" fmla="*/ 2443171 w 7361511"/>
              <a:gd name="connsiteY38" fmla="*/ 5465968 h 8467631"/>
              <a:gd name="connsiteX39" fmla="*/ 2443171 w 7361511"/>
              <a:gd name="connsiteY39" fmla="*/ 197548 h 8467631"/>
              <a:gd name="connsiteX40" fmla="*/ 0 w 7361511"/>
              <a:gd name="connsiteY40" fmla="*/ 1889902 h 8467631"/>
              <a:gd name="connsiteX41" fmla="*/ 285190 w 7361511"/>
              <a:gd name="connsiteY41" fmla="*/ 1692355 h 8467631"/>
              <a:gd name="connsiteX42" fmla="*/ 285190 w 7361511"/>
              <a:gd name="connsiteY42" fmla="*/ 2350594 h 8467631"/>
              <a:gd name="connsiteX43" fmla="*/ 0 w 7361511"/>
              <a:gd name="connsiteY43" fmla="*/ 1938879 h 8467631"/>
              <a:gd name="connsiteX44" fmla="*/ 2117569 w 7361511"/>
              <a:gd name="connsiteY44" fmla="*/ 423088 h 8467631"/>
              <a:gd name="connsiteX45" fmla="*/ 2117569 w 7361511"/>
              <a:gd name="connsiteY45" fmla="*/ 4995912 h 8467631"/>
              <a:gd name="connsiteX46" fmla="*/ 1832379 w 7361511"/>
              <a:gd name="connsiteY46" fmla="*/ 4584197 h 8467631"/>
              <a:gd name="connsiteX47" fmla="*/ 1832379 w 7361511"/>
              <a:gd name="connsiteY47" fmla="*/ 620636 h 8467631"/>
              <a:gd name="connsiteX48" fmla="*/ 1506777 w 7361511"/>
              <a:gd name="connsiteY48" fmla="*/ 846176 h 8467631"/>
              <a:gd name="connsiteX49" fmla="*/ 1506777 w 7361511"/>
              <a:gd name="connsiteY49" fmla="*/ 4114141 h 8467631"/>
              <a:gd name="connsiteX50" fmla="*/ 1221587 w 7361511"/>
              <a:gd name="connsiteY50" fmla="*/ 3702425 h 8467631"/>
              <a:gd name="connsiteX51" fmla="*/ 1221587 w 7361511"/>
              <a:gd name="connsiteY51" fmla="*/ 1043724 h 8467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7361511" h="8467631">
                <a:moveTo>
                  <a:pt x="7329514" y="6454811"/>
                </a:moveTo>
                <a:lnTo>
                  <a:pt x="7361511" y="6501004"/>
                </a:lnTo>
                <a:lnTo>
                  <a:pt x="7329514" y="6523168"/>
                </a:lnTo>
                <a:close/>
                <a:moveTo>
                  <a:pt x="6718721" y="5573039"/>
                </a:moveTo>
                <a:lnTo>
                  <a:pt x="7003911" y="5984755"/>
                </a:lnTo>
                <a:lnTo>
                  <a:pt x="7003911" y="6748710"/>
                </a:lnTo>
                <a:lnTo>
                  <a:pt x="6718721" y="6946257"/>
                </a:lnTo>
                <a:close/>
                <a:moveTo>
                  <a:pt x="6107928" y="4691266"/>
                </a:moveTo>
                <a:lnTo>
                  <a:pt x="6393118" y="5102982"/>
                </a:lnTo>
                <a:lnTo>
                  <a:pt x="6393118" y="7171798"/>
                </a:lnTo>
                <a:lnTo>
                  <a:pt x="6107927" y="7369346"/>
                </a:lnTo>
                <a:close/>
                <a:moveTo>
                  <a:pt x="5497135" y="3809494"/>
                </a:moveTo>
                <a:lnTo>
                  <a:pt x="5782325" y="4221209"/>
                </a:lnTo>
                <a:lnTo>
                  <a:pt x="5782325" y="7594887"/>
                </a:lnTo>
                <a:lnTo>
                  <a:pt x="5497135" y="7792435"/>
                </a:lnTo>
                <a:close/>
                <a:moveTo>
                  <a:pt x="4886343" y="2927723"/>
                </a:moveTo>
                <a:lnTo>
                  <a:pt x="5171533" y="3339438"/>
                </a:lnTo>
                <a:lnTo>
                  <a:pt x="5171533" y="8017975"/>
                </a:lnTo>
                <a:lnTo>
                  <a:pt x="4886344" y="8215522"/>
                </a:lnTo>
                <a:close/>
                <a:moveTo>
                  <a:pt x="4275550" y="2045951"/>
                </a:moveTo>
                <a:lnTo>
                  <a:pt x="4560740" y="2457665"/>
                </a:lnTo>
                <a:lnTo>
                  <a:pt x="4560740" y="8441064"/>
                </a:lnTo>
                <a:lnTo>
                  <a:pt x="4522386" y="8467631"/>
                </a:lnTo>
                <a:lnTo>
                  <a:pt x="4275550" y="8111286"/>
                </a:lnTo>
                <a:close/>
                <a:moveTo>
                  <a:pt x="3664757" y="1164178"/>
                </a:moveTo>
                <a:lnTo>
                  <a:pt x="3949947" y="1575893"/>
                </a:lnTo>
                <a:lnTo>
                  <a:pt x="3949947" y="7641229"/>
                </a:lnTo>
                <a:lnTo>
                  <a:pt x="3664757" y="7229513"/>
                </a:lnTo>
                <a:close/>
                <a:moveTo>
                  <a:pt x="3053964" y="282405"/>
                </a:moveTo>
                <a:lnTo>
                  <a:pt x="3339155" y="694122"/>
                </a:lnTo>
                <a:lnTo>
                  <a:pt x="3339154" y="6759456"/>
                </a:lnTo>
                <a:lnTo>
                  <a:pt x="3053964" y="6347740"/>
                </a:lnTo>
                <a:close/>
                <a:moveTo>
                  <a:pt x="895983" y="1269266"/>
                </a:moveTo>
                <a:lnTo>
                  <a:pt x="895983" y="3232367"/>
                </a:lnTo>
                <a:lnTo>
                  <a:pt x="610794" y="2820653"/>
                </a:lnTo>
                <a:lnTo>
                  <a:pt x="610794" y="1466813"/>
                </a:lnTo>
                <a:close/>
                <a:moveTo>
                  <a:pt x="2728361" y="0"/>
                </a:moveTo>
                <a:lnTo>
                  <a:pt x="2728361" y="5877683"/>
                </a:lnTo>
                <a:lnTo>
                  <a:pt x="2443171" y="5465968"/>
                </a:lnTo>
                <a:lnTo>
                  <a:pt x="2443171" y="197548"/>
                </a:lnTo>
                <a:close/>
                <a:moveTo>
                  <a:pt x="0" y="1889902"/>
                </a:moveTo>
                <a:lnTo>
                  <a:pt x="285190" y="1692355"/>
                </a:lnTo>
                <a:lnTo>
                  <a:pt x="285190" y="2350594"/>
                </a:lnTo>
                <a:lnTo>
                  <a:pt x="0" y="1938879"/>
                </a:lnTo>
                <a:close/>
                <a:moveTo>
                  <a:pt x="2117569" y="423088"/>
                </a:moveTo>
                <a:lnTo>
                  <a:pt x="2117569" y="4995912"/>
                </a:lnTo>
                <a:lnTo>
                  <a:pt x="1832379" y="4584197"/>
                </a:lnTo>
                <a:lnTo>
                  <a:pt x="1832379" y="620636"/>
                </a:lnTo>
                <a:close/>
                <a:moveTo>
                  <a:pt x="1506777" y="846176"/>
                </a:moveTo>
                <a:lnTo>
                  <a:pt x="1506777" y="4114141"/>
                </a:lnTo>
                <a:lnTo>
                  <a:pt x="1221587" y="3702425"/>
                </a:lnTo>
                <a:lnTo>
                  <a:pt x="1221587" y="1043724"/>
                </a:lnTo>
                <a:close/>
              </a:path>
            </a:pathLst>
          </a:custGeom>
          <a:solidFill>
            <a:schemeClr val="accent1">
              <a:lumMod val="9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 name="Freeform: Shape 167">
            <a:extLst>
              <a:ext uri="{FF2B5EF4-FFF2-40B4-BE49-F238E27FC236}">
                <a16:creationId xmlns:a16="http://schemas.microsoft.com/office/drawing/2014/main" xmlns="" id="{5234D4CF-C1FA-40A3-A0CF-9CDBD6DC754C}"/>
              </a:ext>
            </a:extLst>
          </p:cNvPr>
          <p:cNvSpPr/>
          <p:nvPr userDrawn="1"/>
        </p:nvSpPr>
        <p:spPr>
          <a:xfrm>
            <a:off x="388733" y="1029252"/>
            <a:ext cx="2388771" cy="5435600"/>
          </a:xfrm>
          <a:custGeom>
            <a:avLst/>
            <a:gdLst>
              <a:gd name="connsiteX0" fmla="*/ 0 w 3583156"/>
              <a:gd name="connsiteY0" fmla="*/ 0 h 8153400"/>
              <a:gd name="connsiteX1" fmla="*/ 3583156 w 3583156"/>
              <a:gd name="connsiteY1" fmla="*/ 0 h 8153400"/>
              <a:gd name="connsiteX2" fmla="*/ 3583156 w 3583156"/>
              <a:gd name="connsiteY2" fmla="*/ 3894509 h 8153400"/>
              <a:gd name="connsiteX3" fmla="*/ 3443915 w 3583156"/>
              <a:gd name="connsiteY3" fmla="*/ 3894509 h 8153400"/>
              <a:gd name="connsiteX4" fmla="*/ 3443915 w 3583156"/>
              <a:gd name="connsiteY4" fmla="*/ 139241 h 8153400"/>
              <a:gd name="connsiteX5" fmla="*/ 139241 w 3583156"/>
              <a:gd name="connsiteY5" fmla="*/ 139241 h 8153400"/>
              <a:gd name="connsiteX6" fmla="*/ 139241 w 3583156"/>
              <a:gd name="connsiteY6" fmla="*/ 8014159 h 8153400"/>
              <a:gd name="connsiteX7" fmla="*/ 323849 w 3583156"/>
              <a:gd name="connsiteY7" fmla="*/ 8014159 h 8153400"/>
              <a:gd name="connsiteX8" fmla="*/ 323849 w 3583156"/>
              <a:gd name="connsiteY8" fmla="*/ 8153400 h 8153400"/>
              <a:gd name="connsiteX9" fmla="*/ 0 w 3583156"/>
              <a:gd name="connsiteY9" fmla="*/ 8153400 h 815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3156" h="8153400">
                <a:moveTo>
                  <a:pt x="0" y="0"/>
                </a:moveTo>
                <a:lnTo>
                  <a:pt x="3583156" y="0"/>
                </a:lnTo>
                <a:lnTo>
                  <a:pt x="3583156" y="3894509"/>
                </a:lnTo>
                <a:lnTo>
                  <a:pt x="3443915" y="3894509"/>
                </a:lnTo>
                <a:lnTo>
                  <a:pt x="3443915" y="139241"/>
                </a:lnTo>
                <a:lnTo>
                  <a:pt x="139241" y="139241"/>
                </a:lnTo>
                <a:lnTo>
                  <a:pt x="139241" y="8014159"/>
                </a:lnTo>
                <a:lnTo>
                  <a:pt x="323849" y="8014159"/>
                </a:lnTo>
                <a:lnTo>
                  <a:pt x="323849" y="8153400"/>
                </a:lnTo>
                <a:lnTo>
                  <a:pt x="0" y="81534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solidFill>
            </a:endParaRPr>
          </a:p>
        </p:txBody>
      </p:sp>
      <p:grpSp>
        <p:nvGrpSpPr>
          <p:cNvPr id="9" name="Group 8">
            <a:extLst>
              <a:ext uri="{FF2B5EF4-FFF2-40B4-BE49-F238E27FC236}">
                <a16:creationId xmlns:a16="http://schemas.microsoft.com/office/drawing/2014/main" xmlns="" id="{AB418A56-7D2A-4130-8498-5C5D15390FEB}"/>
              </a:ext>
            </a:extLst>
          </p:cNvPr>
          <p:cNvGrpSpPr/>
          <p:nvPr userDrawn="1"/>
        </p:nvGrpSpPr>
        <p:grpSpPr>
          <a:xfrm rot="20788243">
            <a:off x="2264354" y="3499755"/>
            <a:ext cx="2315135" cy="2140856"/>
            <a:chOff x="8479089" y="1262387"/>
            <a:chExt cx="6147593" cy="5684813"/>
          </a:xfrm>
        </p:grpSpPr>
        <p:grpSp>
          <p:nvGrpSpPr>
            <p:cNvPr id="10" name="Group 9">
              <a:extLst>
                <a:ext uri="{FF2B5EF4-FFF2-40B4-BE49-F238E27FC236}">
                  <a16:creationId xmlns:a16="http://schemas.microsoft.com/office/drawing/2014/main" xmlns="" id="{6B738F09-BE00-45D3-88A5-FDB1618D8D19}"/>
                </a:ext>
              </a:extLst>
            </p:cNvPr>
            <p:cNvGrpSpPr/>
            <p:nvPr/>
          </p:nvGrpSpPr>
          <p:grpSpPr>
            <a:xfrm rot="20275744" flipH="1">
              <a:off x="9114364" y="4275293"/>
              <a:ext cx="965714" cy="1155036"/>
              <a:chOff x="5704433" y="717502"/>
              <a:chExt cx="7365528" cy="8809481"/>
            </a:xfrm>
          </p:grpSpPr>
          <p:sp>
            <p:nvSpPr>
              <p:cNvPr id="99" name="Freeform: Shape 138">
                <a:extLst>
                  <a:ext uri="{FF2B5EF4-FFF2-40B4-BE49-F238E27FC236}">
                    <a16:creationId xmlns:a16="http://schemas.microsoft.com/office/drawing/2014/main" xmlns="" id="{B7DC8659-9D27-456B-9E4E-B4A13119D357}"/>
                  </a:ext>
                </a:extLst>
              </p:cNvPr>
              <p:cNvSpPr/>
              <p:nvPr/>
            </p:nvSpPr>
            <p:spPr>
              <a:xfrm>
                <a:off x="11674968" y="8268753"/>
                <a:ext cx="765879" cy="1258230"/>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Lst>
                <a:ahLst/>
                <a:cxnLst>
                  <a:cxn ang="0">
                    <a:pos x="connsiteX0" y="connsiteY0"/>
                  </a:cxn>
                  <a:cxn ang="0">
                    <a:pos x="connsiteX1" y="connsiteY1"/>
                  </a:cxn>
                  <a:cxn ang="0">
                    <a:pos x="connsiteX2" y="connsiteY2"/>
                  </a:cxn>
                  <a:cxn ang="0">
                    <a:pos x="connsiteX3" y="connsiteY3"/>
                  </a:cxn>
                </a:cxnLst>
                <a:rect l="l" t="t" r="r" b="b"/>
                <a:pathLst>
                  <a:path w="266700" h="438150">
                    <a:moveTo>
                      <a:pt x="0" y="0"/>
                    </a:moveTo>
                    <a:lnTo>
                      <a:pt x="19050" y="438150"/>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0" name="Freeform: Shape 139">
                <a:extLst>
                  <a:ext uri="{FF2B5EF4-FFF2-40B4-BE49-F238E27FC236}">
                    <a16:creationId xmlns:a16="http://schemas.microsoft.com/office/drawing/2014/main" xmlns="" id="{3A8E1560-9381-49AF-96E5-169BE3FD3DCE}"/>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1" name="Freeform: Shape 140">
                <a:extLst>
                  <a:ext uri="{FF2B5EF4-FFF2-40B4-BE49-F238E27FC236}">
                    <a16:creationId xmlns:a16="http://schemas.microsoft.com/office/drawing/2014/main" xmlns="" id="{585072EC-EAC1-4A8C-A727-218C44150C9A}"/>
                  </a:ext>
                </a:extLst>
              </p:cNvPr>
              <p:cNvSpPr/>
              <p:nvPr/>
            </p:nvSpPr>
            <p:spPr>
              <a:xfrm>
                <a:off x="5704433" y="5540923"/>
                <a:ext cx="793232" cy="589649"/>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Lst>
                <a:ahLst/>
                <a:cxnLst>
                  <a:cxn ang="0">
                    <a:pos x="connsiteX0" y="connsiteY0"/>
                  </a:cxn>
                  <a:cxn ang="0">
                    <a:pos x="connsiteX1" y="connsiteY1"/>
                  </a:cxn>
                  <a:cxn ang="0">
                    <a:pos x="connsiteX2" y="connsiteY2"/>
                  </a:cxn>
                  <a:cxn ang="0">
                    <a:pos x="connsiteX3" y="connsiteY3"/>
                  </a:cxn>
                </a:cxnLst>
                <a:rect l="l" t="t" r="r" b="b"/>
                <a:pathLst>
                  <a:path w="276225" h="205332">
                    <a:moveTo>
                      <a:pt x="157232" y="0"/>
                    </a:moveTo>
                    <a:lnTo>
                      <a:pt x="0" y="205332"/>
                    </a:lnTo>
                    <a:lnTo>
                      <a:pt x="276225" y="157707"/>
                    </a:lnTo>
                    <a:lnTo>
                      <a:pt x="15723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2" name="Freeform: Shape 141">
                <a:extLst>
                  <a:ext uri="{FF2B5EF4-FFF2-40B4-BE49-F238E27FC236}">
                    <a16:creationId xmlns:a16="http://schemas.microsoft.com/office/drawing/2014/main" xmlns="" id="{2C63F105-6E15-46F1-9DCD-F9479B05DEE5}"/>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3" name="Freeform: Shape 142">
                <a:extLst>
                  <a:ext uri="{FF2B5EF4-FFF2-40B4-BE49-F238E27FC236}">
                    <a16:creationId xmlns:a16="http://schemas.microsoft.com/office/drawing/2014/main" xmlns="" id="{0430C843-00CE-447B-8F31-3A35BF7F4D19}"/>
                  </a:ext>
                </a:extLst>
              </p:cNvPr>
              <p:cNvSpPr/>
              <p:nvPr/>
            </p:nvSpPr>
            <p:spPr>
              <a:xfrm>
                <a:off x="10143209" y="2425829"/>
                <a:ext cx="2926752" cy="3993512"/>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Lst>
                <a:ahLst/>
                <a:cxnLst>
                  <a:cxn ang="0">
                    <a:pos x="connsiteX0" y="connsiteY0"/>
                  </a:cxn>
                  <a:cxn ang="0">
                    <a:pos x="connsiteX1" y="connsiteY1"/>
                  </a:cxn>
                  <a:cxn ang="0">
                    <a:pos x="connsiteX2" y="connsiteY2"/>
                  </a:cxn>
                  <a:cxn ang="0">
                    <a:pos x="connsiteX3" y="connsiteY3"/>
                  </a:cxn>
                </a:cxnLst>
                <a:rect l="l" t="t" r="r" b="b"/>
                <a:pathLst>
                  <a:path w="1019175" h="1390650">
                    <a:moveTo>
                      <a:pt x="1019175" y="0"/>
                    </a:moveTo>
                    <a:lnTo>
                      <a:pt x="0" y="295275"/>
                    </a:lnTo>
                    <a:lnTo>
                      <a:pt x="19050" y="1390650"/>
                    </a:lnTo>
                    <a:lnTo>
                      <a:pt x="101917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4" name="Freeform: Shape 143">
                <a:extLst>
                  <a:ext uri="{FF2B5EF4-FFF2-40B4-BE49-F238E27FC236}">
                    <a16:creationId xmlns:a16="http://schemas.microsoft.com/office/drawing/2014/main" xmlns="" id="{230D7E1F-305A-450C-84D1-009E7FA1308B}"/>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5" name="Freeform: Shape 144">
                <a:extLst>
                  <a:ext uri="{FF2B5EF4-FFF2-40B4-BE49-F238E27FC236}">
                    <a16:creationId xmlns:a16="http://schemas.microsoft.com/office/drawing/2014/main" xmlns="" id="{7FDEF37D-0B4C-4463-837A-9B5CC6542C5E}"/>
                  </a:ext>
                </a:extLst>
              </p:cNvPr>
              <p:cNvSpPr/>
              <p:nvPr/>
            </p:nvSpPr>
            <p:spPr>
              <a:xfrm>
                <a:off x="7708809" y="717502"/>
                <a:ext cx="2543812" cy="6236443"/>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Lst>
                <a:ahLst/>
                <a:cxnLst>
                  <a:cxn ang="0">
                    <a:pos x="connsiteX0" y="connsiteY0"/>
                  </a:cxn>
                  <a:cxn ang="0">
                    <a:pos x="connsiteX1" y="connsiteY1"/>
                  </a:cxn>
                  <a:cxn ang="0">
                    <a:pos x="connsiteX2" y="connsiteY2"/>
                  </a:cxn>
                  <a:cxn ang="0">
                    <a:pos x="connsiteX3" y="connsiteY3"/>
                  </a:cxn>
                </a:cxnLst>
                <a:rect l="l" t="t" r="r" b="b"/>
                <a:pathLst>
                  <a:path w="885825" h="2171700">
                    <a:moveTo>
                      <a:pt x="0" y="914400"/>
                    </a:moveTo>
                    <a:lnTo>
                      <a:pt x="871538" y="0"/>
                    </a:lnTo>
                    <a:cubicBezTo>
                      <a:pt x="876300" y="723900"/>
                      <a:pt x="881063" y="1447800"/>
                      <a:pt x="885825" y="2171700"/>
                    </a:cubicBezTo>
                    <a:lnTo>
                      <a:pt x="0" y="91440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1" name="Group 10">
              <a:extLst>
                <a:ext uri="{FF2B5EF4-FFF2-40B4-BE49-F238E27FC236}">
                  <a16:creationId xmlns:a16="http://schemas.microsoft.com/office/drawing/2014/main" xmlns="" id="{6700D410-542E-4490-AC2E-5733428A9F83}"/>
                </a:ext>
              </a:extLst>
            </p:cNvPr>
            <p:cNvGrpSpPr/>
            <p:nvPr/>
          </p:nvGrpSpPr>
          <p:grpSpPr>
            <a:xfrm rot="20275744" flipH="1">
              <a:off x="8479089" y="5341625"/>
              <a:ext cx="1416763" cy="1605575"/>
              <a:chOff x="5365048" y="479821"/>
              <a:chExt cx="8036930" cy="9108010"/>
            </a:xfrm>
          </p:grpSpPr>
          <p:sp>
            <p:nvSpPr>
              <p:cNvPr id="92" name="Freeform: Shape 131">
                <a:extLst>
                  <a:ext uri="{FF2B5EF4-FFF2-40B4-BE49-F238E27FC236}">
                    <a16:creationId xmlns:a16="http://schemas.microsoft.com/office/drawing/2014/main" xmlns="" id="{FC3E2579-7C0E-49CE-A38F-AD49B5FF5C18}"/>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3" name="Freeform: Shape 132">
                <a:extLst>
                  <a:ext uri="{FF2B5EF4-FFF2-40B4-BE49-F238E27FC236}">
                    <a16:creationId xmlns:a16="http://schemas.microsoft.com/office/drawing/2014/main" xmlns="" id="{F720685C-A63C-4EE8-A0F3-8B5F5E67F007}"/>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4" name="Freeform: Shape 133">
                <a:extLst>
                  <a:ext uri="{FF2B5EF4-FFF2-40B4-BE49-F238E27FC236}">
                    <a16:creationId xmlns:a16="http://schemas.microsoft.com/office/drawing/2014/main" xmlns="" id="{6DE35E59-3952-4EEF-909A-DF104EB419D6}"/>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5" name="Freeform: Shape 134">
                <a:extLst>
                  <a:ext uri="{FF2B5EF4-FFF2-40B4-BE49-F238E27FC236}">
                    <a16:creationId xmlns:a16="http://schemas.microsoft.com/office/drawing/2014/main" xmlns="" id="{501B19BB-6475-456B-B918-41FBADBDFD38}"/>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6" name="Freeform: Shape 135">
                <a:extLst>
                  <a:ext uri="{FF2B5EF4-FFF2-40B4-BE49-F238E27FC236}">
                    <a16:creationId xmlns:a16="http://schemas.microsoft.com/office/drawing/2014/main" xmlns="" id="{8C2EA56C-7A9A-4469-A4AE-1EA267D79667}"/>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7" name="Freeform: Shape 136">
                <a:extLst>
                  <a:ext uri="{FF2B5EF4-FFF2-40B4-BE49-F238E27FC236}">
                    <a16:creationId xmlns:a16="http://schemas.microsoft.com/office/drawing/2014/main" xmlns="" id="{86FA2514-C561-429A-BF52-4E36E2723D8C}"/>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8" name="Freeform: Shape 137">
                <a:extLst>
                  <a:ext uri="{FF2B5EF4-FFF2-40B4-BE49-F238E27FC236}">
                    <a16:creationId xmlns:a16="http://schemas.microsoft.com/office/drawing/2014/main" xmlns="" id="{E31D85F1-37B9-4685-82B7-A8D035891475}"/>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2" name="Group 11">
              <a:extLst>
                <a:ext uri="{FF2B5EF4-FFF2-40B4-BE49-F238E27FC236}">
                  <a16:creationId xmlns:a16="http://schemas.microsoft.com/office/drawing/2014/main" xmlns="" id="{F4632AC1-AF4C-4594-996E-7255A1A0B775}"/>
                </a:ext>
              </a:extLst>
            </p:cNvPr>
            <p:cNvGrpSpPr/>
            <p:nvPr/>
          </p:nvGrpSpPr>
          <p:grpSpPr>
            <a:xfrm rot="20275744" flipH="1">
              <a:off x="10278521" y="5974428"/>
              <a:ext cx="496268" cy="512648"/>
              <a:chOff x="5365048" y="1982197"/>
              <a:chExt cx="7362621" cy="7605634"/>
            </a:xfrm>
          </p:grpSpPr>
          <p:sp>
            <p:nvSpPr>
              <p:cNvPr id="85" name="Freeform: Shape 124">
                <a:extLst>
                  <a:ext uri="{FF2B5EF4-FFF2-40B4-BE49-F238E27FC236}">
                    <a16:creationId xmlns:a16="http://schemas.microsoft.com/office/drawing/2014/main" xmlns="" id="{89B70B08-F517-40CC-8C79-7C67CBA9FD67}"/>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6" name="Freeform: Shape 125">
                <a:extLst>
                  <a:ext uri="{FF2B5EF4-FFF2-40B4-BE49-F238E27FC236}">
                    <a16:creationId xmlns:a16="http://schemas.microsoft.com/office/drawing/2014/main" xmlns="" id="{5BD33883-AAD7-44F7-BD37-9B8ECADB67A7}"/>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7" name="Freeform: Shape 126">
                <a:extLst>
                  <a:ext uri="{FF2B5EF4-FFF2-40B4-BE49-F238E27FC236}">
                    <a16:creationId xmlns:a16="http://schemas.microsoft.com/office/drawing/2014/main" xmlns="" id="{307A9DD2-FFCD-4720-94D7-F30DB64636B8}"/>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8" name="Freeform: Shape 127">
                <a:extLst>
                  <a:ext uri="{FF2B5EF4-FFF2-40B4-BE49-F238E27FC236}">
                    <a16:creationId xmlns:a16="http://schemas.microsoft.com/office/drawing/2014/main" xmlns="" id="{AD2DFBBD-AAD1-447F-BB48-1B2BCB778C17}"/>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9" name="Freeform: Shape 128">
                <a:extLst>
                  <a:ext uri="{FF2B5EF4-FFF2-40B4-BE49-F238E27FC236}">
                    <a16:creationId xmlns:a16="http://schemas.microsoft.com/office/drawing/2014/main" xmlns="" id="{7E774126-BA1E-4A48-8286-FFA0F8E3F8D0}"/>
                  </a:ext>
                </a:extLst>
              </p:cNvPr>
              <p:cNvSpPr/>
              <p:nvPr/>
            </p:nvSpPr>
            <p:spPr>
              <a:xfrm>
                <a:off x="9871173" y="3444023"/>
                <a:ext cx="1940058" cy="2975318"/>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 name="connsiteX0" fmla="*/ 1247497 w 1247497"/>
                  <a:gd name="connsiteY0" fmla="*/ 0 h 1024830"/>
                  <a:gd name="connsiteX1" fmla="*/ 0 w 1247497"/>
                  <a:gd name="connsiteY1" fmla="*/ 277330 h 1024830"/>
                  <a:gd name="connsiteX2" fmla="*/ 113780 w 1247497"/>
                  <a:gd name="connsiteY2" fmla="*/ 1024830 h 1024830"/>
                  <a:gd name="connsiteX3" fmla="*/ 1247497 w 1247497"/>
                  <a:gd name="connsiteY3" fmla="*/ 0 h 1024830"/>
                  <a:gd name="connsiteX0" fmla="*/ 675581 w 675581"/>
                  <a:gd name="connsiteY0" fmla="*/ 0 h 1036087"/>
                  <a:gd name="connsiteX1" fmla="*/ 0 w 675581"/>
                  <a:gd name="connsiteY1" fmla="*/ 288587 h 1036087"/>
                  <a:gd name="connsiteX2" fmla="*/ 113780 w 675581"/>
                  <a:gd name="connsiteY2" fmla="*/ 1036087 h 1036087"/>
                  <a:gd name="connsiteX3" fmla="*/ 675581 w 675581"/>
                  <a:gd name="connsiteY3" fmla="*/ 0 h 1036087"/>
                </a:gdLst>
                <a:ahLst/>
                <a:cxnLst>
                  <a:cxn ang="0">
                    <a:pos x="connsiteX0" y="connsiteY0"/>
                  </a:cxn>
                  <a:cxn ang="0">
                    <a:pos x="connsiteX1" y="connsiteY1"/>
                  </a:cxn>
                  <a:cxn ang="0">
                    <a:pos x="connsiteX2" y="connsiteY2"/>
                  </a:cxn>
                  <a:cxn ang="0">
                    <a:pos x="connsiteX3" y="connsiteY3"/>
                  </a:cxn>
                </a:cxnLst>
                <a:rect l="l" t="t" r="r" b="b"/>
                <a:pathLst>
                  <a:path w="675581" h="1036087">
                    <a:moveTo>
                      <a:pt x="675581" y="0"/>
                    </a:moveTo>
                    <a:lnTo>
                      <a:pt x="0" y="288587"/>
                    </a:lnTo>
                    <a:lnTo>
                      <a:pt x="113780" y="1036087"/>
                    </a:lnTo>
                    <a:lnTo>
                      <a:pt x="675581"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0" name="Freeform: Shape 129">
                <a:extLst>
                  <a:ext uri="{FF2B5EF4-FFF2-40B4-BE49-F238E27FC236}">
                    <a16:creationId xmlns:a16="http://schemas.microsoft.com/office/drawing/2014/main" xmlns="" id="{82E37550-39D3-476A-9D0C-CB0EE00DFCD5}"/>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1" name="Freeform: Shape 130">
                <a:extLst>
                  <a:ext uri="{FF2B5EF4-FFF2-40B4-BE49-F238E27FC236}">
                    <a16:creationId xmlns:a16="http://schemas.microsoft.com/office/drawing/2014/main" xmlns="" id="{5C742560-5EB7-40E4-8A20-8D18F0243DAB}"/>
                  </a:ext>
                </a:extLst>
              </p:cNvPr>
              <p:cNvSpPr/>
              <p:nvPr/>
            </p:nvSpPr>
            <p:spPr>
              <a:xfrm>
                <a:off x="7708809" y="1982197"/>
                <a:ext cx="2543813" cy="4971750"/>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 name="connsiteX0" fmla="*/ 0 w 993639"/>
                  <a:gd name="connsiteY0" fmla="*/ 595440 h 1852740"/>
                  <a:gd name="connsiteX1" fmla="*/ 993498 w 993639"/>
                  <a:gd name="connsiteY1" fmla="*/ 0 h 1852740"/>
                  <a:gd name="connsiteX2" fmla="*/ 885825 w 993639"/>
                  <a:gd name="connsiteY2" fmla="*/ 1852740 h 1852740"/>
                  <a:gd name="connsiteX3" fmla="*/ 0 w 993639"/>
                  <a:gd name="connsiteY3" fmla="*/ 595440 h 1852740"/>
                  <a:gd name="connsiteX0" fmla="*/ 0 w 885825"/>
                  <a:gd name="connsiteY0" fmla="*/ 473999 h 1731299"/>
                  <a:gd name="connsiteX1" fmla="*/ 784851 w 885825"/>
                  <a:gd name="connsiteY1" fmla="*/ 0 h 1731299"/>
                  <a:gd name="connsiteX2" fmla="*/ 885825 w 885825"/>
                  <a:gd name="connsiteY2" fmla="*/ 1731299 h 1731299"/>
                  <a:gd name="connsiteX3" fmla="*/ 0 w 885825"/>
                  <a:gd name="connsiteY3" fmla="*/ 473999 h 1731299"/>
                </a:gdLst>
                <a:ahLst/>
                <a:cxnLst>
                  <a:cxn ang="0">
                    <a:pos x="connsiteX0" y="connsiteY0"/>
                  </a:cxn>
                  <a:cxn ang="0">
                    <a:pos x="connsiteX1" y="connsiteY1"/>
                  </a:cxn>
                  <a:cxn ang="0">
                    <a:pos x="connsiteX2" y="connsiteY2"/>
                  </a:cxn>
                  <a:cxn ang="0">
                    <a:pos x="connsiteX3" y="connsiteY3"/>
                  </a:cxn>
                </a:cxnLst>
                <a:rect l="l" t="t" r="r" b="b"/>
                <a:pathLst>
                  <a:path w="885825" h="1731299">
                    <a:moveTo>
                      <a:pt x="0" y="473999"/>
                    </a:moveTo>
                    <a:lnTo>
                      <a:pt x="784851" y="0"/>
                    </a:lnTo>
                    <a:cubicBezTo>
                      <a:pt x="789613" y="723900"/>
                      <a:pt x="881063" y="1007399"/>
                      <a:pt x="885825" y="1731299"/>
                    </a:cubicBezTo>
                    <a:lnTo>
                      <a:pt x="0" y="473999"/>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3" name="Group 12">
              <a:extLst>
                <a:ext uri="{FF2B5EF4-FFF2-40B4-BE49-F238E27FC236}">
                  <a16:creationId xmlns:a16="http://schemas.microsoft.com/office/drawing/2014/main" xmlns="" id="{8524E513-E2C8-468A-A58A-CFC7E25F7891}"/>
                </a:ext>
              </a:extLst>
            </p:cNvPr>
            <p:cNvGrpSpPr/>
            <p:nvPr/>
          </p:nvGrpSpPr>
          <p:grpSpPr>
            <a:xfrm rot="20275744" flipH="1">
              <a:off x="11620616" y="3813253"/>
              <a:ext cx="1199247" cy="1359069"/>
              <a:chOff x="5365051" y="479822"/>
              <a:chExt cx="8036930" cy="9108006"/>
            </a:xfrm>
          </p:grpSpPr>
          <p:sp>
            <p:nvSpPr>
              <p:cNvPr id="78" name="Freeform: Shape 117">
                <a:extLst>
                  <a:ext uri="{FF2B5EF4-FFF2-40B4-BE49-F238E27FC236}">
                    <a16:creationId xmlns:a16="http://schemas.microsoft.com/office/drawing/2014/main" xmlns="" id="{2169EB12-DA5E-44B6-8F39-54A0F020640E}"/>
                  </a:ext>
                </a:extLst>
              </p:cNvPr>
              <p:cNvSpPr/>
              <p:nvPr/>
            </p:nvSpPr>
            <p:spPr>
              <a:xfrm>
                <a:off x="11674978" y="8268752"/>
                <a:ext cx="1052698" cy="1319076"/>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9" name="Freeform: Shape 118">
                <a:extLst>
                  <a:ext uri="{FF2B5EF4-FFF2-40B4-BE49-F238E27FC236}">
                    <a16:creationId xmlns:a16="http://schemas.microsoft.com/office/drawing/2014/main" xmlns="" id="{8C6E7EBD-1C9C-466A-AD4E-1DB6D8D8C9F9}"/>
                  </a:ext>
                </a:extLst>
              </p:cNvPr>
              <p:cNvSpPr/>
              <p:nvPr/>
            </p:nvSpPr>
            <p:spPr>
              <a:xfrm>
                <a:off x="9107333" y="6879848"/>
                <a:ext cx="3333521" cy="1613813"/>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0" name="Freeform: Shape 119">
                <a:extLst>
                  <a:ext uri="{FF2B5EF4-FFF2-40B4-BE49-F238E27FC236}">
                    <a16:creationId xmlns:a16="http://schemas.microsoft.com/office/drawing/2014/main" xmlns="" id="{570A29CA-6CC1-490C-9C31-08B6E00B3901}"/>
                  </a:ext>
                </a:extLst>
              </p:cNvPr>
              <p:cNvSpPr/>
              <p:nvPr/>
            </p:nvSpPr>
            <p:spPr>
              <a:xfrm>
                <a:off x="5365051" y="5540920"/>
                <a:ext cx="1132614" cy="452887"/>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1" name="Freeform: Shape 120">
                <a:extLst>
                  <a:ext uri="{FF2B5EF4-FFF2-40B4-BE49-F238E27FC236}">
                    <a16:creationId xmlns:a16="http://schemas.microsoft.com/office/drawing/2014/main" xmlns="" id="{C891C4E6-CB29-4C2D-90B2-D70B47755178}"/>
                  </a:ext>
                </a:extLst>
              </p:cNvPr>
              <p:cNvSpPr/>
              <p:nvPr/>
            </p:nvSpPr>
            <p:spPr>
              <a:xfrm>
                <a:off x="6149703" y="5215816"/>
                <a:ext cx="1586462" cy="2373445"/>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2" name="Freeform: Shape 121">
                <a:extLst>
                  <a:ext uri="{FF2B5EF4-FFF2-40B4-BE49-F238E27FC236}">
                    <a16:creationId xmlns:a16="http://schemas.microsoft.com/office/drawing/2014/main" xmlns="" id="{1E1001C2-8267-477D-89A7-F90FDF5DB246}"/>
                  </a:ext>
                </a:extLst>
              </p:cNvPr>
              <p:cNvSpPr/>
              <p:nvPr/>
            </p:nvSpPr>
            <p:spPr>
              <a:xfrm>
                <a:off x="9871175" y="2566273"/>
                <a:ext cx="3530806"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3" name="Freeform: Shape 122">
                <a:extLst>
                  <a:ext uri="{FF2B5EF4-FFF2-40B4-BE49-F238E27FC236}">
                    <a16:creationId xmlns:a16="http://schemas.microsoft.com/office/drawing/2014/main" xmlns="" id="{66729FEA-1322-4C15-BE3C-1C6A37D38183}"/>
                  </a:ext>
                </a:extLst>
              </p:cNvPr>
              <p:cNvSpPr/>
              <p:nvPr/>
            </p:nvSpPr>
            <p:spPr>
              <a:xfrm>
                <a:off x="7585443" y="3324704"/>
                <a:ext cx="2667181" cy="4626400"/>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4" name="Freeform: Shape 123">
                <a:extLst>
                  <a:ext uri="{FF2B5EF4-FFF2-40B4-BE49-F238E27FC236}">
                    <a16:creationId xmlns:a16="http://schemas.microsoft.com/office/drawing/2014/main" xmlns="" id="{9C27F096-CD01-4245-8DA2-8C084E2D4440}"/>
                  </a:ext>
                </a:extLst>
              </p:cNvPr>
              <p:cNvSpPr/>
              <p:nvPr/>
            </p:nvSpPr>
            <p:spPr>
              <a:xfrm>
                <a:off x="7708807" y="479822"/>
                <a:ext cx="2543816" cy="6474125"/>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4" name="Group 13">
              <a:extLst>
                <a:ext uri="{FF2B5EF4-FFF2-40B4-BE49-F238E27FC236}">
                  <a16:creationId xmlns:a16="http://schemas.microsoft.com/office/drawing/2014/main" xmlns="" id="{78CEB3E5-BC80-48C6-8415-C2DFAE3BD223}"/>
                </a:ext>
              </a:extLst>
            </p:cNvPr>
            <p:cNvGrpSpPr/>
            <p:nvPr/>
          </p:nvGrpSpPr>
          <p:grpSpPr>
            <a:xfrm rot="20073958" flipH="1">
              <a:off x="10116519" y="4915091"/>
              <a:ext cx="1567652" cy="1079675"/>
              <a:chOff x="3667032" y="1708483"/>
              <a:chExt cx="8105829" cy="5582653"/>
            </a:xfrm>
          </p:grpSpPr>
          <p:sp>
            <p:nvSpPr>
              <p:cNvPr id="71" name="Freeform: Shape 110">
                <a:extLst>
                  <a:ext uri="{FF2B5EF4-FFF2-40B4-BE49-F238E27FC236}">
                    <a16:creationId xmlns:a16="http://schemas.microsoft.com/office/drawing/2014/main" xmlns="" id="{FCC0AB56-626B-44BB-897D-173DA3087149}"/>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2" name="Freeform: Shape 111">
                <a:extLst>
                  <a:ext uri="{FF2B5EF4-FFF2-40B4-BE49-F238E27FC236}">
                    <a16:creationId xmlns:a16="http://schemas.microsoft.com/office/drawing/2014/main" xmlns="" id="{9F5555B2-70BE-43DD-B410-FF80124DFB2B}"/>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3" name="Freeform: Shape 112">
                <a:extLst>
                  <a:ext uri="{FF2B5EF4-FFF2-40B4-BE49-F238E27FC236}">
                    <a16:creationId xmlns:a16="http://schemas.microsoft.com/office/drawing/2014/main" xmlns="" id="{7C6CB87F-E252-406E-BD88-096A9A34CCA3}"/>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4" name="Freeform: Shape 113">
                <a:extLst>
                  <a:ext uri="{FF2B5EF4-FFF2-40B4-BE49-F238E27FC236}">
                    <a16:creationId xmlns:a16="http://schemas.microsoft.com/office/drawing/2014/main" xmlns="" id="{F6737F00-F775-4784-B59F-E5F4A06D5344}"/>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5" name="Freeform: Shape 114">
                <a:extLst>
                  <a:ext uri="{FF2B5EF4-FFF2-40B4-BE49-F238E27FC236}">
                    <a16:creationId xmlns:a16="http://schemas.microsoft.com/office/drawing/2014/main" xmlns="" id="{58CF56DE-8CEC-4B4E-B918-C1DFB6A5FEE2}"/>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6" name="Freeform: Shape 115">
                <a:extLst>
                  <a:ext uri="{FF2B5EF4-FFF2-40B4-BE49-F238E27FC236}">
                    <a16:creationId xmlns:a16="http://schemas.microsoft.com/office/drawing/2014/main" xmlns="" id="{C0001AC1-5456-4312-AF36-914B7BB6D8B6}"/>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7" name="Freeform: Shape 116">
                <a:extLst>
                  <a:ext uri="{FF2B5EF4-FFF2-40B4-BE49-F238E27FC236}">
                    <a16:creationId xmlns:a16="http://schemas.microsoft.com/office/drawing/2014/main" xmlns="" id="{0DDF2BA6-4189-4AC4-AB05-6B7AB839F670}"/>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grpSp>
          <p:nvGrpSpPr>
            <p:cNvPr id="15" name="Group 14">
              <a:extLst>
                <a:ext uri="{FF2B5EF4-FFF2-40B4-BE49-F238E27FC236}">
                  <a16:creationId xmlns:a16="http://schemas.microsoft.com/office/drawing/2014/main" xmlns="" id="{3F94258E-8492-48DA-9616-17FFEA325B93}"/>
                </a:ext>
              </a:extLst>
            </p:cNvPr>
            <p:cNvGrpSpPr/>
            <p:nvPr/>
          </p:nvGrpSpPr>
          <p:grpSpPr>
            <a:xfrm rot="20073958" flipH="1">
              <a:off x="10286237" y="3877079"/>
              <a:ext cx="981094" cy="675699"/>
              <a:chOff x="3667032" y="1708483"/>
              <a:chExt cx="8105829" cy="5582653"/>
            </a:xfrm>
          </p:grpSpPr>
          <p:sp>
            <p:nvSpPr>
              <p:cNvPr id="64" name="Freeform: Shape 103">
                <a:extLst>
                  <a:ext uri="{FF2B5EF4-FFF2-40B4-BE49-F238E27FC236}">
                    <a16:creationId xmlns:a16="http://schemas.microsoft.com/office/drawing/2014/main" xmlns="" id="{BCDD47DD-FE7C-4A6C-9773-3FDD1269F05E}"/>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5" name="Freeform: Shape 104">
                <a:extLst>
                  <a:ext uri="{FF2B5EF4-FFF2-40B4-BE49-F238E27FC236}">
                    <a16:creationId xmlns:a16="http://schemas.microsoft.com/office/drawing/2014/main" xmlns="" id="{D14748D4-0EF0-46A5-BB1E-C3876C300683}"/>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6" name="Freeform: Shape 105">
                <a:extLst>
                  <a:ext uri="{FF2B5EF4-FFF2-40B4-BE49-F238E27FC236}">
                    <a16:creationId xmlns:a16="http://schemas.microsoft.com/office/drawing/2014/main" xmlns="" id="{00F5CC18-E877-471D-A6C7-D1E9B8FF8EB8}"/>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7" name="Freeform: Shape 106">
                <a:extLst>
                  <a:ext uri="{FF2B5EF4-FFF2-40B4-BE49-F238E27FC236}">
                    <a16:creationId xmlns:a16="http://schemas.microsoft.com/office/drawing/2014/main" xmlns="" id="{93F6DF02-1AEB-45DE-AFC1-367D8AD20521}"/>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8" name="Freeform: Shape 107">
                <a:extLst>
                  <a:ext uri="{FF2B5EF4-FFF2-40B4-BE49-F238E27FC236}">
                    <a16:creationId xmlns:a16="http://schemas.microsoft.com/office/drawing/2014/main" xmlns="" id="{950D4811-28B8-4155-B542-0267B4D7F6A8}"/>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9" name="Freeform: Shape 108">
                <a:extLst>
                  <a:ext uri="{FF2B5EF4-FFF2-40B4-BE49-F238E27FC236}">
                    <a16:creationId xmlns:a16="http://schemas.microsoft.com/office/drawing/2014/main" xmlns="" id="{C2E5FAA2-8A3B-44B6-BF6F-24890A7306F8}"/>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0" name="Freeform: Shape 109">
                <a:extLst>
                  <a:ext uri="{FF2B5EF4-FFF2-40B4-BE49-F238E27FC236}">
                    <a16:creationId xmlns:a16="http://schemas.microsoft.com/office/drawing/2014/main" xmlns="" id="{E490B12C-A200-46FA-BC51-A665EE4FFD8A}"/>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6" name="Group 15">
              <a:extLst>
                <a:ext uri="{FF2B5EF4-FFF2-40B4-BE49-F238E27FC236}">
                  <a16:creationId xmlns:a16="http://schemas.microsoft.com/office/drawing/2014/main" xmlns="" id="{E777C03F-1225-43D8-8EE3-6D63ADD53603}"/>
                </a:ext>
              </a:extLst>
            </p:cNvPr>
            <p:cNvGrpSpPr/>
            <p:nvPr/>
          </p:nvGrpSpPr>
          <p:grpSpPr>
            <a:xfrm rot="20275744" flipH="1">
              <a:off x="10178216" y="1637990"/>
              <a:ext cx="1416763" cy="1605575"/>
              <a:chOff x="5365048" y="479821"/>
              <a:chExt cx="8036930" cy="9108010"/>
            </a:xfrm>
          </p:grpSpPr>
          <p:sp>
            <p:nvSpPr>
              <p:cNvPr id="57" name="Freeform: Shape 96">
                <a:extLst>
                  <a:ext uri="{FF2B5EF4-FFF2-40B4-BE49-F238E27FC236}">
                    <a16:creationId xmlns:a16="http://schemas.microsoft.com/office/drawing/2014/main" xmlns="" id="{62E72525-178B-4FA0-84BF-CC01B581051B}"/>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8" name="Freeform: Shape 97">
                <a:extLst>
                  <a:ext uri="{FF2B5EF4-FFF2-40B4-BE49-F238E27FC236}">
                    <a16:creationId xmlns:a16="http://schemas.microsoft.com/office/drawing/2014/main" xmlns="" id="{69CC5269-8E33-44FE-9CE8-DB9A37AA8711}"/>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9" name="Freeform: Shape 98">
                <a:extLst>
                  <a:ext uri="{FF2B5EF4-FFF2-40B4-BE49-F238E27FC236}">
                    <a16:creationId xmlns:a16="http://schemas.microsoft.com/office/drawing/2014/main" xmlns="" id="{6404344F-BCA1-4CF1-BE67-5C7679EB5426}"/>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0" name="Freeform: Shape 99">
                <a:extLst>
                  <a:ext uri="{FF2B5EF4-FFF2-40B4-BE49-F238E27FC236}">
                    <a16:creationId xmlns:a16="http://schemas.microsoft.com/office/drawing/2014/main" xmlns="" id="{6734C2D2-F60A-42DD-B42B-64384E825774}"/>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1" name="Freeform: Shape 100">
                <a:extLst>
                  <a:ext uri="{FF2B5EF4-FFF2-40B4-BE49-F238E27FC236}">
                    <a16:creationId xmlns:a16="http://schemas.microsoft.com/office/drawing/2014/main" xmlns="" id="{426592D0-DC86-4FEE-A0C6-1D7DA6412183}"/>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2" name="Freeform: Shape 101">
                <a:extLst>
                  <a:ext uri="{FF2B5EF4-FFF2-40B4-BE49-F238E27FC236}">
                    <a16:creationId xmlns:a16="http://schemas.microsoft.com/office/drawing/2014/main" xmlns="" id="{0B87A9A3-74F6-420F-AFBC-CC0A40DFF155}"/>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3" name="Freeform: Shape 102">
                <a:extLst>
                  <a:ext uri="{FF2B5EF4-FFF2-40B4-BE49-F238E27FC236}">
                    <a16:creationId xmlns:a16="http://schemas.microsoft.com/office/drawing/2014/main" xmlns="" id="{71BAFB78-B42B-4B72-A936-0DCE58C642A8}"/>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7" name="Group 16">
              <a:extLst>
                <a:ext uri="{FF2B5EF4-FFF2-40B4-BE49-F238E27FC236}">
                  <a16:creationId xmlns:a16="http://schemas.microsoft.com/office/drawing/2014/main" xmlns="" id="{879CCFBB-54D7-4D4F-9064-405F738524D6}"/>
                </a:ext>
              </a:extLst>
            </p:cNvPr>
            <p:cNvGrpSpPr/>
            <p:nvPr/>
          </p:nvGrpSpPr>
          <p:grpSpPr>
            <a:xfrm rot="20275744" flipH="1">
              <a:off x="11852978" y="2424207"/>
              <a:ext cx="1074020" cy="1217154"/>
              <a:chOff x="5365048" y="479821"/>
              <a:chExt cx="8036930" cy="9108010"/>
            </a:xfrm>
          </p:grpSpPr>
          <p:sp>
            <p:nvSpPr>
              <p:cNvPr id="50" name="Freeform: Shape 89">
                <a:extLst>
                  <a:ext uri="{FF2B5EF4-FFF2-40B4-BE49-F238E27FC236}">
                    <a16:creationId xmlns:a16="http://schemas.microsoft.com/office/drawing/2014/main" xmlns="" id="{35B5626F-E6D7-4A94-BF42-F2FAB1CD8641}"/>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1" name="Freeform: Shape 90">
                <a:extLst>
                  <a:ext uri="{FF2B5EF4-FFF2-40B4-BE49-F238E27FC236}">
                    <a16:creationId xmlns:a16="http://schemas.microsoft.com/office/drawing/2014/main" xmlns="" id="{9434F757-486E-4106-A1E3-0218FEF3CCBA}"/>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2" name="Freeform: Shape 91">
                <a:extLst>
                  <a:ext uri="{FF2B5EF4-FFF2-40B4-BE49-F238E27FC236}">
                    <a16:creationId xmlns:a16="http://schemas.microsoft.com/office/drawing/2014/main" xmlns="" id="{107355F6-81D2-4D0A-B020-739E29AAB2E2}"/>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3" name="Freeform: Shape 92">
                <a:extLst>
                  <a:ext uri="{FF2B5EF4-FFF2-40B4-BE49-F238E27FC236}">
                    <a16:creationId xmlns:a16="http://schemas.microsoft.com/office/drawing/2014/main" xmlns="" id="{1AD154E2-89F2-432E-AA9B-7424E2761CD7}"/>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4" name="Freeform: Shape 93">
                <a:extLst>
                  <a:ext uri="{FF2B5EF4-FFF2-40B4-BE49-F238E27FC236}">
                    <a16:creationId xmlns:a16="http://schemas.microsoft.com/office/drawing/2014/main" xmlns="" id="{B6617580-2F50-45D1-B20C-A64020C0BDB1}"/>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5" name="Freeform: Shape 94">
                <a:extLst>
                  <a:ext uri="{FF2B5EF4-FFF2-40B4-BE49-F238E27FC236}">
                    <a16:creationId xmlns:a16="http://schemas.microsoft.com/office/drawing/2014/main" xmlns="" id="{A7D66DE4-00B6-4AC5-BD23-7E2CCEE95FD3}"/>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6" name="Freeform: Shape 95">
                <a:extLst>
                  <a:ext uri="{FF2B5EF4-FFF2-40B4-BE49-F238E27FC236}">
                    <a16:creationId xmlns:a16="http://schemas.microsoft.com/office/drawing/2014/main" xmlns="" id="{BAE1DCA4-A861-42AE-944C-5EC37A8C55AC}"/>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8" name="Group 17">
              <a:extLst>
                <a:ext uri="{FF2B5EF4-FFF2-40B4-BE49-F238E27FC236}">
                  <a16:creationId xmlns:a16="http://schemas.microsoft.com/office/drawing/2014/main" xmlns="" id="{E7342380-A1E7-43F3-9E43-7F9C32335906}"/>
                </a:ext>
              </a:extLst>
            </p:cNvPr>
            <p:cNvGrpSpPr/>
            <p:nvPr/>
          </p:nvGrpSpPr>
          <p:grpSpPr>
            <a:xfrm rot="21043784" flipH="1">
              <a:off x="12949687" y="4848328"/>
              <a:ext cx="885221" cy="609671"/>
              <a:chOff x="3667032" y="1708483"/>
              <a:chExt cx="8105829" cy="5582653"/>
            </a:xfrm>
          </p:grpSpPr>
          <p:sp>
            <p:nvSpPr>
              <p:cNvPr id="43" name="Freeform: Shape 82">
                <a:extLst>
                  <a:ext uri="{FF2B5EF4-FFF2-40B4-BE49-F238E27FC236}">
                    <a16:creationId xmlns:a16="http://schemas.microsoft.com/office/drawing/2014/main" xmlns="" id="{0FDD9D8A-523A-4FBA-A662-46E5AC35D20A}"/>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4" name="Freeform: Shape 83">
                <a:extLst>
                  <a:ext uri="{FF2B5EF4-FFF2-40B4-BE49-F238E27FC236}">
                    <a16:creationId xmlns:a16="http://schemas.microsoft.com/office/drawing/2014/main" xmlns="" id="{CCA98B03-5D1A-41C6-8201-E8104EFA2394}"/>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5" name="Freeform: Shape 84">
                <a:extLst>
                  <a:ext uri="{FF2B5EF4-FFF2-40B4-BE49-F238E27FC236}">
                    <a16:creationId xmlns:a16="http://schemas.microsoft.com/office/drawing/2014/main" xmlns="" id="{0E6C900F-9F37-4FAC-9D63-C787BA0181D0}"/>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6" name="Freeform: Shape 85">
                <a:extLst>
                  <a:ext uri="{FF2B5EF4-FFF2-40B4-BE49-F238E27FC236}">
                    <a16:creationId xmlns:a16="http://schemas.microsoft.com/office/drawing/2014/main" xmlns="" id="{645227E2-265B-4C48-BC65-812317D1C9EE}"/>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7" name="Freeform: Shape 86">
                <a:extLst>
                  <a:ext uri="{FF2B5EF4-FFF2-40B4-BE49-F238E27FC236}">
                    <a16:creationId xmlns:a16="http://schemas.microsoft.com/office/drawing/2014/main" xmlns="" id="{35B11BFA-D821-4CCB-A3C3-A8456C306E2D}"/>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8" name="Freeform: Shape 87">
                <a:extLst>
                  <a:ext uri="{FF2B5EF4-FFF2-40B4-BE49-F238E27FC236}">
                    <a16:creationId xmlns:a16="http://schemas.microsoft.com/office/drawing/2014/main" xmlns="" id="{161C27F5-BE5E-4C9E-B308-A6A0BD46730A}"/>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9" name="Freeform: Shape 88">
                <a:extLst>
                  <a:ext uri="{FF2B5EF4-FFF2-40B4-BE49-F238E27FC236}">
                    <a16:creationId xmlns:a16="http://schemas.microsoft.com/office/drawing/2014/main" xmlns="" id="{BEA7DB35-43EA-46C1-BFD9-305A3AD67D03}"/>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9" name="Group 18">
              <a:extLst>
                <a:ext uri="{FF2B5EF4-FFF2-40B4-BE49-F238E27FC236}">
                  <a16:creationId xmlns:a16="http://schemas.microsoft.com/office/drawing/2014/main" xmlns="" id="{CD81C25F-6C2B-4DFA-8B10-E10F977CFCD7}"/>
                </a:ext>
              </a:extLst>
            </p:cNvPr>
            <p:cNvGrpSpPr/>
            <p:nvPr/>
          </p:nvGrpSpPr>
          <p:grpSpPr>
            <a:xfrm rot="21043784" flipH="1">
              <a:off x="9098407" y="3250270"/>
              <a:ext cx="740471" cy="509978"/>
              <a:chOff x="3667032" y="1708483"/>
              <a:chExt cx="8105829" cy="5582653"/>
            </a:xfrm>
          </p:grpSpPr>
          <p:sp>
            <p:nvSpPr>
              <p:cNvPr id="36" name="Freeform: Shape 75">
                <a:extLst>
                  <a:ext uri="{FF2B5EF4-FFF2-40B4-BE49-F238E27FC236}">
                    <a16:creationId xmlns:a16="http://schemas.microsoft.com/office/drawing/2014/main" xmlns="" id="{AB0437A3-BE79-4F53-A9D4-DD75820D12FF}"/>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7" name="Freeform: Shape 76">
                <a:extLst>
                  <a:ext uri="{FF2B5EF4-FFF2-40B4-BE49-F238E27FC236}">
                    <a16:creationId xmlns:a16="http://schemas.microsoft.com/office/drawing/2014/main" xmlns="" id="{F6F73B6E-777C-47EE-A0F8-1D6AA17964BE}"/>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8" name="Freeform: Shape 77">
                <a:extLst>
                  <a:ext uri="{FF2B5EF4-FFF2-40B4-BE49-F238E27FC236}">
                    <a16:creationId xmlns:a16="http://schemas.microsoft.com/office/drawing/2014/main" xmlns="" id="{2BD1BA57-FC50-433A-B978-339684C0AA5F}"/>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9" name="Freeform: Shape 78">
                <a:extLst>
                  <a:ext uri="{FF2B5EF4-FFF2-40B4-BE49-F238E27FC236}">
                    <a16:creationId xmlns:a16="http://schemas.microsoft.com/office/drawing/2014/main" xmlns="" id="{D6C56A76-B71D-4348-9DFA-5DFE99CB0FF2}"/>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0" name="Freeform: Shape 79">
                <a:extLst>
                  <a:ext uri="{FF2B5EF4-FFF2-40B4-BE49-F238E27FC236}">
                    <a16:creationId xmlns:a16="http://schemas.microsoft.com/office/drawing/2014/main" xmlns="" id="{B0AF2679-7A3F-484E-9A5B-649D26E6218E}"/>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1" name="Freeform: Shape 80">
                <a:extLst>
                  <a:ext uri="{FF2B5EF4-FFF2-40B4-BE49-F238E27FC236}">
                    <a16:creationId xmlns:a16="http://schemas.microsoft.com/office/drawing/2014/main" xmlns="" id="{E242437E-E71E-492D-9572-EA09D1F965BE}"/>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2" name="Freeform: Shape 81">
                <a:extLst>
                  <a:ext uri="{FF2B5EF4-FFF2-40B4-BE49-F238E27FC236}">
                    <a16:creationId xmlns:a16="http://schemas.microsoft.com/office/drawing/2014/main" xmlns="" id="{527169D8-D601-475C-BFDC-E628F818BDC3}"/>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20" name="Group 19">
              <a:extLst>
                <a:ext uri="{FF2B5EF4-FFF2-40B4-BE49-F238E27FC236}">
                  <a16:creationId xmlns:a16="http://schemas.microsoft.com/office/drawing/2014/main" xmlns="" id="{321591C5-C04F-4C21-8ABD-82AA023FBA22}"/>
                </a:ext>
              </a:extLst>
            </p:cNvPr>
            <p:cNvGrpSpPr/>
            <p:nvPr/>
          </p:nvGrpSpPr>
          <p:grpSpPr>
            <a:xfrm rot="20275744" flipH="1">
              <a:off x="12999428" y="1262387"/>
              <a:ext cx="1627254" cy="1844118"/>
              <a:chOff x="5365048" y="479821"/>
              <a:chExt cx="8036930" cy="9108010"/>
            </a:xfrm>
          </p:grpSpPr>
          <p:sp>
            <p:nvSpPr>
              <p:cNvPr id="29" name="Freeform: Shape 68">
                <a:extLst>
                  <a:ext uri="{FF2B5EF4-FFF2-40B4-BE49-F238E27FC236}">
                    <a16:creationId xmlns:a16="http://schemas.microsoft.com/office/drawing/2014/main" xmlns="" id="{91255C69-2E23-4D49-9A54-EF2DC9B24D5E}"/>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0" name="Freeform: Shape 69">
                <a:extLst>
                  <a:ext uri="{FF2B5EF4-FFF2-40B4-BE49-F238E27FC236}">
                    <a16:creationId xmlns:a16="http://schemas.microsoft.com/office/drawing/2014/main" xmlns="" id="{098F8893-BA0E-411D-A35B-EF99CA6A4C5F}"/>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1" name="Freeform: Shape 70">
                <a:extLst>
                  <a:ext uri="{FF2B5EF4-FFF2-40B4-BE49-F238E27FC236}">
                    <a16:creationId xmlns:a16="http://schemas.microsoft.com/office/drawing/2014/main" xmlns="" id="{CB21944C-D3A3-40F6-8CEB-8CB9CA33C65B}"/>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2" name="Freeform: Shape 71">
                <a:extLst>
                  <a:ext uri="{FF2B5EF4-FFF2-40B4-BE49-F238E27FC236}">
                    <a16:creationId xmlns:a16="http://schemas.microsoft.com/office/drawing/2014/main" xmlns="" id="{A1212871-D3C6-450D-A8A2-D9EFD7F6BB32}"/>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3" name="Freeform: Shape 72">
                <a:extLst>
                  <a:ext uri="{FF2B5EF4-FFF2-40B4-BE49-F238E27FC236}">
                    <a16:creationId xmlns:a16="http://schemas.microsoft.com/office/drawing/2014/main" xmlns="" id="{6C02299B-C22A-4011-87B9-225C10BC1ACD}"/>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4" name="Freeform: Shape 73">
                <a:extLst>
                  <a:ext uri="{FF2B5EF4-FFF2-40B4-BE49-F238E27FC236}">
                    <a16:creationId xmlns:a16="http://schemas.microsoft.com/office/drawing/2014/main" xmlns="" id="{961FAA8A-DD86-4F31-A454-EADF3A7C00EA}"/>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5" name="Freeform: Shape 74">
                <a:extLst>
                  <a:ext uri="{FF2B5EF4-FFF2-40B4-BE49-F238E27FC236}">
                    <a16:creationId xmlns:a16="http://schemas.microsoft.com/office/drawing/2014/main" xmlns="" id="{20A9A607-097C-4648-BCA5-1140489E9E0F}"/>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21" name="Group 20">
              <a:extLst>
                <a:ext uri="{FF2B5EF4-FFF2-40B4-BE49-F238E27FC236}">
                  <a16:creationId xmlns:a16="http://schemas.microsoft.com/office/drawing/2014/main" xmlns="" id="{DD65AD6E-67BC-4A89-9CA4-98E433159BEC}"/>
                </a:ext>
              </a:extLst>
            </p:cNvPr>
            <p:cNvGrpSpPr/>
            <p:nvPr/>
          </p:nvGrpSpPr>
          <p:grpSpPr>
            <a:xfrm rot="19361629" flipH="1">
              <a:off x="13519304" y="3604291"/>
              <a:ext cx="825203" cy="568334"/>
              <a:chOff x="3667032" y="1708483"/>
              <a:chExt cx="8105829" cy="5582653"/>
            </a:xfrm>
          </p:grpSpPr>
          <p:sp>
            <p:nvSpPr>
              <p:cNvPr id="22" name="Freeform: Shape 61">
                <a:extLst>
                  <a:ext uri="{FF2B5EF4-FFF2-40B4-BE49-F238E27FC236}">
                    <a16:creationId xmlns:a16="http://schemas.microsoft.com/office/drawing/2014/main" xmlns="" id="{C4ECD2AB-45AE-4A6C-98B6-B63FE7018C62}"/>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3" name="Freeform: Shape 62">
                <a:extLst>
                  <a:ext uri="{FF2B5EF4-FFF2-40B4-BE49-F238E27FC236}">
                    <a16:creationId xmlns:a16="http://schemas.microsoft.com/office/drawing/2014/main" xmlns="" id="{EA7D0A7C-B0D0-42D3-AFB3-E76E5104D00C}"/>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4" name="Freeform: Shape 63">
                <a:extLst>
                  <a:ext uri="{FF2B5EF4-FFF2-40B4-BE49-F238E27FC236}">
                    <a16:creationId xmlns:a16="http://schemas.microsoft.com/office/drawing/2014/main" xmlns="" id="{A20C431C-78D2-4354-ACA6-A3D45C4F754A}"/>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5" name="Freeform: Shape 64">
                <a:extLst>
                  <a:ext uri="{FF2B5EF4-FFF2-40B4-BE49-F238E27FC236}">
                    <a16:creationId xmlns:a16="http://schemas.microsoft.com/office/drawing/2014/main" xmlns="" id="{A9C57BE7-E305-4D02-A27E-537823FFC665}"/>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6" name="Freeform: Shape 65">
                <a:extLst>
                  <a:ext uri="{FF2B5EF4-FFF2-40B4-BE49-F238E27FC236}">
                    <a16:creationId xmlns:a16="http://schemas.microsoft.com/office/drawing/2014/main" xmlns="" id="{E111D2B6-D3D7-4151-BFB3-655C8D2865C9}"/>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7" name="Freeform: Shape 66">
                <a:extLst>
                  <a:ext uri="{FF2B5EF4-FFF2-40B4-BE49-F238E27FC236}">
                    <a16:creationId xmlns:a16="http://schemas.microsoft.com/office/drawing/2014/main" xmlns="" id="{8CD3E767-D8CD-4CA8-BF25-F3504410C03C}"/>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8" name="Freeform: Shape 67">
                <a:extLst>
                  <a:ext uri="{FF2B5EF4-FFF2-40B4-BE49-F238E27FC236}">
                    <a16:creationId xmlns:a16="http://schemas.microsoft.com/office/drawing/2014/main" xmlns="" id="{DE135B22-61E9-4C0E-857C-E93DE1BDF251}"/>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grpSp>
        <p:nvGrpSpPr>
          <p:cNvPr id="106" name="Group 105">
            <a:extLst>
              <a:ext uri="{FF2B5EF4-FFF2-40B4-BE49-F238E27FC236}">
                <a16:creationId xmlns:a16="http://schemas.microsoft.com/office/drawing/2014/main" xmlns="" id="{7E1AA285-90AD-4A5E-BE92-EB69D454AF01}"/>
              </a:ext>
            </a:extLst>
          </p:cNvPr>
          <p:cNvGrpSpPr/>
          <p:nvPr userDrawn="1"/>
        </p:nvGrpSpPr>
        <p:grpSpPr>
          <a:xfrm>
            <a:off x="754464" y="5470685"/>
            <a:ext cx="3963237" cy="1054698"/>
            <a:chOff x="3960971" y="2767117"/>
            <a:chExt cx="4267200" cy="1321489"/>
          </a:xfrm>
        </p:grpSpPr>
        <p:sp>
          <p:nvSpPr>
            <p:cNvPr id="107" name="Freeform: Shape 146">
              <a:extLst>
                <a:ext uri="{FF2B5EF4-FFF2-40B4-BE49-F238E27FC236}">
                  <a16:creationId xmlns:a16="http://schemas.microsoft.com/office/drawing/2014/main" xmlns="" id="{0372E30A-71E7-4290-9400-9976481B1E89}"/>
                </a:ext>
              </a:extLst>
            </p:cNvPr>
            <p:cNvSpPr/>
            <p:nvPr/>
          </p:nvSpPr>
          <p:spPr>
            <a:xfrm>
              <a:off x="4049553" y="3359522"/>
              <a:ext cx="4086225" cy="657225"/>
            </a:xfrm>
            <a:custGeom>
              <a:avLst/>
              <a:gdLst>
                <a:gd name="connsiteX0" fmla="*/ 3881914 w 4086225"/>
                <a:gd name="connsiteY0" fmla="*/ 86622 h 657225"/>
                <a:gd name="connsiteX1" fmla="*/ 2049304 w 4086225"/>
                <a:gd name="connsiteY1" fmla="*/ 319032 h 657225"/>
                <a:gd name="connsiteX2" fmla="*/ 2049304 w 4086225"/>
                <a:gd name="connsiteY2" fmla="*/ 313317 h 657225"/>
                <a:gd name="connsiteX3" fmla="*/ 210979 w 4086225"/>
                <a:gd name="connsiteY3" fmla="*/ 78050 h 657225"/>
                <a:gd name="connsiteX4" fmla="*/ 7144 w 4086225"/>
                <a:gd name="connsiteY4" fmla="*/ 603830 h 657225"/>
                <a:gd name="connsiteX5" fmla="*/ 1779746 w 4086225"/>
                <a:gd name="connsiteY5" fmla="*/ 375230 h 657225"/>
                <a:gd name="connsiteX6" fmla="*/ 2043589 w 4086225"/>
                <a:gd name="connsiteY6" fmla="*/ 643835 h 657225"/>
                <a:gd name="connsiteX7" fmla="*/ 2043589 w 4086225"/>
                <a:gd name="connsiteY7" fmla="*/ 652407 h 657225"/>
                <a:gd name="connsiteX8" fmla="*/ 2312194 w 4086225"/>
                <a:gd name="connsiteY8" fmla="*/ 383802 h 657225"/>
                <a:gd name="connsiteX9" fmla="*/ 4084796 w 4086225"/>
                <a:gd name="connsiteY9" fmla="*/ 612402 h 657225"/>
                <a:gd name="connsiteX10" fmla="*/ 3881914 w 4086225"/>
                <a:gd name="connsiteY10" fmla="*/ 86622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086225" h="657225">
                  <a:moveTo>
                    <a:pt x="3881914" y="86622"/>
                  </a:moveTo>
                  <a:cubicBezTo>
                    <a:pt x="3555206" y="-1960"/>
                    <a:pt x="2711291" y="-80065"/>
                    <a:pt x="2049304" y="319032"/>
                  </a:cubicBezTo>
                  <a:lnTo>
                    <a:pt x="2049304" y="313317"/>
                  </a:lnTo>
                  <a:cubicBezTo>
                    <a:pt x="1385411" y="-88638"/>
                    <a:pt x="538639" y="-9580"/>
                    <a:pt x="210979" y="78050"/>
                  </a:cubicBezTo>
                  <a:cubicBezTo>
                    <a:pt x="210979" y="78050"/>
                    <a:pt x="17621" y="294267"/>
                    <a:pt x="7144" y="603830"/>
                  </a:cubicBezTo>
                  <a:lnTo>
                    <a:pt x="1779746" y="375230"/>
                  </a:lnTo>
                  <a:cubicBezTo>
                    <a:pt x="1779746" y="521915"/>
                    <a:pt x="1897856" y="640977"/>
                    <a:pt x="2043589" y="643835"/>
                  </a:cubicBezTo>
                  <a:lnTo>
                    <a:pt x="2043589" y="652407"/>
                  </a:lnTo>
                  <a:cubicBezTo>
                    <a:pt x="2192179" y="652407"/>
                    <a:pt x="2312194" y="532392"/>
                    <a:pt x="2312194" y="383802"/>
                  </a:cubicBezTo>
                  <a:lnTo>
                    <a:pt x="4084796" y="612402"/>
                  </a:lnTo>
                  <a:cubicBezTo>
                    <a:pt x="4076224" y="302840"/>
                    <a:pt x="3881914" y="86622"/>
                    <a:pt x="3881914" y="86622"/>
                  </a:cubicBezTo>
                  <a:close/>
                </a:path>
              </a:pathLst>
            </a:custGeom>
            <a:solidFill>
              <a:srgbClr val="F9F8F7"/>
            </a:solidFill>
            <a:ln w="9525" cap="flat">
              <a:noFill/>
              <a:prstDash val="solid"/>
              <a:miter/>
            </a:ln>
          </p:spPr>
          <p:txBody>
            <a:bodyPr rtlCol="0" anchor="ctr"/>
            <a:lstStyle/>
            <a:p>
              <a:endParaRPr lang="en-US" sz="1200"/>
            </a:p>
          </p:txBody>
        </p:sp>
        <p:sp>
          <p:nvSpPr>
            <p:cNvPr id="108" name="Freeform: Shape 147">
              <a:extLst>
                <a:ext uri="{FF2B5EF4-FFF2-40B4-BE49-F238E27FC236}">
                  <a16:creationId xmlns:a16="http://schemas.microsoft.com/office/drawing/2014/main" xmlns="" id="{51C4A27E-D425-4D9B-B3E3-77B704ABD65D}"/>
                </a:ext>
              </a:extLst>
            </p:cNvPr>
            <p:cNvSpPr/>
            <p:nvPr/>
          </p:nvSpPr>
          <p:spPr>
            <a:xfrm>
              <a:off x="3960971" y="3698081"/>
              <a:ext cx="4267200" cy="390525"/>
            </a:xfrm>
            <a:custGeom>
              <a:avLst/>
              <a:gdLst>
                <a:gd name="connsiteX0" fmla="*/ 2127409 w 4267200"/>
                <a:gd name="connsiteY0" fmla="*/ 389096 h 390525"/>
                <a:gd name="connsiteX1" fmla="*/ 1806416 w 4267200"/>
                <a:gd name="connsiteY1" fmla="*/ 120491 h 390525"/>
                <a:gd name="connsiteX2" fmla="*/ 51911 w 4267200"/>
                <a:gd name="connsiteY2" fmla="*/ 330041 h 390525"/>
                <a:gd name="connsiteX3" fmla="*/ 7144 w 4267200"/>
                <a:gd name="connsiteY3" fmla="*/ 294799 h 390525"/>
                <a:gd name="connsiteX4" fmla="*/ 7144 w 4267200"/>
                <a:gd name="connsiteY4" fmla="*/ 251936 h 390525"/>
                <a:gd name="connsiteX5" fmla="*/ 51911 w 4267200"/>
                <a:gd name="connsiteY5" fmla="*/ 216694 h 390525"/>
                <a:gd name="connsiteX6" fmla="*/ 1859756 w 4267200"/>
                <a:gd name="connsiteY6" fmla="*/ 7144 h 390525"/>
                <a:gd name="connsiteX7" fmla="*/ 1915954 w 4267200"/>
                <a:gd name="connsiteY7" fmla="*/ 65246 h 390525"/>
                <a:gd name="connsiteX8" fmla="*/ 2127409 w 4267200"/>
                <a:gd name="connsiteY8" fmla="*/ 275749 h 390525"/>
                <a:gd name="connsiteX9" fmla="*/ 2338864 w 4267200"/>
                <a:gd name="connsiteY9" fmla="*/ 65246 h 390525"/>
                <a:gd name="connsiteX10" fmla="*/ 2395061 w 4267200"/>
                <a:gd name="connsiteY10" fmla="*/ 7144 h 390525"/>
                <a:gd name="connsiteX11" fmla="*/ 4231482 w 4267200"/>
                <a:gd name="connsiteY11" fmla="*/ 216694 h 390525"/>
                <a:gd name="connsiteX12" fmla="*/ 4266724 w 4267200"/>
                <a:gd name="connsiteY12" fmla="*/ 251936 h 390525"/>
                <a:gd name="connsiteX13" fmla="*/ 4266724 w 4267200"/>
                <a:gd name="connsiteY13" fmla="*/ 294799 h 390525"/>
                <a:gd name="connsiteX14" fmla="*/ 4231482 w 4267200"/>
                <a:gd name="connsiteY14" fmla="*/ 330041 h 390525"/>
                <a:gd name="connsiteX15" fmla="*/ 2448401 w 4267200"/>
                <a:gd name="connsiteY15" fmla="*/ 120491 h 390525"/>
                <a:gd name="connsiteX16" fmla="*/ 2127409 w 4267200"/>
                <a:gd name="connsiteY16" fmla="*/ 389096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67200" h="390525">
                  <a:moveTo>
                    <a:pt x="2127409" y="389096"/>
                  </a:moveTo>
                  <a:cubicBezTo>
                    <a:pt x="1967389" y="389096"/>
                    <a:pt x="1834039" y="272891"/>
                    <a:pt x="1806416" y="120491"/>
                  </a:cubicBezTo>
                  <a:lnTo>
                    <a:pt x="51911" y="330041"/>
                  </a:lnTo>
                  <a:cubicBezTo>
                    <a:pt x="31909" y="330041"/>
                    <a:pt x="7144" y="313849"/>
                    <a:pt x="7144" y="294799"/>
                  </a:cubicBezTo>
                  <a:lnTo>
                    <a:pt x="7144" y="251936"/>
                  </a:lnTo>
                  <a:cubicBezTo>
                    <a:pt x="7144" y="231934"/>
                    <a:pt x="32861" y="216694"/>
                    <a:pt x="51911" y="216694"/>
                  </a:cubicBezTo>
                  <a:lnTo>
                    <a:pt x="1859756" y="7144"/>
                  </a:lnTo>
                  <a:cubicBezTo>
                    <a:pt x="1891189" y="7144"/>
                    <a:pt x="1915954" y="32861"/>
                    <a:pt x="1915954" y="65246"/>
                  </a:cubicBezTo>
                  <a:cubicBezTo>
                    <a:pt x="1915954" y="181451"/>
                    <a:pt x="2011204" y="275749"/>
                    <a:pt x="2127409" y="275749"/>
                  </a:cubicBezTo>
                  <a:cubicBezTo>
                    <a:pt x="2243614" y="275749"/>
                    <a:pt x="2338864" y="181451"/>
                    <a:pt x="2338864" y="65246"/>
                  </a:cubicBezTo>
                  <a:cubicBezTo>
                    <a:pt x="2338864" y="33814"/>
                    <a:pt x="2363629" y="7144"/>
                    <a:pt x="2395061" y="7144"/>
                  </a:cubicBezTo>
                  <a:lnTo>
                    <a:pt x="4231482" y="216694"/>
                  </a:lnTo>
                  <a:cubicBezTo>
                    <a:pt x="4251484" y="216694"/>
                    <a:pt x="4266724" y="232886"/>
                    <a:pt x="4266724" y="251936"/>
                  </a:cubicBezTo>
                  <a:lnTo>
                    <a:pt x="4266724" y="294799"/>
                  </a:lnTo>
                  <a:cubicBezTo>
                    <a:pt x="4266724" y="314801"/>
                    <a:pt x="4250532" y="330041"/>
                    <a:pt x="4231482" y="330041"/>
                  </a:cubicBezTo>
                  <a:lnTo>
                    <a:pt x="2448401" y="120491"/>
                  </a:lnTo>
                  <a:cubicBezTo>
                    <a:pt x="2420779" y="272891"/>
                    <a:pt x="2287429" y="389096"/>
                    <a:pt x="2127409" y="389096"/>
                  </a:cubicBezTo>
                  <a:close/>
                </a:path>
              </a:pathLst>
            </a:custGeom>
            <a:solidFill>
              <a:schemeClr val="accent5">
                <a:lumMod val="50000"/>
              </a:schemeClr>
            </a:solidFill>
            <a:ln w="9525" cap="flat">
              <a:noFill/>
              <a:prstDash val="solid"/>
              <a:miter/>
            </a:ln>
          </p:spPr>
          <p:txBody>
            <a:bodyPr rtlCol="0" anchor="ctr"/>
            <a:lstStyle/>
            <a:p>
              <a:endParaRPr lang="en-US" sz="1200"/>
            </a:p>
          </p:txBody>
        </p:sp>
        <p:sp>
          <p:nvSpPr>
            <p:cNvPr id="109" name="Freeform: Shape 148">
              <a:extLst>
                <a:ext uri="{FF2B5EF4-FFF2-40B4-BE49-F238E27FC236}">
                  <a16:creationId xmlns:a16="http://schemas.microsoft.com/office/drawing/2014/main" xmlns="" id="{037E5CFC-DBDF-4BA3-8214-83D6D0BA920A}"/>
                </a:ext>
              </a:extLst>
            </p:cNvPr>
            <p:cNvSpPr/>
            <p:nvPr/>
          </p:nvSpPr>
          <p:spPr>
            <a:xfrm>
              <a:off x="6068849" y="2857621"/>
              <a:ext cx="1809750" cy="857250"/>
            </a:xfrm>
            <a:custGeom>
              <a:avLst/>
              <a:gdLst>
                <a:gd name="connsiteX0" fmla="*/ 1806416 w 1809750"/>
                <a:gd name="connsiteY0" fmla="*/ 463748 h 857250"/>
                <a:gd name="connsiteX1" fmla="*/ 423386 w 1809750"/>
                <a:gd name="connsiteY1" fmla="*/ 638056 h 857250"/>
                <a:gd name="connsiteX2" fmla="*/ 437674 w 1809750"/>
                <a:gd name="connsiteY2" fmla="*/ 632341 h 857250"/>
                <a:gd name="connsiteX3" fmla="*/ 1751171 w 1809750"/>
                <a:gd name="connsiteY3" fmla="*/ 395168 h 857250"/>
                <a:gd name="connsiteX4" fmla="*/ 1769269 w 1809750"/>
                <a:gd name="connsiteY4" fmla="*/ 375166 h 857250"/>
                <a:gd name="connsiteX5" fmla="*/ 1749266 w 1809750"/>
                <a:gd name="connsiteY5" fmla="*/ 357068 h 857250"/>
                <a:gd name="connsiteX6" fmla="*/ 421481 w 1809750"/>
                <a:gd name="connsiteY6" fmla="*/ 598051 h 857250"/>
                <a:gd name="connsiteX7" fmla="*/ 343376 w 1809750"/>
                <a:gd name="connsiteY7" fmla="*/ 631388 h 857250"/>
                <a:gd name="connsiteX8" fmla="*/ 1721644 w 1809750"/>
                <a:gd name="connsiteY8" fmla="*/ 305633 h 857250"/>
                <a:gd name="connsiteX9" fmla="*/ 1726406 w 1809750"/>
                <a:gd name="connsiteY9" fmla="*/ 300871 h 857250"/>
                <a:gd name="connsiteX10" fmla="*/ 1721644 w 1809750"/>
                <a:gd name="connsiteY10" fmla="*/ 296108 h 857250"/>
                <a:gd name="connsiteX11" fmla="*/ 381476 w 1809750"/>
                <a:gd name="connsiteY11" fmla="*/ 603766 h 857250"/>
                <a:gd name="connsiteX12" fmla="*/ 454819 w 1809750"/>
                <a:gd name="connsiteY12" fmla="*/ 566618 h 857250"/>
                <a:gd name="connsiteX13" fmla="*/ 1654016 w 1809750"/>
                <a:gd name="connsiteY13" fmla="*/ 252293 h 857250"/>
                <a:gd name="connsiteX14" fmla="*/ 1671161 w 1809750"/>
                <a:gd name="connsiteY14" fmla="*/ 232291 h 857250"/>
                <a:gd name="connsiteX15" fmla="*/ 1650206 w 1809750"/>
                <a:gd name="connsiteY15" fmla="*/ 214193 h 857250"/>
                <a:gd name="connsiteX16" fmla="*/ 435769 w 1809750"/>
                <a:gd name="connsiteY16" fmla="*/ 532328 h 857250"/>
                <a:gd name="connsiteX17" fmla="*/ 104299 w 1809750"/>
                <a:gd name="connsiteY17" fmla="*/ 725686 h 857250"/>
                <a:gd name="connsiteX18" fmla="*/ 1428274 w 1809750"/>
                <a:gd name="connsiteY18" fmla="*/ 17026 h 857250"/>
                <a:gd name="connsiteX19" fmla="*/ 1431131 w 1809750"/>
                <a:gd name="connsiteY19" fmla="*/ 10358 h 857250"/>
                <a:gd name="connsiteX20" fmla="*/ 1424464 w 1809750"/>
                <a:gd name="connsiteY20" fmla="*/ 7501 h 857250"/>
                <a:gd name="connsiteX21" fmla="*/ 57626 w 1809750"/>
                <a:gd name="connsiteY21" fmla="*/ 759023 h 857250"/>
                <a:gd name="connsiteX22" fmla="*/ 9049 w 1809750"/>
                <a:gd name="connsiteY22" fmla="*/ 799028 h 857250"/>
                <a:gd name="connsiteX23" fmla="*/ 21431 w 1809750"/>
                <a:gd name="connsiteY23" fmla="*/ 812363 h 857250"/>
                <a:gd name="connsiteX24" fmla="*/ 7144 w 1809750"/>
                <a:gd name="connsiteY24" fmla="*/ 823793 h 857250"/>
                <a:gd name="connsiteX25" fmla="*/ 31909 w 1809750"/>
                <a:gd name="connsiteY25" fmla="*/ 852368 h 857250"/>
                <a:gd name="connsiteX26" fmla="*/ 327184 w 1809750"/>
                <a:gd name="connsiteY26" fmla="*/ 679013 h 857250"/>
                <a:gd name="connsiteX27" fmla="*/ 330994 w 1809750"/>
                <a:gd name="connsiteY27" fmla="*/ 681871 h 857250"/>
                <a:gd name="connsiteX28" fmla="*/ 332899 w 1809750"/>
                <a:gd name="connsiteY28" fmla="*/ 681871 h 857250"/>
                <a:gd name="connsiteX29" fmla="*/ 1805464 w 1809750"/>
                <a:gd name="connsiteY29" fmla="*/ 472321 h 857250"/>
                <a:gd name="connsiteX30" fmla="*/ 1810226 w 1809750"/>
                <a:gd name="connsiteY30" fmla="*/ 467558 h 857250"/>
                <a:gd name="connsiteX31" fmla="*/ 1806416 w 1809750"/>
                <a:gd name="connsiteY31" fmla="*/ 463748 h 857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09750" h="857250">
                  <a:moveTo>
                    <a:pt x="1806416" y="463748"/>
                  </a:moveTo>
                  <a:cubicBezTo>
                    <a:pt x="1798796" y="463748"/>
                    <a:pt x="1060609" y="411361"/>
                    <a:pt x="423386" y="638056"/>
                  </a:cubicBezTo>
                  <a:cubicBezTo>
                    <a:pt x="428149" y="636151"/>
                    <a:pt x="432911" y="634246"/>
                    <a:pt x="437674" y="632341"/>
                  </a:cubicBezTo>
                  <a:cubicBezTo>
                    <a:pt x="691039" y="529471"/>
                    <a:pt x="1122521" y="420886"/>
                    <a:pt x="1751171" y="395168"/>
                  </a:cubicBezTo>
                  <a:cubicBezTo>
                    <a:pt x="1761649" y="395168"/>
                    <a:pt x="1770221" y="385643"/>
                    <a:pt x="1769269" y="375166"/>
                  </a:cubicBezTo>
                  <a:cubicBezTo>
                    <a:pt x="1769269" y="364688"/>
                    <a:pt x="1759744" y="356116"/>
                    <a:pt x="1749266" y="357068"/>
                  </a:cubicBezTo>
                  <a:cubicBezTo>
                    <a:pt x="1114901" y="383738"/>
                    <a:pt x="676751" y="494228"/>
                    <a:pt x="421481" y="598051"/>
                  </a:cubicBezTo>
                  <a:cubicBezTo>
                    <a:pt x="393859" y="609481"/>
                    <a:pt x="368141" y="619958"/>
                    <a:pt x="343376" y="631388"/>
                  </a:cubicBezTo>
                  <a:cubicBezTo>
                    <a:pt x="999649" y="316111"/>
                    <a:pt x="1713071" y="305633"/>
                    <a:pt x="1721644" y="305633"/>
                  </a:cubicBezTo>
                  <a:cubicBezTo>
                    <a:pt x="1724501" y="305633"/>
                    <a:pt x="1726406" y="303728"/>
                    <a:pt x="1726406" y="300871"/>
                  </a:cubicBezTo>
                  <a:cubicBezTo>
                    <a:pt x="1726406" y="298013"/>
                    <a:pt x="1724501" y="296108"/>
                    <a:pt x="1721644" y="296108"/>
                  </a:cubicBezTo>
                  <a:cubicBezTo>
                    <a:pt x="1713071" y="296108"/>
                    <a:pt x="1027271" y="306586"/>
                    <a:pt x="381476" y="603766"/>
                  </a:cubicBezTo>
                  <a:cubicBezTo>
                    <a:pt x="404336" y="591383"/>
                    <a:pt x="429101" y="579001"/>
                    <a:pt x="454819" y="566618"/>
                  </a:cubicBezTo>
                  <a:cubicBezTo>
                    <a:pt x="708184" y="443746"/>
                    <a:pt x="1073944" y="298013"/>
                    <a:pt x="1654016" y="252293"/>
                  </a:cubicBezTo>
                  <a:cubicBezTo>
                    <a:pt x="1664494" y="251341"/>
                    <a:pt x="1672114" y="242768"/>
                    <a:pt x="1671161" y="232291"/>
                  </a:cubicBezTo>
                  <a:cubicBezTo>
                    <a:pt x="1670209" y="221813"/>
                    <a:pt x="1660684" y="214193"/>
                    <a:pt x="1650206" y="214193"/>
                  </a:cubicBezTo>
                  <a:cubicBezTo>
                    <a:pt x="1062514" y="259913"/>
                    <a:pt x="691991" y="407551"/>
                    <a:pt x="435769" y="532328"/>
                  </a:cubicBezTo>
                  <a:cubicBezTo>
                    <a:pt x="284321" y="605671"/>
                    <a:pt x="174784" y="676156"/>
                    <a:pt x="104299" y="725686"/>
                  </a:cubicBezTo>
                  <a:cubicBezTo>
                    <a:pt x="620554" y="206573"/>
                    <a:pt x="1420654" y="19883"/>
                    <a:pt x="1428274" y="17026"/>
                  </a:cubicBezTo>
                  <a:cubicBezTo>
                    <a:pt x="1431131" y="16073"/>
                    <a:pt x="1432084" y="13216"/>
                    <a:pt x="1431131" y="10358"/>
                  </a:cubicBezTo>
                  <a:cubicBezTo>
                    <a:pt x="1430179" y="7501"/>
                    <a:pt x="1427321" y="6548"/>
                    <a:pt x="1424464" y="7501"/>
                  </a:cubicBezTo>
                  <a:cubicBezTo>
                    <a:pt x="1415891" y="11311"/>
                    <a:pt x="573881" y="207526"/>
                    <a:pt x="57626" y="759023"/>
                  </a:cubicBezTo>
                  <a:cubicBezTo>
                    <a:pt x="27146" y="782836"/>
                    <a:pt x="10954" y="797123"/>
                    <a:pt x="9049" y="799028"/>
                  </a:cubicBezTo>
                  <a:lnTo>
                    <a:pt x="21431" y="812363"/>
                  </a:lnTo>
                  <a:cubicBezTo>
                    <a:pt x="12859" y="819031"/>
                    <a:pt x="8096" y="822841"/>
                    <a:pt x="7144" y="823793"/>
                  </a:cubicBezTo>
                  <a:lnTo>
                    <a:pt x="31909" y="852368"/>
                  </a:lnTo>
                  <a:cubicBezTo>
                    <a:pt x="32861" y="851416"/>
                    <a:pt x="126206" y="772358"/>
                    <a:pt x="327184" y="679013"/>
                  </a:cubicBezTo>
                  <a:cubicBezTo>
                    <a:pt x="328136" y="680918"/>
                    <a:pt x="329089" y="681871"/>
                    <a:pt x="330994" y="681871"/>
                  </a:cubicBezTo>
                  <a:cubicBezTo>
                    <a:pt x="331946" y="681871"/>
                    <a:pt x="332899" y="681871"/>
                    <a:pt x="332899" y="681871"/>
                  </a:cubicBezTo>
                  <a:cubicBezTo>
                    <a:pt x="986314" y="414218"/>
                    <a:pt x="1797844" y="472321"/>
                    <a:pt x="1805464" y="472321"/>
                  </a:cubicBezTo>
                  <a:cubicBezTo>
                    <a:pt x="1808321" y="472321"/>
                    <a:pt x="1810226" y="470416"/>
                    <a:pt x="1810226" y="467558"/>
                  </a:cubicBezTo>
                  <a:cubicBezTo>
                    <a:pt x="1811179" y="465653"/>
                    <a:pt x="1808321" y="463748"/>
                    <a:pt x="1806416" y="463748"/>
                  </a:cubicBezTo>
                  <a:close/>
                </a:path>
              </a:pathLst>
            </a:custGeom>
            <a:solidFill>
              <a:srgbClr val="F9F8F7"/>
            </a:solidFill>
            <a:ln w="9525" cap="flat">
              <a:noFill/>
              <a:prstDash val="solid"/>
              <a:miter/>
            </a:ln>
          </p:spPr>
          <p:txBody>
            <a:bodyPr rtlCol="0" anchor="ctr"/>
            <a:lstStyle/>
            <a:p>
              <a:endParaRPr lang="en-US" sz="1200" dirty="0"/>
            </a:p>
          </p:txBody>
        </p:sp>
        <p:sp>
          <p:nvSpPr>
            <p:cNvPr id="110" name="Freeform: Shape 149">
              <a:extLst>
                <a:ext uri="{FF2B5EF4-FFF2-40B4-BE49-F238E27FC236}">
                  <a16:creationId xmlns:a16="http://schemas.microsoft.com/office/drawing/2014/main" xmlns="" id="{E898D73C-C3C1-4B5F-8BBB-8FD378963F43}"/>
                </a:ext>
              </a:extLst>
            </p:cNvPr>
            <p:cNvSpPr/>
            <p:nvPr/>
          </p:nvSpPr>
          <p:spPr>
            <a:xfrm>
              <a:off x="4297199" y="2767117"/>
              <a:ext cx="1809750" cy="942975"/>
            </a:xfrm>
            <a:custGeom>
              <a:avLst/>
              <a:gdLst>
                <a:gd name="connsiteX0" fmla="*/ 1811179 w 1809750"/>
                <a:gd name="connsiteY0" fmla="*/ 915250 h 942975"/>
                <a:gd name="connsiteX1" fmla="*/ 1796891 w 1809750"/>
                <a:gd name="connsiteY1" fmla="*/ 903820 h 942975"/>
                <a:gd name="connsiteX2" fmla="*/ 1809274 w 1809750"/>
                <a:gd name="connsiteY2" fmla="*/ 890485 h 942975"/>
                <a:gd name="connsiteX3" fmla="*/ 1779746 w 1809750"/>
                <a:gd name="connsiteY3" fmla="*/ 865720 h 942975"/>
                <a:gd name="connsiteX4" fmla="*/ 451009 w 1809750"/>
                <a:gd name="connsiteY4" fmla="*/ 7517 h 942975"/>
                <a:gd name="connsiteX5" fmla="*/ 444341 w 1809750"/>
                <a:gd name="connsiteY5" fmla="*/ 9422 h 942975"/>
                <a:gd name="connsiteX6" fmla="*/ 446246 w 1809750"/>
                <a:gd name="connsiteY6" fmla="*/ 16090 h 942975"/>
                <a:gd name="connsiteX7" fmla="*/ 1745456 w 1809750"/>
                <a:gd name="connsiteY7" fmla="*/ 839050 h 942975"/>
                <a:gd name="connsiteX8" fmla="*/ 1381601 w 1809750"/>
                <a:gd name="connsiteY8" fmla="*/ 621880 h 942975"/>
                <a:gd name="connsiteX9" fmla="*/ 168116 w 1809750"/>
                <a:gd name="connsiteY9" fmla="*/ 304697 h 942975"/>
                <a:gd name="connsiteX10" fmla="*/ 147161 w 1809750"/>
                <a:gd name="connsiteY10" fmla="*/ 322795 h 942975"/>
                <a:gd name="connsiteX11" fmla="*/ 164306 w 1809750"/>
                <a:gd name="connsiteY11" fmla="*/ 342797 h 942975"/>
                <a:gd name="connsiteX12" fmla="*/ 1363504 w 1809750"/>
                <a:gd name="connsiteY12" fmla="*/ 657122 h 942975"/>
                <a:gd name="connsiteX13" fmla="*/ 1436846 w 1809750"/>
                <a:gd name="connsiteY13" fmla="*/ 694270 h 942975"/>
                <a:gd name="connsiteX14" fmla="*/ 97631 w 1809750"/>
                <a:gd name="connsiteY14" fmla="*/ 385660 h 942975"/>
                <a:gd name="connsiteX15" fmla="*/ 92869 w 1809750"/>
                <a:gd name="connsiteY15" fmla="*/ 390422 h 942975"/>
                <a:gd name="connsiteX16" fmla="*/ 97631 w 1809750"/>
                <a:gd name="connsiteY16" fmla="*/ 395185 h 942975"/>
                <a:gd name="connsiteX17" fmla="*/ 1475899 w 1809750"/>
                <a:gd name="connsiteY17" fmla="*/ 720940 h 942975"/>
                <a:gd name="connsiteX18" fmla="*/ 1397794 w 1809750"/>
                <a:gd name="connsiteY18" fmla="*/ 687602 h 942975"/>
                <a:gd name="connsiteX19" fmla="*/ 70009 w 1809750"/>
                <a:gd name="connsiteY19" fmla="*/ 446620 h 942975"/>
                <a:gd name="connsiteX20" fmla="*/ 50006 w 1809750"/>
                <a:gd name="connsiteY20" fmla="*/ 464717 h 942975"/>
                <a:gd name="connsiteX21" fmla="*/ 68104 w 1809750"/>
                <a:gd name="connsiteY21" fmla="*/ 484720 h 942975"/>
                <a:gd name="connsiteX22" fmla="*/ 1381601 w 1809750"/>
                <a:gd name="connsiteY22" fmla="*/ 721892 h 942975"/>
                <a:gd name="connsiteX23" fmla="*/ 1395889 w 1809750"/>
                <a:gd name="connsiteY23" fmla="*/ 727607 h 942975"/>
                <a:gd name="connsiteX24" fmla="*/ 11906 w 1809750"/>
                <a:gd name="connsiteY24" fmla="*/ 554252 h 942975"/>
                <a:gd name="connsiteX25" fmla="*/ 7144 w 1809750"/>
                <a:gd name="connsiteY25" fmla="*/ 559015 h 942975"/>
                <a:gd name="connsiteX26" fmla="*/ 11906 w 1809750"/>
                <a:gd name="connsiteY26" fmla="*/ 563777 h 942975"/>
                <a:gd name="connsiteX27" fmla="*/ 1484471 w 1809750"/>
                <a:gd name="connsiteY27" fmla="*/ 773327 h 942975"/>
                <a:gd name="connsiteX28" fmla="*/ 1486376 w 1809750"/>
                <a:gd name="connsiteY28" fmla="*/ 773327 h 942975"/>
                <a:gd name="connsiteX29" fmla="*/ 1490186 w 1809750"/>
                <a:gd name="connsiteY29" fmla="*/ 770470 h 942975"/>
                <a:gd name="connsiteX30" fmla="*/ 1785461 w 1809750"/>
                <a:gd name="connsiteY30" fmla="*/ 943825 h 942975"/>
                <a:gd name="connsiteX31" fmla="*/ 1811179 w 1809750"/>
                <a:gd name="connsiteY31" fmla="*/ 915250 h 942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09750" h="942975">
                  <a:moveTo>
                    <a:pt x="1811179" y="915250"/>
                  </a:moveTo>
                  <a:cubicBezTo>
                    <a:pt x="1810226" y="914297"/>
                    <a:pt x="1805464" y="910487"/>
                    <a:pt x="1796891" y="903820"/>
                  </a:cubicBezTo>
                  <a:lnTo>
                    <a:pt x="1809274" y="890485"/>
                  </a:lnTo>
                  <a:cubicBezTo>
                    <a:pt x="1807369" y="889532"/>
                    <a:pt x="1797844" y="880007"/>
                    <a:pt x="1779746" y="865720"/>
                  </a:cubicBezTo>
                  <a:cubicBezTo>
                    <a:pt x="1303496" y="268502"/>
                    <a:pt x="459581" y="12280"/>
                    <a:pt x="451009" y="7517"/>
                  </a:cubicBezTo>
                  <a:cubicBezTo>
                    <a:pt x="448151" y="6565"/>
                    <a:pt x="446246" y="7517"/>
                    <a:pt x="444341" y="9422"/>
                  </a:cubicBezTo>
                  <a:cubicBezTo>
                    <a:pt x="443389" y="11327"/>
                    <a:pt x="444341" y="14185"/>
                    <a:pt x="446246" y="16090"/>
                  </a:cubicBezTo>
                  <a:cubicBezTo>
                    <a:pt x="453866" y="19900"/>
                    <a:pt x="1267301" y="266597"/>
                    <a:pt x="1745456" y="839050"/>
                  </a:cubicBezTo>
                  <a:cubicBezTo>
                    <a:pt x="1678781" y="789520"/>
                    <a:pt x="1558766" y="707605"/>
                    <a:pt x="1381601" y="621880"/>
                  </a:cubicBezTo>
                  <a:cubicBezTo>
                    <a:pt x="1126331" y="498055"/>
                    <a:pt x="754856" y="350417"/>
                    <a:pt x="168116" y="304697"/>
                  </a:cubicBezTo>
                  <a:cubicBezTo>
                    <a:pt x="157639" y="303745"/>
                    <a:pt x="148114" y="311365"/>
                    <a:pt x="147161" y="322795"/>
                  </a:cubicBezTo>
                  <a:cubicBezTo>
                    <a:pt x="146209" y="333272"/>
                    <a:pt x="153829" y="341845"/>
                    <a:pt x="164306" y="342797"/>
                  </a:cubicBezTo>
                  <a:cubicBezTo>
                    <a:pt x="744379" y="388517"/>
                    <a:pt x="1110139" y="534250"/>
                    <a:pt x="1363504" y="657122"/>
                  </a:cubicBezTo>
                  <a:cubicBezTo>
                    <a:pt x="1389221" y="669505"/>
                    <a:pt x="1413986" y="681887"/>
                    <a:pt x="1436846" y="694270"/>
                  </a:cubicBezTo>
                  <a:cubicBezTo>
                    <a:pt x="791051" y="396137"/>
                    <a:pt x="105251" y="385660"/>
                    <a:pt x="97631" y="385660"/>
                  </a:cubicBezTo>
                  <a:cubicBezTo>
                    <a:pt x="94774" y="385660"/>
                    <a:pt x="92869" y="387565"/>
                    <a:pt x="92869" y="390422"/>
                  </a:cubicBezTo>
                  <a:cubicBezTo>
                    <a:pt x="92869" y="393280"/>
                    <a:pt x="94774" y="395185"/>
                    <a:pt x="97631" y="395185"/>
                  </a:cubicBezTo>
                  <a:cubicBezTo>
                    <a:pt x="106204" y="395185"/>
                    <a:pt x="819626" y="405662"/>
                    <a:pt x="1475899" y="720940"/>
                  </a:cubicBezTo>
                  <a:cubicBezTo>
                    <a:pt x="1451134" y="710462"/>
                    <a:pt x="1425416" y="699032"/>
                    <a:pt x="1397794" y="687602"/>
                  </a:cubicBezTo>
                  <a:cubicBezTo>
                    <a:pt x="1141571" y="582827"/>
                    <a:pt x="704374" y="473290"/>
                    <a:pt x="70009" y="446620"/>
                  </a:cubicBezTo>
                  <a:cubicBezTo>
                    <a:pt x="59531" y="446620"/>
                    <a:pt x="50959" y="454240"/>
                    <a:pt x="50006" y="464717"/>
                  </a:cubicBezTo>
                  <a:cubicBezTo>
                    <a:pt x="50006" y="475195"/>
                    <a:pt x="57626" y="483767"/>
                    <a:pt x="68104" y="484720"/>
                  </a:cubicBezTo>
                  <a:cubicBezTo>
                    <a:pt x="695801" y="511390"/>
                    <a:pt x="1128236" y="619975"/>
                    <a:pt x="1381601" y="721892"/>
                  </a:cubicBezTo>
                  <a:cubicBezTo>
                    <a:pt x="1386364" y="723797"/>
                    <a:pt x="1391126" y="725702"/>
                    <a:pt x="1395889" y="727607"/>
                  </a:cubicBezTo>
                  <a:cubicBezTo>
                    <a:pt x="758666" y="501865"/>
                    <a:pt x="19526" y="554252"/>
                    <a:pt x="11906" y="554252"/>
                  </a:cubicBezTo>
                  <a:cubicBezTo>
                    <a:pt x="9049" y="554252"/>
                    <a:pt x="7144" y="556157"/>
                    <a:pt x="7144" y="559015"/>
                  </a:cubicBezTo>
                  <a:cubicBezTo>
                    <a:pt x="7144" y="561872"/>
                    <a:pt x="9049" y="563777"/>
                    <a:pt x="11906" y="563777"/>
                  </a:cubicBezTo>
                  <a:cubicBezTo>
                    <a:pt x="20479" y="563777"/>
                    <a:pt x="831056" y="505675"/>
                    <a:pt x="1484471" y="773327"/>
                  </a:cubicBezTo>
                  <a:cubicBezTo>
                    <a:pt x="1485424" y="773327"/>
                    <a:pt x="1486376" y="773327"/>
                    <a:pt x="1486376" y="773327"/>
                  </a:cubicBezTo>
                  <a:cubicBezTo>
                    <a:pt x="1488281" y="773327"/>
                    <a:pt x="1489234" y="772375"/>
                    <a:pt x="1490186" y="770470"/>
                  </a:cubicBezTo>
                  <a:cubicBezTo>
                    <a:pt x="1690211" y="863815"/>
                    <a:pt x="1783556" y="942872"/>
                    <a:pt x="1785461" y="943825"/>
                  </a:cubicBezTo>
                  <a:lnTo>
                    <a:pt x="1811179" y="915250"/>
                  </a:lnTo>
                  <a:close/>
                </a:path>
              </a:pathLst>
            </a:custGeom>
            <a:solidFill>
              <a:srgbClr val="F9F8F7"/>
            </a:solidFill>
            <a:ln w="9525" cap="flat">
              <a:noFill/>
              <a:prstDash val="solid"/>
              <a:miter/>
            </a:ln>
          </p:spPr>
          <p:txBody>
            <a:bodyPr rtlCol="0" anchor="ctr"/>
            <a:lstStyle/>
            <a:p>
              <a:endParaRPr lang="en-US" sz="1200" dirty="0"/>
            </a:p>
          </p:txBody>
        </p:sp>
      </p:grpSp>
    </p:spTree>
    <p:extLst>
      <p:ext uri="{BB962C8B-B14F-4D97-AF65-F5344CB8AC3E}">
        <p14:creationId xmlns:p14="http://schemas.microsoft.com/office/powerpoint/2010/main" val="1427732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Style slide layout">
    <p:bg>
      <p:bgPr>
        <a:solidFill>
          <a:schemeClr val="accent1"/>
        </a:solidFill>
        <a:effectLst/>
      </p:bgPr>
    </p:bg>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xmlns="" id="{EAF96E15-0CE0-49CA-8B27-4146CE72FB89}"/>
              </a:ext>
            </a:extLst>
          </p:cNvPr>
          <p:cNvSpPr>
            <a:spLocks noGrp="1"/>
          </p:cNvSpPr>
          <p:nvPr>
            <p:ph type="body" sz="quarter" idx="10" hasCustomPrompt="1"/>
          </p:nvPr>
        </p:nvSpPr>
        <p:spPr>
          <a:xfrm>
            <a:off x="323529" y="287255"/>
            <a:ext cx="11573197" cy="724247"/>
          </a:xfrm>
          <a:prstGeom prst="rect">
            <a:avLst/>
          </a:prstGeom>
        </p:spPr>
        <p:txBody>
          <a:bodyPr anchor="ctr"/>
          <a:lstStyle>
            <a:lvl1pPr marL="0" indent="0" algn="ctr">
              <a:buNone/>
              <a:defRPr sz="5400" b="0" baseline="0">
                <a:solidFill>
                  <a:schemeClr val="bg1"/>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1091733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a:xfrm>
            <a:off x="381000" y="6392864"/>
            <a:ext cx="9781117" cy="366713"/>
          </a:xfrm>
          <a:prstGeom prst="rect">
            <a:avLst/>
          </a:prstGeom>
        </p:spPr>
        <p:txBody>
          <a:bodyPr/>
          <a:lstStyle/>
          <a:p>
            <a:pPr defTabSz="914400" fontAlgn="base">
              <a:spcBef>
                <a:spcPct val="0"/>
              </a:spcBef>
              <a:spcAft>
                <a:spcPct val="0"/>
              </a:spcAft>
              <a:defRPr/>
            </a:pPr>
            <a:r>
              <a:rPr lang="en-US" i="1" smtClean="0">
                <a:solidFill>
                  <a:srgbClr val="777777"/>
                </a:solidFill>
              </a:rPr>
              <a:t>OLIGOPOLY</a:t>
            </a:r>
          </a:p>
        </p:txBody>
      </p:sp>
      <p:sp>
        <p:nvSpPr>
          <p:cNvPr id="3" name="Slide Number Placeholder 2"/>
          <p:cNvSpPr>
            <a:spLocks noGrp="1"/>
          </p:cNvSpPr>
          <p:nvPr>
            <p:ph type="sldNum" sz="quarter" idx="11"/>
          </p:nvPr>
        </p:nvSpPr>
        <p:spPr>
          <a:xfrm>
            <a:off x="11070167" y="6375400"/>
            <a:ext cx="912284" cy="368300"/>
          </a:xfrm>
          <a:prstGeom prst="rect">
            <a:avLst/>
          </a:prstGeom>
        </p:spPr>
        <p:txBody>
          <a:bodyPr/>
          <a:lstStyle/>
          <a:p>
            <a:pPr lvl="0" eaLnBrk="1" hangingPunct="1"/>
            <a:fld id="{9A0DB2DC-4C9A-4742-B13C-FB6460FD3503}" type="slidenum">
              <a:rPr lang="en-US" dirty="0">
                <a:latin typeface="Arial" panose="020B0604020202020204" pitchFamily="34" charset="0"/>
              </a:rPr>
              <a:t>‹#›</a:t>
            </a:fld>
            <a:endParaRPr lang="en-US" dirty="0">
              <a:latin typeface="Arial" panose="020B0604020202020204" pitchFamily="34" charset="0"/>
            </a:endParaRPr>
          </a:p>
        </p:txBody>
      </p:sp>
    </p:spTree>
    <p:extLst>
      <p:ext uri="{BB962C8B-B14F-4D97-AF65-F5344CB8AC3E}">
        <p14:creationId xmlns:p14="http://schemas.microsoft.com/office/powerpoint/2010/main" val="2228141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1" y="252414"/>
            <a:ext cx="11214100" cy="681037"/>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455626" y="1008063"/>
            <a:ext cx="7126775" cy="51181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Rectangle 5">
            <a:extLst>
              <a:ext uri="{FF2B5EF4-FFF2-40B4-BE49-F238E27FC236}">
                <a16:creationId xmlns:a16="http://schemas.microsoft.com/office/drawing/2014/main" xmlns="" id="{1F2EE7B8-F388-4721-93F9-22A69C7EBA74}"/>
              </a:ext>
            </a:extLst>
          </p:cNvPr>
          <p:cNvSpPr/>
          <p:nvPr userDrawn="1"/>
        </p:nvSpPr>
        <p:spPr>
          <a:xfrm>
            <a:off x="11606635" y="0"/>
            <a:ext cx="6096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 name="Freeform: Shape 159">
            <a:extLst>
              <a:ext uri="{FF2B5EF4-FFF2-40B4-BE49-F238E27FC236}">
                <a16:creationId xmlns:a16="http://schemas.microsoft.com/office/drawing/2014/main" xmlns="" id="{EB84A709-C8AC-4938-A2D2-479A91F72D9C}"/>
              </a:ext>
            </a:extLst>
          </p:cNvPr>
          <p:cNvSpPr/>
          <p:nvPr userDrawn="1"/>
        </p:nvSpPr>
        <p:spPr>
          <a:xfrm rot="2082592">
            <a:off x="-889436" y="924510"/>
            <a:ext cx="4907674" cy="5645087"/>
          </a:xfrm>
          <a:custGeom>
            <a:avLst/>
            <a:gdLst>
              <a:gd name="connsiteX0" fmla="*/ 7329514 w 7361511"/>
              <a:gd name="connsiteY0" fmla="*/ 6454811 h 8467631"/>
              <a:gd name="connsiteX1" fmla="*/ 7361511 w 7361511"/>
              <a:gd name="connsiteY1" fmla="*/ 6501004 h 8467631"/>
              <a:gd name="connsiteX2" fmla="*/ 7329514 w 7361511"/>
              <a:gd name="connsiteY2" fmla="*/ 6523168 h 8467631"/>
              <a:gd name="connsiteX3" fmla="*/ 6718721 w 7361511"/>
              <a:gd name="connsiteY3" fmla="*/ 5573039 h 8467631"/>
              <a:gd name="connsiteX4" fmla="*/ 7003911 w 7361511"/>
              <a:gd name="connsiteY4" fmla="*/ 5984755 h 8467631"/>
              <a:gd name="connsiteX5" fmla="*/ 7003911 w 7361511"/>
              <a:gd name="connsiteY5" fmla="*/ 6748710 h 8467631"/>
              <a:gd name="connsiteX6" fmla="*/ 6718721 w 7361511"/>
              <a:gd name="connsiteY6" fmla="*/ 6946257 h 8467631"/>
              <a:gd name="connsiteX7" fmla="*/ 6107928 w 7361511"/>
              <a:gd name="connsiteY7" fmla="*/ 4691266 h 8467631"/>
              <a:gd name="connsiteX8" fmla="*/ 6393118 w 7361511"/>
              <a:gd name="connsiteY8" fmla="*/ 5102982 h 8467631"/>
              <a:gd name="connsiteX9" fmla="*/ 6393118 w 7361511"/>
              <a:gd name="connsiteY9" fmla="*/ 7171798 h 8467631"/>
              <a:gd name="connsiteX10" fmla="*/ 6107927 w 7361511"/>
              <a:gd name="connsiteY10" fmla="*/ 7369346 h 8467631"/>
              <a:gd name="connsiteX11" fmla="*/ 5497135 w 7361511"/>
              <a:gd name="connsiteY11" fmla="*/ 3809494 h 8467631"/>
              <a:gd name="connsiteX12" fmla="*/ 5782325 w 7361511"/>
              <a:gd name="connsiteY12" fmla="*/ 4221209 h 8467631"/>
              <a:gd name="connsiteX13" fmla="*/ 5782325 w 7361511"/>
              <a:gd name="connsiteY13" fmla="*/ 7594887 h 8467631"/>
              <a:gd name="connsiteX14" fmla="*/ 5497135 w 7361511"/>
              <a:gd name="connsiteY14" fmla="*/ 7792435 h 8467631"/>
              <a:gd name="connsiteX15" fmla="*/ 4886343 w 7361511"/>
              <a:gd name="connsiteY15" fmla="*/ 2927723 h 8467631"/>
              <a:gd name="connsiteX16" fmla="*/ 5171533 w 7361511"/>
              <a:gd name="connsiteY16" fmla="*/ 3339438 h 8467631"/>
              <a:gd name="connsiteX17" fmla="*/ 5171533 w 7361511"/>
              <a:gd name="connsiteY17" fmla="*/ 8017975 h 8467631"/>
              <a:gd name="connsiteX18" fmla="*/ 4886344 w 7361511"/>
              <a:gd name="connsiteY18" fmla="*/ 8215522 h 8467631"/>
              <a:gd name="connsiteX19" fmla="*/ 4275550 w 7361511"/>
              <a:gd name="connsiteY19" fmla="*/ 2045951 h 8467631"/>
              <a:gd name="connsiteX20" fmla="*/ 4560740 w 7361511"/>
              <a:gd name="connsiteY20" fmla="*/ 2457665 h 8467631"/>
              <a:gd name="connsiteX21" fmla="*/ 4560740 w 7361511"/>
              <a:gd name="connsiteY21" fmla="*/ 8441064 h 8467631"/>
              <a:gd name="connsiteX22" fmla="*/ 4522386 w 7361511"/>
              <a:gd name="connsiteY22" fmla="*/ 8467631 h 8467631"/>
              <a:gd name="connsiteX23" fmla="*/ 4275550 w 7361511"/>
              <a:gd name="connsiteY23" fmla="*/ 8111286 h 8467631"/>
              <a:gd name="connsiteX24" fmla="*/ 3664757 w 7361511"/>
              <a:gd name="connsiteY24" fmla="*/ 1164178 h 8467631"/>
              <a:gd name="connsiteX25" fmla="*/ 3949947 w 7361511"/>
              <a:gd name="connsiteY25" fmla="*/ 1575893 h 8467631"/>
              <a:gd name="connsiteX26" fmla="*/ 3949947 w 7361511"/>
              <a:gd name="connsiteY26" fmla="*/ 7641229 h 8467631"/>
              <a:gd name="connsiteX27" fmla="*/ 3664757 w 7361511"/>
              <a:gd name="connsiteY27" fmla="*/ 7229513 h 8467631"/>
              <a:gd name="connsiteX28" fmla="*/ 3053964 w 7361511"/>
              <a:gd name="connsiteY28" fmla="*/ 282405 h 8467631"/>
              <a:gd name="connsiteX29" fmla="*/ 3339155 w 7361511"/>
              <a:gd name="connsiteY29" fmla="*/ 694122 h 8467631"/>
              <a:gd name="connsiteX30" fmla="*/ 3339154 w 7361511"/>
              <a:gd name="connsiteY30" fmla="*/ 6759456 h 8467631"/>
              <a:gd name="connsiteX31" fmla="*/ 3053964 w 7361511"/>
              <a:gd name="connsiteY31" fmla="*/ 6347740 h 8467631"/>
              <a:gd name="connsiteX32" fmla="*/ 895983 w 7361511"/>
              <a:gd name="connsiteY32" fmla="*/ 1269266 h 8467631"/>
              <a:gd name="connsiteX33" fmla="*/ 895983 w 7361511"/>
              <a:gd name="connsiteY33" fmla="*/ 3232367 h 8467631"/>
              <a:gd name="connsiteX34" fmla="*/ 610794 w 7361511"/>
              <a:gd name="connsiteY34" fmla="*/ 2820653 h 8467631"/>
              <a:gd name="connsiteX35" fmla="*/ 610794 w 7361511"/>
              <a:gd name="connsiteY35" fmla="*/ 1466813 h 8467631"/>
              <a:gd name="connsiteX36" fmla="*/ 2728361 w 7361511"/>
              <a:gd name="connsiteY36" fmla="*/ 0 h 8467631"/>
              <a:gd name="connsiteX37" fmla="*/ 2728361 w 7361511"/>
              <a:gd name="connsiteY37" fmla="*/ 5877683 h 8467631"/>
              <a:gd name="connsiteX38" fmla="*/ 2443171 w 7361511"/>
              <a:gd name="connsiteY38" fmla="*/ 5465968 h 8467631"/>
              <a:gd name="connsiteX39" fmla="*/ 2443171 w 7361511"/>
              <a:gd name="connsiteY39" fmla="*/ 197548 h 8467631"/>
              <a:gd name="connsiteX40" fmla="*/ 0 w 7361511"/>
              <a:gd name="connsiteY40" fmla="*/ 1889902 h 8467631"/>
              <a:gd name="connsiteX41" fmla="*/ 285190 w 7361511"/>
              <a:gd name="connsiteY41" fmla="*/ 1692355 h 8467631"/>
              <a:gd name="connsiteX42" fmla="*/ 285190 w 7361511"/>
              <a:gd name="connsiteY42" fmla="*/ 2350594 h 8467631"/>
              <a:gd name="connsiteX43" fmla="*/ 0 w 7361511"/>
              <a:gd name="connsiteY43" fmla="*/ 1938879 h 8467631"/>
              <a:gd name="connsiteX44" fmla="*/ 2117569 w 7361511"/>
              <a:gd name="connsiteY44" fmla="*/ 423088 h 8467631"/>
              <a:gd name="connsiteX45" fmla="*/ 2117569 w 7361511"/>
              <a:gd name="connsiteY45" fmla="*/ 4995912 h 8467631"/>
              <a:gd name="connsiteX46" fmla="*/ 1832379 w 7361511"/>
              <a:gd name="connsiteY46" fmla="*/ 4584197 h 8467631"/>
              <a:gd name="connsiteX47" fmla="*/ 1832379 w 7361511"/>
              <a:gd name="connsiteY47" fmla="*/ 620636 h 8467631"/>
              <a:gd name="connsiteX48" fmla="*/ 1506777 w 7361511"/>
              <a:gd name="connsiteY48" fmla="*/ 846176 h 8467631"/>
              <a:gd name="connsiteX49" fmla="*/ 1506777 w 7361511"/>
              <a:gd name="connsiteY49" fmla="*/ 4114141 h 8467631"/>
              <a:gd name="connsiteX50" fmla="*/ 1221587 w 7361511"/>
              <a:gd name="connsiteY50" fmla="*/ 3702425 h 8467631"/>
              <a:gd name="connsiteX51" fmla="*/ 1221587 w 7361511"/>
              <a:gd name="connsiteY51" fmla="*/ 1043724 h 8467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7361511" h="8467631">
                <a:moveTo>
                  <a:pt x="7329514" y="6454811"/>
                </a:moveTo>
                <a:lnTo>
                  <a:pt x="7361511" y="6501004"/>
                </a:lnTo>
                <a:lnTo>
                  <a:pt x="7329514" y="6523168"/>
                </a:lnTo>
                <a:close/>
                <a:moveTo>
                  <a:pt x="6718721" y="5573039"/>
                </a:moveTo>
                <a:lnTo>
                  <a:pt x="7003911" y="5984755"/>
                </a:lnTo>
                <a:lnTo>
                  <a:pt x="7003911" y="6748710"/>
                </a:lnTo>
                <a:lnTo>
                  <a:pt x="6718721" y="6946257"/>
                </a:lnTo>
                <a:close/>
                <a:moveTo>
                  <a:pt x="6107928" y="4691266"/>
                </a:moveTo>
                <a:lnTo>
                  <a:pt x="6393118" y="5102982"/>
                </a:lnTo>
                <a:lnTo>
                  <a:pt x="6393118" y="7171798"/>
                </a:lnTo>
                <a:lnTo>
                  <a:pt x="6107927" y="7369346"/>
                </a:lnTo>
                <a:close/>
                <a:moveTo>
                  <a:pt x="5497135" y="3809494"/>
                </a:moveTo>
                <a:lnTo>
                  <a:pt x="5782325" y="4221209"/>
                </a:lnTo>
                <a:lnTo>
                  <a:pt x="5782325" y="7594887"/>
                </a:lnTo>
                <a:lnTo>
                  <a:pt x="5497135" y="7792435"/>
                </a:lnTo>
                <a:close/>
                <a:moveTo>
                  <a:pt x="4886343" y="2927723"/>
                </a:moveTo>
                <a:lnTo>
                  <a:pt x="5171533" y="3339438"/>
                </a:lnTo>
                <a:lnTo>
                  <a:pt x="5171533" y="8017975"/>
                </a:lnTo>
                <a:lnTo>
                  <a:pt x="4886344" y="8215522"/>
                </a:lnTo>
                <a:close/>
                <a:moveTo>
                  <a:pt x="4275550" y="2045951"/>
                </a:moveTo>
                <a:lnTo>
                  <a:pt x="4560740" y="2457665"/>
                </a:lnTo>
                <a:lnTo>
                  <a:pt x="4560740" y="8441064"/>
                </a:lnTo>
                <a:lnTo>
                  <a:pt x="4522386" y="8467631"/>
                </a:lnTo>
                <a:lnTo>
                  <a:pt x="4275550" y="8111286"/>
                </a:lnTo>
                <a:close/>
                <a:moveTo>
                  <a:pt x="3664757" y="1164178"/>
                </a:moveTo>
                <a:lnTo>
                  <a:pt x="3949947" y="1575893"/>
                </a:lnTo>
                <a:lnTo>
                  <a:pt x="3949947" y="7641229"/>
                </a:lnTo>
                <a:lnTo>
                  <a:pt x="3664757" y="7229513"/>
                </a:lnTo>
                <a:close/>
                <a:moveTo>
                  <a:pt x="3053964" y="282405"/>
                </a:moveTo>
                <a:lnTo>
                  <a:pt x="3339155" y="694122"/>
                </a:lnTo>
                <a:lnTo>
                  <a:pt x="3339154" y="6759456"/>
                </a:lnTo>
                <a:lnTo>
                  <a:pt x="3053964" y="6347740"/>
                </a:lnTo>
                <a:close/>
                <a:moveTo>
                  <a:pt x="895983" y="1269266"/>
                </a:moveTo>
                <a:lnTo>
                  <a:pt x="895983" y="3232367"/>
                </a:lnTo>
                <a:lnTo>
                  <a:pt x="610794" y="2820653"/>
                </a:lnTo>
                <a:lnTo>
                  <a:pt x="610794" y="1466813"/>
                </a:lnTo>
                <a:close/>
                <a:moveTo>
                  <a:pt x="2728361" y="0"/>
                </a:moveTo>
                <a:lnTo>
                  <a:pt x="2728361" y="5877683"/>
                </a:lnTo>
                <a:lnTo>
                  <a:pt x="2443171" y="5465968"/>
                </a:lnTo>
                <a:lnTo>
                  <a:pt x="2443171" y="197548"/>
                </a:lnTo>
                <a:close/>
                <a:moveTo>
                  <a:pt x="0" y="1889902"/>
                </a:moveTo>
                <a:lnTo>
                  <a:pt x="285190" y="1692355"/>
                </a:lnTo>
                <a:lnTo>
                  <a:pt x="285190" y="2350594"/>
                </a:lnTo>
                <a:lnTo>
                  <a:pt x="0" y="1938879"/>
                </a:lnTo>
                <a:close/>
                <a:moveTo>
                  <a:pt x="2117569" y="423088"/>
                </a:moveTo>
                <a:lnTo>
                  <a:pt x="2117569" y="4995912"/>
                </a:lnTo>
                <a:lnTo>
                  <a:pt x="1832379" y="4584197"/>
                </a:lnTo>
                <a:lnTo>
                  <a:pt x="1832379" y="620636"/>
                </a:lnTo>
                <a:close/>
                <a:moveTo>
                  <a:pt x="1506777" y="846176"/>
                </a:moveTo>
                <a:lnTo>
                  <a:pt x="1506777" y="4114141"/>
                </a:lnTo>
                <a:lnTo>
                  <a:pt x="1221587" y="3702425"/>
                </a:lnTo>
                <a:lnTo>
                  <a:pt x="1221587" y="1043724"/>
                </a:lnTo>
                <a:close/>
              </a:path>
            </a:pathLst>
          </a:custGeom>
          <a:solidFill>
            <a:schemeClr val="accent1">
              <a:lumMod val="90000"/>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 name="Freeform: Shape 167">
            <a:extLst>
              <a:ext uri="{FF2B5EF4-FFF2-40B4-BE49-F238E27FC236}">
                <a16:creationId xmlns:a16="http://schemas.microsoft.com/office/drawing/2014/main" xmlns="" id="{5234D4CF-C1FA-40A3-A0CF-9CDBD6DC754C}"/>
              </a:ext>
            </a:extLst>
          </p:cNvPr>
          <p:cNvSpPr/>
          <p:nvPr userDrawn="1"/>
        </p:nvSpPr>
        <p:spPr>
          <a:xfrm>
            <a:off x="388733" y="1029252"/>
            <a:ext cx="2388771" cy="5435600"/>
          </a:xfrm>
          <a:custGeom>
            <a:avLst/>
            <a:gdLst>
              <a:gd name="connsiteX0" fmla="*/ 0 w 3583156"/>
              <a:gd name="connsiteY0" fmla="*/ 0 h 8153400"/>
              <a:gd name="connsiteX1" fmla="*/ 3583156 w 3583156"/>
              <a:gd name="connsiteY1" fmla="*/ 0 h 8153400"/>
              <a:gd name="connsiteX2" fmla="*/ 3583156 w 3583156"/>
              <a:gd name="connsiteY2" fmla="*/ 3894509 h 8153400"/>
              <a:gd name="connsiteX3" fmla="*/ 3443915 w 3583156"/>
              <a:gd name="connsiteY3" fmla="*/ 3894509 h 8153400"/>
              <a:gd name="connsiteX4" fmla="*/ 3443915 w 3583156"/>
              <a:gd name="connsiteY4" fmla="*/ 139241 h 8153400"/>
              <a:gd name="connsiteX5" fmla="*/ 139241 w 3583156"/>
              <a:gd name="connsiteY5" fmla="*/ 139241 h 8153400"/>
              <a:gd name="connsiteX6" fmla="*/ 139241 w 3583156"/>
              <a:gd name="connsiteY6" fmla="*/ 8014159 h 8153400"/>
              <a:gd name="connsiteX7" fmla="*/ 323849 w 3583156"/>
              <a:gd name="connsiteY7" fmla="*/ 8014159 h 8153400"/>
              <a:gd name="connsiteX8" fmla="*/ 323849 w 3583156"/>
              <a:gd name="connsiteY8" fmla="*/ 8153400 h 8153400"/>
              <a:gd name="connsiteX9" fmla="*/ 0 w 3583156"/>
              <a:gd name="connsiteY9" fmla="*/ 8153400 h 815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3156" h="8153400">
                <a:moveTo>
                  <a:pt x="0" y="0"/>
                </a:moveTo>
                <a:lnTo>
                  <a:pt x="3583156" y="0"/>
                </a:lnTo>
                <a:lnTo>
                  <a:pt x="3583156" y="3894509"/>
                </a:lnTo>
                <a:lnTo>
                  <a:pt x="3443915" y="3894509"/>
                </a:lnTo>
                <a:lnTo>
                  <a:pt x="3443915" y="139241"/>
                </a:lnTo>
                <a:lnTo>
                  <a:pt x="139241" y="139241"/>
                </a:lnTo>
                <a:lnTo>
                  <a:pt x="139241" y="8014159"/>
                </a:lnTo>
                <a:lnTo>
                  <a:pt x="323849" y="8014159"/>
                </a:lnTo>
                <a:lnTo>
                  <a:pt x="323849" y="8153400"/>
                </a:lnTo>
                <a:lnTo>
                  <a:pt x="0" y="81534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solidFill>
            </a:endParaRPr>
          </a:p>
        </p:txBody>
      </p:sp>
      <p:grpSp>
        <p:nvGrpSpPr>
          <p:cNvPr id="9" name="Group 8">
            <a:extLst>
              <a:ext uri="{FF2B5EF4-FFF2-40B4-BE49-F238E27FC236}">
                <a16:creationId xmlns:a16="http://schemas.microsoft.com/office/drawing/2014/main" xmlns="" id="{AB418A56-7D2A-4130-8498-5C5D15390FEB}"/>
              </a:ext>
            </a:extLst>
          </p:cNvPr>
          <p:cNvGrpSpPr/>
          <p:nvPr userDrawn="1"/>
        </p:nvGrpSpPr>
        <p:grpSpPr>
          <a:xfrm rot="20788243">
            <a:off x="2264354" y="3499755"/>
            <a:ext cx="2315135" cy="2140856"/>
            <a:chOff x="8479089" y="1262387"/>
            <a:chExt cx="6147593" cy="5684813"/>
          </a:xfrm>
        </p:grpSpPr>
        <p:grpSp>
          <p:nvGrpSpPr>
            <p:cNvPr id="10" name="Group 9">
              <a:extLst>
                <a:ext uri="{FF2B5EF4-FFF2-40B4-BE49-F238E27FC236}">
                  <a16:creationId xmlns:a16="http://schemas.microsoft.com/office/drawing/2014/main" xmlns="" id="{6B738F09-BE00-45D3-88A5-FDB1618D8D19}"/>
                </a:ext>
              </a:extLst>
            </p:cNvPr>
            <p:cNvGrpSpPr/>
            <p:nvPr/>
          </p:nvGrpSpPr>
          <p:grpSpPr>
            <a:xfrm rot="20275744" flipH="1">
              <a:off x="9114364" y="4275293"/>
              <a:ext cx="965714" cy="1155036"/>
              <a:chOff x="5704433" y="717502"/>
              <a:chExt cx="7365528" cy="8809481"/>
            </a:xfrm>
          </p:grpSpPr>
          <p:sp>
            <p:nvSpPr>
              <p:cNvPr id="99" name="Freeform: Shape 138">
                <a:extLst>
                  <a:ext uri="{FF2B5EF4-FFF2-40B4-BE49-F238E27FC236}">
                    <a16:creationId xmlns:a16="http://schemas.microsoft.com/office/drawing/2014/main" xmlns="" id="{B7DC8659-9D27-456B-9E4E-B4A13119D357}"/>
                  </a:ext>
                </a:extLst>
              </p:cNvPr>
              <p:cNvSpPr/>
              <p:nvPr/>
            </p:nvSpPr>
            <p:spPr>
              <a:xfrm>
                <a:off x="11674968" y="8268753"/>
                <a:ext cx="765879" cy="1258230"/>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Lst>
                <a:ahLst/>
                <a:cxnLst>
                  <a:cxn ang="0">
                    <a:pos x="connsiteX0" y="connsiteY0"/>
                  </a:cxn>
                  <a:cxn ang="0">
                    <a:pos x="connsiteX1" y="connsiteY1"/>
                  </a:cxn>
                  <a:cxn ang="0">
                    <a:pos x="connsiteX2" y="connsiteY2"/>
                  </a:cxn>
                  <a:cxn ang="0">
                    <a:pos x="connsiteX3" y="connsiteY3"/>
                  </a:cxn>
                </a:cxnLst>
                <a:rect l="l" t="t" r="r" b="b"/>
                <a:pathLst>
                  <a:path w="266700" h="438150">
                    <a:moveTo>
                      <a:pt x="0" y="0"/>
                    </a:moveTo>
                    <a:lnTo>
                      <a:pt x="19050" y="438150"/>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0" name="Freeform: Shape 139">
                <a:extLst>
                  <a:ext uri="{FF2B5EF4-FFF2-40B4-BE49-F238E27FC236}">
                    <a16:creationId xmlns:a16="http://schemas.microsoft.com/office/drawing/2014/main" xmlns="" id="{3A8E1560-9381-49AF-96E5-169BE3FD3DCE}"/>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1" name="Freeform: Shape 140">
                <a:extLst>
                  <a:ext uri="{FF2B5EF4-FFF2-40B4-BE49-F238E27FC236}">
                    <a16:creationId xmlns:a16="http://schemas.microsoft.com/office/drawing/2014/main" xmlns="" id="{585072EC-EAC1-4A8C-A727-218C44150C9A}"/>
                  </a:ext>
                </a:extLst>
              </p:cNvPr>
              <p:cNvSpPr/>
              <p:nvPr/>
            </p:nvSpPr>
            <p:spPr>
              <a:xfrm>
                <a:off x="5704433" y="5540923"/>
                <a:ext cx="793232" cy="589649"/>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Lst>
                <a:ahLst/>
                <a:cxnLst>
                  <a:cxn ang="0">
                    <a:pos x="connsiteX0" y="connsiteY0"/>
                  </a:cxn>
                  <a:cxn ang="0">
                    <a:pos x="connsiteX1" y="connsiteY1"/>
                  </a:cxn>
                  <a:cxn ang="0">
                    <a:pos x="connsiteX2" y="connsiteY2"/>
                  </a:cxn>
                  <a:cxn ang="0">
                    <a:pos x="connsiteX3" y="connsiteY3"/>
                  </a:cxn>
                </a:cxnLst>
                <a:rect l="l" t="t" r="r" b="b"/>
                <a:pathLst>
                  <a:path w="276225" h="205332">
                    <a:moveTo>
                      <a:pt x="157232" y="0"/>
                    </a:moveTo>
                    <a:lnTo>
                      <a:pt x="0" y="205332"/>
                    </a:lnTo>
                    <a:lnTo>
                      <a:pt x="276225" y="157707"/>
                    </a:lnTo>
                    <a:lnTo>
                      <a:pt x="15723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2" name="Freeform: Shape 141">
                <a:extLst>
                  <a:ext uri="{FF2B5EF4-FFF2-40B4-BE49-F238E27FC236}">
                    <a16:creationId xmlns:a16="http://schemas.microsoft.com/office/drawing/2014/main" xmlns="" id="{2C63F105-6E15-46F1-9DCD-F9479B05DEE5}"/>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3" name="Freeform: Shape 142">
                <a:extLst>
                  <a:ext uri="{FF2B5EF4-FFF2-40B4-BE49-F238E27FC236}">
                    <a16:creationId xmlns:a16="http://schemas.microsoft.com/office/drawing/2014/main" xmlns="" id="{0430C843-00CE-447B-8F31-3A35BF7F4D19}"/>
                  </a:ext>
                </a:extLst>
              </p:cNvPr>
              <p:cNvSpPr/>
              <p:nvPr/>
            </p:nvSpPr>
            <p:spPr>
              <a:xfrm>
                <a:off x="10143209" y="2425829"/>
                <a:ext cx="2926752" cy="3993512"/>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Lst>
                <a:ahLst/>
                <a:cxnLst>
                  <a:cxn ang="0">
                    <a:pos x="connsiteX0" y="connsiteY0"/>
                  </a:cxn>
                  <a:cxn ang="0">
                    <a:pos x="connsiteX1" y="connsiteY1"/>
                  </a:cxn>
                  <a:cxn ang="0">
                    <a:pos x="connsiteX2" y="connsiteY2"/>
                  </a:cxn>
                  <a:cxn ang="0">
                    <a:pos x="connsiteX3" y="connsiteY3"/>
                  </a:cxn>
                </a:cxnLst>
                <a:rect l="l" t="t" r="r" b="b"/>
                <a:pathLst>
                  <a:path w="1019175" h="1390650">
                    <a:moveTo>
                      <a:pt x="1019175" y="0"/>
                    </a:moveTo>
                    <a:lnTo>
                      <a:pt x="0" y="295275"/>
                    </a:lnTo>
                    <a:lnTo>
                      <a:pt x="19050" y="1390650"/>
                    </a:lnTo>
                    <a:lnTo>
                      <a:pt x="101917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4" name="Freeform: Shape 143">
                <a:extLst>
                  <a:ext uri="{FF2B5EF4-FFF2-40B4-BE49-F238E27FC236}">
                    <a16:creationId xmlns:a16="http://schemas.microsoft.com/office/drawing/2014/main" xmlns="" id="{230D7E1F-305A-450C-84D1-009E7FA1308B}"/>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5" name="Freeform: Shape 144">
                <a:extLst>
                  <a:ext uri="{FF2B5EF4-FFF2-40B4-BE49-F238E27FC236}">
                    <a16:creationId xmlns:a16="http://schemas.microsoft.com/office/drawing/2014/main" xmlns="" id="{7FDEF37D-0B4C-4463-837A-9B5CC6542C5E}"/>
                  </a:ext>
                </a:extLst>
              </p:cNvPr>
              <p:cNvSpPr/>
              <p:nvPr/>
            </p:nvSpPr>
            <p:spPr>
              <a:xfrm>
                <a:off x="7708809" y="717502"/>
                <a:ext cx="2543812" cy="6236443"/>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Lst>
                <a:ahLst/>
                <a:cxnLst>
                  <a:cxn ang="0">
                    <a:pos x="connsiteX0" y="connsiteY0"/>
                  </a:cxn>
                  <a:cxn ang="0">
                    <a:pos x="connsiteX1" y="connsiteY1"/>
                  </a:cxn>
                  <a:cxn ang="0">
                    <a:pos x="connsiteX2" y="connsiteY2"/>
                  </a:cxn>
                  <a:cxn ang="0">
                    <a:pos x="connsiteX3" y="connsiteY3"/>
                  </a:cxn>
                </a:cxnLst>
                <a:rect l="l" t="t" r="r" b="b"/>
                <a:pathLst>
                  <a:path w="885825" h="2171700">
                    <a:moveTo>
                      <a:pt x="0" y="914400"/>
                    </a:moveTo>
                    <a:lnTo>
                      <a:pt x="871538" y="0"/>
                    </a:lnTo>
                    <a:cubicBezTo>
                      <a:pt x="876300" y="723900"/>
                      <a:pt x="881063" y="1447800"/>
                      <a:pt x="885825" y="2171700"/>
                    </a:cubicBezTo>
                    <a:lnTo>
                      <a:pt x="0" y="91440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1" name="Group 10">
              <a:extLst>
                <a:ext uri="{FF2B5EF4-FFF2-40B4-BE49-F238E27FC236}">
                  <a16:creationId xmlns:a16="http://schemas.microsoft.com/office/drawing/2014/main" xmlns="" id="{6700D410-542E-4490-AC2E-5733428A9F83}"/>
                </a:ext>
              </a:extLst>
            </p:cNvPr>
            <p:cNvGrpSpPr/>
            <p:nvPr/>
          </p:nvGrpSpPr>
          <p:grpSpPr>
            <a:xfrm rot="20275744" flipH="1">
              <a:off x="8479089" y="5341625"/>
              <a:ext cx="1416763" cy="1605575"/>
              <a:chOff x="5365048" y="479821"/>
              <a:chExt cx="8036930" cy="9108010"/>
            </a:xfrm>
          </p:grpSpPr>
          <p:sp>
            <p:nvSpPr>
              <p:cNvPr id="92" name="Freeform: Shape 131">
                <a:extLst>
                  <a:ext uri="{FF2B5EF4-FFF2-40B4-BE49-F238E27FC236}">
                    <a16:creationId xmlns:a16="http://schemas.microsoft.com/office/drawing/2014/main" xmlns="" id="{FC3E2579-7C0E-49CE-A38F-AD49B5FF5C18}"/>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3" name="Freeform: Shape 132">
                <a:extLst>
                  <a:ext uri="{FF2B5EF4-FFF2-40B4-BE49-F238E27FC236}">
                    <a16:creationId xmlns:a16="http://schemas.microsoft.com/office/drawing/2014/main" xmlns="" id="{F720685C-A63C-4EE8-A0F3-8B5F5E67F007}"/>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4" name="Freeform: Shape 133">
                <a:extLst>
                  <a:ext uri="{FF2B5EF4-FFF2-40B4-BE49-F238E27FC236}">
                    <a16:creationId xmlns:a16="http://schemas.microsoft.com/office/drawing/2014/main" xmlns="" id="{6DE35E59-3952-4EEF-909A-DF104EB419D6}"/>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5" name="Freeform: Shape 134">
                <a:extLst>
                  <a:ext uri="{FF2B5EF4-FFF2-40B4-BE49-F238E27FC236}">
                    <a16:creationId xmlns:a16="http://schemas.microsoft.com/office/drawing/2014/main" xmlns="" id="{501B19BB-6475-456B-B918-41FBADBDFD38}"/>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6" name="Freeform: Shape 135">
                <a:extLst>
                  <a:ext uri="{FF2B5EF4-FFF2-40B4-BE49-F238E27FC236}">
                    <a16:creationId xmlns:a16="http://schemas.microsoft.com/office/drawing/2014/main" xmlns="" id="{8C2EA56C-7A9A-4469-A4AE-1EA267D79667}"/>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7" name="Freeform: Shape 136">
                <a:extLst>
                  <a:ext uri="{FF2B5EF4-FFF2-40B4-BE49-F238E27FC236}">
                    <a16:creationId xmlns:a16="http://schemas.microsoft.com/office/drawing/2014/main" xmlns="" id="{86FA2514-C561-429A-BF52-4E36E2723D8C}"/>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8" name="Freeform: Shape 137">
                <a:extLst>
                  <a:ext uri="{FF2B5EF4-FFF2-40B4-BE49-F238E27FC236}">
                    <a16:creationId xmlns:a16="http://schemas.microsoft.com/office/drawing/2014/main" xmlns="" id="{E31D85F1-37B9-4685-82B7-A8D035891475}"/>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2" name="Group 11">
              <a:extLst>
                <a:ext uri="{FF2B5EF4-FFF2-40B4-BE49-F238E27FC236}">
                  <a16:creationId xmlns:a16="http://schemas.microsoft.com/office/drawing/2014/main" xmlns="" id="{F4632AC1-AF4C-4594-996E-7255A1A0B775}"/>
                </a:ext>
              </a:extLst>
            </p:cNvPr>
            <p:cNvGrpSpPr/>
            <p:nvPr/>
          </p:nvGrpSpPr>
          <p:grpSpPr>
            <a:xfrm rot="20275744" flipH="1">
              <a:off x="10278521" y="5974428"/>
              <a:ext cx="496268" cy="512648"/>
              <a:chOff x="5365048" y="1982197"/>
              <a:chExt cx="7362621" cy="7605634"/>
            </a:xfrm>
          </p:grpSpPr>
          <p:sp>
            <p:nvSpPr>
              <p:cNvPr id="85" name="Freeform: Shape 124">
                <a:extLst>
                  <a:ext uri="{FF2B5EF4-FFF2-40B4-BE49-F238E27FC236}">
                    <a16:creationId xmlns:a16="http://schemas.microsoft.com/office/drawing/2014/main" xmlns="" id="{89B70B08-F517-40CC-8C79-7C67CBA9FD67}"/>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6" name="Freeform: Shape 125">
                <a:extLst>
                  <a:ext uri="{FF2B5EF4-FFF2-40B4-BE49-F238E27FC236}">
                    <a16:creationId xmlns:a16="http://schemas.microsoft.com/office/drawing/2014/main" xmlns="" id="{5BD33883-AAD7-44F7-BD37-9B8ECADB67A7}"/>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7" name="Freeform: Shape 126">
                <a:extLst>
                  <a:ext uri="{FF2B5EF4-FFF2-40B4-BE49-F238E27FC236}">
                    <a16:creationId xmlns:a16="http://schemas.microsoft.com/office/drawing/2014/main" xmlns="" id="{307A9DD2-FFCD-4720-94D7-F30DB64636B8}"/>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8" name="Freeform: Shape 127">
                <a:extLst>
                  <a:ext uri="{FF2B5EF4-FFF2-40B4-BE49-F238E27FC236}">
                    <a16:creationId xmlns:a16="http://schemas.microsoft.com/office/drawing/2014/main" xmlns="" id="{AD2DFBBD-AAD1-447F-BB48-1B2BCB778C17}"/>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9" name="Freeform: Shape 128">
                <a:extLst>
                  <a:ext uri="{FF2B5EF4-FFF2-40B4-BE49-F238E27FC236}">
                    <a16:creationId xmlns:a16="http://schemas.microsoft.com/office/drawing/2014/main" xmlns="" id="{7E774126-BA1E-4A48-8286-FFA0F8E3F8D0}"/>
                  </a:ext>
                </a:extLst>
              </p:cNvPr>
              <p:cNvSpPr/>
              <p:nvPr/>
            </p:nvSpPr>
            <p:spPr>
              <a:xfrm>
                <a:off x="9871173" y="3444023"/>
                <a:ext cx="1940058" cy="2975318"/>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 name="connsiteX0" fmla="*/ 1247497 w 1247497"/>
                  <a:gd name="connsiteY0" fmla="*/ 0 h 1024830"/>
                  <a:gd name="connsiteX1" fmla="*/ 0 w 1247497"/>
                  <a:gd name="connsiteY1" fmla="*/ 277330 h 1024830"/>
                  <a:gd name="connsiteX2" fmla="*/ 113780 w 1247497"/>
                  <a:gd name="connsiteY2" fmla="*/ 1024830 h 1024830"/>
                  <a:gd name="connsiteX3" fmla="*/ 1247497 w 1247497"/>
                  <a:gd name="connsiteY3" fmla="*/ 0 h 1024830"/>
                  <a:gd name="connsiteX0" fmla="*/ 675581 w 675581"/>
                  <a:gd name="connsiteY0" fmla="*/ 0 h 1036087"/>
                  <a:gd name="connsiteX1" fmla="*/ 0 w 675581"/>
                  <a:gd name="connsiteY1" fmla="*/ 288587 h 1036087"/>
                  <a:gd name="connsiteX2" fmla="*/ 113780 w 675581"/>
                  <a:gd name="connsiteY2" fmla="*/ 1036087 h 1036087"/>
                  <a:gd name="connsiteX3" fmla="*/ 675581 w 675581"/>
                  <a:gd name="connsiteY3" fmla="*/ 0 h 1036087"/>
                </a:gdLst>
                <a:ahLst/>
                <a:cxnLst>
                  <a:cxn ang="0">
                    <a:pos x="connsiteX0" y="connsiteY0"/>
                  </a:cxn>
                  <a:cxn ang="0">
                    <a:pos x="connsiteX1" y="connsiteY1"/>
                  </a:cxn>
                  <a:cxn ang="0">
                    <a:pos x="connsiteX2" y="connsiteY2"/>
                  </a:cxn>
                  <a:cxn ang="0">
                    <a:pos x="connsiteX3" y="connsiteY3"/>
                  </a:cxn>
                </a:cxnLst>
                <a:rect l="l" t="t" r="r" b="b"/>
                <a:pathLst>
                  <a:path w="675581" h="1036087">
                    <a:moveTo>
                      <a:pt x="675581" y="0"/>
                    </a:moveTo>
                    <a:lnTo>
                      <a:pt x="0" y="288587"/>
                    </a:lnTo>
                    <a:lnTo>
                      <a:pt x="113780" y="1036087"/>
                    </a:lnTo>
                    <a:lnTo>
                      <a:pt x="675581"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0" name="Freeform: Shape 129">
                <a:extLst>
                  <a:ext uri="{FF2B5EF4-FFF2-40B4-BE49-F238E27FC236}">
                    <a16:creationId xmlns:a16="http://schemas.microsoft.com/office/drawing/2014/main" xmlns="" id="{82E37550-39D3-476A-9D0C-CB0EE00DFCD5}"/>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1" name="Freeform: Shape 130">
                <a:extLst>
                  <a:ext uri="{FF2B5EF4-FFF2-40B4-BE49-F238E27FC236}">
                    <a16:creationId xmlns:a16="http://schemas.microsoft.com/office/drawing/2014/main" xmlns="" id="{5C742560-5EB7-40E4-8A20-8D18F0243DAB}"/>
                  </a:ext>
                </a:extLst>
              </p:cNvPr>
              <p:cNvSpPr/>
              <p:nvPr/>
            </p:nvSpPr>
            <p:spPr>
              <a:xfrm>
                <a:off x="7708809" y="1982197"/>
                <a:ext cx="2543813" cy="4971750"/>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 name="connsiteX0" fmla="*/ 0 w 993639"/>
                  <a:gd name="connsiteY0" fmla="*/ 595440 h 1852740"/>
                  <a:gd name="connsiteX1" fmla="*/ 993498 w 993639"/>
                  <a:gd name="connsiteY1" fmla="*/ 0 h 1852740"/>
                  <a:gd name="connsiteX2" fmla="*/ 885825 w 993639"/>
                  <a:gd name="connsiteY2" fmla="*/ 1852740 h 1852740"/>
                  <a:gd name="connsiteX3" fmla="*/ 0 w 993639"/>
                  <a:gd name="connsiteY3" fmla="*/ 595440 h 1852740"/>
                  <a:gd name="connsiteX0" fmla="*/ 0 w 885825"/>
                  <a:gd name="connsiteY0" fmla="*/ 473999 h 1731299"/>
                  <a:gd name="connsiteX1" fmla="*/ 784851 w 885825"/>
                  <a:gd name="connsiteY1" fmla="*/ 0 h 1731299"/>
                  <a:gd name="connsiteX2" fmla="*/ 885825 w 885825"/>
                  <a:gd name="connsiteY2" fmla="*/ 1731299 h 1731299"/>
                  <a:gd name="connsiteX3" fmla="*/ 0 w 885825"/>
                  <a:gd name="connsiteY3" fmla="*/ 473999 h 1731299"/>
                </a:gdLst>
                <a:ahLst/>
                <a:cxnLst>
                  <a:cxn ang="0">
                    <a:pos x="connsiteX0" y="connsiteY0"/>
                  </a:cxn>
                  <a:cxn ang="0">
                    <a:pos x="connsiteX1" y="connsiteY1"/>
                  </a:cxn>
                  <a:cxn ang="0">
                    <a:pos x="connsiteX2" y="connsiteY2"/>
                  </a:cxn>
                  <a:cxn ang="0">
                    <a:pos x="connsiteX3" y="connsiteY3"/>
                  </a:cxn>
                </a:cxnLst>
                <a:rect l="l" t="t" r="r" b="b"/>
                <a:pathLst>
                  <a:path w="885825" h="1731299">
                    <a:moveTo>
                      <a:pt x="0" y="473999"/>
                    </a:moveTo>
                    <a:lnTo>
                      <a:pt x="784851" y="0"/>
                    </a:lnTo>
                    <a:cubicBezTo>
                      <a:pt x="789613" y="723900"/>
                      <a:pt x="881063" y="1007399"/>
                      <a:pt x="885825" y="1731299"/>
                    </a:cubicBezTo>
                    <a:lnTo>
                      <a:pt x="0" y="473999"/>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3" name="Group 12">
              <a:extLst>
                <a:ext uri="{FF2B5EF4-FFF2-40B4-BE49-F238E27FC236}">
                  <a16:creationId xmlns:a16="http://schemas.microsoft.com/office/drawing/2014/main" xmlns="" id="{8524E513-E2C8-468A-A58A-CFC7E25F7891}"/>
                </a:ext>
              </a:extLst>
            </p:cNvPr>
            <p:cNvGrpSpPr/>
            <p:nvPr/>
          </p:nvGrpSpPr>
          <p:grpSpPr>
            <a:xfrm rot="20275744" flipH="1">
              <a:off x="11620616" y="3813253"/>
              <a:ext cx="1199247" cy="1359069"/>
              <a:chOff x="5365051" y="479822"/>
              <a:chExt cx="8036930" cy="9108006"/>
            </a:xfrm>
          </p:grpSpPr>
          <p:sp>
            <p:nvSpPr>
              <p:cNvPr id="78" name="Freeform: Shape 117">
                <a:extLst>
                  <a:ext uri="{FF2B5EF4-FFF2-40B4-BE49-F238E27FC236}">
                    <a16:creationId xmlns:a16="http://schemas.microsoft.com/office/drawing/2014/main" xmlns="" id="{2169EB12-DA5E-44B6-8F39-54A0F020640E}"/>
                  </a:ext>
                </a:extLst>
              </p:cNvPr>
              <p:cNvSpPr/>
              <p:nvPr/>
            </p:nvSpPr>
            <p:spPr>
              <a:xfrm>
                <a:off x="11674978" y="8268752"/>
                <a:ext cx="1052698" cy="1319076"/>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9" name="Freeform: Shape 118">
                <a:extLst>
                  <a:ext uri="{FF2B5EF4-FFF2-40B4-BE49-F238E27FC236}">
                    <a16:creationId xmlns:a16="http://schemas.microsoft.com/office/drawing/2014/main" xmlns="" id="{8C6E7EBD-1C9C-466A-AD4E-1DB6D8D8C9F9}"/>
                  </a:ext>
                </a:extLst>
              </p:cNvPr>
              <p:cNvSpPr/>
              <p:nvPr/>
            </p:nvSpPr>
            <p:spPr>
              <a:xfrm>
                <a:off x="9107333" y="6879848"/>
                <a:ext cx="3333521" cy="1613813"/>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0" name="Freeform: Shape 119">
                <a:extLst>
                  <a:ext uri="{FF2B5EF4-FFF2-40B4-BE49-F238E27FC236}">
                    <a16:creationId xmlns:a16="http://schemas.microsoft.com/office/drawing/2014/main" xmlns="" id="{570A29CA-6CC1-490C-9C31-08B6E00B3901}"/>
                  </a:ext>
                </a:extLst>
              </p:cNvPr>
              <p:cNvSpPr/>
              <p:nvPr/>
            </p:nvSpPr>
            <p:spPr>
              <a:xfrm>
                <a:off x="5365051" y="5540920"/>
                <a:ext cx="1132614" cy="452887"/>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1" name="Freeform: Shape 120">
                <a:extLst>
                  <a:ext uri="{FF2B5EF4-FFF2-40B4-BE49-F238E27FC236}">
                    <a16:creationId xmlns:a16="http://schemas.microsoft.com/office/drawing/2014/main" xmlns="" id="{C891C4E6-CB29-4C2D-90B2-D70B47755178}"/>
                  </a:ext>
                </a:extLst>
              </p:cNvPr>
              <p:cNvSpPr/>
              <p:nvPr/>
            </p:nvSpPr>
            <p:spPr>
              <a:xfrm>
                <a:off x="6149703" y="5215816"/>
                <a:ext cx="1586462" cy="2373445"/>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2" name="Freeform: Shape 121">
                <a:extLst>
                  <a:ext uri="{FF2B5EF4-FFF2-40B4-BE49-F238E27FC236}">
                    <a16:creationId xmlns:a16="http://schemas.microsoft.com/office/drawing/2014/main" xmlns="" id="{1E1001C2-8267-477D-89A7-F90FDF5DB246}"/>
                  </a:ext>
                </a:extLst>
              </p:cNvPr>
              <p:cNvSpPr/>
              <p:nvPr/>
            </p:nvSpPr>
            <p:spPr>
              <a:xfrm>
                <a:off x="9871175" y="2566273"/>
                <a:ext cx="3530806"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3" name="Freeform: Shape 122">
                <a:extLst>
                  <a:ext uri="{FF2B5EF4-FFF2-40B4-BE49-F238E27FC236}">
                    <a16:creationId xmlns:a16="http://schemas.microsoft.com/office/drawing/2014/main" xmlns="" id="{66729FEA-1322-4C15-BE3C-1C6A37D38183}"/>
                  </a:ext>
                </a:extLst>
              </p:cNvPr>
              <p:cNvSpPr/>
              <p:nvPr/>
            </p:nvSpPr>
            <p:spPr>
              <a:xfrm>
                <a:off x="7585443" y="3324704"/>
                <a:ext cx="2667181" cy="4626400"/>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4" name="Freeform: Shape 123">
                <a:extLst>
                  <a:ext uri="{FF2B5EF4-FFF2-40B4-BE49-F238E27FC236}">
                    <a16:creationId xmlns:a16="http://schemas.microsoft.com/office/drawing/2014/main" xmlns="" id="{9C27F096-CD01-4245-8DA2-8C084E2D4440}"/>
                  </a:ext>
                </a:extLst>
              </p:cNvPr>
              <p:cNvSpPr/>
              <p:nvPr/>
            </p:nvSpPr>
            <p:spPr>
              <a:xfrm>
                <a:off x="7708807" y="479822"/>
                <a:ext cx="2543816" cy="6474125"/>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4" name="Group 13">
              <a:extLst>
                <a:ext uri="{FF2B5EF4-FFF2-40B4-BE49-F238E27FC236}">
                  <a16:creationId xmlns:a16="http://schemas.microsoft.com/office/drawing/2014/main" xmlns="" id="{78CEB3E5-BC80-48C6-8415-C2DFAE3BD223}"/>
                </a:ext>
              </a:extLst>
            </p:cNvPr>
            <p:cNvGrpSpPr/>
            <p:nvPr/>
          </p:nvGrpSpPr>
          <p:grpSpPr>
            <a:xfrm rot="20073958" flipH="1">
              <a:off x="10116519" y="4915091"/>
              <a:ext cx="1567652" cy="1079675"/>
              <a:chOff x="3667032" y="1708483"/>
              <a:chExt cx="8105829" cy="5582653"/>
            </a:xfrm>
          </p:grpSpPr>
          <p:sp>
            <p:nvSpPr>
              <p:cNvPr id="71" name="Freeform: Shape 110">
                <a:extLst>
                  <a:ext uri="{FF2B5EF4-FFF2-40B4-BE49-F238E27FC236}">
                    <a16:creationId xmlns:a16="http://schemas.microsoft.com/office/drawing/2014/main" xmlns="" id="{FCC0AB56-626B-44BB-897D-173DA3087149}"/>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2" name="Freeform: Shape 111">
                <a:extLst>
                  <a:ext uri="{FF2B5EF4-FFF2-40B4-BE49-F238E27FC236}">
                    <a16:creationId xmlns:a16="http://schemas.microsoft.com/office/drawing/2014/main" xmlns="" id="{9F5555B2-70BE-43DD-B410-FF80124DFB2B}"/>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3" name="Freeform: Shape 112">
                <a:extLst>
                  <a:ext uri="{FF2B5EF4-FFF2-40B4-BE49-F238E27FC236}">
                    <a16:creationId xmlns:a16="http://schemas.microsoft.com/office/drawing/2014/main" xmlns="" id="{7C6CB87F-E252-406E-BD88-096A9A34CCA3}"/>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4" name="Freeform: Shape 113">
                <a:extLst>
                  <a:ext uri="{FF2B5EF4-FFF2-40B4-BE49-F238E27FC236}">
                    <a16:creationId xmlns:a16="http://schemas.microsoft.com/office/drawing/2014/main" xmlns="" id="{F6737F00-F775-4784-B59F-E5F4A06D5344}"/>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5" name="Freeform: Shape 114">
                <a:extLst>
                  <a:ext uri="{FF2B5EF4-FFF2-40B4-BE49-F238E27FC236}">
                    <a16:creationId xmlns:a16="http://schemas.microsoft.com/office/drawing/2014/main" xmlns="" id="{58CF56DE-8CEC-4B4E-B918-C1DFB6A5FEE2}"/>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6" name="Freeform: Shape 115">
                <a:extLst>
                  <a:ext uri="{FF2B5EF4-FFF2-40B4-BE49-F238E27FC236}">
                    <a16:creationId xmlns:a16="http://schemas.microsoft.com/office/drawing/2014/main" xmlns="" id="{C0001AC1-5456-4312-AF36-914B7BB6D8B6}"/>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7" name="Freeform: Shape 116">
                <a:extLst>
                  <a:ext uri="{FF2B5EF4-FFF2-40B4-BE49-F238E27FC236}">
                    <a16:creationId xmlns:a16="http://schemas.microsoft.com/office/drawing/2014/main" xmlns="" id="{0DDF2BA6-4189-4AC4-AB05-6B7AB839F670}"/>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grpSp>
          <p:nvGrpSpPr>
            <p:cNvPr id="15" name="Group 14">
              <a:extLst>
                <a:ext uri="{FF2B5EF4-FFF2-40B4-BE49-F238E27FC236}">
                  <a16:creationId xmlns:a16="http://schemas.microsoft.com/office/drawing/2014/main" xmlns="" id="{3F94258E-8492-48DA-9616-17FFEA325B93}"/>
                </a:ext>
              </a:extLst>
            </p:cNvPr>
            <p:cNvGrpSpPr/>
            <p:nvPr/>
          </p:nvGrpSpPr>
          <p:grpSpPr>
            <a:xfrm rot="20073958" flipH="1">
              <a:off x="10286237" y="3877079"/>
              <a:ext cx="981094" cy="675699"/>
              <a:chOff x="3667032" y="1708483"/>
              <a:chExt cx="8105829" cy="5582653"/>
            </a:xfrm>
          </p:grpSpPr>
          <p:sp>
            <p:nvSpPr>
              <p:cNvPr id="64" name="Freeform: Shape 103">
                <a:extLst>
                  <a:ext uri="{FF2B5EF4-FFF2-40B4-BE49-F238E27FC236}">
                    <a16:creationId xmlns:a16="http://schemas.microsoft.com/office/drawing/2014/main" xmlns="" id="{BCDD47DD-FE7C-4A6C-9773-3FDD1269F05E}"/>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5" name="Freeform: Shape 104">
                <a:extLst>
                  <a:ext uri="{FF2B5EF4-FFF2-40B4-BE49-F238E27FC236}">
                    <a16:creationId xmlns:a16="http://schemas.microsoft.com/office/drawing/2014/main" xmlns="" id="{D14748D4-0EF0-46A5-BB1E-C3876C300683}"/>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6" name="Freeform: Shape 105">
                <a:extLst>
                  <a:ext uri="{FF2B5EF4-FFF2-40B4-BE49-F238E27FC236}">
                    <a16:creationId xmlns:a16="http://schemas.microsoft.com/office/drawing/2014/main" xmlns="" id="{00F5CC18-E877-471D-A6C7-D1E9B8FF8EB8}"/>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7" name="Freeform: Shape 106">
                <a:extLst>
                  <a:ext uri="{FF2B5EF4-FFF2-40B4-BE49-F238E27FC236}">
                    <a16:creationId xmlns:a16="http://schemas.microsoft.com/office/drawing/2014/main" xmlns="" id="{93F6DF02-1AEB-45DE-AFC1-367D8AD20521}"/>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8" name="Freeform: Shape 107">
                <a:extLst>
                  <a:ext uri="{FF2B5EF4-FFF2-40B4-BE49-F238E27FC236}">
                    <a16:creationId xmlns:a16="http://schemas.microsoft.com/office/drawing/2014/main" xmlns="" id="{950D4811-28B8-4155-B542-0267B4D7F6A8}"/>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9" name="Freeform: Shape 108">
                <a:extLst>
                  <a:ext uri="{FF2B5EF4-FFF2-40B4-BE49-F238E27FC236}">
                    <a16:creationId xmlns:a16="http://schemas.microsoft.com/office/drawing/2014/main" xmlns="" id="{C2E5FAA2-8A3B-44B6-BF6F-24890A7306F8}"/>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0" name="Freeform: Shape 109">
                <a:extLst>
                  <a:ext uri="{FF2B5EF4-FFF2-40B4-BE49-F238E27FC236}">
                    <a16:creationId xmlns:a16="http://schemas.microsoft.com/office/drawing/2014/main" xmlns="" id="{E490B12C-A200-46FA-BC51-A665EE4FFD8A}"/>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6" name="Group 15">
              <a:extLst>
                <a:ext uri="{FF2B5EF4-FFF2-40B4-BE49-F238E27FC236}">
                  <a16:creationId xmlns:a16="http://schemas.microsoft.com/office/drawing/2014/main" xmlns="" id="{E777C03F-1225-43D8-8EE3-6D63ADD53603}"/>
                </a:ext>
              </a:extLst>
            </p:cNvPr>
            <p:cNvGrpSpPr/>
            <p:nvPr/>
          </p:nvGrpSpPr>
          <p:grpSpPr>
            <a:xfrm rot="20275744" flipH="1">
              <a:off x="10178216" y="1637990"/>
              <a:ext cx="1416763" cy="1605575"/>
              <a:chOff x="5365048" y="479821"/>
              <a:chExt cx="8036930" cy="9108010"/>
            </a:xfrm>
          </p:grpSpPr>
          <p:sp>
            <p:nvSpPr>
              <p:cNvPr id="57" name="Freeform: Shape 96">
                <a:extLst>
                  <a:ext uri="{FF2B5EF4-FFF2-40B4-BE49-F238E27FC236}">
                    <a16:creationId xmlns:a16="http://schemas.microsoft.com/office/drawing/2014/main" xmlns="" id="{62E72525-178B-4FA0-84BF-CC01B581051B}"/>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8" name="Freeform: Shape 97">
                <a:extLst>
                  <a:ext uri="{FF2B5EF4-FFF2-40B4-BE49-F238E27FC236}">
                    <a16:creationId xmlns:a16="http://schemas.microsoft.com/office/drawing/2014/main" xmlns="" id="{69CC5269-8E33-44FE-9CE8-DB9A37AA8711}"/>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9" name="Freeform: Shape 98">
                <a:extLst>
                  <a:ext uri="{FF2B5EF4-FFF2-40B4-BE49-F238E27FC236}">
                    <a16:creationId xmlns:a16="http://schemas.microsoft.com/office/drawing/2014/main" xmlns="" id="{6404344F-BCA1-4CF1-BE67-5C7679EB5426}"/>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0" name="Freeform: Shape 99">
                <a:extLst>
                  <a:ext uri="{FF2B5EF4-FFF2-40B4-BE49-F238E27FC236}">
                    <a16:creationId xmlns:a16="http://schemas.microsoft.com/office/drawing/2014/main" xmlns="" id="{6734C2D2-F60A-42DD-B42B-64384E825774}"/>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1" name="Freeform: Shape 100">
                <a:extLst>
                  <a:ext uri="{FF2B5EF4-FFF2-40B4-BE49-F238E27FC236}">
                    <a16:creationId xmlns:a16="http://schemas.microsoft.com/office/drawing/2014/main" xmlns="" id="{426592D0-DC86-4FEE-A0C6-1D7DA6412183}"/>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2" name="Freeform: Shape 101">
                <a:extLst>
                  <a:ext uri="{FF2B5EF4-FFF2-40B4-BE49-F238E27FC236}">
                    <a16:creationId xmlns:a16="http://schemas.microsoft.com/office/drawing/2014/main" xmlns="" id="{0B87A9A3-74F6-420F-AFBC-CC0A40DFF155}"/>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3" name="Freeform: Shape 102">
                <a:extLst>
                  <a:ext uri="{FF2B5EF4-FFF2-40B4-BE49-F238E27FC236}">
                    <a16:creationId xmlns:a16="http://schemas.microsoft.com/office/drawing/2014/main" xmlns="" id="{71BAFB78-B42B-4B72-A936-0DCE58C642A8}"/>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7" name="Group 16">
              <a:extLst>
                <a:ext uri="{FF2B5EF4-FFF2-40B4-BE49-F238E27FC236}">
                  <a16:creationId xmlns:a16="http://schemas.microsoft.com/office/drawing/2014/main" xmlns="" id="{879CCFBB-54D7-4D4F-9064-405F738524D6}"/>
                </a:ext>
              </a:extLst>
            </p:cNvPr>
            <p:cNvGrpSpPr/>
            <p:nvPr/>
          </p:nvGrpSpPr>
          <p:grpSpPr>
            <a:xfrm rot="20275744" flipH="1">
              <a:off x="11852978" y="2424207"/>
              <a:ext cx="1074020" cy="1217154"/>
              <a:chOff x="5365048" y="479821"/>
              <a:chExt cx="8036930" cy="9108010"/>
            </a:xfrm>
          </p:grpSpPr>
          <p:sp>
            <p:nvSpPr>
              <p:cNvPr id="50" name="Freeform: Shape 89">
                <a:extLst>
                  <a:ext uri="{FF2B5EF4-FFF2-40B4-BE49-F238E27FC236}">
                    <a16:creationId xmlns:a16="http://schemas.microsoft.com/office/drawing/2014/main" xmlns="" id="{35B5626F-E6D7-4A94-BF42-F2FAB1CD8641}"/>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1" name="Freeform: Shape 90">
                <a:extLst>
                  <a:ext uri="{FF2B5EF4-FFF2-40B4-BE49-F238E27FC236}">
                    <a16:creationId xmlns:a16="http://schemas.microsoft.com/office/drawing/2014/main" xmlns="" id="{9434F757-486E-4106-A1E3-0218FEF3CCBA}"/>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2" name="Freeform: Shape 91">
                <a:extLst>
                  <a:ext uri="{FF2B5EF4-FFF2-40B4-BE49-F238E27FC236}">
                    <a16:creationId xmlns:a16="http://schemas.microsoft.com/office/drawing/2014/main" xmlns="" id="{107355F6-81D2-4D0A-B020-739E29AAB2E2}"/>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3" name="Freeform: Shape 92">
                <a:extLst>
                  <a:ext uri="{FF2B5EF4-FFF2-40B4-BE49-F238E27FC236}">
                    <a16:creationId xmlns:a16="http://schemas.microsoft.com/office/drawing/2014/main" xmlns="" id="{1AD154E2-89F2-432E-AA9B-7424E2761CD7}"/>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4" name="Freeform: Shape 93">
                <a:extLst>
                  <a:ext uri="{FF2B5EF4-FFF2-40B4-BE49-F238E27FC236}">
                    <a16:creationId xmlns:a16="http://schemas.microsoft.com/office/drawing/2014/main" xmlns="" id="{B6617580-2F50-45D1-B20C-A64020C0BDB1}"/>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5" name="Freeform: Shape 94">
                <a:extLst>
                  <a:ext uri="{FF2B5EF4-FFF2-40B4-BE49-F238E27FC236}">
                    <a16:creationId xmlns:a16="http://schemas.microsoft.com/office/drawing/2014/main" xmlns="" id="{A7D66DE4-00B6-4AC5-BD23-7E2CCEE95FD3}"/>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6" name="Freeform: Shape 95">
                <a:extLst>
                  <a:ext uri="{FF2B5EF4-FFF2-40B4-BE49-F238E27FC236}">
                    <a16:creationId xmlns:a16="http://schemas.microsoft.com/office/drawing/2014/main" xmlns="" id="{BAE1DCA4-A861-42AE-944C-5EC37A8C55AC}"/>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8" name="Group 17">
              <a:extLst>
                <a:ext uri="{FF2B5EF4-FFF2-40B4-BE49-F238E27FC236}">
                  <a16:creationId xmlns:a16="http://schemas.microsoft.com/office/drawing/2014/main" xmlns="" id="{E7342380-A1E7-43F3-9E43-7F9C32335906}"/>
                </a:ext>
              </a:extLst>
            </p:cNvPr>
            <p:cNvGrpSpPr/>
            <p:nvPr/>
          </p:nvGrpSpPr>
          <p:grpSpPr>
            <a:xfrm rot="21043784" flipH="1">
              <a:off x="12949687" y="4848328"/>
              <a:ext cx="885221" cy="609671"/>
              <a:chOff x="3667032" y="1708483"/>
              <a:chExt cx="8105829" cy="5582653"/>
            </a:xfrm>
          </p:grpSpPr>
          <p:sp>
            <p:nvSpPr>
              <p:cNvPr id="43" name="Freeform: Shape 82">
                <a:extLst>
                  <a:ext uri="{FF2B5EF4-FFF2-40B4-BE49-F238E27FC236}">
                    <a16:creationId xmlns:a16="http://schemas.microsoft.com/office/drawing/2014/main" xmlns="" id="{0FDD9D8A-523A-4FBA-A662-46E5AC35D20A}"/>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4" name="Freeform: Shape 83">
                <a:extLst>
                  <a:ext uri="{FF2B5EF4-FFF2-40B4-BE49-F238E27FC236}">
                    <a16:creationId xmlns:a16="http://schemas.microsoft.com/office/drawing/2014/main" xmlns="" id="{CCA98B03-5D1A-41C6-8201-E8104EFA2394}"/>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5" name="Freeform: Shape 84">
                <a:extLst>
                  <a:ext uri="{FF2B5EF4-FFF2-40B4-BE49-F238E27FC236}">
                    <a16:creationId xmlns:a16="http://schemas.microsoft.com/office/drawing/2014/main" xmlns="" id="{0E6C900F-9F37-4FAC-9D63-C787BA0181D0}"/>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6" name="Freeform: Shape 85">
                <a:extLst>
                  <a:ext uri="{FF2B5EF4-FFF2-40B4-BE49-F238E27FC236}">
                    <a16:creationId xmlns:a16="http://schemas.microsoft.com/office/drawing/2014/main" xmlns="" id="{645227E2-265B-4C48-BC65-812317D1C9EE}"/>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7" name="Freeform: Shape 86">
                <a:extLst>
                  <a:ext uri="{FF2B5EF4-FFF2-40B4-BE49-F238E27FC236}">
                    <a16:creationId xmlns:a16="http://schemas.microsoft.com/office/drawing/2014/main" xmlns="" id="{35B11BFA-D821-4CCB-A3C3-A8456C306E2D}"/>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8" name="Freeform: Shape 87">
                <a:extLst>
                  <a:ext uri="{FF2B5EF4-FFF2-40B4-BE49-F238E27FC236}">
                    <a16:creationId xmlns:a16="http://schemas.microsoft.com/office/drawing/2014/main" xmlns="" id="{161C27F5-BE5E-4C9E-B308-A6A0BD46730A}"/>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9" name="Freeform: Shape 88">
                <a:extLst>
                  <a:ext uri="{FF2B5EF4-FFF2-40B4-BE49-F238E27FC236}">
                    <a16:creationId xmlns:a16="http://schemas.microsoft.com/office/drawing/2014/main" xmlns="" id="{BEA7DB35-43EA-46C1-BFD9-305A3AD67D03}"/>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9" name="Group 18">
              <a:extLst>
                <a:ext uri="{FF2B5EF4-FFF2-40B4-BE49-F238E27FC236}">
                  <a16:creationId xmlns:a16="http://schemas.microsoft.com/office/drawing/2014/main" xmlns="" id="{CD81C25F-6C2B-4DFA-8B10-E10F977CFCD7}"/>
                </a:ext>
              </a:extLst>
            </p:cNvPr>
            <p:cNvGrpSpPr/>
            <p:nvPr/>
          </p:nvGrpSpPr>
          <p:grpSpPr>
            <a:xfrm rot="21043784" flipH="1">
              <a:off x="9098407" y="3250270"/>
              <a:ext cx="740471" cy="509978"/>
              <a:chOff x="3667032" y="1708483"/>
              <a:chExt cx="8105829" cy="5582653"/>
            </a:xfrm>
          </p:grpSpPr>
          <p:sp>
            <p:nvSpPr>
              <p:cNvPr id="36" name="Freeform: Shape 75">
                <a:extLst>
                  <a:ext uri="{FF2B5EF4-FFF2-40B4-BE49-F238E27FC236}">
                    <a16:creationId xmlns:a16="http://schemas.microsoft.com/office/drawing/2014/main" xmlns="" id="{AB0437A3-BE79-4F53-A9D4-DD75820D12FF}"/>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7" name="Freeform: Shape 76">
                <a:extLst>
                  <a:ext uri="{FF2B5EF4-FFF2-40B4-BE49-F238E27FC236}">
                    <a16:creationId xmlns:a16="http://schemas.microsoft.com/office/drawing/2014/main" xmlns="" id="{F6F73B6E-777C-47EE-A0F8-1D6AA17964BE}"/>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8" name="Freeform: Shape 77">
                <a:extLst>
                  <a:ext uri="{FF2B5EF4-FFF2-40B4-BE49-F238E27FC236}">
                    <a16:creationId xmlns:a16="http://schemas.microsoft.com/office/drawing/2014/main" xmlns="" id="{2BD1BA57-FC50-433A-B978-339684C0AA5F}"/>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9" name="Freeform: Shape 78">
                <a:extLst>
                  <a:ext uri="{FF2B5EF4-FFF2-40B4-BE49-F238E27FC236}">
                    <a16:creationId xmlns:a16="http://schemas.microsoft.com/office/drawing/2014/main" xmlns="" id="{D6C56A76-B71D-4348-9DFA-5DFE99CB0FF2}"/>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0" name="Freeform: Shape 79">
                <a:extLst>
                  <a:ext uri="{FF2B5EF4-FFF2-40B4-BE49-F238E27FC236}">
                    <a16:creationId xmlns:a16="http://schemas.microsoft.com/office/drawing/2014/main" xmlns="" id="{B0AF2679-7A3F-484E-9A5B-649D26E6218E}"/>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1" name="Freeform: Shape 80">
                <a:extLst>
                  <a:ext uri="{FF2B5EF4-FFF2-40B4-BE49-F238E27FC236}">
                    <a16:creationId xmlns:a16="http://schemas.microsoft.com/office/drawing/2014/main" xmlns="" id="{E242437E-E71E-492D-9572-EA09D1F965BE}"/>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2" name="Freeform: Shape 81">
                <a:extLst>
                  <a:ext uri="{FF2B5EF4-FFF2-40B4-BE49-F238E27FC236}">
                    <a16:creationId xmlns:a16="http://schemas.microsoft.com/office/drawing/2014/main" xmlns="" id="{527169D8-D601-475C-BFDC-E628F818BDC3}"/>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20" name="Group 19">
              <a:extLst>
                <a:ext uri="{FF2B5EF4-FFF2-40B4-BE49-F238E27FC236}">
                  <a16:creationId xmlns:a16="http://schemas.microsoft.com/office/drawing/2014/main" xmlns="" id="{321591C5-C04F-4C21-8ABD-82AA023FBA22}"/>
                </a:ext>
              </a:extLst>
            </p:cNvPr>
            <p:cNvGrpSpPr/>
            <p:nvPr/>
          </p:nvGrpSpPr>
          <p:grpSpPr>
            <a:xfrm rot="20275744" flipH="1">
              <a:off x="12999428" y="1262387"/>
              <a:ext cx="1627254" cy="1844118"/>
              <a:chOff x="5365048" y="479821"/>
              <a:chExt cx="8036930" cy="9108010"/>
            </a:xfrm>
          </p:grpSpPr>
          <p:sp>
            <p:nvSpPr>
              <p:cNvPr id="29" name="Freeform: Shape 68">
                <a:extLst>
                  <a:ext uri="{FF2B5EF4-FFF2-40B4-BE49-F238E27FC236}">
                    <a16:creationId xmlns:a16="http://schemas.microsoft.com/office/drawing/2014/main" xmlns="" id="{91255C69-2E23-4D49-9A54-EF2DC9B24D5E}"/>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0" name="Freeform: Shape 69">
                <a:extLst>
                  <a:ext uri="{FF2B5EF4-FFF2-40B4-BE49-F238E27FC236}">
                    <a16:creationId xmlns:a16="http://schemas.microsoft.com/office/drawing/2014/main" xmlns="" id="{098F8893-BA0E-411D-A35B-EF99CA6A4C5F}"/>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1" name="Freeform: Shape 70">
                <a:extLst>
                  <a:ext uri="{FF2B5EF4-FFF2-40B4-BE49-F238E27FC236}">
                    <a16:creationId xmlns:a16="http://schemas.microsoft.com/office/drawing/2014/main" xmlns="" id="{CB21944C-D3A3-40F6-8CEB-8CB9CA33C65B}"/>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2" name="Freeform: Shape 71">
                <a:extLst>
                  <a:ext uri="{FF2B5EF4-FFF2-40B4-BE49-F238E27FC236}">
                    <a16:creationId xmlns:a16="http://schemas.microsoft.com/office/drawing/2014/main" xmlns="" id="{A1212871-D3C6-450D-A8A2-D9EFD7F6BB32}"/>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3" name="Freeform: Shape 72">
                <a:extLst>
                  <a:ext uri="{FF2B5EF4-FFF2-40B4-BE49-F238E27FC236}">
                    <a16:creationId xmlns:a16="http://schemas.microsoft.com/office/drawing/2014/main" xmlns="" id="{6C02299B-C22A-4011-87B9-225C10BC1ACD}"/>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4" name="Freeform: Shape 73">
                <a:extLst>
                  <a:ext uri="{FF2B5EF4-FFF2-40B4-BE49-F238E27FC236}">
                    <a16:creationId xmlns:a16="http://schemas.microsoft.com/office/drawing/2014/main" xmlns="" id="{961FAA8A-DD86-4F31-A454-EADF3A7C00EA}"/>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5" name="Freeform: Shape 74">
                <a:extLst>
                  <a:ext uri="{FF2B5EF4-FFF2-40B4-BE49-F238E27FC236}">
                    <a16:creationId xmlns:a16="http://schemas.microsoft.com/office/drawing/2014/main" xmlns="" id="{20A9A607-097C-4648-BCA5-1140489E9E0F}"/>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21" name="Group 20">
              <a:extLst>
                <a:ext uri="{FF2B5EF4-FFF2-40B4-BE49-F238E27FC236}">
                  <a16:creationId xmlns:a16="http://schemas.microsoft.com/office/drawing/2014/main" xmlns="" id="{DD65AD6E-67BC-4A89-9CA4-98E433159BEC}"/>
                </a:ext>
              </a:extLst>
            </p:cNvPr>
            <p:cNvGrpSpPr/>
            <p:nvPr/>
          </p:nvGrpSpPr>
          <p:grpSpPr>
            <a:xfrm rot="19361629" flipH="1">
              <a:off x="13519304" y="3604291"/>
              <a:ext cx="825203" cy="568334"/>
              <a:chOff x="3667032" y="1708483"/>
              <a:chExt cx="8105829" cy="5582653"/>
            </a:xfrm>
          </p:grpSpPr>
          <p:sp>
            <p:nvSpPr>
              <p:cNvPr id="22" name="Freeform: Shape 61">
                <a:extLst>
                  <a:ext uri="{FF2B5EF4-FFF2-40B4-BE49-F238E27FC236}">
                    <a16:creationId xmlns:a16="http://schemas.microsoft.com/office/drawing/2014/main" xmlns="" id="{C4ECD2AB-45AE-4A6C-98B6-B63FE7018C62}"/>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3" name="Freeform: Shape 62">
                <a:extLst>
                  <a:ext uri="{FF2B5EF4-FFF2-40B4-BE49-F238E27FC236}">
                    <a16:creationId xmlns:a16="http://schemas.microsoft.com/office/drawing/2014/main" xmlns="" id="{EA7D0A7C-B0D0-42D3-AFB3-E76E5104D00C}"/>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4" name="Freeform: Shape 63">
                <a:extLst>
                  <a:ext uri="{FF2B5EF4-FFF2-40B4-BE49-F238E27FC236}">
                    <a16:creationId xmlns:a16="http://schemas.microsoft.com/office/drawing/2014/main" xmlns="" id="{A20C431C-78D2-4354-ACA6-A3D45C4F754A}"/>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5" name="Freeform: Shape 64">
                <a:extLst>
                  <a:ext uri="{FF2B5EF4-FFF2-40B4-BE49-F238E27FC236}">
                    <a16:creationId xmlns:a16="http://schemas.microsoft.com/office/drawing/2014/main" xmlns="" id="{A9C57BE7-E305-4D02-A27E-537823FFC665}"/>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6" name="Freeform: Shape 65">
                <a:extLst>
                  <a:ext uri="{FF2B5EF4-FFF2-40B4-BE49-F238E27FC236}">
                    <a16:creationId xmlns:a16="http://schemas.microsoft.com/office/drawing/2014/main" xmlns="" id="{E111D2B6-D3D7-4151-BFB3-655C8D2865C9}"/>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7" name="Freeform: Shape 66">
                <a:extLst>
                  <a:ext uri="{FF2B5EF4-FFF2-40B4-BE49-F238E27FC236}">
                    <a16:creationId xmlns:a16="http://schemas.microsoft.com/office/drawing/2014/main" xmlns="" id="{8CD3E767-D8CD-4CA8-BF25-F3504410C03C}"/>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8" name="Freeform: Shape 67">
                <a:extLst>
                  <a:ext uri="{FF2B5EF4-FFF2-40B4-BE49-F238E27FC236}">
                    <a16:creationId xmlns:a16="http://schemas.microsoft.com/office/drawing/2014/main" xmlns="" id="{DE135B22-61E9-4C0E-857C-E93DE1BDF251}"/>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grpSp>
        <p:nvGrpSpPr>
          <p:cNvPr id="106" name="Group 105">
            <a:extLst>
              <a:ext uri="{FF2B5EF4-FFF2-40B4-BE49-F238E27FC236}">
                <a16:creationId xmlns:a16="http://schemas.microsoft.com/office/drawing/2014/main" xmlns="" id="{7E1AA285-90AD-4A5E-BE92-EB69D454AF01}"/>
              </a:ext>
            </a:extLst>
          </p:cNvPr>
          <p:cNvGrpSpPr/>
          <p:nvPr userDrawn="1"/>
        </p:nvGrpSpPr>
        <p:grpSpPr>
          <a:xfrm>
            <a:off x="754464" y="5470685"/>
            <a:ext cx="3963237" cy="1054698"/>
            <a:chOff x="3960971" y="2767117"/>
            <a:chExt cx="4267200" cy="1321489"/>
          </a:xfrm>
        </p:grpSpPr>
        <p:sp>
          <p:nvSpPr>
            <p:cNvPr id="107" name="Freeform: Shape 146">
              <a:extLst>
                <a:ext uri="{FF2B5EF4-FFF2-40B4-BE49-F238E27FC236}">
                  <a16:creationId xmlns:a16="http://schemas.microsoft.com/office/drawing/2014/main" xmlns="" id="{0372E30A-71E7-4290-9400-9976481B1E89}"/>
                </a:ext>
              </a:extLst>
            </p:cNvPr>
            <p:cNvSpPr/>
            <p:nvPr/>
          </p:nvSpPr>
          <p:spPr>
            <a:xfrm>
              <a:off x="4049553" y="3359522"/>
              <a:ext cx="4086225" cy="657225"/>
            </a:xfrm>
            <a:custGeom>
              <a:avLst/>
              <a:gdLst>
                <a:gd name="connsiteX0" fmla="*/ 3881914 w 4086225"/>
                <a:gd name="connsiteY0" fmla="*/ 86622 h 657225"/>
                <a:gd name="connsiteX1" fmla="*/ 2049304 w 4086225"/>
                <a:gd name="connsiteY1" fmla="*/ 319032 h 657225"/>
                <a:gd name="connsiteX2" fmla="*/ 2049304 w 4086225"/>
                <a:gd name="connsiteY2" fmla="*/ 313317 h 657225"/>
                <a:gd name="connsiteX3" fmla="*/ 210979 w 4086225"/>
                <a:gd name="connsiteY3" fmla="*/ 78050 h 657225"/>
                <a:gd name="connsiteX4" fmla="*/ 7144 w 4086225"/>
                <a:gd name="connsiteY4" fmla="*/ 603830 h 657225"/>
                <a:gd name="connsiteX5" fmla="*/ 1779746 w 4086225"/>
                <a:gd name="connsiteY5" fmla="*/ 375230 h 657225"/>
                <a:gd name="connsiteX6" fmla="*/ 2043589 w 4086225"/>
                <a:gd name="connsiteY6" fmla="*/ 643835 h 657225"/>
                <a:gd name="connsiteX7" fmla="*/ 2043589 w 4086225"/>
                <a:gd name="connsiteY7" fmla="*/ 652407 h 657225"/>
                <a:gd name="connsiteX8" fmla="*/ 2312194 w 4086225"/>
                <a:gd name="connsiteY8" fmla="*/ 383802 h 657225"/>
                <a:gd name="connsiteX9" fmla="*/ 4084796 w 4086225"/>
                <a:gd name="connsiteY9" fmla="*/ 612402 h 657225"/>
                <a:gd name="connsiteX10" fmla="*/ 3881914 w 4086225"/>
                <a:gd name="connsiteY10" fmla="*/ 86622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086225" h="657225">
                  <a:moveTo>
                    <a:pt x="3881914" y="86622"/>
                  </a:moveTo>
                  <a:cubicBezTo>
                    <a:pt x="3555206" y="-1960"/>
                    <a:pt x="2711291" y="-80065"/>
                    <a:pt x="2049304" y="319032"/>
                  </a:cubicBezTo>
                  <a:lnTo>
                    <a:pt x="2049304" y="313317"/>
                  </a:lnTo>
                  <a:cubicBezTo>
                    <a:pt x="1385411" y="-88638"/>
                    <a:pt x="538639" y="-9580"/>
                    <a:pt x="210979" y="78050"/>
                  </a:cubicBezTo>
                  <a:cubicBezTo>
                    <a:pt x="210979" y="78050"/>
                    <a:pt x="17621" y="294267"/>
                    <a:pt x="7144" y="603830"/>
                  </a:cubicBezTo>
                  <a:lnTo>
                    <a:pt x="1779746" y="375230"/>
                  </a:lnTo>
                  <a:cubicBezTo>
                    <a:pt x="1779746" y="521915"/>
                    <a:pt x="1897856" y="640977"/>
                    <a:pt x="2043589" y="643835"/>
                  </a:cubicBezTo>
                  <a:lnTo>
                    <a:pt x="2043589" y="652407"/>
                  </a:lnTo>
                  <a:cubicBezTo>
                    <a:pt x="2192179" y="652407"/>
                    <a:pt x="2312194" y="532392"/>
                    <a:pt x="2312194" y="383802"/>
                  </a:cubicBezTo>
                  <a:lnTo>
                    <a:pt x="4084796" y="612402"/>
                  </a:lnTo>
                  <a:cubicBezTo>
                    <a:pt x="4076224" y="302840"/>
                    <a:pt x="3881914" y="86622"/>
                    <a:pt x="3881914" y="86622"/>
                  </a:cubicBezTo>
                  <a:close/>
                </a:path>
              </a:pathLst>
            </a:custGeom>
            <a:solidFill>
              <a:srgbClr val="F9F8F7"/>
            </a:solidFill>
            <a:ln w="9525" cap="flat">
              <a:noFill/>
              <a:prstDash val="solid"/>
              <a:miter/>
            </a:ln>
          </p:spPr>
          <p:txBody>
            <a:bodyPr rtlCol="0" anchor="ctr"/>
            <a:lstStyle/>
            <a:p>
              <a:endParaRPr lang="en-US" sz="1200"/>
            </a:p>
          </p:txBody>
        </p:sp>
        <p:sp>
          <p:nvSpPr>
            <p:cNvPr id="108" name="Freeform: Shape 147">
              <a:extLst>
                <a:ext uri="{FF2B5EF4-FFF2-40B4-BE49-F238E27FC236}">
                  <a16:creationId xmlns:a16="http://schemas.microsoft.com/office/drawing/2014/main" xmlns="" id="{51C4A27E-D425-4D9B-B3E3-77B704ABD65D}"/>
                </a:ext>
              </a:extLst>
            </p:cNvPr>
            <p:cNvSpPr/>
            <p:nvPr/>
          </p:nvSpPr>
          <p:spPr>
            <a:xfrm>
              <a:off x="3960971" y="3698081"/>
              <a:ext cx="4267200" cy="390525"/>
            </a:xfrm>
            <a:custGeom>
              <a:avLst/>
              <a:gdLst>
                <a:gd name="connsiteX0" fmla="*/ 2127409 w 4267200"/>
                <a:gd name="connsiteY0" fmla="*/ 389096 h 390525"/>
                <a:gd name="connsiteX1" fmla="*/ 1806416 w 4267200"/>
                <a:gd name="connsiteY1" fmla="*/ 120491 h 390525"/>
                <a:gd name="connsiteX2" fmla="*/ 51911 w 4267200"/>
                <a:gd name="connsiteY2" fmla="*/ 330041 h 390525"/>
                <a:gd name="connsiteX3" fmla="*/ 7144 w 4267200"/>
                <a:gd name="connsiteY3" fmla="*/ 294799 h 390525"/>
                <a:gd name="connsiteX4" fmla="*/ 7144 w 4267200"/>
                <a:gd name="connsiteY4" fmla="*/ 251936 h 390525"/>
                <a:gd name="connsiteX5" fmla="*/ 51911 w 4267200"/>
                <a:gd name="connsiteY5" fmla="*/ 216694 h 390525"/>
                <a:gd name="connsiteX6" fmla="*/ 1859756 w 4267200"/>
                <a:gd name="connsiteY6" fmla="*/ 7144 h 390525"/>
                <a:gd name="connsiteX7" fmla="*/ 1915954 w 4267200"/>
                <a:gd name="connsiteY7" fmla="*/ 65246 h 390525"/>
                <a:gd name="connsiteX8" fmla="*/ 2127409 w 4267200"/>
                <a:gd name="connsiteY8" fmla="*/ 275749 h 390525"/>
                <a:gd name="connsiteX9" fmla="*/ 2338864 w 4267200"/>
                <a:gd name="connsiteY9" fmla="*/ 65246 h 390525"/>
                <a:gd name="connsiteX10" fmla="*/ 2395061 w 4267200"/>
                <a:gd name="connsiteY10" fmla="*/ 7144 h 390525"/>
                <a:gd name="connsiteX11" fmla="*/ 4231482 w 4267200"/>
                <a:gd name="connsiteY11" fmla="*/ 216694 h 390525"/>
                <a:gd name="connsiteX12" fmla="*/ 4266724 w 4267200"/>
                <a:gd name="connsiteY12" fmla="*/ 251936 h 390525"/>
                <a:gd name="connsiteX13" fmla="*/ 4266724 w 4267200"/>
                <a:gd name="connsiteY13" fmla="*/ 294799 h 390525"/>
                <a:gd name="connsiteX14" fmla="*/ 4231482 w 4267200"/>
                <a:gd name="connsiteY14" fmla="*/ 330041 h 390525"/>
                <a:gd name="connsiteX15" fmla="*/ 2448401 w 4267200"/>
                <a:gd name="connsiteY15" fmla="*/ 120491 h 390525"/>
                <a:gd name="connsiteX16" fmla="*/ 2127409 w 4267200"/>
                <a:gd name="connsiteY16" fmla="*/ 389096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67200" h="390525">
                  <a:moveTo>
                    <a:pt x="2127409" y="389096"/>
                  </a:moveTo>
                  <a:cubicBezTo>
                    <a:pt x="1967389" y="389096"/>
                    <a:pt x="1834039" y="272891"/>
                    <a:pt x="1806416" y="120491"/>
                  </a:cubicBezTo>
                  <a:lnTo>
                    <a:pt x="51911" y="330041"/>
                  </a:lnTo>
                  <a:cubicBezTo>
                    <a:pt x="31909" y="330041"/>
                    <a:pt x="7144" y="313849"/>
                    <a:pt x="7144" y="294799"/>
                  </a:cubicBezTo>
                  <a:lnTo>
                    <a:pt x="7144" y="251936"/>
                  </a:lnTo>
                  <a:cubicBezTo>
                    <a:pt x="7144" y="231934"/>
                    <a:pt x="32861" y="216694"/>
                    <a:pt x="51911" y="216694"/>
                  </a:cubicBezTo>
                  <a:lnTo>
                    <a:pt x="1859756" y="7144"/>
                  </a:lnTo>
                  <a:cubicBezTo>
                    <a:pt x="1891189" y="7144"/>
                    <a:pt x="1915954" y="32861"/>
                    <a:pt x="1915954" y="65246"/>
                  </a:cubicBezTo>
                  <a:cubicBezTo>
                    <a:pt x="1915954" y="181451"/>
                    <a:pt x="2011204" y="275749"/>
                    <a:pt x="2127409" y="275749"/>
                  </a:cubicBezTo>
                  <a:cubicBezTo>
                    <a:pt x="2243614" y="275749"/>
                    <a:pt x="2338864" y="181451"/>
                    <a:pt x="2338864" y="65246"/>
                  </a:cubicBezTo>
                  <a:cubicBezTo>
                    <a:pt x="2338864" y="33814"/>
                    <a:pt x="2363629" y="7144"/>
                    <a:pt x="2395061" y="7144"/>
                  </a:cubicBezTo>
                  <a:lnTo>
                    <a:pt x="4231482" y="216694"/>
                  </a:lnTo>
                  <a:cubicBezTo>
                    <a:pt x="4251484" y="216694"/>
                    <a:pt x="4266724" y="232886"/>
                    <a:pt x="4266724" y="251936"/>
                  </a:cubicBezTo>
                  <a:lnTo>
                    <a:pt x="4266724" y="294799"/>
                  </a:lnTo>
                  <a:cubicBezTo>
                    <a:pt x="4266724" y="314801"/>
                    <a:pt x="4250532" y="330041"/>
                    <a:pt x="4231482" y="330041"/>
                  </a:cubicBezTo>
                  <a:lnTo>
                    <a:pt x="2448401" y="120491"/>
                  </a:lnTo>
                  <a:cubicBezTo>
                    <a:pt x="2420779" y="272891"/>
                    <a:pt x="2287429" y="389096"/>
                    <a:pt x="2127409" y="389096"/>
                  </a:cubicBezTo>
                  <a:close/>
                </a:path>
              </a:pathLst>
            </a:custGeom>
            <a:solidFill>
              <a:schemeClr val="accent5">
                <a:lumMod val="50000"/>
              </a:schemeClr>
            </a:solidFill>
            <a:ln w="9525" cap="flat">
              <a:noFill/>
              <a:prstDash val="solid"/>
              <a:miter/>
            </a:ln>
          </p:spPr>
          <p:txBody>
            <a:bodyPr rtlCol="0" anchor="ctr"/>
            <a:lstStyle/>
            <a:p>
              <a:endParaRPr lang="en-US" sz="1200"/>
            </a:p>
          </p:txBody>
        </p:sp>
        <p:sp>
          <p:nvSpPr>
            <p:cNvPr id="109" name="Freeform: Shape 148">
              <a:extLst>
                <a:ext uri="{FF2B5EF4-FFF2-40B4-BE49-F238E27FC236}">
                  <a16:creationId xmlns:a16="http://schemas.microsoft.com/office/drawing/2014/main" xmlns="" id="{037E5CFC-DBDF-4BA3-8214-83D6D0BA920A}"/>
                </a:ext>
              </a:extLst>
            </p:cNvPr>
            <p:cNvSpPr/>
            <p:nvPr/>
          </p:nvSpPr>
          <p:spPr>
            <a:xfrm>
              <a:off x="6068849" y="2857621"/>
              <a:ext cx="1809750" cy="857250"/>
            </a:xfrm>
            <a:custGeom>
              <a:avLst/>
              <a:gdLst>
                <a:gd name="connsiteX0" fmla="*/ 1806416 w 1809750"/>
                <a:gd name="connsiteY0" fmla="*/ 463748 h 857250"/>
                <a:gd name="connsiteX1" fmla="*/ 423386 w 1809750"/>
                <a:gd name="connsiteY1" fmla="*/ 638056 h 857250"/>
                <a:gd name="connsiteX2" fmla="*/ 437674 w 1809750"/>
                <a:gd name="connsiteY2" fmla="*/ 632341 h 857250"/>
                <a:gd name="connsiteX3" fmla="*/ 1751171 w 1809750"/>
                <a:gd name="connsiteY3" fmla="*/ 395168 h 857250"/>
                <a:gd name="connsiteX4" fmla="*/ 1769269 w 1809750"/>
                <a:gd name="connsiteY4" fmla="*/ 375166 h 857250"/>
                <a:gd name="connsiteX5" fmla="*/ 1749266 w 1809750"/>
                <a:gd name="connsiteY5" fmla="*/ 357068 h 857250"/>
                <a:gd name="connsiteX6" fmla="*/ 421481 w 1809750"/>
                <a:gd name="connsiteY6" fmla="*/ 598051 h 857250"/>
                <a:gd name="connsiteX7" fmla="*/ 343376 w 1809750"/>
                <a:gd name="connsiteY7" fmla="*/ 631388 h 857250"/>
                <a:gd name="connsiteX8" fmla="*/ 1721644 w 1809750"/>
                <a:gd name="connsiteY8" fmla="*/ 305633 h 857250"/>
                <a:gd name="connsiteX9" fmla="*/ 1726406 w 1809750"/>
                <a:gd name="connsiteY9" fmla="*/ 300871 h 857250"/>
                <a:gd name="connsiteX10" fmla="*/ 1721644 w 1809750"/>
                <a:gd name="connsiteY10" fmla="*/ 296108 h 857250"/>
                <a:gd name="connsiteX11" fmla="*/ 381476 w 1809750"/>
                <a:gd name="connsiteY11" fmla="*/ 603766 h 857250"/>
                <a:gd name="connsiteX12" fmla="*/ 454819 w 1809750"/>
                <a:gd name="connsiteY12" fmla="*/ 566618 h 857250"/>
                <a:gd name="connsiteX13" fmla="*/ 1654016 w 1809750"/>
                <a:gd name="connsiteY13" fmla="*/ 252293 h 857250"/>
                <a:gd name="connsiteX14" fmla="*/ 1671161 w 1809750"/>
                <a:gd name="connsiteY14" fmla="*/ 232291 h 857250"/>
                <a:gd name="connsiteX15" fmla="*/ 1650206 w 1809750"/>
                <a:gd name="connsiteY15" fmla="*/ 214193 h 857250"/>
                <a:gd name="connsiteX16" fmla="*/ 435769 w 1809750"/>
                <a:gd name="connsiteY16" fmla="*/ 532328 h 857250"/>
                <a:gd name="connsiteX17" fmla="*/ 104299 w 1809750"/>
                <a:gd name="connsiteY17" fmla="*/ 725686 h 857250"/>
                <a:gd name="connsiteX18" fmla="*/ 1428274 w 1809750"/>
                <a:gd name="connsiteY18" fmla="*/ 17026 h 857250"/>
                <a:gd name="connsiteX19" fmla="*/ 1431131 w 1809750"/>
                <a:gd name="connsiteY19" fmla="*/ 10358 h 857250"/>
                <a:gd name="connsiteX20" fmla="*/ 1424464 w 1809750"/>
                <a:gd name="connsiteY20" fmla="*/ 7501 h 857250"/>
                <a:gd name="connsiteX21" fmla="*/ 57626 w 1809750"/>
                <a:gd name="connsiteY21" fmla="*/ 759023 h 857250"/>
                <a:gd name="connsiteX22" fmla="*/ 9049 w 1809750"/>
                <a:gd name="connsiteY22" fmla="*/ 799028 h 857250"/>
                <a:gd name="connsiteX23" fmla="*/ 21431 w 1809750"/>
                <a:gd name="connsiteY23" fmla="*/ 812363 h 857250"/>
                <a:gd name="connsiteX24" fmla="*/ 7144 w 1809750"/>
                <a:gd name="connsiteY24" fmla="*/ 823793 h 857250"/>
                <a:gd name="connsiteX25" fmla="*/ 31909 w 1809750"/>
                <a:gd name="connsiteY25" fmla="*/ 852368 h 857250"/>
                <a:gd name="connsiteX26" fmla="*/ 327184 w 1809750"/>
                <a:gd name="connsiteY26" fmla="*/ 679013 h 857250"/>
                <a:gd name="connsiteX27" fmla="*/ 330994 w 1809750"/>
                <a:gd name="connsiteY27" fmla="*/ 681871 h 857250"/>
                <a:gd name="connsiteX28" fmla="*/ 332899 w 1809750"/>
                <a:gd name="connsiteY28" fmla="*/ 681871 h 857250"/>
                <a:gd name="connsiteX29" fmla="*/ 1805464 w 1809750"/>
                <a:gd name="connsiteY29" fmla="*/ 472321 h 857250"/>
                <a:gd name="connsiteX30" fmla="*/ 1810226 w 1809750"/>
                <a:gd name="connsiteY30" fmla="*/ 467558 h 857250"/>
                <a:gd name="connsiteX31" fmla="*/ 1806416 w 1809750"/>
                <a:gd name="connsiteY31" fmla="*/ 463748 h 857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09750" h="857250">
                  <a:moveTo>
                    <a:pt x="1806416" y="463748"/>
                  </a:moveTo>
                  <a:cubicBezTo>
                    <a:pt x="1798796" y="463748"/>
                    <a:pt x="1060609" y="411361"/>
                    <a:pt x="423386" y="638056"/>
                  </a:cubicBezTo>
                  <a:cubicBezTo>
                    <a:pt x="428149" y="636151"/>
                    <a:pt x="432911" y="634246"/>
                    <a:pt x="437674" y="632341"/>
                  </a:cubicBezTo>
                  <a:cubicBezTo>
                    <a:pt x="691039" y="529471"/>
                    <a:pt x="1122521" y="420886"/>
                    <a:pt x="1751171" y="395168"/>
                  </a:cubicBezTo>
                  <a:cubicBezTo>
                    <a:pt x="1761649" y="395168"/>
                    <a:pt x="1770221" y="385643"/>
                    <a:pt x="1769269" y="375166"/>
                  </a:cubicBezTo>
                  <a:cubicBezTo>
                    <a:pt x="1769269" y="364688"/>
                    <a:pt x="1759744" y="356116"/>
                    <a:pt x="1749266" y="357068"/>
                  </a:cubicBezTo>
                  <a:cubicBezTo>
                    <a:pt x="1114901" y="383738"/>
                    <a:pt x="676751" y="494228"/>
                    <a:pt x="421481" y="598051"/>
                  </a:cubicBezTo>
                  <a:cubicBezTo>
                    <a:pt x="393859" y="609481"/>
                    <a:pt x="368141" y="619958"/>
                    <a:pt x="343376" y="631388"/>
                  </a:cubicBezTo>
                  <a:cubicBezTo>
                    <a:pt x="999649" y="316111"/>
                    <a:pt x="1713071" y="305633"/>
                    <a:pt x="1721644" y="305633"/>
                  </a:cubicBezTo>
                  <a:cubicBezTo>
                    <a:pt x="1724501" y="305633"/>
                    <a:pt x="1726406" y="303728"/>
                    <a:pt x="1726406" y="300871"/>
                  </a:cubicBezTo>
                  <a:cubicBezTo>
                    <a:pt x="1726406" y="298013"/>
                    <a:pt x="1724501" y="296108"/>
                    <a:pt x="1721644" y="296108"/>
                  </a:cubicBezTo>
                  <a:cubicBezTo>
                    <a:pt x="1713071" y="296108"/>
                    <a:pt x="1027271" y="306586"/>
                    <a:pt x="381476" y="603766"/>
                  </a:cubicBezTo>
                  <a:cubicBezTo>
                    <a:pt x="404336" y="591383"/>
                    <a:pt x="429101" y="579001"/>
                    <a:pt x="454819" y="566618"/>
                  </a:cubicBezTo>
                  <a:cubicBezTo>
                    <a:pt x="708184" y="443746"/>
                    <a:pt x="1073944" y="298013"/>
                    <a:pt x="1654016" y="252293"/>
                  </a:cubicBezTo>
                  <a:cubicBezTo>
                    <a:pt x="1664494" y="251341"/>
                    <a:pt x="1672114" y="242768"/>
                    <a:pt x="1671161" y="232291"/>
                  </a:cubicBezTo>
                  <a:cubicBezTo>
                    <a:pt x="1670209" y="221813"/>
                    <a:pt x="1660684" y="214193"/>
                    <a:pt x="1650206" y="214193"/>
                  </a:cubicBezTo>
                  <a:cubicBezTo>
                    <a:pt x="1062514" y="259913"/>
                    <a:pt x="691991" y="407551"/>
                    <a:pt x="435769" y="532328"/>
                  </a:cubicBezTo>
                  <a:cubicBezTo>
                    <a:pt x="284321" y="605671"/>
                    <a:pt x="174784" y="676156"/>
                    <a:pt x="104299" y="725686"/>
                  </a:cubicBezTo>
                  <a:cubicBezTo>
                    <a:pt x="620554" y="206573"/>
                    <a:pt x="1420654" y="19883"/>
                    <a:pt x="1428274" y="17026"/>
                  </a:cubicBezTo>
                  <a:cubicBezTo>
                    <a:pt x="1431131" y="16073"/>
                    <a:pt x="1432084" y="13216"/>
                    <a:pt x="1431131" y="10358"/>
                  </a:cubicBezTo>
                  <a:cubicBezTo>
                    <a:pt x="1430179" y="7501"/>
                    <a:pt x="1427321" y="6548"/>
                    <a:pt x="1424464" y="7501"/>
                  </a:cubicBezTo>
                  <a:cubicBezTo>
                    <a:pt x="1415891" y="11311"/>
                    <a:pt x="573881" y="207526"/>
                    <a:pt x="57626" y="759023"/>
                  </a:cubicBezTo>
                  <a:cubicBezTo>
                    <a:pt x="27146" y="782836"/>
                    <a:pt x="10954" y="797123"/>
                    <a:pt x="9049" y="799028"/>
                  </a:cubicBezTo>
                  <a:lnTo>
                    <a:pt x="21431" y="812363"/>
                  </a:lnTo>
                  <a:cubicBezTo>
                    <a:pt x="12859" y="819031"/>
                    <a:pt x="8096" y="822841"/>
                    <a:pt x="7144" y="823793"/>
                  </a:cubicBezTo>
                  <a:lnTo>
                    <a:pt x="31909" y="852368"/>
                  </a:lnTo>
                  <a:cubicBezTo>
                    <a:pt x="32861" y="851416"/>
                    <a:pt x="126206" y="772358"/>
                    <a:pt x="327184" y="679013"/>
                  </a:cubicBezTo>
                  <a:cubicBezTo>
                    <a:pt x="328136" y="680918"/>
                    <a:pt x="329089" y="681871"/>
                    <a:pt x="330994" y="681871"/>
                  </a:cubicBezTo>
                  <a:cubicBezTo>
                    <a:pt x="331946" y="681871"/>
                    <a:pt x="332899" y="681871"/>
                    <a:pt x="332899" y="681871"/>
                  </a:cubicBezTo>
                  <a:cubicBezTo>
                    <a:pt x="986314" y="414218"/>
                    <a:pt x="1797844" y="472321"/>
                    <a:pt x="1805464" y="472321"/>
                  </a:cubicBezTo>
                  <a:cubicBezTo>
                    <a:pt x="1808321" y="472321"/>
                    <a:pt x="1810226" y="470416"/>
                    <a:pt x="1810226" y="467558"/>
                  </a:cubicBezTo>
                  <a:cubicBezTo>
                    <a:pt x="1811179" y="465653"/>
                    <a:pt x="1808321" y="463748"/>
                    <a:pt x="1806416" y="463748"/>
                  </a:cubicBezTo>
                  <a:close/>
                </a:path>
              </a:pathLst>
            </a:custGeom>
            <a:solidFill>
              <a:srgbClr val="F9F8F7"/>
            </a:solidFill>
            <a:ln w="9525" cap="flat">
              <a:noFill/>
              <a:prstDash val="solid"/>
              <a:miter/>
            </a:ln>
          </p:spPr>
          <p:txBody>
            <a:bodyPr rtlCol="0" anchor="ctr"/>
            <a:lstStyle/>
            <a:p>
              <a:endParaRPr lang="en-US" sz="1200" dirty="0"/>
            </a:p>
          </p:txBody>
        </p:sp>
        <p:sp>
          <p:nvSpPr>
            <p:cNvPr id="110" name="Freeform: Shape 149">
              <a:extLst>
                <a:ext uri="{FF2B5EF4-FFF2-40B4-BE49-F238E27FC236}">
                  <a16:creationId xmlns:a16="http://schemas.microsoft.com/office/drawing/2014/main" xmlns="" id="{E898D73C-C3C1-4B5F-8BBB-8FD378963F43}"/>
                </a:ext>
              </a:extLst>
            </p:cNvPr>
            <p:cNvSpPr/>
            <p:nvPr/>
          </p:nvSpPr>
          <p:spPr>
            <a:xfrm>
              <a:off x="4297199" y="2767117"/>
              <a:ext cx="1809750" cy="942975"/>
            </a:xfrm>
            <a:custGeom>
              <a:avLst/>
              <a:gdLst>
                <a:gd name="connsiteX0" fmla="*/ 1811179 w 1809750"/>
                <a:gd name="connsiteY0" fmla="*/ 915250 h 942975"/>
                <a:gd name="connsiteX1" fmla="*/ 1796891 w 1809750"/>
                <a:gd name="connsiteY1" fmla="*/ 903820 h 942975"/>
                <a:gd name="connsiteX2" fmla="*/ 1809274 w 1809750"/>
                <a:gd name="connsiteY2" fmla="*/ 890485 h 942975"/>
                <a:gd name="connsiteX3" fmla="*/ 1779746 w 1809750"/>
                <a:gd name="connsiteY3" fmla="*/ 865720 h 942975"/>
                <a:gd name="connsiteX4" fmla="*/ 451009 w 1809750"/>
                <a:gd name="connsiteY4" fmla="*/ 7517 h 942975"/>
                <a:gd name="connsiteX5" fmla="*/ 444341 w 1809750"/>
                <a:gd name="connsiteY5" fmla="*/ 9422 h 942975"/>
                <a:gd name="connsiteX6" fmla="*/ 446246 w 1809750"/>
                <a:gd name="connsiteY6" fmla="*/ 16090 h 942975"/>
                <a:gd name="connsiteX7" fmla="*/ 1745456 w 1809750"/>
                <a:gd name="connsiteY7" fmla="*/ 839050 h 942975"/>
                <a:gd name="connsiteX8" fmla="*/ 1381601 w 1809750"/>
                <a:gd name="connsiteY8" fmla="*/ 621880 h 942975"/>
                <a:gd name="connsiteX9" fmla="*/ 168116 w 1809750"/>
                <a:gd name="connsiteY9" fmla="*/ 304697 h 942975"/>
                <a:gd name="connsiteX10" fmla="*/ 147161 w 1809750"/>
                <a:gd name="connsiteY10" fmla="*/ 322795 h 942975"/>
                <a:gd name="connsiteX11" fmla="*/ 164306 w 1809750"/>
                <a:gd name="connsiteY11" fmla="*/ 342797 h 942975"/>
                <a:gd name="connsiteX12" fmla="*/ 1363504 w 1809750"/>
                <a:gd name="connsiteY12" fmla="*/ 657122 h 942975"/>
                <a:gd name="connsiteX13" fmla="*/ 1436846 w 1809750"/>
                <a:gd name="connsiteY13" fmla="*/ 694270 h 942975"/>
                <a:gd name="connsiteX14" fmla="*/ 97631 w 1809750"/>
                <a:gd name="connsiteY14" fmla="*/ 385660 h 942975"/>
                <a:gd name="connsiteX15" fmla="*/ 92869 w 1809750"/>
                <a:gd name="connsiteY15" fmla="*/ 390422 h 942975"/>
                <a:gd name="connsiteX16" fmla="*/ 97631 w 1809750"/>
                <a:gd name="connsiteY16" fmla="*/ 395185 h 942975"/>
                <a:gd name="connsiteX17" fmla="*/ 1475899 w 1809750"/>
                <a:gd name="connsiteY17" fmla="*/ 720940 h 942975"/>
                <a:gd name="connsiteX18" fmla="*/ 1397794 w 1809750"/>
                <a:gd name="connsiteY18" fmla="*/ 687602 h 942975"/>
                <a:gd name="connsiteX19" fmla="*/ 70009 w 1809750"/>
                <a:gd name="connsiteY19" fmla="*/ 446620 h 942975"/>
                <a:gd name="connsiteX20" fmla="*/ 50006 w 1809750"/>
                <a:gd name="connsiteY20" fmla="*/ 464717 h 942975"/>
                <a:gd name="connsiteX21" fmla="*/ 68104 w 1809750"/>
                <a:gd name="connsiteY21" fmla="*/ 484720 h 942975"/>
                <a:gd name="connsiteX22" fmla="*/ 1381601 w 1809750"/>
                <a:gd name="connsiteY22" fmla="*/ 721892 h 942975"/>
                <a:gd name="connsiteX23" fmla="*/ 1395889 w 1809750"/>
                <a:gd name="connsiteY23" fmla="*/ 727607 h 942975"/>
                <a:gd name="connsiteX24" fmla="*/ 11906 w 1809750"/>
                <a:gd name="connsiteY24" fmla="*/ 554252 h 942975"/>
                <a:gd name="connsiteX25" fmla="*/ 7144 w 1809750"/>
                <a:gd name="connsiteY25" fmla="*/ 559015 h 942975"/>
                <a:gd name="connsiteX26" fmla="*/ 11906 w 1809750"/>
                <a:gd name="connsiteY26" fmla="*/ 563777 h 942975"/>
                <a:gd name="connsiteX27" fmla="*/ 1484471 w 1809750"/>
                <a:gd name="connsiteY27" fmla="*/ 773327 h 942975"/>
                <a:gd name="connsiteX28" fmla="*/ 1486376 w 1809750"/>
                <a:gd name="connsiteY28" fmla="*/ 773327 h 942975"/>
                <a:gd name="connsiteX29" fmla="*/ 1490186 w 1809750"/>
                <a:gd name="connsiteY29" fmla="*/ 770470 h 942975"/>
                <a:gd name="connsiteX30" fmla="*/ 1785461 w 1809750"/>
                <a:gd name="connsiteY30" fmla="*/ 943825 h 942975"/>
                <a:gd name="connsiteX31" fmla="*/ 1811179 w 1809750"/>
                <a:gd name="connsiteY31" fmla="*/ 915250 h 942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09750" h="942975">
                  <a:moveTo>
                    <a:pt x="1811179" y="915250"/>
                  </a:moveTo>
                  <a:cubicBezTo>
                    <a:pt x="1810226" y="914297"/>
                    <a:pt x="1805464" y="910487"/>
                    <a:pt x="1796891" y="903820"/>
                  </a:cubicBezTo>
                  <a:lnTo>
                    <a:pt x="1809274" y="890485"/>
                  </a:lnTo>
                  <a:cubicBezTo>
                    <a:pt x="1807369" y="889532"/>
                    <a:pt x="1797844" y="880007"/>
                    <a:pt x="1779746" y="865720"/>
                  </a:cubicBezTo>
                  <a:cubicBezTo>
                    <a:pt x="1303496" y="268502"/>
                    <a:pt x="459581" y="12280"/>
                    <a:pt x="451009" y="7517"/>
                  </a:cubicBezTo>
                  <a:cubicBezTo>
                    <a:pt x="448151" y="6565"/>
                    <a:pt x="446246" y="7517"/>
                    <a:pt x="444341" y="9422"/>
                  </a:cubicBezTo>
                  <a:cubicBezTo>
                    <a:pt x="443389" y="11327"/>
                    <a:pt x="444341" y="14185"/>
                    <a:pt x="446246" y="16090"/>
                  </a:cubicBezTo>
                  <a:cubicBezTo>
                    <a:pt x="453866" y="19900"/>
                    <a:pt x="1267301" y="266597"/>
                    <a:pt x="1745456" y="839050"/>
                  </a:cubicBezTo>
                  <a:cubicBezTo>
                    <a:pt x="1678781" y="789520"/>
                    <a:pt x="1558766" y="707605"/>
                    <a:pt x="1381601" y="621880"/>
                  </a:cubicBezTo>
                  <a:cubicBezTo>
                    <a:pt x="1126331" y="498055"/>
                    <a:pt x="754856" y="350417"/>
                    <a:pt x="168116" y="304697"/>
                  </a:cubicBezTo>
                  <a:cubicBezTo>
                    <a:pt x="157639" y="303745"/>
                    <a:pt x="148114" y="311365"/>
                    <a:pt x="147161" y="322795"/>
                  </a:cubicBezTo>
                  <a:cubicBezTo>
                    <a:pt x="146209" y="333272"/>
                    <a:pt x="153829" y="341845"/>
                    <a:pt x="164306" y="342797"/>
                  </a:cubicBezTo>
                  <a:cubicBezTo>
                    <a:pt x="744379" y="388517"/>
                    <a:pt x="1110139" y="534250"/>
                    <a:pt x="1363504" y="657122"/>
                  </a:cubicBezTo>
                  <a:cubicBezTo>
                    <a:pt x="1389221" y="669505"/>
                    <a:pt x="1413986" y="681887"/>
                    <a:pt x="1436846" y="694270"/>
                  </a:cubicBezTo>
                  <a:cubicBezTo>
                    <a:pt x="791051" y="396137"/>
                    <a:pt x="105251" y="385660"/>
                    <a:pt x="97631" y="385660"/>
                  </a:cubicBezTo>
                  <a:cubicBezTo>
                    <a:pt x="94774" y="385660"/>
                    <a:pt x="92869" y="387565"/>
                    <a:pt x="92869" y="390422"/>
                  </a:cubicBezTo>
                  <a:cubicBezTo>
                    <a:pt x="92869" y="393280"/>
                    <a:pt x="94774" y="395185"/>
                    <a:pt x="97631" y="395185"/>
                  </a:cubicBezTo>
                  <a:cubicBezTo>
                    <a:pt x="106204" y="395185"/>
                    <a:pt x="819626" y="405662"/>
                    <a:pt x="1475899" y="720940"/>
                  </a:cubicBezTo>
                  <a:cubicBezTo>
                    <a:pt x="1451134" y="710462"/>
                    <a:pt x="1425416" y="699032"/>
                    <a:pt x="1397794" y="687602"/>
                  </a:cubicBezTo>
                  <a:cubicBezTo>
                    <a:pt x="1141571" y="582827"/>
                    <a:pt x="704374" y="473290"/>
                    <a:pt x="70009" y="446620"/>
                  </a:cubicBezTo>
                  <a:cubicBezTo>
                    <a:pt x="59531" y="446620"/>
                    <a:pt x="50959" y="454240"/>
                    <a:pt x="50006" y="464717"/>
                  </a:cubicBezTo>
                  <a:cubicBezTo>
                    <a:pt x="50006" y="475195"/>
                    <a:pt x="57626" y="483767"/>
                    <a:pt x="68104" y="484720"/>
                  </a:cubicBezTo>
                  <a:cubicBezTo>
                    <a:pt x="695801" y="511390"/>
                    <a:pt x="1128236" y="619975"/>
                    <a:pt x="1381601" y="721892"/>
                  </a:cubicBezTo>
                  <a:cubicBezTo>
                    <a:pt x="1386364" y="723797"/>
                    <a:pt x="1391126" y="725702"/>
                    <a:pt x="1395889" y="727607"/>
                  </a:cubicBezTo>
                  <a:cubicBezTo>
                    <a:pt x="758666" y="501865"/>
                    <a:pt x="19526" y="554252"/>
                    <a:pt x="11906" y="554252"/>
                  </a:cubicBezTo>
                  <a:cubicBezTo>
                    <a:pt x="9049" y="554252"/>
                    <a:pt x="7144" y="556157"/>
                    <a:pt x="7144" y="559015"/>
                  </a:cubicBezTo>
                  <a:cubicBezTo>
                    <a:pt x="7144" y="561872"/>
                    <a:pt x="9049" y="563777"/>
                    <a:pt x="11906" y="563777"/>
                  </a:cubicBezTo>
                  <a:cubicBezTo>
                    <a:pt x="20479" y="563777"/>
                    <a:pt x="831056" y="505675"/>
                    <a:pt x="1484471" y="773327"/>
                  </a:cubicBezTo>
                  <a:cubicBezTo>
                    <a:pt x="1485424" y="773327"/>
                    <a:pt x="1486376" y="773327"/>
                    <a:pt x="1486376" y="773327"/>
                  </a:cubicBezTo>
                  <a:cubicBezTo>
                    <a:pt x="1488281" y="773327"/>
                    <a:pt x="1489234" y="772375"/>
                    <a:pt x="1490186" y="770470"/>
                  </a:cubicBezTo>
                  <a:cubicBezTo>
                    <a:pt x="1690211" y="863815"/>
                    <a:pt x="1783556" y="942872"/>
                    <a:pt x="1785461" y="943825"/>
                  </a:cubicBezTo>
                  <a:lnTo>
                    <a:pt x="1811179" y="915250"/>
                  </a:lnTo>
                  <a:close/>
                </a:path>
              </a:pathLst>
            </a:custGeom>
            <a:solidFill>
              <a:srgbClr val="F9F8F7"/>
            </a:solidFill>
            <a:ln w="9525" cap="flat">
              <a:noFill/>
              <a:prstDash val="solid"/>
              <a:miter/>
            </a:ln>
          </p:spPr>
          <p:txBody>
            <a:bodyPr rtlCol="0" anchor="ctr"/>
            <a:lstStyle/>
            <a:p>
              <a:endParaRPr lang="en-US" sz="1200" dirty="0"/>
            </a:p>
          </p:txBody>
        </p:sp>
      </p:grpSp>
    </p:spTree>
    <p:extLst>
      <p:ext uri="{BB962C8B-B14F-4D97-AF65-F5344CB8AC3E}">
        <p14:creationId xmlns:p14="http://schemas.microsoft.com/office/powerpoint/2010/main" val="3668508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Cover slide layout">
    <p:bg>
      <p:bgPr>
        <a:solidFill>
          <a:schemeClr val="accent1"/>
        </a:solidFill>
        <a:effectLst/>
      </p:bgPr>
    </p:bg>
    <p:spTree>
      <p:nvGrpSpPr>
        <p:cNvPr id="1" name=""/>
        <p:cNvGrpSpPr/>
        <p:nvPr/>
      </p:nvGrpSpPr>
      <p:grpSpPr>
        <a:xfrm>
          <a:off x="0" y="0"/>
          <a:ext cx="0" cy="0"/>
          <a:chOff x="0" y="0"/>
          <a:chExt cx="0" cy="0"/>
        </a:xfrm>
      </p:grpSpPr>
      <p:sp>
        <p:nvSpPr>
          <p:cNvPr id="42" name="Freeform: Shape 41">
            <a:extLst>
              <a:ext uri="{FF2B5EF4-FFF2-40B4-BE49-F238E27FC236}">
                <a16:creationId xmlns:a16="http://schemas.microsoft.com/office/drawing/2014/main" xmlns="" id="{276371D3-4FF4-4780-8DCC-1A9DD3FBADB1}"/>
              </a:ext>
            </a:extLst>
          </p:cNvPr>
          <p:cNvSpPr/>
          <p:nvPr/>
        </p:nvSpPr>
        <p:spPr>
          <a:xfrm>
            <a:off x="4" y="10323"/>
            <a:ext cx="12197526" cy="6858000"/>
          </a:xfrm>
          <a:custGeom>
            <a:avLst/>
            <a:gdLst>
              <a:gd name="connsiteX0" fmla="*/ 488332 w 18296289"/>
              <a:gd name="connsiteY0" fmla="*/ 6 h 10287000"/>
              <a:gd name="connsiteX1" fmla="*/ 716342 w 18296289"/>
              <a:gd name="connsiteY1" fmla="*/ 6 h 10287000"/>
              <a:gd name="connsiteX2" fmla="*/ 716342 w 18296289"/>
              <a:gd name="connsiteY2" fmla="*/ 10287000 h 10287000"/>
              <a:gd name="connsiteX3" fmla="*/ 488332 w 18296289"/>
              <a:gd name="connsiteY3" fmla="*/ 10287000 h 10287000"/>
              <a:gd name="connsiteX4" fmla="*/ 0 w 18296289"/>
              <a:gd name="connsiteY4" fmla="*/ 6 h 10287000"/>
              <a:gd name="connsiteX5" fmla="*/ 228011 w 18296289"/>
              <a:gd name="connsiteY5" fmla="*/ 6 h 10287000"/>
              <a:gd name="connsiteX6" fmla="*/ 228011 w 18296289"/>
              <a:gd name="connsiteY6" fmla="*/ 10287000 h 10287000"/>
              <a:gd name="connsiteX7" fmla="*/ 0 w 18296289"/>
              <a:gd name="connsiteY7" fmla="*/ 10287000 h 10287000"/>
              <a:gd name="connsiteX8" fmla="*/ 976663 w 18296289"/>
              <a:gd name="connsiteY8" fmla="*/ 5 h 10287000"/>
              <a:gd name="connsiteX9" fmla="*/ 1204675 w 18296289"/>
              <a:gd name="connsiteY9" fmla="*/ 5 h 10287000"/>
              <a:gd name="connsiteX10" fmla="*/ 1204675 w 18296289"/>
              <a:gd name="connsiteY10" fmla="*/ 10287000 h 10287000"/>
              <a:gd name="connsiteX11" fmla="*/ 976663 w 18296289"/>
              <a:gd name="connsiteY11" fmla="*/ 10287000 h 10287000"/>
              <a:gd name="connsiteX12" fmla="*/ 1464995 w 18296289"/>
              <a:gd name="connsiteY12" fmla="*/ 5 h 10287000"/>
              <a:gd name="connsiteX13" fmla="*/ 1693006 w 18296289"/>
              <a:gd name="connsiteY13" fmla="*/ 5 h 10287000"/>
              <a:gd name="connsiteX14" fmla="*/ 1693006 w 18296289"/>
              <a:gd name="connsiteY14" fmla="*/ 10287000 h 10287000"/>
              <a:gd name="connsiteX15" fmla="*/ 1464995 w 18296289"/>
              <a:gd name="connsiteY15" fmla="*/ 10287000 h 10287000"/>
              <a:gd name="connsiteX16" fmla="*/ 1953326 w 18296289"/>
              <a:gd name="connsiteY16" fmla="*/ 5 h 10287000"/>
              <a:gd name="connsiteX17" fmla="*/ 2181338 w 18296289"/>
              <a:gd name="connsiteY17" fmla="*/ 5 h 10287000"/>
              <a:gd name="connsiteX18" fmla="*/ 2181338 w 18296289"/>
              <a:gd name="connsiteY18" fmla="*/ 10287000 h 10287000"/>
              <a:gd name="connsiteX19" fmla="*/ 1953326 w 18296289"/>
              <a:gd name="connsiteY19" fmla="*/ 10287000 h 10287000"/>
              <a:gd name="connsiteX20" fmla="*/ 2441658 w 18296289"/>
              <a:gd name="connsiteY20" fmla="*/ 5 h 10287000"/>
              <a:gd name="connsiteX21" fmla="*/ 2669670 w 18296289"/>
              <a:gd name="connsiteY21" fmla="*/ 5 h 10287000"/>
              <a:gd name="connsiteX22" fmla="*/ 2669670 w 18296289"/>
              <a:gd name="connsiteY22" fmla="*/ 10287000 h 10287000"/>
              <a:gd name="connsiteX23" fmla="*/ 2441658 w 18296289"/>
              <a:gd name="connsiteY23" fmla="*/ 10287000 h 10287000"/>
              <a:gd name="connsiteX24" fmla="*/ 2929991 w 18296289"/>
              <a:gd name="connsiteY24" fmla="*/ 5 h 10287000"/>
              <a:gd name="connsiteX25" fmla="*/ 3158002 w 18296289"/>
              <a:gd name="connsiteY25" fmla="*/ 5 h 10287000"/>
              <a:gd name="connsiteX26" fmla="*/ 3158002 w 18296289"/>
              <a:gd name="connsiteY26" fmla="*/ 10287000 h 10287000"/>
              <a:gd name="connsiteX27" fmla="*/ 2929991 w 18296289"/>
              <a:gd name="connsiteY27" fmla="*/ 10287000 h 10287000"/>
              <a:gd name="connsiteX28" fmla="*/ 3418323 w 18296289"/>
              <a:gd name="connsiteY28" fmla="*/ 5 h 10287000"/>
              <a:gd name="connsiteX29" fmla="*/ 3646334 w 18296289"/>
              <a:gd name="connsiteY29" fmla="*/ 5 h 10287000"/>
              <a:gd name="connsiteX30" fmla="*/ 3646334 w 18296289"/>
              <a:gd name="connsiteY30" fmla="*/ 10287000 h 10287000"/>
              <a:gd name="connsiteX31" fmla="*/ 3418323 w 18296289"/>
              <a:gd name="connsiteY31" fmla="*/ 10287000 h 10287000"/>
              <a:gd name="connsiteX32" fmla="*/ 3906655 w 18296289"/>
              <a:gd name="connsiteY32" fmla="*/ 5 h 10287000"/>
              <a:gd name="connsiteX33" fmla="*/ 4134665 w 18296289"/>
              <a:gd name="connsiteY33" fmla="*/ 5 h 10287000"/>
              <a:gd name="connsiteX34" fmla="*/ 4134665 w 18296289"/>
              <a:gd name="connsiteY34" fmla="*/ 10287000 h 10287000"/>
              <a:gd name="connsiteX35" fmla="*/ 3906655 w 18296289"/>
              <a:gd name="connsiteY35" fmla="*/ 10287000 h 10287000"/>
              <a:gd name="connsiteX36" fmla="*/ 4394985 w 18296289"/>
              <a:gd name="connsiteY36" fmla="*/ 4 h 10287000"/>
              <a:gd name="connsiteX37" fmla="*/ 4622994 w 18296289"/>
              <a:gd name="connsiteY37" fmla="*/ 4 h 10287000"/>
              <a:gd name="connsiteX38" fmla="*/ 4622994 w 18296289"/>
              <a:gd name="connsiteY38" fmla="*/ 10287000 h 10287000"/>
              <a:gd name="connsiteX39" fmla="*/ 4394985 w 18296289"/>
              <a:gd name="connsiteY39" fmla="*/ 10287000 h 10287000"/>
              <a:gd name="connsiteX40" fmla="*/ 4883318 w 18296289"/>
              <a:gd name="connsiteY40" fmla="*/ 4 h 10287000"/>
              <a:gd name="connsiteX41" fmla="*/ 5111327 w 18296289"/>
              <a:gd name="connsiteY41" fmla="*/ 4 h 10287000"/>
              <a:gd name="connsiteX42" fmla="*/ 5111327 w 18296289"/>
              <a:gd name="connsiteY42" fmla="*/ 10287000 h 10287000"/>
              <a:gd name="connsiteX43" fmla="*/ 4883318 w 18296289"/>
              <a:gd name="connsiteY43" fmla="*/ 10287000 h 10287000"/>
              <a:gd name="connsiteX44" fmla="*/ 5371649 w 18296289"/>
              <a:gd name="connsiteY44" fmla="*/ 4 h 10287000"/>
              <a:gd name="connsiteX45" fmla="*/ 5599660 w 18296289"/>
              <a:gd name="connsiteY45" fmla="*/ 4 h 10287000"/>
              <a:gd name="connsiteX46" fmla="*/ 5599660 w 18296289"/>
              <a:gd name="connsiteY46" fmla="*/ 10287000 h 10287000"/>
              <a:gd name="connsiteX47" fmla="*/ 5371649 w 18296289"/>
              <a:gd name="connsiteY47" fmla="*/ 10287000 h 10287000"/>
              <a:gd name="connsiteX48" fmla="*/ 5859980 w 18296289"/>
              <a:gd name="connsiteY48" fmla="*/ 4 h 10287000"/>
              <a:gd name="connsiteX49" fmla="*/ 6087990 w 18296289"/>
              <a:gd name="connsiteY49" fmla="*/ 4 h 10287000"/>
              <a:gd name="connsiteX50" fmla="*/ 6087990 w 18296289"/>
              <a:gd name="connsiteY50" fmla="*/ 10287000 h 10287000"/>
              <a:gd name="connsiteX51" fmla="*/ 5859980 w 18296289"/>
              <a:gd name="connsiteY51" fmla="*/ 10287000 h 10287000"/>
              <a:gd name="connsiteX52" fmla="*/ 6348314 w 18296289"/>
              <a:gd name="connsiteY52" fmla="*/ 4 h 10287000"/>
              <a:gd name="connsiteX53" fmla="*/ 6576324 w 18296289"/>
              <a:gd name="connsiteY53" fmla="*/ 4 h 10287000"/>
              <a:gd name="connsiteX54" fmla="*/ 6576324 w 18296289"/>
              <a:gd name="connsiteY54" fmla="*/ 10287000 h 10287000"/>
              <a:gd name="connsiteX55" fmla="*/ 6348314 w 18296289"/>
              <a:gd name="connsiteY55" fmla="*/ 10287000 h 10287000"/>
              <a:gd name="connsiteX56" fmla="*/ 6836644 w 18296289"/>
              <a:gd name="connsiteY56" fmla="*/ 4 h 10287000"/>
              <a:gd name="connsiteX57" fmla="*/ 7064654 w 18296289"/>
              <a:gd name="connsiteY57" fmla="*/ 4 h 10287000"/>
              <a:gd name="connsiteX58" fmla="*/ 7064654 w 18296289"/>
              <a:gd name="connsiteY58" fmla="*/ 10287000 h 10287000"/>
              <a:gd name="connsiteX59" fmla="*/ 6836644 w 18296289"/>
              <a:gd name="connsiteY59" fmla="*/ 10287000 h 10287000"/>
              <a:gd name="connsiteX60" fmla="*/ 7324976 w 18296289"/>
              <a:gd name="connsiteY60" fmla="*/ 3 h 10287000"/>
              <a:gd name="connsiteX61" fmla="*/ 7552987 w 18296289"/>
              <a:gd name="connsiteY61" fmla="*/ 3 h 10287000"/>
              <a:gd name="connsiteX62" fmla="*/ 7552987 w 18296289"/>
              <a:gd name="connsiteY62" fmla="*/ 10287000 h 10287000"/>
              <a:gd name="connsiteX63" fmla="*/ 7324976 w 18296289"/>
              <a:gd name="connsiteY63" fmla="*/ 10287000 h 10287000"/>
              <a:gd name="connsiteX64" fmla="*/ 7813308 w 18296289"/>
              <a:gd name="connsiteY64" fmla="*/ 3 h 10287000"/>
              <a:gd name="connsiteX65" fmla="*/ 8041318 w 18296289"/>
              <a:gd name="connsiteY65" fmla="*/ 3 h 10287000"/>
              <a:gd name="connsiteX66" fmla="*/ 8041318 w 18296289"/>
              <a:gd name="connsiteY66" fmla="*/ 10287000 h 10287000"/>
              <a:gd name="connsiteX67" fmla="*/ 7813308 w 18296289"/>
              <a:gd name="connsiteY67" fmla="*/ 10287000 h 10287000"/>
              <a:gd name="connsiteX68" fmla="*/ 8301639 w 18296289"/>
              <a:gd name="connsiteY68" fmla="*/ 3 h 10287000"/>
              <a:gd name="connsiteX69" fmla="*/ 8529649 w 18296289"/>
              <a:gd name="connsiteY69" fmla="*/ 3 h 10287000"/>
              <a:gd name="connsiteX70" fmla="*/ 8529649 w 18296289"/>
              <a:gd name="connsiteY70" fmla="*/ 10287000 h 10287000"/>
              <a:gd name="connsiteX71" fmla="*/ 8301639 w 18296289"/>
              <a:gd name="connsiteY71" fmla="*/ 10287000 h 10287000"/>
              <a:gd name="connsiteX72" fmla="*/ 8789970 w 18296289"/>
              <a:gd name="connsiteY72" fmla="*/ 3 h 10287000"/>
              <a:gd name="connsiteX73" fmla="*/ 9017981 w 18296289"/>
              <a:gd name="connsiteY73" fmla="*/ 3 h 10287000"/>
              <a:gd name="connsiteX74" fmla="*/ 9017981 w 18296289"/>
              <a:gd name="connsiteY74" fmla="*/ 10287000 h 10287000"/>
              <a:gd name="connsiteX75" fmla="*/ 8789970 w 18296289"/>
              <a:gd name="connsiteY75" fmla="*/ 10287000 h 10287000"/>
              <a:gd name="connsiteX76" fmla="*/ 9278302 w 18296289"/>
              <a:gd name="connsiteY76" fmla="*/ 3 h 10287000"/>
              <a:gd name="connsiteX77" fmla="*/ 9506313 w 18296289"/>
              <a:gd name="connsiteY77" fmla="*/ 3 h 10287000"/>
              <a:gd name="connsiteX78" fmla="*/ 9506313 w 18296289"/>
              <a:gd name="connsiteY78" fmla="*/ 10287000 h 10287000"/>
              <a:gd name="connsiteX79" fmla="*/ 9278302 w 18296289"/>
              <a:gd name="connsiteY79" fmla="*/ 10287000 h 10287000"/>
              <a:gd name="connsiteX80" fmla="*/ 9766634 w 18296289"/>
              <a:gd name="connsiteY80" fmla="*/ 3 h 10287000"/>
              <a:gd name="connsiteX81" fmla="*/ 9994645 w 18296289"/>
              <a:gd name="connsiteY81" fmla="*/ 3 h 10287000"/>
              <a:gd name="connsiteX82" fmla="*/ 9994645 w 18296289"/>
              <a:gd name="connsiteY82" fmla="*/ 10287000 h 10287000"/>
              <a:gd name="connsiteX83" fmla="*/ 9766634 w 18296289"/>
              <a:gd name="connsiteY83" fmla="*/ 10287000 h 10287000"/>
              <a:gd name="connsiteX84" fmla="*/ 10254966 w 18296289"/>
              <a:gd name="connsiteY84" fmla="*/ 3 h 10287000"/>
              <a:gd name="connsiteX85" fmla="*/ 10482977 w 18296289"/>
              <a:gd name="connsiteY85" fmla="*/ 3 h 10287000"/>
              <a:gd name="connsiteX86" fmla="*/ 10482977 w 18296289"/>
              <a:gd name="connsiteY86" fmla="*/ 10287000 h 10287000"/>
              <a:gd name="connsiteX87" fmla="*/ 10254966 w 18296289"/>
              <a:gd name="connsiteY87" fmla="*/ 10287000 h 10287000"/>
              <a:gd name="connsiteX88" fmla="*/ 10743298 w 18296289"/>
              <a:gd name="connsiteY88" fmla="*/ 2 h 10287000"/>
              <a:gd name="connsiteX89" fmla="*/ 10971309 w 18296289"/>
              <a:gd name="connsiteY89" fmla="*/ 2 h 10287000"/>
              <a:gd name="connsiteX90" fmla="*/ 10971309 w 18296289"/>
              <a:gd name="connsiteY90" fmla="*/ 10287000 h 10287000"/>
              <a:gd name="connsiteX91" fmla="*/ 10743298 w 18296289"/>
              <a:gd name="connsiteY91" fmla="*/ 10287000 h 10287000"/>
              <a:gd name="connsiteX92" fmla="*/ 11231630 w 18296289"/>
              <a:gd name="connsiteY92" fmla="*/ 2 h 10287000"/>
              <a:gd name="connsiteX93" fmla="*/ 11459641 w 18296289"/>
              <a:gd name="connsiteY93" fmla="*/ 2 h 10287000"/>
              <a:gd name="connsiteX94" fmla="*/ 11459641 w 18296289"/>
              <a:gd name="connsiteY94" fmla="*/ 10287000 h 10287000"/>
              <a:gd name="connsiteX95" fmla="*/ 11231630 w 18296289"/>
              <a:gd name="connsiteY95" fmla="*/ 10287000 h 10287000"/>
              <a:gd name="connsiteX96" fmla="*/ 11719962 w 18296289"/>
              <a:gd name="connsiteY96" fmla="*/ 2 h 10287000"/>
              <a:gd name="connsiteX97" fmla="*/ 11947973 w 18296289"/>
              <a:gd name="connsiteY97" fmla="*/ 2 h 10287000"/>
              <a:gd name="connsiteX98" fmla="*/ 11947973 w 18296289"/>
              <a:gd name="connsiteY98" fmla="*/ 10287000 h 10287000"/>
              <a:gd name="connsiteX99" fmla="*/ 11719962 w 18296289"/>
              <a:gd name="connsiteY99" fmla="*/ 10287000 h 10287000"/>
              <a:gd name="connsiteX100" fmla="*/ 12208294 w 18296289"/>
              <a:gd name="connsiteY100" fmla="*/ 2 h 10287000"/>
              <a:gd name="connsiteX101" fmla="*/ 12436305 w 18296289"/>
              <a:gd name="connsiteY101" fmla="*/ 2 h 10287000"/>
              <a:gd name="connsiteX102" fmla="*/ 12436305 w 18296289"/>
              <a:gd name="connsiteY102" fmla="*/ 10287000 h 10287000"/>
              <a:gd name="connsiteX103" fmla="*/ 12208294 w 18296289"/>
              <a:gd name="connsiteY103" fmla="*/ 10287000 h 10287000"/>
              <a:gd name="connsiteX104" fmla="*/ 12696626 w 18296289"/>
              <a:gd name="connsiteY104" fmla="*/ 2 h 10287000"/>
              <a:gd name="connsiteX105" fmla="*/ 12924637 w 18296289"/>
              <a:gd name="connsiteY105" fmla="*/ 2 h 10287000"/>
              <a:gd name="connsiteX106" fmla="*/ 12924637 w 18296289"/>
              <a:gd name="connsiteY106" fmla="*/ 10287000 h 10287000"/>
              <a:gd name="connsiteX107" fmla="*/ 12696626 w 18296289"/>
              <a:gd name="connsiteY107" fmla="*/ 10287000 h 10287000"/>
              <a:gd name="connsiteX108" fmla="*/ 13184958 w 18296289"/>
              <a:gd name="connsiteY108" fmla="*/ 2 h 10287000"/>
              <a:gd name="connsiteX109" fmla="*/ 13412969 w 18296289"/>
              <a:gd name="connsiteY109" fmla="*/ 2 h 10287000"/>
              <a:gd name="connsiteX110" fmla="*/ 13412969 w 18296289"/>
              <a:gd name="connsiteY110" fmla="*/ 10287000 h 10287000"/>
              <a:gd name="connsiteX111" fmla="*/ 13184958 w 18296289"/>
              <a:gd name="connsiteY111" fmla="*/ 10287000 h 10287000"/>
              <a:gd name="connsiteX112" fmla="*/ 13673290 w 18296289"/>
              <a:gd name="connsiteY112" fmla="*/ 1 h 10287000"/>
              <a:gd name="connsiteX113" fmla="*/ 13901301 w 18296289"/>
              <a:gd name="connsiteY113" fmla="*/ 1 h 10287000"/>
              <a:gd name="connsiteX114" fmla="*/ 13901301 w 18296289"/>
              <a:gd name="connsiteY114" fmla="*/ 10287000 h 10287000"/>
              <a:gd name="connsiteX115" fmla="*/ 13673290 w 18296289"/>
              <a:gd name="connsiteY115" fmla="*/ 10287000 h 10287000"/>
              <a:gd name="connsiteX116" fmla="*/ 14161622 w 18296289"/>
              <a:gd name="connsiteY116" fmla="*/ 1 h 10287000"/>
              <a:gd name="connsiteX117" fmla="*/ 14389633 w 18296289"/>
              <a:gd name="connsiteY117" fmla="*/ 1 h 10287000"/>
              <a:gd name="connsiteX118" fmla="*/ 14389633 w 18296289"/>
              <a:gd name="connsiteY118" fmla="*/ 10287000 h 10287000"/>
              <a:gd name="connsiteX119" fmla="*/ 14161622 w 18296289"/>
              <a:gd name="connsiteY119" fmla="*/ 10287000 h 10287000"/>
              <a:gd name="connsiteX120" fmla="*/ 14649954 w 18296289"/>
              <a:gd name="connsiteY120" fmla="*/ 1 h 10287000"/>
              <a:gd name="connsiteX121" fmla="*/ 14877965 w 18296289"/>
              <a:gd name="connsiteY121" fmla="*/ 1 h 10287000"/>
              <a:gd name="connsiteX122" fmla="*/ 14877965 w 18296289"/>
              <a:gd name="connsiteY122" fmla="*/ 10287000 h 10287000"/>
              <a:gd name="connsiteX123" fmla="*/ 14649954 w 18296289"/>
              <a:gd name="connsiteY123" fmla="*/ 10287000 h 10287000"/>
              <a:gd name="connsiteX124" fmla="*/ 15138286 w 18296289"/>
              <a:gd name="connsiteY124" fmla="*/ 1 h 10287000"/>
              <a:gd name="connsiteX125" fmla="*/ 15366297 w 18296289"/>
              <a:gd name="connsiteY125" fmla="*/ 1 h 10287000"/>
              <a:gd name="connsiteX126" fmla="*/ 15366297 w 18296289"/>
              <a:gd name="connsiteY126" fmla="*/ 10287000 h 10287000"/>
              <a:gd name="connsiteX127" fmla="*/ 15138286 w 18296289"/>
              <a:gd name="connsiteY127" fmla="*/ 10287000 h 10287000"/>
              <a:gd name="connsiteX128" fmla="*/ 15626618 w 18296289"/>
              <a:gd name="connsiteY128" fmla="*/ 1 h 10287000"/>
              <a:gd name="connsiteX129" fmla="*/ 15854629 w 18296289"/>
              <a:gd name="connsiteY129" fmla="*/ 1 h 10287000"/>
              <a:gd name="connsiteX130" fmla="*/ 15854629 w 18296289"/>
              <a:gd name="connsiteY130" fmla="*/ 10287000 h 10287000"/>
              <a:gd name="connsiteX131" fmla="*/ 15626618 w 18296289"/>
              <a:gd name="connsiteY131" fmla="*/ 10287000 h 10287000"/>
              <a:gd name="connsiteX132" fmla="*/ 16114950 w 18296289"/>
              <a:gd name="connsiteY132" fmla="*/ 1 h 10287000"/>
              <a:gd name="connsiteX133" fmla="*/ 16342961 w 18296289"/>
              <a:gd name="connsiteY133" fmla="*/ 1 h 10287000"/>
              <a:gd name="connsiteX134" fmla="*/ 16342961 w 18296289"/>
              <a:gd name="connsiteY134" fmla="*/ 10287000 h 10287000"/>
              <a:gd name="connsiteX135" fmla="*/ 16114950 w 18296289"/>
              <a:gd name="connsiteY135" fmla="*/ 10287000 h 10287000"/>
              <a:gd name="connsiteX136" fmla="*/ 16603282 w 18296289"/>
              <a:gd name="connsiteY136" fmla="*/ 1 h 10287000"/>
              <a:gd name="connsiteX137" fmla="*/ 16831293 w 18296289"/>
              <a:gd name="connsiteY137" fmla="*/ 1 h 10287000"/>
              <a:gd name="connsiteX138" fmla="*/ 16831293 w 18296289"/>
              <a:gd name="connsiteY138" fmla="*/ 10287000 h 10287000"/>
              <a:gd name="connsiteX139" fmla="*/ 16603282 w 18296289"/>
              <a:gd name="connsiteY139" fmla="*/ 10287000 h 10287000"/>
              <a:gd name="connsiteX140" fmla="*/ 17091615 w 18296289"/>
              <a:gd name="connsiteY140" fmla="*/ 0 h 10287000"/>
              <a:gd name="connsiteX141" fmla="*/ 17319625 w 18296289"/>
              <a:gd name="connsiteY141" fmla="*/ 0 h 10287000"/>
              <a:gd name="connsiteX142" fmla="*/ 17319625 w 18296289"/>
              <a:gd name="connsiteY142" fmla="*/ 10287000 h 10287000"/>
              <a:gd name="connsiteX143" fmla="*/ 17091615 w 18296289"/>
              <a:gd name="connsiteY143" fmla="*/ 10287000 h 10287000"/>
              <a:gd name="connsiteX144" fmla="*/ 17579947 w 18296289"/>
              <a:gd name="connsiteY144" fmla="*/ 0 h 10287000"/>
              <a:gd name="connsiteX145" fmla="*/ 17807957 w 18296289"/>
              <a:gd name="connsiteY145" fmla="*/ 0 h 10287000"/>
              <a:gd name="connsiteX146" fmla="*/ 17807957 w 18296289"/>
              <a:gd name="connsiteY146" fmla="*/ 10287000 h 10287000"/>
              <a:gd name="connsiteX147" fmla="*/ 17579947 w 18296289"/>
              <a:gd name="connsiteY147" fmla="*/ 10287000 h 10287000"/>
              <a:gd name="connsiteX148" fmla="*/ 18068279 w 18296289"/>
              <a:gd name="connsiteY148" fmla="*/ 0 h 10287000"/>
              <a:gd name="connsiteX149" fmla="*/ 18296289 w 18296289"/>
              <a:gd name="connsiteY149" fmla="*/ 0 h 10287000"/>
              <a:gd name="connsiteX150" fmla="*/ 18296289 w 18296289"/>
              <a:gd name="connsiteY150" fmla="*/ 10287000 h 10287000"/>
              <a:gd name="connsiteX151" fmla="*/ 18068279 w 18296289"/>
              <a:gd name="connsiteY151" fmla="*/ 10287000 h 1028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Lst>
            <a:rect l="l" t="t" r="r" b="b"/>
            <a:pathLst>
              <a:path w="18296289" h="10287000">
                <a:moveTo>
                  <a:pt x="488332" y="6"/>
                </a:moveTo>
                <a:lnTo>
                  <a:pt x="716342" y="6"/>
                </a:lnTo>
                <a:lnTo>
                  <a:pt x="716342" y="10287000"/>
                </a:lnTo>
                <a:lnTo>
                  <a:pt x="488332" y="10287000"/>
                </a:lnTo>
                <a:close/>
                <a:moveTo>
                  <a:pt x="0" y="6"/>
                </a:moveTo>
                <a:lnTo>
                  <a:pt x="228011" y="6"/>
                </a:lnTo>
                <a:lnTo>
                  <a:pt x="228011" y="10287000"/>
                </a:lnTo>
                <a:lnTo>
                  <a:pt x="0" y="10287000"/>
                </a:lnTo>
                <a:close/>
                <a:moveTo>
                  <a:pt x="976663" y="5"/>
                </a:moveTo>
                <a:lnTo>
                  <a:pt x="1204675" y="5"/>
                </a:lnTo>
                <a:lnTo>
                  <a:pt x="1204675" y="10287000"/>
                </a:lnTo>
                <a:lnTo>
                  <a:pt x="976663" y="10287000"/>
                </a:lnTo>
                <a:close/>
                <a:moveTo>
                  <a:pt x="1464995" y="5"/>
                </a:moveTo>
                <a:lnTo>
                  <a:pt x="1693006" y="5"/>
                </a:lnTo>
                <a:lnTo>
                  <a:pt x="1693006" y="10287000"/>
                </a:lnTo>
                <a:lnTo>
                  <a:pt x="1464995" y="10287000"/>
                </a:lnTo>
                <a:close/>
                <a:moveTo>
                  <a:pt x="1953326" y="5"/>
                </a:moveTo>
                <a:lnTo>
                  <a:pt x="2181338" y="5"/>
                </a:lnTo>
                <a:lnTo>
                  <a:pt x="2181338" y="10287000"/>
                </a:lnTo>
                <a:lnTo>
                  <a:pt x="1953326" y="10287000"/>
                </a:lnTo>
                <a:close/>
                <a:moveTo>
                  <a:pt x="2441658" y="5"/>
                </a:moveTo>
                <a:lnTo>
                  <a:pt x="2669670" y="5"/>
                </a:lnTo>
                <a:lnTo>
                  <a:pt x="2669670" y="10287000"/>
                </a:lnTo>
                <a:lnTo>
                  <a:pt x="2441658" y="10287000"/>
                </a:lnTo>
                <a:close/>
                <a:moveTo>
                  <a:pt x="2929991" y="5"/>
                </a:moveTo>
                <a:lnTo>
                  <a:pt x="3158002" y="5"/>
                </a:lnTo>
                <a:lnTo>
                  <a:pt x="3158002" y="10287000"/>
                </a:lnTo>
                <a:lnTo>
                  <a:pt x="2929991" y="10287000"/>
                </a:lnTo>
                <a:close/>
                <a:moveTo>
                  <a:pt x="3418323" y="5"/>
                </a:moveTo>
                <a:lnTo>
                  <a:pt x="3646334" y="5"/>
                </a:lnTo>
                <a:lnTo>
                  <a:pt x="3646334" y="10287000"/>
                </a:lnTo>
                <a:lnTo>
                  <a:pt x="3418323" y="10287000"/>
                </a:lnTo>
                <a:close/>
                <a:moveTo>
                  <a:pt x="3906655" y="5"/>
                </a:moveTo>
                <a:lnTo>
                  <a:pt x="4134665" y="5"/>
                </a:lnTo>
                <a:lnTo>
                  <a:pt x="4134665" y="10287000"/>
                </a:lnTo>
                <a:lnTo>
                  <a:pt x="3906655" y="10287000"/>
                </a:lnTo>
                <a:close/>
                <a:moveTo>
                  <a:pt x="4394985" y="4"/>
                </a:moveTo>
                <a:lnTo>
                  <a:pt x="4622994" y="4"/>
                </a:lnTo>
                <a:lnTo>
                  <a:pt x="4622994" y="10287000"/>
                </a:lnTo>
                <a:lnTo>
                  <a:pt x="4394985" y="10287000"/>
                </a:lnTo>
                <a:close/>
                <a:moveTo>
                  <a:pt x="4883318" y="4"/>
                </a:moveTo>
                <a:lnTo>
                  <a:pt x="5111327" y="4"/>
                </a:lnTo>
                <a:lnTo>
                  <a:pt x="5111327" y="10287000"/>
                </a:lnTo>
                <a:lnTo>
                  <a:pt x="4883318" y="10287000"/>
                </a:lnTo>
                <a:close/>
                <a:moveTo>
                  <a:pt x="5371649" y="4"/>
                </a:moveTo>
                <a:lnTo>
                  <a:pt x="5599660" y="4"/>
                </a:lnTo>
                <a:lnTo>
                  <a:pt x="5599660" y="10287000"/>
                </a:lnTo>
                <a:lnTo>
                  <a:pt x="5371649" y="10287000"/>
                </a:lnTo>
                <a:close/>
                <a:moveTo>
                  <a:pt x="5859980" y="4"/>
                </a:moveTo>
                <a:lnTo>
                  <a:pt x="6087990" y="4"/>
                </a:lnTo>
                <a:lnTo>
                  <a:pt x="6087990" y="10287000"/>
                </a:lnTo>
                <a:lnTo>
                  <a:pt x="5859980" y="10287000"/>
                </a:lnTo>
                <a:close/>
                <a:moveTo>
                  <a:pt x="6348314" y="4"/>
                </a:moveTo>
                <a:lnTo>
                  <a:pt x="6576324" y="4"/>
                </a:lnTo>
                <a:lnTo>
                  <a:pt x="6576324" y="10287000"/>
                </a:lnTo>
                <a:lnTo>
                  <a:pt x="6348314" y="10287000"/>
                </a:lnTo>
                <a:close/>
                <a:moveTo>
                  <a:pt x="6836644" y="4"/>
                </a:moveTo>
                <a:lnTo>
                  <a:pt x="7064654" y="4"/>
                </a:lnTo>
                <a:lnTo>
                  <a:pt x="7064654" y="10287000"/>
                </a:lnTo>
                <a:lnTo>
                  <a:pt x="6836644" y="10287000"/>
                </a:lnTo>
                <a:close/>
                <a:moveTo>
                  <a:pt x="7324976" y="3"/>
                </a:moveTo>
                <a:lnTo>
                  <a:pt x="7552987" y="3"/>
                </a:lnTo>
                <a:lnTo>
                  <a:pt x="7552987" y="10287000"/>
                </a:lnTo>
                <a:lnTo>
                  <a:pt x="7324976" y="10287000"/>
                </a:lnTo>
                <a:close/>
                <a:moveTo>
                  <a:pt x="7813308" y="3"/>
                </a:moveTo>
                <a:lnTo>
                  <a:pt x="8041318" y="3"/>
                </a:lnTo>
                <a:lnTo>
                  <a:pt x="8041318" y="10287000"/>
                </a:lnTo>
                <a:lnTo>
                  <a:pt x="7813308" y="10287000"/>
                </a:lnTo>
                <a:close/>
                <a:moveTo>
                  <a:pt x="8301639" y="3"/>
                </a:moveTo>
                <a:lnTo>
                  <a:pt x="8529649" y="3"/>
                </a:lnTo>
                <a:lnTo>
                  <a:pt x="8529649" y="10287000"/>
                </a:lnTo>
                <a:lnTo>
                  <a:pt x="8301639" y="10287000"/>
                </a:lnTo>
                <a:close/>
                <a:moveTo>
                  <a:pt x="8789970" y="3"/>
                </a:moveTo>
                <a:lnTo>
                  <a:pt x="9017981" y="3"/>
                </a:lnTo>
                <a:lnTo>
                  <a:pt x="9017981" y="10287000"/>
                </a:lnTo>
                <a:lnTo>
                  <a:pt x="8789970" y="10287000"/>
                </a:lnTo>
                <a:close/>
                <a:moveTo>
                  <a:pt x="9278302" y="3"/>
                </a:moveTo>
                <a:lnTo>
                  <a:pt x="9506313" y="3"/>
                </a:lnTo>
                <a:lnTo>
                  <a:pt x="9506313" y="10287000"/>
                </a:lnTo>
                <a:lnTo>
                  <a:pt x="9278302" y="10287000"/>
                </a:lnTo>
                <a:close/>
                <a:moveTo>
                  <a:pt x="9766634" y="3"/>
                </a:moveTo>
                <a:lnTo>
                  <a:pt x="9994645" y="3"/>
                </a:lnTo>
                <a:lnTo>
                  <a:pt x="9994645" y="10287000"/>
                </a:lnTo>
                <a:lnTo>
                  <a:pt x="9766634" y="10287000"/>
                </a:lnTo>
                <a:close/>
                <a:moveTo>
                  <a:pt x="10254966" y="3"/>
                </a:moveTo>
                <a:lnTo>
                  <a:pt x="10482977" y="3"/>
                </a:lnTo>
                <a:lnTo>
                  <a:pt x="10482977" y="10287000"/>
                </a:lnTo>
                <a:lnTo>
                  <a:pt x="10254966" y="10287000"/>
                </a:lnTo>
                <a:close/>
                <a:moveTo>
                  <a:pt x="10743298" y="2"/>
                </a:moveTo>
                <a:lnTo>
                  <a:pt x="10971309" y="2"/>
                </a:lnTo>
                <a:lnTo>
                  <a:pt x="10971309" y="10287000"/>
                </a:lnTo>
                <a:lnTo>
                  <a:pt x="10743298" y="10287000"/>
                </a:lnTo>
                <a:close/>
                <a:moveTo>
                  <a:pt x="11231630" y="2"/>
                </a:moveTo>
                <a:lnTo>
                  <a:pt x="11459641" y="2"/>
                </a:lnTo>
                <a:lnTo>
                  <a:pt x="11459641" y="10287000"/>
                </a:lnTo>
                <a:lnTo>
                  <a:pt x="11231630" y="10287000"/>
                </a:lnTo>
                <a:close/>
                <a:moveTo>
                  <a:pt x="11719962" y="2"/>
                </a:moveTo>
                <a:lnTo>
                  <a:pt x="11947973" y="2"/>
                </a:lnTo>
                <a:lnTo>
                  <a:pt x="11947973" y="10287000"/>
                </a:lnTo>
                <a:lnTo>
                  <a:pt x="11719962" y="10287000"/>
                </a:lnTo>
                <a:close/>
                <a:moveTo>
                  <a:pt x="12208294" y="2"/>
                </a:moveTo>
                <a:lnTo>
                  <a:pt x="12436305" y="2"/>
                </a:lnTo>
                <a:lnTo>
                  <a:pt x="12436305" y="10287000"/>
                </a:lnTo>
                <a:lnTo>
                  <a:pt x="12208294" y="10287000"/>
                </a:lnTo>
                <a:close/>
                <a:moveTo>
                  <a:pt x="12696626" y="2"/>
                </a:moveTo>
                <a:lnTo>
                  <a:pt x="12924637" y="2"/>
                </a:lnTo>
                <a:lnTo>
                  <a:pt x="12924637" y="10287000"/>
                </a:lnTo>
                <a:lnTo>
                  <a:pt x="12696626" y="10287000"/>
                </a:lnTo>
                <a:close/>
                <a:moveTo>
                  <a:pt x="13184958" y="2"/>
                </a:moveTo>
                <a:lnTo>
                  <a:pt x="13412969" y="2"/>
                </a:lnTo>
                <a:lnTo>
                  <a:pt x="13412969" y="10287000"/>
                </a:lnTo>
                <a:lnTo>
                  <a:pt x="13184958" y="10287000"/>
                </a:lnTo>
                <a:close/>
                <a:moveTo>
                  <a:pt x="13673290" y="1"/>
                </a:moveTo>
                <a:lnTo>
                  <a:pt x="13901301" y="1"/>
                </a:lnTo>
                <a:lnTo>
                  <a:pt x="13901301" y="10287000"/>
                </a:lnTo>
                <a:lnTo>
                  <a:pt x="13673290" y="10287000"/>
                </a:lnTo>
                <a:close/>
                <a:moveTo>
                  <a:pt x="14161622" y="1"/>
                </a:moveTo>
                <a:lnTo>
                  <a:pt x="14389633" y="1"/>
                </a:lnTo>
                <a:lnTo>
                  <a:pt x="14389633" y="10287000"/>
                </a:lnTo>
                <a:lnTo>
                  <a:pt x="14161622" y="10287000"/>
                </a:lnTo>
                <a:close/>
                <a:moveTo>
                  <a:pt x="14649954" y="1"/>
                </a:moveTo>
                <a:lnTo>
                  <a:pt x="14877965" y="1"/>
                </a:lnTo>
                <a:lnTo>
                  <a:pt x="14877965" y="10287000"/>
                </a:lnTo>
                <a:lnTo>
                  <a:pt x="14649954" y="10287000"/>
                </a:lnTo>
                <a:close/>
                <a:moveTo>
                  <a:pt x="15138286" y="1"/>
                </a:moveTo>
                <a:lnTo>
                  <a:pt x="15366297" y="1"/>
                </a:lnTo>
                <a:lnTo>
                  <a:pt x="15366297" y="10287000"/>
                </a:lnTo>
                <a:lnTo>
                  <a:pt x="15138286" y="10287000"/>
                </a:lnTo>
                <a:close/>
                <a:moveTo>
                  <a:pt x="15626618" y="1"/>
                </a:moveTo>
                <a:lnTo>
                  <a:pt x="15854629" y="1"/>
                </a:lnTo>
                <a:lnTo>
                  <a:pt x="15854629" y="10287000"/>
                </a:lnTo>
                <a:lnTo>
                  <a:pt x="15626618" y="10287000"/>
                </a:lnTo>
                <a:close/>
                <a:moveTo>
                  <a:pt x="16114950" y="1"/>
                </a:moveTo>
                <a:lnTo>
                  <a:pt x="16342961" y="1"/>
                </a:lnTo>
                <a:lnTo>
                  <a:pt x="16342961" y="10287000"/>
                </a:lnTo>
                <a:lnTo>
                  <a:pt x="16114950" y="10287000"/>
                </a:lnTo>
                <a:close/>
                <a:moveTo>
                  <a:pt x="16603282" y="1"/>
                </a:moveTo>
                <a:lnTo>
                  <a:pt x="16831293" y="1"/>
                </a:lnTo>
                <a:lnTo>
                  <a:pt x="16831293" y="10287000"/>
                </a:lnTo>
                <a:lnTo>
                  <a:pt x="16603282" y="10287000"/>
                </a:lnTo>
                <a:close/>
                <a:moveTo>
                  <a:pt x="17091615" y="0"/>
                </a:moveTo>
                <a:lnTo>
                  <a:pt x="17319625" y="0"/>
                </a:lnTo>
                <a:lnTo>
                  <a:pt x="17319625" y="10287000"/>
                </a:lnTo>
                <a:lnTo>
                  <a:pt x="17091615" y="10287000"/>
                </a:lnTo>
                <a:close/>
                <a:moveTo>
                  <a:pt x="17579947" y="0"/>
                </a:moveTo>
                <a:lnTo>
                  <a:pt x="17807957" y="0"/>
                </a:lnTo>
                <a:lnTo>
                  <a:pt x="17807957" y="10287000"/>
                </a:lnTo>
                <a:lnTo>
                  <a:pt x="17579947" y="10287000"/>
                </a:lnTo>
                <a:close/>
                <a:moveTo>
                  <a:pt x="18068279" y="0"/>
                </a:moveTo>
                <a:lnTo>
                  <a:pt x="18296289" y="0"/>
                </a:lnTo>
                <a:lnTo>
                  <a:pt x="18296289" y="10287000"/>
                </a:lnTo>
                <a:lnTo>
                  <a:pt x="18068279" y="10287000"/>
                </a:lnTo>
                <a:close/>
              </a:path>
            </a:pathLst>
          </a:custGeom>
          <a:solidFill>
            <a:schemeClr val="accent1">
              <a:lumMod val="90000"/>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1" name="Rectangle 40">
            <a:extLst>
              <a:ext uri="{FF2B5EF4-FFF2-40B4-BE49-F238E27FC236}">
                <a16:creationId xmlns:a16="http://schemas.microsoft.com/office/drawing/2014/main" xmlns="" id="{36F11E1C-D40B-4E44-841A-CDC5A1A8CE5D}"/>
              </a:ext>
            </a:extLst>
          </p:cNvPr>
          <p:cNvSpPr/>
          <p:nvPr userDrawn="1"/>
        </p:nvSpPr>
        <p:spPr>
          <a:xfrm>
            <a:off x="0" y="5670210"/>
            <a:ext cx="12192000" cy="1187791"/>
          </a:xfrm>
          <a:prstGeom prst="rect">
            <a:avLst/>
          </a:prstGeom>
          <a:solidFill>
            <a:schemeClr val="accent1">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Tree>
    <p:extLst>
      <p:ext uri="{BB962C8B-B14F-4D97-AF65-F5344CB8AC3E}">
        <p14:creationId xmlns:p14="http://schemas.microsoft.com/office/powerpoint/2010/main" val="1419682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Break Slide layout">
    <p:bg>
      <p:bgPr>
        <a:solidFill>
          <a:schemeClr val="accent2"/>
        </a:solidFill>
        <a:effectLst/>
      </p:bgPr>
    </p:bg>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xmlns="" id="{BF384FF8-8F72-4348-B6C6-0E1A01B1930B}"/>
              </a:ext>
            </a:extLst>
          </p:cNvPr>
          <p:cNvGrpSpPr/>
          <p:nvPr userDrawn="1"/>
        </p:nvGrpSpPr>
        <p:grpSpPr>
          <a:xfrm rot="20788243">
            <a:off x="1240141" y="2748328"/>
            <a:ext cx="1620972" cy="2243184"/>
            <a:chOff x="8479089" y="1262387"/>
            <a:chExt cx="6147593" cy="5684813"/>
          </a:xfrm>
        </p:grpSpPr>
        <p:grpSp>
          <p:nvGrpSpPr>
            <p:cNvPr id="4" name="Group 3">
              <a:extLst>
                <a:ext uri="{FF2B5EF4-FFF2-40B4-BE49-F238E27FC236}">
                  <a16:creationId xmlns:a16="http://schemas.microsoft.com/office/drawing/2014/main" xmlns="" id="{36204B64-8526-4B61-A8B5-E25EAB5B9AC2}"/>
                </a:ext>
              </a:extLst>
            </p:cNvPr>
            <p:cNvGrpSpPr/>
            <p:nvPr/>
          </p:nvGrpSpPr>
          <p:grpSpPr>
            <a:xfrm rot="20275744" flipH="1">
              <a:off x="9114364" y="4275293"/>
              <a:ext cx="965714" cy="1155036"/>
              <a:chOff x="5704433" y="717502"/>
              <a:chExt cx="7365528" cy="8809481"/>
            </a:xfrm>
          </p:grpSpPr>
          <p:sp>
            <p:nvSpPr>
              <p:cNvPr id="93" name="Freeform: Shape 95">
                <a:extLst>
                  <a:ext uri="{FF2B5EF4-FFF2-40B4-BE49-F238E27FC236}">
                    <a16:creationId xmlns:a16="http://schemas.microsoft.com/office/drawing/2014/main" xmlns="" id="{4C583B3B-CFCC-4297-9213-64738AD7179A}"/>
                  </a:ext>
                </a:extLst>
              </p:cNvPr>
              <p:cNvSpPr/>
              <p:nvPr/>
            </p:nvSpPr>
            <p:spPr>
              <a:xfrm>
                <a:off x="11674968" y="8268753"/>
                <a:ext cx="765879" cy="1258230"/>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Lst>
                <a:ahLst/>
                <a:cxnLst>
                  <a:cxn ang="0">
                    <a:pos x="connsiteX0" y="connsiteY0"/>
                  </a:cxn>
                  <a:cxn ang="0">
                    <a:pos x="connsiteX1" y="connsiteY1"/>
                  </a:cxn>
                  <a:cxn ang="0">
                    <a:pos x="connsiteX2" y="connsiteY2"/>
                  </a:cxn>
                  <a:cxn ang="0">
                    <a:pos x="connsiteX3" y="connsiteY3"/>
                  </a:cxn>
                </a:cxnLst>
                <a:rect l="l" t="t" r="r" b="b"/>
                <a:pathLst>
                  <a:path w="266700" h="438150">
                    <a:moveTo>
                      <a:pt x="0" y="0"/>
                    </a:moveTo>
                    <a:lnTo>
                      <a:pt x="19050" y="438150"/>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4" name="Freeform: Shape 96">
                <a:extLst>
                  <a:ext uri="{FF2B5EF4-FFF2-40B4-BE49-F238E27FC236}">
                    <a16:creationId xmlns:a16="http://schemas.microsoft.com/office/drawing/2014/main" xmlns="" id="{EB552930-4B1B-43E9-A809-9753F9AA577D}"/>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5" name="Freeform: Shape 97">
                <a:extLst>
                  <a:ext uri="{FF2B5EF4-FFF2-40B4-BE49-F238E27FC236}">
                    <a16:creationId xmlns:a16="http://schemas.microsoft.com/office/drawing/2014/main" xmlns="" id="{8FB87850-A979-4840-8BDA-266AFEADB5E2}"/>
                  </a:ext>
                </a:extLst>
              </p:cNvPr>
              <p:cNvSpPr/>
              <p:nvPr/>
            </p:nvSpPr>
            <p:spPr>
              <a:xfrm>
                <a:off x="5704433" y="5540923"/>
                <a:ext cx="793232" cy="589649"/>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Lst>
                <a:ahLst/>
                <a:cxnLst>
                  <a:cxn ang="0">
                    <a:pos x="connsiteX0" y="connsiteY0"/>
                  </a:cxn>
                  <a:cxn ang="0">
                    <a:pos x="connsiteX1" y="connsiteY1"/>
                  </a:cxn>
                  <a:cxn ang="0">
                    <a:pos x="connsiteX2" y="connsiteY2"/>
                  </a:cxn>
                  <a:cxn ang="0">
                    <a:pos x="connsiteX3" y="connsiteY3"/>
                  </a:cxn>
                </a:cxnLst>
                <a:rect l="l" t="t" r="r" b="b"/>
                <a:pathLst>
                  <a:path w="276225" h="205332">
                    <a:moveTo>
                      <a:pt x="157232" y="0"/>
                    </a:moveTo>
                    <a:lnTo>
                      <a:pt x="0" y="205332"/>
                    </a:lnTo>
                    <a:lnTo>
                      <a:pt x="276225" y="157707"/>
                    </a:lnTo>
                    <a:lnTo>
                      <a:pt x="157232"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6" name="Freeform: Shape 98">
                <a:extLst>
                  <a:ext uri="{FF2B5EF4-FFF2-40B4-BE49-F238E27FC236}">
                    <a16:creationId xmlns:a16="http://schemas.microsoft.com/office/drawing/2014/main" xmlns="" id="{D03EC990-949A-4320-955A-94EC80955A08}"/>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7" name="Freeform: Shape 99">
                <a:extLst>
                  <a:ext uri="{FF2B5EF4-FFF2-40B4-BE49-F238E27FC236}">
                    <a16:creationId xmlns:a16="http://schemas.microsoft.com/office/drawing/2014/main" xmlns="" id="{C638D00C-9430-4FDE-9AC1-2278342DFDD5}"/>
                  </a:ext>
                </a:extLst>
              </p:cNvPr>
              <p:cNvSpPr/>
              <p:nvPr/>
            </p:nvSpPr>
            <p:spPr>
              <a:xfrm>
                <a:off x="10143209" y="2425829"/>
                <a:ext cx="2926752" cy="3993512"/>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Lst>
                <a:ahLst/>
                <a:cxnLst>
                  <a:cxn ang="0">
                    <a:pos x="connsiteX0" y="connsiteY0"/>
                  </a:cxn>
                  <a:cxn ang="0">
                    <a:pos x="connsiteX1" y="connsiteY1"/>
                  </a:cxn>
                  <a:cxn ang="0">
                    <a:pos x="connsiteX2" y="connsiteY2"/>
                  </a:cxn>
                  <a:cxn ang="0">
                    <a:pos x="connsiteX3" y="connsiteY3"/>
                  </a:cxn>
                </a:cxnLst>
                <a:rect l="l" t="t" r="r" b="b"/>
                <a:pathLst>
                  <a:path w="1019175" h="1390650">
                    <a:moveTo>
                      <a:pt x="1019175" y="0"/>
                    </a:moveTo>
                    <a:lnTo>
                      <a:pt x="0" y="295275"/>
                    </a:lnTo>
                    <a:lnTo>
                      <a:pt x="19050" y="1390650"/>
                    </a:lnTo>
                    <a:lnTo>
                      <a:pt x="101917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8" name="Freeform: Shape 100">
                <a:extLst>
                  <a:ext uri="{FF2B5EF4-FFF2-40B4-BE49-F238E27FC236}">
                    <a16:creationId xmlns:a16="http://schemas.microsoft.com/office/drawing/2014/main" xmlns="" id="{E75213F3-6F48-427A-A1CD-DEFA0614A3FE}"/>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9" name="Freeform: Shape 101">
                <a:extLst>
                  <a:ext uri="{FF2B5EF4-FFF2-40B4-BE49-F238E27FC236}">
                    <a16:creationId xmlns:a16="http://schemas.microsoft.com/office/drawing/2014/main" xmlns="" id="{B6402CDE-35E8-4959-AC8C-436170A95AA6}"/>
                  </a:ext>
                </a:extLst>
              </p:cNvPr>
              <p:cNvSpPr/>
              <p:nvPr/>
            </p:nvSpPr>
            <p:spPr>
              <a:xfrm>
                <a:off x="7708809" y="717502"/>
                <a:ext cx="2543812" cy="6236443"/>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Lst>
                <a:ahLst/>
                <a:cxnLst>
                  <a:cxn ang="0">
                    <a:pos x="connsiteX0" y="connsiteY0"/>
                  </a:cxn>
                  <a:cxn ang="0">
                    <a:pos x="connsiteX1" y="connsiteY1"/>
                  </a:cxn>
                  <a:cxn ang="0">
                    <a:pos x="connsiteX2" y="connsiteY2"/>
                  </a:cxn>
                  <a:cxn ang="0">
                    <a:pos x="connsiteX3" y="connsiteY3"/>
                  </a:cxn>
                </a:cxnLst>
                <a:rect l="l" t="t" r="r" b="b"/>
                <a:pathLst>
                  <a:path w="885825" h="2171700">
                    <a:moveTo>
                      <a:pt x="0" y="914400"/>
                    </a:moveTo>
                    <a:lnTo>
                      <a:pt x="871538" y="0"/>
                    </a:lnTo>
                    <a:cubicBezTo>
                      <a:pt x="876300" y="723900"/>
                      <a:pt x="881063" y="1447800"/>
                      <a:pt x="885825" y="2171700"/>
                    </a:cubicBezTo>
                    <a:lnTo>
                      <a:pt x="0" y="91440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5" name="Group 4">
              <a:extLst>
                <a:ext uri="{FF2B5EF4-FFF2-40B4-BE49-F238E27FC236}">
                  <a16:creationId xmlns:a16="http://schemas.microsoft.com/office/drawing/2014/main" xmlns="" id="{ECE27259-8B80-42E3-8FC7-94443B82E846}"/>
                </a:ext>
              </a:extLst>
            </p:cNvPr>
            <p:cNvGrpSpPr/>
            <p:nvPr/>
          </p:nvGrpSpPr>
          <p:grpSpPr>
            <a:xfrm rot="20275744" flipH="1">
              <a:off x="8479089" y="5341625"/>
              <a:ext cx="1416763" cy="1605575"/>
              <a:chOff x="5365048" y="479821"/>
              <a:chExt cx="8036930" cy="9108010"/>
            </a:xfrm>
          </p:grpSpPr>
          <p:sp>
            <p:nvSpPr>
              <p:cNvPr id="86" name="Freeform: Shape 88">
                <a:extLst>
                  <a:ext uri="{FF2B5EF4-FFF2-40B4-BE49-F238E27FC236}">
                    <a16:creationId xmlns:a16="http://schemas.microsoft.com/office/drawing/2014/main" xmlns="" id="{E8B54D8D-B988-425C-9437-0C864008F972}"/>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7" name="Freeform: Shape 89">
                <a:extLst>
                  <a:ext uri="{FF2B5EF4-FFF2-40B4-BE49-F238E27FC236}">
                    <a16:creationId xmlns:a16="http://schemas.microsoft.com/office/drawing/2014/main" xmlns="" id="{9128FD92-FAEC-4382-807C-38861F86E909}"/>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8" name="Freeform: Shape 90">
                <a:extLst>
                  <a:ext uri="{FF2B5EF4-FFF2-40B4-BE49-F238E27FC236}">
                    <a16:creationId xmlns:a16="http://schemas.microsoft.com/office/drawing/2014/main" xmlns="" id="{4FA940C5-1992-432F-8D50-6FE2D3AD1766}"/>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9" name="Freeform: Shape 91">
                <a:extLst>
                  <a:ext uri="{FF2B5EF4-FFF2-40B4-BE49-F238E27FC236}">
                    <a16:creationId xmlns:a16="http://schemas.microsoft.com/office/drawing/2014/main" xmlns="" id="{496ED3DB-B2E7-42CF-8C4D-C2C15E22C146}"/>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0" name="Freeform: Shape 92">
                <a:extLst>
                  <a:ext uri="{FF2B5EF4-FFF2-40B4-BE49-F238E27FC236}">
                    <a16:creationId xmlns:a16="http://schemas.microsoft.com/office/drawing/2014/main" xmlns="" id="{ABC786B8-63BD-479D-8326-F731406C8076}"/>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1" name="Freeform: Shape 93">
                <a:extLst>
                  <a:ext uri="{FF2B5EF4-FFF2-40B4-BE49-F238E27FC236}">
                    <a16:creationId xmlns:a16="http://schemas.microsoft.com/office/drawing/2014/main" xmlns="" id="{6D801E22-4BCC-4747-B911-74057F55EEBA}"/>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2" name="Freeform: Shape 94">
                <a:extLst>
                  <a:ext uri="{FF2B5EF4-FFF2-40B4-BE49-F238E27FC236}">
                    <a16:creationId xmlns:a16="http://schemas.microsoft.com/office/drawing/2014/main" xmlns="" id="{FEB56ACF-2597-4BD5-806C-41416ADCD550}"/>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6" name="Group 5">
              <a:extLst>
                <a:ext uri="{FF2B5EF4-FFF2-40B4-BE49-F238E27FC236}">
                  <a16:creationId xmlns:a16="http://schemas.microsoft.com/office/drawing/2014/main" xmlns="" id="{908CFA48-282C-40F5-96A9-AFC2D25C5C6B}"/>
                </a:ext>
              </a:extLst>
            </p:cNvPr>
            <p:cNvGrpSpPr/>
            <p:nvPr/>
          </p:nvGrpSpPr>
          <p:grpSpPr>
            <a:xfrm rot="20275744" flipH="1">
              <a:off x="10278521" y="5974428"/>
              <a:ext cx="496268" cy="512648"/>
              <a:chOff x="5365048" y="1982197"/>
              <a:chExt cx="7362621" cy="7605634"/>
            </a:xfrm>
          </p:grpSpPr>
          <p:sp>
            <p:nvSpPr>
              <p:cNvPr id="79" name="Freeform: Shape 81">
                <a:extLst>
                  <a:ext uri="{FF2B5EF4-FFF2-40B4-BE49-F238E27FC236}">
                    <a16:creationId xmlns:a16="http://schemas.microsoft.com/office/drawing/2014/main" xmlns="" id="{7C467737-31B9-4E8B-A93B-B84D8CAEF908}"/>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0" name="Freeform: Shape 82">
                <a:extLst>
                  <a:ext uri="{FF2B5EF4-FFF2-40B4-BE49-F238E27FC236}">
                    <a16:creationId xmlns:a16="http://schemas.microsoft.com/office/drawing/2014/main" xmlns="" id="{16F22960-E4E4-43C9-8113-9FA9383190C5}"/>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1" name="Freeform: Shape 83">
                <a:extLst>
                  <a:ext uri="{FF2B5EF4-FFF2-40B4-BE49-F238E27FC236}">
                    <a16:creationId xmlns:a16="http://schemas.microsoft.com/office/drawing/2014/main" xmlns="" id="{898A5C06-5EE3-47AB-88DE-492CA5D83E8C}"/>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2" name="Freeform: Shape 84">
                <a:extLst>
                  <a:ext uri="{FF2B5EF4-FFF2-40B4-BE49-F238E27FC236}">
                    <a16:creationId xmlns:a16="http://schemas.microsoft.com/office/drawing/2014/main" xmlns="" id="{06CE4DE0-4C74-4D7F-9471-2868F5BB871E}"/>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3" name="Freeform: Shape 85">
                <a:extLst>
                  <a:ext uri="{FF2B5EF4-FFF2-40B4-BE49-F238E27FC236}">
                    <a16:creationId xmlns:a16="http://schemas.microsoft.com/office/drawing/2014/main" xmlns="" id="{BFD0D555-216B-4932-B9FE-ACE365A3AC9C}"/>
                  </a:ext>
                </a:extLst>
              </p:cNvPr>
              <p:cNvSpPr/>
              <p:nvPr/>
            </p:nvSpPr>
            <p:spPr>
              <a:xfrm>
                <a:off x="9871173" y="3444023"/>
                <a:ext cx="1940058" cy="2975318"/>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 name="connsiteX0" fmla="*/ 1247497 w 1247497"/>
                  <a:gd name="connsiteY0" fmla="*/ 0 h 1024830"/>
                  <a:gd name="connsiteX1" fmla="*/ 0 w 1247497"/>
                  <a:gd name="connsiteY1" fmla="*/ 277330 h 1024830"/>
                  <a:gd name="connsiteX2" fmla="*/ 113780 w 1247497"/>
                  <a:gd name="connsiteY2" fmla="*/ 1024830 h 1024830"/>
                  <a:gd name="connsiteX3" fmla="*/ 1247497 w 1247497"/>
                  <a:gd name="connsiteY3" fmla="*/ 0 h 1024830"/>
                  <a:gd name="connsiteX0" fmla="*/ 675581 w 675581"/>
                  <a:gd name="connsiteY0" fmla="*/ 0 h 1036087"/>
                  <a:gd name="connsiteX1" fmla="*/ 0 w 675581"/>
                  <a:gd name="connsiteY1" fmla="*/ 288587 h 1036087"/>
                  <a:gd name="connsiteX2" fmla="*/ 113780 w 675581"/>
                  <a:gd name="connsiteY2" fmla="*/ 1036087 h 1036087"/>
                  <a:gd name="connsiteX3" fmla="*/ 675581 w 675581"/>
                  <a:gd name="connsiteY3" fmla="*/ 0 h 1036087"/>
                </a:gdLst>
                <a:ahLst/>
                <a:cxnLst>
                  <a:cxn ang="0">
                    <a:pos x="connsiteX0" y="connsiteY0"/>
                  </a:cxn>
                  <a:cxn ang="0">
                    <a:pos x="connsiteX1" y="connsiteY1"/>
                  </a:cxn>
                  <a:cxn ang="0">
                    <a:pos x="connsiteX2" y="connsiteY2"/>
                  </a:cxn>
                  <a:cxn ang="0">
                    <a:pos x="connsiteX3" y="connsiteY3"/>
                  </a:cxn>
                </a:cxnLst>
                <a:rect l="l" t="t" r="r" b="b"/>
                <a:pathLst>
                  <a:path w="675581" h="1036087">
                    <a:moveTo>
                      <a:pt x="675581" y="0"/>
                    </a:moveTo>
                    <a:lnTo>
                      <a:pt x="0" y="288587"/>
                    </a:lnTo>
                    <a:lnTo>
                      <a:pt x="113780" y="1036087"/>
                    </a:lnTo>
                    <a:lnTo>
                      <a:pt x="675581"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4" name="Freeform: Shape 86">
                <a:extLst>
                  <a:ext uri="{FF2B5EF4-FFF2-40B4-BE49-F238E27FC236}">
                    <a16:creationId xmlns:a16="http://schemas.microsoft.com/office/drawing/2014/main" xmlns="" id="{72A05CE5-77C4-4604-BBD2-E3B32A88C073}"/>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5" name="Freeform: Shape 87">
                <a:extLst>
                  <a:ext uri="{FF2B5EF4-FFF2-40B4-BE49-F238E27FC236}">
                    <a16:creationId xmlns:a16="http://schemas.microsoft.com/office/drawing/2014/main" xmlns="" id="{15AE40B2-8808-4881-9B09-246C1117A929}"/>
                  </a:ext>
                </a:extLst>
              </p:cNvPr>
              <p:cNvSpPr/>
              <p:nvPr/>
            </p:nvSpPr>
            <p:spPr>
              <a:xfrm>
                <a:off x="7708809" y="1982197"/>
                <a:ext cx="2543813" cy="4971750"/>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 name="connsiteX0" fmla="*/ 0 w 993639"/>
                  <a:gd name="connsiteY0" fmla="*/ 595440 h 1852740"/>
                  <a:gd name="connsiteX1" fmla="*/ 993498 w 993639"/>
                  <a:gd name="connsiteY1" fmla="*/ 0 h 1852740"/>
                  <a:gd name="connsiteX2" fmla="*/ 885825 w 993639"/>
                  <a:gd name="connsiteY2" fmla="*/ 1852740 h 1852740"/>
                  <a:gd name="connsiteX3" fmla="*/ 0 w 993639"/>
                  <a:gd name="connsiteY3" fmla="*/ 595440 h 1852740"/>
                  <a:gd name="connsiteX0" fmla="*/ 0 w 885825"/>
                  <a:gd name="connsiteY0" fmla="*/ 473999 h 1731299"/>
                  <a:gd name="connsiteX1" fmla="*/ 784851 w 885825"/>
                  <a:gd name="connsiteY1" fmla="*/ 0 h 1731299"/>
                  <a:gd name="connsiteX2" fmla="*/ 885825 w 885825"/>
                  <a:gd name="connsiteY2" fmla="*/ 1731299 h 1731299"/>
                  <a:gd name="connsiteX3" fmla="*/ 0 w 885825"/>
                  <a:gd name="connsiteY3" fmla="*/ 473999 h 1731299"/>
                </a:gdLst>
                <a:ahLst/>
                <a:cxnLst>
                  <a:cxn ang="0">
                    <a:pos x="connsiteX0" y="connsiteY0"/>
                  </a:cxn>
                  <a:cxn ang="0">
                    <a:pos x="connsiteX1" y="connsiteY1"/>
                  </a:cxn>
                  <a:cxn ang="0">
                    <a:pos x="connsiteX2" y="connsiteY2"/>
                  </a:cxn>
                  <a:cxn ang="0">
                    <a:pos x="connsiteX3" y="connsiteY3"/>
                  </a:cxn>
                </a:cxnLst>
                <a:rect l="l" t="t" r="r" b="b"/>
                <a:pathLst>
                  <a:path w="885825" h="1731299">
                    <a:moveTo>
                      <a:pt x="0" y="473999"/>
                    </a:moveTo>
                    <a:lnTo>
                      <a:pt x="784851" y="0"/>
                    </a:lnTo>
                    <a:cubicBezTo>
                      <a:pt x="789613" y="723900"/>
                      <a:pt x="881063" y="1007399"/>
                      <a:pt x="885825" y="1731299"/>
                    </a:cubicBezTo>
                    <a:lnTo>
                      <a:pt x="0" y="473999"/>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7" name="Group 6">
              <a:extLst>
                <a:ext uri="{FF2B5EF4-FFF2-40B4-BE49-F238E27FC236}">
                  <a16:creationId xmlns:a16="http://schemas.microsoft.com/office/drawing/2014/main" xmlns="" id="{4A1B9EA9-2301-4049-8D19-A3E9AC6530D0}"/>
                </a:ext>
              </a:extLst>
            </p:cNvPr>
            <p:cNvGrpSpPr/>
            <p:nvPr/>
          </p:nvGrpSpPr>
          <p:grpSpPr>
            <a:xfrm rot="20275744" flipH="1">
              <a:off x="11620616" y="3813253"/>
              <a:ext cx="1199247" cy="1359069"/>
              <a:chOff x="5365051" y="479822"/>
              <a:chExt cx="8036930" cy="9108006"/>
            </a:xfrm>
          </p:grpSpPr>
          <p:sp>
            <p:nvSpPr>
              <p:cNvPr id="72" name="Freeform: Shape 74">
                <a:extLst>
                  <a:ext uri="{FF2B5EF4-FFF2-40B4-BE49-F238E27FC236}">
                    <a16:creationId xmlns:a16="http://schemas.microsoft.com/office/drawing/2014/main" xmlns="" id="{C385D748-74BF-4D8D-ACC5-059C21D36D6F}"/>
                  </a:ext>
                </a:extLst>
              </p:cNvPr>
              <p:cNvSpPr/>
              <p:nvPr/>
            </p:nvSpPr>
            <p:spPr>
              <a:xfrm>
                <a:off x="11674978" y="8268752"/>
                <a:ext cx="1052698" cy="1319076"/>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3" name="Freeform: Shape 75">
                <a:extLst>
                  <a:ext uri="{FF2B5EF4-FFF2-40B4-BE49-F238E27FC236}">
                    <a16:creationId xmlns:a16="http://schemas.microsoft.com/office/drawing/2014/main" xmlns="" id="{FA352A5A-CE85-4D62-9A13-117CC7600B7F}"/>
                  </a:ext>
                </a:extLst>
              </p:cNvPr>
              <p:cNvSpPr/>
              <p:nvPr/>
            </p:nvSpPr>
            <p:spPr>
              <a:xfrm>
                <a:off x="9107333" y="6879848"/>
                <a:ext cx="3333521" cy="1613813"/>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4" name="Freeform: Shape 76">
                <a:extLst>
                  <a:ext uri="{FF2B5EF4-FFF2-40B4-BE49-F238E27FC236}">
                    <a16:creationId xmlns:a16="http://schemas.microsoft.com/office/drawing/2014/main" xmlns="" id="{9BACD9CB-C787-4B39-8554-DC98CFE2F3DB}"/>
                  </a:ext>
                </a:extLst>
              </p:cNvPr>
              <p:cNvSpPr/>
              <p:nvPr/>
            </p:nvSpPr>
            <p:spPr>
              <a:xfrm>
                <a:off x="5365051" y="5540920"/>
                <a:ext cx="1132614" cy="452887"/>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5" name="Freeform: Shape 77">
                <a:extLst>
                  <a:ext uri="{FF2B5EF4-FFF2-40B4-BE49-F238E27FC236}">
                    <a16:creationId xmlns:a16="http://schemas.microsoft.com/office/drawing/2014/main" xmlns="" id="{25DF2450-FAF7-478C-AAE6-26251C8F2272}"/>
                  </a:ext>
                </a:extLst>
              </p:cNvPr>
              <p:cNvSpPr/>
              <p:nvPr/>
            </p:nvSpPr>
            <p:spPr>
              <a:xfrm>
                <a:off x="6149703" y="5215816"/>
                <a:ext cx="1586462" cy="2373445"/>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6" name="Freeform: Shape 78">
                <a:extLst>
                  <a:ext uri="{FF2B5EF4-FFF2-40B4-BE49-F238E27FC236}">
                    <a16:creationId xmlns:a16="http://schemas.microsoft.com/office/drawing/2014/main" xmlns="" id="{D3C4D7D3-B5BB-49DA-99E4-EF5F182C9875}"/>
                  </a:ext>
                </a:extLst>
              </p:cNvPr>
              <p:cNvSpPr/>
              <p:nvPr/>
            </p:nvSpPr>
            <p:spPr>
              <a:xfrm>
                <a:off x="9871175" y="2566273"/>
                <a:ext cx="3530806"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7" name="Freeform: Shape 79">
                <a:extLst>
                  <a:ext uri="{FF2B5EF4-FFF2-40B4-BE49-F238E27FC236}">
                    <a16:creationId xmlns:a16="http://schemas.microsoft.com/office/drawing/2014/main" xmlns="" id="{3E026E30-9F88-4E52-A252-742503E17DA0}"/>
                  </a:ext>
                </a:extLst>
              </p:cNvPr>
              <p:cNvSpPr/>
              <p:nvPr/>
            </p:nvSpPr>
            <p:spPr>
              <a:xfrm>
                <a:off x="7585443" y="3324704"/>
                <a:ext cx="2667181" cy="4626400"/>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8" name="Freeform: Shape 80">
                <a:extLst>
                  <a:ext uri="{FF2B5EF4-FFF2-40B4-BE49-F238E27FC236}">
                    <a16:creationId xmlns:a16="http://schemas.microsoft.com/office/drawing/2014/main" xmlns="" id="{08C900B2-BEB8-4E65-8811-47A6121E6DED}"/>
                  </a:ext>
                </a:extLst>
              </p:cNvPr>
              <p:cNvSpPr/>
              <p:nvPr/>
            </p:nvSpPr>
            <p:spPr>
              <a:xfrm>
                <a:off x="7708807" y="479822"/>
                <a:ext cx="2543816" cy="6474125"/>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8" name="Group 7">
              <a:extLst>
                <a:ext uri="{FF2B5EF4-FFF2-40B4-BE49-F238E27FC236}">
                  <a16:creationId xmlns:a16="http://schemas.microsoft.com/office/drawing/2014/main" xmlns="" id="{A976A94D-D5F5-4609-AF2D-3B882D9BC725}"/>
                </a:ext>
              </a:extLst>
            </p:cNvPr>
            <p:cNvGrpSpPr/>
            <p:nvPr/>
          </p:nvGrpSpPr>
          <p:grpSpPr>
            <a:xfrm rot="20073958" flipH="1">
              <a:off x="10116519" y="4915091"/>
              <a:ext cx="1567652" cy="1079675"/>
              <a:chOff x="3667032" y="1708483"/>
              <a:chExt cx="8105829" cy="5582653"/>
            </a:xfrm>
          </p:grpSpPr>
          <p:sp>
            <p:nvSpPr>
              <p:cNvPr id="65" name="Freeform: Shape 67">
                <a:extLst>
                  <a:ext uri="{FF2B5EF4-FFF2-40B4-BE49-F238E27FC236}">
                    <a16:creationId xmlns:a16="http://schemas.microsoft.com/office/drawing/2014/main" xmlns="" id="{740A6B72-633A-4964-96B3-9A148FF849E3}"/>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6" name="Freeform: Shape 68">
                <a:extLst>
                  <a:ext uri="{FF2B5EF4-FFF2-40B4-BE49-F238E27FC236}">
                    <a16:creationId xmlns:a16="http://schemas.microsoft.com/office/drawing/2014/main" xmlns="" id="{D40146B1-3180-4707-A6DC-BE5793CED9D6}"/>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7" name="Freeform: Shape 69">
                <a:extLst>
                  <a:ext uri="{FF2B5EF4-FFF2-40B4-BE49-F238E27FC236}">
                    <a16:creationId xmlns:a16="http://schemas.microsoft.com/office/drawing/2014/main" xmlns="" id="{C3449BE2-6176-4D30-83D2-ECFFDA807081}"/>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8" name="Freeform: Shape 70">
                <a:extLst>
                  <a:ext uri="{FF2B5EF4-FFF2-40B4-BE49-F238E27FC236}">
                    <a16:creationId xmlns:a16="http://schemas.microsoft.com/office/drawing/2014/main" xmlns="" id="{F690578B-BAFF-4522-B53E-124719FB9CB4}"/>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9" name="Freeform: Shape 71">
                <a:extLst>
                  <a:ext uri="{FF2B5EF4-FFF2-40B4-BE49-F238E27FC236}">
                    <a16:creationId xmlns:a16="http://schemas.microsoft.com/office/drawing/2014/main" xmlns="" id="{4AB707A8-EA14-46A6-8FC3-D68EA3DAE488}"/>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0" name="Freeform: Shape 72">
                <a:extLst>
                  <a:ext uri="{FF2B5EF4-FFF2-40B4-BE49-F238E27FC236}">
                    <a16:creationId xmlns:a16="http://schemas.microsoft.com/office/drawing/2014/main" xmlns="" id="{DFACE692-69BE-47D3-A277-BB3F38656D9D}"/>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1" name="Freeform: Shape 73">
                <a:extLst>
                  <a:ext uri="{FF2B5EF4-FFF2-40B4-BE49-F238E27FC236}">
                    <a16:creationId xmlns:a16="http://schemas.microsoft.com/office/drawing/2014/main" xmlns="" id="{954A49EC-DAF5-4715-9944-D53F451E73F1}"/>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grpSp>
          <p:nvGrpSpPr>
            <p:cNvPr id="9" name="Group 8">
              <a:extLst>
                <a:ext uri="{FF2B5EF4-FFF2-40B4-BE49-F238E27FC236}">
                  <a16:creationId xmlns:a16="http://schemas.microsoft.com/office/drawing/2014/main" xmlns="" id="{6007B31D-6309-4FEE-83CE-4452D872DECC}"/>
                </a:ext>
              </a:extLst>
            </p:cNvPr>
            <p:cNvGrpSpPr/>
            <p:nvPr/>
          </p:nvGrpSpPr>
          <p:grpSpPr>
            <a:xfrm rot="20073958" flipH="1">
              <a:off x="10286237" y="3877079"/>
              <a:ext cx="981094" cy="675699"/>
              <a:chOff x="3667032" y="1708483"/>
              <a:chExt cx="8105829" cy="5582653"/>
            </a:xfrm>
          </p:grpSpPr>
          <p:sp>
            <p:nvSpPr>
              <p:cNvPr id="58" name="Freeform: Shape 60">
                <a:extLst>
                  <a:ext uri="{FF2B5EF4-FFF2-40B4-BE49-F238E27FC236}">
                    <a16:creationId xmlns:a16="http://schemas.microsoft.com/office/drawing/2014/main" xmlns="" id="{1CB31229-7923-4315-A7F1-07E855DAD1F4}"/>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9" name="Freeform: Shape 61">
                <a:extLst>
                  <a:ext uri="{FF2B5EF4-FFF2-40B4-BE49-F238E27FC236}">
                    <a16:creationId xmlns:a16="http://schemas.microsoft.com/office/drawing/2014/main" xmlns="" id="{F7B98F86-BEAF-423D-975C-4B92B5FDC512}"/>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0" name="Freeform: Shape 62">
                <a:extLst>
                  <a:ext uri="{FF2B5EF4-FFF2-40B4-BE49-F238E27FC236}">
                    <a16:creationId xmlns:a16="http://schemas.microsoft.com/office/drawing/2014/main" xmlns="" id="{90F2BEF7-178D-4E9F-A397-45BE0BA52373}"/>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1" name="Freeform: Shape 63">
                <a:extLst>
                  <a:ext uri="{FF2B5EF4-FFF2-40B4-BE49-F238E27FC236}">
                    <a16:creationId xmlns:a16="http://schemas.microsoft.com/office/drawing/2014/main" xmlns="" id="{BA5D33CC-72BA-4ED3-929D-BBFA7047CAEB}"/>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2" name="Freeform: Shape 64">
                <a:extLst>
                  <a:ext uri="{FF2B5EF4-FFF2-40B4-BE49-F238E27FC236}">
                    <a16:creationId xmlns:a16="http://schemas.microsoft.com/office/drawing/2014/main" xmlns="" id="{3CC7AFB0-C00A-4EA5-882E-D3826B7397E3}"/>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3" name="Freeform: Shape 65">
                <a:extLst>
                  <a:ext uri="{FF2B5EF4-FFF2-40B4-BE49-F238E27FC236}">
                    <a16:creationId xmlns:a16="http://schemas.microsoft.com/office/drawing/2014/main" xmlns="" id="{19394C8E-A74F-4AF5-97C7-95FA1AE0B925}"/>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4" name="Freeform: Shape 66">
                <a:extLst>
                  <a:ext uri="{FF2B5EF4-FFF2-40B4-BE49-F238E27FC236}">
                    <a16:creationId xmlns:a16="http://schemas.microsoft.com/office/drawing/2014/main" xmlns="" id="{3B1FA5F8-EF79-4816-A8B5-F00DAEE0012E}"/>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0" name="Group 9">
              <a:extLst>
                <a:ext uri="{FF2B5EF4-FFF2-40B4-BE49-F238E27FC236}">
                  <a16:creationId xmlns:a16="http://schemas.microsoft.com/office/drawing/2014/main" xmlns="" id="{9906C50D-6583-4C6C-ABB6-604D442DC368}"/>
                </a:ext>
              </a:extLst>
            </p:cNvPr>
            <p:cNvGrpSpPr/>
            <p:nvPr/>
          </p:nvGrpSpPr>
          <p:grpSpPr>
            <a:xfrm rot="20275744" flipH="1">
              <a:off x="10178216" y="1637990"/>
              <a:ext cx="1416763" cy="1605575"/>
              <a:chOff x="5365048" y="479821"/>
              <a:chExt cx="8036930" cy="9108010"/>
            </a:xfrm>
          </p:grpSpPr>
          <p:sp>
            <p:nvSpPr>
              <p:cNvPr id="51" name="Freeform: Shape 53">
                <a:extLst>
                  <a:ext uri="{FF2B5EF4-FFF2-40B4-BE49-F238E27FC236}">
                    <a16:creationId xmlns:a16="http://schemas.microsoft.com/office/drawing/2014/main" xmlns="" id="{808F829E-4B0D-47BC-9880-012A7B65B548}"/>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2" name="Freeform: Shape 54">
                <a:extLst>
                  <a:ext uri="{FF2B5EF4-FFF2-40B4-BE49-F238E27FC236}">
                    <a16:creationId xmlns:a16="http://schemas.microsoft.com/office/drawing/2014/main" xmlns="" id="{8269D359-37D2-4469-A657-9DEA3B2D2262}"/>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3" name="Freeform: Shape 55">
                <a:extLst>
                  <a:ext uri="{FF2B5EF4-FFF2-40B4-BE49-F238E27FC236}">
                    <a16:creationId xmlns:a16="http://schemas.microsoft.com/office/drawing/2014/main" xmlns="" id="{467DC549-A083-4C11-B1F7-D33B745CEB70}"/>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4" name="Freeform: Shape 56">
                <a:extLst>
                  <a:ext uri="{FF2B5EF4-FFF2-40B4-BE49-F238E27FC236}">
                    <a16:creationId xmlns:a16="http://schemas.microsoft.com/office/drawing/2014/main" xmlns="" id="{F365A485-8177-48F1-9A43-F6CE27A2C7B7}"/>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5" name="Freeform: Shape 57">
                <a:extLst>
                  <a:ext uri="{FF2B5EF4-FFF2-40B4-BE49-F238E27FC236}">
                    <a16:creationId xmlns:a16="http://schemas.microsoft.com/office/drawing/2014/main" xmlns="" id="{989E9088-2ED8-4F34-BFA9-2DD62230872B}"/>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6" name="Freeform: Shape 58">
                <a:extLst>
                  <a:ext uri="{FF2B5EF4-FFF2-40B4-BE49-F238E27FC236}">
                    <a16:creationId xmlns:a16="http://schemas.microsoft.com/office/drawing/2014/main" xmlns="" id="{BE4B2C34-F66A-4F3B-AA9F-56FC53F89CEF}"/>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7" name="Freeform: Shape 59">
                <a:extLst>
                  <a:ext uri="{FF2B5EF4-FFF2-40B4-BE49-F238E27FC236}">
                    <a16:creationId xmlns:a16="http://schemas.microsoft.com/office/drawing/2014/main" xmlns="" id="{3167BC9F-BC21-4515-AE1E-1158D9F512BD}"/>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1" name="Group 10">
              <a:extLst>
                <a:ext uri="{FF2B5EF4-FFF2-40B4-BE49-F238E27FC236}">
                  <a16:creationId xmlns:a16="http://schemas.microsoft.com/office/drawing/2014/main" xmlns="" id="{35C7950D-0081-4FDD-96BF-00DC700C4892}"/>
                </a:ext>
              </a:extLst>
            </p:cNvPr>
            <p:cNvGrpSpPr/>
            <p:nvPr/>
          </p:nvGrpSpPr>
          <p:grpSpPr>
            <a:xfrm rot="20275744" flipH="1">
              <a:off x="11852978" y="2424207"/>
              <a:ext cx="1074020" cy="1217154"/>
              <a:chOff x="5365048" y="479821"/>
              <a:chExt cx="8036930" cy="9108010"/>
            </a:xfrm>
          </p:grpSpPr>
          <p:sp>
            <p:nvSpPr>
              <p:cNvPr id="44" name="Freeform: Shape 46">
                <a:extLst>
                  <a:ext uri="{FF2B5EF4-FFF2-40B4-BE49-F238E27FC236}">
                    <a16:creationId xmlns:a16="http://schemas.microsoft.com/office/drawing/2014/main" xmlns="" id="{1CA22296-76B6-4C9D-A610-6C234C29F810}"/>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5" name="Freeform: Shape 47">
                <a:extLst>
                  <a:ext uri="{FF2B5EF4-FFF2-40B4-BE49-F238E27FC236}">
                    <a16:creationId xmlns:a16="http://schemas.microsoft.com/office/drawing/2014/main" xmlns="" id="{86D450B3-B290-4F17-9A82-ABF9DF1DE5B0}"/>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6" name="Freeform: Shape 48">
                <a:extLst>
                  <a:ext uri="{FF2B5EF4-FFF2-40B4-BE49-F238E27FC236}">
                    <a16:creationId xmlns:a16="http://schemas.microsoft.com/office/drawing/2014/main" xmlns="" id="{65C16229-0C2F-41DC-BDD8-EC1081297450}"/>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7" name="Freeform: Shape 49">
                <a:extLst>
                  <a:ext uri="{FF2B5EF4-FFF2-40B4-BE49-F238E27FC236}">
                    <a16:creationId xmlns:a16="http://schemas.microsoft.com/office/drawing/2014/main" xmlns="" id="{0601B9C8-2FDF-477E-9898-91C87ECB21E0}"/>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8" name="Freeform: Shape 50">
                <a:extLst>
                  <a:ext uri="{FF2B5EF4-FFF2-40B4-BE49-F238E27FC236}">
                    <a16:creationId xmlns:a16="http://schemas.microsoft.com/office/drawing/2014/main" xmlns="" id="{EFB32CC0-4F88-4E41-9F2F-C9FCCAC1CBA6}"/>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9" name="Freeform: Shape 51">
                <a:extLst>
                  <a:ext uri="{FF2B5EF4-FFF2-40B4-BE49-F238E27FC236}">
                    <a16:creationId xmlns:a16="http://schemas.microsoft.com/office/drawing/2014/main" xmlns="" id="{88873582-36C3-48D4-AD0B-DE9A6BF6252D}"/>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50" name="Freeform: Shape 52">
                <a:extLst>
                  <a:ext uri="{FF2B5EF4-FFF2-40B4-BE49-F238E27FC236}">
                    <a16:creationId xmlns:a16="http://schemas.microsoft.com/office/drawing/2014/main" xmlns="" id="{450CDD60-666F-4A75-92B6-5F5B797CA585}"/>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2" name="Group 11">
              <a:extLst>
                <a:ext uri="{FF2B5EF4-FFF2-40B4-BE49-F238E27FC236}">
                  <a16:creationId xmlns:a16="http://schemas.microsoft.com/office/drawing/2014/main" xmlns="" id="{919CC631-F3D5-474F-8835-1087B1EC8E3C}"/>
                </a:ext>
              </a:extLst>
            </p:cNvPr>
            <p:cNvGrpSpPr/>
            <p:nvPr/>
          </p:nvGrpSpPr>
          <p:grpSpPr>
            <a:xfrm rot="21043784" flipH="1">
              <a:off x="12949687" y="4848328"/>
              <a:ext cx="885221" cy="609671"/>
              <a:chOff x="3667032" y="1708483"/>
              <a:chExt cx="8105829" cy="5582653"/>
            </a:xfrm>
          </p:grpSpPr>
          <p:sp>
            <p:nvSpPr>
              <p:cNvPr id="37" name="Freeform: Shape 39">
                <a:extLst>
                  <a:ext uri="{FF2B5EF4-FFF2-40B4-BE49-F238E27FC236}">
                    <a16:creationId xmlns:a16="http://schemas.microsoft.com/office/drawing/2014/main" xmlns="" id="{A7B7CA39-7C1C-432E-93DF-FAE40EA0AB39}"/>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8" name="Freeform: Shape 40">
                <a:extLst>
                  <a:ext uri="{FF2B5EF4-FFF2-40B4-BE49-F238E27FC236}">
                    <a16:creationId xmlns:a16="http://schemas.microsoft.com/office/drawing/2014/main" xmlns="" id="{640CE090-27A0-41ED-937D-63A8F2040B1C}"/>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9" name="Freeform: Shape 41">
                <a:extLst>
                  <a:ext uri="{FF2B5EF4-FFF2-40B4-BE49-F238E27FC236}">
                    <a16:creationId xmlns:a16="http://schemas.microsoft.com/office/drawing/2014/main" xmlns="" id="{B9B6C874-B96E-479C-B875-CD48504853E6}"/>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0" name="Freeform: Shape 42">
                <a:extLst>
                  <a:ext uri="{FF2B5EF4-FFF2-40B4-BE49-F238E27FC236}">
                    <a16:creationId xmlns:a16="http://schemas.microsoft.com/office/drawing/2014/main" xmlns="" id="{94ADC981-020F-42C6-B668-1DF08572540E}"/>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1" name="Freeform: Shape 43">
                <a:extLst>
                  <a:ext uri="{FF2B5EF4-FFF2-40B4-BE49-F238E27FC236}">
                    <a16:creationId xmlns:a16="http://schemas.microsoft.com/office/drawing/2014/main" xmlns="" id="{7D9D223F-EDB4-45BE-B370-2D29C457CD68}"/>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2" name="Freeform: Shape 44">
                <a:extLst>
                  <a:ext uri="{FF2B5EF4-FFF2-40B4-BE49-F238E27FC236}">
                    <a16:creationId xmlns:a16="http://schemas.microsoft.com/office/drawing/2014/main" xmlns="" id="{79D71484-C93C-48F4-A2FE-561C923EA019}"/>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3" name="Freeform: Shape 45">
                <a:extLst>
                  <a:ext uri="{FF2B5EF4-FFF2-40B4-BE49-F238E27FC236}">
                    <a16:creationId xmlns:a16="http://schemas.microsoft.com/office/drawing/2014/main" xmlns="" id="{62E6484E-1FD7-43AF-AD13-0D31529E1F13}"/>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3" name="Group 12">
              <a:extLst>
                <a:ext uri="{FF2B5EF4-FFF2-40B4-BE49-F238E27FC236}">
                  <a16:creationId xmlns:a16="http://schemas.microsoft.com/office/drawing/2014/main" xmlns="" id="{FC21BC80-4CA6-4B86-840F-9C3517060099}"/>
                </a:ext>
              </a:extLst>
            </p:cNvPr>
            <p:cNvGrpSpPr/>
            <p:nvPr/>
          </p:nvGrpSpPr>
          <p:grpSpPr>
            <a:xfrm rot="21043784" flipH="1">
              <a:off x="9098407" y="3250270"/>
              <a:ext cx="740471" cy="509978"/>
              <a:chOff x="3667032" y="1708483"/>
              <a:chExt cx="8105829" cy="5582653"/>
            </a:xfrm>
          </p:grpSpPr>
          <p:sp>
            <p:nvSpPr>
              <p:cNvPr id="30" name="Freeform: Shape 32">
                <a:extLst>
                  <a:ext uri="{FF2B5EF4-FFF2-40B4-BE49-F238E27FC236}">
                    <a16:creationId xmlns:a16="http://schemas.microsoft.com/office/drawing/2014/main" xmlns="" id="{FFC7FEB3-8A5C-467E-A3AA-5AD91CF423C5}"/>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1" name="Freeform: Shape 33">
                <a:extLst>
                  <a:ext uri="{FF2B5EF4-FFF2-40B4-BE49-F238E27FC236}">
                    <a16:creationId xmlns:a16="http://schemas.microsoft.com/office/drawing/2014/main" xmlns="" id="{071F25F0-0699-4A26-A1F3-ACBC2D108891}"/>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2" name="Freeform: Shape 34">
                <a:extLst>
                  <a:ext uri="{FF2B5EF4-FFF2-40B4-BE49-F238E27FC236}">
                    <a16:creationId xmlns:a16="http://schemas.microsoft.com/office/drawing/2014/main" xmlns="" id="{C6D21C08-5954-464C-9CFF-1F895A0B30A4}"/>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3" name="Freeform: Shape 35">
                <a:extLst>
                  <a:ext uri="{FF2B5EF4-FFF2-40B4-BE49-F238E27FC236}">
                    <a16:creationId xmlns:a16="http://schemas.microsoft.com/office/drawing/2014/main" xmlns="" id="{E918EED3-9B79-4A7D-83FA-C87BD3E71C6D}"/>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4" name="Freeform: Shape 36">
                <a:extLst>
                  <a:ext uri="{FF2B5EF4-FFF2-40B4-BE49-F238E27FC236}">
                    <a16:creationId xmlns:a16="http://schemas.microsoft.com/office/drawing/2014/main" xmlns="" id="{01F6A468-F3F6-4D6A-B01D-EBA40414DE21}"/>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5" name="Freeform: Shape 37">
                <a:extLst>
                  <a:ext uri="{FF2B5EF4-FFF2-40B4-BE49-F238E27FC236}">
                    <a16:creationId xmlns:a16="http://schemas.microsoft.com/office/drawing/2014/main" xmlns="" id="{9AA2A404-4E51-4573-801E-16F593AE80CC}"/>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6" name="Freeform: Shape 38">
                <a:extLst>
                  <a:ext uri="{FF2B5EF4-FFF2-40B4-BE49-F238E27FC236}">
                    <a16:creationId xmlns:a16="http://schemas.microsoft.com/office/drawing/2014/main" xmlns="" id="{EA53B2F4-33BE-43E3-8D64-A0FDE9F5C1E9}"/>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4" name="Group 13">
              <a:extLst>
                <a:ext uri="{FF2B5EF4-FFF2-40B4-BE49-F238E27FC236}">
                  <a16:creationId xmlns:a16="http://schemas.microsoft.com/office/drawing/2014/main" xmlns="" id="{9B55A05E-2313-42CE-9400-F183431BF3F9}"/>
                </a:ext>
              </a:extLst>
            </p:cNvPr>
            <p:cNvGrpSpPr/>
            <p:nvPr/>
          </p:nvGrpSpPr>
          <p:grpSpPr>
            <a:xfrm rot="20275744" flipH="1">
              <a:off x="12999428" y="1262387"/>
              <a:ext cx="1627254" cy="1844118"/>
              <a:chOff x="5365048" y="479821"/>
              <a:chExt cx="8036930" cy="9108010"/>
            </a:xfrm>
          </p:grpSpPr>
          <p:sp>
            <p:nvSpPr>
              <p:cNvPr id="23" name="Freeform: Shape 25">
                <a:extLst>
                  <a:ext uri="{FF2B5EF4-FFF2-40B4-BE49-F238E27FC236}">
                    <a16:creationId xmlns:a16="http://schemas.microsoft.com/office/drawing/2014/main" xmlns="" id="{BBB9D8D4-3653-400C-B38B-A809350EA55B}"/>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4" name="Freeform: Shape 26">
                <a:extLst>
                  <a:ext uri="{FF2B5EF4-FFF2-40B4-BE49-F238E27FC236}">
                    <a16:creationId xmlns:a16="http://schemas.microsoft.com/office/drawing/2014/main" xmlns="" id="{D66409B5-9B20-43C9-B3DB-571E394DF553}"/>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5" name="Freeform: Shape 27">
                <a:extLst>
                  <a:ext uri="{FF2B5EF4-FFF2-40B4-BE49-F238E27FC236}">
                    <a16:creationId xmlns:a16="http://schemas.microsoft.com/office/drawing/2014/main" xmlns="" id="{4B534EBE-B982-4CAB-B96C-88E1B667719C}"/>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6" name="Freeform: Shape 28">
                <a:extLst>
                  <a:ext uri="{FF2B5EF4-FFF2-40B4-BE49-F238E27FC236}">
                    <a16:creationId xmlns:a16="http://schemas.microsoft.com/office/drawing/2014/main" xmlns="" id="{CD094AED-B320-4F63-B7FA-D1081B3FF00F}"/>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7" name="Freeform: Shape 29">
                <a:extLst>
                  <a:ext uri="{FF2B5EF4-FFF2-40B4-BE49-F238E27FC236}">
                    <a16:creationId xmlns:a16="http://schemas.microsoft.com/office/drawing/2014/main" xmlns="" id="{EF2CB90B-4C6F-428E-9A21-9CF239A6B313}"/>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8" name="Freeform: Shape 30">
                <a:extLst>
                  <a:ext uri="{FF2B5EF4-FFF2-40B4-BE49-F238E27FC236}">
                    <a16:creationId xmlns:a16="http://schemas.microsoft.com/office/drawing/2014/main" xmlns="" id="{7615928F-4E3C-4FFE-984D-F47A483C6061}"/>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9" name="Freeform: Shape 31">
                <a:extLst>
                  <a:ext uri="{FF2B5EF4-FFF2-40B4-BE49-F238E27FC236}">
                    <a16:creationId xmlns:a16="http://schemas.microsoft.com/office/drawing/2014/main" xmlns="" id="{39BB9543-19CA-4406-81F4-D68D2216F81C}"/>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5" name="Group 14">
              <a:extLst>
                <a:ext uri="{FF2B5EF4-FFF2-40B4-BE49-F238E27FC236}">
                  <a16:creationId xmlns:a16="http://schemas.microsoft.com/office/drawing/2014/main" xmlns="" id="{745340EC-00C1-432F-8176-FB2E0DFA2290}"/>
                </a:ext>
              </a:extLst>
            </p:cNvPr>
            <p:cNvGrpSpPr/>
            <p:nvPr/>
          </p:nvGrpSpPr>
          <p:grpSpPr>
            <a:xfrm rot="19361629" flipH="1">
              <a:off x="13519304" y="3604291"/>
              <a:ext cx="825203" cy="568334"/>
              <a:chOff x="3667032" y="1708483"/>
              <a:chExt cx="8105829" cy="5582653"/>
            </a:xfrm>
          </p:grpSpPr>
          <p:sp>
            <p:nvSpPr>
              <p:cNvPr id="16" name="Freeform: Shape 18">
                <a:extLst>
                  <a:ext uri="{FF2B5EF4-FFF2-40B4-BE49-F238E27FC236}">
                    <a16:creationId xmlns:a16="http://schemas.microsoft.com/office/drawing/2014/main" xmlns="" id="{F04E49FE-D0ED-43C8-819D-E94DC8A508F1}"/>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7" name="Freeform: Shape 19">
                <a:extLst>
                  <a:ext uri="{FF2B5EF4-FFF2-40B4-BE49-F238E27FC236}">
                    <a16:creationId xmlns:a16="http://schemas.microsoft.com/office/drawing/2014/main" xmlns="" id="{627AFE97-C372-407E-A8A0-BB0A13BED5A1}"/>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8" name="Freeform: Shape 20">
                <a:extLst>
                  <a:ext uri="{FF2B5EF4-FFF2-40B4-BE49-F238E27FC236}">
                    <a16:creationId xmlns:a16="http://schemas.microsoft.com/office/drawing/2014/main" xmlns="" id="{F525AA09-A326-49D7-B6E0-ECAC0B124933}"/>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9" name="Freeform: Shape 21">
                <a:extLst>
                  <a:ext uri="{FF2B5EF4-FFF2-40B4-BE49-F238E27FC236}">
                    <a16:creationId xmlns:a16="http://schemas.microsoft.com/office/drawing/2014/main" xmlns="" id="{2F66879C-07FD-47BE-8986-8930C1432668}"/>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0" name="Freeform: Shape 22">
                <a:extLst>
                  <a:ext uri="{FF2B5EF4-FFF2-40B4-BE49-F238E27FC236}">
                    <a16:creationId xmlns:a16="http://schemas.microsoft.com/office/drawing/2014/main" xmlns="" id="{9552601B-DD80-4CBD-8E72-A8FFEC43B9C8}"/>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1" name="Freeform: Shape 23">
                <a:extLst>
                  <a:ext uri="{FF2B5EF4-FFF2-40B4-BE49-F238E27FC236}">
                    <a16:creationId xmlns:a16="http://schemas.microsoft.com/office/drawing/2014/main" xmlns="" id="{F9FD31B1-D601-4BB7-BC68-1F3651E4EA79}"/>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2" name="Freeform: Shape 24">
                <a:extLst>
                  <a:ext uri="{FF2B5EF4-FFF2-40B4-BE49-F238E27FC236}">
                    <a16:creationId xmlns:a16="http://schemas.microsoft.com/office/drawing/2014/main" xmlns="" id="{D2D1A268-2B03-428F-BE26-4457DF672706}"/>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grpSp>
        <p:nvGrpSpPr>
          <p:cNvPr id="100" name="Group 99">
            <a:extLst>
              <a:ext uri="{FF2B5EF4-FFF2-40B4-BE49-F238E27FC236}">
                <a16:creationId xmlns:a16="http://schemas.microsoft.com/office/drawing/2014/main" xmlns="" id="{9BA00ECD-E6C3-42C4-BC64-161F1FF51D5E}"/>
              </a:ext>
            </a:extLst>
          </p:cNvPr>
          <p:cNvGrpSpPr/>
          <p:nvPr userDrawn="1"/>
        </p:nvGrpSpPr>
        <p:grpSpPr>
          <a:xfrm>
            <a:off x="347079" y="5004741"/>
            <a:ext cx="1758169" cy="700192"/>
            <a:chOff x="3960971" y="2767117"/>
            <a:chExt cx="4267200" cy="1321489"/>
          </a:xfrm>
        </p:grpSpPr>
        <p:sp>
          <p:nvSpPr>
            <p:cNvPr id="101" name="Freeform: Shape 103">
              <a:extLst>
                <a:ext uri="{FF2B5EF4-FFF2-40B4-BE49-F238E27FC236}">
                  <a16:creationId xmlns:a16="http://schemas.microsoft.com/office/drawing/2014/main" xmlns="" id="{9225334A-DB95-4E49-A020-7240E8C1DEAC}"/>
                </a:ext>
              </a:extLst>
            </p:cNvPr>
            <p:cNvSpPr/>
            <p:nvPr/>
          </p:nvSpPr>
          <p:spPr>
            <a:xfrm>
              <a:off x="4049553" y="3359522"/>
              <a:ext cx="4086225" cy="657225"/>
            </a:xfrm>
            <a:custGeom>
              <a:avLst/>
              <a:gdLst>
                <a:gd name="connsiteX0" fmla="*/ 3881914 w 4086225"/>
                <a:gd name="connsiteY0" fmla="*/ 86622 h 657225"/>
                <a:gd name="connsiteX1" fmla="*/ 2049304 w 4086225"/>
                <a:gd name="connsiteY1" fmla="*/ 319032 h 657225"/>
                <a:gd name="connsiteX2" fmla="*/ 2049304 w 4086225"/>
                <a:gd name="connsiteY2" fmla="*/ 313317 h 657225"/>
                <a:gd name="connsiteX3" fmla="*/ 210979 w 4086225"/>
                <a:gd name="connsiteY3" fmla="*/ 78050 h 657225"/>
                <a:gd name="connsiteX4" fmla="*/ 7144 w 4086225"/>
                <a:gd name="connsiteY4" fmla="*/ 603830 h 657225"/>
                <a:gd name="connsiteX5" fmla="*/ 1779746 w 4086225"/>
                <a:gd name="connsiteY5" fmla="*/ 375230 h 657225"/>
                <a:gd name="connsiteX6" fmla="*/ 2043589 w 4086225"/>
                <a:gd name="connsiteY6" fmla="*/ 643835 h 657225"/>
                <a:gd name="connsiteX7" fmla="*/ 2043589 w 4086225"/>
                <a:gd name="connsiteY7" fmla="*/ 652407 h 657225"/>
                <a:gd name="connsiteX8" fmla="*/ 2312194 w 4086225"/>
                <a:gd name="connsiteY8" fmla="*/ 383802 h 657225"/>
                <a:gd name="connsiteX9" fmla="*/ 4084796 w 4086225"/>
                <a:gd name="connsiteY9" fmla="*/ 612402 h 657225"/>
                <a:gd name="connsiteX10" fmla="*/ 3881914 w 4086225"/>
                <a:gd name="connsiteY10" fmla="*/ 86622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086225" h="657225">
                  <a:moveTo>
                    <a:pt x="3881914" y="86622"/>
                  </a:moveTo>
                  <a:cubicBezTo>
                    <a:pt x="3555206" y="-1960"/>
                    <a:pt x="2711291" y="-80065"/>
                    <a:pt x="2049304" y="319032"/>
                  </a:cubicBezTo>
                  <a:lnTo>
                    <a:pt x="2049304" y="313317"/>
                  </a:lnTo>
                  <a:cubicBezTo>
                    <a:pt x="1385411" y="-88638"/>
                    <a:pt x="538639" y="-9580"/>
                    <a:pt x="210979" y="78050"/>
                  </a:cubicBezTo>
                  <a:cubicBezTo>
                    <a:pt x="210979" y="78050"/>
                    <a:pt x="17621" y="294267"/>
                    <a:pt x="7144" y="603830"/>
                  </a:cubicBezTo>
                  <a:lnTo>
                    <a:pt x="1779746" y="375230"/>
                  </a:lnTo>
                  <a:cubicBezTo>
                    <a:pt x="1779746" y="521915"/>
                    <a:pt x="1897856" y="640977"/>
                    <a:pt x="2043589" y="643835"/>
                  </a:cubicBezTo>
                  <a:lnTo>
                    <a:pt x="2043589" y="652407"/>
                  </a:lnTo>
                  <a:cubicBezTo>
                    <a:pt x="2192179" y="652407"/>
                    <a:pt x="2312194" y="532392"/>
                    <a:pt x="2312194" y="383802"/>
                  </a:cubicBezTo>
                  <a:lnTo>
                    <a:pt x="4084796" y="612402"/>
                  </a:lnTo>
                  <a:cubicBezTo>
                    <a:pt x="4076224" y="302840"/>
                    <a:pt x="3881914" y="86622"/>
                    <a:pt x="3881914" y="86622"/>
                  </a:cubicBezTo>
                  <a:close/>
                </a:path>
              </a:pathLst>
            </a:custGeom>
            <a:solidFill>
              <a:srgbClr val="F9F8F7"/>
            </a:solidFill>
            <a:ln w="9525" cap="flat">
              <a:noFill/>
              <a:prstDash val="solid"/>
              <a:miter/>
            </a:ln>
          </p:spPr>
          <p:txBody>
            <a:bodyPr rtlCol="0" anchor="ctr"/>
            <a:lstStyle/>
            <a:p>
              <a:endParaRPr lang="en-US" sz="1200"/>
            </a:p>
          </p:txBody>
        </p:sp>
        <p:sp>
          <p:nvSpPr>
            <p:cNvPr id="102" name="Freeform: Shape 104">
              <a:extLst>
                <a:ext uri="{FF2B5EF4-FFF2-40B4-BE49-F238E27FC236}">
                  <a16:creationId xmlns:a16="http://schemas.microsoft.com/office/drawing/2014/main" xmlns="" id="{08456589-A05E-4115-AA6E-3D8B70F0997B}"/>
                </a:ext>
              </a:extLst>
            </p:cNvPr>
            <p:cNvSpPr/>
            <p:nvPr/>
          </p:nvSpPr>
          <p:spPr>
            <a:xfrm>
              <a:off x="3960971" y="3698081"/>
              <a:ext cx="4267200" cy="390525"/>
            </a:xfrm>
            <a:custGeom>
              <a:avLst/>
              <a:gdLst>
                <a:gd name="connsiteX0" fmla="*/ 2127409 w 4267200"/>
                <a:gd name="connsiteY0" fmla="*/ 389096 h 390525"/>
                <a:gd name="connsiteX1" fmla="*/ 1806416 w 4267200"/>
                <a:gd name="connsiteY1" fmla="*/ 120491 h 390525"/>
                <a:gd name="connsiteX2" fmla="*/ 51911 w 4267200"/>
                <a:gd name="connsiteY2" fmla="*/ 330041 h 390525"/>
                <a:gd name="connsiteX3" fmla="*/ 7144 w 4267200"/>
                <a:gd name="connsiteY3" fmla="*/ 294799 h 390525"/>
                <a:gd name="connsiteX4" fmla="*/ 7144 w 4267200"/>
                <a:gd name="connsiteY4" fmla="*/ 251936 h 390525"/>
                <a:gd name="connsiteX5" fmla="*/ 51911 w 4267200"/>
                <a:gd name="connsiteY5" fmla="*/ 216694 h 390525"/>
                <a:gd name="connsiteX6" fmla="*/ 1859756 w 4267200"/>
                <a:gd name="connsiteY6" fmla="*/ 7144 h 390525"/>
                <a:gd name="connsiteX7" fmla="*/ 1915954 w 4267200"/>
                <a:gd name="connsiteY7" fmla="*/ 65246 h 390525"/>
                <a:gd name="connsiteX8" fmla="*/ 2127409 w 4267200"/>
                <a:gd name="connsiteY8" fmla="*/ 275749 h 390525"/>
                <a:gd name="connsiteX9" fmla="*/ 2338864 w 4267200"/>
                <a:gd name="connsiteY9" fmla="*/ 65246 h 390525"/>
                <a:gd name="connsiteX10" fmla="*/ 2395061 w 4267200"/>
                <a:gd name="connsiteY10" fmla="*/ 7144 h 390525"/>
                <a:gd name="connsiteX11" fmla="*/ 4231482 w 4267200"/>
                <a:gd name="connsiteY11" fmla="*/ 216694 h 390525"/>
                <a:gd name="connsiteX12" fmla="*/ 4266724 w 4267200"/>
                <a:gd name="connsiteY12" fmla="*/ 251936 h 390525"/>
                <a:gd name="connsiteX13" fmla="*/ 4266724 w 4267200"/>
                <a:gd name="connsiteY13" fmla="*/ 294799 h 390525"/>
                <a:gd name="connsiteX14" fmla="*/ 4231482 w 4267200"/>
                <a:gd name="connsiteY14" fmla="*/ 330041 h 390525"/>
                <a:gd name="connsiteX15" fmla="*/ 2448401 w 4267200"/>
                <a:gd name="connsiteY15" fmla="*/ 120491 h 390525"/>
                <a:gd name="connsiteX16" fmla="*/ 2127409 w 4267200"/>
                <a:gd name="connsiteY16" fmla="*/ 389096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67200" h="390525">
                  <a:moveTo>
                    <a:pt x="2127409" y="389096"/>
                  </a:moveTo>
                  <a:cubicBezTo>
                    <a:pt x="1967389" y="389096"/>
                    <a:pt x="1834039" y="272891"/>
                    <a:pt x="1806416" y="120491"/>
                  </a:cubicBezTo>
                  <a:lnTo>
                    <a:pt x="51911" y="330041"/>
                  </a:lnTo>
                  <a:cubicBezTo>
                    <a:pt x="31909" y="330041"/>
                    <a:pt x="7144" y="313849"/>
                    <a:pt x="7144" y="294799"/>
                  </a:cubicBezTo>
                  <a:lnTo>
                    <a:pt x="7144" y="251936"/>
                  </a:lnTo>
                  <a:cubicBezTo>
                    <a:pt x="7144" y="231934"/>
                    <a:pt x="32861" y="216694"/>
                    <a:pt x="51911" y="216694"/>
                  </a:cubicBezTo>
                  <a:lnTo>
                    <a:pt x="1859756" y="7144"/>
                  </a:lnTo>
                  <a:cubicBezTo>
                    <a:pt x="1891189" y="7144"/>
                    <a:pt x="1915954" y="32861"/>
                    <a:pt x="1915954" y="65246"/>
                  </a:cubicBezTo>
                  <a:cubicBezTo>
                    <a:pt x="1915954" y="181451"/>
                    <a:pt x="2011204" y="275749"/>
                    <a:pt x="2127409" y="275749"/>
                  </a:cubicBezTo>
                  <a:cubicBezTo>
                    <a:pt x="2243614" y="275749"/>
                    <a:pt x="2338864" y="181451"/>
                    <a:pt x="2338864" y="65246"/>
                  </a:cubicBezTo>
                  <a:cubicBezTo>
                    <a:pt x="2338864" y="33814"/>
                    <a:pt x="2363629" y="7144"/>
                    <a:pt x="2395061" y="7144"/>
                  </a:cubicBezTo>
                  <a:lnTo>
                    <a:pt x="4231482" y="216694"/>
                  </a:lnTo>
                  <a:cubicBezTo>
                    <a:pt x="4251484" y="216694"/>
                    <a:pt x="4266724" y="232886"/>
                    <a:pt x="4266724" y="251936"/>
                  </a:cubicBezTo>
                  <a:lnTo>
                    <a:pt x="4266724" y="294799"/>
                  </a:lnTo>
                  <a:cubicBezTo>
                    <a:pt x="4266724" y="314801"/>
                    <a:pt x="4250532" y="330041"/>
                    <a:pt x="4231482" y="330041"/>
                  </a:cubicBezTo>
                  <a:lnTo>
                    <a:pt x="2448401" y="120491"/>
                  </a:lnTo>
                  <a:cubicBezTo>
                    <a:pt x="2420779" y="272891"/>
                    <a:pt x="2287429" y="389096"/>
                    <a:pt x="2127409" y="389096"/>
                  </a:cubicBezTo>
                  <a:close/>
                </a:path>
              </a:pathLst>
            </a:custGeom>
            <a:solidFill>
              <a:schemeClr val="accent5">
                <a:lumMod val="50000"/>
              </a:schemeClr>
            </a:solidFill>
            <a:ln w="9525" cap="flat">
              <a:noFill/>
              <a:prstDash val="solid"/>
              <a:miter/>
            </a:ln>
          </p:spPr>
          <p:txBody>
            <a:bodyPr rtlCol="0" anchor="ctr"/>
            <a:lstStyle/>
            <a:p>
              <a:endParaRPr lang="en-US" sz="1200"/>
            </a:p>
          </p:txBody>
        </p:sp>
        <p:sp>
          <p:nvSpPr>
            <p:cNvPr id="103" name="Freeform: Shape 105">
              <a:extLst>
                <a:ext uri="{FF2B5EF4-FFF2-40B4-BE49-F238E27FC236}">
                  <a16:creationId xmlns:a16="http://schemas.microsoft.com/office/drawing/2014/main" xmlns="" id="{34BD87D8-6620-4AD2-8BF6-B1A84694179F}"/>
                </a:ext>
              </a:extLst>
            </p:cNvPr>
            <p:cNvSpPr/>
            <p:nvPr/>
          </p:nvSpPr>
          <p:spPr>
            <a:xfrm>
              <a:off x="6068849" y="2857621"/>
              <a:ext cx="1809750" cy="857250"/>
            </a:xfrm>
            <a:custGeom>
              <a:avLst/>
              <a:gdLst>
                <a:gd name="connsiteX0" fmla="*/ 1806416 w 1809750"/>
                <a:gd name="connsiteY0" fmla="*/ 463748 h 857250"/>
                <a:gd name="connsiteX1" fmla="*/ 423386 w 1809750"/>
                <a:gd name="connsiteY1" fmla="*/ 638056 h 857250"/>
                <a:gd name="connsiteX2" fmla="*/ 437674 w 1809750"/>
                <a:gd name="connsiteY2" fmla="*/ 632341 h 857250"/>
                <a:gd name="connsiteX3" fmla="*/ 1751171 w 1809750"/>
                <a:gd name="connsiteY3" fmla="*/ 395168 h 857250"/>
                <a:gd name="connsiteX4" fmla="*/ 1769269 w 1809750"/>
                <a:gd name="connsiteY4" fmla="*/ 375166 h 857250"/>
                <a:gd name="connsiteX5" fmla="*/ 1749266 w 1809750"/>
                <a:gd name="connsiteY5" fmla="*/ 357068 h 857250"/>
                <a:gd name="connsiteX6" fmla="*/ 421481 w 1809750"/>
                <a:gd name="connsiteY6" fmla="*/ 598051 h 857250"/>
                <a:gd name="connsiteX7" fmla="*/ 343376 w 1809750"/>
                <a:gd name="connsiteY7" fmla="*/ 631388 h 857250"/>
                <a:gd name="connsiteX8" fmla="*/ 1721644 w 1809750"/>
                <a:gd name="connsiteY8" fmla="*/ 305633 h 857250"/>
                <a:gd name="connsiteX9" fmla="*/ 1726406 w 1809750"/>
                <a:gd name="connsiteY9" fmla="*/ 300871 h 857250"/>
                <a:gd name="connsiteX10" fmla="*/ 1721644 w 1809750"/>
                <a:gd name="connsiteY10" fmla="*/ 296108 h 857250"/>
                <a:gd name="connsiteX11" fmla="*/ 381476 w 1809750"/>
                <a:gd name="connsiteY11" fmla="*/ 603766 h 857250"/>
                <a:gd name="connsiteX12" fmla="*/ 454819 w 1809750"/>
                <a:gd name="connsiteY12" fmla="*/ 566618 h 857250"/>
                <a:gd name="connsiteX13" fmla="*/ 1654016 w 1809750"/>
                <a:gd name="connsiteY13" fmla="*/ 252293 h 857250"/>
                <a:gd name="connsiteX14" fmla="*/ 1671161 w 1809750"/>
                <a:gd name="connsiteY14" fmla="*/ 232291 h 857250"/>
                <a:gd name="connsiteX15" fmla="*/ 1650206 w 1809750"/>
                <a:gd name="connsiteY15" fmla="*/ 214193 h 857250"/>
                <a:gd name="connsiteX16" fmla="*/ 435769 w 1809750"/>
                <a:gd name="connsiteY16" fmla="*/ 532328 h 857250"/>
                <a:gd name="connsiteX17" fmla="*/ 104299 w 1809750"/>
                <a:gd name="connsiteY17" fmla="*/ 725686 h 857250"/>
                <a:gd name="connsiteX18" fmla="*/ 1428274 w 1809750"/>
                <a:gd name="connsiteY18" fmla="*/ 17026 h 857250"/>
                <a:gd name="connsiteX19" fmla="*/ 1431131 w 1809750"/>
                <a:gd name="connsiteY19" fmla="*/ 10358 h 857250"/>
                <a:gd name="connsiteX20" fmla="*/ 1424464 w 1809750"/>
                <a:gd name="connsiteY20" fmla="*/ 7501 h 857250"/>
                <a:gd name="connsiteX21" fmla="*/ 57626 w 1809750"/>
                <a:gd name="connsiteY21" fmla="*/ 759023 h 857250"/>
                <a:gd name="connsiteX22" fmla="*/ 9049 w 1809750"/>
                <a:gd name="connsiteY22" fmla="*/ 799028 h 857250"/>
                <a:gd name="connsiteX23" fmla="*/ 21431 w 1809750"/>
                <a:gd name="connsiteY23" fmla="*/ 812363 h 857250"/>
                <a:gd name="connsiteX24" fmla="*/ 7144 w 1809750"/>
                <a:gd name="connsiteY24" fmla="*/ 823793 h 857250"/>
                <a:gd name="connsiteX25" fmla="*/ 31909 w 1809750"/>
                <a:gd name="connsiteY25" fmla="*/ 852368 h 857250"/>
                <a:gd name="connsiteX26" fmla="*/ 327184 w 1809750"/>
                <a:gd name="connsiteY26" fmla="*/ 679013 h 857250"/>
                <a:gd name="connsiteX27" fmla="*/ 330994 w 1809750"/>
                <a:gd name="connsiteY27" fmla="*/ 681871 h 857250"/>
                <a:gd name="connsiteX28" fmla="*/ 332899 w 1809750"/>
                <a:gd name="connsiteY28" fmla="*/ 681871 h 857250"/>
                <a:gd name="connsiteX29" fmla="*/ 1805464 w 1809750"/>
                <a:gd name="connsiteY29" fmla="*/ 472321 h 857250"/>
                <a:gd name="connsiteX30" fmla="*/ 1810226 w 1809750"/>
                <a:gd name="connsiteY30" fmla="*/ 467558 h 857250"/>
                <a:gd name="connsiteX31" fmla="*/ 1806416 w 1809750"/>
                <a:gd name="connsiteY31" fmla="*/ 463748 h 857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09750" h="857250">
                  <a:moveTo>
                    <a:pt x="1806416" y="463748"/>
                  </a:moveTo>
                  <a:cubicBezTo>
                    <a:pt x="1798796" y="463748"/>
                    <a:pt x="1060609" y="411361"/>
                    <a:pt x="423386" y="638056"/>
                  </a:cubicBezTo>
                  <a:cubicBezTo>
                    <a:pt x="428149" y="636151"/>
                    <a:pt x="432911" y="634246"/>
                    <a:pt x="437674" y="632341"/>
                  </a:cubicBezTo>
                  <a:cubicBezTo>
                    <a:pt x="691039" y="529471"/>
                    <a:pt x="1122521" y="420886"/>
                    <a:pt x="1751171" y="395168"/>
                  </a:cubicBezTo>
                  <a:cubicBezTo>
                    <a:pt x="1761649" y="395168"/>
                    <a:pt x="1770221" y="385643"/>
                    <a:pt x="1769269" y="375166"/>
                  </a:cubicBezTo>
                  <a:cubicBezTo>
                    <a:pt x="1769269" y="364688"/>
                    <a:pt x="1759744" y="356116"/>
                    <a:pt x="1749266" y="357068"/>
                  </a:cubicBezTo>
                  <a:cubicBezTo>
                    <a:pt x="1114901" y="383738"/>
                    <a:pt x="676751" y="494228"/>
                    <a:pt x="421481" y="598051"/>
                  </a:cubicBezTo>
                  <a:cubicBezTo>
                    <a:pt x="393859" y="609481"/>
                    <a:pt x="368141" y="619958"/>
                    <a:pt x="343376" y="631388"/>
                  </a:cubicBezTo>
                  <a:cubicBezTo>
                    <a:pt x="999649" y="316111"/>
                    <a:pt x="1713071" y="305633"/>
                    <a:pt x="1721644" y="305633"/>
                  </a:cubicBezTo>
                  <a:cubicBezTo>
                    <a:pt x="1724501" y="305633"/>
                    <a:pt x="1726406" y="303728"/>
                    <a:pt x="1726406" y="300871"/>
                  </a:cubicBezTo>
                  <a:cubicBezTo>
                    <a:pt x="1726406" y="298013"/>
                    <a:pt x="1724501" y="296108"/>
                    <a:pt x="1721644" y="296108"/>
                  </a:cubicBezTo>
                  <a:cubicBezTo>
                    <a:pt x="1713071" y="296108"/>
                    <a:pt x="1027271" y="306586"/>
                    <a:pt x="381476" y="603766"/>
                  </a:cubicBezTo>
                  <a:cubicBezTo>
                    <a:pt x="404336" y="591383"/>
                    <a:pt x="429101" y="579001"/>
                    <a:pt x="454819" y="566618"/>
                  </a:cubicBezTo>
                  <a:cubicBezTo>
                    <a:pt x="708184" y="443746"/>
                    <a:pt x="1073944" y="298013"/>
                    <a:pt x="1654016" y="252293"/>
                  </a:cubicBezTo>
                  <a:cubicBezTo>
                    <a:pt x="1664494" y="251341"/>
                    <a:pt x="1672114" y="242768"/>
                    <a:pt x="1671161" y="232291"/>
                  </a:cubicBezTo>
                  <a:cubicBezTo>
                    <a:pt x="1670209" y="221813"/>
                    <a:pt x="1660684" y="214193"/>
                    <a:pt x="1650206" y="214193"/>
                  </a:cubicBezTo>
                  <a:cubicBezTo>
                    <a:pt x="1062514" y="259913"/>
                    <a:pt x="691991" y="407551"/>
                    <a:pt x="435769" y="532328"/>
                  </a:cubicBezTo>
                  <a:cubicBezTo>
                    <a:pt x="284321" y="605671"/>
                    <a:pt x="174784" y="676156"/>
                    <a:pt x="104299" y="725686"/>
                  </a:cubicBezTo>
                  <a:cubicBezTo>
                    <a:pt x="620554" y="206573"/>
                    <a:pt x="1420654" y="19883"/>
                    <a:pt x="1428274" y="17026"/>
                  </a:cubicBezTo>
                  <a:cubicBezTo>
                    <a:pt x="1431131" y="16073"/>
                    <a:pt x="1432084" y="13216"/>
                    <a:pt x="1431131" y="10358"/>
                  </a:cubicBezTo>
                  <a:cubicBezTo>
                    <a:pt x="1430179" y="7501"/>
                    <a:pt x="1427321" y="6548"/>
                    <a:pt x="1424464" y="7501"/>
                  </a:cubicBezTo>
                  <a:cubicBezTo>
                    <a:pt x="1415891" y="11311"/>
                    <a:pt x="573881" y="207526"/>
                    <a:pt x="57626" y="759023"/>
                  </a:cubicBezTo>
                  <a:cubicBezTo>
                    <a:pt x="27146" y="782836"/>
                    <a:pt x="10954" y="797123"/>
                    <a:pt x="9049" y="799028"/>
                  </a:cubicBezTo>
                  <a:lnTo>
                    <a:pt x="21431" y="812363"/>
                  </a:lnTo>
                  <a:cubicBezTo>
                    <a:pt x="12859" y="819031"/>
                    <a:pt x="8096" y="822841"/>
                    <a:pt x="7144" y="823793"/>
                  </a:cubicBezTo>
                  <a:lnTo>
                    <a:pt x="31909" y="852368"/>
                  </a:lnTo>
                  <a:cubicBezTo>
                    <a:pt x="32861" y="851416"/>
                    <a:pt x="126206" y="772358"/>
                    <a:pt x="327184" y="679013"/>
                  </a:cubicBezTo>
                  <a:cubicBezTo>
                    <a:pt x="328136" y="680918"/>
                    <a:pt x="329089" y="681871"/>
                    <a:pt x="330994" y="681871"/>
                  </a:cubicBezTo>
                  <a:cubicBezTo>
                    <a:pt x="331946" y="681871"/>
                    <a:pt x="332899" y="681871"/>
                    <a:pt x="332899" y="681871"/>
                  </a:cubicBezTo>
                  <a:cubicBezTo>
                    <a:pt x="986314" y="414218"/>
                    <a:pt x="1797844" y="472321"/>
                    <a:pt x="1805464" y="472321"/>
                  </a:cubicBezTo>
                  <a:cubicBezTo>
                    <a:pt x="1808321" y="472321"/>
                    <a:pt x="1810226" y="470416"/>
                    <a:pt x="1810226" y="467558"/>
                  </a:cubicBezTo>
                  <a:cubicBezTo>
                    <a:pt x="1811179" y="465653"/>
                    <a:pt x="1808321" y="463748"/>
                    <a:pt x="1806416" y="463748"/>
                  </a:cubicBezTo>
                  <a:close/>
                </a:path>
              </a:pathLst>
            </a:custGeom>
            <a:solidFill>
              <a:srgbClr val="F9F8F7"/>
            </a:solidFill>
            <a:ln w="9525" cap="flat">
              <a:noFill/>
              <a:prstDash val="solid"/>
              <a:miter/>
            </a:ln>
          </p:spPr>
          <p:txBody>
            <a:bodyPr rtlCol="0" anchor="ctr"/>
            <a:lstStyle/>
            <a:p>
              <a:endParaRPr lang="en-US" sz="1200" dirty="0"/>
            </a:p>
          </p:txBody>
        </p:sp>
        <p:sp>
          <p:nvSpPr>
            <p:cNvPr id="104" name="Freeform: Shape 106">
              <a:extLst>
                <a:ext uri="{FF2B5EF4-FFF2-40B4-BE49-F238E27FC236}">
                  <a16:creationId xmlns:a16="http://schemas.microsoft.com/office/drawing/2014/main" xmlns="" id="{E6FA30C5-9D63-4AE2-8F0F-D37B53E1C6B0}"/>
                </a:ext>
              </a:extLst>
            </p:cNvPr>
            <p:cNvSpPr/>
            <p:nvPr/>
          </p:nvSpPr>
          <p:spPr>
            <a:xfrm>
              <a:off x="4297199" y="2767117"/>
              <a:ext cx="1809750" cy="942975"/>
            </a:xfrm>
            <a:custGeom>
              <a:avLst/>
              <a:gdLst>
                <a:gd name="connsiteX0" fmla="*/ 1811179 w 1809750"/>
                <a:gd name="connsiteY0" fmla="*/ 915250 h 942975"/>
                <a:gd name="connsiteX1" fmla="*/ 1796891 w 1809750"/>
                <a:gd name="connsiteY1" fmla="*/ 903820 h 942975"/>
                <a:gd name="connsiteX2" fmla="*/ 1809274 w 1809750"/>
                <a:gd name="connsiteY2" fmla="*/ 890485 h 942975"/>
                <a:gd name="connsiteX3" fmla="*/ 1779746 w 1809750"/>
                <a:gd name="connsiteY3" fmla="*/ 865720 h 942975"/>
                <a:gd name="connsiteX4" fmla="*/ 451009 w 1809750"/>
                <a:gd name="connsiteY4" fmla="*/ 7517 h 942975"/>
                <a:gd name="connsiteX5" fmla="*/ 444341 w 1809750"/>
                <a:gd name="connsiteY5" fmla="*/ 9422 h 942975"/>
                <a:gd name="connsiteX6" fmla="*/ 446246 w 1809750"/>
                <a:gd name="connsiteY6" fmla="*/ 16090 h 942975"/>
                <a:gd name="connsiteX7" fmla="*/ 1745456 w 1809750"/>
                <a:gd name="connsiteY7" fmla="*/ 839050 h 942975"/>
                <a:gd name="connsiteX8" fmla="*/ 1381601 w 1809750"/>
                <a:gd name="connsiteY8" fmla="*/ 621880 h 942975"/>
                <a:gd name="connsiteX9" fmla="*/ 168116 w 1809750"/>
                <a:gd name="connsiteY9" fmla="*/ 304697 h 942975"/>
                <a:gd name="connsiteX10" fmla="*/ 147161 w 1809750"/>
                <a:gd name="connsiteY10" fmla="*/ 322795 h 942975"/>
                <a:gd name="connsiteX11" fmla="*/ 164306 w 1809750"/>
                <a:gd name="connsiteY11" fmla="*/ 342797 h 942975"/>
                <a:gd name="connsiteX12" fmla="*/ 1363504 w 1809750"/>
                <a:gd name="connsiteY12" fmla="*/ 657122 h 942975"/>
                <a:gd name="connsiteX13" fmla="*/ 1436846 w 1809750"/>
                <a:gd name="connsiteY13" fmla="*/ 694270 h 942975"/>
                <a:gd name="connsiteX14" fmla="*/ 97631 w 1809750"/>
                <a:gd name="connsiteY14" fmla="*/ 385660 h 942975"/>
                <a:gd name="connsiteX15" fmla="*/ 92869 w 1809750"/>
                <a:gd name="connsiteY15" fmla="*/ 390422 h 942975"/>
                <a:gd name="connsiteX16" fmla="*/ 97631 w 1809750"/>
                <a:gd name="connsiteY16" fmla="*/ 395185 h 942975"/>
                <a:gd name="connsiteX17" fmla="*/ 1475899 w 1809750"/>
                <a:gd name="connsiteY17" fmla="*/ 720940 h 942975"/>
                <a:gd name="connsiteX18" fmla="*/ 1397794 w 1809750"/>
                <a:gd name="connsiteY18" fmla="*/ 687602 h 942975"/>
                <a:gd name="connsiteX19" fmla="*/ 70009 w 1809750"/>
                <a:gd name="connsiteY19" fmla="*/ 446620 h 942975"/>
                <a:gd name="connsiteX20" fmla="*/ 50006 w 1809750"/>
                <a:gd name="connsiteY20" fmla="*/ 464717 h 942975"/>
                <a:gd name="connsiteX21" fmla="*/ 68104 w 1809750"/>
                <a:gd name="connsiteY21" fmla="*/ 484720 h 942975"/>
                <a:gd name="connsiteX22" fmla="*/ 1381601 w 1809750"/>
                <a:gd name="connsiteY22" fmla="*/ 721892 h 942975"/>
                <a:gd name="connsiteX23" fmla="*/ 1395889 w 1809750"/>
                <a:gd name="connsiteY23" fmla="*/ 727607 h 942975"/>
                <a:gd name="connsiteX24" fmla="*/ 11906 w 1809750"/>
                <a:gd name="connsiteY24" fmla="*/ 554252 h 942975"/>
                <a:gd name="connsiteX25" fmla="*/ 7144 w 1809750"/>
                <a:gd name="connsiteY25" fmla="*/ 559015 h 942975"/>
                <a:gd name="connsiteX26" fmla="*/ 11906 w 1809750"/>
                <a:gd name="connsiteY26" fmla="*/ 563777 h 942975"/>
                <a:gd name="connsiteX27" fmla="*/ 1484471 w 1809750"/>
                <a:gd name="connsiteY27" fmla="*/ 773327 h 942975"/>
                <a:gd name="connsiteX28" fmla="*/ 1486376 w 1809750"/>
                <a:gd name="connsiteY28" fmla="*/ 773327 h 942975"/>
                <a:gd name="connsiteX29" fmla="*/ 1490186 w 1809750"/>
                <a:gd name="connsiteY29" fmla="*/ 770470 h 942975"/>
                <a:gd name="connsiteX30" fmla="*/ 1785461 w 1809750"/>
                <a:gd name="connsiteY30" fmla="*/ 943825 h 942975"/>
                <a:gd name="connsiteX31" fmla="*/ 1811179 w 1809750"/>
                <a:gd name="connsiteY31" fmla="*/ 915250 h 942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09750" h="942975">
                  <a:moveTo>
                    <a:pt x="1811179" y="915250"/>
                  </a:moveTo>
                  <a:cubicBezTo>
                    <a:pt x="1810226" y="914297"/>
                    <a:pt x="1805464" y="910487"/>
                    <a:pt x="1796891" y="903820"/>
                  </a:cubicBezTo>
                  <a:lnTo>
                    <a:pt x="1809274" y="890485"/>
                  </a:lnTo>
                  <a:cubicBezTo>
                    <a:pt x="1807369" y="889532"/>
                    <a:pt x="1797844" y="880007"/>
                    <a:pt x="1779746" y="865720"/>
                  </a:cubicBezTo>
                  <a:cubicBezTo>
                    <a:pt x="1303496" y="268502"/>
                    <a:pt x="459581" y="12280"/>
                    <a:pt x="451009" y="7517"/>
                  </a:cubicBezTo>
                  <a:cubicBezTo>
                    <a:pt x="448151" y="6565"/>
                    <a:pt x="446246" y="7517"/>
                    <a:pt x="444341" y="9422"/>
                  </a:cubicBezTo>
                  <a:cubicBezTo>
                    <a:pt x="443389" y="11327"/>
                    <a:pt x="444341" y="14185"/>
                    <a:pt x="446246" y="16090"/>
                  </a:cubicBezTo>
                  <a:cubicBezTo>
                    <a:pt x="453866" y="19900"/>
                    <a:pt x="1267301" y="266597"/>
                    <a:pt x="1745456" y="839050"/>
                  </a:cubicBezTo>
                  <a:cubicBezTo>
                    <a:pt x="1678781" y="789520"/>
                    <a:pt x="1558766" y="707605"/>
                    <a:pt x="1381601" y="621880"/>
                  </a:cubicBezTo>
                  <a:cubicBezTo>
                    <a:pt x="1126331" y="498055"/>
                    <a:pt x="754856" y="350417"/>
                    <a:pt x="168116" y="304697"/>
                  </a:cubicBezTo>
                  <a:cubicBezTo>
                    <a:pt x="157639" y="303745"/>
                    <a:pt x="148114" y="311365"/>
                    <a:pt x="147161" y="322795"/>
                  </a:cubicBezTo>
                  <a:cubicBezTo>
                    <a:pt x="146209" y="333272"/>
                    <a:pt x="153829" y="341845"/>
                    <a:pt x="164306" y="342797"/>
                  </a:cubicBezTo>
                  <a:cubicBezTo>
                    <a:pt x="744379" y="388517"/>
                    <a:pt x="1110139" y="534250"/>
                    <a:pt x="1363504" y="657122"/>
                  </a:cubicBezTo>
                  <a:cubicBezTo>
                    <a:pt x="1389221" y="669505"/>
                    <a:pt x="1413986" y="681887"/>
                    <a:pt x="1436846" y="694270"/>
                  </a:cubicBezTo>
                  <a:cubicBezTo>
                    <a:pt x="791051" y="396137"/>
                    <a:pt x="105251" y="385660"/>
                    <a:pt x="97631" y="385660"/>
                  </a:cubicBezTo>
                  <a:cubicBezTo>
                    <a:pt x="94774" y="385660"/>
                    <a:pt x="92869" y="387565"/>
                    <a:pt x="92869" y="390422"/>
                  </a:cubicBezTo>
                  <a:cubicBezTo>
                    <a:pt x="92869" y="393280"/>
                    <a:pt x="94774" y="395185"/>
                    <a:pt x="97631" y="395185"/>
                  </a:cubicBezTo>
                  <a:cubicBezTo>
                    <a:pt x="106204" y="395185"/>
                    <a:pt x="819626" y="405662"/>
                    <a:pt x="1475899" y="720940"/>
                  </a:cubicBezTo>
                  <a:cubicBezTo>
                    <a:pt x="1451134" y="710462"/>
                    <a:pt x="1425416" y="699032"/>
                    <a:pt x="1397794" y="687602"/>
                  </a:cubicBezTo>
                  <a:cubicBezTo>
                    <a:pt x="1141571" y="582827"/>
                    <a:pt x="704374" y="473290"/>
                    <a:pt x="70009" y="446620"/>
                  </a:cubicBezTo>
                  <a:cubicBezTo>
                    <a:pt x="59531" y="446620"/>
                    <a:pt x="50959" y="454240"/>
                    <a:pt x="50006" y="464717"/>
                  </a:cubicBezTo>
                  <a:cubicBezTo>
                    <a:pt x="50006" y="475195"/>
                    <a:pt x="57626" y="483767"/>
                    <a:pt x="68104" y="484720"/>
                  </a:cubicBezTo>
                  <a:cubicBezTo>
                    <a:pt x="695801" y="511390"/>
                    <a:pt x="1128236" y="619975"/>
                    <a:pt x="1381601" y="721892"/>
                  </a:cubicBezTo>
                  <a:cubicBezTo>
                    <a:pt x="1386364" y="723797"/>
                    <a:pt x="1391126" y="725702"/>
                    <a:pt x="1395889" y="727607"/>
                  </a:cubicBezTo>
                  <a:cubicBezTo>
                    <a:pt x="758666" y="501865"/>
                    <a:pt x="19526" y="554252"/>
                    <a:pt x="11906" y="554252"/>
                  </a:cubicBezTo>
                  <a:cubicBezTo>
                    <a:pt x="9049" y="554252"/>
                    <a:pt x="7144" y="556157"/>
                    <a:pt x="7144" y="559015"/>
                  </a:cubicBezTo>
                  <a:cubicBezTo>
                    <a:pt x="7144" y="561872"/>
                    <a:pt x="9049" y="563777"/>
                    <a:pt x="11906" y="563777"/>
                  </a:cubicBezTo>
                  <a:cubicBezTo>
                    <a:pt x="20479" y="563777"/>
                    <a:pt x="831056" y="505675"/>
                    <a:pt x="1484471" y="773327"/>
                  </a:cubicBezTo>
                  <a:cubicBezTo>
                    <a:pt x="1485424" y="773327"/>
                    <a:pt x="1486376" y="773327"/>
                    <a:pt x="1486376" y="773327"/>
                  </a:cubicBezTo>
                  <a:cubicBezTo>
                    <a:pt x="1488281" y="773327"/>
                    <a:pt x="1489234" y="772375"/>
                    <a:pt x="1490186" y="770470"/>
                  </a:cubicBezTo>
                  <a:cubicBezTo>
                    <a:pt x="1690211" y="863815"/>
                    <a:pt x="1783556" y="942872"/>
                    <a:pt x="1785461" y="943825"/>
                  </a:cubicBezTo>
                  <a:lnTo>
                    <a:pt x="1811179" y="915250"/>
                  </a:lnTo>
                  <a:close/>
                </a:path>
              </a:pathLst>
            </a:custGeom>
            <a:solidFill>
              <a:srgbClr val="F9F8F7"/>
            </a:solidFill>
            <a:ln w="9525" cap="flat">
              <a:noFill/>
              <a:prstDash val="solid"/>
              <a:miter/>
            </a:ln>
          </p:spPr>
          <p:txBody>
            <a:bodyPr rtlCol="0" anchor="ctr"/>
            <a:lstStyle/>
            <a:p>
              <a:endParaRPr lang="en-US" sz="1200"/>
            </a:p>
          </p:txBody>
        </p:sp>
      </p:grpSp>
      <p:sp>
        <p:nvSpPr>
          <p:cNvPr id="105" name="Freeform: Shape 107">
            <a:extLst>
              <a:ext uri="{FF2B5EF4-FFF2-40B4-BE49-F238E27FC236}">
                <a16:creationId xmlns:a16="http://schemas.microsoft.com/office/drawing/2014/main" xmlns="" id="{61913734-5F44-4CF8-A643-8B76A30E4B03}"/>
              </a:ext>
            </a:extLst>
          </p:cNvPr>
          <p:cNvSpPr/>
          <p:nvPr userDrawn="1"/>
        </p:nvSpPr>
        <p:spPr>
          <a:xfrm>
            <a:off x="97424" y="3051231"/>
            <a:ext cx="2131915" cy="3044071"/>
          </a:xfrm>
          <a:custGeom>
            <a:avLst/>
            <a:gdLst>
              <a:gd name="connsiteX0" fmla="*/ 0 w 4567324"/>
              <a:gd name="connsiteY0" fmla="*/ 0 h 4357814"/>
              <a:gd name="connsiteX1" fmla="*/ 2186363 w 4567324"/>
              <a:gd name="connsiteY1" fmla="*/ 0 h 4357814"/>
              <a:gd name="connsiteX2" fmla="*/ 2186363 w 4567324"/>
              <a:gd name="connsiteY2" fmla="*/ 195535 h 4357814"/>
              <a:gd name="connsiteX3" fmla="*/ 195535 w 4567324"/>
              <a:gd name="connsiteY3" fmla="*/ 195535 h 4357814"/>
              <a:gd name="connsiteX4" fmla="*/ 195535 w 4567324"/>
              <a:gd name="connsiteY4" fmla="*/ 4162279 h 4357814"/>
              <a:gd name="connsiteX5" fmla="*/ 4371789 w 4567324"/>
              <a:gd name="connsiteY5" fmla="*/ 4162279 h 4357814"/>
              <a:gd name="connsiteX6" fmla="*/ 4371789 w 4567324"/>
              <a:gd name="connsiteY6" fmla="*/ 1765145 h 4357814"/>
              <a:gd name="connsiteX7" fmla="*/ 4567324 w 4567324"/>
              <a:gd name="connsiteY7" fmla="*/ 1765145 h 4357814"/>
              <a:gd name="connsiteX8" fmla="*/ 4567324 w 4567324"/>
              <a:gd name="connsiteY8" fmla="*/ 4357814 h 4357814"/>
              <a:gd name="connsiteX9" fmla="*/ 0 w 4567324"/>
              <a:gd name="connsiteY9" fmla="*/ 4357814 h 4357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67324" h="4357814">
                <a:moveTo>
                  <a:pt x="0" y="0"/>
                </a:moveTo>
                <a:lnTo>
                  <a:pt x="2186363" y="0"/>
                </a:lnTo>
                <a:lnTo>
                  <a:pt x="2186363" y="195535"/>
                </a:lnTo>
                <a:lnTo>
                  <a:pt x="195535" y="195535"/>
                </a:lnTo>
                <a:lnTo>
                  <a:pt x="195535" y="4162279"/>
                </a:lnTo>
                <a:lnTo>
                  <a:pt x="4371789" y="4162279"/>
                </a:lnTo>
                <a:lnTo>
                  <a:pt x="4371789" y="1765145"/>
                </a:lnTo>
                <a:lnTo>
                  <a:pt x="4567324" y="1765145"/>
                </a:lnTo>
                <a:lnTo>
                  <a:pt x="4567324" y="4357814"/>
                </a:lnTo>
                <a:lnTo>
                  <a:pt x="0" y="435781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solidFill>
            </a:endParaRPr>
          </a:p>
        </p:txBody>
      </p:sp>
      <p:sp>
        <p:nvSpPr>
          <p:cNvPr id="107" name="Content Placeholder 106"/>
          <p:cNvSpPr>
            <a:spLocks noGrp="1"/>
          </p:cNvSpPr>
          <p:nvPr>
            <p:ph sz="quarter" idx="10"/>
          </p:nvPr>
        </p:nvSpPr>
        <p:spPr>
          <a:xfrm>
            <a:off x="3109727" y="887894"/>
            <a:ext cx="8843733" cy="593697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id-ID" dirty="0"/>
          </a:p>
        </p:txBody>
      </p:sp>
      <p:sp>
        <p:nvSpPr>
          <p:cNvPr id="108" name="Title 1"/>
          <p:cNvSpPr>
            <a:spLocks noGrp="1"/>
          </p:cNvSpPr>
          <p:nvPr>
            <p:ph type="title"/>
          </p:nvPr>
        </p:nvSpPr>
        <p:spPr>
          <a:xfrm>
            <a:off x="383576" y="113121"/>
            <a:ext cx="10515600" cy="654673"/>
          </a:xfrm>
          <a:prstGeom prst="rect">
            <a:avLst/>
          </a:prstGeom>
        </p:spPr>
        <p:txBody>
          <a:bodyPr/>
          <a:lstStyle/>
          <a:p>
            <a:r>
              <a:rPr lang="en-US" smtClean="0"/>
              <a:t>Click to edit Master title style</a:t>
            </a:r>
            <a:endParaRPr lang="id-ID"/>
          </a:p>
        </p:txBody>
      </p:sp>
    </p:spTree>
    <p:extLst>
      <p:ext uri="{BB962C8B-B14F-4D97-AF65-F5344CB8AC3E}">
        <p14:creationId xmlns:p14="http://schemas.microsoft.com/office/powerpoint/2010/main" val="3526015566"/>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id-ID"/>
          </a:p>
        </p:txBody>
      </p:sp>
    </p:spTree>
    <p:extLst>
      <p:ext uri="{BB962C8B-B14F-4D97-AF65-F5344CB8AC3E}">
        <p14:creationId xmlns:p14="http://schemas.microsoft.com/office/powerpoint/2010/main" val="2613284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id-ID"/>
          </a:p>
        </p:txBody>
      </p:sp>
    </p:spTree>
    <p:extLst>
      <p:ext uri="{BB962C8B-B14F-4D97-AF65-F5344CB8AC3E}">
        <p14:creationId xmlns:p14="http://schemas.microsoft.com/office/powerpoint/2010/main" val="1672324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Section Break Slide layout">
    <p:bg>
      <p:bgPr>
        <a:solidFill>
          <a:schemeClr val="accent3"/>
        </a:solidFill>
        <a:effectLst/>
      </p:bgPr>
    </p:bg>
    <p:spTree>
      <p:nvGrpSpPr>
        <p:cNvPr id="1" name=""/>
        <p:cNvGrpSpPr/>
        <p:nvPr/>
      </p:nvGrpSpPr>
      <p:grpSpPr>
        <a:xfrm>
          <a:off x="0" y="0"/>
          <a:ext cx="0" cy="0"/>
          <a:chOff x="0" y="0"/>
          <a:chExt cx="0" cy="0"/>
        </a:xfrm>
      </p:grpSpPr>
      <p:sp>
        <p:nvSpPr>
          <p:cNvPr id="2" name="Freeform 1"/>
          <p:cNvSpPr/>
          <p:nvPr userDrawn="1"/>
        </p:nvSpPr>
        <p:spPr>
          <a:xfrm>
            <a:off x="-246851" y="6121310"/>
            <a:ext cx="2017392" cy="844396"/>
          </a:xfrm>
          <a:custGeom>
            <a:avLst/>
            <a:gdLst>
              <a:gd name="connsiteX0" fmla="*/ 0 w 3114675"/>
              <a:gd name="connsiteY0" fmla="*/ 1143000 h 1143000"/>
              <a:gd name="connsiteX1" fmla="*/ 647700 w 3114675"/>
              <a:gd name="connsiteY1" fmla="*/ 28575 h 1143000"/>
              <a:gd name="connsiteX2" fmla="*/ 2457450 w 3114675"/>
              <a:gd name="connsiteY2" fmla="*/ 0 h 1143000"/>
              <a:gd name="connsiteX3" fmla="*/ 3114675 w 3114675"/>
              <a:gd name="connsiteY3" fmla="*/ 1047750 h 1143000"/>
              <a:gd name="connsiteX4" fmla="*/ 57150 w 3114675"/>
              <a:gd name="connsiteY4" fmla="*/ 104775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14675" h="1143000">
                <a:moveTo>
                  <a:pt x="0" y="1143000"/>
                </a:moveTo>
                <a:lnTo>
                  <a:pt x="647700" y="28575"/>
                </a:lnTo>
                <a:lnTo>
                  <a:pt x="2457450" y="0"/>
                </a:lnTo>
                <a:lnTo>
                  <a:pt x="3114675" y="1047750"/>
                </a:lnTo>
                <a:lnTo>
                  <a:pt x="57150" y="1047750"/>
                </a:lnTo>
              </a:path>
            </a:pathLst>
          </a:custGeom>
          <a:solidFill>
            <a:schemeClr val="tx1"/>
          </a:solidFill>
          <a:ln>
            <a:noFill/>
          </a:ln>
          <a:effectLst>
            <a:softEdge rad="127000"/>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sz="2700"/>
          </a:p>
        </p:txBody>
      </p:sp>
      <p:grpSp>
        <p:nvGrpSpPr>
          <p:cNvPr id="3" name="Group 2"/>
          <p:cNvGrpSpPr/>
          <p:nvPr userDrawn="1"/>
        </p:nvGrpSpPr>
        <p:grpSpPr>
          <a:xfrm>
            <a:off x="384312" y="4943768"/>
            <a:ext cx="1359480" cy="2393787"/>
            <a:chOff x="3491880" y="3356992"/>
            <a:chExt cx="2160240" cy="2808312"/>
          </a:xfrm>
        </p:grpSpPr>
        <p:sp>
          <p:nvSpPr>
            <p:cNvPr id="4" name="Rounded Rectangle 3"/>
            <p:cNvSpPr/>
            <p:nvPr/>
          </p:nvSpPr>
          <p:spPr>
            <a:xfrm>
              <a:off x="3491880" y="3356992"/>
              <a:ext cx="2160240" cy="2808312"/>
            </a:xfrm>
            <a:prstGeom prst="roundRect">
              <a:avLst>
                <a:gd name="adj" fmla="val 6085"/>
              </a:avLst>
            </a:prstGeom>
            <a:solidFill>
              <a:schemeClr val="accent1"/>
            </a:solidFill>
            <a:ln w="269875">
              <a:solidFill>
                <a:schemeClr val="tx1">
                  <a:lumMod val="75000"/>
                  <a:lumOff val="25000"/>
                </a:schemeClr>
              </a:solidFill>
            </a:ln>
            <a:scene3d>
              <a:camera prst="perspectiveRelaxed" fov="5700000">
                <a:rot lat="17373598" lon="0" rev="0"/>
              </a:camera>
              <a:lightRig rig="threePt" dir="t"/>
            </a:scene3d>
            <a:sp3d extrusionH="82550">
              <a:bevelT w="1270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5" name="Oval 4"/>
            <p:cNvSpPr/>
            <p:nvPr/>
          </p:nvSpPr>
          <p:spPr>
            <a:xfrm>
              <a:off x="4391981" y="5415869"/>
              <a:ext cx="360040" cy="7200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sp>
        <p:nvSpPr>
          <p:cNvPr id="6" name="Freeform 5"/>
          <p:cNvSpPr/>
          <p:nvPr userDrawn="1"/>
        </p:nvSpPr>
        <p:spPr>
          <a:xfrm>
            <a:off x="-784775" y="4113889"/>
            <a:ext cx="2741911" cy="2300921"/>
          </a:xfrm>
          <a:custGeom>
            <a:avLst/>
            <a:gdLst>
              <a:gd name="connsiteX0" fmla="*/ 704850 w 4076700"/>
              <a:gd name="connsiteY0" fmla="*/ 3171825 h 3181350"/>
              <a:gd name="connsiteX1" fmla="*/ 3143250 w 4076700"/>
              <a:gd name="connsiteY1" fmla="*/ 3181350 h 3181350"/>
              <a:gd name="connsiteX2" fmla="*/ 4076700 w 4076700"/>
              <a:gd name="connsiteY2" fmla="*/ 0 h 3181350"/>
              <a:gd name="connsiteX3" fmla="*/ 0 w 4076700"/>
              <a:gd name="connsiteY3" fmla="*/ 0 h 3181350"/>
              <a:gd name="connsiteX4" fmla="*/ 704850 w 4076700"/>
              <a:gd name="connsiteY4" fmla="*/ 3171825 h 3181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76700" h="3181350">
                <a:moveTo>
                  <a:pt x="704850" y="3171825"/>
                </a:moveTo>
                <a:lnTo>
                  <a:pt x="3143250" y="3181350"/>
                </a:lnTo>
                <a:lnTo>
                  <a:pt x="4076700" y="0"/>
                </a:lnTo>
                <a:lnTo>
                  <a:pt x="0" y="0"/>
                </a:lnTo>
                <a:lnTo>
                  <a:pt x="704850" y="3171825"/>
                </a:lnTo>
                <a:close/>
              </a:path>
            </a:pathLst>
          </a:custGeom>
          <a:gradFill flip="none" rotWithShape="1">
            <a:gsLst>
              <a:gs pos="0">
                <a:schemeClr val="accent1">
                  <a:alpha val="40000"/>
                </a:schemeClr>
              </a:gs>
              <a:gs pos="60000">
                <a:schemeClr val="bg1">
                  <a:alpha val="50000"/>
                </a:schemeClr>
              </a:gs>
              <a:gs pos="100000">
                <a:schemeClr val="bg1">
                  <a:alpha val="0"/>
                </a:schemeClr>
              </a:gs>
            </a:gsLst>
            <a:lin ang="16200000" scaled="1"/>
            <a:tileRect/>
          </a:gra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grpSp>
        <p:nvGrpSpPr>
          <p:cNvPr id="7" name="Group 6">
            <a:extLst>
              <a:ext uri="{FF2B5EF4-FFF2-40B4-BE49-F238E27FC236}">
                <a16:creationId xmlns:a16="http://schemas.microsoft.com/office/drawing/2014/main" xmlns="" id="{CA2F6623-A14F-4FD6-B005-9700D467190F}"/>
              </a:ext>
            </a:extLst>
          </p:cNvPr>
          <p:cNvGrpSpPr/>
          <p:nvPr userDrawn="1"/>
        </p:nvGrpSpPr>
        <p:grpSpPr>
          <a:xfrm rot="490439" flipH="1">
            <a:off x="1902230" y="3285619"/>
            <a:ext cx="496926" cy="980407"/>
            <a:chOff x="5365048" y="479821"/>
            <a:chExt cx="8036930" cy="9108010"/>
          </a:xfrm>
          <a:solidFill>
            <a:schemeClr val="accent2"/>
          </a:solidFill>
          <a:effectLst>
            <a:outerShdw blurRad="50800" dist="38100" dir="5400000" algn="t" rotWithShape="0">
              <a:prstClr val="black">
                <a:alpha val="40000"/>
              </a:prstClr>
            </a:outerShdw>
          </a:effectLst>
        </p:grpSpPr>
        <p:sp>
          <p:nvSpPr>
            <p:cNvPr id="8" name="Freeform: Shape 110">
              <a:extLst>
                <a:ext uri="{FF2B5EF4-FFF2-40B4-BE49-F238E27FC236}">
                  <a16:creationId xmlns:a16="http://schemas.microsoft.com/office/drawing/2014/main" xmlns="" id="{92E5E59B-BE66-49A7-B5FE-A675D11618F7}"/>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accent2">
                <a:lumMod val="5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 name="Freeform: Shape 143">
              <a:extLst>
                <a:ext uri="{FF2B5EF4-FFF2-40B4-BE49-F238E27FC236}">
                  <a16:creationId xmlns:a16="http://schemas.microsoft.com/office/drawing/2014/main" xmlns="" id="{95B9F772-65A5-47A4-9F93-277F91567119}"/>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accent2">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10" name="Freeform: Shape 144">
              <a:extLst>
                <a:ext uri="{FF2B5EF4-FFF2-40B4-BE49-F238E27FC236}">
                  <a16:creationId xmlns:a16="http://schemas.microsoft.com/office/drawing/2014/main" xmlns="" id="{1E7DA1DE-73AA-4873-AE53-0B24D03B9B4A}"/>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accent2">
                <a:lumMod val="5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1" name="Freeform: Shape 145">
              <a:extLst>
                <a:ext uri="{FF2B5EF4-FFF2-40B4-BE49-F238E27FC236}">
                  <a16:creationId xmlns:a16="http://schemas.microsoft.com/office/drawing/2014/main" xmlns="" id="{46B7DE31-BF08-4DE3-BBF6-E11CABFA18A5}"/>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accent2">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2" name="Freeform: Shape 146">
              <a:extLst>
                <a:ext uri="{FF2B5EF4-FFF2-40B4-BE49-F238E27FC236}">
                  <a16:creationId xmlns:a16="http://schemas.microsoft.com/office/drawing/2014/main" xmlns="" id="{F338CE76-65F4-413D-B689-D91A07D400D6}"/>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accent2">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3" name="Freeform: Shape 148">
              <a:extLst>
                <a:ext uri="{FF2B5EF4-FFF2-40B4-BE49-F238E27FC236}">
                  <a16:creationId xmlns:a16="http://schemas.microsoft.com/office/drawing/2014/main" xmlns="" id="{89889A0C-0D86-429C-917B-ACFE72D10C09}"/>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4" name="Freeform: Shape 149">
              <a:extLst>
                <a:ext uri="{FF2B5EF4-FFF2-40B4-BE49-F238E27FC236}">
                  <a16:creationId xmlns:a16="http://schemas.microsoft.com/office/drawing/2014/main" xmlns="" id="{BDB21B25-9C97-4F13-B1D6-1AF86BD60881}"/>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accent2">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grpSp>
        <p:nvGrpSpPr>
          <p:cNvPr id="15" name="Group 14">
            <a:extLst>
              <a:ext uri="{FF2B5EF4-FFF2-40B4-BE49-F238E27FC236}">
                <a16:creationId xmlns:a16="http://schemas.microsoft.com/office/drawing/2014/main" xmlns="" id="{68F94D4D-662B-44BA-B8CE-2FF65A9ED4D9}"/>
              </a:ext>
            </a:extLst>
          </p:cNvPr>
          <p:cNvGrpSpPr/>
          <p:nvPr userDrawn="1"/>
        </p:nvGrpSpPr>
        <p:grpSpPr>
          <a:xfrm>
            <a:off x="269033" y="4283254"/>
            <a:ext cx="1945687" cy="1780227"/>
            <a:chOff x="1833759" y="3643755"/>
            <a:chExt cx="4334877" cy="2928263"/>
          </a:xfrm>
          <a:solidFill>
            <a:schemeClr val="bg1"/>
          </a:solidFill>
          <a:effectLst>
            <a:outerShdw blurRad="50800" dist="38100" dir="8100000" algn="tr" rotWithShape="0">
              <a:prstClr val="black">
                <a:alpha val="40000"/>
              </a:prstClr>
            </a:outerShdw>
          </a:effectLst>
        </p:grpSpPr>
        <p:sp>
          <p:nvSpPr>
            <p:cNvPr id="16" name="Oval 67"/>
            <p:cNvSpPr/>
            <p:nvPr/>
          </p:nvSpPr>
          <p:spPr>
            <a:xfrm>
              <a:off x="2935813" y="4359988"/>
              <a:ext cx="627775" cy="627775"/>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7" name="Oval 87"/>
            <p:cNvSpPr/>
            <p:nvPr/>
          </p:nvSpPr>
          <p:spPr>
            <a:xfrm rot="1674395" flipV="1">
              <a:off x="6001266" y="3735041"/>
              <a:ext cx="167370" cy="156958"/>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18" name="Oval 88"/>
            <p:cNvSpPr/>
            <p:nvPr/>
          </p:nvSpPr>
          <p:spPr>
            <a:xfrm rot="3427127" flipV="1">
              <a:off x="3709847" y="5109832"/>
              <a:ext cx="323556" cy="323556"/>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9" name="Oval 90"/>
            <p:cNvSpPr/>
            <p:nvPr/>
          </p:nvSpPr>
          <p:spPr>
            <a:xfrm rot="1357576" flipV="1">
              <a:off x="3484424" y="5267574"/>
              <a:ext cx="182960" cy="18296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0" name="Oval 62"/>
            <p:cNvSpPr/>
            <p:nvPr/>
          </p:nvSpPr>
          <p:spPr>
            <a:xfrm>
              <a:off x="3709472" y="3759648"/>
              <a:ext cx="414902" cy="414902"/>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1" name="Oval 6"/>
            <p:cNvSpPr/>
            <p:nvPr/>
          </p:nvSpPr>
          <p:spPr>
            <a:xfrm rot="20700000">
              <a:off x="2356342" y="5533887"/>
              <a:ext cx="974431" cy="974431"/>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2" name="Oval 32"/>
            <p:cNvSpPr/>
            <p:nvPr/>
          </p:nvSpPr>
          <p:spPr>
            <a:xfrm rot="20821637">
              <a:off x="3200975" y="5036131"/>
              <a:ext cx="974431" cy="974431"/>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3" name="Oval 33"/>
            <p:cNvSpPr/>
            <p:nvPr/>
          </p:nvSpPr>
          <p:spPr>
            <a:xfrm rot="14329967">
              <a:off x="4052262" y="5562323"/>
              <a:ext cx="974431" cy="974431"/>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4" name="Oval 34"/>
            <p:cNvSpPr/>
            <p:nvPr/>
          </p:nvSpPr>
          <p:spPr>
            <a:xfrm rot="5177028">
              <a:off x="4181696" y="4718512"/>
              <a:ext cx="811739" cy="811739"/>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5" name="Oval 37"/>
            <p:cNvSpPr/>
            <p:nvPr/>
          </p:nvSpPr>
          <p:spPr>
            <a:xfrm rot="11551301">
              <a:off x="2108239" y="5056350"/>
              <a:ext cx="811739" cy="811739"/>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6" name="Oval 38"/>
            <p:cNvSpPr/>
            <p:nvPr/>
          </p:nvSpPr>
          <p:spPr>
            <a:xfrm rot="1600492">
              <a:off x="4732373" y="4411106"/>
              <a:ext cx="811739" cy="811739"/>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7" name="Oval 39"/>
            <p:cNvSpPr/>
            <p:nvPr/>
          </p:nvSpPr>
          <p:spPr>
            <a:xfrm rot="2074166">
              <a:off x="3550760" y="4204083"/>
              <a:ext cx="627775" cy="627775"/>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8" name="Oval 41"/>
            <p:cNvSpPr/>
            <p:nvPr/>
          </p:nvSpPr>
          <p:spPr>
            <a:xfrm rot="4582526">
              <a:off x="4267719" y="3644413"/>
              <a:ext cx="974431" cy="974431"/>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9" name="Oval 42"/>
            <p:cNvSpPr/>
            <p:nvPr/>
          </p:nvSpPr>
          <p:spPr>
            <a:xfrm rot="17693314">
              <a:off x="4979297" y="3807952"/>
              <a:ext cx="627775" cy="627775"/>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0" name="Oval 52"/>
            <p:cNvSpPr/>
            <p:nvPr/>
          </p:nvSpPr>
          <p:spPr>
            <a:xfrm rot="4187020">
              <a:off x="3155392" y="4106323"/>
              <a:ext cx="363843" cy="363843"/>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31" name="Oval 53"/>
            <p:cNvSpPr/>
            <p:nvPr/>
          </p:nvSpPr>
          <p:spPr>
            <a:xfrm rot="1357576">
              <a:off x="5382780" y="4747088"/>
              <a:ext cx="414902" cy="414902"/>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2" name="Oval 54"/>
            <p:cNvSpPr/>
            <p:nvPr/>
          </p:nvSpPr>
          <p:spPr>
            <a:xfrm rot="15834631">
              <a:off x="1833759" y="5947674"/>
              <a:ext cx="403709" cy="40371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3" name="Oval 60"/>
            <p:cNvSpPr/>
            <p:nvPr/>
          </p:nvSpPr>
          <p:spPr>
            <a:xfrm>
              <a:off x="1911104" y="5226455"/>
              <a:ext cx="414902" cy="414902"/>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4" name="Oval 63"/>
            <p:cNvSpPr/>
            <p:nvPr/>
          </p:nvSpPr>
          <p:spPr>
            <a:xfrm rot="2084131">
              <a:off x="3659929" y="6157116"/>
              <a:ext cx="414902" cy="414902"/>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5" name="Oval 66"/>
            <p:cNvSpPr/>
            <p:nvPr/>
          </p:nvSpPr>
          <p:spPr>
            <a:xfrm rot="20242620" flipV="1">
              <a:off x="4356746" y="5669185"/>
              <a:ext cx="323556" cy="323556"/>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6" name="Oval 68"/>
            <p:cNvSpPr/>
            <p:nvPr/>
          </p:nvSpPr>
          <p:spPr>
            <a:xfrm rot="4259599" flipV="1">
              <a:off x="5065661" y="3643755"/>
              <a:ext cx="323556" cy="323556"/>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37" name="Oval 70"/>
            <p:cNvSpPr/>
            <p:nvPr/>
          </p:nvSpPr>
          <p:spPr>
            <a:xfrm rot="18981222" flipV="1">
              <a:off x="5694406" y="4354087"/>
              <a:ext cx="182960" cy="18296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8" name="Oval 71"/>
            <p:cNvSpPr/>
            <p:nvPr/>
          </p:nvSpPr>
          <p:spPr>
            <a:xfrm rot="18989564" flipV="1">
              <a:off x="3517919" y="4080099"/>
              <a:ext cx="182960" cy="18296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9" name="Oval 72"/>
            <p:cNvSpPr/>
            <p:nvPr/>
          </p:nvSpPr>
          <p:spPr>
            <a:xfrm flipV="1">
              <a:off x="4000009" y="6377375"/>
              <a:ext cx="182960" cy="18296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0" name="Oval 73"/>
            <p:cNvSpPr/>
            <p:nvPr/>
          </p:nvSpPr>
          <p:spPr>
            <a:xfrm rot="18981222" flipV="1">
              <a:off x="4962389" y="5403886"/>
              <a:ext cx="328240" cy="32824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1" name="Oval 80"/>
            <p:cNvSpPr/>
            <p:nvPr/>
          </p:nvSpPr>
          <p:spPr>
            <a:xfrm rot="2013011" flipV="1">
              <a:off x="5093761" y="3916688"/>
              <a:ext cx="180331" cy="170184"/>
            </a:xfrm>
            <a:prstGeom prst="rtTriangl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2" name="Oval 81"/>
            <p:cNvSpPr/>
            <p:nvPr/>
          </p:nvSpPr>
          <p:spPr>
            <a:xfrm rot="21326706" flipV="1">
              <a:off x="5650624" y="3666575"/>
              <a:ext cx="323556" cy="323556"/>
            </a:xfrm>
            <a:prstGeom prst="r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3" name="Oval 84"/>
            <p:cNvSpPr/>
            <p:nvPr/>
          </p:nvSpPr>
          <p:spPr>
            <a:xfrm rot="20616082" flipV="1">
              <a:off x="4009697" y="3654822"/>
              <a:ext cx="354610" cy="35461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44" name="Oval 91"/>
            <p:cNvSpPr/>
            <p:nvPr/>
          </p:nvSpPr>
          <p:spPr>
            <a:xfrm rot="13925549" flipV="1">
              <a:off x="5306163" y="5393204"/>
              <a:ext cx="323556" cy="323556"/>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5" name="Oval 92"/>
            <p:cNvSpPr/>
            <p:nvPr/>
          </p:nvSpPr>
          <p:spPr>
            <a:xfrm flipV="1">
              <a:off x="4697542" y="4318715"/>
              <a:ext cx="182960" cy="18296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6" name="Oval 93"/>
            <p:cNvSpPr/>
            <p:nvPr/>
          </p:nvSpPr>
          <p:spPr>
            <a:xfrm rot="19098113" flipV="1">
              <a:off x="3475524" y="4964500"/>
              <a:ext cx="182960" cy="18296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7" name="Oval 94"/>
            <p:cNvSpPr/>
            <p:nvPr/>
          </p:nvSpPr>
          <p:spPr>
            <a:xfrm rot="1357576" flipV="1">
              <a:off x="3894298" y="6048725"/>
              <a:ext cx="323556" cy="323556"/>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8" name="Oval 99"/>
            <p:cNvSpPr/>
            <p:nvPr/>
          </p:nvSpPr>
          <p:spPr>
            <a:xfrm rot="19876340" flipV="1">
              <a:off x="5047771" y="5013179"/>
              <a:ext cx="272312" cy="272312"/>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9" name="Oval 102"/>
            <p:cNvSpPr/>
            <p:nvPr/>
          </p:nvSpPr>
          <p:spPr>
            <a:xfrm rot="16720534" flipV="1">
              <a:off x="4055831" y="4354832"/>
              <a:ext cx="354610" cy="35461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50" name="Oval 103"/>
            <p:cNvSpPr/>
            <p:nvPr/>
          </p:nvSpPr>
          <p:spPr>
            <a:xfrm rot="19876340" flipV="1">
              <a:off x="3889214" y="5353656"/>
              <a:ext cx="250048" cy="250048"/>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51" name="Oval 124"/>
            <p:cNvSpPr/>
            <p:nvPr/>
          </p:nvSpPr>
          <p:spPr>
            <a:xfrm flipV="1">
              <a:off x="4581882" y="5288625"/>
              <a:ext cx="255830" cy="25583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52" name="Oval 125"/>
            <p:cNvSpPr/>
            <p:nvPr/>
          </p:nvSpPr>
          <p:spPr>
            <a:xfrm flipV="1">
              <a:off x="2389915" y="4683836"/>
              <a:ext cx="267754" cy="267754"/>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53" name="Oval 74"/>
            <p:cNvSpPr/>
            <p:nvPr/>
          </p:nvSpPr>
          <p:spPr>
            <a:xfrm rot="18837230" flipV="1">
              <a:off x="2970002" y="5732390"/>
              <a:ext cx="323556" cy="323556"/>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sp>
        <p:nvSpPr>
          <p:cNvPr id="54" name="Rectangle 16">
            <a:extLst>
              <a:ext uri="{FF2B5EF4-FFF2-40B4-BE49-F238E27FC236}">
                <a16:creationId xmlns:a16="http://schemas.microsoft.com/office/drawing/2014/main" xmlns="" id="{567F2724-D05B-413A-B7D3-0356BAE33486}"/>
              </a:ext>
            </a:extLst>
          </p:cNvPr>
          <p:cNvSpPr/>
          <p:nvPr userDrawn="1"/>
        </p:nvSpPr>
        <p:spPr>
          <a:xfrm>
            <a:off x="2343516" y="4680573"/>
            <a:ext cx="115475" cy="99843"/>
          </a:xfrm>
          <a:custGeom>
            <a:avLst/>
            <a:gdLst/>
            <a:ahLst/>
            <a:cxnLst/>
            <a:rect l="l" t="t" r="r" b="b"/>
            <a:pathLst>
              <a:path w="3240006" h="2129375">
                <a:moveTo>
                  <a:pt x="1916836" y="454558"/>
                </a:moveTo>
                <a:cubicBezTo>
                  <a:pt x="2018418" y="454558"/>
                  <a:pt x="2100766" y="536906"/>
                  <a:pt x="2100766" y="638488"/>
                </a:cubicBezTo>
                <a:cubicBezTo>
                  <a:pt x="2100766" y="740070"/>
                  <a:pt x="2018418" y="822418"/>
                  <a:pt x="1916836" y="822418"/>
                </a:cubicBezTo>
                <a:cubicBezTo>
                  <a:pt x="1815254" y="822418"/>
                  <a:pt x="1732906" y="740070"/>
                  <a:pt x="1732906" y="638488"/>
                </a:cubicBezTo>
                <a:cubicBezTo>
                  <a:pt x="1732906" y="536906"/>
                  <a:pt x="1815254" y="454558"/>
                  <a:pt x="1916836" y="454558"/>
                </a:cubicBezTo>
                <a:close/>
                <a:moveTo>
                  <a:pt x="1197545" y="272737"/>
                </a:moveTo>
                <a:lnTo>
                  <a:pt x="1861974" y="1458536"/>
                </a:lnTo>
                <a:lnTo>
                  <a:pt x="2263096" y="848801"/>
                </a:lnTo>
                <a:lnTo>
                  <a:pt x="2919562" y="1846679"/>
                </a:lnTo>
                <a:lnTo>
                  <a:pt x="2079459" y="1846679"/>
                </a:lnTo>
                <a:lnTo>
                  <a:pt x="1606629" y="1846679"/>
                </a:lnTo>
                <a:lnTo>
                  <a:pt x="315630" y="1846679"/>
                </a:lnTo>
                <a:close/>
                <a:moveTo>
                  <a:pt x="180003" y="164687"/>
                </a:moveTo>
                <a:lnTo>
                  <a:pt x="180003" y="1964687"/>
                </a:lnTo>
                <a:lnTo>
                  <a:pt x="3060003" y="1964687"/>
                </a:lnTo>
                <a:lnTo>
                  <a:pt x="3060003" y="164687"/>
                </a:lnTo>
                <a:close/>
                <a:moveTo>
                  <a:pt x="0" y="0"/>
                </a:moveTo>
                <a:lnTo>
                  <a:pt x="3240006" y="0"/>
                </a:lnTo>
                <a:lnTo>
                  <a:pt x="3240006" y="2129375"/>
                </a:lnTo>
                <a:lnTo>
                  <a:pt x="0" y="21293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55" name="Oval 21">
            <a:extLst>
              <a:ext uri="{FF2B5EF4-FFF2-40B4-BE49-F238E27FC236}">
                <a16:creationId xmlns:a16="http://schemas.microsoft.com/office/drawing/2014/main" xmlns="" id="{F3FD89C9-0883-4DDB-B687-E5E219F7E1F4}"/>
              </a:ext>
            </a:extLst>
          </p:cNvPr>
          <p:cNvSpPr>
            <a:spLocks noChangeAspect="1"/>
          </p:cNvSpPr>
          <p:nvPr userDrawn="1"/>
        </p:nvSpPr>
        <p:spPr>
          <a:xfrm>
            <a:off x="1296013" y="4485480"/>
            <a:ext cx="164787" cy="166164"/>
          </a:xfrm>
          <a:custGeom>
            <a:avLst/>
            <a:gdLst/>
            <a:ahLst/>
            <a:cxnLst/>
            <a:rect l="l" t="t" r="r" b="b"/>
            <a:pathLst>
              <a:path w="1652142" h="1665940">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56" name="Donut 8">
            <a:extLst>
              <a:ext uri="{FF2B5EF4-FFF2-40B4-BE49-F238E27FC236}">
                <a16:creationId xmlns:a16="http://schemas.microsoft.com/office/drawing/2014/main" xmlns="" id="{E24BCA15-D9AE-4A7D-97AD-3821C86BEA2B}"/>
              </a:ext>
            </a:extLst>
          </p:cNvPr>
          <p:cNvSpPr/>
          <p:nvPr userDrawn="1"/>
        </p:nvSpPr>
        <p:spPr>
          <a:xfrm>
            <a:off x="2400846" y="3790228"/>
            <a:ext cx="117388" cy="190053"/>
          </a:xfrm>
          <a:custGeom>
            <a:avLst/>
            <a:gdLst/>
            <a:ahLst/>
            <a:cxnLst/>
            <a:rect l="l" t="t" r="r" b="b"/>
            <a:pathLst>
              <a:path w="2688046" h="3213079">
                <a:moveTo>
                  <a:pt x="1056023" y="556744"/>
                </a:moveTo>
                <a:lnTo>
                  <a:pt x="1056023" y="906412"/>
                </a:lnTo>
                <a:cubicBezTo>
                  <a:pt x="641240" y="1029807"/>
                  <a:pt x="338989" y="1414134"/>
                  <a:pt x="338989" y="1869056"/>
                </a:cubicBezTo>
                <a:cubicBezTo>
                  <a:pt x="338989" y="2424121"/>
                  <a:pt x="788958" y="2874090"/>
                  <a:pt x="1344023" y="2874090"/>
                </a:cubicBezTo>
                <a:cubicBezTo>
                  <a:pt x="1899088" y="2874090"/>
                  <a:pt x="2349057" y="2424121"/>
                  <a:pt x="2349057" y="1869056"/>
                </a:cubicBezTo>
                <a:cubicBezTo>
                  <a:pt x="2349057" y="1414134"/>
                  <a:pt x="2046806" y="1029807"/>
                  <a:pt x="1632023" y="906412"/>
                </a:cubicBezTo>
                <a:lnTo>
                  <a:pt x="1632023" y="556744"/>
                </a:lnTo>
                <a:cubicBezTo>
                  <a:pt x="2235992" y="687900"/>
                  <a:pt x="2688046" y="1225687"/>
                  <a:pt x="2688046" y="1869056"/>
                </a:cubicBezTo>
                <a:cubicBezTo>
                  <a:pt x="2688046" y="2611339"/>
                  <a:pt x="2086306" y="3213079"/>
                  <a:pt x="1344023" y="3213079"/>
                </a:cubicBezTo>
                <a:cubicBezTo>
                  <a:pt x="601740" y="3213079"/>
                  <a:pt x="0" y="2611339"/>
                  <a:pt x="0" y="1869056"/>
                </a:cubicBezTo>
                <a:cubicBezTo>
                  <a:pt x="0" y="1225687"/>
                  <a:pt x="452054" y="687900"/>
                  <a:pt x="1056023" y="556744"/>
                </a:cubicBezTo>
                <a:close/>
                <a:moveTo>
                  <a:pt x="1344023" y="0"/>
                </a:moveTo>
                <a:cubicBezTo>
                  <a:pt x="1443445" y="0"/>
                  <a:pt x="1524043" y="80598"/>
                  <a:pt x="1524043" y="180020"/>
                </a:cubicBezTo>
                <a:lnTo>
                  <a:pt x="1524043" y="1413058"/>
                </a:lnTo>
                <a:cubicBezTo>
                  <a:pt x="1524043" y="1512480"/>
                  <a:pt x="1443445" y="1593078"/>
                  <a:pt x="1344023" y="1593078"/>
                </a:cubicBezTo>
                <a:cubicBezTo>
                  <a:pt x="1244601" y="1593078"/>
                  <a:pt x="1164003" y="1512480"/>
                  <a:pt x="1164003" y="1413058"/>
                </a:cubicBezTo>
                <a:lnTo>
                  <a:pt x="1164003" y="180020"/>
                </a:lnTo>
                <a:cubicBezTo>
                  <a:pt x="1164003" y="80598"/>
                  <a:pt x="1244601" y="0"/>
                  <a:pt x="134402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57" name="Teardrop 6">
            <a:extLst>
              <a:ext uri="{FF2B5EF4-FFF2-40B4-BE49-F238E27FC236}">
                <a16:creationId xmlns:a16="http://schemas.microsoft.com/office/drawing/2014/main" xmlns="" id="{8ED76E2B-C76A-40ED-B611-9751996B0E6C}"/>
              </a:ext>
            </a:extLst>
          </p:cNvPr>
          <p:cNvSpPr/>
          <p:nvPr userDrawn="1"/>
        </p:nvSpPr>
        <p:spPr>
          <a:xfrm rot="8100000">
            <a:off x="886621" y="5700792"/>
            <a:ext cx="161474" cy="115796"/>
          </a:xfrm>
          <a:custGeom>
            <a:avLst/>
            <a:gdLst/>
            <a:ahLst/>
            <a:cxnLst/>
            <a:rect l="l" t="t" r="r" b="b"/>
            <a:pathLst>
              <a:path w="2483832" h="2483835">
                <a:moveTo>
                  <a:pt x="657616" y="1826218"/>
                </a:moveTo>
                <a:cubicBezTo>
                  <a:pt x="806520" y="1975122"/>
                  <a:pt x="1047940" y="1975122"/>
                  <a:pt x="1196844" y="1826218"/>
                </a:cubicBezTo>
                <a:cubicBezTo>
                  <a:pt x="1345748" y="1677314"/>
                  <a:pt x="1345748" y="1435894"/>
                  <a:pt x="1196844" y="1286990"/>
                </a:cubicBezTo>
                <a:cubicBezTo>
                  <a:pt x="1047940" y="1138086"/>
                  <a:pt x="806520" y="1138086"/>
                  <a:pt x="657616" y="1286990"/>
                </a:cubicBezTo>
                <a:cubicBezTo>
                  <a:pt x="508712" y="1435894"/>
                  <a:pt x="508712" y="1677314"/>
                  <a:pt x="657616" y="1826218"/>
                </a:cubicBezTo>
                <a:close/>
                <a:moveTo>
                  <a:pt x="293335" y="2190500"/>
                </a:moveTo>
                <a:cubicBezTo>
                  <a:pt x="112098" y="2009262"/>
                  <a:pt x="0" y="1758885"/>
                  <a:pt x="0" y="1482325"/>
                </a:cubicBezTo>
                <a:cubicBezTo>
                  <a:pt x="0" y="929206"/>
                  <a:pt x="459290" y="590078"/>
                  <a:pt x="1001509" y="480815"/>
                </a:cubicBezTo>
                <a:cubicBezTo>
                  <a:pt x="1569704" y="366317"/>
                  <a:pt x="1861757" y="259925"/>
                  <a:pt x="2483832" y="0"/>
                </a:cubicBezTo>
                <a:cubicBezTo>
                  <a:pt x="2230640" y="682694"/>
                  <a:pt x="2130986" y="873716"/>
                  <a:pt x="2003018" y="1482325"/>
                </a:cubicBezTo>
                <a:cubicBezTo>
                  <a:pt x="1901990" y="2042180"/>
                  <a:pt x="1554627" y="2483835"/>
                  <a:pt x="1001509" y="2483835"/>
                </a:cubicBezTo>
                <a:cubicBezTo>
                  <a:pt x="724950" y="2483835"/>
                  <a:pt x="474573" y="2371737"/>
                  <a:pt x="293335" y="219050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58" name="Rounded Rectangle 7">
            <a:extLst>
              <a:ext uri="{FF2B5EF4-FFF2-40B4-BE49-F238E27FC236}">
                <a16:creationId xmlns:a16="http://schemas.microsoft.com/office/drawing/2014/main" xmlns="" id="{C59389E1-44D9-433D-90ED-9A8B48871880}"/>
              </a:ext>
            </a:extLst>
          </p:cNvPr>
          <p:cNvSpPr/>
          <p:nvPr userDrawn="1"/>
        </p:nvSpPr>
        <p:spPr>
          <a:xfrm>
            <a:off x="1649324" y="5285300"/>
            <a:ext cx="138484" cy="157229"/>
          </a:xfrm>
          <a:custGeom>
            <a:avLst/>
            <a:gdLst/>
            <a:ahLst/>
            <a:cxnLst/>
            <a:rect l="l" t="t" r="r" b="b"/>
            <a:pathLst>
              <a:path w="3240006" h="2796091">
                <a:moveTo>
                  <a:pt x="686867" y="612319"/>
                </a:moveTo>
                <a:cubicBezTo>
                  <a:pt x="611281" y="612319"/>
                  <a:pt x="550007" y="673593"/>
                  <a:pt x="550007" y="749179"/>
                </a:cubicBezTo>
                <a:cubicBezTo>
                  <a:pt x="550007" y="824765"/>
                  <a:pt x="611281" y="886039"/>
                  <a:pt x="686867" y="886039"/>
                </a:cubicBezTo>
                <a:cubicBezTo>
                  <a:pt x="762453" y="886039"/>
                  <a:pt x="823727" y="824765"/>
                  <a:pt x="823727" y="749179"/>
                </a:cubicBezTo>
                <a:cubicBezTo>
                  <a:pt x="823727" y="673593"/>
                  <a:pt x="762453" y="612319"/>
                  <a:pt x="686867" y="612319"/>
                </a:cubicBezTo>
                <a:close/>
                <a:moveTo>
                  <a:pt x="1587500" y="281447"/>
                </a:moveTo>
                <a:cubicBezTo>
                  <a:pt x="1432061" y="281447"/>
                  <a:pt x="1306053" y="407455"/>
                  <a:pt x="1306053" y="562894"/>
                </a:cubicBezTo>
                <a:cubicBezTo>
                  <a:pt x="1306053" y="718333"/>
                  <a:pt x="1432061" y="844341"/>
                  <a:pt x="1587500" y="844341"/>
                </a:cubicBezTo>
                <a:cubicBezTo>
                  <a:pt x="1742939" y="844341"/>
                  <a:pt x="1868947" y="718333"/>
                  <a:pt x="1868947" y="562894"/>
                </a:cubicBezTo>
                <a:cubicBezTo>
                  <a:pt x="1868947" y="407455"/>
                  <a:pt x="1742939" y="281447"/>
                  <a:pt x="1587500" y="281447"/>
                </a:cubicBezTo>
                <a:close/>
                <a:moveTo>
                  <a:pt x="1587500" y="0"/>
                </a:moveTo>
                <a:cubicBezTo>
                  <a:pt x="1898378" y="0"/>
                  <a:pt x="2150394" y="252016"/>
                  <a:pt x="2150394" y="562894"/>
                </a:cubicBezTo>
                <a:cubicBezTo>
                  <a:pt x="2150394" y="786167"/>
                  <a:pt x="2020401" y="979078"/>
                  <a:pt x="1831095" y="1068260"/>
                </a:cubicBezTo>
                <a:lnTo>
                  <a:pt x="2215710" y="1068260"/>
                </a:lnTo>
                <a:cubicBezTo>
                  <a:pt x="2374756" y="1068260"/>
                  <a:pt x="2503688" y="1197192"/>
                  <a:pt x="2503688" y="1356238"/>
                </a:cubicBezTo>
                <a:lnTo>
                  <a:pt x="2503688" y="1474975"/>
                </a:lnTo>
                <a:lnTo>
                  <a:pt x="2656086" y="1474975"/>
                </a:lnTo>
                <a:cubicBezTo>
                  <a:pt x="2692420" y="1474975"/>
                  <a:pt x="2722815" y="1500405"/>
                  <a:pt x="2728975" y="1534767"/>
                </a:cubicBezTo>
                <a:lnTo>
                  <a:pt x="3240006" y="1109804"/>
                </a:lnTo>
                <a:lnTo>
                  <a:pt x="3240006" y="2754548"/>
                </a:lnTo>
                <a:lnTo>
                  <a:pt x="2728975" y="2329585"/>
                </a:lnTo>
                <a:cubicBezTo>
                  <a:pt x="2722815" y="2363946"/>
                  <a:pt x="2692420" y="2389375"/>
                  <a:pt x="2656086" y="2389375"/>
                </a:cubicBezTo>
                <a:lnTo>
                  <a:pt x="2503688" y="2389375"/>
                </a:lnTo>
                <a:lnTo>
                  <a:pt x="2503688" y="2508113"/>
                </a:lnTo>
                <a:cubicBezTo>
                  <a:pt x="2503688" y="2667159"/>
                  <a:pt x="2374756" y="2796091"/>
                  <a:pt x="2215710" y="2796091"/>
                </a:cubicBezTo>
                <a:lnTo>
                  <a:pt x="287978" y="2796091"/>
                </a:lnTo>
                <a:cubicBezTo>
                  <a:pt x="128932" y="2796091"/>
                  <a:pt x="0" y="2667159"/>
                  <a:pt x="0" y="2508113"/>
                </a:cubicBezTo>
                <a:lnTo>
                  <a:pt x="0" y="1356238"/>
                </a:lnTo>
                <a:cubicBezTo>
                  <a:pt x="0" y="1197192"/>
                  <a:pt x="128932" y="1068260"/>
                  <a:pt x="287978" y="1068260"/>
                </a:cubicBezTo>
                <a:lnTo>
                  <a:pt x="544513" y="1068260"/>
                </a:lnTo>
                <a:cubicBezTo>
                  <a:pt x="422089" y="1014226"/>
                  <a:pt x="336949" y="891645"/>
                  <a:pt x="336949" y="749179"/>
                </a:cubicBezTo>
                <a:cubicBezTo>
                  <a:pt x="336949" y="555925"/>
                  <a:pt x="493613" y="399261"/>
                  <a:pt x="686867" y="399261"/>
                </a:cubicBezTo>
                <a:cubicBezTo>
                  <a:pt x="880121" y="399261"/>
                  <a:pt x="1036785" y="555925"/>
                  <a:pt x="1036785" y="749179"/>
                </a:cubicBezTo>
                <a:cubicBezTo>
                  <a:pt x="1036785" y="891645"/>
                  <a:pt x="951645" y="1014226"/>
                  <a:pt x="829222" y="1068260"/>
                </a:cubicBezTo>
                <a:lnTo>
                  <a:pt x="1343906" y="1068260"/>
                </a:lnTo>
                <a:cubicBezTo>
                  <a:pt x="1154600" y="979078"/>
                  <a:pt x="1024606" y="786167"/>
                  <a:pt x="1024606" y="562894"/>
                </a:cubicBezTo>
                <a:cubicBezTo>
                  <a:pt x="1024606" y="252016"/>
                  <a:pt x="1276622" y="0"/>
                  <a:pt x="158750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59" name="Rectangle 16">
            <a:extLst>
              <a:ext uri="{FF2B5EF4-FFF2-40B4-BE49-F238E27FC236}">
                <a16:creationId xmlns:a16="http://schemas.microsoft.com/office/drawing/2014/main" xmlns="" id="{BB501D02-58E1-4C57-9746-478FEBC76A24}"/>
              </a:ext>
            </a:extLst>
          </p:cNvPr>
          <p:cNvSpPr/>
          <p:nvPr userDrawn="1"/>
        </p:nvSpPr>
        <p:spPr>
          <a:xfrm rot="2700000">
            <a:off x="1740723" y="4228091"/>
            <a:ext cx="82066" cy="205170"/>
          </a:xfrm>
          <a:custGeom>
            <a:avLst/>
            <a:gdLst/>
            <a:ahLst/>
            <a:cxnLst/>
            <a:rect l="l" t="t" r="r" b="b"/>
            <a:pathLst>
              <a:path w="2232248" h="4001999">
                <a:moveTo>
                  <a:pt x="1116887" y="0"/>
                </a:moveTo>
                <a:cubicBezTo>
                  <a:pt x="1270748" y="4762"/>
                  <a:pt x="1433283" y="120651"/>
                  <a:pt x="1447291" y="308459"/>
                </a:cubicBezTo>
                <a:cubicBezTo>
                  <a:pt x="1483174" y="544979"/>
                  <a:pt x="1283237" y="603082"/>
                  <a:pt x="1339988" y="887363"/>
                </a:cubicBezTo>
                <a:lnTo>
                  <a:pt x="2232248" y="887363"/>
                </a:lnTo>
                <a:lnTo>
                  <a:pt x="2232248" y="1778237"/>
                </a:lnTo>
                <a:cubicBezTo>
                  <a:pt x="1956566" y="1829261"/>
                  <a:pt x="1897086" y="1634366"/>
                  <a:pt x="1663321" y="1669832"/>
                </a:cubicBezTo>
                <a:cubicBezTo>
                  <a:pt x="1475513" y="1683840"/>
                  <a:pt x="1359624" y="1846375"/>
                  <a:pt x="1354862" y="2000236"/>
                </a:cubicBezTo>
                <a:cubicBezTo>
                  <a:pt x="1358037" y="2135389"/>
                  <a:pt x="1477787" y="2334920"/>
                  <a:pt x="1701420" y="2336507"/>
                </a:cubicBezTo>
                <a:cubicBezTo>
                  <a:pt x="1972077" y="2308709"/>
                  <a:pt x="1932339" y="2176007"/>
                  <a:pt x="2232248" y="2187989"/>
                </a:cubicBezTo>
                <a:lnTo>
                  <a:pt x="2232248" y="3119611"/>
                </a:lnTo>
                <a:lnTo>
                  <a:pt x="1303259" y="3119611"/>
                </a:lnTo>
                <a:cubicBezTo>
                  <a:pt x="1289664" y="3424971"/>
                  <a:pt x="1423682" y="3383289"/>
                  <a:pt x="1451633" y="3655441"/>
                </a:cubicBezTo>
                <a:cubicBezTo>
                  <a:pt x="1450046" y="3879074"/>
                  <a:pt x="1250515" y="3998824"/>
                  <a:pt x="1115362" y="4001999"/>
                </a:cubicBezTo>
                <a:cubicBezTo>
                  <a:pt x="961501" y="3997237"/>
                  <a:pt x="798966" y="3881348"/>
                  <a:pt x="784958" y="3693540"/>
                </a:cubicBezTo>
                <a:cubicBezTo>
                  <a:pt x="749282" y="3458385"/>
                  <a:pt x="946712" y="3399594"/>
                  <a:pt x="892811" y="3119611"/>
                </a:cubicBezTo>
                <a:lnTo>
                  <a:pt x="0" y="3119611"/>
                </a:lnTo>
                <a:lnTo>
                  <a:pt x="0" y="2203607"/>
                </a:lnTo>
                <a:cubicBezTo>
                  <a:pt x="285884" y="2145799"/>
                  <a:pt x="343730" y="2346665"/>
                  <a:pt x="580754" y="2310706"/>
                </a:cubicBezTo>
                <a:cubicBezTo>
                  <a:pt x="768562" y="2296698"/>
                  <a:pt x="884451" y="2134163"/>
                  <a:pt x="889213" y="1980302"/>
                </a:cubicBezTo>
                <a:cubicBezTo>
                  <a:pt x="886038" y="1845149"/>
                  <a:pt x="766288" y="1645618"/>
                  <a:pt x="542655" y="1644031"/>
                </a:cubicBezTo>
                <a:cubicBezTo>
                  <a:pt x="268493" y="1672188"/>
                  <a:pt x="312817" y="1807984"/>
                  <a:pt x="0" y="1792208"/>
                </a:cubicBezTo>
                <a:lnTo>
                  <a:pt x="0" y="887363"/>
                </a:lnTo>
                <a:lnTo>
                  <a:pt x="928847" y="887363"/>
                </a:lnTo>
                <a:cubicBezTo>
                  <a:pt x="944034" y="576570"/>
                  <a:pt x="808718" y="620178"/>
                  <a:pt x="780616" y="346558"/>
                </a:cubicBezTo>
                <a:cubicBezTo>
                  <a:pt x="782203" y="122925"/>
                  <a:pt x="981734" y="3175"/>
                  <a:pt x="1116887"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60" name="Rectangle 9">
            <a:extLst>
              <a:ext uri="{FF2B5EF4-FFF2-40B4-BE49-F238E27FC236}">
                <a16:creationId xmlns:a16="http://schemas.microsoft.com/office/drawing/2014/main" xmlns="" id="{06B9E90E-EBF7-47ED-9818-5F6BAC5DB54C}"/>
              </a:ext>
            </a:extLst>
          </p:cNvPr>
          <p:cNvSpPr/>
          <p:nvPr userDrawn="1"/>
        </p:nvSpPr>
        <p:spPr>
          <a:xfrm>
            <a:off x="2699336" y="5599623"/>
            <a:ext cx="137925" cy="169859"/>
          </a:xfrm>
          <a:custGeom>
            <a:avLst/>
            <a:gdLst>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2991331 w 3239999"/>
              <a:gd name="connsiteY3" fmla="*/ 2709748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239999" h="3032924">
                <a:moveTo>
                  <a:pt x="1576606" y="2778202"/>
                </a:moveTo>
                <a:cubicBezTo>
                  <a:pt x="1576606" y="2778795"/>
                  <a:pt x="1663394" y="2792670"/>
                  <a:pt x="1663394" y="2778202"/>
                </a:cubicBezTo>
                <a:lnTo>
                  <a:pt x="1663394" y="2776423"/>
                </a:lnTo>
                <a:cubicBezTo>
                  <a:pt x="2185083" y="2605634"/>
                  <a:pt x="2444552" y="2500589"/>
                  <a:pt x="2991331" y="2709748"/>
                </a:cubicBezTo>
                <a:lnTo>
                  <a:pt x="3000856" y="526981"/>
                </a:lnTo>
                <a:lnTo>
                  <a:pt x="2855082" y="526981"/>
                </a:lnTo>
                <a:cubicBezTo>
                  <a:pt x="2857178" y="1175360"/>
                  <a:pt x="2859273" y="1823738"/>
                  <a:pt x="2861369" y="2472117"/>
                </a:cubicBezTo>
                <a:cubicBezTo>
                  <a:pt x="2483869" y="2318121"/>
                  <a:pt x="2052449" y="2439541"/>
                  <a:pt x="1663394" y="2765302"/>
                </a:cubicBezTo>
                <a:lnTo>
                  <a:pt x="1663394" y="526981"/>
                </a:lnTo>
                <a:lnTo>
                  <a:pt x="1663394" y="430441"/>
                </a:lnTo>
                <a:lnTo>
                  <a:pt x="1663394" y="402054"/>
                </a:lnTo>
                <a:cubicBezTo>
                  <a:pt x="1896442" y="149589"/>
                  <a:pt x="2115835" y="2106"/>
                  <a:pt x="2406065" y="22"/>
                </a:cubicBezTo>
                <a:cubicBezTo>
                  <a:pt x="2537987" y="-925"/>
                  <a:pt x="2684544" y="28169"/>
                  <a:pt x="2853673" y="91100"/>
                </a:cubicBezTo>
                <a:cubicBezTo>
                  <a:pt x="2854039" y="204214"/>
                  <a:pt x="2854404" y="317327"/>
                  <a:pt x="2854770" y="430441"/>
                </a:cubicBezTo>
                <a:lnTo>
                  <a:pt x="3120669" y="428517"/>
                </a:lnTo>
                <a:lnTo>
                  <a:pt x="3120669" y="738345"/>
                </a:lnTo>
                <a:lnTo>
                  <a:pt x="3239999" y="738345"/>
                </a:lnTo>
                <a:lnTo>
                  <a:pt x="3239999" y="3032924"/>
                </a:lnTo>
                <a:lnTo>
                  <a:pt x="0" y="3032924"/>
                </a:lnTo>
                <a:lnTo>
                  <a:pt x="0" y="738345"/>
                </a:lnTo>
                <a:lnTo>
                  <a:pt x="102477" y="738345"/>
                </a:lnTo>
                <a:lnTo>
                  <a:pt x="102477" y="428517"/>
                </a:lnTo>
                <a:lnTo>
                  <a:pt x="385229" y="430441"/>
                </a:lnTo>
                <a:cubicBezTo>
                  <a:pt x="385595" y="317327"/>
                  <a:pt x="385960" y="204214"/>
                  <a:pt x="386326" y="91100"/>
                </a:cubicBezTo>
                <a:cubicBezTo>
                  <a:pt x="555455" y="28169"/>
                  <a:pt x="702013" y="-925"/>
                  <a:pt x="833935" y="22"/>
                </a:cubicBezTo>
                <a:cubicBezTo>
                  <a:pt x="1124164" y="2106"/>
                  <a:pt x="1343558" y="149589"/>
                  <a:pt x="1576606" y="402054"/>
                </a:cubicBezTo>
                <a:lnTo>
                  <a:pt x="1576606" y="430441"/>
                </a:lnTo>
                <a:lnTo>
                  <a:pt x="1576606" y="526981"/>
                </a:lnTo>
                <a:lnTo>
                  <a:pt x="1576606" y="2765302"/>
                </a:lnTo>
                <a:cubicBezTo>
                  <a:pt x="1187550" y="2439541"/>
                  <a:pt x="756130" y="2318121"/>
                  <a:pt x="378630" y="2472117"/>
                </a:cubicBezTo>
                <a:lnTo>
                  <a:pt x="384918" y="526981"/>
                </a:lnTo>
                <a:lnTo>
                  <a:pt x="239143" y="526981"/>
                </a:lnTo>
                <a:lnTo>
                  <a:pt x="229618" y="2690698"/>
                </a:lnTo>
                <a:cubicBezTo>
                  <a:pt x="773243" y="2466244"/>
                  <a:pt x="1081748" y="2626096"/>
                  <a:pt x="1576606" y="2776423"/>
                </a:cubicBezTo>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61" name="Freeform 19">
            <a:extLst>
              <a:ext uri="{FF2B5EF4-FFF2-40B4-BE49-F238E27FC236}">
                <a16:creationId xmlns:a16="http://schemas.microsoft.com/office/drawing/2014/main" xmlns="" id="{D72B3ECF-A201-425E-9492-3B625D8EF7D7}"/>
              </a:ext>
            </a:extLst>
          </p:cNvPr>
          <p:cNvSpPr/>
          <p:nvPr userDrawn="1"/>
        </p:nvSpPr>
        <p:spPr>
          <a:xfrm>
            <a:off x="925080" y="4945790"/>
            <a:ext cx="106908" cy="142482"/>
          </a:xfrm>
          <a:custGeom>
            <a:avLst/>
            <a:gdLst/>
            <a:ahLst/>
            <a:cxnLst/>
            <a:rect l="l" t="t" r="r" b="b"/>
            <a:pathLst>
              <a:path w="3214097" h="3162551">
                <a:moveTo>
                  <a:pt x="1014592" y="2306036"/>
                </a:moveTo>
                <a:cubicBezTo>
                  <a:pt x="854868" y="2306036"/>
                  <a:pt x="725386" y="2435518"/>
                  <a:pt x="725386" y="2595242"/>
                </a:cubicBezTo>
                <a:cubicBezTo>
                  <a:pt x="725386" y="2754966"/>
                  <a:pt x="854868" y="2884448"/>
                  <a:pt x="1014592" y="2884448"/>
                </a:cubicBezTo>
                <a:cubicBezTo>
                  <a:pt x="1174316" y="2884448"/>
                  <a:pt x="1303798" y="2754966"/>
                  <a:pt x="1303798" y="2595242"/>
                </a:cubicBezTo>
                <a:cubicBezTo>
                  <a:pt x="1303798" y="2435518"/>
                  <a:pt x="1174316" y="2306036"/>
                  <a:pt x="1014592" y="2306036"/>
                </a:cubicBezTo>
                <a:close/>
                <a:moveTo>
                  <a:pt x="481275" y="1691816"/>
                </a:moveTo>
                <a:cubicBezTo>
                  <a:pt x="321551" y="1691816"/>
                  <a:pt x="192069" y="1821298"/>
                  <a:pt x="192069" y="1981022"/>
                </a:cubicBezTo>
                <a:cubicBezTo>
                  <a:pt x="192069" y="2140746"/>
                  <a:pt x="321551" y="2270228"/>
                  <a:pt x="481275" y="2270228"/>
                </a:cubicBezTo>
                <a:cubicBezTo>
                  <a:pt x="640999" y="2270228"/>
                  <a:pt x="770481" y="2140746"/>
                  <a:pt x="770481" y="1981022"/>
                </a:cubicBezTo>
                <a:cubicBezTo>
                  <a:pt x="770481" y="1821298"/>
                  <a:pt x="640999" y="1691816"/>
                  <a:pt x="481275" y="1691816"/>
                </a:cubicBezTo>
                <a:close/>
                <a:moveTo>
                  <a:pt x="2764751" y="1113404"/>
                </a:moveTo>
                <a:cubicBezTo>
                  <a:pt x="2605027" y="1113404"/>
                  <a:pt x="2475545" y="1242886"/>
                  <a:pt x="2475545" y="1402610"/>
                </a:cubicBezTo>
                <a:cubicBezTo>
                  <a:pt x="2475545" y="1562334"/>
                  <a:pt x="2605027" y="1691816"/>
                  <a:pt x="2764751" y="1691816"/>
                </a:cubicBezTo>
                <a:cubicBezTo>
                  <a:pt x="2924475" y="1691816"/>
                  <a:pt x="3053957" y="1562334"/>
                  <a:pt x="3053957" y="1402610"/>
                </a:cubicBezTo>
                <a:cubicBezTo>
                  <a:pt x="3053957" y="1242886"/>
                  <a:pt x="2924475" y="1113404"/>
                  <a:pt x="2764751" y="1113404"/>
                </a:cubicBezTo>
                <a:close/>
                <a:moveTo>
                  <a:pt x="532503" y="881964"/>
                </a:moveTo>
                <a:cubicBezTo>
                  <a:pt x="372779" y="881964"/>
                  <a:pt x="243297" y="1011446"/>
                  <a:pt x="243297" y="1171170"/>
                </a:cubicBezTo>
                <a:cubicBezTo>
                  <a:pt x="243297" y="1330894"/>
                  <a:pt x="372779" y="1460376"/>
                  <a:pt x="532503" y="1460376"/>
                </a:cubicBezTo>
                <a:cubicBezTo>
                  <a:pt x="692227" y="1460376"/>
                  <a:pt x="821709" y="1330894"/>
                  <a:pt x="821709" y="1171170"/>
                </a:cubicBezTo>
                <a:cubicBezTo>
                  <a:pt x="821709" y="1011446"/>
                  <a:pt x="692227" y="881964"/>
                  <a:pt x="532503" y="881964"/>
                </a:cubicBezTo>
                <a:close/>
                <a:moveTo>
                  <a:pt x="1162143" y="321316"/>
                </a:moveTo>
                <a:cubicBezTo>
                  <a:pt x="1002419" y="321316"/>
                  <a:pt x="872937" y="450798"/>
                  <a:pt x="872937" y="610522"/>
                </a:cubicBezTo>
                <a:cubicBezTo>
                  <a:pt x="872937" y="770246"/>
                  <a:pt x="1002419" y="899728"/>
                  <a:pt x="1162143" y="899728"/>
                </a:cubicBezTo>
                <a:cubicBezTo>
                  <a:pt x="1321867" y="899728"/>
                  <a:pt x="1451349" y="770246"/>
                  <a:pt x="1451349" y="610522"/>
                </a:cubicBezTo>
                <a:cubicBezTo>
                  <a:pt x="1451349" y="450798"/>
                  <a:pt x="1321867" y="321316"/>
                  <a:pt x="1162143" y="321316"/>
                </a:cubicBezTo>
                <a:close/>
                <a:moveTo>
                  <a:pt x="1963447" y="177300"/>
                </a:moveTo>
                <a:cubicBezTo>
                  <a:pt x="1803723" y="177300"/>
                  <a:pt x="1674241" y="306782"/>
                  <a:pt x="1674241" y="466506"/>
                </a:cubicBezTo>
                <a:cubicBezTo>
                  <a:pt x="1674241" y="626230"/>
                  <a:pt x="1803723" y="755712"/>
                  <a:pt x="1963447" y="755712"/>
                </a:cubicBezTo>
                <a:cubicBezTo>
                  <a:pt x="2123171" y="755712"/>
                  <a:pt x="2252653" y="626230"/>
                  <a:pt x="2252653" y="466506"/>
                </a:cubicBezTo>
                <a:cubicBezTo>
                  <a:pt x="2252653" y="306782"/>
                  <a:pt x="2123171" y="177300"/>
                  <a:pt x="1963447" y="177300"/>
                </a:cubicBezTo>
                <a:close/>
                <a:moveTo>
                  <a:pt x="1752672" y="312"/>
                </a:moveTo>
                <a:cubicBezTo>
                  <a:pt x="1817888" y="-690"/>
                  <a:pt x="1885249" y="703"/>
                  <a:pt x="1954799" y="4657"/>
                </a:cubicBezTo>
                <a:cubicBezTo>
                  <a:pt x="2504015" y="53541"/>
                  <a:pt x="2975590" y="412975"/>
                  <a:pt x="3145244" y="944937"/>
                </a:cubicBezTo>
                <a:cubicBezTo>
                  <a:pt x="3412664" y="2126757"/>
                  <a:pt x="2837568" y="2017487"/>
                  <a:pt x="2506889" y="1867964"/>
                </a:cubicBezTo>
                <a:cubicBezTo>
                  <a:pt x="1580987" y="1673869"/>
                  <a:pt x="2725425" y="3197869"/>
                  <a:pt x="1014520" y="3161925"/>
                </a:cubicBezTo>
                <a:cubicBezTo>
                  <a:pt x="-14898" y="3061283"/>
                  <a:pt x="-138545" y="1873713"/>
                  <a:pt x="108747" y="1100212"/>
                </a:cubicBezTo>
                <a:cubicBezTo>
                  <a:pt x="278579" y="569148"/>
                  <a:pt x="774429" y="15339"/>
                  <a:pt x="1752672" y="31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62" name="Donut 39">
            <a:extLst>
              <a:ext uri="{FF2B5EF4-FFF2-40B4-BE49-F238E27FC236}">
                <a16:creationId xmlns:a16="http://schemas.microsoft.com/office/drawing/2014/main" xmlns="" id="{0FC70545-D8D2-41DC-ABC0-37D0F3CB4956}"/>
              </a:ext>
            </a:extLst>
          </p:cNvPr>
          <p:cNvSpPr/>
          <p:nvPr userDrawn="1"/>
        </p:nvSpPr>
        <p:spPr>
          <a:xfrm>
            <a:off x="2771480" y="4573790"/>
            <a:ext cx="131629" cy="178288"/>
          </a:xfrm>
          <a:custGeom>
            <a:avLst/>
            <a:gdLst/>
            <a:ahLst/>
            <a:cxnLst/>
            <a:rect l="l" t="t" r="r" b="b"/>
            <a:pathLst>
              <a:path w="3240000" h="3240000">
                <a:moveTo>
                  <a:pt x="1152300" y="922782"/>
                </a:moveTo>
                <a:lnTo>
                  <a:pt x="2354400" y="1620000"/>
                </a:lnTo>
                <a:lnTo>
                  <a:pt x="1152300" y="2317218"/>
                </a:lnTo>
                <a:close/>
                <a:moveTo>
                  <a:pt x="1620000" y="342403"/>
                </a:moveTo>
                <a:cubicBezTo>
                  <a:pt x="914403" y="342403"/>
                  <a:pt x="342403" y="914403"/>
                  <a:pt x="342403" y="1620000"/>
                </a:cubicBezTo>
                <a:cubicBezTo>
                  <a:pt x="342403" y="2325597"/>
                  <a:pt x="914403" y="2897597"/>
                  <a:pt x="1620000" y="2897597"/>
                </a:cubicBezTo>
                <a:cubicBezTo>
                  <a:pt x="2325597" y="2897597"/>
                  <a:pt x="2897597" y="2325597"/>
                  <a:pt x="2897597" y="1620000"/>
                </a:cubicBezTo>
                <a:cubicBezTo>
                  <a:pt x="2897597" y="914403"/>
                  <a:pt x="2325597" y="342403"/>
                  <a:pt x="1620000" y="342403"/>
                </a:cubicBezTo>
                <a:close/>
                <a:moveTo>
                  <a:pt x="1620000" y="0"/>
                </a:moveTo>
                <a:cubicBezTo>
                  <a:pt x="2514701" y="0"/>
                  <a:pt x="3240000" y="725299"/>
                  <a:pt x="3240000" y="1620000"/>
                </a:cubicBezTo>
                <a:cubicBezTo>
                  <a:pt x="3240000" y="2514701"/>
                  <a:pt x="2514701" y="3240000"/>
                  <a:pt x="1620000" y="3240000"/>
                </a:cubicBezTo>
                <a:cubicBezTo>
                  <a:pt x="725299" y="3240000"/>
                  <a:pt x="0" y="2514701"/>
                  <a:pt x="0" y="1620000"/>
                </a:cubicBezTo>
                <a:cubicBezTo>
                  <a:pt x="0" y="725299"/>
                  <a:pt x="725299" y="0"/>
                  <a:pt x="162000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63" name="Text Placeholder 16">
            <a:extLst>
              <a:ext uri="{FF2B5EF4-FFF2-40B4-BE49-F238E27FC236}">
                <a16:creationId xmlns:a16="http://schemas.microsoft.com/office/drawing/2014/main" xmlns="" id="{14475C07-B69C-411B-860F-4603029F5F2B}"/>
              </a:ext>
            </a:extLst>
          </p:cNvPr>
          <p:cNvSpPr>
            <a:spLocks noGrp="1"/>
          </p:cNvSpPr>
          <p:nvPr>
            <p:ph type="body" sz="quarter" idx="10"/>
          </p:nvPr>
        </p:nvSpPr>
        <p:spPr>
          <a:xfrm>
            <a:off x="323529" y="287255"/>
            <a:ext cx="11573197" cy="492891"/>
          </a:xfrm>
          <a:prstGeom prst="rect">
            <a:avLst/>
          </a:prstGeom>
        </p:spPr>
        <p:txBody>
          <a:bodyPr/>
          <a:lstStyle/>
          <a:p>
            <a:r>
              <a:rPr lang="en-US" dirty="0"/>
              <a:t>Infographic Style</a:t>
            </a:r>
          </a:p>
        </p:txBody>
      </p:sp>
      <p:sp>
        <p:nvSpPr>
          <p:cNvPr id="66" name="Text Placeholder 65"/>
          <p:cNvSpPr>
            <a:spLocks noGrp="1"/>
          </p:cNvSpPr>
          <p:nvPr>
            <p:ph type="body" sz="quarter" idx="11"/>
          </p:nvPr>
        </p:nvSpPr>
        <p:spPr>
          <a:xfrm>
            <a:off x="3374642" y="1005025"/>
            <a:ext cx="7907337" cy="5678487"/>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id-ID" dirty="0"/>
          </a:p>
        </p:txBody>
      </p:sp>
    </p:spTree>
    <p:extLst>
      <p:ext uri="{BB962C8B-B14F-4D97-AF65-F5344CB8AC3E}">
        <p14:creationId xmlns:p14="http://schemas.microsoft.com/office/powerpoint/2010/main" val="3476630974"/>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5" Type="http://schemas.openxmlformats.org/officeDocument/2006/relationships/slideLayout" Target="../slideLayouts/slideLayout10.xml"/><Relationship Id="rId4" Type="http://schemas.openxmlformats.org/officeDocument/2006/relationships/slideLayout" Target="../slideLayouts/slideLayout9.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31046580"/>
      </p:ext>
    </p:extLst>
  </p:cSld>
  <p:clrMap bg1="lt1" tx1="dk1" bg2="lt2" tx2="dk2" accent1="accent1" accent2="accent2" accent3="accent3" accent4="accent4" accent5="accent5" accent6="accent6" hlink="hlink" folHlink="folHlink"/>
  <p:sldLayoutIdLst>
    <p:sldLayoutId id="2147483683" r:id="rId1"/>
  </p:sldLayoutIdLst>
  <p:txStyles>
    <p:titleStyle>
      <a:lvl1pPr algn="l" defTabSz="914423"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5" indent="-228605" algn="l" defTabSz="914423"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18" indent="-228605" algn="l" defTabSz="914423"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28" indent="-228605" algn="l" defTabSz="914423"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40"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52"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63"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5"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5"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8"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23" rtl="0" eaLnBrk="1" latinLnBrk="0" hangingPunct="1">
        <a:defRPr sz="1800" kern="1200">
          <a:solidFill>
            <a:schemeClr val="tx1"/>
          </a:solidFill>
          <a:latin typeface="+mn-lt"/>
          <a:ea typeface="+mn-ea"/>
          <a:cs typeface="+mn-cs"/>
        </a:defRPr>
      </a:lvl1pPr>
      <a:lvl2pPr marL="457212" algn="l" defTabSz="914423" rtl="0" eaLnBrk="1" latinLnBrk="0" hangingPunct="1">
        <a:defRPr sz="1800" kern="1200">
          <a:solidFill>
            <a:schemeClr val="tx1"/>
          </a:solidFill>
          <a:latin typeface="+mn-lt"/>
          <a:ea typeface="+mn-ea"/>
          <a:cs typeface="+mn-cs"/>
        </a:defRPr>
      </a:lvl2pPr>
      <a:lvl3pPr marL="914423" algn="l" defTabSz="914423" rtl="0" eaLnBrk="1" latinLnBrk="0" hangingPunct="1">
        <a:defRPr sz="1800" kern="1200">
          <a:solidFill>
            <a:schemeClr val="tx1"/>
          </a:solidFill>
          <a:latin typeface="+mn-lt"/>
          <a:ea typeface="+mn-ea"/>
          <a:cs typeface="+mn-cs"/>
        </a:defRPr>
      </a:lvl3pPr>
      <a:lvl4pPr marL="1371635" algn="l" defTabSz="914423" rtl="0" eaLnBrk="1" latinLnBrk="0" hangingPunct="1">
        <a:defRPr sz="1800" kern="1200">
          <a:solidFill>
            <a:schemeClr val="tx1"/>
          </a:solidFill>
          <a:latin typeface="+mn-lt"/>
          <a:ea typeface="+mn-ea"/>
          <a:cs typeface="+mn-cs"/>
        </a:defRPr>
      </a:lvl4pPr>
      <a:lvl5pPr marL="1828845" algn="l" defTabSz="914423" rtl="0" eaLnBrk="1" latinLnBrk="0" hangingPunct="1">
        <a:defRPr sz="1800" kern="1200">
          <a:solidFill>
            <a:schemeClr val="tx1"/>
          </a:solidFill>
          <a:latin typeface="+mn-lt"/>
          <a:ea typeface="+mn-ea"/>
          <a:cs typeface="+mn-cs"/>
        </a:defRPr>
      </a:lvl5pPr>
      <a:lvl6pPr marL="2286058" algn="l" defTabSz="914423" rtl="0" eaLnBrk="1" latinLnBrk="0" hangingPunct="1">
        <a:defRPr sz="1800" kern="1200">
          <a:solidFill>
            <a:schemeClr val="tx1"/>
          </a:solidFill>
          <a:latin typeface="+mn-lt"/>
          <a:ea typeface="+mn-ea"/>
          <a:cs typeface="+mn-cs"/>
        </a:defRPr>
      </a:lvl6pPr>
      <a:lvl7pPr marL="2743268" algn="l" defTabSz="914423" rtl="0" eaLnBrk="1" latinLnBrk="0" hangingPunct="1">
        <a:defRPr sz="1800" kern="1200">
          <a:solidFill>
            <a:schemeClr val="tx1"/>
          </a:solidFill>
          <a:latin typeface="+mn-lt"/>
          <a:ea typeface="+mn-ea"/>
          <a:cs typeface="+mn-cs"/>
        </a:defRPr>
      </a:lvl7pPr>
      <a:lvl8pPr marL="3200480" algn="l" defTabSz="914423" rtl="0" eaLnBrk="1" latinLnBrk="0" hangingPunct="1">
        <a:defRPr sz="1800" kern="1200">
          <a:solidFill>
            <a:schemeClr val="tx1"/>
          </a:solidFill>
          <a:latin typeface="+mn-lt"/>
          <a:ea typeface="+mn-ea"/>
          <a:cs typeface="+mn-cs"/>
        </a:defRPr>
      </a:lvl8pPr>
      <a:lvl9pPr marL="3657692" algn="l" defTabSz="91442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0174220"/>
      </p:ext>
    </p:extLst>
  </p:cSld>
  <p:clrMap bg1="lt1" tx1="dk1" bg2="lt2" tx2="dk2" accent1="accent1" accent2="accent2" accent3="accent3" accent4="accent4" accent5="accent5" accent6="accent6" hlink="hlink" folHlink="folHlink"/>
  <p:sldLayoutIdLst>
    <p:sldLayoutId id="2147483763" r:id="rId1"/>
    <p:sldLayoutId id="2147483781" r:id="rId2"/>
    <p:sldLayoutId id="2147483782" r:id="rId3"/>
    <p:sldLayoutId id="2147483787" r:id="rId4"/>
  </p:sldLayoutIdLst>
  <p:txStyles>
    <p:titleStyle>
      <a:lvl1pPr algn="l" defTabSz="914423"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5" indent="-228605" algn="l" defTabSz="914423"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18" indent="-228605" algn="l" defTabSz="914423"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28" indent="-228605" algn="l" defTabSz="914423"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40"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52"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63"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5"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5"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8"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23" rtl="0" eaLnBrk="1" latinLnBrk="0" hangingPunct="1">
        <a:defRPr sz="1800" kern="1200">
          <a:solidFill>
            <a:schemeClr val="tx1"/>
          </a:solidFill>
          <a:latin typeface="+mn-lt"/>
          <a:ea typeface="+mn-ea"/>
          <a:cs typeface="+mn-cs"/>
        </a:defRPr>
      </a:lvl1pPr>
      <a:lvl2pPr marL="457212" algn="l" defTabSz="914423" rtl="0" eaLnBrk="1" latinLnBrk="0" hangingPunct="1">
        <a:defRPr sz="1800" kern="1200">
          <a:solidFill>
            <a:schemeClr val="tx1"/>
          </a:solidFill>
          <a:latin typeface="+mn-lt"/>
          <a:ea typeface="+mn-ea"/>
          <a:cs typeface="+mn-cs"/>
        </a:defRPr>
      </a:lvl2pPr>
      <a:lvl3pPr marL="914423" algn="l" defTabSz="914423" rtl="0" eaLnBrk="1" latinLnBrk="0" hangingPunct="1">
        <a:defRPr sz="1800" kern="1200">
          <a:solidFill>
            <a:schemeClr val="tx1"/>
          </a:solidFill>
          <a:latin typeface="+mn-lt"/>
          <a:ea typeface="+mn-ea"/>
          <a:cs typeface="+mn-cs"/>
        </a:defRPr>
      </a:lvl3pPr>
      <a:lvl4pPr marL="1371635" algn="l" defTabSz="914423" rtl="0" eaLnBrk="1" latinLnBrk="0" hangingPunct="1">
        <a:defRPr sz="1800" kern="1200">
          <a:solidFill>
            <a:schemeClr val="tx1"/>
          </a:solidFill>
          <a:latin typeface="+mn-lt"/>
          <a:ea typeface="+mn-ea"/>
          <a:cs typeface="+mn-cs"/>
        </a:defRPr>
      </a:lvl4pPr>
      <a:lvl5pPr marL="1828845" algn="l" defTabSz="914423" rtl="0" eaLnBrk="1" latinLnBrk="0" hangingPunct="1">
        <a:defRPr sz="1800" kern="1200">
          <a:solidFill>
            <a:schemeClr val="tx1"/>
          </a:solidFill>
          <a:latin typeface="+mn-lt"/>
          <a:ea typeface="+mn-ea"/>
          <a:cs typeface="+mn-cs"/>
        </a:defRPr>
      </a:lvl5pPr>
      <a:lvl6pPr marL="2286058" algn="l" defTabSz="914423" rtl="0" eaLnBrk="1" latinLnBrk="0" hangingPunct="1">
        <a:defRPr sz="1800" kern="1200">
          <a:solidFill>
            <a:schemeClr val="tx1"/>
          </a:solidFill>
          <a:latin typeface="+mn-lt"/>
          <a:ea typeface="+mn-ea"/>
          <a:cs typeface="+mn-cs"/>
        </a:defRPr>
      </a:lvl6pPr>
      <a:lvl7pPr marL="2743268" algn="l" defTabSz="914423" rtl="0" eaLnBrk="1" latinLnBrk="0" hangingPunct="1">
        <a:defRPr sz="1800" kern="1200">
          <a:solidFill>
            <a:schemeClr val="tx1"/>
          </a:solidFill>
          <a:latin typeface="+mn-lt"/>
          <a:ea typeface="+mn-ea"/>
          <a:cs typeface="+mn-cs"/>
        </a:defRPr>
      </a:lvl7pPr>
      <a:lvl8pPr marL="3200480" algn="l" defTabSz="914423" rtl="0" eaLnBrk="1" latinLnBrk="0" hangingPunct="1">
        <a:defRPr sz="1800" kern="1200">
          <a:solidFill>
            <a:schemeClr val="tx1"/>
          </a:solidFill>
          <a:latin typeface="+mn-lt"/>
          <a:ea typeface="+mn-ea"/>
          <a:cs typeface="+mn-cs"/>
        </a:defRPr>
      </a:lvl8pPr>
      <a:lvl9pPr marL="3657692" algn="l" defTabSz="91442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5178107"/>
      </p:ext>
    </p:extLst>
  </p:cSld>
  <p:clrMap bg1="lt1" tx1="dk1" bg2="lt2" tx2="dk2" accent1="accent1" accent2="accent2" accent3="accent3" accent4="accent4" accent5="accent5" accent6="accent6" hlink="hlink" folHlink="folHlink"/>
  <p:sldLayoutIdLst>
    <p:sldLayoutId id="2147483685" r:id="rId1"/>
    <p:sldLayoutId id="2147483784" r:id="rId2"/>
    <p:sldLayoutId id="2147483783" r:id="rId3"/>
    <p:sldLayoutId id="2147483688" r:id="rId4"/>
    <p:sldLayoutId id="2147483689" r:id="rId5"/>
    <p:sldLayoutId id="2147483690" r:id="rId6"/>
    <p:sldLayoutId id="2147483785" r:id="rId7"/>
    <p:sldLayoutId id="2147483786" r:id="rId8"/>
  </p:sldLayoutIdLst>
  <p:txStyles>
    <p:titleStyle>
      <a:lvl1pPr algn="l" defTabSz="914423"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5" indent="-228605" algn="l" defTabSz="914423"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18" indent="-228605" algn="l" defTabSz="914423"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28" indent="-228605" algn="l" defTabSz="914423"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40"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52"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63"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5"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5"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8"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23" rtl="0" eaLnBrk="1" latinLnBrk="0" hangingPunct="1">
        <a:defRPr sz="1800" kern="1200">
          <a:solidFill>
            <a:schemeClr val="tx1"/>
          </a:solidFill>
          <a:latin typeface="+mn-lt"/>
          <a:ea typeface="+mn-ea"/>
          <a:cs typeface="+mn-cs"/>
        </a:defRPr>
      </a:lvl1pPr>
      <a:lvl2pPr marL="457212" algn="l" defTabSz="914423" rtl="0" eaLnBrk="1" latinLnBrk="0" hangingPunct="1">
        <a:defRPr sz="1800" kern="1200">
          <a:solidFill>
            <a:schemeClr val="tx1"/>
          </a:solidFill>
          <a:latin typeface="+mn-lt"/>
          <a:ea typeface="+mn-ea"/>
          <a:cs typeface="+mn-cs"/>
        </a:defRPr>
      </a:lvl2pPr>
      <a:lvl3pPr marL="914423" algn="l" defTabSz="914423" rtl="0" eaLnBrk="1" latinLnBrk="0" hangingPunct="1">
        <a:defRPr sz="1800" kern="1200">
          <a:solidFill>
            <a:schemeClr val="tx1"/>
          </a:solidFill>
          <a:latin typeface="+mn-lt"/>
          <a:ea typeface="+mn-ea"/>
          <a:cs typeface="+mn-cs"/>
        </a:defRPr>
      </a:lvl3pPr>
      <a:lvl4pPr marL="1371635" algn="l" defTabSz="914423" rtl="0" eaLnBrk="1" latinLnBrk="0" hangingPunct="1">
        <a:defRPr sz="1800" kern="1200">
          <a:solidFill>
            <a:schemeClr val="tx1"/>
          </a:solidFill>
          <a:latin typeface="+mn-lt"/>
          <a:ea typeface="+mn-ea"/>
          <a:cs typeface="+mn-cs"/>
        </a:defRPr>
      </a:lvl4pPr>
      <a:lvl5pPr marL="1828845" algn="l" defTabSz="914423" rtl="0" eaLnBrk="1" latinLnBrk="0" hangingPunct="1">
        <a:defRPr sz="1800" kern="1200">
          <a:solidFill>
            <a:schemeClr val="tx1"/>
          </a:solidFill>
          <a:latin typeface="+mn-lt"/>
          <a:ea typeface="+mn-ea"/>
          <a:cs typeface="+mn-cs"/>
        </a:defRPr>
      </a:lvl5pPr>
      <a:lvl6pPr marL="2286058" algn="l" defTabSz="914423" rtl="0" eaLnBrk="1" latinLnBrk="0" hangingPunct="1">
        <a:defRPr sz="1800" kern="1200">
          <a:solidFill>
            <a:schemeClr val="tx1"/>
          </a:solidFill>
          <a:latin typeface="+mn-lt"/>
          <a:ea typeface="+mn-ea"/>
          <a:cs typeface="+mn-cs"/>
        </a:defRPr>
      </a:lvl6pPr>
      <a:lvl7pPr marL="2743268" algn="l" defTabSz="914423" rtl="0" eaLnBrk="1" latinLnBrk="0" hangingPunct="1">
        <a:defRPr sz="1800" kern="1200">
          <a:solidFill>
            <a:schemeClr val="tx1"/>
          </a:solidFill>
          <a:latin typeface="+mn-lt"/>
          <a:ea typeface="+mn-ea"/>
          <a:cs typeface="+mn-cs"/>
        </a:defRPr>
      </a:lvl7pPr>
      <a:lvl8pPr marL="3200480" algn="l" defTabSz="914423" rtl="0" eaLnBrk="1" latinLnBrk="0" hangingPunct="1">
        <a:defRPr sz="1800" kern="1200">
          <a:solidFill>
            <a:schemeClr val="tx1"/>
          </a:solidFill>
          <a:latin typeface="+mn-lt"/>
          <a:ea typeface="+mn-ea"/>
          <a:cs typeface="+mn-cs"/>
        </a:defRPr>
      </a:lvl8pPr>
      <a:lvl9pPr marL="3657692" algn="l" defTabSz="91442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xmlns="" id="{C221F751-3C5B-4561-AD14-8637C5B66736}"/>
              </a:ext>
            </a:extLst>
          </p:cNvPr>
          <p:cNvSpPr txBox="1"/>
          <p:nvPr/>
        </p:nvSpPr>
        <p:spPr>
          <a:xfrm>
            <a:off x="6874460" y="1212416"/>
            <a:ext cx="4631741" cy="1015663"/>
          </a:xfrm>
          <a:prstGeom prst="rect">
            <a:avLst/>
          </a:prstGeom>
          <a:noFill/>
        </p:spPr>
        <p:txBody>
          <a:bodyPr wrap="square" rtlCol="0" anchor="ctr">
            <a:spAutoFit/>
          </a:bodyPr>
          <a:lstStyle/>
          <a:p>
            <a:r>
              <a:rPr lang="id-ID" altLang="ko-KR" sz="6000" dirty="0" smtClean="0">
                <a:latin typeface="AR JULIAN" panose="02000000000000000000" pitchFamily="2" charset="0"/>
                <a:cs typeface="Arial" pitchFamily="34" charset="0"/>
              </a:rPr>
              <a:t>Game theory</a:t>
            </a:r>
            <a:endParaRPr lang="ko-KR" altLang="en-US" sz="6000" dirty="0">
              <a:latin typeface="AR JULIAN" panose="02000000000000000000" pitchFamily="2" charset="0"/>
              <a:cs typeface="Arial" pitchFamily="34" charset="0"/>
            </a:endParaRPr>
          </a:p>
        </p:txBody>
      </p:sp>
      <p:sp>
        <p:nvSpPr>
          <p:cNvPr id="119" name="Freeform: Shape 118">
            <a:extLst>
              <a:ext uri="{FF2B5EF4-FFF2-40B4-BE49-F238E27FC236}">
                <a16:creationId xmlns:a16="http://schemas.microsoft.com/office/drawing/2014/main" xmlns="" id="{6ED142D3-29FB-4AB3-80DF-6B614B73C5D2}"/>
              </a:ext>
            </a:extLst>
          </p:cNvPr>
          <p:cNvSpPr/>
          <p:nvPr/>
        </p:nvSpPr>
        <p:spPr>
          <a:xfrm>
            <a:off x="3749423" y="622301"/>
            <a:ext cx="7845677" cy="3622629"/>
          </a:xfrm>
          <a:custGeom>
            <a:avLst/>
            <a:gdLst>
              <a:gd name="connsiteX0" fmla="*/ 0 w 11768516"/>
              <a:gd name="connsiteY0" fmla="*/ 0 h 5433944"/>
              <a:gd name="connsiteX1" fmla="*/ 11768516 w 11768516"/>
              <a:gd name="connsiteY1" fmla="*/ 0 h 5433944"/>
              <a:gd name="connsiteX2" fmla="*/ 11768516 w 11768516"/>
              <a:gd name="connsiteY2" fmla="*/ 5433944 h 5433944"/>
              <a:gd name="connsiteX3" fmla="*/ 3711365 w 11768516"/>
              <a:gd name="connsiteY3" fmla="*/ 5433944 h 5433944"/>
              <a:gd name="connsiteX4" fmla="*/ 3711365 w 11768516"/>
              <a:gd name="connsiteY4" fmla="*/ 5233214 h 5433944"/>
              <a:gd name="connsiteX5" fmla="*/ 11567786 w 11768516"/>
              <a:gd name="connsiteY5" fmla="*/ 5233214 h 5433944"/>
              <a:gd name="connsiteX6" fmla="*/ 11567786 w 11768516"/>
              <a:gd name="connsiteY6" fmla="*/ 200730 h 5433944"/>
              <a:gd name="connsiteX7" fmla="*/ 200730 w 11768516"/>
              <a:gd name="connsiteY7" fmla="*/ 200730 h 5433944"/>
              <a:gd name="connsiteX8" fmla="*/ 200730 w 11768516"/>
              <a:gd name="connsiteY8" fmla="*/ 3480926 h 5433944"/>
              <a:gd name="connsiteX9" fmla="*/ 0 w 11768516"/>
              <a:gd name="connsiteY9" fmla="*/ 3480926 h 5433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68516" h="5433944">
                <a:moveTo>
                  <a:pt x="0" y="0"/>
                </a:moveTo>
                <a:lnTo>
                  <a:pt x="11768516" y="0"/>
                </a:lnTo>
                <a:lnTo>
                  <a:pt x="11768516" y="5433944"/>
                </a:lnTo>
                <a:lnTo>
                  <a:pt x="3711365" y="5433944"/>
                </a:lnTo>
                <a:lnTo>
                  <a:pt x="3711365" y="5233214"/>
                </a:lnTo>
                <a:lnTo>
                  <a:pt x="11567786" y="5233214"/>
                </a:lnTo>
                <a:lnTo>
                  <a:pt x="11567786" y="200730"/>
                </a:lnTo>
                <a:lnTo>
                  <a:pt x="200730" y="200730"/>
                </a:lnTo>
                <a:lnTo>
                  <a:pt x="200730" y="3480926"/>
                </a:lnTo>
                <a:lnTo>
                  <a:pt x="0" y="348092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solidFill>
            </a:endParaRPr>
          </a:p>
        </p:txBody>
      </p:sp>
      <p:grpSp>
        <p:nvGrpSpPr>
          <p:cNvPr id="16" name="Group 15">
            <a:extLst>
              <a:ext uri="{FF2B5EF4-FFF2-40B4-BE49-F238E27FC236}">
                <a16:creationId xmlns:a16="http://schemas.microsoft.com/office/drawing/2014/main" xmlns="" id="{9A03E388-9BAB-4F1E-ACB7-1669E3F7E764}"/>
              </a:ext>
            </a:extLst>
          </p:cNvPr>
          <p:cNvGrpSpPr/>
          <p:nvPr/>
        </p:nvGrpSpPr>
        <p:grpSpPr>
          <a:xfrm>
            <a:off x="3275908" y="2108047"/>
            <a:ext cx="3244291" cy="3000067"/>
            <a:chOff x="8479089" y="1262387"/>
            <a:chExt cx="6147593" cy="5684813"/>
          </a:xfrm>
        </p:grpSpPr>
        <p:grpSp>
          <p:nvGrpSpPr>
            <p:cNvPr id="17" name="Group 16">
              <a:extLst>
                <a:ext uri="{FF2B5EF4-FFF2-40B4-BE49-F238E27FC236}">
                  <a16:creationId xmlns:a16="http://schemas.microsoft.com/office/drawing/2014/main" xmlns="" id="{6DFB59B6-3382-47AE-AAE5-C0AFB4E35EE9}"/>
                </a:ext>
              </a:extLst>
            </p:cNvPr>
            <p:cNvGrpSpPr/>
            <p:nvPr/>
          </p:nvGrpSpPr>
          <p:grpSpPr>
            <a:xfrm rot="20275744" flipH="1">
              <a:off x="9114364" y="4275293"/>
              <a:ext cx="965714" cy="1155036"/>
              <a:chOff x="5704433" y="717502"/>
              <a:chExt cx="7365528" cy="8809481"/>
            </a:xfrm>
          </p:grpSpPr>
          <p:sp>
            <p:nvSpPr>
              <p:cNvPr id="106" name="Freeform: Shape 105">
                <a:extLst>
                  <a:ext uri="{FF2B5EF4-FFF2-40B4-BE49-F238E27FC236}">
                    <a16:creationId xmlns:a16="http://schemas.microsoft.com/office/drawing/2014/main" xmlns="" id="{0FE219E2-BED5-40DF-B4AE-A2B0F98EF35F}"/>
                  </a:ext>
                </a:extLst>
              </p:cNvPr>
              <p:cNvSpPr/>
              <p:nvPr/>
            </p:nvSpPr>
            <p:spPr>
              <a:xfrm>
                <a:off x="11674968" y="8268753"/>
                <a:ext cx="765879" cy="1258230"/>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Lst>
                <a:ahLst/>
                <a:cxnLst>
                  <a:cxn ang="0">
                    <a:pos x="connsiteX0" y="connsiteY0"/>
                  </a:cxn>
                  <a:cxn ang="0">
                    <a:pos x="connsiteX1" y="connsiteY1"/>
                  </a:cxn>
                  <a:cxn ang="0">
                    <a:pos x="connsiteX2" y="connsiteY2"/>
                  </a:cxn>
                  <a:cxn ang="0">
                    <a:pos x="connsiteX3" y="connsiteY3"/>
                  </a:cxn>
                </a:cxnLst>
                <a:rect l="l" t="t" r="r" b="b"/>
                <a:pathLst>
                  <a:path w="266700" h="438150">
                    <a:moveTo>
                      <a:pt x="0" y="0"/>
                    </a:moveTo>
                    <a:lnTo>
                      <a:pt x="19050" y="438150"/>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7" name="Freeform: Shape 106">
                <a:extLst>
                  <a:ext uri="{FF2B5EF4-FFF2-40B4-BE49-F238E27FC236}">
                    <a16:creationId xmlns:a16="http://schemas.microsoft.com/office/drawing/2014/main" xmlns="" id="{760B529C-0824-4515-BB90-4F2A23E61057}"/>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8" name="Freeform: Shape 107">
                <a:extLst>
                  <a:ext uri="{FF2B5EF4-FFF2-40B4-BE49-F238E27FC236}">
                    <a16:creationId xmlns:a16="http://schemas.microsoft.com/office/drawing/2014/main" xmlns="" id="{1A1B5FBD-480E-486F-84F2-9BEEE8B6810D}"/>
                  </a:ext>
                </a:extLst>
              </p:cNvPr>
              <p:cNvSpPr/>
              <p:nvPr/>
            </p:nvSpPr>
            <p:spPr>
              <a:xfrm>
                <a:off x="5704433" y="5540923"/>
                <a:ext cx="793232" cy="589649"/>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Lst>
                <a:ahLst/>
                <a:cxnLst>
                  <a:cxn ang="0">
                    <a:pos x="connsiteX0" y="connsiteY0"/>
                  </a:cxn>
                  <a:cxn ang="0">
                    <a:pos x="connsiteX1" y="connsiteY1"/>
                  </a:cxn>
                  <a:cxn ang="0">
                    <a:pos x="connsiteX2" y="connsiteY2"/>
                  </a:cxn>
                  <a:cxn ang="0">
                    <a:pos x="connsiteX3" y="connsiteY3"/>
                  </a:cxn>
                </a:cxnLst>
                <a:rect l="l" t="t" r="r" b="b"/>
                <a:pathLst>
                  <a:path w="276225" h="205332">
                    <a:moveTo>
                      <a:pt x="157232" y="0"/>
                    </a:moveTo>
                    <a:lnTo>
                      <a:pt x="0" y="205332"/>
                    </a:lnTo>
                    <a:lnTo>
                      <a:pt x="276225" y="157707"/>
                    </a:lnTo>
                    <a:lnTo>
                      <a:pt x="15723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9" name="Freeform: Shape 108">
                <a:extLst>
                  <a:ext uri="{FF2B5EF4-FFF2-40B4-BE49-F238E27FC236}">
                    <a16:creationId xmlns:a16="http://schemas.microsoft.com/office/drawing/2014/main" xmlns="" id="{45E97D55-1A29-4ABE-B23A-52B9D0F56293}"/>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10" name="Freeform: Shape 109">
                <a:extLst>
                  <a:ext uri="{FF2B5EF4-FFF2-40B4-BE49-F238E27FC236}">
                    <a16:creationId xmlns:a16="http://schemas.microsoft.com/office/drawing/2014/main" xmlns="" id="{A674B560-08BC-493A-BEB3-17217BCE660C}"/>
                  </a:ext>
                </a:extLst>
              </p:cNvPr>
              <p:cNvSpPr/>
              <p:nvPr/>
            </p:nvSpPr>
            <p:spPr>
              <a:xfrm>
                <a:off x="10143209" y="2425829"/>
                <a:ext cx="2926752" cy="3993512"/>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Lst>
                <a:ahLst/>
                <a:cxnLst>
                  <a:cxn ang="0">
                    <a:pos x="connsiteX0" y="connsiteY0"/>
                  </a:cxn>
                  <a:cxn ang="0">
                    <a:pos x="connsiteX1" y="connsiteY1"/>
                  </a:cxn>
                  <a:cxn ang="0">
                    <a:pos x="connsiteX2" y="connsiteY2"/>
                  </a:cxn>
                  <a:cxn ang="0">
                    <a:pos x="connsiteX3" y="connsiteY3"/>
                  </a:cxn>
                </a:cxnLst>
                <a:rect l="l" t="t" r="r" b="b"/>
                <a:pathLst>
                  <a:path w="1019175" h="1390650">
                    <a:moveTo>
                      <a:pt x="1019175" y="0"/>
                    </a:moveTo>
                    <a:lnTo>
                      <a:pt x="0" y="295275"/>
                    </a:lnTo>
                    <a:lnTo>
                      <a:pt x="19050" y="1390650"/>
                    </a:lnTo>
                    <a:lnTo>
                      <a:pt x="101917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11" name="Freeform: Shape 110">
                <a:extLst>
                  <a:ext uri="{FF2B5EF4-FFF2-40B4-BE49-F238E27FC236}">
                    <a16:creationId xmlns:a16="http://schemas.microsoft.com/office/drawing/2014/main" xmlns="" id="{A609599D-CB93-4845-9B8E-C8A407CDF7BA}"/>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12" name="Freeform: Shape 111">
                <a:extLst>
                  <a:ext uri="{FF2B5EF4-FFF2-40B4-BE49-F238E27FC236}">
                    <a16:creationId xmlns:a16="http://schemas.microsoft.com/office/drawing/2014/main" xmlns="" id="{18D7141E-3E01-4877-B1E7-2FB9489576F5}"/>
                  </a:ext>
                </a:extLst>
              </p:cNvPr>
              <p:cNvSpPr/>
              <p:nvPr/>
            </p:nvSpPr>
            <p:spPr>
              <a:xfrm>
                <a:off x="7708809" y="717502"/>
                <a:ext cx="2543812" cy="6236443"/>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Lst>
                <a:ahLst/>
                <a:cxnLst>
                  <a:cxn ang="0">
                    <a:pos x="connsiteX0" y="connsiteY0"/>
                  </a:cxn>
                  <a:cxn ang="0">
                    <a:pos x="connsiteX1" y="connsiteY1"/>
                  </a:cxn>
                  <a:cxn ang="0">
                    <a:pos x="connsiteX2" y="connsiteY2"/>
                  </a:cxn>
                  <a:cxn ang="0">
                    <a:pos x="connsiteX3" y="connsiteY3"/>
                  </a:cxn>
                </a:cxnLst>
                <a:rect l="l" t="t" r="r" b="b"/>
                <a:pathLst>
                  <a:path w="885825" h="2171700">
                    <a:moveTo>
                      <a:pt x="0" y="914400"/>
                    </a:moveTo>
                    <a:lnTo>
                      <a:pt x="871538" y="0"/>
                    </a:lnTo>
                    <a:cubicBezTo>
                      <a:pt x="876300" y="723900"/>
                      <a:pt x="881063" y="1447800"/>
                      <a:pt x="885825" y="2171700"/>
                    </a:cubicBezTo>
                    <a:lnTo>
                      <a:pt x="0" y="91440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8" name="Group 17">
              <a:extLst>
                <a:ext uri="{FF2B5EF4-FFF2-40B4-BE49-F238E27FC236}">
                  <a16:creationId xmlns:a16="http://schemas.microsoft.com/office/drawing/2014/main" xmlns="" id="{61EE2201-2FD3-435F-A07C-D09FFE6146C3}"/>
                </a:ext>
              </a:extLst>
            </p:cNvPr>
            <p:cNvGrpSpPr/>
            <p:nvPr/>
          </p:nvGrpSpPr>
          <p:grpSpPr>
            <a:xfrm rot="20275744" flipH="1">
              <a:off x="8479089" y="5341625"/>
              <a:ext cx="1416763" cy="1605575"/>
              <a:chOff x="5365048" y="479821"/>
              <a:chExt cx="8036930" cy="9108010"/>
            </a:xfrm>
          </p:grpSpPr>
          <p:sp>
            <p:nvSpPr>
              <p:cNvPr id="99" name="Freeform: Shape 98">
                <a:extLst>
                  <a:ext uri="{FF2B5EF4-FFF2-40B4-BE49-F238E27FC236}">
                    <a16:creationId xmlns:a16="http://schemas.microsoft.com/office/drawing/2014/main" xmlns="" id="{C38FBDB8-70EB-4F7B-87EA-E213DE6AB812}"/>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0" name="Freeform: Shape 99">
                <a:extLst>
                  <a:ext uri="{FF2B5EF4-FFF2-40B4-BE49-F238E27FC236}">
                    <a16:creationId xmlns:a16="http://schemas.microsoft.com/office/drawing/2014/main" xmlns="" id="{1E66548C-71B6-471E-8C87-3900F09FD786}"/>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1" name="Freeform: Shape 100">
                <a:extLst>
                  <a:ext uri="{FF2B5EF4-FFF2-40B4-BE49-F238E27FC236}">
                    <a16:creationId xmlns:a16="http://schemas.microsoft.com/office/drawing/2014/main" xmlns="" id="{79A4AE8E-40D8-4081-B62F-15A1938C11CF}"/>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2" name="Freeform: Shape 101">
                <a:extLst>
                  <a:ext uri="{FF2B5EF4-FFF2-40B4-BE49-F238E27FC236}">
                    <a16:creationId xmlns:a16="http://schemas.microsoft.com/office/drawing/2014/main" xmlns="" id="{BAFC1D33-3C39-4879-B1A4-2BEE377C2E0F}"/>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3" name="Freeform: Shape 102">
                <a:extLst>
                  <a:ext uri="{FF2B5EF4-FFF2-40B4-BE49-F238E27FC236}">
                    <a16:creationId xmlns:a16="http://schemas.microsoft.com/office/drawing/2014/main" xmlns="" id="{E82D3C89-C7BB-417E-BE98-A49AD6203D96}"/>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4" name="Freeform: Shape 103">
                <a:extLst>
                  <a:ext uri="{FF2B5EF4-FFF2-40B4-BE49-F238E27FC236}">
                    <a16:creationId xmlns:a16="http://schemas.microsoft.com/office/drawing/2014/main" xmlns="" id="{8F587926-8F95-42C0-842D-E38CBAAC7597}"/>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5" name="Freeform: Shape 104">
                <a:extLst>
                  <a:ext uri="{FF2B5EF4-FFF2-40B4-BE49-F238E27FC236}">
                    <a16:creationId xmlns:a16="http://schemas.microsoft.com/office/drawing/2014/main" xmlns="" id="{0A8F6546-3A7E-486A-80AB-1B93764116FB}"/>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9" name="Group 18">
              <a:extLst>
                <a:ext uri="{FF2B5EF4-FFF2-40B4-BE49-F238E27FC236}">
                  <a16:creationId xmlns:a16="http://schemas.microsoft.com/office/drawing/2014/main" xmlns="" id="{4AE3CE47-66EF-4B91-AE28-182BE821CFA5}"/>
                </a:ext>
              </a:extLst>
            </p:cNvPr>
            <p:cNvGrpSpPr/>
            <p:nvPr/>
          </p:nvGrpSpPr>
          <p:grpSpPr>
            <a:xfrm rot="20275744" flipH="1">
              <a:off x="10278521" y="5974428"/>
              <a:ext cx="496268" cy="512648"/>
              <a:chOff x="5365048" y="1982197"/>
              <a:chExt cx="7362621" cy="7605634"/>
            </a:xfrm>
          </p:grpSpPr>
          <p:sp>
            <p:nvSpPr>
              <p:cNvPr id="92" name="Freeform: Shape 91">
                <a:extLst>
                  <a:ext uri="{FF2B5EF4-FFF2-40B4-BE49-F238E27FC236}">
                    <a16:creationId xmlns:a16="http://schemas.microsoft.com/office/drawing/2014/main" xmlns="" id="{60F9631F-CF20-4497-A7A0-5E42637FEE72}"/>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3" name="Freeform: Shape 92">
                <a:extLst>
                  <a:ext uri="{FF2B5EF4-FFF2-40B4-BE49-F238E27FC236}">
                    <a16:creationId xmlns:a16="http://schemas.microsoft.com/office/drawing/2014/main" xmlns="" id="{B231E4A5-F67A-4206-9BE7-18B302529CB9}"/>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4" name="Freeform: Shape 93">
                <a:extLst>
                  <a:ext uri="{FF2B5EF4-FFF2-40B4-BE49-F238E27FC236}">
                    <a16:creationId xmlns:a16="http://schemas.microsoft.com/office/drawing/2014/main" xmlns="" id="{7B94567D-9A0D-4BCA-8FAE-4777C8EE4605}"/>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5" name="Freeform: Shape 94">
                <a:extLst>
                  <a:ext uri="{FF2B5EF4-FFF2-40B4-BE49-F238E27FC236}">
                    <a16:creationId xmlns:a16="http://schemas.microsoft.com/office/drawing/2014/main" xmlns="" id="{0ABA9635-313D-473B-BA77-DA14528910D2}"/>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6" name="Freeform: Shape 95">
                <a:extLst>
                  <a:ext uri="{FF2B5EF4-FFF2-40B4-BE49-F238E27FC236}">
                    <a16:creationId xmlns:a16="http://schemas.microsoft.com/office/drawing/2014/main" xmlns="" id="{57B0118B-B35B-49D5-8D4F-D00EEE4396F0}"/>
                  </a:ext>
                </a:extLst>
              </p:cNvPr>
              <p:cNvSpPr/>
              <p:nvPr/>
            </p:nvSpPr>
            <p:spPr>
              <a:xfrm>
                <a:off x="9871173" y="3444023"/>
                <a:ext cx="1940058" cy="2975318"/>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 name="connsiteX0" fmla="*/ 1247497 w 1247497"/>
                  <a:gd name="connsiteY0" fmla="*/ 0 h 1024830"/>
                  <a:gd name="connsiteX1" fmla="*/ 0 w 1247497"/>
                  <a:gd name="connsiteY1" fmla="*/ 277330 h 1024830"/>
                  <a:gd name="connsiteX2" fmla="*/ 113780 w 1247497"/>
                  <a:gd name="connsiteY2" fmla="*/ 1024830 h 1024830"/>
                  <a:gd name="connsiteX3" fmla="*/ 1247497 w 1247497"/>
                  <a:gd name="connsiteY3" fmla="*/ 0 h 1024830"/>
                  <a:gd name="connsiteX0" fmla="*/ 675581 w 675581"/>
                  <a:gd name="connsiteY0" fmla="*/ 0 h 1036087"/>
                  <a:gd name="connsiteX1" fmla="*/ 0 w 675581"/>
                  <a:gd name="connsiteY1" fmla="*/ 288587 h 1036087"/>
                  <a:gd name="connsiteX2" fmla="*/ 113780 w 675581"/>
                  <a:gd name="connsiteY2" fmla="*/ 1036087 h 1036087"/>
                  <a:gd name="connsiteX3" fmla="*/ 675581 w 675581"/>
                  <a:gd name="connsiteY3" fmla="*/ 0 h 1036087"/>
                </a:gdLst>
                <a:ahLst/>
                <a:cxnLst>
                  <a:cxn ang="0">
                    <a:pos x="connsiteX0" y="connsiteY0"/>
                  </a:cxn>
                  <a:cxn ang="0">
                    <a:pos x="connsiteX1" y="connsiteY1"/>
                  </a:cxn>
                  <a:cxn ang="0">
                    <a:pos x="connsiteX2" y="connsiteY2"/>
                  </a:cxn>
                  <a:cxn ang="0">
                    <a:pos x="connsiteX3" y="connsiteY3"/>
                  </a:cxn>
                </a:cxnLst>
                <a:rect l="l" t="t" r="r" b="b"/>
                <a:pathLst>
                  <a:path w="675581" h="1036087">
                    <a:moveTo>
                      <a:pt x="675581" y="0"/>
                    </a:moveTo>
                    <a:lnTo>
                      <a:pt x="0" y="288587"/>
                    </a:lnTo>
                    <a:lnTo>
                      <a:pt x="113780" y="1036087"/>
                    </a:lnTo>
                    <a:lnTo>
                      <a:pt x="675581"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7" name="Freeform: Shape 96">
                <a:extLst>
                  <a:ext uri="{FF2B5EF4-FFF2-40B4-BE49-F238E27FC236}">
                    <a16:creationId xmlns:a16="http://schemas.microsoft.com/office/drawing/2014/main" xmlns="" id="{19A46A83-2DB9-4779-A800-7D745426240C}"/>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8" name="Freeform: Shape 97">
                <a:extLst>
                  <a:ext uri="{FF2B5EF4-FFF2-40B4-BE49-F238E27FC236}">
                    <a16:creationId xmlns:a16="http://schemas.microsoft.com/office/drawing/2014/main" xmlns="" id="{5FEFBC12-2ACF-419F-A13F-CA7CBC552D4A}"/>
                  </a:ext>
                </a:extLst>
              </p:cNvPr>
              <p:cNvSpPr/>
              <p:nvPr/>
            </p:nvSpPr>
            <p:spPr>
              <a:xfrm>
                <a:off x="7708809" y="1982197"/>
                <a:ext cx="2543813" cy="4971750"/>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 name="connsiteX0" fmla="*/ 0 w 993639"/>
                  <a:gd name="connsiteY0" fmla="*/ 595440 h 1852740"/>
                  <a:gd name="connsiteX1" fmla="*/ 993498 w 993639"/>
                  <a:gd name="connsiteY1" fmla="*/ 0 h 1852740"/>
                  <a:gd name="connsiteX2" fmla="*/ 885825 w 993639"/>
                  <a:gd name="connsiteY2" fmla="*/ 1852740 h 1852740"/>
                  <a:gd name="connsiteX3" fmla="*/ 0 w 993639"/>
                  <a:gd name="connsiteY3" fmla="*/ 595440 h 1852740"/>
                  <a:gd name="connsiteX0" fmla="*/ 0 w 885825"/>
                  <a:gd name="connsiteY0" fmla="*/ 473999 h 1731299"/>
                  <a:gd name="connsiteX1" fmla="*/ 784851 w 885825"/>
                  <a:gd name="connsiteY1" fmla="*/ 0 h 1731299"/>
                  <a:gd name="connsiteX2" fmla="*/ 885825 w 885825"/>
                  <a:gd name="connsiteY2" fmla="*/ 1731299 h 1731299"/>
                  <a:gd name="connsiteX3" fmla="*/ 0 w 885825"/>
                  <a:gd name="connsiteY3" fmla="*/ 473999 h 1731299"/>
                </a:gdLst>
                <a:ahLst/>
                <a:cxnLst>
                  <a:cxn ang="0">
                    <a:pos x="connsiteX0" y="connsiteY0"/>
                  </a:cxn>
                  <a:cxn ang="0">
                    <a:pos x="connsiteX1" y="connsiteY1"/>
                  </a:cxn>
                  <a:cxn ang="0">
                    <a:pos x="connsiteX2" y="connsiteY2"/>
                  </a:cxn>
                  <a:cxn ang="0">
                    <a:pos x="connsiteX3" y="connsiteY3"/>
                  </a:cxn>
                </a:cxnLst>
                <a:rect l="l" t="t" r="r" b="b"/>
                <a:pathLst>
                  <a:path w="885825" h="1731299">
                    <a:moveTo>
                      <a:pt x="0" y="473999"/>
                    </a:moveTo>
                    <a:lnTo>
                      <a:pt x="784851" y="0"/>
                    </a:lnTo>
                    <a:cubicBezTo>
                      <a:pt x="789613" y="723900"/>
                      <a:pt x="881063" y="1007399"/>
                      <a:pt x="885825" y="1731299"/>
                    </a:cubicBezTo>
                    <a:lnTo>
                      <a:pt x="0" y="473999"/>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20" name="Group 19">
              <a:extLst>
                <a:ext uri="{FF2B5EF4-FFF2-40B4-BE49-F238E27FC236}">
                  <a16:creationId xmlns:a16="http://schemas.microsoft.com/office/drawing/2014/main" xmlns="" id="{940133F7-DCF5-4682-A5BD-1BE01D4BA622}"/>
                </a:ext>
              </a:extLst>
            </p:cNvPr>
            <p:cNvGrpSpPr/>
            <p:nvPr/>
          </p:nvGrpSpPr>
          <p:grpSpPr>
            <a:xfrm rot="20275744" flipH="1">
              <a:off x="11620616" y="3813253"/>
              <a:ext cx="1199247" cy="1359069"/>
              <a:chOff x="5365051" y="479822"/>
              <a:chExt cx="8036930" cy="9108006"/>
            </a:xfrm>
          </p:grpSpPr>
          <p:sp>
            <p:nvSpPr>
              <p:cNvPr id="85" name="Freeform: Shape 84">
                <a:extLst>
                  <a:ext uri="{FF2B5EF4-FFF2-40B4-BE49-F238E27FC236}">
                    <a16:creationId xmlns:a16="http://schemas.microsoft.com/office/drawing/2014/main" xmlns="" id="{D6BEBB27-095C-4AFA-B403-17C76B0DFB21}"/>
                  </a:ext>
                </a:extLst>
              </p:cNvPr>
              <p:cNvSpPr/>
              <p:nvPr/>
            </p:nvSpPr>
            <p:spPr>
              <a:xfrm>
                <a:off x="11674978" y="8268752"/>
                <a:ext cx="1052698" cy="1319076"/>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6" name="Freeform: Shape 85">
                <a:extLst>
                  <a:ext uri="{FF2B5EF4-FFF2-40B4-BE49-F238E27FC236}">
                    <a16:creationId xmlns:a16="http://schemas.microsoft.com/office/drawing/2014/main" xmlns="" id="{8D19BA74-FF22-4761-B6B0-956F195A6D99}"/>
                  </a:ext>
                </a:extLst>
              </p:cNvPr>
              <p:cNvSpPr/>
              <p:nvPr/>
            </p:nvSpPr>
            <p:spPr>
              <a:xfrm>
                <a:off x="9107333" y="6879848"/>
                <a:ext cx="3333521" cy="1613813"/>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7" name="Freeform: Shape 86">
                <a:extLst>
                  <a:ext uri="{FF2B5EF4-FFF2-40B4-BE49-F238E27FC236}">
                    <a16:creationId xmlns:a16="http://schemas.microsoft.com/office/drawing/2014/main" xmlns="" id="{84079D17-A7B8-41ED-AA14-FFCC27781402}"/>
                  </a:ext>
                </a:extLst>
              </p:cNvPr>
              <p:cNvSpPr/>
              <p:nvPr/>
            </p:nvSpPr>
            <p:spPr>
              <a:xfrm>
                <a:off x="5365051" y="5540920"/>
                <a:ext cx="1132614" cy="452887"/>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8" name="Freeform: Shape 87">
                <a:extLst>
                  <a:ext uri="{FF2B5EF4-FFF2-40B4-BE49-F238E27FC236}">
                    <a16:creationId xmlns:a16="http://schemas.microsoft.com/office/drawing/2014/main" xmlns="" id="{5A153433-C2BE-4FC2-9938-946FA50DABBC}"/>
                  </a:ext>
                </a:extLst>
              </p:cNvPr>
              <p:cNvSpPr/>
              <p:nvPr/>
            </p:nvSpPr>
            <p:spPr>
              <a:xfrm>
                <a:off x="6149703" y="5215816"/>
                <a:ext cx="1586462" cy="2373445"/>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9" name="Freeform: Shape 88">
                <a:extLst>
                  <a:ext uri="{FF2B5EF4-FFF2-40B4-BE49-F238E27FC236}">
                    <a16:creationId xmlns:a16="http://schemas.microsoft.com/office/drawing/2014/main" xmlns="" id="{E497F288-FA17-44BC-99E1-44CB677F74EF}"/>
                  </a:ext>
                </a:extLst>
              </p:cNvPr>
              <p:cNvSpPr/>
              <p:nvPr/>
            </p:nvSpPr>
            <p:spPr>
              <a:xfrm>
                <a:off x="9871175" y="2566273"/>
                <a:ext cx="3530806"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0" name="Freeform: Shape 89">
                <a:extLst>
                  <a:ext uri="{FF2B5EF4-FFF2-40B4-BE49-F238E27FC236}">
                    <a16:creationId xmlns:a16="http://schemas.microsoft.com/office/drawing/2014/main" xmlns="" id="{ADB712A1-4C82-4915-9CAE-EC905DCE0276}"/>
                  </a:ext>
                </a:extLst>
              </p:cNvPr>
              <p:cNvSpPr/>
              <p:nvPr/>
            </p:nvSpPr>
            <p:spPr>
              <a:xfrm>
                <a:off x="7585443" y="3324704"/>
                <a:ext cx="2667181" cy="4626400"/>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1" name="Freeform: Shape 90">
                <a:extLst>
                  <a:ext uri="{FF2B5EF4-FFF2-40B4-BE49-F238E27FC236}">
                    <a16:creationId xmlns:a16="http://schemas.microsoft.com/office/drawing/2014/main" xmlns="" id="{DA9CB4A5-03BD-4C87-9BBE-26024EDEC045}"/>
                  </a:ext>
                </a:extLst>
              </p:cNvPr>
              <p:cNvSpPr/>
              <p:nvPr/>
            </p:nvSpPr>
            <p:spPr>
              <a:xfrm>
                <a:off x="7708807" y="479822"/>
                <a:ext cx="2543816" cy="6474125"/>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21" name="Group 20">
              <a:extLst>
                <a:ext uri="{FF2B5EF4-FFF2-40B4-BE49-F238E27FC236}">
                  <a16:creationId xmlns:a16="http://schemas.microsoft.com/office/drawing/2014/main" xmlns="" id="{2BEA25B0-6ADB-4E65-A885-91605593EF76}"/>
                </a:ext>
              </a:extLst>
            </p:cNvPr>
            <p:cNvGrpSpPr/>
            <p:nvPr/>
          </p:nvGrpSpPr>
          <p:grpSpPr>
            <a:xfrm rot="20073958" flipH="1">
              <a:off x="10116519" y="4915091"/>
              <a:ext cx="1567652" cy="1079675"/>
              <a:chOff x="3667032" y="1708483"/>
              <a:chExt cx="8105829" cy="5582653"/>
            </a:xfrm>
          </p:grpSpPr>
          <p:sp>
            <p:nvSpPr>
              <p:cNvPr id="78" name="Freeform: Shape 77">
                <a:extLst>
                  <a:ext uri="{FF2B5EF4-FFF2-40B4-BE49-F238E27FC236}">
                    <a16:creationId xmlns:a16="http://schemas.microsoft.com/office/drawing/2014/main" xmlns="" id="{008703A4-BAA0-4F5F-9B10-0BBAA113032A}"/>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9" name="Freeform: Shape 78">
                <a:extLst>
                  <a:ext uri="{FF2B5EF4-FFF2-40B4-BE49-F238E27FC236}">
                    <a16:creationId xmlns:a16="http://schemas.microsoft.com/office/drawing/2014/main" xmlns="" id="{AAD0819E-5EAE-42CC-B768-6E7B0A2B9116}"/>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0" name="Freeform: Shape 79">
                <a:extLst>
                  <a:ext uri="{FF2B5EF4-FFF2-40B4-BE49-F238E27FC236}">
                    <a16:creationId xmlns:a16="http://schemas.microsoft.com/office/drawing/2014/main" xmlns="" id="{E5247C33-6FF5-4BA0-9003-8730281C36B6}"/>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1" name="Freeform: Shape 80">
                <a:extLst>
                  <a:ext uri="{FF2B5EF4-FFF2-40B4-BE49-F238E27FC236}">
                    <a16:creationId xmlns:a16="http://schemas.microsoft.com/office/drawing/2014/main" xmlns="" id="{0D5EE29B-A225-4F5E-B847-6E0C79A9FA25}"/>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2" name="Freeform: Shape 81">
                <a:extLst>
                  <a:ext uri="{FF2B5EF4-FFF2-40B4-BE49-F238E27FC236}">
                    <a16:creationId xmlns:a16="http://schemas.microsoft.com/office/drawing/2014/main" xmlns="" id="{AC1EB51F-FE37-483B-A305-E0C24C334166}"/>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3" name="Freeform: Shape 82">
                <a:extLst>
                  <a:ext uri="{FF2B5EF4-FFF2-40B4-BE49-F238E27FC236}">
                    <a16:creationId xmlns:a16="http://schemas.microsoft.com/office/drawing/2014/main" xmlns="" id="{48CD9D1C-AC91-4B64-BB60-82D3B7EB8610}"/>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4" name="Freeform: Shape 83">
                <a:extLst>
                  <a:ext uri="{FF2B5EF4-FFF2-40B4-BE49-F238E27FC236}">
                    <a16:creationId xmlns:a16="http://schemas.microsoft.com/office/drawing/2014/main" xmlns="" id="{2F647630-00A7-4047-AC99-F551EA2565AA}"/>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grpSp>
          <p:nvGrpSpPr>
            <p:cNvPr id="22" name="Group 21">
              <a:extLst>
                <a:ext uri="{FF2B5EF4-FFF2-40B4-BE49-F238E27FC236}">
                  <a16:creationId xmlns:a16="http://schemas.microsoft.com/office/drawing/2014/main" xmlns="" id="{A7528805-8D13-4693-BE99-BCA03E9788AB}"/>
                </a:ext>
              </a:extLst>
            </p:cNvPr>
            <p:cNvGrpSpPr/>
            <p:nvPr/>
          </p:nvGrpSpPr>
          <p:grpSpPr>
            <a:xfrm rot="20073958" flipH="1">
              <a:off x="10286237" y="3877079"/>
              <a:ext cx="981094" cy="675699"/>
              <a:chOff x="3667032" y="1708483"/>
              <a:chExt cx="8105829" cy="5582653"/>
            </a:xfrm>
          </p:grpSpPr>
          <p:sp>
            <p:nvSpPr>
              <p:cNvPr id="71" name="Freeform: Shape 70">
                <a:extLst>
                  <a:ext uri="{FF2B5EF4-FFF2-40B4-BE49-F238E27FC236}">
                    <a16:creationId xmlns:a16="http://schemas.microsoft.com/office/drawing/2014/main" xmlns="" id="{D3EC2A60-F9FB-4471-B449-39059652BB57}"/>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2" name="Freeform: Shape 71">
                <a:extLst>
                  <a:ext uri="{FF2B5EF4-FFF2-40B4-BE49-F238E27FC236}">
                    <a16:creationId xmlns:a16="http://schemas.microsoft.com/office/drawing/2014/main" xmlns="" id="{28BC0636-1D4E-4CFB-91C9-EDBAA49753C8}"/>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3" name="Freeform: Shape 72">
                <a:extLst>
                  <a:ext uri="{FF2B5EF4-FFF2-40B4-BE49-F238E27FC236}">
                    <a16:creationId xmlns:a16="http://schemas.microsoft.com/office/drawing/2014/main" xmlns="" id="{6B28CBF5-45CD-49CB-96E5-50B20A26078A}"/>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4" name="Freeform: Shape 73">
                <a:extLst>
                  <a:ext uri="{FF2B5EF4-FFF2-40B4-BE49-F238E27FC236}">
                    <a16:creationId xmlns:a16="http://schemas.microsoft.com/office/drawing/2014/main" xmlns="" id="{49D4DFC2-725D-4BCF-A10B-BB15DF395B7E}"/>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5" name="Freeform: Shape 74">
                <a:extLst>
                  <a:ext uri="{FF2B5EF4-FFF2-40B4-BE49-F238E27FC236}">
                    <a16:creationId xmlns:a16="http://schemas.microsoft.com/office/drawing/2014/main" xmlns="" id="{98A9D4C7-E532-4FB6-BC6A-9D5B7D8FAABE}"/>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6" name="Freeform: Shape 75">
                <a:extLst>
                  <a:ext uri="{FF2B5EF4-FFF2-40B4-BE49-F238E27FC236}">
                    <a16:creationId xmlns:a16="http://schemas.microsoft.com/office/drawing/2014/main" xmlns="" id="{E6CA5827-46B2-4DBE-99DD-E30487914114}"/>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7" name="Freeform: Shape 76">
                <a:extLst>
                  <a:ext uri="{FF2B5EF4-FFF2-40B4-BE49-F238E27FC236}">
                    <a16:creationId xmlns:a16="http://schemas.microsoft.com/office/drawing/2014/main" xmlns="" id="{83B6924C-1237-49BB-96BB-BBE34ACC612E}"/>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23" name="Group 22">
              <a:extLst>
                <a:ext uri="{FF2B5EF4-FFF2-40B4-BE49-F238E27FC236}">
                  <a16:creationId xmlns:a16="http://schemas.microsoft.com/office/drawing/2014/main" xmlns="" id="{75BD27C1-2908-4FE4-9450-C1BFDABB535B}"/>
                </a:ext>
              </a:extLst>
            </p:cNvPr>
            <p:cNvGrpSpPr/>
            <p:nvPr/>
          </p:nvGrpSpPr>
          <p:grpSpPr>
            <a:xfrm rot="20275744" flipH="1">
              <a:off x="10178216" y="1637990"/>
              <a:ext cx="1416763" cy="1605575"/>
              <a:chOff x="5365048" y="479821"/>
              <a:chExt cx="8036930" cy="9108010"/>
            </a:xfrm>
          </p:grpSpPr>
          <p:sp>
            <p:nvSpPr>
              <p:cNvPr id="64" name="Freeform: Shape 63">
                <a:extLst>
                  <a:ext uri="{FF2B5EF4-FFF2-40B4-BE49-F238E27FC236}">
                    <a16:creationId xmlns:a16="http://schemas.microsoft.com/office/drawing/2014/main" xmlns="" id="{A9D5CFE7-A417-439B-86D7-D8421C9E12FE}"/>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5" name="Freeform: Shape 64">
                <a:extLst>
                  <a:ext uri="{FF2B5EF4-FFF2-40B4-BE49-F238E27FC236}">
                    <a16:creationId xmlns:a16="http://schemas.microsoft.com/office/drawing/2014/main" xmlns="" id="{FE9AB9B6-11AE-469F-8932-A35799250133}"/>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6" name="Freeform: Shape 65">
                <a:extLst>
                  <a:ext uri="{FF2B5EF4-FFF2-40B4-BE49-F238E27FC236}">
                    <a16:creationId xmlns:a16="http://schemas.microsoft.com/office/drawing/2014/main" xmlns="" id="{2AE25715-8623-4E93-AE80-524A427AAEB1}"/>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7" name="Freeform: Shape 66">
                <a:extLst>
                  <a:ext uri="{FF2B5EF4-FFF2-40B4-BE49-F238E27FC236}">
                    <a16:creationId xmlns:a16="http://schemas.microsoft.com/office/drawing/2014/main" xmlns="" id="{95E419DC-3900-4B7E-A244-1205F9A87959}"/>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8" name="Freeform: Shape 67">
                <a:extLst>
                  <a:ext uri="{FF2B5EF4-FFF2-40B4-BE49-F238E27FC236}">
                    <a16:creationId xmlns:a16="http://schemas.microsoft.com/office/drawing/2014/main" xmlns="" id="{82FE00A3-9100-4885-8ECF-CB470CE36F32}"/>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9" name="Freeform: Shape 68">
                <a:extLst>
                  <a:ext uri="{FF2B5EF4-FFF2-40B4-BE49-F238E27FC236}">
                    <a16:creationId xmlns:a16="http://schemas.microsoft.com/office/drawing/2014/main" xmlns="" id="{0DDAC6FE-FCDE-4D2C-B938-054DDDD8ACCF}"/>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0" name="Freeform: Shape 69">
                <a:extLst>
                  <a:ext uri="{FF2B5EF4-FFF2-40B4-BE49-F238E27FC236}">
                    <a16:creationId xmlns:a16="http://schemas.microsoft.com/office/drawing/2014/main" xmlns="" id="{D1D7C540-22E3-4711-AB84-89F6592B86D8}"/>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24" name="Group 23">
              <a:extLst>
                <a:ext uri="{FF2B5EF4-FFF2-40B4-BE49-F238E27FC236}">
                  <a16:creationId xmlns:a16="http://schemas.microsoft.com/office/drawing/2014/main" xmlns="" id="{744CBA99-087B-4F40-B4C6-09285F0A87F7}"/>
                </a:ext>
              </a:extLst>
            </p:cNvPr>
            <p:cNvGrpSpPr/>
            <p:nvPr/>
          </p:nvGrpSpPr>
          <p:grpSpPr>
            <a:xfrm rot="20275744" flipH="1">
              <a:off x="11852978" y="2424207"/>
              <a:ext cx="1074020" cy="1217154"/>
              <a:chOff x="5365048" y="479821"/>
              <a:chExt cx="8036930" cy="9108010"/>
            </a:xfrm>
          </p:grpSpPr>
          <p:sp>
            <p:nvSpPr>
              <p:cNvPr id="57" name="Freeform: Shape 56">
                <a:extLst>
                  <a:ext uri="{FF2B5EF4-FFF2-40B4-BE49-F238E27FC236}">
                    <a16:creationId xmlns:a16="http://schemas.microsoft.com/office/drawing/2014/main" xmlns="" id="{327AFD2C-F2AA-4193-8CA0-162EB635D8E1}"/>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8" name="Freeform: Shape 57">
                <a:extLst>
                  <a:ext uri="{FF2B5EF4-FFF2-40B4-BE49-F238E27FC236}">
                    <a16:creationId xmlns:a16="http://schemas.microsoft.com/office/drawing/2014/main" xmlns="" id="{8CE7568C-BA63-4361-AF9A-5390E0B456FC}"/>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9" name="Freeform: Shape 58">
                <a:extLst>
                  <a:ext uri="{FF2B5EF4-FFF2-40B4-BE49-F238E27FC236}">
                    <a16:creationId xmlns:a16="http://schemas.microsoft.com/office/drawing/2014/main" xmlns="" id="{9E9A3C6F-51F8-4BB6-8552-DF5746FB05EB}"/>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0" name="Freeform: Shape 59">
                <a:extLst>
                  <a:ext uri="{FF2B5EF4-FFF2-40B4-BE49-F238E27FC236}">
                    <a16:creationId xmlns:a16="http://schemas.microsoft.com/office/drawing/2014/main" xmlns="" id="{2DCE7116-ED1F-4644-813C-26E532A941D6}"/>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1" name="Freeform: Shape 60">
                <a:extLst>
                  <a:ext uri="{FF2B5EF4-FFF2-40B4-BE49-F238E27FC236}">
                    <a16:creationId xmlns:a16="http://schemas.microsoft.com/office/drawing/2014/main" xmlns="" id="{BE1164F5-B81D-4C5A-A41F-0DBD9CBDAF8C}"/>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2" name="Freeform: Shape 61">
                <a:extLst>
                  <a:ext uri="{FF2B5EF4-FFF2-40B4-BE49-F238E27FC236}">
                    <a16:creationId xmlns:a16="http://schemas.microsoft.com/office/drawing/2014/main" xmlns="" id="{7624041E-4628-4F22-8DEC-332A1DEB08C0}"/>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3" name="Freeform: Shape 62">
                <a:extLst>
                  <a:ext uri="{FF2B5EF4-FFF2-40B4-BE49-F238E27FC236}">
                    <a16:creationId xmlns:a16="http://schemas.microsoft.com/office/drawing/2014/main" xmlns="" id="{288DD19C-2E47-4654-A1C9-084B9712F128}"/>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25" name="Group 24">
              <a:extLst>
                <a:ext uri="{FF2B5EF4-FFF2-40B4-BE49-F238E27FC236}">
                  <a16:creationId xmlns:a16="http://schemas.microsoft.com/office/drawing/2014/main" xmlns="" id="{D6377AC3-ED99-468F-8753-77701B417695}"/>
                </a:ext>
              </a:extLst>
            </p:cNvPr>
            <p:cNvGrpSpPr/>
            <p:nvPr/>
          </p:nvGrpSpPr>
          <p:grpSpPr>
            <a:xfrm rot="21043784" flipH="1">
              <a:off x="12949687" y="4848328"/>
              <a:ext cx="885221" cy="609671"/>
              <a:chOff x="3667032" y="1708483"/>
              <a:chExt cx="8105829" cy="5582653"/>
            </a:xfrm>
          </p:grpSpPr>
          <p:sp>
            <p:nvSpPr>
              <p:cNvPr id="50" name="Freeform: Shape 49">
                <a:extLst>
                  <a:ext uri="{FF2B5EF4-FFF2-40B4-BE49-F238E27FC236}">
                    <a16:creationId xmlns:a16="http://schemas.microsoft.com/office/drawing/2014/main" xmlns="" id="{A915AEA8-71B2-4AC1-B73A-E1A20A560743}"/>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1" name="Freeform: Shape 50">
                <a:extLst>
                  <a:ext uri="{FF2B5EF4-FFF2-40B4-BE49-F238E27FC236}">
                    <a16:creationId xmlns:a16="http://schemas.microsoft.com/office/drawing/2014/main" xmlns="" id="{8CDE1446-1F0E-4440-A018-3127FA216255}"/>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2" name="Freeform: Shape 51">
                <a:extLst>
                  <a:ext uri="{FF2B5EF4-FFF2-40B4-BE49-F238E27FC236}">
                    <a16:creationId xmlns:a16="http://schemas.microsoft.com/office/drawing/2014/main" xmlns="" id="{2F8DD070-9918-4EEC-9C8A-6EE61B6B9484}"/>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3" name="Freeform: Shape 52">
                <a:extLst>
                  <a:ext uri="{FF2B5EF4-FFF2-40B4-BE49-F238E27FC236}">
                    <a16:creationId xmlns:a16="http://schemas.microsoft.com/office/drawing/2014/main" xmlns="" id="{7FE28E48-09F5-454C-9C41-3A0CF199E40A}"/>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4" name="Freeform: Shape 53">
                <a:extLst>
                  <a:ext uri="{FF2B5EF4-FFF2-40B4-BE49-F238E27FC236}">
                    <a16:creationId xmlns:a16="http://schemas.microsoft.com/office/drawing/2014/main" xmlns="" id="{B9AC060A-C647-41C5-8483-6E67DC67AE41}"/>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5" name="Freeform: Shape 54">
                <a:extLst>
                  <a:ext uri="{FF2B5EF4-FFF2-40B4-BE49-F238E27FC236}">
                    <a16:creationId xmlns:a16="http://schemas.microsoft.com/office/drawing/2014/main" xmlns="" id="{54BD020A-8867-4A5D-9680-3828AD26F98C}"/>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6" name="Freeform: Shape 55">
                <a:extLst>
                  <a:ext uri="{FF2B5EF4-FFF2-40B4-BE49-F238E27FC236}">
                    <a16:creationId xmlns:a16="http://schemas.microsoft.com/office/drawing/2014/main" xmlns="" id="{B7A2BFE3-CCC5-4901-B06E-F99B1EDD7A38}"/>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26" name="Group 25">
              <a:extLst>
                <a:ext uri="{FF2B5EF4-FFF2-40B4-BE49-F238E27FC236}">
                  <a16:creationId xmlns:a16="http://schemas.microsoft.com/office/drawing/2014/main" xmlns="" id="{505C8009-255E-44E4-AE34-CE6B584A4F81}"/>
                </a:ext>
              </a:extLst>
            </p:cNvPr>
            <p:cNvGrpSpPr/>
            <p:nvPr/>
          </p:nvGrpSpPr>
          <p:grpSpPr>
            <a:xfrm rot="21043784" flipH="1">
              <a:off x="9098407" y="3250270"/>
              <a:ext cx="740471" cy="509978"/>
              <a:chOff x="3667032" y="1708483"/>
              <a:chExt cx="8105829" cy="5582653"/>
            </a:xfrm>
          </p:grpSpPr>
          <p:sp>
            <p:nvSpPr>
              <p:cNvPr id="43" name="Freeform: Shape 42">
                <a:extLst>
                  <a:ext uri="{FF2B5EF4-FFF2-40B4-BE49-F238E27FC236}">
                    <a16:creationId xmlns:a16="http://schemas.microsoft.com/office/drawing/2014/main" xmlns="" id="{6805E76B-C1FF-4BF2-832D-11AD0ED5C27C}"/>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4" name="Freeform: Shape 43">
                <a:extLst>
                  <a:ext uri="{FF2B5EF4-FFF2-40B4-BE49-F238E27FC236}">
                    <a16:creationId xmlns:a16="http://schemas.microsoft.com/office/drawing/2014/main" xmlns="" id="{5782E0B9-C6C8-4B36-A147-8A232F53445D}"/>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5" name="Freeform: Shape 44">
                <a:extLst>
                  <a:ext uri="{FF2B5EF4-FFF2-40B4-BE49-F238E27FC236}">
                    <a16:creationId xmlns:a16="http://schemas.microsoft.com/office/drawing/2014/main" xmlns="" id="{71D9905D-95DC-43F1-A06F-77EA09CB113D}"/>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6" name="Freeform: Shape 45">
                <a:extLst>
                  <a:ext uri="{FF2B5EF4-FFF2-40B4-BE49-F238E27FC236}">
                    <a16:creationId xmlns:a16="http://schemas.microsoft.com/office/drawing/2014/main" xmlns="" id="{31CBE348-D29E-4D12-8EBA-3A10A62E651A}"/>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7" name="Freeform: Shape 46">
                <a:extLst>
                  <a:ext uri="{FF2B5EF4-FFF2-40B4-BE49-F238E27FC236}">
                    <a16:creationId xmlns:a16="http://schemas.microsoft.com/office/drawing/2014/main" xmlns="" id="{EF15391B-7E7B-4D97-A92F-F52794BAA5B9}"/>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8" name="Freeform: Shape 47">
                <a:extLst>
                  <a:ext uri="{FF2B5EF4-FFF2-40B4-BE49-F238E27FC236}">
                    <a16:creationId xmlns:a16="http://schemas.microsoft.com/office/drawing/2014/main" xmlns="" id="{07565C43-D2C7-430D-8258-D900EFD403DA}"/>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9" name="Freeform: Shape 48">
                <a:extLst>
                  <a:ext uri="{FF2B5EF4-FFF2-40B4-BE49-F238E27FC236}">
                    <a16:creationId xmlns:a16="http://schemas.microsoft.com/office/drawing/2014/main" xmlns="" id="{F9CB13AC-A08D-4EC6-AC11-22AC3443F18E}"/>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27" name="Group 26">
              <a:extLst>
                <a:ext uri="{FF2B5EF4-FFF2-40B4-BE49-F238E27FC236}">
                  <a16:creationId xmlns:a16="http://schemas.microsoft.com/office/drawing/2014/main" xmlns="" id="{C9CF4153-1A76-423F-A578-7FA035624371}"/>
                </a:ext>
              </a:extLst>
            </p:cNvPr>
            <p:cNvGrpSpPr/>
            <p:nvPr/>
          </p:nvGrpSpPr>
          <p:grpSpPr>
            <a:xfrm rot="20275744" flipH="1">
              <a:off x="12999428" y="1262387"/>
              <a:ext cx="1627254" cy="1844118"/>
              <a:chOff x="5365048" y="479821"/>
              <a:chExt cx="8036930" cy="9108010"/>
            </a:xfrm>
          </p:grpSpPr>
          <p:sp>
            <p:nvSpPr>
              <p:cNvPr id="36" name="Freeform: Shape 35">
                <a:extLst>
                  <a:ext uri="{FF2B5EF4-FFF2-40B4-BE49-F238E27FC236}">
                    <a16:creationId xmlns:a16="http://schemas.microsoft.com/office/drawing/2014/main" xmlns="" id="{20E57069-86FB-4A4E-83B8-FC38BFB4FAE0}"/>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7" name="Freeform: Shape 36">
                <a:extLst>
                  <a:ext uri="{FF2B5EF4-FFF2-40B4-BE49-F238E27FC236}">
                    <a16:creationId xmlns:a16="http://schemas.microsoft.com/office/drawing/2014/main" xmlns="" id="{C1C39E1D-15EE-48C8-B55B-08022A7729C5}"/>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8" name="Freeform: Shape 37">
                <a:extLst>
                  <a:ext uri="{FF2B5EF4-FFF2-40B4-BE49-F238E27FC236}">
                    <a16:creationId xmlns:a16="http://schemas.microsoft.com/office/drawing/2014/main" xmlns="" id="{ED577E0C-07FB-4231-8072-5DF3B44C16C1}"/>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9" name="Freeform: Shape 38">
                <a:extLst>
                  <a:ext uri="{FF2B5EF4-FFF2-40B4-BE49-F238E27FC236}">
                    <a16:creationId xmlns:a16="http://schemas.microsoft.com/office/drawing/2014/main" xmlns="" id="{29A40F15-538E-41E9-9E19-C63D93F43875}"/>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0" name="Freeform: Shape 39">
                <a:extLst>
                  <a:ext uri="{FF2B5EF4-FFF2-40B4-BE49-F238E27FC236}">
                    <a16:creationId xmlns:a16="http://schemas.microsoft.com/office/drawing/2014/main" xmlns="" id="{A5416930-B926-43E8-BDE5-C5D1981F11E6}"/>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1" name="Freeform: Shape 40">
                <a:extLst>
                  <a:ext uri="{FF2B5EF4-FFF2-40B4-BE49-F238E27FC236}">
                    <a16:creationId xmlns:a16="http://schemas.microsoft.com/office/drawing/2014/main" xmlns="" id="{A6E4E422-62CE-47A9-AEAD-0EDA876D5C71}"/>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2" name="Freeform: Shape 41">
                <a:extLst>
                  <a:ext uri="{FF2B5EF4-FFF2-40B4-BE49-F238E27FC236}">
                    <a16:creationId xmlns:a16="http://schemas.microsoft.com/office/drawing/2014/main" xmlns="" id="{9983AB29-8A3C-45C2-9A8C-0BF94A1E3FAC}"/>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28" name="Group 27">
              <a:extLst>
                <a:ext uri="{FF2B5EF4-FFF2-40B4-BE49-F238E27FC236}">
                  <a16:creationId xmlns:a16="http://schemas.microsoft.com/office/drawing/2014/main" xmlns="" id="{35467981-2AFE-480C-BFAA-BE450B41E130}"/>
                </a:ext>
              </a:extLst>
            </p:cNvPr>
            <p:cNvGrpSpPr/>
            <p:nvPr/>
          </p:nvGrpSpPr>
          <p:grpSpPr>
            <a:xfrm rot="19361629" flipH="1">
              <a:off x="13519304" y="3604291"/>
              <a:ext cx="825203" cy="568334"/>
              <a:chOff x="3667032" y="1708483"/>
              <a:chExt cx="8105829" cy="5582653"/>
            </a:xfrm>
          </p:grpSpPr>
          <p:sp>
            <p:nvSpPr>
              <p:cNvPr id="29" name="Freeform: Shape 28">
                <a:extLst>
                  <a:ext uri="{FF2B5EF4-FFF2-40B4-BE49-F238E27FC236}">
                    <a16:creationId xmlns:a16="http://schemas.microsoft.com/office/drawing/2014/main" xmlns="" id="{27667868-145A-4811-A4E6-5D7AE07EC3C2}"/>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0" name="Freeform: Shape 29">
                <a:extLst>
                  <a:ext uri="{FF2B5EF4-FFF2-40B4-BE49-F238E27FC236}">
                    <a16:creationId xmlns:a16="http://schemas.microsoft.com/office/drawing/2014/main" xmlns="" id="{6A12FE78-44F7-4267-AE79-0AD4F7348346}"/>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1" name="Freeform: Shape 30">
                <a:extLst>
                  <a:ext uri="{FF2B5EF4-FFF2-40B4-BE49-F238E27FC236}">
                    <a16:creationId xmlns:a16="http://schemas.microsoft.com/office/drawing/2014/main" xmlns="" id="{8020F11C-E489-465D-9DED-1A0D1CFB1332}"/>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2" name="Freeform: Shape 31">
                <a:extLst>
                  <a:ext uri="{FF2B5EF4-FFF2-40B4-BE49-F238E27FC236}">
                    <a16:creationId xmlns:a16="http://schemas.microsoft.com/office/drawing/2014/main" xmlns="" id="{000FF429-5E8B-43CC-ACC3-2B1E0E89096A}"/>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3" name="Freeform: Shape 32">
                <a:extLst>
                  <a:ext uri="{FF2B5EF4-FFF2-40B4-BE49-F238E27FC236}">
                    <a16:creationId xmlns:a16="http://schemas.microsoft.com/office/drawing/2014/main" xmlns="" id="{0F33EE23-C8C6-42A3-BEF4-66847440BE3A}"/>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4" name="Freeform: Shape 33">
                <a:extLst>
                  <a:ext uri="{FF2B5EF4-FFF2-40B4-BE49-F238E27FC236}">
                    <a16:creationId xmlns:a16="http://schemas.microsoft.com/office/drawing/2014/main" xmlns="" id="{A8C0CBCF-D596-4B50-AA5C-2DE18B2DE665}"/>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5" name="Freeform: Shape 34">
                <a:extLst>
                  <a:ext uri="{FF2B5EF4-FFF2-40B4-BE49-F238E27FC236}">
                    <a16:creationId xmlns:a16="http://schemas.microsoft.com/office/drawing/2014/main" xmlns="" id="{0AE9311A-B6D9-48D6-9A10-E7CCE2DBF58D}"/>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grpSp>
        <p:nvGrpSpPr>
          <p:cNvPr id="113" name="Group 112">
            <a:extLst>
              <a:ext uri="{FF2B5EF4-FFF2-40B4-BE49-F238E27FC236}">
                <a16:creationId xmlns:a16="http://schemas.microsoft.com/office/drawing/2014/main" xmlns="" id="{31F27109-B9F6-4669-B633-B3038D2645A7}"/>
              </a:ext>
            </a:extLst>
          </p:cNvPr>
          <p:cNvGrpSpPr/>
          <p:nvPr/>
        </p:nvGrpSpPr>
        <p:grpSpPr>
          <a:xfrm>
            <a:off x="580029" y="4595774"/>
            <a:ext cx="5643636" cy="1501886"/>
            <a:chOff x="3960971" y="2767117"/>
            <a:chExt cx="4267200" cy="1321489"/>
          </a:xfrm>
        </p:grpSpPr>
        <p:sp>
          <p:nvSpPr>
            <p:cNvPr id="114" name="Freeform: Shape 113">
              <a:extLst>
                <a:ext uri="{FF2B5EF4-FFF2-40B4-BE49-F238E27FC236}">
                  <a16:creationId xmlns:a16="http://schemas.microsoft.com/office/drawing/2014/main" xmlns="" id="{222850DF-6339-45A0-9715-5EFBF62D4ECC}"/>
                </a:ext>
              </a:extLst>
            </p:cNvPr>
            <p:cNvSpPr/>
            <p:nvPr/>
          </p:nvSpPr>
          <p:spPr>
            <a:xfrm>
              <a:off x="4049553" y="3359522"/>
              <a:ext cx="4086225" cy="657225"/>
            </a:xfrm>
            <a:custGeom>
              <a:avLst/>
              <a:gdLst>
                <a:gd name="connsiteX0" fmla="*/ 3881914 w 4086225"/>
                <a:gd name="connsiteY0" fmla="*/ 86622 h 657225"/>
                <a:gd name="connsiteX1" fmla="*/ 2049304 w 4086225"/>
                <a:gd name="connsiteY1" fmla="*/ 319032 h 657225"/>
                <a:gd name="connsiteX2" fmla="*/ 2049304 w 4086225"/>
                <a:gd name="connsiteY2" fmla="*/ 313317 h 657225"/>
                <a:gd name="connsiteX3" fmla="*/ 210979 w 4086225"/>
                <a:gd name="connsiteY3" fmla="*/ 78050 h 657225"/>
                <a:gd name="connsiteX4" fmla="*/ 7144 w 4086225"/>
                <a:gd name="connsiteY4" fmla="*/ 603830 h 657225"/>
                <a:gd name="connsiteX5" fmla="*/ 1779746 w 4086225"/>
                <a:gd name="connsiteY5" fmla="*/ 375230 h 657225"/>
                <a:gd name="connsiteX6" fmla="*/ 2043589 w 4086225"/>
                <a:gd name="connsiteY6" fmla="*/ 643835 h 657225"/>
                <a:gd name="connsiteX7" fmla="*/ 2043589 w 4086225"/>
                <a:gd name="connsiteY7" fmla="*/ 652407 h 657225"/>
                <a:gd name="connsiteX8" fmla="*/ 2312194 w 4086225"/>
                <a:gd name="connsiteY8" fmla="*/ 383802 h 657225"/>
                <a:gd name="connsiteX9" fmla="*/ 4084796 w 4086225"/>
                <a:gd name="connsiteY9" fmla="*/ 612402 h 657225"/>
                <a:gd name="connsiteX10" fmla="*/ 3881914 w 4086225"/>
                <a:gd name="connsiteY10" fmla="*/ 86622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086225" h="657225">
                  <a:moveTo>
                    <a:pt x="3881914" y="86622"/>
                  </a:moveTo>
                  <a:cubicBezTo>
                    <a:pt x="3555206" y="-1960"/>
                    <a:pt x="2711291" y="-80065"/>
                    <a:pt x="2049304" y="319032"/>
                  </a:cubicBezTo>
                  <a:lnTo>
                    <a:pt x="2049304" y="313317"/>
                  </a:lnTo>
                  <a:cubicBezTo>
                    <a:pt x="1385411" y="-88638"/>
                    <a:pt x="538639" y="-9580"/>
                    <a:pt x="210979" y="78050"/>
                  </a:cubicBezTo>
                  <a:cubicBezTo>
                    <a:pt x="210979" y="78050"/>
                    <a:pt x="17621" y="294267"/>
                    <a:pt x="7144" y="603830"/>
                  </a:cubicBezTo>
                  <a:lnTo>
                    <a:pt x="1779746" y="375230"/>
                  </a:lnTo>
                  <a:cubicBezTo>
                    <a:pt x="1779746" y="521915"/>
                    <a:pt x="1897856" y="640977"/>
                    <a:pt x="2043589" y="643835"/>
                  </a:cubicBezTo>
                  <a:lnTo>
                    <a:pt x="2043589" y="652407"/>
                  </a:lnTo>
                  <a:cubicBezTo>
                    <a:pt x="2192179" y="652407"/>
                    <a:pt x="2312194" y="532392"/>
                    <a:pt x="2312194" y="383802"/>
                  </a:cubicBezTo>
                  <a:lnTo>
                    <a:pt x="4084796" y="612402"/>
                  </a:lnTo>
                  <a:cubicBezTo>
                    <a:pt x="4076224" y="302840"/>
                    <a:pt x="3881914" y="86622"/>
                    <a:pt x="3881914" y="86622"/>
                  </a:cubicBezTo>
                  <a:close/>
                </a:path>
              </a:pathLst>
            </a:custGeom>
            <a:solidFill>
              <a:srgbClr val="F9F8F7"/>
            </a:solidFill>
            <a:ln w="9525" cap="flat">
              <a:noFill/>
              <a:prstDash val="solid"/>
              <a:miter/>
            </a:ln>
          </p:spPr>
          <p:txBody>
            <a:bodyPr rtlCol="0" anchor="ctr"/>
            <a:lstStyle/>
            <a:p>
              <a:endParaRPr lang="en-US" sz="1200"/>
            </a:p>
          </p:txBody>
        </p:sp>
        <p:sp>
          <p:nvSpPr>
            <p:cNvPr id="115" name="Freeform: Shape 114">
              <a:extLst>
                <a:ext uri="{FF2B5EF4-FFF2-40B4-BE49-F238E27FC236}">
                  <a16:creationId xmlns:a16="http://schemas.microsoft.com/office/drawing/2014/main" xmlns="" id="{09F7AC77-C86D-41F2-941E-BD42FC797410}"/>
                </a:ext>
              </a:extLst>
            </p:cNvPr>
            <p:cNvSpPr/>
            <p:nvPr/>
          </p:nvSpPr>
          <p:spPr>
            <a:xfrm>
              <a:off x="3960971" y="3698081"/>
              <a:ext cx="4267200" cy="390525"/>
            </a:xfrm>
            <a:custGeom>
              <a:avLst/>
              <a:gdLst>
                <a:gd name="connsiteX0" fmla="*/ 2127409 w 4267200"/>
                <a:gd name="connsiteY0" fmla="*/ 389096 h 390525"/>
                <a:gd name="connsiteX1" fmla="*/ 1806416 w 4267200"/>
                <a:gd name="connsiteY1" fmla="*/ 120491 h 390525"/>
                <a:gd name="connsiteX2" fmla="*/ 51911 w 4267200"/>
                <a:gd name="connsiteY2" fmla="*/ 330041 h 390525"/>
                <a:gd name="connsiteX3" fmla="*/ 7144 w 4267200"/>
                <a:gd name="connsiteY3" fmla="*/ 294799 h 390525"/>
                <a:gd name="connsiteX4" fmla="*/ 7144 w 4267200"/>
                <a:gd name="connsiteY4" fmla="*/ 251936 h 390525"/>
                <a:gd name="connsiteX5" fmla="*/ 51911 w 4267200"/>
                <a:gd name="connsiteY5" fmla="*/ 216694 h 390525"/>
                <a:gd name="connsiteX6" fmla="*/ 1859756 w 4267200"/>
                <a:gd name="connsiteY6" fmla="*/ 7144 h 390525"/>
                <a:gd name="connsiteX7" fmla="*/ 1915954 w 4267200"/>
                <a:gd name="connsiteY7" fmla="*/ 65246 h 390525"/>
                <a:gd name="connsiteX8" fmla="*/ 2127409 w 4267200"/>
                <a:gd name="connsiteY8" fmla="*/ 275749 h 390525"/>
                <a:gd name="connsiteX9" fmla="*/ 2338864 w 4267200"/>
                <a:gd name="connsiteY9" fmla="*/ 65246 h 390525"/>
                <a:gd name="connsiteX10" fmla="*/ 2395061 w 4267200"/>
                <a:gd name="connsiteY10" fmla="*/ 7144 h 390525"/>
                <a:gd name="connsiteX11" fmla="*/ 4231482 w 4267200"/>
                <a:gd name="connsiteY11" fmla="*/ 216694 h 390525"/>
                <a:gd name="connsiteX12" fmla="*/ 4266724 w 4267200"/>
                <a:gd name="connsiteY12" fmla="*/ 251936 h 390525"/>
                <a:gd name="connsiteX13" fmla="*/ 4266724 w 4267200"/>
                <a:gd name="connsiteY13" fmla="*/ 294799 h 390525"/>
                <a:gd name="connsiteX14" fmla="*/ 4231482 w 4267200"/>
                <a:gd name="connsiteY14" fmla="*/ 330041 h 390525"/>
                <a:gd name="connsiteX15" fmla="*/ 2448401 w 4267200"/>
                <a:gd name="connsiteY15" fmla="*/ 120491 h 390525"/>
                <a:gd name="connsiteX16" fmla="*/ 2127409 w 4267200"/>
                <a:gd name="connsiteY16" fmla="*/ 389096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67200" h="390525">
                  <a:moveTo>
                    <a:pt x="2127409" y="389096"/>
                  </a:moveTo>
                  <a:cubicBezTo>
                    <a:pt x="1967389" y="389096"/>
                    <a:pt x="1834039" y="272891"/>
                    <a:pt x="1806416" y="120491"/>
                  </a:cubicBezTo>
                  <a:lnTo>
                    <a:pt x="51911" y="330041"/>
                  </a:lnTo>
                  <a:cubicBezTo>
                    <a:pt x="31909" y="330041"/>
                    <a:pt x="7144" y="313849"/>
                    <a:pt x="7144" y="294799"/>
                  </a:cubicBezTo>
                  <a:lnTo>
                    <a:pt x="7144" y="251936"/>
                  </a:lnTo>
                  <a:cubicBezTo>
                    <a:pt x="7144" y="231934"/>
                    <a:pt x="32861" y="216694"/>
                    <a:pt x="51911" y="216694"/>
                  </a:cubicBezTo>
                  <a:lnTo>
                    <a:pt x="1859756" y="7144"/>
                  </a:lnTo>
                  <a:cubicBezTo>
                    <a:pt x="1891189" y="7144"/>
                    <a:pt x="1915954" y="32861"/>
                    <a:pt x="1915954" y="65246"/>
                  </a:cubicBezTo>
                  <a:cubicBezTo>
                    <a:pt x="1915954" y="181451"/>
                    <a:pt x="2011204" y="275749"/>
                    <a:pt x="2127409" y="275749"/>
                  </a:cubicBezTo>
                  <a:cubicBezTo>
                    <a:pt x="2243614" y="275749"/>
                    <a:pt x="2338864" y="181451"/>
                    <a:pt x="2338864" y="65246"/>
                  </a:cubicBezTo>
                  <a:cubicBezTo>
                    <a:pt x="2338864" y="33814"/>
                    <a:pt x="2363629" y="7144"/>
                    <a:pt x="2395061" y="7144"/>
                  </a:cubicBezTo>
                  <a:lnTo>
                    <a:pt x="4231482" y="216694"/>
                  </a:lnTo>
                  <a:cubicBezTo>
                    <a:pt x="4251484" y="216694"/>
                    <a:pt x="4266724" y="232886"/>
                    <a:pt x="4266724" y="251936"/>
                  </a:cubicBezTo>
                  <a:lnTo>
                    <a:pt x="4266724" y="294799"/>
                  </a:lnTo>
                  <a:cubicBezTo>
                    <a:pt x="4266724" y="314801"/>
                    <a:pt x="4250532" y="330041"/>
                    <a:pt x="4231482" y="330041"/>
                  </a:cubicBezTo>
                  <a:lnTo>
                    <a:pt x="2448401" y="120491"/>
                  </a:lnTo>
                  <a:cubicBezTo>
                    <a:pt x="2420779" y="272891"/>
                    <a:pt x="2287429" y="389096"/>
                    <a:pt x="2127409" y="389096"/>
                  </a:cubicBezTo>
                  <a:close/>
                </a:path>
              </a:pathLst>
            </a:custGeom>
            <a:solidFill>
              <a:schemeClr val="accent5">
                <a:lumMod val="50000"/>
              </a:schemeClr>
            </a:solidFill>
            <a:ln w="9525" cap="flat">
              <a:noFill/>
              <a:prstDash val="solid"/>
              <a:miter/>
            </a:ln>
          </p:spPr>
          <p:txBody>
            <a:bodyPr rtlCol="0" anchor="ctr"/>
            <a:lstStyle/>
            <a:p>
              <a:endParaRPr lang="en-US" sz="1200"/>
            </a:p>
          </p:txBody>
        </p:sp>
        <p:sp>
          <p:nvSpPr>
            <p:cNvPr id="116" name="Freeform: Shape 115">
              <a:extLst>
                <a:ext uri="{FF2B5EF4-FFF2-40B4-BE49-F238E27FC236}">
                  <a16:creationId xmlns:a16="http://schemas.microsoft.com/office/drawing/2014/main" xmlns="" id="{2B9C10CB-44CB-46F4-8C4A-2BD8013C237F}"/>
                </a:ext>
              </a:extLst>
            </p:cNvPr>
            <p:cNvSpPr/>
            <p:nvPr/>
          </p:nvSpPr>
          <p:spPr>
            <a:xfrm>
              <a:off x="6068849" y="2857621"/>
              <a:ext cx="1809750" cy="857250"/>
            </a:xfrm>
            <a:custGeom>
              <a:avLst/>
              <a:gdLst>
                <a:gd name="connsiteX0" fmla="*/ 1806416 w 1809750"/>
                <a:gd name="connsiteY0" fmla="*/ 463748 h 857250"/>
                <a:gd name="connsiteX1" fmla="*/ 423386 w 1809750"/>
                <a:gd name="connsiteY1" fmla="*/ 638056 h 857250"/>
                <a:gd name="connsiteX2" fmla="*/ 437674 w 1809750"/>
                <a:gd name="connsiteY2" fmla="*/ 632341 h 857250"/>
                <a:gd name="connsiteX3" fmla="*/ 1751171 w 1809750"/>
                <a:gd name="connsiteY3" fmla="*/ 395168 h 857250"/>
                <a:gd name="connsiteX4" fmla="*/ 1769269 w 1809750"/>
                <a:gd name="connsiteY4" fmla="*/ 375166 h 857250"/>
                <a:gd name="connsiteX5" fmla="*/ 1749266 w 1809750"/>
                <a:gd name="connsiteY5" fmla="*/ 357068 h 857250"/>
                <a:gd name="connsiteX6" fmla="*/ 421481 w 1809750"/>
                <a:gd name="connsiteY6" fmla="*/ 598051 h 857250"/>
                <a:gd name="connsiteX7" fmla="*/ 343376 w 1809750"/>
                <a:gd name="connsiteY7" fmla="*/ 631388 h 857250"/>
                <a:gd name="connsiteX8" fmla="*/ 1721644 w 1809750"/>
                <a:gd name="connsiteY8" fmla="*/ 305633 h 857250"/>
                <a:gd name="connsiteX9" fmla="*/ 1726406 w 1809750"/>
                <a:gd name="connsiteY9" fmla="*/ 300871 h 857250"/>
                <a:gd name="connsiteX10" fmla="*/ 1721644 w 1809750"/>
                <a:gd name="connsiteY10" fmla="*/ 296108 h 857250"/>
                <a:gd name="connsiteX11" fmla="*/ 381476 w 1809750"/>
                <a:gd name="connsiteY11" fmla="*/ 603766 h 857250"/>
                <a:gd name="connsiteX12" fmla="*/ 454819 w 1809750"/>
                <a:gd name="connsiteY12" fmla="*/ 566618 h 857250"/>
                <a:gd name="connsiteX13" fmla="*/ 1654016 w 1809750"/>
                <a:gd name="connsiteY13" fmla="*/ 252293 h 857250"/>
                <a:gd name="connsiteX14" fmla="*/ 1671161 w 1809750"/>
                <a:gd name="connsiteY14" fmla="*/ 232291 h 857250"/>
                <a:gd name="connsiteX15" fmla="*/ 1650206 w 1809750"/>
                <a:gd name="connsiteY15" fmla="*/ 214193 h 857250"/>
                <a:gd name="connsiteX16" fmla="*/ 435769 w 1809750"/>
                <a:gd name="connsiteY16" fmla="*/ 532328 h 857250"/>
                <a:gd name="connsiteX17" fmla="*/ 104299 w 1809750"/>
                <a:gd name="connsiteY17" fmla="*/ 725686 h 857250"/>
                <a:gd name="connsiteX18" fmla="*/ 1428274 w 1809750"/>
                <a:gd name="connsiteY18" fmla="*/ 17026 h 857250"/>
                <a:gd name="connsiteX19" fmla="*/ 1431131 w 1809750"/>
                <a:gd name="connsiteY19" fmla="*/ 10358 h 857250"/>
                <a:gd name="connsiteX20" fmla="*/ 1424464 w 1809750"/>
                <a:gd name="connsiteY20" fmla="*/ 7501 h 857250"/>
                <a:gd name="connsiteX21" fmla="*/ 57626 w 1809750"/>
                <a:gd name="connsiteY21" fmla="*/ 759023 h 857250"/>
                <a:gd name="connsiteX22" fmla="*/ 9049 w 1809750"/>
                <a:gd name="connsiteY22" fmla="*/ 799028 h 857250"/>
                <a:gd name="connsiteX23" fmla="*/ 21431 w 1809750"/>
                <a:gd name="connsiteY23" fmla="*/ 812363 h 857250"/>
                <a:gd name="connsiteX24" fmla="*/ 7144 w 1809750"/>
                <a:gd name="connsiteY24" fmla="*/ 823793 h 857250"/>
                <a:gd name="connsiteX25" fmla="*/ 31909 w 1809750"/>
                <a:gd name="connsiteY25" fmla="*/ 852368 h 857250"/>
                <a:gd name="connsiteX26" fmla="*/ 327184 w 1809750"/>
                <a:gd name="connsiteY26" fmla="*/ 679013 h 857250"/>
                <a:gd name="connsiteX27" fmla="*/ 330994 w 1809750"/>
                <a:gd name="connsiteY27" fmla="*/ 681871 h 857250"/>
                <a:gd name="connsiteX28" fmla="*/ 332899 w 1809750"/>
                <a:gd name="connsiteY28" fmla="*/ 681871 h 857250"/>
                <a:gd name="connsiteX29" fmla="*/ 1805464 w 1809750"/>
                <a:gd name="connsiteY29" fmla="*/ 472321 h 857250"/>
                <a:gd name="connsiteX30" fmla="*/ 1810226 w 1809750"/>
                <a:gd name="connsiteY30" fmla="*/ 467558 h 857250"/>
                <a:gd name="connsiteX31" fmla="*/ 1806416 w 1809750"/>
                <a:gd name="connsiteY31" fmla="*/ 463748 h 857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09750" h="857250">
                  <a:moveTo>
                    <a:pt x="1806416" y="463748"/>
                  </a:moveTo>
                  <a:cubicBezTo>
                    <a:pt x="1798796" y="463748"/>
                    <a:pt x="1060609" y="411361"/>
                    <a:pt x="423386" y="638056"/>
                  </a:cubicBezTo>
                  <a:cubicBezTo>
                    <a:pt x="428149" y="636151"/>
                    <a:pt x="432911" y="634246"/>
                    <a:pt x="437674" y="632341"/>
                  </a:cubicBezTo>
                  <a:cubicBezTo>
                    <a:pt x="691039" y="529471"/>
                    <a:pt x="1122521" y="420886"/>
                    <a:pt x="1751171" y="395168"/>
                  </a:cubicBezTo>
                  <a:cubicBezTo>
                    <a:pt x="1761649" y="395168"/>
                    <a:pt x="1770221" y="385643"/>
                    <a:pt x="1769269" y="375166"/>
                  </a:cubicBezTo>
                  <a:cubicBezTo>
                    <a:pt x="1769269" y="364688"/>
                    <a:pt x="1759744" y="356116"/>
                    <a:pt x="1749266" y="357068"/>
                  </a:cubicBezTo>
                  <a:cubicBezTo>
                    <a:pt x="1114901" y="383738"/>
                    <a:pt x="676751" y="494228"/>
                    <a:pt x="421481" y="598051"/>
                  </a:cubicBezTo>
                  <a:cubicBezTo>
                    <a:pt x="393859" y="609481"/>
                    <a:pt x="368141" y="619958"/>
                    <a:pt x="343376" y="631388"/>
                  </a:cubicBezTo>
                  <a:cubicBezTo>
                    <a:pt x="999649" y="316111"/>
                    <a:pt x="1713071" y="305633"/>
                    <a:pt x="1721644" y="305633"/>
                  </a:cubicBezTo>
                  <a:cubicBezTo>
                    <a:pt x="1724501" y="305633"/>
                    <a:pt x="1726406" y="303728"/>
                    <a:pt x="1726406" y="300871"/>
                  </a:cubicBezTo>
                  <a:cubicBezTo>
                    <a:pt x="1726406" y="298013"/>
                    <a:pt x="1724501" y="296108"/>
                    <a:pt x="1721644" y="296108"/>
                  </a:cubicBezTo>
                  <a:cubicBezTo>
                    <a:pt x="1713071" y="296108"/>
                    <a:pt x="1027271" y="306586"/>
                    <a:pt x="381476" y="603766"/>
                  </a:cubicBezTo>
                  <a:cubicBezTo>
                    <a:pt x="404336" y="591383"/>
                    <a:pt x="429101" y="579001"/>
                    <a:pt x="454819" y="566618"/>
                  </a:cubicBezTo>
                  <a:cubicBezTo>
                    <a:pt x="708184" y="443746"/>
                    <a:pt x="1073944" y="298013"/>
                    <a:pt x="1654016" y="252293"/>
                  </a:cubicBezTo>
                  <a:cubicBezTo>
                    <a:pt x="1664494" y="251341"/>
                    <a:pt x="1672114" y="242768"/>
                    <a:pt x="1671161" y="232291"/>
                  </a:cubicBezTo>
                  <a:cubicBezTo>
                    <a:pt x="1670209" y="221813"/>
                    <a:pt x="1660684" y="214193"/>
                    <a:pt x="1650206" y="214193"/>
                  </a:cubicBezTo>
                  <a:cubicBezTo>
                    <a:pt x="1062514" y="259913"/>
                    <a:pt x="691991" y="407551"/>
                    <a:pt x="435769" y="532328"/>
                  </a:cubicBezTo>
                  <a:cubicBezTo>
                    <a:pt x="284321" y="605671"/>
                    <a:pt x="174784" y="676156"/>
                    <a:pt x="104299" y="725686"/>
                  </a:cubicBezTo>
                  <a:cubicBezTo>
                    <a:pt x="620554" y="206573"/>
                    <a:pt x="1420654" y="19883"/>
                    <a:pt x="1428274" y="17026"/>
                  </a:cubicBezTo>
                  <a:cubicBezTo>
                    <a:pt x="1431131" y="16073"/>
                    <a:pt x="1432084" y="13216"/>
                    <a:pt x="1431131" y="10358"/>
                  </a:cubicBezTo>
                  <a:cubicBezTo>
                    <a:pt x="1430179" y="7501"/>
                    <a:pt x="1427321" y="6548"/>
                    <a:pt x="1424464" y="7501"/>
                  </a:cubicBezTo>
                  <a:cubicBezTo>
                    <a:pt x="1415891" y="11311"/>
                    <a:pt x="573881" y="207526"/>
                    <a:pt x="57626" y="759023"/>
                  </a:cubicBezTo>
                  <a:cubicBezTo>
                    <a:pt x="27146" y="782836"/>
                    <a:pt x="10954" y="797123"/>
                    <a:pt x="9049" y="799028"/>
                  </a:cubicBezTo>
                  <a:lnTo>
                    <a:pt x="21431" y="812363"/>
                  </a:lnTo>
                  <a:cubicBezTo>
                    <a:pt x="12859" y="819031"/>
                    <a:pt x="8096" y="822841"/>
                    <a:pt x="7144" y="823793"/>
                  </a:cubicBezTo>
                  <a:lnTo>
                    <a:pt x="31909" y="852368"/>
                  </a:lnTo>
                  <a:cubicBezTo>
                    <a:pt x="32861" y="851416"/>
                    <a:pt x="126206" y="772358"/>
                    <a:pt x="327184" y="679013"/>
                  </a:cubicBezTo>
                  <a:cubicBezTo>
                    <a:pt x="328136" y="680918"/>
                    <a:pt x="329089" y="681871"/>
                    <a:pt x="330994" y="681871"/>
                  </a:cubicBezTo>
                  <a:cubicBezTo>
                    <a:pt x="331946" y="681871"/>
                    <a:pt x="332899" y="681871"/>
                    <a:pt x="332899" y="681871"/>
                  </a:cubicBezTo>
                  <a:cubicBezTo>
                    <a:pt x="986314" y="414218"/>
                    <a:pt x="1797844" y="472321"/>
                    <a:pt x="1805464" y="472321"/>
                  </a:cubicBezTo>
                  <a:cubicBezTo>
                    <a:pt x="1808321" y="472321"/>
                    <a:pt x="1810226" y="470416"/>
                    <a:pt x="1810226" y="467558"/>
                  </a:cubicBezTo>
                  <a:cubicBezTo>
                    <a:pt x="1811179" y="465653"/>
                    <a:pt x="1808321" y="463748"/>
                    <a:pt x="1806416" y="463748"/>
                  </a:cubicBezTo>
                  <a:close/>
                </a:path>
              </a:pathLst>
            </a:custGeom>
            <a:solidFill>
              <a:srgbClr val="F9F8F7"/>
            </a:solidFill>
            <a:ln w="9525" cap="flat">
              <a:noFill/>
              <a:prstDash val="solid"/>
              <a:miter/>
            </a:ln>
          </p:spPr>
          <p:txBody>
            <a:bodyPr rtlCol="0" anchor="ctr"/>
            <a:lstStyle/>
            <a:p>
              <a:endParaRPr lang="en-US" sz="1200" dirty="0"/>
            </a:p>
          </p:txBody>
        </p:sp>
        <p:sp>
          <p:nvSpPr>
            <p:cNvPr id="117" name="Freeform: Shape 116">
              <a:extLst>
                <a:ext uri="{FF2B5EF4-FFF2-40B4-BE49-F238E27FC236}">
                  <a16:creationId xmlns:a16="http://schemas.microsoft.com/office/drawing/2014/main" xmlns="" id="{8EB2E6BD-2396-48EF-BEFF-AD7EDF7F8A75}"/>
                </a:ext>
              </a:extLst>
            </p:cNvPr>
            <p:cNvSpPr/>
            <p:nvPr/>
          </p:nvSpPr>
          <p:spPr>
            <a:xfrm>
              <a:off x="4297199" y="2767117"/>
              <a:ext cx="1809750" cy="942975"/>
            </a:xfrm>
            <a:custGeom>
              <a:avLst/>
              <a:gdLst>
                <a:gd name="connsiteX0" fmla="*/ 1811179 w 1809750"/>
                <a:gd name="connsiteY0" fmla="*/ 915250 h 942975"/>
                <a:gd name="connsiteX1" fmla="*/ 1796891 w 1809750"/>
                <a:gd name="connsiteY1" fmla="*/ 903820 h 942975"/>
                <a:gd name="connsiteX2" fmla="*/ 1809274 w 1809750"/>
                <a:gd name="connsiteY2" fmla="*/ 890485 h 942975"/>
                <a:gd name="connsiteX3" fmla="*/ 1779746 w 1809750"/>
                <a:gd name="connsiteY3" fmla="*/ 865720 h 942975"/>
                <a:gd name="connsiteX4" fmla="*/ 451009 w 1809750"/>
                <a:gd name="connsiteY4" fmla="*/ 7517 h 942975"/>
                <a:gd name="connsiteX5" fmla="*/ 444341 w 1809750"/>
                <a:gd name="connsiteY5" fmla="*/ 9422 h 942975"/>
                <a:gd name="connsiteX6" fmla="*/ 446246 w 1809750"/>
                <a:gd name="connsiteY6" fmla="*/ 16090 h 942975"/>
                <a:gd name="connsiteX7" fmla="*/ 1745456 w 1809750"/>
                <a:gd name="connsiteY7" fmla="*/ 839050 h 942975"/>
                <a:gd name="connsiteX8" fmla="*/ 1381601 w 1809750"/>
                <a:gd name="connsiteY8" fmla="*/ 621880 h 942975"/>
                <a:gd name="connsiteX9" fmla="*/ 168116 w 1809750"/>
                <a:gd name="connsiteY9" fmla="*/ 304697 h 942975"/>
                <a:gd name="connsiteX10" fmla="*/ 147161 w 1809750"/>
                <a:gd name="connsiteY10" fmla="*/ 322795 h 942975"/>
                <a:gd name="connsiteX11" fmla="*/ 164306 w 1809750"/>
                <a:gd name="connsiteY11" fmla="*/ 342797 h 942975"/>
                <a:gd name="connsiteX12" fmla="*/ 1363504 w 1809750"/>
                <a:gd name="connsiteY12" fmla="*/ 657122 h 942975"/>
                <a:gd name="connsiteX13" fmla="*/ 1436846 w 1809750"/>
                <a:gd name="connsiteY13" fmla="*/ 694270 h 942975"/>
                <a:gd name="connsiteX14" fmla="*/ 97631 w 1809750"/>
                <a:gd name="connsiteY14" fmla="*/ 385660 h 942975"/>
                <a:gd name="connsiteX15" fmla="*/ 92869 w 1809750"/>
                <a:gd name="connsiteY15" fmla="*/ 390422 h 942975"/>
                <a:gd name="connsiteX16" fmla="*/ 97631 w 1809750"/>
                <a:gd name="connsiteY16" fmla="*/ 395185 h 942975"/>
                <a:gd name="connsiteX17" fmla="*/ 1475899 w 1809750"/>
                <a:gd name="connsiteY17" fmla="*/ 720940 h 942975"/>
                <a:gd name="connsiteX18" fmla="*/ 1397794 w 1809750"/>
                <a:gd name="connsiteY18" fmla="*/ 687602 h 942975"/>
                <a:gd name="connsiteX19" fmla="*/ 70009 w 1809750"/>
                <a:gd name="connsiteY19" fmla="*/ 446620 h 942975"/>
                <a:gd name="connsiteX20" fmla="*/ 50006 w 1809750"/>
                <a:gd name="connsiteY20" fmla="*/ 464717 h 942975"/>
                <a:gd name="connsiteX21" fmla="*/ 68104 w 1809750"/>
                <a:gd name="connsiteY21" fmla="*/ 484720 h 942975"/>
                <a:gd name="connsiteX22" fmla="*/ 1381601 w 1809750"/>
                <a:gd name="connsiteY22" fmla="*/ 721892 h 942975"/>
                <a:gd name="connsiteX23" fmla="*/ 1395889 w 1809750"/>
                <a:gd name="connsiteY23" fmla="*/ 727607 h 942975"/>
                <a:gd name="connsiteX24" fmla="*/ 11906 w 1809750"/>
                <a:gd name="connsiteY24" fmla="*/ 554252 h 942975"/>
                <a:gd name="connsiteX25" fmla="*/ 7144 w 1809750"/>
                <a:gd name="connsiteY25" fmla="*/ 559015 h 942975"/>
                <a:gd name="connsiteX26" fmla="*/ 11906 w 1809750"/>
                <a:gd name="connsiteY26" fmla="*/ 563777 h 942975"/>
                <a:gd name="connsiteX27" fmla="*/ 1484471 w 1809750"/>
                <a:gd name="connsiteY27" fmla="*/ 773327 h 942975"/>
                <a:gd name="connsiteX28" fmla="*/ 1486376 w 1809750"/>
                <a:gd name="connsiteY28" fmla="*/ 773327 h 942975"/>
                <a:gd name="connsiteX29" fmla="*/ 1490186 w 1809750"/>
                <a:gd name="connsiteY29" fmla="*/ 770470 h 942975"/>
                <a:gd name="connsiteX30" fmla="*/ 1785461 w 1809750"/>
                <a:gd name="connsiteY30" fmla="*/ 943825 h 942975"/>
                <a:gd name="connsiteX31" fmla="*/ 1811179 w 1809750"/>
                <a:gd name="connsiteY31" fmla="*/ 915250 h 942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09750" h="942975">
                  <a:moveTo>
                    <a:pt x="1811179" y="915250"/>
                  </a:moveTo>
                  <a:cubicBezTo>
                    <a:pt x="1810226" y="914297"/>
                    <a:pt x="1805464" y="910487"/>
                    <a:pt x="1796891" y="903820"/>
                  </a:cubicBezTo>
                  <a:lnTo>
                    <a:pt x="1809274" y="890485"/>
                  </a:lnTo>
                  <a:cubicBezTo>
                    <a:pt x="1807369" y="889532"/>
                    <a:pt x="1797844" y="880007"/>
                    <a:pt x="1779746" y="865720"/>
                  </a:cubicBezTo>
                  <a:cubicBezTo>
                    <a:pt x="1303496" y="268502"/>
                    <a:pt x="459581" y="12280"/>
                    <a:pt x="451009" y="7517"/>
                  </a:cubicBezTo>
                  <a:cubicBezTo>
                    <a:pt x="448151" y="6565"/>
                    <a:pt x="446246" y="7517"/>
                    <a:pt x="444341" y="9422"/>
                  </a:cubicBezTo>
                  <a:cubicBezTo>
                    <a:pt x="443389" y="11327"/>
                    <a:pt x="444341" y="14185"/>
                    <a:pt x="446246" y="16090"/>
                  </a:cubicBezTo>
                  <a:cubicBezTo>
                    <a:pt x="453866" y="19900"/>
                    <a:pt x="1267301" y="266597"/>
                    <a:pt x="1745456" y="839050"/>
                  </a:cubicBezTo>
                  <a:cubicBezTo>
                    <a:pt x="1678781" y="789520"/>
                    <a:pt x="1558766" y="707605"/>
                    <a:pt x="1381601" y="621880"/>
                  </a:cubicBezTo>
                  <a:cubicBezTo>
                    <a:pt x="1126331" y="498055"/>
                    <a:pt x="754856" y="350417"/>
                    <a:pt x="168116" y="304697"/>
                  </a:cubicBezTo>
                  <a:cubicBezTo>
                    <a:pt x="157639" y="303745"/>
                    <a:pt x="148114" y="311365"/>
                    <a:pt x="147161" y="322795"/>
                  </a:cubicBezTo>
                  <a:cubicBezTo>
                    <a:pt x="146209" y="333272"/>
                    <a:pt x="153829" y="341845"/>
                    <a:pt x="164306" y="342797"/>
                  </a:cubicBezTo>
                  <a:cubicBezTo>
                    <a:pt x="744379" y="388517"/>
                    <a:pt x="1110139" y="534250"/>
                    <a:pt x="1363504" y="657122"/>
                  </a:cubicBezTo>
                  <a:cubicBezTo>
                    <a:pt x="1389221" y="669505"/>
                    <a:pt x="1413986" y="681887"/>
                    <a:pt x="1436846" y="694270"/>
                  </a:cubicBezTo>
                  <a:cubicBezTo>
                    <a:pt x="791051" y="396137"/>
                    <a:pt x="105251" y="385660"/>
                    <a:pt x="97631" y="385660"/>
                  </a:cubicBezTo>
                  <a:cubicBezTo>
                    <a:pt x="94774" y="385660"/>
                    <a:pt x="92869" y="387565"/>
                    <a:pt x="92869" y="390422"/>
                  </a:cubicBezTo>
                  <a:cubicBezTo>
                    <a:pt x="92869" y="393280"/>
                    <a:pt x="94774" y="395185"/>
                    <a:pt x="97631" y="395185"/>
                  </a:cubicBezTo>
                  <a:cubicBezTo>
                    <a:pt x="106204" y="395185"/>
                    <a:pt x="819626" y="405662"/>
                    <a:pt x="1475899" y="720940"/>
                  </a:cubicBezTo>
                  <a:cubicBezTo>
                    <a:pt x="1451134" y="710462"/>
                    <a:pt x="1425416" y="699032"/>
                    <a:pt x="1397794" y="687602"/>
                  </a:cubicBezTo>
                  <a:cubicBezTo>
                    <a:pt x="1141571" y="582827"/>
                    <a:pt x="704374" y="473290"/>
                    <a:pt x="70009" y="446620"/>
                  </a:cubicBezTo>
                  <a:cubicBezTo>
                    <a:pt x="59531" y="446620"/>
                    <a:pt x="50959" y="454240"/>
                    <a:pt x="50006" y="464717"/>
                  </a:cubicBezTo>
                  <a:cubicBezTo>
                    <a:pt x="50006" y="475195"/>
                    <a:pt x="57626" y="483767"/>
                    <a:pt x="68104" y="484720"/>
                  </a:cubicBezTo>
                  <a:cubicBezTo>
                    <a:pt x="695801" y="511390"/>
                    <a:pt x="1128236" y="619975"/>
                    <a:pt x="1381601" y="721892"/>
                  </a:cubicBezTo>
                  <a:cubicBezTo>
                    <a:pt x="1386364" y="723797"/>
                    <a:pt x="1391126" y="725702"/>
                    <a:pt x="1395889" y="727607"/>
                  </a:cubicBezTo>
                  <a:cubicBezTo>
                    <a:pt x="758666" y="501865"/>
                    <a:pt x="19526" y="554252"/>
                    <a:pt x="11906" y="554252"/>
                  </a:cubicBezTo>
                  <a:cubicBezTo>
                    <a:pt x="9049" y="554252"/>
                    <a:pt x="7144" y="556157"/>
                    <a:pt x="7144" y="559015"/>
                  </a:cubicBezTo>
                  <a:cubicBezTo>
                    <a:pt x="7144" y="561872"/>
                    <a:pt x="9049" y="563777"/>
                    <a:pt x="11906" y="563777"/>
                  </a:cubicBezTo>
                  <a:cubicBezTo>
                    <a:pt x="20479" y="563777"/>
                    <a:pt x="831056" y="505675"/>
                    <a:pt x="1484471" y="773327"/>
                  </a:cubicBezTo>
                  <a:cubicBezTo>
                    <a:pt x="1485424" y="773327"/>
                    <a:pt x="1486376" y="773327"/>
                    <a:pt x="1486376" y="773327"/>
                  </a:cubicBezTo>
                  <a:cubicBezTo>
                    <a:pt x="1488281" y="773327"/>
                    <a:pt x="1489234" y="772375"/>
                    <a:pt x="1490186" y="770470"/>
                  </a:cubicBezTo>
                  <a:cubicBezTo>
                    <a:pt x="1690211" y="863815"/>
                    <a:pt x="1783556" y="942872"/>
                    <a:pt x="1785461" y="943825"/>
                  </a:cubicBezTo>
                  <a:lnTo>
                    <a:pt x="1811179" y="915250"/>
                  </a:lnTo>
                  <a:close/>
                </a:path>
              </a:pathLst>
            </a:custGeom>
            <a:solidFill>
              <a:srgbClr val="F9F8F7"/>
            </a:solidFill>
            <a:ln w="9525" cap="flat">
              <a:noFill/>
              <a:prstDash val="solid"/>
              <a:miter/>
            </a:ln>
          </p:spPr>
          <p:txBody>
            <a:bodyPr rtlCol="0" anchor="ctr"/>
            <a:lstStyle/>
            <a:p>
              <a:endParaRPr lang="en-US" sz="1200"/>
            </a:p>
          </p:txBody>
        </p:sp>
      </p:grpSp>
    </p:spTree>
    <p:extLst>
      <p:ext uri="{BB962C8B-B14F-4D97-AF65-F5344CB8AC3E}">
        <p14:creationId xmlns:p14="http://schemas.microsoft.com/office/powerpoint/2010/main" val="5683887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3"/>
          <p:cNvSpPr>
            <a:spLocks noGrp="1"/>
          </p:cNvSpPr>
          <p:nvPr>
            <p:ph sz="quarter" idx="10"/>
          </p:nvPr>
        </p:nvSpPr>
        <p:spPr>
          <a:ln/>
        </p:spPr>
        <p:txBody>
          <a:bodyPr vert="horz" wrap="square" lIns="91440" tIns="45720" rIns="91440" bIns="45720" anchor="t"/>
          <a:lstStyle/>
          <a:p>
            <a:pPr eaLnBrk="1" hangingPunct="1"/>
            <a:r>
              <a:rPr sz="2700" b="1" dirty="0">
                <a:solidFill>
                  <a:srgbClr val="CC0000"/>
                </a:solidFill>
              </a:rPr>
              <a:t>Nash equilibrium</a:t>
            </a:r>
            <a:r>
              <a:rPr sz="2700" dirty="0"/>
              <a:t>:  a situation in which </a:t>
            </a:r>
            <a:br>
              <a:rPr sz="2700" dirty="0"/>
            </a:br>
            <a:r>
              <a:rPr sz="2700" dirty="0"/>
              <a:t>economic participants interacting with one another each choose their best strategy given the strategies that all the others have chosen </a:t>
            </a:r>
          </a:p>
          <a:p>
            <a:pPr eaLnBrk="1" hangingPunct="1"/>
            <a:r>
              <a:rPr sz="2700" dirty="0"/>
              <a:t>Our duopoly example has a Nash equilibrium </a:t>
            </a:r>
            <a:br>
              <a:rPr sz="2700" dirty="0"/>
            </a:br>
            <a:r>
              <a:rPr sz="2700" dirty="0"/>
              <a:t>in which each firm produces </a:t>
            </a:r>
            <a:r>
              <a:rPr sz="2700" b="1" i="1" dirty="0"/>
              <a:t>Q</a:t>
            </a:r>
            <a:r>
              <a:rPr sz="2700" dirty="0"/>
              <a:t> = 40.  </a:t>
            </a:r>
          </a:p>
          <a:p>
            <a:pPr lvl="1" eaLnBrk="1" hangingPunct="1">
              <a:lnSpc>
                <a:spcPct val="105000"/>
              </a:lnSpc>
              <a:spcBef>
                <a:spcPct val="25000"/>
              </a:spcBef>
            </a:pPr>
            <a:r>
              <a:rPr dirty="0"/>
              <a:t>Given that Verizon produces </a:t>
            </a:r>
            <a:r>
              <a:rPr b="1" i="1" dirty="0"/>
              <a:t>Q</a:t>
            </a:r>
            <a:r>
              <a:rPr dirty="0"/>
              <a:t> = 40, </a:t>
            </a:r>
            <a:br>
              <a:rPr dirty="0"/>
            </a:br>
            <a:r>
              <a:rPr dirty="0"/>
              <a:t>T-Mobile’s best move is to produce </a:t>
            </a:r>
            <a:r>
              <a:rPr b="1" i="1" dirty="0"/>
              <a:t>Q</a:t>
            </a:r>
            <a:r>
              <a:rPr dirty="0"/>
              <a:t> = 40.</a:t>
            </a:r>
          </a:p>
          <a:p>
            <a:pPr lvl="1" eaLnBrk="1" hangingPunct="1">
              <a:lnSpc>
                <a:spcPct val="105000"/>
              </a:lnSpc>
              <a:spcBef>
                <a:spcPct val="25000"/>
              </a:spcBef>
            </a:pPr>
            <a:r>
              <a:rPr dirty="0"/>
              <a:t>Given that T-Mobile produces </a:t>
            </a:r>
            <a:r>
              <a:rPr b="1" i="1" dirty="0"/>
              <a:t>Q</a:t>
            </a:r>
            <a:r>
              <a:rPr dirty="0"/>
              <a:t> = 40, </a:t>
            </a:r>
            <a:br>
              <a:rPr dirty="0"/>
            </a:br>
            <a:r>
              <a:rPr dirty="0"/>
              <a:t>Verizon’s best move is to produce </a:t>
            </a:r>
            <a:r>
              <a:rPr b="1" i="1" dirty="0"/>
              <a:t>Q</a:t>
            </a:r>
            <a:r>
              <a:rPr dirty="0"/>
              <a:t> = 40.</a:t>
            </a:r>
          </a:p>
        </p:txBody>
      </p:sp>
      <p:sp>
        <p:nvSpPr>
          <p:cNvPr id="16388" name="Rectangle 2"/>
          <p:cNvSpPr>
            <a:spLocks noGrp="1"/>
          </p:cNvSpPr>
          <p:nvPr>
            <p:ph type="title"/>
          </p:nvPr>
        </p:nvSpPr>
        <p:spPr>
          <a:ln/>
        </p:spPr>
        <p:txBody>
          <a:bodyPr vert="horz" wrap="square" lIns="91440" tIns="45720" rIns="91440" bIns="45720" anchor="ctr"/>
          <a:lstStyle/>
          <a:p>
            <a:pPr eaLnBrk="1" hangingPunct="1"/>
            <a:r>
              <a:rPr dirty="0"/>
              <a:t>The Equilibrium for an Oligopoly</a:t>
            </a:r>
          </a:p>
        </p:txBody>
      </p:sp>
      <p:sp>
        <p:nvSpPr>
          <p:cNvPr id="16386" name="Footer Placeholder 1"/>
          <p:cNvSpPr txBox="1">
            <a:spLocks noGrp="1"/>
          </p:cNvSpPr>
          <p:nvPr>
            <p:ph type="ftr" sz="quarter" idx="4294967295"/>
          </p:nvPr>
        </p:nvSpPr>
        <p:spPr>
          <a:xfrm>
            <a:off x="0" y="6392863"/>
            <a:ext cx="7335838" cy="366712"/>
          </a:xfrm>
          <a:prstGeom prst="rect">
            <a:avLst/>
          </a:prstGeom>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r>
              <a:rPr i="1" dirty="0">
                <a:solidFill>
                  <a:srgbClr val="777777"/>
                </a:solidFill>
              </a:rPr>
              <a:t>OLIGOPOLY</a:t>
            </a:r>
          </a:p>
        </p:txBody>
      </p:sp>
      <p:sp>
        <p:nvSpPr>
          <p:cNvPr id="16387" name="Slide Number Placeholder 2"/>
          <p:cNvSpPr txBox="1">
            <a:spLocks noGrp="1"/>
          </p:cNvSpPr>
          <p:nvPr>
            <p:ph type="sldNum" sz="quarter" idx="4294967295"/>
          </p:nvPr>
        </p:nvSpPr>
        <p:spPr>
          <a:xfrm>
            <a:off x="11279188" y="6375400"/>
            <a:ext cx="912812" cy="368300"/>
          </a:xfrm>
          <a:prstGeom prst="rect">
            <a:avLst/>
          </a:prstGeom>
          <a:ln/>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en-US" sz="1700" dirty="0">
                <a:solidFill>
                  <a:srgbClr val="777777"/>
                </a:solidFill>
              </a:rPr>
              <a:t>10</a:t>
            </a:fld>
            <a:endParaRPr lang="en-US" sz="1700" dirty="0">
              <a:solidFill>
                <a:srgbClr val="777777"/>
              </a:solidFill>
            </a:endParaRPr>
          </a:p>
        </p:txBody>
      </p:sp>
      <p:sp>
        <p:nvSpPr>
          <p:cNvPr id="16390" name="FlagCount" hidden="1">
            <a:hlinkClick r:id="rId3" action="ppaction://hlinkfile"/>
          </p:cNvPr>
          <p:cNvSpPr/>
          <p:nvPr/>
        </p:nvSpPr>
        <p:spPr>
          <a:xfrm>
            <a:off x="9779000" y="254000"/>
            <a:ext cx="381000" cy="317500"/>
          </a:xfrm>
          <a:prstGeom prst="wedgeRoundRectCallout">
            <a:avLst>
              <a:gd name="adj1" fmla="val -43750"/>
              <a:gd name="adj2" fmla="val 70000"/>
              <a:gd name="adj3" fmla="val 16667"/>
            </a:avLst>
          </a:prstGeom>
          <a:solidFill>
            <a:schemeClr val="accent1">
              <a:alpha val="25098"/>
            </a:schemeClr>
          </a:solidFill>
          <a:ln w="19050" cap="flat" cmpd="sng">
            <a:solidFill>
              <a:schemeClr val="tx1"/>
            </a:solidFill>
            <a:prstDash val="solid"/>
            <a:miter/>
            <a:headEnd type="none" w="med" len="med"/>
            <a:tailEnd type="none" w="med" len="med"/>
          </a:ln>
        </p:spPr>
        <p:txBody>
          <a:bodyPr wrap="none" anchor="ctr"/>
          <a:lstStyle/>
          <a:p>
            <a:pPr algn="ctr"/>
            <a:r>
              <a:rPr sz="1400" b="1" dirty="0">
                <a:latin typeface="Tahoma" panose="020B0604030504040204" pitchFamily="34" charset="0"/>
                <a:cs typeface="Arial" panose="020B0604020202020204" pitchFamily="34" charset="0"/>
              </a:rPr>
              <a:t>0</a:t>
            </a:r>
            <a:endParaRPr sz="1400" b="1" dirty="0">
              <a:latin typeface="Tahoma" panose="020B0604030504040204" pitchFamily="34" charset="0"/>
              <a:ea typeface="Arial" panose="020B0604020202020204" pitchFamily="34" charset="0"/>
            </a:endParaRPr>
          </a:p>
        </p:txBody>
      </p:sp>
    </p:spTree>
    <p:extLst>
      <p:ext uri="{BB962C8B-B14F-4D97-AF65-F5344CB8AC3E}">
        <p14:creationId xmlns:p14="http://schemas.microsoft.com/office/powerpoint/2010/main" val="2051002787"/>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252414"/>
            <a:ext cx="11214100" cy="1439908"/>
          </a:xfrm>
        </p:spPr>
        <p:txBody>
          <a:bodyPr/>
          <a:lstStyle/>
          <a:p>
            <a:r>
              <a:rPr lang="id-ID" sz="3200" dirty="0"/>
              <a:t>In the following, let the market demand curve be </a:t>
            </a:r>
            <a:r>
              <a:rPr lang="id-ID" sz="3200" i="1" dirty="0"/>
              <a:t>P </a:t>
            </a:r>
            <a:r>
              <a:rPr lang="id-ID" sz="3200" dirty="0"/>
              <a:t>= 70 - 2</a:t>
            </a:r>
            <a:r>
              <a:rPr lang="id-ID" sz="3200" i="1" dirty="0"/>
              <a:t>Q</a:t>
            </a:r>
            <a:r>
              <a:rPr lang="id-ID" sz="3200" dirty="0"/>
              <a:t>, and assume all sellers can produce at a constant marginal cost of </a:t>
            </a:r>
            <a:r>
              <a:rPr lang="id-ID" sz="3200" i="1" dirty="0"/>
              <a:t>c </a:t>
            </a:r>
            <a:r>
              <a:rPr lang="id-ID" sz="3200" dirty="0"/>
              <a:t>= 10, with zero fixed costs.</a:t>
            </a:r>
            <a:br>
              <a:rPr lang="id-ID" sz="3200" dirty="0"/>
            </a:br>
            <a:endParaRPr lang="id-ID" sz="3200" dirty="0"/>
          </a:p>
        </p:txBody>
      </p:sp>
      <p:sp>
        <p:nvSpPr>
          <p:cNvPr id="3" name="Content Placeholder 2"/>
          <p:cNvSpPr>
            <a:spLocks noGrp="1"/>
          </p:cNvSpPr>
          <p:nvPr>
            <p:ph idx="1"/>
          </p:nvPr>
        </p:nvSpPr>
        <p:spPr>
          <a:xfrm>
            <a:off x="4462818" y="1854224"/>
            <a:ext cx="7729182" cy="4805883"/>
          </a:xfrm>
        </p:spPr>
        <p:txBody>
          <a:bodyPr/>
          <a:lstStyle/>
          <a:p>
            <a:pPr marL="514350" lvl="0" indent="-514350">
              <a:buFont typeface="+mj-lt"/>
              <a:buAutoNum type="alphaLcParenR"/>
            </a:pPr>
            <a:r>
              <a:rPr lang="id-ID" dirty="0" smtClean="0"/>
              <a:t>If </a:t>
            </a:r>
            <a:r>
              <a:rPr lang="id-ID" dirty="0"/>
              <a:t>the market is perfectly competitive, what is the equilibrium price and quantity?</a:t>
            </a:r>
          </a:p>
          <a:p>
            <a:pPr marL="514350" lvl="0" indent="-514350">
              <a:buFont typeface="+mj-lt"/>
              <a:buAutoNum type="alphaLcParenR"/>
            </a:pPr>
            <a:r>
              <a:rPr lang="id-ID" dirty="0"/>
              <a:t>If the market is controlled by a monopolist, what is the equilibrium price and quantity? How much profit does the monopolist earn?</a:t>
            </a:r>
          </a:p>
          <a:p>
            <a:pPr marL="514350" lvl="0" indent="-514350">
              <a:buFont typeface="+mj-lt"/>
              <a:buAutoNum type="alphaLcParenR"/>
            </a:pPr>
            <a:r>
              <a:rPr lang="id-ID" dirty="0"/>
              <a:t>Now suppose that Amy and Beau compete as duopolists. What is the equilibrium price? What is total market output, and how much profit does each seller earn?</a:t>
            </a:r>
          </a:p>
          <a:p>
            <a:pPr marL="514350" indent="-514350">
              <a:buFont typeface="+mj-lt"/>
              <a:buAutoNum type="alphaLcParenR"/>
            </a:pPr>
            <a:endParaRPr lang="id-ID" dirty="0"/>
          </a:p>
        </p:txBody>
      </p:sp>
    </p:spTree>
    <p:extLst>
      <p:ext uri="{BB962C8B-B14F-4D97-AF65-F5344CB8AC3E}">
        <p14:creationId xmlns:p14="http://schemas.microsoft.com/office/powerpoint/2010/main" val="27939040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23529" y="287255"/>
            <a:ext cx="11573197" cy="1309533"/>
          </a:xfrm>
        </p:spPr>
        <p:txBody>
          <a:bodyPr/>
          <a:lstStyle/>
          <a:p>
            <a:r>
              <a:rPr lang="en-US" sz="2400" dirty="0"/>
              <a:t>Boeing and Airbus are competing to fill </a:t>
            </a:r>
            <a:r>
              <a:rPr lang="en-US" sz="2400" dirty="0" smtClean="0"/>
              <a:t>an</a:t>
            </a:r>
            <a:r>
              <a:rPr lang="id-ID" sz="2400" dirty="0" smtClean="0"/>
              <a:t> </a:t>
            </a:r>
            <a:r>
              <a:rPr lang="en-US" sz="2400" dirty="0" smtClean="0"/>
              <a:t>order </a:t>
            </a:r>
            <a:r>
              <a:rPr lang="en-US" sz="2400" dirty="0"/>
              <a:t>of jets for Singapore Airlines. Each firm can offer </a:t>
            </a:r>
            <a:r>
              <a:rPr lang="en-US" sz="2400" dirty="0" smtClean="0"/>
              <a:t>a</a:t>
            </a:r>
            <a:r>
              <a:rPr lang="id-ID" sz="2400" dirty="0" smtClean="0"/>
              <a:t> </a:t>
            </a:r>
            <a:r>
              <a:rPr lang="en-US" sz="2400" dirty="0" smtClean="0"/>
              <a:t>price </a:t>
            </a:r>
            <a:r>
              <a:rPr lang="en-US" sz="2400" dirty="0"/>
              <a:t>of $10 million per jet or $5 million per jet. If </a:t>
            </a:r>
            <a:r>
              <a:rPr lang="en-US" sz="2400" dirty="0" smtClean="0"/>
              <a:t>both</a:t>
            </a:r>
            <a:r>
              <a:rPr lang="id-ID" sz="2400" dirty="0" smtClean="0"/>
              <a:t> </a:t>
            </a:r>
            <a:r>
              <a:rPr lang="en-US" sz="2400" dirty="0" smtClean="0"/>
              <a:t>firms </a:t>
            </a:r>
            <a:r>
              <a:rPr lang="en-US" sz="2400" dirty="0"/>
              <a:t>offer the same price, the airline will split the </a:t>
            </a:r>
            <a:r>
              <a:rPr lang="en-US" sz="2400" dirty="0" smtClean="0"/>
              <a:t>order</a:t>
            </a:r>
            <a:r>
              <a:rPr lang="id-ID" sz="2400" dirty="0" smtClean="0"/>
              <a:t> </a:t>
            </a:r>
            <a:r>
              <a:rPr lang="en-US" sz="2400" dirty="0" smtClean="0"/>
              <a:t>between </a:t>
            </a:r>
            <a:r>
              <a:rPr lang="en-US" sz="2400" dirty="0"/>
              <a:t>the two firms, 50–50. If one firm offers a </a:t>
            </a:r>
            <a:r>
              <a:rPr lang="en-US" sz="2400" dirty="0" smtClean="0"/>
              <a:t>higher</a:t>
            </a:r>
            <a:r>
              <a:rPr lang="id-ID" sz="2400" dirty="0" smtClean="0"/>
              <a:t> </a:t>
            </a:r>
            <a:r>
              <a:rPr lang="en-US" sz="2400" dirty="0" smtClean="0"/>
              <a:t>price </a:t>
            </a:r>
            <a:r>
              <a:rPr lang="en-US" sz="2400" dirty="0"/>
              <a:t>than the other, the lower-price competitor wins </a:t>
            </a:r>
            <a:r>
              <a:rPr lang="en-US" sz="2400" dirty="0" smtClean="0"/>
              <a:t>the</a:t>
            </a:r>
            <a:r>
              <a:rPr lang="id-ID" sz="2400" dirty="0" smtClean="0"/>
              <a:t> </a:t>
            </a:r>
            <a:r>
              <a:rPr lang="en-US" sz="2400" dirty="0" smtClean="0"/>
              <a:t>entire </a:t>
            </a:r>
            <a:r>
              <a:rPr lang="en-US" sz="2400" dirty="0"/>
              <a:t>order. Here is the profit that Boeing and </a:t>
            </a:r>
            <a:r>
              <a:rPr lang="en-US" sz="2400" dirty="0" smtClean="0"/>
              <a:t>Airbus</a:t>
            </a:r>
            <a:r>
              <a:rPr lang="id-ID" sz="2400" dirty="0" smtClean="0"/>
              <a:t> </a:t>
            </a:r>
            <a:r>
              <a:rPr lang="en-US" sz="2400" dirty="0" smtClean="0"/>
              <a:t>expect </a:t>
            </a:r>
            <a:r>
              <a:rPr lang="en-US" sz="2400" dirty="0"/>
              <a:t>they could earn from this transaction:</a:t>
            </a:r>
            <a:endParaRPr lang="id-ID" sz="2400" dirty="0"/>
          </a:p>
        </p:txBody>
      </p:sp>
      <p:sp>
        <p:nvSpPr>
          <p:cNvPr id="5" name="Text Placeholder 4"/>
          <p:cNvSpPr>
            <a:spLocks noGrp="1"/>
          </p:cNvSpPr>
          <p:nvPr>
            <p:ph type="body" sz="quarter" idx="11"/>
          </p:nvPr>
        </p:nvSpPr>
        <p:spPr>
          <a:xfrm>
            <a:off x="4626590" y="2483893"/>
            <a:ext cx="7064821" cy="3835021"/>
          </a:xfrm>
        </p:spPr>
        <p:txBody>
          <a:bodyPr/>
          <a:lstStyle/>
          <a:p>
            <a:r>
              <a:rPr lang="id-ID" sz="2400" dirty="0" smtClean="0"/>
              <a:t>If both firm formed a cartel agreement, at what price e</a:t>
            </a:r>
            <a:r>
              <a:rPr lang="en-US" sz="2400" dirty="0" smtClean="0"/>
              <a:t>ach </a:t>
            </a:r>
            <a:r>
              <a:rPr lang="en-US" sz="2400" dirty="0"/>
              <a:t>firm </a:t>
            </a:r>
            <a:r>
              <a:rPr lang="id-ID" sz="2400" dirty="0" smtClean="0"/>
              <a:t>sell the jet?</a:t>
            </a:r>
          </a:p>
          <a:p>
            <a:r>
              <a:rPr lang="en-US" sz="2400" dirty="0" smtClean="0"/>
              <a:t>What </a:t>
            </a:r>
            <a:r>
              <a:rPr lang="en-US" sz="2400" dirty="0"/>
              <a:t>is the Nash equilibrium in this game</a:t>
            </a:r>
            <a:r>
              <a:rPr lang="en-US" sz="2400" dirty="0" smtClean="0"/>
              <a:t>?</a:t>
            </a:r>
            <a:endParaRPr lang="id-ID" sz="2400" dirty="0" smtClean="0"/>
          </a:p>
          <a:p>
            <a:r>
              <a:rPr lang="en-US" sz="2400" dirty="0"/>
              <a:t>If </a:t>
            </a:r>
            <a:r>
              <a:rPr lang="id-ID" sz="2400" dirty="0" smtClean="0"/>
              <a:t>Boeing</a:t>
            </a:r>
            <a:r>
              <a:rPr lang="en-US" sz="2400" dirty="0" smtClean="0"/>
              <a:t> </a:t>
            </a:r>
            <a:r>
              <a:rPr lang="en-US" sz="2400" dirty="0"/>
              <a:t>could move first and credibly commit to </a:t>
            </a:r>
            <a:r>
              <a:rPr lang="en-US" sz="2400" dirty="0" smtClean="0"/>
              <a:t>its</a:t>
            </a:r>
            <a:r>
              <a:rPr lang="id-ID" sz="2400" dirty="0" smtClean="0"/>
              <a:t> </a:t>
            </a:r>
            <a:r>
              <a:rPr lang="en-US" sz="2400" dirty="0" smtClean="0"/>
              <a:t>capacity </a:t>
            </a:r>
            <a:r>
              <a:rPr lang="en-US" sz="2400" dirty="0"/>
              <a:t>expansion strategy, what is its optimal strategy?</a:t>
            </a:r>
          </a:p>
          <a:p>
            <a:r>
              <a:rPr lang="en-US" sz="2400" dirty="0"/>
              <a:t>What will </a:t>
            </a:r>
            <a:r>
              <a:rPr lang="id-ID" sz="2400" dirty="0" smtClean="0"/>
              <a:t>Airbus</a:t>
            </a:r>
            <a:r>
              <a:rPr lang="en-US" sz="2400" dirty="0" smtClean="0"/>
              <a:t> </a:t>
            </a:r>
            <a:r>
              <a:rPr lang="en-US" sz="2400" dirty="0"/>
              <a:t>do?</a:t>
            </a:r>
            <a:endParaRPr lang="id-ID" sz="2400" dirty="0"/>
          </a:p>
        </p:txBody>
      </p:sp>
      <p:pic>
        <p:nvPicPr>
          <p:cNvPr id="6" name="Picture 5"/>
          <p:cNvPicPr>
            <a:picLocks noChangeAspect="1"/>
          </p:cNvPicPr>
          <p:nvPr/>
        </p:nvPicPr>
        <p:blipFill>
          <a:blip r:embed="rId2"/>
          <a:stretch>
            <a:fillRect/>
          </a:stretch>
        </p:blipFill>
        <p:spPr>
          <a:xfrm>
            <a:off x="136478" y="2695095"/>
            <a:ext cx="4344909" cy="1706308"/>
          </a:xfrm>
          <a:prstGeom prst="rect">
            <a:avLst/>
          </a:prstGeom>
        </p:spPr>
      </p:pic>
    </p:spTree>
    <p:extLst>
      <p:ext uri="{BB962C8B-B14F-4D97-AF65-F5344CB8AC3E}">
        <p14:creationId xmlns:p14="http://schemas.microsoft.com/office/powerpoint/2010/main" val="15801914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2"/>
          <p:cNvSpPr>
            <a:spLocks noGrp="1"/>
          </p:cNvSpPr>
          <p:nvPr>
            <p:ph type="title"/>
          </p:nvPr>
        </p:nvSpPr>
        <p:spPr>
          <a:ln/>
        </p:spPr>
        <p:txBody>
          <a:bodyPr vert="horz" wrap="square" lIns="91440" tIns="45720" rIns="91440" bIns="45720" anchor="ctr"/>
          <a:lstStyle/>
          <a:p>
            <a:pPr eaLnBrk="1" hangingPunct="1"/>
            <a:r>
              <a:rPr sz="3400" dirty="0"/>
              <a:t>Other Examples of the Prisoners’ Dilemma</a:t>
            </a:r>
          </a:p>
        </p:txBody>
      </p:sp>
      <p:sp>
        <p:nvSpPr>
          <p:cNvPr id="186371" name="Rectangle 3"/>
          <p:cNvSpPr>
            <a:spLocks noGrp="1"/>
          </p:cNvSpPr>
          <p:nvPr>
            <p:ph idx="1"/>
          </p:nvPr>
        </p:nvSpPr>
        <p:spPr>
          <a:ln/>
        </p:spPr>
        <p:txBody>
          <a:bodyPr vert="horz" wrap="square" lIns="91440" tIns="45720" rIns="91440" bIns="45720" anchor="t"/>
          <a:lstStyle/>
          <a:p>
            <a:pPr eaLnBrk="1" hangingPunct="1">
              <a:spcBef>
                <a:spcPct val="60000"/>
              </a:spcBef>
              <a:buNone/>
            </a:pPr>
            <a:r>
              <a:rPr sz="2700" i="1" u="sng" dirty="0">
                <a:solidFill>
                  <a:srgbClr val="CC3300"/>
                </a:solidFill>
              </a:rPr>
              <a:t>Ad Wars</a:t>
            </a:r>
            <a:r>
              <a:rPr sz="2700" dirty="0">
                <a:solidFill>
                  <a:srgbClr val="CC3300"/>
                </a:solidFill>
              </a:rPr>
              <a:t/>
            </a:r>
            <a:br>
              <a:rPr sz="2700" dirty="0">
                <a:solidFill>
                  <a:srgbClr val="CC3300"/>
                </a:solidFill>
              </a:rPr>
            </a:br>
            <a:r>
              <a:rPr sz="2700" dirty="0"/>
              <a:t>Two firms spend millions on TV ads to steal business from each other.  Each firm’s ad </a:t>
            </a:r>
            <a:br>
              <a:rPr sz="2700" dirty="0"/>
            </a:br>
            <a:r>
              <a:rPr sz="2700" dirty="0"/>
              <a:t>cancels out the effects of the other, </a:t>
            </a:r>
            <a:br>
              <a:rPr sz="2700" dirty="0"/>
            </a:br>
            <a:r>
              <a:rPr sz="2700" dirty="0"/>
              <a:t>and both firms’ profits fall by the cost of the ads.  </a:t>
            </a:r>
          </a:p>
          <a:p>
            <a:pPr eaLnBrk="1" hangingPunct="1">
              <a:spcBef>
                <a:spcPct val="60000"/>
              </a:spcBef>
              <a:buNone/>
            </a:pPr>
            <a:r>
              <a:rPr sz="2700" i="1" u="sng" dirty="0">
                <a:solidFill>
                  <a:srgbClr val="CC3300"/>
                </a:solidFill>
              </a:rPr>
              <a:t>Organization of Petroleum Exporting Countries</a:t>
            </a:r>
            <a:r>
              <a:rPr sz="2700" dirty="0">
                <a:solidFill>
                  <a:srgbClr val="CC3300"/>
                </a:solidFill>
              </a:rPr>
              <a:t> </a:t>
            </a:r>
            <a:r>
              <a:rPr sz="2700" dirty="0"/>
              <a:t>Member countries try to act like a cartel, agree to </a:t>
            </a:r>
            <a:br>
              <a:rPr sz="2700" dirty="0"/>
            </a:br>
            <a:r>
              <a:rPr sz="2700" dirty="0"/>
              <a:t>limit oil production to boost prices &amp; profits.   </a:t>
            </a:r>
            <a:br>
              <a:rPr sz="2700" dirty="0"/>
            </a:br>
            <a:r>
              <a:rPr sz="2700" dirty="0"/>
              <a:t>But agreements sometimes break down </a:t>
            </a:r>
            <a:br>
              <a:rPr sz="2700" dirty="0"/>
            </a:br>
            <a:r>
              <a:rPr sz="2700" dirty="0"/>
              <a:t>when individual countries renege.  </a:t>
            </a:r>
          </a:p>
        </p:txBody>
      </p:sp>
      <p:sp>
        <p:nvSpPr>
          <p:cNvPr id="28674" name="Footer Placeholder 1"/>
          <p:cNvSpPr txBox="1">
            <a:spLocks noGrp="1"/>
          </p:cNvSpPr>
          <p:nvPr>
            <p:ph type="ftr" sz="quarter" idx="4294967295"/>
          </p:nvPr>
        </p:nvSpPr>
        <p:spPr>
          <a:xfrm>
            <a:off x="0" y="6392863"/>
            <a:ext cx="7335838" cy="366712"/>
          </a:xfrm>
          <a:prstGeom prst="rect">
            <a:avLst/>
          </a:prstGeom>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r>
              <a:rPr i="1" dirty="0">
                <a:solidFill>
                  <a:srgbClr val="777777"/>
                </a:solidFill>
              </a:rPr>
              <a:t>OLIGOPOLY</a:t>
            </a:r>
          </a:p>
        </p:txBody>
      </p:sp>
      <p:sp>
        <p:nvSpPr>
          <p:cNvPr id="28675" name="Slide Number Placeholder 2"/>
          <p:cNvSpPr txBox="1">
            <a:spLocks noGrp="1"/>
          </p:cNvSpPr>
          <p:nvPr>
            <p:ph type="sldNum" sz="quarter" idx="4294967295"/>
          </p:nvPr>
        </p:nvSpPr>
        <p:spPr>
          <a:xfrm>
            <a:off x="11279188" y="6375400"/>
            <a:ext cx="912812" cy="368300"/>
          </a:xfrm>
          <a:prstGeom prst="rect">
            <a:avLst/>
          </a:prstGeom>
          <a:ln/>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en-US" sz="1700" dirty="0">
                <a:solidFill>
                  <a:srgbClr val="777777"/>
                </a:solidFill>
              </a:rPr>
              <a:t>13</a:t>
            </a:fld>
            <a:endParaRPr lang="en-US" sz="1700" dirty="0">
              <a:solidFill>
                <a:srgbClr val="777777"/>
              </a:solidFill>
            </a:endParaRPr>
          </a:p>
        </p:txBody>
      </p:sp>
      <p:sp>
        <p:nvSpPr>
          <p:cNvPr id="28678" name="FlagCount" hidden="1">
            <a:hlinkClick r:id="rId3" action="ppaction://hlinkfile"/>
          </p:cNvPr>
          <p:cNvSpPr/>
          <p:nvPr/>
        </p:nvSpPr>
        <p:spPr>
          <a:xfrm>
            <a:off x="9779000" y="254000"/>
            <a:ext cx="381000" cy="317500"/>
          </a:xfrm>
          <a:prstGeom prst="wedgeRoundRectCallout">
            <a:avLst>
              <a:gd name="adj1" fmla="val -43750"/>
              <a:gd name="adj2" fmla="val 70000"/>
              <a:gd name="adj3" fmla="val 16667"/>
            </a:avLst>
          </a:prstGeom>
          <a:solidFill>
            <a:schemeClr val="accent1">
              <a:alpha val="25098"/>
            </a:schemeClr>
          </a:solidFill>
          <a:ln w="19050" cap="flat" cmpd="sng">
            <a:solidFill>
              <a:schemeClr val="tx1"/>
            </a:solidFill>
            <a:prstDash val="solid"/>
            <a:miter/>
            <a:headEnd type="none" w="med" len="med"/>
            <a:tailEnd type="none" w="med" len="med"/>
          </a:ln>
        </p:spPr>
        <p:txBody>
          <a:bodyPr wrap="none" anchor="ctr"/>
          <a:lstStyle/>
          <a:p>
            <a:pPr algn="ctr"/>
            <a:r>
              <a:rPr sz="1400" b="1" dirty="0">
                <a:latin typeface="Tahoma" panose="020B0604030504040204" pitchFamily="34" charset="0"/>
                <a:cs typeface="Arial" panose="020B0604020202020204" pitchFamily="34" charset="0"/>
              </a:rPr>
              <a:t>0</a:t>
            </a:r>
            <a:endParaRPr sz="1400" b="1" dirty="0">
              <a:latin typeface="Tahoma" panose="020B0604030504040204" pitchFamily="34" charset="0"/>
              <a:ea typeface="Arial" panose="020B0604020202020204" pitchFamily="34" charset="0"/>
            </a:endParaRPr>
          </a:p>
        </p:txBody>
      </p:sp>
    </p:spTree>
    <p:extLst>
      <p:ext uri="{BB962C8B-B14F-4D97-AF65-F5344CB8AC3E}">
        <p14:creationId xmlns:p14="http://schemas.microsoft.com/office/powerpoint/2010/main" val="55068180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6371">
                                            <p:txEl>
                                              <p:pRg st="0" end="0"/>
                                            </p:txEl>
                                          </p:spTgt>
                                        </p:tgtEl>
                                        <p:attrNameLst>
                                          <p:attrName>style.visibility</p:attrName>
                                        </p:attrNameLst>
                                      </p:cBhvr>
                                      <p:to>
                                        <p:strVal val="visible"/>
                                      </p:to>
                                    </p:set>
                                    <p:animEffect transition="in" filter="wipe(left)">
                                      <p:cBhvr>
                                        <p:cTn id="7" dur="500"/>
                                        <p:tgtEl>
                                          <p:spTgt spid="186371">
                                            <p:txEl>
                                              <p:pRg st="0" end="0"/>
                                            </p:txEl>
                                          </p:spTgt>
                                        </p:tgtEl>
                                      </p:cBhvr>
                                    </p:animEffect>
                                  </p:childTnLst>
                                  <p:subTnLst>
                                    <p:animClr clrSpc="rgb" dir="cw">
                                      <p:cBhvr override="childStyle">
                                        <p:cTn dur="1" fill="hold" display="0" masterRel="nextClick" afterEffect="1"/>
                                        <p:tgtEl>
                                          <p:spTgt spid="186371">
                                            <p:txEl>
                                              <p:pRg st="0" end="0"/>
                                            </p:txEl>
                                          </p:spTgt>
                                        </p:tgtEl>
                                        <p:attrNameLst>
                                          <p:attrName>ppt_c</p:attrName>
                                        </p:attrNameLst>
                                      </p:cBhvr>
                                      <p:to>
                                        <a:schemeClr val="bg2"/>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6371">
                                            <p:txEl>
                                              <p:pRg st="1" end="1"/>
                                            </p:txEl>
                                          </p:spTgt>
                                        </p:tgtEl>
                                        <p:attrNameLst>
                                          <p:attrName>style.visibility</p:attrName>
                                        </p:attrNameLst>
                                      </p:cBhvr>
                                      <p:to>
                                        <p:strVal val="visible"/>
                                      </p:to>
                                    </p:set>
                                    <p:animEffect transition="in" filter="wipe(left)">
                                      <p:cBhvr>
                                        <p:cTn id="12" dur="500"/>
                                        <p:tgtEl>
                                          <p:spTgt spid="1863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1" grpId="0" build="p" bldLvl="5"/>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5" name="Rectangle 3"/>
          <p:cNvSpPr>
            <a:spLocks noGrp="1"/>
          </p:cNvSpPr>
          <p:nvPr>
            <p:ph sz="quarter" idx="10"/>
          </p:nvPr>
        </p:nvSpPr>
        <p:spPr>
          <a:ln/>
        </p:spPr>
        <p:txBody>
          <a:bodyPr vert="horz" wrap="square" lIns="91440" tIns="45720" rIns="91440" bIns="45720" anchor="t"/>
          <a:lstStyle/>
          <a:p>
            <a:pPr eaLnBrk="1" hangingPunct="1">
              <a:spcBef>
                <a:spcPct val="60000"/>
              </a:spcBef>
              <a:buNone/>
            </a:pPr>
            <a:r>
              <a:rPr sz="2700" i="1" u="sng" dirty="0">
                <a:solidFill>
                  <a:srgbClr val="CC3300"/>
                </a:solidFill>
              </a:rPr>
              <a:t>Arms race between military superpowers  </a:t>
            </a:r>
            <a:br>
              <a:rPr sz="2700" i="1" u="sng" dirty="0">
                <a:solidFill>
                  <a:srgbClr val="CC3300"/>
                </a:solidFill>
              </a:rPr>
            </a:br>
            <a:r>
              <a:rPr sz="2700" dirty="0"/>
              <a:t>Each country would be better off if both disarm, </a:t>
            </a:r>
            <a:br>
              <a:rPr sz="2700" dirty="0"/>
            </a:br>
            <a:r>
              <a:rPr sz="2700" dirty="0"/>
              <a:t>but each has a dominant strategy of arming.</a:t>
            </a:r>
          </a:p>
          <a:p>
            <a:pPr eaLnBrk="1" hangingPunct="1">
              <a:spcBef>
                <a:spcPct val="60000"/>
              </a:spcBef>
              <a:buNone/>
            </a:pPr>
            <a:r>
              <a:rPr sz="2700" i="1" u="sng" dirty="0">
                <a:solidFill>
                  <a:srgbClr val="CC3300"/>
                </a:solidFill>
              </a:rPr>
              <a:t>Common resources </a:t>
            </a:r>
            <a:br>
              <a:rPr sz="2700" i="1" u="sng" dirty="0">
                <a:solidFill>
                  <a:srgbClr val="CC3300"/>
                </a:solidFill>
              </a:rPr>
            </a:br>
            <a:r>
              <a:rPr sz="2700" dirty="0"/>
              <a:t>All would be better off if everyone conserved common resources, but each person’s dominant strategy is overusing the resources.  </a:t>
            </a:r>
          </a:p>
        </p:txBody>
      </p:sp>
      <p:sp>
        <p:nvSpPr>
          <p:cNvPr id="29700" name="Rectangle 2"/>
          <p:cNvSpPr>
            <a:spLocks noGrp="1"/>
          </p:cNvSpPr>
          <p:nvPr>
            <p:ph type="title"/>
          </p:nvPr>
        </p:nvSpPr>
        <p:spPr>
          <a:ln/>
        </p:spPr>
        <p:txBody>
          <a:bodyPr vert="horz" wrap="square" lIns="91440" tIns="45720" rIns="91440" bIns="45720" anchor="ctr"/>
          <a:lstStyle/>
          <a:p>
            <a:pPr eaLnBrk="1" hangingPunct="1"/>
            <a:r>
              <a:rPr sz="3400" dirty="0"/>
              <a:t>Other Examples of the Prisoners’ Dilemma</a:t>
            </a:r>
          </a:p>
        </p:txBody>
      </p:sp>
      <p:sp>
        <p:nvSpPr>
          <p:cNvPr id="29698" name="Footer Placeholder 1"/>
          <p:cNvSpPr txBox="1">
            <a:spLocks noGrp="1"/>
          </p:cNvSpPr>
          <p:nvPr>
            <p:ph type="ftr" sz="quarter" idx="4294967295"/>
          </p:nvPr>
        </p:nvSpPr>
        <p:spPr>
          <a:xfrm>
            <a:off x="0" y="6392863"/>
            <a:ext cx="7335838" cy="366712"/>
          </a:xfrm>
          <a:prstGeom prst="rect">
            <a:avLst/>
          </a:prstGeom>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r>
              <a:rPr i="1" dirty="0">
                <a:solidFill>
                  <a:srgbClr val="777777"/>
                </a:solidFill>
              </a:rPr>
              <a:t>OLIGOPOLY</a:t>
            </a:r>
          </a:p>
        </p:txBody>
      </p:sp>
      <p:sp>
        <p:nvSpPr>
          <p:cNvPr id="29699" name="Slide Number Placeholder 2"/>
          <p:cNvSpPr txBox="1">
            <a:spLocks noGrp="1"/>
          </p:cNvSpPr>
          <p:nvPr>
            <p:ph type="sldNum" sz="quarter" idx="4294967295"/>
          </p:nvPr>
        </p:nvSpPr>
        <p:spPr>
          <a:xfrm>
            <a:off x="11279188" y="6375400"/>
            <a:ext cx="912812" cy="368300"/>
          </a:xfrm>
          <a:prstGeom prst="rect">
            <a:avLst/>
          </a:prstGeom>
          <a:ln/>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en-US" sz="1700" dirty="0">
                <a:solidFill>
                  <a:srgbClr val="777777"/>
                </a:solidFill>
              </a:rPr>
              <a:t>14</a:t>
            </a:fld>
            <a:endParaRPr lang="en-US" sz="1700" dirty="0">
              <a:solidFill>
                <a:srgbClr val="777777"/>
              </a:solidFill>
            </a:endParaRPr>
          </a:p>
        </p:txBody>
      </p:sp>
      <p:sp>
        <p:nvSpPr>
          <p:cNvPr id="29702" name="FlagCount" hidden="1">
            <a:hlinkClick r:id="rId3" action="ppaction://hlinkfile"/>
          </p:cNvPr>
          <p:cNvSpPr/>
          <p:nvPr/>
        </p:nvSpPr>
        <p:spPr>
          <a:xfrm>
            <a:off x="9779000" y="254000"/>
            <a:ext cx="381000" cy="317500"/>
          </a:xfrm>
          <a:prstGeom prst="wedgeRoundRectCallout">
            <a:avLst>
              <a:gd name="adj1" fmla="val -43750"/>
              <a:gd name="adj2" fmla="val 70000"/>
              <a:gd name="adj3" fmla="val 16667"/>
            </a:avLst>
          </a:prstGeom>
          <a:solidFill>
            <a:schemeClr val="accent1">
              <a:alpha val="25098"/>
            </a:schemeClr>
          </a:solidFill>
          <a:ln w="19050" cap="flat" cmpd="sng">
            <a:solidFill>
              <a:schemeClr val="tx1"/>
            </a:solidFill>
            <a:prstDash val="solid"/>
            <a:miter/>
            <a:headEnd type="none" w="med" len="med"/>
            <a:tailEnd type="none" w="med" len="med"/>
          </a:ln>
        </p:spPr>
        <p:txBody>
          <a:bodyPr wrap="none" anchor="ctr"/>
          <a:lstStyle/>
          <a:p>
            <a:pPr algn="ctr"/>
            <a:r>
              <a:rPr sz="1400" b="1" dirty="0">
                <a:latin typeface="Tahoma" panose="020B0604030504040204" pitchFamily="34" charset="0"/>
                <a:cs typeface="Arial" panose="020B0604020202020204" pitchFamily="34" charset="0"/>
              </a:rPr>
              <a:t>0</a:t>
            </a:r>
            <a:endParaRPr sz="1400" b="1" dirty="0">
              <a:latin typeface="Tahoma" panose="020B0604030504040204" pitchFamily="34" charset="0"/>
              <a:ea typeface="Arial" panose="020B0604020202020204" pitchFamily="34" charset="0"/>
            </a:endParaRPr>
          </a:p>
        </p:txBody>
      </p:sp>
    </p:spTree>
    <p:extLst>
      <p:ext uri="{BB962C8B-B14F-4D97-AF65-F5344CB8AC3E}">
        <p14:creationId xmlns:p14="http://schemas.microsoft.com/office/powerpoint/2010/main" val="419521960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8355">
                                            <p:txEl>
                                              <p:pRg st="0" end="0"/>
                                            </p:txEl>
                                          </p:spTgt>
                                        </p:tgtEl>
                                        <p:attrNameLst>
                                          <p:attrName>style.visibility</p:attrName>
                                        </p:attrNameLst>
                                      </p:cBhvr>
                                      <p:to>
                                        <p:strVal val="visible"/>
                                      </p:to>
                                    </p:set>
                                    <p:animEffect transition="in" filter="wipe(left)">
                                      <p:cBhvr>
                                        <p:cTn id="7" dur="500"/>
                                        <p:tgtEl>
                                          <p:spTgt spid="228355">
                                            <p:txEl>
                                              <p:pRg st="0" end="0"/>
                                            </p:txEl>
                                          </p:spTgt>
                                        </p:tgtEl>
                                      </p:cBhvr>
                                    </p:animEffect>
                                  </p:childTnLst>
                                  <p:subTnLst>
                                    <p:animClr clrSpc="rgb" dir="cw">
                                      <p:cBhvr override="childStyle">
                                        <p:cTn dur="1" fill="hold" display="0" masterRel="nextClick" afterEffect="1"/>
                                        <p:tgtEl>
                                          <p:spTgt spid="228355">
                                            <p:txEl>
                                              <p:pRg st="0" end="0"/>
                                            </p:txEl>
                                          </p:spTgt>
                                        </p:tgtEl>
                                        <p:attrNameLst>
                                          <p:attrName>ppt_c</p:attrName>
                                        </p:attrNameLst>
                                      </p:cBhvr>
                                      <p:to>
                                        <a:schemeClr val="bg2"/>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8355">
                                            <p:txEl>
                                              <p:pRg st="1" end="1"/>
                                            </p:txEl>
                                          </p:spTgt>
                                        </p:tgtEl>
                                        <p:attrNameLst>
                                          <p:attrName>style.visibility</p:attrName>
                                        </p:attrNameLst>
                                      </p:cBhvr>
                                      <p:to>
                                        <p:strVal val="visible"/>
                                      </p:to>
                                    </p:set>
                                    <p:animEffect transition="in" filter="wipe(left)">
                                      <p:cBhvr>
                                        <p:cTn id="12" dur="500"/>
                                        <p:tgtEl>
                                          <p:spTgt spid="2283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55" grpId="0" build="p" bldLvl="5"/>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3"/>
          <p:cNvSpPr>
            <a:spLocks noGrp="1"/>
          </p:cNvSpPr>
          <p:nvPr>
            <p:ph sz="quarter" idx="10"/>
          </p:nvPr>
        </p:nvSpPr>
        <p:spPr>
          <a:ln/>
        </p:spPr>
        <p:txBody>
          <a:bodyPr vert="horz" wrap="square" lIns="91440" tIns="45720" rIns="91440" bIns="45720" anchor="t"/>
          <a:lstStyle/>
          <a:p>
            <a:pPr eaLnBrk="1" hangingPunct="1"/>
            <a:r>
              <a:rPr dirty="0"/>
              <a:t>The noncooperative oligopoly equilibrium </a:t>
            </a:r>
          </a:p>
          <a:p>
            <a:pPr lvl="1" eaLnBrk="1" hangingPunct="1"/>
            <a:r>
              <a:rPr dirty="0"/>
              <a:t>Bad for oligopoly firms: </a:t>
            </a:r>
            <a:br>
              <a:rPr dirty="0"/>
            </a:br>
            <a:r>
              <a:rPr dirty="0"/>
              <a:t>prevents them from achieving monopoly profits</a:t>
            </a:r>
          </a:p>
          <a:p>
            <a:pPr lvl="1" eaLnBrk="1" hangingPunct="1"/>
            <a:r>
              <a:rPr dirty="0"/>
              <a:t>Good for society:  </a:t>
            </a:r>
            <a:br>
              <a:rPr dirty="0"/>
            </a:br>
            <a:r>
              <a:rPr dirty="0"/>
              <a:t>   </a:t>
            </a:r>
            <a:r>
              <a:rPr b="1" i="1" dirty="0"/>
              <a:t>Q</a:t>
            </a:r>
            <a:r>
              <a:rPr dirty="0"/>
              <a:t> is closer to the socially efficient output </a:t>
            </a:r>
            <a:br>
              <a:rPr dirty="0"/>
            </a:br>
            <a:r>
              <a:rPr dirty="0"/>
              <a:t>   </a:t>
            </a:r>
            <a:r>
              <a:rPr b="1" i="1" dirty="0"/>
              <a:t>P</a:t>
            </a:r>
            <a:r>
              <a:rPr dirty="0"/>
              <a:t> is closer to </a:t>
            </a:r>
            <a:r>
              <a:rPr i="1" dirty="0"/>
              <a:t>MC</a:t>
            </a:r>
            <a:endParaRPr dirty="0"/>
          </a:p>
          <a:p>
            <a:pPr eaLnBrk="1" hangingPunct="1"/>
            <a:r>
              <a:rPr dirty="0"/>
              <a:t>In other prisoners’ dilemmas, the inability to cooperate may reduce social welfare.</a:t>
            </a:r>
          </a:p>
          <a:p>
            <a:pPr lvl="1" eaLnBrk="1" hangingPunct="1"/>
            <a:r>
              <a:rPr i="1" dirty="0"/>
              <a:t>e.g</a:t>
            </a:r>
            <a:r>
              <a:rPr dirty="0"/>
              <a:t>., arms race, overuse of common resources</a:t>
            </a:r>
          </a:p>
        </p:txBody>
      </p:sp>
      <p:sp>
        <p:nvSpPr>
          <p:cNvPr id="30724" name="Rectangle 2"/>
          <p:cNvSpPr>
            <a:spLocks noGrp="1"/>
          </p:cNvSpPr>
          <p:nvPr>
            <p:ph type="title"/>
          </p:nvPr>
        </p:nvSpPr>
        <p:spPr>
          <a:ln/>
        </p:spPr>
        <p:txBody>
          <a:bodyPr vert="horz" wrap="square" lIns="91440" tIns="45720" rIns="91440" bIns="45720" anchor="ctr"/>
          <a:lstStyle/>
          <a:p>
            <a:pPr eaLnBrk="1" hangingPunct="1"/>
            <a:r>
              <a:rPr sz="3400" dirty="0"/>
              <a:t>Prisoners’ Dilemma and Society’s Welfare</a:t>
            </a:r>
          </a:p>
        </p:txBody>
      </p:sp>
      <p:sp>
        <p:nvSpPr>
          <p:cNvPr id="30722" name="Footer Placeholder 1"/>
          <p:cNvSpPr txBox="1">
            <a:spLocks noGrp="1"/>
          </p:cNvSpPr>
          <p:nvPr>
            <p:ph type="ftr" sz="quarter" idx="4294967295"/>
          </p:nvPr>
        </p:nvSpPr>
        <p:spPr>
          <a:xfrm>
            <a:off x="0" y="6392863"/>
            <a:ext cx="7335838" cy="366712"/>
          </a:xfrm>
          <a:prstGeom prst="rect">
            <a:avLst/>
          </a:prstGeom>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r>
              <a:rPr i="1" dirty="0">
                <a:solidFill>
                  <a:srgbClr val="777777"/>
                </a:solidFill>
              </a:rPr>
              <a:t>OLIGOPOLY</a:t>
            </a:r>
          </a:p>
        </p:txBody>
      </p:sp>
      <p:sp>
        <p:nvSpPr>
          <p:cNvPr id="30723" name="Slide Number Placeholder 2"/>
          <p:cNvSpPr txBox="1">
            <a:spLocks noGrp="1"/>
          </p:cNvSpPr>
          <p:nvPr>
            <p:ph type="sldNum" sz="quarter" idx="4294967295"/>
          </p:nvPr>
        </p:nvSpPr>
        <p:spPr>
          <a:xfrm>
            <a:off x="11279188" y="6375400"/>
            <a:ext cx="912812" cy="368300"/>
          </a:xfrm>
          <a:prstGeom prst="rect">
            <a:avLst/>
          </a:prstGeom>
          <a:ln/>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en-US" sz="1700" dirty="0">
                <a:solidFill>
                  <a:srgbClr val="777777"/>
                </a:solidFill>
              </a:rPr>
              <a:t>15</a:t>
            </a:fld>
            <a:endParaRPr lang="en-US" sz="1700" dirty="0">
              <a:solidFill>
                <a:srgbClr val="777777"/>
              </a:solidFill>
            </a:endParaRPr>
          </a:p>
        </p:txBody>
      </p:sp>
      <p:sp>
        <p:nvSpPr>
          <p:cNvPr id="30726" name="FlagCount" hidden="1">
            <a:hlinkClick r:id="rId3" action="ppaction://hlinkfile"/>
          </p:cNvPr>
          <p:cNvSpPr/>
          <p:nvPr/>
        </p:nvSpPr>
        <p:spPr>
          <a:xfrm>
            <a:off x="9779000" y="254000"/>
            <a:ext cx="381000" cy="317500"/>
          </a:xfrm>
          <a:prstGeom prst="wedgeRoundRectCallout">
            <a:avLst>
              <a:gd name="adj1" fmla="val -43750"/>
              <a:gd name="adj2" fmla="val 70000"/>
              <a:gd name="adj3" fmla="val 16667"/>
            </a:avLst>
          </a:prstGeom>
          <a:solidFill>
            <a:schemeClr val="accent1">
              <a:alpha val="25098"/>
            </a:schemeClr>
          </a:solidFill>
          <a:ln w="19050" cap="flat" cmpd="sng">
            <a:solidFill>
              <a:schemeClr val="tx1"/>
            </a:solidFill>
            <a:prstDash val="solid"/>
            <a:miter/>
            <a:headEnd type="none" w="med" len="med"/>
            <a:tailEnd type="none" w="med" len="med"/>
          </a:ln>
        </p:spPr>
        <p:txBody>
          <a:bodyPr wrap="none" anchor="ctr"/>
          <a:lstStyle/>
          <a:p>
            <a:pPr algn="ctr"/>
            <a:r>
              <a:rPr sz="1400" b="1" dirty="0">
                <a:latin typeface="Tahoma" panose="020B0604030504040204" pitchFamily="34" charset="0"/>
                <a:cs typeface="Arial" panose="020B0604020202020204" pitchFamily="34" charset="0"/>
              </a:rPr>
              <a:t>0</a:t>
            </a:r>
            <a:endParaRPr sz="1400" b="1" dirty="0">
              <a:latin typeface="Tahoma" panose="020B0604030504040204" pitchFamily="34" charset="0"/>
              <a:ea typeface="Arial" panose="020B0604020202020204" pitchFamily="34" charset="0"/>
            </a:endParaRPr>
          </a:p>
        </p:txBody>
      </p:sp>
    </p:spTree>
    <p:extLst>
      <p:ext uri="{BB962C8B-B14F-4D97-AF65-F5344CB8AC3E}">
        <p14:creationId xmlns:p14="http://schemas.microsoft.com/office/powerpoint/2010/main" val="3849462085"/>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2"/>
          <p:cNvSpPr>
            <a:spLocks noGrp="1"/>
          </p:cNvSpPr>
          <p:nvPr>
            <p:ph type="title"/>
          </p:nvPr>
        </p:nvSpPr>
        <p:spPr>
          <a:ln/>
        </p:spPr>
        <p:txBody>
          <a:bodyPr vert="horz" wrap="square" lIns="91440" tIns="45720" rIns="91440" bIns="45720" anchor="ctr"/>
          <a:lstStyle/>
          <a:p>
            <a:pPr eaLnBrk="1" hangingPunct="1"/>
            <a:r>
              <a:rPr sz="3400" dirty="0"/>
              <a:t>Another Example:  Negative Campaign Ads</a:t>
            </a:r>
          </a:p>
        </p:txBody>
      </p:sp>
      <p:sp>
        <p:nvSpPr>
          <p:cNvPr id="31749" name="Rectangle 3"/>
          <p:cNvSpPr>
            <a:spLocks noGrp="1"/>
          </p:cNvSpPr>
          <p:nvPr>
            <p:ph idx="1"/>
          </p:nvPr>
        </p:nvSpPr>
        <p:spPr>
          <a:ln/>
        </p:spPr>
        <p:txBody>
          <a:bodyPr vert="horz" wrap="square" lIns="91440" tIns="45720" rIns="91440" bIns="45720" anchor="t"/>
          <a:lstStyle/>
          <a:p>
            <a:pPr eaLnBrk="1" hangingPunct="1">
              <a:spcBef>
                <a:spcPct val="50000"/>
              </a:spcBef>
            </a:pPr>
            <a:r>
              <a:rPr dirty="0"/>
              <a:t>Election with two candidates, “R” and “D.”</a:t>
            </a:r>
          </a:p>
          <a:p>
            <a:pPr eaLnBrk="1" hangingPunct="1">
              <a:spcBef>
                <a:spcPct val="50000"/>
              </a:spcBef>
            </a:pPr>
            <a:r>
              <a:rPr dirty="0"/>
              <a:t>If R runs a negative ad attacking D, </a:t>
            </a:r>
            <a:br>
              <a:rPr dirty="0"/>
            </a:br>
            <a:r>
              <a:rPr dirty="0"/>
              <a:t>3000 fewer people will vote for D:</a:t>
            </a:r>
            <a:br>
              <a:rPr dirty="0"/>
            </a:br>
            <a:r>
              <a:rPr dirty="0"/>
              <a:t>1000 of these people vote for R, the rest abstain.</a:t>
            </a:r>
          </a:p>
          <a:p>
            <a:pPr eaLnBrk="1" hangingPunct="1">
              <a:spcBef>
                <a:spcPct val="50000"/>
              </a:spcBef>
            </a:pPr>
            <a:r>
              <a:rPr dirty="0"/>
              <a:t>If D runs a negative ad attacking R, </a:t>
            </a:r>
            <a:br>
              <a:rPr dirty="0"/>
            </a:br>
            <a:r>
              <a:rPr dirty="0"/>
              <a:t>R loses 3000 votes, D gains 1000, 2000 abstain.</a:t>
            </a:r>
          </a:p>
          <a:p>
            <a:pPr eaLnBrk="1" hangingPunct="1">
              <a:spcBef>
                <a:spcPct val="50000"/>
              </a:spcBef>
            </a:pPr>
            <a:r>
              <a:rPr dirty="0"/>
              <a:t>R and D agree to refrain from running attack ads.  Will each one stick to the agreement?</a:t>
            </a:r>
          </a:p>
          <a:p>
            <a:pPr eaLnBrk="1" hangingPunct="1">
              <a:spcBef>
                <a:spcPct val="50000"/>
              </a:spcBef>
            </a:pPr>
            <a:endParaRPr dirty="0"/>
          </a:p>
        </p:txBody>
      </p:sp>
      <p:sp>
        <p:nvSpPr>
          <p:cNvPr id="31746" name="Footer Placeholder 1"/>
          <p:cNvSpPr txBox="1">
            <a:spLocks noGrp="1"/>
          </p:cNvSpPr>
          <p:nvPr>
            <p:ph type="ftr" sz="quarter" idx="4294967295"/>
          </p:nvPr>
        </p:nvSpPr>
        <p:spPr>
          <a:xfrm>
            <a:off x="0" y="6392863"/>
            <a:ext cx="7335838" cy="366712"/>
          </a:xfrm>
          <a:prstGeom prst="rect">
            <a:avLst/>
          </a:prstGeom>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r>
              <a:rPr i="1" dirty="0">
                <a:solidFill>
                  <a:srgbClr val="777777"/>
                </a:solidFill>
              </a:rPr>
              <a:t>OLIGOPOLY</a:t>
            </a:r>
          </a:p>
        </p:txBody>
      </p:sp>
      <p:sp>
        <p:nvSpPr>
          <p:cNvPr id="31747" name="Slide Number Placeholder 2"/>
          <p:cNvSpPr txBox="1">
            <a:spLocks noGrp="1"/>
          </p:cNvSpPr>
          <p:nvPr>
            <p:ph type="sldNum" sz="quarter" idx="4294967295"/>
          </p:nvPr>
        </p:nvSpPr>
        <p:spPr>
          <a:xfrm>
            <a:off x="11279188" y="6375400"/>
            <a:ext cx="912812" cy="368300"/>
          </a:xfrm>
          <a:prstGeom prst="rect">
            <a:avLst/>
          </a:prstGeom>
          <a:ln/>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en-US" sz="1700" dirty="0">
                <a:solidFill>
                  <a:srgbClr val="777777"/>
                </a:solidFill>
              </a:rPr>
              <a:t>16</a:t>
            </a:fld>
            <a:endParaRPr lang="en-US" sz="1700" dirty="0">
              <a:solidFill>
                <a:srgbClr val="777777"/>
              </a:solidFill>
            </a:endParaRPr>
          </a:p>
        </p:txBody>
      </p:sp>
    </p:spTree>
    <p:extLst>
      <p:ext uri="{BB962C8B-B14F-4D97-AF65-F5344CB8AC3E}">
        <p14:creationId xmlns:p14="http://schemas.microsoft.com/office/powerpoint/2010/main" val="1110457909"/>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Slide Number Placeholder 2"/>
          <p:cNvSpPr txBox="1">
            <a:spLocks noGrp="1"/>
          </p:cNvSpPr>
          <p:nvPr>
            <p:ph type="sldNum" sz="quarter" idx="4294967295"/>
          </p:nvPr>
        </p:nvSpPr>
        <p:spPr>
          <a:xfrm>
            <a:off x="11279188" y="6375400"/>
            <a:ext cx="912812" cy="368300"/>
          </a:xfrm>
          <a:prstGeom prst="rect">
            <a:avLst/>
          </a:prstGeom>
          <a:ln/>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en-US" sz="1700" dirty="0">
                <a:solidFill>
                  <a:srgbClr val="777777"/>
                </a:solidFill>
              </a:rPr>
              <a:t>17</a:t>
            </a:fld>
            <a:endParaRPr lang="en-US" sz="1700" dirty="0">
              <a:solidFill>
                <a:srgbClr val="777777"/>
              </a:solidFill>
            </a:endParaRPr>
          </a:p>
        </p:txBody>
      </p:sp>
      <p:sp>
        <p:nvSpPr>
          <p:cNvPr id="32772" name="Rectangle 2"/>
          <p:cNvSpPr>
            <a:spLocks noGrp="1"/>
          </p:cNvSpPr>
          <p:nvPr>
            <p:ph type="title" idx="4294967295"/>
          </p:nvPr>
        </p:nvSpPr>
        <p:spPr>
          <a:xfrm>
            <a:off x="0" y="219075"/>
            <a:ext cx="9144000" cy="649288"/>
          </a:xfrm>
          <a:ln/>
        </p:spPr>
        <p:txBody>
          <a:bodyPr vert="horz" wrap="square" lIns="91440" tIns="45720" rIns="91440" bIns="45720" anchor="ctr"/>
          <a:lstStyle/>
          <a:p>
            <a:pPr eaLnBrk="1" hangingPunct="1"/>
            <a:r>
              <a:rPr sz="3400" dirty="0"/>
              <a:t>Another Example:  Negative Campaign Ads</a:t>
            </a:r>
          </a:p>
        </p:txBody>
      </p:sp>
      <p:grpSp>
        <p:nvGrpSpPr>
          <p:cNvPr id="32773" name="Group 3"/>
          <p:cNvGrpSpPr/>
          <p:nvPr/>
        </p:nvGrpSpPr>
        <p:grpSpPr>
          <a:xfrm>
            <a:off x="3860800" y="2660650"/>
            <a:ext cx="6497638" cy="3536950"/>
            <a:chOff x="1522" y="1296"/>
            <a:chExt cx="2421" cy="1658"/>
          </a:xfrm>
        </p:grpSpPr>
        <p:sp>
          <p:nvSpPr>
            <p:cNvPr id="32790" name="AutoShape 4"/>
            <p:cNvSpPr/>
            <p:nvPr/>
          </p:nvSpPr>
          <p:spPr>
            <a:xfrm>
              <a:off x="1527" y="1298"/>
              <a:ext cx="1206" cy="826"/>
            </a:xfrm>
            <a:prstGeom prst="rtTriangle">
              <a:avLst/>
            </a:prstGeom>
            <a:solidFill>
              <a:srgbClr val="5B82FF"/>
            </a:solidFill>
            <a:ln w="9525">
              <a:noFill/>
            </a:ln>
          </p:spPr>
          <p:txBody>
            <a:bodyPr wrap="none" anchor="ctr"/>
            <a:lstStyle/>
            <a:p>
              <a:endParaRPr dirty="0">
                <a:latin typeface="Arial" panose="020B0604020202020204" pitchFamily="34" charset="0"/>
                <a:ea typeface="Arial" panose="020B0604020202020204" pitchFamily="34" charset="0"/>
              </a:endParaRPr>
            </a:p>
          </p:txBody>
        </p:sp>
        <p:sp>
          <p:nvSpPr>
            <p:cNvPr id="32791" name="AutoShape 5"/>
            <p:cNvSpPr/>
            <p:nvPr/>
          </p:nvSpPr>
          <p:spPr>
            <a:xfrm>
              <a:off x="2737" y="1298"/>
              <a:ext cx="1206" cy="826"/>
            </a:xfrm>
            <a:prstGeom prst="rtTriangle">
              <a:avLst/>
            </a:prstGeom>
            <a:solidFill>
              <a:srgbClr val="5B82FF"/>
            </a:solidFill>
            <a:ln w="9525">
              <a:noFill/>
            </a:ln>
          </p:spPr>
          <p:txBody>
            <a:bodyPr wrap="none" anchor="ctr"/>
            <a:lstStyle/>
            <a:p>
              <a:endParaRPr dirty="0">
                <a:latin typeface="Arial" panose="020B0604020202020204" pitchFamily="34" charset="0"/>
                <a:ea typeface="Arial" panose="020B0604020202020204" pitchFamily="34" charset="0"/>
              </a:endParaRPr>
            </a:p>
          </p:txBody>
        </p:sp>
        <p:sp>
          <p:nvSpPr>
            <p:cNvPr id="32792" name="AutoShape 6"/>
            <p:cNvSpPr/>
            <p:nvPr/>
          </p:nvSpPr>
          <p:spPr>
            <a:xfrm>
              <a:off x="2735" y="2125"/>
              <a:ext cx="1206" cy="826"/>
            </a:xfrm>
            <a:prstGeom prst="rtTriangle">
              <a:avLst/>
            </a:prstGeom>
            <a:solidFill>
              <a:srgbClr val="5B82FF"/>
            </a:solidFill>
            <a:ln w="9525">
              <a:noFill/>
            </a:ln>
          </p:spPr>
          <p:txBody>
            <a:bodyPr wrap="none" anchor="ctr"/>
            <a:lstStyle/>
            <a:p>
              <a:endParaRPr dirty="0">
                <a:latin typeface="Arial" panose="020B0604020202020204" pitchFamily="34" charset="0"/>
                <a:ea typeface="Arial" panose="020B0604020202020204" pitchFamily="34" charset="0"/>
              </a:endParaRPr>
            </a:p>
          </p:txBody>
        </p:sp>
        <p:sp>
          <p:nvSpPr>
            <p:cNvPr id="32793" name="AutoShape 7"/>
            <p:cNvSpPr/>
            <p:nvPr/>
          </p:nvSpPr>
          <p:spPr>
            <a:xfrm>
              <a:off x="1527" y="2126"/>
              <a:ext cx="1206" cy="826"/>
            </a:xfrm>
            <a:prstGeom prst="rtTriangle">
              <a:avLst/>
            </a:prstGeom>
            <a:solidFill>
              <a:srgbClr val="5B82FF"/>
            </a:solidFill>
            <a:ln w="9525">
              <a:noFill/>
            </a:ln>
          </p:spPr>
          <p:txBody>
            <a:bodyPr wrap="none" anchor="ctr"/>
            <a:lstStyle/>
            <a:p>
              <a:endParaRPr dirty="0">
                <a:latin typeface="Arial" panose="020B0604020202020204" pitchFamily="34" charset="0"/>
                <a:ea typeface="Arial" panose="020B0604020202020204" pitchFamily="34" charset="0"/>
              </a:endParaRPr>
            </a:p>
          </p:txBody>
        </p:sp>
        <p:sp>
          <p:nvSpPr>
            <p:cNvPr id="32794" name="AutoShape 8"/>
            <p:cNvSpPr/>
            <p:nvPr/>
          </p:nvSpPr>
          <p:spPr>
            <a:xfrm rot="10800000">
              <a:off x="1522" y="1298"/>
              <a:ext cx="1206" cy="826"/>
            </a:xfrm>
            <a:prstGeom prst="rtTriangle">
              <a:avLst/>
            </a:prstGeom>
            <a:solidFill>
              <a:srgbClr val="FF5B5B"/>
            </a:solidFill>
            <a:ln w="9525">
              <a:noFill/>
            </a:ln>
          </p:spPr>
          <p:txBody>
            <a:bodyPr wrap="none" anchor="ctr"/>
            <a:lstStyle/>
            <a:p>
              <a:endParaRPr dirty="0">
                <a:latin typeface="Arial" panose="020B0604020202020204" pitchFamily="34" charset="0"/>
                <a:ea typeface="Arial" panose="020B0604020202020204" pitchFamily="34" charset="0"/>
              </a:endParaRPr>
            </a:p>
          </p:txBody>
        </p:sp>
        <p:sp>
          <p:nvSpPr>
            <p:cNvPr id="32795" name="AutoShape 9"/>
            <p:cNvSpPr/>
            <p:nvPr/>
          </p:nvSpPr>
          <p:spPr>
            <a:xfrm rot="10800000">
              <a:off x="2732" y="1298"/>
              <a:ext cx="1206" cy="826"/>
            </a:xfrm>
            <a:prstGeom prst="rtTriangle">
              <a:avLst/>
            </a:prstGeom>
            <a:solidFill>
              <a:srgbClr val="FF5B5B"/>
            </a:solidFill>
            <a:ln w="9525">
              <a:noFill/>
            </a:ln>
          </p:spPr>
          <p:txBody>
            <a:bodyPr wrap="none" anchor="ctr"/>
            <a:lstStyle/>
            <a:p>
              <a:endParaRPr dirty="0">
                <a:latin typeface="Arial" panose="020B0604020202020204" pitchFamily="34" charset="0"/>
                <a:ea typeface="Arial" panose="020B0604020202020204" pitchFamily="34" charset="0"/>
              </a:endParaRPr>
            </a:p>
          </p:txBody>
        </p:sp>
        <p:sp>
          <p:nvSpPr>
            <p:cNvPr id="32796" name="AutoShape 10"/>
            <p:cNvSpPr/>
            <p:nvPr/>
          </p:nvSpPr>
          <p:spPr>
            <a:xfrm rot="10800000">
              <a:off x="2730" y="2125"/>
              <a:ext cx="1206" cy="826"/>
            </a:xfrm>
            <a:prstGeom prst="rtTriangle">
              <a:avLst/>
            </a:prstGeom>
            <a:solidFill>
              <a:srgbClr val="FF5B5B"/>
            </a:solidFill>
            <a:ln w="9525">
              <a:noFill/>
            </a:ln>
          </p:spPr>
          <p:txBody>
            <a:bodyPr wrap="none" anchor="ctr"/>
            <a:lstStyle/>
            <a:p>
              <a:endParaRPr dirty="0">
                <a:latin typeface="Arial" panose="020B0604020202020204" pitchFamily="34" charset="0"/>
                <a:ea typeface="Arial" panose="020B0604020202020204" pitchFamily="34" charset="0"/>
              </a:endParaRPr>
            </a:p>
          </p:txBody>
        </p:sp>
        <p:sp>
          <p:nvSpPr>
            <p:cNvPr id="32797" name="AutoShape 11"/>
            <p:cNvSpPr/>
            <p:nvPr/>
          </p:nvSpPr>
          <p:spPr>
            <a:xfrm rot="10800000">
              <a:off x="1522" y="2126"/>
              <a:ext cx="1206" cy="826"/>
            </a:xfrm>
            <a:prstGeom prst="rtTriangle">
              <a:avLst/>
            </a:prstGeom>
            <a:solidFill>
              <a:srgbClr val="FF5B5B"/>
            </a:solidFill>
            <a:ln w="9525">
              <a:noFill/>
            </a:ln>
          </p:spPr>
          <p:txBody>
            <a:bodyPr wrap="none" anchor="ctr"/>
            <a:lstStyle/>
            <a:p>
              <a:endParaRPr dirty="0">
                <a:latin typeface="Arial" panose="020B0604020202020204" pitchFamily="34" charset="0"/>
                <a:ea typeface="Arial" panose="020B0604020202020204" pitchFamily="34" charset="0"/>
              </a:endParaRPr>
            </a:p>
          </p:txBody>
        </p:sp>
        <p:grpSp>
          <p:nvGrpSpPr>
            <p:cNvPr id="32798" name="Group 12"/>
            <p:cNvGrpSpPr/>
            <p:nvPr/>
          </p:nvGrpSpPr>
          <p:grpSpPr>
            <a:xfrm>
              <a:off x="1524" y="1296"/>
              <a:ext cx="2417" cy="1658"/>
              <a:chOff x="1335" y="1089"/>
              <a:chExt cx="2290" cy="1791"/>
            </a:xfrm>
          </p:grpSpPr>
          <p:sp>
            <p:nvSpPr>
              <p:cNvPr id="32799" name="Rectangle 13"/>
              <p:cNvSpPr/>
              <p:nvPr/>
            </p:nvSpPr>
            <p:spPr>
              <a:xfrm>
                <a:off x="1335" y="1089"/>
                <a:ext cx="2290" cy="1791"/>
              </a:xfrm>
              <a:prstGeom prst="rect">
                <a:avLst/>
              </a:prstGeom>
              <a:noFill/>
              <a:ln w="9525" cap="flat" cmpd="sng">
                <a:solidFill>
                  <a:schemeClr val="tx1"/>
                </a:solidFill>
                <a:prstDash val="solid"/>
                <a:miter/>
                <a:headEnd type="none" w="med" len="med"/>
                <a:tailEnd type="none" w="med" len="med"/>
              </a:ln>
            </p:spPr>
            <p:txBody>
              <a:bodyPr wrap="none" anchor="ctr"/>
              <a:lstStyle/>
              <a:p>
                <a:endParaRPr dirty="0">
                  <a:latin typeface="Arial" panose="020B0604020202020204" pitchFamily="34" charset="0"/>
                  <a:ea typeface="Arial" panose="020B0604020202020204" pitchFamily="34" charset="0"/>
                </a:endParaRPr>
              </a:p>
            </p:txBody>
          </p:sp>
          <p:sp>
            <p:nvSpPr>
              <p:cNvPr id="32800" name="Line 14"/>
              <p:cNvSpPr/>
              <p:nvPr/>
            </p:nvSpPr>
            <p:spPr>
              <a:xfrm>
                <a:off x="1335" y="1988"/>
                <a:ext cx="2290" cy="0"/>
              </a:xfrm>
              <a:prstGeom prst="line">
                <a:avLst/>
              </a:prstGeom>
              <a:ln w="9525" cap="flat" cmpd="sng">
                <a:solidFill>
                  <a:schemeClr val="tx1"/>
                </a:solidFill>
                <a:prstDash val="solid"/>
                <a:headEnd type="none" w="med" len="med"/>
                <a:tailEnd type="none" w="med" len="med"/>
              </a:ln>
            </p:spPr>
          </p:sp>
          <p:sp>
            <p:nvSpPr>
              <p:cNvPr id="32801" name="Line 15"/>
              <p:cNvSpPr/>
              <p:nvPr/>
            </p:nvSpPr>
            <p:spPr>
              <a:xfrm>
                <a:off x="2480" y="1089"/>
                <a:ext cx="0" cy="1791"/>
              </a:xfrm>
              <a:prstGeom prst="line">
                <a:avLst/>
              </a:prstGeom>
              <a:ln w="9525" cap="flat" cmpd="sng">
                <a:solidFill>
                  <a:schemeClr val="tx1"/>
                </a:solidFill>
                <a:prstDash val="solid"/>
                <a:headEnd type="none" w="med" len="med"/>
                <a:tailEnd type="none" w="med" len="med"/>
              </a:ln>
            </p:spPr>
          </p:sp>
        </p:grpSp>
      </p:grpSp>
      <p:sp>
        <p:nvSpPr>
          <p:cNvPr id="32774" name="Text Box 16"/>
          <p:cNvSpPr txBox="1"/>
          <p:nvPr/>
        </p:nvSpPr>
        <p:spPr>
          <a:xfrm>
            <a:off x="4208464" y="1868488"/>
            <a:ext cx="2541587" cy="738664"/>
          </a:xfrm>
          <a:prstGeom prst="rect">
            <a:avLst/>
          </a:prstGeom>
          <a:noFill/>
          <a:ln w="9525">
            <a:noFill/>
          </a:ln>
        </p:spPr>
        <p:txBody>
          <a:bodyPr lIns="0" tIns="0" rIns="0" bIns="0">
            <a:spAutoFit/>
          </a:bodyPr>
          <a:lstStyle/>
          <a:p>
            <a:pPr algn="ctr">
              <a:spcBef>
                <a:spcPct val="50000"/>
              </a:spcBef>
            </a:pPr>
            <a:r>
              <a:rPr sz="2400" dirty="0">
                <a:latin typeface="Arial" panose="020B0604020202020204" pitchFamily="34" charset="0"/>
                <a:cs typeface="Arial" panose="020B0604020202020204" pitchFamily="34" charset="0"/>
              </a:rPr>
              <a:t>Do not run attack ads (cooperate)</a:t>
            </a:r>
            <a:endParaRPr sz="2400" dirty="0">
              <a:latin typeface="Arial" panose="020B0604020202020204" pitchFamily="34" charset="0"/>
              <a:ea typeface="Arial" panose="020B0604020202020204" pitchFamily="34" charset="0"/>
            </a:endParaRPr>
          </a:p>
        </p:txBody>
      </p:sp>
      <p:sp>
        <p:nvSpPr>
          <p:cNvPr id="106513" name="Text Box 20"/>
          <p:cNvSpPr txBox="1">
            <a:spLocks noChangeArrowheads="1"/>
          </p:cNvSpPr>
          <p:nvPr/>
        </p:nvSpPr>
        <p:spPr bwMode="auto">
          <a:xfrm>
            <a:off x="5805489" y="1141413"/>
            <a:ext cx="2538413" cy="558800"/>
          </a:xfrm>
          <a:prstGeom prst="rect">
            <a:avLst/>
          </a:prstGeom>
          <a:solidFill>
            <a:srgbClr val="FF5B5B"/>
          </a:solidFill>
          <a:ln w="9525">
            <a:solidFill>
              <a:schemeClr val="tx1"/>
            </a:solidFill>
            <a:miter lim="800000"/>
          </a:ln>
        </p:spPr>
        <p:txBody>
          <a:bodyPr tIns="91440" bIns="91440">
            <a:spAutoFit/>
          </a:bodyPr>
          <a:lstStyle/>
          <a:p>
            <a:pPr algn="ctr" defTabSz="914400">
              <a:spcBef>
                <a:spcPct val="50000"/>
              </a:spcBef>
              <a:defRPr/>
            </a:pPr>
            <a:r>
              <a:rPr lang="en-US" sz="2400" b="1">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R’s decision</a:t>
            </a:r>
          </a:p>
        </p:txBody>
      </p:sp>
      <p:sp>
        <p:nvSpPr>
          <p:cNvPr id="106514" name="Text Box 21"/>
          <p:cNvSpPr txBox="1">
            <a:spLocks noChangeArrowheads="1"/>
          </p:cNvSpPr>
          <p:nvPr/>
        </p:nvSpPr>
        <p:spPr bwMode="auto">
          <a:xfrm>
            <a:off x="1716088" y="4192588"/>
            <a:ext cx="2019300" cy="558800"/>
          </a:xfrm>
          <a:prstGeom prst="rect">
            <a:avLst/>
          </a:prstGeom>
          <a:solidFill>
            <a:srgbClr val="5B82FF"/>
          </a:solidFill>
          <a:ln w="9525">
            <a:solidFill>
              <a:schemeClr val="tx1"/>
            </a:solidFill>
            <a:miter lim="800000"/>
          </a:ln>
        </p:spPr>
        <p:txBody>
          <a:bodyPr tIns="91440" bIns="91440">
            <a:spAutoFit/>
          </a:bodyPr>
          <a:lstStyle/>
          <a:p>
            <a:pPr algn="ctr" defTabSz="914400">
              <a:spcBef>
                <a:spcPct val="50000"/>
              </a:spcBef>
              <a:defRPr/>
            </a:pPr>
            <a:r>
              <a:rPr lang="en-US" sz="2400" b="1">
                <a:solidFill>
                  <a:schemeClr val="bg1"/>
                </a:solidFill>
                <a:effectLst>
                  <a:outerShdw blurRad="38100" dist="38100" dir="2700000" algn="tl">
                    <a:srgbClr val="000000"/>
                  </a:outerShdw>
                </a:effectLst>
                <a:latin typeface="Arial" panose="020B0604020202020204" pitchFamily="34" charset="0"/>
                <a:cs typeface="Arial" panose="020B0604020202020204" pitchFamily="34" charset="0"/>
              </a:rPr>
              <a:t>D’s decision</a:t>
            </a:r>
          </a:p>
        </p:txBody>
      </p:sp>
      <p:sp>
        <p:nvSpPr>
          <p:cNvPr id="106515" name="Text Box 22"/>
          <p:cNvSpPr txBox="1">
            <a:spLocks noChangeArrowheads="1"/>
          </p:cNvSpPr>
          <p:nvPr/>
        </p:nvSpPr>
        <p:spPr bwMode="auto">
          <a:xfrm>
            <a:off x="5173663" y="2693988"/>
            <a:ext cx="1957388" cy="793750"/>
          </a:xfrm>
          <a:prstGeom prst="rect">
            <a:avLst/>
          </a:prstGeom>
          <a:noFill/>
          <a:ln w="9525">
            <a:noFill/>
            <a:miter lim="800000"/>
          </a:ln>
        </p:spPr>
        <p:txBody>
          <a:bodyPr>
            <a:spAutoFit/>
          </a:bodyPr>
          <a:lstStyle/>
          <a:p>
            <a:pPr algn="r" defTabSz="914400">
              <a:spcBef>
                <a:spcPct val="50000"/>
              </a:spcBef>
              <a:defRPr/>
            </a:pPr>
            <a:r>
              <a:rPr lang="en-US" sz="2300">
                <a:solidFill>
                  <a:schemeClr val="bg1"/>
                </a:solidFill>
                <a:effectLst>
                  <a:outerShdw blurRad="38100" dist="38100" dir="2700000" algn="tl">
                    <a:srgbClr val="C0C0C0"/>
                  </a:outerShdw>
                </a:effectLst>
                <a:latin typeface="Arial" panose="020B0604020202020204" pitchFamily="34" charset="0"/>
                <a:cs typeface="Arial" panose="020B0604020202020204" pitchFamily="34" charset="0"/>
              </a:rPr>
              <a:t>no votes lost or gained</a:t>
            </a:r>
          </a:p>
        </p:txBody>
      </p:sp>
      <p:sp>
        <p:nvSpPr>
          <p:cNvPr id="106516" name="Text Box 23"/>
          <p:cNvSpPr txBox="1">
            <a:spLocks noChangeArrowheads="1"/>
          </p:cNvSpPr>
          <p:nvPr/>
        </p:nvSpPr>
        <p:spPr bwMode="auto">
          <a:xfrm>
            <a:off x="3892551" y="3622675"/>
            <a:ext cx="2132013" cy="793750"/>
          </a:xfrm>
          <a:prstGeom prst="rect">
            <a:avLst/>
          </a:prstGeom>
          <a:noFill/>
          <a:ln w="9525">
            <a:noFill/>
            <a:miter lim="800000"/>
          </a:ln>
        </p:spPr>
        <p:txBody>
          <a:bodyPr>
            <a:spAutoFit/>
          </a:bodyPr>
          <a:lstStyle/>
          <a:p>
            <a:pPr defTabSz="914400">
              <a:spcBef>
                <a:spcPct val="50000"/>
              </a:spcBef>
              <a:defRPr/>
            </a:pPr>
            <a:r>
              <a:rPr lang="en-US" sz="2300">
                <a:solidFill>
                  <a:schemeClr val="bg1"/>
                </a:solidFill>
                <a:effectLst>
                  <a:outerShdw blurRad="38100" dist="38100" dir="2700000" algn="tl">
                    <a:srgbClr val="C0C0C0"/>
                  </a:outerShdw>
                </a:effectLst>
                <a:latin typeface="Arial" panose="020B0604020202020204" pitchFamily="34" charset="0"/>
                <a:cs typeface="Arial" panose="020B0604020202020204" pitchFamily="34" charset="0"/>
              </a:rPr>
              <a:t>no votes </a:t>
            </a:r>
            <a:br>
              <a:rPr lang="en-US" sz="2300">
                <a:solidFill>
                  <a:schemeClr val="bg1"/>
                </a:solidFill>
                <a:effectLst>
                  <a:outerShdw blurRad="38100" dist="38100" dir="2700000" algn="tl">
                    <a:srgbClr val="C0C0C0"/>
                  </a:outerShdw>
                </a:effectLst>
                <a:latin typeface="Arial" panose="020B0604020202020204" pitchFamily="34" charset="0"/>
                <a:cs typeface="Arial" panose="020B0604020202020204" pitchFamily="34" charset="0"/>
              </a:rPr>
            </a:br>
            <a:r>
              <a:rPr lang="en-US" sz="2300">
                <a:solidFill>
                  <a:schemeClr val="bg1"/>
                </a:solidFill>
                <a:effectLst>
                  <a:outerShdw blurRad="38100" dist="38100" dir="2700000" algn="tl">
                    <a:srgbClr val="C0C0C0"/>
                  </a:outerShdw>
                </a:effectLst>
                <a:latin typeface="Arial" panose="020B0604020202020204" pitchFamily="34" charset="0"/>
                <a:cs typeface="Arial" panose="020B0604020202020204" pitchFamily="34" charset="0"/>
              </a:rPr>
              <a:t>lost or gained</a:t>
            </a:r>
          </a:p>
        </p:txBody>
      </p:sp>
      <p:sp>
        <p:nvSpPr>
          <p:cNvPr id="106517" name="Text Box 24"/>
          <p:cNvSpPr txBox="1">
            <a:spLocks noChangeArrowheads="1"/>
          </p:cNvSpPr>
          <p:nvPr/>
        </p:nvSpPr>
        <p:spPr bwMode="auto">
          <a:xfrm>
            <a:off x="8364539" y="2693988"/>
            <a:ext cx="1979613" cy="793750"/>
          </a:xfrm>
          <a:prstGeom prst="rect">
            <a:avLst/>
          </a:prstGeom>
          <a:noFill/>
          <a:ln w="9525">
            <a:noFill/>
            <a:miter lim="800000"/>
          </a:ln>
        </p:spPr>
        <p:txBody>
          <a:bodyPr>
            <a:spAutoFit/>
          </a:bodyPr>
          <a:lstStyle/>
          <a:p>
            <a:pPr algn="r" defTabSz="914400">
              <a:spcBef>
                <a:spcPct val="50000"/>
              </a:spcBef>
              <a:defRPr/>
            </a:pPr>
            <a:r>
              <a:rPr lang="en-US" sz="2300">
                <a:solidFill>
                  <a:schemeClr val="bg1"/>
                </a:solidFill>
                <a:effectLst>
                  <a:outerShdw blurRad="38100" dist="38100" dir="2700000" algn="tl">
                    <a:srgbClr val="C0C0C0"/>
                  </a:outerShdw>
                </a:effectLst>
                <a:latin typeface="Arial" panose="020B0604020202020204" pitchFamily="34" charset="0"/>
                <a:cs typeface="Arial" panose="020B0604020202020204" pitchFamily="34" charset="0"/>
              </a:rPr>
              <a:t>R gains 1000 votes</a:t>
            </a:r>
          </a:p>
        </p:txBody>
      </p:sp>
      <p:sp>
        <p:nvSpPr>
          <p:cNvPr id="106518" name="Text Box 25"/>
          <p:cNvSpPr txBox="1">
            <a:spLocks noChangeArrowheads="1"/>
          </p:cNvSpPr>
          <p:nvPr/>
        </p:nvSpPr>
        <p:spPr bwMode="auto">
          <a:xfrm>
            <a:off x="8480425" y="4452938"/>
            <a:ext cx="1843088" cy="793750"/>
          </a:xfrm>
          <a:prstGeom prst="rect">
            <a:avLst/>
          </a:prstGeom>
          <a:noFill/>
          <a:ln w="9525">
            <a:noFill/>
            <a:miter lim="800000"/>
          </a:ln>
        </p:spPr>
        <p:txBody>
          <a:bodyPr>
            <a:spAutoFit/>
          </a:bodyPr>
          <a:lstStyle/>
          <a:p>
            <a:pPr algn="r" defTabSz="914400">
              <a:spcBef>
                <a:spcPct val="50000"/>
              </a:spcBef>
              <a:defRPr/>
            </a:pPr>
            <a:r>
              <a:rPr lang="en-US" sz="2300">
                <a:solidFill>
                  <a:schemeClr val="bg1"/>
                </a:solidFill>
                <a:effectLst>
                  <a:outerShdw blurRad="38100" dist="38100" dir="2700000" algn="tl">
                    <a:srgbClr val="C0C0C0"/>
                  </a:outerShdw>
                </a:effectLst>
                <a:latin typeface="Arial" panose="020B0604020202020204" pitchFamily="34" charset="0"/>
                <a:cs typeface="Arial" panose="020B0604020202020204" pitchFamily="34" charset="0"/>
              </a:rPr>
              <a:t>R loses 2000 votes</a:t>
            </a:r>
          </a:p>
        </p:txBody>
      </p:sp>
      <p:sp>
        <p:nvSpPr>
          <p:cNvPr id="106519" name="Text Box 26"/>
          <p:cNvSpPr txBox="1">
            <a:spLocks noChangeArrowheads="1"/>
          </p:cNvSpPr>
          <p:nvPr/>
        </p:nvSpPr>
        <p:spPr bwMode="auto">
          <a:xfrm>
            <a:off x="4968876" y="4440238"/>
            <a:ext cx="2136775" cy="793750"/>
          </a:xfrm>
          <a:prstGeom prst="rect">
            <a:avLst/>
          </a:prstGeom>
          <a:noFill/>
          <a:ln w="9525">
            <a:noFill/>
            <a:miter lim="800000"/>
          </a:ln>
        </p:spPr>
        <p:txBody>
          <a:bodyPr>
            <a:spAutoFit/>
          </a:bodyPr>
          <a:lstStyle/>
          <a:p>
            <a:pPr algn="r" defTabSz="914400">
              <a:spcBef>
                <a:spcPct val="50000"/>
              </a:spcBef>
              <a:defRPr/>
            </a:pPr>
            <a:r>
              <a:rPr lang="en-US" sz="2300">
                <a:solidFill>
                  <a:schemeClr val="bg1"/>
                </a:solidFill>
                <a:effectLst>
                  <a:outerShdw blurRad="38100" dist="38100" dir="2700000" algn="tl">
                    <a:srgbClr val="C0C0C0"/>
                  </a:outerShdw>
                </a:effectLst>
                <a:latin typeface="Arial" panose="020B0604020202020204" pitchFamily="34" charset="0"/>
                <a:cs typeface="Arial" panose="020B0604020202020204" pitchFamily="34" charset="0"/>
              </a:rPr>
              <a:t>R loses 3000 votes</a:t>
            </a:r>
          </a:p>
        </p:txBody>
      </p:sp>
      <p:sp>
        <p:nvSpPr>
          <p:cNvPr id="106520" name="Text Box 27"/>
          <p:cNvSpPr txBox="1">
            <a:spLocks noChangeArrowheads="1"/>
          </p:cNvSpPr>
          <p:nvPr/>
        </p:nvSpPr>
        <p:spPr bwMode="auto">
          <a:xfrm>
            <a:off x="7127875" y="3625850"/>
            <a:ext cx="1906588" cy="793750"/>
          </a:xfrm>
          <a:prstGeom prst="rect">
            <a:avLst/>
          </a:prstGeom>
          <a:noFill/>
          <a:ln w="9525">
            <a:noFill/>
            <a:miter lim="800000"/>
          </a:ln>
        </p:spPr>
        <p:txBody>
          <a:bodyPr>
            <a:spAutoFit/>
          </a:bodyPr>
          <a:lstStyle/>
          <a:p>
            <a:pPr defTabSz="914400">
              <a:spcBef>
                <a:spcPct val="50000"/>
              </a:spcBef>
              <a:defRPr/>
            </a:pPr>
            <a:r>
              <a:rPr lang="en-US" sz="2300">
                <a:solidFill>
                  <a:schemeClr val="bg1"/>
                </a:solidFill>
                <a:effectLst>
                  <a:outerShdw blurRad="38100" dist="38100" dir="2700000" algn="tl">
                    <a:srgbClr val="C0C0C0"/>
                  </a:outerShdw>
                </a:effectLst>
                <a:latin typeface="Arial" panose="020B0604020202020204" pitchFamily="34" charset="0"/>
                <a:cs typeface="Arial" panose="020B0604020202020204" pitchFamily="34" charset="0"/>
              </a:rPr>
              <a:t>D loses </a:t>
            </a:r>
            <a:br>
              <a:rPr lang="en-US" sz="2300">
                <a:solidFill>
                  <a:schemeClr val="bg1"/>
                </a:solidFill>
                <a:effectLst>
                  <a:outerShdw blurRad="38100" dist="38100" dir="2700000" algn="tl">
                    <a:srgbClr val="C0C0C0"/>
                  </a:outerShdw>
                </a:effectLst>
                <a:latin typeface="Arial" panose="020B0604020202020204" pitchFamily="34" charset="0"/>
                <a:cs typeface="Arial" panose="020B0604020202020204" pitchFamily="34" charset="0"/>
              </a:rPr>
            </a:br>
            <a:r>
              <a:rPr lang="en-US" sz="2300">
                <a:solidFill>
                  <a:schemeClr val="bg1"/>
                </a:solidFill>
                <a:effectLst>
                  <a:outerShdw blurRad="38100" dist="38100" dir="2700000" algn="tl">
                    <a:srgbClr val="C0C0C0"/>
                  </a:outerShdw>
                </a:effectLst>
                <a:latin typeface="Arial" panose="020B0604020202020204" pitchFamily="34" charset="0"/>
                <a:cs typeface="Arial" panose="020B0604020202020204" pitchFamily="34" charset="0"/>
              </a:rPr>
              <a:t>3000 votes</a:t>
            </a:r>
          </a:p>
        </p:txBody>
      </p:sp>
      <p:sp>
        <p:nvSpPr>
          <p:cNvPr id="106521" name="Text Box 28"/>
          <p:cNvSpPr txBox="1">
            <a:spLocks noChangeArrowheads="1"/>
          </p:cNvSpPr>
          <p:nvPr/>
        </p:nvSpPr>
        <p:spPr bwMode="auto">
          <a:xfrm>
            <a:off x="7127875" y="5351463"/>
            <a:ext cx="1906588" cy="793750"/>
          </a:xfrm>
          <a:prstGeom prst="rect">
            <a:avLst/>
          </a:prstGeom>
          <a:noFill/>
          <a:ln w="9525">
            <a:noFill/>
            <a:miter lim="800000"/>
          </a:ln>
        </p:spPr>
        <p:txBody>
          <a:bodyPr>
            <a:spAutoFit/>
          </a:bodyPr>
          <a:lstStyle/>
          <a:p>
            <a:pPr defTabSz="914400">
              <a:spcBef>
                <a:spcPct val="50000"/>
              </a:spcBef>
              <a:defRPr/>
            </a:pPr>
            <a:r>
              <a:rPr lang="en-US" sz="2300">
                <a:solidFill>
                  <a:schemeClr val="bg1"/>
                </a:solidFill>
                <a:effectLst>
                  <a:outerShdw blurRad="38100" dist="38100" dir="2700000" algn="tl">
                    <a:srgbClr val="C0C0C0"/>
                  </a:outerShdw>
                </a:effectLst>
                <a:latin typeface="Arial" panose="020B0604020202020204" pitchFamily="34" charset="0"/>
                <a:cs typeface="Arial" panose="020B0604020202020204" pitchFamily="34" charset="0"/>
              </a:rPr>
              <a:t>D loses </a:t>
            </a:r>
            <a:br>
              <a:rPr lang="en-US" sz="2300">
                <a:solidFill>
                  <a:schemeClr val="bg1"/>
                </a:solidFill>
                <a:effectLst>
                  <a:outerShdw blurRad="38100" dist="38100" dir="2700000" algn="tl">
                    <a:srgbClr val="C0C0C0"/>
                  </a:outerShdw>
                </a:effectLst>
                <a:latin typeface="Arial" panose="020B0604020202020204" pitchFamily="34" charset="0"/>
                <a:cs typeface="Arial" panose="020B0604020202020204" pitchFamily="34" charset="0"/>
              </a:rPr>
            </a:br>
            <a:r>
              <a:rPr lang="en-US" sz="2300">
                <a:solidFill>
                  <a:schemeClr val="bg1"/>
                </a:solidFill>
                <a:effectLst>
                  <a:outerShdw blurRad="38100" dist="38100" dir="2700000" algn="tl">
                    <a:srgbClr val="C0C0C0"/>
                  </a:outerShdw>
                </a:effectLst>
                <a:latin typeface="Arial" panose="020B0604020202020204" pitchFamily="34" charset="0"/>
                <a:cs typeface="Arial" panose="020B0604020202020204" pitchFamily="34" charset="0"/>
              </a:rPr>
              <a:t>2000 votes</a:t>
            </a:r>
          </a:p>
        </p:txBody>
      </p:sp>
      <p:sp>
        <p:nvSpPr>
          <p:cNvPr id="106522" name="Text Box 29"/>
          <p:cNvSpPr txBox="1">
            <a:spLocks noChangeArrowheads="1"/>
          </p:cNvSpPr>
          <p:nvPr/>
        </p:nvSpPr>
        <p:spPr bwMode="auto">
          <a:xfrm>
            <a:off x="3902075" y="5359400"/>
            <a:ext cx="2095500" cy="793750"/>
          </a:xfrm>
          <a:prstGeom prst="rect">
            <a:avLst/>
          </a:prstGeom>
          <a:noFill/>
          <a:ln w="9525">
            <a:noFill/>
            <a:miter lim="800000"/>
          </a:ln>
        </p:spPr>
        <p:txBody>
          <a:bodyPr>
            <a:spAutoFit/>
          </a:bodyPr>
          <a:lstStyle/>
          <a:p>
            <a:pPr defTabSz="914400">
              <a:spcBef>
                <a:spcPct val="50000"/>
              </a:spcBef>
              <a:defRPr/>
            </a:pPr>
            <a:r>
              <a:rPr lang="en-US" sz="2300">
                <a:solidFill>
                  <a:schemeClr val="bg1"/>
                </a:solidFill>
                <a:effectLst>
                  <a:outerShdw blurRad="38100" dist="38100" dir="2700000" algn="tl">
                    <a:srgbClr val="C0C0C0"/>
                  </a:outerShdw>
                </a:effectLst>
                <a:latin typeface="Arial" panose="020B0604020202020204" pitchFamily="34" charset="0"/>
                <a:cs typeface="Arial" panose="020B0604020202020204" pitchFamily="34" charset="0"/>
              </a:rPr>
              <a:t>D gains </a:t>
            </a:r>
            <a:br>
              <a:rPr lang="en-US" sz="2300">
                <a:solidFill>
                  <a:schemeClr val="bg1"/>
                </a:solidFill>
                <a:effectLst>
                  <a:outerShdw blurRad="38100" dist="38100" dir="2700000" algn="tl">
                    <a:srgbClr val="C0C0C0"/>
                  </a:outerShdw>
                </a:effectLst>
                <a:latin typeface="Arial" panose="020B0604020202020204" pitchFamily="34" charset="0"/>
                <a:cs typeface="Arial" panose="020B0604020202020204" pitchFamily="34" charset="0"/>
              </a:rPr>
            </a:br>
            <a:r>
              <a:rPr lang="en-US" sz="2300">
                <a:solidFill>
                  <a:schemeClr val="bg1"/>
                </a:solidFill>
                <a:effectLst>
                  <a:outerShdw blurRad="38100" dist="38100" dir="2700000" algn="tl">
                    <a:srgbClr val="C0C0C0"/>
                  </a:outerShdw>
                </a:effectLst>
                <a:latin typeface="Arial" panose="020B0604020202020204" pitchFamily="34" charset="0"/>
                <a:cs typeface="Arial" panose="020B0604020202020204" pitchFamily="34" charset="0"/>
              </a:rPr>
              <a:t>1000 votes</a:t>
            </a:r>
          </a:p>
        </p:txBody>
      </p:sp>
      <p:sp>
        <p:nvSpPr>
          <p:cNvPr id="257054" name="Text Box 30"/>
          <p:cNvSpPr txBox="1">
            <a:spLocks noChangeArrowheads="1"/>
          </p:cNvSpPr>
          <p:nvPr/>
        </p:nvSpPr>
        <p:spPr bwMode="auto">
          <a:xfrm>
            <a:off x="1806576" y="793750"/>
            <a:ext cx="2917825" cy="1258888"/>
          </a:xfrm>
          <a:prstGeom prst="rect">
            <a:avLst/>
          </a:prstGeom>
          <a:noFill/>
          <a:ln w="9525">
            <a:noFill/>
            <a:miter lim="800000"/>
          </a:ln>
          <a:effectLst/>
        </p:spPr>
        <p:txBody>
          <a:bodyPr/>
          <a:lstStyle/>
          <a:p>
            <a:pPr defTabSz="914400">
              <a:spcBef>
                <a:spcPct val="50000"/>
              </a:spcBef>
              <a:defRPr/>
            </a:pPr>
            <a:r>
              <a:rPr lang="en-US" sz="2600">
                <a:solidFill>
                  <a:srgbClr val="FF0000"/>
                </a:solidFill>
                <a:effectLst>
                  <a:outerShdw blurRad="38100" dist="38100" dir="2700000" algn="tl">
                    <a:srgbClr val="C0C0C0"/>
                  </a:outerShdw>
                </a:effectLst>
                <a:latin typeface="Arial" panose="020B0604020202020204" pitchFamily="34" charset="0"/>
                <a:cs typeface="Arial" panose="020B0604020202020204" pitchFamily="34" charset="0"/>
              </a:rPr>
              <a:t>Each candidate’s dominant strategy:  </a:t>
            </a:r>
            <a:r>
              <a:rPr lang="en-US" sz="2600" b="1" i="1">
                <a:solidFill>
                  <a:srgbClr val="FF0000"/>
                </a:solidFill>
                <a:effectLst>
                  <a:outerShdw blurRad="38100" dist="38100" dir="2700000" algn="tl">
                    <a:srgbClr val="C0C0C0"/>
                  </a:outerShdw>
                </a:effectLst>
                <a:latin typeface="Arial" panose="020B0604020202020204" pitchFamily="34" charset="0"/>
                <a:cs typeface="Arial" panose="020B0604020202020204" pitchFamily="34" charset="0"/>
              </a:rPr>
              <a:t>run attack ads.</a:t>
            </a:r>
          </a:p>
        </p:txBody>
      </p:sp>
      <p:sp>
        <p:nvSpPr>
          <p:cNvPr id="32786" name="FlagCount" hidden="1">
            <a:hlinkClick r:id="rId3" action="ppaction://hlinkfile"/>
          </p:cNvPr>
          <p:cNvSpPr/>
          <p:nvPr/>
        </p:nvSpPr>
        <p:spPr>
          <a:xfrm>
            <a:off x="9779000" y="254000"/>
            <a:ext cx="381000" cy="317500"/>
          </a:xfrm>
          <a:prstGeom prst="wedgeRoundRectCallout">
            <a:avLst>
              <a:gd name="adj1" fmla="val -43750"/>
              <a:gd name="adj2" fmla="val 70000"/>
              <a:gd name="adj3" fmla="val 16667"/>
            </a:avLst>
          </a:prstGeom>
          <a:solidFill>
            <a:schemeClr val="accent1">
              <a:alpha val="25098"/>
            </a:schemeClr>
          </a:solidFill>
          <a:ln w="19050" cap="flat" cmpd="sng">
            <a:solidFill>
              <a:schemeClr val="tx1"/>
            </a:solidFill>
            <a:prstDash val="solid"/>
            <a:miter/>
            <a:headEnd type="none" w="med" len="med"/>
            <a:tailEnd type="none" w="med" len="med"/>
          </a:ln>
        </p:spPr>
        <p:txBody>
          <a:bodyPr wrap="none" anchor="ctr"/>
          <a:lstStyle/>
          <a:p>
            <a:pPr algn="ctr"/>
            <a:r>
              <a:rPr sz="1400" b="1" dirty="0">
                <a:latin typeface="Tahoma" panose="020B0604030504040204" pitchFamily="34" charset="0"/>
                <a:cs typeface="Arial" panose="020B0604020202020204" pitchFamily="34" charset="0"/>
              </a:rPr>
              <a:t>0</a:t>
            </a:r>
            <a:endParaRPr sz="1400" b="1" dirty="0">
              <a:latin typeface="Tahoma" panose="020B0604030504040204" pitchFamily="34" charset="0"/>
              <a:ea typeface="Arial" panose="020B0604020202020204" pitchFamily="34" charset="0"/>
            </a:endParaRPr>
          </a:p>
        </p:txBody>
      </p:sp>
      <p:sp>
        <p:nvSpPr>
          <p:cNvPr id="32787" name="Text Box 32"/>
          <p:cNvSpPr txBox="1"/>
          <p:nvPr/>
        </p:nvSpPr>
        <p:spPr>
          <a:xfrm>
            <a:off x="7469189" y="1858963"/>
            <a:ext cx="2516187" cy="738664"/>
          </a:xfrm>
          <a:prstGeom prst="rect">
            <a:avLst/>
          </a:prstGeom>
          <a:noFill/>
          <a:ln w="9525">
            <a:noFill/>
          </a:ln>
        </p:spPr>
        <p:txBody>
          <a:bodyPr lIns="0" tIns="0" rIns="0" bIns="0">
            <a:spAutoFit/>
          </a:bodyPr>
          <a:lstStyle/>
          <a:p>
            <a:pPr algn="ctr">
              <a:spcBef>
                <a:spcPct val="50000"/>
              </a:spcBef>
            </a:pPr>
            <a:r>
              <a:rPr sz="2400" dirty="0">
                <a:latin typeface="Arial" panose="020B0604020202020204" pitchFamily="34" charset="0"/>
                <a:cs typeface="Arial" panose="020B0604020202020204" pitchFamily="34" charset="0"/>
              </a:rPr>
              <a:t>Run attack ads (defect)</a:t>
            </a:r>
            <a:endParaRPr sz="2400" dirty="0">
              <a:latin typeface="Arial" panose="020B0604020202020204" pitchFamily="34" charset="0"/>
              <a:ea typeface="Arial" panose="020B0604020202020204" pitchFamily="34" charset="0"/>
            </a:endParaRPr>
          </a:p>
        </p:txBody>
      </p:sp>
      <p:sp>
        <p:nvSpPr>
          <p:cNvPr id="32788" name="Text Box 33"/>
          <p:cNvSpPr txBox="1"/>
          <p:nvPr/>
        </p:nvSpPr>
        <p:spPr>
          <a:xfrm>
            <a:off x="1887538" y="2844800"/>
            <a:ext cx="1827212" cy="1107996"/>
          </a:xfrm>
          <a:prstGeom prst="rect">
            <a:avLst/>
          </a:prstGeom>
          <a:noFill/>
          <a:ln w="9525">
            <a:noFill/>
          </a:ln>
        </p:spPr>
        <p:txBody>
          <a:bodyPr lIns="0" tIns="0" rIns="0" bIns="0">
            <a:spAutoFit/>
          </a:bodyPr>
          <a:lstStyle/>
          <a:p>
            <a:pPr algn="ctr">
              <a:spcBef>
                <a:spcPct val="50000"/>
              </a:spcBef>
            </a:pPr>
            <a:r>
              <a:rPr sz="2400" dirty="0">
                <a:latin typeface="Arial" panose="020B0604020202020204" pitchFamily="34" charset="0"/>
                <a:cs typeface="Arial" panose="020B0604020202020204" pitchFamily="34" charset="0"/>
              </a:rPr>
              <a:t>Do not run attack ads (cooperate)</a:t>
            </a:r>
            <a:endParaRPr sz="2400" dirty="0">
              <a:latin typeface="Arial" panose="020B0604020202020204" pitchFamily="34" charset="0"/>
              <a:ea typeface="Arial" panose="020B0604020202020204" pitchFamily="34" charset="0"/>
            </a:endParaRPr>
          </a:p>
        </p:txBody>
      </p:sp>
      <p:sp>
        <p:nvSpPr>
          <p:cNvPr id="32789" name="Text Box 34"/>
          <p:cNvSpPr txBox="1"/>
          <p:nvPr/>
        </p:nvSpPr>
        <p:spPr>
          <a:xfrm>
            <a:off x="1947864" y="4879975"/>
            <a:ext cx="1601787" cy="1107996"/>
          </a:xfrm>
          <a:prstGeom prst="rect">
            <a:avLst/>
          </a:prstGeom>
          <a:noFill/>
          <a:ln w="9525">
            <a:noFill/>
          </a:ln>
        </p:spPr>
        <p:txBody>
          <a:bodyPr lIns="0" tIns="0" rIns="0" bIns="0">
            <a:spAutoFit/>
          </a:bodyPr>
          <a:lstStyle/>
          <a:p>
            <a:pPr algn="ctr">
              <a:spcBef>
                <a:spcPct val="50000"/>
              </a:spcBef>
            </a:pPr>
            <a:r>
              <a:rPr sz="2400" dirty="0">
                <a:latin typeface="Arial" panose="020B0604020202020204" pitchFamily="34" charset="0"/>
                <a:cs typeface="Arial" panose="020B0604020202020204" pitchFamily="34" charset="0"/>
              </a:rPr>
              <a:t>Run </a:t>
            </a:r>
            <a:br>
              <a:rPr sz="2400" dirty="0">
                <a:latin typeface="Arial" panose="020B0604020202020204" pitchFamily="34" charset="0"/>
                <a:cs typeface="Arial" panose="020B0604020202020204" pitchFamily="34" charset="0"/>
              </a:rPr>
            </a:br>
            <a:r>
              <a:rPr sz="2400" dirty="0">
                <a:latin typeface="Arial" panose="020B0604020202020204" pitchFamily="34" charset="0"/>
                <a:cs typeface="Arial" panose="020B0604020202020204" pitchFamily="34" charset="0"/>
              </a:rPr>
              <a:t>attack ads (defect)</a:t>
            </a:r>
            <a:endParaRPr sz="2400" dirty="0">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246473853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57054"/>
                                        </p:tgtEl>
                                        <p:attrNameLst>
                                          <p:attrName>style.visibility</p:attrName>
                                        </p:attrNameLst>
                                      </p:cBhvr>
                                      <p:to>
                                        <p:strVal val="visible"/>
                                      </p:to>
                                    </p:set>
                                    <p:animEffect transition="in" filter="dissolve">
                                      <p:cBhvr>
                                        <p:cTn id="7" dur="500"/>
                                        <p:tgtEl>
                                          <p:spTgt spid="2570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05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Rectangle 3"/>
          <p:cNvSpPr>
            <a:spLocks noGrp="1"/>
          </p:cNvSpPr>
          <p:nvPr>
            <p:ph sz="quarter" idx="10"/>
          </p:nvPr>
        </p:nvSpPr>
        <p:spPr>
          <a:ln/>
        </p:spPr>
        <p:txBody>
          <a:bodyPr vert="horz" wrap="square" lIns="91440" tIns="45720" rIns="91440" bIns="45720" anchor="t"/>
          <a:lstStyle/>
          <a:p>
            <a:pPr eaLnBrk="1" hangingPunct="1"/>
            <a:r>
              <a:rPr dirty="0"/>
              <a:t>Nash eq’m:  both candidates run attack ads.  </a:t>
            </a:r>
          </a:p>
          <a:p>
            <a:pPr eaLnBrk="1" hangingPunct="1"/>
            <a:r>
              <a:rPr dirty="0"/>
              <a:t>Effects on election outcome:  NONE.  </a:t>
            </a:r>
            <a:br>
              <a:rPr dirty="0"/>
            </a:br>
            <a:r>
              <a:rPr dirty="0"/>
              <a:t>Each side’s ads cancel out the effects of the other side’s ads.  </a:t>
            </a:r>
          </a:p>
          <a:p>
            <a:pPr eaLnBrk="1" hangingPunct="1"/>
            <a:r>
              <a:rPr dirty="0"/>
              <a:t>Effects on society:  NEGATIVE.  </a:t>
            </a:r>
            <a:br>
              <a:rPr dirty="0"/>
            </a:br>
            <a:r>
              <a:rPr dirty="0"/>
              <a:t>Lower voter turnout, higher apathy about politics, less voter scrutiny of elected officials’ actions.</a:t>
            </a:r>
          </a:p>
        </p:txBody>
      </p:sp>
      <p:sp>
        <p:nvSpPr>
          <p:cNvPr id="33796" name="Rectangle 2"/>
          <p:cNvSpPr>
            <a:spLocks noGrp="1"/>
          </p:cNvSpPr>
          <p:nvPr>
            <p:ph type="title"/>
          </p:nvPr>
        </p:nvSpPr>
        <p:spPr>
          <a:ln/>
        </p:spPr>
        <p:txBody>
          <a:bodyPr vert="horz" wrap="square" lIns="91440" tIns="45720" rIns="91440" bIns="45720" anchor="ctr"/>
          <a:lstStyle/>
          <a:p>
            <a:pPr eaLnBrk="1" hangingPunct="1"/>
            <a:r>
              <a:rPr sz="3400" dirty="0"/>
              <a:t>Another Example:  Negative Campaign Ads</a:t>
            </a:r>
          </a:p>
        </p:txBody>
      </p:sp>
      <p:sp>
        <p:nvSpPr>
          <p:cNvPr id="33794" name="Footer Placeholder 1"/>
          <p:cNvSpPr txBox="1">
            <a:spLocks noGrp="1"/>
          </p:cNvSpPr>
          <p:nvPr>
            <p:ph type="ftr" sz="quarter" idx="4294967295"/>
          </p:nvPr>
        </p:nvSpPr>
        <p:spPr>
          <a:xfrm>
            <a:off x="0" y="6392863"/>
            <a:ext cx="7335838" cy="366712"/>
          </a:xfrm>
          <a:prstGeom prst="rect">
            <a:avLst/>
          </a:prstGeom>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r>
              <a:rPr i="1" dirty="0">
                <a:solidFill>
                  <a:srgbClr val="777777"/>
                </a:solidFill>
              </a:rPr>
              <a:t>OLIGOPOLY</a:t>
            </a:r>
          </a:p>
        </p:txBody>
      </p:sp>
      <p:sp>
        <p:nvSpPr>
          <p:cNvPr id="33795" name="Slide Number Placeholder 2"/>
          <p:cNvSpPr txBox="1">
            <a:spLocks noGrp="1"/>
          </p:cNvSpPr>
          <p:nvPr>
            <p:ph type="sldNum" sz="quarter" idx="4294967295"/>
          </p:nvPr>
        </p:nvSpPr>
        <p:spPr>
          <a:xfrm>
            <a:off x="11279188" y="6375400"/>
            <a:ext cx="912812" cy="368300"/>
          </a:xfrm>
          <a:prstGeom prst="rect">
            <a:avLst/>
          </a:prstGeom>
          <a:ln/>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en-US" sz="1700" dirty="0">
                <a:solidFill>
                  <a:srgbClr val="777777"/>
                </a:solidFill>
              </a:rPr>
              <a:t>18</a:t>
            </a:fld>
            <a:endParaRPr lang="en-US" sz="1700" dirty="0">
              <a:solidFill>
                <a:srgbClr val="777777"/>
              </a:solidFill>
            </a:endParaRPr>
          </a:p>
        </p:txBody>
      </p:sp>
    </p:spTree>
    <p:extLst>
      <p:ext uri="{BB962C8B-B14F-4D97-AF65-F5344CB8AC3E}">
        <p14:creationId xmlns:p14="http://schemas.microsoft.com/office/powerpoint/2010/main" val="3783170657"/>
      </p:ext>
    </p:extLst>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3"/>
          <p:cNvSpPr>
            <a:spLocks noGrp="1"/>
          </p:cNvSpPr>
          <p:nvPr>
            <p:ph sz="quarter" idx="10"/>
          </p:nvPr>
        </p:nvSpPr>
        <p:spPr>
          <a:ln/>
        </p:spPr>
        <p:txBody>
          <a:bodyPr vert="horz" wrap="square" lIns="91440" tIns="45720" rIns="91440" bIns="45720" anchor="t"/>
          <a:lstStyle/>
          <a:p>
            <a:pPr eaLnBrk="1" hangingPunct="1"/>
            <a:r>
              <a:rPr dirty="0"/>
              <a:t>When the game is repeated many times, cooperation may be possible.</a:t>
            </a:r>
          </a:p>
          <a:p>
            <a:pPr eaLnBrk="1" hangingPunct="1"/>
            <a:r>
              <a:rPr dirty="0"/>
              <a:t>These strategies may lead to cooperation:</a:t>
            </a:r>
          </a:p>
          <a:p>
            <a:pPr lvl="1" eaLnBrk="1" hangingPunct="1"/>
            <a:r>
              <a:rPr dirty="0"/>
              <a:t>If your rival reneges in one round, </a:t>
            </a:r>
            <a:br>
              <a:rPr dirty="0"/>
            </a:br>
            <a:r>
              <a:rPr dirty="0"/>
              <a:t>you renege in all subsequent rounds.</a:t>
            </a:r>
          </a:p>
          <a:p>
            <a:pPr lvl="1" eaLnBrk="1" hangingPunct="1"/>
            <a:r>
              <a:rPr dirty="0"/>
              <a:t>“</a:t>
            </a:r>
            <a:r>
              <a:rPr b="1" dirty="0">
                <a:solidFill>
                  <a:srgbClr val="800080"/>
                </a:solidFill>
              </a:rPr>
              <a:t>Tit-for-tat</a:t>
            </a:r>
            <a:r>
              <a:rPr dirty="0"/>
              <a:t>” </a:t>
            </a:r>
            <a:br>
              <a:rPr dirty="0"/>
            </a:br>
            <a:r>
              <a:rPr dirty="0"/>
              <a:t>Whatever your rival does in one round </a:t>
            </a:r>
            <a:br>
              <a:rPr dirty="0"/>
            </a:br>
            <a:r>
              <a:rPr dirty="0"/>
              <a:t>(whether renege or cooperate), </a:t>
            </a:r>
            <a:br>
              <a:rPr dirty="0"/>
            </a:br>
            <a:r>
              <a:rPr dirty="0"/>
              <a:t>you do in the following round. </a:t>
            </a:r>
          </a:p>
        </p:txBody>
      </p:sp>
      <p:sp>
        <p:nvSpPr>
          <p:cNvPr id="34820" name="Rectangle 2"/>
          <p:cNvSpPr>
            <a:spLocks noGrp="1"/>
          </p:cNvSpPr>
          <p:nvPr>
            <p:ph type="title"/>
          </p:nvPr>
        </p:nvSpPr>
        <p:spPr>
          <a:ln/>
        </p:spPr>
        <p:txBody>
          <a:bodyPr vert="horz" wrap="square" lIns="91440" tIns="45720" rIns="91440" bIns="45720" anchor="ctr"/>
          <a:lstStyle/>
          <a:p>
            <a:pPr eaLnBrk="1" hangingPunct="1"/>
            <a:r>
              <a:rPr dirty="0"/>
              <a:t>Why People Sometimes Cooperate</a:t>
            </a:r>
          </a:p>
        </p:txBody>
      </p:sp>
      <p:sp>
        <p:nvSpPr>
          <p:cNvPr id="34818" name="Footer Placeholder 1"/>
          <p:cNvSpPr txBox="1">
            <a:spLocks noGrp="1"/>
          </p:cNvSpPr>
          <p:nvPr>
            <p:ph type="ftr" sz="quarter" idx="4294967295"/>
          </p:nvPr>
        </p:nvSpPr>
        <p:spPr>
          <a:xfrm>
            <a:off x="0" y="6392863"/>
            <a:ext cx="7335838" cy="366712"/>
          </a:xfrm>
          <a:prstGeom prst="rect">
            <a:avLst/>
          </a:prstGeom>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r>
              <a:rPr i="1" dirty="0">
                <a:solidFill>
                  <a:srgbClr val="777777"/>
                </a:solidFill>
              </a:rPr>
              <a:t>OLIGOPOLY</a:t>
            </a:r>
          </a:p>
        </p:txBody>
      </p:sp>
      <p:sp>
        <p:nvSpPr>
          <p:cNvPr id="34819" name="Slide Number Placeholder 2"/>
          <p:cNvSpPr txBox="1">
            <a:spLocks noGrp="1"/>
          </p:cNvSpPr>
          <p:nvPr>
            <p:ph type="sldNum" sz="quarter" idx="4294967295"/>
          </p:nvPr>
        </p:nvSpPr>
        <p:spPr>
          <a:xfrm>
            <a:off x="11279188" y="6375400"/>
            <a:ext cx="912812" cy="368300"/>
          </a:xfrm>
          <a:prstGeom prst="rect">
            <a:avLst/>
          </a:prstGeom>
          <a:ln/>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en-US" sz="1700" dirty="0">
                <a:solidFill>
                  <a:srgbClr val="777777"/>
                </a:solidFill>
              </a:rPr>
              <a:t>19</a:t>
            </a:fld>
            <a:endParaRPr lang="en-US" sz="1700" dirty="0">
              <a:solidFill>
                <a:srgbClr val="777777"/>
              </a:solidFill>
            </a:endParaRPr>
          </a:p>
        </p:txBody>
      </p:sp>
      <p:sp>
        <p:nvSpPr>
          <p:cNvPr id="34822" name="FlagCount" hidden="1">
            <a:hlinkClick r:id="rId3" action="ppaction://hlinkfile"/>
          </p:cNvPr>
          <p:cNvSpPr/>
          <p:nvPr/>
        </p:nvSpPr>
        <p:spPr>
          <a:xfrm>
            <a:off x="9779000" y="254000"/>
            <a:ext cx="381000" cy="317500"/>
          </a:xfrm>
          <a:prstGeom prst="wedgeRoundRectCallout">
            <a:avLst>
              <a:gd name="adj1" fmla="val -43750"/>
              <a:gd name="adj2" fmla="val 70000"/>
              <a:gd name="adj3" fmla="val 16667"/>
            </a:avLst>
          </a:prstGeom>
          <a:solidFill>
            <a:schemeClr val="accent1">
              <a:alpha val="25098"/>
            </a:schemeClr>
          </a:solidFill>
          <a:ln w="19050" cap="flat" cmpd="sng">
            <a:solidFill>
              <a:schemeClr val="tx1"/>
            </a:solidFill>
            <a:prstDash val="solid"/>
            <a:miter/>
            <a:headEnd type="none" w="med" len="med"/>
            <a:tailEnd type="none" w="med" len="med"/>
          </a:ln>
        </p:spPr>
        <p:txBody>
          <a:bodyPr wrap="none" anchor="ctr"/>
          <a:lstStyle/>
          <a:p>
            <a:pPr algn="ctr"/>
            <a:r>
              <a:rPr sz="1400" b="1" dirty="0">
                <a:latin typeface="Tahoma" panose="020B0604030504040204" pitchFamily="34" charset="0"/>
                <a:cs typeface="Arial" panose="020B0604020202020204" pitchFamily="34" charset="0"/>
              </a:rPr>
              <a:t>0</a:t>
            </a:r>
            <a:endParaRPr sz="1400" b="1" dirty="0">
              <a:latin typeface="Tahoma" panose="020B0604030504040204" pitchFamily="34" charset="0"/>
              <a:ea typeface="Arial" panose="020B0604020202020204" pitchFamily="34" charset="0"/>
            </a:endParaRPr>
          </a:p>
        </p:txBody>
      </p:sp>
    </p:spTree>
    <p:extLst>
      <p:ext uri="{BB962C8B-B14F-4D97-AF65-F5344CB8AC3E}">
        <p14:creationId xmlns:p14="http://schemas.microsoft.com/office/powerpoint/2010/main" val="315896942"/>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3"/>
          <p:cNvSpPr>
            <a:spLocks noGrp="1"/>
          </p:cNvSpPr>
          <p:nvPr>
            <p:ph sz="quarter" idx="10"/>
          </p:nvPr>
        </p:nvSpPr>
        <p:spPr>
          <a:ln/>
        </p:spPr>
        <p:txBody>
          <a:bodyPr vert="horz" wrap="square" lIns="91440" tIns="45720" rIns="91440" bIns="45720" anchor="t"/>
          <a:lstStyle/>
          <a:p>
            <a:pPr eaLnBrk="1" hangingPunct="1"/>
            <a:r>
              <a:rPr dirty="0"/>
              <a:t>Game theory helps us understand oligopoly and other situations where “players” interact and behave strategically.  </a:t>
            </a:r>
          </a:p>
          <a:p>
            <a:pPr eaLnBrk="1" hangingPunct="1"/>
            <a:r>
              <a:rPr b="1" dirty="0">
                <a:solidFill>
                  <a:srgbClr val="CC0000"/>
                </a:solidFill>
              </a:rPr>
              <a:t>Dominant strategy</a:t>
            </a:r>
            <a:r>
              <a:rPr dirty="0"/>
              <a:t>:  a strategy that is best </a:t>
            </a:r>
            <a:br>
              <a:rPr dirty="0"/>
            </a:br>
            <a:r>
              <a:rPr dirty="0"/>
              <a:t>for a player in a game regardless of the strategies chosen by the other players</a:t>
            </a:r>
          </a:p>
          <a:p>
            <a:pPr eaLnBrk="1" hangingPunct="1"/>
            <a:r>
              <a:rPr b="1" dirty="0">
                <a:solidFill>
                  <a:srgbClr val="CC0000"/>
                </a:solidFill>
              </a:rPr>
              <a:t>Prisoners’ dilemma</a:t>
            </a:r>
            <a:r>
              <a:rPr dirty="0"/>
              <a:t>:  a “game” between </a:t>
            </a:r>
            <a:br>
              <a:rPr dirty="0"/>
            </a:br>
            <a:r>
              <a:rPr dirty="0"/>
              <a:t>two captured criminals that illustrates </a:t>
            </a:r>
            <a:br>
              <a:rPr dirty="0"/>
            </a:br>
            <a:r>
              <a:rPr dirty="0"/>
              <a:t>why cooperation is difficult even when it is mutually beneficial  </a:t>
            </a:r>
          </a:p>
        </p:txBody>
      </p:sp>
      <p:sp>
        <p:nvSpPr>
          <p:cNvPr id="20484" name="Rectangle 2"/>
          <p:cNvSpPr>
            <a:spLocks noGrp="1"/>
          </p:cNvSpPr>
          <p:nvPr>
            <p:ph type="title"/>
          </p:nvPr>
        </p:nvSpPr>
        <p:spPr>
          <a:ln/>
        </p:spPr>
        <p:txBody>
          <a:bodyPr vert="horz" wrap="square" lIns="91440" tIns="45720" rIns="91440" bIns="45720" anchor="ctr"/>
          <a:lstStyle/>
          <a:p>
            <a:pPr eaLnBrk="1" hangingPunct="1"/>
            <a:r>
              <a:rPr dirty="0"/>
              <a:t>Game Theory</a:t>
            </a:r>
          </a:p>
        </p:txBody>
      </p:sp>
      <p:sp>
        <p:nvSpPr>
          <p:cNvPr id="20482" name="Footer Placeholder 1"/>
          <p:cNvSpPr txBox="1">
            <a:spLocks noGrp="1"/>
          </p:cNvSpPr>
          <p:nvPr>
            <p:ph type="ftr" sz="quarter" idx="4294967295"/>
          </p:nvPr>
        </p:nvSpPr>
        <p:spPr>
          <a:xfrm>
            <a:off x="0" y="6392863"/>
            <a:ext cx="7335838" cy="366712"/>
          </a:xfrm>
          <a:prstGeom prst="rect">
            <a:avLst/>
          </a:prstGeom>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r>
              <a:rPr i="1" dirty="0">
                <a:solidFill>
                  <a:srgbClr val="777777"/>
                </a:solidFill>
              </a:rPr>
              <a:t>OLIGOPOLY</a:t>
            </a:r>
          </a:p>
        </p:txBody>
      </p:sp>
      <p:sp>
        <p:nvSpPr>
          <p:cNvPr id="20483" name="Slide Number Placeholder 2"/>
          <p:cNvSpPr txBox="1">
            <a:spLocks noGrp="1"/>
          </p:cNvSpPr>
          <p:nvPr>
            <p:ph type="sldNum" sz="quarter" idx="4294967295"/>
          </p:nvPr>
        </p:nvSpPr>
        <p:spPr>
          <a:xfrm>
            <a:off x="11279188" y="6375400"/>
            <a:ext cx="912812" cy="368300"/>
          </a:xfrm>
          <a:prstGeom prst="rect">
            <a:avLst/>
          </a:prstGeom>
          <a:ln/>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en-US" sz="1700" dirty="0">
                <a:solidFill>
                  <a:srgbClr val="777777"/>
                </a:solidFill>
              </a:rPr>
              <a:t>2</a:t>
            </a:fld>
            <a:endParaRPr lang="en-US" sz="1700" dirty="0">
              <a:solidFill>
                <a:srgbClr val="777777"/>
              </a:solidFill>
            </a:endParaRPr>
          </a:p>
        </p:txBody>
      </p:sp>
      <p:sp>
        <p:nvSpPr>
          <p:cNvPr id="20486" name="FlagCount" hidden="1">
            <a:hlinkClick r:id="rId3" action="ppaction://hlinkfile"/>
          </p:cNvPr>
          <p:cNvSpPr/>
          <p:nvPr/>
        </p:nvSpPr>
        <p:spPr>
          <a:xfrm>
            <a:off x="9779000" y="254000"/>
            <a:ext cx="381000" cy="317500"/>
          </a:xfrm>
          <a:prstGeom prst="wedgeRoundRectCallout">
            <a:avLst>
              <a:gd name="adj1" fmla="val -43750"/>
              <a:gd name="adj2" fmla="val 70000"/>
              <a:gd name="adj3" fmla="val 16667"/>
            </a:avLst>
          </a:prstGeom>
          <a:solidFill>
            <a:schemeClr val="accent1">
              <a:alpha val="25098"/>
            </a:schemeClr>
          </a:solidFill>
          <a:ln w="19050" cap="flat" cmpd="sng">
            <a:solidFill>
              <a:schemeClr val="tx1"/>
            </a:solidFill>
            <a:prstDash val="solid"/>
            <a:miter/>
            <a:headEnd type="none" w="med" len="med"/>
            <a:tailEnd type="none" w="med" len="med"/>
          </a:ln>
        </p:spPr>
        <p:txBody>
          <a:bodyPr wrap="none" anchor="ctr"/>
          <a:lstStyle/>
          <a:p>
            <a:pPr algn="ctr"/>
            <a:r>
              <a:rPr sz="1400" b="1" dirty="0">
                <a:latin typeface="Tahoma" panose="020B0604030504040204" pitchFamily="34" charset="0"/>
                <a:cs typeface="Arial" panose="020B0604020202020204" pitchFamily="34" charset="0"/>
              </a:rPr>
              <a:t>0</a:t>
            </a:r>
            <a:endParaRPr sz="1400" b="1" dirty="0">
              <a:latin typeface="Tahoma" panose="020B0604030504040204" pitchFamily="34" charset="0"/>
              <a:ea typeface="Arial" panose="020B0604020202020204" pitchFamily="34" charset="0"/>
            </a:endParaRPr>
          </a:p>
        </p:txBody>
      </p:sp>
    </p:spTree>
    <p:extLst>
      <p:ext uri="{BB962C8B-B14F-4D97-AF65-F5344CB8AC3E}">
        <p14:creationId xmlns:p14="http://schemas.microsoft.com/office/powerpoint/2010/main" val="2274553448"/>
      </p:ext>
    </p:extLst>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2"/>
          <p:cNvSpPr>
            <a:spLocks noGrp="1"/>
          </p:cNvSpPr>
          <p:nvPr>
            <p:ph type="title"/>
          </p:nvPr>
        </p:nvSpPr>
        <p:spPr>
          <a:ln/>
        </p:spPr>
        <p:txBody>
          <a:bodyPr vert="horz" wrap="square" lIns="91440" tIns="45720" rIns="91440" bIns="45720" anchor="ctr"/>
          <a:lstStyle/>
          <a:p>
            <a:pPr eaLnBrk="1" hangingPunct="1"/>
            <a:r>
              <a:rPr dirty="0"/>
              <a:t>Public Policy Toward Oligopolies</a:t>
            </a:r>
          </a:p>
        </p:txBody>
      </p:sp>
      <p:sp>
        <p:nvSpPr>
          <p:cNvPr id="123907" name="Rectangle 3"/>
          <p:cNvSpPr>
            <a:spLocks noGrp="1"/>
          </p:cNvSpPr>
          <p:nvPr>
            <p:ph idx="1"/>
          </p:nvPr>
        </p:nvSpPr>
        <p:spPr>
          <a:ln/>
        </p:spPr>
        <p:txBody>
          <a:bodyPr vert="horz" wrap="square" lIns="91440" tIns="45720" rIns="91440" bIns="45720" anchor="t"/>
          <a:lstStyle/>
          <a:p>
            <a:pPr eaLnBrk="1" hangingPunct="1"/>
            <a:r>
              <a:rPr dirty="0"/>
              <a:t>Recall one of the Ten Principles from Chap.1:</a:t>
            </a:r>
            <a:br>
              <a:rPr dirty="0"/>
            </a:br>
            <a:r>
              <a:rPr dirty="0"/>
              <a:t>     </a:t>
            </a:r>
            <a:r>
              <a:rPr b="1" i="1" dirty="0">
                <a:solidFill>
                  <a:srgbClr val="996633"/>
                </a:solidFill>
              </a:rPr>
              <a:t>Governments can sometimes </a:t>
            </a:r>
            <a:br>
              <a:rPr b="1" i="1" dirty="0">
                <a:solidFill>
                  <a:srgbClr val="996633"/>
                </a:solidFill>
              </a:rPr>
            </a:br>
            <a:r>
              <a:rPr b="1" i="1" dirty="0">
                <a:solidFill>
                  <a:srgbClr val="996633"/>
                </a:solidFill>
              </a:rPr>
              <a:t>     improve market outcomes.</a:t>
            </a:r>
          </a:p>
          <a:p>
            <a:pPr eaLnBrk="1" hangingPunct="1"/>
            <a:r>
              <a:rPr dirty="0"/>
              <a:t>In oligopolies, production is too low and prices are too high, relative to the social optimum. </a:t>
            </a:r>
          </a:p>
          <a:p>
            <a:pPr eaLnBrk="1" hangingPunct="1"/>
            <a:r>
              <a:rPr dirty="0"/>
              <a:t>Role for policymakers:  </a:t>
            </a:r>
            <a:br>
              <a:rPr dirty="0"/>
            </a:br>
            <a:r>
              <a:rPr dirty="0"/>
              <a:t>Promote competition, prevent cooperation </a:t>
            </a:r>
            <a:br>
              <a:rPr dirty="0"/>
            </a:br>
            <a:r>
              <a:rPr dirty="0"/>
              <a:t>to move the oligopoly outcome closer to </a:t>
            </a:r>
            <a:br>
              <a:rPr dirty="0"/>
            </a:br>
            <a:r>
              <a:rPr dirty="0"/>
              <a:t>the efficient outcome.  </a:t>
            </a:r>
          </a:p>
        </p:txBody>
      </p:sp>
      <p:sp>
        <p:nvSpPr>
          <p:cNvPr id="35842" name="Footer Placeholder 1"/>
          <p:cNvSpPr txBox="1">
            <a:spLocks noGrp="1"/>
          </p:cNvSpPr>
          <p:nvPr>
            <p:ph type="ftr" sz="quarter" idx="4294967295"/>
          </p:nvPr>
        </p:nvSpPr>
        <p:spPr>
          <a:xfrm>
            <a:off x="0" y="6392863"/>
            <a:ext cx="7335838" cy="366712"/>
          </a:xfrm>
          <a:prstGeom prst="rect">
            <a:avLst/>
          </a:prstGeom>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r>
              <a:rPr i="1" dirty="0">
                <a:solidFill>
                  <a:srgbClr val="777777"/>
                </a:solidFill>
              </a:rPr>
              <a:t>OLIGOPOLY</a:t>
            </a:r>
          </a:p>
        </p:txBody>
      </p:sp>
      <p:sp>
        <p:nvSpPr>
          <p:cNvPr id="35843" name="Slide Number Placeholder 2"/>
          <p:cNvSpPr txBox="1">
            <a:spLocks noGrp="1"/>
          </p:cNvSpPr>
          <p:nvPr>
            <p:ph type="sldNum" sz="quarter" idx="4294967295"/>
          </p:nvPr>
        </p:nvSpPr>
        <p:spPr>
          <a:xfrm>
            <a:off x="11279188" y="6375400"/>
            <a:ext cx="912812" cy="368300"/>
          </a:xfrm>
          <a:prstGeom prst="rect">
            <a:avLst/>
          </a:prstGeom>
          <a:ln/>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en-US" sz="1700" dirty="0">
                <a:solidFill>
                  <a:srgbClr val="777777"/>
                </a:solidFill>
              </a:rPr>
              <a:t>20</a:t>
            </a:fld>
            <a:endParaRPr lang="en-US" sz="1700" dirty="0">
              <a:solidFill>
                <a:srgbClr val="777777"/>
              </a:solidFill>
            </a:endParaRPr>
          </a:p>
        </p:txBody>
      </p:sp>
      <p:sp>
        <p:nvSpPr>
          <p:cNvPr id="35846" name="FlagCount" hidden="1">
            <a:hlinkClick r:id="rId3" action="ppaction://hlinkfile"/>
          </p:cNvPr>
          <p:cNvSpPr/>
          <p:nvPr/>
        </p:nvSpPr>
        <p:spPr>
          <a:xfrm>
            <a:off x="9779000" y="254000"/>
            <a:ext cx="381000" cy="317500"/>
          </a:xfrm>
          <a:prstGeom prst="wedgeRoundRectCallout">
            <a:avLst>
              <a:gd name="adj1" fmla="val -43750"/>
              <a:gd name="adj2" fmla="val 70000"/>
              <a:gd name="adj3" fmla="val 16667"/>
            </a:avLst>
          </a:prstGeom>
          <a:solidFill>
            <a:schemeClr val="accent1">
              <a:alpha val="25098"/>
            </a:schemeClr>
          </a:solidFill>
          <a:ln w="19050" cap="flat" cmpd="sng">
            <a:solidFill>
              <a:schemeClr val="tx1"/>
            </a:solidFill>
            <a:prstDash val="solid"/>
            <a:miter/>
            <a:headEnd type="none" w="med" len="med"/>
            <a:tailEnd type="none" w="med" len="med"/>
          </a:ln>
        </p:spPr>
        <p:txBody>
          <a:bodyPr wrap="none" anchor="ctr"/>
          <a:lstStyle/>
          <a:p>
            <a:pPr algn="ctr"/>
            <a:r>
              <a:rPr sz="1400" b="1" dirty="0">
                <a:latin typeface="Tahoma" panose="020B0604030504040204" pitchFamily="34" charset="0"/>
                <a:cs typeface="Arial" panose="020B0604020202020204" pitchFamily="34" charset="0"/>
              </a:rPr>
              <a:t>0</a:t>
            </a:r>
            <a:endParaRPr sz="1400" b="1" dirty="0">
              <a:latin typeface="Tahoma" panose="020B0604030504040204" pitchFamily="34" charset="0"/>
              <a:ea typeface="Arial" panose="020B0604020202020204" pitchFamily="34" charset="0"/>
            </a:endParaRPr>
          </a:p>
        </p:txBody>
      </p:sp>
    </p:spTree>
    <p:extLst>
      <p:ext uri="{BB962C8B-B14F-4D97-AF65-F5344CB8AC3E}">
        <p14:creationId xmlns:p14="http://schemas.microsoft.com/office/powerpoint/2010/main" val="19312223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wipe(left)">
                                      <p:cBhvr>
                                        <p:cTn id="7" dur="50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3907">
                                            <p:txEl>
                                              <p:pRg st="1" end="1"/>
                                            </p:txEl>
                                          </p:spTgt>
                                        </p:tgtEl>
                                        <p:attrNameLst>
                                          <p:attrName>style.visibility</p:attrName>
                                        </p:attrNameLst>
                                      </p:cBhvr>
                                      <p:to>
                                        <p:strVal val="visible"/>
                                      </p:to>
                                    </p:set>
                                    <p:animEffect transition="in" filter="wipe(left)">
                                      <p:cBhvr>
                                        <p:cTn id="12" dur="500"/>
                                        <p:tgtEl>
                                          <p:spTgt spid="1239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3907">
                                            <p:txEl>
                                              <p:pRg st="2" end="2"/>
                                            </p:txEl>
                                          </p:spTgt>
                                        </p:tgtEl>
                                        <p:attrNameLst>
                                          <p:attrName>style.visibility</p:attrName>
                                        </p:attrNameLst>
                                      </p:cBhvr>
                                      <p:to>
                                        <p:strVal val="visible"/>
                                      </p:to>
                                    </p:set>
                                    <p:animEffect transition="in" filter="wipe(left)">
                                      <p:cBhvr>
                                        <p:cTn id="17" dur="500"/>
                                        <p:tgtEl>
                                          <p:spTgt spid="1239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bldLvl="5"/>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2"/>
          <p:cNvSpPr>
            <a:spLocks noGrp="1"/>
          </p:cNvSpPr>
          <p:nvPr>
            <p:ph type="title"/>
          </p:nvPr>
        </p:nvSpPr>
        <p:spPr>
          <a:ln/>
        </p:spPr>
        <p:txBody>
          <a:bodyPr vert="horz" wrap="square" lIns="91440" tIns="45720" rIns="91440" bIns="45720" anchor="ctr"/>
          <a:lstStyle/>
          <a:p>
            <a:pPr eaLnBrk="1" hangingPunct="1"/>
            <a:r>
              <a:rPr sz="3400" dirty="0"/>
              <a:t>Restraint of Trade and Antitrust Laws</a:t>
            </a:r>
          </a:p>
        </p:txBody>
      </p:sp>
      <p:sp>
        <p:nvSpPr>
          <p:cNvPr id="36869" name="Rectangle 3"/>
          <p:cNvSpPr>
            <a:spLocks noGrp="1"/>
          </p:cNvSpPr>
          <p:nvPr>
            <p:ph idx="1"/>
          </p:nvPr>
        </p:nvSpPr>
        <p:spPr>
          <a:ln/>
        </p:spPr>
        <p:txBody>
          <a:bodyPr vert="horz" wrap="square" lIns="91440" tIns="45720" rIns="91440" bIns="45720" anchor="t"/>
          <a:lstStyle/>
          <a:p>
            <a:pPr eaLnBrk="1" hangingPunct="1"/>
            <a:r>
              <a:rPr dirty="0"/>
              <a:t>Sherman Antitrust Act (1890):</a:t>
            </a:r>
            <a:br>
              <a:rPr dirty="0"/>
            </a:br>
            <a:r>
              <a:rPr dirty="0"/>
              <a:t>Forbids collusion between competitors</a:t>
            </a:r>
          </a:p>
          <a:p>
            <a:pPr eaLnBrk="1" hangingPunct="1"/>
            <a:r>
              <a:rPr dirty="0"/>
              <a:t>Clayton Antitrust Act (1914):</a:t>
            </a:r>
            <a:br>
              <a:rPr dirty="0"/>
            </a:br>
            <a:r>
              <a:rPr dirty="0"/>
              <a:t>Strengthened rights of individuals damaged by anticompetitive arrangements between firms</a:t>
            </a:r>
          </a:p>
        </p:txBody>
      </p:sp>
      <p:sp>
        <p:nvSpPr>
          <p:cNvPr id="36866" name="Footer Placeholder 1"/>
          <p:cNvSpPr txBox="1">
            <a:spLocks noGrp="1"/>
          </p:cNvSpPr>
          <p:nvPr>
            <p:ph type="ftr" sz="quarter" idx="4294967295"/>
          </p:nvPr>
        </p:nvSpPr>
        <p:spPr>
          <a:xfrm>
            <a:off x="0" y="6392863"/>
            <a:ext cx="7335838" cy="366712"/>
          </a:xfrm>
          <a:prstGeom prst="rect">
            <a:avLst/>
          </a:prstGeom>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r>
              <a:rPr i="1" dirty="0">
                <a:solidFill>
                  <a:srgbClr val="777777"/>
                </a:solidFill>
              </a:rPr>
              <a:t>OLIGOPOLY</a:t>
            </a:r>
          </a:p>
        </p:txBody>
      </p:sp>
      <p:sp>
        <p:nvSpPr>
          <p:cNvPr id="36867" name="Slide Number Placeholder 2"/>
          <p:cNvSpPr txBox="1">
            <a:spLocks noGrp="1"/>
          </p:cNvSpPr>
          <p:nvPr>
            <p:ph type="sldNum" sz="quarter" idx="4294967295"/>
          </p:nvPr>
        </p:nvSpPr>
        <p:spPr>
          <a:xfrm>
            <a:off x="11279188" y="6375400"/>
            <a:ext cx="912812" cy="368300"/>
          </a:xfrm>
          <a:prstGeom prst="rect">
            <a:avLst/>
          </a:prstGeom>
          <a:ln/>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en-US" sz="1700" dirty="0">
                <a:solidFill>
                  <a:srgbClr val="777777"/>
                </a:solidFill>
              </a:rPr>
              <a:t>21</a:t>
            </a:fld>
            <a:endParaRPr lang="en-US" sz="1700" dirty="0">
              <a:solidFill>
                <a:srgbClr val="777777"/>
              </a:solidFill>
            </a:endParaRPr>
          </a:p>
        </p:txBody>
      </p:sp>
      <p:sp>
        <p:nvSpPr>
          <p:cNvPr id="36870" name="FlagCount" hidden="1">
            <a:hlinkClick r:id="rId3" action="ppaction://hlinkfile"/>
          </p:cNvPr>
          <p:cNvSpPr/>
          <p:nvPr/>
        </p:nvSpPr>
        <p:spPr>
          <a:xfrm>
            <a:off x="9779000" y="254000"/>
            <a:ext cx="381000" cy="317500"/>
          </a:xfrm>
          <a:prstGeom prst="wedgeRoundRectCallout">
            <a:avLst>
              <a:gd name="adj1" fmla="val -43750"/>
              <a:gd name="adj2" fmla="val 70000"/>
              <a:gd name="adj3" fmla="val 16667"/>
            </a:avLst>
          </a:prstGeom>
          <a:solidFill>
            <a:schemeClr val="accent1">
              <a:alpha val="25098"/>
            </a:schemeClr>
          </a:solidFill>
          <a:ln w="19050" cap="flat" cmpd="sng">
            <a:solidFill>
              <a:schemeClr val="tx1"/>
            </a:solidFill>
            <a:prstDash val="solid"/>
            <a:miter/>
            <a:headEnd type="none" w="med" len="med"/>
            <a:tailEnd type="none" w="med" len="med"/>
          </a:ln>
        </p:spPr>
        <p:txBody>
          <a:bodyPr wrap="none" anchor="ctr"/>
          <a:lstStyle/>
          <a:p>
            <a:pPr algn="ctr"/>
            <a:r>
              <a:rPr sz="1400" b="1" dirty="0">
                <a:latin typeface="Tahoma" panose="020B0604030504040204" pitchFamily="34" charset="0"/>
                <a:cs typeface="Arial" panose="020B0604020202020204" pitchFamily="34" charset="0"/>
              </a:rPr>
              <a:t>0</a:t>
            </a:r>
            <a:endParaRPr sz="1400" b="1" dirty="0">
              <a:latin typeface="Tahoma" panose="020B0604030504040204" pitchFamily="34" charset="0"/>
              <a:ea typeface="Arial" panose="020B0604020202020204" pitchFamily="34" charset="0"/>
            </a:endParaRPr>
          </a:p>
        </p:txBody>
      </p:sp>
    </p:spTree>
    <p:extLst>
      <p:ext uri="{BB962C8B-B14F-4D97-AF65-F5344CB8AC3E}">
        <p14:creationId xmlns:p14="http://schemas.microsoft.com/office/powerpoint/2010/main" val="2840631639"/>
      </p:ext>
    </p:extLst>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3" name="Rectangle 3"/>
          <p:cNvSpPr>
            <a:spLocks noGrp="1"/>
          </p:cNvSpPr>
          <p:nvPr>
            <p:ph sz="quarter" idx="10"/>
          </p:nvPr>
        </p:nvSpPr>
        <p:spPr>
          <a:ln/>
        </p:spPr>
        <p:txBody>
          <a:bodyPr vert="horz" wrap="square" lIns="91440" tIns="45720" rIns="91440" bIns="45720" anchor="t"/>
          <a:lstStyle/>
          <a:p>
            <a:pPr eaLnBrk="1" hangingPunct="1"/>
            <a:r>
              <a:rPr dirty="0"/>
              <a:t>Most people agree that price-fixing agreements among competitors should be illegal.  </a:t>
            </a:r>
          </a:p>
          <a:p>
            <a:pPr eaLnBrk="1" hangingPunct="1"/>
            <a:r>
              <a:rPr dirty="0"/>
              <a:t>Some economists are concerned that policymakers go too far when using antitrust laws to stifle business practices that are not necessarily harmful, and may have legitimate objectives.  </a:t>
            </a:r>
          </a:p>
          <a:p>
            <a:pPr eaLnBrk="1" hangingPunct="1"/>
            <a:r>
              <a:rPr dirty="0"/>
              <a:t>We consider three such practices…</a:t>
            </a:r>
          </a:p>
        </p:txBody>
      </p:sp>
      <p:sp>
        <p:nvSpPr>
          <p:cNvPr id="37892" name="Rectangle 2"/>
          <p:cNvSpPr>
            <a:spLocks noGrp="1"/>
          </p:cNvSpPr>
          <p:nvPr>
            <p:ph type="title"/>
          </p:nvPr>
        </p:nvSpPr>
        <p:spPr>
          <a:ln/>
        </p:spPr>
        <p:txBody>
          <a:bodyPr vert="horz" wrap="square" lIns="91440" tIns="45720" rIns="91440" bIns="45720" anchor="ctr"/>
          <a:lstStyle/>
          <a:p>
            <a:pPr eaLnBrk="1" hangingPunct="1"/>
            <a:r>
              <a:rPr dirty="0"/>
              <a:t>Controversies Over Antitrust Policy</a:t>
            </a:r>
          </a:p>
        </p:txBody>
      </p:sp>
      <p:sp>
        <p:nvSpPr>
          <p:cNvPr id="37890" name="Footer Placeholder 1"/>
          <p:cNvSpPr txBox="1">
            <a:spLocks noGrp="1"/>
          </p:cNvSpPr>
          <p:nvPr>
            <p:ph type="ftr" sz="quarter" idx="4294967295"/>
          </p:nvPr>
        </p:nvSpPr>
        <p:spPr>
          <a:xfrm>
            <a:off x="0" y="6392863"/>
            <a:ext cx="7335838" cy="366712"/>
          </a:xfrm>
          <a:prstGeom prst="rect">
            <a:avLst/>
          </a:prstGeom>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r>
              <a:rPr i="1" dirty="0">
                <a:solidFill>
                  <a:srgbClr val="777777"/>
                </a:solidFill>
              </a:rPr>
              <a:t>OLIGOPOLY</a:t>
            </a:r>
          </a:p>
        </p:txBody>
      </p:sp>
      <p:sp>
        <p:nvSpPr>
          <p:cNvPr id="37891" name="Slide Number Placeholder 2"/>
          <p:cNvSpPr txBox="1">
            <a:spLocks noGrp="1"/>
          </p:cNvSpPr>
          <p:nvPr>
            <p:ph type="sldNum" sz="quarter" idx="4294967295"/>
          </p:nvPr>
        </p:nvSpPr>
        <p:spPr>
          <a:xfrm>
            <a:off x="11279188" y="6375400"/>
            <a:ext cx="912812" cy="368300"/>
          </a:xfrm>
          <a:prstGeom prst="rect">
            <a:avLst/>
          </a:prstGeom>
          <a:ln/>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en-US" sz="1700" dirty="0">
                <a:solidFill>
                  <a:srgbClr val="777777"/>
                </a:solidFill>
              </a:rPr>
              <a:t>22</a:t>
            </a:fld>
            <a:endParaRPr lang="en-US" sz="1700" dirty="0">
              <a:solidFill>
                <a:srgbClr val="777777"/>
              </a:solidFill>
            </a:endParaRPr>
          </a:p>
        </p:txBody>
      </p:sp>
      <p:sp>
        <p:nvSpPr>
          <p:cNvPr id="37894" name="FlagCount" hidden="1">
            <a:hlinkClick r:id="rId3" action="ppaction://hlinkfile"/>
          </p:cNvPr>
          <p:cNvSpPr/>
          <p:nvPr/>
        </p:nvSpPr>
        <p:spPr>
          <a:xfrm>
            <a:off x="9779000" y="254000"/>
            <a:ext cx="381000" cy="317500"/>
          </a:xfrm>
          <a:prstGeom prst="wedgeRoundRectCallout">
            <a:avLst>
              <a:gd name="adj1" fmla="val -43750"/>
              <a:gd name="adj2" fmla="val 70000"/>
              <a:gd name="adj3" fmla="val 16667"/>
            </a:avLst>
          </a:prstGeom>
          <a:solidFill>
            <a:schemeClr val="accent1">
              <a:alpha val="25098"/>
            </a:schemeClr>
          </a:solidFill>
          <a:ln w="19050" cap="flat" cmpd="sng">
            <a:solidFill>
              <a:schemeClr val="tx1"/>
            </a:solidFill>
            <a:prstDash val="solid"/>
            <a:miter/>
            <a:headEnd type="none" w="med" len="med"/>
            <a:tailEnd type="none" w="med" len="med"/>
          </a:ln>
        </p:spPr>
        <p:txBody>
          <a:bodyPr wrap="none" anchor="ctr"/>
          <a:lstStyle/>
          <a:p>
            <a:pPr algn="ctr"/>
            <a:r>
              <a:rPr sz="1400" b="1" dirty="0">
                <a:latin typeface="Tahoma" panose="020B0604030504040204" pitchFamily="34" charset="0"/>
                <a:cs typeface="Arial" panose="020B0604020202020204" pitchFamily="34" charset="0"/>
              </a:rPr>
              <a:t>0</a:t>
            </a:r>
            <a:endParaRPr sz="1400" b="1" dirty="0">
              <a:latin typeface="Tahoma" panose="020B0604030504040204" pitchFamily="34" charset="0"/>
              <a:ea typeface="Arial" panose="020B0604020202020204" pitchFamily="34" charset="0"/>
            </a:endParaRPr>
          </a:p>
        </p:txBody>
      </p:sp>
    </p:spTree>
    <p:extLst>
      <p:ext uri="{BB962C8B-B14F-4D97-AF65-F5344CB8AC3E}">
        <p14:creationId xmlns:p14="http://schemas.microsoft.com/office/powerpoint/2010/main" val="397990756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0403">
                                            <p:txEl>
                                              <p:pRg st="0" end="0"/>
                                            </p:txEl>
                                          </p:spTgt>
                                        </p:tgtEl>
                                        <p:attrNameLst>
                                          <p:attrName>style.visibility</p:attrName>
                                        </p:attrNameLst>
                                      </p:cBhvr>
                                      <p:to>
                                        <p:strVal val="visible"/>
                                      </p:to>
                                    </p:set>
                                    <p:animEffect transition="in" filter="wipe(left)">
                                      <p:cBhvr>
                                        <p:cTn id="7" dur="500"/>
                                        <p:tgtEl>
                                          <p:spTgt spid="2304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0403">
                                            <p:txEl>
                                              <p:pRg st="1" end="1"/>
                                            </p:txEl>
                                          </p:spTgt>
                                        </p:tgtEl>
                                        <p:attrNameLst>
                                          <p:attrName>style.visibility</p:attrName>
                                        </p:attrNameLst>
                                      </p:cBhvr>
                                      <p:to>
                                        <p:strVal val="visible"/>
                                      </p:to>
                                    </p:set>
                                    <p:animEffect transition="in" filter="wipe(left)">
                                      <p:cBhvr>
                                        <p:cTn id="12" dur="500"/>
                                        <p:tgtEl>
                                          <p:spTgt spid="2304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30403">
                                            <p:txEl>
                                              <p:pRg st="2" end="2"/>
                                            </p:txEl>
                                          </p:spTgt>
                                        </p:tgtEl>
                                        <p:attrNameLst>
                                          <p:attrName>style.visibility</p:attrName>
                                        </p:attrNameLst>
                                      </p:cBhvr>
                                      <p:to>
                                        <p:strVal val="visible"/>
                                      </p:to>
                                    </p:set>
                                    <p:animEffect transition="in" filter="wipe(left)">
                                      <p:cBhvr>
                                        <p:cTn id="17" dur="500"/>
                                        <p:tgtEl>
                                          <p:spTgt spid="2304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03" grpId="0" build="p" bldLvl="5"/>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2"/>
          <p:cNvSpPr>
            <a:spLocks noGrp="1"/>
          </p:cNvSpPr>
          <p:nvPr>
            <p:ph type="title"/>
          </p:nvPr>
        </p:nvSpPr>
        <p:spPr>
          <a:ln/>
        </p:spPr>
        <p:txBody>
          <a:bodyPr vert="horz" wrap="square" lIns="91440" tIns="45720" rIns="91440" bIns="45720" anchor="ctr"/>
          <a:lstStyle/>
          <a:p>
            <a:pPr eaLnBrk="1" hangingPunct="1"/>
            <a:r>
              <a:rPr sz="3500" dirty="0"/>
              <a:t>1. Resale Price Maintenance (“Fair Trade”)</a:t>
            </a:r>
          </a:p>
        </p:txBody>
      </p:sp>
      <p:sp>
        <p:nvSpPr>
          <p:cNvPr id="38917" name="Rectangle 3"/>
          <p:cNvSpPr>
            <a:spLocks noGrp="1"/>
          </p:cNvSpPr>
          <p:nvPr>
            <p:ph idx="1"/>
          </p:nvPr>
        </p:nvSpPr>
        <p:spPr>
          <a:ln/>
        </p:spPr>
        <p:txBody>
          <a:bodyPr vert="horz" wrap="square" lIns="91440" tIns="45720" rIns="91440" bIns="45720" anchor="t"/>
          <a:lstStyle/>
          <a:p>
            <a:pPr eaLnBrk="1" hangingPunct="1"/>
            <a:r>
              <a:rPr dirty="0"/>
              <a:t>Occurs when a manufacturer imposes lower limits on the prices retailers can charge.  </a:t>
            </a:r>
          </a:p>
          <a:p>
            <a:pPr eaLnBrk="1" hangingPunct="1"/>
            <a:r>
              <a:rPr dirty="0"/>
              <a:t>Is often opposed because it appears to reduce competition at the retail level.</a:t>
            </a:r>
          </a:p>
          <a:p>
            <a:pPr eaLnBrk="1" hangingPunct="1"/>
            <a:r>
              <a:rPr dirty="0"/>
              <a:t>Yet, any market power the manufacturer has </a:t>
            </a:r>
            <a:br>
              <a:rPr dirty="0"/>
            </a:br>
            <a:r>
              <a:rPr dirty="0"/>
              <a:t>is at the wholesale level; manufacturers do not gain from restricting competition at the retail level. </a:t>
            </a:r>
          </a:p>
          <a:p>
            <a:pPr eaLnBrk="1" hangingPunct="1"/>
            <a:r>
              <a:rPr dirty="0"/>
              <a:t>The practice has a legitimate objective: </a:t>
            </a:r>
            <a:br>
              <a:rPr dirty="0"/>
            </a:br>
            <a:r>
              <a:rPr dirty="0"/>
              <a:t>preventing discount retailers from free-riding </a:t>
            </a:r>
            <a:br>
              <a:rPr dirty="0"/>
            </a:br>
            <a:r>
              <a:rPr dirty="0"/>
              <a:t>on the services provided by full-service retailers. </a:t>
            </a:r>
          </a:p>
        </p:txBody>
      </p:sp>
      <p:sp>
        <p:nvSpPr>
          <p:cNvPr id="38914" name="Footer Placeholder 1"/>
          <p:cNvSpPr txBox="1">
            <a:spLocks noGrp="1"/>
          </p:cNvSpPr>
          <p:nvPr>
            <p:ph type="ftr" sz="quarter" idx="4294967295"/>
          </p:nvPr>
        </p:nvSpPr>
        <p:spPr>
          <a:xfrm>
            <a:off x="0" y="6392863"/>
            <a:ext cx="7335838" cy="366712"/>
          </a:xfrm>
          <a:prstGeom prst="rect">
            <a:avLst/>
          </a:prstGeom>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r>
              <a:rPr i="1" dirty="0">
                <a:solidFill>
                  <a:srgbClr val="777777"/>
                </a:solidFill>
              </a:rPr>
              <a:t>OLIGOPOLY</a:t>
            </a:r>
          </a:p>
        </p:txBody>
      </p:sp>
      <p:sp>
        <p:nvSpPr>
          <p:cNvPr id="38915" name="Slide Number Placeholder 2"/>
          <p:cNvSpPr txBox="1">
            <a:spLocks noGrp="1"/>
          </p:cNvSpPr>
          <p:nvPr>
            <p:ph type="sldNum" sz="quarter" idx="4294967295"/>
          </p:nvPr>
        </p:nvSpPr>
        <p:spPr>
          <a:xfrm>
            <a:off x="11279188" y="6375400"/>
            <a:ext cx="912812" cy="368300"/>
          </a:xfrm>
          <a:prstGeom prst="rect">
            <a:avLst/>
          </a:prstGeom>
          <a:ln/>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en-US" sz="1700" dirty="0">
                <a:solidFill>
                  <a:srgbClr val="777777"/>
                </a:solidFill>
              </a:rPr>
              <a:t>23</a:t>
            </a:fld>
            <a:endParaRPr lang="en-US" sz="1700" dirty="0">
              <a:solidFill>
                <a:srgbClr val="777777"/>
              </a:solidFill>
            </a:endParaRPr>
          </a:p>
        </p:txBody>
      </p:sp>
      <p:sp>
        <p:nvSpPr>
          <p:cNvPr id="38918" name="FlagCount" hidden="1">
            <a:hlinkClick r:id="rId3" action="ppaction://hlinkfile"/>
          </p:cNvPr>
          <p:cNvSpPr/>
          <p:nvPr/>
        </p:nvSpPr>
        <p:spPr>
          <a:xfrm>
            <a:off x="9779000" y="254000"/>
            <a:ext cx="381000" cy="317500"/>
          </a:xfrm>
          <a:prstGeom prst="wedgeRoundRectCallout">
            <a:avLst>
              <a:gd name="adj1" fmla="val -43750"/>
              <a:gd name="adj2" fmla="val 70000"/>
              <a:gd name="adj3" fmla="val 16667"/>
            </a:avLst>
          </a:prstGeom>
          <a:solidFill>
            <a:schemeClr val="accent1">
              <a:alpha val="25098"/>
            </a:schemeClr>
          </a:solidFill>
          <a:ln w="19050" cap="flat" cmpd="sng">
            <a:solidFill>
              <a:schemeClr val="tx1"/>
            </a:solidFill>
            <a:prstDash val="solid"/>
            <a:miter/>
            <a:headEnd type="none" w="med" len="med"/>
            <a:tailEnd type="none" w="med" len="med"/>
          </a:ln>
        </p:spPr>
        <p:txBody>
          <a:bodyPr wrap="none" anchor="ctr"/>
          <a:lstStyle/>
          <a:p>
            <a:pPr algn="ctr"/>
            <a:r>
              <a:rPr sz="1400" b="1" dirty="0">
                <a:latin typeface="Tahoma" panose="020B0604030504040204" pitchFamily="34" charset="0"/>
                <a:cs typeface="Arial" panose="020B0604020202020204" pitchFamily="34" charset="0"/>
              </a:rPr>
              <a:t>0</a:t>
            </a:r>
            <a:endParaRPr sz="1400" b="1" dirty="0">
              <a:latin typeface="Tahoma" panose="020B0604030504040204" pitchFamily="34" charset="0"/>
              <a:ea typeface="Arial" panose="020B0604020202020204" pitchFamily="34" charset="0"/>
            </a:endParaRPr>
          </a:p>
        </p:txBody>
      </p:sp>
    </p:spTree>
    <p:extLst>
      <p:ext uri="{BB962C8B-B14F-4D97-AF65-F5344CB8AC3E}">
        <p14:creationId xmlns:p14="http://schemas.microsoft.com/office/powerpoint/2010/main" val="4094933443"/>
      </p:ext>
    </p:extLst>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1" name="Rectangle 3"/>
          <p:cNvSpPr>
            <a:spLocks noGrp="1"/>
          </p:cNvSpPr>
          <p:nvPr>
            <p:ph sz="quarter" idx="10"/>
          </p:nvPr>
        </p:nvSpPr>
        <p:spPr>
          <a:ln/>
        </p:spPr>
        <p:txBody>
          <a:bodyPr vert="horz" wrap="square" lIns="91440" tIns="45720" rIns="91440" bIns="45720" anchor="t"/>
          <a:lstStyle/>
          <a:p>
            <a:pPr eaLnBrk="1" hangingPunct="1"/>
            <a:r>
              <a:rPr sz="2700" dirty="0"/>
              <a:t>Occurs when a firm cuts prices to prevent entry </a:t>
            </a:r>
            <a:br>
              <a:rPr sz="2700" dirty="0"/>
            </a:br>
            <a:r>
              <a:rPr sz="2700" dirty="0"/>
              <a:t>or drive a competitor out of the market, </a:t>
            </a:r>
            <a:br>
              <a:rPr sz="2700" dirty="0"/>
            </a:br>
            <a:r>
              <a:rPr sz="2700" dirty="0"/>
              <a:t>so that it can charge monopoly prices later.</a:t>
            </a:r>
          </a:p>
          <a:p>
            <a:pPr eaLnBrk="1" hangingPunct="1"/>
            <a:r>
              <a:rPr sz="2700" dirty="0"/>
              <a:t>Illegal under antitrust laws, but hard for the courts to determine when a price cut is predatory and when it is competitive &amp; beneficial to consumers.</a:t>
            </a:r>
          </a:p>
          <a:p>
            <a:pPr eaLnBrk="1" hangingPunct="1"/>
            <a:r>
              <a:rPr sz="2700" dirty="0"/>
              <a:t>Many economists doubt that predatory pricing is a rational strategy:</a:t>
            </a:r>
          </a:p>
          <a:p>
            <a:pPr lvl="1" eaLnBrk="1" hangingPunct="1"/>
            <a:r>
              <a:rPr sz="2600" dirty="0"/>
              <a:t>It involves selling at a loss, which is extremely costly for the firm.</a:t>
            </a:r>
          </a:p>
          <a:p>
            <a:pPr lvl="1" eaLnBrk="1" hangingPunct="1"/>
            <a:r>
              <a:rPr sz="2600" dirty="0"/>
              <a:t>It can backfire.</a:t>
            </a:r>
          </a:p>
        </p:txBody>
      </p:sp>
      <p:sp>
        <p:nvSpPr>
          <p:cNvPr id="39940" name="Rectangle 2"/>
          <p:cNvSpPr>
            <a:spLocks noGrp="1"/>
          </p:cNvSpPr>
          <p:nvPr>
            <p:ph type="title"/>
          </p:nvPr>
        </p:nvSpPr>
        <p:spPr>
          <a:ln/>
        </p:spPr>
        <p:txBody>
          <a:bodyPr vert="horz" wrap="square" lIns="91440" tIns="45720" rIns="91440" bIns="45720" anchor="ctr"/>
          <a:lstStyle/>
          <a:p>
            <a:pPr eaLnBrk="1" hangingPunct="1"/>
            <a:r>
              <a:rPr sz="3500" dirty="0"/>
              <a:t>2. Predatory Pricing</a:t>
            </a:r>
          </a:p>
        </p:txBody>
      </p:sp>
      <p:sp>
        <p:nvSpPr>
          <p:cNvPr id="39938" name="Footer Placeholder 1"/>
          <p:cNvSpPr txBox="1">
            <a:spLocks noGrp="1"/>
          </p:cNvSpPr>
          <p:nvPr>
            <p:ph type="ftr" sz="quarter" idx="4294967295"/>
          </p:nvPr>
        </p:nvSpPr>
        <p:spPr>
          <a:xfrm>
            <a:off x="0" y="6392863"/>
            <a:ext cx="7335838" cy="366712"/>
          </a:xfrm>
          <a:prstGeom prst="rect">
            <a:avLst/>
          </a:prstGeom>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r>
              <a:rPr i="1" dirty="0">
                <a:solidFill>
                  <a:srgbClr val="777777"/>
                </a:solidFill>
              </a:rPr>
              <a:t>OLIGOPOLY</a:t>
            </a:r>
          </a:p>
        </p:txBody>
      </p:sp>
      <p:sp>
        <p:nvSpPr>
          <p:cNvPr id="39939" name="Slide Number Placeholder 2"/>
          <p:cNvSpPr txBox="1">
            <a:spLocks noGrp="1"/>
          </p:cNvSpPr>
          <p:nvPr>
            <p:ph type="sldNum" sz="quarter" idx="4294967295"/>
          </p:nvPr>
        </p:nvSpPr>
        <p:spPr>
          <a:xfrm>
            <a:off x="11279188" y="6375400"/>
            <a:ext cx="912812" cy="368300"/>
          </a:xfrm>
          <a:prstGeom prst="rect">
            <a:avLst/>
          </a:prstGeom>
          <a:ln/>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en-US" sz="1700" dirty="0">
                <a:solidFill>
                  <a:srgbClr val="777777"/>
                </a:solidFill>
              </a:rPr>
              <a:t>24</a:t>
            </a:fld>
            <a:endParaRPr lang="en-US" sz="1700" dirty="0">
              <a:solidFill>
                <a:srgbClr val="777777"/>
              </a:solidFill>
            </a:endParaRPr>
          </a:p>
        </p:txBody>
      </p:sp>
      <p:sp>
        <p:nvSpPr>
          <p:cNvPr id="39942" name="FlagCount" hidden="1">
            <a:hlinkClick r:id="rId3" action="ppaction://hlinkfile"/>
          </p:cNvPr>
          <p:cNvSpPr/>
          <p:nvPr/>
        </p:nvSpPr>
        <p:spPr>
          <a:xfrm>
            <a:off x="9779000" y="254000"/>
            <a:ext cx="381000" cy="317500"/>
          </a:xfrm>
          <a:prstGeom prst="wedgeRoundRectCallout">
            <a:avLst>
              <a:gd name="adj1" fmla="val -43750"/>
              <a:gd name="adj2" fmla="val 70000"/>
              <a:gd name="adj3" fmla="val 16667"/>
            </a:avLst>
          </a:prstGeom>
          <a:solidFill>
            <a:schemeClr val="accent1">
              <a:alpha val="25098"/>
            </a:schemeClr>
          </a:solidFill>
          <a:ln w="19050" cap="flat" cmpd="sng">
            <a:solidFill>
              <a:schemeClr val="tx1"/>
            </a:solidFill>
            <a:prstDash val="solid"/>
            <a:miter/>
            <a:headEnd type="none" w="med" len="med"/>
            <a:tailEnd type="none" w="med" len="med"/>
          </a:ln>
        </p:spPr>
        <p:txBody>
          <a:bodyPr wrap="none" anchor="ctr"/>
          <a:lstStyle/>
          <a:p>
            <a:pPr algn="ctr"/>
            <a:r>
              <a:rPr sz="1400" b="1" dirty="0">
                <a:latin typeface="Tahoma" panose="020B0604030504040204" pitchFamily="34" charset="0"/>
                <a:cs typeface="Arial" panose="020B0604020202020204" pitchFamily="34" charset="0"/>
              </a:rPr>
              <a:t>0</a:t>
            </a:r>
            <a:endParaRPr sz="1400" b="1" dirty="0">
              <a:latin typeface="Tahoma" panose="020B0604030504040204" pitchFamily="34" charset="0"/>
              <a:ea typeface="Arial" panose="020B0604020202020204" pitchFamily="34" charset="0"/>
            </a:endParaRPr>
          </a:p>
        </p:txBody>
      </p:sp>
    </p:spTree>
    <p:extLst>
      <p:ext uri="{BB962C8B-B14F-4D97-AF65-F5344CB8AC3E}">
        <p14:creationId xmlns:p14="http://schemas.microsoft.com/office/powerpoint/2010/main" val="2893891496"/>
      </p:ext>
    </p:extLst>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5" name="Rectangle 3"/>
          <p:cNvSpPr>
            <a:spLocks noGrp="1"/>
          </p:cNvSpPr>
          <p:nvPr>
            <p:ph sz="quarter" idx="10"/>
          </p:nvPr>
        </p:nvSpPr>
        <p:spPr>
          <a:ln/>
        </p:spPr>
        <p:txBody>
          <a:bodyPr vert="horz" wrap="square" lIns="91440" tIns="45720" rIns="91440" bIns="45720" anchor="t"/>
          <a:lstStyle/>
          <a:p>
            <a:pPr eaLnBrk="1" hangingPunct="1"/>
            <a:r>
              <a:rPr sz="2700" dirty="0"/>
              <a:t>Occurs when a manufacturer bundles two products together and sells them for one price (</a:t>
            </a:r>
            <a:r>
              <a:rPr sz="2700" i="1" dirty="0"/>
              <a:t>e.g</a:t>
            </a:r>
            <a:r>
              <a:rPr sz="2700" dirty="0"/>
              <a:t>., Microsoft including a browser with its operating system) </a:t>
            </a:r>
          </a:p>
          <a:p>
            <a:pPr eaLnBrk="1" hangingPunct="1"/>
            <a:r>
              <a:rPr sz="2700" dirty="0"/>
              <a:t>Critics argue that tying gives firms more market power by connecting weak products to strong ones.  </a:t>
            </a:r>
          </a:p>
          <a:p>
            <a:pPr eaLnBrk="1" hangingPunct="1"/>
            <a:r>
              <a:rPr sz="2700" dirty="0"/>
              <a:t>Others counter that tying cannot change market power:  Buyers are not willing to pay more for two goods together than for the goods separately.  </a:t>
            </a:r>
          </a:p>
          <a:p>
            <a:pPr eaLnBrk="1" hangingPunct="1"/>
            <a:r>
              <a:rPr sz="2700" dirty="0"/>
              <a:t>Firms may use tying for price discrimination, </a:t>
            </a:r>
            <a:br>
              <a:rPr sz="2700" dirty="0"/>
            </a:br>
            <a:r>
              <a:rPr sz="2700" dirty="0"/>
              <a:t>which is not illegal, and which sometimes </a:t>
            </a:r>
            <a:br>
              <a:rPr sz="2700" dirty="0"/>
            </a:br>
            <a:r>
              <a:rPr sz="2700" dirty="0"/>
              <a:t>increases economic efficiency.</a:t>
            </a:r>
          </a:p>
        </p:txBody>
      </p:sp>
      <p:sp>
        <p:nvSpPr>
          <p:cNvPr id="40964" name="Rectangle 2"/>
          <p:cNvSpPr>
            <a:spLocks noGrp="1"/>
          </p:cNvSpPr>
          <p:nvPr>
            <p:ph type="title"/>
          </p:nvPr>
        </p:nvSpPr>
        <p:spPr>
          <a:ln/>
        </p:spPr>
        <p:txBody>
          <a:bodyPr vert="horz" wrap="square" lIns="91440" tIns="45720" rIns="91440" bIns="45720" anchor="ctr"/>
          <a:lstStyle/>
          <a:p>
            <a:pPr eaLnBrk="1" hangingPunct="1"/>
            <a:r>
              <a:rPr sz="3500" dirty="0"/>
              <a:t>3. Tying</a:t>
            </a:r>
          </a:p>
        </p:txBody>
      </p:sp>
      <p:sp>
        <p:nvSpPr>
          <p:cNvPr id="40962" name="Footer Placeholder 1"/>
          <p:cNvSpPr txBox="1">
            <a:spLocks noGrp="1"/>
          </p:cNvSpPr>
          <p:nvPr>
            <p:ph type="ftr" sz="quarter" idx="4294967295"/>
          </p:nvPr>
        </p:nvSpPr>
        <p:spPr>
          <a:xfrm>
            <a:off x="0" y="6392863"/>
            <a:ext cx="7335838" cy="366712"/>
          </a:xfrm>
          <a:prstGeom prst="rect">
            <a:avLst/>
          </a:prstGeom>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r>
              <a:rPr i="1" dirty="0">
                <a:solidFill>
                  <a:srgbClr val="777777"/>
                </a:solidFill>
              </a:rPr>
              <a:t>OLIGOPOLY</a:t>
            </a:r>
          </a:p>
        </p:txBody>
      </p:sp>
      <p:sp>
        <p:nvSpPr>
          <p:cNvPr id="40963" name="Slide Number Placeholder 2"/>
          <p:cNvSpPr txBox="1">
            <a:spLocks noGrp="1"/>
          </p:cNvSpPr>
          <p:nvPr>
            <p:ph type="sldNum" sz="quarter" idx="4294967295"/>
          </p:nvPr>
        </p:nvSpPr>
        <p:spPr>
          <a:xfrm>
            <a:off x="11279188" y="6375400"/>
            <a:ext cx="912812" cy="368300"/>
          </a:xfrm>
          <a:prstGeom prst="rect">
            <a:avLst/>
          </a:prstGeom>
          <a:ln/>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en-US" sz="1700" dirty="0">
                <a:solidFill>
                  <a:srgbClr val="777777"/>
                </a:solidFill>
              </a:rPr>
              <a:t>25</a:t>
            </a:fld>
            <a:endParaRPr lang="en-US" sz="1700" dirty="0">
              <a:solidFill>
                <a:srgbClr val="777777"/>
              </a:solidFill>
            </a:endParaRPr>
          </a:p>
        </p:txBody>
      </p:sp>
      <p:sp>
        <p:nvSpPr>
          <p:cNvPr id="40966" name="FlagCount" hidden="1">
            <a:hlinkClick r:id="rId3" action="ppaction://hlinkfile"/>
          </p:cNvPr>
          <p:cNvSpPr/>
          <p:nvPr/>
        </p:nvSpPr>
        <p:spPr>
          <a:xfrm>
            <a:off x="9779000" y="254000"/>
            <a:ext cx="381000" cy="317500"/>
          </a:xfrm>
          <a:prstGeom prst="wedgeRoundRectCallout">
            <a:avLst>
              <a:gd name="adj1" fmla="val -43750"/>
              <a:gd name="adj2" fmla="val 70000"/>
              <a:gd name="adj3" fmla="val 16667"/>
            </a:avLst>
          </a:prstGeom>
          <a:solidFill>
            <a:schemeClr val="accent1">
              <a:alpha val="25098"/>
            </a:schemeClr>
          </a:solidFill>
          <a:ln w="19050" cap="flat" cmpd="sng">
            <a:solidFill>
              <a:schemeClr val="tx1"/>
            </a:solidFill>
            <a:prstDash val="solid"/>
            <a:miter/>
            <a:headEnd type="none" w="med" len="med"/>
            <a:tailEnd type="none" w="med" len="med"/>
          </a:ln>
        </p:spPr>
        <p:txBody>
          <a:bodyPr wrap="none" anchor="ctr"/>
          <a:lstStyle/>
          <a:p>
            <a:pPr algn="ctr"/>
            <a:r>
              <a:rPr sz="1400" b="1" dirty="0">
                <a:latin typeface="Tahoma" panose="020B0604030504040204" pitchFamily="34" charset="0"/>
                <a:cs typeface="Arial" panose="020B0604020202020204" pitchFamily="34" charset="0"/>
              </a:rPr>
              <a:t>0</a:t>
            </a:r>
            <a:endParaRPr sz="1400" b="1" dirty="0">
              <a:latin typeface="Tahoma" panose="020B0604030504040204" pitchFamily="34" charset="0"/>
              <a:ea typeface="Arial" panose="020B0604020202020204" pitchFamily="34" charset="0"/>
            </a:endParaRPr>
          </a:p>
        </p:txBody>
      </p:sp>
    </p:spTree>
    <p:extLst>
      <p:ext uri="{BB962C8B-B14F-4D97-AF65-F5344CB8AC3E}">
        <p14:creationId xmlns:p14="http://schemas.microsoft.com/office/powerpoint/2010/main" val="1423332604"/>
      </p:ext>
    </p:extLst>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2"/>
          <p:cNvSpPr>
            <a:spLocks noGrp="1"/>
          </p:cNvSpPr>
          <p:nvPr>
            <p:ph type="title"/>
          </p:nvPr>
        </p:nvSpPr>
        <p:spPr>
          <a:ln/>
        </p:spPr>
        <p:txBody>
          <a:bodyPr vert="horz" wrap="square" lIns="91440" tIns="45720" rIns="91440" bIns="45720" anchor="ctr"/>
          <a:lstStyle/>
          <a:p>
            <a:pPr eaLnBrk="1" hangingPunct="1"/>
            <a:r>
              <a:rPr dirty="0"/>
              <a:t>CONCLUSION</a:t>
            </a:r>
          </a:p>
        </p:txBody>
      </p:sp>
      <p:sp>
        <p:nvSpPr>
          <p:cNvPr id="41989" name="Rectangle 3"/>
          <p:cNvSpPr>
            <a:spLocks noGrp="1"/>
          </p:cNvSpPr>
          <p:nvPr>
            <p:ph idx="1"/>
          </p:nvPr>
        </p:nvSpPr>
        <p:spPr>
          <a:ln/>
        </p:spPr>
        <p:txBody>
          <a:bodyPr vert="horz" wrap="square" lIns="91440" tIns="45720" rIns="91440" bIns="45720" anchor="t"/>
          <a:lstStyle/>
          <a:p>
            <a:pPr eaLnBrk="1" hangingPunct="1"/>
            <a:r>
              <a:rPr dirty="0"/>
              <a:t>Oligopolies can end up looking like monopolies or like competitive markets, depending on the number of firms and how cooperative they are.</a:t>
            </a:r>
          </a:p>
          <a:p>
            <a:pPr eaLnBrk="1" hangingPunct="1"/>
            <a:r>
              <a:rPr dirty="0"/>
              <a:t>The prisoners’ dilemma shows how difficult it is for firms to maintain cooperation, even when doing so is in their best interest.  </a:t>
            </a:r>
          </a:p>
          <a:p>
            <a:pPr eaLnBrk="1" hangingPunct="1"/>
            <a:r>
              <a:rPr dirty="0"/>
              <a:t>Policymakers use the antitrust laws to regulate oligopolists’ behavior.  The proper scope of these laws is the subject of ongoing controversy. </a:t>
            </a:r>
          </a:p>
        </p:txBody>
      </p:sp>
      <p:sp>
        <p:nvSpPr>
          <p:cNvPr id="41986" name="Footer Placeholder 1"/>
          <p:cNvSpPr txBox="1">
            <a:spLocks noGrp="1"/>
          </p:cNvSpPr>
          <p:nvPr>
            <p:ph type="ftr" sz="quarter" idx="4294967295"/>
          </p:nvPr>
        </p:nvSpPr>
        <p:spPr>
          <a:xfrm>
            <a:off x="0" y="6392863"/>
            <a:ext cx="7335838" cy="366712"/>
          </a:xfrm>
          <a:prstGeom prst="rect">
            <a:avLst/>
          </a:prstGeom>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r>
              <a:rPr i="1" dirty="0">
                <a:solidFill>
                  <a:srgbClr val="777777"/>
                </a:solidFill>
              </a:rPr>
              <a:t>OLIGOPOLY</a:t>
            </a:r>
          </a:p>
        </p:txBody>
      </p:sp>
      <p:sp>
        <p:nvSpPr>
          <p:cNvPr id="41987" name="Slide Number Placeholder 2"/>
          <p:cNvSpPr txBox="1">
            <a:spLocks noGrp="1"/>
          </p:cNvSpPr>
          <p:nvPr>
            <p:ph type="sldNum" sz="quarter" idx="4294967295"/>
          </p:nvPr>
        </p:nvSpPr>
        <p:spPr>
          <a:xfrm>
            <a:off x="11279188" y="6375400"/>
            <a:ext cx="912812" cy="368300"/>
          </a:xfrm>
          <a:prstGeom prst="rect">
            <a:avLst/>
          </a:prstGeom>
          <a:ln/>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en-US" sz="1700" dirty="0">
                <a:solidFill>
                  <a:srgbClr val="777777"/>
                </a:solidFill>
              </a:rPr>
              <a:t>26</a:t>
            </a:fld>
            <a:endParaRPr lang="en-US" sz="1700" dirty="0">
              <a:solidFill>
                <a:srgbClr val="777777"/>
              </a:solidFill>
            </a:endParaRPr>
          </a:p>
        </p:txBody>
      </p:sp>
      <p:sp>
        <p:nvSpPr>
          <p:cNvPr id="41990" name="FlagCount" hidden="1">
            <a:hlinkClick r:id="rId3" action="ppaction://hlinkfile"/>
          </p:cNvPr>
          <p:cNvSpPr/>
          <p:nvPr/>
        </p:nvSpPr>
        <p:spPr>
          <a:xfrm>
            <a:off x="9779000" y="254000"/>
            <a:ext cx="381000" cy="317500"/>
          </a:xfrm>
          <a:prstGeom prst="wedgeRoundRectCallout">
            <a:avLst>
              <a:gd name="adj1" fmla="val -43750"/>
              <a:gd name="adj2" fmla="val 70000"/>
              <a:gd name="adj3" fmla="val 16667"/>
            </a:avLst>
          </a:prstGeom>
          <a:solidFill>
            <a:schemeClr val="accent1">
              <a:alpha val="25098"/>
            </a:schemeClr>
          </a:solidFill>
          <a:ln w="19050" cap="flat" cmpd="sng">
            <a:solidFill>
              <a:schemeClr val="tx1"/>
            </a:solidFill>
            <a:prstDash val="solid"/>
            <a:miter/>
            <a:headEnd type="none" w="med" len="med"/>
            <a:tailEnd type="none" w="med" len="med"/>
          </a:ln>
        </p:spPr>
        <p:txBody>
          <a:bodyPr wrap="none" anchor="ctr"/>
          <a:lstStyle/>
          <a:p>
            <a:pPr algn="ctr"/>
            <a:r>
              <a:rPr sz="1400" b="1" dirty="0">
                <a:latin typeface="Tahoma" panose="020B0604030504040204" pitchFamily="34" charset="0"/>
                <a:cs typeface="Arial" panose="020B0604020202020204" pitchFamily="34" charset="0"/>
              </a:rPr>
              <a:t>0</a:t>
            </a:r>
            <a:endParaRPr sz="1400" b="1" dirty="0">
              <a:latin typeface="Tahoma" panose="020B0604030504040204" pitchFamily="34" charset="0"/>
              <a:ea typeface="Arial" panose="020B0604020202020204" pitchFamily="34" charset="0"/>
            </a:endParaRPr>
          </a:p>
        </p:txBody>
      </p:sp>
    </p:spTree>
    <p:extLst>
      <p:ext uri="{BB962C8B-B14F-4D97-AF65-F5344CB8AC3E}">
        <p14:creationId xmlns:p14="http://schemas.microsoft.com/office/powerpoint/2010/main" val="3497935933"/>
      </p:ext>
    </p:extLst>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Freeform: Shape 110">
            <a:extLst>
              <a:ext uri="{FF2B5EF4-FFF2-40B4-BE49-F238E27FC236}">
                <a16:creationId xmlns:a16="http://schemas.microsoft.com/office/drawing/2014/main" xmlns="" id="{53465DD4-DFF5-4708-8E83-38FFA6677D34}"/>
              </a:ext>
            </a:extLst>
          </p:cNvPr>
          <p:cNvSpPr/>
          <p:nvPr/>
        </p:nvSpPr>
        <p:spPr>
          <a:xfrm>
            <a:off x="4" y="10323"/>
            <a:ext cx="12197526" cy="6858000"/>
          </a:xfrm>
          <a:custGeom>
            <a:avLst/>
            <a:gdLst>
              <a:gd name="connsiteX0" fmla="*/ 488332 w 18296289"/>
              <a:gd name="connsiteY0" fmla="*/ 6 h 10287000"/>
              <a:gd name="connsiteX1" fmla="*/ 716342 w 18296289"/>
              <a:gd name="connsiteY1" fmla="*/ 6 h 10287000"/>
              <a:gd name="connsiteX2" fmla="*/ 716342 w 18296289"/>
              <a:gd name="connsiteY2" fmla="*/ 10287000 h 10287000"/>
              <a:gd name="connsiteX3" fmla="*/ 488332 w 18296289"/>
              <a:gd name="connsiteY3" fmla="*/ 10287000 h 10287000"/>
              <a:gd name="connsiteX4" fmla="*/ 0 w 18296289"/>
              <a:gd name="connsiteY4" fmla="*/ 6 h 10287000"/>
              <a:gd name="connsiteX5" fmla="*/ 228011 w 18296289"/>
              <a:gd name="connsiteY5" fmla="*/ 6 h 10287000"/>
              <a:gd name="connsiteX6" fmla="*/ 228011 w 18296289"/>
              <a:gd name="connsiteY6" fmla="*/ 10287000 h 10287000"/>
              <a:gd name="connsiteX7" fmla="*/ 0 w 18296289"/>
              <a:gd name="connsiteY7" fmla="*/ 10287000 h 10287000"/>
              <a:gd name="connsiteX8" fmla="*/ 976663 w 18296289"/>
              <a:gd name="connsiteY8" fmla="*/ 5 h 10287000"/>
              <a:gd name="connsiteX9" fmla="*/ 1204675 w 18296289"/>
              <a:gd name="connsiteY9" fmla="*/ 5 h 10287000"/>
              <a:gd name="connsiteX10" fmla="*/ 1204675 w 18296289"/>
              <a:gd name="connsiteY10" fmla="*/ 10287000 h 10287000"/>
              <a:gd name="connsiteX11" fmla="*/ 976663 w 18296289"/>
              <a:gd name="connsiteY11" fmla="*/ 10287000 h 10287000"/>
              <a:gd name="connsiteX12" fmla="*/ 1464995 w 18296289"/>
              <a:gd name="connsiteY12" fmla="*/ 5 h 10287000"/>
              <a:gd name="connsiteX13" fmla="*/ 1693006 w 18296289"/>
              <a:gd name="connsiteY13" fmla="*/ 5 h 10287000"/>
              <a:gd name="connsiteX14" fmla="*/ 1693006 w 18296289"/>
              <a:gd name="connsiteY14" fmla="*/ 10287000 h 10287000"/>
              <a:gd name="connsiteX15" fmla="*/ 1464995 w 18296289"/>
              <a:gd name="connsiteY15" fmla="*/ 10287000 h 10287000"/>
              <a:gd name="connsiteX16" fmla="*/ 1953326 w 18296289"/>
              <a:gd name="connsiteY16" fmla="*/ 5 h 10287000"/>
              <a:gd name="connsiteX17" fmla="*/ 2181338 w 18296289"/>
              <a:gd name="connsiteY17" fmla="*/ 5 h 10287000"/>
              <a:gd name="connsiteX18" fmla="*/ 2181338 w 18296289"/>
              <a:gd name="connsiteY18" fmla="*/ 10287000 h 10287000"/>
              <a:gd name="connsiteX19" fmla="*/ 1953326 w 18296289"/>
              <a:gd name="connsiteY19" fmla="*/ 10287000 h 10287000"/>
              <a:gd name="connsiteX20" fmla="*/ 2441658 w 18296289"/>
              <a:gd name="connsiteY20" fmla="*/ 5 h 10287000"/>
              <a:gd name="connsiteX21" fmla="*/ 2669670 w 18296289"/>
              <a:gd name="connsiteY21" fmla="*/ 5 h 10287000"/>
              <a:gd name="connsiteX22" fmla="*/ 2669670 w 18296289"/>
              <a:gd name="connsiteY22" fmla="*/ 10287000 h 10287000"/>
              <a:gd name="connsiteX23" fmla="*/ 2441658 w 18296289"/>
              <a:gd name="connsiteY23" fmla="*/ 10287000 h 10287000"/>
              <a:gd name="connsiteX24" fmla="*/ 2929991 w 18296289"/>
              <a:gd name="connsiteY24" fmla="*/ 5 h 10287000"/>
              <a:gd name="connsiteX25" fmla="*/ 3158002 w 18296289"/>
              <a:gd name="connsiteY25" fmla="*/ 5 h 10287000"/>
              <a:gd name="connsiteX26" fmla="*/ 3158002 w 18296289"/>
              <a:gd name="connsiteY26" fmla="*/ 10287000 h 10287000"/>
              <a:gd name="connsiteX27" fmla="*/ 2929991 w 18296289"/>
              <a:gd name="connsiteY27" fmla="*/ 10287000 h 10287000"/>
              <a:gd name="connsiteX28" fmla="*/ 3418323 w 18296289"/>
              <a:gd name="connsiteY28" fmla="*/ 5 h 10287000"/>
              <a:gd name="connsiteX29" fmla="*/ 3646334 w 18296289"/>
              <a:gd name="connsiteY29" fmla="*/ 5 h 10287000"/>
              <a:gd name="connsiteX30" fmla="*/ 3646334 w 18296289"/>
              <a:gd name="connsiteY30" fmla="*/ 10287000 h 10287000"/>
              <a:gd name="connsiteX31" fmla="*/ 3418323 w 18296289"/>
              <a:gd name="connsiteY31" fmla="*/ 10287000 h 10287000"/>
              <a:gd name="connsiteX32" fmla="*/ 3906655 w 18296289"/>
              <a:gd name="connsiteY32" fmla="*/ 5 h 10287000"/>
              <a:gd name="connsiteX33" fmla="*/ 4134665 w 18296289"/>
              <a:gd name="connsiteY33" fmla="*/ 5 h 10287000"/>
              <a:gd name="connsiteX34" fmla="*/ 4134665 w 18296289"/>
              <a:gd name="connsiteY34" fmla="*/ 10287000 h 10287000"/>
              <a:gd name="connsiteX35" fmla="*/ 3906655 w 18296289"/>
              <a:gd name="connsiteY35" fmla="*/ 10287000 h 10287000"/>
              <a:gd name="connsiteX36" fmla="*/ 4394985 w 18296289"/>
              <a:gd name="connsiteY36" fmla="*/ 4 h 10287000"/>
              <a:gd name="connsiteX37" fmla="*/ 4622994 w 18296289"/>
              <a:gd name="connsiteY37" fmla="*/ 4 h 10287000"/>
              <a:gd name="connsiteX38" fmla="*/ 4622994 w 18296289"/>
              <a:gd name="connsiteY38" fmla="*/ 10287000 h 10287000"/>
              <a:gd name="connsiteX39" fmla="*/ 4394985 w 18296289"/>
              <a:gd name="connsiteY39" fmla="*/ 10287000 h 10287000"/>
              <a:gd name="connsiteX40" fmla="*/ 4883318 w 18296289"/>
              <a:gd name="connsiteY40" fmla="*/ 4 h 10287000"/>
              <a:gd name="connsiteX41" fmla="*/ 5111327 w 18296289"/>
              <a:gd name="connsiteY41" fmla="*/ 4 h 10287000"/>
              <a:gd name="connsiteX42" fmla="*/ 5111327 w 18296289"/>
              <a:gd name="connsiteY42" fmla="*/ 10287000 h 10287000"/>
              <a:gd name="connsiteX43" fmla="*/ 4883318 w 18296289"/>
              <a:gd name="connsiteY43" fmla="*/ 10287000 h 10287000"/>
              <a:gd name="connsiteX44" fmla="*/ 5371649 w 18296289"/>
              <a:gd name="connsiteY44" fmla="*/ 4 h 10287000"/>
              <a:gd name="connsiteX45" fmla="*/ 5599660 w 18296289"/>
              <a:gd name="connsiteY45" fmla="*/ 4 h 10287000"/>
              <a:gd name="connsiteX46" fmla="*/ 5599660 w 18296289"/>
              <a:gd name="connsiteY46" fmla="*/ 10287000 h 10287000"/>
              <a:gd name="connsiteX47" fmla="*/ 5371649 w 18296289"/>
              <a:gd name="connsiteY47" fmla="*/ 10287000 h 10287000"/>
              <a:gd name="connsiteX48" fmla="*/ 5859980 w 18296289"/>
              <a:gd name="connsiteY48" fmla="*/ 4 h 10287000"/>
              <a:gd name="connsiteX49" fmla="*/ 6087990 w 18296289"/>
              <a:gd name="connsiteY49" fmla="*/ 4 h 10287000"/>
              <a:gd name="connsiteX50" fmla="*/ 6087990 w 18296289"/>
              <a:gd name="connsiteY50" fmla="*/ 10287000 h 10287000"/>
              <a:gd name="connsiteX51" fmla="*/ 5859980 w 18296289"/>
              <a:gd name="connsiteY51" fmla="*/ 10287000 h 10287000"/>
              <a:gd name="connsiteX52" fmla="*/ 6348314 w 18296289"/>
              <a:gd name="connsiteY52" fmla="*/ 4 h 10287000"/>
              <a:gd name="connsiteX53" fmla="*/ 6576324 w 18296289"/>
              <a:gd name="connsiteY53" fmla="*/ 4 h 10287000"/>
              <a:gd name="connsiteX54" fmla="*/ 6576324 w 18296289"/>
              <a:gd name="connsiteY54" fmla="*/ 10287000 h 10287000"/>
              <a:gd name="connsiteX55" fmla="*/ 6348314 w 18296289"/>
              <a:gd name="connsiteY55" fmla="*/ 10287000 h 10287000"/>
              <a:gd name="connsiteX56" fmla="*/ 6836644 w 18296289"/>
              <a:gd name="connsiteY56" fmla="*/ 4 h 10287000"/>
              <a:gd name="connsiteX57" fmla="*/ 7064654 w 18296289"/>
              <a:gd name="connsiteY57" fmla="*/ 4 h 10287000"/>
              <a:gd name="connsiteX58" fmla="*/ 7064654 w 18296289"/>
              <a:gd name="connsiteY58" fmla="*/ 10287000 h 10287000"/>
              <a:gd name="connsiteX59" fmla="*/ 6836644 w 18296289"/>
              <a:gd name="connsiteY59" fmla="*/ 10287000 h 10287000"/>
              <a:gd name="connsiteX60" fmla="*/ 7324976 w 18296289"/>
              <a:gd name="connsiteY60" fmla="*/ 3 h 10287000"/>
              <a:gd name="connsiteX61" fmla="*/ 7552987 w 18296289"/>
              <a:gd name="connsiteY61" fmla="*/ 3 h 10287000"/>
              <a:gd name="connsiteX62" fmla="*/ 7552987 w 18296289"/>
              <a:gd name="connsiteY62" fmla="*/ 10287000 h 10287000"/>
              <a:gd name="connsiteX63" fmla="*/ 7324976 w 18296289"/>
              <a:gd name="connsiteY63" fmla="*/ 10287000 h 10287000"/>
              <a:gd name="connsiteX64" fmla="*/ 7813308 w 18296289"/>
              <a:gd name="connsiteY64" fmla="*/ 3 h 10287000"/>
              <a:gd name="connsiteX65" fmla="*/ 8041318 w 18296289"/>
              <a:gd name="connsiteY65" fmla="*/ 3 h 10287000"/>
              <a:gd name="connsiteX66" fmla="*/ 8041318 w 18296289"/>
              <a:gd name="connsiteY66" fmla="*/ 10287000 h 10287000"/>
              <a:gd name="connsiteX67" fmla="*/ 7813308 w 18296289"/>
              <a:gd name="connsiteY67" fmla="*/ 10287000 h 10287000"/>
              <a:gd name="connsiteX68" fmla="*/ 8301639 w 18296289"/>
              <a:gd name="connsiteY68" fmla="*/ 3 h 10287000"/>
              <a:gd name="connsiteX69" fmla="*/ 8529649 w 18296289"/>
              <a:gd name="connsiteY69" fmla="*/ 3 h 10287000"/>
              <a:gd name="connsiteX70" fmla="*/ 8529649 w 18296289"/>
              <a:gd name="connsiteY70" fmla="*/ 10287000 h 10287000"/>
              <a:gd name="connsiteX71" fmla="*/ 8301639 w 18296289"/>
              <a:gd name="connsiteY71" fmla="*/ 10287000 h 10287000"/>
              <a:gd name="connsiteX72" fmla="*/ 8789970 w 18296289"/>
              <a:gd name="connsiteY72" fmla="*/ 3 h 10287000"/>
              <a:gd name="connsiteX73" fmla="*/ 9017981 w 18296289"/>
              <a:gd name="connsiteY73" fmla="*/ 3 h 10287000"/>
              <a:gd name="connsiteX74" fmla="*/ 9017981 w 18296289"/>
              <a:gd name="connsiteY74" fmla="*/ 10287000 h 10287000"/>
              <a:gd name="connsiteX75" fmla="*/ 8789970 w 18296289"/>
              <a:gd name="connsiteY75" fmla="*/ 10287000 h 10287000"/>
              <a:gd name="connsiteX76" fmla="*/ 9278302 w 18296289"/>
              <a:gd name="connsiteY76" fmla="*/ 3 h 10287000"/>
              <a:gd name="connsiteX77" fmla="*/ 9506313 w 18296289"/>
              <a:gd name="connsiteY77" fmla="*/ 3 h 10287000"/>
              <a:gd name="connsiteX78" fmla="*/ 9506313 w 18296289"/>
              <a:gd name="connsiteY78" fmla="*/ 10287000 h 10287000"/>
              <a:gd name="connsiteX79" fmla="*/ 9278302 w 18296289"/>
              <a:gd name="connsiteY79" fmla="*/ 10287000 h 10287000"/>
              <a:gd name="connsiteX80" fmla="*/ 9766634 w 18296289"/>
              <a:gd name="connsiteY80" fmla="*/ 3 h 10287000"/>
              <a:gd name="connsiteX81" fmla="*/ 9994645 w 18296289"/>
              <a:gd name="connsiteY81" fmla="*/ 3 h 10287000"/>
              <a:gd name="connsiteX82" fmla="*/ 9994645 w 18296289"/>
              <a:gd name="connsiteY82" fmla="*/ 10287000 h 10287000"/>
              <a:gd name="connsiteX83" fmla="*/ 9766634 w 18296289"/>
              <a:gd name="connsiteY83" fmla="*/ 10287000 h 10287000"/>
              <a:gd name="connsiteX84" fmla="*/ 10254966 w 18296289"/>
              <a:gd name="connsiteY84" fmla="*/ 3 h 10287000"/>
              <a:gd name="connsiteX85" fmla="*/ 10482977 w 18296289"/>
              <a:gd name="connsiteY85" fmla="*/ 3 h 10287000"/>
              <a:gd name="connsiteX86" fmla="*/ 10482977 w 18296289"/>
              <a:gd name="connsiteY86" fmla="*/ 10287000 h 10287000"/>
              <a:gd name="connsiteX87" fmla="*/ 10254966 w 18296289"/>
              <a:gd name="connsiteY87" fmla="*/ 10287000 h 10287000"/>
              <a:gd name="connsiteX88" fmla="*/ 10743298 w 18296289"/>
              <a:gd name="connsiteY88" fmla="*/ 2 h 10287000"/>
              <a:gd name="connsiteX89" fmla="*/ 10971309 w 18296289"/>
              <a:gd name="connsiteY89" fmla="*/ 2 h 10287000"/>
              <a:gd name="connsiteX90" fmla="*/ 10971309 w 18296289"/>
              <a:gd name="connsiteY90" fmla="*/ 10287000 h 10287000"/>
              <a:gd name="connsiteX91" fmla="*/ 10743298 w 18296289"/>
              <a:gd name="connsiteY91" fmla="*/ 10287000 h 10287000"/>
              <a:gd name="connsiteX92" fmla="*/ 11231630 w 18296289"/>
              <a:gd name="connsiteY92" fmla="*/ 2 h 10287000"/>
              <a:gd name="connsiteX93" fmla="*/ 11459641 w 18296289"/>
              <a:gd name="connsiteY93" fmla="*/ 2 h 10287000"/>
              <a:gd name="connsiteX94" fmla="*/ 11459641 w 18296289"/>
              <a:gd name="connsiteY94" fmla="*/ 10287000 h 10287000"/>
              <a:gd name="connsiteX95" fmla="*/ 11231630 w 18296289"/>
              <a:gd name="connsiteY95" fmla="*/ 10287000 h 10287000"/>
              <a:gd name="connsiteX96" fmla="*/ 11719962 w 18296289"/>
              <a:gd name="connsiteY96" fmla="*/ 2 h 10287000"/>
              <a:gd name="connsiteX97" fmla="*/ 11947973 w 18296289"/>
              <a:gd name="connsiteY97" fmla="*/ 2 h 10287000"/>
              <a:gd name="connsiteX98" fmla="*/ 11947973 w 18296289"/>
              <a:gd name="connsiteY98" fmla="*/ 10287000 h 10287000"/>
              <a:gd name="connsiteX99" fmla="*/ 11719962 w 18296289"/>
              <a:gd name="connsiteY99" fmla="*/ 10287000 h 10287000"/>
              <a:gd name="connsiteX100" fmla="*/ 12208294 w 18296289"/>
              <a:gd name="connsiteY100" fmla="*/ 2 h 10287000"/>
              <a:gd name="connsiteX101" fmla="*/ 12436305 w 18296289"/>
              <a:gd name="connsiteY101" fmla="*/ 2 h 10287000"/>
              <a:gd name="connsiteX102" fmla="*/ 12436305 w 18296289"/>
              <a:gd name="connsiteY102" fmla="*/ 10287000 h 10287000"/>
              <a:gd name="connsiteX103" fmla="*/ 12208294 w 18296289"/>
              <a:gd name="connsiteY103" fmla="*/ 10287000 h 10287000"/>
              <a:gd name="connsiteX104" fmla="*/ 12696626 w 18296289"/>
              <a:gd name="connsiteY104" fmla="*/ 2 h 10287000"/>
              <a:gd name="connsiteX105" fmla="*/ 12924637 w 18296289"/>
              <a:gd name="connsiteY105" fmla="*/ 2 h 10287000"/>
              <a:gd name="connsiteX106" fmla="*/ 12924637 w 18296289"/>
              <a:gd name="connsiteY106" fmla="*/ 10287000 h 10287000"/>
              <a:gd name="connsiteX107" fmla="*/ 12696626 w 18296289"/>
              <a:gd name="connsiteY107" fmla="*/ 10287000 h 10287000"/>
              <a:gd name="connsiteX108" fmla="*/ 13184958 w 18296289"/>
              <a:gd name="connsiteY108" fmla="*/ 2 h 10287000"/>
              <a:gd name="connsiteX109" fmla="*/ 13412969 w 18296289"/>
              <a:gd name="connsiteY109" fmla="*/ 2 h 10287000"/>
              <a:gd name="connsiteX110" fmla="*/ 13412969 w 18296289"/>
              <a:gd name="connsiteY110" fmla="*/ 10287000 h 10287000"/>
              <a:gd name="connsiteX111" fmla="*/ 13184958 w 18296289"/>
              <a:gd name="connsiteY111" fmla="*/ 10287000 h 10287000"/>
              <a:gd name="connsiteX112" fmla="*/ 13673290 w 18296289"/>
              <a:gd name="connsiteY112" fmla="*/ 1 h 10287000"/>
              <a:gd name="connsiteX113" fmla="*/ 13901301 w 18296289"/>
              <a:gd name="connsiteY113" fmla="*/ 1 h 10287000"/>
              <a:gd name="connsiteX114" fmla="*/ 13901301 w 18296289"/>
              <a:gd name="connsiteY114" fmla="*/ 10287000 h 10287000"/>
              <a:gd name="connsiteX115" fmla="*/ 13673290 w 18296289"/>
              <a:gd name="connsiteY115" fmla="*/ 10287000 h 10287000"/>
              <a:gd name="connsiteX116" fmla="*/ 14161622 w 18296289"/>
              <a:gd name="connsiteY116" fmla="*/ 1 h 10287000"/>
              <a:gd name="connsiteX117" fmla="*/ 14389633 w 18296289"/>
              <a:gd name="connsiteY117" fmla="*/ 1 h 10287000"/>
              <a:gd name="connsiteX118" fmla="*/ 14389633 w 18296289"/>
              <a:gd name="connsiteY118" fmla="*/ 10287000 h 10287000"/>
              <a:gd name="connsiteX119" fmla="*/ 14161622 w 18296289"/>
              <a:gd name="connsiteY119" fmla="*/ 10287000 h 10287000"/>
              <a:gd name="connsiteX120" fmla="*/ 14649954 w 18296289"/>
              <a:gd name="connsiteY120" fmla="*/ 1 h 10287000"/>
              <a:gd name="connsiteX121" fmla="*/ 14877965 w 18296289"/>
              <a:gd name="connsiteY121" fmla="*/ 1 h 10287000"/>
              <a:gd name="connsiteX122" fmla="*/ 14877965 w 18296289"/>
              <a:gd name="connsiteY122" fmla="*/ 10287000 h 10287000"/>
              <a:gd name="connsiteX123" fmla="*/ 14649954 w 18296289"/>
              <a:gd name="connsiteY123" fmla="*/ 10287000 h 10287000"/>
              <a:gd name="connsiteX124" fmla="*/ 15138286 w 18296289"/>
              <a:gd name="connsiteY124" fmla="*/ 1 h 10287000"/>
              <a:gd name="connsiteX125" fmla="*/ 15366297 w 18296289"/>
              <a:gd name="connsiteY125" fmla="*/ 1 h 10287000"/>
              <a:gd name="connsiteX126" fmla="*/ 15366297 w 18296289"/>
              <a:gd name="connsiteY126" fmla="*/ 10287000 h 10287000"/>
              <a:gd name="connsiteX127" fmla="*/ 15138286 w 18296289"/>
              <a:gd name="connsiteY127" fmla="*/ 10287000 h 10287000"/>
              <a:gd name="connsiteX128" fmla="*/ 15626618 w 18296289"/>
              <a:gd name="connsiteY128" fmla="*/ 1 h 10287000"/>
              <a:gd name="connsiteX129" fmla="*/ 15854629 w 18296289"/>
              <a:gd name="connsiteY129" fmla="*/ 1 h 10287000"/>
              <a:gd name="connsiteX130" fmla="*/ 15854629 w 18296289"/>
              <a:gd name="connsiteY130" fmla="*/ 10287000 h 10287000"/>
              <a:gd name="connsiteX131" fmla="*/ 15626618 w 18296289"/>
              <a:gd name="connsiteY131" fmla="*/ 10287000 h 10287000"/>
              <a:gd name="connsiteX132" fmla="*/ 16114950 w 18296289"/>
              <a:gd name="connsiteY132" fmla="*/ 1 h 10287000"/>
              <a:gd name="connsiteX133" fmla="*/ 16342961 w 18296289"/>
              <a:gd name="connsiteY133" fmla="*/ 1 h 10287000"/>
              <a:gd name="connsiteX134" fmla="*/ 16342961 w 18296289"/>
              <a:gd name="connsiteY134" fmla="*/ 10287000 h 10287000"/>
              <a:gd name="connsiteX135" fmla="*/ 16114950 w 18296289"/>
              <a:gd name="connsiteY135" fmla="*/ 10287000 h 10287000"/>
              <a:gd name="connsiteX136" fmla="*/ 16603282 w 18296289"/>
              <a:gd name="connsiteY136" fmla="*/ 1 h 10287000"/>
              <a:gd name="connsiteX137" fmla="*/ 16831293 w 18296289"/>
              <a:gd name="connsiteY137" fmla="*/ 1 h 10287000"/>
              <a:gd name="connsiteX138" fmla="*/ 16831293 w 18296289"/>
              <a:gd name="connsiteY138" fmla="*/ 10287000 h 10287000"/>
              <a:gd name="connsiteX139" fmla="*/ 16603282 w 18296289"/>
              <a:gd name="connsiteY139" fmla="*/ 10287000 h 10287000"/>
              <a:gd name="connsiteX140" fmla="*/ 17091615 w 18296289"/>
              <a:gd name="connsiteY140" fmla="*/ 0 h 10287000"/>
              <a:gd name="connsiteX141" fmla="*/ 17319625 w 18296289"/>
              <a:gd name="connsiteY141" fmla="*/ 0 h 10287000"/>
              <a:gd name="connsiteX142" fmla="*/ 17319625 w 18296289"/>
              <a:gd name="connsiteY142" fmla="*/ 10287000 h 10287000"/>
              <a:gd name="connsiteX143" fmla="*/ 17091615 w 18296289"/>
              <a:gd name="connsiteY143" fmla="*/ 10287000 h 10287000"/>
              <a:gd name="connsiteX144" fmla="*/ 17579947 w 18296289"/>
              <a:gd name="connsiteY144" fmla="*/ 0 h 10287000"/>
              <a:gd name="connsiteX145" fmla="*/ 17807957 w 18296289"/>
              <a:gd name="connsiteY145" fmla="*/ 0 h 10287000"/>
              <a:gd name="connsiteX146" fmla="*/ 17807957 w 18296289"/>
              <a:gd name="connsiteY146" fmla="*/ 10287000 h 10287000"/>
              <a:gd name="connsiteX147" fmla="*/ 17579947 w 18296289"/>
              <a:gd name="connsiteY147" fmla="*/ 10287000 h 10287000"/>
              <a:gd name="connsiteX148" fmla="*/ 18068279 w 18296289"/>
              <a:gd name="connsiteY148" fmla="*/ 0 h 10287000"/>
              <a:gd name="connsiteX149" fmla="*/ 18296289 w 18296289"/>
              <a:gd name="connsiteY149" fmla="*/ 0 h 10287000"/>
              <a:gd name="connsiteX150" fmla="*/ 18296289 w 18296289"/>
              <a:gd name="connsiteY150" fmla="*/ 10287000 h 10287000"/>
              <a:gd name="connsiteX151" fmla="*/ 18068279 w 18296289"/>
              <a:gd name="connsiteY151" fmla="*/ 10287000 h 1028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Lst>
            <a:rect l="l" t="t" r="r" b="b"/>
            <a:pathLst>
              <a:path w="18296289" h="10287000">
                <a:moveTo>
                  <a:pt x="488332" y="6"/>
                </a:moveTo>
                <a:lnTo>
                  <a:pt x="716342" y="6"/>
                </a:lnTo>
                <a:lnTo>
                  <a:pt x="716342" y="10287000"/>
                </a:lnTo>
                <a:lnTo>
                  <a:pt x="488332" y="10287000"/>
                </a:lnTo>
                <a:close/>
                <a:moveTo>
                  <a:pt x="0" y="6"/>
                </a:moveTo>
                <a:lnTo>
                  <a:pt x="228011" y="6"/>
                </a:lnTo>
                <a:lnTo>
                  <a:pt x="228011" y="10287000"/>
                </a:lnTo>
                <a:lnTo>
                  <a:pt x="0" y="10287000"/>
                </a:lnTo>
                <a:close/>
                <a:moveTo>
                  <a:pt x="976663" y="5"/>
                </a:moveTo>
                <a:lnTo>
                  <a:pt x="1204675" y="5"/>
                </a:lnTo>
                <a:lnTo>
                  <a:pt x="1204675" y="10287000"/>
                </a:lnTo>
                <a:lnTo>
                  <a:pt x="976663" y="10287000"/>
                </a:lnTo>
                <a:close/>
                <a:moveTo>
                  <a:pt x="1464995" y="5"/>
                </a:moveTo>
                <a:lnTo>
                  <a:pt x="1693006" y="5"/>
                </a:lnTo>
                <a:lnTo>
                  <a:pt x="1693006" y="10287000"/>
                </a:lnTo>
                <a:lnTo>
                  <a:pt x="1464995" y="10287000"/>
                </a:lnTo>
                <a:close/>
                <a:moveTo>
                  <a:pt x="1953326" y="5"/>
                </a:moveTo>
                <a:lnTo>
                  <a:pt x="2181338" y="5"/>
                </a:lnTo>
                <a:lnTo>
                  <a:pt x="2181338" y="10287000"/>
                </a:lnTo>
                <a:lnTo>
                  <a:pt x="1953326" y="10287000"/>
                </a:lnTo>
                <a:close/>
                <a:moveTo>
                  <a:pt x="2441658" y="5"/>
                </a:moveTo>
                <a:lnTo>
                  <a:pt x="2669670" y="5"/>
                </a:lnTo>
                <a:lnTo>
                  <a:pt x="2669670" y="10287000"/>
                </a:lnTo>
                <a:lnTo>
                  <a:pt x="2441658" y="10287000"/>
                </a:lnTo>
                <a:close/>
                <a:moveTo>
                  <a:pt x="2929991" y="5"/>
                </a:moveTo>
                <a:lnTo>
                  <a:pt x="3158002" y="5"/>
                </a:lnTo>
                <a:lnTo>
                  <a:pt x="3158002" y="10287000"/>
                </a:lnTo>
                <a:lnTo>
                  <a:pt x="2929991" y="10287000"/>
                </a:lnTo>
                <a:close/>
                <a:moveTo>
                  <a:pt x="3418323" y="5"/>
                </a:moveTo>
                <a:lnTo>
                  <a:pt x="3646334" y="5"/>
                </a:lnTo>
                <a:lnTo>
                  <a:pt x="3646334" y="10287000"/>
                </a:lnTo>
                <a:lnTo>
                  <a:pt x="3418323" y="10287000"/>
                </a:lnTo>
                <a:close/>
                <a:moveTo>
                  <a:pt x="3906655" y="5"/>
                </a:moveTo>
                <a:lnTo>
                  <a:pt x="4134665" y="5"/>
                </a:lnTo>
                <a:lnTo>
                  <a:pt x="4134665" y="10287000"/>
                </a:lnTo>
                <a:lnTo>
                  <a:pt x="3906655" y="10287000"/>
                </a:lnTo>
                <a:close/>
                <a:moveTo>
                  <a:pt x="4394985" y="4"/>
                </a:moveTo>
                <a:lnTo>
                  <a:pt x="4622994" y="4"/>
                </a:lnTo>
                <a:lnTo>
                  <a:pt x="4622994" y="10287000"/>
                </a:lnTo>
                <a:lnTo>
                  <a:pt x="4394985" y="10287000"/>
                </a:lnTo>
                <a:close/>
                <a:moveTo>
                  <a:pt x="4883318" y="4"/>
                </a:moveTo>
                <a:lnTo>
                  <a:pt x="5111327" y="4"/>
                </a:lnTo>
                <a:lnTo>
                  <a:pt x="5111327" y="10287000"/>
                </a:lnTo>
                <a:lnTo>
                  <a:pt x="4883318" y="10287000"/>
                </a:lnTo>
                <a:close/>
                <a:moveTo>
                  <a:pt x="5371649" y="4"/>
                </a:moveTo>
                <a:lnTo>
                  <a:pt x="5599660" y="4"/>
                </a:lnTo>
                <a:lnTo>
                  <a:pt x="5599660" y="10287000"/>
                </a:lnTo>
                <a:lnTo>
                  <a:pt x="5371649" y="10287000"/>
                </a:lnTo>
                <a:close/>
                <a:moveTo>
                  <a:pt x="5859980" y="4"/>
                </a:moveTo>
                <a:lnTo>
                  <a:pt x="6087990" y="4"/>
                </a:lnTo>
                <a:lnTo>
                  <a:pt x="6087990" y="10287000"/>
                </a:lnTo>
                <a:lnTo>
                  <a:pt x="5859980" y="10287000"/>
                </a:lnTo>
                <a:close/>
                <a:moveTo>
                  <a:pt x="6348314" y="4"/>
                </a:moveTo>
                <a:lnTo>
                  <a:pt x="6576324" y="4"/>
                </a:lnTo>
                <a:lnTo>
                  <a:pt x="6576324" y="10287000"/>
                </a:lnTo>
                <a:lnTo>
                  <a:pt x="6348314" y="10287000"/>
                </a:lnTo>
                <a:close/>
                <a:moveTo>
                  <a:pt x="6836644" y="4"/>
                </a:moveTo>
                <a:lnTo>
                  <a:pt x="7064654" y="4"/>
                </a:lnTo>
                <a:lnTo>
                  <a:pt x="7064654" y="10287000"/>
                </a:lnTo>
                <a:lnTo>
                  <a:pt x="6836644" y="10287000"/>
                </a:lnTo>
                <a:close/>
                <a:moveTo>
                  <a:pt x="7324976" y="3"/>
                </a:moveTo>
                <a:lnTo>
                  <a:pt x="7552987" y="3"/>
                </a:lnTo>
                <a:lnTo>
                  <a:pt x="7552987" y="10287000"/>
                </a:lnTo>
                <a:lnTo>
                  <a:pt x="7324976" y="10287000"/>
                </a:lnTo>
                <a:close/>
                <a:moveTo>
                  <a:pt x="7813308" y="3"/>
                </a:moveTo>
                <a:lnTo>
                  <a:pt x="8041318" y="3"/>
                </a:lnTo>
                <a:lnTo>
                  <a:pt x="8041318" y="10287000"/>
                </a:lnTo>
                <a:lnTo>
                  <a:pt x="7813308" y="10287000"/>
                </a:lnTo>
                <a:close/>
                <a:moveTo>
                  <a:pt x="8301639" y="3"/>
                </a:moveTo>
                <a:lnTo>
                  <a:pt x="8529649" y="3"/>
                </a:lnTo>
                <a:lnTo>
                  <a:pt x="8529649" y="10287000"/>
                </a:lnTo>
                <a:lnTo>
                  <a:pt x="8301639" y="10287000"/>
                </a:lnTo>
                <a:close/>
                <a:moveTo>
                  <a:pt x="8789970" y="3"/>
                </a:moveTo>
                <a:lnTo>
                  <a:pt x="9017981" y="3"/>
                </a:lnTo>
                <a:lnTo>
                  <a:pt x="9017981" y="10287000"/>
                </a:lnTo>
                <a:lnTo>
                  <a:pt x="8789970" y="10287000"/>
                </a:lnTo>
                <a:close/>
                <a:moveTo>
                  <a:pt x="9278302" y="3"/>
                </a:moveTo>
                <a:lnTo>
                  <a:pt x="9506313" y="3"/>
                </a:lnTo>
                <a:lnTo>
                  <a:pt x="9506313" y="10287000"/>
                </a:lnTo>
                <a:lnTo>
                  <a:pt x="9278302" y="10287000"/>
                </a:lnTo>
                <a:close/>
                <a:moveTo>
                  <a:pt x="9766634" y="3"/>
                </a:moveTo>
                <a:lnTo>
                  <a:pt x="9994645" y="3"/>
                </a:lnTo>
                <a:lnTo>
                  <a:pt x="9994645" y="10287000"/>
                </a:lnTo>
                <a:lnTo>
                  <a:pt x="9766634" y="10287000"/>
                </a:lnTo>
                <a:close/>
                <a:moveTo>
                  <a:pt x="10254966" y="3"/>
                </a:moveTo>
                <a:lnTo>
                  <a:pt x="10482977" y="3"/>
                </a:lnTo>
                <a:lnTo>
                  <a:pt x="10482977" y="10287000"/>
                </a:lnTo>
                <a:lnTo>
                  <a:pt x="10254966" y="10287000"/>
                </a:lnTo>
                <a:close/>
                <a:moveTo>
                  <a:pt x="10743298" y="2"/>
                </a:moveTo>
                <a:lnTo>
                  <a:pt x="10971309" y="2"/>
                </a:lnTo>
                <a:lnTo>
                  <a:pt x="10971309" y="10287000"/>
                </a:lnTo>
                <a:lnTo>
                  <a:pt x="10743298" y="10287000"/>
                </a:lnTo>
                <a:close/>
                <a:moveTo>
                  <a:pt x="11231630" y="2"/>
                </a:moveTo>
                <a:lnTo>
                  <a:pt x="11459641" y="2"/>
                </a:lnTo>
                <a:lnTo>
                  <a:pt x="11459641" y="10287000"/>
                </a:lnTo>
                <a:lnTo>
                  <a:pt x="11231630" y="10287000"/>
                </a:lnTo>
                <a:close/>
                <a:moveTo>
                  <a:pt x="11719962" y="2"/>
                </a:moveTo>
                <a:lnTo>
                  <a:pt x="11947973" y="2"/>
                </a:lnTo>
                <a:lnTo>
                  <a:pt x="11947973" y="10287000"/>
                </a:lnTo>
                <a:lnTo>
                  <a:pt x="11719962" y="10287000"/>
                </a:lnTo>
                <a:close/>
                <a:moveTo>
                  <a:pt x="12208294" y="2"/>
                </a:moveTo>
                <a:lnTo>
                  <a:pt x="12436305" y="2"/>
                </a:lnTo>
                <a:lnTo>
                  <a:pt x="12436305" y="10287000"/>
                </a:lnTo>
                <a:lnTo>
                  <a:pt x="12208294" y="10287000"/>
                </a:lnTo>
                <a:close/>
                <a:moveTo>
                  <a:pt x="12696626" y="2"/>
                </a:moveTo>
                <a:lnTo>
                  <a:pt x="12924637" y="2"/>
                </a:lnTo>
                <a:lnTo>
                  <a:pt x="12924637" y="10287000"/>
                </a:lnTo>
                <a:lnTo>
                  <a:pt x="12696626" y="10287000"/>
                </a:lnTo>
                <a:close/>
                <a:moveTo>
                  <a:pt x="13184958" y="2"/>
                </a:moveTo>
                <a:lnTo>
                  <a:pt x="13412969" y="2"/>
                </a:lnTo>
                <a:lnTo>
                  <a:pt x="13412969" y="10287000"/>
                </a:lnTo>
                <a:lnTo>
                  <a:pt x="13184958" y="10287000"/>
                </a:lnTo>
                <a:close/>
                <a:moveTo>
                  <a:pt x="13673290" y="1"/>
                </a:moveTo>
                <a:lnTo>
                  <a:pt x="13901301" y="1"/>
                </a:lnTo>
                <a:lnTo>
                  <a:pt x="13901301" y="10287000"/>
                </a:lnTo>
                <a:lnTo>
                  <a:pt x="13673290" y="10287000"/>
                </a:lnTo>
                <a:close/>
                <a:moveTo>
                  <a:pt x="14161622" y="1"/>
                </a:moveTo>
                <a:lnTo>
                  <a:pt x="14389633" y="1"/>
                </a:lnTo>
                <a:lnTo>
                  <a:pt x="14389633" y="10287000"/>
                </a:lnTo>
                <a:lnTo>
                  <a:pt x="14161622" y="10287000"/>
                </a:lnTo>
                <a:close/>
                <a:moveTo>
                  <a:pt x="14649954" y="1"/>
                </a:moveTo>
                <a:lnTo>
                  <a:pt x="14877965" y="1"/>
                </a:lnTo>
                <a:lnTo>
                  <a:pt x="14877965" y="10287000"/>
                </a:lnTo>
                <a:lnTo>
                  <a:pt x="14649954" y="10287000"/>
                </a:lnTo>
                <a:close/>
                <a:moveTo>
                  <a:pt x="15138286" y="1"/>
                </a:moveTo>
                <a:lnTo>
                  <a:pt x="15366297" y="1"/>
                </a:lnTo>
                <a:lnTo>
                  <a:pt x="15366297" y="10287000"/>
                </a:lnTo>
                <a:lnTo>
                  <a:pt x="15138286" y="10287000"/>
                </a:lnTo>
                <a:close/>
                <a:moveTo>
                  <a:pt x="15626618" y="1"/>
                </a:moveTo>
                <a:lnTo>
                  <a:pt x="15854629" y="1"/>
                </a:lnTo>
                <a:lnTo>
                  <a:pt x="15854629" y="10287000"/>
                </a:lnTo>
                <a:lnTo>
                  <a:pt x="15626618" y="10287000"/>
                </a:lnTo>
                <a:close/>
                <a:moveTo>
                  <a:pt x="16114950" y="1"/>
                </a:moveTo>
                <a:lnTo>
                  <a:pt x="16342961" y="1"/>
                </a:lnTo>
                <a:lnTo>
                  <a:pt x="16342961" y="10287000"/>
                </a:lnTo>
                <a:lnTo>
                  <a:pt x="16114950" y="10287000"/>
                </a:lnTo>
                <a:close/>
                <a:moveTo>
                  <a:pt x="16603282" y="1"/>
                </a:moveTo>
                <a:lnTo>
                  <a:pt x="16831293" y="1"/>
                </a:lnTo>
                <a:lnTo>
                  <a:pt x="16831293" y="10287000"/>
                </a:lnTo>
                <a:lnTo>
                  <a:pt x="16603282" y="10287000"/>
                </a:lnTo>
                <a:close/>
                <a:moveTo>
                  <a:pt x="17091615" y="0"/>
                </a:moveTo>
                <a:lnTo>
                  <a:pt x="17319625" y="0"/>
                </a:lnTo>
                <a:lnTo>
                  <a:pt x="17319625" y="10287000"/>
                </a:lnTo>
                <a:lnTo>
                  <a:pt x="17091615" y="10287000"/>
                </a:lnTo>
                <a:close/>
                <a:moveTo>
                  <a:pt x="17579947" y="0"/>
                </a:moveTo>
                <a:lnTo>
                  <a:pt x="17807957" y="0"/>
                </a:lnTo>
                <a:lnTo>
                  <a:pt x="17807957" y="10287000"/>
                </a:lnTo>
                <a:lnTo>
                  <a:pt x="17579947" y="10287000"/>
                </a:lnTo>
                <a:close/>
                <a:moveTo>
                  <a:pt x="18068279" y="0"/>
                </a:moveTo>
                <a:lnTo>
                  <a:pt x="18296289" y="0"/>
                </a:lnTo>
                <a:lnTo>
                  <a:pt x="18296289" y="10287000"/>
                </a:lnTo>
                <a:lnTo>
                  <a:pt x="18068279" y="10287000"/>
                </a:lnTo>
                <a:close/>
              </a:path>
            </a:pathLst>
          </a:custGeom>
          <a:solidFill>
            <a:schemeClr val="bg1">
              <a:alpha val="1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110" name="Rectangle 109">
            <a:extLst>
              <a:ext uri="{FF2B5EF4-FFF2-40B4-BE49-F238E27FC236}">
                <a16:creationId xmlns:a16="http://schemas.microsoft.com/office/drawing/2014/main" xmlns="" id="{CEB9BB9F-1DB6-45C3-A6FE-8F093D9D5FD9}"/>
              </a:ext>
            </a:extLst>
          </p:cNvPr>
          <p:cNvSpPr/>
          <p:nvPr/>
        </p:nvSpPr>
        <p:spPr>
          <a:xfrm>
            <a:off x="1" y="0"/>
            <a:ext cx="2808843"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 name="TextBox 3">
            <a:extLst>
              <a:ext uri="{FF2B5EF4-FFF2-40B4-BE49-F238E27FC236}">
                <a16:creationId xmlns:a16="http://schemas.microsoft.com/office/drawing/2014/main" xmlns="" id="{948A2979-A456-4286-B8FC-8FF4C0C58EFD}"/>
              </a:ext>
            </a:extLst>
          </p:cNvPr>
          <p:cNvSpPr txBox="1"/>
          <p:nvPr/>
        </p:nvSpPr>
        <p:spPr>
          <a:xfrm>
            <a:off x="5524501" y="2919753"/>
            <a:ext cx="6667500" cy="830997"/>
          </a:xfrm>
          <a:prstGeom prst="rect">
            <a:avLst/>
          </a:prstGeom>
          <a:noFill/>
        </p:spPr>
        <p:txBody>
          <a:bodyPr wrap="square" rtlCol="0" anchor="ctr">
            <a:spAutoFit/>
          </a:bodyPr>
          <a:lstStyle/>
          <a:p>
            <a:r>
              <a:rPr lang="id-ID" altLang="ko-KR" sz="4800" dirty="0" smtClean="0">
                <a:solidFill>
                  <a:schemeClr val="bg1"/>
                </a:solidFill>
                <a:cs typeface="Arial" pitchFamily="34" charset="0"/>
              </a:rPr>
              <a:t>THANK YOU</a:t>
            </a:r>
            <a:endParaRPr lang="ko-KR" altLang="en-US" sz="4800" dirty="0">
              <a:solidFill>
                <a:schemeClr val="bg1"/>
              </a:solidFill>
              <a:cs typeface="Arial" pitchFamily="34" charset="0"/>
            </a:endParaRPr>
          </a:p>
        </p:txBody>
      </p:sp>
      <p:grpSp>
        <p:nvGrpSpPr>
          <p:cNvPr id="6" name="Group 5">
            <a:extLst>
              <a:ext uri="{FF2B5EF4-FFF2-40B4-BE49-F238E27FC236}">
                <a16:creationId xmlns:a16="http://schemas.microsoft.com/office/drawing/2014/main" xmlns="" id="{BF384FF8-8F72-4348-B6C6-0E1A01B1930B}"/>
              </a:ext>
            </a:extLst>
          </p:cNvPr>
          <p:cNvGrpSpPr/>
          <p:nvPr/>
        </p:nvGrpSpPr>
        <p:grpSpPr>
          <a:xfrm rot="20788243">
            <a:off x="2450991" y="1780656"/>
            <a:ext cx="2315135" cy="2140856"/>
            <a:chOff x="8479089" y="1262387"/>
            <a:chExt cx="6147593" cy="5684813"/>
          </a:xfrm>
        </p:grpSpPr>
        <p:grpSp>
          <p:nvGrpSpPr>
            <p:cNvPr id="7" name="Group 6">
              <a:extLst>
                <a:ext uri="{FF2B5EF4-FFF2-40B4-BE49-F238E27FC236}">
                  <a16:creationId xmlns:a16="http://schemas.microsoft.com/office/drawing/2014/main" xmlns="" id="{36204B64-8526-4B61-A8B5-E25EAB5B9AC2}"/>
                </a:ext>
              </a:extLst>
            </p:cNvPr>
            <p:cNvGrpSpPr/>
            <p:nvPr/>
          </p:nvGrpSpPr>
          <p:grpSpPr>
            <a:xfrm rot="20275744" flipH="1">
              <a:off x="9114364" y="4275293"/>
              <a:ext cx="965714" cy="1155036"/>
              <a:chOff x="5704433" y="717502"/>
              <a:chExt cx="7365528" cy="8809481"/>
            </a:xfrm>
          </p:grpSpPr>
          <p:sp>
            <p:nvSpPr>
              <p:cNvPr id="96" name="Freeform: Shape 95">
                <a:extLst>
                  <a:ext uri="{FF2B5EF4-FFF2-40B4-BE49-F238E27FC236}">
                    <a16:creationId xmlns:a16="http://schemas.microsoft.com/office/drawing/2014/main" xmlns="" id="{4C583B3B-CFCC-4297-9213-64738AD7179A}"/>
                  </a:ext>
                </a:extLst>
              </p:cNvPr>
              <p:cNvSpPr/>
              <p:nvPr/>
            </p:nvSpPr>
            <p:spPr>
              <a:xfrm>
                <a:off x="11674968" y="8268753"/>
                <a:ext cx="765879" cy="1258230"/>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Lst>
                <a:ahLst/>
                <a:cxnLst>
                  <a:cxn ang="0">
                    <a:pos x="connsiteX0" y="connsiteY0"/>
                  </a:cxn>
                  <a:cxn ang="0">
                    <a:pos x="connsiteX1" y="connsiteY1"/>
                  </a:cxn>
                  <a:cxn ang="0">
                    <a:pos x="connsiteX2" y="connsiteY2"/>
                  </a:cxn>
                  <a:cxn ang="0">
                    <a:pos x="connsiteX3" y="connsiteY3"/>
                  </a:cxn>
                </a:cxnLst>
                <a:rect l="l" t="t" r="r" b="b"/>
                <a:pathLst>
                  <a:path w="266700" h="438150">
                    <a:moveTo>
                      <a:pt x="0" y="0"/>
                    </a:moveTo>
                    <a:lnTo>
                      <a:pt x="19050" y="438150"/>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7" name="Freeform: Shape 96">
                <a:extLst>
                  <a:ext uri="{FF2B5EF4-FFF2-40B4-BE49-F238E27FC236}">
                    <a16:creationId xmlns:a16="http://schemas.microsoft.com/office/drawing/2014/main" xmlns="" id="{EB552930-4B1B-43E9-A809-9753F9AA577D}"/>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8" name="Freeform: Shape 97">
                <a:extLst>
                  <a:ext uri="{FF2B5EF4-FFF2-40B4-BE49-F238E27FC236}">
                    <a16:creationId xmlns:a16="http://schemas.microsoft.com/office/drawing/2014/main" xmlns="" id="{8FB87850-A979-4840-8BDA-266AFEADB5E2}"/>
                  </a:ext>
                </a:extLst>
              </p:cNvPr>
              <p:cNvSpPr/>
              <p:nvPr/>
            </p:nvSpPr>
            <p:spPr>
              <a:xfrm>
                <a:off x="5704433" y="5540923"/>
                <a:ext cx="793232" cy="589649"/>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Lst>
                <a:ahLst/>
                <a:cxnLst>
                  <a:cxn ang="0">
                    <a:pos x="connsiteX0" y="connsiteY0"/>
                  </a:cxn>
                  <a:cxn ang="0">
                    <a:pos x="connsiteX1" y="connsiteY1"/>
                  </a:cxn>
                  <a:cxn ang="0">
                    <a:pos x="connsiteX2" y="connsiteY2"/>
                  </a:cxn>
                  <a:cxn ang="0">
                    <a:pos x="connsiteX3" y="connsiteY3"/>
                  </a:cxn>
                </a:cxnLst>
                <a:rect l="l" t="t" r="r" b="b"/>
                <a:pathLst>
                  <a:path w="276225" h="205332">
                    <a:moveTo>
                      <a:pt x="157232" y="0"/>
                    </a:moveTo>
                    <a:lnTo>
                      <a:pt x="0" y="205332"/>
                    </a:lnTo>
                    <a:lnTo>
                      <a:pt x="276225" y="157707"/>
                    </a:lnTo>
                    <a:lnTo>
                      <a:pt x="157232"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9" name="Freeform: Shape 98">
                <a:extLst>
                  <a:ext uri="{FF2B5EF4-FFF2-40B4-BE49-F238E27FC236}">
                    <a16:creationId xmlns:a16="http://schemas.microsoft.com/office/drawing/2014/main" xmlns="" id="{D03EC990-949A-4320-955A-94EC80955A08}"/>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0" name="Freeform: Shape 99">
                <a:extLst>
                  <a:ext uri="{FF2B5EF4-FFF2-40B4-BE49-F238E27FC236}">
                    <a16:creationId xmlns:a16="http://schemas.microsoft.com/office/drawing/2014/main" xmlns="" id="{C638D00C-9430-4FDE-9AC1-2278342DFDD5}"/>
                  </a:ext>
                </a:extLst>
              </p:cNvPr>
              <p:cNvSpPr/>
              <p:nvPr/>
            </p:nvSpPr>
            <p:spPr>
              <a:xfrm>
                <a:off x="10143209" y="2425829"/>
                <a:ext cx="2926752" cy="3993512"/>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Lst>
                <a:ahLst/>
                <a:cxnLst>
                  <a:cxn ang="0">
                    <a:pos x="connsiteX0" y="connsiteY0"/>
                  </a:cxn>
                  <a:cxn ang="0">
                    <a:pos x="connsiteX1" y="connsiteY1"/>
                  </a:cxn>
                  <a:cxn ang="0">
                    <a:pos x="connsiteX2" y="connsiteY2"/>
                  </a:cxn>
                  <a:cxn ang="0">
                    <a:pos x="connsiteX3" y="connsiteY3"/>
                  </a:cxn>
                </a:cxnLst>
                <a:rect l="l" t="t" r="r" b="b"/>
                <a:pathLst>
                  <a:path w="1019175" h="1390650">
                    <a:moveTo>
                      <a:pt x="1019175" y="0"/>
                    </a:moveTo>
                    <a:lnTo>
                      <a:pt x="0" y="295275"/>
                    </a:lnTo>
                    <a:lnTo>
                      <a:pt x="19050" y="1390650"/>
                    </a:lnTo>
                    <a:lnTo>
                      <a:pt x="101917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1" name="Freeform: Shape 100">
                <a:extLst>
                  <a:ext uri="{FF2B5EF4-FFF2-40B4-BE49-F238E27FC236}">
                    <a16:creationId xmlns:a16="http://schemas.microsoft.com/office/drawing/2014/main" xmlns="" id="{E75213F3-6F48-427A-A1CD-DEFA0614A3FE}"/>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2" name="Freeform: Shape 101">
                <a:extLst>
                  <a:ext uri="{FF2B5EF4-FFF2-40B4-BE49-F238E27FC236}">
                    <a16:creationId xmlns:a16="http://schemas.microsoft.com/office/drawing/2014/main" xmlns="" id="{B6402CDE-35E8-4959-AC8C-436170A95AA6}"/>
                  </a:ext>
                </a:extLst>
              </p:cNvPr>
              <p:cNvSpPr/>
              <p:nvPr/>
            </p:nvSpPr>
            <p:spPr>
              <a:xfrm>
                <a:off x="7708809" y="717502"/>
                <a:ext cx="2543812" cy="6236443"/>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Lst>
                <a:ahLst/>
                <a:cxnLst>
                  <a:cxn ang="0">
                    <a:pos x="connsiteX0" y="connsiteY0"/>
                  </a:cxn>
                  <a:cxn ang="0">
                    <a:pos x="connsiteX1" y="connsiteY1"/>
                  </a:cxn>
                  <a:cxn ang="0">
                    <a:pos x="connsiteX2" y="connsiteY2"/>
                  </a:cxn>
                  <a:cxn ang="0">
                    <a:pos x="connsiteX3" y="connsiteY3"/>
                  </a:cxn>
                </a:cxnLst>
                <a:rect l="l" t="t" r="r" b="b"/>
                <a:pathLst>
                  <a:path w="885825" h="2171700">
                    <a:moveTo>
                      <a:pt x="0" y="914400"/>
                    </a:moveTo>
                    <a:lnTo>
                      <a:pt x="871538" y="0"/>
                    </a:lnTo>
                    <a:cubicBezTo>
                      <a:pt x="876300" y="723900"/>
                      <a:pt x="881063" y="1447800"/>
                      <a:pt x="885825" y="2171700"/>
                    </a:cubicBezTo>
                    <a:lnTo>
                      <a:pt x="0" y="91440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8" name="Group 7">
              <a:extLst>
                <a:ext uri="{FF2B5EF4-FFF2-40B4-BE49-F238E27FC236}">
                  <a16:creationId xmlns:a16="http://schemas.microsoft.com/office/drawing/2014/main" xmlns="" id="{ECE27259-8B80-42E3-8FC7-94443B82E846}"/>
                </a:ext>
              </a:extLst>
            </p:cNvPr>
            <p:cNvGrpSpPr/>
            <p:nvPr/>
          </p:nvGrpSpPr>
          <p:grpSpPr>
            <a:xfrm rot="20275744" flipH="1">
              <a:off x="8479089" y="5341625"/>
              <a:ext cx="1416763" cy="1605575"/>
              <a:chOff x="5365048" y="479821"/>
              <a:chExt cx="8036930" cy="9108010"/>
            </a:xfrm>
          </p:grpSpPr>
          <p:sp>
            <p:nvSpPr>
              <p:cNvPr id="89" name="Freeform: Shape 88">
                <a:extLst>
                  <a:ext uri="{FF2B5EF4-FFF2-40B4-BE49-F238E27FC236}">
                    <a16:creationId xmlns:a16="http://schemas.microsoft.com/office/drawing/2014/main" xmlns="" id="{E8B54D8D-B988-425C-9437-0C864008F972}"/>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0" name="Freeform: Shape 89">
                <a:extLst>
                  <a:ext uri="{FF2B5EF4-FFF2-40B4-BE49-F238E27FC236}">
                    <a16:creationId xmlns:a16="http://schemas.microsoft.com/office/drawing/2014/main" xmlns="" id="{9128FD92-FAEC-4382-807C-38861F86E909}"/>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1" name="Freeform: Shape 90">
                <a:extLst>
                  <a:ext uri="{FF2B5EF4-FFF2-40B4-BE49-F238E27FC236}">
                    <a16:creationId xmlns:a16="http://schemas.microsoft.com/office/drawing/2014/main" xmlns="" id="{4FA940C5-1992-432F-8D50-6FE2D3AD1766}"/>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2" name="Freeform: Shape 91">
                <a:extLst>
                  <a:ext uri="{FF2B5EF4-FFF2-40B4-BE49-F238E27FC236}">
                    <a16:creationId xmlns:a16="http://schemas.microsoft.com/office/drawing/2014/main" xmlns="" id="{496ED3DB-B2E7-42CF-8C4D-C2C15E22C146}"/>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3" name="Freeform: Shape 92">
                <a:extLst>
                  <a:ext uri="{FF2B5EF4-FFF2-40B4-BE49-F238E27FC236}">
                    <a16:creationId xmlns:a16="http://schemas.microsoft.com/office/drawing/2014/main" xmlns="" id="{ABC786B8-63BD-479D-8326-F731406C8076}"/>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4" name="Freeform: Shape 93">
                <a:extLst>
                  <a:ext uri="{FF2B5EF4-FFF2-40B4-BE49-F238E27FC236}">
                    <a16:creationId xmlns:a16="http://schemas.microsoft.com/office/drawing/2014/main" xmlns="" id="{6D801E22-4BCC-4747-B911-74057F55EEBA}"/>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5" name="Freeform: Shape 94">
                <a:extLst>
                  <a:ext uri="{FF2B5EF4-FFF2-40B4-BE49-F238E27FC236}">
                    <a16:creationId xmlns:a16="http://schemas.microsoft.com/office/drawing/2014/main" xmlns="" id="{FEB56ACF-2597-4BD5-806C-41416ADCD550}"/>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9" name="Group 8">
              <a:extLst>
                <a:ext uri="{FF2B5EF4-FFF2-40B4-BE49-F238E27FC236}">
                  <a16:creationId xmlns:a16="http://schemas.microsoft.com/office/drawing/2014/main" xmlns="" id="{908CFA48-282C-40F5-96A9-AFC2D25C5C6B}"/>
                </a:ext>
              </a:extLst>
            </p:cNvPr>
            <p:cNvGrpSpPr/>
            <p:nvPr/>
          </p:nvGrpSpPr>
          <p:grpSpPr>
            <a:xfrm rot="20275744" flipH="1">
              <a:off x="10278521" y="5974428"/>
              <a:ext cx="496268" cy="512648"/>
              <a:chOff x="5365048" y="1982197"/>
              <a:chExt cx="7362621" cy="7605634"/>
            </a:xfrm>
          </p:grpSpPr>
          <p:sp>
            <p:nvSpPr>
              <p:cNvPr id="82" name="Freeform: Shape 81">
                <a:extLst>
                  <a:ext uri="{FF2B5EF4-FFF2-40B4-BE49-F238E27FC236}">
                    <a16:creationId xmlns:a16="http://schemas.microsoft.com/office/drawing/2014/main" xmlns="" id="{7C467737-31B9-4E8B-A93B-B84D8CAEF908}"/>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3" name="Freeform: Shape 82">
                <a:extLst>
                  <a:ext uri="{FF2B5EF4-FFF2-40B4-BE49-F238E27FC236}">
                    <a16:creationId xmlns:a16="http://schemas.microsoft.com/office/drawing/2014/main" xmlns="" id="{16F22960-E4E4-43C9-8113-9FA9383190C5}"/>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4" name="Freeform: Shape 83">
                <a:extLst>
                  <a:ext uri="{FF2B5EF4-FFF2-40B4-BE49-F238E27FC236}">
                    <a16:creationId xmlns:a16="http://schemas.microsoft.com/office/drawing/2014/main" xmlns="" id="{898A5C06-5EE3-47AB-88DE-492CA5D83E8C}"/>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5" name="Freeform: Shape 84">
                <a:extLst>
                  <a:ext uri="{FF2B5EF4-FFF2-40B4-BE49-F238E27FC236}">
                    <a16:creationId xmlns:a16="http://schemas.microsoft.com/office/drawing/2014/main" xmlns="" id="{06CE4DE0-4C74-4D7F-9471-2868F5BB871E}"/>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6" name="Freeform: Shape 85">
                <a:extLst>
                  <a:ext uri="{FF2B5EF4-FFF2-40B4-BE49-F238E27FC236}">
                    <a16:creationId xmlns:a16="http://schemas.microsoft.com/office/drawing/2014/main" xmlns="" id="{BFD0D555-216B-4932-B9FE-ACE365A3AC9C}"/>
                  </a:ext>
                </a:extLst>
              </p:cNvPr>
              <p:cNvSpPr/>
              <p:nvPr/>
            </p:nvSpPr>
            <p:spPr>
              <a:xfrm>
                <a:off x="9871173" y="3444023"/>
                <a:ext cx="1940058" cy="2975318"/>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 name="connsiteX0" fmla="*/ 1247497 w 1247497"/>
                  <a:gd name="connsiteY0" fmla="*/ 0 h 1024830"/>
                  <a:gd name="connsiteX1" fmla="*/ 0 w 1247497"/>
                  <a:gd name="connsiteY1" fmla="*/ 277330 h 1024830"/>
                  <a:gd name="connsiteX2" fmla="*/ 113780 w 1247497"/>
                  <a:gd name="connsiteY2" fmla="*/ 1024830 h 1024830"/>
                  <a:gd name="connsiteX3" fmla="*/ 1247497 w 1247497"/>
                  <a:gd name="connsiteY3" fmla="*/ 0 h 1024830"/>
                  <a:gd name="connsiteX0" fmla="*/ 675581 w 675581"/>
                  <a:gd name="connsiteY0" fmla="*/ 0 h 1036087"/>
                  <a:gd name="connsiteX1" fmla="*/ 0 w 675581"/>
                  <a:gd name="connsiteY1" fmla="*/ 288587 h 1036087"/>
                  <a:gd name="connsiteX2" fmla="*/ 113780 w 675581"/>
                  <a:gd name="connsiteY2" fmla="*/ 1036087 h 1036087"/>
                  <a:gd name="connsiteX3" fmla="*/ 675581 w 675581"/>
                  <a:gd name="connsiteY3" fmla="*/ 0 h 1036087"/>
                </a:gdLst>
                <a:ahLst/>
                <a:cxnLst>
                  <a:cxn ang="0">
                    <a:pos x="connsiteX0" y="connsiteY0"/>
                  </a:cxn>
                  <a:cxn ang="0">
                    <a:pos x="connsiteX1" y="connsiteY1"/>
                  </a:cxn>
                  <a:cxn ang="0">
                    <a:pos x="connsiteX2" y="connsiteY2"/>
                  </a:cxn>
                  <a:cxn ang="0">
                    <a:pos x="connsiteX3" y="connsiteY3"/>
                  </a:cxn>
                </a:cxnLst>
                <a:rect l="l" t="t" r="r" b="b"/>
                <a:pathLst>
                  <a:path w="675581" h="1036087">
                    <a:moveTo>
                      <a:pt x="675581" y="0"/>
                    </a:moveTo>
                    <a:lnTo>
                      <a:pt x="0" y="288587"/>
                    </a:lnTo>
                    <a:lnTo>
                      <a:pt x="113780" y="1036087"/>
                    </a:lnTo>
                    <a:lnTo>
                      <a:pt x="675581"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7" name="Freeform: Shape 86">
                <a:extLst>
                  <a:ext uri="{FF2B5EF4-FFF2-40B4-BE49-F238E27FC236}">
                    <a16:creationId xmlns:a16="http://schemas.microsoft.com/office/drawing/2014/main" xmlns="" id="{72A05CE5-77C4-4604-BBD2-E3B32A88C073}"/>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8" name="Freeform: Shape 87">
                <a:extLst>
                  <a:ext uri="{FF2B5EF4-FFF2-40B4-BE49-F238E27FC236}">
                    <a16:creationId xmlns:a16="http://schemas.microsoft.com/office/drawing/2014/main" xmlns="" id="{15AE40B2-8808-4881-9B09-246C1117A929}"/>
                  </a:ext>
                </a:extLst>
              </p:cNvPr>
              <p:cNvSpPr/>
              <p:nvPr/>
            </p:nvSpPr>
            <p:spPr>
              <a:xfrm>
                <a:off x="7708809" y="1982197"/>
                <a:ext cx="2543813" cy="4971750"/>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 name="connsiteX0" fmla="*/ 0 w 993639"/>
                  <a:gd name="connsiteY0" fmla="*/ 595440 h 1852740"/>
                  <a:gd name="connsiteX1" fmla="*/ 993498 w 993639"/>
                  <a:gd name="connsiteY1" fmla="*/ 0 h 1852740"/>
                  <a:gd name="connsiteX2" fmla="*/ 885825 w 993639"/>
                  <a:gd name="connsiteY2" fmla="*/ 1852740 h 1852740"/>
                  <a:gd name="connsiteX3" fmla="*/ 0 w 993639"/>
                  <a:gd name="connsiteY3" fmla="*/ 595440 h 1852740"/>
                  <a:gd name="connsiteX0" fmla="*/ 0 w 885825"/>
                  <a:gd name="connsiteY0" fmla="*/ 473999 h 1731299"/>
                  <a:gd name="connsiteX1" fmla="*/ 784851 w 885825"/>
                  <a:gd name="connsiteY1" fmla="*/ 0 h 1731299"/>
                  <a:gd name="connsiteX2" fmla="*/ 885825 w 885825"/>
                  <a:gd name="connsiteY2" fmla="*/ 1731299 h 1731299"/>
                  <a:gd name="connsiteX3" fmla="*/ 0 w 885825"/>
                  <a:gd name="connsiteY3" fmla="*/ 473999 h 1731299"/>
                </a:gdLst>
                <a:ahLst/>
                <a:cxnLst>
                  <a:cxn ang="0">
                    <a:pos x="connsiteX0" y="connsiteY0"/>
                  </a:cxn>
                  <a:cxn ang="0">
                    <a:pos x="connsiteX1" y="connsiteY1"/>
                  </a:cxn>
                  <a:cxn ang="0">
                    <a:pos x="connsiteX2" y="connsiteY2"/>
                  </a:cxn>
                  <a:cxn ang="0">
                    <a:pos x="connsiteX3" y="connsiteY3"/>
                  </a:cxn>
                </a:cxnLst>
                <a:rect l="l" t="t" r="r" b="b"/>
                <a:pathLst>
                  <a:path w="885825" h="1731299">
                    <a:moveTo>
                      <a:pt x="0" y="473999"/>
                    </a:moveTo>
                    <a:lnTo>
                      <a:pt x="784851" y="0"/>
                    </a:lnTo>
                    <a:cubicBezTo>
                      <a:pt x="789613" y="723900"/>
                      <a:pt x="881063" y="1007399"/>
                      <a:pt x="885825" y="1731299"/>
                    </a:cubicBezTo>
                    <a:lnTo>
                      <a:pt x="0" y="473999"/>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0" name="Group 9">
              <a:extLst>
                <a:ext uri="{FF2B5EF4-FFF2-40B4-BE49-F238E27FC236}">
                  <a16:creationId xmlns:a16="http://schemas.microsoft.com/office/drawing/2014/main" xmlns="" id="{4A1B9EA9-2301-4049-8D19-A3E9AC6530D0}"/>
                </a:ext>
              </a:extLst>
            </p:cNvPr>
            <p:cNvGrpSpPr/>
            <p:nvPr/>
          </p:nvGrpSpPr>
          <p:grpSpPr>
            <a:xfrm rot="20275744" flipH="1">
              <a:off x="11620616" y="3813253"/>
              <a:ext cx="1199247" cy="1359069"/>
              <a:chOff x="5365051" y="479822"/>
              <a:chExt cx="8036930" cy="9108006"/>
            </a:xfrm>
          </p:grpSpPr>
          <p:sp>
            <p:nvSpPr>
              <p:cNvPr id="75" name="Freeform: Shape 74">
                <a:extLst>
                  <a:ext uri="{FF2B5EF4-FFF2-40B4-BE49-F238E27FC236}">
                    <a16:creationId xmlns:a16="http://schemas.microsoft.com/office/drawing/2014/main" xmlns="" id="{C385D748-74BF-4D8D-ACC5-059C21D36D6F}"/>
                  </a:ext>
                </a:extLst>
              </p:cNvPr>
              <p:cNvSpPr/>
              <p:nvPr/>
            </p:nvSpPr>
            <p:spPr>
              <a:xfrm>
                <a:off x="11674978" y="8268752"/>
                <a:ext cx="1052698" cy="1319076"/>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6" name="Freeform: Shape 75">
                <a:extLst>
                  <a:ext uri="{FF2B5EF4-FFF2-40B4-BE49-F238E27FC236}">
                    <a16:creationId xmlns:a16="http://schemas.microsoft.com/office/drawing/2014/main" xmlns="" id="{FA352A5A-CE85-4D62-9A13-117CC7600B7F}"/>
                  </a:ext>
                </a:extLst>
              </p:cNvPr>
              <p:cNvSpPr/>
              <p:nvPr/>
            </p:nvSpPr>
            <p:spPr>
              <a:xfrm>
                <a:off x="9107333" y="6879848"/>
                <a:ext cx="3333521" cy="1613813"/>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7" name="Freeform: Shape 76">
                <a:extLst>
                  <a:ext uri="{FF2B5EF4-FFF2-40B4-BE49-F238E27FC236}">
                    <a16:creationId xmlns:a16="http://schemas.microsoft.com/office/drawing/2014/main" xmlns="" id="{9BACD9CB-C787-4B39-8554-DC98CFE2F3DB}"/>
                  </a:ext>
                </a:extLst>
              </p:cNvPr>
              <p:cNvSpPr/>
              <p:nvPr/>
            </p:nvSpPr>
            <p:spPr>
              <a:xfrm>
                <a:off x="5365051" y="5540920"/>
                <a:ext cx="1132614" cy="452887"/>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8" name="Freeform: Shape 77">
                <a:extLst>
                  <a:ext uri="{FF2B5EF4-FFF2-40B4-BE49-F238E27FC236}">
                    <a16:creationId xmlns:a16="http://schemas.microsoft.com/office/drawing/2014/main" xmlns="" id="{25DF2450-FAF7-478C-AAE6-26251C8F2272}"/>
                  </a:ext>
                </a:extLst>
              </p:cNvPr>
              <p:cNvSpPr/>
              <p:nvPr/>
            </p:nvSpPr>
            <p:spPr>
              <a:xfrm>
                <a:off x="6149703" y="5215816"/>
                <a:ext cx="1586462" cy="2373445"/>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9" name="Freeform: Shape 78">
                <a:extLst>
                  <a:ext uri="{FF2B5EF4-FFF2-40B4-BE49-F238E27FC236}">
                    <a16:creationId xmlns:a16="http://schemas.microsoft.com/office/drawing/2014/main" xmlns="" id="{D3C4D7D3-B5BB-49DA-99E4-EF5F182C9875}"/>
                  </a:ext>
                </a:extLst>
              </p:cNvPr>
              <p:cNvSpPr/>
              <p:nvPr/>
            </p:nvSpPr>
            <p:spPr>
              <a:xfrm>
                <a:off x="9871175" y="2566273"/>
                <a:ext cx="3530806"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0" name="Freeform: Shape 79">
                <a:extLst>
                  <a:ext uri="{FF2B5EF4-FFF2-40B4-BE49-F238E27FC236}">
                    <a16:creationId xmlns:a16="http://schemas.microsoft.com/office/drawing/2014/main" xmlns="" id="{3E026E30-9F88-4E52-A252-742503E17DA0}"/>
                  </a:ext>
                </a:extLst>
              </p:cNvPr>
              <p:cNvSpPr/>
              <p:nvPr/>
            </p:nvSpPr>
            <p:spPr>
              <a:xfrm>
                <a:off x="7585443" y="3324704"/>
                <a:ext cx="2667181" cy="4626400"/>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1" name="Freeform: Shape 80">
                <a:extLst>
                  <a:ext uri="{FF2B5EF4-FFF2-40B4-BE49-F238E27FC236}">
                    <a16:creationId xmlns:a16="http://schemas.microsoft.com/office/drawing/2014/main" xmlns="" id="{08C900B2-BEB8-4E65-8811-47A6121E6DED}"/>
                  </a:ext>
                </a:extLst>
              </p:cNvPr>
              <p:cNvSpPr/>
              <p:nvPr/>
            </p:nvSpPr>
            <p:spPr>
              <a:xfrm>
                <a:off x="7708807" y="479822"/>
                <a:ext cx="2543816" cy="6474125"/>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1" name="Group 10">
              <a:extLst>
                <a:ext uri="{FF2B5EF4-FFF2-40B4-BE49-F238E27FC236}">
                  <a16:creationId xmlns:a16="http://schemas.microsoft.com/office/drawing/2014/main" xmlns="" id="{A976A94D-D5F5-4609-AF2D-3B882D9BC725}"/>
                </a:ext>
              </a:extLst>
            </p:cNvPr>
            <p:cNvGrpSpPr/>
            <p:nvPr/>
          </p:nvGrpSpPr>
          <p:grpSpPr>
            <a:xfrm rot="20073958" flipH="1">
              <a:off x="10116519" y="4915091"/>
              <a:ext cx="1567652" cy="1079675"/>
              <a:chOff x="3667032" y="1708483"/>
              <a:chExt cx="8105829" cy="5582653"/>
            </a:xfrm>
          </p:grpSpPr>
          <p:sp>
            <p:nvSpPr>
              <p:cNvPr id="68" name="Freeform: Shape 67">
                <a:extLst>
                  <a:ext uri="{FF2B5EF4-FFF2-40B4-BE49-F238E27FC236}">
                    <a16:creationId xmlns:a16="http://schemas.microsoft.com/office/drawing/2014/main" xmlns="" id="{740A6B72-633A-4964-96B3-9A148FF849E3}"/>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9" name="Freeform: Shape 68">
                <a:extLst>
                  <a:ext uri="{FF2B5EF4-FFF2-40B4-BE49-F238E27FC236}">
                    <a16:creationId xmlns:a16="http://schemas.microsoft.com/office/drawing/2014/main" xmlns="" id="{D40146B1-3180-4707-A6DC-BE5793CED9D6}"/>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0" name="Freeform: Shape 69">
                <a:extLst>
                  <a:ext uri="{FF2B5EF4-FFF2-40B4-BE49-F238E27FC236}">
                    <a16:creationId xmlns:a16="http://schemas.microsoft.com/office/drawing/2014/main" xmlns="" id="{C3449BE2-6176-4D30-83D2-ECFFDA807081}"/>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1" name="Freeform: Shape 70">
                <a:extLst>
                  <a:ext uri="{FF2B5EF4-FFF2-40B4-BE49-F238E27FC236}">
                    <a16:creationId xmlns:a16="http://schemas.microsoft.com/office/drawing/2014/main" xmlns="" id="{F690578B-BAFF-4522-B53E-124719FB9CB4}"/>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2" name="Freeform: Shape 71">
                <a:extLst>
                  <a:ext uri="{FF2B5EF4-FFF2-40B4-BE49-F238E27FC236}">
                    <a16:creationId xmlns:a16="http://schemas.microsoft.com/office/drawing/2014/main" xmlns="" id="{4AB707A8-EA14-46A6-8FC3-D68EA3DAE488}"/>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3" name="Freeform: Shape 72">
                <a:extLst>
                  <a:ext uri="{FF2B5EF4-FFF2-40B4-BE49-F238E27FC236}">
                    <a16:creationId xmlns:a16="http://schemas.microsoft.com/office/drawing/2014/main" xmlns="" id="{DFACE692-69BE-47D3-A277-BB3F38656D9D}"/>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4" name="Freeform: Shape 73">
                <a:extLst>
                  <a:ext uri="{FF2B5EF4-FFF2-40B4-BE49-F238E27FC236}">
                    <a16:creationId xmlns:a16="http://schemas.microsoft.com/office/drawing/2014/main" xmlns="" id="{954A49EC-DAF5-4715-9944-D53F451E73F1}"/>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grpSp>
          <p:nvGrpSpPr>
            <p:cNvPr id="12" name="Group 11">
              <a:extLst>
                <a:ext uri="{FF2B5EF4-FFF2-40B4-BE49-F238E27FC236}">
                  <a16:creationId xmlns:a16="http://schemas.microsoft.com/office/drawing/2014/main" xmlns="" id="{6007B31D-6309-4FEE-83CE-4452D872DECC}"/>
                </a:ext>
              </a:extLst>
            </p:cNvPr>
            <p:cNvGrpSpPr/>
            <p:nvPr/>
          </p:nvGrpSpPr>
          <p:grpSpPr>
            <a:xfrm rot="20073958" flipH="1">
              <a:off x="10286237" y="3877079"/>
              <a:ext cx="981094" cy="675699"/>
              <a:chOff x="3667032" y="1708483"/>
              <a:chExt cx="8105829" cy="5582653"/>
            </a:xfrm>
          </p:grpSpPr>
          <p:sp>
            <p:nvSpPr>
              <p:cNvPr id="61" name="Freeform: Shape 60">
                <a:extLst>
                  <a:ext uri="{FF2B5EF4-FFF2-40B4-BE49-F238E27FC236}">
                    <a16:creationId xmlns:a16="http://schemas.microsoft.com/office/drawing/2014/main" xmlns="" id="{1CB31229-7923-4315-A7F1-07E855DAD1F4}"/>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2" name="Freeform: Shape 61">
                <a:extLst>
                  <a:ext uri="{FF2B5EF4-FFF2-40B4-BE49-F238E27FC236}">
                    <a16:creationId xmlns:a16="http://schemas.microsoft.com/office/drawing/2014/main" xmlns="" id="{F7B98F86-BEAF-423D-975C-4B92B5FDC512}"/>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3" name="Freeform: Shape 62">
                <a:extLst>
                  <a:ext uri="{FF2B5EF4-FFF2-40B4-BE49-F238E27FC236}">
                    <a16:creationId xmlns:a16="http://schemas.microsoft.com/office/drawing/2014/main" xmlns="" id="{90F2BEF7-178D-4E9F-A397-45BE0BA52373}"/>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4" name="Freeform: Shape 63">
                <a:extLst>
                  <a:ext uri="{FF2B5EF4-FFF2-40B4-BE49-F238E27FC236}">
                    <a16:creationId xmlns:a16="http://schemas.microsoft.com/office/drawing/2014/main" xmlns="" id="{BA5D33CC-72BA-4ED3-929D-BBFA7047CAEB}"/>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5" name="Freeform: Shape 64">
                <a:extLst>
                  <a:ext uri="{FF2B5EF4-FFF2-40B4-BE49-F238E27FC236}">
                    <a16:creationId xmlns:a16="http://schemas.microsoft.com/office/drawing/2014/main" xmlns="" id="{3CC7AFB0-C00A-4EA5-882E-D3826B7397E3}"/>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6" name="Freeform: Shape 65">
                <a:extLst>
                  <a:ext uri="{FF2B5EF4-FFF2-40B4-BE49-F238E27FC236}">
                    <a16:creationId xmlns:a16="http://schemas.microsoft.com/office/drawing/2014/main" xmlns="" id="{19394C8E-A74F-4AF5-97C7-95FA1AE0B925}"/>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7" name="Freeform: Shape 66">
                <a:extLst>
                  <a:ext uri="{FF2B5EF4-FFF2-40B4-BE49-F238E27FC236}">
                    <a16:creationId xmlns:a16="http://schemas.microsoft.com/office/drawing/2014/main" xmlns="" id="{3B1FA5F8-EF79-4816-A8B5-F00DAEE0012E}"/>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3" name="Group 12">
              <a:extLst>
                <a:ext uri="{FF2B5EF4-FFF2-40B4-BE49-F238E27FC236}">
                  <a16:creationId xmlns:a16="http://schemas.microsoft.com/office/drawing/2014/main" xmlns="" id="{9906C50D-6583-4C6C-ABB6-604D442DC368}"/>
                </a:ext>
              </a:extLst>
            </p:cNvPr>
            <p:cNvGrpSpPr/>
            <p:nvPr/>
          </p:nvGrpSpPr>
          <p:grpSpPr>
            <a:xfrm rot="20275744" flipH="1">
              <a:off x="10178216" y="1637990"/>
              <a:ext cx="1416763" cy="1605575"/>
              <a:chOff x="5365048" y="479821"/>
              <a:chExt cx="8036930" cy="9108010"/>
            </a:xfrm>
          </p:grpSpPr>
          <p:sp>
            <p:nvSpPr>
              <p:cNvPr id="54" name="Freeform: Shape 53">
                <a:extLst>
                  <a:ext uri="{FF2B5EF4-FFF2-40B4-BE49-F238E27FC236}">
                    <a16:creationId xmlns:a16="http://schemas.microsoft.com/office/drawing/2014/main" xmlns="" id="{808F829E-4B0D-47BC-9880-012A7B65B548}"/>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5" name="Freeform: Shape 54">
                <a:extLst>
                  <a:ext uri="{FF2B5EF4-FFF2-40B4-BE49-F238E27FC236}">
                    <a16:creationId xmlns:a16="http://schemas.microsoft.com/office/drawing/2014/main" xmlns="" id="{8269D359-37D2-4469-A657-9DEA3B2D2262}"/>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6" name="Freeform: Shape 55">
                <a:extLst>
                  <a:ext uri="{FF2B5EF4-FFF2-40B4-BE49-F238E27FC236}">
                    <a16:creationId xmlns:a16="http://schemas.microsoft.com/office/drawing/2014/main" xmlns="" id="{467DC549-A083-4C11-B1F7-D33B745CEB70}"/>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7" name="Freeform: Shape 56">
                <a:extLst>
                  <a:ext uri="{FF2B5EF4-FFF2-40B4-BE49-F238E27FC236}">
                    <a16:creationId xmlns:a16="http://schemas.microsoft.com/office/drawing/2014/main" xmlns="" id="{F365A485-8177-48F1-9A43-F6CE27A2C7B7}"/>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8" name="Freeform: Shape 57">
                <a:extLst>
                  <a:ext uri="{FF2B5EF4-FFF2-40B4-BE49-F238E27FC236}">
                    <a16:creationId xmlns:a16="http://schemas.microsoft.com/office/drawing/2014/main" xmlns="" id="{989E9088-2ED8-4F34-BFA9-2DD62230872B}"/>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9" name="Freeform: Shape 58">
                <a:extLst>
                  <a:ext uri="{FF2B5EF4-FFF2-40B4-BE49-F238E27FC236}">
                    <a16:creationId xmlns:a16="http://schemas.microsoft.com/office/drawing/2014/main" xmlns="" id="{BE4B2C34-F66A-4F3B-AA9F-56FC53F89CEF}"/>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0" name="Freeform: Shape 59">
                <a:extLst>
                  <a:ext uri="{FF2B5EF4-FFF2-40B4-BE49-F238E27FC236}">
                    <a16:creationId xmlns:a16="http://schemas.microsoft.com/office/drawing/2014/main" xmlns="" id="{3167BC9F-BC21-4515-AE1E-1158D9F512BD}"/>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4" name="Group 13">
              <a:extLst>
                <a:ext uri="{FF2B5EF4-FFF2-40B4-BE49-F238E27FC236}">
                  <a16:creationId xmlns:a16="http://schemas.microsoft.com/office/drawing/2014/main" xmlns="" id="{35C7950D-0081-4FDD-96BF-00DC700C4892}"/>
                </a:ext>
              </a:extLst>
            </p:cNvPr>
            <p:cNvGrpSpPr/>
            <p:nvPr/>
          </p:nvGrpSpPr>
          <p:grpSpPr>
            <a:xfrm rot="20275744" flipH="1">
              <a:off x="11852978" y="2424207"/>
              <a:ext cx="1074020" cy="1217154"/>
              <a:chOff x="5365048" y="479821"/>
              <a:chExt cx="8036930" cy="9108010"/>
            </a:xfrm>
          </p:grpSpPr>
          <p:sp>
            <p:nvSpPr>
              <p:cNvPr id="47" name="Freeform: Shape 46">
                <a:extLst>
                  <a:ext uri="{FF2B5EF4-FFF2-40B4-BE49-F238E27FC236}">
                    <a16:creationId xmlns:a16="http://schemas.microsoft.com/office/drawing/2014/main" xmlns="" id="{1CA22296-76B6-4C9D-A610-6C234C29F810}"/>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8" name="Freeform: Shape 47">
                <a:extLst>
                  <a:ext uri="{FF2B5EF4-FFF2-40B4-BE49-F238E27FC236}">
                    <a16:creationId xmlns:a16="http://schemas.microsoft.com/office/drawing/2014/main" xmlns="" id="{86D450B3-B290-4F17-9A82-ABF9DF1DE5B0}"/>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9" name="Freeform: Shape 48">
                <a:extLst>
                  <a:ext uri="{FF2B5EF4-FFF2-40B4-BE49-F238E27FC236}">
                    <a16:creationId xmlns:a16="http://schemas.microsoft.com/office/drawing/2014/main" xmlns="" id="{65C16229-0C2F-41DC-BDD8-EC1081297450}"/>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0" name="Freeform: Shape 49">
                <a:extLst>
                  <a:ext uri="{FF2B5EF4-FFF2-40B4-BE49-F238E27FC236}">
                    <a16:creationId xmlns:a16="http://schemas.microsoft.com/office/drawing/2014/main" xmlns="" id="{0601B9C8-2FDF-477E-9898-91C87ECB21E0}"/>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1" name="Freeform: Shape 50">
                <a:extLst>
                  <a:ext uri="{FF2B5EF4-FFF2-40B4-BE49-F238E27FC236}">
                    <a16:creationId xmlns:a16="http://schemas.microsoft.com/office/drawing/2014/main" xmlns="" id="{EFB32CC0-4F88-4E41-9F2F-C9FCCAC1CBA6}"/>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2" name="Freeform: Shape 51">
                <a:extLst>
                  <a:ext uri="{FF2B5EF4-FFF2-40B4-BE49-F238E27FC236}">
                    <a16:creationId xmlns:a16="http://schemas.microsoft.com/office/drawing/2014/main" xmlns="" id="{88873582-36C3-48D4-AD0B-DE9A6BF6252D}"/>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53" name="Freeform: Shape 52">
                <a:extLst>
                  <a:ext uri="{FF2B5EF4-FFF2-40B4-BE49-F238E27FC236}">
                    <a16:creationId xmlns:a16="http://schemas.microsoft.com/office/drawing/2014/main" xmlns="" id="{450CDD60-666F-4A75-92B6-5F5B797CA585}"/>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5" name="Group 14">
              <a:extLst>
                <a:ext uri="{FF2B5EF4-FFF2-40B4-BE49-F238E27FC236}">
                  <a16:creationId xmlns:a16="http://schemas.microsoft.com/office/drawing/2014/main" xmlns="" id="{919CC631-F3D5-474F-8835-1087B1EC8E3C}"/>
                </a:ext>
              </a:extLst>
            </p:cNvPr>
            <p:cNvGrpSpPr/>
            <p:nvPr/>
          </p:nvGrpSpPr>
          <p:grpSpPr>
            <a:xfrm rot="21043784" flipH="1">
              <a:off x="12949687" y="4848328"/>
              <a:ext cx="885221" cy="609671"/>
              <a:chOff x="3667032" y="1708483"/>
              <a:chExt cx="8105829" cy="5582653"/>
            </a:xfrm>
          </p:grpSpPr>
          <p:sp>
            <p:nvSpPr>
              <p:cNvPr id="40" name="Freeform: Shape 39">
                <a:extLst>
                  <a:ext uri="{FF2B5EF4-FFF2-40B4-BE49-F238E27FC236}">
                    <a16:creationId xmlns:a16="http://schemas.microsoft.com/office/drawing/2014/main" xmlns="" id="{A7B7CA39-7C1C-432E-93DF-FAE40EA0AB39}"/>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1" name="Freeform: Shape 40">
                <a:extLst>
                  <a:ext uri="{FF2B5EF4-FFF2-40B4-BE49-F238E27FC236}">
                    <a16:creationId xmlns:a16="http://schemas.microsoft.com/office/drawing/2014/main" xmlns="" id="{640CE090-27A0-41ED-937D-63A8F2040B1C}"/>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2" name="Freeform: Shape 41">
                <a:extLst>
                  <a:ext uri="{FF2B5EF4-FFF2-40B4-BE49-F238E27FC236}">
                    <a16:creationId xmlns:a16="http://schemas.microsoft.com/office/drawing/2014/main" xmlns="" id="{B9B6C874-B96E-479C-B875-CD48504853E6}"/>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3" name="Freeform: Shape 42">
                <a:extLst>
                  <a:ext uri="{FF2B5EF4-FFF2-40B4-BE49-F238E27FC236}">
                    <a16:creationId xmlns:a16="http://schemas.microsoft.com/office/drawing/2014/main" xmlns="" id="{94ADC981-020F-42C6-B668-1DF08572540E}"/>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4" name="Freeform: Shape 43">
                <a:extLst>
                  <a:ext uri="{FF2B5EF4-FFF2-40B4-BE49-F238E27FC236}">
                    <a16:creationId xmlns:a16="http://schemas.microsoft.com/office/drawing/2014/main" xmlns="" id="{7D9D223F-EDB4-45BE-B370-2D29C457CD68}"/>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5" name="Freeform: Shape 44">
                <a:extLst>
                  <a:ext uri="{FF2B5EF4-FFF2-40B4-BE49-F238E27FC236}">
                    <a16:creationId xmlns:a16="http://schemas.microsoft.com/office/drawing/2014/main" xmlns="" id="{79D71484-C93C-48F4-A2FE-561C923EA019}"/>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6" name="Freeform: Shape 45">
                <a:extLst>
                  <a:ext uri="{FF2B5EF4-FFF2-40B4-BE49-F238E27FC236}">
                    <a16:creationId xmlns:a16="http://schemas.microsoft.com/office/drawing/2014/main" xmlns="" id="{62E6484E-1FD7-43AF-AD13-0D31529E1F13}"/>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6" name="Group 15">
              <a:extLst>
                <a:ext uri="{FF2B5EF4-FFF2-40B4-BE49-F238E27FC236}">
                  <a16:creationId xmlns:a16="http://schemas.microsoft.com/office/drawing/2014/main" xmlns="" id="{FC21BC80-4CA6-4B86-840F-9C3517060099}"/>
                </a:ext>
              </a:extLst>
            </p:cNvPr>
            <p:cNvGrpSpPr/>
            <p:nvPr/>
          </p:nvGrpSpPr>
          <p:grpSpPr>
            <a:xfrm rot="21043784" flipH="1">
              <a:off x="9098407" y="3250270"/>
              <a:ext cx="740471" cy="509978"/>
              <a:chOff x="3667032" y="1708483"/>
              <a:chExt cx="8105829" cy="5582653"/>
            </a:xfrm>
          </p:grpSpPr>
          <p:sp>
            <p:nvSpPr>
              <p:cNvPr id="33" name="Freeform: Shape 32">
                <a:extLst>
                  <a:ext uri="{FF2B5EF4-FFF2-40B4-BE49-F238E27FC236}">
                    <a16:creationId xmlns:a16="http://schemas.microsoft.com/office/drawing/2014/main" xmlns="" id="{FFC7FEB3-8A5C-467E-A3AA-5AD91CF423C5}"/>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4" name="Freeform: Shape 33">
                <a:extLst>
                  <a:ext uri="{FF2B5EF4-FFF2-40B4-BE49-F238E27FC236}">
                    <a16:creationId xmlns:a16="http://schemas.microsoft.com/office/drawing/2014/main" xmlns="" id="{071F25F0-0699-4A26-A1F3-ACBC2D108891}"/>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5" name="Freeform: Shape 34">
                <a:extLst>
                  <a:ext uri="{FF2B5EF4-FFF2-40B4-BE49-F238E27FC236}">
                    <a16:creationId xmlns:a16="http://schemas.microsoft.com/office/drawing/2014/main" xmlns="" id="{C6D21C08-5954-464C-9CFF-1F895A0B30A4}"/>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6" name="Freeform: Shape 35">
                <a:extLst>
                  <a:ext uri="{FF2B5EF4-FFF2-40B4-BE49-F238E27FC236}">
                    <a16:creationId xmlns:a16="http://schemas.microsoft.com/office/drawing/2014/main" xmlns="" id="{E918EED3-9B79-4A7D-83FA-C87BD3E71C6D}"/>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7" name="Freeform: Shape 36">
                <a:extLst>
                  <a:ext uri="{FF2B5EF4-FFF2-40B4-BE49-F238E27FC236}">
                    <a16:creationId xmlns:a16="http://schemas.microsoft.com/office/drawing/2014/main" xmlns="" id="{01F6A468-F3F6-4D6A-B01D-EBA40414DE21}"/>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8" name="Freeform: Shape 37">
                <a:extLst>
                  <a:ext uri="{FF2B5EF4-FFF2-40B4-BE49-F238E27FC236}">
                    <a16:creationId xmlns:a16="http://schemas.microsoft.com/office/drawing/2014/main" xmlns="" id="{9AA2A404-4E51-4573-801E-16F593AE80CC}"/>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9" name="Freeform: Shape 38">
                <a:extLst>
                  <a:ext uri="{FF2B5EF4-FFF2-40B4-BE49-F238E27FC236}">
                    <a16:creationId xmlns:a16="http://schemas.microsoft.com/office/drawing/2014/main" xmlns="" id="{EA53B2F4-33BE-43E3-8D64-A0FDE9F5C1E9}"/>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7" name="Group 16">
              <a:extLst>
                <a:ext uri="{FF2B5EF4-FFF2-40B4-BE49-F238E27FC236}">
                  <a16:creationId xmlns:a16="http://schemas.microsoft.com/office/drawing/2014/main" xmlns="" id="{9B55A05E-2313-42CE-9400-F183431BF3F9}"/>
                </a:ext>
              </a:extLst>
            </p:cNvPr>
            <p:cNvGrpSpPr/>
            <p:nvPr/>
          </p:nvGrpSpPr>
          <p:grpSpPr>
            <a:xfrm rot="20275744" flipH="1">
              <a:off x="12999428" y="1262387"/>
              <a:ext cx="1627254" cy="1844118"/>
              <a:chOff x="5365048" y="479821"/>
              <a:chExt cx="8036930" cy="9108010"/>
            </a:xfrm>
          </p:grpSpPr>
          <p:sp>
            <p:nvSpPr>
              <p:cNvPr id="26" name="Freeform: Shape 25">
                <a:extLst>
                  <a:ext uri="{FF2B5EF4-FFF2-40B4-BE49-F238E27FC236}">
                    <a16:creationId xmlns:a16="http://schemas.microsoft.com/office/drawing/2014/main" xmlns="" id="{BBB9D8D4-3653-400C-B38B-A809350EA55B}"/>
                  </a:ext>
                </a:extLst>
              </p:cNvPr>
              <p:cNvSpPr/>
              <p:nvPr/>
            </p:nvSpPr>
            <p:spPr>
              <a:xfrm>
                <a:off x="11674969" y="8268753"/>
                <a:ext cx="1052700" cy="1319078"/>
              </a:xfrm>
              <a:custGeom>
                <a:avLst/>
                <a:gdLst>
                  <a:gd name="connsiteX0" fmla="*/ 0 w 266700"/>
                  <a:gd name="connsiteY0" fmla="*/ 0 h 438150"/>
                  <a:gd name="connsiteX1" fmla="*/ 19050 w 266700"/>
                  <a:gd name="connsiteY1" fmla="*/ 438150 h 438150"/>
                  <a:gd name="connsiteX2" fmla="*/ 266700 w 266700"/>
                  <a:gd name="connsiteY2" fmla="*/ 76200 h 438150"/>
                  <a:gd name="connsiteX3" fmla="*/ 0 w 266700"/>
                  <a:gd name="connsiteY3" fmla="*/ 0 h 438150"/>
                  <a:gd name="connsiteX0" fmla="*/ 0 w 366579"/>
                  <a:gd name="connsiteY0" fmla="*/ 0 h 459339"/>
                  <a:gd name="connsiteX1" fmla="*/ 366579 w 366579"/>
                  <a:gd name="connsiteY1" fmla="*/ 459339 h 459339"/>
                  <a:gd name="connsiteX2" fmla="*/ 266700 w 366579"/>
                  <a:gd name="connsiteY2" fmla="*/ 76200 h 459339"/>
                  <a:gd name="connsiteX3" fmla="*/ 0 w 366579"/>
                  <a:gd name="connsiteY3" fmla="*/ 0 h 459339"/>
                </a:gdLst>
                <a:ahLst/>
                <a:cxnLst>
                  <a:cxn ang="0">
                    <a:pos x="connsiteX0" y="connsiteY0"/>
                  </a:cxn>
                  <a:cxn ang="0">
                    <a:pos x="connsiteX1" y="connsiteY1"/>
                  </a:cxn>
                  <a:cxn ang="0">
                    <a:pos x="connsiteX2" y="connsiteY2"/>
                  </a:cxn>
                  <a:cxn ang="0">
                    <a:pos x="connsiteX3" y="connsiteY3"/>
                  </a:cxn>
                </a:cxnLst>
                <a:rect l="l" t="t" r="r" b="b"/>
                <a:pathLst>
                  <a:path w="366579" h="459339">
                    <a:moveTo>
                      <a:pt x="0" y="0"/>
                    </a:moveTo>
                    <a:lnTo>
                      <a:pt x="366579" y="459339"/>
                    </a:lnTo>
                    <a:lnTo>
                      <a:pt x="266700" y="76200"/>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7" name="Freeform: Shape 26">
                <a:extLst>
                  <a:ext uri="{FF2B5EF4-FFF2-40B4-BE49-F238E27FC236}">
                    <a16:creationId xmlns:a16="http://schemas.microsoft.com/office/drawing/2014/main" xmlns="" id="{D66409B5-9B20-43C9-B3DB-571E394DF553}"/>
                  </a:ext>
                </a:extLst>
              </p:cNvPr>
              <p:cNvSpPr/>
              <p:nvPr/>
            </p:nvSpPr>
            <p:spPr>
              <a:xfrm>
                <a:off x="9107326" y="6879846"/>
                <a:ext cx="3333521" cy="1613816"/>
              </a:xfrm>
              <a:custGeom>
                <a:avLst/>
                <a:gdLst>
                  <a:gd name="connsiteX0" fmla="*/ 1219200 w 1219200"/>
                  <a:gd name="connsiteY0" fmla="*/ 561975 h 561975"/>
                  <a:gd name="connsiteX1" fmla="*/ 438150 w 1219200"/>
                  <a:gd name="connsiteY1" fmla="*/ 0 h 561975"/>
                  <a:gd name="connsiteX2" fmla="*/ 0 w 1219200"/>
                  <a:gd name="connsiteY2" fmla="*/ 361950 h 561975"/>
                  <a:gd name="connsiteX3" fmla="*/ 1219200 w 1219200"/>
                  <a:gd name="connsiteY3" fmla="*/ 561975 h 561975"/>
                  <a:gd name="connsiteX0" fmla="*/ 1158170 w 1158170"/>
                  <a:gd name="connsiteY0" fmla="*/ 561975 h 561975"/>
                  <a:gd name="connsiteX1" fmla="*/ 377120 w 1158170"/>
                  <a:gd name="connsiteY1" fmla="*/ 0 h 561975"/>
                  <a:gd name="connsiteX2" fmla="*/ 0 w 1158170"/>
                  <a:gd name="connsiteY2" fmla="*/ 375217 h 561975"/>
                  <a:gd name="connsiteX3" fmla="*/ 1158170 w 1158170"/>
                  <a:gd name="connsiteY3" fmla="*/ 561975 h 561975"/>
                  <a:gd name="connsiteX0" fmla="*/ 1160823 w 1160823"/>
                  <a:gd name="connsiteY0" fmla="*/ 561975 h 561975"/>
                  <a:gd name="connsiteX1" fmla="*/ 379773 w 1160823"/>
                  <a:gd name="connsiteY1" fmla="*/ 0 h 561975"/>
                  <a:gd name="connsiteX2" fmla="*/ 0 w 1160823"/>
                  <a:gd name="connsiteY2" fmla="*/ 367257 h 561975"/>
                  <a:gd name="connsiteX3" fmla="*/ 1160823 w 1160823"/>
                  <a:gd name="connsiteY3" fmla="*/ 561975 h 561975"/>
                </a:gdLst>
                <a:ahLst/>
                <a:cxnLst>
                  <a:cxn ang="0">
                    <a:pos x="connsiteX0" y="connsiteY0"/>
                  </a:cxn>
                  <a:cxn ang="0">
                    <a:pos x="connsiteX1" y="connsiteY1"/>
                  </a:cxn>
                  <a:cxn ang="0">
                    <a:pos x="connsiteX2" y="connsiteY2"/>
                  </a:cxn>
                  <a:cxn ang="0">
                    <a:pos x="connsiteX3" y="connsiteY3"/>
                  </a:cxn>
                </a:cxnLst>
                <a:rect l="l" t="t" r="r" b="b"/>
                <a:pathLst>
                  <a:path w="1160823" h="561975">
                    <a:moveTo>
                      <a:pt x="1160823" y="561975"/>
                    </a:moveTo>
                    <a:lnTo>
                      <a:pt x="379773" y="0"/>
                    </a:lnTo>
                    <a:lnTo>
                      <a:pt x="0" y="367257"/>
                    </a:lnTo>
                    <a:lnTo>
                      <a:pt x="1160823" y="561975"/>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8" name="Freeform: Shape 27">
                <a:extLst>
                  <a:ext uri="{FF2B5EF4-FFF2-40B4-BE49-F238E27FC236}">
                    <a16:creationId xmlns:a16="http://schemas.microsoft.com/office/drawing/2014/main" xmlns="" id="{4B534EBE-B982-4CAB-B96C-88E1B667719C}"/>
                  </a:ext>
                </a:extLst>
              </p:cNvPr>
              <p:cNvSpPr/>
              <p:nvPr/>
            </p:nvSpPr>
            <p:spPr>
              <a:xfrm>
                <a:off x="5365048" y="5540922"/>
                <a:ext cx="1132617" cy="452885"/>
              </a:xfrm>
              <a:custGeom>
                <a:avLst/>
                <a:gdLst>
                  <a:gd name="connsiteX0" fmla="*/ 133350 w 276225"/>
                  <a:gd name="connsiteY0" fmla="*/ 0 h 200025"/>
                  <a:gd name="connsiteX1" fmla="*/ 0 w 276225"/>
                  <a:gd name="connsiteY1" fmla="*/ 200025 h 200025"/>
                  <a:gd name="connsiteX2" fmla="*/ 276225 w 276225"/>
                  <a:gd name="connsiteY2" fmla="*/ 152400 h 200025"/>
                  <a:gd name="connsiteX3" fmla="*/ 133350 w 276225"/>
                  <a:gd name="connsiteY3" fmla="*/ 0 h 200025"/>
                  <a:gd name="connsiteX0" fmla="*/ 157232 w 276225"/>
                  <a:gd name="connsiteY0" fmla="*/ 0 h 205332"/>
                  <a:gd name="connsiteX1" fmla="*/ 0 w 276225"/>
                  <a:gd name="connsiteY1" fmla="*/ 205332 h 205332"/>
                  <a:gd name="connsiteX2" fmla="*/ 276225 w 276225"/>
                  <a:gd name="connsiteY2" fmla="*/ 157707 h 205332"/>
                  <a:gd name="connsiteX3" fmla="*/ 157232 w 276225"/>
                  <a:gd name="connsiteY3" fmla="*/ 0 h 205332"/>
                  <a:gd name="connsiteX0" fmla="*/ 275415 w 394408"/>
                  <a:gd name="connsiteY0" fmla="*/ 0 h 157707"/>
                  <a:gd name="connsiteX1" fmla="*/ 0 w 394408"/>
                  <a:gd name="connsiteY1" fmla="*/ 150097 h 157707"/>
                  <a:gd name="connsiteX2" fmla="*/ 394408 w 394408"/>
                  <a:gd name="connsiteY2" fmla="*/ 157707 h 157707"/>
                  <a:gd name="connsiteX3" fmla="*/ 275415 w 394408"/>
                  <a:gd name="connsiteY3" fmla="*/ 0 h 157707"/>
                </a:gdLst>
                <a:ahLst/>
                <a:cxnLst>
                  <a:cxn ang="0">
                    <a:pos x="connsiteX0" y="connsiteY0"/>
                  </a:cxn>
                  <a:cxn ang="0">
                    <a:pos x="connsiteX1" y="connsiteY1"/>
                  </a:cxn>
                  <a:cxn ang="0">
                    <a:pos x="connsiteX2" y="connsiteY2"/>
                  </a:cxn>
                  <a:cxn ang="0">
                    <a:pos x="connsiteX3" y="connsiteY3"/>
                  </a:cxn>
                </a:cxnLst>
                <a:rect l="l" t="t" r="r" b="b"/>
                <a:pathLst>
                  <a:path w="394408" h="157707">
                    <a:moveTo>
                      <a:pt x="275415" y="0"/>
                    </a:moveTo>
                    <a:lnTo>
                      <a:pt x="0" y="150097"/>
                    </a:lnTo>
                    <a:lnTo>
                      <a:pt x="394408" y="157707"/>
                    </a:lnTo>
                    <a:lnTo>
                      <a:pt x="27541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9" name="Freeform: Shape 28">
                <a:extLst>
                  <a:ext uri="{FF2B5EF4-FFF2-40B4-BE49-F238E27FC236}">
                    <a16:creationId xmlns:a16="http://schemas.microsoft.com/office/drawing/2014/main" xmlns="" id="{CD094AED-B320-4F63-B7FA-D1081B3FF00F}"/>
                  </a:ext>
                </a:extLst>
              </p:cNvPr>
              <p:cNvSpPr/>
              <p:nvPr/>
            </p:nvSpPr>
            <p:spPr>
              <a:xfrm>
                <a:off x="6149698" y="5215816"/>
                <a:ext cx="1586463" cy="2373441"/>
              </a:xfrm>
              <a:custGeom>
                <a:avLst/>
                <a:gdLst>
                  <a:gd name="connsiteX0" fmla="*/ 552450 w 552450"/>
                  <a:gd name="connsiteY0" fmla="*/ 0 h 847725"/>
                  <a:gd name="connsiteX1" fmla="*/ 0 w 552450"/>
                  <a:gd name="connsiteY1" fmla="*/ 114300 h 847725"/>
                  <a:gd name="connsiteX2" fmla="*/ 523875 w 552450"/>
                  <a:gd name="connsiteY2" fmla="*/ 847725 h 847725"/>
                  <a:gd name="connsiteX3" fmla="*/ 552450 w 552450"/>
                  <a:gd name="connsiteY3" fmla="*/ 0 h 847725"/>
                  <a:gd name="connsiteX0" fmla="*/ 552450 w 552450"/>
                  <a:gd name="connsiteY0" fmla="*/ 0 h 826497"/>
                  <a:gd name="connsiteX1" fmla="*/ 0 w 552450"/>
                  <a:gd name="connsiteY1" fmla="*/ 114300 h 826497"/>
                  <a:gd name="connsiteX2" fmla="*/ 502647 w 552450"/>
                  <a:gd name="connsiteY2" fmla="*/ 826497 h 826497"/>
                  <a:gd name="connsiteX3" fmla="*/ 552450 w 552450"/>
                  <a:gd name="connsiteY3" fmla="*/ 0 h 826497"/>
                </a:gdLst>
                <a:ahLst/>
                <a:cxnLst>
                  <a:cxn ang="0">
                    <a:pos x="connsiteX0" y="connsiteY0"/>
                  </a:cxn>
                  <a:cxn ang="0">
                    <a:pos x="connsiteX1" y="connsiteY1"/>
                  </a:cxn>
                  <a:cxn ang="0">
                    <a:pos x="connsiteX2" y="connsiteY2"/>
                  </a:cxn>
                  <a:cxn ang="0">
                    <a:pos x="connsiteX3" y="connsiteY3"/>
                  </a:cxn>
                </a:cxnLst>
                <a:rect l="l" t="t" r="r" b="b"/>
                <a:pathLst>
                  <a:path w="552450" h="826497">
                    <a:moveTo>
                      <a:pt x="552450" y="0"/>
                    </a:moveTo>
                    <a:lnTo>
                      <a:pt x="0" y="114300"/>
                    </a:lnTo>
                    <a:lnTo>
                      <a:pt x="502647" y="826497"/>
                    </a:lnTo>
                    <a:lnTo>
                      <a:pt x="55245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0" name="Freeform: Shape 29">
                <a:extLst>
                  <a:ext uri="{FF2B5EF4-FFF2-40B4-BE49-F238E27FC236}">
                    <a16:creationId xmlns:a16="http://schemas.microsoft.com/office/drawing/2014/main" xmlns="" id="{EF2CB90B-4C6F-428E-9A21-9CF239A6B313}"/>
                  </a:ext>
                </a:extLst>
              </p:cNvPr>
              <p:cNvSpPr/>
              <p:nvPr/>
            </p:nvSpPr>
            <p:spPr>
              <a:xfrm>
                <a:off x="9871174" y="2566277"/>
                <a:ext cx="3530804" cy="3853064"/>
              </a:xfrm>
              <a:custGeom>
                <a:avLst/>
                <a:gdLst>
                  <a:gd name="connsiteX0" fmla="*/ 1019175 w 1019175"/>
                  <a:gd name="connsiteY0" fmla="*/ 0 h 1390650"/>
                  <a:gd name="connsiteX1" fmla="*/ 0 w 1019175"/>
                  <a:gd name="connsiteY1" fmla="*/ 295275 h 1390650"/>
                  <a:gd name="connsiteX2" fmla="*/ 19050 w 1019175"/>
                  <a:gd name="connsiteY2" fmla="*/ 1390650 h 1390650"/>
                  <a:gd name="connsiteX3" fmla="*/ 1019175 w 1019175"/>
                  <a:gd name="connsiteY3" fmla="*/ 0 h 1390650"/>
                  <a:gd name="connsiteX0" fmla="*/ 1113905 w 1113905"/>
                  <a:gd name="connsiteY0" fmla="*/ 0 h 1390650"/>
                  <a:gd name="connsiteX1" fmla="*/ 0 w 1113905"/>
                  <a:gd name="connsiteY1" fmla="*/ 643150 h 1390650"/>
                  <a:gd name="connsiteX2" fmla="*/ 113780 w 1113905"/>
                  <a:gd name="connsiteY2" fmla="*/ 1390650 h 1390650"/>
                  <a:gd name="connsiteX3" fmla="*/ 1113905 w 1113905"/>
                  <a:gd name="connsiteY3" fmla="*/ 0 h 1390650"/>
                  <a:gd name="connsiteX0" fmla="*/ 1229522 w 1229522"/>
                  <a:gd name="connsiteY0" fmla="*/ 0 h 1341742"/>
                  <a:gd name="connsiteX1" fmla="*/ 0 w 1229522"/>
                  <a:gd name="connsiteY1" fmla="*/ 594242 h 1341742"/>
                  <a:gd name="connsiteX2" fmla="*/ 113780 w 1229522"/>
                  <a:gd name="connsiteY2" fmla="*/ 1341742 h 1341742"/>
                  <a:gd name="connsiteX3" fmla="*/ 1229522 w 1229522"/>
                  <a:gd name="connsiteY3" fmla="*/ 0 h 1341742"/>
                </a:gdLst>
                <a:ahLst/>
                <a:cxnLst>
                  <a:cxn ang="0">
                    <a:pos x="connsiteX0" y="connsiteY0"/>
                  </a:cxn>
                  <a:cxn ang="0">
                    <a:pos x="connsiteX1" y="connsiteY1"/>
                  </a:cxn>
                  <a:cxn ang="0">
                    <a:pos x="connsiteX2" y="connsiteY2"/>
                  </a:cxn>
                  <a:cxn ang="0">
                    <a:pos x="connsiteX3" y="connsiteY3"/>
                  </a:cxn>
                </a:cxnLst>
                <a:rect l="l" t="t" r="r" b="b"/>
                <a:pathLst>
                  <a:path w="1229522" h="1341742">
                    <a:moveTo>
                      <a:pt x="1229522" y="0"/>
                    </a:moveTo>
                    <a:lnTo>
                      <a:pt x="0" y="594242"/>
                    </a:lnTo>
                    <a:lnTo>
                      <a:pt x="113780" y="1341742"/>
                    </a:lnTo>
                    <a:lnTo>
                      <a:pt x="1229522"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1" name="Freeform: Shape 30">
                <a:extLst>
                  <a:ext uri="{FF2B5EF4-FFF2-40B4-BE49-F238E27FC236}">
                    <a16:creationId xmlns:a16="http://schemas.microsoft.com/office/drawing/2014/main" xmlns="" id="{7615928F-4E3C-4FFE-984D-F47A483C6061}"/>
                  </a:ext>
                </a:extLst>
              </p:cNvPr>
              <p:cNvSpPr/>
              <p:nvPr/>
            </p:nvSpPr>
            <p:spPr>
              <a:xfrm>
                <a:off x="7585440" y="3324702"/>
                <a:ext cx="2667179" cy="4626397"/>
              </a:xfrm>
              <a:custGeom>
                <a:avLst/>
                <a:gdLst>
                  <a:gd name="connsiteX0" fmla="*/ 528637 w 928687"/>
                  <a:gd name="connsiteY0" fmla="*/ 1628775 h 1628775"/>
                  <a:gd name="connsiteX1" fmla="*/ 0 w 928687"/>
                  <a:gd name="connsiteY1" fmla="*/ 1500188 h 1628775"/>
                  <a:gd name="connsiteX2" fmla="*/ 71437 w 928687"/>
                  <a:gd name="connsiteY2" fmla="*/ 0 h 1628775"/>
                  <a:gd name="connsiteX3" fmla="*/ 928687 w 928687"/>
                  <a:gd name="connsiteY3" fmla="*/ 1271588 h 1628775"/>
                  <a:gd name="connsiteX4" fmla="*/ 528637 w 928687"/>
                  <a:gd name="connsiteY4" fmla="*/ 1628775 h 1628775"/>
                  <a:gd name="connsiteX0" fmla="*/ 542925 w 942975"/>
                  <a:gd name="connsiteY0" fmla="*/ 1304925 h 1304925"/>
                  <a:gd name="connsiteX1" fmla="*/ 14288 w 942975"/>
                  <a:gd name="connsiteY1" fmla="*/ 1176338 h 1304925"/>
                  <a:gd name="connsiteX2" fmla="*/ 0 w 942975"/>
                  <a:gd name="connsiteY2" fmla="*/ 0 h 1304925"/>
                  <a:gd name="connsiteX3" fmla="*/ 942975 w 942975"/>
                  <a:gd name="connsiteY3" fmla="*/ 947738 h 1304925"/>
                  <a:gd name="connsiteX4" fmla="*/ 542925 w 942975"/>
                  <a:gd name="connsiteY4" fmla="*/ 1304925 h 1304925"/>
                  <a:gd name="connsiteX0" fmla="*/ 528637 w 928687"/>
                  <a:gd name="connsiteY0" fmla="*/ 1581150 h 1581150"/>
                  <a:gd name="connsiteX1" fmla="*/ 0 w 928687"/>
                  <a:gd name="connsiteY1" fmla="*/ 1452563 h 1581150"/>
                  <a:gd name="connsiteX2" fmla="*/ 61912 w 928687"/>
                  <a:gd name="connsiteY2" fmla="*/ 0 h 1581150"/>
                  <a:gd name="connsiteX3" fmla="*/ 928687 w 928687"/>
                  <a:gd name="connsiteY3" fmla="*/ 1223963 h 1581150"/>
                  <a:gd name="connsiteX4" fmla="*/ 528637 w 928687"/>
                  <a:gd name="connsiteY4" fmla="*/ 1581150 h 1581150"/>
                  <a:gd name="connsiteX0" fmla="*/ 528637 w 928687"/>
                  <a:gd name="connsiteY0" fmla="*/ 1619250 h 1619250"/>
                  <a:gd name="connsiteX1" fmla="*/ 0 w 928687"/>
                  <a:gd name="connsiteY1" fmla="*/ 1490663 h 1619250"/>
                  <a:gd name="connsiteX2" fmla="*/ 42862 w 928687"/>
                  <a:gd name="connsiteY2" fmla="*/ 0 h 1619250"/>
                  <a:gd name="connsiteX3" fmla="*/ 928687 w 928687"/>
                  <a:gd name="connsiteY3" fmla="*/ 1262063 h 1619250"/>
                  <a:gd name="connsiteX4" fmla="*/ 528637 w 928687"/>
                  <a:gd name="connsiteY4" fmla="*/ 1619250 h 1619250"/>
                  <a:gd name="connsiteX0" fmla="*/ 528637 w 928687"/>
                  <a:gd name="connsiteY0" fmla="*/ 1614196 h 1614196"/>
                  <a:gd name="connsiteX1" fmla="*/ 0 w 928687"/>
                  <a:gd name="connsiteY1" fmla="*/ 1485609 h 1614196"/>
                  <a:gd name="connsiteX2" fmla="*/ 47916 w 928687"/>
                  <a:gd name="connsiteY2" fmla="*/ 0 h 1614196"/>
                  <a:gd name="connsiteX3" fmla="*/ 928687 w 928687"/>
                  <a:gd name="connsiteY3" fmla="*/ 1257009 h 1614196"/>
                  <a:gd name="connsiteX4" fmla="*/ 528637 w 928687"/>
                  <a:gd name="connsiteY4" fmla="*/ 1614196 h 1614196"/>
                  <a:gd name="connsiteX0" fmla="*/ 528637 w 928687"/>
                  <a:gd name="connsiteY0" fmla="*/ 1442351 h 1442351"/>
                  <a:gd name="connsiteX1" fmla="*/ 0 w 928687"/>
                  <a:gd name="connsiteY1" fmla="*/ 1313764 h 1442351"/>
                  <a:gd name="connsiteX2" fmla="*/ 2427 w 928687"/>
                  <a:gd name="connsiteY2" fmla="*/ 0 h 1442351"/>
                  <a:gd name="connsiteX3" fmla="*/ 928687 w 928687"/>
                  <a:gd name="connsiteY3" fmla="*/ 1085164 h 1442351"/>
                  <a:gd name="connsiteX4" fmla="*/ 528637 w 928687"/>
                  <a:gd name="connsiteY4" fmla="*/ 1442351 h 1442351"/>
                  <a:gd name="connsiteX0" fmla="*/ 528637 w 928687"/>
                  <a:gd name="connsiteY0" fmla="*/ 1624305 h 1624305"/>
                  <a:gd name="connsiteX1" fmla="*/ 0 w 928687"/>
                  <a:gd name="connsiteY1" fmla="*/ 1495718 h 1624305"/>
                  <a:gd name="connsiteX2" fmla="*/ 47916 w 928687"/>
                  <a:gd name="connsiteY2" fmla="*/ 0 h 1624305"/>
                  <a:gd name="connsiteX3" fmla="*/ 928687 w 928687"/>
                  <a:gd name="connsiteY3" fmla="*/ 1267118 h 1624305"/>
                  <a:gd name="connsiteX4" fmla="*/ 528637 w 928687"/>
                  <a:gd name="connsiteY4" fmla="*/ 1624305 h 1624305"/>
                  <a:gd name="connsiteX0" fmla="*/ 528637 w 928687"/>
                  <a:gd name="connsiteY0" fmla="*/ 1616345 h 1616345"/>
                  <a:gd name="connsiteX1" fmla="*/ 0 w 928687"/>
                  <a:gd name="connsiteY1" fmla="*/ 1487758 h 1616345"/>
                  <a:gd name="connsiteX2" fmla="*/ 53223 w 928687"/>
                  <a:gd name="connsiteY2" fmla="*/ 0 h 1616345"/>
                  <a:gd name="connsiteX3" fmla="*/ 928687 w 928687"/>
                  <a:gd name="connsiteY3" fmla="*/ 1259158 h 1616345"/>
                  <a:gd name="connsiteX4" fmla="*/ 528637 w 928687"/>
                  <a:gd name="connsiteY4" fmla="*/ 1616345 h 1616345"/>
                  <a:gd name="connsiteX0" fmla="*/ 528637 w 928687"/>
                  <a:gd name="connsiteY0" fmla="*/ 1618998 h 1618998"/>
                  <a:gd name="connsiteX1" fmla="*/ 0 w 928687"/>
                  <a:gd name="connsiteY1" fmla="*/ 1490411 h 1618998"/>
                  <a:gd name="connsiteX2" fmla="*/ 55877 w 928687"/>
                  <a:gd name="connsiteY2" fmla="*/ 0 h 1618998"/>
                  <a:gd name="connsiteX3" fmla="*/ 928687 w 928687"/>
                  <a:gd name="connsiteY3" fmla="*/ 1261811 h 1618998"/>
                  <a:gd name="connsiteX4" fmla="*/ 528637 w 928687"/>
                  <a:gd name="connsiteY4" fmla="*/ 1618998 h 1618998"/>
                  <a:gd name="connsiteX0" fmla="*/ 528637 w 928687"/>
                  <a:gd name="connsiteY0" fmla="*/ 1611038 h 1611038"/>
                  <a:gd name="connsiteX1" fmla="*/ 0 w 928687"/>
                  <a:gd name="connsiteY1" fmla="*/ 1482451 h 1611038"/>
                  <a:gd name="connsiteX2" fmla="*/ 50570 w 928687"/>
                  <a:gd name="connsiteY2" fmla="*/ 0 h 1611038"/>
                  <a:gd name="connsiteX3" fmla="*/ 928687 w 928687"/>
                  <a:gd name="connsiteY3" fmla="*/ 1253851 h 1611038"/>
                  <a:gd name="connsiteX4" fmla="*/ 528637 w 928687"/>
                  <a:gd name="connsiteY4" fmla="*/ 1611038 h 1611038"/>
                  <a:gd name="connsiteX0" fmla="*/ 536444 w 936494"/>
                  <a:gd name="connsiteY0" fmla="*/ 1597771 h 1597771"/>
                  <a:gd name="connsiteX1" fmla="*/ 7807 w 936494"/>
                  <a:gd name="connsiteY1" fmla="*/ 1469184 h 1597771"/>
                  <a:gd name="connsiteX2" fmla="*/ 0 w 936494"/>
                  <a:gd name="connsiteY2" fmla="*/ 0 h 1597771"/>
                  <a:gd name="connsiteX3" fmla="*/ 936494 w 936494"/>
                  <a:gd name="connsiteY3" fmla="*/ 1240584 h 1597771"/>
                  <a:gd name="connsiteX4" fmla="*/ 536444 w 936494"/>
                  <a:gd name="connsiteY4" fmla="*/ 1597771 h 1597771"/>
                  <a:gd name="connsiteX0" fmla="*/ 528735 w 928785"/>
                  <a:gd name="connsiteY0" fmla="*/ 1611038 h 1611038"/>
                  <a:gd name="connsiteX1" fmla="*/ 98 w 928785"/>
                  <a:gd name="connsiteY1" fmla="*/ 1482451 h 1611038"/>
                  <a:gd name="connsiteX2" fmla="*/ 45361 w 928785"/>
                  <a:gd name="connsiteY2" fmla="*/ 0 h 1611038"/>
                  <a:gd name="connsiteX3" fmla="*/ 928785 w 928785"/>
                  <a:gd name="connsiteY3" fmla="*/ 1253851 h 1611038"/>
                  <a:gd name="connsiteX4" fmla="*/ 528735 w 928785"/>
                  <a:gd name="connsiteY4" fmla="*/ 1611038 h 161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785" h="1611038">
                    <a:moveTo>
                      <a:pt x="528735" y="1611038"/>
                    </a:moveTo>
                    <a:lnTo>
                      <a:pt x="98" y="1482451"/>
                    </a:lnTo>
                    <a:cubicBezTo>
                      <a:pt x="-2504" y="992723"/>
                      <a:pt x="47963" y="489728"/>
                      <a:pt x="45361" y="0"/>
                    </a:cubicBezTo>
                    <a:lnTo>
                      <a:pt x="928785" y="1253851"/>
                    </a:lnTo>
                    <a:lnTo>
                      <a:pt x="528735" y="1611038"/>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2" name="Freeform: Shape 31">
                <a:extLst>
                  <a:ext uri="{FF2B5EF4-FFF2-40B4-BE49-F238E27FC236}">
                    <a16:creationId xmlns:a16="http://schemas.microsoft.com/office/drawing/2014/main" xmlns="" id="{39BB9543-19CA-4406-81F4-D68D2216F81C}"/>
                  </a:ext>
                </a:extLst>
              </p:cNvPr>
              <p:cNvSpPr/>
              <p:nvPr/>
            </p:nvSpPr>
            <p:spPr>
              <a:xfrm>
                <a:off x="7708808" y="479821"/>
                <a:ext cx="2543813" cy="6474124"/>
              </a:xfrm>
              <a:custGeom>
                <a:avLst/>
                <a:gdLst>
                  <a:gd name="connsiteX0" fmla="*/ 0 w 885825"/>
                  <a:gd name="connsiteY0" fmla="*/ 914400 h 2171700"/>
                  <a:gd name="connsiteX1" fmla="*/ 871538 w 885825"/>
                  <a:gd name="connsiteY1" fmla="*/ 0 h 2171700"/>
                  <a:gd name="connsiteX2" fmla="*/ 885825 w 885825"/>
                  <a:gd name="connsiteY2" fmla="*/ 2171700 h 2171700"/>
                  <a:gd name="connsiteX3" fmla="*/ 0 w 885825"/>
                  <a:gd name="connsiteY3" fmla="*/ 914400 h 2171700"/>
                  <a:gd name="connsiteX0" fmla="*/ 0 w 885825"/>
                  <a:gd name="connsiteY0" fmla="*/ 997167 h 2254467"/>
                  <a:gd name="connsiteX1" fmla="*/ 675879 w 885825"/>
                  <a:gd name="connsiteY1" fmla="*/ 0 h 2254467"/>
                  <a:gd name="connsiteX2" fmla="*/ 885825 w 885825"/>
                  <a:gd name="connsiteY2" fmla="*/ 2254467 h 2254467"/>
                  <a:gd name="connsiteX3" fmla="*/ 0 w 885825"/>
                  <a:gd name="connsiteY3" fmla="*/ 997167 h 2254467"/>
                </a:gdLst>
                <a:ahLst/>
                <a:cxnLst>
                  <a:cxn ang="0">
                    <a:pos x="connsiteX0" y="connsiteY0"/>
                  </a:cxn>
                  <a:cxn ang="0">
                    <a:pos x="connsiteX1" y="connsiteY1"/>
                  </a:cxn>
                  <a:cxn ang="0">
                    <a:pos x="connsiteX2" y="connsiteY2"/>
                  </a:cxn>
                  <a:cxn ang="0">
                    <a:pos x="connsiteX3" y="connsiteY3"/>
                  </a:cxn>
                </a:cxnLst>
                <a:rect l="l" t="t" r="r" b="b"/>
                <a:pathLst>
                  <a:path w="885825" h="2254467">
                    <a:moveTo>
                      <a:pt x="0" y="997167"/>
                    </a:moveTo>
                    <a:lnTo>
                      <a:pt x="675879" y="0"/>
                    </a:lnTo>
                    <a:cubicBezTo>
                      <a:pt x="680641" y="723900"/>
                      <a:pt x="881063" y="1530567"/>
                      <a:pt x="885825" y="2254467"/>
                    </a:cubicBezTo>
                    <a:lnTo>
                      <a:pt x="0" y="997167"/>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8" name="Group 17">
              <a:extLst>
                <a:ext uri="{FF2B5EF4-FFF2-40B4-BE49-F238E27FC236}">
                  <a16:creationId xmlns:a16="http://schemas.microsoft.com/office/drawing/2014/main" xmlns="" id="{745340EC-00C1-432F-8176-FB2E0DFA2290}"/>
                </a:ext>
              </a:extLst>
            </p:cNvPr>
            <p:cNvGrpSpPr/>
            <p:nvPr/>
          </p:nvGrpSpPr>
          <p:grpSpPr>
            <a:xfrm rot="19361629" flipH="1">
              <a:off x="13519304" y="3604291"/>
              <a:ext cx="825203" cy="568334"/>
              <a:chOff x="3667032" y="1708483"/>
              <a:chExt cx="8105829" cy="5582653"/>
            </a:xfrm>
          </p:grpSpPr>
          <p:sp>
            <p:nvSpPr>
              <p:cNvPr id="19" name="Freeform: Shape 18">
                <a:extLst>
                  <a:ext uri="{FF2B5EF4-FFF2-40B4-BE49-F238E27FC236}">
                    <a16:creationId xmlns:a16="http://schemas.microsoft.com/office/drawing/2014/main" xmlns="" id="{F04E49FE-D0ED-43C8-819D-E94DC8A508F1}"/>
                  </a:ext>
                </a:extLst>
              </p:cNvPr>
              <p:cNvSpPr/>
              <p:nvPr/>
            </p:nvSpPr>
            <p:spPr>
              <a:xfrm>
                <a:off x="9698517" y="2576706"/>
                <a:ext cx="2074344" cy="1084322"/>
              </a:xfrm>
              <a:custGeom>
                <a:avLst/>
                <a:gdLst>
                  <a:gd name="connsiteX0" fmla="*/ 757990 w 757990"/>
                  <a:gd name="connsiteY0" fmla="*/ 228600 h 264695"/>
                  <a:gd name="connsiteX1" fmla="*/ 288758 w 757990"/>
                  <a:gd name="connsiteY1" fmla="*/ 0 h 264695"/>
                  <a:gd name="connsiteX2" fmla="*/ 0 w 757990"/>
                  <a:gd name="connsiteY2" fmla="*/ 264695 h 264695"/>
                  <a:gd name="connsiteX3" fmla="*/ 757990 w 757990"/>
                  <a:gd name="connsiteY3" fmla="*/ 228600 h 264695"/>
                  <a:gd name="connsiteX0" fmla="*/ 753988 w 753988"/>
                  <a:gd name="connsiteY0" fmla="*/ 288628 h 288628"/>
                  <a:gd name="connsiteX1" fmla="*/ 288758 w 753988"/>
                  <a:gd name="connsiteY1" fmla="*/ 0 h 288628"/>
                  <a:gd name="connsiteX2" fmla="*/ 0 w 753988"/>
                  <a:gd name="connsiteY2" fmla="*/ 264695 h 288628"/>
                  <a:gd name="connsiteX3" fmla="*/ 753988 w 753988"/>
                  <a:gd name="connsiteY3" fmla="*/ 288628 h 288628"/>
                  <a:gd name="connsiteX0" fmla="*/ 753988 w 753988"/>
                  <a:gd name="connsiteY0" fmla="*/ 288628 h 324723"/>
                  <a:gd name="connsiteX1" fmla="*/ 288758 w 753988"/>
                  <a:gd name="connsiteY1" fmla="*/ 0 h 324723"/>
                  <a:gd name="connsiteX2" fmla="*/ 0 w 753988"/>
                  <a:gd name="connsiteY2" fmla="*/ 324723 h 324723"/>
                  <a:gd name="connsiteX3" fmla="*/ 753988 w 753988"/>
                  <a:gd name="connsiteY3" fmla="*/ 288628 h 324723"/>
                  <a:gd name="connsiteX0" fmla="*/ 681954 w 681954"/>
                  <a:gd name="connsiteY0" fmla="*/ 396679 h 396679"/>
                  <a:gd name="connsiteX1" fmla="*/ 288758 w 681954"/>
                  <a:gd name="connsiteY1" fmla="*/ 0 h 396679"/>
                  <a:gd name="connsiteX2" fmla="*/ 0 w 681954"/>
                  <a:gd name="connsiteY2" fmla="*/ 324723 h 396679"/>
                  <a:gd name="connsiteX3" fmla="*/ 681954 w 681954"/>
                  <a:gd name="connsiteY3" fmla="*/ 396679 h 396679"/>
                  <a:gd name="connsiteX0" fmla="*/ 798009 w 798009"/>
                  <a:gd name="connsiteY0" fmla="*/ 324645 h 324723"/>
                  <a:gd name="connsiteX1" fmla="*/ 288758 w 798009"/>
                  <a:gd name="connsiteY1" fmla="*/ 0 h 324723"/>
                  <a:gd name="connsiteX2" fmla="*/ 0 w 798009"/>
                  <a:gd name="connsiteY2" fmla="*/ 324723 h 324723"/>
                  <a:gd name="connsiteX3" fmla="*/ 798009 w 798009"/>
                  <a:gd name="connsiteY3" fmla="*/ 324645 h 324723"/>
                  <a:gd name="connsiteX0" fmla="*/ 798009 w 798009"/>
                  <a:gd name="connsiteY0" fmla="*/ 324645 h 324645"/>
                  <a:gd name="connsiteX1" fmla="*/ 288758 w 798009"/>
                  <a:gd name="connsiteY1" fmla="*/ 0 h 324645"/>
                  <a:gd name="connsiteX2" fmla="*/ 0 w 798009"/>
                  <a:gd name="connsiteY2" fmla="*/ 208668 h 324645"/>
                  <a:gd name="connsiteX3" fmla="*/ 798009 w 798009"/>
                  <a:gd name="connsiteY3" fmla="*/ 324645 h 324645"/>
                  <a:gd name="connsiteX0" fmla="*/ 689958 w 689958"/>
                  <a:gd name="connsiteY0" fmla="*/ 360662 h 360662"/>
                  <a:gd name="connsiteX1" fmla="*/ 288758 w 689958"/>
                  <a:gd name="connsiteY1" fmla="*/ 0 h 360662"/>
                  <a:gd name="connsiteX2" fmla="*/ 0 w 689958"/>
                  <a:gd name="connsiteY2" fmla="*/ 208668 h 360662"/>
                  <a:gd name="connsiteX3" fmla="*/ 689958 w 689958"/>
                  <a:gd name="connsiteY3" fmla="*/ 360662 h 360662"/>
                </a:gdLst>
                <a:ahLst/>
                <a:cxnLst>
                  <a:cxn ang="0">
                    <a:pos x="connsiteX0" y="connsiteY0"/>
                  </a:cxn>
                  <a:cxn ang="0">
                    <a:pos x="connsiteX1" y="connsiteY1"/>
                  </a:cxn>
                  <a:cxn ang="0">
                    <a:pos x="connsiteX2" y="connsiteY2"/>
                  </a:cxn>
                  <a:cxn ang="0">
                    <a:pos x="connsiteX3" y="connsiteY3"/>
                  </a:cxn>
                </a:cxnLst>
                <a:rect l="l" t="t" r="r" b="b"/>
                <a:pathLst>
                  <a:path w="689958" h="360662">
                    <a:moveTo>
                      <a:pt x="689958" y="360662"/>
                    </a:moveTo>
                    <a:lnTo>
                      <a:pt x="288758" y="0"/>
                    </a:lnTo>
                    <a:lnTo>
                      <a:pt x="0" y="208668"/>
                    </a:lnTo>
                    <a:lnTo>
                      <a:pt x="689958" y="36066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0" name="Freeform: Shape 19">
                <a:extLst>
                  <a:ext uri="{FF2B5EF4-FFF2-40B4-BE49-F238E27FC236}">
                    <a16:creationId xmlns:a16="http://schemas.microsoft.com/office/drawing/2014/main" xmlns="" id="{627AFE97-C372-407E-A8A0-BB0A13BED5A1}"/>
                  </a:ext>
                </a:extLst>
              </p:cNvPr>
              <p:cNvSpPr/>
              <p:nvPr/>
            </p:nvSpPr>
            <p:spPr>
              <a:xfrm>
                <a:off x="8589117" y="2576628"/>
                <a:ext cx="1989499" cy="976664"/>
              </a:xfrm>
              <a:custGeom>
                <a:avLst/>
                <a:gdLst>
                  <a:gd name="connsiteX0" fmla="*/ 661737 w 661737"/>
                  <a:gd name="connsiteY0" fmla="*/ 0 h 324853"/>
                  <a:gd name="connsiteX1" fmla="*/ 360947 w 661737"/>
                  <a:gd name="connsiteY1" fmla="*/ 324853 h 324853"/>
                  <a:gd name="connsiteX2" fmla="*/ 0 w 661737"/>
                  <a:gd name="connsiteY2" fmla="*/ 36095 h 324853"/>
                  <a:gd name="connsiteX3" fmla="*/ 661737 w 661737"/>
                  <a:gd name="connsiteY3" fmla="*/ 0 h 324853"/>
                </a:gdLst>
                <a:ahLst/>
                <a:cxnLst>
                  <a:cxn ang="0">
                    <a:pos x="connsiteX0" y="connsiteY0"/>
                  </a:cxn>
                  <a:cxn ang="0">
                    <a:pos x="connsiteX1" y="connsiteY1"/>
                  </a:cxn>
                  <a:cxn ang="0">
                    <a:pos x="connsiteX2" y="connsiteY2"/>
                  </a:cxn>
                  <a:cxn ang="0">
                    <a:pos x="connsiteX3" y="connsiteY3"/>
                  </a:cxn>
                </a:cxnLst>
                <a:rect l="l" t="t" r="r" b="b"/>
                <a:pathLst>
                  <a:path w="661737" h="324853">
                    <a:moveTo>
                      <a:pt x="661737" y="0"/>
                    </a:moveTo>
                    <a:lnTo>
                      <a:pt x="360947" y="324853"/>
                    </a:lnTo>
                    <a:lnTo>
                      <a:pt x="0" y="36095"/>
                    </a:lnTo>
                    <a:lnTo>
                      <a:pt x="661737"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1" name="Freeform: Shape 20">
                <a:extLst>
                  <a:ext uri="{FF2B5EF4-FFF2-40B4-BE49-F238E27FC236}">
                    <a16:creationId xmlns:a16="http://schemas.microsoft.com/office/drawing/2014/main" xmlns="" id="{F525AA09-A326-49D7-B6E0-ECAC0B124933}"/>
                  </a:ext>
                </a:extLst>
              </p:cNvPr>
              <p:cNvSpPr/>
              <p:nvPr/>
            </p:nvSpPr>
            <p:spPr>
              <a:xfrm>
                <a:off x="3667032" y="1708483"/>
                <a:ext cx="1121354" cy="723455"/>
              </a:xfrm>
              <a:custGeom>
                <a:avLst/>
                <a:gdLst>
                  <a:gd name="connsiteX0" fmla="*/ 0 w 372979"/>
                  <a:gd name="connsiteY0" fmla="*/ 240632 h 240632"/>
                  <a:gd name="connsiteX1" fmla="*/ 204537 w 372979"/>
                  <a:gd name="connsiteY1" fmla="*/ 0 h 240632"/>
                  <a:gd name="connsiteX2" fmla="*/ 372979 w 372979"/>
                  <a:gd name="connsiteY2" fmla="*/ 120316 h 240632"/>
                  <a:gd name="connsiteX3" fmla="*/ 0 w 372979"/>
                  <a:gd name="connsiteY3" fmla="*/ 240632 h 240632"/>
                </a:gdLst>
                <a:ahLst/>
                <a:cxnLst>
                  <a:cxn ang="0">
                    <a:pos x="connsiteX0" y="connsiteY0"/>
                  </a:cxn>
                  <a:cxn ang="0">
                    <a:pos x="connsiteX1" y="connsiteY1"/>
                  </a:cxn>
                  <a:cxn ang="0">
                    <a:pos x="connsiteX2" y="connsiteY2"/>
                  </a:cxn>
                  <a:cxn ang="0">
                    <a:pos x="connsiteX3" y="connsiteY3"/>
                  </a:cxn>
                </a:cxnLst>
                <a:rect l="l" t="t" r="r" b="b"/>
                <a:pathLst>
                  <a:path w="372979" h="240632">
                    <a:moveTo>
                      <a:pt x="0" y="240632"/>
                    </a:moveTo>
                    <a:lnTo>
                      <a:pt x="204537" y="0"/>
                    </a:lnTo>
                    <a:lnTo>
                      <a:pt x="372979" y="120316"/>
                    </a:lnTo>
                    <a:lnTo>
                      <a:pt x="0" y="2406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2" name="Freeform: Shape 21">
                <a:extLst>
                  <a:ext uri="{FF2B5EF4-FFF2-40B4-BE49-F238E27FC236}">
                    <a16:creationId xmlns:a16="http://schemas.microsoft.com/office/drawing/2014/main" xmlns="" id="{2F66879C-07FD-47BE-8986-8930C1432668}"/>
                  </a:ext>
                </a:extLst>
              </p:cNvPr>
              <p:cNvSpPr/>
              <p:nvPr/>
            </p:nvSpPr>
            <p:spPr>
              <a:xfrm>
                <a:off x="6683920" y="3191564"/>
                <a:ext cx="1627771" cy="4087516"/>
              </a:xfrm>
              <a:custGeom>
                <a:avLst/>
                <a:gdLst>
                  <a:gd name="connsiteX0" fmla="*/ 541421 w 541421"/>
                  <a:gd name="connsiteY0" fmla="*/ 12032 h 1359569"/>
                  <a:gd name="connsiteX1" fmla="*/ 156410 w 541421"/>
                  <a:gd name="connsiteY1" fmla="*/ 1359569 h 1359569"/>
                  <a:gd name="connsiteX2" fmla="*/ 0 w 541421"/>
                  <a:gd name="connsiteY2" fmla="*/ 0 h 1359569"/>
                  <a:gd name="connsiteX3" fmla="*/ 541421 w 541421"/>
                  <a:gd name="connsiteY3" fmla="*/ 12032 h 1359569"/>
                </a:gdLst>
                <a:ahLst/>
                <a:cxnLst>
                  <a:cxn ang="0">
                    <a:pos x="connsiteX0" y="connsiteY0"/>
                  </a:cxn>
                  <a:cxn ang="0">
                    <a:pos x="connsiteX1" y="connsiteY1"/>
                  </a:cxn>
                  <a:cxn ang="0">
                    <a:pos x="connsiteX2" y="connsiteY2"/>
                  </a:cxn>
                  <a:cxn ang="0">
                    <a:pos x="connsiteX3" y="connsiteY3"/>
                  </a:cxn>
                </a:cxnLst>
                <a:rect l="l" t="t" r="r" b="b"/>
                <a:pathLst>
                  <a:path w="541421" h="1359569">
                    <a:moveTo>
                      <a:pt x="541421" y="12032"/>
                    </a:moveTo>
                    <a:lnTo>
                      <a:pt x="156410" y="1359569"/>
                    </a:lnTo>
                    <a:lnTo>
                      <a:pt x="0" y="0"/>
                    </a:lnTo>
                    <a:lnTo>
                      <a:pt x="541421" y="12032"/>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3" name="Freeform: Shape 22">
                <a:extLst>
                  <a:ext uri="{FF2B5EF4-FFF2-40B4-BE49-F238E27FC236}">
                    <a16:creationId xmlns:a16="http://schemas.microsoft.com/office/drawing/2014/main" xmlns="" id="{9552601B-DD80-4CBD-8E72-A8FFEC43B9C8}"/>
                  </a:ext>
                </a:extLst>
              </p:cNvPr>
              <p:cNvSpPr/>
              <p:nvPr/>
            </p:nvSpPr>
            <p:spPr>
              <a:xfrm>
                <a:off x="4296520" y="1708483"/>
                <a:ext cx="1917154" cy="1917154"/>
              </a:xfrm>
              <a:custGeom>
                <a:avLst/>
                <a:gdLst>
                  <a:gd name="connsiteX0" fmla="*/ 0 w 637674"/>
                  <a:gd name="connsiteY0" fmla="*/ 0 h 637674"/>
                  <a:gd name="connsiteX1" fmla="*/ 553453 w 637674"/>
                  <a:gd name="connsiteY1" fmla="*/ 48127 h 637674"/>
                  <a:gd name="connsiteX2" fmla="*/ 637674 w 637674"/>
                  <a:gd name="connsiteY2" fmla="*/ 637674 h 637674"/>
                  <a:gd name="connsiteX3" fmla="*/ 0 w 637674"/>
                  <a:gd name="connsiteY3" fmla="*/ 0 h 637674"/>
                  <a:gd name="connsiteX0" fmla="*/ 0 w 637674"/>
                  <a:gd name="connsiteY0" fmla="*/ 0 h 637674"/>
                  <a:gd name="connsiteX1" fmla="*/ 537445 w 637674"/>
                  <a:gd name="connsiteY1" fmla="*/ 16112 h 637674"/>
                  <a:gd name="connsiteX2" fmla="*/ 637674 w 637674"/>
                  <a:gd name="connsiteY2" fmla="*/ 637674 h 637674"/>
                  <a:gd name="connsiteX3" fmla="*/ 0 w 637674"/>
                  <a:gd name="connsiteY3" fmla="*/ 0 h 637674"/>
                </a:gdLst>
                <a:ahLst/>
                <a:cxnLst>
                  <a:cxn ang="0">
                    <a:pos x="connsiteX0" y="connsiteY0"/>
                  </a:cxn>
                  <a:cxn ang="0">
                    <a:pos x="connsiteX1" y="connsiteY1"/>
                  </a:cxn>
                  <a:cxn ang="0">
                    <a:pos x="connsiteX2" y="connsiteY2"/>
                  </a:cxn>
                  <a:cxn ang="0">
                    <a:pos x="connsiteX3" y="connsiteY3"/>
                  </a:cxn>
                </a:cxnLst>
                <a:rect l="l" t="t" r="r" b="b"/>
                <a:pathLst>
                  <a:path w="637674" h="637674">
                    <a:moveTo>
                      <a:pt x="0" y="0"/>
                    </a:moveTo>
                    <a:lnTo>
                      <a:pt x="537445" y="16112"/>
                    </a:lnTo>
                    <a:lnTo>
                      <a:pt x="637674" y="637674"/>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4" name="Freeform: Shape 23">
                <a:extLst>
                  <a:ext uri="{FF2B5EF4-FFF2-40B4-BE49-F238E27FC236}">
                    <a16:creationId xmlns:a16="http://schemas.microsoft.com/office/drawing/2014/main" xmlns="" id="{F9FD31B1-D601-4BB7-BC68-1F3651E4EA79}"/>
                  </a:ext>
                </a:extLst>
              </p:cNvPr>
              <p:cNvSpPr/>
              <p:nvPr/>
            </p:nvSpPr>
            <p:spPr>
              <a:xfrm>
                <a:off x="7479717" y="2106307"/>
                <a:ext cx="2206536" cy="1434953"/>
              </a:xfrm>
              <a:custGeom>
                <a:avLst/>
                <a:gdLst>
                  <a:gd name="connsiteX0" fmla="*/ 168442 w 733927"/>
                  <a:gd name="connsiteY0" fmla="*/ 0 h 493295"/>
                  <a:gd name="connsiteX1" fmla="*/ 733927 w 733927"/>
                  <a:gd name="connsiteY1" fmla="*/ 493295 h 493295"/>
                  <a:gd name="connsiteX2" fmla="*/ 0 w 733927"/>
                  <a:gd name="connsiteY2" fmla="*/ 457200 h 493295"/>
                  <a:gd name="connsiteX3" fmla="*/ 168442 w 733927"/>
                  <a:gd name="connsiteY3" fmla="*/ 0 h 493295"/>
                  <a:gd name="connsiteX0" fmla="*/ 196455 w 733927"/>
                  <a:gd name="connsiteY0" fmla="*/ 0 h 477287"/>
                  <a:gd name="connsiteX1" fmla="*/ 733927 w 733927"/>
                  <a:gd name="connsiteY1" fmla="*/ 477287 h 477287"/>
                  <a:gd name="connsiteX2" fmla="*/ 0 w 733927"/>
                  <a:gd name="connsiteY2" fmla="*/ 441192 h 477287"/>
                  <a:gd name="connsiteX3" fmla="*/ 196455 w 733927"/>
                  <a:gd name="connsiteY3" fmla="*/ 0 h 477287"/>
                </a:gdLst>
                <a:ahLst/>
                <a:cxnLst>
                  <a:cxn ang="0">
                    <a:pos x="connsiteX0" y="connsiteY0"/>
                  </a:cxn>
                  <a:cxn ang="0">
                    <a:pos x="connsiteX1" y="connsiteY1"/>
                  </a:cxn>
                  <a:cxn ang="0">
                    <a:pos x="connsiteX2" y="connsiteY2"/>
                  </a:cxn>
                  <a:cxn ang="0">
                    <a:pos x="connsiteX3" y="connsiteY3"/>
                  </a:cxn>
                </a:cxnLst>
                <a:rect l="l" t="t" r="r" b="b"/>
                <a:pathLst>
                  <a:path w="733927" h="477287">
                    <a:moveTo>
                      <a:pt x="196455" y="0"/>
                    </a:moveTo>
                    <a:lnTo>
                      <a:pt x="733927" y="477287"/>
                    </a:lnTo>
                    <a:lnTo>
                      <a:pt x="0" y="441192"/>
                    </a:lnTo>
                    <a:lnTo>
                      <a:pt x="196455"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5" name="Freeform: Shape 24">
                <a:extLst>
                  <a:ext uri="{FF2B5EF4-FFF2-40B4-BE49-F238E27FC236}">
                    <a16:creationId xmlns:a16="http://schemas.microsoft.com/office/drawing/2014/main" xmlns="" id="{D2D1A268-2B03-428F-BE26-4457DF672706}"/>
                  </a:ext>
                </a:extLst>
              </p:cNvPr>
              <p:cNvSpPr/>
              <p:nvPr/>
            </p:nvSpPr>
            <p:spPr>
              <a:xfrm>
                <a:off x="5888120" y="1744657"/>
                <a:ext cx="2170362" cy="5546479"/>
              </a:xfrm>
              <a:custGeom>
                <a:avLst/>
                <a:gdLst>
                  <a:gd name="connsiteX0" fmla="*/ 0 w 721895"/>
                  <a:gd name="connsiteY0" fmla="*/ 0 h 1844842"/>
                  <a:gd name="connsiteX1" fmla="*/ 176463 w 721895"/>
                  <a:gd name="connsiteY1" fmla="*/ 1844842 h 1844842"/>
                  <a:gd name="connsiteX2" fmla="*/ 721895 w 721895"/>
                  <a:gd name="connsiteY2" fmla="*/ 112295 h 1844842"/>
                  <a:gd name="connsiteX3" fmla="*/ 0 w 721895"/>
                  <a:gd name="connsiteY3" fmla="*/ 0 h 1844842"/>
                </a:gdLst>
                <a:ahLst/>
                <a:cxnLst>
                  <a:cxn ang="0">
                    <a:pos x="connsiteX0" y="connsiteY0"/>
                  </a:cxn>
                  <a:cxn ang="0">
                    <a:pos x="connsiteX1" y="connsiteY1"/>
                  </a:cxn>
                  <a:cxn ang="0">
                    <a:pos x="connsiteX2" y="connsiteY2"/>
                  </a:cxn>
                  <a:cxn ang="0">
                    <a:pos x="connsiteX3" y="connsiteY3"/>
                  </a:cxn>
                </a:cxnLst>
                <a:rect l="l" t="t" r="r" b="b"/>
                <a:pathLst>
                  <a:path w="721895" h="1844842">
                    <a:moveTo>
                      <a:pt x="0" y="0"/>
                    </a:moveTo>
                    <a:lnTo>
                      <a:pt x="176463" y="1844842"/>
                    </a:lnTo>
                    <a:lnTo>
                      <a:pt x="721895" y="112295"/>
                    </a:lnTo>
                    <a:lnTo>
                      <a:pt x="0" y="0"/>
                    </a:lnTo>
                    <a:close/>
                  </a:path>
                </a:pathLst>
              </a:cu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grpSp>
        <p:nvGrpSpPr>
          <p:cNvPr id="103" name="Group 102">
            <a:extLst>
              <a:ext uri="{FF2B5EF4-FFF2-40B4-BE49-F238E27FC236}">
                <a16:creationId xmlns:a16="http://schemas.microsoft.com/office/drawing/2014/main" xmlns="" id="{9BA00ECD-E6C3-42C4-BC64-161F1FF51D5E}"/>
              </a:ext>
            </a:extLst>
          </p:cNvPr>
          <p:cNvGrpSpPr/>
          <p:nvPr/>
        </p:nvGrpSpPr>
        <p:grpSpPr>
          <a:xfrm>
            <a:off x="1579531" y="4116847"/>
            <a:ext cx="2511085" cy="668251"/>
            <a:chOff x="3960971" y="2767117"/>
            <a:chExt cx="4267200" cy="1321489"/>
          </a:xfrm>
        </p:grpSpPr>
        <p:sp>
          <p:nvSpPr>
            <p:cNvPr id="104" name="Freeform: Shape 103">
              <a:extLst>
                <a:ext uri="{FF2B5EF4-FFF2-40B4-BE49-F238E27FC236}">
                  <a16:creationId xmlns:a16="http://schemas.microsoft.com/office/drawing/2014/main" xmlns="" id="{9225334A-DB95-4E49-A020-7240E8C1DEAC}"/>
                </a:ext>
              </a:extLst>
            </p:cNvPr>
            <p:cNvSpPr/>
            <p:nvPr/>
          </p:nvSpPr>
          <p:spPr>
            <a:xfrm>
              <a:off x="4049553" y="3359522"/>
              <a:ext cx="4086225" cy="657225"/>
            </a:xfrm>
            <a:custGeom>
              <a:avLst/>
              <a:gdLst>
                <a:gd name="connsiteX0" fmla="*/ 3881914 w 4086225"/>
                <a:gd name="connsiteY0" fmla="*/ 86622 h 657225"/>
                <a:gd name="connsiteX1" fmla="*/ 2049304 w 4086225"/>
                <a:gd name="connsiteY1" fmla="*/ 319032 h 657225"/>
                <a:gd name="connsiteX2" fmla="*/ 2049304 w 4086225"/>
                <a:gd name="connsiteY2" fmla="*/ 313317 h 657225"/>
                <a:gd name="connsiteX3" fmla="*/ 210979 w 4086225"/>
                <a:gd name="connsiteY3" fmla="*/ 78050 h 657225"/>
                <a:gd name="connsiteX4" fmla="*/ 7144 w 4086225"/>
                <a:gd name="connsiteY4" fmla="*/ 603830 h 657225"/>
                <a:gd name="connsiteX5" fmla="*/ 1779746 w 4086225"/>
                <a:gd name="connsiteY5" fmla="*/ 375230 h 657225"/>
                <a:gd name="connsiteX6" fmla="*/ 2043589 w 4086225"/>
                <a:gd name="connsiteY6" fmla="*/ 643835 h 657225"/>
                <a:gd name="connsiteX7" fmla="*/ 2043589 w 4086225"/>
                <a:gd name="connsiteY7" fmla="*/ 652407 h 657225"/>
                <a:gd name="connsiteX8" fmla="*/ 2312194 w 4086225"/>
                <a:gd name="connsiteY8" fmla="*/ 383802 h 657225"/>
                <a:gd name="connsiteX9" fmla="*/ 4084796 w 4086225"/>
                <a:gd name="connsiteY9" fmla="*/ 612402 h 657225"/>
                <a:gd name="connsiteX10" fmla="*/ 3881914 w 4086225"/>
                <a:gd name="connsiteY10" fmla="*/ 86622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086225" h="657225">
                  <a:moveTo>
                    <a:pt x="3881914" y="86622"/>
                  </a:moveTo>
                  <a:cubicBezTo>
                    <a:pt x="3555206" y="-1960"/>
                    <a:pt x="2711291" y="-80065"/>
                    <a:pt x="2049304" y="319032"/>
                  </a:cubicBezTo>
                  <a:lnTo>
                    <a:pt x="2049304" y="313317"/>
                  </a:lnTo>
                  <a:cubicBezTo>
                    <a:pt x="1385411" y="-88638"/>
                    <a:pt x="538639" y="-9580"/>
                    <a:pt x="210979" y="78050"/>
                  </a:cubicBezTo>
                  <a:cubicBezTo>
                    <a:pt x="210979" y="78050"/>
                    <a:pt x="17621" y="294267"/>
                    <a:pt x="7144" y="603830"/>
                  </a:cubicBezTo>
                  <a:lnTo>
                    <a:pt x="1779746" y="375230"/>
                  </a:lnTo>
                  <a:cubicBezTo>
                    <a:pt x="1779746" y="521915"/>
                    <a:pt x="1897856" y="640977"/>
                    <a:pt x="2043589" y="643835"/>
                  </a:cubicBezTo>
                  <a:lnTo>
                    <a:pt x="2043589" y="652407"/>
                  </a:lnTo>
                  <a:cubicBezTo>
                    <a:pt x="2192179" y="652407"/>
                    <a:pt x="2312194" y="532392"/>
                    <a:pt x="2312194" y="383802"/>
                  </a:cubicBezTo>
                  <a:lnTo>
                    <a:pt x="4084796" y="612402"/>
                  </a:lnTo>
                  <a:cubicBezTo>
                    <a:pt x="4076224" y="302840"/>
                    <a:pt x="3881914" y="86622"/>
                    <a:pt x="3881914" y="86622"/>
                  </a:cubicBezTo>
                  <a:close/>
                </a:path>
              </a:pathLst>
            </a:custGeom>
            <a:solidFill>
              <a:srgbClr val="F9F8F7"/>
            </a:solidFill>
            <a:ln w="9525" cap="flat">
              <a:noFill/>
              <a:prstDash val="solid"/>
              <a:miter/>
            </a:ln>
          </p:spPr>
          <p:txBody>
            <a:bodyPr rtlCol="0" anchor="ctr"/>
            <a:lstStyle/>
            <a:p>
              <a:endParaRPr lang="en-US" sz="1200"/>
            </a:p>
          </p:txBody>
        </p:sp>
        <p:sp>
          <p:nvSpPr>
            <p:cNvPr id="105" name="Freeform: Shape 104">
              <a:extLst>
                <a:ext uri="{FF2B5EF4-FFF2-40B4-BE49-F238E27FC236}">
                  <a16:creationId xmlns:a16="http://schemas.microsoft.com/office/drawing/2014/main" xmlns="" id="{08456589-A05E-4115-AA6E-3D8B70F0997B}"/>
                </a:ext>
              </a:extLst>
            </p:cNvPr>
            <p:cNvSpPr/>
            <p:nvPr/>
          </p:nvSpPr>
          <p:spPr>
            <a:xfrm>
              <a:off x="3960971" y="3698081"/>
              <a:ext cx="4267200" cy="390525"/>
            </a:xfrm>
            <a:custGeom>
              <a:avLst/>
              <a:gdLst>
                <a:gd name="connsiteX0" fmla="*/ 2127409 w 4267200"/>
                <a:gd name="connsiteY0" fmla="*/ 389096 h 390525"/>
                <a:gd name="connsiteX1" fmla="*/ 1806416 w 4267200"/>
                <a:gd name="connsiteY1" fmla="*/ 120491 h 390525"/>
                <a:gd name="connsiteX2" fmla="*/ 51911 w 4267200"/>
                <a:gd name="connsiteY2" fmla="*/ 330041 h 390525"/>
                <a:gd name="connsiteX3" fmla="*/ 7144 w 4267200"/>
                <a:gd name="connsiteY3" fmla="*/ 294799 h 390525"/>
                <a:gd name="connsiteX4" fmla="*/ 7144 w 4267200"/>
                <a:gd name="connsiteY4" fmla="*/ 251936 h 390525"/>
                <a:gd name="connsiteX5" fmla="*/ 51911 w 4267200"/>
                <a:gd name="connsiteY5" fmla="*/ 216694 h 390525"/>
                <a:gd name="connsiteX6" fmla="*/ 1859756 w 4267200"/>
                <a:gd name="connsiteY6" fmla="*/ 7144 h 390525"/>
                <a:gd name="connsiteX7" fmla="*/ 1915954 w 4267200"/>
                <a:gd name="connsiteY7" fmla="*/ 65246 h 390525"/>
                <a:gd name="connsiteX8" fmla="*/ 2127409 w 4267200"/>
                <a:gd name="connsiteY8" fmla="*/ 275749 h 390525"/>
                <a:gd name="connsiteX9" fmla="*/ 2338864 w 4267200"/>
                <a:gd name="connsiteY9" fmla="*/ 65246 h 390525"/>
                <a:gd name="connsiteX10" fmla="*/ 2395061 w 4267200"/>
                <a:gd name="connsiteY10" fmla="*/ 7144 h 390525"/>
                <a:gd name="connsiteX11" fmla="*/ 4231482 w 4267200"/>
                <a:gd name="connsiteY11" fmla="*/ 216694 h 390525"/>
                <a:gd name="connsiteX12" fmla="*/ 4266724 w 4267200"/>
                <a:gd name="connsiteY12" fmla="*/ 251936 h 390525"/>
                <a:gd name="connsiteX13" fmla="*/ 4266724 w 4267200"/>
                <a:gd name="connsiteY13" fmla="*/ 294799 h 390525"/>
                <a:gd name="connsiteX14" fmla="*/ 4231482 w 4267200"/>
                <a:gd name="connsiteY14" fmla="*/ 330041 h 390525"/>
                <a:gd name="connsiteX15" fmla="*/ 2448401 w 4267200"/>
                <a:gd name="connsiteY15" fmla="*/ 120491 h 390525"/>
                <a:gd name="connsiteX16" fmla="*/ 2127409 w 4267200"/>
                <a:gd name="connsiteY16" fmla="*/ 389096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67200" h="390525">
                  <a:moveTo>
                    <a:pt x="2127409" y="389096"/>
                  </a:moveTo>
                  <a:cubicBezTo>
                    <a:pt x="1967389" y="389096"/>
                    <a:pt x="1834039" y="272891"/>
                    <a:pt x="1806416" y="120491"/>
                  </a:cubicBezTo>
                  <a:lnTo>
                    <a:pt x="51911" y="330041"/>
                  </a:lnTo>
                  <a:cubicBezTo>
                    <a:pt x="31909" y="330041"/>
                    <a:pt x="7144" y="313849"/>
                    <a:pt x="7144" y="294799"/>
                  </a:cubicBezTo>
                  <a:lnTo>
                    <a:pt x="7144" y="251936"/>
                  </a:lnTo>
                  <a:cubicBezTo>
                    <a:pt x="7144" y="231934"/>
                    <a:pt x="32861" y="216694"/>
                    <a:pt x="51911" y="216694"/>
                  </a:cubicBezTo>
                  <a:lnTo>
                    <a:pt x="1859756" y="7144"/>
                  </a:lnTo>
                  <a:cubicBezTo>
                    <a:pt x="1891189" y="7144"/>
                    <a:pt x="1915954" y="32861"/>
                    <a:pt x="1915954" y="65246"/>
                  </a:cubicBezTo>
                  <a:cubicBezTo>
                    <a:pt x="1915954" y="181451"/>
                    <a:pt x="2011204" y="275749"/>
                    <a:pt x="2127409" y="275749"/>
                  </a:cubicBezTo>
                  <a:cubicBezTo>
                    <a:pt x="2243614" y="275749"/>
                    <a:pt x="2338864" y="181451"/>
                    <a:pt x="2338864" y="65246"/>
                  </a:cubicBezTo>
                  <a:cubicBezTo>
                    <a:pt x="2338864" y="33814"/>
                    <a:pt x="2363629" y="7144"/>
                    <a:pt x="2395061" y="7144"/>
                  </a:cubicBezTo>
                  <a:lnTo>
                    <a:pt x="4231482" y="216694"/>
                  </a:lnTo>
                  <a:cubicBezTo>
                    <a:pt x="4251484" y="216694"/>
                    <a:pt x="4266724" y="232886"/>
                    <a:pt x="4266724" y="251936"/>
                  </a:cubicBezTo>
                  <a:lnTo>
                    <a:pt x="4266724" y="294799"/>
                  </a:lnTo>
                  <a:cubicBezTo>
                    <a:pt x="4266724" y="314801"/>
                    <a:pt x="4250532" y="330041"/>
                    <a:pt x="4231482" y="330041"/>
                  </a:cubicBezTo>
                  <a:lnTo>
                    <a:pt x="2448401" y="120491"/>
                  </a:lnTo>
                  <a:cubicBezTo>
                    <a:pt x="2420779" y="272891"/>
                    <a:pt x="2287429" y="389096"/>
                    <a:pt x="2127409" y="389096"/>
                  </a:cubicBezTo>
                  <a:close/>
                </a:path>
              </a:pathLst>
            </a:custGeom>
            <a:solidFill>
              <a:schemeClr val="accent5">
                <a:lumMod val="50000"/>
              </a:schemeClr>
            </a:solidFill>
            <a:ln w="9525" cap="flat">
              <a:noFill/>
              <a:prstDash val="solid"/>
              <a:miter/>
            </a:ln>
          </p:spPr>
          <p:txBody>
            <a:bodyPr rtlCol="0" anchor="ctr"/>
            <a:lstStyle/>
            <a:p>
              <a:endParaRPr lang="en-US" sz="1200"/>
            </a:p>
          </p:txBody>
        </p:sp>
        <p:sp>
          <p:nvSpPr>
            <p:cNvPr id="106" name="Freeform: Shape 105">
              <a:extLst>
                <a:ext uri="{FF2B5EF4-FFF2-40B4-BE49-F238E27FC236}">
                  <a16:creationId xmlns:a16="http://schemas.microsoft.com/office/drawing/2014/main" xmlns="" id="{34BD87D8-6620-4AD2-8BF6-B1A84694179F}"/>
                </a:ext>
              </a:extLst>
            </p:cNvPr>
            <p:cNvSpPr/>
            <p:nvPr/>
          </p:nvSpPr>
          <p:spPr>
            <a:xfrm>
              <a:off x="6068849" y="2857621"/>
              <a:ext cx="1809750" cy="857250"/>
            </a:xfrm>
            <a:custGeom>
              <a:avLst/>
              <a:gdLst>
                <a:gd name="connsiteX0" fmla="*/ 1806416 w 1809750"/>
                <a:gd name="connsiteY0" fmla="*/ 463748 h 857250"/>
                <a:gd name="connsiteX1" fmla="*/ 423386 w 1809750"/>
                <a:gd name="connsiteY1" fmla="*/ 638056 h 857250"/>
                <a:gd name="connsiteX2" fmla="*/ 437674 w 1809750"/>
                <a:gd name="connsiteY2" fmla="*/ 632341 h 857250"/>
                <a:gd name="connsiteX3" fmla="*/ 1751171 w 1809750"/>
                <a:gd name="connsiteY3" fmla="*/ 395168 h 857250"/>
                <a:gd name="connsiteX4" fmla="*/ 1769269 w 1809750"/>
                <a:gd name="connsiteY4" fmla="*/ 375166 h 857250"/>
                <a:gd name="connsiteX5" fmla="*/ 1749266 w 1809750"/>
                <a:gd name="connsiteY5" fmla="*/ 357068 h 857250"/>
                <a:gd name="connsiteX6" fmla="*/ 421481 w 1809750"/>
                <a:gd name="connsiteY6" fmla="*/ 598051 h 857250"/>
                <a:gd name="connsiteX7" fmla="*/ 343376 w 1809750"/>
                <a:gd name="connsiteY7" fmla="*/ 631388 h 857250"/>
                <a:gd name="connsiteX8" fmla="*/ 1721644 w 1809750"/>
                <a:gd name="connsiteY8" fmla="*/ 305633 h 857250"/>
                <a:gd name="connsiteX9" fmla="*/ 1726406 w 1809750"/>
                <a:gd name="connsiteY9" fmla="*/ 300871 h 857250"/>
                <a:gd name="connsiteX10" fmla="*/ 1721644 w 1809750"/>
                <a:gd name="connsiteY10" fmla="*/ 296108 h 857250"/>
                <a:gd name="connsiteX11" fmla="*/ 381476 w 1809750"/>
                <a:gd name="connsiteY11" fmla="*/ 603766 h 857250"/>
                <a:gd name="connsiteX12" fmla="*/ 454819 w 1809750"/>
                <a:gd name="connsiteY12" fmla="*/ 566618 h 857250"/>
                <a:gd name="connsiteX13" fmla="*/ 1654016 w 1809750"/>
                <a:gd name="connsiteY13" fmla="*/ 252293 h 857250"/>
                <a:gd name="connsiteX14" fmla="*/ 1671161 w 1809750"/>
                <a:gd name="connsiteY14" fmla="*/ 232291 h 857250"/>
                <a:gd name="connsiteX15" fmla="*/ 1650206 w 1809750"/>
                <a:gd name="connsiteY15" fmla="*/ 214193 h 857250"/>
                <a:gd name="connsiteX16" fmla="*/ 435769 w 1809750"/>
                <a:gd name="connsiteY16" fmla="*/ 532328 h 857250"/>
                <a:gd name="connsiteX17" fmla="*/ 104299 w 1809750"/>
                <a:gd name="connsiteY17" fmla="*/ 725686 h 857250"/>
                <a:gd name="connsiteX18" fmla="*/ 1428274 w 1809750"/>
                <a:gd name="connsiteY18" fmla="*/ 17026 h 857250"/>
                <a:gd name="connsiteX19" fmla="*/ 1431131 w 1809750"/>
                <a:gd name="connsiteY19" fmla="*/ 10358 h 857250"/>
                <a:gd name="connsiteX20" fmla="*/ 1424464 w 1809750"/>
                <a:gd name="connsiteY20" fmla="*/ 7501 h 857250"/>
                <a:gd name="connsiteX21" fmla="*/ 57626 w 1809750"/>
                <a:gd name="connsiteY21" fmla="*/ 759023 h 857250"/>
                <a:gd name="connsiteX22" fmla="*/ 9049 w 1809750"/>
                <a:gd name="connsiteY22" fmla="*/ 799028 h 857250"/>
                <a:gd name="connsiteX23" fmla="*/ 21431 w 1809750"/>
                <a:gd name="connsiteY23" fmla="*/ 812363 h 857250"/>
                <a:gd name="connsiteX24" fmla="*/ 7144 w 1809750"/>
                <a:gd name="connsiteY24" fmla="*/ 823793 h 857250"/>
                <a:gd name="connsiteX25" fmla="*/ 31909 w 1809750"/>
                <a:gd name="connsiteY25" fmla="*/ 852368 h 857250"/>
                <a:gd name="connsiteX26" fmla="*/ 327184 w 1809750"/>
                <a:gd name="connsiteY26" fmla="*/ 679013 h 857250"/>
                <a:gd name="connsiteX27" fmla="*/ 330994 w 1809750"/>
                <a:gd name="connsiteY27" fmla="*/ 681871 h 857250"/>
                <a:gd name="connsiteX28" fmla="*/ 332899 w 1809750"/>
                <a:gd name="connsiteY28" fmla="*/ 681871 h 857250"/>
                <a:gd name="connsiteX29" fmla="*/ 1805464 w 1809750"/>
                <a:gd name="connsiteY29" fmla="*/ 472321 h 857250"/>
                <a:gd name="connsiteX30" fmla="*/ 1810226 w 1809750"/>
                <a:gd name="connsiteY30" fmla="*/ 467558 h 857250"/>
                <a:gd name="connsiteX31" fmla="*/ 1806416 w 1809750"/>
                <a:gd name="connsiteY31" fmla="*/ 463748 h 857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09750" h="857250">
                  <a:moveTo>
                    <a:pt x="1806416" y="463748"/>
                  </a:moveTo>
                  <a:cubicBezTo>
                    <a:pt x="1798796" y="463748"/>
                    <a:pt x="1060609" y="411361"/>
                    <a:pt x="423386" y="638056"/>
                  </a:cubicBezTo>
                  <a:cubicBezTo>
                    <a:pt x="428149" y="636151"/>
                    <a:pt x="432911" y="634246"/>
                    <a:pt x="437674" y="632341"/>
                  </a:cubicBezTo>
                  <a:cubicBezTo>
                    <a:pt x="691039" y="529471"/>
                    <a:pt x="1122521" y="420886"/>
                    <a:pt x="1751171" y="395168"/>
                  </a:cubicBezTo>
                  <a:cubicBezTo>
                    <a:pt x="1761649" y="395168"/>
                    <a:pt x="1770221" y="385643"/>
                    <a:pt x="1769269" y="375166"/>
                  </a:cubicBezTo>
                  <a:cubicBezTo>
                    <a:pt x="1769269" y="364688"/>
                    <a:pt x="1759744" y="356116"/>
                    <a:pt x="1749266" y="357068"/>
                  </a:cubicBezTo>
                  <a:cubicBezTo>
                    <a:pt x="1114901" y="383738"/>
                    <a:pt x="676751" y="494228"/>
                    <a:pt x="421481" y="598051"/>
                  </a:cubicBezTo>
                  <a:cubicBezTo>
                    <a:pt x="393859" y="609481"/>
                    <a:pt x="368141" y="619958"/>
                    <a:pt x="343376" y="631388"/>
                  </a:cubicBezTo>
                  <a:cubicBezTo>
                    <a:pt x="999649" y="316111"/>
                    <a:pt x="1713071" y="305633"/>
                    <a:pt x="1721644" y="305633"/>
                  </a:cubicBezTo>
                  <a:cubicBezTo>
                    <a:pt x="1724501" y="305633"/>
                    <a:pt x="1726406" y="303728"/>
                    <a:pt x="1726406" y="300871"/>
                  </a:cubicBezTo>
                  <a:cubicBezTo>
                    <a:pt x="1726406" y="298013"/>
                    <a:pt x="1724501" y="296108"/>
                    <a:pt x="1721644" y="296108"/>
                  </a:cubicBezTo>
                  <a:cubicBezTo>
                    <a:pt x="1713071" y="296108"/>
                    <a:pt x="1027271" y="306586"/>
                    <a:pt x="381476" y="603766"/>
                  </a:cubicBezTo>
                  <a:cubicBezTo>
                    <a:pt x="404336" y="591383"/>
                    <a:pt x="429101" y="579001"/>
                    <a:pt x="454819" y="566618"/>
                  </a:cubicBezTo>
                  <a:cubicBezTo>
                    <a:pt x="708184" y="443746"/>
                    <a:pt x="1073944" y="298013"/>
                    <a:pt x="1654016" y="252293"/>
                  </a:cubicBezTo>
                  <a:cubicBezTo>
                    <a:pt x="1664494" y="251341"/>
                    <a:pt x="1672114" y="242768"/>
                    <a:pt x="1671161" y="232291"/>
                  </a:cubicBezTo>
                  <a:cubicBezTo>
                    <a:pt x="1670209" y="221813"/>
                    <a:pt x="1660684" y="214193"/>
                    <a:pt x="1650206" y="214193"/>
                  </a:cubicBezTo>
                  <a:cubicBezTo>
                    <a:pt x="1062514" y="259913"/>
                    <a:pt x="691991" y="407551"/>
                    <a:pt x="435769" y="532328"/>
                  </a:cubicBezTo>
                  <a:cubicBezTo>
                    <a:pt x="284321" y="605671"/>
                    <a:pt x="174784" y="676156"/>
                    <a:pt x="104299" y="725686"/>
                  </a:cubicBezTo>
                  <a:cubicBezTo>
                    <a:pt x="620554" y="206573"/>
                    <a:pt x="1420654" y="19883"/>
                    <a:pt x="1428274" y="17026"/>
                  </a:cubicBezTo>
                  <a:cubicBezTo>
                    <a:pt x="1431131" y="16073"/>
                    <a:pt x="1432084" y="13216"/>
                    <a:pt x="1431131" y="10358"/>
                  </a:cubicBezTo>
                  <a:cubicBezTo>
                    <a:pt x="1430179" y="7501"/>
                    <a:pt x="1427321" y="6548"/>
                    <a:pt x="1424464" y="7501"/>
                  </a:cubicBezTo>
                  <a:cubicBezTo>
                    <a:pt x="1415891" y="11311"/>
                    <a:pt x="573881" y="207526"/>
                    <a:pt x="57626" y="759023"/>
                  </a:cubicBezTo>
                  <a:cubicBezTo>
                    <a:pt x="27146" y="782836"/>
                    <a:pt x="10954" y="797123"/>
                    <a:pt x="9049" y="799028"/>
                  </a:cubicBezTo>
                  <a:lnTo>
                    <a:pt x="21431" y="812363"/>
                  </a:lnTo>
                  <a:cubicBezTo>
                    <a:pt x="12859" y="819031"/>
                    <a:pt x="8096" y="822841"/>
                    <a:pt x="7144" y="823793"/>
                  </a:cubicBezTo>
                  <a:lnTo>
                    <a:pt x="31909" y="852368"/>
                  </a:lnTo>
                  <a:cubicBezTo>
                    <a:pt x="32861" y="851416"/>
                    <a:pt x="126206" y="772358"/>
                    <a:pt x="327184" y="679013"/>
                  </a:cubicBezTo>
                  <a:cubicBezTo>
                    <a:pt x="328136" y="680918"/>
                    <a:pt x="329089" y="681871"/>
                    <a:pt x="330994" y="681871"/>
                  </a:cubicBezTo>
                  <a:cubicBezTo>
                    <a:pt x="331946" y="681871"/>
                    <a:pt x="332899" y="681871"/>
                    <a:pt x="332899" y="681871"/>
                  </a:cubicBezTo>
                  <a:cubicBezTo>
                    <a:pt x="986314" y="414218"/>
                    <a:pt x="1797844" y="472321"/>
                    <a:pt x="1805464" y="472321"/>
                  </a:cubicBezTo>
                  <a:cubicBezTo>
                    <a:pt x="1808321" y="472321"/>
                    <a:pt x="1810226" y="470416"/>
                    <a:pt x="1810226" y="467558"/>
                  </a:cubicBezTo>
                  <a:cubicBezTo>
                    <a:pt x="1811179" y="465653"/>
                    <a:pt x="1808321" y="463748"/>
                    <a:pt x="1806416" y="463748"/>
                  </a:cubicBezTo>
                  <a:close/>
                </a:path>
              </a:pathLst>
            </a:custGeom>
            <a:solidFill>
              <a:srgbClr val="F9F8F7"/>
            </a:solidFill>
            <a:ln w="9525" cap="flat">
              <a:noFill/>
              <a:prstDash val="solid"/>
              <a:miter/>
            </a:ln>
          </p:spPr>
          <p:txBody>
            <a:bodyPr rtlCol="0" anchor="ctr"/>
            <a:lstStyle/>
            <a:p>
              <a:endParaRPr lang="en-US" sz="1200" dirty="0"/>
            </a:p>
          </p:txBody>
        </p:sp>
        <p:sp>
          <p:nvSpPr>
            <p:cNvPr id="107" name="Freeform: Shape 106">
              <a:extLst>
                <a:ext uri="{FF2B5EF4-FFF2-40B4-BE49-F238E27FC236}">
                  <a16:creationId xmlns:a16="http://schemas.microsoft.com/office/drawing/2014/main" xmlns="" id="{E6FA30C5-9D63-4AE2-8F0F-D37B53E1C6B0}"/>
                </a:ext>
              </a:extLst>
            </p:cNvPr>
            <p:cNvSpPr/>
            <p:nvPr/>
          </p:nvSpPr>
          <p:spPr>
            <a:xfrm>
              <a:off x="4297199" y="2767117"/>
              <a:ext cx="1809750" cy="942975"/>
            </a:xfrm>
            <a:custGeom>
              <a:avLst/>
              <a:gdLst>
                <a:gd name="connsiteX0" fmla="*/ 1811179 w 1809750"/>
                <a:gd name="connsiteY0" fmla="*/ 915250 h 942975"/>
                <a:gd name="connsiteX1" fmla="*/ 1796891 w 1809750"/>
                <a:gd name="connsiteY1" fmla="*/ 903820 h 942975"/>
                <a:gd name="connsiteX2" fmla="*/ 1809274 w 1809750"/>
                <a:gd name="connsiteY2" fmla="*/ 890485 h 942975"/>
                <a:gd name="connsiteX3" fmla="*/ 1779746 w 1809750"/>
                <a:gd name="connsiteY3" fmla="*/ 865720 h 942975"/>
                <a:gd name="connsiteX4" fmla="*/ 451009 w 1809750"/>
                <a:gd name="connsiteY4" fmla="*/ 7517 h 942975"/>
                <a:gd name="connsiteX5" fmla="*/ 444341 w 1809750"/>
                <a:gd name="connsiteY5" fmla="*/ 9422 h 942975"/>
                <a:gd name="connsiteX6" fmla="*/ 446246 w 1809750"/>
                <a:gd name="connsiteY6" fmla="*/ 16090 h 942975"/>
                <a:gd name="connsiteX7" fmla="*/ 1745456 w 1809750"/>
                <a:gd name="connsiteY7" fmla="*/ 839050 h 942975"/>
                <a:gd name="connsiteX8" fmla="*/ 1381601 w 1809750"/>
                <a:gd name="connsiteY8" fmla="*/ 621880 h 942975"/>
                <a:gd name="connsiteX9" fmla="*/ 168116 w 1809750"/>
                <a:gd name="connsiteY9" fmla="*/ 304697 h 942975"/>
                <a:gd name="connsiteX10" fmla="*/ 147161 w 1809750"/>
                <a:gd name="connsiteY10" fmla="*/ 322795 h 942975"/>
                <a:gd name="connsiteX11" fmla="*/ 164306 w 1809750"/>
                <a:gd name="connsiteY11" fmla="*/ 342797 h 942975"/>
                <a:gd name="connsiteX12" fmla="*/ 1363504 w 1809750"/>
                <a:gd name="connsiteY12" fmla="*/ 657122 h 942975"/>
                <a:gd name="connsiteX13" fmla="*/ 1436846 w 1809750"/>
                <a:gd name="connsiteY13" fmla="*/ 694270 h 942975"/>
                <a:gd name="connsiteX14" fmla="*/ 97631 w 1809750"/>
                <a:gd name="connsiteY14" fmla="*/ 385660 h 942975"/>
                <a:gd name="connsiteX15" fmla="*/ 92869 w 1809750"/>
                <a:gd name="connsiteY15" fmla="*/ 390422 h 942975"/>
                <a:gd name="connsiteX16" fmla="*/ 97631 w 1809750"/>
                <a:gd name="connsiteY16" fmla="*/ 395185 h 942975"/>
                <a:gd name="connsiteX17" fmla="*/ 1475899 w 1809750"/>
                <a:gd name="connsiteY17" fmla="*/ 720940 h 942975"/>
                <a:gd name="connsiteX18" fmla="*/ 1397794 w 1809750"/>
                <a:gd name="connsiteY18" fmla="*/ 687602 h 942975"/>
                <a:gd name="connsiteX19" fmla="*/ 70009 w 1809750"/>
                <a:gd name="connsiteY19" fmla="*/ 446620 h 942975"/>
                <a:gd name="connsiteX20" fmla="*/ 50006 w 1809750"/>
                <a:gd name="connsiteY20" fmla="*/ 464717 h 942975"/>
                <a:gd name="connsiteX21" fmla="*/ 68104 w 1809750"/>
                <a:gd name="connsiteY21" fmla="*/ 484720 h 942975"/>
                <a:gd name="connsiteX22" fmla="*/ 1381601 w 1809750"/>
                <a:gd name="connsiteY22" fmla="*/ 721892 h 942975"/>
                <a:gd name="connsiteX23" fmla="*/ 1395889 w 1809750"/>
                <a:gd name="connsiteY23" fmla="*/ 727607 h 942975"/>
                <a:gd name="connsiteX24" fmla="*/ 11906 w 1809750"/>
                <a:gd name="connsiteY24" fmla="*/ 554252 h 942975"/>
                <a:gd name="connsiteX25" fmla="*/ 7144 w 1809750"/>
                <a:gd name="connsiteY25" fmla="*/ 559015 h 942975"/>
                <a:gd name="connsiteX26" fmla="*/ 11906 w 1809750"/>
                <a:gd name="connsiteY26" fmla="*/ 563777 h 942975"/>
                <a:gd name="connsiteX27" fmla="*/ 1484471 w 1809750"/>
                <a:gd name="connsiteY27" fmla="*/ 773327 h 942975"/>
                <a:gd name="connsiteX28" fmla="*/ 1486376 w 1809750"/>
                <a:gd name="connsiteY28" fmla="*/ 773327 h 942975"/>
                <a:gd name="connsiteX29" fmla="*/ 1490186 w 1809750"/>
                <a:gd name="connsiteY29" fmla="*/ 770470 h 942975"/>
                <a:gd name="connsiteX30" fmla="*/ 1785461 w 1809750"/>
                <a:gd name="connsiteY30" fmla="*/ 943825 h 942975"/>
                <a:gd name="connsiteX31" fmla="*/ 1811179 w 1809750"/>
                <a:gd name="connsiteY31" fmla="*/ 915250 h 942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09750" h="942975">
                  <a:moveTo>
                    <a:pt x="1811179" y="915250"/>
                  </a:moveTo>
                  <a:cubicBezTo>
                    <a:pt x="1810226" y="914297"/>
                    <a:pt x="1805464" y="910487"/>
                    <a:pt x="1796891" y="903820"/>
                  </a:cubicBezTo>
                  <a:lnTo>
                    <a:pt x="1809274" y="890485"/>
                  </a:lnTo>
                  <a:cubicBezTo>
                    <a:pt x="1807369" y="889532"/>
                    <a:pt x="1797844" y="880007"/>
                    <a:pt x="1779746" y="865720"/>
                  </a:cubicBezTo>
                  <a:cubicBezTo>
                    <a:pt x="1303496" y="268502"/>
                    <a:pt x="459581" y="12280"/>
                    <a:pt x="451009" y="7517"/>
                  </a:cubicBezTo>
                  <a:cubicBezTo>
                    <a:pt x="448151" y="6565"/>
                    <a:pt x="446246" y="7517"/>
                    <a:pt x="444341" y="9422"/>
                  </a:cubicBezTo>
                  <a:cubicBezTo>
                    <a:pt x="443389" y="11327"/>
                    <a:pt x="444341" y="14185"/>
                    <a:pt x="446246" y="16090"/>
                  </a:cubicBezTo>
                  <a:cubicBezTo>
                    <a:pt x="453866" y="19900"/>
                    <a:pt x="1267301" y="266597"/>
                    <a:pt x="1745456" y="839050"/>
                  </a:cubicBezTo>
                  <a:cubicBezTo>
                    <a:pt x="1678781" y="789520"/>
                    <a:pt x="1558766" y="707605"/>
                    <a:pt x="1381601" y="621880"/>
                  </a:cubicBezTo>
                  <a:cubicBezTo>
                    <a:pt x="1126331" y="498055"/>
                    <a:pt x="754856" y="350417"/>
                    <a:pt x="168116" y="304697"/>
                  </a:cubicBezTo>
                  <a:cubicBezTo>
                    <a:pt x="157639" y="303745"/>
                    <a:pt x="148114" y="311365"/>
                    <a:pt x="147161" y="322795"/>
                  </a:cubicBezTo>
                  <a:cubicBezTo>
                    <a:pt x="146209" y="333272"/>
                    <a:pt x="153829" y="341845"/>
                    <a:pt x="164306" y="342797"/>
                  </a:cubicBezTo>
                  <a:cubicBezTo>
                    <a:pt x="744379" y="388517"/>
                    <a:pt x="1110139" y="534250"/>
                    <a:pt x="1363504" y="657122"/>
                  </a:cubicBezTo>
                  <a:cubicBezTo>
                    <a:pt x="1389221" y="669505"/>
                    <a:pt x="1413986" y="681887"/>
                    <a:pt x="1436846" y="694270"/>
                  </a:cubicBezTo>
                  <a:cubicBezTo>
                    <a:pt x="791051" y="396137"/>
                    <a:pt x="105251" y="385660"/>
                    <a:pt x="97631" y="385660"/>
                  </a:cubicBezTo>
                  <a:cubicBezTo>
                    <a:pt x="94774" y="385660"/>
                    <a:pt x="92869" y="387565"/>
                    <a:pt x="92869" y="390422"/>
                  </a:cubicBezTo>
                  <a:cubicBezTo>
                    <a:pt x="92869" y="393280"/>
                    <a:pt x="94774" y="395185"/>
                    <a:pt x="97631" y="395185"/>
                  </a:cubicBezTo>
                  <a:cubicBezTo>
                    <a:pt x="106204" y="395185"/>
                    <a:pt x="819626" y="405662"/>
                    <a:pt x="1475899" y="720940"/>
                  </a:cubicBezTo>
                  <a:cubicBezTo>
                    <a:pt x="1451134" y="710462"/>
                    <a:pt x="1425416" y="699032"/>
                    <a:pt x="1397794" y="687602"/>
                  </a:cubicBezTo>
                  <a:cubicBezTo>
                    <a:pt x="1141571" y="582827"/>
                    <a:pt x="704374" y="473290"/>
                    <a:pt x="70009" y="446620"/>
                  </a:cubicBezTo>
                  <a:cubicBezTo>
                    <a:pt x="59531" y="446620"/>
                    <a:pt x="50959" y="454240"/>
                    <a:pt x="50006" y="464717"/>
                  </a:cubicBezTo>
                  <a:cubicBezTo>
                    <a:pt x="50006" y="475195"/>
                    <a:pt x="57626" y="483767"/>
                    <a:pt x="68104" y="484720"/>
                  </a:cubicBezTo>
                  <a:cubicBezTo>
                    <a:pt x="695801" y="511390"/>
                    <a:pt x="1128236" y="619975"/>
                    <a:pt x="1381601" y="721892"/>
                  </a:cubicBezTo>
                  <a:cubicBezTo>
                    <a:pt x="1386364" y="723797"/>
                    <a:pt x="1391126" y="725702"/>
                    <a:pt x="1395889" y="727607"/>
                  </a:cubicBezTo>
                  <a:cubicBezTo>
                    <a:pt x="758666" y="501865"/>
                    <a:pt x="19526" y="554252"/>
                    <a:pt x="11906" y="554252"/>
                  </a:cubicBezTo>
                  <a:cubicBezTo>
                    <a:pt x="9049" y="554252"/>
                    <a:pt x="7144" y="556157"/>
                    <a:pt x="7144" y="559015"/>
                  </a:cubicBezTo>
                  <a:cubicBezTo>
                    <a:pt x="7144" y="561872"/>
                    <a:pt x="9049" y="563777"/>
                    <a:pt x="11906" y="563777"/>
                  </a:cubicBezTo>
                  <a:cubicBezTo>
                    <a:pt x="20479" y="563777"/>
                    <a:pt x="831056" y="505675"/>
                    <a:pt x="1484471" y="773327"/>
                  </a:cubicBezTo>
                  <a:cubicBezTo>
                    <a:pt x="1485424" y="773327"/>
                    <a:pt x="1486376" y="773327"/>
                    <a:pt x="1486376" y="773327"/>
                  </a:cubicBezTo>
                  <a:cubicBezTo>
                    <a:pt x="1488281" y="773327"/>
                    <a:pt x="1489234" y="772375"/>
                    <a:pt x="1490186" y="770470"/>
                  </a:cubicBezTo>
                  <a:cubicBezTo>
                    <a:pt x="1690211" y="863815"/>
                    <a:pt x="1783556" y="942872"/>
                    <a:pt x="1785461" y="943825"/>
                  </a:cubicBezTo>
                  <a:lnTo>
                    <a:pt x="1811179" y="915250"/>
                  </a:lnTo>
                  <a:close/>
                </a:path>
              </a:pathLst>
            </a:custGeom>
            <a:solidFill>
              <a:srgbClr val="F9F8F7"/>
            </a:solidFill>
            <a:ln w="9525" cap="flat">
              <a:noFill/>
              <a:prstDash val="solid"/>
              <a:miter/>
            </a:ln>
          </p:spPr>
          <p:txBody>
            <a:bodyPr rtlCol="0" anchor="ctr"/>
            <a:lstStyle/>
            <a:p>
              <a:endParaRPr lang="en-US" sz="1200"/>
            </a:p>
          </p:txBody>
        </p:sp>
      </p:grpSp>
      <p:sp>
        <p:nvSpPr>
          <p:cNvPr id="108" name="Freeform: Shape 107">
            <a:extLst>
              <a:ext uri="{FF2B5EF4-FFF2-40B4-BE49-F238E27FC236}">
                <a16:creationId xmlns:a16="http://schemas.microsoft.com/office/drawing/2014/main" xmlns="" id="{61913734-5F44-4CF8-A643-8B76A30E4B03}"/>
              </a:ext>
            </a:extLst>
          </p:cNvPr>
          <p:cNvSpPr/>
          <p:nvPr/>
        </p:nvSpPr>
        <p:spPr>
          <a:xfrm>
            <a:off x="1329875" y="2163337"/>
            <a:ext cx="3044883" cy="2905209"/>
          </a:xfrm>
          <a:custGeom>
            <a:avLst/>
            <a:gdLst>
              <a:gd name="connsiteX0" fmla="*/ 0 w 4567324"/>
              <a:gd name="connsiteY0" fmla="*/ 0 h 4357814"/>
              <a:gd name="connsiteX1" fmla="*/ 2186363 w 4567324"/>
              <a:gd name="connsiteY1" fmla="*/ 0 h 4357814"/>
              <a:gd name="connsiteX2" fmla="*/ 2186363 w 4567324"/>
              <a:gd name="connsiteY2" fmla="*/ 195535 h 4357814"/>
              <a:gd name="connsiteX3" fmla="*/ 195535 w 4567324"/>
              <a:gd name="connsiteY3" fmla="*/ 195535 h 4357814"/>
              <a:gd name="connsiteX4" fmla="*/ 195535 w 4567324"/>
              <a:gd name="connsiteY4" fmla="*/ 4162279 h 4357814"/>
              <a:gd name="connsiteX5" fmla="*/ 4371789 w 4567324"/>
              <a:gd name="connsiteY5" fmla="*/ 4162279 h 4357814"/>
              <a:gd name="connsiteX6" fmla="*/ 4371789 w 4567324"/>
              <a:gd name="connsiteY6" fmla="*/ 1765145 h 4357814"/>
              <a:gd name="connsiteX7" fmla="*/ 4567324 w 4567324"/>
              <a:gd name="connsiteY7" fmla="*/ 1765145 h 4357814"/>
              <a:gd name="connsiteX8" fmla="*/ 4567324 w 4567324"/>
              <a:gd name="connsiteY8" fmla="*/ 4357814 h 4357814"/>
              <a:gd name="connsiteX9" fmla="*/ 0 w 4567324"/>
              <a:gd name="connsiteY9" fmla="*/ 4357814 h 4357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67324" h="4357814">
                <a:moveTo>
                  <a:pt x="0" y="0"/>
                </a:moveTo>
                <a:lnTo>
                  <a:pt x="2186363" y="0"/>
                </a:lnTo>
                <a:lnTo>
                  <a:pt x="2186363" y="195535"/>
                </a:lnTo>
                <a:lnTo>
                  <a:pt x="195535" y="195535"/>
                </a:lnTo>
                <a:lnTo>
                  <a:pt x="195535" y="4162279"/>
                </a:lnTo>
                <a:lnTo>
                  <a:pt x="4371789" y="4162279"/>
                </a:lnTo>
                <a:lnTo>
                  <a:pt x="4371789" y="1765145"/>
                </a:lnTo>
                <a:lnTo>
                  <a:pt x="4567324" y="1765145"/>
                </a:lnTo>
                <a:lnTo>
                  <a:pt x="4567324" y="4357814"/>
                </a:lnTo>
                <a:lnTo>
                  <a:pt x="0" y="435781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tx1"/>
              </a:solidFill>
            </a:endParaRPr>
          </a:p>
        </p:txBody>
      </p:sp>
    </p:spTree>
    <p:extLst>
      <p:ext uri="{BB962C8B-B14F-4D97-AF65-F5344CB8AC3E}">
        <p14:creationId xmlns:p14="http://schemas.microsoft.com/office/powerpoint/2010/main" val="1100588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3"/>
          <p:cNvSpPr>
            <a:spLocks noGrp="1"/>
          </p:cNvSpPr>
          <p:nvPr>
            <p:ph sz="quarter" idx="10"/>
          </p:nvPr>
        </p:nvSpPr>
        <p:spPr>
          <a:ln/>
        </p:spPr>
        <p:txBody>
          <a:bodyPr vert="horz" wrap="square" lIns="91440" tIns="45720" rIns="91440" bIns="45720" anchor="t"/>
          <a:lstStyle/>
          <a:p>
            <a:pPr eaLnBrk="1" hangingPunct="1"/>
            <a:r>
              <a:rPr sz="2700" dirty="0"/>
              <a:t>The police have caught Bonnie and Clyde, </a:t>
            </a:r>
            <a:br>
              <a:rPr sz="2700" dirty="0"/>
            </a:br>
            <a:r>
              <a:rPr sz="2700" dirty="0"/>
              <a:t>two suspected bank robbers, but only have enough evidence to imprison each for 1 year.</a:t>
            </a:r>
          </a:p>
          <a:p>
            <a:pPr eaLnBrk="1" hangingPunct="1"/>
            <a:r>
              <a:rPr sz="2700" dirty="0"/>
              <a:t>The police question each in separate rooms, </a:t>
            </a:r>
            <a:br>
              <a:rPr sz="2700" dirty="0"/>
            </a:br>
            <a:r>
              <a:rPr sz="2700" dirty="0"/>
              <a:t>offer each the following deal:</a:t>
            </a:r>
          </a:p>
          <a:p>
            <a:pPr lvl="1" eaLnBrk="1" hangingPunct="1">
              <a:spcBef>
                <a:spcPct val="25000"/>
              </a:spcBef>
            </a:pPr>
            <a:r>
              <a:rPr sz="2600" dirty="0"/>
              <a:t>If you confess and implicate your partner, </a:t>
            </a:r>
            <a:br>
              <a:rPr sz="2600" dirty="0"/>
            </a:br>
            <a:r>
              <a:rPr sz="2600" dirty="0"/>
              <a:t>you go free.</a:t>
            </a:r>
          </a:p>
          <a:p>
            <a:pPr lvl="1" eaLnBrk="1" hangingPunct="1">
              <a:spcBef>
                <a:spcPct val="25000"/>
              </a:spcBef>
            </a:pPr>
            <a:r>
              <a:rPr sz="2600" dirty="0"/>
              <a:t>If you do not confess but your partner implicates you, you get 20 years in prison.</a:t>
            </a:r>
          </a:p>
          <a:p>
            <a:pPr lvl="1" eaLnBrk="1" hangingPunct="1">
              <a:spcBef>
                <a:spcPct val="25000"/>
              </a:spcBef>
            </a:pPr>
            <a:r>
              <a:rPr sz="2600" dirty="0"/>
              <a:t>If you both confess, each gets 8 years in prison.</a:t>
            </a:r>
          </a:p>
        </p:txBody>
      </p:sp>
      <p:sp>
        <p:nvSpPr>
          <p:cNvPr id="21508" name="Rectangle 2"/>
          <p:cNvSpPr>
            <a:spLocks noGrp="1"/>
          </p:cNvSpPr>
          <p:nvPr>
            <p:ph type="title"/>
          </p:nvPr>
        </p:nvSpPr>
        <p:spPr>
          <a:ln/>
        </p:spPr>
        <p:txBody>
          <a:bodyPr vert="horz" wrap="square" lIns="91440" tIns="45720" rIns="91440" bIns="45720" anchor="ctr"/>
          <a:lstStyle/>
          <a:p>
            <a:pPr eaLnBrk="1" hangingPunct="1"/>
            <a:r>
              <a:rPr sz="3600" dirty="0"/>
              <a:t>Prisoners’ Dilemma Example</a:t>
            </a:r>
          </a:p>
        </p:txBody>
      </p:sp>
      <p:sp>
        <p:nvSpPr>
          <p:cNvPr id="21506" name="Footer Placeholder 1"/>
          <p:cNvSpPr txBox="1">
            <a:spLocks noGrp="1"/>
          </p:cNvSpPr>
          <p:nvPr>
            <p:ph type="ftr" sz="quarter" idx="4294967295"/>
          </p:nvPr>
        </p:nvSpPr>
        <p:spPr>
          <a:xfrm>
            <a:off x="0" y="6392863"/>
            <a:ext cx="7335838" cy="366712"/>
          </a:xfrm>
          <a:prstGeom prst="rect">
            <a:avLst/>
          </a:prstGeom>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r>
              <a:rPr i="1" dirty="0">
                <a:solidFill>
                  <a:srgbClr val="777777"/>
                </a:solidFill>
              </a:rPr>
              <a:t>OLIGOPOLY</a:t>
            </a:r>
          </a:p>
        </p:txBody>
      </p:sp>
      <p:sp>
        <p:nvSpPr>
          <p:cNvPr id="21507" name="Slide Number Placeholder 2"/>
          <p:cNvSpPr txBox="1">
            <a:spLocks noGrp="1"/>
          </p:cNvSpPr>
          <p:nvPr>
            <p:ph type="sldNum" sz="quarter" idx="4294967295"/>
          </p:nvPr>
        </p:nvSpPr>
        <p:spPr>
          <a:xfrm>
            <a:off x="11279188" y="6375400"/>
            <a:ext cx="912812" cy="368300"/>
          </a:xfrm>
          <a:prstGeom prst="rect">
            <a:avLst/>
          </a:prstGeom>
          <a:ln/>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en-US" sz="1700" dirty="0">
                <a:solidFill>
                  <a:srgbClr val="777777"/>
                </a:solidFill>
              </a:rPr>
              <a:t>3</a:t>
            </a:fld>
            <a:endParaRPr lang="en-US" sz="1700" dirty="0">
              <a:solidFill>
                <a:srgbClr val="777777"/>
              </a:solidFill>
            </a:endParaRPr>
          </a:p>
        </p:txBody>
      </p:sp>
      <p:sp>
        <p:nvSpPr>
          <p:cNvPr id="21510" name="FlagCount" hidden="1">
            <a:hlinkClick r:id="rId3" action="ppaction://hlinkfile"/>
          </p:cNvPr>
          <p:cNvSpPr/>
          <p:nvPr/>
        </p:nvSpPr>
        <p:spPr>
          <a:xfrm>
            <a:off x="9779000" y="254000"/>
            <a:ext cx="381000" cy="317500"/>
          </a:xfrm>
          <a:prstGeom prst="wedgeRoundRectCallout">
            <a:avLst>
              <a:gd name="adj1" fmla="val -43750"/>
              <a:gd name="adj2" fmla="val 70000"/>
              <a:gd name="adj3" fmla="val 16667"/>
            </a:avLst>
          </a:prstGeom>
          <a:solidFill>
            <a:schemeClr val="accent1">
              <a:alpha val="25098"/>
            </a:schemeClr>
          </a:solidFill>
          <a:ln w="19050" cap="flat" cmpd="sng">
            <a:solidFill>
              <a:schemeClr val="tx1"/>
            </a:solidFill>
            <a:prstDash val="solid"/>
            <a:miter/>
            <a:headEnd type="none" w="med" len="med"/>
            <a:tailEnd type="none" w="med" len="med"/>
          </a:ln>
        </p:spPr>
        <p:txBody>
          <a:bodyPr wrap="none" anchor="ctr"/>
          <a:lstStyle/>
          <a:p>
            <a:pPr algn="ctr"/>
            <a:r>
              <a:rPr sz="1400" b="1" dirty="0">
                <a:latin typeface="Tahoma" panose="020B0604030504040204" pitchFamily="34" charset="0"/>
                <a:cs typeface="Arial" panose="020B0604020202020204" pitchFamily="34" charset="0"/>
              </a:rPr>
              <a:t>0</a:t>
            </a:r>
            <a:endParaRPr sz="1400" b="1" dirty="0">
              <a:latin typeface="Tahoma" panose="020B0604030504040204" pitchFamily="34" charset="0"/>
              <a:ea typeface="Arial" panose="020B0604020202020204" pitchFamily="34" charset="0"/>
            </a:endParaRPr>
          </a:p>
        </p:txBody>
      </p:sp>
    </p:spTree>
    <p:extLst>
      <p:ext uri="{BB962C8B-B14F-4D97-AF65-F5344CB8AC3E}">
        <p14:creationId xmlns:p14="http://schemas.microsoft.com/office/powerpoint/2010/main" val="4127081355"/>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Slide Number Placeholder 2"/>
          <p:cNvSpPr txBox="1">
            <a:spLocks noGrp="1"/>
          </p:cNvSpPr>
          <p:nvPr>
            <p:ph type="sldNum" sz="quarter" idx="4294967295"/>
          </p:nvPr>
        </p:nvSpPr>
        <p:spPr>
          <a:xfrm>
            <a:off x="11279188" y="6375400"/>
            <a:ext cx="912812" cy="368300"/>
          </a:xfrm>
          <a:prstGeom prst="rect">
            <a:avLst/>
          </a:prstGeom>
          <a:ln/>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en-US" sz="1700" dirty="0">
                <a:solidFill>
                  <a:srgbClr val="777777"/>
                </a:solidFill>
              </a:rPr>
              <a:t>4</a:t>
            </a:fld>
            <a:endParaRPr lang="en-US" sz="1700" dirty="0">
              <a:solidFill>
                <a:srgbClr val="777777"/>
              </a:solidFill>
            </a:endParaRPr>
          </a:p>
        </p:txBody>
      </p:sp>
      <p:sp>
        <p:nvSpPr>
          <p:cNvPr id="22532" name="Rectangle 4"/>
          <p:cNvSpPr>
            <a:spLocks noGrp="1"/>
          </p:cNvSpPr>
          <p:nvPr>
            <p:ph type="title" idx="4294967295"/>
          </p:nvPr>
        </p:nvSpPr>
        <p:spPr>
          <a:xfrm>
            <a:off x="0" y="119063"/>
            <a:ext cx="8229600" cy="649287"/>
          </a:xfrm>
          <a:ln/>
        </p:spPr>
        <p:txBody>
          <a:bodyPr vert="horz" wrap="square" lIns="91440" tIns="45720" rIns="91440" bIns="45720" anchor="ctr"/>
          <a:lstStyle/>
          <a:p>
            <a:pPr eaLnBrk="1" hangingPunct="1"/>
            <a:r>
              <a:rPr sz="3200" dirty="0"/>
              <a:t>Prisoners’ Dilemma Example</a:t>
            </a:r>
          </a:p>
        </p:txBody>
      </p:sp>
      <p:grpSp>
        <p:nvGrpSpPr>
          <p:cNvPr id="22533" name="Group 43"/>
          <p:cNvGrpSpPr/>
          <p:nvPr/>
        </p:nvGrpSpPr>
        <p:grpSpPr>
          <a:xfrm>
            <a:off x="4375150" y="2660650"/>
            <a:ext cx="5983288" cy="3536950"/>
            <a:chOff x="1522" y="1296"/>
            <a:chExt cx="2421" cy="1658"/>
          </a:xfrm>
        </p:grpSpPr>
        <p:sp>
          <p:nvSpPr>
            <p:cNvPr id="22555" name="AutoShape 33"/>
            <p:cNvSpPr/>
            <p:nvPr/>
          </p:nvSpPr>
          <p:spPr>
            <a:xfrm>
              <a:off x="1527" y="1298"/>
              <a:ext cx="1206" cy="826"/>
            </a:xfrm>
            <a:prstGeom prst="rtTriangle">
              <a:avLst/>
            </a:prstGeom>
            <a:solidFill>
              <a:srgbClr val="FFFFCC"/>
            </a:solidFill>
            <a:ln w="9525">
              <a:noFill/>
            </a:ln>
          </p:spPr>
          <p:txBody>
            <a:bodyPr wrap="none" anchor="ctr"/>
            <a:lstStyle/>
            <a:p>
              <a:endParaRPr dirty="0">
                <a:latin typeface="Arial" panose="020B0604020202020204" pitchFamily="34" charset="0"/>
                <a:ea typeface="Arial" panose="020B0604020202020204" pitchFamily="34" charset="0"/>
              </a:endParaRPr>
            </a:p>
          </p:txBody>
        </p:sp>
        <p:sp>
          <p:nvSpPr>
            <p:cNvPr id="22556" name="AutoShape 36"/>
            <p:cNvSpPr/>
            <p:nvPr/>
          </p:nvSpPr>
          <p:spPr>
            <a:xfrm>
              <a:off x="2737" y="1298"/>
              <a:ext cx="1206" cy="826"/>
            </a:xfrm>
            <a:prstGeom prst="rtTriangle">
              <a:avLst/>
            </a:prstGeom>
            <a:solidFill>
              <a:srgbClr val="FFFFCC"/>
            </a:solidFill>
            <a:ln w="9525">
              <a:noFill/>
            </a:ln>
          </p:spPr>
          <p:txBody>
            <a:bodyPr wrap="none" anchor="ctr"/>
            <a:lstStyle/>
            <a:p>
              <a:endParaRPr dirty="0">
                <a:latin typeface="Arial" panose="020B0604020202020204" pitchFamily="34" charset="0"/>
                <a:ea typeface="Arial" panose="020B0604020202020204" pitchFamily="34" charset="0"/>
              </a:endParaRPr>
            </a:p>
          </p:txBody>
        </p:sp>
        <p:sp>
          <p:nvSpPr>
            <p:cNvPr id="22557" name="AutoShape 37"/>
            <p:cNvSpPr/>
            <p:nvPr/>
          </p:nvSpPr>
          <p:spPr>
            <a:xfrm>
              <a:off x="2735" y="2125"/>
              <a:ext cx="1206" cy="826"/>
            </a:xfrm>
            <a:prstGeom prst="rtTriangle">
              <a:avLst/>
            </a:prstGeom>
            <a:solidFill>
              <a:srgbClr val="FFFFCC"/>
            </a:solidFill>
            <a:ln w="9525">
              <a:noFill/>
            </a:ln>
          </p:spPr>
          <p:txBody>
            <a:bodyPr wrap="none" anchor="ctr"/>
            <a:lstStyle/>
            <a:p>
              <a:endParaRPr dirty="0">
                <a:latin typeface="Arial" panose="020B0604020202020204" pitchFamily="34" charset="0"/>
                <a:ea typeface="Arial" panose="020B0604020202020204" pitchFamily="34" charset="0"/>
              </a:endParaRPr>
            </a:p>
          </p:txBody>
        </p:sp>
        <p:sp>
          <p:nvSpPr>
            <p:cNvPr id="22558" name="AutoShape 38"/>
            <p:cNvSpPr/>
            <p:nvPr/>
          </p:nvSpPr>
          <p:spPr>
            <a:xfrm>
              <a:off x="1527" y="2126"/>
              <a:ext cx="1206" cy="826"/>
            </a:xfrm>
            <a:prstGeom prst="rtTriangle">
              <a:avLst/>
            </a:prstGeom>
            <a:solidFill>
              <a:srgbClr val="FFFFCC"/>
            </a:solidFill>
            <a:ln w="9525">
              <a:noFill/>
            </a:ln>
          </p:spPr>
          <p:txBody>
            <a:bodyPr wrap="none" anchor="ctr"/>
            <a:lstStyle/>
            <a:p>
              <a:endParaRPr dirty="0">
                <a:latin typeface="Arial" panose="020B0604020202020204" pitchFamily="34" charset="0"/>
                <a:ea typeface="Arial" panose="020B0604020202020204" pitchFamily="34" charset="0"/>
              </a:endParaRPr>
            </a:p>
          </p:txBody>
        </p:sp>
        <p:sp>
          <p:nvSpPr>
            <p:cNvPr id="22559" name="AutoShape 39"/>
            <p:cNvSpPr/>
            <p:nvPr/>
          </p:nvSpPr>
          <p:spPr>
            <a:xfrm rot="10800000">
              <a:off x="1522" y="1298"/>
              <a:ext cx="1206" cy="826"/>
            </a:xfrm>
            <a:prstGeom prst="rtTriangle">
              <a:avLst/>
            </a:prstGeom>
            <a:solidFill>
              <a:srgbClr val="CCFFCC"/>
            </a:solidFill>
            <a:ln w="9525">
              <a:noFill/>
            </a:ln>
          </p:spPr>
          <p:txBody>
            <a:bodyPr wrap="none" anchor="ctr"/>
            <a:lstStyle/>
            <a:p>
              <a:endParaRPr dirty="0">
                <a:latin typeface="Arial" panose="020B0604020202020204" pitchFamily="34" charset="0"/>
                <a:ea typeface="Arial" panose="020B0604020202020204" pitchFamily="34" charset="0"/>
              </a:endParaRPr>
            </a:p>
          </p:txBody>
        </p:sp>
        <p:sp>
          <p:nvSpPr>
            <p:cNvPr id="22560" name="AutoShape 40"/>
            <p:cNvSpPr/>
            <p:nvPr/>
          </p:nvSpPr>
          <p:spPr>
            <a:xfrm rot="10800000">
              <a:off x="2732" y="1298"/>
              <a:ext cx="1206" cy="826"/>
            </a:xfrm>
            <a:prstGeom prst="rtTriangle">
              <a:avLst/>
            </a:prstGeom>
            <a:solidFill>
              <a:srgbClr val="CCFFCC"/>
            </a:solidFill>
            <a:ln w="9525">
              <a:noFill/>
            </a:ln>
          </p:spPr>
          <p:txBody>
            <a:bodyPr wrap="none" anchor="ctr"/>
            <a:lstStyle/>
            <a:p>
              <a:endParaRPr dirty="0">
                <a:latin typeface="Arial" panose="020B0604020202020204" pitchFamily="34" charset="0"/>
                <a:ea typeface="Arial" panose="020B0604020202020204" pitchFamily="34" charset="0"/>
              </a:endParaRPr>
            </a:p>
          </p:txBody>
        </p:sp>
        <p:sp>
          <p:nvSpPr>
            <p:cNvPr id="22561" name="AutoShape 41"/>
            <p:cNvSpPr/>
            <p:nvPr/>
          </p:nvSpPr>
          <p:spPr>
            <a:xfrm rot="10800000">
              <a:off x="2730" y="2125"/>
              <a:ext cx="1206" cy="826"/>
            </a:xfrm>
            <a:prstGeom prst="rtTriangle">
              <a:avLst/>
            </a:prstGeom>
            <a:solidFill>
              <a:srgbClr val="CCFFCC"/>
            </a:solidFill>
            <a:ln w="9525">
              <a:noFill/>
            </a:ln>
          </p:spPr>
          <p:txBody>
            <a:bodyPr wrap="none" anchor="ctr"/>
            <a:lstStyle/>
            <a:p>
              <a:endParaRPr dirty="0">
                <a:latin typeface="Arial" panose="020B0604020202020204" pitchFamily="34" charset="0"/>
                <a:ea typeface="Arial" panose="020B0604020202020204" pitchFamily="34" charset="0"/>
              </a:endParaRPr>
            </a:p>
          </p:txBody>
        </p:sp>
        <p:sp>
          <p:nvSpPr>
            <p:cNvPr id="22562" name="AutoShape 42"/>
            <p:cNvSpPr/>
            <p:nvPr/>
          </p:nvSpPr>
          <p:spPr>
            <a:xfrm rot="10800000">
              <a:off x="1522" y="2126"/>
              <a:ext cx="1206" cy="826"/>
            </a:xfrm>
            <a:prstGeom prst="rtTriangle">
              <a:avLst/>
            </a:prstGeom>
            <a:solidFill>
              <a:srgbClr val="CCFFCC"/>
            </a:solidFill>
            <a:ln w="9525">
              <a:noFill/>
            </a:ln>
          </p:spPr>
          <p:txBody>
            <a:bodyPr wrap="none" anchor="ctr"/>
            <a:lstStyle/>
            <a:p>
              <a:endParaRPr dirty="0">
                <a:latin typeface="Arial" panose="020B0604020202020204" pitchFamily="34" charset="0"/>
                <a:ea typeface="Arial" panose="020B0604020202020204" pitchFamily="34" charset="0"/>
              </a:endParaRPr>
            </a:p>
          </p:txBody>
        </p:sp>
        <p:grpSp>
          <p:nvGrpSpPr>
            <p:cNvPr id="22563" name="Group 32"/>
            <p:cNvGrpSpPr/>
            <p:nvPr/>
          </p:nvGrpSpPr>
          <p:grpSpPr>
            <a:xfrm>
              <a:off x="1524" y="1296"/>
              <a:ext cx="2417" cy="1658"/>
              <a:chOff x="1335" y="1089"/>
              <a:chExt cx="2290" cy="1791"/>
            </a:xfrm>
          </p:grpSpPr>
          <p:sp>
            <p:nvSpPr>
              <p:cNvPr id="22564" name="Rectangle 27"/>
              <p:cNvSpPr/>
              <p:nvPr/>
            </p:nvSpPr>
            <p:spPr>
              <a:xfrm>
                <a:off x="1335" y="1089"/>
                <a:ext cx="2290" cy="1791"/>
              </a:xfrm>
              <a:prstGeom prst="rect">
                <a:avLst/>
              </a:prstGeom>
              <a:noFill/>
              <a:ln w="9525" cap="flat" cmpd="sng">
                <a:solidFill>
                  <a:schemeClr val="tx1"/>
                </a:solidFill>
                <a:prstDash val="solid"/>
                <a:miter/>
                <a:headEnd type="none" w="med" len="med"/>
                <a:tailEnd type="none" w="med" len="med"/>
              </a:ln>
            </p:spPr>
            <p:txBody>
              <a:bodyPr wrap="none" anchor="ctr"/>
              <a:lstStyle/>
              <a:p>
                <a:endParaRPr dirty="0">
                  <a:latin typeface="Arial" panose="020B0604020202020204" pitchFamily="34" charset="0"/>
                  <a:ea typeface="Arial" panose="020B0604020202020204" pitchFamily="34" charset="0"/>
                </a:endParaRPr>
              </a:p>
            </p:txBody>
          </p:sp>
          <p:sp>
            <p:nvSpPr>
              <p:cNvPr id="22565" name="Line 28"/>
              <p:cNvSpPr/>
              <p:nvPr/>
            </p:nvSpPr>
            <p:spPr>
              <a:xfrm>
                <a:off x="1335" y="1988"/>
                <a:ext cx="2290" cy="0"/>
              </a:xfrm>
              <a:prstGeom prst="line">
                <a:avLst/>
              </a:prstGeom>
              <a:ln w="9525" cap="flat" cmpd="sng">
                <a:solidFill>
                  <a:schemeClr val="tx1"/>
                </a:solidFill>
                <a:prstDash val="solid"/>
                <a:headEnd type="none" w="med" len="med"/>
                <a:tailEnd type="none" w="med" len="med"/>
              </a:ln>
            </p:spPr>
          </p:sp>
          <p:sp>
            <p:nvSpPr>
              <p:cNvPr id="22566" name="Line 29"/>
              <p:cNvSpPr/>
              <p:nvPr/>
            </p:nvSpPr>
            <p:spPr>
              <a:xfrm>
                <a:off x="2480" y="1089"/>
                <a:ext cx="0" cy="1791"/>
              </a:xfrm>
              <a:prstGeom prst="line">
                <a:avLst/>
              </a:prstGeom>
              <a:ln w="9525" cap="flat" cmpd="sng">
                <a:solidFill>
                  <a:schemeClr val="tx1"/>
                </a:solidFill>
                <a:prstDash val="solid"/>
                <a:headEnd type="none" w="med" len="med"/>
                <a:tailEnd type="none" w="med" len="med"/>
              </a:ln>
            </p:spPr>
          </p:sp>
        </p:grpSp>
      </p:grpSp>
      <p:sp>
        <p:nvSpPr>
          <p:cNvPr id="22534" name="Text Box 44"/>
          <p:cNvSpPr txBox="1"/>
          <p:nvPr/>
        </p:nvSpPr>
        <p:spPr>
          <a:xfrm>
            <a:off x="4660900" y="2206625"/>
            <a:ext cx="2516188" cy="369332"/>
          </a:xfrm>
          <a:prstGeom prst="rect">
            <a:avLst/>
          </a:prstGeom>
          <a:noFill/>
          <a:ln w="9525">
            <a:noFill/>
          </a:ln>
        </p:spPr>
        <p:txBody>
          <a:bodyPr lIns="0" tIns="0" rIns="0" bIns="0">
            <a:spAutoFit/>
          </a:bodyPr>
          <a:lstStyle/>
          <a:p>
            <a:pPr algn="ctr">
              <a:spcBef>
                <a:spcPct val="50000"/>
              </a:spcBef>
            </a:pPr>
            <a:r>
              <a:rPr sz="2400" i="1" dirty="0">
                <a:latin typeface="Arial" panose="020B0604020202020204" pitchFamily="34" charset="0"/>
                <a:cs typeface="Arial" panose="020B0604020202020204" pitchFamily="34" charset="0"/>
              </a:rPr>
              <a:t>Confess</a:t>
            </a:r>
            <a:endParaRPr sz="2400" i="1" dirty="0">
              <a:latin typeface="Arial" panose="020B0604020202020204" pitchFamily="34" charset="0"/>
              <a:ea typeface="Arial" panose="020B0604020202020204" pitchFamily="34" charset="0"/>
            </a:endParaRPr>
          </a:p>
        </p:txBody>
      </p:sp>
      <p:sp>
        <p:nvSpPr>
          <p:cNvPr id="22535" name="Text Box 45"/>
          <p:cNvSpPr txBox="1"/>
          <p:nvPr/>
        </p:nvSpPr>
        <p:spPr>
          <a:xfrm>
            <a:off x="7591426" y="2214563"/>
            <a:ext cx="2549525" cy="369332"/>
          </a:xfrm>
          <a:prstGeom prst="rect">
            <a:avLst/>
          </a:prstGeom>
          <a:noFill/>
          <a:ln w="9525">
            <a:noFill/>
          </a:ln>
        </p:spPr>
        <p:txBody>
          <a:bodyPr lIns="0" tIns="0" rIns="0" bIns="0">
            <a:spAutoFit/>
          </a:bodyPr>
          <a:lstStyle/>
          <a:p>
            <a:pPr algn="ctr">
              <a:spcBef>
                <a:spcPct val="50000"/>
              </a:spcBef>
            </a:pPr>
            <a:r>
              <a:rPr sz="2400" i="1" dirty="0">
                <a:latin typeface="Arial" panose="020B0604020202020204" pitchFamily="34" charset="0"/>
                <a:cs typeface="Arial" panose="020B0604020202020204" pitchFamily="34" charset="0"/>
              </a:rPr>
              <a:t>Remain silent</a:t>
            </a:r>
            <a:endParaRPr sz="2400" i="1" dirty="0">
              <a:latin typeface="Arial" panose="020B0604020202020204" pitchFamily="34" charset="0"/>
              <a:ea typeface="Arial" panose="020B0604020202020204" pitchFamily="34" charset="0"/>
            </a:endParaRPr>
          </a:p>
        </p:txBody>
      </p:sp>
      <p:sp>
        <p:nvSpPr>
          <p:cNvPr id="22536" name="Text Box 46"/>
          <p:cNvSpPr txBox="1"/>
          <p:nvPr/>
        </p:nvSpPr>
        <p:spPr>
          <a:xfrm>
            <a:off x="2992439" y="3351213"/>
            <a:ext cx="1271587" cy="369332"/>
          </a:xfrm>
          <a:prstGeom prst="rect">
            <a:avLst/>
          </a:prstGeom>
          <a:noFill/>
          <a:ln w="9525">
            <a:noFill/>
          </a:ln>
        </p:spPr>
        <p:txBody>
          <a:bodyPr lIns="0" tIns="0" rIns="0" bIns="0">
            <a:spAutoFit/>
          </a:bodyPr>
          <a:lstStyle/>
          <a:p>
            <a:pPr algn="r">
              <a:spcBef>
                <a:spcPct val="50000"/>
              </a:spcBef>
            </a:pPr>
            <a:r>
              <a:rPr sz="2400" i="1" dirty="0">
                <a:latin typeface="Arial" panose="020B0604020202020204" pitchFamily="34" charset="0"/>
                <a:cs typeface="Arial" panose="020B0604020202020204" pitchFamily="34" charset="0"/>
              </a:rPr>
              <a:t>Confess</a:t>
            </a:r>
            <a:endParaRPr sz="2400" i="1" dirty="0">
              <a:latin typeface="Arial" panose="020B0604020202020204" pitchFamily="34" charset="0"/>
              <a:ea typeface="Arial" panose="020B0604020202020204" pitchFamily="34" charset="0"/>
            </a:endParaRPr>
          </a:p>
        </p:txBody>
      </p:sp>
      <p:sp>
        <p:nvSpPr>
          <p:cNvPr id="22537" name="Text Box 47"/>
          <p:cNvSpPr txBox="1"/>
          <p:nvPr/>
        </p:nvSpPr>
        <p:spPr>
          <a:xfrm>
            <a:off x="3108325" y="4954588"/>
            <a:ext cx="1149350" cy="738664"/>
          </a:xfrm>
          <a:prstGeom prst="rect">
            <a:avLst/>
          </a:prstGeom>
          <a:noFill/>
          <a:ln w="9525">
            <a:noFill/>
          </a:ln>
        </p:spPr>
        <p:txBody>
          <a:bodyPr lIns="0" tIns="0" rIns="0" bIns="0">
            <a:spAutoFit/>
          </a:bodyPr>
          <a:lstStyle/>
          <a:p>
            <a:pPr algn="r">
              <a:spcBef>
                <a:spcPct val="50000"/>
              </a:spcBef>
            </a:pPr>
            <a:r>
              <a:rPr sz="2400" i="1" dirty="0">
                <a:latin typeface="Arial" panose="020B0604020202020204" pitchFamily="34" charset="0"/>
                <a:cs typeface="Arial" panose="020B0604020202020204" pitchFamily="34" charset="0"/>
              </a:rPr>
              <a:t>Remain </a:t>
            </a:r>
            <a:br>
              <a:rPr sz="2400" i="1" dirty="0">
                <a:latin typeface="Arial" panose="020B0604020202020204" pitchFamily="34" charset="0"/>
                <a:cs typeface="Arial" panose="020B0604020202020204" pitchFamily="34" charset="0"/>
              </a:rPr>
            </a:br>
            <a:r>
              <a:rPr sz="2400" i="1" dirty="0">
                <a:latin typeface="Arial" panose="020B0604020202020204" pitchFamily="34" charset="0"/>
                <a:cs typeface="Arial" panose="020B0604020202020204" pitchFamily="34" charset="0"/>
              </a:rPr>
              <a:t>silent</a:t>
            </a:r>
            <a:endParaRPr sz="2400" i="1" dirty="0">
              <a:latin typeface="Arial" panose="020B0604020202020204" pitchFamily="34" charset="0"/>
              <a:ea typeface="Arial" panose="020B0604020202020204" pitchFamily="34" charset="0"/>
            </a:endParaRPr>
          </a:p>
        </p:txBody>
      </p:sp>
      <p:sp>
        <p:nvSpPr>
          <p:cNvPr id="22538" name="Text Box 48"/>
          <p:cNvSpPr txBox="1"/>
          <p:nvPr/>
        </p:nvSpPr>
        <p:spPr>
          <a:xfrm>
            <a:off x="5868989" y="1511300"/>
            <a:ext cx="3000375" cy="558800"/>
          </a:xfrm>
          <a:prstGeom prst="rect">
            <a:avLst/>
          </a:prstGeom>
          <a:solidFill>
            <a:srgbClr val="CCFFCC"/>
          </a:solidFill>
          <a:ln w="9525" cap="flat" cmpd="sng">
            <a:solidFill>
              <a:schemeClr val="tx1"/>
            </a:solidFill>
            <a:prstDash val="solid"/>
            <a:miter/>
            <a:headEnd type="none" w="med" len="med"/>
            <a:tailEnd type="none" w="med" len="med"/>
          </a:ln>
        </p:spPr>
        <p:txBody>
          <a:bodyPr tIns="91440" bIns="91440">
            <a:spAutoFit/>
          </a:bodyPr>
          <a:lstStyle/>
          <a:p>
            <a:pPr algn="ctr">
              <a:spcBef>
                <a:spcPct val="50000"/>
              </a:spcBef>
            </a:pPr>
            <a:r>
              <a:rPr sz="2400" b="1" dirty="0">
                <a:latin typeface="Arial" panose="020B0604020202020204" pitchFamily="34" charset="0"/>
                <a:cs typeface="Arial" panose="020B0604020202020204" pitchFamily="34" charset="0"/>
              </a:rPr>
              <a:t>Bonnie’s decision</a:t>
            </a:r>
            <a:endParaRPr sz="2400" b="1" dirty="0">
              <a:latin typeface="Arial" panose="020B0604020202020204" pitchFamily="34" charset="0"/>
              <a:ea typeface="Arial" panose="020B0604020202020204" pitchFamily="34" charset="0"/>
            </a:endParaRPr>
          </a:p>
        </p:txBody>
      </p:sp>
      <p:sp>
        <p:nvSpPr>
          <p:cNvPr id="22539" name="Text Box 49"/>
          <p:cNvSpPr txBox="1"/>
          <p:nvPr/>
        </p:nvSpPr>
        <p:spPr>
          <a:xfrm>
            <a:off x="2270125" y="3910014"/>
            <a:ext cx="1550988" cy="923925"/>
          </a:xfrm>
          <a:prstGeom prst="rect">
            <a:avLst/>
          </a:prstGeom>
          <a:solidFill>
            <a:srgbClr val="FFFFCC"/>
          </a:solidFill>
          <a:ln w="9525" cap="flat" cmpd="sng">
            <a:solidFill>
              <a:schemeClr val="tx1"/>
            </a:solidFill>
            <a:prstDash val="solid"/>
            <a:miter/>
            <a:headEnd type="none" w="med" len="med"/>
            <a:tailEnd type="none" w="med" len="med"/>
          </a:ln>
        </p:spPr>
        <p:txBody>
          <a:bodyPr tIns="91440" bIns="91440">
            <a:spAutoFit/>
          </a:bodyPr>
          <a:lstStyle/>
          <a:p>
            <a:pPr>
              <a:spcBef>
                <a:spcPct val="50000"/>
              </a:spcBef>
            </a:pPr>
            <a:r>
              <a:rPr sz="2400" b="1" dirty="0">
                <a:latin typeface="Arial" panose="020B0604020202020204" pitchFamily="34" charset="0"/>
                <a:cs typeface="Arial" panose="020B0604020202020204" pitchFamily="34" charset="0"/>
              </a:rPr>
              <a:t>Clyde’s </a:t>
            </a:r>
            <a:br>
              <a:rPr sz="2400" b="1" dirty="0">
                <a:latin typeface="Arial" panose="020B0604020202020204" pitchFamily="34" charset="0"/>
                <a:cs typeface="Arial" panose="020B0604020202020204" pitchFamily="34" charset="0"/>
              </a:rPr>
            </a:br>
            <a:r>
              <a:rPr sz="2400" b="1" dirty="0">
                <a:latin typeface="Arial" panose="020B0604020202020204" pitchFamily="34" charset="0"/>
                <a:cs typeface="Arial" panose="020B0604020202020204" pitchFamily="34" charset="0"/>
              </a:rPr>
              <a:t>decision</a:t>
            </a:r>
            <a:endParaRPr sz="2400" b="1" dirty="0">
              <a:latin typeface="Arial" panose="020B0604020202020204" pitchFamily="34" charset="0"/>
              <a:ea typeface="Arial" panose="020B0604020202020204" pitchFamily="34" charset="0"/>
            </a:endParaRPr>
          </a:p>
        </p:txBody>
      </p:sp>
      <p:sp>
        <p:nvSpPr>
          <p:cNvPr id="167986" name="Text Box 50"/>
          <p:cNvSpPr txBox="1"/>
          <p:nvPr/>
        </p:nvSpPr>
        <p:spPr>
          <a:xfrm>
            <a:off x="5624513" y="2693988"/>
            <a:ext cx="1751012" cy="793750"/>
          </a:xfrm>
          <a:prstGeom prst="rect">
            <a:avLst/>
          </a:prstGeom>
          <a:noFill/>
          <a:ln w="9525">
            <a:noFill/>
          </a:ln>
        </p:spPr>
        <p:txBody>
          <a:bodyPr>
            <a:spAutoFit/>
          </a:bodyPr>
          <a:lstStyle/>
          <a:p>
            <a:pPr algn="r">
              <a:spcBef>
                <a:spcPct val="50000"/>
              </a:spcBef>
            </a:pPr>
            <a:r>
              <a:rPr sz="2300" dirty="0">
                <a:solidFill>
                  <a:srgbClr val="FF0000"/>
                </a:solidFill>
                <a:latin typeface="Arial" panose="020B0604020202020204" pitchFamily="34" charset="0"/>
                <a:cs typeface="Arial" panose="020B0604020202020204" pitchFamily="34" charset="0"/>
              </a:rPr>
              <a:t>Bonnie gets </a:t>
            </a:r>
            <a:br>
              <a:rPr sz="2300" dirty="0">
                <a:solidFill>
                  <a:srgbClr val="FF0000"/>
                </a:solidFill>
                <a:latin typeface="Arial" panose="020B0604020202020204" pitchFamily="34" charset="0"/>
                <a:cs typeface="Arial" panose="020B0604020202020204" pitchFamily="34" charset="0"/>
              </a:rPr>
            </a:br>
            <a:r>
              <a:rPr sz="2300" dirty="0">
                <a:solidFill>
                  <a:srgbClr val="FF0000"/>
                </a:solidFill>
                <a:latin typeface="Arial" panose="020B0604020202020204" pitchFamily="34" charset="0"/>
                <a:cs typeface="Arial" panose="020B0604020202020204" pitchFamily="34" charset="0"/>
              </a:rPr>
              <a:t>8 years</a:t>
            </a:r>
            <a:endParaRPr sz="2300" dirty="0">
              <a:solidFill>
                <a:srgbClr val="FF0000"/>
              </a:solidFill>
              <a:latin typeface="Arial" panose="020B0604020202020204" pitchFamily="34" charset="0"/>
              <a:ea typeface="Arial" panose="020B0604020202020204" pitchFamily="34" charset="0"/>
            </a:endParaRPr>
          </a:p>
        </p:txBody>
      </p:sp>
      <p:sp>
        <p:nvSpPr>
          <p:cNvPr id="167987" name="Text Box 51"/>
          <p:cNvSpPr txBox="1"/>
          <p:nvPr/>
        </p:nvSpPr>
        <p:spPr>
          <a:xfrm>
            <a:off x="4403725" y="3622675"/>
            <a:ext cx="1906588" cy="793750"/>
          </a:xfrm>
          <a:prstGeom prst="rect">
            <a:avLst/>
          </a:prstGeom>
          <a:noFill/>
          <a:ln w="9525">
            <a:noFill/>
          </a:ln>
        </p:spPr>
        <p:txBody>
          <a:bodyPr>
            <a:spAutoFit/>
          </a:bodyPr>
          <a:lstStyle/>
          <a:p>
            <a:pPr>
              <a:spcBef>
                <a:spcPct val="50000"/>
              </a:spcBef>
            </a:pPr>
            <a:r>
              <a:rPr sz="2300" dirty="0">
                <a:solidFill>
                  <a:srgbClr val="FF0000"/>
                </a:solidFill>
                <a:latin typeface="Arial" panose="020B0604020202020204" pitchFamily="34" charset="0"/>
                <a:cs typeface="Arial" panose="020B0604020202020204" pitchFamily="34" charset="0"/>
              </a:rPr>
              <a:t>Clyde </a:t>
            </a:r>
            <a:br>
              <a:rPr sz="2300" dirty="0">
                <a:solidFill>
                  <a:srgbClr val="FF0000"/>
                </a:solidFill>
                <a:latin typeface="Arial" panose="020B0604020202020204" pitchFamily="34" charset="0"/>
                <a:cs typeface="Arial" panose="020B0604020202020204" pitchFamily="34" charset="0"/>
              </a:rPr>
            </a:br>
            <a:r>
              <a:rPr sz="2300" dirty="0">
                <a:solidFill>
                  <a:srgbClr val="FF0000"/>
                </a:solidFill>
                <a:latin typeface="Arial" panose="020B0604020202020204" pitchFamily="34" charset="0"/>
                <a:cs typeface="Arial" panose="020B0604020202020204" pitchFamily="34" charset="0"/>
              </a:rPr>
              <a:t>gets 8 years</a:t>
            </a:r>
            <a:endParaRPr sz="2300" dirty="0">
              <a:solidFill>
                <a:srgbClr val="FF0000"/>
              </a:solidFill>
              <a:latin typeface="Arial" panose="020B0604020202020204" pitchFamily="34" charset="0"/>
              <a:ea typeface="Arial" panose="020B0604020202020204" pitchFamily="34" charset="0"/>
            </a:endParaRPr>
          </a:p>
        </p:txBody>
      </p:sp>
      <p:sp>
        <p:nvSpPr>
          <p:cNvPr id="167988" name="Text Box 52"/>
          <p:cNvSpPr txBox="1"/>
          <p:nvPr/>
        </p:nvSpPr>
        <p:spPr>
          <a:xfrm>
            <a:off x="8570913" y="2693988"/>
            <a:ext cx="1751012" cy="793750"/>
          </a:xfrm>
          <a:prstGeom prst="rect">
            <a:avLst/>
          </a:prstGeom>
          <a:noFill/>
          <a:ln w="9525">
            <a:noFill/>
          </a:ln>
        </p:spPr>
        <p:txBody>
          <a:bodyPr>
            <a:spAutoFit/>
          </a:bodyPr>
          <a:lstStyle/>
          <a:p>
            <a:pPr algn="r">
              <a:spcBef>
                <a:spcPct val="50000"/>
              </a:spcBef>
            </a:pPr>
            <a:r>
              <a:rPr sz="2300" dirty="0">
                <a:solidFill>
                  <a:srgbClr val="FF0000"/>
                </a:solidFill>
                <a:latin typeface="Arial" panose="020B0604020202020204" pitchFamily="34" charset="0"/>
                <a:cs typeface="Arial" panose="020B0604020202020204" pitchFamily="34" charset="0"/>
              </a:rPr>
              <a:t>Bonnie gets </a:t>
            </a:r>
            <a:br>
              <a:rPr sz="2300" dirty="0">
                <a:solidFill>
                  <a:srgbClr val="FF0000"/>
                </a:solidFill>
                <a:latin typeface="Arial" panose="020B0604020202020204" pitchFamily="34" charset="0"/>
                <a:cs typeface="Arial" panose="020B0604020202020204" pitchFamily="34" charset="0"/>
              </a:rPr>
            </a:br>
            <a:r>
              <a:rPr sz="2300" dirty="0">
                <a:solidFill>
                  <a:srgbClr val="FF0000"/>
                </a:solidFill>
                <a:latin typeface="Arial" panose="020B0604020202020204" pitchFamily="34" charset="0"/>
                <a:cs typeface="Arial" panose="020B0604020202020204" pitchFamily="34" charset="0"/>
              </a:rPr>
              <a:t>20 years</a:t>
            </a:r>
            <a:endParaRPr sz="2300" dirty="0">
              <a:solidFill>
                <a:srgbClr val="FF0000"/>
              </a:solidFill>
              <a:latin typeface="Arial" panose="020B0604020202020204" pitchFamily="34" charset="0"/>
              <a:ea typeface="Arial" panose="020B0604020202020204" pitchFamily="34" charset="0"/>
            </a:endParaRPr>
          </a:p>
        </p:txBody>
      </p:sp>
      <p:sp>
        <p:nvSpPr>
          <p:cNvPr id="167989" name="Text Box 53"/>
          <p:cNvSpPr txBox="1"/>
          <p:nvPr/>
        </p:nvSpPr>
        <p:spPr>
          <a:xfrm>
            <a:off x="8550276" y="4441825"/>
            <a:ext cx="1751013" cy="793750"/>
          </a:xfrm>
          <a:prstGeom prst="rect">
            <a:avLst/>
          </a:prstGeom>
          <a:noFill/>
          <a:ln w="9525">
            <a:noFill/>
          </a:ln>
        </p:spPr>
        <p:txBody>
          <a:bodyPr>
            <a:spAutoFit/>
          </a:bodyPr>
          <a:lstStyle/>
          <a:p>
            <a:pPr algn="r">
              <a:spcBef>
                <a:spcPct val="50000"/>
              </a:spcBef>
            </a:pPr>
            <a:r>
              <a:rPr sz="2300" dirty="0">
                <a:solidFill>
                  <a:srgbClr val="FF0000"/>
                </a:solidFill>
                <a:latin typeface="Arial" panose="020B0604020202020204" pitchFamily="34" charset="0"/>
                <a:cs typeface="Arial" panose="020B0604020202020204" pitchFamily="34" charset="0"/>
              </a:rPr>
              <a:t>Bonnie gets </a:t>
            </a:r>
            <a:br>
              <a:rPr sz="2300" dirty="0">
                <a:solidFill>
                  <a:srgbClr val="FF0000"/>
                </a:solidFill>
                <a:latin typeface="Arial" panose="020B0604020202020204" pitchFamily="34" charset="0"/>
                <a:cs typeface="Arial" panose="020B0604020202020204" pitchFamily="34" charset="0"/>
              </a:rPr>
            </a:br>
            <a:r>
              <a:rPr sz="2300" dirty="0">
                <a:solidFill>
                  <a:srgbClr val="FF0000"/>
                </a:solidFill>
                <a:latin typeface="Arial" panose="020B0604020202020204" pitchFamily="34" charset="0"/>
                <a:cs typeface="Arial" panose="020B0604020202020204" pitchFamily="34" charset="0"/>
              </a:rPr>
              <a:t>1 year</a:t>
            </a:r>
            <a:endParaRPr sz="2300" dirty="0">
              <a:solidFill>
                <a:srgbClr val="FF0000"/>
              </a:solidFill>
              <a:latin typeface="Arial" panose="020B0604020202020204" pitchFamily="34" charset="0"/>
              <a:ea typeface="Arial" panose="020B0604020202020204" pitchFamily="34" charset="0"/>
            </a:endParaRPr>
          </a:p>
        </p:txBody>
      </p:sp>
      <p:sp>
        <p:nvSpPr>
          <p:cNvPr id="167990" name="Text Box 54"/>
          <p:cNvSpPr txBox="1"/>
          <p:nvPr/>
        </p:nvSpPr>
        <p:spPr>
          <a:xfrm>
            <a:off x="5543551" y="4440238"/>
            <a:ext cx="1806575" cy="793750"/>
          </a:xfrm>
          <a:prstGeom prst="rect">
            <a:avLst/>
          </a:prstGeom>
          <a:noFill/>
          <a:ln w="9525">
            <a:noFill/>
          </a:ln>
        </p:spPr>
        <p:txBody>
          <a:bodyPr>
            <a:spAutoFit/>
          </a:bodyPr>
          <a:lstStyle/>
          <a:p>
            <a:pPr algn="r">
              <a:spcBef>
                <a:spcPct val="50000"/>
              </a:spcBef>
            </a:pPr>
            <a:r>
              <a:rPr sz="2300" dirty="0">
                <a:solidFill>
                  <a:srgbClr val="FF0000"/>
                </a:solidFill>
                <a:latin typeface="Arial" panose="020B0604020202020204" pitchFamily="34" charset="0"/>
                <a:cs typeface="Arial" panose="020B0604020202020204" pitchFamily="34" charset="0"/>
              </a:rPr>
              <a:t>Bonnie goes free</a:t>
            </a:r>
            <a:endParaRPr sz="2300" dirty="0">
              <a:solidFill>
                <a:srgbClr val="FF0000"/>
              </a:solidFill>
              <a:latin typeface="Arial" panose="020B0604020202020204" pitchFamily="34" charset="0"/>
              <a:ea typeface="Arial" panose="020B0604020202020204" pitchFamily="34" charset="0"/>
            </a:endParaRPr>
          </a:p>
        </p:txBody>
      </p:sp>
      <p:sp>
        <p:nvSpPr>
          <p:cNvPr id="167991" name="Text Box 55"/>
          <p:cNvSpPr txBox="1"/>
          <p:nvPr/>
        </p:nvSpPr>
        <p:spPr>
          <a:xfrm>
            <a:off x="7372350" y="3625850"/>
            <a:ext cx="1906588" cy="793750"/>
          </a:xfrm>
          <a:prstGeom prst="rect">
            <a:avLst/>
          </a:prstGeom>
          <a:noFill/>
          <a:ln w="9525">
            <a:noFill/>
          </a:ln>
        </p:spPr>
        <p:txBody>
          <a:bodyPr>
            <a:spAutoFit/>
          </a:bodyPr>
          <a:lstStyle/>
          <a:p>
            <a:pPr>
              <a:spcBef>
                <a:spcPct val="50000"/>
              </a:spcBef>
            </a:pPr>
            <a:r>
              <a:rPr sz="2300" dirty="0">
                <a:solidFill>
                  <a:srgbClr val="FF0000"/>
                </a:solidFill>
                <a:latin typeface="Arial" panose="020B0604020202020204" pitchFamily="34" charset="0"/>
                <a:cs typeface="Arial" panose="020B0604020202020204" pitchFamily="34" charset="0"/>
              </a:rPr>
              <a:t>Clyde </a:t>
            </a:r>
            <a:br>
              <a:rPr sz="2300" dirty="0">
                <a:solidFill>
                  <a:srgbClr val="FF0000"/>
                </a:solidFill>
                <a:latin typeface="Arial" panose="020B0604020202020204" pitchFamily="34" charset="0"/>
                <a:cs typeface="Arial" panose="020B0604020202020204" pitchFamily="34" charset="0"/>
              </a:rPr>
            </a:br>
            <a:r>
              <a:rPr sz="2300" dirty="0">
                <a:solidFill>
                  <a:srgbClr val="FF0000"/>
                </a:solidFill>
                <a:latin typeface="Arial" panose="020B0604020202020204" pitchFamily="34" charset="0"/>
                <a:cs typeface="Arial" panose="020B0604020202020204" pitchFamily="34" charset="0"/>
              </a:rPr>
              <a:t>goes free</a:t>
            </a:r>
            <a:endParaRPr sz="2300" dirty="0">
              <a:solidFill>
                <a:srgbClr val="FF0000"/>
              </a:solidFill>
              <a:latin typeface="Arial" panose="020B0604020202020204" pitchFamily="34" charset="0"/>
              <a:ea typeface="Arial" panose="020B0604020202020204" pitchFamily="34" charset="0"/>
            </a:endParaRPr>
          </a:p>
        </p:txBody>
      </p:sp>
      <p:sp>
        <p:nvSpPr>
          <p:cNvPr id="167992" name="Text Box 56"/>
          <p:cNvSpPr txBox="1"/>
          <p:nvPr/>
        </p:nvSpPr>
        <p:spPr>
          <a:xfrm>
            <a:off x="7372350" y="5351463"/>
            <a:ext cx="1906588" cy="793750"/>
          </a:xfrm>
          <a:prstGeom prst="rect">
            <a:avLst/>
          </a:prstGeom>
          <a:noFill/>
          <a:ln w="9525">
            <a:noFill/>
          </a:ln>
        </p:spPr>
        <p:txBody>
          <a:bodyPr>
            <a:spAutoFit/>
          </a:bodyPr>
          <a:lstStyle/>
          <a:p>
            <a:pPr>
              <a:spcBef>
                <a:spcPct val="50000"/>
              </a:spcBef>
            </a:pPr>
            <a:r>
              <a:rPr sz="2300" dirty="0">
                <a:solidFill>
                  <a:srgbClr val="FF0000"/>
                </a:solidFill>
                <a:latin typeface="Arial" panose="020B0604020202020204" pitchFamily="34" charset="0"/>
                <a:cs typeface="Arial" panose="020B0604020202020204" pitchFamily="34" charset="0"/>
              </a:rPr>
              <a:t>Clyde </a:t>
            </a:r>
            <a:br>
              <a:rPr sz="2300" dirty="0">
                <a:solidFill>
                  <a:srgbClr val="FF0000"/>
                </a:solidFill>
                <a:latin typeface="Arial" panose="020B0604020202020204" pitchFamily="34" charset="0"/>
                <a:cs typeface="Arial" panose="020B0604020202020204" pitchFamily="34" charset="0"/>
              </a:rPr>
            </a:br>
            <a:r>
              <a:rPr sz="2300" dirty="0">
                <a:solidFill>
                  <a:srgbClr val="FF0000"/>
                </a:solidFill>
                <a:latin typeface="Arial" panose="020B0604020202020204" pitchFamily="34" charset="0"/>
                <a:cs typeface="Arial" panose="020B0604020202020204" pitchFamily="34" charset="0"/>
              </a:rPr>
              <a:t>gets 1 year</a:t>
            </a:r>
            <a:endParaRPr sz="2300" dirty="0">
              <a:solidFill>
                <a:srgbClr val="FF0000"/>
              </a:solidFill>
              <a:latin typeface="Arial" panose="020B0604020202020204" pitchFamily="34" charset="0"/>
              <a:ea typeface="Arial" panose="020B0604020202020204" pitchFamily="34" charset="0"/>
            </a:endParaRPr>
          </a:p>
        </p:txBody>
      </p:sp>
      <p:sp>
        <p:nvSpPr>
          <p:cNvPr id="167993" name="Text Box 57"/>
          <p:cNvSpPr txBox="1"/>
          <p:nvPr/>
        </p:nvSpPr>
        <p:spPr>
          <a:xfrm>
            <a:off x="4413250" y="5359400"/>
            <a:ext cx="2095500" cy="793750"/>
          </a:xfrm>
          <a:prstGeom prst="rect">
            <a:avLst/>
          </a:prstGeom>
          <a:noFill/>
          <a:ln w="9525">
            <a:noFill/>
          </a:ln>
        </p:spPr>
        <p:txBody>
          <a:bodyPr>
            <a:spAutoFit/>
          </a:bodyPr>
          <a:lstStyle/>
          <a:p>
            <a:pPr>
              <a:spcBef>
                <a:spcPct val="50000"/>
              </a:spcBef>
            </a:pPr>
            <a:r>
              <a:rPr sz="2300" dirty="0">
                <a:solidFill>
                  <a:srgbClr val="FF0000"/>
                </a:solidFill>
                <a:latin typeface="Arial" panose="020B0604020202020204" pitchFamily="34" charset="0"/>
                <a:cs typeface="Arial" panose="020B0604020202020204" pitchFamily="34" charset="0"/>
              </a:rPr>
              <a:t>Clyde </a:t>
            </a:r>
            <a:br>
              <a:rPr sz="2300" dirty="0">
                <a:solidFill>
                  <a:srgbClr val="FF0000"/>
                </a:solidFill>
                <a:latin typeface="Arial" panose="020B0604020202020204" pitchFamily="34" charset="0"/>
                <a:cs typeface="Arial" panose="020B0604020202020204" pitchFamily="34" charset="0"/>
              </a:rPr>
            </a:br>
            <a:r>
              <a:rPr sz="2300" dirty="0">
                <a:solidFill>
                  <a:srgbClr val="FF0000"/>
                </a:solidFill>
                <a:latin typeface="Arial" panose="020B0604020202020204" pitchFamily="34" charset="0"/>
                <a:cs typeface="Arial" panose="020B0604020202020204" pitchFamily="34" charset="0"/>
              </a:rPr>
              <a:t>gets 20 years</a:t>
            </a:r>
            <a:endParaRPr sz="2300" dirty="0">
              <a:solidFill>
                <a:srgbClr val="FF0000"/>
              </a:solidFill>
              <a:latin typeface="Arial" panose="020B0604020202020204" pitchFamily="34" charset="0"/>
              <a:ea typeface="Arial" panose="020B0604020202020204" pitchFamily="34" charset="0"/>
            </a:endParaRPr>
          </a:p>
        </p:txBody>
      </p:sp>
      <p:sp>
        <p:nvSpPr>
          <p:cNvPr id="167994" name="Text Box 58"/>
          <p:cNvSpPr txBox="1"/>
          <p:nvPr/>
        </p:nvSpPr>
        <p:spPr>
          <a:xfrm>
            <a:off x="1819276" y="836613"/>
            <a:ext cx="8266113" cy="563562"/>
          </a:xfrm>
          <a:prstGeom prst="rect">
            <a:avLst/>
          </a:prstGeom>
          <a:noFill/>
          <a:ln w="9525">
            <a:noFill/>
          </a:ln>
        </p:spPr>
        <p:txBody>
          <a:bodyPr/>
          <a:lstStyle/>
          <a:p>
            <a:pPr>
              <a:spcBef>
                <a:spcPct val="50000"/>
              </a:spcBef>
            </a:pPr>
            <a:r>
              <a:rPr sz="2600" dirty="0">
                <a:solidFill>
                  <a:srgbClr val="0000FF"/>
                </a:solidFill>
                <a:latin typeface="Arial" panose="020B0604020202020204" pitchFamily="34" charset="0"/>
                <a:cs typeface="Arial" panose="020B0604020202020204" pitchFamily="34" charset="0"/>
              </a:rPr>
              <a:t>Confessing is the dominant strategy for both players.</a:t>
            </a:r>
            <a:endParaRPr sz="2600" dirty="0">
              <a:solidFill>
                <a:srgbClr val="0000FF"/>
              </a:solidFill>
              <a:latin typeface="Arial" panose="020B0604020202020204" pitchFamily="34" charset="0"/>
              <a:ea typeface="Arial" panose="020B0604020202020204" pitchFamily="34" charset="0"/>
            </a:endParaRPr>
          </a:p>
        </p:txBody>
      </p:sp>
      <p:sp>
        <p:nvSpPr>
          <p:cNvPr id="167995" name="Text Box 59"/>
          <p:cNvSpPr txBox="1"/>
          <p:nvPr/>
        </p:nvSpPr>
        <p:spPr>
          <a:xfrm>
            <a:off x="1838326" y="1300164"/>
            <a:ext cx="3567113" cy="917575"/>
          </a:xfrm>
          <a:prstGeom prst="rect">
            <a:avLst/>
          </a:prstGeom>
          <a:noFill/>
          <a:ln w="9525">
            <a:noFill/>
          </a:ln>
        </p:spPr>
        <p:txBody>
          <a:bodyPr/>
          <a:lstStyle/>
          <a:p>
            <a:pPr>
              <a:spcBef>
                <a:spcPct val="50000"/>
              </a:spcBef>
            </a:pPr>
            <a:r>
              <a:rPr sz="2600" dirty="0">
                <a:solidFill>
                  <a:srgbClr val="0000FF"/>
                </a:solidFill>
                <a:latin typeface="Arial" panose="020B0604020202020204" pitchFamily="34" charset="0"/>
                <a:cs typeface="Arial" panose="020B0604020202020204" pitchFamily="34" charset="0"/>
              </a:rPr>
              <a:t>Nash equilibrium:  </a:t>
            </a:r>
            <a:br>
              <a:rPr sz="2600" dirty="0">
                <a:solidFill>
                  <a:srgbClr val="0000FF"/>
                </a:solidFill>
                <a:latin typeface="Arial" panose="020B0604020202020204" pitchFamily="34" charset="0"/>
                <a:cs typeface="Arial" panose="020B0604020202020204" pitchFamily="34" charset="0"/>
              </a:rPr>
            </a:br>
            <a:r>
              <a:rPr sz="2600" dirty="0">
                <a:solidFill>
                  <a:srgbClr val="0000FF"/>
                </a:solidFill>
                <a:latin typeface="Arial" panose="020B0604020202020204" pitchFamily="34" charset="0"/>
                <a:cs typeface="Arial" panose="020B0604020202020204" pitchFamily="34" charset="0"/>
              </a:rPr>
              <a:t>both confess</a:t>
            </a:r>
            <a:endParaRPr sz="2600" dirty="0">
              <a:solidFill>
                <a:srgbClr val="0000FF"/>
              </a:solidFill>
              <a:latin typeface="Arial" panose="020B0604020202020204" pitchFamily="34" charset="0"/>
              <a:ea typeface="Arial" panose="020B0604020202020204" pitchFamily="34" charset="0"/>
            </a:endParaRPr>
          </a:p>
        </p:txBody>
      </p:sp>
      <p:sp>
        <p:nvSpPr>
          <p:cNvPr id="167996" name="Line 60"/>
          <p:cNvSpPr/>
          <p:nvPr/>
        </p:nvSpPr>
        <p:spPr>
          <a:xfrm>
            <a:off x="2368551" y="3532188"/>
            <a:ext cx="639763" cy="0"/>
          </a:xfrm>
          <a:prstGeom prst="line">
            <a:avLst/>
          </a:prstGeom>
          <a:ln w="50800" cap="flat" cmpd="sng">
            <a:solidFill>
              <a:srgbClr val="FF0000"/>
            </a:solidFill>
            <a:prstDash val="solid"/>
            <a:headEnd type="none" w="med" len="med"/>
            <a:tailEnd type="triangle" w="lg" len="lg"/>
          </a:ln>
        </p:spPr>
      </p:sp>
      <p:sp>
        <p:nvSpPr>
          <p:cNvPr id="167997" name="Line 61"/>
          <p:cNvSpPr/>
          <p:nvPr/>
        </p:nvSpPr>
        <p:spPr>
          <a:xfrm>
            <a:off x="2428876" y="5354638"/>
            <a:ext cx="639763" cy="0"/>
          </a:xfrm>
          <a:prstGeom prst="line">
            <a:avLst/>
          </a:prstGeom>
          <a:ln w="50800" cap="flat" cmpd="sng">
            <a:solidFill>
              <a:srgbClr val="FF0000"/>
            </a:solidFill>
            <a:prstDash val="solid"/>
            <a:headEnd type="none" w="med" len="med"/>
            <a:tailEnd type="triangle" w="lg" len="lg"/>
          </a:ln>
        </p:spPr>
      </p:sp>
      <p:sp>
        <p:nvSpPr>
          <p:cNvPr id="167998" name="Line 62"/>
          <p:cNvSpPr/>
          <p:nvPr/>
        </p:nvSpPr>
        <p:spPr>
          <a:xfrm>
            <a:off x="4611688" y="2403475"/>
            <a:ext cx="639762" cy="0"/>
          </a:xfrm>
          <a:prstGeom prst="line">
            <a:avLst/>
          </a:prstGeom>
          <a:ln w="50800" cap="flat" cmpd="sng">
            <a:solidFill>
              <a:srgbClr val="FF0000"/>
            </a:solidFill>
            <a:prstDash val="solid"/>
            <a:headEnd type="none" w="med" len="med"/>
            <a:tailEnd type="triangle" w="lg" len="lg"/>
          </a:ln>
        </p:spPr>
      </p:sp>
      <p:sp>
        <p:nvSpPr>
          <p:cNvPr id="167999" name="Line 63"/>
          <p:cNvSpPr/>
          <p:nvPr/>
        </p:nvSpPr>
        <p:spPr>
          <a:xfrm>
            <a:off x="7243763" y="2384425"/>
            <a:ext cx="639762" cy="0"/>
          </a:xfrm>
          <a:prstGeom prst="line">
            <a:avLst/>
          </a:prstGeom>
          <a:ln w="50800" cap="flat" cmpd="sng">
            <a:solidFill>
              <a:srgbClr val="FF0000"/>
            </a:solidFill>
            <a:prstDash val="solid"/>
            <a:headEnd type="none" w="med" len="med"/>
            <a:tailEnd type="triangle" w="lg" len="lg"/>
          </a:ln>
        </p:spPr>
      </p:sp>
      <p:sp>
        <p:nvSpPr>
          <p:cNvPr id="22554" name="FlagCount" hidden="1">
            <a:hlinkClick r:id="rId3" action="ppaction://hlinkfile"/>
          </p:cNvPr>
          <p:cNvSpPr/>
          <p:nvPr/>
        </p:nvSpPr>
        <p:spPr>
          <a:xfrm>
            <a:off x="9779000" y="254000"/>
            <a:ext cx="381000" cy="317500"/>
          </a:xfrm>
          <a:prstGeom prst="wedgeRoundRectCallout">
            <a:avLst>
              <a:gd name="adj1" fmla="val -43750"/>
              <a:gd name="adj2" fmla="val 70000"/>
              <a:gd name="adj3" fmla="val 16667"/>
            </a:avLst>
          </a:prstGeom>
          <a:solidFill>
            <a:schemeClr val="accent1">
              <a:alpha val="25098"/>
            </a:schemeClr>
          </a:solidFill>
          <a:ln w="19050" cap="flat" cmpd="sng">
            <a:solidFill>
              <a:schemeClr val="tx1"/>
            </a:solidFill>
            <a:prstDash val="solid"/>
            <a:miter/>
            <a:headEnd type="none" w="med" len="med"/>
            <a:tailEnd type="none" w="med" len="med"/>
          </a:ln>
        </p:spPr>
        <p:txBody>
          <a:bodyPr wrap="none" anchor="ctr"/>
          <a:lstStyle/>
          <a:p>
            <a:pPr algn="ctr"/>
            <a:r>
              <a:rPr sz="1400" b="1" dirty="0">
                <a:latin typeface="Tahoma" panose="020B0604030504040204" pitchFamily="34" charset="0"/>
                <a:cs typeface="Arial" panose="020B0604020202020204" pitchFamily="34" charset="0"/>
              </a:rPr>
              <a:t>0</a:t>
            </a:r>
            <a:endParaRPr sz="1400" b="1" dirty="0">
              <a:latin typeface="Tahoma" panose="020B0604030504040204" pitchFamily="34" charset="0"/>
              <a:ea typeface="Arial" panose="020B0604020202020204" pitchFamily="34" charset="0"/>
            </a:endParaRPr>
          </a:p>
        </p:txBody>
      </p:sp>
    </p:spTree>
    <p:extLst>
      <p:ext uri="{BB962C8B-B14F-4D97-AF65-F5344CB8AC3E}">
        <p14:creationId xmlns:p14="http://schemas.microsoft.com/office/powerpoint/2010/main" val="230682278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67996"/>
                                        </p:tgtEl>
                                        <p:attrNameLst>
                                          <p:attrName>style.visibility</p:attrName>
                                        </p:attrNameLst>
                                      </p:cBhvr>
                                      <p:to>
                                        <p:strVal val="visible"/>
                                      </p:to>
                                    </p:set>
                                    <p:animEffect transition="in" filter="dissolve">
                                      <p:cBhvr>
                                        <p:cTn id="7" dur="500"/>
                                        <p:tgtEl>
                                          <p:spTgt spid="16799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67986"/>
                                        </p:tgtEl>
                                        <p:attrNameLst>
                                          <p:attrName>style.visibility</p:attrName>
                                        </p:attrNameLst>
                                      </p:cBhvr>
                                      <p:to>
                                        <p:strVal val="visible"/>
                                      </p:to>
                                    </p:set>
                                    <p:animEffect transition="in" filter="dissolve">
                                      <p:cBhvr>
                                        <p:cTn id="10" dur="500"/>
                                        <p:tgtEl>
                                          <p:spTgt spid="167986"/>
                                        </p:tgtEl>
                                      </p:cBhvr>
                                    </p:animEffect>
                                  </p:childTnLst>
                                  <p:subTnLst>
                                    <p:animClr clrSpc="rgb" dir="cw">
                                      <p:cBhvr override="childStyle">
                                        <p:cTn dur="1" fill="hold" display="0" masterRel="nextClick" afterEffect="1"/>
                                        <p:tgtEl>
                                          <p:spTgt spid="167986"/>
                                        </p:tgtEl>
                                        <p:attrNameLst>
                                          <p:attrName>ppt_c</p:attrName>
                                        </p:attrNameLst>
                                      </p:cBhvr>
                                      <p:to>
                                        <a:srgbClr val="000000"/>
                                      </p:to>
                                    </p:animClr>
                                  </p:subTnLst>
                                </p:cTn>
                              </p:par>
                              <p:par>
                                <p:cTn id="11" presetID="9" presetClass="entr" presetSubtype="0" fill="hold" grpId="0" nodeType="withEffect">
                                  <p:stCondLst>
                                    <p:cond delay="0"/>
                                  </p:stCondLst>
                                  <p:childTnLst>
                                    <p:set>
                                      <p:cBhvr>
                                        <p:cTn id="12" dur="1" fill="hold">
                                          <p:stCondLst>
                                            <p:cond delay="0"/>
                                          </p:stCondLst>
                                        </p:cTn>
                                        <p:tgtEl>
                                          <p:spTgt spid="167988"/>
                                        </p:tgtEl>
                                        <p:attrNameLst>
                                          <p:attrName>style.visibility</p:attrName>
                                        </p:attrNameLst>
                                      </p:cBhvr>
                                      <p:to>
                                        <p:strVal val="visible"/>
                                      </p:to>
                                    </p:set>
                                    <p:animEffect transition="in" filter="dissolve">
                                      <p:cBhvr>
                                        <p:cTn id="13" dur="500"/>
                                        <p:tgtEl>
                                          <p:spTgt spid="167988"/>
                                        </p:tgtEl>
                                      </p:cBhvr>
                                    </p:animEffect>
                                  </p:childTnLst>
                                  <p:subTnLst>
                                    <p:animClr clrSpc="rgb" dir="cw">
                                      <p:cBhvr override="childStyle">
                                        <p:cTn dur="1" fill="hold" display="0" masterRel="nextClick" afterEffect="1"/>
                                        <p:tgtEl>
                                          <p:spTgt spid="167988"/>
                                        </p:tgtEl>
                                        <p:attrNameLst>
                                          <p:attrName>ppt_c</p:attrName>
                                        </p:attrNameLst>
                                      </p:cBhvr>
                                      <p:to>
                                        <a:srgbClr val="000000"/>
                                      </p:to>
                                    </p:animClr>
                                  </p:subTnLst>
                                </p:cTn>
                              </p:par>
                            </p:childTnLst>
                          </p:cTn>
                        </p:par>
                      </p:childTnLst>
                    </p:cTn>
                  </p:par>
                  <p:par>
                    <p:cTn id="14" fill="hold">
                      <p:stCondLst>
                        <p:cond delay="indefinite"/>
                      </p:stCondLst>
                      <p:childTnLst>
                        <p:par>
                          <p:cTn id="15" fill="hold">
                            <p:stCondLst>
                              <p:cond delay="0"/>
                            </p:stCondLst>
                            <p:childTnLst>
                              <p:par>
                                <p:cTn id="16" presetID="1" presetClass="exit" presetSubtype="0" fill="hold" nodeType="clickEffect">
                                  <p:stCondLst>
                                    <p:cond delay="0"/>
                                  </p:stCondLst>
                                  <p:childTnLst>
                                    <p:set>
                                      <p:cBhvr>
                                        <p:cTn id="17" dur="1" fill="hold">
                                          <p:stCondLst>
                                            <p:cond delay="0"/>
                                          </p:stCondLst>
                                        </p:cTn>
                                        <p:tgtEl>
                                          <p:spTgt spid="167996"/>
                                        </p:tgtEl>
                                        <p:attrNameLst>
                                          <p:attrName>style.visibility</p:attrName>
                                        </p:attrNameLst>
                                      </p:cBhvr>
                                      <p:to>
                                        <p:strVal val="hidden"/>
                                      </p:to>
                                    </p:set>
                                  </p:childTnLst>
                                </p:cTn>
                              </p:par>
                              <p:par>
                                <p:cTn id="18" presetID="9" presetClass="entr" presetSubtype="0" fill="hold" nodeType="withEffect">
                                  <p:stCondLst>
                                    <p:cond delay="0"/>
                                  </p:stCondLst>
                                  <p:childTnLst>
                                    <p:set>
                                      <p:cBhvr>
                                        <p:cTn id="19" dur="1" fill="hold">
                                          <p:stCondLst>
                                            <p:cond delay="0"/>
                                          </p:stCondLst>
                                        </p:cTn>
                                        <p:tgtEl>
                                          <p:spTgt spid="167997"/>
                                        </p:tgtEl>
                                        <p:attrNameLst>
                                          <p:attrName>style.visibility</p:attrName>
                                        </p:attrNameLst>
                                      </p:cBhvr>
                                      <p:to>
                                        <p:strVal val="visible"/>
                                      </p:to>
                                    </p:set>
                                    <p:animEffect transition="in" filter="dissolve">
                                      <p:cBhvr>
                                        <p:cTn id="20" dur="500"/>
                                        <p:tgtEl>
                                          <p:spTgt spid="167997"/>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167990"/>
                                        </p:tgtEl>
                                        <p:attrNameLst>
                                          <p:attrName>style.visibility</p:attrName>
                                        </p:attrNameLst>
                                      </p:cBhvr>
                                      <p:to>
                                        <p:strVal val="visible"/>
                                      </p:to>
                                    </p:set>
                                    <p:animEffect transition="in" filter="dissolve">
                                      <p:cBhvr>
                                        <p:cTn id="23" dur="500"/>
                                        <p:tgtEl>
                                          <p:spTgt spid="167990"/>
                                        </p:tgtEl>
                                      </p:cBhvr>
                                    </p:animEffect>
                                  </p:childTnLst>
                                  <p:subTnLst>
                                    <p:animClr clrSpc="rgb" dir="cw">
                                      <p:cBhvr override="childStyle">
                                        <p:cTn dur="1" fill="hold" display="0" masterRel="nextClick" afterEffect="1"/>
                                        <p:tgtEl>
                                          <p:spTgt spid="167990"/>
                                        </p:tgtEl>
                                        <p:attrNameLst>
                                          <p:attrName>ppt_c</p:attrName>
                                        </p:attrNameLst>
                                      </p:cBhvr>
                                      <p:to>
                                        <a:srgbClr val="000000"/>
                                      </p:to>
                                    </p:animClr>
                                  </p:subTnLst>
                                </p:cTn>
                              </p:par>
                              <p:par>
                                <p:cTn id="24" presetID="9" presetClass="entr" presetSubtype="0" fill="hold" grpId="0" nodeType="withEffect">
                                  <p:stCondLst>
                                    <p:cond delay="0"/>
                                  </p:stCondLst>
                                  <p:childTnLst>
                                    <p:set>
                                      <p:cBhvr>
                                        <p:cTn id="25" dur="1" fill="hold">
                                          <p:stCondLst>
                                            <p:cond delay="0"/>
                                          </p:stCondLst>
                                        </p:cTn>
                                        <p:tgtEl>
                                          <p:spTgt spid="167989"/>
                                        </p:tgtEl>
                                        <p:attrNameLst>
                                          <p:attrName>style.visibility</p:attrName>
                                        </p:attrNameLst>
                                      </p:cBhvr>
                                      <p:to>
                                        <p:strVal val="visible"/>
                                      </p:to>
                                    </p:set>
                                    <p:animEffect transition="in" filter="dissolve">
                                      <p:cBhvr>
                                        <p:cTn id="26" dur="500"/>
                                        <p:tgtEl>
                                          <p:spTgt spid="167989"/>
                                        </p:tgtEl>
                                      </p:cBhvr>
                                    </p:animEffect>
                                  </p:childTnLst>
                                  <p:subTnLst>
                                    <p:animClr clrSpc="rgb" dir="cw">
                                      <p:cBhvr override="childStyle">
                                        <p:cTn dur="1" fill="hold" display="0" masterRel="nextClick" afterEffect="1"/>
                                        <p:tgtEl>
                                          <p:spTgt spid="167989"/>
                                        </p:tgtEl>
                                        <p:attrNameLst>
                                          <p:attrName>ppt_c</p:attrName>
                                        </p:attrNameLst>
                                      </p:cBhvr>
                                      <p:to>
                                        <a:srgbClr val="000000"/>
                                      </p:to>
                                    </p:animClr>
                                  </p:subTnLst>
                                </p:cTn>
                              </p:par>
                            </p:childTnLst>
                          </p:cTn>
                        </p:par>
                      </p:childTnLst>
                    </p:cTn>
                  </p:par>
                  <p:par>
                    <p:cTn id="27" fill="hold">
                      <p:stCondLst>
                        <p:cond delay="indefinite"/>
                      </p:stCondLst>
                      <p:childTnLst>
                        <p:par>
                          <p:cTn id="28" fill="hold">
                            <p:stCondLst>
                              <p:cond delay="0"/>
                            </p:stCondLst>
                            <p:childTnLst>
                              <p:par>
                                <p:cTn id="29" presetID="1" presetClass="exit" presetSubtype="0" fill="hold" nodeType="clickEffect">
                                  <p:stCondLst>
                                    <p:cond delay="0"/>
                                  </p:stCondLst>
                                  <p:childTnLst>
                                    <p:set>
                                      <p:cBhvr>
                                        <p:cTn id="30" dur="1" fill="hold">
                                          <p:stCondLst>
                                            <p:cond delay="0"/>
                                          </p:stCondLst>
                                        </p:cTn>
                                        <p:tgtEl>
                                          <p:spTgt spid="16799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nodeType="clickEffect">
                                  <p:stCondLst>
                                    <p:cond delay="0"/>
                                  </p:stCondLst>
                                  <p:childTnLst>
                                    <p:set>
                                      <p:cBhvr>
                                        <p:cTn id="34" dur="1" fill="hold">
                                          <p:stCondLst>
                                            <p:cond delay="0"/>
                                          </p:stCondLst>
                                        </p:cTn>
                                        <p:tgtEl>
                                          <p:spTgt spid="167998"/>
                                        </p:tgtEl>
                                        <p:attrNameLst>
                                          <p:attrName>style.visibility</p:attrName>
                                        </p:attrNameLst>
                                      </p:cBhvr>
                                      <p:to>
                                        <p:strVal val="visible"/>
                                      </p:to>
                                    </p:set>
                                    <p:animEffect transition="in" filter="dissolve">
                                      <p:cBhvr>
                                        <p:cTn id="35" dur="500"/>
                                        <p:tgtEl>
                                          <p:spTgt spid="167998"/>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167987"/>
                                        </p:tgtEl>
                                        <p:attrNameLst>
                                          <p:attrName>style.visibility</p:attrName>
                                        </p:attrNameLst>
                                      </p:cBhvr>
                                      <p:to>
                                        <p:strVal val="visible"/>
                                      </p:to>
                                    </p:set>
                                    <p:animEffect transition="in" filter="dissolve">
                                      <p:cBhvr>
                                        <p:cTn id="38" dur="500"/>
                                        <p:tgtEl>
                                          <p:spTgt spid="167987"/>
                                        </p:tgtEl>
                                      </p:cBhvr>
                                    </p:animEffect>
                                  </p:childTnLst>
                                  <p:subTnLst>
                                    <p:animClr clrSpc="rgb" dir="cw">
                                      <p:cBhvr override="childStyle">
                                        <p:cTn dur="1" fill="hold" display="0" masterRel="nextClick" afterEffect="1"/>
                                        <p:tgtEl>
                                          <p:spTgt spid="167987"/>
                                        </p:tgtEl>
                                        <p:attrNameLst>
                                          <p:attrName>ppt_c</p:attrName>
                                        </p:attrNameLst>
                                      </p:cBhvr>
                                      <p:to>
                                        <a:srgbClr val="000000"/>
                                      </p:to>
                                    </p:animClr>
                                  </p:subTnLst>
                                </p:cTn>
                              </p:par>
                              <p:par>
                                <p:cTn id="39" presetID="9" presetClass="entr" presetSubtype="0" fill="hold" grpId="0" nodeType="withEffect">
                                  <p:stCondLst>
                                    <p:cond delay="0"/>
                                  </p:stCondLst>
                                  <p:childTnLst>
                                    <p:set>
                                      <p:cBhvr>
                                        <p:cTn id="40" dur="1" fill="hold">
                                          <p:stCondLst>
                                            <p:cond delay="0"/>
                                          </p:stCondLst>
                                        </p:cTn>
                                        <p:tgtEl>
                                          <p:spTgt spid="167993"/>
                                        </p:tgtEl>
                                        <p:attrNameLst>
                                          <p:attrName>style.visibility</p:attrName>
                                        </p:attrNameLst>
                                      </p:cBhvr>
                                      <p:to>
                                        <p:strVal val="visible"/>
                                      </p:to>
                                    </p:set>
                                    <p:animEffect transition="in" filter="dissolve">
                                      <p:cBhvr>
                                        <p:cTn id="41" dur="500"/>
                                        <p:tgtEl>
                                          <p:spTgt spid="167993"/>
                                        </p:tgtEl>
                                      </p:cBhvr>
                                    </p:animEffect>
                                  </p:childTnLst>
                                  <p:subTnLst>
                                    <p:animClr clrSpc="rgb" dir="cw">
                                      <p:cBhvr override="childStyle">
                                        <p:cTn dur="1" fill="hold" display="0" masterRel="nextClick" afterEffect="1"/>
                                        <p:tgtEl>
                                          <p:spTgt spid="167993"/>
                                        </p:tgtEl>
                                        <p:attrNameLst>
                                          <p:attrName>ppt_c</p:attrName>
                                        </p:attrNameLst>
                                      </p:cBhvr>
                                      <p:to>
                                        <a:srgbClr val="000000"/>
                                      </p:to>
                                    </p:animClr>
                                  </p:subTnLst>
                                </p:cTn>
                              </p:par>
                            </p:childTnLst>
                          </p:cTn>
                        </p:par>
                      </p:childTnLst>
                    </p:cTn>
                  </p:par>
                  <p:par>
                    <p:cTn id="42" fill="hold">
                      <p:stCondLst>
                        <p:cond delay="indefinite"/>
                      </p:stCondLst>
                      <p:childTnLst>
                        <p:par>
                          <p:cTn id="43" fill="hold">
                            <p:stCondLst>
                              <p:cond delay="0"/>
                            </p:stCondLst>
                            <p:childTnLst>
                              <p:par>
                                <p:cTn id="44" presetID="1" presetClass="exit" presetSubtype="0" fill="hold" nodeType="clickEffect">
                                  <p:stCondLst>
                                    <p:cond delay="0"/>
                                  </p:stCondLst>
                                  <p:childTnLst>
                                    <p:set>
                                      <p:cBhvr>
                                        <p:cTn id="45" dur="1" fill="hold">
                                          <p:stCondLst>
                                            <p:cond delay="0"/>
                                          </p:stCondLst>
                                        </p:cTn>
                                        <p:tgtEl>
                                          <p:spTgt spid="167998"/>
                                        </p:tgtEl>
                                        <p:attrNameLst>
                                          <p:attrName>style.visibility</p:attrName>
                                        </p:attrNameLst>
                                      </p:cBhvr>
                                      <p:to>
                                        <p:strVal val="hidden"/>
                                      </p:to>
                                    </p:set>
                                  </p:childTnLst>
                                </p:cTn>
                              </p:par>
                              <p:par>
                                <p:cTn id="46" presetID="9" presetClass="entr" presetSubtype="0" fill="hold" nodeType="withEffect">
                                  <p:stCondLst>
                                    <p:cond delay="0"/>
                                  </p:stCondLst>
                                  <p:childTnLst>
                                    <p:set>
                                      <p:cBhvr>
                                        <p:cTn id="47" dur="1" fill="hold">
                                          <p:stCondLst>
                                            <p:cond delay="0"/>
                                          </p:stCondLst>
                                        </p:cTn>
                                        <p:tgtEl>
                                          <p:spTgt spid="167999"/>
                                        </p:tgtEl>
                                        <p:attrNameLst>
                                          <p:attrName>style.visibility</p:attrName>
                                        </p:attrNameLst>
                                      </p:cBhvr>
                                      <p:to>
                                        <p:strVal val="visible"/>
                                      </p:to>
                                    </p:set>
                                    <p:animEffect transition="in" filter="dissolve">
                                      <p:cBhvr>
                                        <p:cTn id="48" dur="500"/>
                                        <p:tgtEl>
                                          <p:spTgt spid="167999"/>
                                        </p:tgtEl>
                                      </p:cBhvr>
                                    </p:animEffect>
                                  </p:childTnLst>
                                </p:cTn>
                              </p:par>
                              <p:par>
                                <p:cTn id="49" presetID="9" presetClass="entr" presetSubtype="0" fill="hold" grpId="0" nodeType="withEffect">
                                  <p:stCondLst>
                                    <p:cond delay="0"/>
                                  </p:stCondLst>
                                  <p:childTnLst>
                                    <p:set>
                                      <p:cBhvr>
                                        <p:cTn id="50" dur="1" fill="hold">
                                          <p:stCondLst>
                                            <p:cond delay="0"/>
                                          </p:stCondLst>
                                        </p:cTn>
                                        <p:tgtEl>
                                          <p:spTgt spid="167991"/>
                                        </p:tgtEl>
                                        <p:attrNameLst>
                                          <p:attrName>style.visibility</p:attrName>
                                        </p:attrNameLst>
                                      </p:cBhvr>
                                      <p:to>
                                        <p:strVal val="visible"/>
                                      </p:to>
                                    </p:set>
                                    <p:animEffect transition="in" filter="dissolve">
                                      <p:cBhvr>
                                        <p:cTn id="51" dur="500"/>
                                        <p:tgtEl>
                                          <p:spTgt spid="167991"/>
                                        </p:tgtEl>
                                      </p:cBhvr>
                                    </p:animEffect>
                                  </p:childTnLst>
                                  <p:subTnLst>
                                    <p:animClr clrSpc="rgb" dir="cw">
                                      <p:cBhvr override="childStyle">
                                        <p:cTn dur="1" fill="hold" display="0" masterRel="nextClick" afterEffect="1"/>
                                        <p:tgtEl>
                                          <p:spTgt spid="167991"/>
                                        </p:tgtEl>
                                        <p:attrNameLst>
                                          <p:attrName>ppt_c</p:attrName>
                                        </p:attrNameLst>
                                      </p:cBhvr>
                                      <p:to>
                                        <a:schemeClr val="tx1"/>
                                      </p:to>
                                    </p:animClr>
                                  </p:subTnLst>
                                </p:cTn>
                              </p:par>
                              <p:par>
                                <p:cTn id="52" presetID="9" presetClass="entr" presetSubtype="0" fill="hold" grpId="0" nodeType="withEffect">
                                  <p:stCondLst>
                                    <p:cond delay="0"/>
                                  </p:stCondLst>
                                  <p:childTnLst>
                                    <p:set>
                                      <p:cBhvr>
                                        <p:cTn id="53" dur="1" fill="hold">
                                          <p:stCondLst>
                                            <p:cond delay="0"/>
                                          </p:stCondLst>
                                        </p:cTn>
                                        <p:tgtEl>
                                          <p:spTgt spid="167992"/>
                                        </p:tgtEl>
                                        <p:attrNameLst>
                                          <p:attrName>style.visibility</p:attrName>
                                        </p:attrNameLst>
                                      </p:cBhvr>
                                      <p:to>
                                        <p:strVal val="visible"/>
                                      </p:to>
                                    </p:set>
                                    <p:animEffect transition="in" filter="dissolve">
                                      <p:cBhvr>
                                        <p:cTn id="54" dur="500"/>
                                        <p:tgtEl>
                                          <p:spTgt spid="167992"/>
                                        </p:tgtEl>
                                      </p:cBhvr>
                                    </p:animEffect>
                                  </p:childTnLst>
                                  <p:subTnLst>
                                    <p:animClr clrSpc="rgb" dir="cw">
                                      <p:cBhvr override="childStyle">
                                        <p:cTn dur="1" fill="hold" display="0" masterRel="nextClick" afterEffect="1"/>
                                        <p:tgtEl>
                                          <p:spTgt spid="167992"/>
                                        </p:tgtEl>
                                        <p:attrNameLst>
                                          <p:attrName>ppt_c</p:attrName>
                                        </p:attrNameLst>
                                      </p:cBhvr>
                                      <p:to>
                                        <a:schemeClr val="tx1"/>
                                      </p:to>
                                    </p:animClr>
                                  </p:subTnLst>
                                </p:cTn>
                              </p:par>
                            </p:childTnLst>
                          </p:cTn>
                        </p:par>
                      </p:childTnLst>
                    </p:cTn>
                  </p:par>
                  <p:par>
                    <p:cTn id="55" fill="hold">
                      <p:stCondLst>
                        <p:cond delay="indefinite"/>
                      </p:stCondLst>
                      <p:childTnLst>
                        <p:par>
                          <p:cTn id="56" fill="hold">
                            <p:stCondLst>
                              <p:cond delay="0"/>
                            </p:stCondLst>
                            <p:childTnLst>
                              <p:par>
                                <p:cTn id="57" presetID="1" presetClass="exit" presetSubtype="0" fill="hold" nodeType="clickEffect">
                                  <p:stCondLst>
                                    <p:cond delay="0"/>
                                  </p:stCondLst>
                                  <p:childTnLst>
                                    <p:set>
                                      <p:cBhvr>
                                        <p:cTn id="58" dur="1" fill="hold">
                                          <p:stCondLst>
                                            <p:cond delay="0"/>
                                          </p:stCondLst>
                                        </p:cTn>
                                        <p:tgtEl>
                                          <p:spTgt spid="167999"/>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9" presetClass="entr" presetSubtype="0" fill="hold" grpId="0" nodeType="clickEffect">
                                  <p:stCondLst>
                                    <p:cond delay="0"/>
                                  </p:stCondLst>
                                  <p:childTnLst>
                                    <p:set>
                                      <p:cBhvr>
                                        <p:cTn id="62" dur="1" fill="hold">
                                          <p:stCondLst>
                                            <p:cond delay="0"/>
                                          </p:stCondLst>
                                        </p:cTn>
                                        <p:tgtEl>
                                          <p:spTgt spid="167994"/>
                                        </p:tgtEl>
                                        <p:attrNameLst>
                                          <p:attrName>style.visibility</p:attrName>
                                        </p:attrNameLst>
                                      </p:cBhvr>
                                      <p:to>
                                        <p:strVal val="visible"/>
                                      </p:to>
                                    </p:set>
                                    <p:animEffect transition="in" filter="dissolve">
                                      <p:cBhvr>
                                        <p:cTn id="63" dur="500"/>
                                        <p:tgtEl>
                                          <p:spTgt spid="167994"/>
                                        </p:tgtEl>
                                      </p:cBhvr>
                                    </p:animEffect>
                                  </p:childTnLst>
                                  <p:subTnLst>
                                    <p:animClr clrSpc="rgb" dir="cw">
                                      <p:cBhvr override="childStyle">
                                        <p:cTn dur="1" fill="hold" display="0" masterRel="nextClick" afterEffect="1"/>
                                        <p:tgtEl>
                                          <p:spTgt spid="167994"/>
                                        </p:tgtEl>
                                        <p:attrNameLst>
                                          <p:attrName>ppt_c</p:attrName>
                                        </p:attrNameLst>
                                      </p:cBhvr>
                                      <p:to>
                                        <a:schemeClr val="tx1"/>
                                      </p:to>
                                    </p:animClr>
                                  </p:subTnLst>
                                </p:cTn>
                              </p:par>
                            </p:childTnLst>
                          </p:cTn>
                        </p:par>
                      </p:childTnLst>
                    </p:cTn>
                  </p:par>
                  <p:par>
                    <p:cTn id="64" fill="hold">
                      <p:stCondLst>
                        <p:cond delay="indefinite"/>
                      </p:stCondLst>
                      <p:childTnLst>
                        <p:par>
                          <p:cTn id="65" fill="hold">
                            <p:stCondLst>
                              <p:cond delay="0"/>
                            </p:stCondLst>
                            <p:childTnLst>
                              <p:par>
                                <p:cTn id="66" presetID="9" presetClass="entr" presetSubtype="0" fill="hold" grpId="0" nodeType="clickEffect">
                                  <p:stCondLst>
                                    <p:cond delay="0"/>
                                  </p:stCondLst>
                                  <p:childTnLst>
                                    <p:set>
                                      <p:cBhvr>
                                        <p:cTn id="67" dur="1" fill="hold">
                                          <p:stCondLst>
                                            <p:cond delay="0"/>
                                          </p:stCondLst>
                                        </p:cTn>
                                        <p:tgtEl>
                                          <p:spTgt spid="167995"/>
                                        </p:tgtEl>
                                        <p:attrNameLst>
                                          <p:attrName>style.visibility</p:attrName>
                                        </p:attrNameLst>
                                      </p:cBhvr>
                                      <p:to>
                                        <p:strVal val="visible"/>
                                      </p:to>
                                    </p:set>
                                    <p:animEffect transition="in" filter="dissolve">
                                      <p:cBhvr>
                                        <p:cTn id="68" dur="500"/>
                                        <p:tgtEl>
                                          <p:spTgt spid="1679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86" grpId="0"/>
      <p:bldP spid="167987" grpId="0"/>
      <p:bldP spid="167988" grpId="0"/>
      <p:bldP spid="167989" grpId="0"/>
      <p:bldP spid="167990" grpId="0"/>
      <p:bldP spid="167991" grpId="0"/>
      <p:bldP spid="167992" grpId="0"/>
      <p:bldP spid="167993" grpId="0"/>
      <p:bldP spid="167994" grpId="0"/>
      <p:bldP spid="16799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2"/>
          <p:cNvSpPr>
            <a:spLocks noGrp="1"/>
          </p:cNvSpPr>
          <p:nvPr>
            <p:ph type="title"/>
          </p:nvPr>
        </p:nvSpPr>
        <p:spPr>
          <a:ln/>
        </p:spPr>
        <p:txBody>
          <a:bodyPr vert="horz" wrap="square" lIns="91440" tIns="45720" rIns="91440" bIns="45720" anchor="ctr"/>
          <a:lstStyle/>
          <a:p>
            <a:pPr eaLnBrk="1" hangingPunct="1"/>
            <a:r>
              <a:rPr dirty="0"/>
              <a:t>Prisoners’ Dilemma Example</a:t>
            </a:r>
          </a:p>
        </p:txBody>
      </p:sp>
      <p:sp>
        <p:nvSpPr>
          <p:cNvPr id="23557" name="Rectangle 3"/>
          <p:cNvSpPr>
            <a:spLocks noGrp="1"/>
          </p:cNvSpPr>
          <p:nvPr>
            <p:ph idx="1"/>
          </p:nvPr>
        </p:nvSpPr>
        <p:spPr>
          <a:ln/>
        </p:spPr>
        <p:txBody>
          <a:bodyPr vert="horz" wrap="square" lIns="91440" tIns="45720" rIns="91440" bIns="45720" anchor="t"/>
          <a:lstStyle/>
          <a:p>
            <a:pPr eaLnBrk="1" hangingPunct="1"/>
            <a:r>
              <a:rPr dirty="0"/>
              <a:t>Outcome:  Bonnie and Clyde both confess, </a:t>
            </a:r>
            <a:br>
              <a:rPr dirty="0"/>
            </a:br>
            <a:r>
              <a:rPr dirty="0"/>
              <a:t>each gets 8 years in prison.  </a:t>
            </a:r>
          </a:p>
          <a:p>
            <a:pPr eaLnBrk="1" hangingPunct="1"/>
            <a:r>
              <a:rPr dirty="0"/>
              <a:t>Both would have been better off if both remained silent.</a:t>
            </a:r>
          </a:p>
          <a:p>
            <a:pPr eaLnBrk="1" hangingPunct="1"/>
            <a:r>
              <a:rPr dirty="0"/>
              <a:t>But even if Bonnie and Clyde had agreed before being caught to remain silent, the logic of self-interest takes over and leads them to confess.</a:t>
            </a:r>
          </a:p>
          <a:p>
            <a:pPr eaLnBrk="1" hangingPunct="1"/>
            <a:endParaRPr dirty="0"/>
          </a:p>
          <a:p>
            <a:pPr eaLnBrk="1" hangingPunct="1"/>
            <a:endParaRPr dirty="0"/>
          </a:p>
        </p:txBody>
      </p:sp>
      <p:sp>
        <p:nvSpPr>
          <p:cNvPr id="23554" name="Footer Placeholder 1"/>
          <p:cNvSpPr txBox="1">
            <a:spLocks noGrp="1"/>
          </p:cNvSpPr>
          <p:nvPr>
            <p:ph type="ftr" sz="quarter" idx="4294967295"/>
          </p:nvPr>
        </p:nvSpPr>
        <p:spPr>
          <a:xfrm>
            <a:off x="0" y="6392863"/>
            <a:ext cx="7335838" cy="366712"/>
          </a:xfrm>
          <a:prstGeom prst="rect">
            <a:avLst/>
          </a:prstGeom>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r>
              <a:rPr i="1" dirty="0">
                <a:solidFill>
                  <a:srgbClr val="777777"/>
                </a:solidFill>
              </a:rPr>
              <a:t>OLIGOPOLY</a:t>
            </a:r>
          </a:p>
        </p:txBody>
      </p:sp>
      <p:sp>
        <p:nvSpPr>
          <p:cNvPr id="23555" name="Slide Number Placeholder 2"/>
          <p:cNvSpPr txBox="1">
            <a:spLocks noGrp="1"/>
          </p:cNvSpPr>
          <p:nvPr>
            <p:ph type="sldNum" sz="quarter" idx="4294967295"/>
          </p:nvPr>
        </p:nvSpPr>
        <p:spPr>
          <a:xfrm>
            <a:off x="11279188" y="6375400"/>
            <a:ext cx="912812" cy="368300"/>
          </a:xfrm>
          <a:prstGeom prst="rect">
            <a:avLst/>
          </a:prstGeom>
          <a:ln/>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en-US" sz="1700" dirty="0">
                <a:solidFill>
                  <a:srgbClr val="777777"/>
                </a:solidFill>
              </a:rPr>
              <a:t>5</a:t>
            </a:fld>
            <a:endParaRPr lang="en-US" sz="1700" dirty="0">
              <a:solidFill>
                <a:srgbClr val="777777"/>
              </a:solidFill>
            </a:endParaRPr>
          </a:p>
        </p:txBody>
      </p:sp>
      <p:sp>
        <p:nvSpPr>
          <p:cNvPr id="23558" name="FlagCount" hidden="1">
            <a:hlinkClick r:id="rId3" action="ppaction://hlinkfile"/>
          </p:cNvPr>
          <p:cNvSpPr/>
          <p:nvPr/>
        </p:nvSpPr>
        <p:spPr>
          <a:xfrm>
            <a:off x="9779000" y="254000"/>
            <a:ext cx="381000" cy="317500"/>
          </a:xfrm>
          <a:prstGeom prst="wedgeRoundRectCallout">
            <a:avLst>
              <a:gd name="adj1" fmla="val -43750"/>
              <a:gd name="adj2" fmla="val 70000"/>
              <a:gd name="adj3" fmla="val 16667"/>
            </a:avLst>
          </a:prstGeom>
          <a:solidFill>
            <a:schemeClr val="accent1">
              <a:alpha val="25098"/>
            </a:schemeClr>
          </a:solidFill>
          <a:ln w="19050" cap="flat" cmpd="sng">
            <a:solidFill>
              <a:schemeClr val="tx1"/>
            </a:solidFill>
            <a:prstDash val="solid"/>
            <a:miter/>
            <a:headEnd type="none" w="med" len="med"/>
            <a:tailEnd type="none" w="med" len="med"/>
          </a:ln>
        </p:spPr>
        <p:txBody>
          <a:bodyPr wrap="none" anchor="ctr"/>
          <a:lstStyle/>
          <a:p>
            <a:pPr algn="ctr"/>
            <a:r>
              <a:rPr sz="1400" b="1" dirty="0">
                <a:latin typeface="Tahoma" panose="020B0604030504040204" pitchFamily="34" charset="0"/>
                <a:cs typeface="Arial" panose="020B0604020202020204" pitchFamily="34" charset="0"/>
              </a:rPr>
              <a:t>0</a:t>
            </a:r>
            <a:endParaRPr sz="1400" b="1" dirty="0">
              <a:latin typeface="Tahoma" panose="020B0604030504040204" pitchFamily="34" charset="0"/>
              <a:ea typeface="Arial" panose="020B0604020202020204" pitchFamily="34" charset="0"/>
            </a:endParaRPr>
          </a:p>
        </p:txBody>
      </p:sp>
    </p:spTree>
    <p:extLst>
      <p:ext uri="{BB962C8B-B14F-4D97-AF65-F5344CB8AC3E}">
        <p14:creationId xmlns:p14="http://schemas.microsoft.com/office/powerpoint/2010/main" val="2988122952"/>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1"/>
          <p:cNvSpPr txBox="1">
            <a:spLocks noGrp="1"/>
          </p:cNvSpPr>
          <p:nvPr>
            <p:ph type="ftr" sz="quarter" idx="4294967295"/>
          </p:nvPr>
        </p:nvSpPr>
        <p:spPr>
          <a:xfrm>
            <a:off x="0" y="6392863"/>
            <a:ext cx="7335838" cy="366712"/>
          </a:xfrm>
          <a:prstGeom prst="rect">
            <a:avLst/>
          </a:prstGeom>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r>
              <a:rPr i="1" dirty="0">
                <a:solidFill>
                  <a:srgbClr val="777777"/>
                </a:solidFill>
              </a:rPr>
              <a:t>OLIGOPOLY</a:t>
            </a:r>
          </a:p>
        </p:txBody>
      </p:sp>
      <p:sp>
        <p:nvSpPr>
          <p:cNvPr id="9219" name="Slide Number Placeholder 2"/>
          <p:cNvSpPr txBox="1">
            <a:spLocks noGrp="1"/>
          </p:cNvSpPr>
          <p:nvPr>
            <p:ph type="sldNum" sz="quarter" idx="4294967295"/>
          </p:nvPr>
        </p:nvSpPr>
        <p:spPr>
          <a:xfrm>
            <a:off x="11279188" y="6375400"/>
            <a:ext cx="912812" cy="368300"/>
          </a:xfrm>
          <a:prstGeom prst="rect">
            <a:avLst/>
          </a:prstGeom>
          <a:ln/>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en-US" sz="1700" dirty="0">
                <a:solidFill>
                  <a:srgbClr val="777777"/>
                </a:solidFill>
              </a:rPr>
              <a:t>6</a:t>
            </a:fld>
            <a:endParaRPr lang="en-US" sz="1700" dirty="0">
              <a:solidFill>
                <a:srgbClr val="777777"/>
              </a:solidFill>
            </a:endParaRPr>
          </a:p>
        </p:txBody>
      </p:sp>
      <p:sp>
        <p:nvSpPr>
          <p:cNvPr id="9228" name="Rectangle 79"/>
          <p:cNvSpPr>
            <a:spLocks noGrp="1"/>
          </p:cNvSpPr>
          <p:nvPr>
            <p:ph type="title" idx="4294967295"/>
          </p:nvPr>
        </p:nvSpPr>
        <p:spPr>
          <a:xfrm>
            <a:off x="0" y="152400"/>
            <a:ext cx="9144000" cy="649288"/>
          </a:xfrm>
          <a:ln/>
        </p:spPr>
        <p:txBody>
          <a:bodyPr vert="horz" wrap="square" lIns="91440" tIns="45720" rIns="91440" bIns="45720" anchor="ctr"/>
          <a:lstStyle/>
          <a:p>
            <a:pPr eaLnBrk="1" hangingPunct="1"/>
            <a:r>
              <a:rPr sz="3000" dirty="0"/>
              <a:t>EXAMPLE:</a:t>
            </a:r>
            <a:r>
              <a:rPr sz="3200" dirty="0"/>
              <a:t>  Cell Phone Duopoly in Smalltown</a:t>
            </a:r>
          </a:p>
        </p:txBody>
      </p:sp>
      <p:sp>
        <p:nvSpPr>
          <p:cNvPr id="9220" name="Rectangle 2"/>
          <p:cNvSpPr/>
          <p:nvPr/>
        </p:nvSpPr>
        <p:spPr>
          <a:xfrm>
            <a:off x="1843089" y="947738"/>
            <a:ext cx="5246687" cy="5249862"/>
          </a:xfrm>
          <a:prstGeom prst="rect">
            <a:avLst/>
          </a:prstGeom>
          <a:solidFill>
            <a:srgbClr val="FFFFCC"/>
          </a:solidFill>
          <a:ln w="9525">
            <a:noFill/>
          </a:ln>
        </p:spPr>
        <p:txBody>
          <a:bodyPr wrap="none" anchor="ctr"/>
          <a:lstStyle/>
          <a:p>
            <a:endParaRPr dirty="0">
              <a:latin typeface="Arial" panose="020B0604020202020204" pitchFamily="34" charset="0"/>
              <a:ea typeface="Arial" panose="020B0604020202020204" pitchFamily="34" charset="0"/>
            </a:endParaRPr>
          </a:p>
        </p:txBody>
      </p:sp>
      <p:sp>
        <p:nvSpPr>
          <p:cNvPr id="125955" name="Rectangle 3"/>
          <p:cNvSpPr/>
          <p:nvPr/>
        </p:nvSpPr>
        <p:spPr>
          <a:xfrm>
            <a:off x="1846263" y="2409825"/>
            <a:ext cx="5243512" cy="465138"/>
          </a:xfrm>
          <a:prstGeom prst="rect">
            <a:avLst/>
          </a:prstGeom>
          <a:solidFill>
            <a:srgbClr val="99FF99"/>
          </a:solidFill>
          <a:ln w="9525">
            <a:noFill/>
          </a:ln>
        </p:spPr>
        <p:txBody>
          <a:bodyPr wrap="none" anchor="ctr"/>
          <a:lstStyle/>
          <a:p>
            <a:endParaRPr dirty="0">
              <a:latin typeface="Arial" panose="020B0604020202020204" pitchFamily="34" charset="0"/>
              <a:ea typeface="Arial" panose="020B0604020202020204" pitchFamily="34" charset="0"/>
            </a:endParaRPr>
          </a:p>
        </p:txBody>
      </p:sp>
      <p:sp>
        <p:nvSpPr>
          <p:cNvPr id="125956" name="Rectangle 4"/>
          <p:cNvSpPr/>
          <p:nvPr/>
        </p:nvSpPr>
        <p:spPr>
          <a:xfrm>
            <a:off x="1843088" y="5259389"/>
            <a:ext cx="5243512" cy="465137"/>
          </a:xfrm>
          <a:prstGeom prst="rect">
            <a:avLst/>
          </a:prstGeom>
          <a:solidFill>
            <a:srgbClr val="FF99CC"/>
          </a:solidFill>
          <a:ln w="9525">
            <a:noFill/>
          </a:ln>
        </p:spPr>
        <p:txBody>
          <a:bodyPr wrap="none" anchor="ctr"/>
          <a:lstStyle/>
          <a:p>
            <a:endParaRPr dirty="0">
              <a:latin typeface="Arial" panose="020B0604020202020204" pitchFamily="34" charset="0"/>
              <a:ea typeface="Arial" panose="020B0604020202020204" pitchFamily="34" charset="0"/>
            </a:endParaRPr>
          </a:p>
        </p:txBody>
      </p:sp>
      <p:grpSp>
        <p:nvGrpSpPr>
          <p:cNvPr id="9223" name="Group 82"/>
          <p:cNvGrpSpPr/>
          <p:nvPr/>
        </p:nvGrpSpPr>
        <p:grpSpPr>
          <a:xfrm>
            <a:off x="1839913" y="946150"/>
            <a:ext cx="1524000" cy="5257800"/>
            <a:chOff x="199" y="596"/>
            <a:chExt cx="960" cy="3312"/>
          </a:xfrm>
        </p:grpSpPr>
        <p:sp>
          <p:nvSpPr>
            <p:cNvPr id="9285" name="Rectangle 9"/>
            <p:cNvSpPr/>
            <p:nvPr/>
          </p:nvSpPr>
          <p:spPr>
            <a:xfrm>
              <a:off x="633" y="3609"/>
              <a:ext cx="526" cy="299"/>
            </a:xfrm>
            <a:prstGeom prst="rect">
              <a:avLst/>
            </a:prstGeom>
            <a:noFill/>
            <a:ln w="9525">
              <a:noFill/>
            </a:ln>
          </p:spPr>
          <p:txBody>
            <a:bodyPr rIns="182880" anchor="ctr"/>
            <a:lstStyle/>
            <a:p>
              <a:pPr algn="r">
                <a:lnSpc>
                  <a:spcPct val="105000"/>
                </a:lnSpc>
                <a:spcBef>
                  <a:spcPct val="45000"/>
                </a:spcBef>
                <a:buClr>
                  <a:srgbClr val="00B85C"/>
                </a:buClr>
                <a:buSzPct val="120000"/>
                <a:buFont typeface="Wingdings" panose="05000000000000000000" pitchFamily="2" charset="2"/>
                <a:buNone/>
              </a:pPr>
              <a:r>
                <a:rPr sz="2400" dirty="0">
                  <a:latin typeface="Arial" panose="020B0604020202020204" pitchFamily="34" charset="0"/>
                  <a:cs typeface="Arial" panose="020B0604020202020204" pitchFamily="34" charset="0"/>
                </a:rPr>
                <a:t>50</a:t>
              </a:r>
              <a:endParaRPr sz="2400" dirty="0">
                <a:latin typeface="Arial" panose="020B0604020202020204" pitchFamily="34" charset="0"/>
                <a:ea typeface="Arial" panose="020B0604020202020204" pitchFamily="34" charset="0"/>
              </a:endParaRPr>
            </a:p>
          </p:txBody>
        </p:sp>
        <p:sp>
          <p:nvSpPr>
            <p:cNvPr id="9286" name="Rectangle 10"/>
            <p:cNvSpPr/>
            <p:nvPr/>
          </p:nvSpPr>
          <p:spPr>
            <a:xfrm>
              <a:off x="199" y="3609"/>
              <a:ext cx="434" cy="299"/>
            </a:xfrm>
            <a:prstGeom prst="rect">
              <a:avLst/>
            </a:prstGeom>
            <a:noFill/>
            <a:ln w="9525">
              <a:noFill/>
            </a:ln>
          </p:spPr>
          <p:txBody>
            <a:bodyPr rIns="182880" anchor="ctr"/>
            <a:lstStyle/>
            <a:p>
              <a:pPr algn="r">
                <a:lnSpc>
                  <a:spcPct val="105000"/>
                </a:lnSpc>
                <a:spcBef>
                  <a:spcPct val="45000"/>
                </a:spcBef>
                <a:buClr>
                  <a:srgbClr val="00B85C"/>
                </a:buClr>
                <a:buSzPct val="120000"/>
                <a:buFont typeface="Wingdings" panose="05000000000000000000" pitchFamily="2" charset="2"/>
                <a:buNone/>
              </a:pPr>
              <a:r>
                <a:rPr sz="2400" dirty="0">
                  <a:latin typeface="Arial" panose="020B0604020202020204" pitchFamily="34" charset="0"/>
                  <a:cs typeface="Arial" panose="020B0604020202020204" pitchFamily="34" charset="0"/>
                </a:rPr>
                <a:t>45</a:t>
              </a:r>
              <a:endParaRPr sz="2400" dirty="0">
                <a:latin typeface="Arial" panose="020B0604020202020204" pitchFamily="34" charset="0"/>
                <a:ea typeface="Arial" panose="020B0604020202020204" pitchFamily="34" charset="0"/>
              </a:endParaRPr>
            </a:p>
          </p:txBody>
        </p:sp>
        <p:sp>
          <p:nvSpPr>
            <p:cNvPr id="9287" name="Rectangle 14"/>
            <p:cNvSpPr/>
            <p:nvPr/>
          </p:nvSpPr>
          <p:spPr>
            <a:xfrm>
              <a:off x="633" y="3310"/>
              <a:ext cx="526" cy="299"/>
            </a:xfrm>
            <a:prstGeom prst="rect">
              <a:avLst/>
            </a:prstGeom>
            <a:noFill/>
            <a:ln w="9525">
              <a:noFill/>
            </a:ln>
          </p:spPr>
          <p:txBody>
            <a:bodyPr rIns="182880" anchor="ctr"/>
            <a:lstStyle/>
            <a:p>
              <a:pPr algn="r">
                <a:lnSpc>
                  <a:spcPct val="105000"/>
                </a:lnSpc>
                <a:spcBef>
                  <a:spcPct val="45000"/>
                </a:spcBef>
                <a:buClr>
                  <a:srgbClr val="00B85C"/>
                </a:buClr>
                <a:buSzPct val="120000"/>
                <a:buFont typeface="Wingdings" panose="05000000000000000000" pitchFamily="2" charset="2"/>
                <a:buNone/>
              </a:pPr>
              <a:r>
                <a:rPr sz="2400" dirty="0">
                  <a:latin typeface="Arial" panose="020B0604020202020204" pitchFamily="34" charset="0"/>
                  <a:cs typeface="Arial" panose="020B0604020202020204" pitchFamily="34" charset="0"/>
                </a:rPr>
                <a:t>60</a:t>
              </a:r>
              <a:endParaRPr sz="2400" dirty="0">
                <a:latin typeface="Arial" panose="020B0604020202020204" pitchFamily="34" charset="0"/>
                <a:ea typeface="Arial" panose="020B0604020202020204" pitchFamily="34" charset="0"/>
              </a:endParaRPr>
            </a:p>
          </p:txBody>
        </p:sp>
        <p:sp>
          <p:nvSpPr>
            <p:cNvPr id="9288" name="Rectangle 15"/>
            <p:cNvSpPr/>
            <p:nvPr/>
          </p:nvSpPr>
          <p:spPr>
            <a:xfrm>
              <a:off x="199" y="3310"/>
              <a:ext cx="434" cy="299"/>
            </a:xfrm>
            <a:prstGeom prst="rect">
              <a:avLst/>
            </a:prstGeom>
            <a:noFill/>
            <a:ln w="9525">
              <a:noFill/>
            </a:ln>
          </p:spPr>
          <p:txBody>
            <a:bodyPr rIns="182880" anchor="ctr"/>
            <a:lstStyle/>
            <a:p>
              <a:pPr algn="r">
                <a:lnSpc>
                  <a:spcPct val="105000"/>
                </a:lnSpc>
                <a:spcBef>
                  <a:spcPct val="45000"/>
                </a:spcBef>
                <a:buClr>
                  <a:srgbClr val="00B85C"/>
                </a:buClr>
                <a:buSzPct val="120000"/>
                <a:buFont typeface="Wingdings" panose="05000000000000000000" pitchFamily="2" charset="2"/>
                <a:buNone/>
              </a:pPr>
              <a:r>
                <a:rPr sz="2400" dirty="0">
                  <a:latin typeface="Arial" panose="020B0604020202020204" pitchFamily="34" charset="0"/>
                  <a:cs typeface="Arial" panose="020B0604020202020204" pitchFamily="34" charset="0"/>
                </a:rPr>
                <a:t>40</a:t>
              </a:r>
              <a:endParaRPr sz="2400" dirty="0">
                <a:latin typeface="Arial" panose="020B0604020202020204" pitchFamily="34" charset="0"/>
                <a:ea typeface="Arial" panose="020B0604020202020204" pitchFamily="34" charset="0"/>
              </a:endParaRPr>
            </a:p>
          </p:txBody>
        </p:sp>
        <p:sp>
          <p:nvSpPr>
            <p:cNvPr id="9289" name="Rectangle 19"/>
            <p:cNvSpPr/>
            <p:nvPr/>
          </p:nvSpPr>
          <p:spPr>
            <a:xfrm>
              <a:off x="633" y="3011"/>
              <a:ext cx="526" cy="299"/>
            </a:xfrm>
            <a:prstGeom prst="rect">
              <a:avLst/>
            </a:prstGeom>
            <a:noFill/>
            <a:ln w="9525">
              <a:noFill/>
            </a:ln>
          </p:spPr>
          <p:txBody>
            <a:bodyPr rIns="182880" anchor="ctr"/>
            <a:lstStyle/>
            <a:p>
              <a:pPr algn="r">
                <a:lnSpc>
                  <a:spcPct val="105000"/>
                </a:lnSpc>
                <a:spcBef>
                  <a:spcPct val="45000"/>
                </a:spcBef>
                <a:buClr>
                  <a:srgbClr val="00B85C"/>
                </a:buClr>
                <a:buSzPct val="120000"/>
                <a:buFont typeface="Wingdings" panose="05000000000000000000" pitchFamily="2" charset="2"/>
                <a:buNone/>
              </a:pPr>
              <a:r>
                <a:rPr sz="2400" dirty="0">
                  <a:latin typeface="Arial" panose="020B0604020202020204" pitchFamily="34" charset="0"/>
                  <a:cs typeface="Arial" panose="020B0604020202020204" pitchFamily="34" charset="0"/>
                </a:rPr>
                <a:t>70</a:t>
              </a:r>
              <a:endParaRPr sz="2400" dirty="0">
                <a:latin typeface="Arial" panose="020B0604020202020204" pitchFamily="34" charset="0"/>
                <a:ea typeface="Arial" panose="020B0604020202020204" pitchFamily="34" charset="0"/>
              </a:endParaRPr>
            </a:p>
          </p:txBody>
        </p:sp>
        <p:sp>
          <p:nvSpPr>
            <p:cNvPr id="9290" name="Rectangle 20"/>
            <p:cNvSpPr/>
            <p:nvPr/>
          </p:nvSpPr>
          <p:spPr>
            <a:xfrm>
              <a:off x="199" y="3011"/>
              <a:ext cx="434" cy="299"/>
            </a:xfrm>
            <a:prstGeom prst="rect">
              <a:avLst/>
            </a:prstGeom>
            <a:noFill/>
            <a:ln w="9525">
              <a:noFill/>
            </a:ln>
          </p:spPr>
          <p:txBody>
            <a:bodyPr rIns="182880" anchor="ctr"/>
            <a:lstStyle/>
            <a:p>
              <a:pPr algn="r">
                <a:lnSpc>
                  <a:spcPct val="105000"/>
                </a:lnSpc>
                <a:spcBef>
                  <a:spcPct val="45000"/>
                </a:spcBef>
                <a:buClr>
                  <a:srgbClr val="00B85C"/>
                </a:buClr>
                <a:buSzPct val="120000"/>
                <a:buFont typeface="Wingdings" panose="05000000000000000000" pitchFamily="2" charset="2"/>
                <a:buNone/>
              </a:pPr>
              <a:r>
                <a:rPr sz="2400" dirty="0">
                  <a:latin typeface="Arial" panose="020B0604020202020204" pitchFamily="34" charset="0"/>
                  <a:cs typeface="Arial" panose="020B0604020202020204" pitchFamily="34" charset="0"/>
                </a:rPr>
                <a:t>35</a:t>
              </a:r>
              <a:endParaRPr sz="2400" dirty="0">
                <a:latin typeface="Arial" panose="020B0604020202020204" pitchFamily="34" charset="0"/>
                <a:ea typeface="Arial" panose="020B0604020202020204" pitchFamily="34" charset="0"/>
              </a:endParaRPr>
            </a:p>
          </p:txBody>
        </p:sp>
        <p:sp>
          <p:nvSpPr>
            <p:cNvPr id="9291" name="Rectangle 24"/>
            <p:cNvSpPr/>
            <p:nvPr/>
          </p:nvSpPr>
          <p:spPr>
            <a:xfrm>
              <a:off x="633" y="2712"/>
              <a:ext cx="526" cy="299"/>
            </a:xfrm>
            <a:prstGeom prst="rect">
              <a:avLst/>
            </a:prstGeom>
            <a:noFill/>
            <a:ln w="9525">
              <a:noFill/>
            </a:ln>
          </p:spPr>
          <p:txBody>
            <a:bodyPr rIns="182880" anchor="ctr"/>
            <a:lstStyle/>
            <a:p>
              <a:pPr algn="r">
                <a:lnSpc>
                  <a:spcPct val="105000"/>
                </a:lnSpc>
                <a:spcBef>
                  <a:spcPct val="45000"/>
                </a:spcBef>
                <a:buClr>
                  <a:srgbClr val="00B85C"/>
                </a:buClr>
                <a:buSzPct val="120000"/>
                <a:buFont typeface="Wingdings" panose="05000000000000000000" pitchFamily="2" charset="2"/>
                <a:buNone/>
              </a:pPr>
              <a:r>
                <a:rPr sz="2400" dirty="0">
                  <a:latin typeface="Arial" panose="020B0604020202020204" pitchFamily="34" charset="0"/>
                  <a:cs typeface="Arial" panose="020B0604020202020204" pitchFamily="34" charset="0"/>
                </a:rPr>
                <a:t>80</a:t>
              </a:r>
              <a:endParaRPr sz="2400" dirty="0">
                <a:latin typeface="Arial" panose="020B0604020202020204" pitchFamily="34" charset="0"/>
                <a:ea typeface="Arial" panose="020B0604020202020204" pitchFamily="34" charset="0"/>
              </a:endParaRPr>
            </a:p>
          </p:txBody>
        </p:sp>
        <p:sp>
          <p:nvSpPr>
            <p:cNvPr id="9292" name="Rectangle 25"/>
            <p:cNvSpPr/>
            <p:nvPr/>
          </p:nvSpPr>
          <p:spPr>
            <a:xfrm>
              <a:off x="199" y="2712"/>
              <a:ext cx="434" cy="299"/>
            </a:xfrm>
            <a:prstGeom prst="rect">
              <a:avLst/>
            </a:prstGeom>
            <a:noFill/>
            <a:ln w="9525">
              <a:noFill/>
            </a:ln>
          </p:spPr>
          <p:txBody>
            <a:bodyPr rIns="182880" anchor="ctr"/>
            <a:lstStyle/>
            <a:p>
              <a:pPr algn="r">
                <a:lnSpc>
                  <a:spcPct val="105000"/>
                </a:lnSpc>
                <a:spcBef>
                  <a:spcPct val="45000"/>
                </a:spcBef>
                <a:buClr>
                  <a:srgbClr val="00B85C"/>
                </a:buClr>
                <a:buSzPct val="120000"/>
                <a:buFont typeface="Wingdings" panose="05000000000000000000" pitchFamily="2" charset="2"/>
                <a:buNone/>
              </a:pPr>
              <a:r>
                <a:rPr sz="2400" dirty="0">
                  <a:latin typeface="Arial" panose="020B0604020202020204" pitchFamily="34" charset="0"/>
                  <a:cs typeface="Arial" panose="020B0604020202020204" pitchFamily="34" charset="0"/>
                </a:rPr>
                <a:t>30</a:t>
              </a:r>
              <a:endParaRPr sz="2400" dirty="0">
                <a:latin typeface="Arial" panose="020B0604020202020204" pitchFamily="34" charset="0"/>
                <a:ea typeface="Arial" panose="020B0604020202020204" pitchFamily="34" charset="0"/>
              </a:endParaRPr>
            </a:p>
          </p:txBody>
        </p:sp>
        <p:sp>
          <p:nvSpPr>
            <p:cNvPr id="9293" name="Rectangle 29"/>
            <p:cNvSpPr/>
            <p:nvPr/>
          </p:nvSpPr>
          <p:spPr>
            <a:xfrm>
              <a:off x="633" y="2413"/>
              <a:ext cx="526" cy="299"/>
            </a:xfrm>
            <a:prstGeom prst="rect">
              <a:avLst/>
            </a:prstGeom>
            <a:noFill/>
            <a:ln w="9525">
              <a:noFill/>
            </a:ln>
          </p:spPr>
          <p:txBody>
            <a:bodyPr rIns="182880" anchor="ctr"/>
            <a:lstStyle/>
            <a:p>
              <a:pPr algn="r">
                <a:lnSpc>
                  <a:spcPct val="105000"/>
                </a:lnSpc>
                <a:spcBef>
                  <a:spcPct val="45000"/>
                </a:spcBef>
                <a:buClr>
                  <a:srgbClr val="00B85C"/>
                </a:buClr>
                <a:buSzPct val="120000"/>
                <a:buFont typeface="Wingdings" panose="05000000000000000000" pitchFamily="2" charset="2"/>
                <a:buNone/>
              </a:pPr>
              <a:r>
                <a:rPr sz="2400" dirty="0">
                  <a:latin typeface="Arial" panose="020B0604020202020204" pitchFamily="34" charset="0"/>
                  <a:cs typeface="Arial" panose="020B0604020202020204" pitchFamily="34" charset="0"/>
                </a:rPr>
                <a:t>90</a:t>
              </a:r>
              <a:endParaRPr sz="2400" dirty="0">
                <a:latin typeface="Arial" panose="020B0604020202020204" pitchFamily="34" charset="0"/>
                <a:ea typeface="Arial" panose="020B0604020202020204" pitchFamily="34" charset="0"/>
              </a:endParaRPr>
            </a:p>
          </p:txBody>
        </p:sp>
        <p:sp>
          <p:nvSpPr>
            <p:cNvPr id="9294" name="Rectangle 30"/>
            <p:cNvSpPr/>
            <p:nvPr/>
          </p:nvSpPr>
          <p:spPr>
            <a:xfrm>
              <a:off x="199" y="2413"/>
              <a:ext cx="434" cy="299"/>
            </a:xfrm>
            <a:prstGeom prst="rect">
              <a:avLst/>
            </a:prstGeom>
            <a:noFill/>
            <a:ln w="9525">
              <a:noFill/>
            </a:ln>
          </p:spPr>
          <p:txBody>
            <a:bodyPr rIns="182880" anchor="ctr"/>
            <a:lstStyle/>
            <a:p>
              <a:pPr algn="r">
                <a:lnSpc>
                  <a:spcPct val="105000"/>
                </a:lnSpc>
                <a:spcBef>
                  <a:spcPct val="45000"/>
                </a:spcBef>
                <a:buClr>
                  <a:srgbClr val="00B85C"/>
                </a:buClr>
                <a:buSzPct val="120000"/>
                <a:buFont typeface="Wingdings" panose="05000000000000000000" pitchFamily="2" charset="2"/>
                <a:buNone/>
              </a:pPr>
              <a:r>
                <a:rPr sz="2400" dirty="0">
                  <a:latin typeface="Arial" panose="020B0604020202020204" pitchFamily="34" charset="0"/>
                  <a:cs typeface="Arial" panose="020B0604020202020204" pitchFamily="34" charset="0"/>
                </a:rPr>
                <a:t>25</a:t>
              </a:r>
              <a:endParaRPr sz="2400" dirty="0">
                <a:latin typeface="Arial" panose="020B0604020202020204" pitchFamily="34" charset="0"/>
                <a:ea typeface="Arial" panose="020B0604020202020204" pitchFamily="34" charset="0"/>
              </a:endParaRPr>
            </a:p>
          </p:txBody>
        </p:sp>
        <p:sp>
          <p:nvSpPr>
            <p:cNvPr id="9295" name="Rectangle 34"/>
            <p:cNvSpPr/>
            <p:nvPr/>
          </p:nvSpPr>
          <p:spPr>
            <a:xfrm>
              <a:off x="633" y="2114"/>
              <a:ext cx="526" cy="299"/>
            </a:xfrm>
            <a:prstGeom prst="rect">
              <a:avLst/>
            </a:prstGeom>
            <a:noFill/>
            <a:ln w="9525">
              <a:noFill/>
            </a:ln>
          </p:spPr>
          <p:txBody>
            <a:bodyPr rIns="182880" anchor="ctr"/>
            <a:lstStyle/>
            <a:p>
              <a:pPr algn="r">
                <a:lnSpc>
                  <a:spcPct val="105000"/>
                </a:lnSpc>
                <a:spcBef>
                  <a:spcPct val="45000"/>
                </a:spcBef>
                <a:buClr>
                  <a:srgbClr val="00B85C"/>
                </a:buClr>
                <a:buSzPct val="120000"/>
                <a:buFont typeface="Wingdings" panose="05000000000000000000" pitchFamily="2" charset="2"/>
                <a:buNone/>
              </a:pPr>
              <a:r>
                <a:rPr sz="2400" dirty="0">
                  <a:latin typeface="Arial" panose="020B0604020202020204" pitchFamily="34" charset="0"/>
                  <a:cs typeface="Arial" panose="020B0604020202020204" pitchFamily="34" charset="0"/>
                </a:rPr>
                <a:t>100</a:t>
              </a:r>
              <a:endParaRPr sz="2400" dirty="0">
                <a:latin typeface="Arial" panose="020B0604020202020204" pitchFamily="34" charset="0"/>
                <a:ea typeface="Arial" panose="020B0604020202020204" pitchFamily="34" charset="0"/>
              </a:endParaRPr>
            </a:p>
          </p:txBody>
        </p:sp>
        <p:sp>
          <p:nvSpPr>
            <p:cNvPr id="9296" name="Rectangle 35"/>
            <p:cNvSpPr/>
            <p:nvPr/>
          </p:nvSpPr>
          <p:spPr>
            <a:xfrm>
              <a:off x="199" y="2114"/>
              <a:ext cx="434" cy="299"/>
            </a:xfrm>
            <a:prstGeom prst="rect">
              <a:avLst/>
            </a:prstGeom>
            <a:noFill/>
            <a:ln w="9525">
              <a:noFill/>
            </a:ln>
          </p:spPr>
          <p:txBody>
            <a:bodyPr rIns="182880" anchor="ctr"/>
            <a:lstStyle/>
            <a:p>
              <a:pPr algn="r">
                <a:lnSpc>
                  <a:spcPct val="105000"/>
                </a:lnSpc>
                <a:spcBef>
                  <a:spcPct val="45000"/>
                </a:spcBef>
                <a:buClr>
                  <a:srgbClr val="00B85C"/>
                </a:buClr>
                <a:buSzPct val="120000"/>
                <a:buFont typeface="Wingdings" panose="05000000000000000000" pitchFamily="2" charset="2"/>
                <a:buNone/>
              </a:pPr>
              <a:r>
                <a:rPr sz="2400" dirty="0">
                  <a:latin typeface="Arial" panose="020B0604020202020204" pitchFamily="34" charset="0"/>
                  <a:cs typeface="Arial" panose="020B0604020202020204" pitchFamily="34" charset="0"/>
                </a:rPr>
                <a:t>20</a:t>
              </a:r>
              <a:endParaRPr sz="2400" dirty="0">
                <a:latin typeface="Arial" panose="020B0604020202020204" pitchFamily="34" charset="0"/>
                <a:ea typeface="Arial" panose="020B0604020202020204" pitchFamily="34" charset="0"/>
              </a:endParaRPr>
            </a:p>
          </p:txBody>
        </p:sp>
        <p:sp>
          <p:nvSpPr>
            <p:cNvPr id="9297" name="Rectangle 39"/>
            <p:cNvSpPr/>
            <p:nvPr/>
          </p:nvSpPr>
          <p:spPr>
            <a:xfrm>
              <a:off x="633" y="1815"/>
              <a:ext cx="526" cy="299"/>
            </a:xfrm>
            <a:prstGeom prst="rect">
              <a:avLst/>
            </a:prstGeom>
            <a:noFill/>
            <a:ln w="9525">
              <a:noFill/>
            </a:ln>
          </p:spPr>
          <p:txBody>
            <a:bodyPr rIns="182880" anchor="ctr"/>
            <a:lstStyle/>
            <a:p>
              <a:pPr algn="r">
                <a:lnSpc>
                  <a:spcPct val="105000"/>
                </a:lnSpc>
                <a:spcBef>
                  <a:spcPct val="45000"/>
                </a:spcBef>
                <a:buClr>
                  <a:srgbClr val="00B85C"/>
                </a:buClr>
                <a:buSzPct val="120000"/>
                <a:buFont typeface="Wingdings" panose="05000000000000000000" pitchFamily="2" charset="2"/>
                <a:buNone/>
              </a:pPr>
              <a:r>
                <a:rPr sz="2400" dirty="0">
                  <a:latin typeface="Arial" panose="020B0604020202020204" pitchFamily="34" charset="0"/>
                  <a:cs typeface="Arial" panose="020B0604020202020204" pitchFamily="34" charset="0"/>
                </a:rPr>
                <a:t>110</a:t>
              </a:r>
              <a:endParaRPr sz="2400" dirty="0">
                <a:latin typeface="Arial" panose="020B0604020202020204" pitchFamily="34" charset="0"/>
                <a:ea typeface="Arial" panose="020B0604020202020204" pitchFamily="34" charset="0"/>
              </a:endParaRPr>
            </a:p>
          </p:txBody>
        </p:sp>
        <p:sp>
          <p:nvSpPr>
            <p:cNvPr id="9298" name="Rectangle 40"/>
            <p:cNvSpPr/>
            <p:nvPr/>
          </p:nvSpPr>
          <p:spPr>
            <a:xfrm>
              <a:off x="199" y="1815"/>
              <a:ext cx="434" cy="299"/>
            </a:xfrm>
            <a:prstGeom prst="rect">
              <a:avLst/>
            </a:prstGeom>
            <a:noFill/>
            <a:ln w="9525">
              <a:noFill/>
            </a:ln>
          </p:spPr>
          <p:txBody>
            <a:bodyPr rIns="182880" anchor="ctr"/>
            <a:lstStyle/>
            <a:p>
              <a:pPr algn="r">
                <a:lnSpc>
                  <a:spcPct val="105000"/>
                </a:lnSpc>
                <a:spcBef>
                  <a:spcPct val="45000"/>
                </a:spcBef>
                <a:buClr>
                  <a:srgbClr val="00B85C"/>
                </a:buClr>
                <a:buSzPct val="120000"/>
                <a:buFont typeface="Wingdings" panose="05000000000000000000" pitchFamily="2" charset="2"/>
                <a:buNone/>
              </a:pPr>
              <a:r>
                <a:rPr sz="2400" dirty="0">
                  <a:latin typeface="Arial" panose="020B0604020202020204" pitchFamily="34" charset="0"/>
                  <a:cs typeface="Arial" panose="020B0604020202020204" pitchFamily="34" charset="0"/>
                </a:rPr>
                <a:t>15</a:t>
              </a:r>
              <a:endParaRPr sz="2400" dirty="0">
                <a:latin typeface="Arial" panose="020B0604020202020204" pitchFamily="34" charset="0"/>
                <a:ea typeface="Arial" panose="020B0604020202020204" pitchFamily="34" charset="0"/>
              </a:endParaRPr>
            </a:p>
          </p:txBody>
        </p:sp>
        <p:sp>
          <p:nvSpPr>
            <p:cNvPr id="9299" name="Rectangle 44"/>
            <p:cNvSpPr/>
            <p:nvPr/>
          </p:nvSpPr>
          <p:spPr>
            <a:xfrm>
              <a:off x="633" y="1516"/>
              <a:ext cx="526" cy="299"/>
            </a:xfrm>
            <a:prstGeom prst="rect">
              <a:avLst/>
            </a:prstGeom>
            <a:noFill/>
            <a:ln w="9525">
              <a:noFill/>
            </a:ln>
          </p:spPr>
          <p:txBody>
            <a:bodyPr rIns="182880" anchor="ctr"/>
            <a:lstStyle/>
            <a:p>
              <a:pPr algn="r">
                <a:lnSpc>
                  <a:spcPct val="105000"/>
                </a:lnSpc>
                <a:spcBef>
                  <a:spcPct val="45000"/>
                </a:spcBef>
                <a:buClr>
                  <a:srgbClr val="00B85C"/>
                </a:buClr>
                <a:buSzPct val="120000"/>
                <a:buFont typeface="Wingdings" panose="05000000000000000000" pitchFamily="2" charset="2"/>
                <a:buNone/>
              </a:pPr>
              <a:r>
                <a:rPr sz="2400" dirty="0">
                  <a:latin typeface="Arial" panose="020B0604020202020204" pitchFamily="34" charset="0"/>
                  <a:cs typeface="Arial" panose="020B0604020202020204" pitchFamily="34" charset="0"/>
                </a:rPr>
                <a:t>120</a:t>
              </a:r>
              <a:endParaRPr sz="2400" dirty="0">
                <a:latin typeface="Arial" panose="020B0604020202020204" pitchFamily="34" charset="0"/>
                <a:ea typeface="Arial" panose="020B0604020202020204" pitchFamily="34" charset="0"/>
              </a:endParaRPr>
            </a:p>
          </p:txBody>
        </p:sp>
        <p:sp>
          <p:nvSpPr>
            <p:cNvPr id="9300" name="Rectangle 45"/>
            <p:cNvSpPr/>
            <p:nvPr/>
          </p:nvSpPr>
          <p:spPr>
            <a:xfrm>
              <a:off x="199" y="1516"/>
              <a:ext cx="434" cy="299"/>
            </a:xfrm>
            <a:prstGeom prst="rect">
              <a:avLst/>
            </a:prstGeom>
            <a:noFill/>
            <a:ln w="9525">
              <a:noFill/>
            </a:ln>
          </p:spPr>
          <p:txBody>
            <a:bodyPr rIns="182880" anchor="ctr"/>
            <a:lstStyle/>
            <a:p>
              <a:pPr algn="r">
                <a:lnSpc>
                  <a:spcPct val="105000"/>
                </a:lnSpc>
                <a:spcBef>
                  <a:spcPct val="45000"/>
                </a:spcBef>
                <a:buClr>
                  <a:srgbClr val="00B85C"/>
                </a:buClr>
                <a:buSzPct val="120000"/>
                <a:buFont typeface="Wingdings" panose="05000000000000000000" pitchFamily="2" charset="2"/>
                <a:buNone/>
              </a:pPr>
              <a:r>
                <a:rPr sz="2400" dirty="0">
                  <a:latin typeface="Arial" panose="020B0604020202020204" pitchFamily="34" charset="0"/>
                  <a:cs typeface="Arial" panose="020B0604020202020204" pitchFamily="34" charset="0"/>
                </a:rPr>
                <a:t>10</a:t>
              </a:r>
              <a:endParaRPr sz="2400" dirty="0">
                <a:latin typeface="Arial" panose="020B0604020202020204" pitchFamily="34" charset="0"/>
                <a:ea typeface="Arial" panose="020B0604020202020204" pitchFamily="34" charset="0"/>
              </a:endParaRPr>
            </a:p>
          </p:txBody>
        </p:sp>
        <p:sp>
          <p:nvSpPr>
            <p:cNvPr id="9301" name="Rectangle 49"/>
            <p:cNvSpPr/>
            <p:nvPr/>
          </p:nvSpPr>
          <p:spPr>
            <a:xfrm>
              <a:off x="633" y="1217"/>
              <a:ext cx="526" cy="299"/>
            </a:xfrm>
            <a:prstGeom prst="rect">
              <a:avLst/>
            </a:prstGeom>
            <a:noFill/>
            <a:ln w="9525">
              <a:noFill/>
            </a:ln>
          </p:spPr>
          <p:txBody>
            <a:bodyPr rIns="182880" anchor="ctr"/>
            <a:lstStyle/>
            <a:p>
              <a:pPr algn="r">
                <a:lnSpc>
                  <a:spcPct val="105000"/>
                </a:lnSpc>
                <a:spcBef>
                  <a:spcPct val="45000"/>
                </a:spcBef>
                <a:buClr>
                  <a:srgbClr val="00B85C"/>
                </a:buClr>
                <a:buSzPct val="120000"/>
                <a:buFont typeface="Wingdings" panose="05000000000000000000" pitchFamily="2" charset="2"/>
                <a:buNone/>
              </a:pPr>
              <a:r>
                <a:rPr sz="2400" dirty="0">
                  <a:latin typeface="Arial" panose="020B0604020202020204" pitchFamily="34" charset="0"/>
                  <a:cs typeface="Arial" panose="020B0604020202020204" pitchFamily="34" charset="0"/>
                </a:rPr>
                <a:t>130</a:t>
              </a:r>
              <a:endParaRPr sz="2400" dirty="0">
                <a:latin typeface="Arial" panose="020B0604020202020204" pitchFamily="34" charset="0"/>
                <a:ea typeface="Arial" panose="020B0604020202020204" pitchFamily="34" charset="0"/>
              </a:endParaRPr>
            </a:p>
          </p:txBody>
        </p:sp>
        <p:sp>
          <p:nvSpPr>
            <p:cNvPr id="9302" name="Rectangle 50"/>
            <p:cNvSpPr/>
            <p:nvPr/>
          </p:nvSpPr>
          <p:spPr>
            <a:xfrm>
              <a:off x="199" y="1217"/>
              <a:ext cx="434" cy="299"/>
            </a:xfrm>
            <a:prstGeom prst="rect">
              <a:avLst/>
            </a:prstGeom>
            <a:noFill/>
            <a:ln w="9525">
              <a:noFill/>
            </a:ln>
          </p:spPr>
          <p:txBody>
            <a:bodyPr rIns="182880" anchor="ctr"/>
            <a:lstStyle/>
            <a:p>
              <a:pPr algn="r">
                <a:lnSpc>
                  <a:spcPct val="105000"/>
                </a:lnSpc>
                <a:spcBef>
                  <a:spcPct val="45000"/>
                </a:spcBef>
                <a:buClr>
                  <a:srgbClr val="00B85C"/>
                </a:buClr>
                <a:buSzPct val="120000"/>
                <a:buFont typeface="Wingdings" panose="05000000000000000000" pitchFamily="2" charset="2"/>
                <a:buNone/>
              </a:pPr>
              <a:r>
                <a:rPr sz="2400" dirty="0">
                  <a:latin typeface="Arial" panose="020B0604020202020204" pitchFamily="34" charset="0"/>
                  <a:cs typeface="Arial" panose="020B0604020202020204" pitchFamily="34" charset="0"/>
                </a:rPr>
                <a:t>5</a:t>
              </a:r>
              <a:endParaRPr sz="2400" dirty="0">
                <a:latin typeface="Arial" panose="020B0604020202020204" pitchFamily="34" charset="0"/>
                <a:ea typeface="Arial" panose="020B0604020202020204" pitchFamily="34" charset="0"/>
              </a:endParaRPr>
            </a:p>
          </p:txBody>
        </p:sp>
        <p:sp>
          <p:nvSpPr>
            <p:cNvPr id="9303" name="Rectangle 54"/>
            <p:cNvSpPr/>
            <p:nvPr/>
          </p:nvSpPr>
          <p:spPr>
            <a:xfrm>
              <a:off x="633" y="918"/>
              <a:ext cx="526" cy="299"/>
            </a:xfrm>
            <a:prstGeom prst="rect">
              <a:avLst/>
            </a:prstGeom>
            <a:noFill/>
            <a:ln w="9525">
              <a:noFill/>
            </a:ln>
          </p:spPr>
          <p:txBody>
            <a:bodyPr rIns="182880" anchor="ctr"/>
            <a:lstStyle/>
            <a:p>
              <a:pPr algn="r">
                <a:lnSpc>
                  <a:spcPct val="105000"/>
                </a:lnSpc>
                <a:spcBef>
                  <a:spcPct val="45000"/>
                </a:spcBef>
                <a:buClr>
                  <a:srgbClr val="00B85C"/>
                </a:buClr>
                <a:buSzPct val="120000"/>
                <a:buFont typeface="Wingdings" panose="05000000000000000000" pitchFamily="2" charset="2"/>
                <a:buNone/>
              </a:pPr>
              <a:r>
                <a:rPr sz="2400" dirty="0">
                  <a:latin typeface="Arial" panose="020B0604020202020204" pitchFamily="34" charset="0"/>
                  <a:cs typeface="Arial" panose="020B0604020202020204" pitchFamily="34" charset="0"/>
                </a:rPr>
                <a:t>140</a:t>
              </a:r>
              <a:endParaRPr sz="2400" dirty="0">
                <a:latin typeface="Arial" panose="020B0604020202020204" pitchFamily="34" charset="0"/>
                <a:ea typeface="Arial" panose="020B0604020202020204" pitchFamily="34" charset="0"/>
              </a:endParaRPr>
            </a:p>
          </p:txBody>
        </p:sp>
        <p:sp>
          <p:nvSpPr>
            <p:cNvPr id="9304" name="Rectangle 55"/>
            <p:cNvSpPr/>
            <p:nvPr/>
          </p:nvSpPr>
          <p:spPr>
            <a:xfrm>
              <a:off x="199" y="918"/>
              <a:ext cx="434" cy="299"/>
            </a:xfrm>
            <a:prstGeom prst="rect">
              <a:avLst/>
            </a:prstGeom>
            <a:noFill/>
            <a:ln w="9525">
              <a:noFill/>
            </a:ln>
          </p:spPr>
          <p:txBody>
            <a:bodyPr rIns="182880" anchor="ctr"/>
            <a:lstStyle/>
            <a:p>
              <a:pPr algn="r">
                <a:lnSpc>
                  <a:spcPct val="105000"/>
                </a:lnSpc>
                <a:spcBef>
                  <a:spcPct val="45000"/>
                </a:spcBef>
                <a:buClr>
                  <a:srgbClr val="00B85C"/>
                </a:buClr>
                <a:buSzPct val="120000"/>
                <a:buFont typeface="Wingdings" panose="05000000000000000000" pitchFamily="2" charset="2"/>
                <a:buNone/>
              </a:pPr>
              <a:r>
                <a:rPr sz="2400" dirty="0">
                  <a:latin typeface="Arial" panose="020B0604020202020204" pitchFamily="34" charset="0"/>
                  <a:cs typeface="Arial" panose="020B0604020202020204" pitchFamily="34" charset="0"/>
                </a:rPr>
                <a:t>$0</a:t>
              </a:r>
              <a:endParaRPr sz="2400" dirty="0">
                <a:latin typeface="Arial" panose="020B0604020202020204" pitchFamily="34" charset="0"/>
                <a:ea typeface="Arial" panose="020B0604020202020204" pitchFamily="34" charset="0"/>
              </a:endParaRPr>
            </a:p>
          </p:txBody>
        </p:sp>
        <p:sp>
          <p:nvSpPr>
            <p:cNvPr id="9305" name="Rectangle 59"/>
            <p:cNvSpPr/>
            <p:nvPr/>
          </p:nvSpPr>
          <p:spPr>
            <a:xfrm>
              <a:off x="633" y="596"/>
              <a:ext cx="526" cy="322"/>
            </a:xfrm>
            <a:prstGeom prst="rect">
              <a:avLst/>
            </a:prstGeom>
            <a:noFill/>
            <a:ln w="9525">
              <a:noFill/>
            </a:ln>
          </p:spPr>
          <p:txBody>
            <a:bodyPr lIns="0" rIns="0" anchor="ctr"/>
            <a:lstStyle/>
            <a:p>
              <a:pPr algn="ctr">
                <a:lnSpc>
                  <a:spcPct val="105000"/>
                </a:lnSpc>
                <a:spcBef>
                  <a:spcPct val="45000"/>
                </a:spcBef>
                <a:buClr>
                  <a:srgbClr val="00B85C"/>
                </a:buClr>
                <a:buSzPct val="120000"/>
                <a:buFont typeface="Wingdings" panose="05000000000000000000" pitchFamily="2" charset="2"/>
                <a:buNone/>
              </a:pPr>
              <a:r>
                <a:rPr sz="2400" b="1" i="1" dirty="0">
                  <a:latin typeface="Arial" panose="020B0604020202020204" pitchFamily="34" charset="0"/>
                  <a:cs typeface="Arial" panose="020B0604020202020204" pitchFamily="34" charset="0"/>
                </a:rPr>
                <a:t>Q</a:t>
              </a:r>
              <a:endParaRPr sz="2400" b="1" i="1" dirty="0">
                <a:latin typeface="Arial" panose="020B0604020202020204" pitchFamily="34" charset="0"/>
                <a:ea typeface="Arial" panose="020B0604020202020204" pitchFamily="34" charset="0"/>
              </a:endParaRPr>
            </a:p>
          </p:txBody>
        </p:sp>
        <p:sp>
          <p:nvSpPr>
            <p:cNvPr id="9306" name="Rectangle 60"/>
            <p:cNvSpPr/>
            <p:nvPr/>
          </p:nvSpPr>
          <p:spPr>
            <a:xfrm>
              <a:off x="199" y="596"/>
              <a:ext cx="434" cy="322"/>
            </a:xfrm>
            <a:prstGeom prst="rect">
              <a:avLst/>
            </a:prstGeom>
            <a:noFill/>
            <a:ln w="9525">
              <a:noFill/>
            </a:ln>
          </p:spPr>
          <p:txBody>
            <a:bodyPr lIns="0" rIns="0" anchor="ctr"/>
            <a:lstStyle/>
            <a:p>
              <a:pPr algn="ctr">
                <a:lnSpc>
                  <a:spcPct val="105000"/>
                </a:lnSpc>
                <a:spcBef>
                  <a:spcPct val="45000"/>
                </a:spcBef>
                <a:buClr>
                  <a:srgbClr val="00B85C"/>
                </a:buClr>
                <a:buSzPct val="120000"/>
                <a:buFont typeface="Wingdings" panose="05000000000000000000" pitchFamily="2" charset="2"/>
                <a:buNone/>
              </a:pPr>
              <a:r>
                <a:rPr sz="2400" b="1" i="1" dirty="0">
                  <a:latin typeface="Arial" panose="020B0604020202020204" pitchFamily="34" charset="0"/>
                  <a:cs typeface="Arial" panose="020B0604020202020204" pitchFamily="34" charset="0"/>
                </a:rPr>
                <a:t>P</a:t>
              </a:r>
              <a:endParaRPr sz="2400" b="1" i="1" dirty="0">
                <a:latin typeface="Arial" panose="020B0604020202020204" pitchFamily="34" charset="0"/>
                <a:ea typeface="Arial" panose="020B0604020202020204" pitchFamily="34" charset="0"/>
              </a:endParaRPr>
            </a:p>
          </p:txBody>
        </p:sp>
      </p:grpSp>
      <p:grpSp>
        <p:nvGrpSpPr>
          <p:cNvPr id="3" name="Group 85"/>
          <p:cNvGrpSpPr/>
          <p:nvPr/>
        </p:nvGrpSpPr>
        <p:grpSpPr>
          <a:xfrm>
            <a:off x="5892801" y="946150"/>
            <a:ext cx="1196975" cy="5257800"/>
            <a:chOff x="2752" y="596"/>
            <a:chExt cx="754" cy="3312"/>
          </a:xfrm>
        </p:grpSpPr>
        <p:sp>
          <p:nvSpPr>
            <p:cNvPr id="9274" name="Rectangle 6"/>
            <p:cNvSpPr/>
            <p:nvPr/>
          </p:nvSpPr>
          <p:spPr>
            <a:xfrm>
              <a:off x="2752" y="3609"/>
              <a:ext cx="754" cy="299"/>
            </a:xfrm>
            <a:prstGeom prst="rect">
              <a:avLst/>
            </a:prstGeom>
            <a:noFill/>
            <a:ln w="9525">
              <a:noFill/>
            </a:ln>
          </p:spPr>
          <p:txBody>
            <a:bodyPr rIns="137160" anchor="ctr"/>
            <a:lstStyle/>
            <a:p>
              <a:pPr algn="r">
                <a:lnSpc>
                  <a:spcPct val="105000"/>
                </a:lnSpc>
                <a:spcBef>
                  <a:spcPct val="45000"/>
                </a:spcBef>
                <a:buClr>
                  <a:srgbClr val="00B85C"/>
                </a:buClr>
                <a:buSzPct val="120000"/>
                <a:buFont typeface="Wingdings" panose="05000000000000000000" pitchFamily="2" charset="2"/>
                <a:buNone/>
              </a:pPr>
              <a:r>
                <a:rPr sz="2400" dirty="0">
                  <a:latin typeface="Arial" panose="020B0604020202020204" pitchFamily="34" charset="0"/>
                  <a:cs typeface="Arial" panose="020B0604020202020204" pitchFamily="34" charset="0"/>
                </a:rPr>
                <a:t>1,750</a:t>
              </a:r>
              <a:endParaRPr sz="2400" dirty="0">
                <a:latin typeface="Arial" panose="020B0604020202020204" pitchFamily="34" charset="0"/>
                <a:ea typeface="Arial" panose="020B0604020202020204" pitchFamily="34" charset="0"/>
              </a:endParaRPr>
            </a:p>
          </p:txBody>
        </p:sp>
        <p:sp>
          <p:nvSpPr>
            <p:cNvPr id="9275" name="Rectangle 11"/>
            <p:cNvSpPr/>
            <p:nvPr/>
          </p:nvSpPr>
          <p:spPr>
            <a:xfrm>
              <a:off x="2752" y="3310"/>
              <a:ext cx="754" cy="299"/>
            </a:xfrm>
            <a:prstGeom prst="rect">
              <a:avLst/>
            </a:prstGeom>
            <a:noFill/>
            <a:ln w="9525">
              <a:noFill/>
            </a:ln>
          </p:spPr>
          <p:txBody>
            <a:bodyPr rIns="137160" anchor="ctr"/>
            <a:lstStyle/>
            <a:p>
              <a:pPr algn="r">
                <a:lnSpc>
                  <a:spcPct val="105000"/>
                </a:lnSpc>
                <a:spcBef>
                  <a:spcPct val="45000"/>
                </a:spcBef>
                <a:buClr>
                  <a:srgbClr val="00B85C"/>
                </a:buClr>
                <a:buSzPct val="120000"/>
                <a:buFont typeface="Wingdings" panose="05000000000000000000" pitchFamily="2" charset="2"/>
                <a:buNone/>
              </a:pPr>
              <a:r>
                <a:rPr sz="2400" dirty="0">
                  <a:latin typeface="Arial" panose="020B0604020202020204" pitchFamily="34" charset="0"/>
                  <a:cs typeface="Arial" panose="020B0604020202020204" pitchFamily="34" charset="0"/>
                </a:rPr>
                <a:t>1,800</a:t>
              </a:r>
              <a:endParaRPr sz="2400" dirty="0">
                <a:latin typeface="Arial" panose="020B0604020202020204" pitchFamily="34" charset="0"/>
                <a:ea typeface="Arial" panose="020B0604020202020204" pitchFamily="34" charset="0"/>
              </a:endParaRPr>
            </a:p>
          </p:txBody>
        </p:sp>
        <p:sp>
          <p:nvSpPr>
            <p:cNvPr id="9276" name="Rectangle 16"/>
            <p:cNvSpPr/>
            <p:nvPr/>
          </p:nvSpPr>
          <p:spPr>
            <a:xfrm>
              <a:off x="2752" y="3011"/>
              <a:ext cx="754" cy="299"/>
            </a:xfrm>
            <a:prstGeom prst="rect">
              <a:avLst/>
            </a:prstGeom>
            <a:noFill/>
            <a:ln w="9525">
              <a:noFill/>
            </a:ln>
          </p:spPr>
          <p:txBody>
            <a:bodyPr rIns="137160" anchor="ctr"/>
            <a:lstStyle/>
            <a:p>
              <a:pPr algn="r">
                <a:lnSpc>
                  <a:spcPct val="105000"/>
                </a:lnSpc>
                <a:spcBef>
                  <a:spcPct val="45000"/>
                </a:spcBef>
                <a:buClr>
                  <a:srgbClr val="00B85C"/>
                </a:buClr>
                <a:buSzPct val="120000"/>
                <a:buFont typeface="Wingdings" panose="05000000000000000000" pitchFamily="2" charset="2"/>
                <a:buNone/>
              </a:pPr>
              <a:r>
                <a:rPr sz="2400" dirty="0">
                  <a:latin typeface="Arial" panose="020B0604020202020204" pitchFamily="34" charset="0"/>
                  <a:cs typeface="Arial" panose="020B0604020202020204" pitchFamily="34" charset="0"/>
                </a:rPr>
                <a:t>1,750</a:t>
              </a:r>
              <a:endParaRPr sz="2400" dirty="0">
                <a:latin typeface="Arial" panose="020B0604020202020204" pitchFamily="34" charset="0"/>
                <a:ea typeface="Arial" panose="020B0604020202020204" pitchFamily="34" charset="0"/>
              </a:endParaRPr>
            </a:p>
          </p:txBody>
        </p:sp>
        <p:sp>
          <p:nvSpPr>
            <p:cNvPr id="9277" name="Rectangle 21"/>
            <p:cNvSpPr/>
            <p:nvPr/>
          </p:nvSpPr>
          <p:spPr>
            <a:xfrm>
              <a:off x="2752" y="2712"/>
              <a:ext cx="754" cy="299"/>
            </a:xfrm>
            <a:prstGeom prst="rect">
              <a:avLst/>
            </a:prstGeom>
            <a:noFill/>
            <a:ln w="9525">
              <a:noFill/>
            </a:ln>
          </p:spPr>
          <p:txBody>
            <a:bodyPr rIns="137160" anchor="ctr"/>
            <a:lstStyle/>
            <a:p>
              <a:pPr algn="r">
                <a:lnSpc>
                  <a:spcPct val="105000"/>
                </a:lnSpc>
                <a:spcBef>
                  <a:spcPct val="45000"/>
                </a:spcBef>
                <a:buClr>
                  <a:srgbClr val="00B85C"/>
                </a:buClr>
                <a:buSzPct val="120000"/>
                <a:buFont typeface="Wingdings" panose="05000000000000000000" pitchFamily="2" charset="2"/>
                <a:buNone/>
              </a:pPr>
              <a:r>
                <a:rPr sz="2400" dirty="0">
                  <a:latin typeface="Arial" panose="020B0604020202020204" pitchFamily="34" charset="0"/>
                  <a:cs typeface="Arial" panose="020B0604020202020204" pitchFamily="34" charset="0"/>
                </a:rPr>
                <a:t>1,600</a:t>
              </a:r>
              <a:endParaRPr sz="2400" dirty="0">
                <a:latin typeface="Arial" panose="020B0604020202020204" pitchFamily="34" charset="0"/>
                <a:ea typeface="Arial" panose="020B0604020202020204" pitchFamily="34" charset="0"/>
              </a:endParaRPr>
            </a:p>
          </p:txBody>
        </p:sp>
        <p:sp>
          <p:nvSpPr>
            <p:cNvPr id="9278" name="Rectangle 26"/>
            <p:cNvSpPr/>
            <p:nvPr/>
          </p:nvSpPr>
          <p:spPr>
            <a:xfrm>
              <a:off x="2752" y="2413"/>
              <a:ext cx="754" cy="299"/>
            </a:xfrm>
            <a:prstGeom prst="rect">
              <a:avLst/>
            </a:prstGeom>
            <a:noFill/>
            <a:ln w="9525">
              <a:noFill/>
            </a:ln>
          </p:spPr>
          <p:txBody>
            <a:bodyPr rIns="137160" anchor="ctr"/>
            <a:lstStyle/>
            <a:p>
              <a:pPr algn="r">
                <a:lnSpc>
                  <a:spcPct val="105000"/>
                </a:lnSpc>
                <a:spcBef>
                  <a:spcPct val="45000"/>
                </a:spcBef>
                <a:buClr>
                  <a:srgbClr val="00B85C"/>
                </a:buClr>
                <a:buSzPct val="120000"/>
                <a:buFont typeface="Wingdings" panose="05000000000000000000" pitchFamily="2" charset="2"/>
                <a:buNone/>
              </a:pPr>
              <a:r>
                <a:rPr sz="2400" dirty="0">
                  <a:latin typeface="Arial" panose="020B0604020202020204" pitchFamily="34" charset="0"/>
                  <a:cs typeface="Arial" panose="020B0604020202020204" pitchFamily="34" charset="0"/>
                </a:rPr>
                <a:t>1,350</a:t>
              </a:r>
              <a:endParaRPr sz="2400" dirty="0">
                <a:latin typeface="Arial" panose="020B0604020202020204" pitchFamily="34" charset="0"/>
                <a:ea typeface="Arial" panose="020B0604020202020204" pitchFamily="34" charset="0"/>
              </a:endParaRPr>
            </a:p>
          </p:txBody>
        </p:sp>
        <p:sp>
          <p:nvSpPr>
            <p:cNvPr id="9279" name="Rectangle 31"/>
            <p:cNvSpPr/>
            <p:nvPr/>
          </p:nvSpPr>
          <p:spPr>
            <a:xfrm>
              <a:off x="2752" y="2114"/>
              <a:ext cx="754" cy="299"/>
            </a:xfrm>
            <a:prstGeom prst="rect">
              <a:avLst/>
            </a:prstGeom>
            <a:noFill/>
            <a:ln w="9525">
              <a:noFill/>
            </a:ln>
          </p:spPr>
          <p:txBody>
            <a:bodyPr rIns="137160" anchor="ctr"/>
            <a:lstStyle/>
            <a:p>
              <a:pPr algn="r">
                <a:lnSpc>
                  <a:spcPct val="105000"/>
                </a:lnSpc>
                <a:spcBef>
                  <a:spcPct val="45000"/>
                </a:spcBef>
                <a:buClr>
                  <a:srgbClr val="00B85C"/>
                </a:buClr>
                <a:buSzPct val="120000"/>
                <a:buFont typeface="Wingdings" panose="05000000000000000000" pitchFamily="2" charset="2"/>
                <a:buNone/>
              </a:pPr>
              <a:r>
                <a:rPr sz="2400" dirty="0">
                  <a:latin typeface="Arial" panose="020B0604020202020204" pitchFamily="34" charset="0"/>
                  <a:cs typeface="Arial" panose="020B0604020202020204" pitchFamily="34" charset="0"/>
                </a:rPr>
                <a:t>1,000</a:t>
              </a:r>
              <a:endParaRPr sz="2400" dirty="0">
                <a:latin typeface="Arial" panose="020B0604020202020204" pitchFamily="34" charset="0"/>
                <a:ea typeface="Arial" panose="020B0604020202020204" pitchFamily="34" charset="0"/>
              </a:endParaRPr>
            </a:p>
          </p:txBody>
        </p:sp>
        <p:sp>
          <p:nvSpPr>
            <p:cNvPr id="9280" name="Rectangle 36"/>
            <p:cNvSpPr/>
            <p:nvPr/>
          </p:nvSpPr>
          <p:spPr>
            <a:xfrm>
              <a:off x="2752" y="1815"/>
              <a:ext cx="754" cy="299"/>
            </a:xfrm>
            <a:prstGeom prst="rect">
              <a:avLst/>
            </a:prstGeom>
            <a:noFill/>
            <a:ln w="9525">
              <a:noFill/>
            </a:ln>
          </p:spPr>
          <p:txBody>
            <a:bodyPr rIns="137160" anchor="ctr"/>
            <a:lstStyle/>
            <a:p>
              <a:pPr algn="r">
                <a:lnSpc>
                  <a:spcPct val="105000"/>
                </a:lnSpc>
                <a:spcBef>
                  <a:spcPct val="45000"/>
                </a:spcBef>
                <a:buClr>
                  <a:srgbClr val="00B85C"/>
                </a:buClr>
                <a:buSzPct val="120000"/>
                <a:buFont typeface="Wingdings" panose="05000000000000000000" pitchFamily="2" charset="2"/>
                <a:buNone/>
              </a:pPr>
              <a:r>
                <a:rPr sz="2400" dirty="0">
                  <a:latin typeface="Arial" panose="020B0604020202020204" pitchFamily="34" charset="0"/>
                  <a:cs typeface="Arial" panose="020B0604020202020204" pitchFamily="34" charset="0"/>
                </a:rPr>
                <a:t>550</a:t>
              </a:r>
              <a:endParaRPr sz="2400" dirty="0">
                <a:latin typeface="Arial" panose="020B0604020202020204" pitchFamily="34" charset="0"/>
                <a:ea typeface="Arial" panose="020B0604020202020204" pitchFamily="34" charset="0"/>
              </a:endParaRPr>
            </a:p>
          </p:txBody>
        </p:sp>
        <p:sp>
          <p:nvSpPr>
            <p:cNvPr id="9281" name="Rectangle 41"/>
            <p:cNvSpPr/>
            <p:nvPr/>
          </p:nvSpPr>
          <p:spPr>
            <a:xfrm>
              <a:off x="2752" y="1516"/>
              <a:ext cx="754" cy="299"/>
            </a:xfrm>
            <a:prstGeom prst="rect">
              <a:avLst/>
            </a:prstGeom>
            <a:noFill/>
            <a:ln w="9525">
              <a:noFill/>
            </a:ln>
          </p:spPr>
          <p:txBody>
            <a:bodyPr rIns="137160" anchor="ctr"/>
            <a:lstStyle/>
            <a:p>
              <a:pPr algn="r">
                <a:lnSpc>
                  <a:spcPct val="105000"/>
                </a:lnSpc>
                <a:spcBef>
                  <a:spcPct val="45000"/>
                </a:spcBef>
                <a:buClr>
                  <a:srgbClr val="00B85C"/>
                </a:buClr>
                <a:buSzPct val="120000"/>
                <a:buFont typeface="Wingdings" panose="05000000000000000000" pitchFamily="2" charset="2"/>
                <a:buNone/>
              </a:pPr>
              <a:r>
                <a:rPr sz="2400" dirty="0">
                  <a:latin typeface="Arial" panose="020B0604020202020204" pitchFamily="34" charset="0"/>
                  <a:cs typeface="Arial" panose="020B0604020202020204" pitchFamily="34" charset="0"/>
                </a:rPr>
                <a:t>0</a:t>
              </a:r>
              <a:endParaRPr sz="2400" dirty="0">
                <a:latin typeface="Arial" panose="020B0604020202020204" pitchFamily="34" charset="0"/>
                <a:ea typeface="Arial" panose="020B0604020202020204" pitchFamily="34" charset="0"/>
              </a:endParaRPr>
            </a:p>
          </p:txBody>
        </p:sp>
        <p:sp>
          <p:nvSpPr>
            <p:cNvPr id="9282" name="Rectangle 46"/>
            <p:cNvSpPr/>
            <p:nvPr/>
          </p:nvSpPr>
          <p:spPr>
            <a:xfrm>
              <a:off x="2752" y="1217"/>
              <a:ext cx="754" cy="299"/>
            </a:xfrm>
            <a:prstGeom prst="rect">
              <a:avLst/>
            </a:prstGeom>
            <a:noFill/>
            <a:ln w="9525">
              <a:noFill/>
            </a:ln>
          </p:spPr>
          <p:txBody>
            <a:bodyPr rIns="137160" anchor="ctr"/>
            <a:lstStyle/>
            <a:p>
              <a:pPr algn="r">
                <a:lnSpc>
                  <a:spcPct val="105000"/>
                </a:lnSpc>
                <a:spcBef>
                  <a:spcPct val="45000"/>
                </a:spcBef>
                <a:buClr>
                  <a:srgbClr val="00B85C"/>
                </a:buClr>
                <a:buSzPct val="120000"/>
                <a:buFont typeface="Wingdings" panose="05000000000000000000" pitchFamily="2" charset="2"/>
                <a:buNone/>
              </a:pPr>
              <a:r>
                <a:rPr sz="2400" dirty="0">
                  <a:latin typeface="Arial" panose="020B0604020202020204" pitchFamily="34" charset="0"/>
                  <a:cs typeface="Arial" panose="020B0604020202020204" pitchFamily="34" charset="0"/>
                </a:rPr>
                <a:t>–650</a:t>
              </a:r>
              <a:endParaRPr sz="2400" dirty="0">
                <a:latin typeface="Arial" panose="020B0604020202020204" pitchFamily="34" charset="0"/>
                <a:ea typeface="Arial" panose="020B0604020202020204" pitchFamily="34" charset="0"/>
              </a:endParaRPr>
            </a:p>
          </p:txBody>
        </p:sp>
        <p:sp>
          <p:nvSpPr>
            <p:cNvPr id="9283" name="Rectangle 51"/>
            <p:cNvSpPr/>
            <p:nvPr/>
          </p:nvSpPr>
          <p:spPr>
            <a:xfrm>
              <a:off x="2752" y="918"/>
              <a:ext cx="754" cy="299"/>
            </a:xfrm>
            <a:prstGeom prst="rect">
              <a:avLst/>
            </a:prstGeom>
            <a:noFill/>
            <a:ln w="9525">
              <a:noFill/>
            </a:ln>
          </p:spPr>
          <p:txBody>
            <a:bodyPr rIns="137160" anchor="ctr"/>
            <a:lstStyle/>
            <a:p>
              <a:pPr algn="r">
                <a:lnSpc>
                  <a:spcPct val="105000"/>
                </a:lnSpc>
                <a:spcBef>
                  <a:spcPct val="45000"/>
                </a:spcBef>
                <a:buClr>
                  <a:srgbClr val="00B85C"/>
                </a:buClr>
                <a:buSzPct val="120000"/>
                <a:buFont typeface="Wingdings" panose="05000000000000000000" pitchFamily="2" charset="2"/>
                <a:buNone/>
              </a:pPr>
              <a:r>
                <a:rPr sz="2400" dirty="0">
                  <a:latin typeface="Arial" panose="020B0604020202020204" pitchFamily="34" charset="0"/>
                  <a:cs typeface="Arial" panose="020B0604020202020204" pitchFamily="34" charset="0"/>
                </a:rPr>
                <a:t>–1,400</a:t>
              </a:r>
              <a:endParaRPr sz="2400" dirty="0">
                <a:latin typeface="Arial" panose="020B0604020202020204" pitchFamily="34" charset="0"/>
                <a:ea typeface="Arial" panose="020B0604020202020204" pitchFamily="34" charset="0"/>
              </a:endParaRPr>
            </a:p>
          </p:txBody>
        </p:sp>
        <p:sp>
          <p:nvSpPr>
            <p:cNvPr id="9284" name="Rectangle 56"/>
            <p:cNvSpPr/>
            <p:nvPr/>
          </p:nvSpPr>
          <p:spPr>
            <a:xfrm>
              <a:off x="2752" y="596"/>
              <a:ext cx="754" cy="322"/>
            </a:xfrm>
            <a:prstGeom prst="rect">
              <a:avLst/>
            </a:prstGeom>
            <a:noFill/>
            <a:ln w="9525">
              <a:noFill/>
            </a:ln>
          </p:spPr>
          <p:txBody>
            <a:bodyPr lIns="0" rIns="0" anchor="ctr"/>
            <a:lstStyle/>
            <a:p>
              <a:pPr algn="ctr">
                <a:lnSpc>
                  <a:spcPct val="105000"/>
                </a:lnSpc>
                <a:spcBef>
                  <a:spcPct val="45000"/>
                </a:spcBef>
                <a:buClr>
                  <a:srgbClr val="00B85C"/>
                </a:buClr>
                <a:buSzPct val="120000"/>
                <a:buFont typeface="Wingdings" panose="05000000000000000000" pitchFamily="2" charset="2"/>
                <a:buNone/>
              </a:pPr>
              <a:r>
                <a:rPr sz="2400" dirty="0">
                  <a:latin typeface="Arial" panose="020B0604020202020204" pitchFamily="34" charset="0"/>
                  <a:cs typeface="Arial" panose="020B0604020202020204" pitchFamily="34" charset="0"/>
                </a:rPr>
                <a:t>Profit</a:t>
              </a:r>
              <a:endParaRPr sz="2400" dirty="0">
                <a:latin typeface="Arial" panose="020B0604020202020204" pitchFamily="34" charset="0"/>
                <a:ea typeface="Arial" panose="020B0604020202020204" pitchFamily="34" charset="0"/>
              </a:endParaRPr>
            </a:p>
          </p:txBody>
        </p:sp>
      </p:grpSp>
      <p:grpSp>
        <p:nvGrpSpPr>
          <p:cNvPr id="4" name="Group 84"/>
          <p:cNvGrpSpPr/>
          <p:nvPr/>
        </p:nvGrpSpPr>
        <p:grpSpPr>
          <a:xfrm>
            <a:off x="4730750" y="946150"/>
            <a:ext cx="1162050" cy="5257800"/>
            <a:chOff x="2020" y="596"/>
            <a:chExt cx="732" cy="3312"/>
          </a:xfrm>
        </p:grpSpPr>
        <p:sp>
          <p:nvSpPr>
            <p:cNvPr id="9263" name="Rectangle 7"/>
            <p:cNvSpPr/>
            <p:nvPr/>
          </p:nvSpPr>
          <p:spPr>
            <a:xfrm>
              <a:off x="2020" y="3609"/>
              <a:ext cx="732" cy="299"/>
            </a:xfrm>
            <a:prstGeom prst="rect">
              <a:avLst/>
            </a:prstGeom>
            <a:noFill/>
            <a:ln w="9525">
              <a:noFill/>
            </a:ln>
          </p:spPr>
          <p:txBody>
            <a:bodyPr rIns="137160" anchor="ctr"/>
            <a:lstStyle/>
            <a:p>
              <a:pPr algn="r">
                <a:lnSpc>
                  <a:spcPct val="105000"/>
                </a:lnSpc>
                <a:spcBef>
                  <a:spcPct val="45000"/>
                </a:spcBef>
                <a:buClr>
                  <a:srgbClr val="00B85C"/>
                </a:buClr>
                <a:buSzPct val="120000"/>
                <a:buFont typeface="Wingdings" panose="05000000000000000000" pitchFamily="2" charset="2"/>
                <a:buNone/>
              </a:pPr>
              <a:r>
                <a:rPr sz="2400" dirty="0">
                  <a:latin typeface="Arial" panose="020B0604020202020204" pitchFamily="34" charset="0"/>
                  <a:cs typeface="Arial" panose="020B0604020202020204" pitchFamily="34" charset="0"/>
                </a:rPr>
                <a:t>500</a:t>
              </a:r>
              <a:endParaRPr sz="2400" dirty="0">
                <a:latin typeface="Arial" panose="020B0604020202020204" pitchFamily="34" charset="0"/>
                <a:ea typeface="Arial" panose="020B0604020202020204" pitchFamily="34" charset="0"/>
              </a:endParaRPr>
            </a:p>
          </p:txBody>
        </p:sp>
        <p:sp>
          <p:nvSpPr>
            <p:cNvPr id="9264" name="Rectangle 12"/>
            <p:cNvSpPr/>
            <p:nvPr/>
          </p:nvSpPr>
          <p:spPr>
            <a:xfrm>
              <a:off x="2020" y="3310"/>
              <a:ext cx="732" cy="299"/>
            </a:xfrm>
            <a:prstGeom prst="rect">
              <a:avLst/>
            </a:prstGeom>
            <a:noFill/>
            <a:ln w="9525">
              <a:noFill/>
            </a:ln>
          </p:spPr>
          <p:txBody>
            <a:bodyPr rIns="137160" anchor="ctr"/>
            <a:lstStyle/>
            <a:p>
              <a:pPr algn="r">
                <a:lnSpc>
                  <a:spcPct val="105000"/>
                </a:lnSpc>
                <a:spcBef>
                  <a:spcPct val="45000"/>
                </a:spcBef>
                <a:buClr>
                  <a:srgbClr val="00B85C"/>
                </a:buClr>
                <a:buSzPct val="120000"/>
                <a:buFont typeface="Wingdings" panose="05000000000000000000" pitchFamily="2" charset="2"/>
                <a:buNone/>
              </a:pPr>
              <a:r>
                <a:rPr sz="2400" dirty="0">
                  <a:latin typeface="Arial" panose="020B0604020202020204" pitchFamily="34" charset="0"/>
                  <a:cs typeface="Arial" panose="020B0604020202020204" pitchFamily="34" charset="0"/>
                </a:rPr>
                <a:t>600</a:t>
              </a:r>
              <a:endParaRPr sz="2400" dirty="0">
                <a:latin typeface="Arial" panose="020B0604020202020204" pitchFamily="34" charset="0"/>
                <a:ea typeface="Arial" panose="020B0604020202020204" pitchFamily="34" charset="0"/>
              </a:endParaRPr>
            </a:p>
          </p:txBody>
        </p:sp>
        <p:sp>
          <p:nvSpPr>
            <p:cNvPr id="9265" name="Rectangle 17"/>
            <p:cNvSpPr/>
            <p:nvPr/>
          </p:nvSpPr>
          <p:spPr>
            <a:xfrm>
              <a:off x="2020" y="3011"/>
              <a:ext cx="732" cy="299"/>
            </a:xfrm>
            <a:prstGeom prst="rect">
              <a:avLst/>
            </a:prstGeom>
            <a:noFill/>
            <a:ln w="9525">
              <a:noFill/>
            </a:ln>
          </p:spPr>
          <p:txBody>
            <a:bodyPr rIns="137160" anchor="ctr"/>
            <a:lstStyle/>
            <a:p>
              <a:pPr algn="r">
                <a:lnSpc>
                  <a:spcPct val="105000"/>
                </a:lnSpc>
                <a:spcBef>
                  <a:spcPct val="45000"/>
                </a:spcBef>
                <a:buClr>
                  <a:srgbClr val="00B85C"/>
                </a:buClr>
                <a:buSzPct val="120000"/>
                <a:buFont typeface="Wingdings" panose="05000000000000000000" pitchFamily="2" charset="2"/>
                <a:buNone/>
              </a:pPr>
              <a:r>
                <a:rPr sz="2400" dirty="0">
                  <a:latin typeface="Arial" panose="020B0604020202020204" pitchFamily="34" charset="0"/>
                  <a:cs typeface="Arial" panose="020B0604020202020204" pitchFamily="34" charset="0"/>
                </a:rPr>
                <a:t>700</a:t>
              </a:r>
              <a:endParaRPr sz="2400" dirty="0">
                <a:latin typeface="Arial" panose="020B0604020202020204" pitchFamily="34" charset="0"/>
                <a:ea typeface="Arial" panose="020B0604020202020204" pitchFamily="34" charset="0"/>
              </a:endParaRPr>
            </a:p>
          </p:txBody>
        </p:sp>
        <p:sp>
          <p:nvSpPr>
            <p:cNvPr id="9266" name="Rectangle 22"/>
            <p:cNvSpPr/>
            <p:nvPr/>
          </p:nvSpPr>
          <p:spPr>
            <a:xfrm>
              <a:off x="2020" y="2712"/>
              <a:ext cx="732" cy="299"/>
            </a:xfrm>
            <a:prstGeom prst="rect">
              <a:avLst/>
            </a:prstGeom>
            <a:noFill/>
            <a:ln w="9525">
              <a:noFill/>
            </a:ln>
          </p:spPr>
          <p:txBody>
            <a:bodyPr rIns="137160" anchor="ctr"/>
            <a:lstStyle/>
            <a:p>
              <a:pPr algn="r">
                <a:lnSpc>
                  <a:spcPct val="105000"/>
                </a:lnSpc>
                <a:spcBef>
                  <a:spcPct val="45000"/>
                </a:spcBef>
                <a:buClr>
                  <a:srgbClr val="00B85C"/>
                </a:buClr>
                <a:buSzPct val="120000"/>
                <a:buFont typeface="Wingdings" panose="05000000000000000000" pitchFamily="2" charset="2"/>
                <a:buNone/>
              </a:pPr>
              <a:r>
                <a:rPr sz="2400" dirty="0">
                  <a:latin typeface="Arial" panose="020B0604020202020204" pitchFamily="34" charset="0"/>
                  <a:cs typeface="Arial" panose="020B0604020202020204" pitchFamily="34" charset="0"/>
                </a:rPr>
                <a:t>800</a:t>
              </a:r>
              <a:endParaRPr sz="2400" dirty="0">
                <a:latin typeface="Arial" panose="020B0604020202020204" pitchFamily="34" charset="0"/>
                <a:ea typeface="Arial" panose="020B0604020202020204" pitchFamily="34" charset="0"/>
              </a:endParaRPr>
            </a:p>
          </p:txBody>
        </p:sp>
        <p:sp>
          <p:nvSpPr>
            <p:cNvPr id="9267" name="Rectangle 27"/>
            <p:cNvSpPr/>
            <p:nvPr/>
          </p:nvSpPr>
          <p:spPr>
            <a:xfrm>
              <a:off x="2020" y="2413"/>
              <a:ext cx="732" cy="299"/>
            </a:xfrm>
            <a:prstGeom prst="rect">
              <a:avLst/>
            </a:prstGeom>
            <a:noFill/>
            <a:ln w="9525">
              <a:noFill/>
            </a:ln>
          </p:spPr>
          <p:txBody>
            <a:bodyPr rIns="137160" anchor="ctr"/>
            <a:lstStyle/>
            <a:p>
              <a:pPr algn="r">
                <a:lnSpc>
                  <a:spcPct val="105000"/>
                </a:lnSpc>
                <a:spcBef>
                  <a:spcPct val="45000"/>
                </a:spcBef>
                <a:buClr>
                  <a:srgbClr val="00B85C"/>
                </a:buClr>
                <a:buSzPct val="120000"/>
                <a:buFont typeface="Wingdings" panose="05000000000000000000" pitchFamily="2" charset="2"/>
                <a:buNone/>
              </a:pPr>
              <a:r>
                <a:rPr sz="2400" dirty="0">
                  <a:latin typeface="Arial" panose="020B0604020202020204" pitchFamily="34" charset="0"/>
                  <a:cs typeface="Arial" panose="020B0604020202020204" pitchFamily="34" charset="0"/>
                </a:rPr>
                <a:t>900</a:t>
              </a:r>
              <a:endParaRPr sz="2400" dirty="0">
                <a:latin typeface="Arial" panose="020B0604020202020204" pitchFamily="34" charset="0"/>
                <a:ea typeface="Arial" panose="020B0604020202020204" pitchFamily="34" charset="0"/>
              </a:endParaRPr>
            </a:p>
          </p:txBody>
        </p:sp>
        <p:sp>
          <p:nvSpPr>
            <p:cNvPr id="9268" name="Rectangle 32"/>
            <p:cNvSpPr/>
            <p:nvPr/>
          </p:nvSpPr>
          <p:spPr>
            <a:xfrm>
              <a:off x="2020" y="2114"/>
              <a:ext cx="732" cy="299"/>
            </a:xfrm>
            <a:prstGeom prst="rect">
              <a:avLst/>
            </a:prstGeom>
            <a:noFill/>
            <a:ln w="9525">
              <a:noFill/>
            </a:ln>
          </p:spPr>
          <p:txBody>
            <a:bodyPr rIns="137160" anchor="ctr"/>
            <a:lstStyle/>
            <a:p>
              <a:pPr algn="r">
                <a:lnSpc>
                  <a:spcPct val="105000"/>
                </a:lnSpc>
                <a:spcBef>
                  <a:spcPct val="45000"/>
                </a:spcBef>
                <a:buClr>
                  <a:srgbClr val="00B85C"/>
                </a:buClr>
                <a:buSzPct val="120000"/>
                <a:buFont typeface="Wingdings" panose="05000000000000000000" pitchFamily="2" charset="2"/>
                <a:buNone/>
              </a:pPr>
              <a:r>
                <a:rPr sz="2400" dirty="0">
                  <a:latin typeface="Arial" panose="020B0604020202020204" pitchFamily="34" charset="0"/>
                  <a:cs typeface="Arial" panose="020B0604020202020204" pitchFamily="34" charset="0"/>
                </a:rPr>
                <a:t>1,000</a:t>
              </a:r>
              <a:endParaRPr sz="2400" dirty="0">
                <a:latin typeface="Arial" panose="020B0604020202020204" pitchFamily="34" charset="0"/>
                <a:ea typeface="Arial" panose="020B0604020202020204" pitchFamily="34" charset="0"/>
              </a:endParaRPr>
            </a:p>
          </p:txBody>
        </p:sp>
        <p:sp>
          <p:nvSpPr>
            <p:cNvPr id="9269" name="Rectangle 37"/>
            <p:cNvSpPr/>
            <p:nvPr/>
          </p:nvSpPr>
          <p:spPr>
            <a:xfrm>
              <a:off x="2020" y="1815"/>
              <a:ext cx="732" cy="299"/>
            </a:xfrm>
            <a:prstGeom prst="rect">
              <a:avLst/>
            </a:prstGeom>
            <a:noFill/>
            <a:ln w="9525">
              <a:noFill/>
            </a:ln>
          </p:spPr>
          <p:txBody>
            <a:bodyPr rIns="137160" anchor="ctr"/>
            <a:lstStyle/>
            <a:p>
              <a:pPr algn="r">
                <a:lnSpc>
                  <a:spcPct val="105000"/>
                </a:lnSpc>
                <a:spcBef>
                  <a:spcPct val="45000"/>
                </a:spcBef>
                <a:buClr>
                  <a:srgbClr val="00B85C"/>
                </a:buClr>
                <a:buSzPct val="120000"/>
                <a:buFont typeface="Wingdings" panose="05000000000000000000" pitchFamily="2" charset="2"/>
                <a:buNone/>
              </a:pPr>
              <a:r>
                <a:rPr sz="2400" dirty="0">
                  <a:latin typeface="Arial" panose="020B0604020202020204" pitchFamily="34" charset="0"/>
                  <a:cs typeface="Arial" panose="020B0604020202020204" pitchFamily="34" charset="0"/>
                </a:rPr>
                <a:t>1,100</a:t>
              </a:r>
              <a:endParaRPr sz="2400" dirty="0">
                <a:latin typeface="Arial" panose="020B0604020202020204" pitchFamily="34" charset="0"/>
                <a:ea typeface="Arial" panose="020B0604020202020204" pitchFamily="34" charset="0"/>
              </a:endParaRPr>
            </a:p>
          </p:txBody>
        </p:sp>
        <p:sp>
          <p:nvSpPr>
            <p:cNvPr id="9270" name="Rectangle 42"/>
            <p:cNvSpPr/>
            <p:nvPr/>
          </p:nvSpPr>
          <p:spPr>
            <a:xfrm>
              <a:off x="2020" y="1516"/>
              <a:ext cx="732" cy="299"/>
            </a:xfrm>
            <a:prstGeom prst="rect">
              <a:avLst/>
            </a:prstGeom>
            <a:noFill/>
            <a:ln w="9525">
              <a:noFill/>
            </a:ln>
          </p:spPr>
          <p:txBody>
            <a:bodyPr rIns="137160" anchor="ctr"/>
            <a:lstStyle/>
            <a:p>
              <a:pPr algn="r">
                <a:lnSpc>
                  <a:spcPct val="105000"/>
                </a:lnSpc>
                <a:spcBef>
                  <a:spcPct val="45000"/>
                </a:spcBef>
                <a:buClr>
                  <a:srgbClr val="00B85C"/>
                </a:buClr>
                <a:buSzPct val="120000"/>
                <a:buFont typeface="Wingdings" panose="05000000000000000000" pitchFamily="2" charset="2"/>
                <a:buNone/>
              </a:pPr>
              <a:r>
                <a:rPr sz="2400" dirty="0">
                  <a:latin typeface="Arial" panose="020B0604020202020204" pitchFamily="34" charset="0"/>
                  <a:cs typeface="Arial" panose="020B0604020202020204" pitchFamily="34" charset="0"/>
                </a:rPr>
                <a:t>1,200</a:t>
              </a:r>
              <a:endParaRPr sz="2400" dirty="0">
                <a:latin typeface="Arial" panose="020B0604020202020204" pitchFamily="34" charset="0"/>
                <a:ea typeface="Arial" panose="020B0604020202020204" pitchFamily="34" charset="0"/>
              </a:endParaRPr>
            </a:p>
          </p:txBody>
        </p:sp>
        <p:sp>
          <p:nvSpPr>
            <p:cNvPr id="9271" name="Rectangle 47"/>
            <p:cNvSpPr/>
            <p:nvPr/>
          </p:nvSpPr>
          <p:spPr>
            <a:xfrm>
              <a:off x="2020" y="1217"/>
              <a:ext cx="732" cy="299"/>
            </a:xfrm>
            <a:prstGeom prst="rect">
              <a:avLst/>
            </a:prstGeom>
            <a:noFill/>
            <a:ln w="9525">
              <a:noFill/>
            </a:ln>
          </p:spPr>
          <p:txBody>
            <a:bodyPr rIns="137160" anchor="ctr"/>
            <a:lstStyle/>
            <a:p>
              <a:pPr algn="r">
                <a:lnSpc>
                  <a:spcPct val="105000"/>
                </a:lnSpc>
                <a:spcBef>
                  <a:spcPct val="45000"/>
                </a:spcBef>
                <a:buClr>
                  <a:srgbClr val="00B85C"/>
                </a:buClr>
                <a:buSzPct val="120000"/>
                <a:buFont typeface="Wingdings" panose="05000000000000000000" pitchFamily="2" charset="2"/>
                <a:buNone/>
              </a:pPr>
              <a:r>
                <a:rPr sz="2400" dirty="0">
                  <a:latin typeface="Arial" panose="020B0604020202020204" pitchFamily="34" charset="0"/>
                  <a:cs typeface="Arial" panose="020B0604020202020204" pitchFamily="34" charset="0"/>
                </a:rPr>
                <a:t>1,300</a:t>
              </a:r>
              <a:endParaRPr sz="2400" dirty="0">
                <a:latin typeface="Arial" panose="020B0604020202020204" pitchFamily="34" charset="0"/>
                <a:ea typeface="Arial" panose="020B0604020202020204" pitchFamily="34" charset="0"/>
              </a:endParaRPr>
            </a:p>
          </p:txBody>
        </p:sp>
        <p:sp>
          <p:nvSpPr>
            <p:cNvPr id="9272" name="Rectangle 52"/>
            <p:cNvSpPr/>
            <p:nvPr/>
          </p:nvSpPr>
          <p:spPr>
            <a:xfrm>
              <a:off x="2020" y="918"/>
              <a:ext cx="732" cy="299"/>
            </a:xfrm>
            <a:prstGeom prst="rect">
              <a:avLst/>
            </a:prstGeom>
            <a:noFill/>
            <a:ln w="9525">
              <a:noFill/>
            </a:ln>
          </p:spPr>
          <p:txBody>
            <a:bodyPr rIns="137160" anchor="ctr"/>
            <a:lstStyle/>
            <a:p>
              <a:pPr algn="r">
                <a:lnSpc>
                  <a:spcPct val="105000"/>
                </a:lnSpc>
                <a:spcBef>
                  <a:spcPct val="45000"/>
                </a:spcBef>
                <a:buClr>
                  <a:srgbClr val="00B85C"/>
                </a:buClr>
                <a:buSzPct val="120000"/>
                <a:buFont typeface="Wingdings" panose="05000000000000000000" pitchFamily="2" charset="2"/>
                <a:buNone/>
              </a:pPr>
              <a:r>
                <a:rPr sz="2400" dirty="0">
                  <a:latin typeface="Arial" panose="020B0604020202020204" pitchFamily="34" charset="0"/>
                  <a:cs typeface="Arial" panose="020B0604020202020204" pitchFamily="34" charset="0"/>
                </a:rPr>
                <a:t>$1,400</a:t>
              </a:r>
              <a:endParaRPr sz="2400" dirty="0">
                <a:latin typeface="Arial" panose="020B0604020202020204" pitchFamily="34" charset="0"/>
                <a:ea typeface="Arial" panose="020B0604020202020204" pitchFamily="34" charset="0"/>
              </a:endParaRPr>
            </a:p>
          </p:txBody>
        </p:sp>
        <p:sp>
          <p:nvSpPr>
            <p:cNvPr id="9273" name="Rectangle 57"/>
            <p:cNvSpPr/>
            <p:nvPr/>
          </p:nvSpPr>
          <p:spPr>
            <a:xfrm>
              <a:off x="2020" y="596"/>
              <a:ext cx="732" cy="322"/>
            </a:xfrm>
            <a:prstGeom prst="rect">
              <a:avLst/>
            </a:prstGeom>
            <a:noFill/>
            <a:ln w="9525">
              <a:noFill/>
            </a:ln>
          </p:spPr>
          <p:txBody>
            <a:bodyPr lIns="0" rIns="0" anchor="ctr"/>
            <a:lstStyle/>
            <a:p>
              <a:pPr algn="ctr">
                <a:lnSpc>
                  <a:spcPct val="105000"/>
                </a:lnSpc>
                <a:spcBef>
                  <a:spcPct val="45000"/>
                </a:spcBef>
                <a:buClr>
                  <a:srgbClr val="00B85C"/>
                </a:buClr>
                <a:buSzPct val="120000"/>
                <a:buFont typeface="Wingdings" panose="05000000000000000000" pitchFamily="2" charset="2"/>
                <a:buNone/>
              </a:pPr>
              <a:r>
                <a:rPr sz="2400" dirty="0">
                  <a:latin typeface="Arial" panose="020B0604020202020204" pitchFamily="34" charset="0"/>
                  <a:cs typeface="Arial" panose="020B0604020202020204" pitchFamily="34" charset="0"/>
                </a:rPr>
                <a:t>Cost</a:t>
              </a:r>
              <a:endParaRPr sz="2400" dirty="0">
                <a:latin typeface="Arial" panose="020B0604020202020204" pitchFamily="34" charset="0"/>
                <a:ea typeface="Arial" panose="020B0604020202020204" pitchFamily="34" charset="0"/>
              </a:endParaRPr>
            </a:p>
          </p:txBody>
        </p:sp>
      </p:grpSp>
      <p:grpSp>
        <p:nvGrpSpPr>
          <p:cNvPr id="5" name="Group 83"/>
          <p:cNvGrpSpPr/>
          <p:nvPr/>
        </p:nvGrpSpPr>
        <p:grpSpPr>
          <a:xfrm>
            <a:off x="3363914" y="946150"/>
            <a:ext cx="1366837" cy="5257800"/>
            <a:chOff x="1159" y="596"/>
            <a:chExt cx="861" cy="3312"/>
          </a:xfrm>
        </p:grpSpPr>
        <p:sp>
          <p:nvSpPr>
            <p:cNvPr id="9252" name="Rectangle 8"/>
            <p:cNvSpPr/>
            <p:nvPr/>
          </p:nvSpPr>
          <p:spPr>
            <a:xfrm>
              <a:off x="1159" y="3609"/>
              <a:ext cx="861" cy="299"/>
            </a:xfrm>
            <a:prstGeom prst="rect">
              <a:avLst/>
            </a:prstGeom>
            <a:noFill/>
            <a:ln w="9525">
              <a:noFill/>
            </a:ln>
          </p:spPr>
          <p:txBody>
            <a:bodyPr rIns="137160" anchor="ctr"/>
            <a:lstStyle/>
            <a:p>
              <a:pPr algn="r">
                <a:lnSpc>
                  <a:spcPct val="105000"/>
                </a:lnSpc>
                <a:spcBef>
                  <a:spcPct val="45000"/>
                </a:spcBef>
                <a:buClr>
                  <a:srgbClr val="00B85C"/>
                </a:buClr>
                <a:buSzPct val="120000"/>
                <a:buFont typeface="Wingdings" panose="05000000000000000000" pitchFamily="2" charset="2"/>
                <a:buNone/>
              </a:pPr>
              <a:r>
                <a:rPr sz="2400" dirty="0">
                  <a:latin typeface="Arial" panose="020B0604020202020204" pitchFamily="34" charset="0"/>
                  <a:cs typeface="Arial" panose="020B0604020202020204" pitchFamily="34" charset="0"/>
                </a:rPr>
                <a:t>2,250</a:t>
              </a:r>
              <a:endParaRPr sz="2400" dirty="0">
                <a:latin typeface="Arial" panose="020B0604020202020204" pitchFamily="34" charset="0"/>
                <a:ea typeface="Arial" panose="020B0604020202020204" pitchFamily="34" charset="0"/>
              </a:endParaRPr>
            </a:p>
          </p:txBody>
        </p:sp>
        <p:sp>
          <p:nvSpPr>
            <p:cNvPr id="9253" name="Rectangle 13"/>
            <p:cNvSpPr/>
            <p:nvPr/>
          </p:nvSpPr>
          <p:spPr>
            <a:xfrm>
              <a:off x="1159" y="3310"/>
              <a:ext cx="861" cy="299"/>
            </a:xfrm>
            <a:prstGeom prst="rect">
              <a:avLst/>
            </a:prstGeom>
            <a:noFill/>
            <a:ln w="9525">
              <a:noFill/>
            </a:ln>
          </p:spPr>
          <p:txBody>
            <a:bodyPr rIns="137160" anchor="ctr"/>
            <a:lstStyle/>
            <a:p>
              <a:pPr algn="r">
                <a:lnSpc>
                  <a:spcPct val="105000"/>
                </a:lnSpc>
                <a:spcBef>
                  <a:spcPct val="45000"/>
                </a:spcBef>
                <a:buClr>
                  <a:srgbClr val="00B85C"/>
                </a:buClr>
                <a:buSzPct val="120000"/>
                <a:buFont typeface="Wingdings" panose="05000000000000000000" pitchFamily="2" charset="2"/>
                <a:buNone/>
              </a:pPr>
              <a:r>
                <a:rPr sz="2400" dirty="0">
                  <a:latin typeface="Arial" panose="020B0604020202020204" pitchFamily="34" charset="0"/>
                  <a:cs typeface="Arial" panose="020B0604020202020204" pitchFamily="34" charset="0"/>
                </a:rPr>
                <a:t>2,400</a:t>
              </a:r>
              <a:endParaRPr sz="2400" dirty="0">
                <a:latin typeface="Arial" panose="020B0604020202020204" pitchFamily="34" charset="0"/>
                <a:ea typeface="Arial" panose="020B0604020202020204" pitchFamily="34" charset="0"/>
              </a:endParaRPr>
            </a:p>
          </p:txBody>
        </p:sp>
        <p:sp>
          <p:nvSpPr>
            <p:cNvPr id="9254" name="Rectangle 18"/>
            <p:cNvSpPr/>
            <p:nvPr/>
          </p:nvSpPr>
          <p:spPr>
            <a:xfrm>
              <a:off x="1159" y="3011"/>
              <a:ext cx="861" cy="299"/>
            </a:xfrm>
            <a:prstGeom prst="rect">
              <a:avLst/>
            </a:prstGeom>
            <a:noFill/>
            <a:ln w="9525">
              <a:noFill/>
            </a:ln>
          </p:spPr>
          <p:txBody>
            <a:bodyPr rIns="137160" anchor="ctr"/>
            <a:lstStyle/>
            <a:p>
              <a:pPr algn="r">
                <a:lnSpc>
                  <a:spcPct val="105000"/>
                </a:lnSpc>
                <a:spcBef>
                  <a:spcPct val="45000"/>
                </a:spcBef>
                <a:buClr>
                  <a:srgbClr val="00B85C"/>
                </a:buClr>
                <a:buSzPct val="120000"/>
                <a:buFont typeface="Wingdings" panose="05000000000000000000" pitchFamily="2" charset="2"/>
                <a:buNone/>
              </a:pPr>
              <a:r>
                <a:rPr sz="2400" dirty="0">
                  <a:latin typeface="Arial" panose="020B0604020202020204" pitchFamily="34" charset="0"/>
                  <a:cs typeface="Arial" panose="020B0604020202020204" pitchFamily="34" charset="0"/>
                </a:rPr>
                <a:t>2,450</a:t>
              </a:r>
              <a:endParaRPr sz="2400" dirty="0">
                <a:latin typeface="Arial" panose="020B0604020202020204" pitchFamily="34" charset="0"/>
                <a:ea typeface="Arial" panose="020B0604020202020204" pitchFamily="34" charset="0"/>
              </a:endParaRPr>
            </a:p>
          </p:txBody>
        </p:sp>
        <p:sp>
          <p:nvSpPr>
            <p:cNvPr id="9255" name="Rectangle 23"/>
            <p:cNvSpPr/>
            <p:nvPr/>
          </p:nvSpPr>
          <p:spPr>
            <a:xfrm>
              <a:off x="1159" y="2712"/>
              <a:ext cx="861" cy="299"/>
            </a:xfrm>
            <a:prstGeom prst="rect">
              <a:avLst/>
            </a:prstGeom>
            <a:noFill/>
            <a:ln w="9525">
              <a:noFill/>
            </a:ln>
          </p:spPr>
          <p:txBody>
            <a:bodyPr rIns="137160" anchor="ctr"/>
            <a:lstStyle/>
            <a:p>
              <a:pPr algn="r">
                <a:lnSpc>
                  <a:spcPct val="105000"/>
                </a:lnSpc>
                <a:spcBef>
                  <a:spcPct val="45000"/>
                </a:spcBef>
                <a:buClr>
                  <a:srgbClr val="00B85C"/>
                </a:buClr>
                <a:buSzPct val="120000"/>
                <a:buFont typeface="Wingdings" panose="05000000000000000000" pitchFamily="2" charset="2"/>
                <a:buNone/>
              </a:pPr>
              <a:r>
                <a:rPr sz="2400" dirty="0">
                  <a:latin typeface="Arial" panose="020B0604020202020204" pitchFamily="34" charset="0"/>
                  <a:cs typeface="Arial" panose="020B0604020202020204" pitchFamily="34" charset="0"/>
                </a:rPr>
                <a:t>2,400</a:t>
              </a:r>
              <a:endParaRPr sz="2400" dirty="0">
                <a:latin typeface="Arial" panose="020B0604020202020204" pitchFamily="34" charset="0"/>
                <a:ea typeface="Arial" panose="020B0604020202020204" pitchFamily="34" charset="0"/>
              </a:endParaRPr>
            </a:p>
          </p:txBody>
        </p:sp>
        <p:sp>
          <p:nvSpPr>
            <p:cNvPr id="9256" name="Rectangle 28"/>
            <p:cNvSpPr/>
            <p:nvPr/>
          </p:nvSpPr>
          <p:spPr>
            <a:xfrm>
              <a:off x="1159" y="2413"/>
              <a:ext cx="861" cy="299"/>
            </a:xfrm>
            <a:prstGeom prst="rect">
              <a:avLst/>
            </a:prstGeom>
            <a:noFill/>
            <a:ln w="9525">
              <a:noFill/>
            </a:ln>
          </p:spPr>
          <p:txBody>
            <a:bodyPr rIns="137160" anchor="ctr"/>
            <a:lstStyle/>
            <a:p>
              <a:pPr algn="r">
                <a:lnSpc>
                  <a:spcPct val="105000"/>
                </a:lnSpc>
                <a:spcBef>
                  <a:spcPct val="45000"/>
                </a:spcBef>
                <a:buClr>
                  <a:srgbClr val="00B85C"/>
                </a:buClr>
                <a:buSzPct val="120000"/>
                <a:buFont typeface="Wingdings" panose="05000000000000000000" pitchFamily="2" charset="2"/>
                <a:buNone/>
              </a:pPr>
              <a:r>
                <a:rPr sz="2400" dirty="0">
                  <a:latin typeface="Arial" panose="020B0604020202020204" pitchFamily="34" charset="0"/>
                  <a:cs typeface="Arial" panose="020B0604020202020204" pitchFamily="34" charset="0"/>
                </a:rPr>
                <a:t>2,250</a:t>
              </a:r>
              <a:endParaRPr sz="2400" dirty="0">
                <a:latin typeface="Arial" panose="020B0604020202020204" pitchFamily="34" charset="0"/>
                <a:ea typeface="Arial" panose="020B0604020202020204" pitchFamily="34" charset="0"/>
              </a:endParaRPr>
            </a:p>
          </p:txBody>
        </p:sp>
        <p:sp>
          <p:nvSpPr>
            <p:cNvPr id="9257" name="Rectangle 33"/>
            <p:cNvSpPr/>
            <p:nvPr/>
          </p:nvSpPr>
          <p:spPr>
            <a:xfrm>
              <a:off x="1159" y="2114"/>
              <a:ext cx="861" cy="299"/>
            </a:xfrm>
            <a:prstGeom prst="rect">
              <a:avLst/>
            </a:prstGeom>
            <a:noFill/>
            <a:ln w="9525">
              <a:noFill/>
            </a:ln>
          </p:spPr>
          <p:txBody>
            <a:bodyPr rIns="137160" anchor="ctr"/>
            <a:lstStyle/>
            <a:p>
              <a:pPr algn="r">
                <a:lnSpc>
                  <a:spcPct val="105000"/>
                </a:lnSpc>
                <a:spcBef>
                  <a:spcPct val="45000"/>
                </a:spcBef>
                <a:buClr>
                  <a:srgbClr val="00B85C"/>
                </a:buClr>
                <a:buSzPct val="120000"/>
                <a:buFont typeface="Wingdings" panose="05000000000000000000" pitchFamily="2" charset="2"/>
                <a:buNone/>
              </a:pPr>
              <a:r>
                <a:rPr sz="2400" dirty="0">
                  <a:latin typeface="Arial" panose="020B0604020202020204" pitchFamily="34" charset="0"/>
                  <a:cs typeface="Arial" panose="020B0604020202020204" pitchFamily="34" charset="0"/>
                </a:rPr>
                <a:t>2,000</a:t>
              </a:r>
              <a:endParaRPr sz="2400" dirty="0">
                <a:latin typeface="Arial" panose="020B0604020202020204" pitchFamily="34" charset="0"/>
                <a:ea typeface="Arial" panose="020B0604020202020204" pitchFamily="34" charset="0"/>
              </a:endParaRPr>
            </a:p>
          </p:txBody>
        </p:sp>
        <p:sp>
          <p:nvSpPr>
            <p:cNvPr id="9258" name="Rectangle 38"/>
            <p:cNvSpPr/>
            <p:nvPr/>
          </p:nvSpPr>
          <p:spPr>
            <a:xfrm>
              <a:off x="1159" y="1815"/>
              <a:ext cx="861" cy="299"/>
            </a:xfrm>
            <a:prstGeom prst="rect">
              <a:avLst/>
            </a:prstGeom>
            <a:noFill/>
            <a:ln w="9525">
              <a:noFill/>
            </a:ln>
          </p:spPr>
          <p:txBody>
            <a:bodyPr rIns="137160" anchor="ctr"/>
            <a:lstStyle/>
            <a:p>
              <a:pPr algn="r">
                <a:lnSpc>
                  <a:spcPct val="105000"/>
                </a:lnSpc>
                <a:spcBef>
                  <a:spcPct val="45000"/>
                </a:spcBef>
                <a:buClr>
                  <a:srgbClr val="00B85C"/>
                </a:buClr>
                <a:buSzPct val="120000"/>
                <a:buFont typeface="Wingdings" panose="05000000000000000000" pitchFamily="2" charset="2"/>
                <a:buNone/>
              </a:pPr>
              <a:r>
                <a:rPr sz="2400" dirty="0">
                  <a:latin typeface="Arial" panose="020B0604020202020204" pitchFamily="34" charset="0"/>
                  <a:cs typeface="Arial" panose="020B0604020202020204" pitchFamily="34" charset="0"/>
                </a:rPr>
                <a:t>1,650</a:t>
              </a:r>
              <a:endParaRPr sz="2400" dirty="0">
                <a:latin typeface="Arial" panose="020B0604020202020204" pitchFamily="34" charset="0"/>
                <a:ea typeface="Arial" panose="020B0604020202020204" pitchFamily="34" charset="0"/>
              </a:endParaRPr>
            </a:p>
          </p:txBody>
        </p:sp>
        <p:sp>
          <p:nvSpPr>
            <p:cNvPr id="9259" name="Rectangle 43"/>
            <p:cNvSpPr/>
            <p:nvPr/>
          </p:nvSpPr>
          <p:spPr>
            <a:xfrm>
              <a:off x="1159" y="1516"/>
              <a:ext cx="861" cy="299"/>
            </a:xfrm>
            <a:prstGeom prst="rect">
              <a:avLst/>
            </a:prstGeom>
            <a:noFill/>
            <a:ln w="9525">
              <a:noFill/>
            </a:ln>
          </p:spPr>
          <p:txBody>
            <a:bodyPr rIns="137160" anchor="ctr"/>
            <a:lstStyle/>
            <a:p>
              <a:pPr algn="r">
                <a:lnSpc>
                  <a:spcPct val="105000"/>
                </a:lnSpc>
                <a:spcBef>
                  <a:spcPct val="45000"/>
                </a:spcBef>
                <a:buClr>
                  <a:srgbClr val="00B85C"/>
                </a:buClr>
                <a:buSzPct val="120000"/>
                <a:buFont typeface="Wingdings" panose="05000000000000000000" pitchFamily="2" charset="2"/>
                <a:buNone/>
              </a:pPr>
              <a:r>
                <a:rPr sz="2400" dirty="0">
                  <a:latin typeface="Arial" panose="020B0604020202020204" pitchFamily="34" charset="0"/>
                  <a:cs typeface="Arial" panose="020B0604020202020204" pitchFamily="34" charset="0"/>
                </a:rPr>
                <a:t>1,200</a:t>
              </a:r>
              <a:endParaRPr sz="2400" dirty="0">
                <a:latin typeface="Arial" panose="020B0604020202020204" pitchFamily="34" charset="0"/>
                <a:ea typeface="Arial" panose="020B0604020202020204" pitchFamily="34" charset="0"/>
              </a:endParaRPr>
            </a:p>
          </p:txBody>
        </p:sp>
        <p:sp>
          <p:nvSpPr>
            <p:cNvPr id="9260" name="Rectangle 48"/>
            <p:cNvSpPr/>
            <p:nvPr/>
          </p:nvSpPr>
          <p:spPr>
            <a:xfrm>
              <a:off x="1159" y="1217"/>
              <a:ext cx="861" cy="299"/>
            </a:xfrm>
            <a:prstGeom prst="rect">
              <a:avLst/>
            </a:prstGeom>
            <a:noFill/>
            <a:ln w="9525">
              <a:noFill/>
            </a:ln>
          </p:spPr>
          <p:txBody>
            <a:bodyPr rIns="137160" anchor="ctr"/>
            <a:lstStyle/>
            <a:p>
              <a:pPr algn="r">
                <a:lnSpc>
                  <a:spcPct val="105000"/>
                </a:lnSpc>
                <a:spcBef>
                  <a:spcPct val="45000"/>
                </a:spcBef>
                <a:buClr>
                  <a:srgbClr val="00B85C"/>
                </a:buClr>
                <a:buSzPct val="120000"/>
                <a:buFont typeface="Wingdings" panose="05000000000000000000" pitchFamily="2" charset="2"/>
                <a:buNone/>
              </a:pPr>
              <a:r>
                <a:rPr sz="2400" dirty="0">
                  <a:latin typeface="Arial" panose="020B0604020202020204" pitchFamily="34" charset="0"/>
                  <a:cs typeface="Arial" panose="020B0604020202020204" pitchFamily="34" charset="0"/>
                </a:rPr>
                <a:t>650</a:t>
              </a:r>
              <a:endParaRPr sz="2400" dirty="0">
                <a:latin typeface="Arial" panose="020B0604020202020204" pitchFamily="34" charset="0"/>
                <a:ea typeface="Arial" panose="020B0604020202020204" pitchFamily="34" charset="0"/>
              </a:endParaRPr>
            </a:p>
          </p:txBody>
        </p:sp>
        <p:sp>
          <p:nvSpPr>
            <p:cNvPr id="9261" name="Rectangle 53"/>
            <p:cNvSpPr/>
            <p:nvPr/>
          </p:nvSpPr>
          <p:spPr>
            <a:xfrm>
              <a:off x="1159" y="918"/>
              <a:ext cx="861" cy="299"/>
            </a:xfrm>
            <a:prstGeom prst="rect">
              <a:avLst/>
            </a:prstGeom>
            <a:noFill/>
            <a:ln w="9525">
              <a:noFill/>
            </a:ln>
          </p:spPr>
          <p:txBody>
            <a:bodyPr rIns="137160" anchor="ctr"/>
            <a:lstStyle/>
            <a:p>
              <a:pPr algn="r">
                <a:lnSpc>
                  <a:spcPct val="105000"/>
                </a:lnSpc>
                <a:spcBef>
                  <a:spcPct val="45000"/>
                </a:spcBef>
                <a:buClr>
                  <a:srgbClr val="00B85C"/>
                </a:buClr>
                <a:buSzPct val="120000"/>
                <a:buFont typeface="Wingdings" panose="05000000000000000000" pitchFamily="2" charset="2"/>
                <a:buNone/>
              </a:pPr>
              <a:r>
                <a:rPr sz="2400" dirty="0">
                  <a:latin typeface="Arial" panose="020B0604020202020204" pitchFamily="34" charset="0"/>
                  <a:cs typeface="Arial" panose="020B0604020202020204" pitchFamily="34" charset="0"/>
                </a:rPr>
                <a:t>$0</a:t>
              </a:r>
              <a:endParaRPr sz="2400" dirty="0">
                <a:latin typeface="Arial" panose="020B0604020202020204" pitchFamily="34" charset="0"/>
                <a:ea typeface="Arial" panose="020B0604020202020204" pitchFamily="34" charset="0"/>
              </a:endParaRPr>
            </a:p>
          </p:txBody>
        </p:sp>
        <p:sp>
          <p:nvSpPr>
            <p:cNvPr id="9262" name="Rectangle 58"/>
            <p:cNvSpPr/>
            <p:nvPr/>
          </p:nvSpPr>
          <p:spPr>
            <a:xfrm>
              <a:off x="1159" y="596"/>
              <a:ext cx="861" cy="322"/>
            </a:xfrm>
            <a:prstGeom prst="rect">
              <a:avLst/>
            </a:prstGeom>
            <a:noFill/>
            <a:ln w="9525">
              <a:noFill/>
            </a:ln>
          </p:spPr>
          <p:txBody>
            <a:bodyPr lIns="0" rIns="0" anchor="ctr"/>
            <a:lstStyle/>
            <a:p>
              <a:pPr algn="ctr">
                <a:lnSpc>
                  <a:spcPct val="105000"/>
                </a:lnSpc>
                <a:spcBef>
                  <a:spcPct val="45000"/>
                </a:spcBef>
                <a:buClr>
                  <a:srgbClr val="00B85C"/>
                </a:buClr>
                <a:buSzPct val="120000"/>
                <a:buFont typeface="Wingdings" panose="05000000000000000000" pitchFamily="2" charset="2"/>
                <a:buNone/>
              </a:pPr>
              <a:r>
                <a:rPr sz="2400" dirty="0">
                  <a:latin typeface="Arial" panose="020B0604020202020204" pitchFamily="34" charset="0"/>
                  <a:cs typeface="Arial" panose="020B0604020202020204" pitchFamily="34" charset="0"/>
                </a:rPr>
                <a:t>Revenue</a:t>
              </a:r>
              <a:endParaRPr sz="2400" dirty="0">
                <a:latin typeface="Arial" panose="020B0604020202020204" pitchFamily="34" charset="0"/>
                <a:ea typeface="Arial" panose="020B0604020202020204" pitchFamily="34" charset="0"/>
              </a:endParaRPr>
            </a:p>
          </p:txBody>
        </p:sp>
      </p:grpSp>
      <p:grpSp>
        <p:nvGrpSpPr>
          <p:cNvPr id="9227" name="Group 88"/>
          <p:cNvGrpSpPr/>
          <p:nvPr/>
        </p:nvGrpSpPr>
        <p:grpSpPr>
          <a:xfrm>
            <a:off x="1839913" y="946150"/>
            <a:ext cx="5249862" cy="5257800"/>
            <a:chOff x="199" y="596"/>
            <a:chExt cx="3307" cy="3312"/>
          </a:xfrm>
        </p:grpSpPr>
        <p:grpSp>
          <p:nvGrpSpPr>
            <p:cNvPr id="9232" name="Group 86"/>
            <p:cNvGrpSpPr/>
            <p:nvPr/>
          </p:nvGrpSpPr>
          <p:grpSpPr>
            <a:xfrm>
              <a:off x="199" y="596"/>
              <a:ext cx="3307" cy="3312"/>
              <a:chOff x="199" y="596"/>
              <a:chExt cx="3307" cy="3312"/>
            </a:xfrm>
          </p:grpSpPr>
          <p:sp>
            <p:nvSpPr>
              <p:cNvPr id="9240" name="Line 61"/>
              <p:cNvSpPr/>
              <p:nvPr/>
            </p:nvSpPr>
            <p:spPr>
              <a:xfrm>
                <a:off x="199" y="596"/>
                <a:ext cx="3307" cy="0"/>
              </a:xfrm>
              <a:prstGeom prst="line">
                <a:avLst/>
              </a:prstGeom>
              <a:ln w="12700" cap="sq" cmpd="sng">
                <a:solidFill>
                  <a:schemeClr val="tx1"/>
                </a:solidFill>
                <a:prstDash val="solid"/>
                <a:headEnd type="none" w="med" len="med"/>
                <a:tailEnd type="none" w="med" len="med"/>
              </a:ln>
            </p:spPr>
          </p:sp>
          <p:sp>
            <p:nvSpPr>
              <p:cNvPr id="9241" name="Line 62"/>
              <p:cNvSpPr/>
              <p:nvPr/>
            </p:nvSpPr>
            <p:spPr>
              <a:xfrm>
                <a:off x="199" y="918"/>
                <a:ext cx="3307" cy="0"/>
              </a:xfrm>
              <a:prstGeom prst="line">
                <a:avLst/>
              </a:prstGeom>
              <a:ln w="12700" cap="flat" cmpd="sng">
                <a:solidFill>
                  <a:schemeClr val="tx1"/>
                </a:solidFill>
                <a:prstDash val="solid"/>
                <a:headEnd type="none" w="med" len="med"/>
                <a:tailEnd type="none" w="med" len="med"/>
              </a:ln>
            </p:spPr>
          </p:sp>
          <p:sp>
            <p:nvSpPr>
              <p:cNvPr id="9242" name="Line 63"/>
              <p:cNvSpPr/>
              <p:nvPr/>
            </p:nvSpPr>
            <p:spPr>
              <a:xfrm>
                <a:off x="199" y="1217"/>
                <a:ext cx="3307" cy="0"/>
              </a:xfrm>
              <a:prstGeom prst="line">
                <a:avLst/>
              </a:prstGeom>
              <a:ln w="12700" cap="flat" cmpd="sng">
                <a:solidFill>
                  <a:schemeClr val="tx1"/>
                </a:solidFill>
                <a:prstDash val="solid"/>
                <a:headEnd type="none" w="med" len="med"/>
                <a:tailEnd type="none" w="med" len="med"/>
              </a:ln>
            </p:spPr>
          </p:sp>
          <p:sp>
            <p:nvSpPr>
              <p:cNvPr id="9243" name="Line 64"/>
              <p:cNvSpPr/>
              <p:nvPr/>
            </p:nvSpPr>
            <p:spPr>
              <a:xfrm>
                <a:off x="199" y="1516"/>
                <a:ext cx="3307" cy="0"/>
              </a:xfrm>
              <a:prstGeom prst="line">
                <a:avLst/>
              </a:prstGeom>
              <a:ln w="12700" cap="flat" cmpd="sng">
                <a:solidFill>
                  <a:schemeClr val="tx1"/>
                </a:solidFill>
                <a:prstDash val="solid"/>
                <a:headEnd type="none" w="med" len="med"/>
                <a:tailEnd type="none" w="med" len="med"/>
              </a:ln>
            </p:spPr>
          </p:sp>
          <p:sp>
            <p:nvSpPr>
              <p:cNvPr id="9244" name="Line 65"/>
              <p:cNvSpPr/>
              <p:nvPr/>
            </p:nvSpPr>
            <p:spPr>
              <a:xfrm>
                <a:off x="199" y="1815"/>
                <a:ext cx="3307" cy="0"/>
              </a:xfrm>
              <a:prstGeom prst="line">
                <a:avLst/>
              </a:prstGeom>
              <a:ln w="12700" cap="flat" cmpd="sng">
                <a:solidFill>
                  <a:schemeClr val="tx1"/>
                </a:solidFill>
                <a:prstDash val="solid"/>
                <a:headEnd type="none" w="med" len="med"/>
                <a:tailEnd type="none" w="med" len="med"/>
              </a:ln>
            </p:spPr>
          </p:sp>
          <p:sp>
            <p:nvSpPr>
              <p:cNvPr id="9245" name="Line 66"/>
              <p:cNvSpPr/>
              <p:nvPr/>
            </p:nvSpPr>
            <p:spPr>
              <a:xfrm>
                <a:off x="199" y="2114"/>
                <a:ext cx="3307" cy="0"/>
              </a:xfrm>
              <a:prstGeom prst="line">
                <a:avLst/>
              </a:prstGeom>
              <a:ln w="12700" cap="flat" cmpd="sng">
                <a:solidFill>
                  <a:schemeClr val="tx1"/>
                </a:solidFill>
                <a:prstDash val="solid"/>
                <a:headEnd type="none" w="med" len="med"/>
                <a:tailEnd type="none" w="med" len="med"/>
              </a:ln>
            </p:spPr>
          </p:sp>
          <p:sp>
            <p:nvSpPr>
              <p:cNvPr id="9246" name="Line 67"/>
              <p:cNvSpPr/>
              <p:nvPr/>
            </p:nvSpPr>
            <p:spPr>
              <a:xfrm>
                <a:off x="199" y="2413"/>
                <a:ext cx="3307" cy="0"/>
              </a:xfrm>
              <a:prstGeom prst="line">
                <a:avLst/>
              </a:prstGeom>
              <a:ln w="12700" cap="flat" cmpd="sng">
                <a:solidFill>
                  <a:schemeClr val="tx1"/>
                </a:solidFill>
                <a:prstDash val="solid"/>
                <a:headEnd type="none" w="med" len="med"/>
                <a:tailEnd type="none" w="med" len="med"/>
              </a:ln>
            </p:spPr>
          </p:sp>
          <p:sp>
            <p:nvSpPr>
              <p:cNvPr id="9247" name="Line 68"/>
              <p:cNvSpPr/>
              <p:nvPr/>
            </p:nvSpPr>
            <p:spPr>
              <a:xfrm>
                <a:off x="199" y="2712"/>
                <a:ext cx="3307" cy="0"/>
              </a:xfrm>
              <a:prstGeom prst="line">
                <a:avLst/>
              </a:prstGeom>
              <a:ln w="12700" cap="flat" cmpd="sng">
                <a:solidFill>
                  <a:schemeClr val="tx1"/>
                </a:solidFill>
                <a:prstDash val="solid"/>
                <a:headEnd type="none" w="med" len="med"/>
                <a:tailEnd type="none" w="med" len="med"/>
              </a:ln>
            </p:spPr>
          </p:sp>
          <p:sp>
            <p:nvSpPr>
              <p:cNvPr id="9248" name="Line 69"/>
              <p:cNvSpPr/>
              <p:nvPr/>
            </p:nvSpPr>
            <p:spPr>
              <a:xfrm>
                <a:off x="199" y="3011"/>
                <a:ext cx="3307" cy="0"/>
              </a:xfrm>
              <a:prstGeom prst="line">
                <a:avLst/>
              </a:prstGeom>
              <a:ln w="12700" cap="flat" cmpd="sng">
                <a:solidFill>
                  <a:schemeClr val="tx1"/>
                </a:solidFill>
                <a:prstDash val="solid"/>
                <a:headEnd type="none" w="med" len="med"/>
                <a:tailEnd type="none" w="med" len="med"/>
              </a:ln>
            </p:spPr>
          </p:sp>
          <p:sp>
            <p:nvSpPr>
              <p:cNvPr id="9249" name="Line 70"/>
              <p:cNvSpPr/>
              <p:nvPr/>
            </p:nvSpPr>
            <p:spPr>
              <a:xfrm>
                <a:off x="199" y="3310"/>
                <a:ext cx="3307" cy="0"/>
              </a:xfrm>
              <a:prstGeom prst="line">
                <a:avLst/>
              </a:prstGeom>
              <a:ln w="12700" cap="flat" cmpd="sng">
                <a:solidFill>
                  <a:schemeClr val="tx1"/>
                </a:solidFill>
                <a:prstDash val="solid"/>
                <a:headEnd type="none" w="med" len="med"/>
                <a:tailEnd type="none" w="med" len="med"/>
              </a:ln>
            </p:spPr>
          </p:sp>
          <p:sp>
            <p:nvSpPr>
              <p:cNvPr id="9250" name="Line 71"/>
              <p:cNvSpPr/>
              <p:nvPr/>
            </p:nvSpPr>
            <p:spPr>
              <a:xfrm>
                <a:off x="199" y="3609"/>
                <a:ext cx="3307" cy="0"/>
              </a:xfrm>
              <a:prstGeom prst="line">
                <a:avLst/>
              </a:prstGeom>
              <a:ln w="12700" cap="flat" cmpd="sng">
                <a:solidFill>
                  <a:schemeClr val="tx1"/>
                </a:solidFill>
                <a:prstDash val="solid"/>
                <a:headEnd type="none" w="med" len="med"/>
                <a:tailEnd type="none" w="med" len="med"/>
              </a:ln>
            </p:spPr>
          </p:sp>
          <p:sp>
            <p:nvSpPr>
              <p:cNvPr id="9251" name="Line 72"/>
              <p:cNvSpPr/>
              <p:nvPr/>
            </p:nvSpPr>
            <p:spPr>
              <a:xfrm>
                <a:off x="199" y="3908"/>
                <a:ext cx="3307" cy="0"/>
              </a:xfrm>
              <a:prstGeom prst="line">
                <a:avLst/>
              </a:prstGeom>
              <a:ln w="12700" cap="sq" cmpd="sng">
                <a:solidFill>
                  <a:schemeClr val="tx1"/>
                </a:solidFill>
                <a:prstDash val="solid"/>
                <a:headEnd type="none" w="med" len="med"/>
                <a:tailEnd type="none" w="med" len="med"/>
              </a:ln>
            </p:spPr>
          </p:sp>
        </p:grpSp>
        <p:grpSp>
          <p:nvGrpSpPr>
            <p:cNvPr id="9233" name="Group 87"/>
            <p:cNvGrpSpPr/>
            <p:nvPr/>
          </p:nvGrpSpPr>
          <p:grpSpPr>
            <a:xfrm>
              <a:off x="199" y="596"/>
              <a:ext cx="3307" cy="3312"/>
              <a:chOff x="199" y="596"/>
              <a:chExt cx="3307" cy="3312"/>
            </a:xfrm>
          </p:grpSpPr>
          <p:sp>
            <p:nvSpPr>
              <p:cNvPr id="9234" name="Line 73"/>
              <p:cNvSpPr/>
              <p:nvPr/>
            </p:nvSpPr>
            <p:spPr>
              <a:xfrm>
                <a:off x="199" y="596"/>
                <a:ext cx="0" cy="3312"/>
              </a:xfrm>
              <a:prstGeom prst="line">
                <a:avLst/>
              </a:prstGeom>
              <a:ln w="12700" cap="sq" cmpd="sng">
                <a:solidFill>
                  <a:schemeClr val="tx1"/>
                </a:solidFill>
                <a:prstDash val="solid"/>
                <a:headEnd type="none" w="med" len="med"/>
                <a:tailEnd type="none" w="med" len="med"/>
              </a:ln>
            </p:spPr>
          </p:sp>
          <p:sp>
            <p:nvSpPr>
              <p:cNvPr id="9235" name="Line 74"/>
              <p:cNvSpPr/>
              <p:nvPr/>
            </p:nvSpPr>
            <p:spPr>
              <a:xfrm>
                <a:off x="633" y="596"/>
                <a:ext cx="0" cy="3312"/>
              </a:xfrm>
              <a:prstGeom prst="line">
                <a:avLst/>
              </a:prstGeom>
              <a:ln w="12700" cap="flat" cmpd="sng">
                <a:solidFill>
                  <a:schemeClr val="tx1"/>
                </a:solidFill>
                <a:prstDash val="solid"/>
                <a:headEnd type="none" w="med" len="med"/>
                <a:tailEnd type="none" w="med" len="med"/>
              </a:ln>
            </p:spPr>
          </p:sp>
          <p:sp>
            <p:nvSpPr>
              <p:cNvPr id="9236" name="Line 75"/>
              <p:cNvSpPr/>
              <p:nvPr/>
            </p:nvSpPr>
            <p:spPr>
              <a:xfrm>
                <a:off x="1159" y="596"/>
                <a:ext cx="0" cy="3312"/>
              </a:xfrm>
              <a:prstGeom prst="line">
                <a:avLst/>
              </a:prstGeom>
              <a:ln w="12700" cap="flat" cmpd="sng">
                <a:solidFill>
                  <a:schemeClr val="tx1"/>
                </a:solidFill>
                <a:prstDash val="solid"/>
                <a:headEnd type="none" w="med" len="med"/>
                <a:tailEnd type="none" w="med" len="med"/>
              </a:ln>
            </p:spPr>
          </p:sp>
          <p:sp>
            <p:nvSpPr>
              <p:cNvPr id="9237" name="Line 76"/>
              <p:cNvSpPr/>
              <p:nvPr/>
            </p:nvSpPr>
            <p:spPr>
              <a:xfrm>
                <a:off x="2020" y="596"/>
                <a:ext cx="0" cy="3312"/>
              </a:xfrm>
              <a:prstGeom prst="line">
                <a:avLst/>
              </a:prstGeom>
              <a:ln w="12700" cap="flat" cmpd="sng">
                <a:solidFill>
                  <a:schemeClr val="tx1"/>
                </a:solidFill>
                <a:prstDash val="solid"/>
                <a:headEnd type="none" w="med" len="med"/>
                <a:tailEnd type="none" w="med" len="med"/>
              </a:ln>
            </p:spPr>
          </p:sp>
          <p:sp>
            <p:nvSpPr>
              <p:cNvPr id="9238" name="Line 77"/>
              <p:cNvSpPr/>
              <p:nvPr/>
            </p:nvSpPr>
            <p:spPr>
              <a:xfrm>
                <a:off x="2752" y="596"/>
                <a:ext cx="0" cy="3312"/>
              </a:xfrm>
              <a:prstGeom prst="line">
                <a:avLst/>
              </a:prstGeom>
              <a:ln w="12700" cap="flat" cmpd="sng">
                <a:solidFill>
                  <a:schemeClr val="tx1"/>
                </a:solidFill>
                <a:prstDash val="solid"/>
                <a:headEnd type="none" w="med" len="med"/>
                <a:tailEnd type="none" w="med" len="med"/>
              </a:ln>
            </p:spPr>
          </p:sp>
          <p:sp>
            <p:nvSpPr>
              <p:cNvPr id="9239" name="Line 78"/>
              <p:cNvSpPr/>
              <p:nvPr/>
            </p:nvSpPr>
            <p:spPr>
              <a:xfrm>
                <a:off x="3506" y="596"/>
                <a:ext cx="0" cy="3312"/>
              </a:xfrm>
              <a:prstGeom prst="line">
                <a:avLst/>
              </a:prstGeom>
              <a:ln w="12700" cap="sq" cmpd="sng">
                <a:solidFill>
                  <a:schemeClr val="tx1"/>
                </a:solidFill>
                <a:prstDash val="solid"/>
                <a:headEnd type="none" w="med" len="med"/>
                <a:tailEnd type="none" w="med" len="med"/>
              </a:ln>
            </p:spPr>
          </p:sp>
        </p:grpSp>
      </p:grpSp>
      <p:sp>
        <p:nvSpPr>
          <p:cNvPr id="126032" name="Text Box 80"/>
          <p:cNvSpPr txBox="1">
            <a:spLocks noChangeArrowheads="1"/>
          </p:cNvSpPr>
          <p:nvPr/>
        </p:nvSpPr>
        <p:spPr bwMode="auto">
          <a:xfrm>
            <a:off x="7823200" y="938214"/>
            <a:ext cx="2235200" cy="2168525"/>
          </a:xfrm>
          <a:prstGeom prst="rect">
            <a:avLst/>
          </a:prstGeom>
          <a:solidFill>
            <a:srgbClr val="99FF99"/>
          </a:solidFill>
          <a:ln w="9525">
            <a:noFill/>
            <a:miter lim="800000"/>
          </a:ln>
          <a:effectLst>
            <a:outerShdw dist="71842" dir="2700000" algn="ctr" rotWithShape="0">
              <a:schemeClr val="bg2"/>
            </a:outerShdw>
          </a:effectLst>
        </p:spPr>
        <p:txBody>
          <a:bodyPr>
            <a:spAutoFit/>
          </a:bodyPr>
          <a:lstStyle/>
          <a:p>
            <a:pPr algn="ctr" defTabSz="914400">
              <a:spcBef>
                <a:spcPct val="15000"/>
              </a:spcBef>
              <a:defRPr/>
            </a:pPr>
            <a:r>
              <a:rPr lang="en-US" sz="2500">
                <a:latin typeface="Arial" panose="020B0604020202020204" pitchFamily="34" charset="0"/>
                <a:cs typeface="Arial" panose="020B0604020202020204" pitchFamily="34" charset="0"/>
              </a:rPr>
              <a:t>Competitive outcome:</a:t>
            </a:r>
          </a:p>
          <a:p>
            <a:pPr algn="ctr" defTabSz="914400">
              <a:spcBef>
                <a:spcPct val="15000"/>
              </a:spcBef>
              <a:defRPr/>
            </a:pPr>
            <a:r>
              <a:rPr lang="en-US" sz="2500" b="1" i="1">
                <a:latin typeface="Arial" panose="020B0604020202020204" pitchFamily="34" charset="0"/>
                <a:cs typeface="Arial" panose="020B0604020202020204" pitchFamily="34" charset="0"/>
              </a:rPr>
              <a:t>P</a:t>
            </a:r>
            <a:r>
              <a:rPr lang="en-US" sz="2500">
                <a:latin typeface="Arial" panose="020B0604020202020204" pitchFamily="34" charset="0"/>
                <a:cs typeface="Arial" panose="020B0604020202020204" pitchFamily="34" charset="0"/>
              </a:rPr>
              <a:t> = </a:t>
            </a:r>
            <a:r>
              <a:rPr lang="en-US" sz="2500" i="1">
                <a:latin typeface="Arial" panose="020B0604020202020204" pitchFamily="34" charset="0"/>
                <a:cs typeface="Arial" panose="020B0604020202020204" pitchFamily="34" charset="0"/>
              </a:rPr>
              <a:t>MC</a:t>
            </a:r>
            <a:r>
              <a:rPr lang="en-US" sz="2500">
                <a:latin typeface="Arial" panose="020B0604020202020204" pitchFamily="34" charset="0"/>
                <a:cs typeface="Arial" panose="020B0604020202020204" pitchFamily="34" charset="0"/>
              </a:rPr>
              <a:t> = $10</a:t>
            </a:r>
          </a:p>
          <a:p>
            <a:pPr algn="ctr" defTabSz="914400">
              <a:spcBef>
                <a:spcPct val="15000"/>
              </a:spcBef>
              <a:defRPr/>
            </a:pPr>
            <a:r>
              <a:rPr lang="en-US" sz="2500" b="1" i="1">
                <a:latin typeface="Arial" panose="020B0604020202020204" pitchFamily="34" charset="0"/>
                <a:cs typeface="Arial" panose="020B0604020202020204" pitchFamily="34" charset="0"/>
              </a:rPr>
              <a:t>Q</a:t>
            </a:r>
            <a:r>
              <a:rPr lang="en-US" sz="2500">
                <a:latin typeface="Arial" panose="020B0604020202020204" pitchFamily="34" charset="0"/>
                <a:cs typeface="Arial" panose="020B0604020202020204" pitchFamily="34" charset="0"/>
              </a:rPr>
              <a:t> = 120</a:t>
            </a:r>
          </a:p>
          <a:p>
            <a:pPr algn="ctr" defTabSz="914400">
              <a:spcBef>
                <a:spcPct val="15000"/>
              </a:spcBef>
              <a:defRPr/>
            </a:pPr>
            <a:r>
              <a:rPr lang="en-US" sz="2500">
                <a:latin typeface="Arial" panose="020B0604020202020204" pitchFamily="34" charset="0"/>
                <a:cs typeface="Arial" panose="020B0604020202020204" pitchFamily="34" charset="0"/>
              </a:rPr>
              <a:t>Profit = $0</a:t>
            </a:r>
          </a:p>
        </p:txBody>
      </p:sp>
      <p:sp>
        <p:nvSpPr>
          <p:cNvPr id="126033" name="Text Box 81"/>
          <p:cNvSpPr txBox="1">
            <a:spLocks noChangeArrowheads="1"/>
          </p:cNvSpPr>
          <p:nvPr/>
        </p:nvSpPr>
        <p:spPr bwMode="auto">
          <a:xfrm>
            <a:off x="7773989" y="3984626"/>
            <a:ext cx="2352675" cy="2168525"/>
          </a:xfrm>
          <a:prstGeom prst="rect">
            <a:avLst/>
          </a:prstGeom>
          <a:solidFill>
            <a:srgbClr val="FF99CC"/>
          </a:solidFill>
          <a:ln w="9525">
            <a:noFill/>
            <a:miter lim="800000"/>
          </a:ln>
          <a:effectLst>
            <a:outerShdw dist="71842" dir="2700000" algn="ctr" rotWithShape="0">
              <a:schemeClr val="bg2"/>
            </a:outerShdw>
          </a:effectLst>
        </p:spPr>
        <p:txBody>
          <a:bodyPr>
            <a:spAutoFit/>
          </a:bodyPr>
          <a:lstStyle/>
          <a:p>
            <a:pPr algn="ctr" defTabSz="914400">
              <a:spcBef>
                <a:spcPct val="15000"/>
              </a:spcBef>
              <a:defRPr/>
            </a:pPr>
            <a:r>
              <a:rPr lang="en-US" sz="2500">
                <a:latin typeface="Arial" panose="020B0604020202020204" pitchFamily="34" charset="0"/>
                <a:cs typeface="Arial" panose="020B0604020202020204" pitchFamily="34" charset="0"/>
              </a:rPr>
              <a:t>Monopoly outcome:</a:t>
            </a:r>
          </a:p>
          <a:p>
            <a:pPr algn="ctr" defTabSz="914400">
              <a:spcBef>
                <a:spcPct val="15000"/>
              </a:spcBef>
              <a:defRPr/>
            </a:pPr>
            <a:r>
              <a:rPr lang="en-US" sz="2500" b="1" i="1">
                <a:latin typeface="Arial" panose="020B0604020202020204" pitchFamily="34" charset="0"/>
                <a:cs typeface="Arial" panose="020B0604020202020204" pitchFamily="34" charset="0"/>
              </a:rPr>
              <a:t>P</a:t>
            </a:r>
            <a:r>
              <a:rPr lang="en-US" sz="2500">
                <a:latin typeface="Arial" panose="020B0604020202020204" pitchFamily="34" charset="0"/>
                <a:cs typeface="Arial" panose="020B0604020202020204" pitchFamily="34" charset="0"/>
              </a:rPr>
              <a:t> = $40</a:t>
            </a:r>
          </a:p>
          <a:p>
            <a:pPr algn="ctr" defTabSz="914400">
              <a:spcBef>
                <a:spcPct val="15000"/>
              </a:spcBef>
              <a:defRPr/>
            </a:pPr>
            <a:r>
              <a:rPr lang="en-US" sz="2500" b="1" i="1">
                <a:latin typeface="Arial" panose="020B0604020202020204" pitchFamily="34" charset="0"/>
                <a:cs typeface="Arial" panose="020B0604020202020204" pitchFamily="34" charset="0"/>
              </a:rPr>
              <a:t>Q</a:t>
            </a:r>
            <a:r>
              <a:rPr lang="en-US" sz="2500">
                <a:latin typeface="Arial" panose="020B0604020202020204" pitchFamily="34" charset="0"/>
                <a:cs typeface="Arial" panose="020B0604020202020204" pitchFamily="34" charset="0"/>
              </a:rPr>
              <a:t> = 60</a:t>
            </a:r>
          </a:p>
          <a:p>
            <a:pPr algn="ctr" defTabSz="914400">
              <a:spcBef>
                <a:spcPct val="15000"/>
              </a:spcBef>
              <a:defRPr/>
            </a:pPr>
            <a:r>
              <a:rPr lang="en-US" sz="2500">
                <a:latin typeface="Arial" panose="020B0604020202020204" pitchFamily="34" charset="0"/>
                <a:cs typeface="Arial" panose="020B0604020202020204" pitchFamily="34" charset="0"/>
              </a:rPr>
              <a:t>Profit = $1,800</a:t>
            </a:r>
          </a:p>
        </p:txBody>
      </p:sp>
      <p:sp>
        <p:nvSpPr>
          <p:cNvPr id="9231" name="FlagCount" hidden="1">
            <a:hlinkClick r:id="rId3" action="ppaction://hlinkfile"/>
          </p:cNvPr>
          <p:cNvSpPr/>
          <p:nvPr/>
        </p:nvSpPr>
        <p:spPr>
          <a:xfrm>
            <a:off x="9779000" y="254000"/>
            <a:ext cx="381000" cy="317500"/>
          </a:xfrm>
          <a:prstGeom prst="wedgeRoundRectCallout">
            <a:avLst>
              <a:gd name="adj1" fmla="val -43750"/>
              <a:gd name="adj2" fmla="val 70000"/>
              <a:gd name="adj3" fmla="val 16667"/>
            </a:avLst>
          </a:prstGeom>
          <a:solidFill>
            <a:schemeClr val="accent1">
              <a:alpha val="25098"/>
            </a:schemeClr>
          </a:solidFill>
          <a:ln w="19050" cap="flat" cmpd="sng">
            <a:solidFill>
              <a:schemeClr val="tx1"/>
            </a:solidFill>
            <a:prstDash val="solid"/>
            <a:miter/>
            <a:headEnd type="none" w="med" len="med"/>
            <a:tailEnd type="none" w="med" len="med"/>
          </a:ln>
        </p:spPr>
        <p:txBody>
          <a:bodyPr wrap="none" anchor="ctr"/>
          <a:lstStyle/>
          <a:p>
            <a:pPr algn="ctr"/>
            <a:r>
              <a:rPr sz="1400" b="1" dirty="0">
                <a:latin typeface="Tahoma" panose="020B0604030504040204" pitchFamily="34" charset="0"/>
                <a:cs typeface="Arial" panose="020B0604020202020204" pitchFamily="34" charset="0"/>
              </a:rPr>
              <a:t>0</a:t>
            </a:r>
            <a:endParaRPr sz="1400" b="1" dirty="0">
              <a:latin typeface="Tahoma" panose="020B0604030504040204" pitchFamily="34" charset="0"/>
              <a:ea typeface="Arial" panose="020B0604020202020204" pitchFamily="34" charset="0"/>
            </a:endParaRPr>
          </a:p>
        </p:txBody>
      </p:sp>
    </p:spTree>
    <p:extLst>
      <p:ext uri="{BB962C8B-B14F-4D97-AF65-F5344CB8AC3E}">
        <p14:creationId xmlns:p14="http://schemas.microsoft.com/office/powerpoint/2010/main" val="4258531802"/>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dissolv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25955"/>
                                        </p:tgtEl>
                                        <p:attrNameLst>
                                          <p:attrName>style.visibility</p:attrName>
                                        </p:attrNameLst>
                                      </p:cBhvr>
                                      <p:to>
                                        <p:strVal val="visible"/>
                                      </p:to>
                                    </p:set>
                                    <p:animEffect transition="in" filter="dissolve">
                                      <p:cBhvr>
                                        <p:cTn id="22" dur="500"/>
                                        <p:tgtEl>
                                          <p:spTgt spid="125955"/>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126032"/>
                                        </p:tgtEl>
                                        <p:attrNameLst>
                                          <p:attrName>style.visibility</p:attrName>
                                        </p:attrNameLst>
                                      </p:cBhvr>
                                      <p:to>
                                        <p:strVal val="visible"/>
                                      </p:to>
                                    </p:set>
                                    <p:animEffect transition="in" filter="dissolve">
                                      <p:cBhvr>
                                        <p:cTn id="25" dur="500"/>
                                        <p:tgtEl>
                                          <p:spTgt spid="126032"/>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125956"/>
                                        </p:tgtEl>
                                        <p:attrNameLst>
                                          <p:attrName>style.visibility</p:attrName>
                                        </p:attrNameLst>
                                      </p:cBhvr>
                                      <p:to>
                                        <p:strVal val="visible"/>
                                      </p:to>
                                    </p:set>
                                    <p:animEffect transition="in" filter="dissolve">
                                      <p:cBhvr>
                                        <p:cTn id="30" dur="500"/>
                                        <p:tgtEl>
                                          <p:spTgt spid="125956"/>
                                        </p:tgtEl>
                                      </p:cBhvr>
                                    </p:animEffect>
                                  </p:childTnLst>
                                </p:cTn>
                              </p:par>
                              <p:par>
                                <p:cTn id="31" presetID="9" presetClass="exit" presetSubtype="0" fill="hold" grpId="1" nodeType="withEffect">
                                  <p:stCondLst>
                                    <p:cond delay="0"/>
                                  </p:stCondLst>
                                  <p:childTnLst>
                                    <p:animEffect transition="out" filter="dissolve">
                                      <p:cBhvr>
                                        <p:cTn id="32" dur="500"/>
                                        <p:tgtEl>
                                          <p:spTgt spid="125955"/>
                                        </p:tgtEl>
                                      </p:cBhvr>
                                    </p:animEffect>
                                    <p:set>
                                      <p:cBhvr>
                                        <p:cTn id="33" dur="1" fill="hold">
                                          <p:stCondLst>
                                            <p:cond delay="499"/>
                                          </p:stCondLst>
                                        </p:cTn>
                                        <p:tgtEl>
                                          <p:spTgt spid="125955"/>
                                        </p:tgtEl>
                                        <p:attrNameLst>
                                          <p:attrName>style.visibility</p:attrName>
                                        </p:attrNameLst>
                                      </p:cBhvr>
                                      <p:to>
                                        <p:strVal val="hidden"/>
                                      </p:to>
                                    </p:set>
                                  </p:childTnLst>
                                </p:cTn>
                              </p:par>
                              <p:par>
                                <p:cTn id="34" presetID="9" presetClass="entr" presetSubtype="0" fill="hold" grpId="0" nodeType="withEffect">
                                  <p:stCondLst>
                                    <p:cond delay="0"/>
                                  </p:stCondLst>
                                  <p:childTnLst>
                                    <p:set>
                                      <p:cBhvr>
                                        <p:cTn id="35" dur="1" fill="hold">
                                          <p:stCondLst>
                                            <p:cond delay="0"/>
                                          </p:stCondLst>
                                        </p:cTn>
                                        <p:tgtEl>
                                          <p:spTgt spid="126033"/>
                                        </p:tgtEl>
                                        <p:attrNameLst>
                                          <p:attrName>style.visibility</p:attrName>
                                        </p:attrNameLst>
                                      </p:cBhvr>
                                      <p:to>
                                        <p:strVal val="visible"/>
                                      </p:to>
                                    </p:set>
                                    <p:animEffect transition="in" filter="dissolve">
                                      <p:cBhvr>
                                        <p:cTn id="36" dur="500"/>
                                        <p:tgtEl>
                                          <p:spTgt spid="1260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5" grpId="0" animBg="1"/>
      <p:bldP spid="125955" grpId="1" animBg="1"/>
      <p:bldP spid="125956" grpId="0" animBg="1"/>
      <p:bldP spid="126032" grpId="0" animBg="1"/>
      <p:bldP spid="12603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p:cNvSpPr>
          <p:nvPr>
            <p:ph type="title"/>
          </p:nvPr>
        </p:nvSpPr>
        <p:spPr>
          <a:ln/>
        </p:spPr>
        <p:txBody>
          <a:bodyPr vert="horz" wrap="square" lIns="91440" tIns="45720" rIns="91440" bIns="45720" anchor="ctr"/>
          <a:lstStyle/>
          <a:p>
            <a:pPr eaLnBrk="1" hangingPunct="1"/>
            <a:r>
              <a:rPr sz="3000" dirty="0"/>
              <a:t>EXAMPLE:</a:t>
            </a:r>
            <a:r>
              <a:rPr sz="3200" dirty="0"/>
              <a:t>  Cell Phone Duopoly in Smalltown</a:t>
            </a:r>
          </a:p>
        </p:txBody>
      </p:sp>
      <p:sp>
        <p:nvSpPr>
          <p:cNvPr id="10245" name="Rectangle 3"/>
          <p:cNvSpPr>
            <a:spLocks noGrp="1"/>
          </p:cNvSpPr>
          <p:nvPr>
            <p:ph idx="1"/>
          </p:nvPr>
        </p:nvSpPr>
        <p:spPr>
          <a:ln/>
        </p:spPr>
        <p:txBody>
          <a:bodyPr vert="horz" wrap="square" lIns="91440" tIns="45720" rIns="91440" bIns="45720" anchor="t"/>
          <a:lstStyle/>
          <a:p>
            <a:pPr eaLnBrk="1" hangingPunct="1"/>
            <a:r>
              <a:rPr sz="2700" dirty="0"/>
              <a:t>One possible duopoly outcome:  collusion</a:t>
            </a:r>
          </a:p>
          <a:p>
            <a:pPr eaLnBrk="1" hangingPunct="1"/>
            <a:r>
              <a:rPr sz="2700" b="1" dirty="0">
                <a:solidFill>
                  <a:srgbClr val="CC0000"/>
                </a:solidFill>
              </a:rPr>
              <a:t>Collusion</a:t>
            </a:r>
            <a:r>
              <a:rPr sz="2700" dirty="0"/>
              <a:t>:  an agreement among firms in a market about quantities to produce or prices to charge</a:t>
            </a:r>
          </a:p>
          <a:p>
            <a:pPr eaLnBrk="1" hangingPunct="1"/>
            <a:r>
              <a:rPr sz="2700" dirty="0"/>
              <a:t>T-Mobile and Verizon could agree to each produce half of the monopoly output:</a:t>
            </a:r>
          </a:p>
          <a:p>
            <a:pPr lvl="1" eaLnBrk="1" hangingPunct="1"/>
            <a:r>
              <a:rPr dirty="0"/>
              <a:t>For each firm:  </a:t>
            </a:r>
            <a:r>
              <a:rPr b="1" i="1" dirty="0"/>
              <a:t>Q</a:t>
            </a:r>
            <a:r>
              <a:rPr dirty="0"/>
              <a:t> = 30, </a:t>
            </a:r>
            <a:r>
              <a:rPr b="1" i="1" dirty="0"/>
              <a:t>P</a:t>
            </a:r>
            <a:r>
              <a:rPr dirty="0"/>
              <a:t> = $40, profits = $900</a:t>
            </a:r>
          </a:p>
          <a:p>
            <a:pPr eaLnBrk="1" hangingPunct="1"/>
            <a:r>
              <a:rPr sz="2700" b="1" dirty="0">
                <a:solidFill>
                  <a:srgbClr val="CC0000"/>
                </a:solidFill>
              </a:rPr>
              <a:t>Cartel</a:t>
            </a:r>
            <a:r>
              <a:rPr sz="2700" dirty="0"/>
              <a:t>:  a group of firms acting in unison, </a:t>
            </a:r>
            <a:br>
              <a:rPr sz="2700" dirty="0"/>
            </a:br>
            <a:r>
              <a:rPr sz="2700" i="1" dirty="0"/>
              <a:t>e.g.,</a:t>
            </a:r>
            <a:r>
              <a:rPr sz="2700" dirty="0"/>
              <a:t> T-Mobile and Verizon in the outcome with collusion</a:t>
            </a:r>
          </a:p>
        </p:txBody>
      </p:sp>
      <p:sp>
        <p:nvSpPr>
          <p:cNvPr id="10243" name="Slide Number Placeholder 2"/>
          <p:cNvSpPr txBox="1">
            <a:spLocks noGrp="1"/>
          </p:cNvSpPr>
          <p:nvPr>
            <p:ph type="sldNum" sz="quarter" idx="4294967295"/>
          </p:nvPr>
        </p:nvSpPr>
        <p:spPr>
          <a:xfrm>
            <a:off x="11279188" y="6375400"/>
            <a:ext cx="912812" cy="368300"/>
          </a:xfrm>
          <a:prstGeom prst="rect">
            <a:avLst/>
          </a:prstGeom>
          <a:ln/>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en-US" sz="1700" dirty="0">
                <a:solidFill>
                  <a:srgbClr val="777777"/>
                </a:solidFill>
              </a:rPr>
              <a:t>7</a:t>
            </a:fld>
            <a:endParaRPr lang="en-US" sz="1700" dirty="0">
              <a:solidFill>
                <a:srgbClr val="777777"/>
              </a:solidFill>
            </a:endParaRPr>
          </a:p>
        </p:txBody>
      </p:sp>
      <p:sp>
        <p:nvSpPr>
          <p:cNvPr id="10246" name="FlagCount" hidden="1">
            <a:hlinkClick r:id="rId3" action="ppaction://hlinkfile"/>
          </p:cNvPr>
          <p:cNvSpPr/>
          <p:nvPr/>
        </p:nvSpPr>
        <p:spPr>
          <a:xfrm>
            <a:off x="9779000" y="254000"/>
            <a:ext cx="381000" cy="317500"/>
          </a:xfrm>
          <a:prstGeom prst="wedgeRoundRectCallout">
            <a:avLst>
              <a:gd name="adj1" fmla="val -43750"/>
              <a:gd name="adj2" fmla="val 70000"/>
              <a:gd name="adj3" fmla="val 16667"/>
            </a:avLst>
          </a:prstGeom>
          <a:solidFill>
            <a:schemeClr val="accent1">
              <a:alpha val="25098"/>
            </a:schemeClr>
          </a:solidFill>
          <a:ln w="19050" cap="flat" cmpd="sng">
            <a:solidFill>
              <a:schemeClr val="tx1"/>
            </a:solidFill>
            <a:prstDash val="solid"/>
            <a:miter/>
            <a:headEnd type="none" w="med" len="med"/>
            <a:tailEnd type="none" w="med" len="med"/>
          </a:ln>
        </p:spPr>
        <p:txBody>
          <a:bodyPr wrap="none" anchor="ctr"/>
          <a:lstStyle/>
          <a:p>
            <a:pPr algn="ctr"/>
            <a:r>
              <a:rPr sz="1400" b="1" dirty="0">
                <a:latin typeface="Tahoma" panose="020B0604030504040204" pitchFamily="34" charset="0"/>
                <a:cs typeface="Arial" panose="020B0604020202020204" pitchFamily="34" charset="0"/>
              </a:rPr>
              <a:t>0</a:t>
            </a:r>
            <a:endParaRPr sz="1400" b="1" dirty="0">
              <a:latin typeface="Tahoma" panose="020B0604030504040204" pitchFamily="34" charset="0"/>
              <a:ea typeface="Arial" panose="020B0604020202020204" pitchFamily="34" charset="0"/>
            </a:endParaRPr>
          </a:p>
        </p:txBody>
      </p:sp>
    </p:spTree>
    <p:extLst>
      <p:ext uri="{BB962C8B-B14F-4D97-AF65-F5344CB8AC3E}">
        <p14:creationId xmlns:p14="http://schemas.microsoft.com/office/powerpoint/2010/main" val="3099437716"/>
      </p:ext>
    </p:extLst>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3"/>
          <p:cNvSpPr>
            <a:spLocks noGrp="1"/>
          </p:cNvSpPr>
          <p:nvPr>
            <p:ph sz="quarter" idx="10"/>
          </p:nvPr>
        </p:nvSpPr>
        <p:spPr>
          <a:ln/>
        </p:spPr>
        <p:txBody>
          <a:bodyPr vert="horz" wrap="square" lIns="91440" tIns="45720" rIns="91440" bIns="45720" anchor="t"/>
          <a:lstStyle/>
          <a:p>
            <a:pPr eaLnBrk="1" hangingPunct="1"/>
            <a:r>
              <a:rPr sz="2700" dirty="0"/>
              <a:t>When oligopolies form a cartel in hopes </a:t>
            </a:r>
            <a:br>
              <a:rPr sz="2700" dirty="0"/>
            </a:br>
            <a:r>
              <a:rPr sz="2700" dirty="0"/>
              <a:t>of reaching the monopoly outcome, </a:t>
            </a:r>
            <a:br>
              <a:rPr sz="2700" dirty="0"/>
            </a:br>
            <a:r>
              <a:rPr sz="2700" dirty="0"/>
              <a:t>they become players in a prisoners’ dilemma. </a:t>
            </a:r>
          </a:p>
          <a:p>
            <a:pPr eaLnBrk="1" hangingPunct="1"/>
            <a:r>
              <a:rPr sz="2700" dirty="0"/>
              <a:t>Our earlier example:</a:t>
            </a:r>
          </a:p>
          <a:p>
            <a:pPr lvl="1" eaLnBrk="1" hangingPunct="1"/>
            <a:r>
              <a:rPr dirty="0"/>
              <a:t>T-Mobile and Verizon are duopolists in Smalltown.</a:t>
            </a:r>
          </a:p>
          <a:p>
            <a:pPr lvl="1" eaLnBrk="1" hangingPunct="1"/>
            <a:r>
              <a:rPr dirty="0"/>
              <a:t>The cartel outcome maximizes profits:  </a:t>
            </a:r>
            <a:br>
              <a:rPr dirty="0"/>
            </a:br>
            <a:r>
              <a:rPr dirty="0"/>
              <a:t>Each firm agrees to serve </a:t>
            </a:r>
            <a:r>
              <a:rPr b="1" i="1" dirty="0"/>
              <a:t>Q</a:t>
            </a:r>
            <a:r>
              <a:rPr dirty="0"/>
              <a:t> = 30 customers.  </a:t>
            </a:r>
          </a:p>
          <a:p>
            <a:pPr eaLnBrk="1" hangingPunct="1"/>
            <a:endParaRPr sz="2700" dirty="0"/>
          </a:p>
        </p:txBody>
      </p:sp>
      <p:sp>
        <p:nvSpPr>
          <p:cNvPr id="24580" name="Rectangle 2"/>
          <p:cNvSpPr>
            <a:spLocks noGrp="1"/>
          </p:cNvSpPr>
          <p:nvPr>
            <p:ph type="title"/>
          </p:nvPr>
        </p:nvSpPr>
        <p:spPr>
          <a:ln/>
        </p:spPr>
        <p:txBody>
          <a:bodyPr vert="horz" wrap="square" lIns="91440" tIns="45720" rIns="91440" bIns="45720" anchor="ctr"/>
          <a:lstStyle/>
          <a:p>
            <a:pPr eaLnBrk="1" hangingPunct="1"/>
            <a:r>
              <a:rPr sz="3600" dirty="0"/>
              <a:t>Oligopolies as a Prisoners’ Dilemma</a:t>
            </a:r>
          </a:p>
        </p:txBody>
      </p:sp>
      <p:sp>
        <p:nvSpPr>
          <p:cNvPr id="24578" name="Footer Placeholder 1"/>
          <p:cNvSpPr txBox="1">
            <a:spLocks noGrp="1"/>
          </p:cNvSpPr>
          <p:nvPr>
            <p:ph type="ftr" sz="quarter" idx="4294967295"/>
          </p:nvPr>
        </p:nvSpPr>
        <p:spPr>
          <a:xfrm>
            <a:off x="0" y="6392863"/>
            <a:ext cx="7335838" cy="366712"/>
          </a:xfrm>
          <a:prstGeom prst="rect">
            <a:avLst/>
          </a:prstGeom>
          <a:ln/>
        </p:spPr>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r>
              <a:rPr i="1" dirty="0">
                <a:solidFill>
                  <a:srgbClr val="777777"/>
                </a:solidFill>
              </a:rPr>
              <a:t>OLIGOPOLY</a:t>
            </a:r>
          </a:p>
        </p:txBody>
      </p:sp>
      <p:sp>
        <p:nvSpPr>
          <p:cNvPr id="24579" name="Slide Number Placeholder 2"/>
          <p:cNvSpPr txBox="1">
            <a:spLocks noGrp="1"/>
          </p:cNvSpPr>
          <p:nvPr>
            <p:ph type="sldNum" sz="quarter" idx="4294967295"/>
          </p:nvPr>
        </p:nvSpPr>
        <p:spPr>
          <a:xfrm>
            <a:off x="11279188" y="6375400"/>
            <a:ext cx="912812" cy="368300"/>
          </a:xfrm>
          <a:prstGeom prst="rect">
            <a:avLst/>
          </a:prstGeom>
          <a:ln/>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en-US" sz="1700" dirty="0">
                <a:solidFill>
                  <a:srgbClr val="777777"/>
                </a:solidFill>
              </a:rPr>
              <a:t>8</a:t>
            </a:fld>
            <a:endParaRPr lang="en-US" sz="1700" dirty="0">
              <a:solidFill>
                <a:srgbClr val="777777"/>
              </a:solidFill>
            </a:endParaRPr>
          </a:p>
        </p:txBody>
      </p:sp>
      <p:sp>
        <p:nvSpPr>
          <p:cNvPr id="24582" name="FlagCount" hidden="1">
            <a:hlinkClick r:id="rId3" action="ppaction://hlinkfile"/>
          </p:cNvPr>
          <p:cNvSpPr/>
          <p:nvPr/>
        </p:nvSpPr>
        <p:spPr>
          <a:xfrm>
            <a:off x="9779000" y="254000"/>
            <a:ext cx="381000" cy="317500"/>
          </a:xfrm>
          <a:prstGeom prst="wedgeRoundRectCallout">
            <a:avLst>
              <a:gd name="adj1" fmla="val -43750"/>
              <a:gd name="adj2" fmla="val 70000"/>
              <a:gd name="adj3" fmla="val 16667"/>
            </a:avLst>
          </a:prstGeom>
          <a:solidFill>
            <a:schemeClr val="accent1">
              <a:alpha val="25098"/>
            </a:schemeClr>
          </a:solidFill>
          <a:ln w="19050" cap="flat" cmpd="sng">
            <a:solidFill>
              <a:schemeClr val="tx1"/>
            </a:solidFill>
            <a:prstDash val="solid"/>
            <a:miter/>
            <a:headEnd type="none" w="med" len="med"/>
            <a:tailEnd type="none" w="med" len="med"/>
          </a:ln>
        </p:spPr>
        <p:txBody>
          <a:bodyPr wrap="none" anchor="ctr"/>
          <a:lstStyle/>
          <a:p>
            <a:pPr algn="ctr"/>
            <a:r>
              <a:rPr sz="1400" b="1" dirty="0">
                <a:latin typeface="Tahoma" panose="020B0604030504040204" pitchFamily="34" charset="0"/>
                <a:cs typeface="Arial" panose="020B0604020202020204" pitchFamily="34" charset="0"/>
              </a:rPr>
              <a:t>0</a:t>
            </a:r>
            <a:endParaRPr sz="1400" b="1" dirty="0">
              <a:latin typeface="Tahoma" panose="020B0604030504040204" pitchFamily="34" charset="0"/>
              <a:ea typeface="Arial" panose="020B0604020202020204" pitchFamily="34" charset="0"/>
            </a:endParaRPr>
          </a:p>
        </p:txBody>
      </p:sp>
    </p:spTree>
    <p:extLst>
      <p:ext uri="{BB962C8B-B14F-4D97-AF65-F5344CB8AC3E}">
        <p14:creationId xmlns:p14="http://schemas.microsoft.com/office/powerpoint/2010/main" val="2467524878"/>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Slide Number Placeholder 2"/>
          <p:cNvSpPr txBox="1">
            <a:spLocks noGrp="1"/>
          </p:cNvSpPr>
          <p:nvPr>
            <p:ph type="sldNum" sz="quarter" idx="4294967295"/>
          </p:nvPr>
        </p:nvSpPr>
        <p:spPr>
          <a:xfrm>
            <a:off x="11279188" y="6375400"/>
            <a:ext cx="912812" cy="368300"/>
          </a:xfrm>
          <a:prstGeom prst="rect">
            <a:avLst/>
          </a:prstGeom>
          <a:ln/>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en-US" sz="1700" dirty="0">
                <a:solidFill>
                  <a:srgbClr val="777777"/>
                </a:solidFill>
              </a:rPr>
              <a:t>9</a:t>
            </a:fld>
            <a:endParaRPr lang="en-US" sz="1700" dirty="0">
              <a:solidFill>
                <a:srgbClr val="777777"/>
              </a:solidFill>
            </a:endParaRPr>
          </a:p>
        </p:txBody>
      </p:sp>
      <p:sp>
        <p:nvSpPr>
          <p:cNvPr id="25604" name="Rectangle 2"/>
          <p:cNvSpPr>
            <a:spLocks noGrp="1"/>
          </p:cNvSpPr>
          <p:nvPr>
            <p:ph type="title" idx="4294967295"/>
          </p:nvPr>
        </p:nvSpPr>
        <p:spPr>
          <a:xfrm>
            <a:off x="0" y="141288"/>
            <a:ext cx="9144000" cy="649287"/>
          </a:xfrm>
          <a:ln/>
        </p:spPr>
        <p:txBody>
          <a:bodyPr vert="horz" wrap="square" lIns="91440" tIns="45720" rIns="91440" bIns="45720" anchor="ctr"/>
          <a:lstStyle/>
          <a:p>
            <a:pPr eaLnBrk="1" hangingPunct="1"/>
            <a:r>
              <a:rPr sz="3100" dirty="0"/>
              <a:t>T-Mobile &amp; Verizon in the Prisoners’ Dilemma</a:t>
            </a:r>
          </a:p>
        </p:txBody>
      </p:sp>
      <p:grpSp>
        <p:nvGrpSpPr>
          <p:cNvPr id="25605" name="Group 3"/>
          <p:cNvGrpSpPr/>
          <p:nvPr/>
        </p:nvGrpSpPr>
        <p:grpSpPr>
          <a:xfrm>
            <a:off x="3860800" y="2660650"/>
            <a:ext cx="6497638" cy="3536950"/>
            <a:chOff x="1522" y="1296"/>
            <a:chExt cx="2421" cy="1658"/>
          </a:xfrm>
        </p:grpSpPr>
        <p:sp>
          <p:nvSpPr>
            <p:cNvPr id="25622" name="AutoShape 4"/>
            <p:cNvSpPr/>
            <p:nvPr/>
          </p:nvSpPr>
          <p:spPr>
            <a:xfrm>
              <a:off x="1527" y="1298"/>
              <a:ext cx="1206" cy="826"/>
            </a:xfrm>
            <a:prstGeom prst="rtTriangle">
              <a:avLst/>
            </a:prstGeom>
            <a:solidFill>
              <a:srgbClr val="FFFFCC"/>
            </a:solidFill>
            <a:ln w="9525">
              <a:noFill/>
            </a:ln>
          </p:spPr>
          <p:txBody>
            <a:bodyPr wrap="none" anchor="ctr"/>
            <a:lstStyle/>
            <a:p>
              <a:endParaRPr dirty="0">
                <a:latin typeface="Arial" panose="020B0604020202020204" pitchFamily="34" charset="0"/>
                <a:ea typeface="Arial" panose="020B0604020202020204" pitchFamily="34" charset="0"/>
              </a:endParaRPr>
            </a:p>
          </p:txBody>
        </p:sp>
        <p:sp>
          <p:nvSpPr>
            <p:cNvPr id="25623" name="AutoShape 5"/>
            <p:cNvSpPr/>
            <p:nvPr/>
          </p:nvSpPr>
          <p:spPr>
            <a:xfrm>
              <a:off x="2737" y="1298"/>
              <a:ext cx="1206" cy="826"/>
            </a:xfrm>
            <a:prstGeom prst="rtTriangle">
              <a:avLst/>
            </a:prstGeom>
            <a:solidFill>
              <a:srgbClr val="FFFFCC"/>
            </a:solidFill>
            <a:ln w="9525">
              <a:noFill/>
            </a:ln>
          </p:spPr>
          <p:txBody>
            <a:bodyPr wrap="none" anchor="ctr"/>
            <a:lstStyle/>
            <a:p>
              <a:endParaRPr dirty="0">
                <a:latin typeface="Arial" panose="020B0604020202020204" pitchFamily="34" charset="0"/>
                <a:ea typeface="Arial" panose="020B0604020202020204" pitchFamily="34" charset="0"/>
              </a:endParaRPr>
            </a:p>
          </p:txBody>
        </p:sp>
        <p:sp>
          <p:nvSpPr>
            <p:cNvPr id="25624" name="AutoShape 6"/>
            <p:cNvSpPr/>
            <p:nvPr/>
          </p:nvSpPr>
          <p:spPr>
            <a:xfrm>
              <a:off x="2735" y="2125"/>
              <a:ext cx="1206" cy="826"/>
            </a:xfrm>
            <a:prstGeom prst="rtTriangle">
              <a:avLst/>
            </a:prstGeom>
            <a:solidFill>
              <a:srgbClr val="FFFFCC"/>
            </a:solidFill>
            <a:ln w="9525">
              <a:noFill/>
            </a:ln>
          </p:spPr>
          <p:txBody>
            <a:bodyPr wrap="none" anchor="ctr"/>
            <a:lstStyle/>
            <a:p>
              <a:endParaRPr dirty="0">
                <a:latin typeface="Arial" panose="020B0604020202020204" pitchFamily="34" charset="0"/>
                <a:ea typeface="Arial" panose="020B0604020202020204" pitchFamily="34" charset="0"/>
              </a:endParaRPr>
            </a:p>
          </p:txBody>
        </p:sp>
        <p:sp>
          <p:nvSpPr>
            <p:cNvPr id="25625" name="AutoShape 7"/>
            <p:cNvSpPr/>
            <p:nvPr/>
          </p:nvSpPr>
          <p:spPr>
            <a:xfrm>
              <a:off x="1527" y="2126"/>
              <a:ext cx="1206" cy="826"/>
            </a:xfrm>
            <a:prstGeom prst="rtTriangle">
              <a:avLst/>
            </a:prstGeom>
            <a:solidFill>
              <a:srgbClr val="FFFFCC"/>
            </a:solidFill>
            <a:ln w="9525">
              <a:noFill/>
            </a:ln>
          </p:spPr>
          <p:txBody>
            <a:bodyPr wrap="none" anchor="ctr"/>
            <a:lstStyle/>
            <a:p>
              <a:endParaRPr dirty="0">
                <a:latin typeface="Arial" panose="020B0604020202020204" pitchFamily="34" charset="0"/>
                <a:ea typeface="Arial" panose="020B0604020202020204" pitchFamily="34" charset="0"/>
              </a:endParaRPr>
            </a:p>
          </p:txBody>
        </p:sp>
        <p:sp>
          <p:nvSpPr>
            <p:cNvPr id="25626" name="AutoShape 8"/>
            <p:cNvSpPr/>
            <p:nvPr/>
          </p:nvSpPr>
          <p:spPr>
            <a:xfrm rot="10800000">
              <a:off x="1522" y="1298"/>
              <a:ext cx="1206" cy="826"/>
            </a:xfrm>
            <a:prstGeom prst="rtTriangle">
              <a:avLst/>
            </a:prstGeom>
            <a:solidFill>
              <a:srgbClr val="CCFFCC"/>
            </a:solidFill>
            <a:ln w="9525">
              <a:noFill/>
            </a:ln>
          </p:spPr>
          <p:txBody>
            <a:bodyPr wrap="none" anchor="ctr"/>
            <a:lstStyle/>
            <a:p>
              <a:endParaRPr dirty="0">
                <a:latin typeface="Arial" panose="020B0604020202020204" pitchFamily="34" charset="0"/>
                <a:ea typeface="Arial" panose="020B0604020202020204" pitchFamily="34" charset="0"/>
              </a:endParaRPr>
            </a:p>
          </p:txBody>
        </p:sp>
        <p:sp>
          <p:nvSpPr>
            <p:cNvPr id="25627" name="AutoShape 9"/>
            <p:cNvSpPr/>
            <p:nvPr/>
          </p:nvSpPr>
          <p:spPr>
            <a:xfrm rot="10800000">
              <a:off x="2732" y="1298"/>
              <a:ext cx="1206" cy="826"/>
            </a:xfrm>
            <a:prstGeom prst="rtTriangle">
              <a:avLst/>
            </a:prstGeom>
            <a:solidFill>
              <a:srgbClr val="CCFFCC"/>
            </a:solidFill>
            <a:ln w="9525">
              <a:noFill/>
            </a:ln>
          </p:spPr>
          <p:txBody>
            <a:bodyPr wrap="none" anchor="ctr"/>
            <a:lstStyle/>
            <a:p>
              <a:endParaRPr dirty="0">
                <a:latin typeface="Arial" panose="020B0604020202020204" pitchFamily="34" charset="0"/>
                <a:ea typeface="Arial" panose="020B0604020202020204" pitchFamily="34" charset="0"/>
              </a:endParaRPr>
            </a:p>
          </p:txBody>
        </p:sp>
        <p:sp>
          <p:nvSpPr>
            <p:cNvPr id="25628" name="AutoShape 10"/>
            <p:cNvSpPr/>
            <p:nvPr/>
          </p:nvSpPr>
          <p:spPr>
            <a:xfrm rot="10800000">
              <a:off x="2730" y="2125"/>
              <a:ext cx="1206" cy="826"/>
            </a:xfrm>
            <a:prstGeom prst="rtTriangle">
              <a:avLst/>
            </a:prstGeom>
            <a:solidFill>
              <a:srgbClr val="CCFFCC"/>
            </a:solidFill>
            <a:ln w="9525">
              <a:noFill/>
            </a:ln>
          </p:spPr>
          <p:txBody>
            <a:bodyPr wrap="none" anchor="ctr"/>
            <a:lstStyle/>
            <a:p>
              <a:endParaRPr dirty="0">
                <a:latin typeface="Arial" panose="020B0604020202020204" pitchFamily="34" charset="0"/>
                <a:ea typeface="Arial" panose="020B0604020202020204" pitchFamily="34" charset="0"/>
              </a:endParaRPr>
            </a:p>
          </p:txBody>
        </p:sp>
        <p:sp>
          <p:nvSpPr>
            <p:cNvPr id="25629" name="AutoShape 11"/>
            <p:cNvSpPr/>
            <p:nvPr/>
          </p:nvSpPr>
          <p:spPr>
            <a:xfrm rot="10800000">
              <a:off x="1522" y="2126"/>
              <a:ext cx="1206" cy="826"/>
            </a:xfrm>
            <a:prstGeom prst="rtTriangle">
              <a:avLst/>
            </a:prstGeom>
            <a:solidFill>
              <a:srgbClr val="CCFFCC"/>
            </a:solidFill>
            <a:ln w="9525">
              <a:noFill/>
            </a:ln>
          </p:spPr>
          <p:txBody>
            <a:bodyPr wrap="none" anchor="ctr"/>
            <a:lstStyle/>
            <a:p>
              <a:endParaRPr dirty="0">
                <a:latin typeface="Arial" panose="020B0604020202020204" pitchFamily="34" charset="0"/>
                <a:ea typeface="Arial" panose="020B0604020202020204" pitchFamily="34" charset="0"/>
              </a:endParaRPr>
            </a:p>
          </p:txBody>
        </p:sp>
        <p:grpSp>
          <p:nvGrpSpPr>
            <p:cNvPr id="25630" name="Group 12"/>
            <p:cNvGrpSpPr/>
            <p:nvPr/>
          </p:nvGrpSpPr>
          <p:grpSpPr>
            <a:xfrm>
              <a:off x="1524" y="1296"/>
              <a:ext cx="2417" cy="1658"/>
              <a:chOff x="1335" y="1089"/>
              <a:chExt cx="2290" cy="1791"/>
            </a:xfrm>
          </p:grpSpPr>
          <p:sp>
            <p:nvSpPr>
              <p:cNvPr id="25631" name="Rectangle 13"/>
              <p:cNvSpPr/>
              <p:nvPr/>
            </p:nvSpPr>
            <p:spPr>
              <a:xfrm>
                <a:off x="1335" y="1089"/>
                <a:ext cx="2290" cy="1791"/>
              </a:xfrm>
              <a:prstGeom prst="rect">
                <a:avLst/>
              </a:prstGeom>
              <a:noFill/>
              <a:ln w="9525" cap="flat" cmpd="sng">
                <a:solidFill>
                  <a:schemeClr val="tx1"/>
                </a:solidFill>
                <a:prstDash val="solid"/>
                <a:miter/>
                <a:headEnd type="none" w="med" len="med"/>
                <a:tailEnd type="none" w="med" len="med"/>
              </a:ln>
            </p:spPr>
            <p:txBody>
              <a:bodyPr wrap="none" anchor="ctr"/>
              <a:lstStyle/>
              <a:p>
                <a:endParaRPr dirty="0">
                  <a:latin typeface="Arial" panose="020B0604020202020204" pitchFamily="34" charset="0"/>
                  <a:ea typeface="Arial" panose="020B0604020202020204" pitchFamily="34" charset="0"/>
                </a:endParaRPr>
              </a:p>
            </p:txBody>
          </p:sp>
          <p:sp>
            <p:nvSpPr>
              <p:cNvPr id="25632" name="Line 14"/>
              <p:cNvSpPr/>
              <p:nvPr/>
            </p:nvSpPr>
            <p:spPr>
              <a:xfrm>
                <a:off x="1335" y="1988"/>
                <a:ext cx="2290" cy="0"/>
              </a:xfrm>
              <a:prstGeom prst="line">
                <a:avLst/>
              </a:prstGeom>
              <a:ln w="9525" cap="flat" cmpd="sng">
                <a:solidFill>
                  <a:schemeClr val="tx1"/>
                </a:solidFill>
                <a:prstDash val="solid"/>
                <a:headEnd type="none" w="med" len="med"/>
                <a:tailEnd type="none" w="med" len="med"/>
              </a:ln>
            </p:spPr>
          </p:sp>
          <p:sp>
            <p:nvSpPr>
              <p:cNvPr id="25633" name="Line 15"/>
              <p:cNvSpPr/>
              <p:nvPr/>
            </p:nvSpPr>
            <p:spPr>
              <a:xfrm>
                <a:off x="2480" y="1089"/>
                <a:ext cx="0" cy="1791"/>
              </a:xfrm>
              <a:prstGeom prst="line">
                <a:avLst/>
              </a:prstGeom>
              <a:ln w="9525" cap="flat" cmpd="sng">
                <a:solidFill>
                  <a:schemeClr val="tx1"/>
                </a:solidFill>
                <a:prstDash val="solid"/>
                <a:headEnd type="none" w="med" len="med"/>
                <a:tailEnd type="none" w="med" len="med"/>
              </a:ln>
            </p:spPr>
          </p:sp>
        </p:grpSp>
      </p:grpSp>
      <p:sp>
        <p:nvSpPr>
          <p:cNvPr id="25606" name="Text Box 16"/>
          <p:cNvSpPr txBox="1"/>
          <p:nvPr/>
        </p:nvSpPr>
        <p:spPr>
          <a:xfrm>
            <a:off x="4271964" y="2206625"/>
            <a:ext cx="2516187" cy="369332"/>
          </a:xfrm>
          <a:prstGeom prst="rect">
            <a:avLst/>
          </a:prstGeom>
          <a:noFill/>
          <a:ln w="9525">
            <a:noFill/>
          </a:ln>
        </p:spPr>
        <p:txBody>
          <a:bodyPr lIns="0" tIns="0" rIns="0" bIns="0">
            <a:spAutoFit/>
          </a:bodyPr>
          <a:lstStyle/>
          <a:p>
            <a:pPr algn="ctr">
              <a:spcBef>
                <a:spcPct val="50000"/>
              </a:spcBef>
            </a:pPr>
            <a:r>
              <a:rPr sz="2400" b="1" i="1" dirty="0">
                <a:latin typeface="Arial" panose="020B0604020202020204" pitchFamily="34" charset="0"/>
                <a:cs typeface="Arial" panose="020B0604020202020204" pitchFamily="34" charset="0"/>
              </a:rPr>
              <a:t>Q</a:t>
            </a:r>
            <a:r>
              <a:rPr sz="2400" dirty="0">
                <a:latin typeface="Arial" panose="020B0604020202020204" pitchFamily="34" charset="0"/>
                <a:cs typeface="Arial" panose="020B0604020202020204" pitchFamily="34" charset="0"/>
              </a:rPr>
              <a:t> = 30</a:t>
            </a:r>
            <a:endParaRPr sz="2400" dirty="0">
              <a:latin typeface="Arial" panose="020B0604020202020204" pitchFamily="34" charset="0"/>
              <a:ea typeface="Arial" panose="020B0604020202020204" pitchFamily="34" charset="0"/>
            </a:endParaRPr>
          </a:p>
        </p:txBody>
      </p:sp>
      <p:sp>
        <p:nvSpPr>
          <p:cNvPr id="25607" name="Text Box 17"/>
          <p:cNvSpPr txBox="1"/>
          <p:nvPr/>
        </p:nvSpPr>
        <p:spPr>
          <a:xfrm>
            <a:off x="7502526" y="2214563"/>
            <a:ext cx="2549525" cy="369332"/>
          </a:xfrm>
          <a:prstGeom prst="rect">
            <a:avLst/>
          </a:prstGeom>
          <a:noFill/>
          <a:ln w="9525">
            <a:noFill/>
          </a:ln>
        </p:spPr>
        <p:txBody>
          <a:bodyPr lIns="0" tIns="0" rIns="0" bIns="0">
            <a:spAutoFit/>
          </a:bodyPr>
          <a:lstStyle/>
          <a:p>
            <a:pPr algn="ctr">
              <a:spcBef>
                <a:spcPct val="50000"/>
              </a:spcBef>
            </a:pPr>
            <a:r>
              <a:rPr sz="2400" b="1" i="1" dirty="0">
                <a:latin typeface="Arial" panose="020B0604020202020204" pitchFamily="34" charset="0"/>
                <a:cs typeface="Arial" panose="020B0604020202020204" pitchFamily="34" charset="0"/>
              </a:rPr>
              <a:t>Q</a:t>
            </a:r>
            <a:r>
              <a:rPr sz="2400" dirty="0">
                <a:latin typeface="Arial" panose="020B0604020202020204" pitchFamily="34" charset="0"/>
                <a:cs typeface="Arial" panose="020B0604020202020204" pitchFamily="34" charset="0"/>
              </a:rPr>
              <a:t> = 40</a:t>
            </a:r>
            <a:endParaRPr sz="2400" dirty="0">
              <a:latin typeface="Arial" panose="020B0604020202020204" pitchFamily="34" charset="0"/>
              <a:ea typeface="Arial" panose="020B0604020202020204" pitchFamily="34" charset="0"/>
            </a:endParaRPr>
          </a:p>
        </p:txBody>
      </p:sp>
      <p:sp>
        <p:nvSpPr>
          <p:cNvPr id="25608" name="Text Box 18"/>
          <p:cNvSpPr txBox="1"/>
          <p:nvPr/>
        </p:nvSpPr>
        <p:spPr>
          <a:xfrm>
            <a:off x="2687638" y="3351213"/>
            <a:ext cx="1065212" cy="369332"/>
          </a:xfrm>
          <a:prstGeom prst="rect">
            <a:avLst/>
          </a:prstGeom>
          <a:noFill/>
          <a:ln w="9525">
            <a:noFill/>
          </a:ln>
        </p:spPr>
        <p:txBody>
          <a:bodyPr lIns="0" tIns="0" rIns="0" bIns="0">
            <a:spAutoFit/>
          </a:bodyPr>
          <a:lstStyle/>
          <a:p>
            <a:pPr algn="r">
              <a:spcBef>
                <a:spcPct val="50000"/>
              </a:spcBef>
            </a:pPr>
            <a:r>
              <a:rPr sz="2400" b="1" i="1" dirty="0">
                <a:latin typeface="Arial" panose="020B0604020202020204" pitchFamily="34" charset="0"/>
                <a:cs typeface="Arial" panose="020B0604020202020204" pitchFamily="34" charset="0"/>
              </a:rPr>
              <a:t>Q</a:t>
            </a:r>
            <a:r>
              <a:rPr sz="2400" dirty="0">
                <a:latin typeface="Arial" panose="020B0604020202020204" pitchFamily="34" charset="0"/>
                <a:cs typeface="Arial" panose="020B0604020202020204" pitchFamily="34" charset="0"/>
              </a:rPr>
              <a:t> = 30</a:t>
            </a:r>
            <a:endParaRPr sz="2400" dirty="0">
              <a:latin typeface="Arial" panose="020B0604020202020204" pitchFamily="34" charset="0"/>
              <a:ea typeface="Arial" panose="020B0604020202020204" pitchFamily="34" charset="0"/>
            </a:endParaRPr>
          </a:p>
        </p:txBody>
      </p:sp>
      <p:sp>
        <p:nvSpPr>
          <p:cNvPr id="25609" name="Text Box 19"/>
          <p:cNvSpPr txBox="1"/>
          <p:nvPr/>
        </p:nvSpPr>
        <p:spPr>
          <a:xfrm>
            <a:off x="2733676" y="5076825"/>
            <a:ext cx="1012825" cy="369332"/>
          </a:xfrm>
          <a:prstGeom prst="rect">
            <a:avLst/>
          </a:prstGeom>
          <a:noFill/>
          <a:ln w="9525">
            <a:noFill/>
          </a:ln>
        </p:spPr>
        <p:txBody>
          <a:bodyPr lIns="0" tIns="0" rIns="0" bIns="0">
            <a:spAutoFit/>
          </a:bodyPr>
          <a:lstStyle/>
          <a:p>
            <a:pPr algn="r">
              <a:spcBef>
                <a:spcPct val="50000"/>
              </a:spcBef>
            </a:pPr>
            <a:r>
              <a:rPr sz="2400" b="1" i="1" dirty="0">
                <a:latin typeface="Arial" panose="020B0604020202020204" pitchFamily="34" charset="0"/>
                <a:cs typeface="Arial" panose="020B0604020202020204" pitchFamily="34" charset="0"/>
              </a:rPr>
              <a:t>Q</a:t>
            </a:r>
            <a:r>
              <a:rPr sz="2400" dirty="0">
                <a:latin typeface="Arial" panose="020B0604020202020204" pitchFamily="34" charset="0"/>
                <a:cs typeface="Arial" panose="020B0604020202020204" pitchFamily="34" charset="0"/>
              </a:rPr>
              <a:t> = 40</a:t>
            </a:r>
            <a:endParaRPr sz="2400" dirty="0">
              <a:latin typeface="Arial" panose="020B0604020202020204" pitchFamily="34" charset="0"/>
              <a:ea typeface="Arial" panose="020B0604020202020204" pitchFamily="34" charset="0"/>
            </a:endParaRPr>
          </a:p>
        </p:txBody>
      </p:sp>
      <p:sp>
        <p:nvSpPr>
          <p:cNvPr id="25610" name="Text Box 20"/>
          <p:cNvSpPr txBox="1"/>
          <p:nvPr/>
        </p:nvSpPr>
        <p:spPr>
          <a:xfrm>
            <a:off x="6289676" y="1604963"/>
            <a:ext cx="1597025" cy="558800"/>
          </a:xfrm>
          <a:prstGeom prst="rect">
            <a:avLst/>
          </a:prstGeom>
          <a:solidFill>
            <a:srgbClr val="CCFFCC"/>
          </a:solidFill>
          <a:ln w="9525" cap="flat" cmpd="sng">
            <a:solidFill>
              <a:schemeClr val="tx1"/>
            </a:solidFill>
            <a:prstDash val="solid"/>
            <a:miter/>
            <a:headEnd type="none" w="med" len="med"/>
            <a:tailEnd type="none" w="med" len="med"/>
          </a:ln>
        </p:spPr>
        <p:txBody>
          <a:bodyPr tIns="91440" bIns="91440">
            <a:spAutoFit/>
          </a:bodyPr>
          <a:lstStyle/>
          <a:p>
            <a:pPr algn="ctr">
              <a:spcBef>
                <a:spcPct val="50000"/>
              </a:spcBef>
            </a:pPr>
            <a:r>
              <a:rPr sz="2400" b="1" dirty="0">
                <a:latin typeface="Arial" panose="020B0604020202020204" pitchFamily="34" charset="0"/>
                <a:cs typeface="Arial" panose="020B0604020202020204" pitchFamily="34" charset="0"/>
              </a:rPr>
              <a:t>T-Mobile</a:t>
            </a:r>
            <a:endParaRPr sz="2400" b="1" dirty="0">
              <a:latin typeface="Arial" panose="020B0604020202020204" pitchFamily="34" charset="0"/>
              <a:ea typeface="Arial" panose="020B0604020202020204" pitchFamily="34" charset="0"/>
            </a:endParaRPr>
          </a:p>
        </p:txBody>
      </p:sp>
      <p:sp>
        <p:nvSpPr>
          <p:cNvPr id="25611" name="Text Box 21"/>
          <p:cNvSpPr txBox="1"/>
          <p:nvPr/>
        </p:nvSpPr>
        <p:spPr>
          <a:xfrm>
            <a:off x="2003426" y="4154488"/>
            <a:ext cx="1368425" cy="558800"/>
          </a:xfrm>
          <a:prstGeom prst="rect">
            <a:avLst/>
          </a:prstGeom>
          <a:solidFill>
            <a:srgbClr val="FFFFCC"/>
          </a:solidFill>
          <a:ln w="9525" cap="flat" cmpd="sng">
            <a:solidFill>
              <a:schemeClr val="tx1"/>
            </a:solidFill>
            <a:prstDash val="solid"/>
            <a:miter/>
            <a:headEnd type="none" w="med" len="med"/>
            <a:tailEnd type="none" w="med" len="med"/>
          </a:ln>
        </p:spPr>
        <p:txBody>
          <a:bodyPr tIns="91440" bIns="91440">
            <a:spAutoFit/>
          </a:bodyPr>
          <a:lstStyle/>
          <a:p>
            <a:pPr>
              <a:spcBef>
                <a:spcPct val="50000"/>
              </a:spcBef>
            </a:pPr>
            <a:r>
              <a:rPr sz="2400" b="1" dirty="0">
                <a:latin typeface="Arial" panose="020B0604020202020204" pitchFamily="34" charset="0"/>
                <a:cs typeface="Arial" panose="020B0604020202020204" pitchFamily="34" charset="0"/>
              </a:rPr>
              <a:t>Verizon</a:t>
            </a:r>
            <a:endParaRPr sz="2400" b="1" dirty="0">
              <a:latin typeface="Arial" panose="020B0604020202020204" pitchFamily="34" charset="0"/>
              <a:ea typeface="Arial" panose="020B0604020202020204" pitchFamily="34" charset="0"/>
            </a:endParaRPr>
          </a:p>
        </p:txBody>
      </p:sp>
      <p:sp>
        <p:nvSpPr>
          <p:cNvPr id="25612" name="Text Box 22"/>
          <p:cNvSpPr txBox="1"/>
          <p:nvPr/>
        </p:nvSpPr>
        <p:spPr>
          <a:xfrm>
            <a:off x="5173664" y="2693988"/>
            <a:ext cx="1957387" cy="793750"/>
          </a:xfrm>
          <a:prstGeom prst="rect">
            <a:avLst/>
          </a:prstGeom>
          <a:noFill/>
          <a:ln w="9525">
            <a:noFill/>
          </a:ln>
        </p:spPr>
        <p:txBody>
          <a:bodyPr>
            <a:spAutoFit/>
          </a:bodyPr>
          <a:lstStyle/>
          <a:p>
            <a:pPr algn="r">
              <a:spcBef>
                <a:spcPct val="50000"/>
              </a:spcBef>
            </a:pPr>
            <a:r>
              <a:rPr sz="2300" dirty="0">
                <a:latin typeface="Arial" panose="020B0604020202020204" pitchFamily="34" charset="0"/>
                <a:cs typeface="Arial" panose="020B0604020202020204" pitchFamily="34" charset="0"/>
              </a:rPr>
              <a:t>T-Mobile’s profit = $900</a:t>
            </a:r>
            <a:endParaRPr sz="2300" dirty="0">
              <a:latin typeface="Arial" panose="020B0604020202020204" pitchFamily="34" charset="0"/>
              <a:ea typeface="Arial" panose="020B0604020202020204" pitchFamily="34" charset="0"/>
            </a:endParaRPr>
          </a:p>
        </p:txBody>
      </p:sp>
      <p:sp>
        <p:nvSpPr>
          <p:cNvPr id="25613" name="Text Box 23"/>
          <p:cNvSpPr txBox="1"/>
          <p:nvPr/>
        </p:nvSpPr>
        <p:spPr>
          <a:xfrm>
            <a:off x="3892550" y="3622675"/>
            <a:ext cx="1906588" cy="793750"/>
          </a:xfrm>
          <a:prstGeom prst="rect">
            <a:avLst/>
          </a:prstGeom>
          <a:noFill/>
          <a:ln w="9525">
            <a:noFill/>
          </a:ln>
        </p:spPr>
        <p:txBody>
          <a:bodyPr>
            <a:spAutoFit/>
          </a:bodyPr>
          <a:lstStyle/>
          <a:p>
            <a:pPr>
              <a:spcBef>
                <a:spcPct val="50000"/>
              </a:spcBef>
            </a:pPr>
            <a:r>
              <a:rPr sz="2300" dirty="0">
                <a:latin typeface="Arial" panose="020B0604020202020204" pitchFamily="34" charset="0"/>
                <a:cs typeface="Arial" panose="020B0604020202020204" pitchFamily="34" charset="0"/>
              </a:rPr>
              <a:t>Verizon’s profit = $900</a:t>
            </a:r>
            <a:endParaRPr sz="2300" dirty="0">
              <a:latin typeface="Arial" panose="020B0604020202020204" pitchFamily="34" charset="0"/>
              <a:ea typeface="Arial" panose="020B0604020202020204" pitchFamily="34" charset="0"/>
            </a:endParaRPr>
          </a:p>
        </p:txBody>
      </p:sp>
      <p:sp>
        <p:nvSpPr>
          <p:cNvPr id="25614" name="Text Box 24"/>
          <p:cNvSpPr txBox="1"/>
          <p:nvPr/>
        </p:nvSpPr>
        <p:spPr>
          <a:xfrm>
            <a:off x="8364538" y="2693988"/>
            <a:ext cx="1979612" cy="793750"/>
          </a:xfrm>
          <a:prstGeom prst="rect">
            <a:avLst/>
          </a:prstGeom>
          <a:noFill/>
          <a:ln w="9525">
            <a:noFill/>
          </a:ln>
        </p:spPr>
        <p:txBody>
          <a:bodyPr>
            <a:spAutoFit/>
          </a:bodyPr>
          <a:lstStyle/>
          <a:p>
            <a:pPr algn="r">
              <a:spcBef>
                <a:spcPct val="50000"/>
              </a:spcBef>
            </a:pPr>
            <a:r>
              <a:rPr sz="2300" dirty="0">
                <a:latin typeface="Arial" panose="020B0604020202020204" pitchFamily="34" charset="0"/>
                <a:cs typeface="Arial" panose="020B0604020202020204" pitchFamily="34" charset="0"/>
              </a:rPr>
              <a:t>T-Mobile’s profit = $1000</a:t>
            </a:r>
            <a:endParaRPr sz="2300" dirty="0">
              <a:latin typeface="Arial" panose="020B0604020202020204" pitchFamily="34" charset="0"/>
              <a:ea typeface="Arial" panose="020B0604020202020204" pitchFamily="34" charset="0"/>
            </a:endParaRPr>
          </a:p>
        </p:txBody>
      </p:sp>
      <p:sp>
        <p:nvSpPr>
          <p:cNvPr id="25615" name="Text Box 25"/>
          <p:cNvSpPr txBox="1"/>
          <p:nvPr/>
        </p:nvSpPr>
        <p:spPr>
          <a:xfrm>
            <a:off x="8480425" y="4452938"/>
            <a:ext cx="1843088" cy="793750"/>
          </a:xfrm>
          <a:prstGeom prst="rect">
            <a:avLst/>
          </a:prstGeom>
          <a:noFill/>
          <a:ln w="9525">
            <a:noFill/>
          </a:ln>
        </p:spPr>
        <p:txBody>
          <a:bodyPr>
            <a:spAutoFit/>
          </a:bodyPr>
          <a:lstStyle/>
          <a:p>
            <a:pPr algn="r">
              <a:spcBef>
                <a:spcPct val="50000"/>
              </a:spcBef>
            </a:pPr>
            <a:r>
              <a:rPr sz="2300" dirty="0">
                <a:latin typeface="Arial" panose="020B0604020202020204" pitchFamily="34" charset="0"/>
                <a:cs typeface="Arial" panose="020B0604020202020204" pitchFamily="34" charset="0"/>
              </a:rPr>
              <a:t>T-Mobile’s profit = $800</a:t>
            </a:r>
            <a:endParaRPr sz="2300" dirty="0">
              <a:latin typeface="Arial" panose="020B0604020202020204" pitchFamily="34" charset="0"/>
              <a:ea typeface="Arial" panose="020B0604020202020204" pitchFamily="34" charset="0"/>
            </a:endParaRPr>
          </a:p>
        </p:txBody>
      </p:sp>
      <p:sp>
        <p:nvSpPr>
          <p:cNvPr id="25616" name="Text Box 26"/>
          <p:cNvSpPr txBox="1"/>
          <p:nvPr/>
        </p:nvSpPr>
        <p:spPr>
          <a:xfrm>
            <a:off x="4968876" y="4440238"/>
            <a:ext cx="2136775" cy="793750"/>
          </a:xfrm>
          <a:prstGeom prst="rect">
            <a:avLst/>
          </a:prstGeom>
          <a:noFill/>
          <a:ln w="9525">
            <a:noFill/>
          </a:ln>
        </p:spPr>
        <p:txBody>
          <a:bodyPr>
            <a:spAutoFit/>
          </a:bodyPr>
          <a:lstStyle/>
          <a:p>
            <a:pPr algn="r">
              <a:spcBef>
                <a:spcPct val="50000"/>
              </a:spcBef>
            </a:pPr>
            <a:r>
              <a:rPr sz="2300" dirty="0">
                <a:latin typeface="Arial" panose="020B0604020202020204" pitchFamily="34" charset="0"/>
                <a:cs typeface="Arial" panose="020B0604020202020204" pitchFamily="34" charset="0"/>
              </a:rPr>
              <a:t>T-Mobile’s profit = $750</a:t>
            </a:r>
            <a:endParaRPr sz="2300" dirty="0">
              <a:latin typeface="Arial" panose="020B0604020202020204" pitchFamily="34" charset="0"/>
              <a:ea typeface="Arial" panose="020B0604020202020204" pitchFamily="34" charset="0"/>
            </a:endParaRPr>
          </a:p>
        </p:txBody>
      </p:sp>
      <p:sp>
        <p:nvSpPr>
          <p:cNvPr id="25617" name="Text Box 27"/>
          <p:cNvSpPr txBox="1"/>
          <p:nvPr/>
        </p:nvSpPr>
        <p:spPr>
          <a:xfrm>
            <a:off x="7127875" y="3625850"/>
            <a:ext cx="1906588" cy="793750"/>
          </a:xfrm>
          <a:prstGeom prst="rect">
            <a:avLst/>
          </a:prstGeom>
          <a:noFill/>
          <a:ln w="9525">
            <a:noFill/>
          </a:ln>
        </p:spPr>
        <p:txBody>
          <a:bodyPr>
            <a:spAutoFit/>
          </a:bodyPr>
          <a:lstStyle/>
          <a:p>
            <a:pPr>
              <a:spcBef>
                <a:spcPct val="50000"/>
              </a:spcBef>
            </a:pPr>
            <a:r>
              <a:rPr sz="2300" dirty="0">
                <a:latin typeface="Arial" panose="020B0604020202020204" pitchFamily="34" charset="0"/>
                <a:cs typeface="Arial" panose="020B0604020202020204" pitchFamily="34" charset="0"/>
              </a:rPr>
              <a:t>Verizon’s profit = $750</a:t>
            </a:r>
            <a:endParaRPr sz="2300" dirty="0">
              <a:latin typeface="Arial" panose="020B0604020202020204" pitchFamily="34" charset="0"/>
              <a:ea typeface="Arial" panose="020B0604020202020204" pitchFamily="34" charset="0"/>
            </a:endParaRPr>
          </a:p>
        </p:txBody>
      </p:sp>
      <p:sp>
        <p:nvSpPr>
          <p:cNvPr id="25618" name="Text Box 28"/>
          <p:cNvSpPr txBox="1"/>
          <p:nvPr/>
        </p:nvSpPr>
        <p:spPr>
          <a:xfrm>
            <a:off x="7127875" y="5351463"/>
            <a:ext cx="1906588" cy="793750"/>
          </a:xfrm>
          <a:prstGeom prst="rect">
            <a:avLst/>
          </a:prstGeom>
          <a:noFill/>
          <a:ln w="9525">
            <a:noFill/>
          </a:ln>
        </p:spPr>
        <p:txBody>
          <a:bodyPr>
            <a:spAutoFit/>
          </a:bodyPr>
          <a:lstStyle/>
          <a:p>
            <a:pPr>
              <a:spcBef>
                <a:spcPct val="50000"/>
              </a:spcBef>
            </a:pPr>
            <a:r>
              <a:rPr sz="2300" dirty="0">
                <a:latin typeface="Arial" panose="020B0604020202020204" pitchFamily="34" charset="0"/>
                <a:cs typeface="Arial" panose="020B0604020202020204" pitchFamily="34" charset="0"/>
              </a:rPr>
              <a:t>Verizon’s profit = $800</a:t>
            </a:r>
            <a:endParaRPr sz="2300" dirty="0">
              <a:latin typeface="Arial" panose="020B0604020202020204" pitchFamily="34" charset="0"/>
              <a:ea typeface="Arial" panose="020B0604020202020204" pitchFamily="34" charset="0"/>
            </a:endParaRPr>
          </a:p>
        </p:txBody>
      </p:sp>
      <p:sp>
        <p:nvSpPr>
          <p:cNvPr id="25619" name="Text Box 29"/>
          <p:cNvSpPr txBox="1"/>
          <p:nvPr/>
        </p:nvSpPr>
        <p:spPr>
          <a:xfrm>
            <a:off x="3902075" y="5359400"/>
            <a:ext cx="2095500" cy="793750"/>
          </a:xfrm>
          <a:prstGeom prst="rect">
            <a:avLst/>
          </a:prstGeom>
          <a:noFill/>
          <a:ln w="9525">
            <a:noFill/>
          </a:ln>
        </p:spPr>
        <p:txBody>
          <a:bodyPr>
            <a:spAutoFit/>
          </a:bodyPr>
          <a:lstStyle/>
          <a:p>
            <a:pPr>
              <a:spcBef>
                <a:spcPct val="50000"/>
              </a:spcBef>
            </a:pPr>
            <a:r>
              <a:rPr sz="2300" dirty="0">
                <a:latin typeface="Arial" panose="020B0604020202020204" pitchFamily="34" charset="0"/>
                <a:cs typeface="Arial" panose="020B0604020202020204" pitchFamily="34" charset="0"/>
              </a:rPr>
              <a:t>Verizon’s profit = $1000</a:t>
            </a:r>
            <a:endParaRPr sz="2300" dirty="0">
              <a:latin typeface="Arial" panose="020B0604020202020204" pitchFamily="34" charset="0"/>
              <a:ea typeface="Arial" panose="020B0604020202020204" pitchFamily="34" charset="0"/>
            </a:endParaRPr>
          </a:p>
        </p:txBody>
      </p:sp>
      <p:sp>
        <p:nvSpPr>
          <p:cNvPr id="198686" name="Text Box 30"/>
          <p:cNvSpPr txBox="1"/>
          <p:nvPr/>
        </p:nvSpPr>
        <p:spPr>
          <a:xfrm>
            <a:off x="1819276" y="869950"/>
            <a:ext cx="8266113" cy="884238"/>
          </a:xfrm>
          <a:prstGeom prst="rect">
            <a:avLst/>
          </a:prstGeom>
          <a:noFill/>
          <a:ln w="9525">
            <a:noFill/>
          </a:ln>
        </p:spPr>
        <p:txBody>
          <a:bodyPr/>
          <a:lstStyle/>
          <a:p>
            <a:pPr>
              <a:spcBef>
                <a:spcPct val="50000"/>
              </a:spcBef>
            </a:pPr>
            <a:r>
              <a:rPr sz="2600" dirty="0">
                <a:solidFill>
                  <a:srgbClr val="0000FF"/>
                </a:solidFill>
                <a:latin typeface="Arial" panose="020B0604020202020204" pitchFamily="34" charset="0"/>
                <a:cs typeface="Arial" panose="020B0604020202020204" pitchFamily="34" charset="0"/>
              </a:rPr>
              <a:t>Each firm’s dominant strategy:  renege on agreement, </a:t>
            </a:r>
            <a:br>
              <a:rPr sz="2600" dirty="0">
                <a:solidFill>
                  <a:srgbClr val="0000FF"/>
                </a:solidFill>
                <a:latin typeface="Arial" panose="020B0604020202020204" pitchFamily="34" charset="0"/>
                <a:cs typeface="Arial" panose="020B0604020202020204" pitchFamily="34" charset="0"/>
              </a:rPr>
            </a:br>
            <a:r>
              <a:rPr sz="2600" dirty="0">
                <a:solidFill>
                  <a:srgbClr val="0000FF"/>
                </a:solidFill>
                <a:latin typeface="Arial" panose="020B0604020202020204" pitchFamily="34" charset="0"/>
                <a:cs typeface="Arial" panose="020B0604020202020204" pitchFamily="34" charset="0"/>
              </a:rPr>
              <a:t>produce </a:t>
            </a:r>
            <a:r>
              <a:rPr sz="2600" b="1" i="1" dirty="0">
                <a:solidFill>
                  <a:srgbClr val="0000FF"/>
                </a:solidFill>
                <a:latin typeface="Arial" panose="020B0604020202020204" pitchFamily="34" charset="0"/>
                <a:cs typeface="Arial" panose="020B0604020202020204" pitchFamily="34" charset="0"/>
              </a:rPr>
              <a:t>Q</a:t>
            </a:r>
            <a:r>
              <a:rPr sz="2600" dirty="0">
                <a:solidFill>
                  <a:srgbClr val="0000FF"/>
                </a:solidFill>
                <a:latin typeface="Arial" panose="020B0604020202020204" pitchFamily="34" charset="0"/>
                <a:cs typeface="Arial" panose="020B0604020202020204" pitchFamily="34" charset="0"/>
              </a:rPr>
              <a:t> = 40.</a:t>
            </a:r>
            <a:endParaRPr sz="2600" dirty="0">
              <a:solidFill>
                <a:srgbClr val="0000FF"/>
              </a:solidFill>
              <a:latin typeface="Arial" panose="020B0604020202020204" pitchFamily="34" charset="0"/>
              <a:ea typeface="Arial" panose="020B0604020202020204" pitchFamily="34" charset="0"/>
            </a:endParaRPr>
          </a:p>
        </p:txBody>
      </p:sp>
      <p:sp>
        <p:nvSpPr>
          <p:cNvPr id="25621" name="FlagCount" hidden="1">
            <a:hlinkClick r:id="rId3" action="ppaction://hlinkfile"/>
          </p:cNvPr>
          <p:cNvSpPr/>
          <p:nvPr/>
        </p:nvSpPr>
        <p:spPr>
          <a:xfrm>
            <a:off x="9779000" y="254000"/>
            <a:ext cx="381000" cy="317500"/>
          </a:xfrm>
          <a:prstGeom prst="wedgeRoundRectCallout">
            <a:avLst>
              <a:gd name="adj1" fmla="val -43750"/>
              <a:gd name="adj2" fmla="val 70000"/>
              <a:gd name="adj3" fmla="val 16667"/>
            </a:avLst>
          </a:prstGeom>
          <a:solidFill>
            <a:schemeClr val="accent1">
              <a:alpha val="25098"/>
            </a:schemeClr>
          </a:solidFill>
          <a:ln w="19050" cap="flat" cmpd="sng">
            <a:solidFill>
              <a:schemeClr val="tx1"/>
            </a:solidFill>
            <a:prstDash val="solid"/>
            <a:miter/>
            <a:headEnd type="none" w="med" len="med"/>
            <a:tailEnd type="none" w="med" len="med"/>
          </a:ln>
        </p:spPr>
        <p:txBody>
          <a:bodyPr wrap="none" anchor="ctr"/>
          <a:lstStyle/>
          <a:p>
            <a:pPr algn="ctr"/>
            <a:r>
              <a:rPr sz="1400" b="1" dirty="0">
                <a:latin typeface="Tahoma" panose="020B0604030504040204" pitchFamily="34" charset="0"/>
                <a:cs typeface="Arial" panose="020B0604020202020204" pitchFamily="34" charset="0"/>
              </a:rPr>
              <a:t>0</a:t>
            </a:r>
            <a:endParaRPr sz="1400" b="1" dirty="0">
              <a:latin typeface="Tahoma" panose="020B0604030504040204" pitchFamily="34" charset="0"/>
              <a:ea typeface="Arial" panose="020B0604020202020204" pitchFamily="34" charset="0"/>
            </a:endParaRPr>
          </a:p>
        </p:txBody>
      </p:sp>
    </p:spTree>
    <p:extLst>
      <p:ext uri="{BB962C8B-B14F-4D97-AF65-F5344CB8AC3E}">
        <p14:creationId xmlns:p14="http://schemas.microsoft.com/office/powerpoint/2010/main" val="126195016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8686"/>
                                        </p:tgtEl>
                                        <p:attrNameLst>
                                          <p:attrName>style.visibility</p:attrName>
                                        </p:attrNameLst>
                                      </p:cBhvr>
                                      <p:to>
                                        <p:strVal val="visible"/>
                                      </p:to>
                                    </p:set>
                                    <p:animEffect transition="in" filter="dissolve">
                                      <p:cBhvr>
                                        <p:cTn id="7" dur="500"/>
                                        <p:tgtEl>
                                          <p:spTgt spid="1986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86" grpId="0"/>
    </p:bldLst>
  </p:timing>
</p:sld>
</file>

<file path=ppt/theme/theme1.xml><?xml version="1.0" encoding="utf-8"?>
<a:theme xmlns:a="http://schemas.openxmlformats.org/drawingml/2006/main" name="Cover and End Slide Master">
  <a:themeElements>
    <a:clrScheme name="Custom 2">
      <a:dk1>
        <a:sysClr val="windowText" lastClr="000000"/>
      </a:dk1>
      <a:lt1>
        <a:sysClr val="window" lastClr="FFFFFF"/>
      </a:lt1>
      <a:dk2>
        <a:srgbClr val="44546A"/>
      </a:dk2>
      <a:lt2>
        <a:srgbClr val="E7E6E6"/>
      </a:lt2>
      <a:accent1>
        <a:srgbClr val="FDBDC7"/>
      </a:accent1>
      <a:accent2>
        <a:srgbClr val="BE8BE2"/>
      </a:accent2>
      <a:accent3>
        <a:srgbClr val="96E5D8"/>
      </a:accent3>
      <a:accent4>
        <a:srgbClr val="85C2F8"/>
      </a:accent4>
      <a:accent5>
        <a:srgbClr val="BFBFBF"/>
      </a:accent5>
      <a:accent6>
        <a:srgbClr val="3F3F3F"/>
      </a:accent6>
      <a:hlink>
        <a:srgbClr val="FFFFFF"/>
      </a:hlink>
      <a:folHlink>
        <a:srgbClr val="FFFFFF"/>
      </a:folHlink>
    </a:clrScheme>
    <a:fontScheme name="MAX-THEME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tents Slide Master">
  <a:themeElements>
    <a:clrScheme name="ALLPPT-OPENED BOOK">
      <a:dk1>
        <a:sysClr val="windowText" lastClr="000000"/>
      </a:dk1>
      <a:lt1>
        <a:sysClr val="window" lastClr="FFFFFF"/>
      </a:lt1>
      <a:dk2>
        <a:srgbClr val="44546A"/>
      </a:dk2>
      <a:lt2>
        <a:srgbClr val="E7E6E6"/>
      </a:lt2>
      <a:accent1>
        <a:srgbClr val="FDBDC7"/>
      </a:accent1>
      <a:accent2>
        <a:srgbClr val="BE8BE2"/>
      </a:accent2>
      <a:accent3>
        <a:srgbClr val="96E5D8"/>
      </a:accent3>
      <a:accent4>
        <a:srgbClr val="85C2F8"/>
      </a:accent4>
      <a:accent5>
        <a:srgbClr val="BFBFBF"/>
      </a:accent5>
      <a:accent6>
        <a:srgbClr val="3F3F3F"/>
      </a:accent6>
      <a:hlink>
        <a:srgbClr val="0563C1"/>
      </a:hlink>
      <a:folHlink>
        <a:srgbClr val="954F72"/>
      </a:folHlink>
    </a:clrScheme>
    <a:fontScheme name="MAX-THEME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Section Break Slide Master">
  <a:themeElements>
    <a:clrScheme name="Allppt-Golden-Egg">
      <a:dk1>
        <a:sysClr val="windowText" lastClr="000000"/>
      </a:dk1>
      <a:lt1>
        <a:sysClr val="window" lastClr="FFFFFF"/>
      </a:lt1>
      <a:dk2>
        <a:srgbClr val="44546A"/>
      </a:dk2>
      <a:lt2>
        <a:srgbClr val="E7E6E6"/>
      </a:lt2>
      <a:accent1>
        <a:srgbClr val="FDBDC7"/>
      </a:accent1>
      <a:accent2>
        <a:srgbClr val="BE8BE2"/>
      </a:accent2>
      <a:accent3>
        <a:srgbClr val="96E5D8"/>
      </a:accent3>
      <a:accent4>
        <a:srgbClr val="85C2F8"/>
      </a:accent4>
      <a:accent5>
        <a:srgbClr val="BFBFBF"/>
      </a:accent5>
      <a:accent6>
        <a:srgbClr val="3F3F3F"/>
      </a:accent6>
      <a:hlink>
        <a:srgbClr val="0563C1"/>
      </a:hlink>
      <a:folHlink>
        <a:srgbClr val="954F72"/>
      </a:folHlink>
    </a:clrScheme>
    <a:fontScheme name="MAX-THEME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1917</TotalTime>
  <Words>3219</Words>
  <Application>Microsoft Office PowerPoint</Application>
  <PresentationFormat>Widescreen</PresentationFormat>
  <Paragraphs>408</Paragraphs>
  <Slides>27</Slides>
  <Notes>23</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27</vt:i4>
      </vt:variant>
    </vt:vector>
  </HeadingPairs>
  <TitlesOfParts>
    <vt:vector size="36" baseType="lpstr">
      <vt:lpstr>Arial Unicode MS</vt:lpstr>
      <vt:lpstr>AR JULIAN</vt:lpstr>
      <vt:lpstr>Arial</vt:lpstr>
      <vt:lpstr>Calibri</vt:lpstr>
      <vt:lpstr>Tahoma</vt:lpstr>
      <vt:lpstr>Wingdings</vt:lpstr>
      <vt:lpstr>Cover and End Slide Master</vt:lpstr>
      <vt:lpstr>Contents Slide Master</vt:lpstr>
      <vt:lpstr>Section Break Slide Master</vt:lpstr>
      <vt:lpstr>PowerPoint Presentation</vt:lpstr>
      <vt:lpstr>Game Theory</vt:lpstr>
      <vt:lpstr>Prisoners’ Dilemma Example</vt:lpstr>
      <vt:lpstr>Prisoners’ Dilemma Example</vt:lpstr>
      <vt:lpstr>Prisoners’ Dilemma Example</vt:lpstr>
      <vt:lpstr>EXAMPLE:  Cell Phone Duopoly in Smalltown</vt:lpstr>
      <vt:lpstr>EXAMPLE:  Cell Phone Duopoly in Smalltown</vt:lpstr>
      <vt:lpstr>Oligopolies as a Prisoners’ Dilemma</vt:lpstr>
      <vt:lpstr>T-Mobile &amp; Verizon in the Prisoners’ Dilemma</vt:lpstr>
      <vt:lpstr>The Equilibrium for an Oligopoly</vt:lpstr>
      <vt:lpstr>In the following, let the market demand curve be P = 70 - 2Q, and assume all sellers can produce at a constant marginal cost of c = 10, with zero fixed costs. </vt:lpstr>
      <vt:lpstr>PowerPoint Presentation</vt:lpstr>
      <vt:lpstr>Other Examples of the Prisoners’ Dilemma</vt:lpstr>
      <vt:lpstr>Other Examples of the Prisoners’ Dilemma</vt:lpstr>
      <vt:lpstr>Prisoners’ Dilemma and Society’s Welfare</vt:lpstr>
      <vt:lpstr>Another Example:  Negative Campaign Ads</vt:lpstr>
      <vt:lpstr>Another Example:  Negative Campaign Ads</vt:lpstr>
      <vt:lpstr>Another Example:  Negative Campaign Ads</vt:lpstr>
      <vt:lpstr>Why People Sometimes Cooperate</vt:lpstr>
      <vt:lpstr>Public Policy Toward Oligopolies</vt:lpstr>
      <vt:lpstr>Restraint of Trade and Antitrust Laws</vt:lpstr>
      <vt:lpstr>Controversies Over Antitrust Policy</vt:lpstr>
      <vt:lpstr>1. Resale Price Maintenance (“Fair Trade”)</vt:lpstr>
      <vt:lpstr>2. Predatory Pricing</vt:lpstr>
      <vt:lpstr>3. Tying</vt:lpstr>
      <vt:lpstr>CONCLUSION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Allppt.com;Googleslidesppt.com</dc:creator>
  <cp:lastModifiedBy>ENDANG PITALOKA</cp:lastModifiedBy>
  <cp:revision>172</cp:revision>
  <dcterms:created xsi:type="dcterms:W3CDTF">2018-04-24T17:14:44Z</dcterms:created>
  <dcterms:modified xsi:type="dcterms:W3CDTF">2019-08-27T08:46:01Z</dcterms:modified>
</cp:coreProperties>
</file>