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1"/>
  </p:sldMasterIdLst>
  <p:notesMasterIdLst>
    <p:notesMasterId r:id="rId38"/>
  </p:notesMasterIdLst>
  <p:sldIdLst>
    <p:sldId id="256" r:id="rId2"/>
    <p:sldId id="329" r:id="rId3"/>
    <p:sldId id="332" r:id="rId4"/>
    <p:sldId id="261" r:id="rId5"/>
    <p:sldId id="262" r:id="rId6"/>
    <p:sldId id="335" r:id="rId7"/>
    <p:sldId id="326" r:id="rId8"/>
    <p:sldId id="348" r:id="rId9"/>
    <p:sldId id="325" r:id="rId10"/>
    <p:sldId id="337" r:id="rId11"/>
    <p:sldId id="338" r:id="rId12"/>
    <p:sldId id="349" r:id="rId13"/>
    <p:sldId id="340" r:id="rId14"/>
    <p:sldId id="341" r:id="rId15"/>
    <p:sldId id="350" r:id="rId16"/>
    <p:sldId id="343" r:id="rId17"/>
    <p:sldId id="344" r:id="rId18"/>
    <p:sldId id="269" r:id="rId19"/>
    <p:sldId id="336" r:id="rId20"/>
    <p:sldId id="264" r:id="rId21"/>
    <p:sldId id="351" r:id="rId22"/>
    <p:sldId id="303" r:id="rId23"/>
    <p:sldId id="347" r:id="rId24"/>
    <p:sldId id="304" r:id="rId25"/>
    <p:sldId id="305" r:id="rId26"/>
    <p:sldId id="274" r:id="rId27"/>
    <p:sldId id="328" r:id="rId28"/>
    <p:sldId id="275" r:id="rId29"/>
    <p:sldId id="352" r:id="rId30"/>
    <p:sldId id="307" r:id="rId31"/>
    <p:sldId id="353" r:id="rId32"/>
    <p:sldId id="354" r:id="rId33"/>
    <p:sldId id="276" r:id="rId34"/>
    <p:sldId id="277" r:id="rId35"/>
    <p:sldId id="282" r:id="rId36"/>
    <p:sldId id="315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FF33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30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1440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E881F0D5-989E-475C-AC29-73A7E80B7F2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232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9596C3-A7A6-402D-8CC0-A2889461A897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7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65FF2D-6321-4AD3-9A7C-505E1C8A7589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360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405C7E-FD6F-4501-8FC7-2C5A99A588F8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5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5241BD-50B9-4999-BD7D-72042E185016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2257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589A8A-ADFA-4A85-98D0-5FF41B8F280E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41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E32E1A-6B33-4B30-B7B2-E31E59A4F13F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38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3D127E-38CA-4648-91F8-E62AE4C79815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83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3B558C-6F74-4981-A904-F09EBE94398A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7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324911-E6B1-47C5-94C7-14252DB9A271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7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10A488-A1D8-42B1-86C6-AC3A2399C553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25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EFE229-3471-4764-9ECB-5D6E57D84F4B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26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19BB90-FD83-4C48-82D4-4E1540A290B2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656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9CC26C-3C57-4F4D-82B2-7FDA93AE28F2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96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F55BF6-12E1-4245-B63C-A8EFC95282B5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92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E03D9B-49D2-4D40-A339-07F64CB432F1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92622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A41F35-1474-4A88-8363-1B3F3960D4EE}" type="slidenum">
              <a:rPr lang="en-US" altLang="id-ID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46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4BB0CF5-560C-4B06-AA0F-5979DE27D410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658405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051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173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016784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025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752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2DD1-86C0-4C20-A2BA-E9D9F055D104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6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53DA-36C9-443F-BC99-5FF76E12AD7A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E10F-C7E0-461C-8235-216501F1DA03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172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D907-4EBA-4150-B845-60686FF33E22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1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1FAD-55A6-4590-85AE-8DF4C5020417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3654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D454-D9BF-4F15-866F-C6E30076114D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3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91D-BD91-4A6D-AE8C-3D97911126F0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8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CBE8-B658-4FAD-92A7-BBEA086EFC77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374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1833-D479-434C-AD13-0F13A044B717}" type="slidenum">
              <a:rPr lang="en-US" altLang="id-ID" smtClean="0"/>
              <a:pPr/>
              <a:t>‹#›</a:t>
            </a:fld>
            <a:endParaRPr lang="en-US" alt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767A-2550-4346-83B5-F5E75552D199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6589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7F0CD3-E5C6-4F7B-956A-919E6C5D80B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2198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Times New Roman" charset="0"/>
              </a:rPr>
              <a:t>Consumer </a:t>
            </a:r>
            <a:r>
              <a:rPr lang="en-US" sz="3600" dirty="0" smtClean="0">
                <a:cs typeface="Times New Roman" charset="0"/>
              </a:rPr>
              <a:t>Preferences </a:t>
            </a:r>
            <a:br>
              <a:rPr lang="en-US" sz="3600" dirty="0" smtClean="0">
                <a:cs typeface="Times New Roman" charset="0"/>
              </a:rPr>
            </a:br>
            <a:r>
              <a:rPr lang="en-US" sz="3600" dirty="0" smtClean="0">
                <a:cs typeface="Times New Roman" charset="0"/>
              </a:rPr>
              <a:t>and the Concept of Utility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Ordinal vs Cardinal Example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/>
              <a:t>Students take an exam.  After the exam, the students are 	ranked according to their performance.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/>
              <a:t>An </a:t>
            </a:r>
            <a:r>
              <a:rPr lang="en-US" u="sng" dirty="0" smtClean="0"/>
              <a:t>ordinal</a:t>
            </a:r>
            <a:r>
              <a:rPr lang="en-US" dirty="0" smtClean="0"/>
              <a:t> ranking lists the students in order of their performance (i.e., Harry did best, Joe did second best, Betty did third best, and so on).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/>
              <a:t>A </a:t>
            </a:r>
            <a:r>
              <a:rPr lang="en-US" u="sng" dirty="0" smtClean="0"/>
              <a:t>cardinal</a:t>
            </a:r>
            <a:r>
              <a:rPr lang="en-US" dirty="0" smtClean="0"/>
              <a:t> ranking gives the grade of the exam, based on an absolute grading standard (i.e., Harry got 50, Joe got 100, so Joe did 2 times better than Harry).</a:t>
            </a:r>
            <a:r>
              <a:rPr lang="en-US" i="1" dirty="0" smtClean="0"/>
              <a:t> 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0958BF-E0B2-4B14-8FAE-88FF7BAD7CC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Utility Function</a:t>
            </a:r>
          </a:p>
        </p:txBody>
      </p:sp>
      <p:sp>
        <p:nvSpPr>
          <p:cNvPr id="115723" name="Rectangle 11"/>
          <p:cNvSpPr>
            <a:spLocks noGrp="1" noChangeArrowheads="1"/>
          </p:cNvSpPr>
          <p:nvPr>
            <p:ph idx="1"/>
          </p:nvPr>
        </p:nvSpPr>
        <p:spPr>
          <a:xfrm>
            <a:off x="755576" y="2303643"/>
            <a:ext cx="8229600" cy="1223962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/>
              <a:t>Utility Function: measures the level of satisfaction that a consumer receives from any basket of goods.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33E5A9-A332-4E39-9753-D86F79DE648D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1242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11188" y="5445125"/>
            <a:ext cx="81549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charset="0"/>
                <a:cs typeface="Times New Roman" charset="0"/>
              </a:rPr>
              <a:t>Utility is an </a:t>
            </a:r>
            <a:r>
              <a:rPr lang="en-US" sz="2400" b="1" dirty="0">
                <a:latin typeface="+mn-lt"/>
                <a:ea typeface="ＭＳ Ｐゴシック" charset="0"/>
                <a:cs typeface="Times New Roman" charset="0"/>
              </a:rPr>
              <a:t>ordinal</a:t>
            </a:r>
            <a:r>
              <a:rPr lang="en-US" sz="2400" dirty="0">
                <a:latin typeface="+mn-lt"/>
                <a:ea typeface="ＭＳ Ｐゴシック" charset="0"/>
                <a:cs typeface="Times New Roman" charset="0"/>
              </a:rPr>
              <a:t> concept: the precise magnitude of the number that the function assigns has no significance.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692275" y="3141663"/>
            <a:ext cx="55435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2800"/>
              <a:t>U=F(x</a:t>
            </a:r>
            <a:r>
              <a:rPr lang="en-US" altLang="id-ID" sz="2800" baseline="-25000"/>
              <a:t>1</a:t>
            </a:r>
            <a:r>
              <a:rPr lang="en-US" altLang="id-ID" sz="2800"/>
              <a:t>,x</a:t>
            </a:r>
            <a:r>
              <a:rPr lang="en-US" altLang="id-ID" sz="2800" baseline="-25000"/>
              <a:t>2</a:t>
            </a:r>
            <a:r>
              <a:rPr lang="en-US" altLang="id-ID" sz="2800"/>
              <a:t>,x</a:t>
            </a:r>
            <a:r>
              <a:rPr lang="en-US" altLang="id-ID" sz="2800" baseline="-25000"/>
              <a:t>3</a:t>
            </a:r>
            <a:r>
              <a:rPr lang="en-US" altLang="id-ID" sz="2800"/>
              <a:t>, ….., x</a:t>
            </a:r>
            <a:r>
              <a:rPr lang="en-US" altLang="id-ID" sz="2800" baseline="-25000"/>
              <a:t>n</a:t>
            </a:r>
            <a:r>
              <a:rPr lang="en-US" altLang="id-ID" sz="2800"/>
              <a:t>), where the x</a:t>
            </a:r>
            <a:r>
              <a:rPr lang="ja-JP" altLang="en-US" sz="2800"/>
              <a:t>’</a:t>
            </a:r>
            <a:r>
              <a:rPr lang="en-US" altLang="ja-JP" sz="2800"/>
              <a:t>s are quantities of n goods that might be consumed in a period</a:t>
            </a:r>
          </a:p>
          <a:p>
            <a:pPr>
              <a:spcBef>
                <a:spcPct val="50000"/>
              </a:spcBef>
            </a:pPr>
            <a:r>
              <a:rPr lang="en-US" altLang="id-ID" sz="2800" b="1"/>
              <a:t>Is utility ordinal or cardinal?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Times New Roman" charset="0"/>
              </a:rPr>
              <a:t>Difference in magnitudes of utility have no interpretation </a:t>
            </a:r>
            <a:r>
              <a:rPr lang="en-US" sz="2800" i="1" dirty="0" smtClean="0">
                <a:cs typeface="Times New Roman" charset="0"/>
              </a:rPr>
              <a:t>per se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Times New Roman" charset="0"/>
              </a:rPr>
              <a:t>utility not comparable across individuals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Times New Roman" charset="0"/>
              </a:rPr>
              <a:t>any transformation of a utility function that preserves the original ranking of bundles is an equally good representation of preferences.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B8D7E8-708A-44B0-826C-8757C6F0D2D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Utility Function (one good in utility)</a:t>
            </a:r>
            <a:br>
              <a:rPr lang="en-US" dirty="0" smtClean="0"/>
            </a:br>
            <a:r>
              <a:rPr lang="en-US" sz="3000" dirty="0" smtClean="0"/>
              <a:t>Are the assumptions on preferences meet?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59882-EB22-4B34-9976-E2425C5677C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2124075" y="5300663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V="1">
            <a:off x="2124075" y="18446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40" name="Arc 8"/>
          <p:cNvSpPr>
            <a:spLocks/>
          </p:cNvSpPr>
          <p:nvPr/>
        </p:nvSpPr>
        <p:spPr bwMode="auto">
          <a:xfrm rot="10800000" flipV="1">
            <a:off x="2124075" y="2349500"/>
            <a:ext cx="3384550" cy="2951163"/>
          </a:xfrm>
          <a:custGeom>
            <a:avLst/>
            <a:gdLst>
              <a:gd name="T0" fmla="*/ 0 w 21600"/>
              <a:gd name="T1" fmla="*/ 0 h 21600"/>
              <a:gd name="T2" fmla="*/ 3384550 w 21600"/>
              <a:gd name="T3" fmla="*/ 2951163 h 21600"/>
              <a:gd name="T4" fmla="*/ 0 w 21600"/>
              <a:gd name="T5" fmla="*/ 29511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5795963" y="2060575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U(y) = y</a:t>
            </a:r>
            <a:r>
              <a:rPr lang="en-US" sz="2400" baseline="30000">
                <a:latin typeface="Arial" charset="0"/>
                <a:ea typeface="ＭＳ Ｐゴシック" charset="0"/>
              </a:rPr>
              <a:t>.5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268538" y="5635625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Arial" charset="0"/>
                <a:ea typeface="ＭＳ Ｐゴシック" charset="0"/>
              </a:rPr>
              <a:t>y, weekly consumption of muffins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0" y="1412875"/>
            <a:ext cx="1657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Arial" charset="0"/>
                <a:ea typeface="ＭＳ Ｐゴシック" charset="0"/>
              </a:rPr>
              <a:t>U(y): total utility of muffins</a:t>
            </a:r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2555875" y="37893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3276600" y="29972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4140200" y="2563813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2555875" y="37893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3276600" y="31416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4140200" y="27082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>
            <a:off x="2627313" y="378936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 flipH="1">
            <a:off x="2124075" y="37893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>
            <a:off x="3348038" y="3068638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 flipH="1">
            <a:off x="2124075" y="30686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>
            <a:off x="4211638" y="2565400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 flipH="1">
            <a:off x="2124075" y="25654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2484438" y="5300663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3205163" y="5300663"/>
            <a:ext cx="43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3997325" y="5300663"/>
            <a:ext cx="28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20862" name="Text Box 30"/>
          <p:cNvSpPr txBox="1">
            <a:spLocks noChangeArrowheads="1"/>
          </p:cNvSpPr>
          <p:nvPr/>
        </p:nvSpPr>
        <p:spPr bwMode="auto">
          <a:xfrm>
            <a:off x="1473200" y="3573463"/>
            <a:ext cx="72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1.0</a:t>
            </a:r>
          </a:p>
        </p:txBody>
      </p:sp>
      <p:sp>
        <p:nvSpPr>
          <p:cNvPr id="120863" name="Text Box 31"/>
          <p:cNvSpPr txBox="1">
            <a:spLocks noChangeArrowheads="1"/>
          </p:cNvSpPr>
          <p:nvPr/>
        </p:nvSpPr>
        <p:spPr bwMode="auto">
          <a:xfrm>
            <a:off x="1476375" y="2852738"/>
            <a:ext cx="72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1.5</a:t>
            </a:r>
          </a:p>
        </p:txBody>
      </p: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1258888" y="22764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1.75</a:t>
            </a:r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 flipH="1">
            <a:off x="2195513" y="3357563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66" name="Line 34"/>
          <p:cNvSpPr>
            <a:spLocks noChangeShapeType="1"/>
          </p:cNvSpPr>
          <p:nvPr/>
        </p:nvSpPr>
        <p:spPr bwMode="auto">
          <a:xfrm flipV="1">
            <a:off x="3635375" y="2276475"/>
            <a:ext cx="14414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797" name="TextBox 1"/>
          <p:cNvSpPr txBox="1">
            <a:spLocks noChangeArrowheads="1"/>
          </p:cNvSpPr>
          <p:nvPr/>
        </p:nvSpPr>
        <p:spPr bwMode="auto">
          <a:xfrm>
            <a:off x="395288" y="6092825"/>
            <a:ext cx="770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1800"/>
              <a:t>Slopes on A and C give marginal utility – each additional unit makes person happy but by less than the previous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409" y="690563"/>
            <a:ext cx="6798734" cy="1303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Marginal Utility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 smtClean="0"/>
              <a:t>Marginal Utility: Rate at which total utility changes as the level of consumption rises.</a:t>
            </a:r>
          </a:p>
          <a:p>
            <a:pPr eaLnBrk="1" hangingPunct="1">
              <a:buSzPct val="101000"/>
              <a:buFont typeface="Wingdings" charset="2"/>
              <a:buChar char="§"/>
              <a:defRPr/>
            </a:pPr>
            <a:r>
              <a:rPr lang="en-US" dirty="0" smtClean="0"/>
              <a:t>Each new muffin makes you happier, but makes you happier by smaller and smaller amount.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6DFA72-126D-4651-ADB6-719F11058BB9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900113" y="4292600"/>
          <a:ext cx="67675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2908300" imgH="419100" progId="Equation.DSMT4">
                  <p:embed/>
                </p:oleObj>
              </mc:Choice>
              <mc:Fallback>
                <p:oleObj name="Equation" r:id="rId3" imgW="29083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92600"/>
                        <a:ext cx="67675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Marginal Utility (more than one good)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id-ID" smtClean="0">
                <a:cs typeface="Times New Roman" panose="02020603050405020304" pitchFamily="18" charset="0"/>
              </a:rPr>
              <a:t>The </a:t>
            </a:r>
            <a:r>
              <a:rPr lang="en-US" altLang="id-ID" b="1" smtClean="0">
                <a:cs typeface="Times New Roman" panose="02020603050405020304" pitchFamily="18" charset="0"/>
              </a:rPr>
              <a:t>marginal utility</a:t>
            </a:r>
            <a:r>
              <a:rPr lang="en-US" altLang="id-ID" smtClean="0">
                <a:cs typeface="Times New Roman" panose="02020603050405020304" pitchFamily="18" charset="0"/>
              </a:rPr>
              <a:t>: of a good, x, is the additional utility that the consumer gets from consuming a little more of x when the consumption of all the other goods in the consumer</a:t>
            </a:r>
            <a:r>
              <a:rPr lang="en-US" altLang="en-US" smtClean="0">
                <a:cs typeface="Times New Roman" panose="02020603050405020304" pitchFamily="18" charset="0"/>
              </a:rPr>
              <a:t>’</a:t>
            </a:r>
            <a:r>
              <a:rPr lang="en-US" altLang="id-ID" smtClean="0">
                <a:cs typeface="Times New Roman" panose="02020603050405020304" pitchFamily="18" charset="0"/>
              </a:rPr>
              <a:t>s basket remain constant.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d-ID" sz="2800" smtClean="0">
                <a:sym typeface="Symbol" panose="05050102010706020507" pitchFamily="18" charset="2"/>
              </a:rPr>
              <a:t></a:t>
            </a:r>
            <a:r>
              <a:rPr lang="en-US" altLang="id-ID" sz="2800" smtClean="0"/>
              <a:t>U/</a:t>
            </a:r>
            <a:r>
              <a:rPr lang="en-US" altLang="id-ID" sz="2800" smtClean="0">
                <a:sym typeface="Symbol" panose="05050102010706020507" pitchFamily="18" charset="2"/>
              </a:rPr>
              <a:t></a:t>
            </a:r>
            <a:r>
              <a:rPr lang="en-US" altLang="id-ID" sz="2800" smtClean="0"/>
              <a:t>x (y held constant) = MU</a:t>
            </a:r>
            <a:r>
              <a:rPr lang="en-US" altLang="id-ID" sz="2800" baseline="-30000" smtClean="0">
                <a:sym typeface="Symbol" panose="05050102010706020507" pitchFamily="18" charset="2"/>
              </a:rPr>
              <a:t>x</a:t>
            </a:r>
            <a:r>
              <a:rPr lang="en-US" altLang="id-ID" sz="2800" smtClean="0">
                <a:sym typeface="Symbol" panose="05050102010706020507" pitchFamily="18" charset="2"/>
              </a:rPr>
              <a:t>=</a:t>
            </a:r>
            <a:r>
              <a:rPr lang="en-US" altLang="id-ID" sz="2800" smtClean="0">
                <a:cs typeface="Times New Roman" panose="02020603050405020304" pitchFamily="18" charset="0"/>
                <a:sym typeface="Symbol" panose="05050102010706020507" pitchFamily="18" charset="2"/>
              </a:rPr>
              <a:t>∂</a:t>
            </a:r>
            <a:r>
              <a:rPr lang="en-US" altLang="id-ID" sz="2800" smtClean="0">
                <a:sym typeface="Symbol" panose="05050102010706020507" pitchFamily="18" charset="2"/>
              </a:rPr>
              <a:t> U/</a:t>
            </a:r>
            <a:r>
              <a:rPr lang="en-US" altLang="id-ID" sz="2800" smtClean="0">
                <a:cs typeface="Times New Roman" panose="02020603050405020304" pitchFamily="18" charset="0"/>
                <a:sym typeface="Symbol" panose="05050102010706020507" pitchFamily="18" charset="2"/>
              </a:rPr>
              <a:t>∂</a:t>
            </a:r>
            <a:r>
              <a:rPr lang="en-US" altLang="id-ID" sz="2800" smtClean="0">
                <a:sym typeface="Symbol" panose="05050102010706020507" pitchFamily="18" charset="2"/>
              </a:rPr>
              <a:t> x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id-ID" sz="2800" smtClean="0">
                <a:sym typeface="Symbol" panose="05050102010706020507" pitchFamily="18" charset="2"/>
              </a:rPr>
              <a:t>  </a:t>
            </a:r>
            <a:r>
              <a:rPr lang="en-US" altLang="id-ID" sz="2800" smtClean="0"/>
              <a:t>U/</a:t>
            </a:r>
            <a:r>
              <a:rPr lang="en-US" altLang="id-ID" sz="2800" smtClean="0">
                <a:sym typeface="Symbol" panose="05050102010706020507" pitchFamily="18" charset="2"/>
              </a:rPr>
              <a:t></a:t>
            </a:r>
            <a:r>
              <a:rPr lang="en-US" altLang="id-ID" sz="2800" smtClean="0"/>
              <a:t>y (x held constant) = MU</a:t>
            </a:r>
            <a:r>
              <a:rPr lang="en-US" altLang="id-ID" sz="2800" baseline="-30000" smtClean="0">
                <a:sym typeface="Symbol" panose="05050102010706020507" pitchFamily="18" charset="2"/>
              </a:rPr>
              <a:t>y</a:t>
            </a:r>
            <a:r>
              <a:rPr lang="en-US" altLang="id-ID" sz="2800" smtClean="0">
                <a:sym typeface="Symbol" panose="05050102010706020507" pitchFamily="18" charset="2"/>
              </a:rPr>
              <a:t> =∂ U/∂ y</a:t>
            </a:r>
          </a:p>
          <a:p>
            <a:pPr eaLnBrk="1" hangingPunct="1"/>
            <a:r>
              <a:rPr lang="en-US" altLang="id-ID" smtClean="0">
                <a:cs typeface="Times New Roman" panose="02020603050405020304" pitchFamily="18" charset="0"/>
              </a:rPr>
              <a:t>…or…the marginal utility of x is the slope of the utility function with respect to x.</a:t>
            </a:r>
          </a:p>
          <a:p>
            <a:r>
              <a:rPr lang="en-US" altLang="id-ID" smtClean="0">
                <a:cs typeface="Times New Roman" panose="02020603050405020304" pitchFamily="18" charset="0"/>
              </a:rPr>
              <a:t> The principle of </a:t>
            </a:r>
            <a:r>
              <a:rPr lang="en-US" altLang="id-ID" b="1" smtClean="0">
                <a:cs typeface="Times New Roman" panose="02020603050405020304" pitchFamily="18" charset="0"/>
              </a:rPr>
              <a:t>diminishing marginal utility</a:t>
            </a:r>
            <a:r>
              <a:rPr lang="en-US" altLang="id-ID" smtClean="0">
                <a:cs typeface="Times New Roman" panose="02020603050405020304" pitchFamily="18" charset="0"/>
              </a:rPr>
              <a:t>:  </a:t>
            </a:r>
            <a:r>
              <a:rPr lang="en-US" altLang="id-ID" smtClean="0">
                <a:cs typeface="Tahoma" panose="020B0604030504040204" pitchFamily="34" charset="0"/>
              </a:rPr>
              <a:t>states that the marginal utility falls as the consumer consumes more of a good</a:t>
            </a:r>
            <a:endParaRPr lang="en-US" altLang="id-ID" smtClean="0">
              <a:cs typeface="Times New Roman" panose="02020603050405020304" pitchFamily="18" charset="0"/>
            </a:endParaRPr>
          </a:p>
          <a:p>
            <a:endParaRPr lang="en-US" altLang="id-ID" smtClean="0">
              <a:cs typeface="Times New Roman" panose="02020603050405020304" pitchFamily="18" charset="0"/>
            </a:endParaRPr>
          </a:p>
          <a:p>
            <a:endParaRPr lang="en-US" altLang="id-ID" sz="2800" smtClean="0">
              <a:latin typeface="Times New Roman" panose="02020603050405020304" pitchFamily="18" charset="0"/>
            </a:endParaRPr>
          </a:p>
          <a:p>
            <a:endParaRPr lang="en-US" altLang="id-ID" sz="2800" smtClean="0">
              <a:sym typeface="Symbol" panose="05050102010706020507" pitchFamily="18" charset="2"/>
            </a:endParaRPr>
          </a:p>
          <a:p>
            <a:pPr eaLnBrk="1" hangingPunct="1"/>
            <a:endParaRPr lang="en-US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6E9002-C28C-4746-8755-29D20B948D92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Marginal Utility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D5094A-6938-4E8E-BFF8-71A0BCCC0BC8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2124075" y="5300663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2124075" y="18446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268538" y="5635625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Arial" charset="0"/>
                <a:ea typeface="ＭＳ Ｐゴシック" charset="0"/>
              </a:rPr>
              <a:t>y, weekly consumption of muffins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0" y="1412875"/>
            <a:ext cx="1657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Arial" charset="0"/>
                <a:ea typeface="ＭＳ Ｐゴシック" charset="0"/>
              </a:rPr>
              <a:t>MU(y): marginal utility of muffins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2411413" y="5300663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1     2      3</a:t>
            </a:r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258888" y="2636838"/>
            <a:ext cx="936625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1.00</a:t>
            </a:r>
          </a:p>
          <a:p>
            <a:pPr>
              <a:spcBef>
                <a:spcPct val="50000"/>
              </a:spcBef>
              <a:defRPr/>
            </a:pPr>
            <a:endParaRPr lang="en-US" sz="24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.50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.25</a:t>
            </a:r>
          </a:p>
        </p:txBody>
      </p:sp>
      <p:sp>
        <p:nvSpPr>
          <p:cNvPr id="125981" name="Arc 29"/>
          <p:cNvSpPr>
            <a:spLocks/>
          </p:cNvSpPr>
          <p:nvPr/>
        </p:nvSpPr>
        <p:spPr bwMode="auto">
          <a:xfrm rot="10800000">
            <a:off x="2627313" y="2349500"/>
            <a:ext cx="2146300" cy="2519363"/>
          </a:xfrm>
          <a:custGeom>
            <a:avLst/>
            <a:gdLst>
              <a:gd name="T0" fmla="*/ 0 w 22209"/>
              <a:gd name="T1" fmla="*/ 1035 h 21918"/>
              <a:gd name="T2" fmla="*/ 2146107 w 22209"/>
              <a:gd name="T3" fmla="*/ 2519363 h 21918"/>
              <a:gd name="T4" fmla="*/ 58854 w 22209"/>
              <a:gd name="T5" fmla="*/ 2482811 h 219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09" h="21918" fill="none" extrusionOk="0">
                <a:moveTo>
                  <a:pt x="-1" y="8"/>
                </a:moveTo>
                <a:cubicBezTo>
                  <a:pt x="202" y="2"/>
                  <a:pt x="405" y="-1"/>
                  <a:pt x="609" y="-1"/>
                </a:cubicBezTo>
                <a:cubicBezTo>
                  <a:pt x="12538" y="0"/>
                  <a:pt x="22209" y="9670"/>
                  <a:pt x="22209" y="21600"/>
                </a:cubicBezTo>
                <a:cubicBezTo>
                  <a:pt x="22209" y="21706"/>
                  <a:pt x="22208" y="21812"/>
                  <a:pt x="22206" y="21917"/>
                </a:cubicBezTo>
              </a:path>
              <a:path w="22209" h="21918" stroke="0" extrusionOk="0">
                <a:moveTo>
                  <a:pt x="-1" y="8"/>
                </a:moveTo>
                <a:cubicBezTo>
                  <a:pt x="202" y="2"/>
                  <a:pt x="405" y="-1"/>
                  <a:pt x="609" y="-1"/>
                </a:cubicBezTo>
                <a:cubicBezTo>
                  <a:pt x="12538" y="0"/>
                  <a:pt x="22209" y="9670"/>
                  <a:pt x="22209" y="21600"/>
                </a:cubicBezTo>
                <a:cubicBezTo>
                  <a:pt x="22209" y="21706"/>
                  <a:pt x="22208" y="21812"/>
                  <a:pt x="22206" y="21917"/>
                </a:cubicBezTo>
                <a:lnTo>
                  <a:pt x="609" y="21600"/>
                </a:lnTo>
                <a:lnTo>
                  <a:pt x="-1" y="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 flipV="1">
            <a:off x="2627313" y="28527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H="1">
            <a:off x="2124075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H="1" flipV="1">
            <a:off x="3132138" y="40052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86" name="Line 34"/>
          <p:cNvSpPr>
            <a:spLocks noChangeShapeType="1"/>
          </p:cNvSpPr>
          <p:nvPr/>
        </p:nvSpPr>
        <p:spPr bwMode="auto">
          <a:xfrm flipH="1">
            <a:off x="2124075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87" name="Line 35"/>
          <p:cNvSpPr>
            <a:spLocks noChangeShapeType="1"/>
          </p:cNvSpPr>
          <p:nvPr/>
        </p:nvSpPr>
        <p:spPr bwMode="auto">
          <a:xfrm>
            <a:off x="3851275" y="46529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88" name="Line 36"/>
          <p:cNvSpPr>
            <a:spLocks noChangeShapeType="1"/>
          </p:cNvSpPr>
          <p:nvPr/>
        </p:nvSpPr>
        <p:spPr bwMode="auto">
          <a:xfrm flipH="1">
            <a:off x="2124075" y="45815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89" name="Text Box 37"/>
          <p:cNvSpPr txBox="1">
            <a:spLocks noChangeArrowheads="1"/>
          </p:cNvSpPr>
          <p:nvPr/>
        </p:nvSpPr>
        <p:spPr bwMode="auto">
          <a:xfrm>
            <a:off x="3617913" y="1893034"/>
            <a:ext cx="56165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-If more is always better: marginal utility must always be positive.</a:t>
            </a:r>
          </a:p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-Diminishing marginal utility</a:t>
            </a:r>
          </a:p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-A positive marginal utility means you like the good. Otherwise you would get  zero or perhaps negative marginal utility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7" y="348198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Utility </a:t>
            </a:r>
            <a:r>
              <a:rPr lang="en-US" dirty="0"/>
              <a:t>F</a:t>
            </a:r>
            <a:r>
              <a:rPr lang="en-US" dirty="0" smtClean="0"/>
              <a:t>unction and Indifference Curve (2 good example)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6C8B3-7C22-421A-8EFE-E0495173996D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pic>
        <p:nvPicPr>
          <p:cNvPr id="38915" name="Picture 4" descr="fig3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05" y="1844675"/>
            <a:ext cx="5636964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7092950" y="1628775"/>
            <a:ext cx="2051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latin typeface="Arial" charset="0"/>
                <a:ea typeface="ＭＳ Ｐゴシック" charset="0"/>
              </a:rPr>
              <a:t>Indifference curve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5724525" y="1844675"/>
            <a:ext cx="12954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>
            <a:off x="6732588" y="2349500"/>
            <a:ext cx="503237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Rectangle 17"/>
          <p:cNvSpPr>
            <a:spLocks noGrp="1" noChangeArrowheads="1"/>
          </p:cNvSpPr>
          <p:nvPr>
            <p:ph type="title"/>
          </p:nvPr>
        </p:nvSpPr>
        <p:spPr>
          <a:xfrm>
            <a:off x="571500" y="514351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Indifference Curve (IC)</a:t>
            </a:r>
            <a:br>
              <a:rPr lang="en-US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44D815-1C0E-4A3D-B298-127AFC367CD0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40962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458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id-ID" sz="800" kern="10" spc="-8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622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971550" y="6021388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1042988" y="1844675"/>
            <a:ext cx="0" cy="417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3" name="Arc 9"/>
          <p:cNvSpPr>
            <a:spLocks/>
          </p:cNvSpPr>
          <p:nvPr/>
        </p:nvSpPr>
        <p:spPr bwMode="auto">
          <a:xfrm>
            <a:off x="1717675" y="3203575"/>
            <a:ext cx="2876550" cy="2584450"/>
          </a:xfrm>
          <a:custGeom>
            <a:avLst/>
            <a:gdLst>
              <a:gd name="T0" fmla="*/ 2695374 w 21323"/>
              <a:gd name="T1" fmla="*/ 2584450 h 21558"/>
              <a:gd name="T2" fmla="*/ 0 w 21323"/>
              <a:gd name="T3" fmla="*/ 413718 h 21558"/>
              <a:gd name="T4" fmla="*/ 2876550 w 21323"/>
              <a:gd name="T5" fmla="*/ 0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3" h="21558" fill="none" extrusionOk="0">
                <a:moveTo>
                  <a:pt x="19979" y="21558"/>
                </a:moveTo>
                <a:cubicBezTo>
                  <a:pt x="9907" y="20930"/>
                  <a:pt x="1612" y="13412"/>
                  <a:pt x="0" y="3450"/>
                </a:cubicBezTo>
              </a:path>
              <a:path w="21323" h="21558" stroke="0" extrusionOk="0">
                <a:moveTo>
                  <a:pt x="19979" y="21558"/>
                </a:moveTo>
                <a:cubicBezTo>
                  <a:pt x="9907" y="20930"/>
                  <a:pt x="1612" y="13412"/>
                  <a:pt x="0" y="3450"/>
                </a:cubicBezTo>
                <a:lnTo>
                  <a:pt x="21323" y="0"/>
                </a:lnTo>
                <a:lnTo>
                  <a:pt x="19979" y="2155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171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r>
              <a:rPr lang="en-GB" sz="2400" b="1">
                <a:latin typeface="Times New Roman" charset="0"/>
                <a:ea typeface="ＭＳ Ｐゴシック" charset="0"/>
              </a:rPr>
              <a:t> for U=4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146925" y="6137275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food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11188" y="981075"/>
            <a:ext cx="131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Clothing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851275" y="1628775"/>
            <a:ext cx="460851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2 good graph (keeps it simple) 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- Along curve consumer is indifferent between each of the bundles of food and clothing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Same level of utility for bundle A, B, and C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908175" y="42211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2411413" y="4868863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059113" y="53736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979613" y="393382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7313" y="458152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132138" y="501332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Indifference Map: 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E25565-4984-4186-8754-E1B1F04C76B4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458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id-ID" sz="800" kern="10" spc="-8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3622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971550" y="6021388"/>
            <a:ext cx="6048375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 flipV="1">
            <a:off x="1042988" y="2276475"/>
            <a:ext cx="0" cy="381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647" name="Arc 7"/>
          <p:cNvSpPr>
            <a:spLocks/>
          </p:cNvSpPr>
          <p:nvPr/>
        </p:nvSpPr>
        <p:spPr bwMode="auto">
          <a:xfrm>
            <a:off x="1717675" y="3203575"/>
            <a:ext cx="2876550" cy="2589213"/>
          </a:xfrm>
          <a:custGeom>
            <a:avLst/>
            <a:gdLst>
              <a:gd name="T0" fmla="*/ 2873447 w 21323"/>
              <a:gd name="T1" fmla="*/ 2589213 h 21600"/>
              <a:gd name="T2" fmla="*/ 0 w 21323"/>
              <a:gd name="T3" fmla="*/ 413675 h 21600"/>
              <a:gd name="T4" fmla="*/ 2876550 w 2132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3" h="21600" fill="none" extrusionOk="0">
                <a:moveTo>
                  <a:pt x="21300" y="21599"/>
                </a:moveTo>
                <a:cubicBezTo>
                  <a:pt x="10711" y="21588"/>
                  <a:pt x="1692" y="13903"/>
                  <a:pt x="0" y="3450"/>
                </a:cubicBezTo>
              </a:path>
              <a:path w="21323" h="21600" stroke="0" extrusionOk="0">
                <a:moveTo>
                  <a:pt x="21300" y="21599"/>
                </a:moveTo>
                <a:cubicBezTo>
                  <a:pt x="10711" y="21588"/>
                  <a:pt x="1692" y="13903"/>
                  <a:pt x="0" y="3450"/>
                </a:cubicBezTo>
                <a:lnTo>
                  <a:pt x="21323" y="0"/>
                </a:lnTo>
                <a:lnTo>
                  <a:pt x="21300" y="2159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48" name="Arc 8"/>
          <p:cNvSpPr>
            <a:spLocks/>
          </p:cNvSpPr>
          <p:nvPr/>
        </p:nvSpPr>
        <p:spPr bwMode="auto">
          <a:xfrm>
            <a:off x="2592388" y="2986088"/>
            <a:ext cx="2601912" cy="2193925"/>
          </a:xfrm>
          <a:custGeom>
            <a:avLst/>
            <a:gdLst>
              <a:gd name="T0" fmla="*/ 2436215 w 20398"/>
              <a:gd name="T1" fmla="*/ 2193925 h 21561"/>
              <a:gd name="T2" fmla="*/ 0 w 20398"/>
              <a:gd name="T3" fmla="*/ 722964 h 21561"/>
              <a:gd name="T4" fmla="*/ 2601912 w 20398"/>
              <a:gd name="T5" fmla="*/ 0 h 215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398" h="21561" fill="none" extrusionOk="0">
                <a:moveTo>
                  <a:pt x="19099" y="21560"/>
                </a:moveTo>
                <a:cubicBezTo>
                  <a:pt x="10399" y="21036"/>
                  <a:pt x="2866" y="15335"/>
                  <a:pt x="-1" y="7105"/>
                </a:cubicBezTo>
              </a:path>
              <a:path w="20398" h="21561" stroke="0" extrusionOk="0">
                <a:moveTo>
                  <a:pt x="19099" y="21560"/>
                </a:moveTo>
                <a:cubicBezTo>
                  <a:pt x="10399" y="21036"/>
                  <a:pt x="2866" y="15335"/>
                  <a:pt x="-1" y="7105"/>
                </a:cubicBezTo>
                <a:lnTo>
                  <a:pt x="20398" y="0"/>
                </a:lnTo>
                <a:lnTo>
                  <a:pt x="19099" y="2156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716463" y="5516563"/>
            <a:ext cx="176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 </a:t>
            </a:r>
            <a:r>
              <a:rPr lang="en-GB" sz="2400" b="1">
                <a:latin typeface="Times New Roman" charset="0"/>
                <a:ea typeface="ＭＳ Ｐゴシック" charset="0"/>
              </a:rPr>
              <a:t> for U=4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003800" y="4868863"/>
            <a:ext cx="186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2</a:t>
            </a:r>
            <a:r>
              <a:rPr lang="en-GB" sz="2400" b="1">
                <a:latin typeface="Times New Roman" charset="0"/>
                <a:ea typeface="ＭＳ Ｐゴシック" charset="0"/>
              </a:rPr>
              <a:t> for U = 6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300788" y="64008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Food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684213" y="1557338"/>
            <a:ext cx="131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Clothing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3810000" y="4114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4714875" y="3429000"/>
            <a:ext cx="44291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Preference direction ( happier the further away from the origin)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2555875" y="1989138"/>
            <a:ext cx="561816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n-lt"/>
                <a:ea typeface="ＭＳ Ｐゴシック" charset="0"/>
              </a:rPr>
              <a:t>Are indifferent to any bundle along an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n-lt"/>
                <a:ea typeface="ＭＳ Ｐゴシック" charset="0"/>
              </a:rPr>
              <a:t>indifference curve. But more is better so are better off as we move away from the origin.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9217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/>
              <a:t>Supply and Demand Models (Ch. 2) are useful for analyzing economic questions concerning markets.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q"/>
              <a:defRPr/>
            </a:pPr>
            <a:r>
              <a:rPr lang="en-US" dirty="0" smtClean="0"/>
              <a:t>How will increasing the real wage affect output?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/>
              <a:t>In these models we summed each individuals demand to obtain the market demand curve.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/>
              <a:t>But, how do individuals decide what to consume and how much to consume.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01ADC9-9A9C-427B-9112-2E33CBDC4BEA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Indifference Curves and Map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mtClean="0"/>
              <a:t>An </a:t>
            </a:r>
            <a:r>
              <a:rPr lang="en-US" b="1" smtClean="0"/>
              <a:t>Indifference Curve</a:t>
            </a:r>
            <a:r>
              <a:rPr lang="en-US" smtClean="0"/>
              <a:t> or </a:t>
            </a:r>
            <a:r>
              <a:rPr lang="en-US" b="1" smtClean="0"/>
              <a:t>Indifference Set: </a:t>
            </a:r>
            <a:r>
              <a:rPr lang="en-US" smtClean="0"/>
              <a:t>is the set of all baskets for which the consumer is indifferent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mtClean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mtClean="0"/>
              <a:t>An </a:t>
            </a:r>
            <a:r>
              <a:rPr lang="en-US" b="1" smtClean="0"/>
              <a:t>Indifference Map</a:t>
            </a:r>
            <a:r>
              <a:rPr lang="en-US" smtClean="0"/>
              <a:t>: illustrates a set of indifference curves for a consumer, it is an ordinal ranking.</a:t>
            </a:r>
            <a:endParaRPr lang="en-US" u="sng" smtClean="0"/>
          </a:p>
          <a:p>
            <a:pPr eaLnBrk="1" hangingPunct="1">
              <a:buFont typeface="Wingdings" charset="0"/>
              <a:buChar char="n"/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FC29BE-0E9F-4583-8A1E-746244B2B240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8424863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id-ID" sz="1200" kern="10" spc="-12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id-ID" sz="1200" kern="10" spc="-12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828800" y="6019800"/>
            <a:ext cx="67818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id-ID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id-ID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id-ID" sz="1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id-ID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Properties of Indifference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hangingPunct="1">
              <a:buSzPct val="100000"/>
              <a:buFont typeface="Garamond" panose="02020404030301010803" pitchFamily="18" charset="0"/>
              <a:buAutoNum type="arabicPeriod"/>
            </a:pPr>
            <a:r>
              <a:rPr lang="en-US" altLang="id-ID" b="1" smtClean="0"/>
              <a:t>Monotonicity =&gt;</a:t>
            </a:r>
            <a:r>
              <a:rPr lang="en-US" altLang="id-ID" smtClean="0"/>
              <a:t> indifference curves have negative slope …and…  indifference curves are not </a:t>
            </a:r>
            <a:r>
              <a:rPr lang="ja-JP" altLang="en-US" smtClean="0"/>
              <a:t>“</a:t>
            </a:r>
            <a:r>
              <a:rPr lang="en-US" altLang="ja-JP" smtClean="0"/>
              <a:t>thick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514350" indent="-514350" eaLnBrk="1" hangingPunct="1">
              <a:buSzPct val="100000"/>
              <a:buFont typeface="Garamond" panose="02020404030301010803" pitchFamily="18" charset="0"/>
              <a:buAutoNum type="arabicPeriod"/>
            </a:pPr>
            <a:r>
              <a:rPr lang="en-US" altLang="id-ID" b="1" smtClean="0"/>
              <a:t>Transitivity =&gt;</a:t>
            </a:r>
            <a:r>
              <a:rPr lang="en-US" altLang="id-ID" smtClean="0"/>
              <a:t> indifference curves do not cross</a:t>
            </a:r>
          </a:p>
          <a:p>
            <a:pPr marL="514350" indent="-514350" eaLnBrk="1" hangingPunct="1">
              <a:buSzPct val="100000"/>
              <a:buFont typeface="Garamond" panose="02020404030301010803" pitchFamily="18" charset="0"/>
              <a:buAutoNum type="arabicPeriod"/>
            </a:pPr>
            <a:r>
              <a:rPr lang="en-US" altLang="id-ID" b="1" smtClean="0"/>
              <a:t>Completeness =&gt;</a:t>
            </a:r>
            <a:r>
              <a:rPr lang="en-US" altLang="id-ID" smtClean="0"/>
              <a:t> each basket lies on only one indifference curve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id-ID" sz="2400" i="1" smtClean="0">
                <a:cs typeface="Times New Roman" panose="02020603050405020304" pitchFamily="18" charset="0"/>
              </a:rPr>
              <a:t>one more assumption usually is made:</a:t>
            </a:r>
          </a:p>
          <a:p>
            <a:pPr marL="514350" indent="-514350" eaLnBrk="1" hangingPunct="1">
              <a:buSzPct val="100000"/>
              <a:buFont typeface="Garamond" panose="02020404030301010803" pitchFamily="18" charset="0"/>
              <a:buAutoNum type="arabicPeriod" startAt="4"/>
            </a:pPr>
            <a:r>
              <a:rPr lang="en-US" altLang="id-ID" sz="2400" b="1" smtClean="0">
                <a:cs typeface="Times New Roman" panose="02020603050405020304" pitchFamily="18" charset="0"/>
              </a:rPr>
              <a:t>Averages preferred to extremes</a:t>
            </a:r>
            <a:r>
              <a:rPr lang="en-US" altLang="id-ID" sz="2400" smtClean="0">
                <a:cs typeface="Times New Roman" panose="02020603050405020304" pitchFamily="18" charset="0"/>
              </a:rPr>
              <a:t> =&gt; indifference curves are bowed toward the origin (convex to the origin).</a:t>
            </a:r>
            <a:r>
              <a:rPr lang="en-US" altLang="id-ID" sz="1800" smtClean="0"/>
              <a:t> </a:t>
            </a:r>
          </a:p>
          <a:p>
            <a:pPr marL="514350" indent="-514350" eaLnBrk="1" hangingPunct="1">
              <a:buSzPct val="100000"/>
              <a:buFont typeface="Garamond" panose="02020404030301010803" pitchFamily="18" charset="0"/>
              <a:buAutoNum type="arabicPeriod" startAt="4"/>
            </a:pPr>
            <a:endParaRPr lang="en-US" altLang="id-ID" smtClean="0"/>
          </a:p>
          <a:p>
            <a:pPr marL="514350" indent="-514350"/>
            <a:endParaRPr lang="en-US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CE8876-D088-4928-B9BC-C754A8C95F0B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Monotonicity</a:t>
            </a:r>
            <a:br>
              <a:rPr lang="en-US" dirty="0" smtClean="0"/>
            </a:br>
            <a:r>
              <a:rPr lang="en-US" sz="3200" dirty="0" smtClean="0"/>
              <a:t>Case: consumers like both goods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1771EF-46DD-47EC-8F9A-906C143753F7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938338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8120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066800" y="62484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 flipV="1">
            <a:off x="1042988" y="1773238"/>
            <a:ext cx="23812" cy="4475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572000" y="5589588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146925" y="6137275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Food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55650" y="1387475"/>
            <a:ext cx="131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Clothing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25908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2590800" y="2667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803525" y="3851275"/>
            <a:ext cx="207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Preferred to A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438400" y="46482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8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651125" y="4689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A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5908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13716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127125" y="5070475"/>
            <a:ext cx="143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Less </a:t>
            </a:r>
          </a:p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preferred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724525" y="2852738"/>
            <a:ext cx="30956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To meet monotonicity: preference curve must be in the these areas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- downward sloping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3419475" y="4292600"/>
            <a:ext cx="208915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>
            <a:off x="2124075" y="4076700"/>
            <a:ext cx="338455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46" name="Arc 22"/>
          <p:cNvSpPr>
            <a:spLocks/>
          </p:cNvSpPr>
          <p:nvPr/>
        </p:nvSpPr>
        <p:spPr bwMode="auto">
          <a:xfrm>
            <a:off x="1717675" y="3203575"/>
            <a:ext cx="2876550" cy="2589213"/>
          </a:xfrm>
          <a:custGeom>
            <a:avLst/>
            <a:gdLst>
              <a:gd name="T0" fmla="*/ 2832302 w 21323"/>
              <a:gd name="T1" fmla="*/ 2589213 h 21598"/>
              <a:gd name="T2" fmla="*/ 0 w 21323"/>
              <a:gd name="T3" fmla="*/ 413713 h 21598"/>
              <a:gd name="T4" fmla="*/ 2876550 w 21323"/>
              <a:gd name="T5" fmla="*/ 0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3" h="21598" fill="none" extrusionOk="0">
                <a:moveTo>
                  <a:pt x="20995" y="21597"/>
                </a:moveTo>
                <a:cubicBezTo>
                  <a:pt x="10522" y="21438"/>
                  <a:pt x="1673" y="13789"/>
                  <a:pt x="0" y="3450"/>
                </a:cubicBezTo>
              </a:path>
              <a:path w="21323" h="21598" stroke="0" extrusionOk="0">
                <a:moveTo>
                  <a:pt x="20995" y="21597"/>
                </a:moveTo>
                <a:cubicBezTo>
                  <a:pt x="10522" y="21438"/>
                  <a:pt x="1673" y="13789"/>
                  <a:pt x="0" y="3450"/>
                </a:cubicBezTo>
                <a:lnTo>
                  <a:pt x="21323" y="0"/>
                </a:lnTo>
                <a:lnTo>
                  <a:pt x="20995" y="215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43" grpId="0"/>
      <p:bldP spid="522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0" name="Rectangle 10"/>
          <p:cNvSpPr>
            <a:spLocks noGrp="1" noChangeArrowheads="1"/>
          </p:cNvSpPr>
          <p:nvPr>
            <p:ph type="title"/>
          </p:nvPr>
        </p:nvSpPr>
        <p:spPr>
          <a:xfrm>
            <a:off x="479425" y="565150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MONOTONICITY </a:t>
            </a: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endParaRPr lang="en-US" sz="2400" b="1" dirty="0" smtClean="0"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0D323B-D973-40AB-B747-70BF69763399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458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id-ID" sz="800" kern="10" spc="-8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23622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971550" y="6021388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 flipH="1" flipV="1">
            <a:off x="1042988" y="1844675"/>
            <a:ext cx="0" cy="417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46" name="Arc 6"/>
          <p:cNvSpPr>
            <a:spLocks/>
          </p:cNvSpPr>
          <p:nvPr/>
        </p:nvSpPr>
        <p:spPr bwMode="auto">
          <a:xfrm>
            <a:off x="1717675" y="3203575"/>
            <a:ext cx="2876550" cy="2584450"/>
          </a:xfrm>
          <a:custGeom>
            <a:avLst/>
            <a:gdLst>
              <a:gd name="T0" fmla="*/ 2695374 w 21323"/>
              <a:gd name="T1" fmla="*/ 2584450 h 21558"/>
              <a:gd name="T2" fmla="*/ 0 w 21323"/>
              <a:gd name="T3" fmla="*/ 413718 h 21558"/>
              <a:gd name="T4" fmla="*/ 2876550 w 21323"/>
              <a:gd name="T5" fmla="*/ 0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3" h="21558" fill="none" extrusionOk="0">
                <a:moveTo>
                  <a:pt x="19979" y="21558"/>
                </a:moveTo>
                <a:cubicBezTo>
                  <a:pt x="9907" y="20930"/>
                  <a:pt x="1612" y="13412"/>
                  <a:pt x="0" y="3450"/>
                </a:cubicBezTo>
              </a:path>
              <a:path w="21323" h="21558" stroke="0" extrusionOk="0">
                <a:moveTo>
                  <a:pt x="19979" y="21558"/>
                </a:moveTo>
                <a:cubicBezTo>
                  <a:pt x="9907" y="20930"/>
                  <a:pt x="1612" y="13412"/>
                  <a:pt x="0" y="3450"/>
                </a:cubicBezTo>
                <a:lnTo>
                  <a:pt x="21323" y="0"/>
                </a:lnTo>
                <a:lnTo>
                  <a:pt x="19979" y="21558"/>
                </a:lnTo>
                <a:close/>
              </a:path>
            </a:pathLst>
          </a:custGeom>
          <a:noFill/>
          <a:ln w="266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4427538" y="5516563"/>
            <a:ext cx="171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r>
              <a:rPr lang="en-GB" sz="2400" b="1">
                <a:latin typeface="Times New Roman" charset="0"/>
                <a:ea typeface="ＭＳ Ｐゴシック" charset="0"/>
              </a:rPr>
              <a:t> for U=4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7146925" y="6137275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food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11188" y="981075"/>
            <a:ext cx="131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Clothing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2484438" y="50863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54" name="Oval 14"/>
          <p:cNvSpPr>
            <a:spLocks noChangeArrowheads="1"/>
          </p:cNvSpPr>
          <p:nvPr/>
        </p:nvSpPr>
        <p:spPr bwMode="auto">
          <a:xfrm>
            <a:off x="2555875" y="49418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979613" y="515778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2627313" y="458152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3851275" y="1557338"/>
            <a:ext cx="4537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If more is preferred to less, IC cannot be thick. B would be preferred to A, so could not be on same CI curve.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9" name="Rectangle 1045"/>
          <p:cNvSpPr>
            <a:spLocks noGrp="1" noChangeArrowheads="1"/>
          </p:cNvSpPr>
          <p:nvPr>
            <p:ph type="title"/>
          </p:nvPr>
        </p:nvSpPr>
        <p:spPr>
          <a:xfrm>
            <a:off x="1176866" y="379941"/>
            <a:ext cx="6798735" cy="130386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Indifference Curves Cannot Cross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76F2AE-D18D-4E43-95B3-00E6BF13B9AA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53252" name="Line 1028"/>
          <p:cNvSpPr>
            <a:spLocks noChangeShapeType="1"/>
          </p:cNvSpPr>
          <p:nvPr/>
        </p:nvSpPr>
        <p:spPr bwMode="auto">
          <a:xfrm>
            <a:off x="1066800" y="62484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3" name="Line 1029"/>
          <p:cNvSpPr>
            <a:spLocks noChangeShapeType="1"/>
          </p:cNvSpPr>
          <p:nvPr/>
        </p:nvSpPr>
        <p:spPr bwMode="auto">
          <a:xfrm flipH="1" flipV="1">
            <a:off x="1042988" y="1916113"/>
            <a:ext cx="23812" cy="4332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4" name="Arc 1030"/>
          <p:cNvSpPr>
            <a:spLocks/>
          </p:cNvSpPr>
          <p:nvPr/>
        </p:nvSpPr>
        <p:spPr bwMode="auto">
          <a:xfrm>
            <a:off x="1719263" y="3203575"/>
            <a:ext cx="2940050" cy="2589213"/>
          </a:xfrm>
          <a:custGeom>
            <a:avLst/>
            <a:gdLst>
              <a:gd name="T0" fmla="*/ 2940050 w 21797"/>
              <a:gd name="T1" fmla="*/ 2588614 h 21600"/>
              <a:gd name="T2" fmla="*/ 0 w 21797"/>
              <a:gd name="T3" fmla="*/ 413675 h 21600"/>
              <a:gd name="T4" fmla="*/ 2876115 w 2179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7" h="21600" fill="none" extrusionOk="0">
                <a:moveTo>
                  <a:pt x="21796" y="21594"/>
                </a:moveTo>
                <a:cubicBezTo>
                  <a:pt x="21639" y="21598"/>
                  <a:pt x="21481" y="21599"/>
                  <a:pt x="21323" y="21599"/>
                </a:cubicBezTo>
                <a:cubicBezTo>
                  <a:pt x="10725" y="21599"/>
                  <a:pt x="1693" y="13912"/>
                  <a:pt x="0" y="3450"/>
                </a:cubicBezTo>
              </a:path>
              <a:path w="21797" h="21600" stroke="0" extrusionOk="0">
                <a:moveTo>
                  <a:pt x="21796" y="21594"/>
                </a:moveTo>
                <a:cubicBezTo>
                  <a:pt x="21639" y="21598"/>
                  <a:pt x="21481" y="21599"/>
                  <a:pt x="21323" y="21599"/>
                </a:cubicBezTo>
                <a:cubicBezTo>
                  <a:pt x="10725" y="21599"/>
                  <a:pt x="1693" y="13912"/>
                  <a:pt x="0" y="3450"/>
                </a:cubicBezTo>
                <a:lnTo>
                  <a:pt x="21323" y="0"/>
                </a:lnTo>
                <a:lnTo>
                  <a:pt x="21796" y="2159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7146925" y="6137275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food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684213" y="1341438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clothing</a:t>
            </a:r>
          </a:p>
        </p:txBody>
      </p:sp>
      <p:sp>
        <p:nvSpPr>
          <p:cNvPr id="53257" name="Line 1033"/>
          <p:cNvSpPr>
            <a:spLocks noChangeShapeType="1"/>
          </p:cNvSpPr>
          <p:nvPr/>
        </p:nvSpPr>
        <p:spPr bwMode="auto">
          <a:xfrm>
            <a:off x="25908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8" name="Line 1034"/>
          <p:cNvSpPr>
            <a:spLocks noChangeShapeType="1"/>
          </p:cNvSpPr>
          <p:nvPr/>
        </p:nvSpPr>
        <p:spPr bwMode="auto">
          <a:xfrm flipV="1">
            <a:off x="2590800" y="2667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2438400" y="46482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8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2651125" y="4689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A</a:t>
            </a:r>
          </a:p>
        </p:txBody>
      </p:sp>
      <p:sp>
        <p:nvSpPr>
          <p:cNvPr id="53261" name="Arc 1037"/>
          <p:cNvSpPr>
            <a:spLocks/>
          </p:cNvSpPr>
          <p:nvPr/>
        </p:nvSpPr>
        <p:spPr bwMode="auto">
          <a:xfrm>
            <a:off x="2517775" y="3473450"/>
            <a:ext cx="2894013" cy="2624138"/>
          </a:xfrm>
          <a:custGeom>
            <a:avLst/>
            <a:gdLst>
              <a:gd name="T0" fmla="*/ 2806255 w 21600"/>
              <a:gd name="T1" fmla="*/ 2624138 h 21913"/>
              <a:gd name="T2" fmla="*/ 268 w 21600"/>
              <a:gd name="T3" fmla="*/ 0 h 21913"/>
              <a:gd name="T4" fmla="*/ 2894013 w 21600"/>
              <a:gd name="T5" fmla="*/ 38680 h 219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913" fill="none" extrusionOk="0">
                <a:moveTo>
                  <a:pt x="20944" y="21913"/>
                </a:moveTo>
                <a:cubicBezTo>
                  <a:pt x="9276" y="21559"/>
                  <a:pt x="0" y="11997"/>
                  <a:pt x="0" y="323"/>
                </a:cubicBezTo>
                <a:cubicBezTo>
                  <a:pt x="0" y="215"/>
                  <a:pt x="0" y="107"/>
                  <a:pt x="2" y="0"/>
                </a:cubicBezTo>
              </a:path>
              <a:path w="21600" h="21913" stroke="0" extrusionOk="0">
                <a:moveTo>
                  <a:pt x="20944" y="21913"/>
                </a:moveTo>
                <a:cubicBezTo>
                  <a:pt x="9276" y="21559"/>
                  <a:pt x="0" y="11997"/>
                  <a:pt x="0" y="323"/>
                </a:cubicBezTo>
                <a:cubicBezTo>
                  <a:pt x="0" y="215"/>
                  <a:pt x="0" y="107"/>
                  <a:pt x="2" y="0"/>
                </a:cubicBezTo>
                <a:lnTo>
                  <a:pt x="21600" y="323"/>
                </a:lnTo>
                <a:lnTo>
                  <a:pt x="20944" y="2191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2590800" y="4038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8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2803525" y="40036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B</a:t>
            </a:r>
          </a:p>
        </p:txBody>
      </p:sp>
      <p:sp>
        <p:nvSpPr>
          <p:cNvPr id="53264" name="Text Box 1040"/>
          <p:cNvSpPr txBox="1">
            <a:spLocks noChangeArrowheads="1"/>
          </p:cNvSpPr>
          <p:nvPr/>
        </p:nvSpPr>
        <p:spPr bwMode="auto">
          <a:xfrm>
            <a:off x="3733800" y="53340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0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3265" name="Text Box 1041"/>
          <p:cNvSpPr txBox="1">
            <a:spLocks noChangeArrowheads="1"/>
          </p:cNvSpPr>
          <p:nvPr/>
        </p:nvSpPr>
        <p:spPr bwMode="auto">
          <a:xfrm>
            <a:off x="1355725" y="32416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53266" name="Text Box 1042"/>
          <p:cNvSpPr txBox="1">
            <a:spLocks noChangeArrowheads="1"/>
          </p:cNvSpPr>
          <p:nvPr/>
        </p:nvSpPr>
        <p:spPr bwMode="auto">
          <a:xfrm>
            <a:off x="2193925" y="30892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2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53267" name="Text Box 1043"/>
          <p:cNvSpPr txBox="1">
            <a:spLocks noChangeArrowheads="1"/>
          </p:cNvSpPr>
          <p:nvPr/>
        </p:nvSpPr>
        <p:spPr bwMode="auto">
          <a:xfrm>
            <a:off x="3810000" y="5257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</a:t>
            </a:r>
          </a:p>
        </p:txBody>
      </p:sp>
      <p:sp>
        <p:nvSpPr>
          <p:cNvPr id="53268" name="Text Box 1044"/>
          <p:cNvSpPr txBox="1">
            <a:spLocks noChangeArrowheads="1"/>
          </p:cNvSpPr>
          <p:nvPr/>
        </p:nvSpPr>
        <p:spPr bwMode="auto">
          <a:xfrm>
            <a:off x="4114800" y="2133600"/>
            <a:ext cx="50546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Suppose that B preferred to A.</a:t>
            </a:r>
          </a:p>
          <a:p>
            <a:pPr>
              <a:defRPr/>
            </a:pPr>
            <a:r>
              <a:rPr lang="en-GB" sz="2400" b="1" dirty="0" err="1">
                <a:latin typeface="Times New Roman" charset="0"/>
                <a:ea typeface="ＭＳ Ｐゴシック" charset="0"/>
              </a:rPr>
              <a:t>but..by</a:t>
            </a:r>
            <a:r>
              <a:rPr lang="en-GB" sz="2400" b="1" dirty="0">
                <a:latin typeface="Times New Roman" charset="0"/>
                <a:ea typeface="ＭＳ Ｐゴシック" charset="0"/>
              </a:rPr>
              <a:t> definition of IC,</a:t>
            </a:r>
            <a:endParaRPr lang="en-GB" sz="2400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B indifferent to C</a:t>
            </a:r>
          </a:p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A indifferent to C =&gt; B indifferent</a:t>
            </a:r>
          </a:p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to A by transitivity.  </a:t>
            </a:r>
          </a:p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Contradiction, B should be preferred</a:t>
            </a:r>
          </a:p>
          <a:p>
            <a:pPr>
              <a:defRPr/>
            </a:pPr>
            <a:r>
              <a:rPr lang="en-GB" sz="2400" b="1" dirty="0">
                <a:latin typeface="Times New Roman" charset="0"/>
                <a:ea typeface="ＭＳ Ｐゴシック" charset="0"/>
              </a:rPr>
              <a:t>to A due to monotonicity.</a:t>
            </a:r>
          </a:p>
          <a:p>
            <a:pPr>
              <a:defRPr/>
            </a:pPr>
            <a:endParaRPr lang="en-GB" sz="2400" b="1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Averages Preferred to Extremes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2A82B5-E767-4760-A76A-78FB39F02E0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938338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066800" y="62484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 flipV="1">
            <a:off x="1042988" y="2205038"/>
            <a:ext cx="23812" cy="4043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>
            <a:off x="1719263" y="3203575"/>
            <a:ext cx="4224337" cy="2663825"/>
          </a:xfrm>
          <a:custGeom>
            <a:avLst/>
            <a:gdLst>
              <a:gd name="T0" fmla="*/ 4095366 w 21323"/>
              <a:gd name="T1" fmla="*/ 2663825 h 21590"/>
              <a:gd name="T2" fmla="*/ 0 w 21323"/>
              <a:gd name="T3" fmla="*/ 425793 h 21590"/>
              <a:gd name="T4" fmla="*/ 4224337 w 21323"/>
              <a:gd name="T5" fmla="*/ 0 h 21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3" h="21590" fill="none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</a:path>
              <a:path w="21323" h="21590" stroke="0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  <a:lnTo>
                  <a:pt x="21323" y="0"/>
                </a:lnTo>
                <a:lnTo>
                  <a:pt x="20671" y="2159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4279" name="Arc 7"/>
          <p:cNvSpPr>
            <a:spLocks/>
          </p:cNvSpPr>
          <p:nvPr/>
        </p:nvSpPr>
        <p:spPr bwMode="auto">
          <a:xfrm>
            <a:off x="2592388" y="2986088"/>
            <a:ext cx="2654300" cy="2197100"/>
          </a:xfrm>
          <a:custGeom>
            <a:avLst/>
            <a:gdLst>
              <a:gd name="T0" fmla="*/ 2654300 w 20805"/>
              <a:gd name="T1" fmla="*/ 2196693 h 21600"/>
              <a:gd name="T2" fmla="*/ 0 w 20805"/>
              <a:gd name="T3" fmla="*/ 722703 h 21600"/>
              <a:gd name="T4" fmla="*/ 2602375 w 208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599"/>
                </a:cubicBezTo>
                <a:cubicBezTo>
                  <a:pt x="11207" y="21599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599"/>
                </a:cubicBezTo>
                <a:cubicBezTo>
                  <a:pt x="11207" y="21599"/>
                  <a:pt x="3023" y="15784"/>
                  <a:pt x="-1" y="7105"/>
                </a:cubicBezTo>
                <a:lnTo>
                  <a:pt x="20398" y="0"/>
                </a:lnTo>
                <a:lnTo>
                  <a:pt x="20805" y="2159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318125" y="49180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2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146925" y="6137275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Food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55650" y="1412875"/>
            <a:ext cx="1319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2400" b="1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Clothing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175125" y="3622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524000" y="3276600"/>
            <a:ext cx="379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4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584325" y="3165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A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241925" y="5434013"/>
            <a:ext cx="379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4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165725" y="57562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B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336925" y="42418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d-ID" sz="4800" b="1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3581400" y="4191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413125" y="3775075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(.5A, .5B)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851525" y="56038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1763713" y="3716338"/>
            <a:ext cx="3600450" cy="21605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E8A1F5-A15F-4A35-A5F4-B0B8CF50D6BA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24274" y="433388"/>
            <a:ext cx="817245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 u="sng" dirty="0">
                <a:latin typeface="Tahoma" charset="0"/>
                <a:ea typeface="ＭＳ Ｐゴシック" charset="0"/>
                <a:cs typeface="Times New Roman" charset="0"/>
              </a:rPr>
              <a:t>Example</a:t>
            </a:r>
            <a:r>
              <a:rPr lang="en-US" sz="3000" dirty="0">
                <a:latin typeface="Tahoma" charset="0"/>
                <a:ea typeface="ＭＳ Ｐゴシック" charset="0"/>
                <a:cs typeface="Times New Roman" charset="0"/>
              </a:rPr>
              <a:t>:  </a:t>
            </a:r>
            <a:r>
              <a:rPr lang="en-US" sz="3000" b="1" dirty="0">
                <a:latin typeface="Tahoma" charset="0"/>
                <a:ea typeface="ＭＳ Ｐゴシック" charset="0"/>
                <a:cs typeface="Times New Roman" charset="0"/>
              </a:rPr>
              <a:t>For the indifference curves graphed below, are the underlying preferences:		</a:t>
            </a:r>
            <a:r>
              <a:rPr lang="en-US" sz="2000" b="1" dirty="0">
                <a:latin typeface="Tahoma" charset="0"/>
                <a:ea typeface="ＭＳ Ｐゴシック" charset="0"/>
                <a:cs typeface="Times New Roman" charset="0"/>
              </a:rPr>
              <a:t>Complete?</a:t>
            </a:r>
          </a:p>
          <a:p>
            <a:pPr eaLnBrk="0" hangingPunct="0">
              <a:defRPr/>
            </a:pPr>
            <a:r>
              <a:rPr lang="en-US" sz="2000" b="1" dirty="0">
                <a:latin typeface="Tahoma" charset="0"/>
                <a:ea typeface="ＭＳ Ｐゴシック" charset="0"/>
                <a:cs typeface="Times New Roman" charset="0"/>
              </a:rPr>
              <a:t>				Transitive?</a:t>
            </a:r>
          </a:p>
          <a:p>
            <a:pPr eaLnBrk="0" hangingPunct="0">
              <a:defRPr/>
            </a:pPr>
            <a:r>
              <a:rPr lang="en-US" sz="2000" b="1" dirty="0">
                <a:latin typeface="Tahoma" charset="0"/>
                <a:ea typeface="ＭＳ Ｐゴシック" charset="0"/>
                <a:cs typeface="Times New Roman" charset="0"/>
              </a:rPr>
              <a:t>				Monotonic?</a:t>
            </a:r>
          </a:p>
          <a:p>
            <a:pPr eaLnBrk="0" hangingPunct="0">
              <a:defRPr/>
            </a:pPr>
            <a:r>
              <a:rPr lang="en-US" sz="2000" i="1" dirty="0">
                <a:latin typeface="Tahoma" charset="0"/>
                <a:ea typeface="ＭＳ Ｐゴシック" charset="0"/>
                <a:cs typeface="Times New Roman" charset="0"/>
              </a:rPr>
              <a:t>				</a:t>
            </a:r>
            <a:endParaRPr lang="en-US" sz="2000" dirty="0">
              <a:latin typeface="Tahoma" charset="0"/>
              <a:ea typeface="ＭＳ Ｐゴシック" charset="0"/>
              <a:cs typeface="Times New Roman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62000" y="6400800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762000" y="2286000"/>
            <a:ext cx="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80125" y="628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x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y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1371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2133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2895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37338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19200" y="1828800"/>
            <a:ext cx="286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r>
              <a:rPr lang="en-GB" sz="2400" b="1">
                <a:latin typeface="Times New Roman" charset="0"/>
                <a:ea typeface="ＭＳ Ｐゴシック" charset="0"/>
              </a:rPr>
              <a:t>   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2</a:t>
            </a:r>
            <a:r>
              <a:rPr lang="en-GB" sz="2400" b="1">
                <a:latin typeface="Times New Roman" charset="0"/>
                <a:ea typeface="ＭＳ Ｐゴシック" charset="0"/>
              </a:rPr>
              <a:t>    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3</a:t>
            </a:r>
            <a:r>
              <a:rPr lang="en-GB" sz="2400" b="1">
                <a:latin typeface="Times New Roman" charset="0"/>
                <a:ea typeface="ＭＳ Ｐゴシック" charset="0"/>
              </a:rPr>
              <a:t>     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4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7338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013325" y="3927475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Preference direction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1325" y="6365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C3A2AA-F181-4F81-A452-4D704A7682C8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971550" y="304800"/>
            <a:ext cx="81724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 u="sng" dirty="0">
                <a:latin typeface="Tahoma" charset="0"/>
                <a:ea typeface="ＭＳ Ｐゴシック" charset="0"/>
                <a:cs typeface="Times New Roman" charset="0"/>
              </a:rPr>
              <a:t>Example</a:t>
            </a:r>
            <a:r>
              <a:rPr lang="en-US" sz="3000" dirty="0">
                <a:latin typeface="Tahoma" charset="0"/>
                <a:ea typeface="ＭＳ Ｐゴシック" charset="0"/>
                <a:cs typeface="Times New Roman" charset="0"/>
              </a:rPr>
              <a:t>:  </a:t>
            </a:r>
            <a:r>
              <a:rPr lang="en-US" sz="3000" b="1" dirty="0">
                <a:latin typeface="Tahoma" charset="0"/>
                <a:ea typeface="ＭＳ Ｐゴシック" charset="0"/>
                <a:cs typeface="Times New Roman" charset="0"/>
              </a:rPr>
              <a:t>For the indifference curves graphed below, are the underlying preferences:		</a:t>
            </a:r>
            <a:r>
              <a:rPr lang="en-US" sz="2000" dirty="0">
                <a:latin typeface="Tahoma" charset="0"/>
                <a:ea typeface="ＭＳ Ｐゴシック" charset="0"/>
                <a:cs typeface="Times New Roman" charset="0"/>
              </a:rPr>
              <a:t>Complete?  Yes</a:t>
            </a:r>
          </a:p>
          <a:p>
            <a:pPr eaLnBrk="0" hangingPunct="0">
              <a:defRPr/>
            </a:pPr>
            <a:r>
              <a:rPr lang="en-US" sz="2000" dirty="0">
                <a:latin typeface="Tahoma" charset="0"/>
                <a:ea typeface="ＭＳ Ｐゴシック" charset="0"/>
                <a:cs typeface="Times New Roman" charset="0"/>
              </a:rPr>
              <a:t>				Transitive?  Yes</a:t>
            </a:r>
          </a:p>
          <a:p>
            <a:pPr eaLnBrk="0" hangingPunct="0">
              <a:defRPr/>
            </a:pPr>
            <a:r>
              <a:rPr lang="en-US" sz="2000" dirty="0">
                <a:latin typeface="Tahoma" charset="0"/>
                <a:ea typeface="ＭＳ Ｐゴシック" charset="0"/>
                <a:cs typeface="Times New Roman" charset="0"/>
              </a:rPr>
              <a:t>				Monotonic? No</a:t>
            </a:r>
          </a:p>
          <a:p>
            <a:pPr eaLnBrk="0" hangingPunct="0">
              <a:defRPr/>
            </a:pPr>
            <a:r>
              <a:rPr lang="en-US" sz="2000" i="1" dirty="0">
                <a:latin typeface="Tahoma" charset="0"/>
                <a:ea typeface="ＭＳ Ｐゴシック" charset="0"/>
                <a:cs typeface="Times New Roman" charset="0"/>
              </a:rPr>
              <a:t>				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762000" y="6400800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762000" y="2286000"/>
            <a:ext cx="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080125" y="628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x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y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 flipV="1">
            <a:off x="1371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 flipV="1">
            <a:off x="2133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2895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37338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219200" y="1828800"/>
            <a:ext cx="286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r>
              <a:rPr lang="en-GB" sz="2400" b="1">
                <a:latin typeface="Times New Roman" charset="0"/>
                <a:ea typeface="ＭＳ Ｐゴシック" charset="0"/>
              </a:rPr>
              <a:t>   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2</a:t>
            </a:r>
            <a:r>
              <a:rPr lang="en-GB" sz="2400" b="1">
                <a:latin typeface="Times New Roman" charset="0"/>
                <a:ea typeface="ＭＳ Ｐゴシック" charset="0"/>
              </a:rPr>
              <a:t>    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3</a:t>
            </a:r>
            <a:r>
              <a:rPr lang="en-GB" sz="2400" b="1">
                <a:latin typeface="Times New Roman" charset="0"/>
                <a:ea typeface="ＭＳ Ｐゴシック" charset="0"/>
              </a:rPr>
              <a:t>     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4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37338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013325" y="3927475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Preference direction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441325" y="6365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0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4284663" y="2524125"/>
            <a:ext cx="4464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>
                <a:latin typeface="Tahoma" panose="020B0604030504040204" pitchFamily="34" charset="0"/>
              </a:rPr>
              <a:t>Want as much X as possible but don</a:t>
            </a:r>
            <a:r>
              <a:rPr lang="ja-JP" altLang="en-US"/>
              <a:t>’</a:t>
            </a:r>
            <a:r>
              <a:rPr lang="en-US" altLang="ja-JP">
                <a:latin typeface="Tahoma" panose="020B0604030504040204" pitchFamily="34" charset="0"/>
              </a:rPr>
              <a:t>t care about Y: So same X and more Y are not better off, so not monotonic.</a:t>
            </a:r>
            <a:endParaRPr lang="en-US" altLang="id-ID">
              <a:latin typeface="Tahoma" panose="020B0604030504040204" pitchFamily="34" charset="0"/>
            </a:endParaRPr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3635375" y="4868863"/>
            <a:ext cx="215900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116" name="Oval 28"/>
          <p:cNvSpPr>
            <a:spLocks noChangeArrowheads="1"/>
          </p:cNvSpPr>
          <p:nvPr/>
        </p:nvSpPr>
        <p:spPr bwMode="auto">
          <a:xfrm>
            <a:off x="3635375" y="3573463"/>
            <a:ext cx="215900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3924300" y="4724400"/>
            <a:ext cx="43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3924300" y="3500438"/>
            <a:ext cx="43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>
                <a:latin typeface="Arial" charset="0"/>
                <a:ea typeface="ＭＳ Ｐゴシック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Marginal Rate of Substitution</a:t>
            </a:r>
          </a:p>
        </p:txBody>
      </p:sp>
      <p:sp>
        <p:nvSpPr>
          <p:cNvPr id="22546" name="Rectangle 1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mtClean="0"/>
              <a:t>The </a:t>
            </a:r>
            <a:r>
              <a:rPr lang="en-US" altLang="id-ID" b="1" smtClean="0"/>
              <a:t>marginal rate of substitution:</a:t>
            </a:r>
            <a:r>
              <a:rPr lang="en-US" altLang="id-ID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mtClean="0"/>
              <a:t>A consumer</a:t>
            </a:r>
            <a:r>
              <a:rPr lang="en-US" altLang="en-US" smtClean="0"/>
              <a:t>’</a:t>
            </a:r>
            <a:r>
              <a:rPr lang="en-US" altLang="id-ID" smtClean="0"/>
              <a:t>s willingness to substitute one good for another while maintaining the same level of satisfaction (i.e. slope of indifference curve remains the same).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mtClean="0"/>
          </a:p>
          <a:p>
            <a:pPr eaLnBrk="1" hangingPunct="1">
              <a:lnSpc>
                <a:spcPct val="90000"/>
              </a:lnSpc>
            </a:pPr>
            <a:r>
              <a:rPr lang="en-US" altLang="id-ID" smtClean="0"/>
              <a:t>The marginal rate of substitution of x for y (MRSx,y) is the rate at while the consumer is willing to give up y in order to get more of x, holding utility constant.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>
                <a:ea typeface="Arial" panose="020B0604020202020204" pitchFamily="34" charset="0"/>
              </a:rPr>
              <a:t>This assumes y is on the vertical axis and x the horizontal.</a:t>
            </a:r>
          </a:p>
          <a:p>
            <a:pPr lvl="1" eaLnBrk="1" hangingPunct="1">
              <a:lnSpc>
                <a:spcPct val="90000"/>
              </a:lnSpc>
            </a:pPr>
            <a:endParaRPr lang="en-US" altLang="id-ID" smtClean="0">
              <a:ea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89350C-F9D4-4F88-BCBF-96E29B4F29CE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2276475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id-ID" sz="2600" b="1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id-ID" sz="2000">
                <a:latin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id-ID" sz="2000"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en-US" altLang="id-ID" sz="20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mtClean="0"/>
              <a:t>Marginal Rate of Substitution</a:t>
            </a:r>
            <a:br>
              <a:rPr lang="en-US" altLang="id-ID" smtClean="0"/>
            </a:br>
            <a:r>
              <a:rPr lang="en-US" altLang="id-ID" smtClean="0"/>
              <a:t>Graphically – slope of 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88024" y="2487168"/>
            <a:ext cx="4038600" cy="3701008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 smtClean="0"/>
              <a:t>If you like both goods then both goods will have positive marginal utilities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smtClean="0"/>
              <a:t>Then indifference curve must be negatively sloped, because if you give up one good need more of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405AAB-9AC7-47B7-8839-209FF57B0A30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pic>
        <p:nvPicPr>
          <p:cNvPr id="56325" name="Picture 7" descr="ec202grap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0" y="2219204"/>
            <a:ext cx="4060086" cy="41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/>
              <a:t>We need to develop a model about individual or consumer behavior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/>
              <a:t>Model is based on:</a:t>
            </a:r>
          </a:p>
          <a:p>
            <a:pPr marL="990600" lvl="1" indent="-646113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200" smtClean="0"/>
              <a:t>Individual tastes or preferences determine the amount of pleasure people derive from goods and services.  (Chapter 3)</a:t>
            </a:r>
          </a:p>
          <a:p>
            <a:pPr marL="990600" lvl="1" indent="-646113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200" smtClean="0"/>
              <a:t>Consumers face constraints (budget) that limit their choices</a:t>
            </a:r>
          </a:p>
          <a:p>
            <a:pPr marL="990600" lvl="1" indent="-646113" eaLnBrk="1" hangingPunct="1">
              <a:lnSpc>
                <a:spcPct val="90000"/>
              </a:lnSpc>
              <a:buSzTx/>
              <a:buFontTx/>
              <a:buAutoNum type="arabicPeriod"/>
              <a:defRPr/>
            </a:pPr>
            <a:r>
              <a:rPr lang="en-US" sz="2200" smtClean="0"/>
              <a:t>Consumers maximize their well-being or pleasure from consumption, subject to the constraints they face.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mtClean="0"/>
              <a:t>We want our model to be realistic so we can predict consumer behavior.  But, still as simple as possible.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59B4FE-C882-436C-B43D-E0770D8905E9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1172632" y="0"/>
            <a:ext cx="6798735" cy="130386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Marginal Rate of Substitution</a:t>
            </a:r>
            <a:br>
              <a:rPr lang="en-US" dirty="0" smtClean="0"/>
            </a:br>
            <a:r>
              <a:rPr lang="en-US" dirty="0" smtClean="0"/>
              <a:t>Mathematically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30B446-F0FB-4BBB-A4BF-21BE8B8EA319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56327" name="Rectangle 1031"/>
          <p:cNvSpPr>
            <a:spLocks noChangeArrowheads="1"/>
          </p:cNvSpPr>
          <p:nvPr/>
        </p:nvSpPr>
        <p:spPr bwMode="auto">
          <a:xfrm>
            <a:off x="468313" y="1341438"/>
            <a:ext cx="82073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2400" dirty="0">
              <a:latin typeface="Tahoma" charset="0"/>
              <a:ea typeface="ＭＳ Ｐゴシック" charset="0"/>
              <a:cs typeface="Times New Roman" charset="0"/>
              <a:sym typeface="Symbol" charset="0"/>
            </a:endParaRPr>
          </a:p>
          <a:p>
            <a:pPr eaLnBrk="0" hangingPunct="0">
              <a:defRPr/>
            </a:pPr>
            <a:r>
              <a:rPr lang="en-US" sz="1000" dirty="0">
                <a:latin typeface="Tahoma" charset="0"/>
                <a:ea typeface="ＭＳ Ｐゴシック" charset="0"/>
                <a:cs typeface="Times New Roman" charset="0"/>
                <a:sym typeface="Symbol" charset="0"/>
              </a:rPr>
              <a:t/>
            </a:r>
            <a:br>
              <a:rPr lang="en-US" sz="1000" dirty="0">
                <a:latin typeface="Tahoma" charset="0"/>
                <a:ea typeface="ＭＳ Ｐゴシック" charset="0"/>
                <a:cs typeface="Times New Roman" charset="0"/>
                <a:sym typeface="Symbol" charset="0"/>
              </a:rPr>
            </a:br>
            <a:endParaRPr lang="en-US" sz="2000" dirty="0">
              <a:latin typeface="Tahoma" charset="0"/>
              <a:ea typeface="ＭＳ Ｐゴシック" charset="0"/>
              <a:cs typeface="Times New Roman" charset="0"/>
              <a:sym typeface="Symbol" charset="0"/>
            </a:endParaRPr>
          </a:p>
        </p:txBody>
      </p:sp>
      <p:graphicFrame>
        <p:nvGraphicFramePr>
          <p:cNvPr id="57347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203210"/>
              </p:ext>
            </p:extLst>
          </p:nvPr>
        </p:nvGraphicFramePr>
        <p:xfrm>
          <a:off x="772324" y="1341438"/>
          <a:ext cx="6285706" cy="502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4" imgW="2667000" imgH="2451100" progId="Equation.3">
                  <p:embed/>
                </p:oleObj>
              </mc:Choice>
              <mc:Fallback>
                <p:oleObj name="Equation" r:id="rId4" imgW="2667000" imgH="245110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24" y="1341438"/>
                        <a:ext cx="6285706" cy="502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235825" y="1844675"/>
            <a:ext cx="19081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Memorize/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derive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H="1">
            <a:off x="5651500" y="1989138"/>
            <a:ext cx="15128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059" y="-29189"/>
            <a:ext cx="6798734" cy="1303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Marginal Rate of Substitution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 dirty="0"/>
          </a:p>
          <a:p>
            <a:pPr>
              <a:buFont typeface="Wingdings" charset="0"/>
              <a:buChar char="n"/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14426" y="2352751"/>
            <a:ext cx="4114800" cy="4530725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dirty="0" smtClean="0"/>
              <a:t>At A, slope = -5 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so willing to give up 5 y, for one more X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MRS is 5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At B, slope = -2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so </a:t>
            </a:r>
            <a:r>
              <a:rPr lang="en-US" dirty="0"/>
              <a:t>so willing to give up </a:t>
            </a:r>
            <a:r>
              <a:rPr lang="en-US" dirty="0" smtClean="0"/>
              <a:t>2 </a:t>
            </a:r>
            <a:r>
              <a:rPr lang="en-US" dirty="0"/>
              <a:t>y, for one more </a:t>
            </a:r>
            <a:r>
              <a:rPr lang="en-US" dirty="0" smtClean="0"/>
              <a:t>X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MRS=2</a:t>
            </a:r>
            <a:endParaRPr lang="en-US" dirty="0"/>
          </a:p>
          <a:p>
            <a:pPr>
              <a:buFont typeface="Wingdings" charset="2"/>
              <a:buChar char="n"/>
              <a:defRPr/>
            </a:pPr>
            <a:endParaRPr lang="en-US" dirty="0" smtClean="0"/>
          </a:p>
          <a:p>
            <a:pPr>
              <a:buFont typeface="Wingdings" charset="2"/>
              <a:buChar char="n"/>
              <a:defRPr/>
            </a:pPr>
            <a:endParaRPr lang="en-US" dirty="0" smtClean="0"/>
          </a:p>
          <a:p>
            <a:pPr>
              <a:buFont typeface="Wingdings" charset="2"/>
              <a:buChar char="n"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626A39-EE43-4FE2-A945-093C2520EDF0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pic>
        <p:nvPicPr>
          <p:cNvPr id="59397" name="Picture 7" descr="ec202grap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9" y="2356380"/>
            <a:ext cx="3752850" cy="4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8" name="Object 8"/>
          <p:cNvGraphicFramePr>
            <a:graphicFrameLocks noChangeAspect="1"/>
          </p:cNvGraphicFramePr>
          <p:nvPr/>
        </p:nvGraphicFramePr>
        <p:xfrm>
          <a:off x="2820988" y="1052513"/>
          <a:ext cx="45593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4" imgW="2019300" imgH="444500" progId="Equation.3">
                  <p:embed/>
                </p:oleObj>
              </mc:Choice>
              <mc:Fallback>
                <p:oleObj name="Equation" r:id="rId4" imgW="20193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1052513"/>
                        <a:ext cx="45593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828092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Diminishing Rate of Marginal Substitution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0045" y="1429808"/>
            <a:ext cx="5184775" cy="45307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n"/>
              <a:defRPr/>
            </a:pPr>
            <a:r>
              <a:rPr lang="en-US" sz="2600" dirty="0" smtClean="0"/>
              <a:t>As move along x, MRS gets smaller (diminishes)</a:t>
            </a:r>
          </a:p>
          <a:p>
            <a:pPr>
              <a:buFont typeface="Wingdings" charset="0"/>
              <a:buChar char="n"/>
              <a:defRPr/>
            </a:pPr>
            <a:r>
              <a:rPr lang="en-US" sz="2600" dirty="0" smtClean="0"/>
              <a:t>For most good MRS is diminishing</a:t>
            </a:r>
          </a:p>
          <a:p>
            <a:pPr lvl="1">
              <a:buFont typeface="Wingdings" charset="0"/>
              <a:buChar char="q"/>
              <a:defRPr/>
            </a:pPr>
            <a:r>
              <a:rPr lang="en-US" sz="2200" dirty="0" smtClean="0"/>
              <a:t>Curve is </a:t>
            </a:r>
            <a:r>
              <a:rPr lang="en-US" sz="2200" dirty="0" smtClean="0"/>
              <a:t>flatter</a:t>
            </a:r>
            <a:endParaRPr lang="id-ID" sz="2200" dirty="0" smtClean="0"/>
          </a:p>
          <a:p>
            <a:pPr lvl="1">
              <a:buFont typeface="Wingdings" charset="0"/>
              <a:buChar char="q"/>
              <a:defRPr/>
            </a:pPr>
            <a:endParaRPr lang="en-US" sz="2200" dirty="0" smtClean="0"/>
          </a:p>
          <a:p>
            <a:pPr>
              <a:buFont typeface="Wingdings" charset="0"/>
              <a:buChar char="n"/>
              <a:defRPr/>
            </a:pPr>
            <a:r>
              <a:rPr lang="en-US" sz="2600" dirty="0" smtClean="0"/>
              <a:t>Willing to give up less and less y for the same amount of x</a:t>
            </a:r>
          </a:p>
          <a:p>
            <a:pPr lvl="1">
              <a:buFont typeface="Wingdings" charset="0"/>
              <a:buChar char="q"/>
              <a:defRPr/>
            </a:pPr>
            <a:r>
              <a:rPr lang="en-US" dirty="0" smtClean="0"/>
              <a:t>From A (MRS = 5) to point B (MRS = 2)</a:t>
            </a:r>
          </a:p>
          <a:p>
            <a:pPr>
              <a:buFont typeface="Wingdings" charset="0"/>
              <a:buChar char="n"/>
              <a:defRPr/>
            </a:pPr>
            <a:r>
              <a:rPr lang="en-US" sz="2600" dirty="0" smtClean="0"/>
              <a:t>For </a:t>
            </a:r>
            <a:r>
              <a:rPr lang="en-US" sz="2600" dirty="0"/>
              <a:t>most good MRS is </a:t>
            </a:r>
            <a:r>
              <a:rPr lang="en-US" sz="2600" dirty="0" smtClean="0"/>
              <a:t>diminishing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600" dirty="0" smtClean="0"/>
              <a:t>IC are convex to origin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600" dirty="0" smtClean="0"/>
              <a:t>Averages preferred to extremes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216F2F-ECC9-44A5-8481-82DCAEFB62CC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pic>
        <p:nvPicPr>
          <p:cNvPr id="60420" name="Picture 7" descr="ec202grap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1563158"/>
            <a:ext cx="4140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E7AD05-DD9D-4F11-9215-AFBB6003EBA5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1676400"/>
            <a:ext cx="7620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id-ID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id-ID" sz="2000">
                <a:latin typeface="Tahoma" panose="020B0604030504040204" pitchFamily="34" charset="0"/>
                <a:cs typeface="Times New Roman" panose="02020603050405020304" pitchFamily="18" charset="0"/>
              </a:rPr>
              <a:t>The indifference curves get flatter as we move out along the horizontal axis and steeper as we move up along the vertical axis.</a:t>
            </a:r>
            <a:endParaRPr lang="en-US" altLang="id-ID" sz="1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id-ID">
              <a:latin typeface="Tahoma" panose="020B060403050404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533400"/>
            <a:ext cx="7888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 charset="0"/>
                <a:ea typeface="ＭＳ Ｐゴシック" charset="0"/>
                <a:cs typeface="Times New Roman" charset="0"/>
              </a:rPr>
              <a:t>An indifference curve exhibits a </a:t>
            </a:r>
            <a:r>
              <a:rPr lang="en-US" sz="2000" b="1" dirty="0">
                <a:latin typeface="Tahoma" charset="0"/>
                <a:ea typeface="ＭＳ Ｐゴシック" charset="0"/>
                <a:cs typeface="Times New Roman" charset="0"/>
              </a:rPr>
              <a:t>diminishing rate of substitution:</a:t>
            </a:r>
          </a:p>
        </p:txBody>
      </p:sp>
      <p:pic>
        <p:nvPicPr>
          <p:cNvPr id="23556" name="Picture 4" descr="SY0126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79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0" y="990600"/>
            <a:ext cx="4940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2000">
                <a:latin typeface="Tahoma" panose="020B0604030504040204" pitchFamily="34" charset="0"/>
                <a:cs typeface="Times New Roman" panose="02020603050405020304" pitchFamily="18" charset="0"/>
              </a:rPr>
              <a:t>if the more of good x you have, the more you are willing to give up to get a little of good y…or…</a:t>
            </a:r>
          </a:p>
        </p:txBody>
      </p:sp>
      <p:pic>
        <p:nvPicPr>
          <p:cNvPr id="23558" name="Picture 6" descr="SY0126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179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1449" name="Picture 7" descr="ec202grap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59039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0D1866-366B-4989-B0BA-1CC04EB99B9A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149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id-ID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id-ID" u="sng">
                <a:latin typeface="Tahoma" panose="020B0604030504040204" pitchFamily="34" charset="0"/>
                <a:cs typeface="Times New Roman" panose="02020603050405020304" pitchFamily="18" charset="0"/>
              </a:rPr>
              <a:t>Example: </a:t>
            </a:r>
            <a:r>
              <a:rPr lang="en-US" altLang="id-ID" i="1">
                <a:latin typeface="Tahoma" panose="020B0604030504040204" pitchFamily="34" charset="0"/>
                <a:cs typeface="Times New Roman" panose="02020603050405020304" pitchFamily="18" charset="0"/>
              </a:rPr>
              <a:t>For the following indifference curves, what is the marginal rate of substitution between x and y is:</a:t>
            </a:r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id-ID" i="1">
                <a:latin typeface="Tahoma" panose="020B0604030504040204" pitchFamily="34" charset="0"/>
                <a:cs typeface="Times New Roman" panose="02020603050405020304" pitchFamily="18" charset="0"/>
              </a:rPr>
              <a:t>1, .5, 2,  or 5?  Is  the MRS diminishing?</a:t>
            </a:r>
            <a:r>
              <a:rPr lang="en-US" altLang="id-ID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914400" y="6172200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900113" y="1557338"/>
            <a:ext cx="14287" cy="4614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156325" y="606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x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93725" y="606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0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5288" y="1557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y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914400" y="4572000"/>
            <a:ext cx="1600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362200" y="571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IC</a:t>
            </a:r>
            <a:r>
              <a:rPr lang="en-GB" sz="2400" b="1" baseline="-25000">
                <a:latin typeface="Times New Roman" charset="0"/>
                <a:ea typeface="ＭＳ Ｐゴシック" charset="0"/>
              </a:rPr>
              <a:t>1</a:t>
            </a:r>
            <a:endParaRPr lang="en-GB" sz="2400" b="1">
              <a:latin typeface="Times New Roman" charset="0"/>
              <a:ea typeface="ＭＳ Ｐゴシック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46325" y="6137275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1              2            3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09600" y="2205038"/>
            <a:ext cx="336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3</a:t>
            </a:r>
          </a:p>
          <a:p>
            <a:pPr>
              <a:defRPr/>
            </a:pPr>
            <a:endParaRPr lang="en-GB" sz="2400" b="1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GB" sz="2400" b="1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2</a:t>
            </a:r>
          </a:p>
          <a:p>
            <a:pPr>
              <a:defRPr/>
            </a:pPr>
            <a:endParaRPr lang="en-GB" sz="2400" b="1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GB" sz="2400" b="1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1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900113" y="3429000"/>
            <a:ext cx="2735262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900113" y="2349500"/>
            <a:ext cx="3887787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543300" y="57531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>
                <a:latin typeface="Times New Roman" charset="0"/>
                <a:ea typeface="ＭＳ Ｐゴシック" charset="0"/>
              </a:rPr>
              <a:t>IC</a:t>
            </a:r>
            <a:r>
              <a:rPr lang="en-GB" sz="2400" baseline="-25000">
                <a:latin typeface="Times New Roman" charset="0"/>
                <a:ea typeface="ＭＳ Ｐゴシック" charset="0"/>
              </a:rPr>
              <a:t>2</a:t>
            </a: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716463" y="573405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>
                <a:latin typeface="Times New Roman" charset="0"/>
                <a:ea typeface="ＭＳ Ｐゴシック" charset="0"/>
              </a:rPr>
              <a:t>IC</a:t>
            </a:r>
            <a:r>
              <a:rPr lang="en-GB" sz="2400" baseline="-25000">
                <a:latin typeface="Times New Roman" charset="0"/>
                <a:ea typeface="ＭＳ Ｐゴシック" charset="0"/>
              </a:rPr>
              <a:t>3</a:t>
            </a: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84213" y="2349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067175" y="1557338"/>
            <a:ext cx="46085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What type of goods are these?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Perfect substitutes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Does the MRS need to be 1 for each of these?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 No could be in a ratio of 2 to 1 (2 Oreo cookies for each glass of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Graphing an Indifference Curve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CDC25F-70B1-4A9F-B2C5-6DE06EA35BE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37595" y="256906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>
                <a:latin typeface="Tahoma" charset="0"/>
                <a:ea typeface="ＭＳ Ｐゴシック" charset="0"/>
                <a:cs typeface="Times New Roman" charset="0"/>
              </a:rPr>
              <a:t>Example:</a:t>
            </a:r>
            <a:r>
              <a:rPr lang="en-US" sz="2400" dirty="0">
                <a:latin typeface="Tahoma" charset="0"/>
                <a:ea typeface="ＭＳ Ｐゴシック" charset="0"/>
                <a:cs typeface="Times New Roman" charset="0"/>
              </a:rPr>
              <a:t> Suppose U = </a:t>
            </a:r>
            <a:r>
              <a:rPr lang="en-US" sz="2400" dirty="0" err="1">
                <a:latin typeface="Tahoma" charset="0"/>
                <a:ea typeface="ＭＳ Ｐゴシック" charset="0"/>
                <a:cs typeface="Times New Roman" charset="0"/>
              </a:rPr>
              <a:t>xy</a:t>
            </a:r>
            <a:r>
              <a:rPr lang="en-US" sz="2400" dirty="0">
                <a:latin typeface="Tahoma" charset="0"/>
                <a:ea typeface="ＭＳ Ｐゴシック" charset="0"/>
                <a:cs typeface="Times New Roman" charset="0"/>
              </a:rPr>
              <a:t>, graph the utility curve if</a:t>
            </a:r>
          </a:p>
          <a:p>
            <a:pPr>
              <a:defRPr/>
            </a:pPr>
            <a:r>
              <a:rPr lang="en-US" sz="2400" dirty="0">
                <a:latin typeface="Tahoma" charset="0"/>
                <a:ea typeface="ＭＳ Ｐゴシック" charset="0"/>
                <a:cs typeface="Times New Roman" charset="0"/>
              </a:rPr>
              <a:t>              utility is equal to 10. 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066800" y="62484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1042988" y="1700213"/>
            <a:ext cx="23812" cy="4548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3" name="Arc 7"/>
          <p:cNvSpPr>
            <a:spLocks/>
          </p:cNvSpPr>
          <p:nvPr/>
        </p:nvSpPr>
        <p:spPr bwMode="auto">
          <a:xfrm>
            <a:off x="1717675" y="3203575"/>
            <a:ext cx="3208338" cy="2589213"/>
          </a:xfrm>
          <a:custGeom>
            <a:avLst/>
            <a:gdLst>
              <a:gd name="T0" fmla="*/ 3208338 w 23783"/>
              <a:gd name="T1" fmla="*/ 2572311 h 21600"/>
              <a:gd name="T2" fmla="*/ 0 w 23783"/>
              <a:gd name="T3" fmla="*/ 413675 h 21600"/>
              <a:gd name="T4" fmla="*/ 2876483 w 237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599"/>
                </a:cubicBezTo>
                <a:cubicBezTo>
                  <a:pt x="10725" y="21599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599"/>
                </a:cubicBezTo>
                <a:cubicBezTo>
                  <a:pt x="10725" y="21599"/>
                  <a:pt x="1693" y="13912"/>
                  <a:pt x="0" y="3450"/>
                </a:cubicBezTo>
                <a:lnTo>
                  <a:pt x="21323" y="0"/>
                </a:lnTo>
                <a:lnTo>
                  <a:pt x="23783" y="2145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013325" y="5680075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10 = xy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146925" y="6137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x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27088" y="1125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y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06680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8100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066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828800" y="3886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676400" y="617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2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22325" y="6137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0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657600" y="617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5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46125" y="5527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2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F09139-CAAE-4569-8CF3-EEBE70287B4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2090738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57" name="Rectangle 45"/>
          <p:cNvSpPr>
            <a:spLocks noChangeArrowheads="1"/>
          </p:cNvSpPr>
          <p:nvPr/>
        </p:nvSpPr>
        <p:spPr bwMode="auto">
          <a:xfrm>
            <a:off x="1524000" y="83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>
                <a:latin typeface="Tahoma" charset="0"/>
                <a:ea typeface="ＭＳ Ｐゴシック" charset="0"/>
                <a:cs typeface="Times New Roman" charset="0"/>
              </a:rPr>
              <a:t>Example:</a:t>
            </a:r>
            <a:r>
              <a:rPr lang="en-US" sz="2400">
                <a:latin typeface="Tahoma" charset="0"/>
                <a:ea typeface="ＭＳ Ｐゴシック" charset="0"/>
                <a:cs typeface="Times New Roman" charset="0"/>
              </a:rPr>
              <a:t>  U=20</a:t>
            </a: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1219200" y="62484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V="1">
            <a:off x="1219200" y="609600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60" name="Arc 48"/>
          <p:cNvSpPr>
            <a:spLocks/>
          </p:cNvSpPr>
          <p:nvPr/>
        </p:nvSpPr>
        <p:spPr bwMode="auto">
          <a:xfrm>
            <a:off x="1870075" y="3203575"/>
            <a:ext cx="3208338" cy="2589213"/>
          </a:xfrm>
          <a:custGeom>
            <a:avLst/>
            <a:gdLst>
              <a:gd name="T0" fmla="*/ 3208338 w 23783"/>
              <a:gd name="T1" fmla="*/ 2572311 h 21600"/>
              <a:gd name="T2" fmla="*/ 0 w 23783"/>
              <a:gd name="T3" fmla="*/ 413675 h 21600"/>
              <a:gd name="T4" fmla="*/ 2876483 w 2378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599"/>
                </a:cubicBezTo>
                <a:cubicBezTo>
                  <a:pt x="10725" y="21599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599"/>
                </a:cubicBezTo>
                <a:cubicBezTo>
                  <a:pt x="10725" y="21599"/>
                  <a:pt x="1693" y="13912"/>
                  <a:pt x="0" y="3450"/>
                </a:cubicBezTo>
                <a:lnTo>
                  <a:pt x="21323" y="0"/>
                </a:lnTo>
                <a:lnTo>
                  <a:pt x="23783" y="2145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561" name="Arc 49"/>
          <p:cNvSpPr>
            <a:spLocks/>
          </p:cNvSpPr>
          <p:nvPr/>
        </p:nvSpPr>
        <p:spPr bwMode="auto">
          <a:xfrm>
            <a:off x="2744788" y="2986088"/>
            <a:ext cx="2654300" cy="2197100"/>
          </a:xfrm>
          <a:custGeom>
            <a:avLst/>
            <a:gdLst>
              <a:gd name="T0" fmla="*/ 2654300 w 20805"/>
              <a:gd name="T1" fmla="*/ 2196693 h 21600"/>
              <a:gd name="T2" fmla="*/ 0 w 20805"/>
              <a:gd name="T3" fmla="*/ 722703 h 21600"/>
              <a:gd name="T4" fmla="*/ 2602375 w 208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599"/>
                </a:cubicBezTo>
                <a:cubicBezTo>
                  <a:pt x="11207" y="21599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599"/>
                </a:cubicBezTo>
                <a:cubicBezTo>
                  <a:pt x="11207" y="21599"/>
                  <a:pt x="3023" y="15784"/>
                  <a:pt x="-1" y="7105"/>
                </a:cubicBezTo>
                <a:lnTo>
                  <a:pt x="20398" y="0"/>
                </a:lnTo>
                <a:lnTo>
                  <a:pt x="20805" y="2159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5165725" y="5680075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10 = xy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5470525" y="4918075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20 = xy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7299325" y="6137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x</a:t>
            </a:r>
            <a:endParaRPr lang="en-GB" sz="2400">
              <a:latin typeface="Times New Roman" charset="0"/>
              <a:ea typeface="ＭＳ Ｐゴシック" charset="0"/>
            </a:endParaRP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746125" y="269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y</a:t>
            </a:r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 flipV="1">
            <a:off x="3962400" y="4114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4327525" y="3622675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Preference direction</a:t>
            </a:r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>
            <a:off x="121920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69" name="Line 57"/>
          <p:cNvSpPr>
            <a:spLocks noChangeShapeType="1"/>
          </p:cNvSpPr>
          <p:nvPr/>
        </p:nvSpPr>
        <p:spPr bwMode="auto">
          <a:xfrm>
            <a:off x="39624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70" name="Line 58"/>
          <p:cNvSpPr>
            <a:spLocks noChangeShapeType="1"/>
          </p:cNvSpPr>
          <p:nvPr/>
        </p:nvSpPr>
        <p:spPr bwMode="auto">
          <a:xfrm>
            <a:off x="1219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71" name="Line 59"/>
          <p:cNvSpPr>
            <a:spLocks noChangeShapeType="1"/>
          </p:cNvSpPr>
          <p:nvPr/>
        </p:nvSpPr>
        <p:spPr bwMode="auto">
          <a:xfrm>
            <a:off x="1981200" y="3886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1828800" y="617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2</a:t>
            </a:r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974725" y="6137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0</a:t>
            </a:r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3810000" y="617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5</a:t>
            </a: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898525" y="5527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2</a:t>
            </a: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91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Times New Roman" charset="0"/>
                <a:ea typeface="ＭＳ Ｐゴシック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61433" y="836712"/>
            <a:ext cx="8229600" cy="414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Description of Consumer Preferences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/>
              <a:t>Consumer Preferences </a:t>
            </a:r>
            <a:r>
              <a:rPr lang="en-US" smtClean="0"/>
              <a:t>tell us how the consumer would rank any two basket of goods, assuming these allotments were available to the consumer at no cost.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/>
              <a:t>baskets</a:t>
            </a:r>
            <a:r>
              <a:rPr lang="en-US" smtClean="0"/>
              <a:t> or </a:t>
            </a:r>
            <a:r>
              <a:rPr lang="en-US" b="1" smtClean="0"/>
              <a:t>bundles</a:t>
            </a:r>
            <a:r>
              <a:rPr lang="en-US" smtClean="0"/>
              <a:t> is a collection of goods or services that an individual might consume.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/>
          </a:p>
          <a:p>
            <a:pPr eaLnBrk="1" hangingPunct="1">
              <a:buFont typeface="Wingdings" charset="0"/>
              <a:buChar char="n"/>
              <a:defRPr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3557DC-9A75-4AB2-9883-E51A2BAF3407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4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Properties of Consumer Preferences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4CC528-3B3F-4E75-9D25-F4B2BDB21A26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394841" y="252413"/>
            <a:ext cx="8425631" cy="1606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id-ID" sz="1200" kern="10" spc="-12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id-ID" sz="1200" kern="10" spc="-12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060575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Tahoma" charset="0"/>
                <a:ea typeface="ＭＳ Ｐゴシック" charset="0"/>
                <a:cs typeface="Times New Roman" charset="0"/>
              </a:rPr>
              <a:t>1. Complete:</a:t>
            </a:r>
            <a:r>
              <a:rPr lang="en-US" sz="2800">
                <a:latin typeface="Tahoma" charset="0"/>
                <a:ea typeface="ＭＳ Ｐゴシック" charset="0"/>
                <a:cs typeface="Times New Roman" charset="0"/>
              </a:rPr>
              <a:t> </a:t>
            </a:r>
            <a:endParaRPr lang="en-US" sz="2800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411413" y="2060575"/>
            <a:ext cx="673258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Preferences are </a:t>
            </a:r>
            <a:r>
              <a:rPr lang="en-US" altLang="id-ID" b="1">
                <a:latin typeface="Tahoma" panose="020B0604030504040204" pitchFamily="34" charset="0"/>
                <a:cs typeface="Times New Roman" panose="02020603050405020304" pitchFamily="18" charset="0"/>
              </a:rPr>
              <a:t>complete</a:t>
            </a:r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 if the consumer can rank any two baskets of goods </a:t>
            </a:r>
          </a:p>
          <a:p>
            <a:pPr eaLnBrk="1" hangingPunct="1"/>
            <a:endParaRPr lang="en-US" altLang="id-ID" sz="1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Garamond" panose="02020404030301010803" pitchFamily="18" charset="0"/>
              <a:buAutoNum type="romanLcPeriod"/>
            </a:pPr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A strictly preferred to B (</a:t>
            </a:r>
            <a:r>
              <a:rPr lang="en-US" altLang="id-ID"/>
              <a:t>A </a:t>
            </a:r>
            <a:r>
              <a:rPr lang="en-US" altLang="id-ID" b="1">
                <a:sym typeface="Symbol" panose="05050102010706020507" pitchFamily="18" charset="2"/>
              </a:rPr>
              <a:t></a:t>
            </a:r>
            <a:r>
              <a:rPr lang="en-US" altLang="id-ID"/>
              <a:t> B )</a:t>
            </a:r>
          </a:p>
          <a:p>
            <a:pPr eaLnBrk="1" hangingPunct="1">
              <a:buFont typeface="Garamond" panose="02020404030301010803" pitchFamily="18" charset="0"/>
              <a:buAutoNum type="romanLcPeriod"/>
            </a:pPr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B strictly preferred to A (</a:t>
            </a:r>
            <a:r>
              <a:rPr lang="en-US" altLang="id-ID">
                <a:latin typeface="Tahoma" panose="020B0604030504040204" pitchFamily="34" charset="0"/>
              </a:rPr>
              <a:t>B </a:t>
            </a:r>
            <a:r>
              <a:rPr lang="en-US" altLang="id-ID" sz="1800" b="1">
                <a:sym typeface="Symbol" panose="05050102010706020507" pitchFamily="18" charset="2"/>
              </a:rPr>
              <a:t></a:t>
            </a:r>
            <a:r>
              <a:rPr lang="en-US" altLang="id-ID">
                <a:latin typeface="Tahoma" panose="020B0604030504040204" pitchFamily="34" charset="0"/>
              </a:rPr>
              <a:t> A )</a:t>
            </a:r>
          </a:p>
          <a:p>
            <a:pPr eaLnBrk="1" hangingPunct="1">
              <a:buFont typeface="Garamond" panose="02020404030301010803" pitchFamily="18" charset="0"/>
              <a:buAutoNum type="romanLcPeriod"/>
            </a:pPr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indifferent between A and B (</a:t>
            </a:r>
            <a:r>
              <a:rPr lang="en-US" altLang="id-ID">
                <a:latin typeface="Tahoma" panose="020B0604030504040204" pitchFamily="34" charset="0"/>
              </a:rPr>
              <a:t>A </a:t>
            </a:r>
            <a:r>
              <a:rPr lang="en-US" altLang="id-ID">
                <a:latin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en-US" altLang="id-ID">
                <a:latin typeface="Tahoma" panose="020B0604030504040204" pitchFamily="34" charset="0"/>
              </a:rPr>
              <a:t> B)  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484438" y="4005263"/>
            <a:ext cx="71151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id-ID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id-ID">
                <a:latin typeface="Tahoma" panose="020B0604030504040204" pitchFamily="34" charset="0"/>
                <a:cs typeface="Times New Roman" panose="02020603050405020304" pitchFamily="18" charset="0"/>
              </a:rPr>
              <a:t>Preferences are transitive if a consumer who prefers basket A to basket B, and basket B to basket C also prefers basket A to basket C</a:t>
            </a:r>
            <a:endParaRPr lang="en-US" altLang="id-ID">
              <a:latin typeface="Tahoma" panose="020B0604030504040204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4292600"/>
            <a:ext cx="255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ahoma" charset="0"/>
                <a:ea typeface="ＭＳ Ｐゴシック" charset="0"/>
                <a:cs typeface="Times New Roman" charset="0"/>
              </a:rPr>
              <a:t>2. Transitive</a:t>
            </a:r>
            <a:r>
              <a:rPr lang="en-US" sz="2400" b="1" dirty="0">
                <a:latin typeface="Tahoma" charset="0"/>
                <a:ea typeface="ＭＳ Ｐゴシック" charset="0"/>
                <a:cs typeface="Times New Roman" charset="0"/>
              </a:rPr>
              <a:t>:</a:t>
            </a:r>
            <a:r>
              <a:rPr lang="en-US" sz="2400" b="1" dirty="0">
                <a:latin typeface="Times New Roman" charset="0"/>
                <a:ea typeface="ＭＳ Ｐゴシック" charset="0"/>
                <a:cs typeface="Times New Roman" charset="0"/>
              </a:rPr>
              <a:t> 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95513" y="5445125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charset="0"/>
                <a:ea typeface="ＭＳ Ｐゴシック" charset="0"/>
              </a:rPr>
              <a:t>A  </a:t>
            </a:r>
            <a:r>
              <a:rPr lang="en-US" sz="2400" b="1">
                <a:latin typeface="Arial" charset="0"/>
                <a:ea typeface="ＭＳ Ｐゴシック" charset="0"/>
                <a:sym typeface="Symbol" charset="0"/>
              </a:rPr>
              <a:t></a:t>
            </a:r>
            <a:r>
              <a:rPr lang="en-US" sz="2400" b="1">
                <a:latin typeface="Arial" charset="0"/>
                <a:ea typeface="ＭＳ Ｐゴシック" charset="0"/>
              </a:rPr>
              <a:t> B and B</a:t>
            </a:r>
            <a:r>
              <a:rPr lang="en-US" sz="2400" b="1">
                <a:latin typeface="Arial" charset="0"/>
                <a:ea typeface="ＭＳ Ｐゴシック" charset="0"/>
                <a:sym typeface="Symbol" charset="0"/>
              </a:rPr>
              <a:t>  </a:t>
            </a:r>
            <a:r>
              <a:rPr lang="en-US" sz="2400" b="1">
                <a:latin typeface="Arial" charset="0"/>
                <a:ea typeface="ＭＳ Ｐゴシック" charset="0"/>
              </a:rPr>
              <a:t> C</a:t>
            </a:r>
            <a:r>
              <a:rPr lang="en-US" sz="240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3600" b="1">
                <a:latin typeface="Arial" charset="0"/>
                <a:ea typeface="ＭＳ Ｐゴシック" charset="0"/>
                <a:cs typeface="Times New Roman" charset="0"/>
                <a:sym typeface="Symbol" charset="0"/>
              </a:rPr>
              <a:t>→</a:t>
            </a:r>
            <a:r>
              <a:rPr lang="en-US" sz="240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b="1">
                <a:latin typeface="Arial" charset="0"/>
                <a:ea typeface="ＭＳ Ｐゴシック" charset="0"/>
              </a:rPr>
              <a:t>A</a:t>
            </a:r>
            <a:r>
              <a:rPr lang="en-US" sz="2400" b="1">
                <a:latin typeface="Arial" charset="0"/>
                <a:ea typeface="ＭＳ Ｐゴシック" charset="0"/>
                <a:sym typeface="Symbol" charset="0"/>
              </a:rPr>
              <a:t>  </a:t>
            </a:r>
            <a:r>
              <a:rPr lang="en-US" sz="2400" b="1">
                <a:latin typeface="Arial" charset="0"/>
                <a:ea typeface="ＭＳ Ｐゴシック" charset="0"/>
              </a:rPr>
              <a:t> C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  </a:t>
            </a:r>
            <a:r>
              <a:rPr lang="en-US" sz="2400" b="1">
                <a:latin typeface="Arial" charset="0"/>
                <a:ea typeface="ＭＳ Ｐゴシック" charset="0"/>
                <a:sym typeface="Symbol" charset="0"/>
              </a:rPr>
              <a:t>NOT </a:t>
            </a:r>
            <a:r>
              <a:rPr lang="en-US" sz="2400" b="1">
                <a:latin typeface="Arial" charset="0"/>
                <a:ea typeface="ＭＳ Ｐゴシック" charset="0"/>
              </a:rPr>
              <a:t>C</a:t>
            </a:r>
            <a:r>
              <a:rPr lang="en-US" sz="2400" b="1">
                <a:latin typeface="Arial" charset="0"/>
                <a:ea typeface="ＭＳ Ｐゴシック" charset="0"/>
                <a:sym typeface="Symbol" charset="0"/>
              </a:rPr>
              <a:t>  </a:t>
            </a:r>
            <a:r>
              <a:rPr lang="en-US" sz="2400" b="1">
                <a:latin typeface="Arial" charset="0"/>
                <a:ea typeface="ＭＳ Ｐゴシック" charset="0"/>
              </a:rPr>
              <a:t> A</a:t>
            </a:r>
            <a:r>
              <a:rPr lang="en-US" sz="2400" b="1">
                <a:latin typeface="Arial" charset="0"/>
                <a:ea typeface="ＭＳ Ｐゴシック" charset="0"/>
                <a:sym typeface="Symbol" charset="0"/>
              </a:rPr>
              <a:t> 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990399" y="1728666"/>
            <a:ext cx="792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latin typeface="Tahoma" charset="0"/>
                <a:ea typeface="ＭＳ Ｐゴシック" charset="0"/>
              </a:rPr>
              <a:t>The Assumptions of Consumer Behavior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50825" y="5013325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latin typeface="Tahoma" charset="0"/>
                <a:ea typeface="ＭＳ Ｐゴシック" charset="0"/>
              </a:rPr>
              <a:t>No illogical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Properties of Consumer Preferences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en-US" altLang="id-ID" b="1" smtClean="0"/>
              <a:t>Monotonic (more is better) Preferences:</a:t>
            </a:r>
            <a:r>
              <a:rPr lang="en-US" altLang="id-ID" smtClean="0"/>
              <a:t> are monotonic if a basket with more of </a:t>
            </a:r>
            <a:r>
              <a:rPr lang="en-US" altLang="id-ID" i="1" smtClean="0"/>
              <a:t>at least one</a:t>
            </a:r>
            <a:r>
              <a:rPr lang="en-US" altLang="id-ID" smtClean="0"/>
              <a:t> good and no less of any good is preferred to the original basket.</a:t>
            </a:r>
          </a:p>
          <a:p>
            <a:pPr marL="571500" indent="-5715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id-ID" smtClean="0"/>
              <a:t> – free disposal can</a:t>
            </a:r>
            <a:r>
              <a:rPr lang="ja-JP" altLang="en-US" smtClean="0"/>
              <a:t>’</a:t>
            </a:r>
            <a:r>
              <a:rPr lang="en-US" altLang="ja-JP" smtClean="0"/>
              <a:t>t be worse of with more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altLang="id-ID" sz="240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id-ID" sz="2400" smtClean="0"/>
              <a:t>The more is better assumption is also known as the property of non-satiation.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id-ID" sz="2400" smtClean="0"/>
              <a:t>It assumes are looking at what economists call a </a:t>
            </a:r>
            <a:r>
              <a:rPr lang="ja-JP" altLang="en-US" sz="2400" smtClean="0"/>
              <a:t>‘</a:t>
            </a:r>
            <a:r>
              <a:rPr lang="en-US" altLang="ja-JP" sz="2400" smtClean="0"/>
              <a:t>good</a:t>
            </a:r>
            <a:r>
              <a:rPr lang="ja-JP" altLang="en-US" sz="2400" smtClean="0"/>
              <a:t>’</a:t>
            </a:r>
            <a:r>
              <a:rPr lang="en-US" altLang="ja-JP" sz="2400" smtClean="0"/>
              <a:t>. Something we want more of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id-ID" sz="2400" smtClean="0"/>
              <a:t>We are not looking at a </a:t>
            </a:r>
            <a:r>
              <a:rPr lang="ja-JP" altLang="en-US" sz="2400" smtClean="0"/>
              <a:t>‘</a:t>
            </a:r>
            <a:r>
              <a:rPr lang="en-US" altLang="ja-JP" sz="2400" smtClean="0"/>
              <a:t>bad</a:t>
            </a:r>
            <a:r>
              <a:rPr lang="ja-JP" altLang="en-US" sz="2400" smtClean="0"/>
              <a:t>’</a:t>
            </a:r>
            <a:r>
              <a:rPr lang="en-US" altLang="ja-JP" sz="2400" smtClean="0"/>
              <a:t> i.e. pollution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id-ID" sz="2400" smtClean="0"/>
              <a:t>We can relax this assumption it is the first two that are crucial for the analysis</a:t>
            </a:r>
          </a:p>
          <a:p>
            <a:pPr marL="571500" indent="-5715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d-ID" sz="2400" smtClean="0"/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407209-880D-4391-BB6B-1ED5478A232A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6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Preferences Examples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464C9F-3F5D-4D01-95B9-CA970CBD22A6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7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pic>
        <p:nvPicPr>
          <p:cNvPr id="24579" name="Picture 4" descr="fig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48742"/>
            <a:ext cx="5761037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684213" y="981075"/>
            <a:ext cx="7920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2600"/>
              <a:t>Which bundles are better because more is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440" y="252941"/>
            <a:ext cx="6798734" cy="1303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Intransitivity and 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786373"/>
              </p:ext>
            </p:extLst>
          </p:nvPr>
        </p:nvGraphicFramePr>
        <p:xfrm>
          <a:off x="1186051" y="1556808"/>
          <a:ext cx="6799263" cy="498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430"/>
                <a:gridCol w="2558187"/>
                <a:gridCol w="3280646"/>
              </a:tblGrid>
              <a:tr h="4570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 smtClean="0"/>
                        <a:t>Age</a:t>
                      </a:r>
                      <a:endParaRPr lang="en-US" sz="2400" u="none" dirty="0"/>
                    </a:p>
                  </a:txBody>
                  <a:tcPr marL="75547" marR="75547" marT="45687" marB="456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Subjects</a:t>
                      </a:r>
                      <a:endParaRPr lang="en-US" sz="2400" dirty="0"/>
                    </a:p>
                  </a:txBody>
                  <a:tcPr marL="75547" marR="75547" marT="45687" marB="456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Intransitive Choices</a:t>
                      </a:r>
                      <a:r>
                        <a:rPr lang="en-US" sz="2400" baseline="0" dirty="0" smtClean="0"/>
                        <a:t> (%)</a:t>
                      </a:r>
                      <a:endParaRPr lang="en-US" sz="2400" dirty="0"/>
                    </a:p>
                  </a:txBody>
                  <a:tcPr marL="75547" marR="75547" marT="45687" marB="456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  <a:tr h="37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i="1" u="none" strike="noStrike">
                          <a:effectLst/>
                        </a:rPr>
                        <a:t>Adults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93" marR="10493" marT="126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</a:rPr>
                        <a:t>99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</a:rPr>
                        <a:t>13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93" marR="10493" marT="12691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8AA1A3-F21C-4322-B3BE-9385E9011A07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8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6384925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Times New Roman" charset="0"/>
                <a:ea typeface="ＭＳ Ｐゴシック" charset="0"/>
                <a:cs typeface="Times New Roman" charset="0"/>
              </a:rPr>
              <a:t>Source:  See </a:t>
            </a:r>
            <a:r>
              <a:rPr lang="en-US" sz="1400" dirty="0" err="1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sz="1600" dirty="0" err="1">
                <a:latin typeface="Times New Roman" charset="0"/>
                <a:ea typeface="ＭＳ Ｐゴシック" charset="0"/>
                <a:cs typeface="Times New Roman" charset="0"/>
              </a:rPr>
              <a:t>irshleifer</a:t>
            </a:r>
            <a:r>
              <a:rPr lang="en-US" sz="1600" dirty="0">
                <a:latin typeface="Times New Roman" charset="0"/>
                <a:ea typeface="ＭＳ Ｐゴシック" charset="0"/>
                <a:cs typeface="Times New Roman" charset="0"/>
              </a:rPr>
              <a:t>, Jack and D. </a:t>
            </a:r>
            <a:r>
              <a:rPr lang="en-US" sz="1600" dirty="0" err="1">
                <a:latin typeface="Times New Roman" charset="0"/>
                <a:ea typeface="ＭＳ Ｐゴシック" charset="0"/>
                <a:cs typeface="Times New Roman" charset="0"/>
              </a:rPr>
              <a:t>Hirshleifer</a:t>
            </a:r>
            <a:r>
              <a:rPr lang="en-US" sz="1600" dirty="0">
                <a:latin typeface="Times New Roman" charset="0"/>
                <a:ea typeface="ＭＳ Ｐゴシック" charset="0"/>
                <a:cs typeface="Times New Roman" charset="0"/>
              </a:rPr>
              <a:t>, </a:t>
            </a:r>
            <a:r>
              <a:rPr lang="en-US" sz="1600" i="1" dirty="0">
                <a:latin typeface="Times New Roman" charset="0"/>
                <a:ea typeface="ＭＳ Ｐゴシック" charset="0"/>
                <a:cs typeface="Times New Roman" charset="0"/>
              </a:rPr>
              <a:t>Price Theory and Applications.</a:t>
            </a:r>
            <a:r>
              <a:rPr lang="en-US" sz="1600" dirty="0">
                <a:latin typeface="Times New Roman" charset="0"/>
                <a:ea typeface="ＭＳ Ｐゴシック" charset="0"/>
                <a:cs typeface="Times New Roman" charset="0"/>
              </a:rPr>
              <a:t>  Sixth Edition.  Prentice Hall: Upper Saddle River, New Jersey.  1998.</a:t>
            </a:r>
            <a:endParaRPr lang="en-US" sz="1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564" y="548680"/>
            <a:ext cx="6798734" cy="1303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Ordinal </a:t>
            </a:r>
            <a:r>
              <a:rPr lang="en-US" dirty="0" err="1" smtClean="0"/>
              <a:t>vs</a:t>
            </a:r>
            <a:r>
              <a:rPr lang="en-US" dirty="0" smtClean="0"/>
              <a:t> Cardinal Rankings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 eaLnBrk="1" hangingPunct="1"/>
            <a:r>
              <a:rPr lang="en-US" altLang="id-ID" b="1" smtClean="0"/>
              <a:t>Ordinal Ranking:</a:t>
            </a:r>
            <a:r>
              <a:rPr lang="en-US" altLang="id-ID" smtClean="0"/>
              <a:t> gives us information on how a consumer ranks different baskets of goods. But it does not say by how much (i.e. 2 times as much)</a:t>
            </a:r>
          </a:p>
          <a:p>
            <a:pPr lvl="1" eaLnBrk="1" hangingPunct="1"/>
            <a:r>
              <a:rPr lang="en-US" altLang="id-ID" sz="2200" smtClean="0">
                <a:ea typeface="Arial" panose="020B0604020202020204" pitchFamily="34" charset="0"/>
              </a:rPr>
              <a:t>This is how we view preferences.</a:t>
            </a:r>
          </a:p>
          <a:p>
            <a:pPr eaLnBrk="1" hangingPunct="1"/>
            <a:r>
              <a:rPr lang="en-US" altLang="id-ID" b="1" smtClean="0"/>
              <a:t>Cardinal Rankings:</a:t>
            </a:r>
            <a:r>
              <a:rPr lang="en-US" altLang="id-ID" smtClean="0"/>
              <a:t> Give us information on the intensity of the consumer preferences (i.e. they like basket A 10 times more than basket B).</a:t>
            </a:r>
          </a:p>
          <a:p>
            <a:pPr lvl="1" eaLnBrk="1" hangingPunct="1"/>
            <a:r>
              <a:rPr lang="en-US" altLang="id-ID" sz="2200" smtClean="0">
                <a:ea typeface="Arial" panose="020B0604020202020204" pitchFamily="34" charset="0"/>
              </a:rPr>
              <a:t>Would be hard to say I like eating pizza out 10.5 times more than eating bad Chinese. Putting an exact number to our preferences is hard! – this is why we use ordinal rankings for consumer preferences</a:t>
            </a:r>
          </a:p>
          <a:p>
            <a:pPr lvl="1" eaLnBrk="1" hangingPunct="1"/>
            <a:endParaRPr lang="en-US" altLang="id-ID" sz="2200" smtClean="0">
              <a:ea typeface="Arial" panose="020B0604020202020204" pitchFamily="34" charset="0"/>
            </a:endParaRPr>
          </a:p>
          <a:p>
            <a:pPr eaLnBrk="1" hangingPunct="1"/>
            <a:endParaRPr lang="en-US" altLang="id-ID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5A711B-EA42-4F07-A1B6-FA77F383869F}" type="slidenum">
              <a:rPr lang="en-US" altLang="id-ID" sz="1200">
                <a:latin typeface="Garamond" panose="02020404030301010803" pitchFamily="18" charset="0"/>
              </a:rPr>
              <a:pPr eaLnBrk="1" hangingPunct="1"/>
              <a:t>9</a:t>
            </a:fld>
            <a:endParaRPr lang="en-US" altLang="id-ID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3154</TotalTime>
  <Words>1791</Words>
  <Application>Microsoft Office PowerPoint</Application>
  <PresentationFormat>On-screen Show (4:3)</PresentationFormat>
  <Paragraphs>367</Paragraphs>
  <Slides>36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ＭＳ Ｐゴシック</vt:lpstr>
      <vt:lpstr>Garamond</vt:lpstr>
      <vt:lpstr>Wingdings</vt:lpstr>
      <vt:lpstr>Times New Roman</vt:lpstr>
      <vt:lpstr>Tahoma</vt:lpstr>
      <vt:lpstr>Symbol</vt:lpstr>
      <vt:lpstr>Calibri</vt:lpstr>
      <vt:lpstr>Organic</vt:lpstr>
      <vt:lpstr>MathType 5.0 Equation</vt:lpstr>
      <vt:lpstr>Microsoft Equation</vt:lpstr>
      <vt:lpstr>Consumer Preferences  and the Concept of Utility</vt:lpstr>
      <vt:lpstr>Introduction</vt:lpstr>
      <vt:lpstr>Introduction</vt:lpstr>
      <vt:lpstr>Description of Consumer Preferences</vt:lpstr>
      <vt:lpstr>Properties of Consumer Preferences</vt:lpstr>
      <vt:lpstr>Properties of Consumer Preferences</vt:lpstr>
      <vt:lpstr>Preferences Examples</vt:lpstr>
      <vt:lpstr>Intransitivity and Age</vt:lpstr>
      <vt:lpstr>Ordinal vs Cardinal Rankings</vt:lpstr>
      <vt:lpstr>Ordinal vs Cardinal Example</vt:lpstr>
      <vt:lpstr>Utility Function</vt:lpstr>
      <vt:lpstr>Utility Functions</vt:lpstr>
      <vt:lpstr>Utility Function (one good in utility) Are the assumptions on preferences meet?</vt:lpstr>
      <vt:lpstr>Marginal Utility</vt:lpstr>
      <vt:lpstr>Marginal Utility (more than one good)</vt:lpstr>
      <vt:lpstr>Marginal Utility</vt:lpstr>
      <vt:lpstr>Utility Function and Indifference Curve (2 good example)</vt:lpstr>
      <vt:lpstr>Indifference Curve (IC) </vt:lpstr>
      <vt:lpstr>Indifference Map: </vt:lpstr>
      <vt:lpstr>Indifference Curves and Map</vt:lpstr>
      <vt:lpstr>Properties of Indifference Maps</vt:lpstr>
      <vt:lpstr>Monotonicity Case: consumers like both goods</vt:lpstr>
      <vt:lpstr>MONOTONICITY  </vt:lpstr>
      <vt:lpstr>Indifference Curves Cannot Cross</vt:lpstr>
      <vt:lpstr>Averages Preferred to Extremes</vt:lpstr>
      <vt:lpstr>PowerPoint Presentation</vt:lpstr>
      <vt:lpstr>PowerPoint Presentation</vt:lpstr>
      <vt:lpstr>Marginal Rate of Substitution</vt:lpstr>
      <vt:lpstr>Marginal Rate of Substitution Graphically – slope of IC</vt:lpstr>
      <vt:lpstr>Marginal Rate of Substitution Mathematically</vt:lpstr>
      <vt:lpstr>Marginal Rate of Substitution Examples</vt:lpstr>
      <vt:lpstr>Diminishing Rate of Marginal Substitution</vt:lpstr>
      <vt:lpstr>PowerPoint Presentation</vt:lpstr>
      <vt:lpstr>PowerPoint Presentation</vt:lpstr>
      <vt:lpstr>Graphing an Indifference Curve</vt:lpstr>
      <vt:lpstr>PowerPoint Presentation</vt:lpstr>
    </vt:vector>
  </TitlesOfParts>
  <Company>Fairfield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Besanko and Ronald Braeutigam   Chapter 3:  Consumer Preferences and the Concept of Utility   Prepared by Katharine Rockett</dc:title>
  <dc:creator>nys25004</dc:creator>
  <cp:lastModifiedBy>ENDANG PITALOKA</cp:lastModifiedBy>
  <cp:revision>174</cp:revision>
  <dcterms:created xsi:type="dcterms:W3CDTF">2001-12-05T22:58:32Z</dcterms:created>
  <dcterms:modified xsi:type="dcterms:W3CDTF">2019-08-27T08:03:29Z</dcterms:modified>
</cp:coreProperties>
</file>