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4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4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2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6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9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6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3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0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2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42B42-0218-4353-967C-BD83F02BFC1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7F20-3ED3-49CC-823A-56993729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3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7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ANALISIS RATIO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LIKUIDITAS</a:t>
            </a:r>
          </a:p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SOLVABILITAS</a:t>
            </a:r>
          </a:p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RENTABILITAS / PROFITABILITAS</a:t>
            </a:r>
          </a:p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LAVERAGE</a:t>
            </a:r>
          </a:p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ACTIVITY</a:t>
            </a:r>
          </a:p>
          <a:p>
            <a:pPr algn="r" eaLnBrk="1" hangingPunct="1"/>
            <a:r>
              <a:rPr lang="en-US" altLang="en-US" b="1" smtClean="0">
                <a:solidFill>
                  <a:srgbClr val="FF0000"/>
                </a:solidFill>
              </a:rPr>
              <a:t>RATIO PRODUKTIVITY / GROWTH</a:t>
            </a:r>
          </a:p>
        </p:txBody>
      </p:sp>
    </p:spTree>
    <p:extLst>
      <p:ext uri="{BB962C8B-B14F-4D97-AF65-F5344CB8AC3E}">
        <p14:creationId xmlns:p14="http://schemas.microsoft.com/office/powerpoint/2010/main" val="75541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RATIO LIKUIDITAS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solidFill>
                  <a:srgbClr val="FF0000"/>
                </a:solidFill>
              </a:rPr>
              <a:t>Untuk menggambarkan kemampuan perusahaan/ entitas ekonomi dalam membayar utang jangka pendeknya.</a:t>
            </a:r>
          </a:p>
          <a:p>
            <a:pPr algn="ctr" eaLnBrk="1" hangingPunct="1"/>
            <a:endParaRPr lang="en-US" altLang="en-US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400" b="1"/>
              <a:t>Ratio Lancar : </a:t>
            </a:r>
            <a:r>
              <a:rPr lang="en-US" altLang="en-US" sz="2400"/>
              <a:t>Aktiva Lancar / Hutang Lancar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Ratio Cepat (Quick Ratio) 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	Kas + Surat Berharga + Piutang atau AL – (Persed + PE)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 	 ------------------------------------------------------------------------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                            	Hutang Lancar</a:t>
            </a:r>
          </a:p>
          <a:p>
            <a:pPr eaLnBrk="1" hangingPunct="1"/>
            <a:r>
              <a:rPr lang="en-US" altLang="en-US" sz="2400" b="1"/>
              <a:t>Ratio lainnya adalah cash ratio : Kas / Hutang Lancar.</a:t>
            </a:r>
            <a:endParaRPr lang="en-US" altLang="en-US" sz="240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24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z="2400" b="1">
                <a:solidFill>
                  <a:srgbClr val="00B050"/>
                </a:solidFill>
              </a:rPr>
              <a:t>Ratio Solvabilitas, </a:t>
            </a:r>
            <a:br>
              <a:rPr lang="en-US" altLang="en-US" sz="2400" b="1">
                <a:solidFill>
                  <a:srgbClr val="00B050"/>
                </a:solidFill>
              </a:rPr>
            </a:br>
            <a:r>
              <a:rPr lang="en-US" altLang="en-US" sz="2400">
                <a:solidFill>
                  <a:srgbClr val="00B050"/>
                </a:solidFill>
              </a:rPr>
              <a:t>untuk melihat kemampuan perusahaan memenuhi atau menyelesaikan kebutuhan jangka panjang</a:t>
            </a:r>
            <a:r>
              <a:rPr lang="en-US" altLang="en-US" sz="2400"/>
              <a:t>.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Ratio utang atas modal </a:t>
            </a:r>
            <a:r>
              <a:rPr lang="en-US" altLang="en-US"/>
              <a:t>: Total Utang / Modal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eaLnBrk="1" hangingPunct="1"/>
            <a:r>
              <a:rPr lang="en-US" altLang="en-US" b="1"/>
              <a:t>Debt Service Ratio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	Laba bersih + Bunga + Depresiasi + Beban non kas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	-----------------------------------------------------------------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	Pembayaran Bunga dan Pinjaman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 </a:t>
            </a:r>
          </a:p>
          <a:p>
            <a:pPr eaLnBrk="1" hangingPunct="1"/>
            <a:r>
              <a:rPr lang="en-US" altLang="en-US" b="1"/>
              <a:t>Ratio Utang atas Aktiva </a:t>
            </a:r>
            <a:r>
              <a:rPr lang="en-US" altLang="en-US"/>
              <a:t>: Total Utang / Total Aktiva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86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z="2800" b="1" i="1"/>
              <a:t>Ratio Rentabilitas/ provitabilitas</a:t>
            </a:r>
            <a:r>
              <a:rPr lang="en-US" altLang="en-US" sz="2800"/>
              <a:t>, </a:t>
            </a:r>
            <a:br>
              <a:rPr lang="en-US" altLang="en-US" sz="2800"/>
            </a:br>
            <a:r>
              <a:rPr lang="en-US" altLang="en-US" sz="2400"/>
              <a:t>yaitu untuk melihat kemampuan perusahaan dalam menghasilkan laba dari sumber yang ada (penjualan, kas, modal, dll)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/>
              <a:t>Profit Margin 		: Pendapatan bersih / Penjualan</a:t>
            </a:r>
            <a:endParaRPr lang="en-US" altLang="en-US" sz="2400"/>
          </a:p>
          <a:p>
            <a:pPr eaLnBrk="1" hangingPunct="1"/>
            <a:r>
              <a:rPr lang="en-US" altLang="en-US" sz="2400" b="1"/>
              <a:t>Return on Asset (ROA) 	: Penjualan bersih / Total Aktiva</a:t>
            </a:r>
            <a:endParaRPr lang="en-US" altLang="en-US" sz="2400"/>
          </a:p>
          <a:p>
            <a:pPr eaLnBrk="1" hangingPunct="1"/>
            <a:r>
              <a:rPr lang="en-US" altLang="en-US" sz="2400" b="1"/>
              <a:t>Return on Investment 	: Laba bersih / Rata-2 modal</a:t>
            </a:r>
            <a:endParaRPr lang="en-US" altLang="en-US" sz="2400"/>
          </a:p>
          <a:p>
            <a:pPr eaLnBrk="1" hangingPunct="1"/>
            <a:r>
              <a:rPr lang="en-US" altLang="en-US" sz="2400" b="1"/>
              <a:t>Return on Total Asset 	: Laba Bersih / Rata-2 Total Asset</a:t>
            </a:r>
            <a:endParaRPr lang="en-US" altLang="en-US" sz="2400"/>
          </a:p>
          <a:p>
            <a:pPr eaLnBrk="1" hangingPunct="1"/>
            <a:r>
              <a:rPr lang="en-US" altLang="en-US" sz="2400" b="1"/>
              <a:t>Earning per share 		: </a:t>
            </a:r>
            <a:r>
              <a:rPr lang="en-US" altLang="en-US" sz="2000" b="1"/>
              <a:t>laba bagian saham ybs / jumlah saham</a:t>
            </a:r>
            <a:endParaRPr lang="en-US" altLang="en-US" sz="2000"/>
          </a:p>
          <a:p>
            <a:pPr eaLnBrk="1" hangingPunct="1"/>
            <a:r>
              <a:rPr lang="en-US" altLang="en-US" sz="2400" b="1"/>
              <a:t>Contribution Margin 	: Laba Kotor / Penjualan</a:t>
            </a:r>
            <a:endParaRPr lang="en-US" altLang="en-US" sz="240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7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altLang="en-US" sz="2800" b="1" i="1"/>
              <a:t/>
            </a:r>
            <a:br>
              <a:rPr lang="en-US" altLang="en-US" sz="2800" b="1" i="1"/>
            </a:br>
            <a:r>
              <a:rPr lang="en-US" altLang="en-US" sz="2800" b="1" i="1"/>
              <a:t>Ratio Leverage</a:t>
            </a:r>
            <a:r>
              <a:rPr lang="en-US" altLang="en-US" sz="2800"/>
              <a:t>, </a:t>
            </a:r>
            <a:br>
              <a:rPr lang="en-US" altLang="en-US" sz="2800"/>
            </a:br>
            <a:r>
              <a:rPr lang="en-US" altLang="en-US" sz="2800"/>
              <a:t>untuk mengetahui posisi utang perusahaan / entitas ekonomi terhadap modal maupun asset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Leverage : Utang / Modal</a:t>
            </a:r>
          </a:p>
          <a:p>
            <a:pPr algn="ctr" eaLnBrk="1" hangingPunct="1"/>
            <a:endParaRPr lang="en-US" altLang="en-US" smtClean="0"/>
          </a:p>
          <a:p>
            <a:pPr algn="ctr" eaLnBrk="1" hangingPunct="1"/>
            <a:r>
              <a:rPr lang="en-US" altLang="en-US" smtClean="0"/>
              <a:t>Dalam Perbankan juga dikenal Capital Adequacy Ratio (CAR) atau biasa dikenal dengan Aktiva Tertimbang Menurut Risiko (ATMR)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60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z="2800" b="1" i="1"/>
              <a:t>Ratio activity</a:t>
            </a:r>
            <a:r>
              <a:rPr lang="en-US" altLang="en-US" sz="2800"/>
              <a:t>, </a:t>
            </a:r>
            <a:br>
              <a:rPr lang="en-US" altLang="en-US" sz="2800"/>
            </a:br>
            <a:r>
              <a:rPr lang="en-US" altLang="en-US" sz="2400"/>
              <a:t>digunakan untuk mengetahui aktivitas perusahaan dalam menjalankan operasinya baik dalam penjualan maupun kegiatan lainnya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2200" b="1" i="1"/>
          </a:p>
          <a:p>
            <a:pPr eaLnBrk="1" hangingPunct="1"/>
            <a:r>
              <a:rPr lang="en-US" altLang="en-US" sz="2000" b="1" i="1"/>
              <a:t>Inventory Turn Over (ITO)  	</a:t>
            </a:r>
            <a:r>
              <a:rPr lang="en-US" altLang="en-US" sz="2000" b="1"/>
              <a:t>: HPP / Rata-2 Persed. Brg. Dag.</a:t>
            </a:r>
            <a:endParaRPr lang="en-US" altLang="en-US" sz="2000"/>
          </a:p>
          <a:p>
            <a:pPr eaLnBrk="1" hangingPunct="1"/>
            <a:r>
              <a:rPr lang="en-US" altLang="en-US" sz="2000" b="1" i="1"/>
              <a:t>Receivable Turn Over</a:t>
            </a:r>
            <a:r>
              <a:rPr lang="en-US" altLang="en-US" sz="2000" b="1"/>
              <a:t> 		: PEnjualan Kredit Bersih / Rata-2 Piutang</a:t>
            </a:r>
            <a:endParaRPr lang="en-US" altLang="en-US" sz="2000"/>
          </a:p>
          <a:p>
            <a:pPr eaLnBrk="1" hangingPunct="1"/>
            <a:r>
              <a:rPr lang="en-US" altLang="en-US" sz="2000" b="1" i="1"/>
              <a:t>Fixed Asset Turn Over</a:t>
            </a:r>
            <a:r>
              <a:rPr lang="en-US" altLang="en-US" sz="2000" b="1"/>
              <a:t>		: Penjualan / Aktiva Tetap bersih</a:t>
            </a:r>
            <a:endParaRPr lang="en-US" altLang="en-US" sz="2000"/>
          </a:p>
          <a:p>
            <a:pPr eaLnBrk="1" hangingPunct="1"/>
            <a:r>
              <a:rPr lang="en-US" altLang="en-US" sz="2000" b="1" i="1"/>
              <a:t>Total Asset Turn Over</a:t>
            </a:r>
            <a:r>
              <a:rPr lang="en-US" altLang="en-US" sz="2000" b="1"/>
              <a:t> 		: Penjualan / Total Asset</a:t>
            </a:r>
            <a:endParaRPr lang="en-US" altLang="en-US" sz="2000"/>
          </a:p>
          <a:p>
            <a:pPr eaLnBrk="1" hangingPunct="1"/>
            <a:r>
              <a:rPr lang="en-US" altLang="en-US" sz="2000" b="1"/>
              <a:t>Periode Penaghn Piutang 	: Piutang rata-2 / Penjualan per hari</a:t>
            </a:r>
            <a:endParaRPr lang="en-US" altLang="en-US" sz="20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978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en-US" altLang="en-US" sz="2800" b="1" i="1"/>
              <a:t/>
            </a:r>
            <a:br>
              <a:rPr lang="en-US" altLang="en-US" sz="2800" b="1" i="1"/>
            </a:br>
            <a:r>
              <a:rPr lang="en-US" altLang="en-US" sz="2800" b="1" i="1"/>
              <a:t>Ratio Produktivitas/Ratio Pertumbuhan (Growth)</a:t>
            </a:r>
            <a:r>
              <a:rPr lang="en-US" altLang="en-US" sz="2800"/>
              <a:t>, untuk melihat productivitas unit yang dinilai.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Kenaikan Penjualan :</a:t>
            </a: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	</a:t>
            </a:r>
            <a:r>
              <a:rPr lang="en-US" altLang="en-US" b="1" smtClean="0">
                <a:solidFill>
                  <a:srgbClr val="FF0000"/>
                </a:solidFill>
              </a:rPr>
              <a:t>Penjualan tahun  ini – Penjualan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-------------------------------------------------------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Penjualan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b="1" smtClean="0"/>
              <a:t>Kenaikan Laba Bersih :</a:t>
            </a: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	</a:t>
            </a:r>
            <a:r>
              <a:rPr lang="en-US" altLang="en-US" b="1" smtClean="0">
                <a:solidFill>
                  <a:srgbClr val="FF0000"/>
                </a:solidFill>
              </a:rPr>
              <a:t>Laba bersih tahin ini – laba bersih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--------------------------------------------------------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Laba bersih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01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Ratio Produktivitas</a:t>
            </a:r>
            <a:br>
              <a:rPr lang="en-US" altLang="en-US" smtClean="0"/>
            </a:br>
            <a:r>
              <a:rPr lang="en-US" altLang="en-US" smtClean="0"/>
              <a:t>Lanjutan……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Earning Per Share (EPS) :</a:t>
            </a: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EPS tahun ini – EPS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------------------------------------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EPS tahun lalu</a:t>
            </a:r>
            <a:endParaRPr lang="en-US" altLang="en-US" smtClean="0"/>
          </a:p>
          <a:p>
            <a:pPr eaLnBrk="1" hangingPunct="1"/>
            <a:r>
              <a:rPr lang="en-US" altLang="en-US" b="1" smtClean="0"/>
              <a:t>Dividen Per Share (DPS) :</a:t>
            </a: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DPS tahun ini – DPS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---------------------------------------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DPS tahun lalu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65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Pertemuan 14</vt:lpstr>
      <vt:lpstr>ANALISIS RATIO</vt:lpstr>
      <vt:lpstr>RATIO LIKUIDITAS</vt:lpstr>
      <vt:lpstr>Ratio Solvabilitas,  untuk melihat kemampuan perusahaan memenuhi atau menyelesaikan kebutuhan jangka panjang.</vt:lpstr>
      <vt:lpstr>Ratio Rentabilitas/ provitabilitas,  yaitu untuk melihat kemampuan perusahaan dalam menghasilkan laba dari sumber yang ada (penjualan, kas, modal, dll)</vt:lpstr>
      <vt:lpstr> Ratio Leverage,  untuk mengetahui posisi utang perusahaan / entitas ekonomi terhadap modal maupun asset </vt:lpstr>
      <vt:lpstr>Ratio activity,  digunakan untuk mengetahui aktivitas perusahaan dalam menjalankan operasinya baik dalam penjualan maupun kegiatan lainnya</vt:lpstr>
      <vt:lpstr> Ratio Produktivitas/Ratio Pertumbuhan (Growth), untuk melihat productivitas unit yang dinilai. </vt:lpstr>
      <vt:lpstr>Ratio Produktivitas Lanjutan……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14</dc:title>
  <dc:creator>irma paramita</dc:creator>
  <cp:lastModifiedBy>irma paramita</cp:lastModifiedBy>
  <cp:revision>1</cp:revision>
  <dcterms:created xsi:type="dcterms:W3CDTF">2020-01-28T22:29:43Z</dcterms:created>
  <dcterms:modified xsi:type="dcterms:W3CDTF">2020-01-28T22:29:54Z</dcterms:modified>
</cp:coreProperties>
</file>