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96283-1857-4F24-8997-ADDC1985DDB5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2D40-81A6-47B6-A2EA-22E0C89A7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4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2CC6C-3939-4F80-B79A-83F71D4847D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48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2CC6C-3939-4F80-B79A-83F71D4847D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65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paragraf</a:t>
            </a:r>
            <a:r>
              <a:rPr lang="en-US" dirty="0" smtClean="0"/>
              <a:t> 70-74 PSAK 55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2CC6C-3939-4F80-B79A-83F71D4847D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85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2CC6C-3939-4F80-B79A-83F71D4847D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19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2CC6C-3939-4F80-B79A-83F71D4847D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6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2CC6C-3939-4F80-B79A-83F71D4847D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96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2CC6C-3939-4F80-B79A-83F71D4847D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07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2CC6C-3939-4F80-B79A-83F71D4847D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28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2CC6C-3939-4F80-B79A-83F71D4847D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6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9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2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68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4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8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2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9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1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8126F-1550-4323-B312-36C7A5C4A95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D54E4-EC34-416A-B7BC-400B3FE64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5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smtClean="0"/>
              <a:t> 9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9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78696" y="1268760"/>
            <a:ext cx="6336704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Calibri"/>
              </a:rPr>
              <a:t>Entitas</a:t>
            </a:r>
            <a:r>
              <a:rPr lang="en-US" sz="2400" dirty="0">
                <a:latin typeface="Calibri"/>
              </a:rPr>
              <a:t> :</a:t>
            </a:r>
          </a:p>
          <a:p>
            <a:pPr algn="just"/>
            <a:r>
              <a:rPr lang="en-US" sz="2400" dirty="0" err="1">
                <a:solidFill>
                  <a:srgbClr val="FF0000"/>
                </a:solidFill>
                <a:latin typeface="Calibri"/>
              </a:rPr>
              <a:t>Dapat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mereklasifikasi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aset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keuangan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dimiliki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hingga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jatuh</a:t>
            </a:r>
            <a:r>
              <a:rPr lang="en-US" sz="2400" dirty="0">
                <a:latin typeface="Calibri"/>
              </a:rPr>
              <a:t> tempo </a:t>
            </a:r>
            <a:r>
              <a:rPr lang="en-US" sz="2400" dirty="0" err="1">
                <a:latin typeface="Calibri"/>
              </a:rPr>
              <a:t>ke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tersedia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untuk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dijual</a:t>
            </a:r>
            <a:r>
              <a:rPr lang="en-US" sz="2400" dirty="0">
                <a:latin typeface="Calibri"/>
              </a:rPr>
              <a:t>, </a:t>
            </a:r>
            <a:r>
              <a:rPr lang="en-US" sz="2400" dirty="0" err="1">
                <a:latin typeface="Calibri"/>
              </a:rPr>
              <a:t>dengan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memperhatikan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ketentuan</a:t>
            </a:r>
            <a:r>
              <a:rPr lang="en-US" sz="2400" dirty="0">
                <a:latin typeface="Calibri"/>
              </a:rPr>
              <a:t> </a:t>
            </a:r>
            <a:r>
              <a:rPr lang="en-US" sz="2400" i="1" dirty="0">
                <a:latin typeface="Calibri"/>
              </a:rPr>
              <a:t>tainting rule</a:t>
            </a:r>
            <a:r>
              <a:rPr lang="en-US" sz="2400" dirty="0">
                <a:latin typeface="Calibri"/>
              </a:rPr>
              <a:t>, </a:t>
            </a:r>
            <a:r>
              <a:rPr lang="en-US" sz="2400" dirty="0" err="1">
                <a:latin typeface="Calibri"/>
              </a:rPr>
              <a:t>dan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diukur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kembali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nilai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wajarnya</a:t>
            </a:r>
            <a:r>
              <a:rPr lang="en-US" sz="2400" dirty="0">
                <a:latin typeface="Calibri"/>
              </a:rPr>
              <a:t>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612604" y="3861421"/>
            <a:ext cx="4896544" cy="1061829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100" dirty="0" err="1">
                <a:latin typeface="Calibri"/>
              </a:rPr>
              <a:t>Reklasifikasi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dari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kelompok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dimiliki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hingga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jatuh</a:t>
            </a:r>
            <a:r>
              <a:rPr lang="en-US" sz="2100" dirty="0">
                <a:latin typeface="Calibri"/>
              </a:rPr>
              <a:t> tempo, </a:t>
            </a:r>
            <a:r>
              <a:rPr lang="en-US" sz="2100" dirty="0" err="1">
                <a:latin typeface="Calibri"/>
              </a:rPr>
              <a:t>harus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memperhatikan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ketentuan</a:t>
            </a:r>
            <a:r>
              <a:rPr lang="en-US" sz="2100" dirty="0">
                <a:latin typeface="Calibri"/>
              </a:rPr>
              <a:t> </a:t>
            </a:r>
            <a:r>
              <a:rPr lang="en-US" sz="2100" i="1" dirty="0">
                <a:latin typeface="Calibri"/>
              </a:rPr>
              <a:t>tainting rule.</a:t>
            </a:r>
            <a:endParaRPr lang="en-US" sz="2100" dirty="0">
              <a:latin typeface="Calibri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/>
          <a:srcRect l="25870" t="8617" r="26277" b="12138"/>
          <a:stretch>
            <a:fillRect/>
          </a:stretch>
        </p:blipFill>
        <p:spPr bwMode="auto">
          <a:xfrm>
            <a:off x="8305800" y="6172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763000" y="632460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Book Antiqua" pitchFamily="18" charset="0"/>
                <a:cs typeface="Arial" pitchFamily="34" charset="0"/>
              </a:rPr>
              <a:t>POLITEKNIK NSC</a:t>
            </a:r>
            <a:endParaRPr lang="en-US" sz="14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805112" y="225318"/>
            <a:ext cx="7620000" cy="5366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Reklasifikasi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749082" y="833249"/>
            <a:ext cx="7676030" cy="8658"/>
          </a:xfrm>
          <a:prstGeom prst="line">
            <a:avLst/>
          </a:prstGeom>
          <a:ln w="1016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81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999656" y="1455168"/>
            <a:ext cx="626469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7525" indent="-517525" algn="just"/>
            <a:r>
              <a:rPr lang="en-US" sz="2400" dirty="0" err="1">
                <a:latin typeface="Calibri"/>
              </a:rPr>
              <a:t>Kehilangan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pengaruh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signifikan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di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entitas</a:t>
            </a:r>
            <a:r>
              <a:rPr lang="en-US" sz="2400" dirty="0">
                <a:latin typeface="Calibri"/>
              </a:rPr>
              <a:t> </a:t>
            </a:r>
            <a:r>
              <a:rPr lang="en-US" sz="2400" dirty="0" err="1">
                <a:latin typeface="Calibri"/>
              </a:rPr>
              <a:t>asosiasi</a:t>
            </a:r>
            <a:endParaRPr lang="en-US" sz="2400" dirty="0">
              <a:latin typeface="Calibri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591944" y="2492897"/>
            <a:ext cx="2799928" cy="10618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100" dirty="0" err="1">
                <a:latin typeface="Calibri"/>
              </a:rPr>
              <a:t>Memperoleh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pengendalian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bersama</a:t>
            </a:r>
            <a:endParaRPr lang="en-US" sz="2100" dirty="0">
              <a:latin typeface="Calibri"/>
            </a:endParaRPr>
          </a:p>
          <a:p>
            <a:pPr algn="ctr"/>
            <a:r>
              <a:rPr lang="en-US" sz="2100" dirty="0">
                <a:latin typeface="Calibri"/>
              </a:rPr>
              <a:t>(PSAK 12)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8544272" y="2492897"/>
            <a:ext cx="1800200" cy="10618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100" dirty="0" err="1">
                <a:latin typeface="Calibri"/>
              </a:rPr>
              <a:t>Memperoleh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kendali</a:t>
            </a:r>
            <a:endParaRPr lang="en-US" sz="2100" dirty="0">
              <a:latin typeface="Calibri"/>
            </a:endParaRPr>
          </a:p>
          <a:p>
            <a:pPr algn="ctr"/>
            <a:r>
              <a:rPr lang="en-US" sz="2100" dirty="0">
                <a:latin typeface="Calibri"/>
              </a:rPr>
              <a:t>(PSAK 4 &amp; 22)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847528" y="2492897"/>
            <a:ext cx="3600400" cy="10618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100" dirty="0" err="1">
                <a:latin typeface="Calibri"/>
              </a:rPr>
              <a:t>Tidak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memiliki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pengaruh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pengaruh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tidak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signifikan</a:t>
            </a:r>
            <a:endParaRPr lang="en-US" sz="2100" dirty="0">
              <a:latin typeface="Calibri"/>
            </a:endParaRPr>
          </a:p>
          <a:p>
            <a:pPr algn="ctr"/>
            <a:r>
              <a:rPr lang="en-US" sz="2100" dirty="0">
                <a:latin typeface="Calibri"/>
              </a:rPr>
              <a:t>(PSAK 55)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919536" y="4005065"/>
            <a:ext cx="8424936" cy="2031325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Calibri"/>
              </a:rPr>
              <a:t>Ketika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kehilangan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pengaruh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signifikan</a:t>
            </a:r>
            <a:r>
              <a:rPr lang="en-US" dirty="0">
                <a:latin typeface="Calibri"/>
              </a:rPr>
              <a:t>, investor </a:t>
            </a:r>
            <a:r>
              <a:rPr lang="en-US" dirty="0" err="1">
                <a:latin typeface="Calibri"/>
              </a:rPr>
              <a:t>mengakui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investasi</a:t>
            </a:r>
            <a:r>
              <a:rPr lang="en-US" dirty="0">
                <a:latin typeface="Calibri"/>
              </a:rPr>
              <a:t> yang </a:t>
            </a:r>
            <a:r>
              <a:rPr lang="en-US" dirty="0" err="1">
                <a:latin typeface="Calibri"/>
              </a:rPr>
              <a:t>tersisa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di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entitas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asosiasi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pada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nilai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wajar</a:t>
            </a:r>
            <a:r>
              <a:rPr lang="en-US" dirty="0">
                <a:latin typeface="Calibri"/>
              </a:rPr>
              <a:t>.  Investor </a:t>
            </a:r>
            <a:r>
              <a:rPr lang="en-US" dirty="0" err="1">
                <a:latin typeface="Calibri"/>
              </a:rPr>
              <a:t>mengakui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dalam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laporan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keuangan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laba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rugi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setiap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selisih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antara</a:t>
            </a:r>
            <a:r>
              <a:rPr lang="en-US" dirty="0">
                <a:latin typeface="Calibri"/>
              </a:rPr>
              <a:t>:</a:t>
            </a:r>
          </a:p>
          <a:p>
            <a:pPr marL="342900" indent="-342900" algn="just">
              <a:buAutoNum type="alphaLcPeriod"/>
            </a:pPr>
            <a:r>
              <a:rPr lang="en-US" dirty="0" err="1">
                <a:latin typeface="Calibri"/>
              </a:rPr>
              <a:t>Nilai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wajar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investasi</a:t>
            </a:r>
            <a:r>
              <a:rPr lang="en-US" dirty="0">
                <a:latin typeface="Calibri"/>
              </a:rPr>
              <a:t> yang </a:t>
            </a:r>
            <a:r>
              <a:rPr lang="en-US" dirty="0" err="1">
                <a:latin typeface="Calibri"/>
              </a:rPr>
              <a:t>tersisa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dan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hasil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pelepasan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sebagian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kepemilikan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pada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entitas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asosiasi</a:t>
            </a:r>
            <a:r>
              <a:rPr lang="en-US" dirty="0">
                <a:latin typeface="Calibri"/>
              </a:rPr>
              <a:t>, </a:t>
            </a:r>
            <a:r>
              <a:rPr lang="en-US" dirty="0" err="1">
                <a:latin typeface="Calibri"/>
              </a:rPr>
              <a:t>dengan</a:t>
            </a:r>
            <a:endParaRPr lang="en-US" dirty="0">
              <a:latin typeface="Calibri"/>
            </a:endParaRPr>
          </a:p>
          <a:p>
            <a:pPr marL="342900" indent="-342900" algn="just">
              <a:buAutoNum type="alphaLcPeriod"/>
            </a:pPr>
            <a:r>
              <a:rPr lang="en-US" dirty="0" err="1">
                <a:latin typeface="Calibri"/>
              </a:rPr>
              <a:t>Jumlah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tercatat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investasi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dalam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tanggal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ketika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hilangnya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pengaruh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latin typeface="Calibri"/>
              </a:rPr>
              <a:t>signifikan</a:t>
            </a:r>
            <a:endParaRPr lang="en-US" dirty="0">
              <a:latin typeface="Calibri"/>
            </a:endParaRPr>
          </a:p>
          <a:p>
            <a:pPr marL="517525" indent="-517525" algn="just"/>
            <a:endParaRPr lang="en-US" dirty="0">
              <a:latin typeface="Calibri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3719737" y="1988840"/>
            <a:ext cx="45719" cy="360040"/>
          </a:xfrm>
          <a:prstGeom prst="downArrow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6528049" y="1988840"/>
            <a:ext cx="45719" cy="360040"/>
          </a:xfrm>
          <a:prstGeom prst="downArrow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9002610" y="1988840"/>
            <a:ext cx="45719" cy="360040"/>
          </a:xfrm>
          <a:prstGeom prst="downArrow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/>
          <p:nvPr/>
        </p:nvPicPr>
        <p:blipFill>
          <a:blip r:embed="rId3" cstate="print"/>
          <a:srcRect l="25870" t="8617" r="26277" b="12138"/>
          <a:stretch>
            <a:fillRect/>
          </a:stretch>
        </p:blipFill>
        <p:spPr bwMode="auto">
          <a:xfrm>
            <a:off x="8305800" y="6172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8763000" y="632460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Book Antiqua" pitchFamily="18" charset="0"/>
                <a:cs typeface="Arial" pitchFamily="34" charset="0"/>
              </a:rPr>
              <a:t>POLITEKNIK NSC</a:t>
            </a:r>
            <a:endParaRPr lang="en-US" sz="14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805112" y="225318"/>
            <a:ext cx="7620000" cy="5366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Ekuitas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763370" y="829542"/>
            <a:ext cx="7676030" cy="8658"/>
          </a:xfrm>
          <a:prstGeom prst="line">
            <a:avLst/>
          </a:prstGeom>
          <a:ln w="1016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9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98304" y="1066801"/>
            <a:ext cx="8064896" cy="52629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100" dirty="0" err="1">
                <a:latin typeface="Calibri"/>
              </a:rPr>
              <a:t>Pada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setiap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tanggal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pelaporan</a:t>
            </a:r>
            <a:r>
              <a:rPr lang="en-US" sz="2100" dirty="0">
                <a:latin typeface="Calibri"/>
              </a:rPr>
              <a:t>, </a:t>
            </a:r>
            <a:r>
              <a:rPr lang="en-US" sz="2100" dirty="0" err="1">
                <a:latin typeface="Calibri"/>
              </a:rPr>
              <a:t>entitas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mengevaluasi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apakah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terdapat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Calibri"/>
              </a:rPr>
              <a:t>bukti</a:t>
            </a:r>
            <a:r>
              <a:rPr lang="en-US" sz="2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Calibri"/>
              </a:rPr>
              <a:t>objektif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bahwa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kelompok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mengalami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penurunan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nilai</a:t>
            </a:r>
            <a:r>
              <a:rPr lang="en-US" sz="2100" dirty="0">
                <a:latin typeface="Calibri"/>
              </a:rPr>
              <a:t>. </a:t>
            </a:r>
            <a:r>
              <a:rPr lang="en-US" sz="2100" dirty="0" err="1">
                <a:latin typeface="Calibri"/>
              </a:rPr>
              <a:t>Bukti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objektf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meliputi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peristiwa-peristiwa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yan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gmerugikan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bagi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pemegang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, </a:t>
            </a:r>
            <a:r>
              <a:rPr lang="en-US" sz="2100" dirty="0" err="1">
                <a:latin typeface="Calibri"/>
              </a:rPr>
              <a:t>seperti</a:t>
            </a:r>
            <a:r>
              <a:rPr lang="en-US" sz="2100" dirty="0">
                <a:latin typeface="Calibri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2100" dirty="0" err="1">
                <a:latin typeface="Calibri"/>
              </a:rPr>
              <a:t>Kesulitan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signifikan</a:t>
            </a:r>
            <a:r>
              <a:rPr lang="en-US" sz="2100" dirty="0">
                <a:latin typeface="Calibri"/>
              </a:rPr>
              <a:t> yang </a:t>
            </a:r>
            <a:r>
              <a:rPr lang="en-US" sz="2100" dirty="0" err="1">
                <a:latin typeface="Calibri"/>
              </a:rPr>
              <a:t>dialami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oleh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penerbit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peminjam</a:t>
            </a:r>
            <a:r>
              <a:rPr lang="en-US" sz="2100" dirty="0">
                <a:latin typeface="Calibri"/>
              </a:rPr>
              <a:t>,</a:t>
            </a:r>
          </a:p>
          <a:p>
            <a:pPr marL="457200" indent="-457200" algn="just">
              <a:buAutoNum type="arabicPeriod"/>
            </a:pPr>
            <a:r>
              <a:rPr lang="en-US" sz="2100" dirty="0" err="1">
                <a:latin typeface="Calibri"/>
              </a:rPr>
              <a:t>Pelanggaran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kontrak</a:t>
            </a:r>
            <a:r>
              <a:rPr lang="en-US" sz="2100" dirty="0">
                <a:latin typeface="Calibri"/>
              </a:rPr>
              <a:t>, </a:t>
            </a:r>
            <a:r>
              <a:rPr lang="en-US" sz="2100" dirty="0" err="1">
                <a:latin typeface="Calibri"/>
              </a:rPr>
              <a:t>seperti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terjadi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tunggakan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pembayaran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pokok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bunga</a:t>
            </a:r>
            <a:r>
              <a:rPr lang="en-US" sz="2100" dirty="0">
                <a:latin typeface="Calibri"/>
              </a:rPr>
              <a:t>,</a:t>
            </a:r>
          </a:p>
          <a:p>
            <a:pPr marL="457200" indent="-457200" algn="just">
              <a:buAutoNum type="arabicPeriod"/>
            </a:pPr>
            <a:r>
              <a:rPr lang="en-US" sz="2100" dirty="0" err="1">
                <a:latin typeface="Calibri"/>
              </a:rPr>
              <a:t>Pemberi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pinjaman</a:t>
            </a:r>
            <a:r>
              <a:rPr lang="en-US" sz="2100" dirty="0">
                <a:latin typeface="Calibri"/>
              </a:rPr>
              <a:t>, </a:t>
            </a:r>
            <a:r>
              <a:rPr lang="en-US" sz="2100" dirty="0" err="1">
                <a:latin typeface="Calibri"/>
              </a:rPr>
              <a:t>karena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alasan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ekonomi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hukum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sehubungan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dengan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kesulitan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peminjam</a:t>
            </a:r>
            <a:r>
              <a:rPr lang="en-US" sz="2100" dirty="0">
                <a:latin typeface="Calibri"/>
              </a:rPr>
              <a:t>, </a:t>
            </a:r>
            <a:r>
              <a:rPr lang="en-US" sz="2100" dirty="0" err="1">
                <a:latin typeface="Calibri"/>
              </a:rPr>
              <a:t>memberi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keringanan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pada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pihak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peminjam</a:t>
            </a:r>
            <a:r>
              <a:rPr lang="en-US" sz="2100" dirty="0">
                <a:latin typeface="Calibri"/>
              </a:rPr>
              <a:t>,</a:t>
            </a:r>
          </a:p>
          <a:p>
            <a:pPr marL="457200" indent="-457200" algn="just">
              <a:buAutoNum type="arabicPeriod"/>
            </a:pPr>
            <a:r>
              <a:rPr lang="en-US" sz="2100" dirty="0" err="1">
                <a:latin typeface="Calibri"/>
              </a:rPr>
              <a:t>Terdapat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kemungkinan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pihak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peminjam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dinyatakan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pailit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melakukan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reorganisasi</a:t>
            </a:r>
            <a:r>
              <a:rPr lang="en-US" sz="2100" dirty="0">
                <a:latin typeface="Calibri"/>
              </a:rPr>
              <a:t> 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,</a:t>
            </a:r>
          </a:p>
          <a:p>
            <a:pPr marL="457200" indent="-457200" algn="just">
              <a:buAutoNum type="arabicPeriod"/>
            </a:pPr>
            <a:r>
              <a:rPr lang="en-US" sz="2100" dirty="0" err="1">
                <a:latin typeface="Calibri"/>
              </a:rPr>
              <a:t>Hilangnya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pasar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aktif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akibat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kesulitan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, </a:t>
            </a:r>
            <a:r>
              <a:rPr lang="en-US" sz="2100" dirty="0" err="1">
                <a:latin typeface="Calibri"/>
              </a:rPr>
              <a:t>atau</a:t>
            </a:r>
            <a:endParaRPr lang="en-US" sz="2100" dirty="0">
              <a:latin typeface="Calibri"/>
            </a:endParaRPr>
          </a:p>
          <a:p>
            <a:pPr marL="457200" indent="-457200" algn="just">
              <a:buAutoNum type="arabicPeriod"/>
            </a:pPr>
            <a:r>
              <a:rPr lang="en-US" sz="2100" dirty="0" err="1">
                <a:latin typeface="Calibri"/>
              </a:rPr>
              <a:t>Adanya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penurunan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estimasi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arus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kas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masa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depan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dari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kelompok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.</a:t>
            </a:r>
          </a:p>
        </p:txBody>
      </p:sp>
      <p:pic>
        <p:nvPicPr>
          <p:cNvPr id="11" name="Picture 10"/>
          <p:cNvPicPr/>
          <p:nvPr/>
        </p:nvPicPr>
        <p:blipFill>
          <a:blip r:embed="rId3" cstate="print"/>
          <a:srcRect l="25870" t="8617" r="26277" b="12138"/>
          <a:stretch>
            <a:fillRect/>
          </a:stretch>
        </p:blipFill>
        <p:spPr bwMode="auto">
          <a:xfrm>
            <a:off x="8305800" y="6172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8763000" y="632460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Book Antiqua" pitchFamily="18" charset="0"/>
                <a:cs typeface="Arial" pitchFamily="34" charset="0"/>
              </a:rPr>
              <a:t>POLITEKNIK NSC</a:t>
            </a:r>
            <a:endParaRPr lang="en-US" sz="14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05112" y="225318"/>
            <a:ext cx="7620000" cy="5366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Penurunan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763370" y="829542"/>
            <a:ext cx="7676030" cy="8658"/>
          </a:xfrm>
          <a:prstGeom prst="line">
            <a:avLst/>
          </a:prstGeom>
          <a:ln w="1016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6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2440360" y="1295400"/>
          <a:ext cx="807524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001"/>
                <a:gridCol w="1381727"/>
                <a:gridCol w="2321331"/>
                <a:gridCol w="22871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Aset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Keuangan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pengukuran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?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Pemulihan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endParaRPr lang="en-US" b="0" i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600" dirty="0" err="1" smtClean="0">
                          <a:latin typeface="Calibri" pitchFamily="34" charset="0"/>
                        </a:rPr>
                        <a:t>Aset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keuangan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yang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diukur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pada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nilai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wajar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melalui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laba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rugi</a:t>
                      </a:r>
                      <a:endParaRPr lang="id-ID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Tidak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n.a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n.a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Investasi</a:t>
                      </a: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dimiliki</a:t>
                      </a: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hingga</a:t>
                      </a: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jatuh</a:t>
                      </a: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tempo</a:t>
                      </a:r>
                    </a:p>
                    <a:p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dan</a:t>
                      </a:r>
                      <a:endPara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Pinjaman</a:t>
                      </a: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diberikan</a:t>
                      </a: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piutang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Ya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Selisih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tercatat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kini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estimasi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arus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masa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depan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(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tidak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termasuk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kredit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yang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belum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terjadi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) yang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didiskontokan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suku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bunga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efektif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pengakuan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awal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.</a:t>
                      </a:r>
                    </a:p>
                    <a:p>
                      <a:endParaRPr lang="en-US" sz="1600" b="0" baseline="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diakui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pada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laba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rugi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Dapat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dipulihkan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diakui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laba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rugi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</a:t>
                      </a:r>
                    </a:p>
                    <a:p>
                      <a:endParaRPr lang="en-US" sz="1600" b="0" baseline="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Pemulihan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tidak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boleh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mengakibatkan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pada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tanggal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pemulihan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terjadi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tercatat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aset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keuangan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melebihi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biaya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perolehan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diamortisasi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jika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tidak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terjadi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>
          <a:blip r:embed="rId3" cstate="print"/>
          <a:srcRect l="25870" t="8617" r="26277" b="12138"/>
          <a:stretch>
            <a:fillRect/>
          </a:stretch>
        </p:blipFill>
        <p:spPr bwMode="auto">
          <a:xfrm>
            <a:off x="8305800" y="6172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763000" y="632460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Book Antiqua" pitchFamily="18" charset="0"/>
                <a:cs typeface="Arial" pitchFamily="34" charset="0"/>
              </a:rPr>
              <a:t>POLITEKNIK NSC</a:t>
            </a:r>
            <a:endParaRPr lang="en-US" sz="14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805112" y="225318"/>
            <a:ext cx="7620000" cy="5366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Penurunan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763370" y="829542"/>
            <a:ext cx="7676030" cy="8658"/>
          </a:xfrm>
          <a:prstGeom prst="line">
            <a:avLst/>
          </a:prstGeom>
          <a:ln w="1016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6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2440360" y="1340768"/>
          <a:ext cx="8075240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001"/>
                <a:gridCol w="1381727"/>
                <a:gridCol w="2664296"/>
                <a:gridCol w="19442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Aset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Keuangan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pengukuran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?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Pemulihan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endParaRPr lang="en-US" b="0" i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600" dirty="0" err="1" smtClean="0">
                          <a:latin typeface="Calibri" pitchFamily="34" charset="0"/>
                        </a:rPr>
                        <a:t>Tersedia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untuk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Calibri" pitchFamily="34" charset="0"/>
                        </a:rPr>
                        <a:t>dijual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:</a:t>
                      </a:r>
                      <a:endParaRPr lang="id-ID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Instrumen</a:t>
                      </a: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utang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Ya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Jika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wajar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atas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aset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tersedia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untuk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dijual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telah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diakui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langsung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dalam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ekuitas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terdapat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bukti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objektif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maka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kumulatif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yang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sebelumnya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diakui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langsung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dalam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ekuitas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(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pendapatan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komprehensif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lain),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harus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dikeluarkan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dari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ekuitas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diakui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dalam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laba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rugi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Dapat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dipulihkan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diakui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laba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rugi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Instrumen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ekuitas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pasar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aktif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wajar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bisa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ditentukan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andal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Tidak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dapat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dipulihkan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melalui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laba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rugi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>
          <a:blip r:embed="rId3" cstate="print"/>
          <a:srcRect l="25870" t="8617" r="26277" b="12138"/>
          <a:stretch>
            <a:fillRect/>
          </a:stretch>
        </p:blipFill>
        <p:spPr bwMode="auto">
          <a:xfrm>
            <a:off x="8305800" y="6172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763000" y="632460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Book Antiqua" pitchFamily="18" charset="0"/>
                <a:cs typeface="Arial" pitchFamily="34" charset="0"/>
              </a:rPr>
              <a:t>POLITEKNIK NSC</a:t>
            </a:r>
            <a:endParaRPr lang="en-US" sz="14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805112" y="225318"/>
            <a:ext cx="7620000" cy="5366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Penurunan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763370" y="829542"/>
            <a:ext cx="7676030" cy="8658"/>
          </a:xfrm>
          <a:prstGeom prst="line">
            <a:avLst/>
          </a:prstGeom>
          <a:ln w="1016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05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2514600" y="1340768"/>
          <a:ext cx="8075240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001"/>
                <a:gridCol w="1381727"/>
                <a:gridCol w="2664296"/>
                <a:gridCol w="19442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Aset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Keuangan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pengukuran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?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Pemulihan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endParaRPr lang="en-US" b="0" i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600" dirty="0" err="1" smtClean="0">
                          <a:latin typeface="Calibri" pitchFamily="34" charset="0"/>
                        </a:rPr>
                        <a:t>Tersedia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untuk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Calibri" pitchFamily="34" charset="0"/>
                        </a:rPr>
                        <a:t>dijual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:</a:t>
                      </a:r>
                      <a:endParaRPr lang="id-ID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Instrumen</a:t>
                      </a: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utang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Ya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Jumlah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kumulatif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yang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dikeluarkan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dari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ekuitas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diakui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pada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labar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rugi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adalah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selisih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antara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biaya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perolehan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(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setelah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dikurangi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pelunasan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pokok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amortisasi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)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wajar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kini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dikurangi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aset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keuangan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yang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sebelumnya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telah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diakui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pada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laba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rugi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Dapat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dipulihkan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diakui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laba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rugi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Instrumen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ekuitas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pasar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aktif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wajar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bisa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ditentukan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andal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Tidak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dapat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dipulihkan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melalui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laba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rugi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>
          <a:blip r:embed="rId3" cstate="print"/>
          <a:srcRect l="25870" t="8617" r="26277" b="12138"/>
          <a:stretch>
            <a:fillRect/>
          </a:stretch>
        </p:blipFill>
        <p:spPr bwMode="auto">
          <a:xfrm>
            <a:off x="8305800" y="6172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763000" y="632460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Book Antiqua" pitchFamily="18" charset="0"/>
                <a:cs typeface="Arial" pitchFamily="34" charset="0"/>
              </a:rPr>
              <a:t>POLITEKNIK NSC</a:t>
            </a:r>
            <a:endParaRPr lang="en-US" sz="14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805112" y="225318"/>
            <a:ext cx="7620000" cy="5366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Penurunan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763370" y="829542"/>
            <a:ext cx="7676030" cy="8658"/>
          </a:xfrm>
          <a:prstGeom prst="line">
            <a:avLst/>
          </a:prstGeom>
          <a:ln w="1016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09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2440360" y="1340768"/>
          <a:ext cx="807524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001"/>
                <a:gridCol w="1381727"/>
                <a:gridCol w="2664296"/>
                <a:gridCol w="19442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Aset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Keuangan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pengukuran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?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Pemulihan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penurunan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endParaRPr lang="en-US" b="0" i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600" dirty="0" err="1" smtClean="0">
                          <a:latin typeface="Calibri" pitchFamily="34" charset="0"/>
                        </a:rPr>
                        <a:t>Tersedia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alibri" pitchFamily="34" charset="0"/>
                        </a:rPr>
                        <a:t>untuk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Calibri" pitchFamily="34" charset="0"/>
                        </a:rPr>
                        <a:t>dijual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:</a:t>
                      </a:r>
                      <a:endParaRPr lang="id-ID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Instrumen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ekuitas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tidak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pasar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aktif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wajar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tidak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bisa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ditentukan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andal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Ya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diukur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dari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selisih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tercatat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aset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keuangan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nilai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kini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estimasi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arus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masa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depan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yang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didiskontokan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pada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tingkat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pengembalian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yang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berlaku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pasar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atas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aset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keuangan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serupa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</a:t>
                      </a:r>
                    </a:p>
                    <a:p>
                      <a:endParaRPr lang="en-US" sz="1600" b="0" baseline="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Kerugian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diakui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pada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laba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rugi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Tidak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dapat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dipulihkan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>
          <a:blip r:embed="rId3" cstate="print"/>
          <a:srcRect l="25870" t="8617" r="26277" b="12138"/>
          <a:stretch>
            <a:fillRect/>
          </a:stretch>
        </p:blipFill>
        <p:spPr bwMode="auto">
          <a:xfrm>
            <a:off x="8305800" y="6172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763000" y="632460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Book Antiqua" pitchFamily="18" charset="0"/>
                <a:cs typeface="Arial" pitchFamily="34" charset="0"/>
              </a:rPr>
              <a:t>POLITEKNIK NSC</a:t>
            </a:r>
            <a:endParaRPr lang="en-US" sz="14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805112" y="225318"/>
            <a:ext cx="7620000" cy="5366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Penurunan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763370" y="829542"/>
            <a:ext cx="7676030" cy="8658"/>
          </a:xfrm>
          <a:prstGeom prst="line">
            <a:avLst/>
          </a:prstGeom>
          <a:ln w="1016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16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135560" y="1412776"/>
            <a:ext cx="8064896" cy="46166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100" dirty="0" err="1">
                <a:latin typeface="Calibri"/>
              </a:rPr>
              <a:t>Entitas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Calibri"/>
              </a:rPr>
              <a:t>tidak</a:t>
            </a:r>
            <a:r>
              <a:rPr lang="en-US" sz="2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Calibri"/>
              </a:rPr>
              <a:t>boleh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mengklasifikasikan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sebagai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dimiliki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hingga</a:t>
            </a:r>
            <a:r>
              <a:rPr lang="en-US" sz="2100" dirty="0">
                <a:latin typeface="Calibri"/>
              </a:rPr>
              <a:t> tempo, </a:t>
            </a:r>
            <a:r>
              <a:rPr lang="en-US" sz="2100" dirty="0" err="1">
                <a:latin typeface="Calibri"/>
              </a:rPr>
              <a:t>jika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dalam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tahun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berjalan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dalam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kurun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waktu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dua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tahun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sebelumnya</a:t>
            </a:r>
            <a:r>
              <a:rPr lang="en-US" sz="2100" dirty="0">
                <a:latin typeface="Calibri"/>
              </a:rPr>
              <a:t>, </a:t>
            </a:r>
            <a:r>
              <a:rPr lang="en-US" sz="2100" dirty="0" err="1">
                <a:latin typeface="Calibri"/>
              </a:rPr>
              <a:t>telah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menjual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mereklasifikasi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investasi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dimiliki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hingga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jatuh</a:t>
            </a:r>
            <a:r>
              <a:rPr lang="en-US" sz="2100" dirty="0">
                <a:latin typeface="Calibri"/>
              </a:rPr>
              <a:t> tempo </a:t>
            </a:r>
            <a:r>
              <a:rPr lang="en-US" sz="2100" dirty="0" err="1">
                <a:latin typeface="Calibri"/>
              </a:rPr>
              <a:t>dalam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jumlah</a:t>
            </a:r>
            <a:r>
              <a:rPr lang="en-US" sz="2100" dirty="0">
                <a:latin typeface="Calibri"/>
              </a:rPr>
              <a:t> yang </a:t>
            </a:r>
            <a:r>
              <a:rPr lang="en-US" sz="2100" dirty="0" err="1">
                <a:latin typeface="Calibri"/>
              </a:rPr>
              <a:t>lebih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dari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jumlah</a:t>
            </a:r>
            <a:r>
              <a:rPr lang="en-US" sz="2100" dirty="0">
                <a:latin typeface="Calibri"/>
              </a:rPr>
              <a:t> yang </a:t>
            </a:r>
            <a:r>
              <a:rPr lang="en-US" sz="2100" dirty="0" err="1">
                <a:latin typeface="Calibri"/>
              </a:rPr>
              <a:t>tidak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signifikan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sebeulm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jatuh</a:t>
            </a:r>
            <a:r>
              <a:rPr lang="en-US" sz="2100" dirty="0">
                <a:latin typeface="Calibri"/>
              </a:rPr>
              <a:t> tempo (</a:t>
            </a:r>
            <a:r>
              <a:rPr lang="en-US" sz="2100" dirty="0" err="1">
                <a:latin typeface="Calibri"/>
              </a:rPr>
              <a:t>lebih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dari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jumlah</a:t>
            </a:r>
            <a:r>
              <a:rPr lang="en-US" sz="2100" dirty="0">
                <a:latin typeface="Calibri"/>
              </a:rPr>
              <a:t> yang </a:t>
            </a:r>
            <a:r>
              <a:rPr lang="en-US" sz="2100" dirty="0" err="1">
                <a:latin typeface="Calibri"/>
              </a:rPr>
              <a:t>tidak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signifikan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dibanding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dengan</a:t>
            </a:r>
            <a:r>
              <a:rPr lang="en-US" sz="2100" dirty="0">
                <a:latin typeface="Calibri"/>
              </a:rPr>
              <a:t> total </a:t>
            </a:r>
            <a:r>
              <a:rPr lang="en-US" sz="2100" dirty="0" err="1">
                <a:latin typeface="Calibri"/>
              </a:rPr>
              <a:t>nilai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investasi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dimiliki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hingga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jatuh</a:t>
            </a:r>
            <a:r>
              <a:rPr lang="en-US" sz="2100" dirty="0">
                <a:latin typeface="Calibri"/>
              </a:rPr>
              <a:t> tempo), </a:t>
            </a:r>
            <a:r>
              <a:rPr lang="en-US" sz="2100" dirty="0" err="1">
                <a:latin typeface="Calibri"/>
              </a:rPr>
              <a:t>kecuali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penjualan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reklasifikasi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tersebut</a:t>
            </a:r>
            <a:r>
              <a:rPr lang="en-US" sz="2100" dirty="0">
                <a:latin typeface="Calibri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2100" dirty="0" err="1">
                <a:latin typeface="Calibri"/>
              </a:rPr>
              <a:t>Dilakukan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ketika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sudah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mendekati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waktu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jatuh</a:t>
            </a:r>
            <a:r>
              <a:rPr lang="en-US" sz="2100" dirty="0">
                <a:latin typeface="Calibri"/>
              </a:rPr>
              <a:t> tempo,</a:t>
            </a:r>
          </a:p>
          <a:p>
            <a:pPr marL="457200" indent="-457200" algn="just">
              <a:buAutoNum type="arabicPeriod"/>
            </a:pPr>
            <a:r>
              <a:rPr lang="en-US" sz="2100" dirty="0" err="1">
                <a:latin typeface="Calibri"/>
              </a:rPr>
              <a:t>Terjadi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setelah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entitas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telah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memperoleh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secara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substansial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seluruh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pokok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sesuai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jadwal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pembayaran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pelunasan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dipercepat</a:t>
            </a:r>
            <a:r>
              <a:rPr lang="en-US" sz="2100" dirty="0">
                <a:latin typeface="Calibri"/>
              </a:rPr>
              <a:t>, </a:t>
            </a:r>
            <a:r>
              <a:rPr lang="en-US" sz="2100" dirty="0" err="1">
                <a:latin typeface="Calibri"/>
              </a:rPr>
              <a:t>atau</a:t>
            </a:r>
            <a:endParaRPr lang="en-US" sz="2100" dirty="0">
              <a:latin typeface="Calibri"/>
            </a:endParaRPr>
          </a:p>
          <a:p>
            <a:pPr marL="457200" indent="-457200" algn="just">
              <a:buAutoNum type="arabicPeriod"/>
            </a:pPr>
            <a:r>
              <a:rPr lang="en-US" sz="2100" dirty="0" err="1">
                <a:latin typeface="Calibri"/>
              </a:rPr>
              <a:t>Terkait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kejadian</a:t>
            </a:r>
            <a:r>
              <a:rPr lang="en-US" sz="2100" dirty="0">
                <a:latin typeface="Calibri"/>
              </a:rPr>
              <a:t> yang </a:t>
            </a:r>
            <a:r>
              <a:rPr lang="en-US" sz="2100" dirty="0" err="1">
                <a:latin typeface="Calibri"/>
              </a:rPr>
              <a:t>di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luar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kendali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entitas</a:t>
            </a:r>
            <a:r>
              <a:rPr lang="en-US" sz="2100" dirty="0">
                <a:latin typeface="Calibri"/>
              </a:rPr>
              <a:t>, </a:t>
            </a:r>
            <a:r>
              <a:rPr lang="en-US" sz="2100" dirty="0" err="1">
                <a:latin typeface="Calibri"/>
              </a:rPr>
              <a:t>tidak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berulang</a:t>
            </a:r>
            <a:r>
              <a:rPr lang="en-US" sz="2100" dirty="0">
                <a:latin typeface="Calibri"/>
              </a:rPr>
              <a:t>, </a:t>
            </a:r>
            <a:r>
              <a:rPr lang="en-US" sz="2100" dirty="0" err="1">
                <a:latin typeface="Calibri"/>
              </a:rPr>
              <a:t>dan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tidak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dapat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diantisipasi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secara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wajar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oleh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entitas</a:t>
            </a:r>
            <a:r>
              <a:rPr lang="en-US" sz="2100" dirty="0">
                <a:latin typeface="Calibri"/>
              </a:rPr>
              <a:t>.   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 l="25870" t="8617" r="26277" b="12138"/>
          <a:stretch>
            <a:fillRect/>
          </a:stretch>
        </p:blipFill>
        <p:spPr bwMode="auto">
          <a:xfrm>
            <a:off x="8305800" y="6172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763000" y="632460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Book Antiqua" pitchFamily="18" charset="0"/>
                <a:cs typeface="Arial" pitchFamily="34" charset="0"/>
              </a:rPr>
              <a:t>POLITEKNIK NSC</a:t>
            </a:r>
            <a:endParaRPr lang="en-US" sz="14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730032" y="205448"/>
            <a:ext cx="7620000" cy="5366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Tainting Rule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763370" y="829542"/>
            <a:ext cx="7676030" cy="8658"/>
          </a:xfrm>
          <a:prstGeom prst="line">
            <a:avLst/>
          </a:prstGeom>
          <a:ln w="1016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135560" y="1268760"/>
            <a:ext cx="8064896" cy="49398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100" dirty="0" err="1">
                <a:latin typeface="Calibri"/>
              </a:rPr>
              <a:t>Entitas</a:t>
            </a:r>
            <a:r>
              <a:rPr lang="en-US" sz="2100" dirty="0">
                <a:latin typeface="Calibri"/>
              </a:rPr>
              <a:t> :</a:t>
            </a:r>
          </a:p>
          <a:p>
            <a:pPr marL="457200" indent="-457200" algn="just">
              <a:buAutoNum type="arabicPeriod"/>
            </a:pPr>
            <a:r>
              <a:rPr lang="en-US" sz="2100" dirty="0" err="1">
                <a:solidFill>
                  <a:srgbClr val="FF0000"/>
                </a:solidFill>
                <a:latin typeface="Calibri"/>
              </a:rPr>
              <a:t>tidak</a:t>
            </a:r>
            <a:r>
              <a:rPr lang="en-US" sz="2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Calibri"/>
              </a:rPr>
              <a:t>dapat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mereklasifikasi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instrumen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dalam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kategori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diukur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pada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nilai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wajar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melalui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laba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rugi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setelah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pengakuan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awal</a:t>
            </a:r>
            <a:r>
              <a:rPr lang="en-US" sz="2100" dirty="0">
                <a:latin typeface="Calibri"/>
              </a:rPr>
              <a:t>,</a:t>
            </a:r>
            <a:endParaRPr lang="en-US" sz="2100" dirty="0">
              <a:solidFill>
                <a:srgbClr val="FF0000"/>
              </a:solidFill>
              <a:latin typeface="Calibri"/>
            </a:endParaRPr>
          </a:p>
          <a:p>
            <a:pPr marL="457200" indent="-457200" algn="just">
              <a:buAutoNum type="arabicPeriod"/>
            </a:pPr>
            <a:r>
              <a:rPr lang="en-US" sz="2100" dirty="0" err="1">
                <a:solidFill>
                  <a:srgbClr val="FF0000"/>
                </a:solidFill>
                <a:latin typeface="Calibri"/>
              </a:rPr>
              <a:t>tidak</a:t>
            </a:r>
            <a:r>
              <a:rPr lang="en-US" sz="2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Calibri"/>
              </a:rPr>
              <a:t>dapat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mereklasifikasi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derivatif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dari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diukur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pada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nilai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wajar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melalui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laba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rugi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selama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dimiliki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diterbitkan</a:t>
            </a:r>
            <a:r>
              <a:rPr lang="en-US" sz="2100" dirty="0">
                <a:latin typeface="Calibri"/>
              </a:rPr>
              <a:t>,</a:t>
            </a:r>
          </a:p>
          <a:p>
            <a:pPr marL="457200" indent="-457200" algn="just">
              <a:buAutoNum type="arabicPeriod"/>
            </a:pPr>
            <a:r>
              <a:rPr lang="en-US" sz="2100" dirty="0" err="1">
                <a:solidFill>
                  <a:srgbClr val="FF0000"/>
                </a:solidFill>
                <a:latin typeface="Calibri"/>
              </a:rPr>
              <a:t>tidak</a:t>
            </a:r>
            <a:r>
              <a:rPr lang="en-US" sz="2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Calibri"/>
              </a:rPr>
              <a:t>dapat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mereklasifikasi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instrumen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dari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diukur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pada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nilai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wajar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melalui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laba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rugi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jika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pada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pengakuan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awal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intrumen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Calibri"/>
              </a:rPr>
              <a:t>ditetapkan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oleh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entitas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sebagai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diukur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pada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nilai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wajar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melalui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laba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rugi</a:t>
            </a:r>
            <a:r>
              <a:rPr lang="en-US" sz="2100" dirty="0">
                <a:latin typeface="Calibri"/>
              </a:rPr>
              <a:t>, </a:t>
            </a:r>
          </a:p>
          <a:p>
            <a:pPr marL="457200" indent="-457200" algn="just">
              <a:buAutoNum type="arabicPeriod"/>
            </a:pPr>
            <a:r>
              <a:rPr lang="en-US" sz="2100" dirty="0" err="1">
                <a:solidFill>
                  <a:srgbClr val="FF0000"/>
                </a:solidFill>
                <a:latin typeface="Calibri"/>
              </a:rPr>
              <a:t>dapat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mereklasifikasi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dari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diukur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pada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nilai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wajar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melalui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laba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rugi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dalam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kondisi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saat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langka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dengan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ketentuan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direklasifikasi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pinjaman</a:t>
            </a:r>
            <a:r>
              <a:rPr lang="en-US" sz="2100" dirty="0">
                <a:latin typeface="Calibri"/>
              </a:rPr>
              <a:t> yang </a:t>
            </a:r>
            <a:r>
              <a:rPr lang="en-US" sz="2100" dirty="0" err="1">
                <a:latin typeface="Calibri"/>
              </a:rPr>
              <a:t>diberikan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piutang</a:t>
            </a:r>
            <a:r>
              <a:rPr lang="en-US" sz="2100" dirty="0">
                <a:latin typeface="Calibri"/>
              </a:rPr>
              <a:t> (</a:t>
            </a:r>
            <a:r>
              <a:rPr lang="en-US" sz="2100" dirty="0" err="1">
                <a:latin typeface="Calibri"/>
              </a:rPr>
              <a:t>setelah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memenuhi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kriteria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pinjaman</a:t>
            </a:r>
            <a:r>
              <a:rPr lang="en-US" sz="2100" dirty="0">
                <a:latin typeface="Calibri"/>
              </a:rPr>
              <a:t> yang </a:t>
            </a:r>
            <a:r>
              <a:rPr lang="en-US" sz="2100" dirty="0" err="1">
                <a:latin typeface="Calibri"/>
              </a:rPr>
              <a:t>diberikan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piutang</a:t>
            </a:r>
            <a:r>
              <a:rPr lang="en-US" sz="2100" dirty="0">
                <a:latin typeface="Calibri"/>
              </a:rPr>
              <a:t>), </a:t>
            </a:r>
            <a:r>
              <a:rPr lang="en-US" sz="2100" dirty="0" err="1">
                <a:latin typeface="Calibri"/>
              </a:rPr>
              <a:t>jika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tidak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lagi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dimiliki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untuk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diperdagangkan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atau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pembelian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kembali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aset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keuangan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tersebut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dalam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waktu</a:t>
            </a:r>
            <a:r>
              <a:rPr lang="en-US" sz="2100" dirty="0">
                <a:latin typeface="Calibri"/>
              </a:rPr>
              <a:t> </a:t>
            </a:r>
            <a:r>
              <a:rPr lang="en-US" sz="2100" dirty="0" err="1">
                <a:latin typeface="Calibri"/>
              </a:rPr>
              <a:t>dekat</a:t>
            </a:r>
            <a:r>
              <a:rPr lang="en-US" sz="2100" dirty="0">
                <a:latin typeface="Calibri"/>
              </a:rPr>
              <a:t>.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 l="25870" t="8617" r="26277" b="12138"/>
          <a:stretch>
            <a:fillRect/>
          </a:stretch>
        </p:blipFill>
        <p:spPr bwMode="auto">
          <a:xfrm>
            <a:off x="8305800" y="6172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763000" y="632460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Book Antiqua" pitchFamily="18" charset="0"/>
                <a:cs typeface="Arial" pitchFamily="34" charset="0"/>
              </a:rPr>
              <a:t>POLITEKNIK NSC</a:t>
            </a:r>
            <a:endParaRPr lang="en-US" sz="14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805112" y="228600"/>
            <a:ext cx="7620000" cy="5366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Reklasifikasi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763370" y="829542"/>
            <a:ext cx="7676030" cy="8658"/>
          </a:xfrm>
          <a:prstGeom prst="line">
            <a:avLst/>
          </a:prstGeom>
          <a:ln w="1016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69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895</Words>
  <Application>Microsoft Office PowerPoint</Application>
  <PresentationFormat>Widescreen</PresentationFormat>
  <Paragraphs>109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Calibri</vt:lpstr>
      <vt:lpstr>Calibri Light</vt:lpstr>
      <vt:lpstr>Office Theme</vt:lpstr>
      <vt:lpstr>Pertemuan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9</dc:title>
  <dc:creator>irma paramita</dc:creator>
  <cp:lastModifiedBy>irma paramita</cp:lastModifiedBy>
  <cp:revision>1</cp:revision>
  <dcterms:created xsi:type="dcterms:W3CDTF">2020-01-28T22:16:07Z</dcterms:created>
  <dcterms:modified xsi:type="dcterms:W3CDTF">2020-01-28T22:16:18Z</dcterms:modified>
</cp:coreProperties>
</file>