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1"/>
  </p:sldMasterIdLst>
  <p:notesMasterIdLst>
    <p:notesMasterId r:id="rId13"/>
  </p:notesMasterIdLst>
  <p:sldIdLst>
    <p:sldId id="282" r:id="rId2"/>
    <p:sldId id="273" r:id="rId3"/>
    <p:sldId id="278" r:id="rId4"/>
    <p:sldId id="279" r:id="rId5"/>
    <p:sldId id="280" r:id="rId6"/>
    <p:sldId id="274" r:id="rId7"/>
    <p:sldId id="275" r:id="rId8"/>
    <p:sldId id="276" r:id="rId9"/>
    <p:sldId id="277" r:id="rId10"/>
    <p:sldId id="281" r:id="rId11"/>
    <p:sldId id="258" r:id="rId12"/>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45" autoAdjust="0"/>
    <p:restoredTop sz="94737" autoAdjust="0"/>
  </p:normalViewPr>
  <p:slideViewPr>
    <p:cSldViewPr>
      <p:cViewPr varScale="1">
        <p:scale>
          <a:sx n="70" d="100"/>
          <a:sy n="70" d="100"/>
        </p:scale>
        <p:origin x="1380"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id-ID"/>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47F13BE2-FE3F-4042-8ECD-A88DF41D0A3E}" type="datetimeFigureOut">
              <a:rPr lang="en-US"/>
              <a:pPr>
                <a:defRPr/>
              </a:pPr>
              <a:t>1/29/2020</a:t>
            </a:fld>
            <a:endParaRPr lang="id-ID"/>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id-ID"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id-ID"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id-ID"/>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99C63017-2FB3-4D47-B1DB-BD5A1CA8D7EF}" type="slidenum">
              <a:rPr lang="id-ID"/>
              <a:pPr>
                <a:defRPr/>
              </a:pPr>
              <a:t>‹#›</a:t>
            </a:fld>
            <a:endParaRPr lang="id-ID"/>
          </a:p>
        </p:txBody>
      </p:sp>
    </p:spTree>
    <p:extLst>
      <p:ext uri="{BB962C8B-B14F-4D97-AF65-F5344CB8AC3E}">
        <p14:creationId xmlns:p14="http://schemas.microsoft.com/office/powerpoint/2010/main" val="149549474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p:spPr>
      </p:sp>
      <p:sp>
        <p:nvSpPr>
          <p:cNvPr id="3481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d-ID" smtClean="0"/>
          </a:p>
        </p:txBody>
      </p:sp>
      <p:sp>
        <p:nvSpPr>
          <p:cNvPr id="3482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5DCED51-41A3-4ED3-8858-D488E2049DAF}" type="slidenum">
              <a:rPr lang="id-ID" smtClean="0"/>
              <a:pPr/>
              <a:t>11</a:t>
            </a:fld>
            <a:endParaRPr lang="id-ID" smtClean="0"/>
          </a:p>
        </p:txBody>
      </p:sp>
    </p:spTree>
    <p:extLst>
      <p:ext uri="{BB962C8B-B14F-4D97-AF65-F5344CB8AC3E}">
        <p14:creationId xmlns:p14="http://schemas.microsoft.com/office/powerpoint/2010/main" val="385536256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grpSp>
        <p:nvGrpSpPr>
          <p:cNvPr id="5" name="Group 15"/>
          <p:cNvGrpSpPr>
            <a:grpSpLocks/>
          </p:cNvGrpSpPr>
          <p:nvPr/>
        </p:nvGrpSpPr>
        <p:grpSpPr bwMode="auto">
          <a:xfrm>
            <a:off x="-3175" y="4953000"/>
            <a:ext cx="9147175" cy="1911350"/>
            <a:chOff x="-3765" y="4832896"/>
            <a:chExt cx="9147765" cy="2032192"/>
          </a:xfrm>
        </p:grpSpPr>
        <p:sp>
          <p:nvSpPr>
            <p:cNvPr id="6" name="Freeform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7" name="Freeform 6"/>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8" name="Freeform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0" name="Straight Connector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1" name="Date Placeholder 29"/>
          <p:cNvSpPr>
            <a:spLocks noGrp="1"/>
          </p:cNvSpPr>
          <p:nvPr>
            <p:ph type="dt" sz="half" idx="10"/>
          </p:nvPr>
        </p:nvSpPr>
        <p:spPr/>
        <p:txBody>
          <a:bodyPr/>
          <a:lstStyle>
            <a:lvl1pPr>
              <a:defRPr>
                <a:solidFill>
                  <a:srgbClr val="FFFFFF"/>
                </a:solidFill>
              </a:defRPr>
            </a:lvl1pPr>
            <a:extLst/>
          </a:lstStyle>
          <a:p>
            <a:pPr>
              <a:defRPr/>
            </a:pPr>
            <a:endParaRPr lang="en-US"/>
          </a:p>
        </p:txBody>
      </p:sp>
      <p:sp>
        <p:nvSpPr>
          <p:cNvPr id="12"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US"/>
          </a:p>
        </p:txBody>
      </p:sp>
      <p:sp>
        <p:nvSpPr>
          <p:cNvPr id="13" name="Slide Number Placeholder 26"/>
          <p:cNvSpPr>
            <a:spLocks noGrp="1"/>
          </p:cNvSpPr>
          <p:nvPr>
            <p:ph type="sldNum" sz="quarter" idx="12"/>
          </p:nvPr>
        </p:nvSpPr>
        <p:spPr/>
        <p:txBody>
          <a:bodyPr/>
          <a:lstStyle>
            <a:lvl1pPr>
              <a:defRPr>
                <a:solidFill>
                  <a:srgbClr val="FFFFFF"/>
                </a:solidFill>
              </a:defRPr>
            </a:lvl1pPr>
            <a:extLst/>
          </a:lstStyle>
          <a:p>
            <a:pPr>
              <a:defRPr/>
            </a:pPr>
            <a:fld id="{5BBB7FCD-6918-4359-A467-025E174DA63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6B6FA0E7-28CF-4ACD-86E2-927BD777B849}"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C970B706-0761-4CCA-BE45-A37307739F1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rtlCol="0"/>
          <a:lstStyle>
            <a:extLst/>
          </a:lstStyle>
          <a:p>
            <a:r>
              <a:rPr lang="en-US" smtClean="0"/>
              <a:t>Click to edit Master title style</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E9536087-6373-4E7C-AA87-AD4D78B22D50}"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4" name="Chevron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5" name="Chevron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endParaRPr lang="en-US"/>
          </a:p>
        </p:txBody>
      </p:sp>
      <p:sp>
        <p:nvSpPr>
          <p:cNvPr id="7" name="Footer Placeholder 4"/>
          <p:cNvSpPr>
            <a:spLocks noGrp="1"/>
          </p:cNvSpPr>
          <p:nvPr>
            <p:ph type="ftr" sz="quarter" idx="11"/>
          </p:nvPr>
        </p:nvSpPr>
        <p:spPr/>
        <p:txBody>
          <a:bodyPr/>
          <a:lstStyle>
            <a:lvl1pPr>
              <a:defRPr/>
            </a:lvl1pPr>
            <a:extLst/>
          </a:lstStyle>
          <a:p>
            <a:pPr>
              <a:defRPr/>
            </a:pPr>
            <a:endParaRPr lang="en-US"/>
          </a:p>
        </p:txBody>
      </p:sp>
      <p:sp>
        <p:nvSpPr>
          <p:cNvPr id="8" name="Slide Number Placeholder 5"/>
          <p:cNvSpPr>
            <a:spLocks noGrp="1"/>
          </p:cNvSpPr>
          <p:nvPr>
            <p:ph type="sldNum" sz="quarter" idx="12"/>
          </p:nvPr>
        </p:nvSpPr>
        <p:spPr/>
        <p:txBody>
          <a:bodyPr/>
          <a:lstStyle>
            <a:lvl1pPr>
              <a:defRPr/>
            </a:lvl1pPr>
            <a:extLst/>
          </a:lstStyle>
          <a:p>
            <a:pPr>
              <a:defRPr/>
            </a:pPr>
            <a:fld id="{AB2210E5-4391-461E-B77F-FD8C6E63FF01}"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extLst/>
          </a:lstStyle>
          <a:p>
            <a:r>
              <a:rPr lang="en-US" smtClean="0"/>
              <a:t>Click to edit Master title style</a:t>
            </a:r>
            <a:endParaRPr lang="en-US"/>
          </a:p>
        </p:txBody>
      </p:sp>
      <p:sp>
        <p:nvSpPr>
          <p:cNvPr id="5" name="Date Placeholder 4"/>
          <p:cNvSpPr>
            <a:spLocks noGrp="1"/>
          </p:cNvSpPr>
          <p:nvPr>
            <p:ph type="dt" sz="half" idx="10"/>
          </p:nvPr>
        </p:nvSpPr>
        <p:spPr/>
        <p:txBody>
          <a:bodyPr/>
          <a:lstStyle>
            <a:lvl1pPr>
              <a:defRPr/>
            </a:lvl1pPr>
            <a:extLst/>
          </a:lstStyle>
          <a:p>
            <a:pPr>
              <a:defRPr/>
            </a:pPr>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D383F9C7-86F5-4259-8EEA-0ADDF92A874E}"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endParaRPr lang="en-US"/>
          </a:p>
        </p:txBody>
      </p:sp>
      <p:sp>
        <p:nvSpPr>
          <p:cNvPr id="8" name="Footer Placeholder 7"/>
          <p:cNvSpPr>
            <a:spLocks noGrp="1"/>
          </p:cNvSpPr>
          <p:nvPr>
            <p:ph type="ftr" sz="quarter" idx="11"/>
          </p:nvPr>
        </p:nvSpPr>
        <p:spPr/>
        <p:txBody>
          <a:bodyPr/>
          <a:lstStyle>
            <a:lvl1pPr>
              <a:defRPr/>
            </a:lvl1pPr>
            <a:extLst/>
          </a:lstStyle>
          <a:p>
            <a:pPr>
              <a:defRPr/>
            </a:pPr>
            <a:endParaRPr lang="en-US"/>
          </a:p>
        </p:txBody>
      </p:sp>
      <p:sp>
        <p:nvSpPr>
          <p:cNvPr id="9" name="Slide Number Placeholder 8"/>
          <p:cNvSpPr>
            <a:spLocks noGrp="1"/>
          </p:cNvSpPr>
          <p:nvPr>
            <p:ph type="sldNum" sz="quarter" idx="12"/>
          </p:nvPr>
        </p:nvSpPr>
        <p:spPr/>
        <p:txBody>
          <a:bodyPr/>
          <a:lstStyle>
            <a:lvl1pPr>
              <a:defRPr/>
            </a:lvl1pPr>
            <a:extLst/>
          </a:lstStyle>
          <a:p>
            <a:pPr>
              <a:defRPr/>
            </a:pPr>
            <a:fld id="{5114AAED-9922-4622-AA85-58EB96AFBC16}"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extLst/>
          </a:lstStyle>
          <a:p>
            <a:pPr>
              <a:defRPr/>
            </a:pPr>
            <a:endParaRPr lang="en-US"/>
          </a:p>
        </p:txBody>
      </p:sp>
      <p:sp>
        <p:nvSpPr>
          <p:cNvPr id="4" name="Footer Placeholder 3"/>
          <p:cNvSpPr>
            <a:spLocks noGrp="1"/>
          </p:cNvSpPr>
          <p:nvPr>
            <p:ph type="ftr" sz="quarter" idx="11"/>
          </p:nvPr>
        </p:nvSpPr>
        <p:spPr/>
        <p:txBody>
          <a:bodyPr/>
          <a:lstStyle>
            <a:lvl1pPr>
              <a:defRPr/>
            </a:lvl1pPr>
            <a:extLst/>
          </a:lstStyle>
          <a:p>
            <a:pPr>
              <a:defRPr/>
            </a:pPr>
            <a:endParaRPr lang="en-US"/>
          </a:p>
        </p:txBody>
      </p:sp>
      <p:sp>
        <p:nvSpPr>
          <p:cNvPr id="5" name="Slide Number Placeholder 4"/>
          <p:cNvSpPr>
            <a:spLocks noGrp="1"/>
          </p:cNvSpPr>
          <p:nvPr>
            <p:ph type="sldNum" sz="quarter" idx="12"/>
          </p:nvPr>
        </p:nvSpPr>
        <p:spPr/>
        <p:txBody>
          <a:bodyPr/>
          <a:lstStyle>
            <a:lvl1pPr>
              <a:defRPr/>
            </a:lvl1pPr>
            <a:extLst/>
          </a:lstStyle>
          <a:p>
            <a:pPr>
              <a:defRPr/>
            </a:pPr>
            <a:fld id="{B7374ED2-2951-463E-B614-034165A72BC0}"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E20E34AC-2565-4BE1-9F56-61FB82287AC9}"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04D7C7AE-85A4-446E-A03C-D6ECA972E2FE}"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5" name="Freeform 4"/>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6" name="Freeform 5"/>
          <p:cNvSpPr>
            <a:spLocks/>
          </p:cNvSpPr>
          <p:nvPr/>
        </p:nvSpPr>
        <p:spPr bwMode="auto">
          <a:xfrm>
            <a:off x="-53975" y="5784850"/>
            <a:ext cx="380206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7" name="Right Triangle 6"/>
          <p:cNvSpPr>
            <a:spLocks/>
          </p:cNvSpPr>
          <p:nvPr/>
        </p:nvSpPr>
        <p:spPr bwMode="auto">
          <a:xfrm>
            <a:off x="-6042" y="5791253"/>
            <a:ext cx="3402314" cy="1080868"/>
          </a:xfrm>
          <a:prstGeom prst="rtTriangle">
            <a:avLst/>
          </a:prstGeom>
          <a:blipFill>
            <a:blip r:embed="rId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8" name="Straight Connector 7"/>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10" name="Chevron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defRPr>
                <a:solidFill>
                  <a:schemeClr val="tx1"/>
                </a:solidFill>
              </a:defRPr>
            </a:lvl1pPr>
            <a:extLst/>
          </a:lstStyle>
          <a:p>
            <a:pPr>
              <a:defRPr/>
            </a:pPr>
            <a:endParaRPr lang="en-US"/>
          </a:p>
        </p:txBody>
      </p:sp>
      <p:sp>
        <p:nvSpPr>
          <p:cNvPr id="12" name="Footer Placeholder 5"/>
          <p:cNvSpPr>
            <a:spLocks noGrp="1"/>
          </p:cNvSpPr>
          <p:nvPr>
            <p:ph type="ftr" sz="quarter" idx="11"/>
          </p:nvPr>
        </p:nvSpPr>
        <p:spPr/>
        <p:txBody>
          <a:bodyPr/>
          <a:lstStyle>
            <a:lvl1pPr>
              <a:defRPr>
                <a:solidFill>
                  <a:schemeClr val="tx1"/>
                </a:solidFill>
              </a:defRPr>
            </a:lvl1pPr>
            <a:extLst/>
          </a:lstStyle>
          <a:p>
            <a:pPr>
              <a:defRPr/>
            </a:pPr>
            <a:endParaRPr lang="en-US"/>
          </a:p>
        </p:txBody>
      </p:sp>
      <p:sp>
        <p:nvSpPr>
          <p:cNvPr id="13" name="Slide Number Placeholder 6"/>
          <p:cNvSpPr>
            <a:spLocks noGrp="1"/>
          </p:cNvSpPr>
          <p:nvPr>
            <p:ph type="sldNum" sz="quarter" idx="12"/>
          </p:nvPr>
        </p:nvSpPr>
        <p:spPr/>
        <p:txBody>
          <a:bodyPr/>
          <a:lstStyle>
            <a:lvl1pPr>
              <a:defRPr>
                <a:solidFill>
                  <a:schemeClr val="tx1"/>
                </a:solidFill>
              </a:defRPr>
            </a:lvl1pPr>
            <a:extLst/>
          </a:lstStyle>
          <a:p>
            <a:pPr>
              <a:defRPr/>
            </a:pPr>
            <a:fld id="{1C0A76B6-9327-4305-9934-CED7CD147818}"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12" name="Freeform 11"/>
          <p:cNvSpPr>
            <a:spLocks/>
          </p:cNvSpPr>
          <p:nvPr/>
        </p:nvSpPr>
        <p:spPr bwMode="auto">
          <a:xfrm>
            <a:off x="-53975" y="5784850"/>
            <a:ext cx="380206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n-US" smtClean="0"/>
              <a:t>Click to edit Master title style</a:t>
            </a:r>
            <a:endParaRPr lang="en-US"/>
          </a:p>
        </p:txBody>
      </p:sp>
      <p:sp>
        <p:nvSpPr>
          <p:cNvPr id="1033" name="Text Placeholder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eaLnBrk="1" latinLnBrk="0" hangingPunct="1">
              <a:defRPr kumimoji="0" sz="1000">
                <a:solidFill>
                  <a:schemeClr val="tx1"/>
                </a:solidFill>
              </a:defRPr>
            </a:lvl1pPr>
            <a:extLst/>
          </a:lstStyle>
          <a:p>
            <a:pPr>
              <a:defRPr/>
            </a:pPr>
            <a:endParaRPr lang="en-US"/>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eaLnBrk="1" latinLnBrk="0" hangingPunct="1">
              <a:defRPr kumimoji="0" sz="1000">
                <a:solidFill>
                  <a:schemeClr val="tx1"/>
                </a:solidFill>
              </a:defRPr>
            </a:lvl1pPr>
            <a:extLst/>
          </a:lstStyle>
          <a:p>
            <a:pPr>
              <a:defRPr/>
            </a:pPr>
            <a:endParaRPr lang="en-US"/>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anchor="b"/>
          <a:lstStyle>
            <a:lvl1pPr algn="r" eaLnBrk="1" latinLnBrk="0" hangingPunct="1">
              <a:defRPr kumimoji="0" sz="1000" b="0">
                <a:solidFill>
                  <a:schemeClr val="tx1"/>
                </a:solidFill>
              </a:defRPr>
            </a:lvl1pPr>
            <a:extLst/>
          </a:lstStyle>
          <a:p>
            <a:pPr>
              <a:defRPr/>
            </a:pPr>
            <a:fld id="{660AAD41-227C-4913-9C04-D7BCBDC1E0F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26" r:id="rId1"/>
    <p:sldLayoutId id="2147483722" r:id="rId2"/>
    <p:sldLayoutId id="2147483727" r:id="rId3"/>
    <p:sldLayoutId id="2147483728" r:id="rId4"/>
    <p:sldLayoutId id="2147483729" r:id="rId5"/>
    <p:sldLayoutId id="2147483730" r:id="rId6"/>
    <p:sldLayoutId id="2147483723" r:id="rId7"/>
    <p:sldLayoutId id="2147483731" r:id="rId8"/>
    <p:sldLayoutId id="2147483732" r:id="rId9"/>
    <p:sldLayoutId id="2147483724" r:id="rId10"/>
    <p:sldLayoutId id="2147483725" r:id="rId11"/>
  </p:sldLayoutIdLst>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sz="20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Pertemuan</a:t>
            </a:r>
            <a:r>
              <a:rPr lang="en-US" dirty="0" smtClean="0"/>
              <a:t> 9</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2291841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0"/>
            <a:ext cx="8229600" cy="6007100"/>
          </a:xfrm>
        </p:spPr>
        <p:txBody>
          <a:bodyPr/>
          <a:lstStyle/>
          <a:p>
            <a:r>
              <a:rPr lang="id-ID" sz="2400" dirty="0" smtClean="0"/>
              <a:t>Atas pembelian surat-surat berharga di pasar modal, biasanya akan diperoleh keuntungan berupa bagian laba (deviden) dari sekuritas saham.</a:t>
            </a:r>
          </a:p>
          <a:p>
            <a:r>
              <a:rPr lang="id-ID" sz="2400" dirty="0" smtClean="0"/>
              <a:t>Di dalam pasal 4 ayat 3 huruf f UU Pajak Penghasilan menyatakan bahwa deviden atau bagian laba yang diterima atau diperoleh perseroan terbatas sebagai wajib pajak dalam negeri,koperasi, BUMN,BUMD dari penyertaan modal pada badan usaha yang didirikan dan bertempat kedudukan di Indonesia tidak dikategorikan sebagai objek untuk dikenakan pajak penghasilan dengan syarat:</a:t>
            </a:r>
          </a:p>
          <a:p>
            <a:r>
              <a:rPr lang="id-ID" sz="2400" dirty="0" smtClean="0"/>
              <a:t>1. Deviden berasal dari cadangan laba yang ditahan</a:t>
            </a:r>
          </a:p>
          <a:p>
            <a:r>
              <a:rPr lang="id-ID" sz="2400" dirty="0" smtClean="0"/>
              <a:t>2. bagi perseroan, BUMN dan BUMD yang menerima deviden, kepemilikan saham pada badan yang memberikan deviden paling rendah 25 % dari jumlah modal yang disetor.</a:t>
            </a:r>
            <a:endParaRPr lang="id-ID" sz="2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p:cNvSpPr>
            <a:spLocks noGrp="1" noChangeArrowheads="1"/>
          </p:cNvSpPr>
          <p:nvPr>
            <p:ph idx="1"/>
          </p:nvPr>
        </p:nvSpPr>
        <p:spPr/>
        <p:txBody>
          <a:bodyPr/>
          <a:lstStyle/>
          <a:p>
            <a:pPr eaLnBrk="1" hangingPunct="1">
              <a:buFont typeface="Wingdings" pitchFamily="2" charset="2"/>
              <a:buChar char="Ø"/>
            </a:pPr>
            <a:r>
              <a:rPr lang="en-US" sz="1400" dirty="0" err="1" smtClean="0"/>
              <a:t>Untuk</a:t>
            </a:r>
            <a:r>
              <a:rPr lang="en-US" sz="1400" dirty="0" smtClean="0"/>
              <a:t> </a:t>
            </a:r>
            <a:r>
              <a:rPr lang="en-US" sz="1400" dirty="0" err="1" smtClean="0"/>
              <a:t>tujuan</a:t>
            </a:r>
            <a:r>
              <a:rPr lang="en-US" sz="1400" dirty="0" smtClean="0"/>
              <a:t> </a:t>
            </a:r>
            <a:r>
              <a:rPr lang="en-US" sz="1400" dirty="0" err="1" smtClean="0"/>
              <a:t>perpajakan</a:t>
            </a:r>
            <a:r>
              <a:rPr lang="en-US" sz="1400" dirty="0" smtClean="0"/>
              <a:t>, </a:t>
            </a:r>
            <a:r>
              <a:rPr lang="en-US" sz="1400" dirty="0" err="1" smtClean="0"/>
              <a:t>berdasarkan</a:t>
            </a:r>
            <a:r>
              <a:rPr lang="en-US" sz="1400" dirty="0" smtClean="0"/>
              <a:t> </a:t>
            </a:r>
            <a:r>
              <a:rPr lang="en-US" sz="1400" dirty="0" err="1" smtClean="0"/>
              <a:t>pasal</a:t>
            </a:r>
            <a:r>
              <a:rPr lang="en-US" sz="1400" dirty="0" smtClean="0"/>
              <a:t> 10 </a:t>
            </a:r>
            <a:r>
              <a:rPr lang="en-US" sz="1400" dirty="0" err="1" smtClean="0"/>
              <a:t>ayat</a:t>
            </a:r>
            <a:r>
              <a:rPr lang="en-US" sz="1400" dirty="0" smtClean="0"/>
              <a:t> 5 UU </a:t>
            </a:r>
            <a:r>
              <a:rPr lang="en-US" sz="1400" dirty="0" err="1" smtClean="0"/>
              <a:t>PPh</a:t>
            </a:r>
            <a:r>
              <a:rPr lang="en-US" sz="1400" dirty="0" smtClean="0"/>
              <a:t> </a:t>
            </a:r>
            <a:r>
              <a:rPr lang="en-US" sz="1400" dirty="0" err="1" smtClean="0"/>
              <a:t>bahwa</a:t>
            </a:r>
            <a:r>
              <a:rPr lang="en-US" sz="1400" dirty="0" smtClean="0"/>
              <a:t> </a:t>
            </a:r>
            <a:r>
              <a:rPr lang="en-US" sz="1400" dirty="0" err="1" smtClean="0"/>
              <a:t>metode</a:t>
            </a:r>
            <a:r>
              <a:rPr lang="en-US" sz="1400" dirty="0" smtClean="0"/>
              <a:t> </a:t>
            </a:r>
          </a:p>
          <a:p>
            <a:pPr eaLnBrk="1" hangingPunct="1">
              <a:buFont typeface="Wingdings" pitchFamily="2" charset="2"/>
              <a:buNone/>
            </a:pPr>
            <a:r>
              <a:rPr lang="en-US" sz="1400" dirty="0" smtClean="0"/>
              <a:t>      </a:t>
            </a:r>
            <a:r>
              <a:rPr lang="en-US" sz="1400" dirty="0" err="1" smtClean="0"/>
              <a:t>pembukuan</a:t>
            </a:r>
            <a:r>
              <a:rPr lang="en-US" sz="1400" dirty="0" smtClean="0"/>
              <a:t> </a:t>
            </a:r>
            <a:r>
              <a:rPr lang="en-US" sz="1400" dirty="0" err="1" smtClean="0"/>
              <a:t>investasi</a:t>
            </a:r>
            <a:r>
              <a:rPr lang="en-US" sz="1400" dirty="0" smtClean="0"/>
              <a:t> </a:t>
            </a:r>
            <a:r>
              <a:rPr lang="en-US" sz="1400" dirty="0" err="1" smtClean="0"/>
              <a:t>jangka</a:t>
            </a:r>
            <a:r>
              <a:rPr lang="en-US" sz="1400" dirty="0" smtClean="0"/>
              <a:t> </a:t>
            </a:r>
            <a:r>
              <a:rPr lang="en-US" sz="1400" dirty="0" err="1" smtClean="0"/>
              <a:t>panjang</a:t>
            </a:r>
            <a:r>
              <a:rPr lang="en-US" sz="1400" dirty="0" smtClean="0"/>
              <a:t> </a:t>
            </a:r>
            <a:r>
              <a:rPr lang="en-US" sz="1400" dirty="0" err="1" smtClean="0"/>
              <a:t>berdasarkan</a:t>
            </a:r>
            <a:r>
              <a:rPr lang="en-US" sz="1400" dirty="0" smtClean="0"/>
              <a:t> </a:t>
            </a:r>
            <a:r>
              <a:rPr lang="en-US" sz="1400" dirty="0" err="1" smtClean="0"/>
              <a:t>Harga</a:t>
            </a:r>
            <a:r>
              <a:rPr lang="en-US" sz="1400" dirty="0" smtClean="0"/>
              <a:t> </a:t>
            </a:r>
            <a:r>
              <a:rPr lang="en-US" sz="1400" dirty="0" err="1" smtClean="0"/>
              <a:t>Perolehan</a:t>
            </a:r>
            <a:r>
              <a:rPr lang="en-US" sz="1400" dirty="0" smtClean="0"/>
              <a:t>.</a:t>
            </a:r>
          </a:p>
          <a:p>
            <a:pPr eaLnBrk="1" hangingPunct="1">
              <a:buFont typeface="Wingdings" pitchFamily="2" charset="2"/>
              <a:buChar char="Ø"/>
            </a:pPr>
            <a:r>
              <a:rPr lang="en-US" sz="1400" dirty="0" err="1" smtClean="0"/>
              <a:t>Berbeda</a:t>
            </a:r>
            <a:r>
              <a:rPr lang="en-US" sz="1400" dirty="0" smtClean="0"/>
              <a:t> </a:t>
            </a:r>
            <a:r>
              <a:rPr lang="en-US" sz="1400" dirty="0" err="1" smtClean="0"/>
              <a:t>dengan</a:t>
            </a:r>
            <a:r>
              <a:rPr lang="en-US" sz="1400" dirty="0" smtClean="0"/>
              <a:t> </a:t>
            </a:r>
            <a:r>
              <a:rPr lang="en-US" sz="1400" dirty="0" err="1" smtClean="0"/>
              <a:t>dividen</a:t>
            </a:r>
            <a:r>
              <a:rPr lang="en-US" sz="1400" dirty="0" smtClean="0"/>
              <a:t> yang </a:t>
            </a:r>
            <a:r>
              <a:rPr lang="en-US" sz="1400" dirty="0" err="1" smtClean="0"/>
              <a:t>tidak</a:t>
            </a:r>
            <a:r>
              <a:rPr lang="en-US" sz="1400" dirty="0" smtClean="0"/>
              <a:t> </a:t>
            </a:r>
            <a:r>
              <a:rPr lang="en-US" sz="1400" dirty="0" err="1" smtClean="0"/>
              <a:t>dikenai</a:t>
            </a:r>
            <a:r>
              <a:rPr lang="en-US" sz="1400" dirty="0" smtClean="0"/>
              <a:t> </a:t>
            </a:r>
            <a:r>
              <a:rPr lang="en-US" sz="1400" dirty="0" err="1" smtClean="0"/>
              <a:t>pajak</a:t>
            </a:r>
            <a:r>
              <a:rPr lang="en-US" sz="1400" dirty="0" smtClean="0"/>
              <a:t> </a:t>
            </a:r>
            <a:r>
              <a:rPr lang="en-US" sz="1400" dirty="0" err="1" smtClean="0"/>
              <a:t>pada</a:t>
            </a:r>
            <a:r>
              <a:rPr lang="en-US" sz="1400" dirty="0" smtClean="0"/>
              <a:t> </a:t>
            </a:r>
            <a:r>
              <a:rPr lang="en-US" sz="1400" dirty="0" err="1" smtClean="0"/>
              <a:t>saat</a:t>
            </a:r>
            <a:r>
              <a:rPr lang="en-US" sz="1400" dirty="0" smtClean="0"/>
              <a:t> </a:t>
            </a:r>
            <a:r>
              <a:rPr lang="en-US" sz="1400" dirty="0" err="1" smtClean="0"/>
              <a:t>pembagian</a:t>
            </a:r>
            <a:r>
              <a:rPr lang="en-US" sz="1400" dirty="0" smtClean="0"/>
              <a:t>, </a:t>
            </a:r>
            <a:r>
              <a:rPr lang="en-US" sz="1400" dirty="0" err="1" smtClean="0"/>
              <a:t>keuntungan</a:t>
            </a:r>
            <a:r>
              <a:rPr lang="en-US" sz="1400" dirty="0" smtClean="0"/>
              <a:t> </a:t>
            </a:r>
            <a:r>
              <a:rPr lang="en-US" sz="1400" dirty="0" err="1" smtClean="0"/>
              <a:t>pengalihan</a:t>
            </a:r>
            <a:r>
              <a:rPr lang="en-US" sz="1400" dirty="0" smtClean="0"/>
              <a:t> </a:t>
            </a:r>
            <a:r>
              <a:rPr lang="en-US" sz="1400" dirty="0" err="1" smtClean="0"/>
              <a:t>saham</a:t>
            </a:r>
            <a:r>
              <a:rPr lang="en-US" sz="1400" dirty="0" smtClean="0"/>
              <a:t> (</a:t>
            </a:r>
            <a:r>
              <a:rPr lang="en-US" sz="1400" dirty="0" err="1" smtClean="0"/>
              <a:t>selisih</a:t>
            </a:r>
            <a:r>
              <a:rPr lang="en-US" sz="1400" dirty="0" smtClean="0"/>
              <a:t> </a:t>
            </a:r>
            <a:r>
              <a:rPr lang="en-US" sz="1400" dirty="0" err="1" smtClean="0"/>
              <a:t>harga</a:t>
            </a:r>
            <a:r>
              <a:rPr lang="en-US" sz="1400" dirty="0" smtClean="0"/>
              <a:t> </a:t>
            </a:r>
            <a:r>
              <a:rPr lang="en-US" sz="1400" dirty="0" err="1" smtClean="0"/>
              <a:t>jual</a:t>
            </a:r>
            <a:r>
              <a:rPr lang="en-US" sz="1400" dirty="0" smtClean="0"/>
              <a:t> </a:t>
            </a:r>
            <a:r>
              <a:rPr lang="en-US" sz="1400" dirty="0" err="1" smtClean="0"/>
              <a:t>di</a:t>
            </a:r>
            <a:r>
              <a:rPr lang="en-US" sz="1400" dirty="0" smtClean="0"/>
              <a:t> </a:t>
            </a:r>
            <a:r>
              <a:rPr lang="en-US" sz="1400" dirty="0" err="1" smtClean="0"/>
              <a:t>atas</a:t>
            </a:r>
            <a:r>
              <a:rPr lang="en-US" sz="1400" dirty="0" smtClean="0"/>
              <a:t> </a:t>
            </a:r>
            <a:r>
              <a:rPr lang="en-US" sz="1400" dirty="0" err="1" smtClean="0"/>
              <a:t>harga</a:t>
            </a:r>
            <a:r>
              <a:rPr lang="en-US" sz="1400" dirty="0" smtClean="0"/>
              <a:t> </a:t>
            </a:r>
            <a:r>
              <a:rPr lang="en-US" sz="1400" dirty="0" err="1" smtClean="0"/>
              <a:t>beli</a:t>
            </a:r>
            <a:r>
              <a:rPr lang="en-US" sz="1400" dirty="0" smtClean="0"/>
              <a:t>) </a:t>
            </a:r>
            <a:r>
              <a:rPr lang="en-US" sz="1400" dirty="0" err="1" smtClean="0"/>
              <a:t>dikenakan</a:t>
            </a:r>
            <a:r>
              <a:rPr lang="en-US" sz="1400" dirty="0" smtClean="0"/>
              <a:t> </a:t>
            </a:r>
            <a:r>
              <a:rPr lang="en-US" sz="1400" dirty="0" err="1" smtClean="0"/>
              <a:t>pajak</a:t>
            </a:r>
            <a:r>
              <a:rPr lang="en-US" sz="1400" dirty="0" smtClean="0"/>
              <a:t> (</a:t>
            </a:r>
            <a:r>
              <a:rPr lang="en-US" sz="1400" dirty="0" err="1" smtClean="0"/>
              <a:t>pasal</a:t>
            </a:r>
            <a:r>
              <a:rPr lang="en-US" sz="1400" dirty="0" smtClean="0"/>
              <a:t> 4 </a:t>
            </a:r>
            <a:r>
              <a:rPr lang="en-US" sz="1400" dirty="0" err="1" smtClean="0"/>
              <a:t>ayat</a:t>
            </a:r>
            <a:r>
              <a:rPr lang="en-US" sz="1400" dirty="0" smtClean="0"/>
              <a:t> 1 </a:t>
            </a:r>
            <a:r>
              <a:rPr lang="en-US" sz="1400" dirty="0" err="1" smtClean="0"/>
              <a:t>bagian</a:t>
            </a:r>
            <a:r>
              <a:rPr lang="en-US" sz="1400" dirty="0" smtClean="0"/>
              <a:t> d UU </a:t>
            </a:r>
            <a:r>
              <a:rPr lang="en-US" sz="1400" dirty="0" err="1" smtClean="0"/>
              <a:t>PPh.</a:t>
            </a:r>
            <a:endParaRPr lang="en-US" sz="1400" dirty="0" smtClean="0"/>
          </a:p>
          <a:p>
            <a:pPr eaLnBrk="1" hangingPunct="1">
              <a:buFont typeface="Wingdings" pitchFamily="2" charset="2"/>
              <a:buChar char="Ø"/>
            </a:pPr>
            <a:r>
              <a:rPr lang="en-US" sz="1400" dirty="0" err="1" smtClean="0"/>
              <a:t>Penjualan</a:t>
            </a:r>
            <a:r>
              <a:rPr lang="en-US" sz="1400" dirty="0" smtClean="0"/>
              <a:t> </a:t>
            </a:r>
            <a:r>
              <a:rPr lang="en-US" sz="1400" dirty="0" err="1" smtClean="0"/>
              <a:t>Saham</a:t>
            </a:r>
            <a:r>
              <a:rPr lang="en-US" sz="1400" dirty="0" smtClean="0"/>
              <a:t> </a:t>
            </a:r>
            <a:r>
              <a:rPr lang="en-US" sz="1400" dirty="0" err="1" smtClean="0"/>
              <a:t>di</a:t>
            </a:r>
            <a:r>
              <a:rPr lang="en-US" sz="1400" dirty="0" smtClean="0"/>
              <a:t> </a:t>
            </a:r>
            <a:r>
              <a:rPr lang="en-US" sz="1400" dirty="0" err="1" smtClean="0"/>
              <a:t>Pasar</a:t>
            </a:r>
            <a:r>
              <a:rPr lang="en-US" sz="1400" dirty="0" smtClean="0"/>
              <a:t> Modal :</a:t>
            </a:r>
          </a:p>
          <a:p>
            <a:pPr eaLnBrk="1" hangingPunct="1">
              <a:buFont typeface="Wingdings" pitchFamily="2" charset="2"/>
              <a:buNone/>
            </a:pPr>
            <a:r>
              <a:rPr lang="en-US" sz="1400" dirty="0" smtClean="0"/>
              <a:t>	</a:t>
            </a:r>
            <a:r>
              <a:rPr lang="en-US" sz="1400" dirty="0" err="1" smtClean="0"/>
              <a:t>Penghasilan</a:t>
            </a:r>
            <a:r>
              <a:rPr lang="en-US" sz="1400" dirty="0" smtClean="0"/>
              <a:t> </a:t>
            </a:r>
            <a:r>
              <a:rPr lang="en-US" sz="1400" dirty="0" err="1" smtClean="0"/>
              <a:t>dari</a:t>
            </a:r>
            <a:r>
              <a:rPr lang="en-US" sz="1400" dirty="0" smtClean="0"/>
              <a:t> </a:t>
            </a:r>
            <a:r>
              <a:rPr lang="en-US" sz="1400" dirty="0" err="1" smtClean="0"/>
              <a:t>penjualan</a:t>
            </a:r>
            <a:r>
              <a:rPr lang="en-US" sz="1400" dirty="0" smtClean="0"/>
              <a:t> </a:t>
            </a:r>
            <a:r>
              <a:rPr lang="en-US" sz="1400" dirty="0" err="1" smtClean="0"/>
              <a:t>dikenakan</a:t>
            </a:r>
            <a:r>
              <a:rPr lang="en-US" sz="1400" dirty="0" smtClean="0"/>
              <a:t> </a:t>
            </a:r>
            <a:r>
              <a:rPr lang="en-US" sz="1400" dirty="0" err="1" smtClean="0"/>
              <a:t>PPh</a:t>
            </a:r>
            <a:r>
              <a:rPr lang="en-US" sz="1400" dirty="0" smtClean="0"/>
              <a:t> 0,1% </a:t>
            </a:r>
            <a:r>
              <a:rPr lang="en-US" sz="1400" dirty="0" err="1" smtClean="0"/>
              <a:t>untuk</a:t>
            </a:r>
            <a:r>
              <a:rPr lang="en-US" sz="1400" dirty="0" smtClean="0"/>
              <a:t> </a:t>
            </a:r>
            <a:r>
              <a:rPr lang="en-US" sz="1400" dirty="0" err="1" smtClean="0"/>
              <a:t>bukan</a:t>
            </a:r>
            <a:r>
              <a:rPr lang="en-US" sz="1400" dirty="0" smtClean="0"/>
              <a:t> </a:t>
            </a:r>
            <a:r>
              <a:rPr lang="en-US" sz="1400" dirty="0" err="1" smtClean="0"/>
              <a:t>saham</a:t>
            </a:r>
            <a:r>
              <a:rPr lang="en-US" sz="1400" dirty="0" smtClean="0"/>
              <a:t> </a:t>
            </a:r>
            <a:r>
              <a:rPr lang="en-US" sz="1400" dirty="0" err="1" smtClean="0"/>
              <a:t>pendiri</a:t>
            </a:r>
            <a:r>
              <a:rPr lang="en-US" sz="1400" dirty="0" smtClean="0"/>
              <a:t> </a:t>
            </a:r>
            <a:r>
              <a:rPr lang="en-US" sz="1400" dirty="0" err="1" smtClean="0"/>
              <a:t>atau</a:t>
            </a:r>
            <a:r>
              <a:rPr lang="en-US" sz="1400" dirty="0" smtClean="0"/>
              <a:t> 5,1% </a:t>
            </a:r>
            <a:r>
              <a:rPr lang="en-US" sz="1400" dirty="0" err="1" smtClean="0"/>
              <a:t>untuk</a:t>
            </a:r>
            <a:r>
              <a:rPr lang="en-US" sz="1400" dirty="0" smtClean="0"/>
              <a:t> </a:t>
            </a:r>
            <a:r>
              <a:rPr lang="en-US" sz="1400" dirty="0" err="1" smtClean="0"/>
              <a:t>saham</a:t>
            </a:r>
            <a:r>
              <a:rPr lang="en-US" sz="1400" dirty="0" smtClean="0"/>
              <a:t> </a:t>
            </a:r>
            <a:r>
              <a:rPr lang="en-US" sz="1400" dirty="0" err="1" smtClean="0"/>
              <a:t>pendiri</a:t>
            </a:r>
            <a:r>
              <a:rPr lang="en-US" sz="1400" dirty="0" smtClean="0"/>
              <a:t> </a:t>
            </a:r>
            <a:r>
              <a:rPr lang="en-US" sz="1400" dirty="0" err="1" smtClean="0"/>
              <a:t>dan</a:t>
            </a:r>
            <a:r>
              <a:rPr lang="en-US" sz="1400" dirty="0" smtClean="0"/>
              <a:t> </a:t>
            </a:r>
            <a:r>
              <a:rPr lang="en-US" sz="1400" dirty="0" err="1" smtClean="0"/>
              <a:t>bersifat</a:t>
            </a:r>
            <a:r>
              <a:rPr lang="en-US" sz="1400" dirty="0" smtClean="0"/>
              <a:t> final (0,5% </a:t>
            </a:r>
            <a:r>
              <a:rPr lang="en-US" sz="1400" dirty="0" err="1" smtClean="0"/>
              <a:t>berdasarkan</a:t>
            </a:r>
            <a:r>
              <a:rPr lang="en-US" sz="1400" dirty="0" smtClean="0"/>
              <a:t> </a:t>
            </a:r>
            <a:r>
              <a:rPr lang="en-US" sz="1400" dirty="0" err="1" smtClean="0"/>
              <a:t>peraturan</a:t>
            </a:r>
            <a:r>
              <a:rPr lang="en-US" sz="1400" dirty="0" smtClean="0"/>
              <a:t> </a:t>
            </a:r>
            <a:r>
              <a:rPr lang="en-US" sz="1400" dirty="0" err="1" smtClean="0"/>
              <a:t>pemerintah</a:t>
            </a:r>
            <a:r>
              <a:rPr lang="en-US" sz="1400" dirty="0" smtClean="0"/>
              <a:t> No. 14 </a:t>
            </a:r>
            <a:r>
              <a:rPr lang="en-US" sz="1400" dirty="0" err="1" smtClean="0"/>
              <a:t>tahun</a:t>
            </a:r>
            <a:r>
              <a:rPr lang="en-US" sz="1400" dirty="0" smtClean="0"/>
              <a:t> 1997).</a:t>
            </a:r>
          </a:p>
          <a:p>
            <a:pPr eaLnBrk="1" hangingPunct="1">
              <a:buFont typeface="Wingdings" pitchFamily="2" charset="2"/>
              <a:buNone/>
            </a:pPr>
            <a:r>
              <a:rPr lang="en-US" sz="1400" dirty="0" smtClean="0"/>
              <a:t>	</a:t>
            </a:r>
            <a:r>
              <a:rPr lang="en-US" sz="1400" dirty="0" err="1" smtClean="0"/>
              <a:t>Tidak</a:t>
            </a:r>
            <a:r>
              <a:rPr lang="en-US" sz="1400" dirty="0" smtClean="0"/>
              <a:t> </a:t>
            </a:r>
            <a:r>
              <a:rPr lang="en-US" sz="1400" dirty="0" err="1" smtClean="0"/>
              <a:t>memperkenankan</a:t>
            </a:r>
            <a:r>
              <a:rPr lang="en-US" sz="1400" dirty="0" smtClean="0"/>
              <a:t> </a:t>
            </a:r>
            <a:r>
              <a:rPr lang="en-US" sz="1400" dirty="0" err="1" smtClean="0"/>
              <a:t>pengurangan</a:t>
            </a:r>
            <a:r>
              <a:rPr lang="en-US" sz="1400" dirty="0" smtClean="0"/>
              <a:t> </a:t>
            </a:r>
            <a:r>
              <a:rPr lang="en-US" sz="1400" dirty="0" err="1" smtClean="0"/>
              <a:t>biaya</a:t>
            </a:r>
            <a:r>
              <a:rPr lang="en-US" sz="1400" dirty="0" smtClean="0"/>
              <a:t> </a:t>
            </a:r>
            <a:r>
              <a:rPr lang="en-US" sz="1400" dirty="0" err="1" smtClean="0"/>
              <a:t>penjualan</a:t>
            </a:r>
            <a:r>
              <a:rPr lang="en-US" sz="1400" dirty="0" smtClean="0"/>
              <a:t> </a:t>
            </a:r>
            <a:r>
              <a:rPr lang="en-US" sz="1400" dirty="0" err="1" smtClean="0"/>
              <a:t>terhadap</a:t>
            </a:r>
            <a:r>
              <a:rPr lang="en-US" sz="1400" dirty="0" smtClean="0"/>
              <a:t> </a:t>
            </a:r>
            <a:r>
              <a:rPr lang="en-US" sz="1400" dirty="0" err="1" smtClean="0"/>
              <a:t>penghasilan</a:t>
            </a:r>
            <a:r>
              <a:rPr lang="en-US" sz="1400" dirty="0" smtClean="0"/>
              <a:t> </a:t>
            </a:r>
            <a:r>
              <a:rPr lang="en-US" sz="1400" dirty="0" err="1" smtClean="0"/>
              <a:t>bruto</a:t>
            </a:r>
            <a:r>
              <a:rPr lang="en-US" sz="1400" dirty="0" smtClean="0"/>
              <a:t> </a:t>
            </a:r>
            <a:r>
              <a:rPr lang="en-US" sz="1400" dirty="0" err="1" smtClean="0"/>
              <a:t>kena</a:t>
            </a:r>
            <a:r>
              <a:rPr lang="en-US" sz="1400" dirty="0" smtClean="0"/>
              <a:t> </a:t>
            </a:r>
            <a:r>
              <a:rPr lang="en-US" sz="1400" dirty="0" err="1" smtClean="0"/>
              <a:t>pajak</a:t>
            </a:r>
            <a:r>
              <a:rPr lang="en-US" sz="1400" dirty="0" smtClean="0"/>
              <a:t>.</a:t>
            </a:r>
          </a:p>
          <a:p>
            <a:pPr eaLnBrk="1" hangingPunct="1">
              <a:buFont typeface="Wingdings" pitchFamily="2" charset="2"/>
              <a:buChar char="Ø"/>
            </a:pPr>
            <a:r>
              <a:rPr lang="en-US" sz="1400" dirty="0" err="1" smtClean="0"/>
              <a:t>Penjualan</a:t>
            </a:r>
            <a:r>
              <a:rPr lang="en-US" sz="1400" dirty="0" smtClean="0"/>
              <a:t> </a:t>
            </a:r>
            <a:r>
              <a:rPr lang="en-US" sz="1400" dirty="0" err="1" smtClean="0"/>
              <a:t>saham</a:t>
            </a:r>
            <a:r>
              <a:rPr lang="en-US" sz="1400" dirty="0" smtClean="0"/>
              <a:t> </a:t>
            </a:r>
            <a:r>
              <a:rPr lang="en-US" sz="1400" dirty="0" err="1" smtClean="0"/>
              <a:t>di</a:t>
            </a:r>
            <a:r>
              <a:rPr lang="en-US" sz="1400" dirty="0" smtClean="0"/>
              <a:t> </a:t>
            </a:r>
            <a:r>
              <a:rPr lang="en-US" sz="1400" dirty="0" err="1" smtClean="0"/>
              <a:t>luar</a:t>
            </a:r>
            <a:r>
              <a:rPr lang="en-US" sz="1400" dirty="0" smtClean="0"/>
              <a:t> </a:t>
            </a:r>
            <a:r>
              <a:rPr lang="en-US" sz="1400" dirty="0" err="1" smtClean="0"/>
              <a:t>Pasar</a:t>
            </a:r>
            <a:r>
              <a:rPr lang="en-US" sz="1400" dirty="0" smtClean="0"/>
              <a:t> Modal :</a:t>
            </a:r>
          </a:p>
          <a:p>
            <a:pPr eaLnBrk="1" hangingPunct="1">
              <a:buFont typeface="Wingdings" pitchFamily="2" charset="2"/>
              <a:buNone/>
            </a:pPr>
            <a:r>
              <a:rPr lang="en-US" sz="1400" dirty="0" smtClean="0"/>
              <a:t>	</a:t>
            </a:r>
            <a:r>
              <a:rPr lang="en-US" sz="1400" dirty="0" err="1" smtClean="0"/>
              <a:t>Penghasilan</a:t>
            </a:r>
            <a:r>
              <a:rPr lang="en-US" sz="1400" dirty="0" smtClean="0"/>
              <a:t> </a:t>
            </a:r>
            <a:r>
              <a:rPr lang="en-US" sz="1400" dirty="0" err="1" smtClean="0"/>
              <a:t>dari</a:t>
            </a:r>
            <a:r>
              <a:rPr lang="en-US" sz="1400" dirty="0" smtClean="0"/>
              <a:t> </a:t>
            </a:r>
            <a:r>
              <a:rPr lang="en-US" sz="1400" dirty="0" err="1" smtClean="0"/>
              <a:t>penjualan</a:t>
            </a:r>
            <a:r>
              <a:rPr lang="en-US" sz="1400" dirty="0" smtClean="0"/>
              <a:t> </a:t>
            </a:r>
            <a:r>
              <a:rPr lang="en-US" sz="1400" dirty="0" err="1" smtClean="0"/>
              <a:t>dikenakan</a:t>
            </a:r>
            <a:r>
              <a:rPr lang="en-US" sz="1400" dirty="0" smtClean="0"/>
              <a:t> </a:t>
            </a:r>
            <a:r>
              <a:rPr lang="en-US" sz="1400" dirty="0" err="1" smtClean="0"/>
              <a:t>tarif</a:t>
            </a:r>
            <a:r>
              <a:rPr lang="en-US" sz="1400" dirty="0" smtClean="0"/>
              <a:t> </a:t>
            </a:r>
            <a:r>
              <a:rPr lang="en-US" sz="1400" dirty="0" err="1" smtClean="0"/>
              <a:t>umum</a:t>
            </a:r>
            <a:r>
              <a:rPr lang="en-US" sz="1400" dirty="0" smtClean="0"/>
              <a:t> (</a:t>
            </a:r>
            <a:r>
              <a:rPr lang="en-US" sz="1400" dirty="0" err="1" smtClean="0"/>
              <a:t>progresif</a:t>
            </a:r>
            <a:r>
              <a:rPr lang="en-US" sz="1400" dirty="0" smtClean="0"/>
              <a:t> </a:t>
            </a:r>
            <a:r>
              <a:rPr lang="en-US" sz="1400" dirty="0" err="1" smtClean="0"/>
              <a:t>dengan</a:t>
            </a:r>
            <a:r>
              <a:rPr lang="en-US" sz="1400" dirty="0" smtClean="0"/>
              <a:t> </a:t>
            </a:r>
            <a:r>
              <a:rPr lang="en-US" sz="1400" dirty="0" err="1" smtClean="0"/>
              <a:t>tarif</a:t>
            </a:r>
            <a:r>
              <a:rPr lang="en-US" sz="1400" dirty="0" smtClean="0"/>
              <a:t> marginal 15% &amp; 30%).</a:t>
            </a:r>
          </a:p>
          <a:p>
            <a:pPr eaLnBrk="1" hangingPunct="1">
              <a:buFont typeface="Wingdings" pitchFamily="2" charset="2"/>
              <a:buNone/>
            </a:pPr>
            <a:r>
              <a:rPr lang="en-US" sz="1400" dirty="0" smtClean="0"/>
              <a:t>	</a:t>
            </a:r>
            <a:r>
              <a:rPr lang="en-US" sz="1400" dirty="0" err="1" smtClean="0"/>
              <a:t>Membolehkan</a:t>
            </a:r>
            <a:r>
              <a:rPr lang="en-US" sz="1400" dirty="0" smtClean="0"/>
              <a:t> </a:t>
            </a:r>
            <a:r>
              <a:rPr lang="en-US" sz="1400" dirty="0" err="1" smtClean="0"/>
              <a:t>pengurangan</a:t>
            </a:r>
            <a:r>
              <a:rPr lang="en-US" sz="1400" dirty="0" smtClean="0"/>
              <a:t> </a:t>
            </a:r>
            <a:r>
              <a:rPr lang="en-US" sz="1400" dirty="0" err="1" smtClean="0"/>
              <a:t>biaya</a:t>
            </a:r>
            <a:r>
              <a:rPr lang="en-US" sz="1400" dirty="0" smtClean="0"/>
              <a:t> </a:t>
            </a:r>
            <a:r>
              <a:rPr lang="en-US" sz="1400" dirty="0" err="1" smtClean="0"/>
              <a:t>penjualan</a:t>
            </a:r>
            <a:r>
              <a:rPr lang="en-US" sz="1400" dirty="0" smtClean="0"/>
              <a:t> </a:t>
            </a:r>
            <a:r>
              <a:rPr lang="en-US" sz="1400" dirty="0" err="1" smtClean="0"/>
              <a:t>terhadap</a:t>
            </a:r>
            <a:r>
              <a:rPr lang="en-US" sz="1400" dirty="0" smtClean="0"/>
              <a:t> </a:t>
            </a:r>
            <a:r>
              <a:rPr lang="en-US" sz="1400" dirty="0" err="1" smtClean="0"/>
              <a:t>penghasilan</a:t>
            </a:r>
            <a:r>
              <a:rPr lang="en-US" sz="1400" dirty="0" smtClean="0"/>
              <a:t> </a:t>
            </a:r>
            <a:r>
              <a:rPr lang="en-US" sz="1400" dirty="0" err="1" smtClean="0"/>
              <a:t>bruto</a:t>
            </a:r>
            <a:r>
              <a:rPr lang="en-US" sz="1400" dirty="0" smtClean="0"/>
              <a:t> </a:t>
            </a:r>
            <a:r>
              <a:rPr lang="en-US" sz="1400" dirty="0" err="1" smtClean="0"/>
              <a:t>kena</a:t>
            </a:r>
            <a:r>
              <a:rPr lang="en-US" sz="1400" dirty="0" smtClean="0"/>
              <a:t> </a:t>
            </a:r>
            <a:r>
              <a:rPr lang="en-US" sz="1400" dirty="0" err="1" smtClean="0"/>
              <a:t>pajak</a:t>
            </a:r>
            <a:r>
              <a:rPr lang="en-US" sz="1400" dirty="0" smtClean="0"/>
              <a:t>, </a:t>
            </a:r>
            <a:r>
              <a:rPr lang="en-US" sz="1400" dirty="0" err="1" smtClean="0"/>
              <a:t>kecuali</a:t>
            </a:r>
            <a:r>
              <a:rPr lang="en-US" sz="1400" dirty="0" smtClean="0"/>
              <a:t> </a:t>
            </a:r>
            <a:r>
              <a:rPr lang="en-US" sz="1400" dirty="0" err="1" smtClean="0"/>
              <a:t>kalau</a:t>
            </a:r>
            <a:r>
              <a:rPr lang="en-US" sz="1400" dirty="0" smtClean="0"/>
              <a:t> </a:t>
            </a:r>
            <a:r>
              <a:rPr lang="en-US" sz="1400" dirty="0" err="1" smtClean="0"/>
              <a:t>pengahsilan</a:t>
            </a:r>
            <a:r>
              <a:rPr lang="en-US" sz="1400" dirty="0" smtClean="0"/>
              <a:t> </a:t>
            </a:r>
            <a:r>
              <a:rPr lang="en-US" sz="1400" dirty="0" err="1" smtClean="0"/>
              <a:t>netonya</a:t>
            </a:r>
            <a:r>
              <a:rPr lang="en-US" sz="1400" dirty="0" smtClean="0"/>
              <a:t> </a:t>
            </a:r>
            <a:r>
              <a:rPr lang="en-US" sz="1400" dirty="0" err="1" smtClean="0"/>
              <a:t>negatif</a:t>
            </a:r>
            <a:r>
              <a:rPr lang="en-US" sz="1400" dirty="0" smtClean="0"/>
              <a:t> (</a:t>
            </a:r>
            <a:r>
              <a:rPr lang="en-US" sz="1400" dirty="0" err="1" smtClean="0"/>
              <a:t>rugi</a:t>
            </a:r>
            <a:r>
              <a:rPr lang="en-US" sz="1400" dirty="0" smtClean="0"/>
              <a:t>) </a:t>
            </a:r>
            <a:r>
              <a:rPr lang="en-US" sz="1400" dirty="0" err="1" smtClean="0"/>
              <a:t>tidak</a:t>
            </a:r>
            <a:r>
              <a:rPr lang="en-US" sz="1400" dirty="0" smtClean="0"/>
              <a:t> </a:t>
            </a:r>
            <a:r>
              <a:rPr lang="en-US" sz="1400" dirty="0" err="1" smtClean="0"/>
              <a:t>dikenakan</a:t>
            </a:r>
            <a:r>
              <a:rPr lang="en-US" sz="1400" dirty="0" smtClean="0"/>
              <a:t> </a:t>
            </a:r>
            <a:r>
              <a:rPr lang="en-US" sz="1400" dirty="0" err="1" smtClean="0"/>
              <a:t>pajak</a:t>
            </a:r>
            <a:r>
              <a:rPr lang="en-US" sz="1400" dirty="0" smtClean="0"/>
              <a:t>.</a:t>
            </a:r>
          </a:p>
          <a:p>
            <a:pPr eaLnBrk="1" hangingPunct="1">
              <a:buFont typeface="Wingdings" pitchFamily="2" charset="2"/>
              <a:buNone/>
            </a:pPr>
            <a:endParaRPr lang="en-US" sz="1600" dirty="0" smtClean="0"/>
          </a:p>
        </p:txBody>
      </p:sp>
      <p:sp>
        <p:nvSpPr>
          <p:cNvPr id="6146" name="Rectangle 2"/>
          <p:cNvSpPr>
            <a:spLocks noGrp="1" noChangeArrowheads="1"/>
          </p:cNvSpPr>
          <p:nvPr>
            <p:ph type="title"/>
          </p:nvPr>
        </p:nvSpPr>
        <p:spPr/>
        <p:txBody>
          <a:bodyPr/>
          <a:lstStyle/>
          <a:p>
            <a:pPr marL="685800" indent="-685800" algn="ctr" eaLnBrk="1" fontAlgn="auto" hangingPunct="1">
              <a:spcAft>
                <a:spcPts val="0"/>
              </a:spcAft>
              <a:defRPr/>
            </a:pPr>
            <a:r>
              <a:rPr lang="en-US" sz="3200" dirty="0" err="1" smtClean="0"/>
              <a:t>Investasi</a:t>
            </a:r>
            <a:r>
              <a:rPr lang="en-US" sz="3200" dirty="0" smtClean="0"/>
              <a:t> </a:t>
            </a:r>
            <a:r>
              <a:rPr lang="en-US" sz="3200" dirty="0" err="1" smtClean="0"/>
              <a:t>Jangka</a:t>
            </a:r>
            <a:r>
              <a:rPr lang="en-US" sz="3200" dirty="0" smtClean="0"/>
              <a:t> </a:t>
            </a:r>
            <a:r>
              <a:rPr lang="en-US" sz="3200" dirty="0" err="1" smtClean="0"/>
              <a:t>Panjang</a:t>
            </a:r>
            <a:r>
              <a:rPr lang="en-US" sz="3200" dirty="0" smtClean="0"/>
              <a:t> </a:t>
            </a:r>
            <a:br>
              <a:rPr lang="en-US" sz="3200" dirty="0" smtClean="0"/>
            </a:br>
            <a:r>
              <a:rPr lang="en-US" sz="3200" dirty="0" err="1" smtClean="0"/>
              <a:t>Dalam</a:t>
            </a:r>
            <a:r>
              <a:rPr lang="en-US" sz="3200" dirty="0" smtClean="0"/>
              <a:t> </a:t>
            </a:r>
            <a:r>
              <a:rPr lang="en-US" sz="3200" dirty="0" err="1" smtClean="0"/>
              <a:t>Saham</a:t>
            </a:r>
            <a:endParaRPr lang="en-US" sz="3200"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14400"/>
            <a:ext cx="8229600" cy="5092700"/>
          </a:xfrm>
        </p:spPr>
        <p:txBody>
          <a:bodyPr>
            <a:normAutofit fontScale="92500"/>
          </a:bodyPr>
          <a:lstStyle/>
          <a:p>
            <a:pPr marL="365760" indent="-256032" eaLnBrk="1" fontAlgn="auto" hangingPunct="1">
              <a:spcAft>
                <a:spcPts val="0"/>
              </a:spcAft>
              <a:buFont typeface="Wingdings 3"/>
              <a:buChar char=""/>
              <a:defRPr/>
            </a:pPr>
            <a:r>
              <a:rPr lang="id-ID" dirty="0" smtClean="0"/>
              <a:t>Pencatatan investasi jangka pendek didasarkan pada nilai perolehnya yaitu harga pembelian ditambah biaya yang dikeluarkan sehubungan dengan pembelian.</a:t>
            </a:r>
          </a:p>
          <a:p>
            <a:pPr marL="365760" indent="-256032" eaLnBrk="1" fontAlgn="auto" hangingPunct="1">
              <a:spcAft>
                <a:spcPts val="0"/>
              </a:spcAft>
              <a:buFont typeface="Wingdings 3"/>
              <a:buChar char=""/>
              <a:defRPr/>
            </a:pPr>
            <a:r>
              <a:rPr lang="id-ID" dirty="0" smtClean="0"/>
              <a:t>Sebagai contoh, perusahaan membeli obligasi PT Arjuna seharga Rp 200.000.000 dan jasa perantara Rp 2.000.000. Besarnya nilai investasi jangka pendek dihitung sebagai berikut.</a:t>
            </a:r>
          </a:p>
          <a:p>
            <a:pPr marL="365760" indent="-256032" eaLnBrk="1" fontAlgn="auto" hangingPunct="1">
              <a:spcAft>
                <a:spcPts val="0"/>
              </a:spcAft>
              <a:buFont typeface="Wingdings 3"/>
              <a:buNone/>
              <a:defRPr/>
            </a:pPr>
            <a:r>
              <a:rPr lang="id-ID" dirty="0" smtClean="0"/>
              <a:t>	Nilai Nominal Obligasi	    Rp. 200.000.000</a:t>
            </a:r>
          </a:p>
          <a:p>
            <a:pPr marL="365760" indent="-256032" eaLnBrk="1" fontAlgn="auto" hangingPunct="1">
              <a:spcAft>
                <a:spcPts val="0"/>
              </a:spcAft>
              <a:buFont typeface="Wingdings 3"/>
              <a:buNone/>
              <a:defRPr/>
            </a:pPr>
            <a:r>
              <a:rPr lang="id-ID" dirty="0" smtClean="0"/>
              <a:t>	Jasa Perantara			    Rp.     2.000.000</a:t>
            </a:r>
          </a:p>
          <a:p>
            <a:pPr marL="365760" indent="-256032" eaLnBrk="1" fontAlgn="auto" hangingPunct="1">
              <a:spcAft>
                <a:spcPts val="0"/>
              </a:spcAft>
              <a:buFont typeface="Wingdings 3"/>
              <a:buNone/>
              <a:defRPr/>
            </a:pPr>
            <a:r>
              <a:rPr lang="id-ID" dirty="0" smtClean="0"/>
              <a:t>	Nilai Investasi Jangka Pendek Rp. 202.000.000</a:t>
            </a:r>
            <a:endParaRPr lang="id-ID" dirty="0"/>
          </a:p>
        </p:txBody>
      </p:sp>
      <p:sp>
        <p:nvSpPr>
          <p:cNvPr id="3" name="Title 2"/>
          <p:cNvSpPr>
            <a:spLocks noGrp="1"/>
          </p:cNvSpPr>
          <p:nvPr>
            <p:ph type="title"/>
          </p:nvPr>
        </p:nvSpPr>
        <p:spPr>
          <a:xfrm>
            <a:off x="457200" y="274638"/>
            <a:ext cx="8229600" cy="639762"/>
          </a:xfrm>
        </p:spPr>
        <p:txBody>
          <a:bodyPr>
            <a:normAutofit fontScale="90000"/>
          </a:bodyPr>
          <a:lstStyle/>
          <a:p>
            <a:pPr eaLnBrk="1" fontAlgn="auto" hangingPunct="1">
              <a:spcAft>
                <a:spcPts val="0"/>
              </a:spcAft>
              <a:defRPr/>
            </a:pPr>
            <a:r>
              <a:rPr lang="id-ID" dirty="0" smtClean="0"/>
              <a:t>Investasi Saham</a:t>
            </a:r>
            <a:endParaRPr lang="id-ID" dirty="0"/>
          </a:p>
        </p:txBody>
      </p:sp>
      <p:cxnSp>
        <p:nvCxnSpPr>
          <p:cNvPr id="5" name="Straight Connector 4"/>
          <p:cNvCxnSpPr/>
          <p:nvPr/>
        </p:nvCxnSpPr>
        <p:spPr>
          <a:xfrm>
            <a:off x="6172200" y="4876800"/>
            <a:ext cx="2057400" cy="1588"/>
          </a:xfrm>
          <a:prstGeom prst="line">
            <a:avLst/>
          </a:prstGeom>
        </p:spPr>
        <p:style>
          <a:lnRef idx="1">
            <a:schemeClr val="dk1"/>
          </a:lnRef>
          <a:fillRef idx="0">
            <a:schemeClr val="dk1"/>
          </a:fillRef>
          <a:effectRef idx="0">
            <a:schemeClr val="dk1"/>
          </a:effectRef>
          <a:fontRef idx="minor">
            <a:schemeClr val="tx1"/>
          </a:fontRef>
        </p:style>
      </p:cxn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fade">
                                      <p:cBhvr>
                                        <p:cTn id="12" dur="20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fade">
                                      <p:cBhvr>
                                        <p:cTn id="17" dur="20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fade">
                                      <p:cBhvr>
                                        <p:cTn id="22" dur="2000"/>
                                        <p:tgtEl>
                                          <p:spTgt spid="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fade">
                                      <p:cBhvr>
                                        <p:cTn id="27" dur="2000"/>
                                        <p:tgtEl>
                                          <p:spTgt spid="2">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
                                            <p:txEl>
                                              <p:pRg st="4" end="4"/>
                                            </p:txEl>
                                          </p:spTgt>
                                        </p:tgtEl>
                                        <p:attrNameLst>
                                          <p:attrName>style.visibility</p:attrName>
                                        </p:attrNameLst>
                                      </p:cBhvr>
                                      <p:to>
                                        <p:strVal val="visible"/>
                                      </p:to>
                                    </p:set>
                                    <p:animEffect transition="in" filter="fade">
                                      <p:cBhvr>
                                        <p:cTn id="32" dur="20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p:txBody>
          <a:bodyPr/>
          <a:lstStyle/>
          <a:p>
            <a:pPr eaLnBrk="1" hangingPunct="1"/>
            <a:r>
              <a:rPr lang="id-ID" dirty="0" smtClean="0"/>
              <a:t>Pada tanggal 1 Februari 2012 dibeli 1000 lembar saham preferen 20% dari PT bina dengan nominal Rp 10.000 per lembar,kurs 110. Provisi dan meterai dibayar Rp 20.000. Dividen dibayar setiap akhir tahun. Pada tanggal 10 maret 2012 karena membutuhkan uang perusahaan menjual kembali sahamnya dengan kurs 112 dan Biaya Penjualan Rp 20.000. Hitung laba ato rugi penjualan saham?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7410">
                                            <p:txEl>
                                              <p:pRg st="0" end="0"/>
                                            </p:txEl>
                                          </p:spTgt>
                                        </p:tgtEl>
                                        <p:attrNameLst>
                                          <p:attrName>style.visibility</p:attrName>
                                        </p:attrNameLst>
                                      </p:cBhvr>
                                      <p:to>
                                        <p:strVal val="visible"/>
                                      </p:to>
                                    </p:set>
                                    <p:animEffect transition="in" filter="fade">
                                      <p:cBhvr>
                                        <p:cTn id="7" dur="2000"/>
                                        <p:tgtEl>
                                          <p:spTgt spid="174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0"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1"/>
          <p:cNvSpPr>
            <a:spLocks noGrp="1"/>
          </p:cNvSpPr>
          <p:nvPr>
            <p:ph idx="1"/>
          </p:nvPr>
        </p:nvSpPr>
        <p:spPr/>
        <p:txBody>
          <a:bodyPr/>
          <a:lstStyle/>
          <a:p>
            <a:pPr eaLnBrk="1" hangingPunct="1"/>
            <a:endParaRPr lang="id-ID" smtClean="0"/>
          </a:p>
          <a:p>
            <a:pPr eaLnBrk="1" hangingPunct="1">
              <a:buFont typeface="Wingdings 3" pitchFamily="18" charset="2"/>
              <a:buNone/>
            </a:pPr>
            <a:endParaRPr lang="id-ID" smtClean="0"/>
          </a:p>
        </p:txBody>
      </p:sp>
      <p:graphicFrame>
        <p:nvGraphicFramePr>
          <p:cNvPr id="8" name="Table 7"/>
          <p:cNvGraphicFramePr>
            <a:graphicFrameLocks noGrp="1"/>
          </p:cNvGraphicFramePr>
          <p:nvPr/>
        </p:nvGraphicFramePr>
        <p:xfrm>
          <a:off x="0" y="2286000"/>
          <a:ext cx="8991600" cy="914400"/>
        </p:xfrm>
        <a:graphic>
          <a:graphicData uri="http://schemas.openxmlformats.org/drawingml/2006/table">
            <a:tbl>
              <a:tblPr firstRow="1" bandRow="1">
                <a:tableStyleId>{5C22544A-7EE6-4342-B048-85BDC9FD1C3A}</a:tableStyleId>
              </a:tblPr>
              <a:tblGrid>
                <a:gridCol w="5321559"/>
                <a:gridCol w="3670041"/>
              </a:tblGrid>
              <a:tr h="370840">
                <a:tc>
                  <a:txBody>
                    <a:bodyPr/>
                    <a:lstStyle/>
                    <a:p>
                      <a:r>
                        <a:rPr lang="id-ID" dirty="0" smtClean="0"/>
                        <a:t>Besarnya</a:t>
                      </a:r>
                      <a:r>
                        <a:rPr lang="id-ID" baseline="0" dirty="0" smtClean="0"/>
                        <a:t> Dividen per 31 desember 2012</a:t>
                      </a:r>
                    </a:p>
                    <a:p>
                      <a:r>
                        <a:rPr lang="id-ID" baseline="0" dirty="0" smtClean="0"/>
                        <a:t>= 20%* Rp 10.000.000</a:t>
                      </a:r>
                      <a:endParaRPr lang="id-ID" dirty="0" smtClean="0"/>
                    </a:p>
                    <a:p>
                      <a:endParaRPr lang="id-ID" dirty="0"/>
                    </a:p>
                  </a:txBody>
                  <a:tcPr/>
                </a:tc>
                <a:tc>
                  <a:txBody>
                    <a:bodyPr/>
                    <a:lstStyle/>
                    <a:p>
                      <a:r>
                        <a:rPr lang="id-ID" dirty="0" smtClean="0"/>
                        <a:t>Rp.  2.000.000</a:t>
                      </a:r>
                      <a:endParaRPr lang="id-ID" dirty="0"/>
                    </a:p>
                  </a:txBody>
                  <a:tcPr/>
                </a:tc>
              </a:tr>
            </a:tbl>
          </a:graphicData>
        </a:graphic>
      </p:graphicFrame>
      <p:graphicFrame>
        <p:nvGraphicFramePr>
          <p:cNvPr id="9" name="Table 8"/>
          <p:cNvGraphicFramePr>
            <a:graphicFrameLocks noGrp="1"/>
          </p:cNvGraphicFramePr>
          <p:nvPr/>
        </p:nvGraphicFramePr>
        <p:xfrm>
          <a:off x="0" y="3429000"/>
          <a:ext cx="8991600" cy="1483360"/>
        </p:xfrm>
        <a:graphic>
          <a:graphicData uri="http://schemas.openxmlformats.org/drawingml/2006/table">
            <a:tbl>
              <a:tblPr firstRow="1" bandRow="1">
                <a:tableStyleId>{5C22544A-7EE6-4342-B048-85BDC9FD1C3A}</a:tableStyleId>
              </a:tblPr>
              <a:tblGrid>
                <a:gridCol w="5321559"/>
                <a:gridCol w="3670041"/>
              </a:tblGrid>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d-ID" dirty="0" smtClean="0"/>
                        <a:t>@</a:t>
                      </a:r>
                      <a:r>
                        <a:rPr lang="id-ID" baseline="0" dirty="0" smtClean="0"/>
                        <a:t> Perhitungan Penjualan saham</a:t>
                      </a:r>
                    </a:p>
                  </a:txBody>
                  <a:tcPr/>
                </a:tc>
                <a:tc>
                  <a:txBody>
                    <a:bodyPr/>
                    <a:lstStyle/>
                    <a:p>
                      <a:endParaRPr lang="id-ID" dirty="0"/>
                    </a:p>
                  </a:txBody>
                  <a:tcPr/>
                </a:tc>
              </a:tr>
              <a:tr h="370840">
                <a:tc>
                  <a:txBody>
                    <a:bodyPr/>
                    <a:lstStyle/>
                    <a:p>
                      <a:r>
                        <a:rPr lang="id-ID" baseline="0" dirty="0" smtClean="0"/>
                        <a:t>Harga kurs saham=112/100 x Rp 10.000.000</a:t>
                      </a:r>
                    </a:p>
                  </a:txBody>
                  <a:tcPr/>
                </a:tc>
                <a:tc>
                  <a:txBody>
                    <a:bodyPr/>
                    <a:lstStyle/>
                    <a:p>
                      <a:r>
                        <a:rPr lang="id-ID" dirty="0" smtClean="0"/>
                        <a:t>Rp 11.200.000</a:t>
                      </a:r>
                      <a:endParaRPr lang="id-ID" dirty="0"/>
                    </a:p>
                  </a:txBody>
                  <a:tcPr/>
                </a:tc>
              </a:tr>
              <a:tr h="370840">
                <a:tc>
                  <a:txBody>
                    <a:bodyPr/>
                    <a:lstStyle/>
                    <a:p>
                      <a:r>
                        <a:rPr lang="id-ID" baseline="0" dirty="0" smtClean="0"/>
                        <a:t>Biaya Penjualan</a:t>
                      </a:r>
                    </a:p>
                  </a:txBody>
                  <a:tcPr/>
                </a:tc>
                <a:tc>
                  <a:txBody>
                    <a:bodyPr/>
                    <a:lstStyle/>
                    <a:p>
                      <a:r>
                        <a:rPr lang="id-ID" dirty="0" smtClean="0"/>
                        <a:t>Rp        20.000</a:t>
                      </a:r>
                      <a:endParaRPr lang="id-ID" dirty="0"/>
                    </a:p>
                  </a:txBody>
                  <a:tcPr>
                    <a:lnB w="12700" cap="flat" cmpd="sng" algn="ctr">
                      <a:solidFill>
                        <a:schemeClr val="tx1"/>
                      </a:solidFill>
                      <a:prstDash val="solid"/>
                      <a:round/>
                      <a:headEnd type="none" w="med" len="med"/>
                      <a:tailEnd type="none" w="med" len="med"/>
                    </a:lnB>
                  </a:tcPr>
                </a:tc>
              </a:tr>
              <a:tr h="370840">
                <a:tc>
                  <a:txBody>
                    <a:bodyPr/>
                    <a:lstStyle/>
                    <a:p>
                      <a:r>
                        <a:rPr lang="id-ID" baseline="0" dirty="0" smtClean="0"/>
                        <a:t>Harga Penjualan</a:t>
                      </a:r>
                    </a:p>
                  </a:txBody>
                  <a:tcPr/>
                </a:tc>
                <a:tc>
                  <a:txBody>
                    <a:bodyPr/>
                    <a:lstStyle/>
                    <a:p>
                      <a:r>
                        <a:rPr lang="id-ID" dirty="0" smtClean="0"/>
                        <a:t>Rp 11.180.000</a:t>
                      </a:r>
                      <a:endParaRPr lang="id-ID"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10" name="Table 9"/>
          <p:cNvGraphicFramePr>
            <a:graphicFrameLocks noGrp="1"/>
          </p:cNvGraphicFramePr>
          <p:nvPr/>
        </p:nvGraphicFramePr>
        <p:xfrm>
          <a:off x="0" y="5486400"/>
          <a:ext cx="8991600" cy="370840"/>
        </p:xfrm>
        <a:graphic>
          <a:graphicData uri="http://schemas.openxmlformats.org/drawingml/2006/table">
            <a:tbl>
              <a:tblPr firstRow="1" bandRow="1">
                <a:tableStyleId>{5C22544A-7EE6-4342-B048-85BDC9FD1C3A}</a:tableStyleId>
              </a:tblPr>
              <a:tblGrid>
                <a:gridCol w="6705600"/>
                <a:gridCol w="2286000"/>
              </a:tblGrid>
              <a:tr h="370840">
                <a:tc>
                  <a:txBody>
                    <a:bodyPr/>
                    <a:lstStyle/>
                    <a:p>
                      <a:r>
                        <a:rPr lang="id-ID" baseline="0" dirty="0" smtClean="0"/>
                        <a:t>Laba/rugi Penjualan= (11.180.000-11.020.000)</a:t>
                      </a:r>
                    </a:p>
                  </a:txBody>
                  <a:tcPr/>
                </a:tc>
                <a:tc>
                  <a:txBody>
                    <a:bodyPr/>
                    <a:lstStyle/>
                    <a:p>
                      <a:r>
                        <a:rPr lang="id-ID" dirty="0" smtClean="0"/>
                        <a:t>Rp 160.000</a:t>
                      </a:r>
                      <a:endParaRPr lang="id-ID" dirty="0"/>
                    </a:p>
                  </a:txBody>
                  <a:tcPr/>
                </a:tc>
              </a:tr>
            </a:tbl>
          </a:graphicData>
        </a:graphic>
      </p:graphicFrame>
      <p:graphicFrame>
        <p:nvGraphicFramePr>
          <p:cNvPr id="11" name="Table 10"/>
          <p:cNvGraphicFramePr>
            <a:graphicFrameLocks noGrp="1"/>
          </p:cNvGraphicFramePr>
          <p:nvPr/>
        </p:nvGraphicFramePr>
        <p:xfrm>
          <a:off x="0" y="381000"/>
          <a:ext cx="8991600" cy="1483360"/>
        </p:xfrm>
        <a:graphic>
          <a:graphicData uri="http://schemas.openxmlformats.org/drawingml/2006/table">
            <a:tbl>
              <a:tblPr firstRow="1" bandRow="1">
                <a:tableStyleId>{5C22544A-7EE6-4342-B048-85BDC9FD1C3A}</a:tableStyleId>
              </a:tblPr>
              <a:tblGrid>
                <a:gridCol w="6553200"/>
                <a:gridCol w="2438400"/>
              </a:tblGrid>
              <a:tr h="370840">
                <a:tc>
                  <a:txBody>
                    <a:bodyPr/>
                    <a:lstStyle/>
                    <a:p>
                      <a:r>
                        <a:rPr lang="id-ID" dirty="0" smtClean="0"/>
                        <a:t>@ Perhitungan</a:t>
                      </a:r>
                      <a:r>
                        <a:rPr lang="id-ID" baseline="0" dirty="0" smtClean="0"/>
                        <a:t> HP Saham</a:t>
                      </a:r>
                      <a:endParaRPr lang="id-ID" dirty="0"/>
                    </a:p>
                  </a:txBody>
                  <a:tcPr/>
                </a:tc>
                <a:tc>
                  <a:txBody>
                    <a:bodyPr/>
                    <a:lstStyle/>
                    <a:p>
                      <a:endParaRPr lang="id-ID"/>
                    </a:p>
                  </a:txBody>
                  <a:tcPr/>
                </a:tc>
              </a:tr>
              <a:tr h="370840">
                <a:tc>
                  <a:txBody>
                    <a:bodyPr/>
                    <a:lstStyle/>
                    <a:p>
                      <a:r>
                        <a:rPr lang="id-ID" dirty="0" smtClean="0"/>
                        <a:t>Harga kurs saham =110/100 x</a:t>
                      </a:r>
                      <a:r>
                        <a:rPr lang="id-ID" baseline="0" dirty="0" smtClean="0"/>
                        <a:t> 1.000 lmbr x Rp 10.000</a:t>
                      </a:r>
                      <a:endParaRPr lang="id-ID" dirty="0"/>
                    </a:p>
                  </a:txBody>
                  <a:tcPr/>
                </a:tc>
                <a:tc>
                  <a:txBody>
                    <a:bodyPr/>
                    <a:lstStyle/>
                    <a:p>
                      <a:r>
                        <a:rPr lang="id-ID" dirty="0" smtClean="0"/>
                        <a:t>Rp.11.000.000</a:t>
                      </a:r>
                      <a:endParaRPr lang="id-ID" dirty="0"/>
                    </a:p>
                  </a:txBody>
                  <a:tcPr/>
                </a:tc>
              </a:tr>
              <a:tr h="370840">
                <a:tc>
                  <a:txBody>
                    <a:bodyPr/>
                    <a:lstStyle/>
                    <a:p>
                      <a:r>
                        <a:rPr lang="id-ID" dirty="0" smtClean="0"/>
                        <a:t>Provisi</a:t>
                      </a:r>
                      <a:r>
                        <a:rPr lang="id-ID" baseline="0" dirty="0" smtClean="0"/>
                        <a:t> dan meterai</a:t>
                      </a:r>
                      <a:endParaRPr lang="id-ID" dirty="0"/>
                    </a:p>
                  </a:txBody>
                  <a:tcPr/>
                </a:tc>
                <a:tc>
                  <a:txBody>
                    <a:bodyPr/>
                    <a:lstStyle/>
                    <a:p>
                      <a:r>
                        <a:rPr lang="id-ID" dirty="0" smtClean="0"/>
                        <a:t>Rp</a:t>
                      </a:r>
                      <a:r>
                        <a:rPr lang="id-ID" baseline="0" dirty="0" smtClean="0"/>
                        <a:t>        20.000</a:t>
                      </a:r>
                      <a:endParaRPr lang="id-ID" dirty="0"/>
                    </a:p>
                  </a:txBody>
                  <a:tcPr>
                    <a:lnB w="12700" cap="flat" cmpd="sng" algn="ctr">
                      <a:solidFill>
                        <a:schemeClr val="tx1"/>
                      </a:solidFill>
                      <a:prstDash val="solid"/>
                      <a:round/>
                      <a:headEnd type="none" w="med" len="med"/>
                      <a:tailEnd type="none" w="med" len="med"/>
                    </a:lnB>
                  </a:tcPr>
                </a:tc>
              </a:tr>
              <a:tr h="370840">
                <a:tc>
                  <a:txBody>
                    <a:bodyPr/>
                    <a:lstStyle/>
                    <a:p>
                      <a:r>
                        <a:rPr lang="id-ID" dirty="0" smtClean="0"/>
                        <a:t>Harga Perolehan</a:t>
                      </a:r>
                      <a:endParaRPr lang="id-ID" dirty="0"/>
                    </a:p>
                  </a:txBody>
                  <a:tcPr/>
                </a:tc>
                <a:tc>
                  <a:txBody>
                    <a:bodyPr/>
                    <a:lstStyle/>
                    <a:p>
                      <a:r>
                        <a:rPr lang="id-ID" dirty="0" smtClean="0"/>
                        <a:t>Rp.11.020.000</a:t>
                      </a:r>
                      <a:endParaRPr lang="id-ID" dirty="0"/>
                    </a:p>
                  </a:txBody>
                  <a:tcPr>
                    <a:lnT w="12700" cap="flat" cmpd="sng" algn="ctr">
                      <a:solidFill>
                        <a:schemeClr val="tx1"/>
                      </a:solidFill>
                      <a:prstDash val="solid"/>
                      <a:round/>
                      <a:headEnd type="none" w="med" len="med"/>
                      <a:tailEnd type="none" w="med" len="med"/>
                    </a:lnT>
                  </a:tcPr>
                </a:tc>
              </a:tr>
            </a:tbl>
          </a:graphicData>
        </a:graphic>
      </p:graphicFrame>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20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20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20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id-ID" dirty="0" smtClean="0"/>
          </a:p>
          <a:p>
            <a:endParaRPr lang="id-ID" dirty="0" smtClean="0"/>
          </a:p>
          <a:p>
            <a:endParaRPr lang="id-ID" dirty="0"/>
          </a:p>
        </p:txBody>
      </p:sp>
      <p:graphicFrame>
        <p:nvGraphicFramePr>
          <p:cNvPr id="4" name="Table 3"/>
          <p:cNvGraphicFramePr>
            <a:graphicFrameLocks noGrp="1"/>
          </p:cNvGraphicFramePr>
          <p:nvPr/>
        </p:nvGraphicFramePr>
        <p:xfrm>
          <a:off x="0" y="228600"/>
          <a:ext cx="8686800" cy="1483360"/>
        </p:xfrm>
        <a:graphic>
          <a:graphicData uri="http://schemas.openxmlformats.org/drawingml/2006/table">
            <a:tbl>
              <a:tblPr firstRow="1" bandRow="1">
                <a:tableStyleId>{5C22544A-7EE6-4342-B048-85BDC9FD1C3A}</a:tableStyleId>
              </a:tblPr>
              <a:tblGrid>
                <a:gridCol w="533400"/>
                <a:gridCol w="4724400"/>
                <a:gridCol w="1828800"/>
                <a:gridCol w="1600200"/>
              </a:tblGrid>
              <a:tr h="370840">
                <a:tc>
                  <a:txBody>
                    <a:bodyPr/>
                    <a:lstStyle/>
                    <a:p>
                      <a:r>
                        <a:rPr lang="id-ID" dirty="0" smtClean="0"/>
                        <a:t>No</a:t>
                      </a:r>
                      <a:endParaRPr lang="id-ID" dirty="0"/>
                    </a:p>
                  </a:txBody>
                  <a:tcPr/>
                </a:tc>
                <a:tc>
                  <a:txBody>
                    <a:bodyPr/>
                    <a:lstStyle/>
                    <a:p>
                      <a:r>
                        <a:rPr lang="id-ID" dirty="0" smtClean="0"/>
                        <a:t>Keterangan</a:t>
                      </a:r>
                      <a:endParaRPr lang="id-ID" dirty="0"/>
                    </a:p>
                  </a:txBody>
                  <a:tcPr/>
                </a:tc>
                <a:tc>
                  <a:txBody>
                    <a:bodyPr/>
                    <a:lstStyle/>
                    <a:p>
                      <a:r>
                        <a:rPr lang="id-ID" dirty="0" smtClean="0"/>
                        <a:t>Debit (Rp)</a:t>
                      </a:r>
                      <a:endParaRPr lang="id-ID" dirty="0"/>
                    </a:p>
                  </a:txBody>
                  <a:tcPr/>
                </a:tc>
                <a:tc>
                  <a:txBody>
                    <a:bodyPr/>
                    <a:lstStyle/>
                    <a:p>
                      <a:r>
                        <a:rPr lang="id-ID" dirty="0" smtClean="0"/>
                        <a:t>Kredit (Rp)</a:t>
                      </a:r>
                      <a:endParaRPr lang="id-ID" dirty="0"/>
                    </a:p>
                  </a:txBody>
                  <a:tcPr/>
                </a:tc>
              </a:tr>
              <a:tr h="370840">
                <a:tc>
                  <a:txBody>
                    <a:bodyPr/>
                    <a:lstStyle/>
                    <a:p>
                      <a:r>
                        <a:rPr lang="id-ID" dirty="0" smtClean="0"/>
                        <a:t>1</a:t>
                      </a:r>
                      <a:endParaRPr lang="id-ID" dirty="0"/>
                    </a:p>
                  </a:txBody>
                  <a:tcPr/>
                </a:tc>
                <a:tc>
                  <a:txBody>
                    <a:bodyPr/>
                    <a:lstStyle/>
                    <a:p>
                      <a:r>
                        <a:rPr lang="id-ID" dirty="0" smtClean="0"/>
                        <a:t>Saham Preferen</a:t>
                      </a:r>
                      <a:endParaRPr lang="id-ID" dirty="0"/>
                    </a:p>
                  </a:txBody>
                  <a:tcPr/>
                </a:tc>
                <a:tc>
                  <a:txBody>
                    <a:bodyPr/>
                    <a:lstStyle/>
                    <a:p>
                      <a:r>
                        <a:rPr lang="id-ID" dirty="0" smtClean="0"/>
                        <a:t>11.020.000</a:t>
                      </a:r>
                      <a:endParaRPr lang="id-ID" dirty="0"/>
                    </a:p>
                  </a:txBody>
                  <a:tcPr/>
                </a:tc>
                <a:tc>
                  <a:txBody>
                    <a:bodyPr/>
                    <a:lstStyle/>
                    <a:p>
                      <a:endParaRPr lang="id-ID" dirty="0"/>
                    </a:p>
                  </a:txBody>
                  <a:tcPr/>
                </a:tc>
              </a:tr>
              <a:tr h="370840">
                <a:tc>
                  <a:txBody>
                    <a:bodyPr/>
                    <a:lstStyle/>
                    <a:p>
                      <a:endParaRPr lang="id-ID"/>
                    </a:p>
                  </a:txBody>
                  <a:tcPr/>
                </a:tc>
                <a:tc>
                  <a:txBody>
                    <a:bodyPr/>
                    <a:lstStyle/>
                    <a:p>
                      <a:r>
                        <a:rPr lang="id-ID" dirty="0" smtClean="0"/>
                        <a:t>     Kas</a:t>
                      </a:r>
                      <a:endParaRPr lang="id-ID" dirty="0"/>
                    </a:p>
                  </a:txBody>
                  <a:tcPr/>
                </a:tc>
                <a:tc>
                  <a:txBody>
                    <a:bodyPr/>
                    <a:lstStyle/>
                    <a:p>
                      <a:endParaRPr lang="id-ID" dirty="0"/>
                    </a:p>
                  </a:txBody>
                  <a:tcPr/>
                </a:tc>
                <a:tc>
                  <a:txBody>
                    <a:bodyPr/>
                    <a:lstStyle/>
                    <a:p>
                      <a:r>
                        <a:rPr lang="id-ID" dirty="0" smtClean="0"/>
                        <a:t>11.020.000</a:t>
                      </a:r>
                      <a:endParaRPr lang="id-ID" dirty="0"/>
                    </a:p>
                  </a:txBody>
                  <a:tcPr/>
                </a:tc>
              </a:tr>
              <a:tr h="370840">
                <a:tc>
                  <a:txBody>
                    <a:bodyPr/>
                    <a:lstStyle/>
                    <a:p>
                      <a:endParaRPr lang="id-ID"/>
                    </a:p>
                  </a:txBody>
                  <a:tcPr/>
                </a:tc>
                <a:tc>
                  <a:txBody>
                    <a:bodyPr/>
                    <a:lstStyle/>
                    <a:p>
                      <a:r>
                        <a:rPr lang="id-ID" dirty="0" smtClean="0"/>
                        <a:t>(Pembeliaan Saham Preferen)</a:t>
                      </a:r>
                      <a:endParaRPr lang="id-ID" dirty="0"/>
                    </a:p>
                  </a:txBody>
                  <a:tcPr/>
                </a:tc>
                <a:tc>
                  <a:txBody>
                    <a:bodyPr/>
                    <a:lstStyle/>
                    <a:p>
                      <a:endParaRPr lang="id-ID" dirty="0"/>
                    </a:p>
                  </a:txBody>
                  <a:tcPr/>
                </a:tc>
                <a:tc>
                  <a:txBody>
                    <a:bodyPr/>
                    <a:lstStyle/>
                    <a:p>
                      <a:endParaRPr lang="id-ID" dirty="0"/>
                    </a:p>
                  </a:txBody>
                  <a:tcPr/>
                </a:tc>
              </a:tr>
            </a:tbl>
          </a:graphicData>
        </a:graphic>
      </p:graphicFrame>
      <p:graphicFrame>
        <p:nvGraphicFramePr>
          <p:cNvPr id="5" name="Table 4"/>
          <p:cNvGraphicFramePr>
            <a:graphicFrameLocks noGrp="1"/>
          </p:cNvGraphicFramePr>
          <p:nvPr/>
        </p:nvGraphicFramePr>
        <p:xfrm>
          <a:off x="0" y="2057400"/>
          <a:ext cx="8686800" cy="1483360"/>
        </p:xfrm>
        <a:graphic>
          <a:graphicData uri="http://schemas.openxmlformats.org/drawingml/2006/table">
            <a:tbl>
              <a:tblPr firstRow="1" bandRow="1">
                <a:tableStyleId>{5C22544A-7EE6-4342-B048-85BDC9FD1C3A}</a:tableStyleId>
              </a:tblPr>
              <a:tblGrid>
                <a:gridCol w="533400"/>
                <a:gridCol w="4724400"/>
                <a:gridCol w="1828800"/>
                <a:gridCol w="1600200"/>
              </a:tblGrid>
              <a:tr h="370840">
                <a:tc>
                  <a:txBody>
                    <a:bodyPr/>
                    <a:lstStyle/>
                    <a:p>
                      <a:r>
                        <a:rPr lang="id-ID" dirty="0" smtClean="0"/>
                        <a:t>No</a:t>
                      </a:r>
                      <a:endParaRPr lang="id-ID" dirty="0"/>
                    </a:p>
                  </a:txBody>
                  <a:tcPr/>
                </a:tc>
                <a:tc>
                  <a:txBody>
                    <a:bodyPr/>
                    <a:lstStyle/>
                    <a:p>
                      <a:r>
                        <a:rPr lang="id-ID" dirty="0" smtClean="0"/>
                        <a:t>Keterangan</a:t>
                      </a:r>
                      <a:endParaRPr lang="id-ID" dirty="0"/>
                    </a:p>
                  </a:txBody>
                  <a:tcPr/>
                </a:tc>
                <a:tc>
                  <a:txBody>
                    <a:bodyPr/>
                    <a:lstStyle/>
                    <a:p>
                      <a:r>
                        <a:rPr lang="id-ID" dirty="0" smtClean="0"/>
                        <a:t>Debit (Rp)</a:t>
                      </a:r>
                      <a:endParaRPr lang="id-ID" dirty="0"/>
                    </a:p>
                  </a:txBody>
                  <a:tcPr/>
                </a:tc>
                <a:tc>
                  <a:txBody>
                    <a:bodyPr/>
                    <a:lstStyle/>
                    <a:p>
                      <a:r>
                        <a:rPr lang="id-ID" dirty="0" smtClean="0"/>
                        <a:t>Kredit (Rp)</a:t>
                      </a:r>
                      <a:endParaRPr lang="id-ID" dirty="0"/>
                    </a:p>
                  </a:txBody>
                  <a:tcPr/>
                </a:tc>
              </a:tr>
              <a:tr h="370840">
                <a:tc>
                  <a:txBody>
                    <a:bodyPr/>
                    <a:lstStyle/>
                    <a:p>
                      <a:r>
                        <a:rPr lang="id-ID" dirty="0" smtClean="0"/>
                        <a:t>2</a:t>
                      </a:r>
                      <a:endParaRPr lang="id-ID" dirty="0"/>
                    </a:p>
                  </a:txBody>
                  <a:tcPr/>
                </a:tc>
                <a:tc>
                  <a:txBody>
                    <a:bodyPr/>
                    <a:lstStyle/>
                    <a:p>
                      <a:r>
                        <a:rPr lang="id-ID" dirty="0" smtClean="0"/>
                        <a:t>Kas</a:t>
                      </a:r>
                    </a:p>
                  </a:txBody>
                  <a:tcPr/>
                </a:tc>
                <a:tc>
                  <a:txBody>
                    <a:bodyPr/>
                    <a:lstStyle/>
                    <a:p>
                      <a:r>
                        <a:rPr lang="id-ID" dirty="0" smtClean="0"/>
                        <a:t>2.000.000</a:t>
                      </a:r>
                      <a:endParaRPr lang="id-ID" dirty="0"/>
                    </a:p>
                  </a:txBody>
                  <a:tcPr/>
                </a:tc>
                <a:tc>
                  <a:txBody>
                    <a:bodyPr/>
                    <a:lstStyle/>
                    <a:p>
                      <a:endParaRPr lang="id-ID" dirty="0"/>
                    </a:p>
                  </a:txBody>
                  <a:tcPr/>
                </a:tc>
              </a:tr>
              <a:tr h="370840">
                <a:tc>
                  <a:txBody>
                    <a:bodyPr/>
                    <a:lstStyle/>
                    <a:p>
                      <a:endParaRPr lang="id-ID"/>
                    </a:p>
                  </a:txBody>
                  <a:tcPr/>
                </a:tc>
                <a:tc>
                  <a:txBody>
                    <a:bodyPr/>
                    <a:lstStyle/>
                    <a:p>
                      <a:r>
                        <a:rPr lang="id-ID" dirty="0" smtClean="0"/>
                        <a:t>    Penghasilan Deviden</a:t>
                      </a:r>
                    </a:p>
                  </a:txBody>
                  <a:tcPr/>
                </a:tc>
                <a:tc>
                  <a:txBody>
                    <a:bodyPr/>
                    <a:lstStyle/>
                    <a:p>
                      <a:endParaRPr lang="id-ID" dirty="0"/>
                    </a:p>
                  </a:txBody>
                  <a:tcPr/>
                </a:tc>
                <a:tc>
                  <a:txBody>
                    <a:bodyPr/>
                    <a:lstStyle/>
                    <a:p>
                      <a:r>
                        <a:rPr lang="id-ID" baseline="0" dirty="0" smtClean="0"/>
                        <a:t>  2.000.000</a:t>
                      </a:r>
                      <a:endParaRPr lang="id-ID" dirty="0"/>
                    </a:p>
                  </a:txBody>
                  <a:tcPr/>
                </a:tc>
              </a:tr>
              <a:tr h="370840">
                <a:tc>
                  <a:txBody>
                    <a:bodyPr/>
                    <a:lstStyle/>
                    <a:p>
                      <a:endParaRPr lang="id-ID" dirty="0"/>
                    </a:p>
                  </a:txBody>
                  <a:tcPr/>
                </a:tc>
                <a:tc>
                  <a:txBody>
                    <a:bodyPr/>
                    <a:lstStyle/>
                    <a:p>
                      <a:r>
                        <a:rPr lang="id-ID" dirty="0" smtClean="0"/>
                        <a:t>(Penerimaan Deviden</a:t>
                      </a:r>
                      <a:r>
                        <a:rPr lang="id-ID" baseline="0" dirty="0" smtClean="0"/>
                        <a:t> saham Preferen)</a:t>
                      </a:r>
                      <a:endParaRPr lang="id-ID" dirty="0" smtClean="0"/>
                    </a:p>
                  </a:txBody>
                  <a:tcPr/>
                </a:tc>
                <a:tc>
                  <a:txBody>
                    <a:bodyPr/>
                    <a:lstStyle/>
                    <a:p>
                      <a:endParaRPr lang="id-ID" dirty="0"/>
                    </a:p>
                  </a:txBody>
                  <a:tcPr/>
                </a:tc>
                <a:tc>
                  <a:txBody>
                    <a:bodyPr/>
                    <a:lstStyle/>
                    <a:p>
                      <a:endParaRPr lang="id-ID" dirty="0"/>
                    </a:p>
                  </a:txBody>
                  <a:tcPr/>
                </a:tc>
              </a:tr>
            </a:tbl>
          </a:graphicData>
        </a:graphic>
      </p:graphicFrame>
      <p:graphicFrame>
        <p:nvGraphicFramePr>
          <p:cNvPr id="6" name="Table 5"/>
          <p:cNvGraphicFramePr>
            <a:graphicFrameLocks noGrp="1"/>
          </p:cNvGraphicFramePr>
          <p:nvPr/>
        </p:nvGraphicFramePr>
        <p:xfrm>
          <a:off x="0" y="4038600"/>
          <a:ext cx="8686800" cy="1854200"/>
        </p:xfrm>
        <a:graphic>
          <a:graphicData uri="http://schemas.openxmlformats.org/drawingml/2006/table">
            <a:tbl>
              <a:tblPr firstRow="1" bandRow="1">
                <a:tableStyleId>{5C22544A-7EE6-4342-B048-85BDC9FD1C3A}</a:tableStyleId>
              </a:tblPr>
              <a:tblGrid>
                <a:gridCol w="533400"/>
                <a:gridCol w="4724400"/>
                <a:gridCol w="1828800"/>
                <a:gridCol w="1600200"/>
              </a:tblGrid>
              <a:tr h="370840">
                <a:tc>
                  <a:txBody>
                    <a:bodyPr/>
                    <a:lstStyle/>
                    <a:p>
                      <a:r>
                        <a:rPr lang="id-ID" dirty="0" smtClean="0"/>
                        <a:t>No</a:t>
                      </a:r>
                      <a:endParaRPr lang="id-ID" dirty="0"/>
                    </a:p>
                  </a:txBody>
                  <a:tcPr/>
                </a:tc>
                <a:tc>
                  <a:txBody>
                    <a:bodyPr/>
                    <a:lstStyle/>
                    <a:p>
                      <a:r>
                        <a:rPr lang="id-ID" dirty="0" smtClean="0"/>
                        <a:t>Keterangan</a:t>
                      </a:r>
                      <a:endParaRPr lang="id-ID" dirty="0"/>
                    </a:p>
                  </a:txBody>
                  <a:tcPr/>
                </a:tc>
                <a:tc>
                  <a:txBody>
                    <a:bodyPr/>
                    <a:lstStyle/>
                    <a:p>
                      <a:r>
                        <a:rPr lang="id-ID" dirty="0" smtClean="0"/>
                        <a:t>Debit (Rp)</a:t>
                      </a:r>
                      <a:endParaRPr lang="id-ID" dirty="0"/>
                    </a:p>
                  </a:txBody>
                  <a:tcPr/>
                </a:tc>
                <a:tc>
                  <a:txBody>
                    <a:bodyPr/>
                    <a:lstStyle/>
                    <a:p>
                      <a:r>
                        <a:rPr lang="id-ID" dirty="0" smtClean="0"/>
                        <a:t>Kredit (Rp)</a:t>
                      </a:r>
                      <a:endParaRPr lang="id-ID" dirty="0"/>
                    </a:p>
                  </a:txBody>
                  <a:tcPr/>
                </a:tc>
              </a:tr>
              <a:tr h="370840">
                <a:tc>
                  <a:txBody>
                    <a:bodyPr/>
                    <a:lstStyle/>
                    <a:p>
                      <a:r>
                        <a:rPr lang="id-ID" dirty="0" smtClean="0"/>
                        <a:t>3</a:t>
                      </a:r>
                      <a:endParaRPr lang="id-ID" dirty="0"/>
                    </a:p>
                  </a:txBody>
                  <a:tcPr/>
                </a:tc>
                <a:tc>
                  <a:txBody>
                    <a:bodyPr/>
                    <a:lstStyle/>
                    <a:p>
                      <a:r>
                        <a:rPr lang="id-ID" dirty="0" smtClean="0"/>
                        <a:t>Kas</a:t>
                      </a:r>
                    </a:p>
                  </a:txBody>
                  <a:tcPr/>
                </a:tc>
                <a:tc>
                  <a:txBody>
                    <a:bodyPr/>
                    <a:lstStyle/>
                    <a:p>
                      <a:r>
                        <a:rPr lang="id-ID" dirty="0" smtClean="0"/>
                        <a:t>11.180.000</a:t>
                      </a:r>
                      <a:endParaRPr lang="id-ID" dirty="0"/>
                    </a:p>
                  </a:txBody>
                  <a:tcPr/>
                </a:tc>
                <a:tc>
                  <a:txBody>
                    <a:bodyPr/>
                    <a:lstStyle/>
                    <a:p>
                      <a:endParaRPr lang="id-ID" dirty="0"/>
                    </a:p>
                  </a:txBody>
                  <a:tcPr/>
                </a:tc>
              </a:tr>
              <a:tr h="370840">
                <a:tc>
                  <a:txBody>
                    <a:bodyPr/>
                    <a:lstStyle/>
                    <a:p>
                      <a:endParaRPr lang="id-ID"/>
                    </a:p>
                  </a:txBody>
                  <a:tcPr/>
                </a:tc>
                <a:tc>
                  <a:txBody>
                    <a:bodyPr/>
                    <a:lstStyle/>
                    <a:p>
                      <a:r>
                        <a:rPr lang="id-ID" dirty="0" smtClean="0"/>
                        <a:t>     Saham Preferen</a:t>
                      </a:r>
                    </a:p>
                  </a:txBody>
                  <a:tcPr/>
                </a:tc>
                <a:tc>
                  <a:txBody>
                    <a:bodyPr/>
                    <a:lstStyle/>
                    <a:p>
                      <a:endParaRPr lang="id-ID" dirty="0"/>
                    </a:p>
                  </a:txBody>
                  <a:tcPr/>
                </a:tc>
                <a:tc>
                  <a:txBody>
                    <a:bodyPr/>
                    <a:lstStyle/>
                    <a:p>
                      <a:r>
                        <a:rPr lang="id-ID" dirty="0" smtClean="0"/>
                        <a:t>11.020.000</a:t>
                      </a:r>
                      <a:endParaRPr lang="id-ID" dirty="0"/>
                    </a:p>
                  </a:txBody>
                  <a:tcPr/>
                </a:tc>
              </a:tr>
              <a:tr h="370840">
                <a:tc>
                  <a:txBody>
                    <a:bodyPr/>
                    <a:lstStyle/>
                    <a:p>
                      <a:endParaRPr lang="id-ID" dirty="0"/>
                    </a:p>
                  </a:txBody>
                  <a:tcPr/>
                </a:tc>
                <a:tc>
                  <a:txBody>
                    <a:bodyPr/>
                    <a:lstStyle/>
                    <a:p>
                      <a:r>
                        <a:rPr lang="id-ID" dirty="0" smtClean="0"/>
                        <a:t>     </a:t>
                      </a:r>
                      <a:r>
                        <a:rPr lang="id-ID" baseline="0" dirty="0" smtClean="0"/>
                        <a:t> Laba Penjualan Saham</a:t>
                      </a:r>
                      <a:endParaRPr lang="id-ID" dirty="0" smtClean="0"/>
                    </a:p>
                  </a:txBody>
                  <a:tcPr/>
                </a:tc>
                <a:tc>
                  <a:txBody>
                    <a:bodyPr/>
                    <a:lstStyle/>
                    <a:p>
                      <a:endParaRPr lang="id-ID" dirty="0"/>
                    </a:p>
                  </a:txBody>
                  <a:tcPr/>
                </a:tc>
                <a:tc>
                  <a:txBody>
                    <a:bodyPr/>
                    <a:lstStyle/>
                    <a:p>
                      <a:r>
                        <a:rPr lang="id-ID" dirty="0" smtClean="0"/>
                        <a:t>     160.000</a:t>
                      </a:r>
                      <a:endParaRPr lang="id-ID" dirty="0"/>
                    </a:p>
                  </a:txBody>
                  <a:tcPr/>
                </a:tc>
              </a:tr>
              <a:tr h="370840">
                <a:tc>
                  <a:txBody>
                    <a:bodyPr/>
                    <a:lstStyle/>
                    <a:p>
                      <a:endParaRPr lang="id-ID" dirty="0"/>
                    </a:p>
                  </a:txBody>
                  <a:tcPr/>
                </a:tc>
                <a:tc>
                  <a:txBody>
                    <a:bodyPr/>
                    <a:lstStyle/>
                    <a:p>
                      <a:r>
                        <a:rPr lang="id-ID" dirty="0" smtClean="0"/>
                        <a:t>(Penjualan Saham Preferen)</a:t>
                      </a:r>
                    </a:p>
                  </a:txBody>
                  <a:tcPr/>
                </a:tc>
                <a:tc>
                  <a:txBody>
                    <a:bodyPr/>
                    <a:lstStyle/>
                    <a:p>
                      <a:endParaRPr lang="id-ID" dirty="0"/>
                    </a:p>
                  </a:txBody>
                  <a:tcPr/>
                </a:tc>
                <a:tc>
                  <a:txBody>
                    <a:bodyPr/>
                    <a:lstStyle/>
                    <a:p>
                      <a:endParaRPr lang="id-ID" dirty="0"/>
                    </a:p>
                  </a:txBody>
                  <a:tcPr/>
                </a:tc>
              </a:tr>
            </a:tbl>
          </a:graphicData>
        </a:graphic>
      </p:graphicFrame>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Content Placeholder 1"/>
          <p:cNvSpPr>
            <a:spLocks noGrp="1"/>
          </p:cNvSpPr>
          <p:nvPr>
            <p:ph idx="1"/>
          </p:nvPr>
        </p:nvSpPr>
        <p:spPr/>
        <p:txBody>
          <a:bodyPr/>
          <a:lstStyle/>
          <a:p>
            <a:pPr algn="just" eaLnBrk="1" hangingPunct="1">
              <a:buFont typeface="Wingdings 3" pitchFamily="18" charset="2"/>
              <a:buNone/>
            </a:pPr>
            <a:r>
              <a:rPr lang="id-ID" dirty="0" smtClean="0"/>
              <a:t>Pada tanggal 1 Agustus 2014 membeli 100 lembar obligasi PT Anda dengan normal Rp 100.000 per lembar kurs 101. Bunga Obligasi 20% setahun yang dibayar setiap 1 mei dan 1 November. Provisi dan meterai yang diperhitungkan Rp.20.000, selanjutnya obligasi dijual dengan kurs 105 dan biaya penjualan Rp 2.000 per tanggal 1 desember 2014</a:t>
            </a:r>
          </a:p>
        </p:txBody>
      </p:sp>
      <p:sp>
        <p:nvSpPr>
          <p:cNvPr id="3" name="Title 2"/>
          <p:cNvSpPr>
            <a:spLocks noGrp="1"/>
          </p:cNvSpPr>
          <p:nvPr>
            <p:ph type="title"/>
          </p:nvPr>
        </p:nvSpPr>
        <p:spPr/>
        <p:txBody>
          <a:bodyPr/>
          <a:lstStyle/>
          <a:p>
            <a:pPr eaLnBrk="1" fontAlgn="auto" hangingPunct="1">
              <a:spcAft>
                <a:spcPts val="0"/>
              </a:spcAft>
              <a:defRPr/>
            </a:pPr>
            <a:r>
              <a:rPr lang="id-ID" dirty="0" smtClean="0"/>
              <a:t>Investasi Bentuk Obligasi</a:t>
            </a:r>
            <a:endParaRPr lang="id-ID" dirty="0"/>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9458">
                                            <p:txEl>
                                              <p:pRg st="0" end="0"/>
                                            </p:txEl>
                                          </p:spTgt>
                                        </p:tgtEl>
                                        <p:attrNameLst>
                                          <p:attrName>style.visibility</p:attrName>
                                        </p:attrNameLst>
                                      </p:cBhvr>
                                      <p:to>
                                        <p:strVal val="visible"/>
                                      </p:to>
                                    </p:set>
                                    <p:animEffect transition="in" filter="fade">
                                      <p:cBhvr>
                                        <p:cTn id="7" dur="2000"/>
                                        <p:tgtEl>
                                          <p:spTgt spid="1945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381000" y="152400"/>
          <a:ext cx="8229600" cy="1752600"/>
        </p:xfrm>
        <a:graphic>
          <a:graphicData uri="http://schemas.openxmlformats.org/drawingml/2006/table">
            <a:tbl>
              <a:tblPr firstRow="1" bandRow="1">
                <a:tableStyleId>{5C22544A-7EE6-4342-B048-85BDC9FD1C3A}</a:tableStyleId>
              </a:tblPr>
              <a:tblGrid>
                <a:gridCol w="5105400"/>
                <a:gridCol w="3124200"/>
              </a:tblGrid>
              <a:tr h="370840">
                <a:tc>
                  <a:txBody>
                    <a:bodyPr/>
                    <a:lstStyle/>
                    <a:p>
                      <a:r>
                        <a:rPr lang="id-ID" dirty="0" smtClean="0"/>
                        <a:t>1. Perhitungan Harga Perolehan Obligasi</a:t>
                      </a:r>
                      <a:endParaRPr lang="id-ID" dirty="0"/>
                    </a:p>
                  </a:txBody>
                  <a:tcPr/>
                </a:tc>
                <a:tc>
                  <a:txBody>
                    <a:bodyPr/>
                    <a:lstStyle/>
                    <a:p>
                      <a:endParaRPr lang="id-ID"/>
                    </a:p>
                  </a:txBody>
                  <a:tcPr/>
                </a:tc>
              </a:tr>
              <a:tr h="370840">
                <a:tc>
                  <a:txBody>
                    <a:bodyPr/>
                    <a:lstStyle/>
                    <a:p>
                      <a:r>
                        <a:rPr lang="id-ID" dirty="0" smtClean="0"/>
                        <a:t>Harga Kurs =101/100 x 100</a:t>
                      </a:r>
                      <a:r>
                        <a:rPr lang="id-ID" baseline="0" dirty="0" smtClean="0"/>
                        <a:t> lembar x Rp.100.000</a:t>
                      </a:r>
                      <a:endParaRPr lang="id-ID" dirty="0"/>
                    </a:p>
                  </a:txBody>
                  <a:tcPr/>
                </a:tc>
                <a:tc>
                  <a:txBody>
                    <a:bodyPr/>
                    <a:lstStyle/>
                    <a:p>
                      <a:r>
                        <a:rPr lang="id-ID" dirty="0" smtClean="0"/>
                        <a:t>Rp 10.100.000</a:t>
                      </a:r>
                      <a:endParaRPr lang="id-ID" dirty="0"/>
                    </a:p>
                  </a:txBody>
                  <a:tcPr/>
                </a:tc>
              </a:tr>
              <a:tr h="370840">
                <a:tc>
                  <a:txBody>
                    <a:bodyPr/>
                    <a:lstStyle/>
                    <a:p>
                      <a:r>
                        <a:rPr lang="id-ID" dirty="0" smtClean="0"/>
                        <a:t>Biaya Provisi dan meterai</a:t>
                      </a:r>
                      <a:endParaRPr lang="id-ID" dirty="0"/>
                    </a:p>
                  </a:txBody>
                  <a:tcPr/>
                </a:tc>
                <a:tc>
                  <a:txBody>
                    <a:bodyPr/>
                    <a:lstStyle/>
                    <a:p>
                      <a:r>
                        <a:rPr lang="id-ID" dirty="0" smtClean="0"/>
                        <a:t>Rp        20.000</a:t>
                      </a:r>
                      <a:endParaRPr lang="id-ID" dirty="0"/>
                    </a:p>
                  </a:txBody>
                  <a:tcPr>
                    <a:lnB w="12700" cap="flat" cmpd="sng" algn="ctr">
                      <a:solidFill>
                        <a:schemeClr val="tx1"/>
                      </a:solidFill>
                      <a:prstDash val="solid"/>
                      <a:round/>
                      <a:headEnd type="none" w="med" len="med"/>
                      <a:tailEnd type="none" w="med" len="med"/>
                    </a:lnB>
                  </a:tcPr>
                </a:tc>
              </a:tr>
              <a:tr h="370840">
                <a:tc>
                  <a:txBody>
                    <a:bodyPr/>
                    <a:lstStyle/>
                    <a:p>
                      <a:r>
                        <a:rPr lang="id-ID" dirty="0" smtClean="0"/>
                        <a:t>Harga Perolehan</a:t>
                      </a:r>
                      <a:endParaRPr lang="id-ID" dirty="0"/>
                    </a:p>
                  </a:txBody>
                  <a:tcPr/>
                </a:tc>
                <a:tc>
                  <a:txBody>
                    <a:bodyPr/>
                    <a:lstStyle/>
                    <a:p>
                      <a:r>
                        <a:rPr lang="id-ID" dirty="0" smtClean="0"/>
                        <a:t>Rp</a:t>
                      </a:r>
                      <a:r>
                        <a:rPr lang="id-ID" baseline="0" dirty="0" smtClean="0"/>
                        <a:t> 10.120.000</a:t>
                      </a:r>
                      <a:endParaRPr lang="id-ID" dirty="0"/>
                    </a:p>
                  </a:txBody>
                  <a:tcPr>
                    <a:lnT w="12700" cap="flat" cmpd="sng" algn="ctr">
                      <a:solidFill>
                        <a:schemeClr val="tx1"/>
                      </a:solidFill>
                      <a:prstDash val="solid"/>
                      <a:round/>
                      <a:headEnd type="none" w="med" len="med"/>
                      <a:tailEnd type="none" w="med" len="med"/>
                    </a:lnT>
                  </a:tcPr>
                </a:tc>
              </a:tr>
            </a:tbl>
          </a:graphicData>
        </a:graphic>
      </p:graphicFrame>
      <p:graphicFrame>
        <p:nvGraphicFramePr>
          <p:cNvPr id="5" name="Table 4"/>
          <p:cNvGraphicFramePr>
            <a:graphicFrameLocks noGrp="1"/>
          </p:cNvGraphicFramePr>
          <p:nvPr/>
        </p:nvGraphicFramePr>
        <p:xfrm>
          <a:off x="457200" y="2133600"/>
          <a:ext cx="8153400" cy="1010920"/>
        </p:xfrm>
        <a:graphic>
          <a:graphicData uri="http://schemas.openxmlformats.org/drawingml/2006/table">
            <a:tbl>
              <a:tblPr firstRow="1" bandRow="1">
                <a:tableStyleId>{5C22544A-7EE6-4342-B048-85BDC9FD1C3A}</a:tableStyleId>
              </a:tblPr>
              <a:tblGrid>
                <a:gridCol w="4178617"/>
                <a:gridCol w="3974783"/>
              </a:tblGrid>
              <a:tr h="370840">
                <a:tc>
                  <a:txBody>
                    <a:bodyPr/>
                    <a:lstStyle/>
                    <a:p>
                      <a:r>
                        <a:rPr lang="id-ID" dirty="0" smtClean="0"/>
                        <a:t>2. Bunga Berjalan</a:t>
                      </a:r>
                      <a:endParaRPr lang="id-ID" dirty="0"/>
                    </a:p>
                  </a:txBody>
                  <a:tcPr/>
                </a:tc>
                <a:tc>
                  <a:txBody>
                    <a:bodyPr/>
                    <a:lstStyle/>
                    <a:p>
                      <a:endParaRPr lang="id-ID" dirty="0"/>
                    </a:p>
                  </a:txBody>
                  <a:tcPr/>
                </a:tc>
              </a:tr>
              <a:tr h="370840">
                <a:tc>
                  <a:txBody>
                    <a:bodyPr/>
                    <a:lstStyle/>
                    <a:p>
                      <a:r>
                        <a:rPr lang="id-ID" dirty="0" smtClean="0"/>
                        <a:t>(1 Mei s.d. 1 Agustus)</a:t>
                      </a:r>
                      <a:endParaRPr lang="id-ID" dirty="0"/>
                    </a:p>
                  </a:txBody>
                  <a:tcPr/>
                </a:tc>
                <a:tc>
                  <a:txBody>
                    <a:bodyPr/>
                    <a:lstStyle/>
                    <a:p>
                      <a:r>
                        <a:rPr lang="id-ID" dirty="0" smtClean="0"/>
                        <a:t>3/12 x 20% x Rp 10.000.000</a:t>
                      </a:r>
                    </a:p>
                    <a:p>
                      <a:r>
                        <a:rPr lang="id-ID" dirty="0" smtClean="0"/>
                        <a:t>= Rp 500.000</a:t>
                      </a:r>
                      <a:endParaRPr lang="id-ID" dirty="0"/>
                    </a:p>
                  </a:txBody>
                  <a:tcPr/>
                </a:tc>
              </a:tr>
            </a:tbl>
          </a:graphicData>
        </a:graphic>
      </p:graphicFrame>
      <p:graphicFrame>
        <p:nvGraphicFramePr>
          <p:cNvPr id="6" name="Table 5"/>
          <p:cNvGraphicFramePr>
            <a:graphicFrameLocks noGrp="1"/>
          </p:cNvGraphicFramePr>
          <p:nvPr/>
        </p:nvGraphicFramePr>
        <p:xfrm>
          <a:off x="533400" y="3352800"/>
          <a:ext cx="8153400" cy="1010920"/>
        </p:xfrm>
        <a:graphic>
          <a:graphicData uri="http://schemas.openxmlformats.org/drawingml/2006/table">
            <a:tbl>
              <a:tblPr firstRow="1" bandRow="1">
                <a:tableStyleId>{5C22544A-7EE6-4342-B048-85BDC9FD1C3A}</a:tableStyleId>
              </a:tblPr>
              <a:tblGrid>
                <a:gridCol w="4178617"/>
                <a:gridCol w="3974783"/>
              </a:tblGrid>
              <a:tr h="370840">
                <a:tc>
                  <a:txBody>
                    <a:bodyPr/>
                    <a:lstStyle/>
                    <a:p>
                      <a:r>
                        <a:rPr lang="id-ID" dirty="0" smtClean="0"/>
                        <a:t>3. Bunga</a:t>
                      </a:r>
                      <a:r>
                        <a:rPr lang="id-ID" baseline="0" dirty="0" smtClean="0"/>
                        <a:t> yang diperoleh sejak</a:t>
                      </a:r>
                      <a:endParaRPr lang="id-ID" dirty="0"/>
                    </a:p>
                  </a:txBody>
                  <a:tcPr/>
                </a:tc>
                <a:tc>
                  <a:txBody>
                    <a:bodyPr/>
                    <a:lstStyle/>
                    <a:p>
                      <a:endParaRPr lang="id-ID" dirty="0"/>
                    </a:p>
                  </a:txBody>
                  <a:tcPr/>
                </a:tc>
              </a:tr>
              <a:tr h="370840">
                <a:tc>
                  <a:txBody>
                    <a:bodyPr/>
                    <a:lstStyle/>
                    <a:p>
                      <a:r>
                        <a:rPr lang="id-ID" dirty="0" smtClean="0"/>
                        <a:t>(1 Mei s.d. 1 November)</a:t>
                      </a:r>
                      <a:endParaRPr lang="id-ID" dirty="0"/>
                    </a:p>
                  </a:txBody>
                  <a:tcPr/>
                </a:tc>
                <a:tc>
                  <a:txBody>
                    <a:bodyPr/>
                    <a:lstStyle/>
                    <a:p>
                      <a:r>
                        <a:rPr lang="id-ID" dirty="0" smtClean="0"/>
                        <a:t>6/12 x 20% x Rp 10.000.000</a:t>
                      </a:r>
                    </a:p>
                    <a:p>
                      <a:r>
                        <a:rPr lang="id-ID" dirty="0" smtClean="0"/>
                        <a:t>= Rp 1.000.000</a:t>
                      </a:r>
                      <a:endParaRPr lang="id-ID" dirty="0"/>
                    </a:p>
                  </a:txBody>
                  <a:tcPr/>
                </a:tc>
              </a:tr>
            </a:tbl>
          </a:graphicData>
        </a:graphic>
      </p:graphicFrame>
      <p:graphicFrame>
        <p:nvGraphicFramePr>
          <p:cNvPr id="7" name="Table 6"/>
          <p:cNvGraphicFramePr>
            <a:graphicFrameLocks noGrp="1"/>
          </p:cNvGraphicFramePr>
          <p:nvPr/>
        </p:nvGraphicFramePr>
        <p:xfrm>
          <a:off x="609600" y="4648200"/>
          <a:ext cx="8077200" cy="1483360"/>
        </p:xfrm>
        <a:graphic>
          <a:graphicData uri="http://schemas.openxmlformats.org/drawingml/2006/table">
            <a:tbl>
              <a:tblPr firstRow="1" bandRow="1">
                <a:tableStyleId>{5C22544A-7EE6-4342-B048-85BDC9FD1C3A}</a:tableStyleId>
              </a:tblPr>
              <a:tblGrid>
                <a:gridCol w="5410200"/>
                <a:gridCol w="2667000"/>
              </a:tblGrid>
              <a:tr h="370840">
                <a:tc>
                  <a:txBody>
                    <a:bodyPr/>
                    <a:lstStyle/>
                    <a:p>
                      <a:r>
                        <a:rPr lang="id-ID" dirty="0" smtClean="0"/>
                        <a:t>4.</a:t>
                      </a:r>
                      <a:r>
                        <a:rPr lang="id-ID" baseline="0" dirty="0" smtClean="0"/>
                        <a:t> </a:t>
                      </a:r>
                      <a:r>
                        <a:rPr lang="id-ID" dirty="0" smtClean="0"/>
                        <a:t>Perhitungan Hasil Penjualan</a:t>
                      </a:r>
                      <a:endParaRPr lang="id-ID" dirty="0"/>
                    </a:p>
                  </a:txBody>
                  <a:tcPr/>
                </a:tc>
                <a:tc>
                  <a:txBody>
                    <a:bodyPr/>
                    <a:lstStyle/>
                    <a:p>
                      <a:endParaRPr lang="id-ID" dirty="0"/>
                    </a:p>
                  </a:txBody>
                  <a:tcPr/>
                </a:tc>
              </a:tr>
              <a:tr h="370840">
                <a:tc>
                  <a:txBody>
                    <a:bodyPr/>
                    <a:lstStyle/>
                    <a:p>
                      <a:r>
                        <a:rPr lang="id-ID" dirty="0" smtClean="0"/>
                        <a:t>Harga Kurs=105/100 x Rp.10.000.000</a:t>
                      </a:r>
                      <a:endParaRPr lang="id-ID" dirty="0"/>
                    </a:p>
                  </a:txBody>
                  <a:tcPr/>
                </a:tc>
                <a:tc>
                  <a:txBody>
                    <a:bodyPr/>
                    <a:lstStyle/>
                    <a:p>
                      <a:r>
                        <a:rPr lang="id-ID" dirty="0" smtClean="0"/>
                        <a:t>Rp 10.500.000</a:t>
                      </a:r>
                      <a:endParaRPr lang="id-ID" dirty="0"/>
                    </a:p>
                  </a:txBody>
                  <a:tcPr/>
                </a:tc>
              </a:tr>
              <a:tr h="370840">
                <a:tc>
                  <a:txBody>
                    <a:bodyPr/>
                    <a:lstStyle/>
                    <a:p>
                      <a:r>
                        <a:rPr lang="id-ID" dirty="0" smtClean="0"/>
                        <a:t>Biaya</a:t>
                      </a:r>
                      <a:r>
                        <a:rPr lang="id-ID" baseline="0" dirty="0" smtClean="0"/>
                        <a:t> Penjualan</a:t>
                      </a:r>
                      <a:endParaRPr lang="id-ID" dirty="0"/>
                    </a:p>
                  </a:txBody>
                  <a:tcPr/>
                </a:tc>
                <a:tc>
                  <a:txBody>
                    <a:bodyPr/>
                    <a:lstStyle/>
                    <a:p>
                      <a:r>
                        <a:rPr lang="id-ID" dirty="0" smtClean="0"/>
                        <a:t>Rp         20.000</a:t>
                      </a:r>
                      <a:endParaRPr lang="id-ID" dirty="0"/>
                    </a:p>
                  </a:txBody>
                  <a:tcPr>
                    <a:lnB w="12700" cap="flat" cmpd="sng" algn="ctr">
                      <a:solidFill>
                        <a:schemeClr val="tx1"/>
                      </a:solidFill>
                      <a:prstDash val="solid"/>
                      <a:round/>
                      <a:headEnd type="none" w="med" len="med"/>
                      <a:tailEnd type="none" w="med" len="med"/>
                    </a:lnB>
                  </a:tcPr>
                </a:tc>
              </a:tr>
              <a:tr h="370840">
                <a:tc>
                  <a:txBody>
                    <a:bodyPr/>
                    <a:lstStyle/>
                    <a:p>
                      <a:r>
                        <a:rPr lang="id-ID" dirty="0" smtClean="0"/>
                        <a:t>Hasil penjualan</a:t>
                      </a:r>
                      <a:endParaRPr lang="id-ID" dirty="0"/>
                    </a:p>
                  </a:txBody>
                  <a:tcPr/>
                </a:tc>
                <a:tc>
                  <a:txBody>
                    <a:bodyPr/>
                    <a:lstStyle/>
                    <a:p>
                      <a:r>
                        <a:rPr lang="id-ID" dirty="0" smtClean="0"/>
                        <a:t>Rp  10.480.000</a:t>
                      </a:r>
                      <a:endParaRPr lang="id-ID" dirty="0"/>
                    </a:p>
                  </a:txBody>
                  <a:tcPr>
                    <a:lnT w="12700" cap="flat" cmpd="sng" algn="ctr">
                      <a:solidFill>
                        <a:schemeClr val="tx1"/>
                      </a:solidFill>
                      <a:prstDash val="solid"/>
                      <a:round/>
                      <a:headEnd type="none" w="med" len="med"/>
                      <a:tailEnd type="none" w="med" len="med"/>
                    </a:lnT>
                  </a:tcPr>
                </a:tc>
              </a:tr>
            </a:tbl>
          </a:graphicData>
        </a:graphic>
      </p:graphicFrame>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20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481138"/>
          <a:ext cx="8229600" cy="741680"/>
        </p:xfrm>
        <a:graphic>
          <a:graphicData uri="http://schemas.openxmlformats.org/drawingml/2006/table">
            <a:tbl>
              <a:tblPr firstRow="1" bandRow="1">
                <a:tableStyleId>{5C22544A-7EE6-4342-B048-85BDC9FD1C3A}</a:tableStyleId>
              </a:tblPr>
              <a:tblGrid>
                <a:gridCol w="2286000"/>
                <a:gridCol w="5943600"/>
              </a:tblGrid>
              <a:tr h="370840">
                <a:tc>
                  <a:txBody>
                    <a:bodyPr/>
                    <a:lstStyle/>
                    <a:p>
                      <a:r>
                        <a:rPr lang="id-ID" dirty="0" smtClean="0"/>
                        <a:t>5. Rugi Penjualan</a:t>
                      </a:r>
                      <a:endParaRPr lang="id-ID" dirty="0"/>
                    </a:p>
                  </a:txBody>
                  <a:tcPr/>
                </a:tc>
                <a:tc>
                  <a:txBody>
                    <a:bodyPr/>
                    <a:lstStyle/>
                    <a:p>
                      <a:r>
                        <a:rPr lang="id-ID" dirty="0" smtClean="0"/>
                        <a:t>Rp</a:t>
                      </a:r>
                      <a:r>
                        <a:rPr lang="id-ID" baseline="0" dirty="0" smtClean="0"/>
                        <a:t> 10.620.000 – Rp 10.480.000= Rp 140.000</a:t>
                      </a:r>
                      <a:endParaRPr lang="id-ID" dirty="0"/>
                    </a:p>
                  </a:txBody>
                  <a:tcPr/>
                </a:tc>
              </a:tr>
              <a:tr h="370840">
                <a:tc>
                  <a:txBody>
                    <a:bodyPr/>
                    <a:lstStyle/>
                    <a:p>
                      <a:endParaRPr lang="id-ID" dirty="0"/>
                    </a:p>
                  </a:txBody>
                  <a:tcPr/>
                </a:tc>
                <a:tc>
                  <a:txBody>
                    <a:bodyPr/>
                    <a:lstStyle/>
                    <a:p>
                      <a:endParaRPr lang="id-ID" dirty="0"/>
                    </a:p>
                  </a:txBody>
                  <a:tcPr/>
                </a:tc>
              </a:tr>
            </a:tbl>
          </a:graphicData>
        </a:graphic>
      </p:graphicFrame>
      <p:graphicFrame>
        <p:nvGraphicFramePr>
          <p:cNvPr id="5" name="Content Placeholder 3"/>
          <p:cNvGraphicFramePr>
            <a:graphicFrameLocks/>
          </p:cNvGraphicFramePr>
          <p:nvPr/>
        </p:nvGraphicFramePr>
        <p:xfrm>
          <a:off x="457200" y="2438400"/>
          <a:ext cx="8229600" cy="1010920"/>
        </p:xfrm>
        <a:graphic>
          <a:graphicData uri="http://schemas.openxmlformats.org/drawingml/2006/table">
            <a:tbl>
              <a:tblPr firstRow="1" bandRow="1">
                <a:tableStyleId>{5C22544A-7EE6-4342-B048-85BDC9FD1C3A}</a:tableStyleId>
              </a:tblPr>
              <a:tblGrid>
                <a:gridCol w="3962400"/>
                <a:gridCol w="4267200"/>
              </a:tblGrid>
              <a:tr h="370840">
                <a:tc>
                  <a:txBody>
                    <a:bodyPr/>
                    <a:lstStyle/>
                    <a:p>
                      <a:r>
                        <a:rPr lang="id-ID" dirty="0" smtClean="0"/>
                        <a:t>6. Bunga Berjalan 1 November s.d 31 Desember</a:t>
                      </a:r>
                      <a:endParaRPr lang="id-ID" dirty="0"/>
                    </a:p>
                  </a:txBody>
                  <a:tcPr/>
                </a:tc>
                <a:tc>
                  <a:txBody>
                    <a:bodyPr/>
                    <a:lstStyle/>
                    <a:p>
                      <a:r>
                        <a:rPr lang="id-ID" dirty="0" smtClean="0"/>
                        <a:t>1/6 x Rp 1.000.000=</a:t>
                      </a:r>
                      <a:r>
                        <a:rPr lang="id-ID" baseline="0" dirty="0" smtClean="0"/>
                        <a:t> Rp 166.666</a:t>
                      </a:r>
                      <a:endParaRPr lang="id-ID" dirty="0"/>
                    </a:p>
                  </a:txBody>
                  <a:tcPr/>
                </a:tc>
              </a:tr>
              <a:tr h="370840">
                <a:tc>
                  <a:txBody>
                    <a:bodyPr/>
                    <a:lstStyle/>
                    <a:p>
                      <a:endParaRPr lang="id-ID" dirty="0"/>
                    </a:p>
                  </a:txBody>
                  <a:tcPr/>
                </a:tc>
                <a:tc>
                  <a:txBody>
                    <a:bodyPr/>
                    <a:lstStyle/>
                    <a:p>
                      <a:endParaRPr lang="id-ID" dirty="0"/>
                    </a:p>
                  </a:txBody>
                  <a:tcPr/>
                </a:tc>
              </a:tr>
            </a:tbl>
          </a:graphicData>
        </a:graphic>
      </p:graphicFrame>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Content Placeholder 1"/>
          <p:cNvSpPr>
            <a:spLocks noGrp="1"/>
          </p:cNvSpPr>
          <p:nvPr>
            <p:ph idx="1"/>
          </p:nvPr>
        </p:nvSpPr>
        <p:spPr>
          <a:xfrm>
            <a:off x="457200" y="838200"/>
            <a:ext cx="8229600" cy="5168900"/>
          </a:xfrm>
        </p:spPr>
        <p:txBody>
          <a:bodyPr/>
          <a:lstStyle/>
          <a:p>
            <a:pPr algn="just" eaLnBrk="1" hangingPunct="1"/>
            <a:r>
              <a:rPr lang="id-ID" sz="2500" dirty="0" smtClean="0"/>
              <a:t>Prinsip yang berlaku dalam akuntansi komersial diikuti juga dalam akuntansi pajak. Memang undang-undang pajak tidak mengatur tersendiri secara terperinci yang berkaitan dengan investasi jangka pendek dan jangka panjang</a:t>
            </a:r>
          </a:p>
          <a:p>
            <a:pPr algn="just" eaLnBrk="1" hangingPunct="1">
              <a:buNone/>
            </a:pPr>
            <a:endParaRPr lang="id-ID" sz="2500" dirty="0" smtClean="0"/>
          </a:p>
          <a:p>
            <a:pPr algn="just" eaLnBrk="1" hangingPunct="1"/>
            <a:r>
              <a:rPr lang="id-ID" sz="2500" dirty="0" smtClean="0"/>
              <a:t>Investasi jangka pendek dapat berbentuk surat berharga atau disebutnya sekuritas. Sekuritas ini mudah untuk diperjualbelikan. Perusahaan umumnya membeli sekuritas ini bukan semata-mata bertujuan untuk mencari keuntungan dari fluktuasi harga, tetapi lebih pada tujuan untuk memanfaatkan dana yang tidak digunakan</a:t>
            </a:r>
          </a:p>
        </p:txBody>
      </p:sp>
      <p:sp>
        <p:nvSpPr>
          <p:cNvPr id="3" name="Title 2"/>
          <p:cNvSpPr>
            <a:spLocks noGrp="1"/>
          </p:cNvSpPr>
          <p:nvPr>
            <p:ph type="title"/>
          </p:nvPr>
        </p:nvSpPr>
        <p:spPr>
          <a:xfrm>
            <a:off x="457200" y="274638"/>
            <a:ext cx="8229600" cy="563562"/>
          </a:xfrm>
        </p:spPr>
        <p:txBody>
          <a:bodyPr>
            <a:normAutofit fontScale="90000"/>
          </a:bodyPr>
          <a:lstStyle/>
          <a:p>
            <a:pPr eaLnBrk="1" fontAlgn="auto" hangingPunct="1">
              <a:spcAft>
                <a:spcPts val="0"/>
              </a:spcAft>
              <a:defRPr/>
            </a:pPr>
            <a:r>
              <a:rPr lang="id-ID" dirty="0" smtClean="0"/>
              <a:t>Akuntansi Pajak</a:t>
            </a:r>
            <a:endParaRPr lang="id-ID"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Concourse</Template>
  <TotalTime>810</TotalTime>
  <Words>687</Words>
  <Application>Microsoft Office PowerPoint</Application>
  <PresentationFormat>On-screen Show (4:3)</PresentationFormat>
  <Paragraphs>107</Paragraphs>
  <Slides>11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11</vt:i4>
      </vt:variant>
    </vt:vector>
  </HeadingPairs>
  <TitlesOfParts>
    <vt:vector size="19" baseType="lpstr">
      <vt:lpstr>Calibri</vt:lpstr>
      <vt:lpstr>Lucida Sans Unicode</vt:lpstr>
      <vt:lpstr>Times New Roman</vt:lpstr>
      <vt:lpstr>Verdana</vt:lpstr>
      <vt:lpstr>Wingdings</vt:lpstr>
      <vt:lpstr>Wingdings 2</vt:lpstr>
      <vt:lpstr>Wingdings 3</vt:lpstr>
      <vt:lpstr>Concourse</vt:lpstr>
      <vt:lpstr>Pertemuan 9</vt:lpstr>
      <vt:lpstr>Investasi Saham</vt:lpstr>
      <vt:lpstr>PowerPoint Presentation</vt:lpstr>
      <vt:lpstr>PowerPoint Presentation</vt:lpstr>
      <vt:lpstr>PowerPoint Presentation</vt:lpstr>
      <vt:lpstr>Investasi Bentuk Obligasi</vt:lpstr>
      <vt:lpstr>PowerPoint Presentation</vt:lpstr>
      <vt:lpstr>PowerPoint Presentation</vt:lpstr>
      <vt:lpstr>Akuntansi Pajak</vt:lpstr>
      <vt:lpstr>PowerPoint Presentation</vt:lpstr>
      <vt:lpstr>Investasi Jangka Panjang  Dalam Saham</vt:lpstr>
    </vt:vector>
  </TitlesOfParts>
  <Company>GUNADARMA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UNIVERSITAS</dc:creator>
  <cp:lastModifiedBy>irma paramita</cp:lastModifiedBy>
  <cp:revision>42</cp:revision>
  <dcterms:created xsi:type="dcterms:W3CDTF">2004-08-31T05:03:36Z</dcterms:created>
  <dcterms:modified xsi:type="dcterms:W3CDTF">2020-01-28T22:20:38Z</dcterms:modified>
</cp:coreProperties>
</file>