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9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7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8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8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8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7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0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9143-ADBE-4335-863D-F279D848FB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A68F4-59B4-496E-98CF-B4F271BC9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7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OBLIGASI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0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Pembayaran bunga atas selembar obligasi Rp 50.000; 8% dilakukan pada tanggal 1 Februari dan 1 Agustus. Pada tanggal 8 April Obligasi tersebut dijual. Tentukan bunga berjalan obligasi tersebut 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Jawab : 1 Februari s/d 1 April = 2 x 30 = 60 hari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 April s/d 8 April                    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  7 hari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 67 hari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berjalan : I = P x r x t = Rp 50.000 x 8 % x 67/360 = Rp 744,44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575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 tanggal 20 Maret seorang investor membeli 8 lembar obligasi D Rp 10.000 pada tingkat harga penutup (tabel sebelumnya). Hitung harga pembelian total, bila pembayaran bunga obligasi pada tanggal 1 Juni dan 1 Desember 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penutup = 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8 lembar obligasi = 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Desember s/d 1 Maret = 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Maret s/d 20 Maret = </a:t>
            </a:r>
            <a:r>
              <a:rPr lang="id-ID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lvl="8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.........................</a:t>
            </a:r>
          </a:p>
          <a:p>
            <a:pPr marL="0" lvl="8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berjalan = ..........................</a:t>
            </a:r>
          </a:p>
          <a:p>
            <a:pPr marL="0" lvl="8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pembelian total = ................</a:t>
            </a:r>
            <a:r>
              <a:rPr lang="id-ID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d-I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9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Rp 10.000; 8 % ditentukan Rp 2.200 dengan jangka waktu jatuh tempo 5 tahun. Tentukan tingkat 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yield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tersebut 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tahunan = 8 % x Rp 10.000 = Rp 800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= (10.000/ 1.000) x Rp 2.200 = Rp 22.000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Tingkat current yield = Bunga tahunan/ harga pasar = (Rp 800/ Rp 22.000) x 100 % = 0,03636 = 3,64 % </a:t>
            </a:r>
          </a:p>
          <a:p>
            <a:pPr marL="457200" indent="-457200" algn="just">
              <a:buFont typeface="+mj-lt"/>
              <a:buAutoNum type="arabicPeriod" startAt="2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Taksirlah tingkat yield to maturity untuk selembar obligasi bernilai Rp 4.000.000; 15 % dengan harga Rp 1.500 dengan ketentuan enam tahun sebelum jatuh tempo ? 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Total bunga = jumlah tahun x bunga tahunan 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= 6 x (15% x Rp 4.000.000) = Rp 3.600.000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beli = harga pasar = (Rp 4.000.000/ 1.000) x Rp 1.500 = Rp 6.000.000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tahunan rata-rata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bunga + nilai nominal – harga beli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 3.600.000 + Rp 4.000.000 – Rp 6.000.000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Jumlah tahun jatuh tempo                                                   6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	                                        = Rp 266.666,67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78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Investasi rata-rata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beli + harga nominal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2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 6.000.000 + Rp 4.000.000</a:t>
            </a:r>
            <a:endParaRPr lang="id-I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2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= Rp 5.000.000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 yield to maturity = (Bunga tahunan rata-rata/ investasi rata-rata) x 100 %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= (Rp 266.666,67 / Rp 5.000.000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 100 %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=  5,3 %</a:t>
            </a:r>
          </a:p>
        </p:txBody>
      </p:sp>
    </p:spTree>
    <p:extLst>
      <p:ext uri="{BB962C8B-B14F-4D97-AF65-F5344CB8AC3E}">
        <p14:creationId xmlns:p14="http://schemas.microsoft.com/office/powerpoint/2010/main" val="2022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57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tahun sebelum jatuh tempo, obligasi bernilai Rp 10.000.000; 10% ditentukan dengan harga Rp 950. Tentukan tingkat current yield 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tahunan = 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= .......................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 current yield = .................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5759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Taksirlah tingkat yield to maturity untuk selembar obligasi bernilai Rp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6.000.000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dengan harga Rp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dengan ketentuan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sembilan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tahun sebelum jatuh tempo ? </a:t>
            </a:r>
            <a:endParaRPr lang="id-I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bunga =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 =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</a:t>
            </a:r>
            <a:r>
              <a:rPr lang="id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tahunan rata-rata = </a:t>
            </a: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Investasi rata-rata = ......................................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 Yield to maturity = ..........................</a:t>
            </a:r>
            <a:endParaRPr lang="id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6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920620"/>
            <a:ext cx="10058400" cy="818867"/>
          </a:xfrm>
        </p:spPr>
        <p:txBody>
          <a:bodyPr>
            <a:noAutofit/>
          </a:bodyPr>
          <a:lstStyle/>
          <a:p>
            <a:pPr algn="ctr"/>
            <a:r>
              <a:rPr lang="id-ID" sz="7200" b="1" dirty="0" smtClean="0"/>
              <a:t>TERIMA KASIH</a:t>
            </a:r>
            <a:endParaRPr lang="id-ID" sz="7200" b="1" dirty="0"/>
          </a:p>
        </p:txBody>
      </p:sp>
    </p:spTree>
    <p:extLst>
      <p:ext uri="{BB962C8B-B14F-4D97-AF65-F5344CB8AC3E}">
        <p14:creationId xmlns:p14="http://schemas.microsoft.com/office/powerpoint/2010/main" val="17418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Obligasi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62500" lnSpcReduction="20000"/>
          </a:bodyPr>
          <a:lstStyle/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adalah Kontrak jangka panjang antara peminjam dan yang meminjami.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Pihak yang memberi pinjaman (kreditor), sedangkan orang yang menerima pinjaman (debitor)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obligasi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 bunga atas nilai nominal obligasi pada tingkat bunga tertentu yang dibayarkan kepada kreditor. 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dapat dibeli dan dijual di pasar obligasi.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 saat jatuh tempo (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maturity date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pemegang obligasi menerima nilai nominal obligasi.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obligasi (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 quotations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adalah harga pasar sekarang dari suatu obligasi.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yang dihargai di bawah harga nominalnya dijual dengan </a:t>
            </a:r>
            <a:r>
              <a:rPr lang="id-I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potongan (</a:t>
            </a:r>
            <a:r>
              <a:rPr lang="id-ID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discount</a:t>
            </a:r>
            <a:r>
              <a:rPr lang="id-I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yang dihargai di atas harga nominalnya dijual dengan </a:t>
            </a:r>
            <a:r>
              <a:rPr lang="id-I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Obligasi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62500" lnSpcReduction="20000"/>
          </a:bodyPr>
          <a:lstStyle/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Obligasi yang dibeli diantara tanggal bunga obligasi, pembeli membayar kepada penjual sebesar bunga yang diterima dari tanggal pembayaran terakhir bunga obligasi sampai tanggal membeli obligasi.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Rumus bunga berjalan 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I = P x r x t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Keterangan 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= Bunga berjalan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= Nilai nominal obligasi yang dibeli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= Tingkat obligasi tahunan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= Waktu terakhir dari tanggal pembayaran bunga sampai dengan tanggal pembelian  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1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Obligasi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3997"/>
          </a:xfrm>
        </p:spPr>
        <p:txBody>
          <a:bodyPr>
            <a:normAutofit fontScale="70000" lnSpcReduction="20000"/>
          </a:bodyPr>
          <a:lstStyle/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, untuk 1 bulan = 30 hari, 1 tahun = 360 hari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Nilai total harga pembelian selembar obligasi yang dibeli antara tanggal bunga obligasi adalah jumlah harga pasar dan bunga obligasi accrued.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Setiap komisi untuk pialang (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broker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harus ditambahkan pada harga pembelian.</a:t>
            </a:r>
          </a:p>
          <a:p>
            <a:pPr marL="355600" indent="-3556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 pendapatan suatu investasi berupa obligasi dapat ditentukan dengan 2 cara, yaitu 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Tingkat 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yield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(%) 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(Bunga tahunan/ Harga pasar) x 100%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2. Tingkat 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yield to maturity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  <a:r>
              <a:rPr lang="id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tahunan rata-rata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 100%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Investasi rata-rata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Keterangan : Bunga tahunan rata-rata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total + nilai nominal – harga beli</a:t>
            </a:r>
            <a:endParaRPr lang="id-I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Jumlah tahun jatuh tempo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Investasi rata-rata = </a:t>
            </a:r>
            <a:r>
              <a:rPr lang="id-ID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beli + harga nominal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2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34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Obligasi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55343" y="1846263"/>
          <a:ext cx="10058401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658">
                  <a:extLst>
                    <a:ext uri="{9D8B030D-6E8A-4147-A177-3AD203B41FA5}">
                      <a16:colId xmlns:a16="http://schemas.microsoft.com/office/drawing/2014/main" xmlns="" val="3685187433"/>
                    </a:ext>
                  </a:extLst>
                </a:gridCol>
                <a:gridCol w="812778">
                  <a:extLst>
                    <a:ext uri="{9D8B030D-6E8A-4147-A177-3AD203B41FA5}">
                      <a16:colId xmlns:a16="http://schemas.microsoft.com/office/drawing/2014/main" xmlns="" val="281600971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xmlns="" val="468187593"/>
                    </a:ext>
                  </a:extLst>
                </a:gridCol>
                <a:gridCol w="846162">
                  <a:extLst>
                    <a:ext uri="{9D8B030D-6E8A-4147-A177-3AD203B41FA5}">
                      <a16:colId xmlns:a16="http://schemas.microsoft.com/office/drawing/2014/main" xmlns="" val="3215881814"/>
                    </a:ext>
                  </a:extLst>
                </a:gridCol>
                <a:gridCol w="982638">
                  <a:extLst>
                    <a:ext uri="{9D8B030D-6E8A-4147-A177-3AD203B41FA5}">
                      <a16:colId xmlns:a16="http://schemas.microsoft.com/office/drawing/2014/main" xmlns="" val="574234870"/>
                    </a:ext>
                  </a:extLst>
                </a:gridCol>
                <a:gridCol w="950073">
                  <a:extLst>
                    <a:ext uri="{9D8B030D-6E8A-4147-A177-3AD203B41FA5}">
                      <a16:colId xmlns:a16="http://schemas.microsoft.com/office/drawing/2014/main" xmlns="" val="1155810551"/>
                    </a:ext>
                  </a:extLst>
                </a:gridCol>
                <a:gridCol w="1026612">
                  <a:extLst>
                    <a:ext uri="{9D8B030D-6E8A-4147-A177-3AD203B41FA5}">
                      <a16:colId xmlns:a16="http://schemas.microsoft.com/office/drawing/2014/main" xmlns="" val="2635457757"/>
                    </a:ext>
                  </a:extLst>
                </a:gridCol>
                <a:gridCol w="1094152">
                  <a:extLst>
                    <a:ext uri="{9D8B030D-6E8A-4147-A177-3AD203B41FA5}">
                      <a16:colId xmlns:a16="http://schemas.microsoft.com/office/drawing/2014/main" xmlns="" val="3284921680"/>
                    </a:ext>
                  </a:extLst>
                </a:gridCol>
                <a:gridCol w="1166411">
                  <a:extLst>
                    <a:ext uri="{9D8B030D-6E8A-4147-A177-3AD203B41FA5}">
                      <a16:colId xmlns:a16="http://schemas.microsoft.com/office/drawing/2014/main" xmlns="" val="2231606755"/>
                    </a:ext>
                  </a:extLst>
                </a:gridCol>
                <a:gridCol w="1481165">
                  <a:extLst>
                    <a:ext uri="{9D8B030D-6E8A-4147-A177-3AD203B41FA5}">
                      <a16:colId xmlns:a16="http://schemas.microsoft.com/office/drawing/2014/main" xmlns="" val="152871340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Obligasi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Yield</a:t>
                      </a:r>
                      <a:endParaRPr lang="id-ID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Volume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Hargs Tertinggi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Harga Terendah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Harga Penutup</a:t>
                      </a:r>
                      <a:endParaRPr lang="id-ID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Perubahan Bersih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6477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Nama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Bunga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Periode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Jatuh</a:t>
                      </a:r>
                      <a:r>
                        <a:rPr lang="id-ID" baseline="0" dirty="0" smtClean="0"/>
                        <a:t> Tempo</a:t>
                      </a:r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688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A</a:t>
                      </a:r>
                    </a:p>
                    <a:p>
                      <a:r>
                        <a:rPr lang="id-ID" dirty="0" smtClean="0"/>
                        <a:t>B</a:t>
                      </a:r>
                    </a:p>
                    <a:p>
                      <a:r>
                        <a:rPr lang="id-ID" dirty="0" smtClean="0"/>
                        <a:t>C</a:t>
                      </a:r>
                    </a:p>
                    <a:p>
                      <a:r>
                        <a:rPr lang="id-ID" dirty="0" smtClean="0"/>
                        <a:t>D</a:t>
                      </a:r>
                    </a:p>
                    <a:p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</a:t>
                      </a:r>
                    </a:p>
                    <a:p>
                      <a:r>
                        <a:rPr lang="id-ID" dirty="0" smtClean="0"/>
                        <a:t>5</a:t>
                      </a:r>
                    </a:p>
                    <a:p>
                      <a:r>
                        <a:rPr lang="id-ID" dirty="0" smtClean="0"/>
                        <a:t>12</a:t>
                      </a:r>
                    </a:p>
                    <a:p>
                      <a:r>
                        <a:rPr lang="id-ID" dirty="0" smtClean="0"/>
                        <a:t>4</a:t>
                      </a:r>
                    </a:p>
                    <a:p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½ 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½ 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½ 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½ 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½ 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95</a:t>
                      </a:r>
                    </a:p>
                    <a:p>
                      <a:r>
                        <a:rPr lang="id-ID" dirty="0" smtClean="0"/>
                        <a:t>03</a:t>
                      </a:r>
                    </a:p>
                    <a:p>
                      <a:r>
                        <a:rPr lang="id-ID" dirty="0" smtClean="0"/>
                        <a:t>84</a:t>
                      </a:r>
                    </a:p>
                    <a:p>
                      <a:r>
                        <a:rPr lang="id-ID" dirty="0" smtClean="0"/>
                        <a:t>87</a:t>
                      </a:r>
                    </a:p>
                    <a:p>
                      <a:r>
                        <a:rPr lang="id-ID" dirty="0" smtClean="0"/>
                        <a:t>02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</a:t>
                      </a:r>
                    </a:p>
                    <a:p>
                      <a:r>
                        <a:rPr lang="id-ID" dirty="0" smtClean="0"/>
                        <a:t>6</a:t>
                      </a:r>
                    </a:p>
                    <a:p>
                      <a:r>
                        <a:rPr lang="id-ID" dirty="0" smtClean="0"/>
                        <a:t>10</a:t>
                      </a:r>
                    </a:p>
                    <a:p>
                      <a:r>
                        <a:rPr lang="id-ID" dirty="0" smtClean="0"/>
                        <a:t>5</a:t>
                      </a:r>
                    </a:p>
                    <a:p>
                      <a:r>
                        <a:rPr lang="id-ID" dirty="0" smtClean="0"/>
                        <a:t>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20</a:t>
                      </a:r>
                    </a:p>
                    <a:p>
                      <a:r>
                        <a:rPr lang="id-ID" dirty="0" smtClean="0"/>
                        <a:t>48</a:t>
                      </a:r>
                    </a:p>
                    <a:p>
                      <a:r>
                        <a:rPr lang="id-ID" dirty="0" smtClean="0"/>
                        <a:t>18</a:t>
                      </a:r>
                    </a:p>
                    <a:p>
                      <a:r>
                        <a:rPr lang="id-ID" dirty="0" smtClean="0"/>
                        <a:t>60</a:t>
                      </a:r>
                    </a:p>
                    <a:p>
                      <a:r>
                        <a:rPr lang="id-ID" dirty="0" smtClean="0"/>
                        <a:t>102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1.200</a:t>
                      </a:r>
                    </a:p>
                    <a:p>
                      <a:r>
                        <a:rPr lang="id-ID" dirty="0" smtClean="0"/>
                        <a:t>950</a:t>
                      </a:r>
                    </a:p>
                    <a:p>
                      <a:r>
                        <a:rPr lang="id-ID" dirty="0" smtClean="0"/>
                        <a:t>1.460</a:t>
                      </a:r>
                    </a:p>
                    <a:p>
                      <a:r>
                        <a:rPr lang="id-ID" dirty="0" smtClean="0"/>
                        <a:t>880</a:t>
                      </a:r>
                    </a:p>
                    <a:p>
                      <a:r>
                        <a:rPr lang="id-ID" dirty="0" smtClean="0"/>
                        <a:t>1.450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1.050</a:t>
                      </a:r>
                    </a:p>
                    <a:p>
                      <a:r>
                        <a:rPr lang="id-ID" dirty="0" smtClean="0"/>
                        <a:t>850</a:t>
                      </a:r>
                    </a:p>
                    <a:p>
                      <a:r>
                        <a:rPr lang="id-ID" dirty="0" smtClean="0"/>
                        <a:t>1.250</a:t>
                      </a:r>
                    </a:p>
                    <a:p>
                      <a:r>
                        <a:rPr lang="id-ID" dirty="0" smtClean="0"/>
                        <a:t>800</a:t>
                      </a:r>
                    </a:p>
                    <a:p>
                      <a:r>
                        <a:rPr lang="id-ID" dirty="0" smtClean="0"/>
                        <a:t>1.400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1.125</a:t>
                      </a:r>
                    </a:p>
                    <a:p>
                      <a:r>
                        <a:rPr lang="id-ID" dirty="0" smtClean="0"/>
                        <a:t>900</a:t>
                      </a:r>
                    </a:p>
                    <a:p>
                      <a:r>
                        <a:rPr lang="id-ID" dirty="0" smtClean="0"/>
                        <a:t>1.250</a:t>
                      </a:r>
                    </a:p>
                    <a:p>
                      <a:r>
                        <a:rPr lang="id-ID" dirty="0" smtClean="0"/>
                        <a:t>820</a:t>
                      </a:r>
                    </a:p>
                    <a:p>
                      <a:r>
                        <a:rPr lang="id-ID" dirty="0" smtClean="0"/>
                        <a:t>1.400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+40</a:t>
                      </a:r>
                    </a:p>
                    <a:p>
                      <a:r>
                        <a:rPr lang="id-ID" dirty="0" smtClean="0"/>
                        <a:t>+125</a:t>
                      </a:r>
                    </a:p>
                    <a:p>
                      <a:r>
                        <a:rPr lang="id-ID" dirty="0" smtClean="0"/>
                        <a:t>-20</a:t>
                      </a:r>
                    </a:p>
                    <a:p>
                      <a:r>
                        <a:rPr lang="id-ID" dirty="0" smtClean="0"/>
                        <a:t>+33</a:t>
                      </a:r>
                    </a:p>
                    <a:p>
                      <a:r>
                        <a:rPr lang="id-ID" dirty="0" smtClean="0"/>
                        <a:t>+25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69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86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sebuah obligasi A pada Tabel sebelumnya bernilai Rp 40.000 pada tingkat harga penutup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empat buah obligasi D bernilai Rp 2.000 berdasarkan harga penutup sebelumnya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sebuah obligasi C Rp 50.000 pada harga terendah ?</a:t>
            </a:r>
          </a:p>
          <a:p>
            <a:pPr algn="just"/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6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Jawaban 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sebuah obligasi A pada Tabel sebelumnya bernilai Rp 40.000 pada tingkat harga penutup ?</a:t>
            </a:r>
          </a:p>
          <a:p>
            <a:pPr algn="just"/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Harga penutup = Rp 1.125</a:t>
            </a:r>
          </a:p>
          <a:p>
            <a:pPr lvl="1" algn="just"/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sebuah obligasi Rp 40.000 = Rp 40.000 / 1.000 x Rp 1.125 = Rp 45.000	</a:t>
            </a:r>
          </a:p>
          <a:p>
            <a:pPr marL="450850" lvl="1" indent="-450850" algn="just">
              <a:buFont typeface="+mj-lt"/>
              <a:buAutoNum type="arabicPeriod" startAt="2"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empat buah obligasi D bernilai Rp 2.000 berdasarkan harga penutup sebelumnya ?</a:t>
            </a:r>
          </a:p>
          <a:p>
            <a:pPr marL="450850" lvl="1" indent="-450850" algn="just">
              <a:buNone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penutup sebelumnya = harga penutup – perubahan bersih</a:t>
            </a:r>
          </a:p>
          <a:p>
            <a:pPr marL="450850" lvl="1" indent="-450850" algn="just">
              <a:buNone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= Rp 820 – Rp 33 = Rp 787</a:t>
            </a:r>
          </a:p>
          <a:p>
            <a:pPr marL="450850" lvl="1" indent="-450850" algn="just">
              <a:buNone/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Harga pasar 4 buah obligasi D Rp 2.000 = 4 x (Rp 2.000/ 1.000) x Rp 787 = Rp 6.296</a:t>
            </a:r>
          </a:p>
          <a:p>
            <a:pPr marL="457200" indent="-457200" algn="just">
              <a:buFont typeface="+mj-lt"/>
              <a:buAutoNum type="arabicPeriod" startAt="3"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</a:t>
            </a: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pasar sebuah obligasi C Rp 50.000 pada harga terendah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obligasi C terendah = Rp 1.250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= Rp 50.000/ 1.000 x Rp 1.250 = Rp 62.5000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sebuah obligasi A pada Tabel sebelumnya bernilai Rp 40.000 pada tingkat harga penutup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empat buah obligasi D bernilai Rp 2.000 berdasarkan harga penutup sebelumnya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harga pasar sebuah obligasi C Rp 50.000 pada harga terendah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Berapa bunga obligasi akan dibayar setengah tahunan kepada investor yang memiliki enam lembar obligasi E Rp 10.000 pada tabel sebelumnya 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premium atas selembar obligasi A Rp 10.000 pada harga tinggi (tabel sebelumnya)?</a:t>
            </a:r>
          </a:p>
          <a:p>
            <a:pPr marL="450850" indent="-450850" algn="just">
              <a:buFont typeface="+mj-lt"/>
              <a:buAutoNum type="arabicPeriod"/>
              <a:tabLst>
                <a:tab pos="450850" algn="l"/>
              </a:tabLst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discount atas selembar obligasi B Rp 20.000 pada harga terendah (tabel sebelumnya) ?</a:t>
            </a:r>
          </a:p>
          <a:p>
            <a:pPr algn="just"/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Jawaban Contoh Soal Obligasi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just">
              <a:buFont typeface="+mj-lt"/>
              <a:buAutoNum type="arabicPeriod" startAt="4"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Berapa bunga obligasi akan dibayar setengah tahunan kepada investor yang memiliki enam lembar obligasi E Rp 10.000 pada tabel sebelumnya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setengah tahunan selembar obligasi E = ................................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Bunga setengah tahunan enam lembar obligasi E = ..........................</a:t>
            </a:r>
          </a:p>
          <a:p>
            <a:pPr marL="457200" indent="-457200" algn="just">
              <a:buFont typeface="+mj-lt"/>
              <a:buAutoNum type="arabicPeriod" startAt="5"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premium atas selembar obligasi A Rp 10.000 pada harga tinggi (tabel sebelumnya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tertinggi obligasi = 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= .......................................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 = ............................................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6"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discount atas selembar obligasi B Rp 20.000 pada harga terendah (tabel sebelumnya)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terendah obligasi = 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Harga pasar = .......................................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id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Discount = .............................................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6"/>
              <a:tabLst>
                <a:tab pos="450850" algn="l"/>
              </a:tabLst>
            </a:pPr>
            <a:endParaRPr lang="id-I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 startAt="6"/>
              <a:tabLst>
                <a:tab pos="450850" algn="l"/>
              </a:tabLst>
            </a:pP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843</Words>
  <Application>Microsoft Office PowerPoint</Application>
  <PresentationFormat>Widescreen</PresentationFormat>
  <Paragraphs>180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Pertemuan 6</vt:lpstr>
      <vt:lpstr>Obligasi</vt:lpstr>
      <vt:lpstr>Obligasi</vt:lpstr>
      <vt:lpstr>Obligasi</vt:lpstr>
      <vt:lpstr>Contoh Soal Obligasi</vt:lpstr>
      <vt:lpstr>Contoh Soal Obligasi</vt:lpstr>
      <vt:lpstr>Jawaban Contoh Soal Obligasi</vt:lpstr>
      <vt:lpstr>Latihan Soal Obligasi</vt:lpstr>
      <vt:lpstr>Jawaban Contoh Soal Obligasi</vt:lpstr>
      <vt:lpstr>Contoh Soal Obligasi</vt:lpstr>
      <vt:lpstr>Latihan Soal Obligasi</vt:lpstr>
      <vt:lpstr>Contoh Soal Obligasi</vt:lpstr>
      <vt:lpstr>Contoh Soal Obligasi</vt:lpstr>
      <vt:lpstr>Latihan Soal Obligasi</vt:lpstr>
      <vt:lpstr>Latihan Soal Obligasi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6</dc:title>
  <dc:creator>irma paramita</dc:creator>
  <cp:lastModifiedBy>irma paramita</cp:lastModifiedBy>
  <cp:revision>1</cp:revision>
  <dcterms:created xsi:type="dcterms:W3CDTF">2020-01-28T22:09:00Z</dcterms:created>
  <dcterms:modified xsi:type="dcterms:W3CDTF">2020-01-28T22:09:38Z</dcterms:modified>
</cp:coreProperties>
</file>