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3EB1C-F45A-4528-9FD3-C4A346BDDE4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6128C-424B-469A-B0C6-4F437C3D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1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CDA821-43C9-4E4F-941E-BA502A2F68D4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5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5A15A4-FFC1-4941-9D1E-FACE907E926A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4410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61FB9-9A86-477E-9870-BC12B3CE848D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600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3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1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8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1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7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7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0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8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8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6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F16B3-B73A-427A-AEC4-D8B6D8959B81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D3EB4-6E4B-4C81-9A60-B8C38D1D8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Praktek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000" dirty="0" err="1" smtClean="0"/>
              <a:t>Utang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984937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sz="5000"/>
              <a:t>Contoh Soal</a:t>
            </a:r>
            <a:endParaRPr lang="en-US" altLang="en-US" sz="500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altLang="en-US"/>
              <a:t>Hotel memiliki utang jangka panjang yang jatuh tempo untuk jangka 5 tahun. Jumlah pokok utang                     Rp 100.000.000 dan bunga per tahun 12% atau setiap bulan 1%. Porsi pokok utang jangka panjang yang harus dibayar setiap tahun Rp 20.000.000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34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905000" y="152401"/>
            <a:ext cx="8229600" cy="792163"/>
          </a:xfrm>
        </p:spPr>
        <p:txBody>
          <a:bodyPr/>
          <a:lstStyle/>
          <a:p>
            <a:r>
              <a:rPr lang="en-US" altLang="en-US" sz="5000"/>
              <a:t>J</a:t>
            </a:r>
            <a:r>
              <a:rPr lang="id-ID" altLang="en-US" sz="5000"/>
              <a:t>awaban</a:t>
            </a:r>
            <a:endParaRPr lang="en-US" altLang="en-US" sz="500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905000" y="990600"/>
            <a:ext cx="8229600" cy="5638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d-ID" altLang="en-US" sz="2400"/>
              <a:t>Faktor diskonto anuitet untuk 5 tahun dengan bunga 12 % per tahun adalah 3,6048.</a:t>
            </a:r>
          </a:p>
          <a:p>
            <a:pPr marL="0" indent="0" algn="just">
              <a:buNone/>
            </a:pPr>
            <a:r>
              <a:rPr lang="id-ID" altLang="en-US" sz="2400"/>
              <a:t>Jumlah Cicilan = Rp 100.000.000/ 3,6048</a:t>
            </a:r>
          </a:p>
          <a:p>
            <a:pPr marL="0" indent="0" algn="just">
              <a:buNone/>
            </a:pPr>
            <a:r>
              <a:rPr lang="id-ID" altLang="en-US" sz="2400"/>
              <a:t>                          = Rp 27.740.790,05 </a:t>
            </a:r>
          </a:p>
          <a:p>
            <a:pPr marL="0" indent="0" algn="just">
              <a:buNone/>
            </a:pPr>
            <a:r>
              <a:rPr lang="id-ID" altLang="en-US" sz="2400"/>
              <a:t>                          = Rp 27.740.790</a:t>
            </a:r>
          </a:p>
          <a:p>
            <a:pPr marL="0" indent="0" algn="just">
              <a:buNone/>
            </a:pPr>
            <a:r>
              <a:rPr lang="id-ID" altLang="en-US" sz="2400"/>
              <a:t>Biaya Bunga    = Saldo Pinjaman x Tingkat Bunga</a:t>
            </a:r>
          </a:p>
          <a:p>
            <a:pPr marL="0" indent="0" algn="just">
              <a:buNone/>
            </a:pPr>
            <a:r>
              <a:rPr lang="id-ID" altLang="en-US"/>
              <a:t>                      </a:t>
            </a:r>
            <a:r>
              <a:rPr lang="id-ID" altLang="en-US" sz="2400"/>
              <a:t>= Rp 100.000.000 x 12% = Rp 12.000.000</a:t>
            </a:r>
          </a:p>
          <a:p>
            <a:pPr marL="0" indent="0" algn="just">
              <a:buNone/>
            </a:pPr>
            <a:r>
              <a:rPr lang="id-ID" altLang="en-US" sz="2400"/>
              <a:t>Pokok Pinjaman =Jumlah Cicilan – Biaya Bunga</a:t>
            </a:r>
          </a:p>
          <a:p>
            <a:pPr marL="0" indent="0" algn="just">
              <a:buNone/>
            </a:pPr>
            <a:r>
              <a:rPr lang="id-ID" altLang="en-US" sz="2400"/>
              <a:t>                             = Rp 27.740.790 – Rp 12.000.000</a:t>
            </a:r>
          </a:p>
          <a:p>
            <a:pPr marL="0" indent="0" algn="just">
              <a:buNone/>
            </a:pPr>
            <a:r>
              <a:rPr lang="id-ID" altLang="en-US" sz="2400"/>
              <a:t>                             = Rp 15.740.790</a:t>
            </a:r>
          </a:p>
          <a:p>
            <a:pPr marL="0" indent="0" algn="just">
              <a:buNone/>
            </a:pPr>
            <a:r>
              <a:rPr lang="id-ID" altLang="en-US" sz="2400"/>
              <a:t>Saldo Pinjaman = Saldo Pinjaman Tahun ke 0 - Pokok pinjaman </a:t>
            </a:r>
          </a:p>
          <a:p>
            <a:pPr marL="0" indent="0" algn="just">
              <a:buNone/>
            </a:pPr>
            <a:r>
              <a:rPr lang="id-ID" altLang="en-US" sz="2400"/>
              <a:t>                             = Rp 100.000.000 – Rp 15.740.790</a:t>
            </a:r>
          </a:p>
          <a:p>
            <a:pPr marL="0" indent="0" algn="just">
              <a:buNone/>
            </a:pPr>
            <a:r>
              <a:rPr lang="id-ID" altLang="en-US" sz="2400"/>
              <a:t>                             = Rp 84.259.210</a:t>
            </a:r>
          </a:p>
          <a:p>
            <a:pPr marL="0" indent="0" algn="just"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43210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altLang="en-US" smtClean="0"/>
              <a:t>Tabel Jadwal Utang Jangka Panjang</a:t>
            </a:r>
            <a:endParaRPr lang="en-US" alt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1" y="1600200"/>
          <a:ext cx="8610599" cy="4648200"/>
        </p:xfrm>
        <a:graphic>
          <a:graphicData uri="http://schemas.openxmlformats.org/drawingml/2006/table">
            <a:tbl>
              <a:tblPr/>
              <a:tblGrid>
                <a:gridCol w="983482"/>
                <a:gridCol w="1885010"/>
                <a:gridCol w="1951598"/>
                <a:gridCol w="2007945"/>
                <a:gridCol w="1782564"/>
              </a:tblGrid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Tahun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Cicilan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Pokok Pinjaman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Biaya Bunga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Pinjaman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100.000.000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27.740.790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15.740.790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84.259.210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27.740.790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17.629.685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10.111.105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66.629.525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27.740.790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19.745.247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7.995.543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46.884.278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27.740.790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22.114.677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5.626.113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24.769.601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27.741.953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24.769.601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2.972.352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          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138.705.113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100.000.000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38.705.113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04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sz="4000" b="1"/>
              <a:t>Tabel Jadwal Pembayaran Utang Jangka Panjang Bulanan Tahun 1</a:t>
            </a:r>
            <a:endParaRPr lang="en-US" altLang="en-US" sz="4000" b="1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1905000" y="1828801"/>
          <a:ext cx="8382000" cy="4714875"/>
        </p:xfrm>
        <a:graphic>
          <a:graphicData uri="http://schemas.openxmlformats.org/drawingml/2006/table">
            <a:tbl>
              <a:tblPr/>
              <a:tblGrid>
                <a:gridCol w="1207311"/>
                <a:gridCol w="2314009"/>
                <a:gridCol w="2395756"/>
                <a:gridCol w="2464924"/>
              </a:tblGrid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Bulan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Cicilan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Pokok Pinjaman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Biaya Bunga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2.311.760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1.311.760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1.000.000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27.740.790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15.740.790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5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T</a:t>
            </a:r>
            <a:r>
              <a:rPr lang="id-ID" altLang="en-US" sz="4000" b="1"/>
              <a:t>abel Jadwal Pembayaran Utang Jangka Panjang dengan bunga tetap</a:t>
            </a:r>
            <a:endParaRPr lang="en-US" altLang="en-US" sz="4000" b="1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1905001" y="1905000"/>
          <a:ext cx="8534401" cy="3429000"/>
        </p:xfrm>
        <a:graphic>
          <a:graphicData uri="http://schemas.openxmlformats.org/drawingml/2006/table">
            <a:tbl>
              <a:tblPr/>
              <a:tblGrid>
                <a:gridCol w="974780"/>
                <a:gridCol w="1868328"/>
                <a:gridCol w="1934328"/>
                <a:gridCol w="1990176"/>
                <a:gridCol w="1766789"/>
              </a:tblGrid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Tahun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Cicilan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Pokok Pinjaman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Biaya Bunga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Pinjaman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100.000.000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32.000.000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20.000.000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80.000.000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32.000.000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20.000.000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60.000.000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32.000.000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20.000.000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12.000.000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40.000.000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32.000.000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20.000.000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12.000.000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20.000.000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32.000.000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20.000.000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12.000.000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            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160.000.000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100.000.000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Rp       60.000.000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91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905000" y="2971800"/>
            <a:ext cx="8229600" cy="1143000"/>
          </a:xfrm>
        </p:spPr>
        <p:txBody>
          <a:bodyPr/>
          <a:lstStyle/>
          <a:p>
            <a:r>
              <a:rPr lang="id-ID" altLang="en-US" b="1" smtClean="0"/>
              <a:t>Terima Kasih</a:t>
            </a:r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val="667711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Widescreen</PresentationFormat>
  <Paragraphs>164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Praktek 4</vt:lpstr>
      <vt:lpstr>Contoh Soal</vt:lpstr>
      <vt:lpstr>Jawaban</vt:lpstr>
      <vt:lpstr>Tabel Jadwal Utang Jangka Panjang</vt:lpstr>
      <vt:lpstr>Tabel Jadwal Pembayaran Utang Jangka Panjang Bulanan Tahun 1</vt:lpstr>
      <vt:lpstr>Tabel Jadwal Pembayaran Utang Jangka Panjang dengan bunga tetap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Praktek 4</dc:title>
  <dc:creator>irma paramita</dc:creator>
  <cp:lastModifiedBy>irma paramita</cp:lastModifiedBy>
  <cp:revision>1</cp:revision>
  <dcterms:created xsi:type="dcterms:W3CDTF">2020-01-28T22:05:16Z</dcterms:created>
  <dcterms:modified xsi:type="dcterms:W3CDTF">2020-01-28T22:05:35Z</dcterms:modified>
</cp:coreProperties>
</file>