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8"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B2A697-D297-4CFE-A410-9C28788F663F}" type="datetimeFigureOut">
              <a:rPr lang="en-US" smtClean="0"/>
              <a:t>1/29/2020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F5AD0B-D265-4AC3-9BF2-A04471936E87}" type="slidenum">
              <a:rPr lang="en-US" smtClean="0"/>
              <a:t>‹#›</a:t>
            </a:fld>
            <a:endParaRPr lang="en-US"/>
          </a:p>
        </p:txBody>
      </p:sp>
    </p:spTree>
    <p:extLst>
      <p:ext uri="{BB962C8B-B14F-4D97-AF65-F5344CB8AC3E}">
        <p14:creationId xmlns:p14="http://schemas.microsoft.com/office/powerpoint/2010/main" val="2058355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noTextEdit="1"/>
          </p:cNvSpPr>
          <p:nvPr>
            <p:ph type="sldImg"/>
          </p:nvPr>
        </p:nvSpPr>
        <p:spPr>
          <a:ln/>
        </p:spPr>
      </p:sp>
      <p:sp>
        <p:nvSpPr>
          <p:cNvPr id="57347" name="Rectangle 3"/>
          <p:cNvSpPr>
            <a:spLocks noGrp="1" noChangeArrowheads="1"/>
          </p:cNvSpPr>
          <p:nvPr>
            <p:ph type="body" idx="1"/>
          </p:nvPr>
        </p:nvSpPr>
        <p:spPr>
          <a:noFill/>
        </p:spPr>
        <p:txBody>
          <a:bodyPr/>
          <a:lstStyle/>
          <a:p>
            <a:endParaRPr lang="id-ID" altLang="id-ID" smtClean="0"/>
          </a:p>
        </p:txBody>
      </p:sp>
    </p:spTree>
    <p:extLst>
      <p:ext uri="{BB962C8B-B14F-4D97-AF65-F5344CB8AC3E}">
        <p14:creationId xmlns:p14="http://schemas.microsoft.com/office/powerpoint/2010/main" val="25465610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ChangeArrowheads="1" noTextEdit="1"/>
          </p:cNvSpPr>
          <p:nvPr>
            <p:ph type="sldImg"/>
          </p:nvPr>
        </p:nvSpPr>
        <p:spPr>
          <a:ln/>
        </p:spPr>
      </p:sp>
      <p:sp>
        <p:nvSpPr>
          <p:cNvPr id="75779" name="Rectangle 3"/>
          <p:cNvSpPr>
            <a:spLocks noGrp="1" noChangeArrowheads="1"/>
          </p:cNvSpPr>
          <p:nvPr>
            <p:ph type="body" idx="1"/>
          </p:nvPr>
        </p:nvSpPr>
        <p:spPr>
          <a:noFill/>
        </p:spPr>
        <p:txBody>
          <a:bodyPr/>
          <a:lstStyle/>
          <a:p>
            <a:endParaRPr lang="id-ID" altLang="id-ID" smtClean="0"/>
          </a:p>
        </p:txBody>
      </p:sp>
    </p:spTree>
    <p:extLst>
      <p:ext uri="{BB962C8B-B14F-4D97-AF65-F5344CB8AC3E}">
        <p14:creationId xmlns:p14="http://schemas.microsoft.com/office/powerpoint/2010/main" val="38287318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noTextEdit="1"/>
          </p:cNvSpPr>
          <p:nvPr>
            <p:ph type="sldImg"/>
          </p:nvPr>
        </p:nvSpPr>
        <p:spPr>
          <a:xfrm>
            <a:off x="409575" y="698500"/>
            <a:ext cx="6184900" cy="3479800"/>
          </a:xfrm>
          <a:ln cap="flat"/>
        </p:spPr>
      </p:sp>
      <p:sp>
        <p:nvSpPr>
          <p:cNvPr id="77827" name="Rectangle 3"/>
          <p:cNvSpPr>
            <a:spLocks noGrp="1" noChangeArrowheads="1"/>
          </p:cNvSpPr>
          <p:nvPr>
            <p:ph type="body" idx="1"/>
          </p:nvPr>
        </p:nvSpPr>
        <p:spPr>
          <a:xfrm>
            <a:off x="933450" y="4413250"/>
            <a:ext cx="5137150" cy="4179888"/>
          </a:xfrm>
          <a:noFill/>
        </p:spPr>
        <p:txBody>
          <a:bodyPr lIns="93482" tIns="46742" rIns="93482" bIns="46742"/>
          <a:lstStyle/>
          <a:p>
            <a:endParaRPr lang="en-US" altLang="en-US" smtClean="0"/>
          </a:p>
        </p:txBody>
      </p:sp>
    </p:spTree>
    <p:extLst>
      <p:ext uri="{BB962C8B-B14F-4D97-AF65-F5344CB8AC3E}">
        <p14:creationId xmlns:p14="http://schemas.microsoft.com/office/powerpoint/2010/main" val="1655615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noTextEdit="1"/>
          </p:cNvSpPr>
          <p:nvPr>
            <p:ph type="sldImg"/>
          </p:nvPr>
        </p:nvSpPr>
        <p:spPr>
          <a:ln/>
        </p:spPr>
      </p:sp>
      <p:sp>
        <p:nvSpPr>
          <p:cNvPr id="59395" name="Rectangle 3"/>
          <p:cNvSpPr>
            <a:spLocks noGrp="1" noChangeArrowheads="1"/>
          </p:cNvSpPr>
          <p:nvPr>
            <p:ph type="body" idx="1"/>
          </p:nvPr>
        </p:nvSpPr>
        <p:spPr>
          <a:noFill/>
        </p:spPr>
        <p:txBody>
          <a:bodyPr/>
          <a:lstStyle/>
          <a:p>
            <a:endParaRPr lang="id-ID" altLang="id-ID" smtClean="0"/>
          </a:p>
        </p:txBody>
      </p:sp>
    </p:spTree>
    <p:extLst>
      <p:ext uri="{BB962C8B-B14F-4D97-AF65-F5344CB8AC3E}">
        <p14:creationId xmlns:p14="http://schemas.microsoft.com/office/powerpoint/2010/main" val="4166607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noTextEdit="1"/>
          </p:cNvSpPr>
          <p:nvPr>
            <p:ph type="sldImg"/>
          </p:nvPr>
        </p:nvSpPr>
        <p:spPr>
          <a:ln/>
        </p:spPr>
      </p:sp>
      <p:sp>
        <p:nvSpPr>
          <p:cNvPr id="61443" name="Rectangle 3"/>
          <p:cNvSpPr>
            <a:spLocks noGrp="1" noChangeArrowheads="1"/>
          </p:cNvSpPr>
          <p:nvPr>
            <p:ph type="body" idx="1"/>
          </p:nvPr>
        </p:nvSpPr>
        <p:spPr>
          <a:noFill/>
        </p:spPr>
        <p:txBody>
          <a:bodyPr/>
          <a:lstStyle/>
          <a:p>
            <a:endParaRPr lang="id-ID" altLang="id-ID" smtClean="0"/>
          </a:p>
        </p:txBody>
      </p:sp>
    </p:spTree>
    <p:extLst>
      <p:ext uri="{BB962C8B-B14F-4D97-AF65-F5344CB8AC3E}">
        <p14:creationId xmlns:p14="http://schemas.microsoft.com/office/powerpoint/2010/main" val="4149085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noTextEdit="1"/>
          </p:cNvSpPr>
          <p:nvPr>
            <p:ph type="sldImg"/>
          </p:nvPr>
        </p:nvSpPr>
        <p:spPr>
          <a:ln/>
        </p:spPr>
      </p:sp>
      <p:sp>
        <p:nvSpPr>
          <p:cNvPr id="63491" name="Rectangle 3"/>
          <p:cNvSpPr>
            <a:spLocks noGrp="1" noChangeArrowheads="1"/>
          </p:cNvSpPr>
          <p:nvPr>
            <p:ph type="body" idx="1"/>
          </p:nvPr>
        </p:nvSpPr>
        <p:spPr>
          <a:noFill/>
        </p:spPr>
        <p:txBody>
          <a:bodyPr/>
          <a:lstStyle/>
          <a:p>
            <a:endParaRPr lang="id-ID" altLang="id-ID" smtClean="0"/>
          </a:p>
        </p:txBody>
      </p:sp>
    </p:spTree>
    <p:extLst>
      <p:ext uri="{BB962C8B-B14F-4D97-AF65-F5344CB8AC3E}">
        <p14:creationId xmlns:p14="http://schemas.microsoft.com/office/powerpoint/2010/main" val="1614566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noTextEdit="1"/>
          </p:cNvSpPr>
          <p:nvPr>
            <p:ph type="sldImg"/>
          </p:nvPr>
        </p:nvSpPr>
        <p:spPr>
          <a:ln/>
        </p:spPr>
      </p:sp>
      <p:sp>
        <p:nvSpPr>
          <p:cNvPr id="65539" name="Rectangle 3"/>
          <p:cNvSpPr>
            <a:spLocks noGrp="1" noChangeArrowheads="1"/>
          </p:cNvSpPr>
          <p:nvPr>
            <p:ph type="body" idx="1"/>
          </p:nvPr>
        </p:nvSpPr>
        <p:spPr>
          <a:noFill/>
        </p:spPr>
        <p:txBody>
          <a:bodyPr/>
          <a:lstStyle/>
          <a:p>
            <a:endParaRPr lang="id-ID" altLang="id-ID" smtClean="0"/>
          </a:p>
        </p:txBody>
      </p:sp>
    </p:spTree>
    <p:extLst>
      <p:ext uri="{BB962C8B-B14F-4D97-AF65-F5344CB8AC3E}">
        <p14:creationId xmlns:p14="http://schemas.microsoft.com/office/powerpoint/2010/main" val="32469166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noTextEdit="1"/>
          </p:cNvSpPr>
          <p:nvPr>
            <p:ph type="sldImg"/>
          </p:nvPr>
        </p:nvSpPr>
        <p:spPr>
          <a:ln/>
        </p:spPr>
      </p:sp>
      <p:sp>
        <p:nvSpPr>
          <p:cNvPr id="67587" name="Rectangle 3"/>
          <p:cNvSpPr>
            <a:spLocks noGrp="1" noChangeArrowheads="1"/>
          </p:cNvSpPr>
          <p:nvPr>
            <p:ph type="body" idx="1"/>
          </p:nvPr>
        </p:nvSpPr>
        <p:spPr>
          <a:noFill/>
        </p:spPr>
        <p:txBody>
          <a:bodyPr/>
          <a:lstStyle/>
          <a:p>
            <a:endParaRPr lang="id-ID" altLang="id-ID" smtClean="0"/>
          </a:p>
        </p:txBody>
      </p:sp>
    </p:spTree>
    <p:extLst>
      <p:ext uri="{BB962C8B-B14F-4D97-AF65-F5344CB8AC3E}">
        <p14:creationId xmlns:p14="http://schemas.microsoft.com/office/powerpoint/2010/main" val="235619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noTextEdit="1"/>
          </p:cNvSpPr>
          <p:nvPr>
            <p:ph type="sldImg"/>
          </p:nvPr>
        </p:nvSpPr>
        <p:spPr>
          <a:ln/>
        </p:spPr>
      </p:sp>
      <p:sp>
        <p:nvSpPr>
          <p:cNvPr id="69635" name="Rectangle 3"/>
          <p:cNvSpPr>
            <a:spLocks noGrp="1" noChangeArrowheads="1"/>
          </p:cNvSpPr>
          <p:nvPr>
            <p:ph type="body" idx="1"/>
          </p:nvPr>
        </p:nvSpPr>
        <p:spPr>
          <a:noFill/>
        </p:spPr>
        <p:txBody>
          <a:bodyPr/>
          <a:lstStyle/>
          <a:p>
            <a:endParaRPr lang="id-ID" altLang="id-ID" smtClean="0"/>
          </a:p>
        </p:txBody>
      </p:sp>
    </p:spTree>
    <p:extLst>
      <p:ext uri="{BB962C8B-B14F-4D97-AF65-F5344CB8AC3E}">
        <p14:creationId xmlns:p14="http://schemas.microsoft.com/office/powerpoint/2010/main" val="1566135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ChangeArrowheads="1" noTextEdit="1"/>
          </p:cNvSpPr>
          <p:nvPr>
            <p:ph type="sldImg"/>
          </p:nvPr>
        </p:nvSpPr>
        <p:spPr>
          <a:ln/>
        </p:spPr>
      </p:sp>
      <p:sp>
        <p:nvSpPr>
          <p:cNvPr id="71683" name="Rectangle 3"/>
          <p:cNvSpPr>
            <a:spLocks noGrp="1" noChangeArrowheads="1"/>
          </p:cNvSpPr>
          <p:nvPr>
            <p:ph type="body" idx="1"/>
          </p:nvPr>
        </p:nvSpPr>
        <p:spPr>
          <a:noFill/>
        </p:spPr>
        <p:txBody>
          <a:bodyPr/>
          <a:lstStyle/>
          <a:p>
            <a:endParaRPr lang="id-ID" altLang="id-ID" smtClean="0"/>
          </a:p>
        </p:txBody>
      </p:sp>
    </p:spTree>
    <p:extLst>
      <p:ext uri="{BB962C8B-B14F-4D97-AF65-F5344CB8AC3E}">
        <p14:creationId xmlns:p14="http://schemas.microsoft.com/office/powerpoint/2010/main" val="8824042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ChangeArrowheads="1" noTextEdit="1"/>
          </p:cNvSpPr>
          <p:nvPr>
            <p:ph type="sldImg"/>
          </p:nvPr>
        </p:nvSpPr>
        <p:spPr>
          <a:ln/>
        </p:spPr>
      </p:sp>
      <p:sp>
        <p:nvSpPr>
          <p:cNvPr id="73731" name="Rectangle 3"/>
          <p:cNvSpPr>
            <a:spLocks noGrp="1" noChangeArrowheads="1"/>
          </p:cNvSpPr>
          <p:nvPr>
            <p:ph type="body" idx="1"/>
          </p:nvPr>
        </p:nvSpPr>
        <p:spPr>
          <a:xfrm>
            <a:off x="933450" y="4413250"/>
            <a:ext cx="5137150" cy="4179888"/>
          </a:xfrm>
          <a:noFill/>
        </p:spPr>
        <p:txBody>
          <a:bodyPr/>
          <a:lstStyle/>
          <a:p>
            <a:endParaRPr lang="id-ID" altLang="id-ID" smtClean="0"/>
          </a:p>
        </p:txBody>
      </p:sp>
    </p:spTree>
    <p:extLst>
      <p:ext uri="{BB962C8B-B14F-4D97-AF65-F5344CB8AC3E}">
        <p14:creationId xmlns:p14="http://schemas.microsoft.com/office/powerpoint/2010/main" val="2372127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367886-6D2A-4573-B0FB-9AA3D8D9D188}"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5EDC88-2A51-45D8-8351-C01F9A129553}" type="slidenum">
              <a:rPr lang="en-US" smtClean="0"/>
              <a:t>‹#›</a:t>
            </a:fld>
            <a:endParaRPr lang="en-US"/>
          </a:p>
        </p:txBody>
      </p:sp>
    </p:spTree>
    <p:extLst>
      <p:ext uri="{BB962C8B-B14F-4D97-AF65-F5344CB8AC3E}">
        <p14:creationId xmlns:p14="http://schemas.microsoft.com/office/powerpoint/2010/main" val="2240094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367886-6D2A-4573-B0FB-9AA3D8D9D188}"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5EDC88-2A51-45D8-8351-C01F9A129553}" type="slidenum">
              <a:rPr lang="en-US" smtClean="0"/>
              <a:t>‹#›</a:t>
            </a:fld>
            <a:endParaRPr lang="en-US"/>
          </a:p>
        </p:txBody>
      </p:sp>
    </p:spTree>
    <p:extLst>
      <p:ext uri="{BB962C8B-B14F-4D97-AF65-F5344CB8AC3E}">
        <p14:creationId xmlns:p14="http://schemas.microsoft.com/office/powerpoint/2010/main" val="2962500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367886-6D2A-4573-B0FB-9AA3D8D9D188}"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5EDC88-2A51-45D8-8351-C01F9A129553}" type="slidenum">
              <a:rPr lang="en-US" smtClean="0"/>
              <a:t>‹#›</a:t>
            </a:fld>
            <a:endParaRPr lang="en-US"/>
          </a:p>
        </p:txBody>
      </p:sp>
    </p:spTree>
    <p:extLst>
      <p:ext uri="{BB962C8B-B14F-4D97-AF65-F5344CB8AC3E}">
        <p14:creationId xmlns:p14="http://schemas.microsoft.com/office/powerpoint/2010/main" val="81892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367886-6D2A-4573-B0FB-9AA3D8D9D188}"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5EDC88-2A51-45D8-8351-C01F9A129553}" type="slidenum">
              <a:rPr lang="en-US" smtClean="0"/>
              <a:t>‹#›</a:t>
            </a:fld>
            <a:endParaRPr lang="en-US"/>
          </a:p>
        </p:txBody>
      </p:sp>
    </p:spTree>
    <p:extLst>
      <p:ext uri="{BB962C8B-B14F-4D97-AF65-F5344CB8AC3E}">
        <p14:creationId xmlns:p14="http://schemas.microsoft.com/office/powerpoint/2010/main" val="1291740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367886-6D2A-4573-B0FB-9AA3D8D9D188}"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5EDC88-2A51-45D8-8351-C01F9A129553}" type="slidenum">
              <a:rPr lang="en-US" smtClean="0"/>
              <a:t>‹#›</a:t>
            </a:fld>
            <a:endParaRPr lang="en-US"/>
          </a:p>
        </p:txBody>
      </p:sp>
    </p:spTree>
    <p:extLst>
      <p:ext uri="{BB962C8B-B14F-4D97-AF65-F5344CB8AC3E}">
        <p14:creationId xmlns:p14="http://schemas.microsoft.com/office/powerpoint/2010/main" val="3686282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367886-6D2A-4573-B0FB-9AA3D8D9D188}"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5EDC88-2A51-45D8-8351-C01F9A129553}" type="slidenum">
              <a:rPr lang="en-US" smtClean="0"/>
              <a:t>‹#›</a:t>
            </a:fld>
            <a:endParaRPr lang="en-US"/>
          </a:p>
        </p:txBody>
      </p:sp>
    </p:spTree>
    <p:extLst>
      <p:ext uri="{BB962C8B-B14F-4D97-AF65-F5344CB8AC3E}">
        <p14:creationId xmlns:p14="http://schemas.microsoft.com/office/powerpoint/2010/main" val="4026216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367886-6D2A-4573-B0FB-9AA3D8D9D188}" type="datetimeFigureOut">
              <a:rPr lang="en-US" smtClean="0"/>
              <a:t>1/29/2020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5EDC88-2A51-45D8-8351-C01F9A129553}" type="slidenum">
              <a:rPr lang="en-US" smtClean="0"/>
              <a:t>‹#›</a:t>
            </a:fld>
            <a:endParaRPr lang="en-US"/>
          </a:p>
        </p:txBody>
      </p:sp>
    </p:spTree>
    <p:extLst>
      <p:ext uri="{BB962C8B-B14F-4D97-AF65-F5344CB8AC3E}">
        <p14:creationId xmlns:p14="http://schemas.microsoft.com/office/powerpoint/2010/main" val="4147568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367886-6D2A-4573-B0FB-9AA3D8D9D188}" type="datetimeFigureOut">
              <a:rPr lang="en-US" smtClean="0"/>
              <a:t>1/29/2020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5EDC88-2A51-45D8-8351-C01F9A129553}" type="slidenum">
              <a:rPr lang="en-US" smtClean="0"/>
              <a:t>‹#›</a:t>
            </a:fld>
            <a:endParaRPr lang="en-US"/>
          </a:p>
        </p:txBody>
      </p:sp>
    </p:spTree>
    <p:extLst>
      <p:ext uri="{BB962C8B-B14F-4D97-AF65-F5344CB8AC3E}">
        <p14:creationId xmlns:p14="http://schemas.microsoft.com/office/powerpoint/2010/main" val="2951696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367886-6D2A-4573-B0FB-9AA3D8D9D188}" type="datetimeFigureOut">
              <a:rPr lang="en-US" smtClean="0"/>
              <a:t>1/29/2020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5EDC88-2A51-45D8-8351-C01F9A129553}" type="slidenum">
              <a:rPr lang="en-US" smtClean="0"/>
              <a:t>‹#›</a:t>
            </a:fld>
            <a:endParaRPr lang="en-US"/>
          </a:p>
        </p:txBody>
      </p:sp>
    </p:spTree>
    <p:extLst>
      <p:ext uri="{BB962C8B-B14F-4D97-AF65-F5344CB8AC3E}">
        <p14:creationId xmlns:p14="http://schemas.microsoft.com/office/powerpoint/2010/main" val="1610646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367886-6D2A-4573-B0FB-9AA3D8D9D188}"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5EDC88-2A51-45D8-8351-C01F9A129553}" type="slidenum">
              <a:rPr lang="en-US" smtClean="0"/>
              <a:t>‹#›</a:t>
            </a:fld>
            <a:endParaRPr lang="en-US"/>
          </a:p>
        </p:txBody>
      </p:sp>
    </p:spTree>
    <p:extLst>
      <p:ext uri="{BB962C8B-B14F-4D97-AF65-F5344CB8AC3E}">
        <p14:creationId xmlns:p14="http://schemas.microsoft.com/office/powerpoint/2010/main" val="3806655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367886-6D2A-4573-B0FB-9AA3D8D9D188}"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5EDC88-2A51-45D8-8351-C01F9A129553}" type="slidenum">
              <a:rPr lang="en-US" smtClean="0"/>
              <a:t>‹#›</a:t>
            </a:fld>
            <a:endParaRPr lang="en-US"/>
          </a:p>
        </p:txBody>
      </p:sp>
    </p:spTree>
    <p:extLst>
      <p:ext uri="{BB962C8B-B14F-4D97-AF65-F5344CB8AC3E}">
        <p14:creationId xmlns:p14="http://schemas.microsoft.com/office/powerpoint/2010/main" val="1355094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67886-6D2A-4573-B0FB-9AA3D8D9D188}" type="datetimeFigureOut">
              <a:rPr lang="en-US" smtClean="0"/>
              <a:t>1/29/2020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5EDC88-2A51-45D8-8351-C01F9A129553}" type="slidenum">
              <a:rPr lang="en-US" smtClean="0"/>
              <a:t>‹#›</a:t>
            </a:fld>
            <a:endParaRPr lang="en-US"/>
          </a:p>
        </p:txBody>
      </p:sp>
    </p:spTree>
    <p:extLst>
      <p:ext uri="{BB962C8B-B14F-4D97-AF65-F5344CB8AC3E}">
        <p14:creationId xmlns:p14="http://schemas.microsoft.com/office/powerpoint/2010/main" val="555457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770831"/>
          </a:xfrm>
        </p:spPr>
        <p:txBody>
          <a:bodyPr>
            <a:normAutofit fontScale="90000"/>
          </a:bodyPr>
          <a:lstStyle/>
          <a:p>
            <a:r>
              <a:rPr lang="en-US" dirty="0" err="1" smtClean="0"/>
              <a:t>Pertemuan</a:t>
            </a:r>
            <a:r>
              <a:rPr lang="en-US" dirty="0" smtClean="0"/>
              <a:t> 2</a:t>
            </a:r>
            <a:endParaRPr lang="en-US" dirty="0"/>
          </a:p>
        </p:txBody>
      </p:sp>
      <p:sp>
        <p:nvSpPr>
          <p:cNvPr id="3" name="Subtitle 2"/>
          <p:cNvSpPr>
            <a:spLocks noGrp="1"/>
          </p:cNvSpPr>
          <p:nvPr>
            <p:ph type="subTitle" idx="1"/>
          </p:nvPr>
        </p:nvSpPr>
        <p:spPr>
          <a:xfrm>
            <a:off x="1524000" y="2060620"/>
            <a:ext cx="9144000" cy="3197180"/>
          </a:xfrm>
        </p:spPr>
        <p:txBody>
          <a:bodyPr>
            <a:noAutofit/>
          </a:bodyPr>
          <a:lstStyle/>
          <a:p>
            <a:pPr>
              <a:defRPr/>
            </a:pPr>
            <a:r>
              <a:rPr lang="en-US" altLang="id-ID" sz="5400" dirty="0">
                <a:solidFill>
                  <a:srgbClr val="226845"/>
                </a:solidFill>
              </a:rPr>
              <a:t>Plant Assets,               </a:t>
            </a:r>
          </a:p>
          <a:p>
            <a:pPr>
              <a:defRPr/>
            </a:pPr>
            <a:r>
              <a:rPr lang="en-US" altLang="id-ID" sz="5400" dirty="0">
                <a:solidFill>
                  <a:srgbClr val="226845"/>
                </a:solidFill>
              </a:rPr>
              <a:t>Natural Resources, and</a:t>
            </a:r>
          </a:p>
          <a:p>
            <a:pPr>
              <a:defRPr/>
            </a:pPr>
            <a:r>
              <a:rPr lang="en-US" altLang="id-ID" sz="5400" dirty="0">
                <a:solidFill>
                  <a:srgbClr val="226845"/>
                </a:solidFill>
              </a:rPr>
              <a:t>Intangible Assets</a:t>
            </a:r>
          </a:p>
          <a:p>
            <a:endParaRPr lang="en-US" sz="5400" dirty="0"/>
          </a:p>
        </p:txBody>
      </p:sp>
    </p:spTree>
    <p:extLst>
      <p:ext uri="{BB962C8B-B14F-4D97-AF65-F5344CB8AC3E}">
        <p14:creationId xmlns:p14="http://schemas.microsoft.com/office/powerpoint/2010/main" val="40692781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4271" name="Rectangle 15"/>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altLang="id-ID" smtClean="0">
                <a:solidFill>
                  <a:schemeClr val="bg1"/>
                </a:solidFill>
                <a:effectLst>
                  <a:outerShdw blurRad="38100" dist="38100" dir="2700000" algn="tl">
                    <a:srgbClr val="000000"/>
                  </a:outerShdw>
                </a:effectLst>
                <a:latin typeface="Arial" panose="020B0604020202020204" pitchFamily="34" charset="0"/>
              </a:rPr>
              <a:t>Depreciation</a:t>
            </a:r>
          </a:p>
        </p:txBody>
      </p:sp>
      <p:sp>
        <p:nvSpPr>
          <p:cNvPr id="72707" name="Rectangle 2"/>
          <p:cNvSpPr>
            <a:spLocks noChangeArrowheads="1"/>
          </p:cNvSpPr>
          <p:nvPr/>
        </p:nvSpPr>
        <p:spPr bwMode="auto">
          <a:xfrm>
            <a:off x="2133600" y="4343400"/>
            <a:ext cx="8001000" cy="1524000"/>
          </a:xfrm>
          <a:prstGeom prst="rect">
            <a:avLst/>
          </a:prstGeom>
          <a:solidFill>
            <a:srgbClr val="FFFFCC"/>
          </a:solidFill>
          <a:ln w="28575"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a:endParaRPr lang="id-ID" altLang="id-ID"/>
          </a:p>
        </p:txBody>
      </p:sp>
      <p:sp>
        <p:nvSpPr>
          <p:cNvPr id="864264" name="Text Box 8"/>
          <p:cNvSpPr txBox="1">
            <a:spLocks noChangeArrowheads="1"/>
          </p:cNvSpPr>
          <p:nvPr/>
        </p:nvSpPr>
        <p:spPr bwMode="auto">
          <a:xfrm>
            <a:off x="2971800" y="4724400"/>
            <a:ext cx="6858000" cy="941796"/>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tabLst>
                <a:tab pos="5375275" algn="r"/>
                <a:tab pos="6635750" algn="r"/>
              </a:tabLst>
              <a:defRPr sz="2400">
                <a:solidFill>
                  <a:schemeClr val="tx1"/>
                </a:solidFill>
                <a:latin typeface="Comic Sans MS" panose="030F0702030302020204" pitchFamily="66" charset="0"/>
              </a:defRPr>
            </a:lvl1pPr>
            <a:lvl2pPr marL="1028700" indent="-457200">
              <a:tabLst>
                <a:tab pos="5375275" algn="r"/>
                <a:tab pos="6635750" algn="r"/>
              </a:tabLst>
              <a:defRPr sz="2400">
                <a:solidFill>
                  <a:schemeClr val="tx1"/>
                </a:solidFill>
                <a:latin typeface="Comic Sans MS" panose="030F0702030302020204" pitchFamily="66" charset="0"/>
              </a:defRPr>
            </a:lvl2pPr>
            <a:lvl3pPr marL="1600200" indent="-457200">
              <a:tabLst>
                <a:tab pos="5375275" algn="r"/>
                <a:tab pos="6635750" algn="r"/>
              </a:tabLst>
              <a:defRPr sz="2400">
                <a:solidFill>
                  <a:schemeClr val="tx1"/>
                </a:solidFill>
                <a:latin typeface="Comic Sans MS" panose="030F0702030302020204" pitchFamily="66" charset="0"/>
              </a:defRPr>
            </a:lvl3pPr>
            <a:lvl4pPr marL="2171700" indent="-457200">
              <a:tabLst>
                <a:tab pos="5375275" algn="r"/>
                <a:tab pos="6635750" algn="r"/>
              </a:tabLst>
              <a:defRPr sz="2400">
                <a:solidFill>
                  <a:schemeClr val="tx1"/>
                </a:solidFill>
                <a:latin typeface="Comic Sans MS" panose="030F0702030302020204" pitchFamily="66" charset="0"/>
              </a:defRPr>
            </a:lvl4pPr>
            <a:lvl5pPr marL="2743200" indent="-457200">
              <a:tabLst>
                <a:tab pos="5375275" algn="r"/>
                <a:tab pos="6635750" algn="r"/>
              </a:tabLst>
              <a:defRPr sz="2400">
                <a:solidFill>
                  <a:schemeClr val="tx1"/>
                </a:solidFill>
                <a:latin typeface="Comic Sans MS" panose="030F0702030302020204" pitchFamily="66" charset="0"/>
              </a:defRPr>
            </a:lvl5pPr>
            <a:lvl6pPr marL="3200400" indent="-457200" eaLnBrk="0" fontAlgn="base" hangingPunct="0">
              <a:spcBef>
                <a:spcPct val="0"/>
              </a:spcBef>
              <a:spcAft>
                <a:spcPct val="0"/>
              </a:spcAft>
              <a:tabLst>
                <a:tab pos="5375275" algn="r"/>
                <a:tab pos="6635750" algn="r"/>
              </a:tabLst>
              <a:defRPr sz="2400">
                <a:solidFill>
                  <a:schemeClr val="tx1"/>
                </a:solidFill>
                <a:latin typeface="Comic Sans MS" panose="030F0702030302020204" pitchFamily="66" charset="0"/>
              </a:defRPr>
            </a:lvl6pPr>
            <a:lvl7pPr marL="3657600" indent="-457200" eaLnBrk="0" fontAlgn="base" hangingPunct="0">
              <a:spcBef>
                <a:spcPct val="0"/>
              </a:spcBef>
              <a:spcAft>
                <a:spcPct val="0"/>
              </a:spcAft>
              <a:tabLst>
                <a:tab pos="5375275" algn="r"/>
                <a:tab pos="6635750" algn="r"/>
              </a:tabLst>
              <a:defRPr sz="2400">
                <a:solidFill>
                  <a:schemeClr val="tx1"/>
                </a:solidFill>
                <a:latin typeface="Comic Sans MS" panose="030F0702030302020204" pitchFamily="66" charset="0"/>
              </a:defRPr>
            </a:lvl7pPr>
            <a:lvl8pPr marL="4114800" indent="-457200" eaLnBrk="0" fontAlgn="base" hangingPunct="0">
              <a:spcBef>
                <a:spcPct val="0"/>
              </a:spcBef>
              <a:spcAft>
                <a:spcPct val="0"/>
              </a:spcAft>
              <a:tabLst>
                <a:tab pos="5375275" algn="r"/>
                <a:tab pos="6635750" algn="r"/>
              </a:tabLst>
              <a:defRPr sz="2400">
                <a:solidFill>
                  <a:schemeClr val="tx1"/>
                </a:solidFill>
                <a:latin typeface="Comic Sans MS" panose="030F0702030302020204" pitchFamily="66" charset="0"/>
              </a:defRPr>
            </a:lvl8pPr>
            <a:lvl9pPr marL="4572000" indent="-457200" eaLnBrk="0" fontAlgn="base" hangingPunct="0">
              <a:spcBef>
                <a:spcPct val="0"/>
              </a:spcBef>
              <a:spcAft>
                <a:spcPct val="0"/>
              </a:spcAft>
              <a:tabLst>
                <a:tab pos="5375275" algn="r"/>
                <a:tab pos="6635750" algn="r"/>
              </a:tabLst>
              <a:defRPr sz="2400">
                <a:solidFill>
                  <a:schemeClr val="tx1"/>
                </a:solidFill>
                <a:latin typeface="Comic Sans MS" panose="030F0702030302020204" pitchFamily="66" charset="0"/>
              </a:defRPr>
            </a:lvl9pPr>
          </a:lstStyle>
          <a:p>
            <a:pPr>
              <a:spcBef>
                <a:spcPct val="30000"/>
              </a:spcBef>
            </a:pPr>
            <a:r>
              <a:rPr lang="en-US" altLang="id-ID">
                <a:latin typeface="Arial" panose="020B0604020202020204" pitchFamily="34" charset="0"/>
                <a:cs typeface="Arial" panose="020B0604020202020204" pitchFamily="34" charset="0"/>
              </a:rPr>
              <a:t>Depreciation expense 	1,600</a:t>
            </a:r>
          </a:p>
          <a:p>
            <a:pPr>
              <a:spcBef>
                <a:spcPct val="30000"/>
              </a:spcBef>
            </a:pPr>
            <a:r>
              <a:rPr lang="en-US" altLang="id-ID">
                <a:latin typeface="Arial" panose="020B0604020202020204" pitchFamily="34" charset="0"/>
                <a:cs typeface="Arial" panose="020B0604020202020204" pitchFamily="34" charset="0"/>
              </a:rPr>
              <a:t>	Accumulated depreciation 		1,600</a:t>
            </a:r>
          </a:p>
        </p:txBody>
      </p:sp>
      <p:sp>
        <p:nvSpPr>
          <p:cNvPr id="72709" name="Text Box 9"/>
          <p:cNvSpPr txBox="1">
            <a:spLocks noChangeArrowheads="1"/>
          </p:cNvSpPr>
          <p:nvPr/>
        </p:nvSpPr>
        <p:spPr bwMode="auto">
          <a:xfrm>
            <a:off x="2438400" y="4086226"/>
            <a:ext cx="3581400" cy="461665"/>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tabLst>
                <a:tab pos="4918075" algn="r"/>
                <a:tab pos="5943600" algn="r"/>
              </a:tabLst>
              <a:defRPr sz="2400">
                <a:solidFill>
                  <a:schemeClr val="tx1"/>
                </a:solidFill>
                <a:latin typeface="Comic Sans MS" panose="030F0702030302020204" pitchFamily="66" charset="0"/>
              </a:defRPr>
            </a:lvl1pPr>
            <a:lvl2pPr marL="1028700" indent="-457200">
              <a:tabLst>
                <a:tab pos="4918075" algn="r"/>
                <a:tab pos="5943600" algn="r"/>
              </a:tabLst>
              <a:defRPr sz="2400">
                <a:solidFill>
                  <a:schemeClr val="tx1"/>
                </a:solidFill>
                <a:latin typeface="Comic Sans MS" panose="030F0702030302020204" pitchFamily="66" charset="0"/>
              </a:defRPr>
            </a:lvl2pPr>
            <a:lvl3pPr marL="1600200" indent="-457200">
              <a:tabLst>
                <a:tab pos="4918075" algn="r"/>
                <a:tab pos="5943600" algn="r"/>
              </a:tabLst>
              <a:defRPr sz="2400">
                <a:solidFill>
                  <a:schemeClr val="tx1"/>
                </a:solidFill>
                <a:latin typeface="Comic Sans MS" panose="030F0702030302020204" pitchFamily="66" charset="0"/>
              </a:defRPr>
            </a:lvl3pPr>
            <a:lvl4pPr marL="2171700" indent="-457200">
              <a:tabLst>
                <a:tab pos="4918075" algn="r"/>
                <a:tab pos="5943600" algn="r"/>
              </a:tabLst>
              <a:defRPr sz="2400">
                <a:solidFill>
                  <a:schemeClr val="tx1"/>
                </a:solidFill>
                <a:latin typeface="Comic Sans MS" panose="030F0702030302020204" pitchFamily="66" charset="0"/>
              </a:defRPr>
            </a:lvl4pPr>
            <a:lvl5pPr marL="2743200" indent="-457200">
              <a:tabLst>
                <a:tab pos="4918075" algn="r"/>
                <a:tab pos="5943600" algn="r"/>
              </a:tabLst>
              <a:defRPr sz="2400">
                <a:solidFill>
                  <a:schemeClr val="tx1"/>
                </a:solidFill>
                <a:latin typeface="Comic Sans MS" panose="030F0702030302020204" pitchFamily="66" charset="0"/>
              </a:defRPr>
            </a:lvl5pPr>
            <a:lvl6pPr marL="3200400" indent="-457200" eaLnBrk="0" fontAlgn="base" hangingPunct="0">
              <a:spcBef>
                <a:spcPct val="0"/>
              </a:spcBef>
              <a:spcAft>
                <a:spcPct val="0"/>
              </a:spcAft>
              <a:tabLst>
                <a:tab pos="4918075" algn="r"/>
                <a:tab pos="5943600" algn="r"/>
              </a:tabLst>
              <a:defRPr sz="2400">
                <a:solidFill>
                  <a:schemeClr val="tx1"/>
                </a:solidFill>
                <a:latin typeface="Comic Sans MS" panose="030F0702030302020204" pitchFamily="66" charset="0"/>
              </a:defRPr>
            </a:lvl6pPr>
            <a:lvl7pPr marL="3657600" indent="-457200" eaLnBrk="0" fontAlgn="base" hangingPunct="0">
              <a:spcBef>
                <a:spcPct val="0"/>
              </a:spcBef>
              <a:spcAft>
                <a:spcPct val="0"/>
              </a:spcAft>
              <a:tabLst>
                <a:tab pos="4918075" algn="r"/>
                <a:tab pos="5943600" algn="r"/>
              </a:tabLst>
              <a:defRPr sz="2400">
                <a:solidFill>
                  <a:schemeClr val="tx1"/>
                </a:solidFill>
                <a:latin typeface="Comic Sans MS" panose="030F0702030302020204" pitchFamily="66" charset="0"/>
              </a:defRPr>
            </a:lvl7pPr>
            <a:lvl8pPr marL="4114800" indent="-457200" eaLnBrk="0" fontAlgn="base" hangingPunct="0">
              <a:spcBef>
                <a:spcPct val="0"/>
              </a:spcBef>
              <a:spcAft>
                <a:spcPct val="0"/>
              </a:spcAft>
              <a:tabLst>
                <a:tab pos="4918075" algn="r"/>
                <a:tab pos="5943600" algn="r"/>
              </a:tabLst>
              <a:defRPr sz="2400">
                <a:solidFill>
                  <a:schemeClr val="tx1"/>
                </a:solidFill>
                <a:latin typeface="Comic Sans MS" panose="030F0702030302020204" pitchFamily="66" charset="0"/>
              </a:defRPr>
            </a:lvl8pPr>
            <a:lvl9pPr marL="4572000" indent="-457200" eaLnBrk="0" fontAlgn="base" hangingPunct="0">
              <a:spcBef>
                <a:spcPct val="0"/>
              </a:spcBef>
              <a:spcAft>
                <a:spcPct val="0"/>
              </a:spcAft>
              <a:tabLst>
                <a:tab pos="4918075" algn="r"/>
                <a:tab pos="5943600" algn="r"/>
              </a:tabLst>
              <a:defRPr sz="2400">
                <a:solidFill>
                  <a:schemeClr val="tx1"/>
                </a:solidFill>
                <a:latin typeface="Comic Sans MS" panose="030F0702030302020204" pitchFamily="66" charset="0"/>
              </a:defRPr>
            </a:lvl9pPr>
          </a:lstStyle>
          <a:p>
            <a:pPr algn="ctr">
              <a:spcBef>
                <a:spcPct val="50000"/>
              </a:spcBef>
            </a:pPr>
            <a:r>
              <a:rPr lang="en-US" altLang="id-ID">
                <a:latin typeface="Arial" panose="020B0604020202020204" pitchFamily="34" charset="0"/>
                <a:cs typeface="Arial" panose="020B0604020202020204" pitchFamily="34" charset="0"/>
              </a:rPr>
              <a:t>Journal entry for 2014</a:t>
            </a:r>
          </a:p>
        </p:txBody>
      </p:sp>
      <p:sp>
        <p:nvSpPr>
          <p:cNvPr id="864272" name="Text Box 16"/>
          <p:cNvSpPr txBox="1">
            <a:spLocks noChangeArrowheads="1"/>
          </p:cNvSpPr>
          <p:nvPr/>
        </p:nvSpPr>
        <p:spPr bwMode="auto">
          <a:xfrm>
            <a:off x="2819400" y="6369050"/>
            <a:ext cx="7696200" cy="336550"/>
          </a:xfrm>
          <a:prstGeom prst="rect">
            <a:avLst/>
          </a:prstGeom>
          <a:solidFill>
            <a:schemeClr val="bg1"/>
          </a:solidFill>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sz="2400">
                <a:solidFill>
                  <a:schemeClr val="tx1"/>
                </a:solidFill>
                <a:latin typeface="Times New Roman" panose="02020603050405020304" pitchFamily="18" charset="0"/>
              </a:defRPr>
            </a:lvl1pPr>
            <a:lvl2pPr marL="914400" indent="-457200" algn="l">
              <a:defRPr sz="2400">
                <a:solidFill>
                  <a:schemeClr val="tx1"/>
                </a:solidFill>
                <a:latin typeface="Times New Roman" panose="02020603050405020304" pitchFamily="18" charset="0"/>
              </a:defRPr>
            </a:lvl2pPr>
            <a:lvl3pPr marL="1371600" indent="-457200" algn="l">
              <a:defRPr sz="2400">
                <a:solidFill>
                  <a:schemeClr val="tx1"/>
                </a:solidFill>
                <a:latin typeface="Times New Roman" panose="02020603050405020304" pitchFamily="18" charset="0"/>
              </a:defRPr>
            </a:lvl3pPr>
            <a:lvl4pPr marL="1828800" indent="-457200" algn="l">
              <a:defRPr sz="2400">
                <a:solidFill>
                  <a:schemeClr val="tx1"/>
                </a:solidFill>
                <a:latin typeface="Times New Roman" panose="02020603050405020304" pitchFamily="18" charset="0"/>
              </a:defRPr>
            </a:lvl4pPr>
            <a:lvl5pPr marL="2286000" indent="-457200" algn="l">
              <a:defRPr sz="2400">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a:solidFill>
                  <a:schemeClr val="tx1"/>
                </a:solidFill>
                <a:latin typeface="Times New Roman" panose="02020603050405020304" pitchFamily="18" charset="0"/>
              </a:defRPr>
            </a:lvl9pPr>
          </a:lstStyle>
          <a:p>
            <a:pPr algn="r">
              <a:spcBef>
                <a:spcPct val="50000"/>
              </a:spcBef>
              <a:defRPr/>
            </a:pPr>
            <a:r>
              <a:rPr lang="en-US" altLang="id-ID" sz="1600" b="1" i="1">
                <a:solidFill>
                  <a:schemeClr val="bg2"/>
                </a:solidFill>
                <a:effectLst>
                  <a:outerShdw blurRad="38100" dist="38100" dir="2700000" algn="tl">
                    <a:srgbClr val="C0C0C0"/>
                  </a:outerShdw>
                </a:effectLst>
                <a:latin typeface="Arial" panose="020B0604020202020204" pitchFamily="34" charset="0"/>
              </a:rPr>
              <a:t>SO 4  Describe the procedure for revising periodic depreciation.</a:t>
            </a:r>
          </a:p>
        </p:txBody>
      </p:sp>
      <p:sp>
        <p:nvSpPr>
          <p:cNvPr id="886793" name="Text Box 1033"/>
          <p:cNvSpPr txBox="1">
            <a:spLocks noChangeArrowheads="1"/>
          </p:cNvSpPr>
          <p:nvPr/>
        </p:nvSpPr>
        <p:spPr bwMode="auto">
          <a:xfrm>
            <a:off x="2362200" y="1471614"/>
            <a:ext cx="4724400" cy="2055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460875" algn="r"/>
              </a:tabLst>
              <a:defRPr sz="2400">
                <a:solidFill>
                  <a:schemeClr val="tx1"/>
                </a:solidFill>
                <a:latin typeface="Times New Roman" panose="02020603050405020304" pitchFamily="18" charset="0"/>
              </a:defRPr>
            </a:lvl1pPr>
            <a:lvl2pPr algn="l">
              <a:tabLst>
                <a:tab pos="4460875" algn="r"/>
              </a:tabLst>
              <a:defRPr sz="2400">
                <a:solidFill>
                  <a:schemeClr val="tx1"/>
                </a:solidFill>
                <a:latin typeface="Times New Roman" panose="02020603050405020304" pitchFamily="18" charset="0"/>
              </a:defRPr>
            </a:lvl2pPr>
            <a:lvl3pPr algn="l">
              <a:tabLst>
                <a:tab pos="4460875" algn="r"/>
              </a:tabLst>
              <a:defRPr sz="2400">
                <a:solidFill>
                  <a:schemeClr val="tx1"/>
                </a:solidFill>
                <a:latin typeface="Times New Roman" panose="02020603050405020304" pitchFamily="18" charset="0"/>
              </a:defRPr>
            </a:lvl3pPr>
            <a:lvl4pPr algn="l">
              <a:tabLst>
                <a:tab pos="4460875" algn="r"/>
              </a:tabLst>
              <a:defRPr sz="2400">
                <a:solidFill>
                  <a:schemeClr val="tx1"/>
                </a:solidFill>
                <a:latin typeface="Times New Roman" panose="02020603050405020304" pitchFamily="18" charset="0"/>
              </a:defRPr>
            </a:lvl4pPr>
            <a:lvl5pPr algn="l">
              <a:tabLst>
                <a:tab pos="4460875" algn="r"/>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460875" algn="r"/>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460875" algn="r"/>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460875" algn="r"/>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460875" algn="r"/>
              </a:tabLst>
              <a:defRPr sz="2400">
                <a:solidFill>
                  <a:schemeClr val="tx1"/>
                </a:solidFill>
                <a:latin typeface="Times New Roman" panose="02020603050405020304" pitchFamily="18" charset="0"/>
              </a:defRPr>
            </a:lvl9pPr>
          </a:lstStyle>
          <a:p>
            <a:pPr>
              <a:spcBef>
                <a:spcPct val="20000"/>
              </a:spcBef>
              <a:defRPr/>
            </a:pPr>
            <a:r>
              <a:rPr lang="en-US" altLang="id-ID" sz="2200">
                <a:effectLst>
                  <a:outerShdw blurRad="38100" dist="38100" dir="2700000" algn="tl">
                    <a:srgbClr val="C0C0C0"/>
                  </a:outerShdw>
                </a:effectLst>
                <a:latin typeface="Arial" panose="020B0604020202020204" pitchFamily="34" charset="0"/>
              </a:rPr>
              <a:t>Book value, 1/1/14 	$5,800</a:t>
            </a:r>
          </a:p>
          <a:p>
            <a:pPr>
              <a:spcBef>
                <a:spcPct val="20000"/>
              </a:spcBef>
              <a:defRPr/>
            </a:pPr>
            <a:r>
              <a:rPr lang="en-US" altLang="id-ID" sz="2200">
                <a:effectLst>
                  <a:outerShdw blurRad="38100" dist="38100" dir="2700000" algn="tl">
                    <a:srgbClr val="C0C0C0"/>
                  </a:outerShdw>
                </a:effectLst>
                <a:latin typeface="Arial" panose="020B0604020202020204" pitchFamily="34" charset="0"/>
              </a:rPr>
              <a:t>Residual value	</a:t>
            </a:r>
          </a:p>
          <a:p>
            <a:pPr>
              <a:spcBef>
                <a:spcPct val="20000"/>
              </a:spcBef>
              <a:defRPr/>
            </a:pPr>
            <a:r>
              <a:rPr lang="en-US" altLang="id-ID" sz="2200">
                <a:effectLst>
                  <a:outerShdw blurRad="38100" dist="38100" dir="2700000" algn="tl">
                    <a:srgbClr val="C0C0C0"/>
                  </a:outerShdw>
                </a:effectLst>
                <a:latin typeface="Arial" panose="020B0604020202020204" pitchFamily="34" charset="0"/>
              </a:rPr>
              <a:t>Depreciable cost	</a:t>
            </a:r>
          </a:p>
          <a:p>
            <a:pPr>
              <a:spcBef>
                <a:spcPct val="20000"/>
              </a:spcBef>
              <a:defRPr/>
            </a:pPr>
            <a:r>
              <a:rPr lang="en-US" altLang="id-ID" sz="2200">
                <a:effectLst>
                  <a:outerShdw blurRad="38100" dist="38100" dir="2700000" algn="tl">
                    <a:srgbClr val="C0C0C0"/>
                  </a:outerShdw>
                </a:effectLst>
                <a:latin typeface="Arial" panose="020B0604020202020204" pitchFamily="34" charset="0"/>
              </a:rPr>
              <a:t>Useful life (revised)      /</a:t>
            </a:r>
          </a:p>
          <a:p>
            <a:pPr>
              <a:spcBef>
                <a:spcPct val="20000"/>
              </a:spcBef>
              <a:defRPr/>
            </a:pPr>
            <a:r>
              <a:rPr lang="en-US" altLang="id-ID" sz="2200">
                <a:effectLst>
                  <a:outerShdw blurRad="38100" dist="38100" dir="2700000" algn="tl">
                    <a:srgbClr val="C0C0C0"/>
                  </a:outerShdw>
                </a:effectLst>
                <a:latin typeface="Arial" panose="020B0604020202020204" pitchFamily="34" charset="0"/>
              </a:rPr>
              <a:t>Annual depreciation	</a:t>
            </a:r>
          </a:p>
        </p:txBody>
      </p:sp>
      <p:sp>
        <p:nvSpPr>
          <p:cNvPr id="72712" name="Freeform 1034"/>
          <p:cNvSpPr>
            <a:spLocks/>
          </p:cNvSpPr>
          <p:nvPr/>
        </p:nvSpPr>
        <p:spPr bwMode="auto">
          <a:xfrm>
            <a:off x="5715001" y="3097214"/>
            <a:ext cx="1204913" cy="1587"/>
          </a:xfrm>
          <a:custGeom>
            <a:avLst/>
            <a:gdLst>
              <a:gd name="T0" fmla="*/ 0 w 759"/>
              <a:gd name="T1" fmla="*/ 0 h 1"/>
              <a:gd name="T2" fmla="*/ 1912800181 w 759"/>
              <a:gd name="T3" fmla="*/ 0 h 1"/>
              <a:gd name="T4" fmla="*/ 0 60000 65536"/>
              <a:gd name="T5" fmla="*/ 0 60000 65536"/>
            </a:gdLst>
            <a:ahLst/>
            <a:cxnLst>
              <a:cxn ang="T4">
                <a:pos x="T0" y="T1"/>
              </a:cxn>
              <a:cxn ang="T5">
                <a:pos x="T2" y="T3"/>
              </a:cxn>
            </a:cxnLst>
            <a:rect l="0" t="0" r="r" b="b"/>
            <a:pathLst>
              <a:path w="759" h="1">
                <a:moveTo>
                  <a:pt x="0" y="0"/>
                </a:moveTo>
                <a:lnTo>
                  <a:pt x="759" y="0"/>
                </a:lnTo>
              </a:path>
            </a:pathLst>
          </a:custGeom>
          <a:noFill/>
          <a:ln w="28575" cap="sq"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13" name="Line 1035"/>
          <p:cNvSpPr>
            <a:spLocks noChangeShapeType="1"/>
          </p:cNvSpPr>
          <p:nvPr/>
        </p:nvSpPr>
        <p:spPr bwMode="auto">
          <a:xfrm>
            <a:off x="5715000" y="2286000"/>
            <a:ext cx="1219200" cy="0"/>
          </a:xfrm>
          <a:prstGeom prst="line">
            <a:avLst/>
          </a:prstGeom>
          <a:noFill/>
          <a:ln w="28575"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14" name="Freeform 1036"/>
          <p:cNvSpPr>
            <a:spLocks/>
          </p:cNvSpPr>
          <p:nvPr/>
        </p:nvSpPr>
        <p:spPr bwMode="auto">
          <a:xfrm>
            <a:off x="5715001" y="3503614"/>
            <a:ext cx="1204913" cy="1587"/>
          </a:xfrm>
          <a:custGeom>
            <a:avLst/>
            <a:gdLst>
              <a:gd name="T0" fmla="*/ 0 w 759"/>
              <a:gd name="T1" fmla="*/ 0 h 1"/>
              <a:gd name="T2" fmla="*/ 1912800181 w 759"/>
              <a:gd name="T3" fmla="*/ 0 h 1"/>
              <a:gd name="T4" fmla="*/ 0 60000 65536"/>
              <a:gd name="T5" fmla="*/ 0 60000 65536"/>
            </a:gdLst>
            <a:ahLst/>
            <a:cxnLst>
              <a:cxn ang="T4">
                <a:pos x="T0" y="T1"/>
              </a:cxn>
              <a:cxn ang="T5">
                <a:pos x="T2" y="T3"/>
              </a:cxn>
            </a:cxnLst>
            <a:rect l="0" t="0" r="r" b="b"/>
            <a:pathLst>
              <a:path w="759" h="1">
                <a:moveTo>
                  <a:pt x="0" y="0"/>
                </a:moveTo>
                <a:lnTo>
                  <a:pt x="759" y="0"/>
                </a:lnTo>
              </a:path>
            </a:pathLst>
          </a:custGeom>
          <a:noFill/>
          <a:ln w="28575" cap="sq"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15" name="Freeform 1037"/>
          <p:cNvSpPr>
            <a:spLocks/>
          </p:cNvSpPr>
          <p:nvPr/>
        </p:nvSpPr>
        <p:spPr bwMode="auto">
          <a:xfrm>
            <a:off x="5715001" y="3579814"/>
            <a:ext cx="1204913" cy="1587"/>
          </a:xfrm>
          <a:custGeom>
            <a:avLst/>
            <a:gdLst>
              <a:gd name="T0" fmla="*/ 0 w 759"/>
              <a:gd name="T1" fmla="*/ 0 h 1"/>
              <a:gd name="T2" fmla="*/ 1912800181 w 759"/>
              <a:gd name="T3" fmla="*/ 0 h 1"/>
              <a:gd name="T4" fmla="*/ 0 60000 65536"/>
              <a:gd name="T5" fmla="*/ 0 60000 65536"/>
            </a:gdLst>
            <a:ahLst/>
            <a:cxnLst>
              <a:cxn ang="T4">
                <a:pos x="T0" y="T1"/>
              </a:cxn>
              <a:cxn ang="T5">
                <a:pos x="T2" y="T3"/>
              </a:cxn>
            </a:cxnLst>
            <a:rect l="0" t="0" r="r" b="b"/>
            <a:pathLst>
              <a:path w="759" h="1">
                <a:moveTo>
                  <a:pt x="0" y="0"/>
                </a:moveTo>
                <a:lnTo>
                  <a:pt x="759" y="0"/>
                </a:lnTo>
              </a:path>
            </a:pathLst>
          </a:custGeom>
          <a:noFill/>
          <a:ln w="28575" cap="sq"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16" name="Line 1039"/>
          <p:cNvSpPr>
            <a:spLocks noChangeShapeType="1"/>
          </p:cNvSpPr>
          <p:nvPr/>
        </p:nvSpPr>
        <p:spPr bwMode="auto">
          <a:xfrm flipH="1">
            <a:off x="7162800" y="1676400"/>
            <a:ext cx="914400" cy="0"/>
          </a:xfrm>
          <a:prstGeom prst="line">
            <a:avLst/>
          </a:prstGeom>
          <a:noFill/>
          <a:ln w="38100" cap="sq">
            <a:solidFill>
              <a:srgbClr val="80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6798" name="Text Box 1038"/>
          <p:cNvSpPr txBox="1">
            <a:spLocks noChangeArrowheads="1"/>
          </p:cNvSpPr>
          <p:nvPr/>
        </p:nvSpPr>
        <p:spPr bwMode="auto">
          <a:xfrm>
            <a:off x="8077200" y="1447801"/>
            <a:ext cx="1905000" cy="2130425"/>
          </a:xfrm>
          <a:prstGeom prst="rect">
            <a:avLst/>
          </a:prstGeom>
          <a:solidFill>
            <a:srgbClr val="FFFFCC"/>
          </a:solidFill>
          <a:ln w="28575" algn="ctr">
            <a:solidFill>
              <a:schemeClr val="tx1"/>
            </a:solidFill>
            <a:miter lim="800000"/>
            <a:headEnd/>
            <a:tailEnd/>
          </a:ln>
          <a:effectLst>
            <a:outerShdw dist="107763" dir="2700000" algn="ctr" rotWithShape="0">
              <a:schemeClr val="bg2"/>
            </a:outerShdw>
          </a:effectLst>
        </p:spPr>
        <p:txBody>
          <a:bodyPr>
            <a:spAutoFit/>
          </a:bodyPr>
          <a:lstStyle/>
          <a:p>
            <a:pPr algn="ctr">
              <a:spcBef>
                <a:spcPct val="50000"/>
              </a:spcBef>
              <a:defRPr/>
            </a:pPr>
            <a:r>
              <a:rPr lang="en-US" altLang="id-ID" sz="2200">
                <a:effectLst>
                  <a:outerShdw blurRad="38100" dist="38100" dir="2700000" algn="tl">
                    <a:srgbClr val="FFFFFF"/>
                  </a:outerShdw>
                </a:effectLst>
                <a:latin typeface="Arial" panose="020B0604020202020204" pitchFamily="34" charset="0"/>
              </a:rPr>
              <a:t>First, establish Book Value at the date of change in estimate.</a:t>
            </a:r>
          </a:p>
        </p:txBody>
      </p:sp>
      <p:sp>
        <p:nvSpPr>
          <p:cNvPr id="886800" name="Text Box 1040"/>
          <p:cNvSpPr txBox="1">
            <a:spLocks noChangeArrowheads="1"/>
          </p:cNvSpPr>
          <p:nvPr/>
        </p:nvSpPr>
        <p:spPr bwMode="auto">
          <a:xfrm>
            <a:off x="5638800" y="1828800"/>
            <a:ext cx="13716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en-US" altLang="id-ID" sz="2200">
                <a:effectLst>
                  <a:outerShdw blurRad="38100" dist="38100" dir="2700000" algn="tl">
                    <a:srgbClr val="C0C0C0"/>
                  </a:outerShdw>
                </a:effectLst>
                <a:latin typeface="Arial" panose="020B0604020202020204" pitchFamily="34" charset="0"/>
              </a:rPr>
              <a:t>- 1,000</a:t>
            </a:r>
          </a:p>
        </p:txBody>
      </p:sp>
      <p:sp>
        <p:nvSpPr>
          <p:cNvPr id="886801" name="Text Box 1041"/>
          <p:cNvSpPr txBox="1">
            <a:spLocks noChangeArrowheads="1"/>
          </p:cNvSpPr>
          <p:nvPr/>
        </p:nvSpPr>
        <p:spPr bwMode="auto">
          <a:xfrm>
            <a:off x="5638800" y="2286000"/>
            <a:ext cx="13716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en-US" altLang="id-ID" sz="2200">
                <a:effectLst>
                  <a:outerShdw blurRad="38100" dist="38100" dir="2700000" algn="tl">
                    <a:srgbClr val="C0C0C0"/>
                  </a:outerShdw>
                </a:effectLst>
                <a:latin typeface="Arial" panose="020B0604020202020204" pitchFamily="34" charset="0"/>
              </a:rPr>
              <a:t>4,800</a:t>
            </a:r>
          </a:p>
        </p:txBody>
      </p:sp>
      <p:sp>
        <p:nvSpPr>
          <p:cNvPr id="886802" name="Text Box 1042"/>
          <p:cNvSpPr txBox="1">
            <a:spLocks noChangeArrowheads="1"/>
          </p:cNvSpPr>
          <p:nvPr/>
        </p:nvSpPr>
        <p:spPr bwMode="auto">
          <a:xfrm>
            <a:off x="5638800" y="2667000"/>
            <a:ext cx="13716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en-US" altLang="id-ID" sz="2200">
                <a:effectLst>
                  <a:outerShdw blurRad="38100" dist="38100" dir="2700000" algn="tl">
                    <a:srgbClr val="C0C0C0"/>
                  </a:outerShdw>
                </a:effectLst>
                <a:latin typeface="Arial" panose="020B0604020202020204" pitchFamily="34" charset="0"/>
              </a:rPr>
              <a:t>3 years</a:t>
            </a:r>
          </a:p>
        </p:txBody>
      </p:sp>
      <p:sp>
        <p:nvSpPr>
          <p:cNvPr id="886803" name="Text Box 1043"/>
          <p:cNvSpPr txBox="1">
            <a:spLocks noChangeArrowheads="1"/>
          </p:cNvSpPr>
          <p:nvPr/>
        </p:nvSpPr>
        <p:spPr bwMode="auto">
          <a:xfrm>
            <a:off x="5638800" y="3078164"/>
            <a:ext cx="1371600"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en-US" altLang="id-ID" sz="2200">
                <a:effectLst>
                  <a:outerShdw blurRad="38100" dist="38100" dir="2700000" algn="tl">
                    <a:srgbClr val="C0C0C0"/>
                  </a:outerShdw>
                </a:effectLst>
                <a:latin typeface="Arial" panose="020B0604020202020204" pitchFamily="34" charset="0"/>
              </a:rPr>
              <a:t>$ 1,600</a:t>
            </a:r>
          </a:p>
        </p:txBody>
      </p:sp>
      <p:sp>
        <p:nvSpPr>
          <p:cNvPr id="72722" name="Text Box 1044"/>
          <p:cNvSpPr txBox="1">
            <a:spLocks noChangeArrowheads="1"/>
          </p:cNvSpPr>
          <p:nvPr/>
        </p:nvSpPr>
        <p:spPr bwMode="auto">
          <a:xfrm>
            <a:off x="6477000" y="3916364"/>
            <a:ext cx="1600200" cy="274637"/>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28575" algn="ctr">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a:spcBef>
                <a:spcPct val="50000"/>
              </a:spcBef>
            </a:pPr>
            <a:r>
              <a:rPr lang="en-US" altLang="id-ID" sz="1200" b="1">
                <a:solidFill>
                  <a:srgbClr val="003A74"/>
                </a:solidFill>
                <a:latin typeface="Arial" panose="020B0604020202020204" pitchFamily="34" charset="0"/>
              </a:rPr>
              <a:t>Illustration 9-17</a:t>
            </a:r>
          </a:p>
        </p:txBody>
      </p:sp>
    </p:spTree>
    <p:extLst>
      <p:ext uri="{BB962C8B-B14F-4D97-AF65-F5344CB8AC3E}">
        <p14:creationId xmlns:p14="http://schemas.microsoft.com/office/powerpoint/2010/main" val="38016356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86800"/>
                                        </p:tgtEl>
                                        <p:attrNameLst>
                                          <p:attrName>style.visibility</p:attrName>
                                        </p:attrNameLst>
                                      </p:cBhvr>
                                      <p:to>
                                        <p:strVal val="visible"/>
                                      </p:to>
                                    </p:set>
                                    <p:animEffect transition="in" filter="wipe(left)">
                                      <p:cBhvr>
                                        <p:cTn id="7" dur="500"/>
                                        <p:tgtEl>
                                          <p:spTgt spid="8868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86801"/>
                                        </p:tgtEl>
                                        <p:attrNameLst>
                                          <p:attrName>style.visibility</p:attrName>
                                        </p:attrNameLst>
                                      </p:cBhvr>
                                      <p:to>
                                        <p:strVal val="visible"/>
                                      </p:to>
                                    </p:set>
                                    <p:animEffect transition="in" filter="wipe(left)">
                                      <p:cBhvr>
                                        <p:cTn id="12" dur="500"/>
                                        <p:tgtEl>
                                          <p:spTgt spid="88680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86802"/>
                                        </p:tgtEl>
                                        <p:attrNameLst>
                                          <p:attrName>style.visibility</p:attrName>
                                        </p:attrNameLst>
                                      </p:cBhvr>
                                      <p:to>
                                        <p:strVal val="visible"/>
                                      </p:to>
                                    </p:set>
                                    <p:animEffect transition="in" filter="wipe(left)">
                                      <p:cBhvr>
                                        <p:cTn id="17" dur="500"/>
                                        <p:tgtEl>
                                          <p:spTgt spid="88680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86803"/>
                                        </p:tgtEl>
                                        <p:attrNameLst>
                                          <p:attrName>style.visibility</p:attrName>
                                        </p:attrNameLst>
                                      </p:cBhvr>
                                      <p:to>
                                        <p:strVal val="visible"/>
                                      </p:to>
                                    </p:set>
                                    <p:animEffect transition="in" filter="wipe(left)">
                                      <p:cBhvr>
                                        <p:cTn id="22" dur="500"/>
                                        <p:tgtEl>
                                          <p:spTgt spid="88680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64264">
                                            <p:txEl>
                                              <p:pRg st="0" end="0"/>
                                            </p:txEl>
                                          </p:spTgt>
                                        </p:tgtEl>
                                        <p:attrNameLst>
                                          <p:attrName>style.visibility</p:attrName>
                                        </p:attrNameLst>
                                      </p:cBhvr>
                                      <p:to>
                                        <p:strVal val="visible"/>
                                      </p:to>
                                    </p:set>
                                    <p:animEffect transition="in" filter="wipe(left)">
                                      <p:cBhvr>
                                        <p:cTn id="27" dur="500"/>
                                        <p:tgtEl>
                                          <p:spTgt spid="864264">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64264">
                                            <p:txEl>
                                              <p:pRg st="1" end="1"/>
                                            </p:txEl>
                                          </p:spTgt>
                                        </p:tgtEl>
                                        <p:attrNameLst>
                                          <p:attrName>style.visibility</p:attrName>
                                        </p:attrNameLst>
                                      </p:cBhvr>
                                      <p:to>
                                        <p:strVal val="visible"/>
                                      </p:to>
                                    </p:set>
                                    <p:animEffect transition="in" filter="wipe(left)">
                                      <p:cBhvr>
                                        <p:cTn id="32" dur="500"/>
                                        <p:tgtEl>
                                          <p:spTgt spid="86426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4264" grpId="0" build="p"/>
      <p:bldP spid="886800" grpId="0"/>
      <p:bldP spid="886801" grpId="0"/>
      <p:bldP spid="886802" grpId="0"/>
      <p:bldP spid="88680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p:cNvSpPr>
          <p:nvPr/>
        </p:nvSpPr>
        <p:spPr bwMode="auto">
          <a:xfrm>
            <a:off x="2362200" y="2133600"/>
            <a:ext cx="8001000" cy="35052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182562" tIns="46038" rIns="182562" bIns="46038"/>
          <a:lstStyle>
            <a:lvl1pPr marL="457200" indent="-457200">
              <a:defRPr sz="2400">
                <a:solidFill>
                  <a:schemeClr val="tx1"/>
                </a:solidFill>
                <a:latin typeface="Comic Sans MS" panose="030F0702030302020204" pitchFamily="66" charset="0"/>
              </a:defRPr>
            </a:lvl1pPr>
            <a:lvl2pPr marL="857250" indent="-285750">
              <a:defRPr sz="2400">
                <a:solidFill>
                  <a:schemeClr val="tx1"/>
                </a:solidFill>
                <a:latin typeface="Comic Sans MS" panose="030F0702030302020204" pitchFamily="66" charset="0"/>
              </a:defRPr>
            </a:lvl2pPr>
            <a:lvl3pPr marL="120015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nSpc>
                <a:spcPct val="120000"/>
              </a:lnSpc>
              <a:spcBef>
                <a:spcPct val="40000"/>
              </a:spcBef>
            </a:pPr>
            <a:r>
              <a:rPr lang="en-US" altLang="id-ID">
                <a:latin typeface="Arial" panose="020B0604020202020204" pitchFamily="34" charset="0"/>
              </a:rPr>
              <a:t>When there is a change in estimated depreciation:</a:t>
            </a:r>
          </a:p>
          <a:p>
            <a:pPr>
              <a:lnSpc>
                <a:spcPct val="120000"/>
              </a:lnSpc>
              <a:spcBef>
                <a:spcPct val="40000"/>
              </a:spcBef>
            </a:pPr>
            <a:r>
              <a:rPr lang="en-US" altLang="id-ID">
                <a:latin typeface="Arial" panose="020B0604020202020204" pitchFamily="34" charset="0"/>
              </a:rPr>
              <a:t>a. 	previous depreciation should be corrected.</a:t>
            </a:r>
          </a:p>
          <a:p>
            <a:pPr>
              <a:lnSpc>
                <a:spcPct val="120000"/>
              </a:lnSpc>
              <a:spcBef>
                <a:spcPct val="40000"/>
              </a:spcBef>
            </a:pPr>
            <a:r>
              <a:rPr lang="en-US" altLang="id-ID">
                <a:latin typeface="Arial" panose="020B0604020202020204" pitchFamily="34" charset="0"/>
              </a:rPr>
              <a:t>b. 	current and future years’ depreciation should be revised.</a:t>
            </a:r>
          </a:p>
          <a:p>
            <a:pPr>
              <a:lnSpc>
                <a:spcPct val="120000"/>
              </a:lnSpc>
              <a:spcBef>
                <a:spcPct val="40000"/>
              </a:spcBef>
            </a:pPr>
            <a:r>
              <a:rPr lang="en-US" altLang="id-ID">
                <a:latin typeface="Arial" panose="020B0604020202020204" pitchFamily="34" charset="0"/>
              </a:rPr>
              <a:t>c. 	only future years’ depreciation should be revised.</a:t>
            </a:r>
          </a:p>
          <a:p>
            <a:pPr>
              <a:lnSpc>
                <a:spcPct val="120000"/>
              </a:lnSpc>
              <a:spcBef>
                <a:spcPct val="40000"/>
              </a:spcBef>
            </a:pPr>
            <a:r>
              <a:rPr lang="en-US" altLang="id-ID">
                <a:latin typeface="Arial" panose="020B0604020202020204" pitchFamily="34" charset="0"/>
              </a:rPr>
              <a:t>d. 	None of the above.</a:t>
            </a:r>
          </a:p>
        </p:txBody>
      </p:sp>
      <p:sp>
        <p:nvSpPr>
          <p:cNvPr id="663555" name="Oval 3"/>
          <p:cNvSpPr>
            <a:spLocks noChangeArrowheads="1"/>
          </p:cNvSpPr>
          <p:nvPr/>
        </p:nvSpPr>
        <p:spPr bwMode="auto">
          <a:xfrm>
            <a:off x="2438400" y="3352800"/>
            <a:ext cx="457200" cy="457200"/>
          </a:xfrm>
          <a:prstGeom prst="ellipse">
            <a:avLst/>
          </a:prstGeom>
          <a:noFill/>
          <a:ln w="57150" cap="sq">
            <a:solidFill>
              <a:srgbClr val="8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a:endParaRPr lang="id-ID" altLang="id-ID">
              <a:latin typeface="Arial" panose="020B0604020202020204" pitchFamily="34" charset="0"/>
            </a:endParaRPr>
          </a:p>
        </p:txBody>
      </p:sp>
      <p:sp>
        <p:nvSpPr>
          <p:cNvPr id="74756" name="Rectangle 4"/>
          <p:cNvSpPr>
            <a:spLocks noChangeArrowheads="1"/>
          </p:cNvSpPr>
          <p:nvPr/>
        </p:nvSpPr>
        <p:spPr bwMode="auto">
          <a:xfrm>
            <a:off x="2057400" y="152400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82562" tIns="46038" rIns="182562" bIns="46038"/>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nSpc>
                <a:spcPct val="90000"/>
              </a:lnSpc>
              <a:spcBef>
                <a:spcPct val="20000"/>
              </a:spcBef>
              <a:buClr>
                <a:schemeClr val="tx1"/>
              </a:buClr>
              <a:buFont typeface="Wingdings" panose="05000000000000000000" pitchFamily="2" charset="2"/>
              <a:buNone/>
            </a:pPr>
            <a:r>
              <a:rPr lang="en-US" altLang="id-ID" sz="3000" b="1">
                <a:solidFill>
                  <a:srgbClr val="800000"/>
                </a:solidFill>
                <a:latin typeface="Arial" panose="020B0604020202020204" pitchFamily="34" charset="0"/>
              </a:rPr>
              <a:t>Review Question</a:t>
            </a:r>
          </a:p>
        </p:txBody>
      </p:sp>
      <p:sp>
        <p:nvSpPr>
          <p:cNvPr id="1082375" name="Rectangle 7"/>
          <p:cNvSpPr>
            <a:spLocks noChangeArrowheads="1"/>
          </p:cNvSpPr>
          <p:nvPr/>
        </p:nvSpPr>
        <p:spPr bwMode="auto">
          <a:xfrm>
            <a:off x="1981200" y="457200"/>
            <a:ext cx="8229600" cy="560388"/>
          </a:xfrm>
          <a:prstGeom prst="rect">
            <a:avLst/>
          </a:prstGeom>
          <a:solidFill>
            <a:srgbClr val="990000"/>
          </a:solidFill>
          <a:ln w="12700" algn="ctr">
            <a:solidFill>
              <a:schemeClr val="tx1"/>
            </a:solidFill>
            <a:miter lim="800000"/>
            <a:headEnd/>
            <a:tailEnd/>
          </a:ln>
          <a:effectLst>
            <a:outerShdw dist="107763" dir="2700000" algn="ctr" rotWithShape="0">
              <a:schemeClr val="bg2"/>
            </a:outerShdw>
          </a:effectLst>
        </p:spPr>
        <p:txBody>
          <a:bodyPr lIns="90488" tIns="44450" rIns="90488" bIns="44450"/>
          <a:lstStyle>
            <a:lvl1pPr marL="52388">
              <a:defRPr sz="3000" b="1" i="1">
                <a:solidFill>
                  <a:schemeClr val="tx1"/>
                </a:solidFill>
                <a:effectLst>
                  <a:outerShdw blurRad="38100" dist="38100" dir="2700000" algn="tl">
                    <a:srgbClr val="FFFFFF"/>
                  </a:outerShdw>
                </a:effectLst>
                <a:latin typeface="Comic Sans MS" panose="030F0702030302020204" pitchFamily="66" charset="0"/>
              </a:defRPr>
            </a:lvl1pPr>
            <a:lvl2pPr marL="52388">
              <a:defRPr sz="3000" b="1" i="1">
                <a:solidFill>
                  <a:schemeClr val="tx1"/>
                </a:solidFill>
                <a:effectLst>
                  <a:outerShdw blurRad="38100" dist="38100" dir="2700000" algn="tl">
                    <a:srgbClr val="FFFFFF"/>
                  </a:outerShdw>
                </a:effectLst>
                <a:latin typeface="Comic Sans MS" panose="030F0702030302020204" pitchFamily="66" charset="0"/>
              </a:defRPr>
            </a:lvl2pPr>
            <a:lvl3pPr marL="52388">
              <a:defRPr sz="3000" b="1" i="1">
                <a:solidFill>
                  <a:schemeClr val="tx1"/>
                </a:solidFill>
                <a:effectLst>
                  <a:outerShdw blurRad="38100" dist="38100" dir="2700000" algn="tl">
                    <a:srgbClr val="FFFFFF"/>
                  </a:outerShdw>
                </a:effectLst>
                <a:latin typeface="Comic Sans MS" panose="030F0702030302020204" pitchFamily="66" charset="0"/>
              </a:defRPr>
            </a:lvl3pPr>
            <a:lvl4pPr marL="52388">
              <a:defRPr sz="3000" b="1" i="1">
                <a:solidFill>
                  <a:schemeClr val="tx1"/>
                </a:solidFill>
                <a:effectLst>
                  <a:outerShdw blurRad="38100" dist="38100" dir="2700000" algn="tl">
                    <a:srgbClr val="FFFFFF"/>
                  </a:outerShdw>
                </a:effectLst>
                <a:latin typeface="Comic Sans MS" panose="030F0702030302020204" pitchFamily="66" charset="0"/>
              </a:defRPr>
            </a:lvl4pPr>
            <a:lvl5pPr marL="52388">
              <a:defRPr sz="3000" b="1" i="1">
                <a:solidFill>
                  <a:schemeClr val="tx1"/>
                </a:solidFill>
                <a:effectLst>
                  <a:outerShdw blurRad="38100" dist="38100" dir="2700000" algn="tl">
                    <a:srgbClr val="FFFFFF"/>
                  </a:outerShdw>
                </a:effectLst>
                <a:latin typeface="Comic Sans MS" panose="030F0702030302020204" pitchFamily="66" charset="0"/>
              </a:defRPr>
            </a:lvl5pPr>
            <a:lvl6pPr marL="509588" algn="ctr" eaLnBrk="0" fontAlgn="base" hangingPunct="0">
              <a:spcBef>
                <a:spcPct val="0"/>
              </a:spcBef>
              <a:spcAft>
                <a:spcPct val="0"/>
              </a:spcAft>
              <a:defRPr sz="3000" b="1" i="1">
                <a:solidFill>
                  <a:schemeClr val="tx1"/>
                </a:solidFill>
                <a:effectLst>
                  <a:outerShdw blurRad="38100" dist="38100" dir="2700000" algn="tl">
                    <a:srgbClr val="FFFFFF"/>
                  </a:outerShdw>
                </a:effectLst>
                <a:latin typeface="Comic Sans MS" panose="030F0702030302020204" pitchFamily="66" charset="0"/>
              </a:defRPr>
            </a:lvl6pPr>
            <a:lvl7pPr marL="966788" algn="ctr" eaLnBrk="0" fontAlgn="base" hangingPunct="0">
              <a:spcBef>
                <a:spcPct val="0"/>
              </a:spcBef>
              <a:spcAft>
                <a:spcPct val="0"/>
              </a:spcAft>
              <a:defRPr sz="3000" b="1" i="1">
                <a:solidFill>
                  <a:schemeClr val="tx1"/>
                </a:solidFill>
                <a:effectLst>
                  <a:outerShdw blurRad="38100" dist="38100" dir="2700000" algn="tl">
                    <a:srgbClr val="FFFFFF"/>
                  </a:outerShdw>
                </a:effectLst>
                <a:latin typeface="Comic Sans MS" panose="030F0702030302020204" pitchFamily="66" charset="0"/>
              </a:defRPr>
            </a:lvl7pPr>
            <a:lvl8pPr marL="1423988" algn="ctr" eaLnBrk="0" fontAlgn="base" hangingPunct="0">
              <a:spcBef>
                <a:spcPct val="0"/>
              </a:spcBef>
              <a:spcAft>
                <a:spcPct val="0"/>
              </a:spcAft>
              <a:defRPr sz="3000" b="1" i="1">
                <a:solidFill>
                  <a:schemeClr val="tx1"/>
                </a:solidFill>
                <a:effectLst>
                  <a:outerShdw blurRad="38100" dist="38100" dir="2700000" algn="tl">
                    <a:srgbClr val="FFFFFF"/>
                  </a:outerShdw>
                </a:effectLst>
                <a:latin typeface="Comic Sans MS" panose="030F0702030302020204" pitchFamily="66" charset="0"/>
              </a:defRPr>
            </a:lvl8pPr>
            <a:lvl9pPr marL="1881188" algn="ctr" eaLnBrk="0" fontAlgn="base" hangingPunct="0">
              <a:spcBef>
                <a:spcPct val="0"/>
              </a:spcBef>
              <a:spcAft>
                <a:spcPct val="0"/>
              </a:spcAft>
              <a:defRPr sz="3000" b="1" i="1">
                <a:solidFill>
                  <a:schemeClr val="tx1"/>
                </a:solidFill>
                <a:effectLst>
                  <a:outerShdw blurRad="38100" dist="38100" dir="2700000" algn="tl">
                    <a:srgbClr val="FFFFFF"/>
                  </a:outerShdw>
                </a:effectLst>
                <a:latin typeface="Comic Sans MS" panose="030F0702030302020204" pitchFamily="66" charset="0"/>
              </a:defRPr>
            </a:lvl9pPr>
          </a:lstStyle>
          <a:p>
            <a:pPr>
              <a:defRPr/>
            </a:pPr>
            <a:r>
              <a:rPr lang="en-US" altLang="id-ID">
                <a:solidFill>
                  <a:schemeClr val="bg1"/>
                </a:solidFill>
                <a:effectLst>
                  <a:outerShdw blurRad="38100" dist="38100" dir="2700000" algn="tl">
                    <a:srgbClr val="000000"/>
                  </a:outerShdw>
                </a:effectLst>
                <a:latin typeface="Arial" panose="020B0604020202020204" pitchFamily="34" charset="0"/>
              </a:rPr>
              <a:t>Depreciation</a:t>
            </a:r>
          </a:p>
        </p:txBody>
      </p:sp>
      <p:sp>
        <p:nvSpPr>
          <p:cNvPr id="1082376" name="Text Box 8"/>
          <p:cNvSpPr txBox="1">
            <a:spLocks noChangeArrowheads="1"/>
          </p:cNvSpPr>
          <p:nvPr/>
        </p:nvSpPr>
        <p:spPr bwMode="auto">
          <a:xfrm>
            <a:off x="2819400" y="6369050"/>
            <a:ext cx="7696200" cy="336550"/>
          </a:xfrm>
          <a:prstGeom prst="rect">
            <a:avLst/>
          </a:prstGeom>
          <a:solidFill>
            <a:schemeClr val="bg1"/>
          </a:solidFill>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sz="2400">
                <a:solidFill>
                  <a:schemeClr val="tx1"/>
                </a:solidFill>
                <a:latin typeface="Times New Roman" panose="02020603050405020304" pitchFamily="18" charset="0"/>
              </a:defRPr>
            </a:lvl1pPr>
            <a:lvl2pPr marL="914400" indent="-457200" algn="l">
              <a:defRPr sz="2400">
                <a:solidFill>
                  <a:schemeClr val="tx1"/>
                </a:solidFill>
                <a:latin typeface="Times New Roman" panose="02020603050405020304" pitchFamily="18" charset="0"/>
              </a:defRPr>
            </a:lvl2pPr>
            <a:lvl3pPr marL="1371600" indent="-457200" algn="l">
              <a:defRPr sz="2400">
                <a:solidFill>
                  <a:schemeClr val="tx1"/>
                </a:solidFill>
                <a:latin typeface="Times New Roman" panose="02020603050405020304" pitchFamily="18" charset="0"/>
              </a:defRPr>
            </a:lvl3pPr>
            <a:lvl4pPr marL="1828800" indent="-457200" algn="l">
              <a:defRPr sz="2400">
                <a:solidFill>
                  <a:schemeClr val="tx1"/>
                </a:solidFill>
                <a:latin typeface="Times New Roman" panose="02020603050405020304" pitchFamily="18" charset="0"/>
              </a:defRPr>
            </a:lvl4pPr>
            <a:lvl5pPr marL="2286000" indent="-457200" algn="l">
              <a:defRPr sz="2400">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a:solidFill>
                  <a:schemeClr val="tx1"/>
                </a:solidFill>
                <a:latin typeface="Times New Roman" panose="02020603050405020304" pitchFamily="18" charset="0"/>
              </a:defRPr>
            </a:lvl9pPr>
          </a:lstStyle>
          <a:p>
            <a:pPr algn="r">
              <a:spcBef>
                <a:spcPct val="50000"/>
              </a:spcBef>
              <a:defRPr/>
            </a:pPr>
            <a:r>
              <a:rPr lang="en-US" altLang="id-ID" sz="1600" b="1" i="1">
                <a:solidFill>
                  <a:schemeClr val="bg2"/>
                </a:solidFill>
                <a:effectLst>
                  <a:outerShdw blurRad="38100" dist="38100" dir="2700000" algn="tl">
                    <a:srgbClr val="C0C0C0"/>
                  </a:outerShdw>
                </a:effectLst>
                <a:latin typeface="Arial" panose="020B0604020202020204" pitchFamily="34" charset="0"/>
              </a:rPr>
              <a:t>SO 4  Describe the procedure for revising periodic depreciation.</a:t>
            </a:r>
          </a:p>
        </p:txBody>
      </p:sp>
    </p:spTree>
    <p:extLst>
      <p:ext uri="{BB962C8B-B14F-4D97-AF65-F5344CB8AC3E}">
        <p14:creationId xmlns:p14="http://schemas.microsoft.com/office/powerpoint/2010/main" val="11441606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63555"/>
                                        </p:tgtEl>
                                        <p:attrNameLst>
                                          <p:attrName>style.visibility</p:attrName>
                                        </p:attrNameLst>
                                      </p:cBhvr>
                                      <p:to>
                                        <p:strVal val="visible"/>
                                      </p:to>
                                    </p:set>
                                    <p:animEffect transition="in" filter="wipe(left)">
                                      <p:cBhvr>
                                        <p:cTn id="7" dur="500"/>
                                        <p:tgtEl>
                                          <p:spTgt spid="6635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3555"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ChangeArrowheads="1"/>
          </p:cNvSpPr>
          <p:nvPr/>
        </p:nvSpPr>
        <p:spPr bwMode="auto">
          <a:xfrm>
            <a:off x="2362200" y="1447801"/>
            <a:ext cx="7772400" cy="4060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nSpc>
                <a:spcPct val="130000"/>
              </a:lnSpc>
            </a:pPr>
            <a:r>
              <a:rPr lang="en-US" altLang="en-US" sz="2000">
                <a:latin typeface="Arial" panose="020B0604020202020204" pitchFamily="34" charset="0"/>
              </a:rPr>
              <a:t>“Copyright © 2011 John Wiley &amp; Sons, Inc. All rights reserved. Reproduction or translation of this work beyond that permitted in Section 117 of the 1976 United States Copyright Act without the express written permission of the copyright owner is unlawful. Request for further information should be addressed to the Permissions Department, John Wiley &amp; Sons, Inc. The purchaser may make back-up copies for his/her own use only and not for distribution or resale. The Publisher assumes no responsibility for errors, omissions, or damages, caused by the use of these programs or from the use of the information contained herein.”</a:t>
            </a:r>
          </a:p>
        </p:txBody>
      </p:sp>
      <p:sp>
        <p:nvSpPr>
          <p:cNvPr id="1039363" name="Rectangle 3"/>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altLang="id-ID" smtClean="0">
                <a:solidFill>
                  <a:schemeClr val="bg1"/>
                </a:solidFill>
                <a:effectLst>
                  <a:outerShdw blurRad="38100" dist="38100" dir="2700000" algn="tl">
                    <a:srgbClr val="000000"/>
                  </a:outerShdw>
                </a:effectLst>
                <a:latin typeface="Arial" panose="020B0604020202020204" pitchFamily="34" charset="0"/>
              </a:rPr>
              <a:t>Copyright</a:t>
            </a:r>
          </a:p>
        </p:txBody>
      </p:sp>
    </p:spTree>
    <p:extLst>
      <p:ext uri="{BB962C8B-B14F-4D97-AF65-F5344CB8AC3E}">
        <p14:creationId xmlns:p14="http://schemas.microsoft.com/office/powerpoint/2010/main" val="5344949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2"/>
          <p:cNvSpPr txBox="1">
            <a:spLocks noChangeArrowheads="1"/>
          </p:cNvSpPr>
          <p:nvPr/>
        </p:nvSpPr>
        <p:spPr bwMode="auto">
          <a:xfrm>
            <a:off x="2362200" y="1657350"/>
            <a:ext cx="7696200" cy="2139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976313" indent="-404813">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nSpc>
                <a:spcPct val="135000"/>
              </a:lnSpc>
              <a:spcBef>
                <a:spcPct val="20000"/>
              </a:spcBef>
              <a:buClr>
                <a:schemeClr val="accent2"/>
              </a:buClr>
              <a:buFont typeface="Symbol" panose="05050102010706020507" pitchFamily="18" charset="2"/>
              <a:buNone/>
            </a:pPr>
            <a:r>
              <a:rPr lang="en-US" altLang="id-ID">
                <a:latin typeface="Arial" panose="020B0604020202020204" pitchFamily="34" charset="0"/>
              </a:rPr>
              <a:t>The following four slides are included to illustrate the calculation of partial-year depreciation expense.</a:t>
            </a:r>
          </a:p>
          <a:p>
            <a:pPr>
              <a:lnSpc>
                <a:spcPct val="135000"/>
              </a:lnSpc>
              <a:spcBef>
                <a:spcPct val="20000"/>
              </a:spcBef>
              <a:buClr>
                <a:schemeClr val="accent2"/>
              </a:buClr>
              <a:buFont typeface="Symbol" panose="05050102010706020507" pitchFamily="18" charset="2"/>
              <a:buNone/>
            </a:pPr>
            <a:r>
              <a:rPr lang="en-US" altLang="id-ID">
                <a:latin typeface="Arial" panose="020B0604020202020204" pitchFamily="34" charset="0"/>
              </a:rPr>
              <a:t>The amounts are consistent with the previous slides illustrating the calculation of depreciation expense.</a:t>
            </a:r>
          </a:p>
        </p:txBody>
      </p:sp>
      <p:sp>
        <p:nvSpPr>
          <p:cNvPr id="1041411" name="Rectangle 3"/>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altLang="id-ID" smtClean="0">
                <a:solidFill>
                  <a:schemeClr val="bg1"/>
                </a:solidFill>
                <a:effectLst>
                  <a:outerShdw blurRad="38100" dist="38100" dir="2700000" algn="tl">
                    <a:srgbClr val="000000"/>
                  </a:outerShdw>
                </a:effectLst>
                <a:latin typeface="Arial" panose="020B0604020202020204" pitchFamily="34" charset="0"/>
              </a:rPr>
              <a:t>Depreciation for Partial Year</a:t>
            </a:r>
          </a:p>
        </p:txBody>
      </p:sp>
      <p:sp>
        <p:nvSpPr>
          <p:cNvPr id="1041412" name="Text Box 4"/>
          <p:cNvSpPr txBox="1">
            <a:spLocks noChangeArrowheads="1"/>
          </p:cNvSpPr>
          <p:nvPr/>
        </p:nvSpPr>
        <p:spPr bwMode="auto">
          <a:xfrm>
            <a:off x="2819400" y="6369050"/>
            <a:ext cx="7696200" cy="336550"/>
          </a:xfrm>
          <a:prstGeom prst="rect">
            <a:avLst/>
          </a:prstGeom>
          <a:solidFill>
            <a:schemeClr val="bg1"/>
          </a:solidFill>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sz="2400">
                <a:solidFill>
                  <a:schemeClr val="tx1"/>
                </a:solidFill>
                <a:latin typeface="Times New Roman" panose="02020603050405020304" pitchFamily="18" charset="0"/>
              </a:defRPr>
            </a:lvl1pPr>
            <a:lvl2pPr marL="914400" indent="-457200" algn="l">
              <a:defRPr sz="2400">
                <a:solidFill>
                  <a:schemeClr val="tx1"/>
                </a:solidFill>
                <a:latin typeface="Times New Roman" panose="02020603050405020304" pitchFamily="18" charset="0"/>
              </a:defRPr>
            </a:lvl2pPr>
            <a:lvl3pPr marL="1371600" indent="-457200" algn="l">
              <a:defRPr sz="2400">
                <a:solidFill>
                  <a:schemeClr val="tx1"/>
                </a:solidFill>
                <a:latin typeface="Times New Roman" panose="02020603050405020304" pitchFamily="18" charset="0"/>
              </a:defRPr>
            </a:lvl3pPr>
            <a:lvl4pPr marL="1828800" indent="-457200" algn="l">
              <a:defRPr sz="2400">
                <a:solidFill>
                  <a:schemeClr val="tx1"/>
                </a:solidFill>
                <a:latin typeface="Times New Roman" panose="02020603050405020304" pitchFamily="18" charset="0"/>
              </a:defRPr>
            </a:lvl4pPr>
            <a:lvl5pPr marL="2286000" indent="-457200" algn="l">
              <a:defRPr sz="2400">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a:solidFill>
                  <a:schemeClr val="tx1"/>
                </a:solidFill>
                <a:latin typeface="Times New Roman" panose="02020603050405020304" pitchFamily="18" charset="0"/>
              </a:defRPr>
            </a:lvl9pPr>
          </a:lstStyle>
          <a:p>
            <a:pPr algn="r">
              <a:spcBef>
                <a:spcPct val="50000"/>
              </a:spcBef>
              <a:defRPr/>
            </a:pPr>
            <a:r>
              <a:rPr lang="en-US" altLang="id-ID" sz="1600" b="1" i="1">
                <a:solidFill>
                  <a:schemeClr val="bg2"/>
                </a:solidFill>
                <a:effectLst>
                  <a:outerShdw blurRad="38100" dist="38100" dir="2700000" algn="tl">
                    <a:srgbClr val="C0C0C0"/>
                  </a:outerShdw>
                </a:effectLst>
                <a:latin typeface="Arial" panose="020B0604020202020204" pitchFamily="34" charset="0"/>
              </a:rPr>
              <a:t>SO 3  Compute periodic depreciation using different methods.</a:t>
            </a:r>
          </a:p>
        </p:txBody>
      </p:sp>
    </p:spTree>
    <p:extLst>
      <p:ext uri="{BB962C8B-B14F-4D97-AF65-F5344CB8AC3E}">
        <p14:creationId xmlns:p14="http://schemas.microsoft.com/office/powerpoint/2010/main" val="13358991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2"/>
          <p:cNvSpPr txBox="1">
            <a:spLocks noChangeArrowheads="1"/>
          </p:cNvSpPr>
          <p:nvPr/>
        </p:nvSpPr>
        <p:spPr bwMode="auto">
          <a:xfrm>
            <a:off x="2057400" y="1422400"/>
            <a:ext cx="8153400" cy="86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nSpc>
                <a:spcPct val="115000"/>
              </a:lnSpc>
              <a:spcBef>
                <a:spcPct val="30000"/>
              </a:spcBef>
              <a:buSzPct val="80000"/>
            </a:pPr>
            <a:r>
              <a:rPr lang="en-US" altLang="id-ID" sz="2200" b="1">
                <a:solidFill>
                  <a:srgbClr val="800000"/>
                </a:solidFill>
                <a:latin typeface="Arial" panose="020B0604020202020204" pitchFamily="34" charset="0"/>
              </a:rPr>
              <a:t>Illustration:  </a:t>
            </a:r>
            <a:r>
              <a:rPr lang="en-US" altLang="id-ID" sz="2200">
                <a:latin typeface="Arial" panose="020B0604020202020204" pitchFamily="34" charset="0"/>
              </a:rPr>
              <a:t>Barb’s Florists purchased a small delivery truck on </a:t>
            </a:r>
            <a:r>
              <a:rPr lang="en-US" altLang="id-ID" sz="2200" b="1">
                <a:solidFill>
                  <a:srgbClr val="800000"/>
                </a:solidFill>
                <a:latin typeface="Arial" panose="020B0604020202020204" pitchFamily="34" charset="0"/>
              </a:rPr>
              <a:t>October 1, 2011</a:t>
            </a:r>
            <a:r>
              <a:rPr lang="en-US" altLang="id-ID" sz="2200">
                <a:latin typeface="Arial" panose="020B0604020202020204" pitchFamily="34" charset="0"/>
              </a:rPr>
              <a:t>.</a:t>
            </a:r>
          </a:p>
        </p:txBody>
      </p:sp>
      <p:sp>
        <p:nvSpPr>
          <p:cNvPr id="1043460" name="Text Box 4"/>
          <p:cNvSpPr txBox="1">
            <a:spLocks noChangeArrowheads="1"/>
          </p:cNvSpPr>
          <p:nvPr/>
        </p:nvSpPr>
        <p:spPr bwMode="auto">
          <a:xfrm>
            <a:off x="2819400" y="6369050"/>
            <a:ext cx="7696200" cy="336550"/>
          </a:xfrm>
          <a:prstGeom prst="rect">
            <a:avLst/>
          </a:prstGeom>
          <a:solidFill>
            <a:schemeClr val="bg1"/>
          </a:solidFill>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sz="2400">
                <a:solidFill>
                  <a:schemeClr val="tx1"/>
                </a:solidFill>
                <a:latin typeface="Times New Roman" panose="02020603050405020304" pitchFamily="18" charset="0"/>
              </a:defRPr>
            </a:lvl1pPr>
            <a:lvl2pPr marL="914400" indent="-457200" algn="l">
              <a:defRPr sz="2400">
                <a:solidFill>
                  <a:schemeClr val="tx1"/>
                </a:solidFill>
                <a:latin typeface="Times New Roman" panose="02020603050405020304" pitchFamily="18" charset="0"/>
              </a:defRPr>
            </a:lvl2pPr>
            <a:lvl3pPr marL="1371600" indent="-457200" algn="l">
              <a:defRPr sz="2400">
                <a:solidFill>
                  <a:schemeClr val="tx1"/>
                </a:solidFill>
                <a:latin typeface="Times New Roman" panose="02020603050405020304" pitchFamily="18" charset="0"/>
              </a:defRPr>
            </a:lvl3pPr>
            <a:lvl4pPr marL="1828800" indent="-457200" algn="l">
              <a:defRPr sz="2400">
                <a:solidFill>
                  <a:schemeClr val="tx1"/>
                </a:solidFill>
                <a:latin typeface="Times New Roman" panose="02020603050405020304" pitchFamily="18" charset="0"/>
              </a:defRPr>
            </a:lvl4pPr>
            <a:lvl5pPr marL="2286000" indent="-457200" algn="l">
              <a:defRPr sz="2400">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a:solidFill>
                  <a:schemeClr val="tx1"/>
                </a:solidFill>
                <a:latin typeface="Times New Roman" panose="02020603050405020304" pitchFamily="18" charset="0"/>
              </a:defRPr>
            </a:lvl9pPr>
          </a:lstStyle>
          <a:p>
            <a:pPr algn="r">
              <a:spcBef>
                <a:spcPct val="50000"/>
              </a:spcBef>
              <a:defRPr/>
            </a:pPr>
            <a:r>
              <a:rPr lang="en-US" altLang="id-ID" sz="1600" b="1" i="1">
                <a:solidFill>
                  <a:schemeClr val="bg2"/>
                </a:solidFill>
                <a:effectLst>
                  <a:outerShdw blurRad="38100" dist="38100" dir="2700000" algn="tl">
                    <a:srgbClr val="C0C0C0"/>
                  </a:outerShdw>
                </a:effectLst>
                <a:latin typeface="Arial" panose="020B0604020202020204" pitchFamily="34" charset="0"/>
              </a:rPr>
              <a:t>SO 3  Compute periodic depreciation using different methods.</a:t>
            </a:r>
          </a:p>
        </p:txBody>
      </p:sp>
      <p:sp>
        <p:nvSpPr>
          <p:cNvPr id="1043463" name="Rectangle 7"/>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altLang="id-ID" smtClean="0">
                <a:solidFill>
                  <a:schemeClr val="bg1"/>
                </a:solidFill>
                <a:effectLst>
                  <a:outerShdw blurRad="38100" dist="38100" dir="2700000" algn="tl">
                    <a:srgbClr val="000000"/>
                  </a:outerShdw>
                </a:effectLst>
                <a:latin typeface="Arial" panose="020B0604020202020204" pitchFamily="34" charset="0"/>
              </a:rPr>
              <a:t>Depreciation for Partial Year</a:t>
            </a:r>
          </a:p>
        </p:txBody>
      </p:sp>
      <p:sp>
        <p:nvSpPr>
          <p:cNvPr id="58373" name="Rectangle 9"/>
          <p:cNvSpPr>
            <a:spLocks noChangeArrowheads="1"/>
          </p:cNvSpPr>
          <p:nvPr/>
        </p:nvSpPr>
        <p:spPr bwMode="auto">
          <a:xfrm>
            <a:off x="2057400" y="4643439"/>
            <a:ext cx="8458200" cy="10064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nSpc>
                <a:spcPct val="120000"/>
              </a:lnSpc>
              <a:spcBef>
                <a:spcPct val="30000"/>
              </a:spcBef>
              <a:buSzPct val="80000"/>
            </a:pPr>
            <a:r>
              <a:rPr lang="en-US" altLang="id-ID" sz="2200" b="1">
                <a:solidFill>
                  <a:srgbClr val="800000"/>
                </a:solidFill>
                <a:latin typeface="Arial" panose="020B0604020202020204" pitchFamily="34" charset="0"/>
              </a:rPr>
              <a:t>Required:</a:t>
            </a:r>
            <a:r>
              <a:rPr lang="en-US" altLang="id-ID" sz="2200">
                <a:solidFill>
                  <a:srgbClr val="800000"/>
                </a:solidFill>
                <a:latin typeface="Arial" panose="020B0604020202020204" pitchFamily="34" charset="0"/>
              </a:rPr>
              <a:t>  </a:t>
            </a:r>
            <a:r>
              <a:rPr lang="en-US" altLang="id-ID" sz="2200">
                <a:latin typeface="Arial" panose="020B0604020202020204" pitchFamily="34" charset="0"/>
              </a:rPr>
              <a:t>Compute depreciation using the following. </a:t>
            </a:r>
          </a:p>
          <a:p>
            <a:pPr>
              <a:lnSpc>
                <a:spcPct val="120000"/>
              </a:lnSpc>
              <a:spcBef>
                <a:spcPct val="30000"/>
              </a:spcBef>
              <a:buSzPct val="80000"/>
            </a:pPr>
            <a:r>
              <a:rPr lang="en-US" altLang="id-ID" sz="2200">
                <a:latin typeface="Arial" panose="020B0604020202020204" pitchFamily="34" charset="0"/>
              </a:rPr>
              <a:t>(a) Straight-Line       (b) Units-of-Activity       (c) Declining Balance.</a:t>
            </a:r>
          </a:p>
        </p:txBody>
      </p:sp>
      <p:sp>
        <p:nvSpPr>
          <p:cNvPr id="58374" name="Text Box 10"/>
          <p:cNvSpPr txBox="1">
            <a:spLocks noChangeArrowheads="1"/>
          </p:cNvSpPr>
          <p:nvPr/>
        </p:nvSpPr>
        <p:spPr bwMode="auto">
          <a:xfrm>
            <a:off x="7391400" y="2392364"/>
            <a:ext cx="1600200" cy="274637"/>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28575">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a:spcBef>
                <a:spcPct val="50000"/>
              </a:spcBef>
            </a:pPr>
            <a:r>
              <a:rPr lang="en-US" altLang="id-ID" sz="1200" b="1">
                <a:solidFill>
                  <a:srgbClr val="003A74"/>
                </a:solidFill>
                <a:latin typeface="Arial" panose="020B0604020202020204" pitchFamily="34" charset="0"/>
              </a:rPr>
              <a:t>Illustration 9-7</a:t>
            </a:r>
          </a:p>
        </p:txBody>
      </p:sp>
      <p:pic>
        <p:nvPicPr>
          <p:cNvPr id="58375"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2724150"/>
            <a:ext cx="5715000" cy="1543050"/>
          </a:xfrm>
          <a:prstGeom prst="rect">
            <a:avLst/>
          </a:prstGeom>
          <a:noFill/>
          <a:ln w="28575" cap="sq" algn="ctr">
            <a:solidFill>
              <a:srgbClr val="80000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094690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418" name="Object 2"/>
          <p:cNvGraphicFramePr>
            <a:graphicFrameLocks noChangeAspect="1"/>
          </p:cNvGraphicFramePr>
          <p:nvPr/>
        </p:nvGraphicFramePr>
        <p:xfrm>
          <a:off x="1905001" y="1787526"/>
          <a:ext cx="8429625" cy="3927475"/>
        </p:xfrm>
        <a:graphic>
          <a:graphicData uri="http://schemas.openxmlformats.org/presentationml/2006/ole">
            <mc:AlternateContent xmlns:mc="http://schemas.openxmlformats.org/markup-compatibility/2006">
              <mc:Choice xmlns:v="urn:schemas-microsoft-com:vml" Requires="v">
                <p:oleObj spid="_x0000_s1026" name="Worksheet" r:id="rId4" imgW="6134100" imgH="2876610" progId="Excel.Sheet.8">
                  <p:embed/>
                </p:oleObj>
              </mc:Choice>
              <mc:Fallback>
                <p:oleObj name="Worksheet" r:id="rId4" imgW="6134100" imgH="2876610"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1" y="1787526"/>
                        <a:ext cx="8429625" cy="3927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cap="sq">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45507" name="Rectangle 3"/>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altLang="id-ID" smtClean="0">
                <a:solidFill>
                  <a:schemeClr val="bg1"/>
                </a:solidFill>
                <a:effectLst>
                  <a:outerShdw blurRad="38100" dist="38100" dir="2700000" algn="tl">
                    <a:srgbClr val="000000"/>
                  </a:outerShdw>
                </a:effectLst>
                <a:latin typeface="Arial" panose="020B0604020202020204" pitchFamily="34" charset="0"/>
              </a:rPr>
              <a:t>Depreciation for Partial Year</a:t>
            </a:r>
          </a:p>
        </p:txBody>
      </p:sp>
      <p:sp>
        <p:nvSpPr>
          <p:cNvPr id="1045508" name="Text Box 4"/>
          <p:cNvSpPr txBox="1">
            <a:spLocks noChangeArrowheads="1"/>
          </p:cNvSpPr>
          <p:nvPr/>
        </p:nvSpPr>
        <p:spPr bwMode="auto">
          <a:xfrm>
            <a:off x="2819400" y="6369050"/>
            <a:ext cx="7696200" cy="336550"/>
          </a:xfrm>
          <a:prstGeom prst="rect">
            <a:avLst/>
          </a:prstGeom>
          <a:solidFill>
            <a:schemeClr val="bg1"/>
          </a:solidFill>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sz="2400">
                <a:solidFill>
                  <a:schemeClr val="tx1"/>
                </a:solidFill>
                <a:latin typeface="Times New Roman" panose="02020603050405020304" pitchFamily="18" charset="0"/>
              </a:defRPr>
            </a:lvl1pPr>
            <a:lvl2pPr marL="914400" indent="-457200" algn="l">
              <a:defRPr sz="2400">
                <a:solidFill>
                  <a:schemeClr val="tx1"/>
                </a:solidFill>
                <a:latin typeface="Times New Roman" panose="02020603050405020304" pitchFamily="18" charset="0"/>
              </a:defRPr>
            </a:lvl2pPr>
            <a:lvl3pPr marL="1371600" indent="-457200" algn="l">
              <a:defRPr sz="2400">
                <a:solidFill>
                  <a:schemeClr val="tx1"/>
                </a:solidFill>
                <a:latin typeface="Times New Roman" panose="02020603050405020304" pitchFamily="18" charset="0"/>
              </a:defRPr>
            </a:lvl3pPr>
            <a:lvl4pPr marL="1828800" indent="-457200" algn="l">
              <a:defRPr sz="2400">
                <a:solidFill>
                  <a:schemeClr val="tx1"/>
                </a:solidFill>
                <a:latin typeface="Times New Roman" panose="02020603050405020304" pitchFamily="18" charset="0"/>
              </a:defRPr>
            </a:lvl4pPr>
            <a:lvl5pPr marL="2286000" indent="-457200" algn="l">
              <a:defRPr sz="2400">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a:solidFill>
                  <a:schemeClr val="tx1"/>
                </a:solidFill>
                <a:latin typeface="Times New Roman" panose="02020603050405020304" pitchFamily="18" charset="0"/>
              </a:defRPr>
            </a:lvl9pPr>
          </a:lstStyle>
          <a:p>
            <a:pPr algn="r">
              <a:spcBef>
                <a:spcPct val="50000"/>
              </a:spcBef>
              <a:defRPr/>
            </a:pPr>
            <a:r>
              <a:rPr lang="en-US" altLang="id-ID" sz="1600" b="1" i="1">
                <a:solidFill>
                  <a:schemeClr val="bg2"/>
                </a:solidFill>
                <a:effectLst>
                  <a:outerShdw blurRad="38100" dist="38100" dir="2700000" algn="tl">
                    <a:srgbClr val="C0C0C0"/>
                  </a:outerShdw>
                </a:effectLst>
                <a:latin typeface="Arial" panose="020B0604020202020204" pitchFamily="34" charset="0"/>
              </a:rPr>
              <a:t>SO 3  Compute periodic depreciation using different methods.</a:t>
            </a:r>
          </a:p>
        </p:txBody>
      </p:sp>
      <p:sp>
        <p:nvSpPr>
          <p:cNvPr id="60421" name="Text Box 5"/>
          <p:cNvSpPr txBox="1">
            <a:spLocks noChangeArrowheads="1"/>
          </p:cNvSpPr>
          <p:nvPr/>
        </p:nvSpPr>
        <p:spPr bwMode="auto">
          <a:xfrm>
            <a:off x="1981200" y="1304925"/>
            <a:ext cx="8153400"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nSpc>
                <a:spcPct val="105000"/>
              </a:lnSpc>
              <a:spcBef>
                <a:spcPct val="30000"/>
              </a:spcBef>
              <a:buSzPct val="80000"/>
            </a:pPr>
            <a:r>
              <a:rPr lang="en-US" altLang="id-ID" sz="2200" b="1">
                <a:solidFill>
                  <a:srgbClr val="800000"/>
                </a:solidFill>
                <a:latin typeface="Arial" panose="020B0604020202020204" pitchFamily="34" charset="0"/>
              </a:rPr>
              <a:t>Illustration: </a:t>
            </a:r>
            <a:r>
              <a:rPr lang="en-US" altLang="id-ID" sz="2200">
                <a:latin typeface="Arial" panose="020B0604020202020204" pitchFamily="34" charset="0"/>
              </a:rPr>
              <a:t>(Straight-line Method)</a:t>
            </a:r>
            <a:endParaRPr lang="en-US" altLang="id-ID" sz="2000">
              <a:latin typeface="Arial" panose="020B0604020202020204" pitchFamily="34" charset="0"/>
            </a:endParaRPr>
          </a:p>
        </p:txBody>
      </p:sp>
    </p:spTree>
    <p:extLst>
      <p:ext uri="{BB962C8B-B14F-4D97-AF65-F5344CB8AC3E}">
        <p14:creationId xmlns:p14="http://schemas.microsoft.com/office/powerpoint/2010/main" val="8418558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466" name="Object 2"/>
          <p:cNvGraphicFramePr>
            <a:graphicFrameLocks noChangeAspect="1"/>
          </p:cNvGraphicFramePr>
          <p:nvPr/>
        </p:nvGraphicFramePr>
        <p:xfrm>
          <a:off x="1905000" y="1524001"/>
          <a:ext cx="8610600" cy="4124325"/>
        </p:xfrm>
        <a:graphic>
          <a:graphicData uri="http://schemas.openxmlformats.org/presentationml/2006/ole">
            <mc:AlternateContent xmlns:mc="http://schemas.openxmlformats.org/markup-compatibility/2006">
              <mc:Choice xmlns:v="urn:schemas-microsoft-com:vml" Requires="v">
                <p:oleObj spid="_x0000_s2050" name="Worksheet" r:id="rId4" imgW="4467225" imgH="2152769" progId="Excel.Sheet.8">
                  <p:embed/>
                </p:oleObj>
              </mc:Choice>
              <mc:Fallback>
                <p:oleObj name="Worksheet" r:id="rId4" imgW="4467225" imgH="2152769"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524001"/>
                        <a:ext cx="8610600" cy="4124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cap="sq">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2467" name="Text Box 3"/>
          <p:cNvSpPr txBox="1">
            <a:spLocks noChangeArrowheads="1"/>
          </p:cNvSpPr>
          <p:nvPr/>
        </p:nvSpPr>
        <p:spPr bwMode="auto">
          <a:xfrm>
            <a:off x="1981200" y="1384300"/>
            <a:ext cx="6096000"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lgn="ctr">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nSpc>
                <a:spcPct val="105000"/>
              </a:lnSpc>
              <a:spcBef>
                <a:spcPct val="30000"/>
              </a:spcBef>
              <a:buSzPct val="80000"/>
            </a:pPr>
            <a:r>
              <a:rPr lang="en-US" altLang="id-ID" sz="2200" b="1">
                <a:solidFill>
                  <a:srgbClr val="800000"/>
                </a:solidFill>
                <a:latin typeface="Arial" panose="020B0604020202020204" pitchFamily="34" charset="0"/>
              </a:rPr>
              <a:t>Illustration:</a:t>
            </a:r>
            <a:r>
              <a:rPr lang="en-US" altLang="id-ID" sz="2200" b="1">
                <a:latin typeface="Arial" panose="020B0604020202020204" pitchFamily="34" charset="0"/>
              </a:rPr>
              <a:t>  (Units-of-Activity Method)</a:t>
            </a:r>
          </a:p>
        </p:txBody>
      </p:sp>
      <p:sp>
        <p:nvSpPr>
          <p:cNvPr id="62468" name="Text Box 4"/>
          <p:cNvSpPr txBox="1">
            <a:spLocks noChangeArrowheads="1"/>
          </p:cNvSpPr>
          <p:nvPr/>
        </p:nvSpPr>
        <p:spPr bwMode="auto">
          <a:xfrm>
            <a:off x="2057400" y="2778126"/>
            <a:ext cx="91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en-US" altLang="id-ID" sz="2000" b="1">
                <a:latin typeface="Arial" panose="020B0604020202020204" pitchFamily="34" charset="0"/>
              </a:rPr>
              <a:t>2011</a:t>
            </a:r>
          </a:p>
        </p:txBody>
      </p:sp>
      <p:sp>
        <p:nvSpPr>
          <p:cNvPr id="62469" name="Text Box 5"/>
          <p:cNvSpPr txBox="1">
            <a:spLocks noChangeArrowheads="1"/>
          </p:cNvSpPr>
          <p:nvPr/>
        </p:nvSpPr>
        <p:spPr bwMode="auto">
          <a:xfrm>
            <a:off x="3048000" y="2778126"/>
            <a:ext cx="1066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a:spcBef>
                <a:spcPct val="50000"/>
              </a:spcBef>
            </a:pPr>
            <a:r>
              <a:rPr lang="en-US" altLang="id-ID" sz="2000" b="1">
                <a:latin typeface="Arial" panose="020B0604020202020204" pitchFamily="34" charset="0"/>
              </a:rPr>
              <a:t>15,000</a:t>
            </a:r>
          </a:p>
        </p:txBody>
      </p:sp>
      <p:sp>
        <p:nvSpPr>
          <p:cNvPr id="62470" name="Text Box 6"/>
          <p:cNvSpPr txBox="1">
            <a:spLocks noChangeArrowheads="1"/>
          </p:cNvSpPr>
          <p:nvPr/>
        </p:nvSpPr>
        <p:spPr bwMode="auto">
          <a:xfrm>
            <a:off x="4495800" y="2778126"/>
            <a:ext cx="99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a:spcBef>
                <a:spcPct val="50000"/>
              </a:spcBef>
            </a:pPr>
            <a:r>
              <a:rPr lang="en-US" altLang="id-ID" sz="2000" b="1">
                <a:latin typeface="Arial" panose="020B0604020202020204" pitchFamily="34" charset="0"/>
              </a:rPr>
              <a:t>$ 0.12</a:t>
            </a:r>
          </a:p>
        </p:txBody>
      </p:sp>
      <p:sp>
        <p:nvSpPr>
          <p:cNvPr id="62471" name="Text Box 7"/>
          <p:cNvSpPr txBox="1">
            <a:spLocks noChangeArrowheads="1"/>
          </p:cNvSpPr>
          <p:nvPr/>
        </p:nvSpPr>
        <p:spPr bwMode="auto">
          <a:xfrm>
            <a:off x="5791200" y="2778126"/>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a:spcBef>
                <a:spcPct val="50000"/>
              </a:spcBef>
            </a:pPr>
            <a:r>
              <a:rPr lang="en-US" altLang="id-ID" sz="2000" b="1">
                <a:latin typeface="Arial" panose="020B0604020202020204" pitchFamily="34" charset="0"/>
              </a:rPr>
              <a:t>$ 1,800</a:t>
            </a:r>
          </a:p>
        </p:txBody>
      </p:sp>
      <p:sp>
        <p:nvSpPr>
          <p:cNvPr id="62472" name="Text Box 8"/>
          <p:cNvSpPr txBox="1">
            <a:spLocks noChangeArrowheads="1"/>
          </p:cNvSpPr>
          <p:nvPr/>
        </p:nvSpPr>
        <p:spPr bwMode="auto">
          <a:xfrm>
            <a:off x="7543800" y="2778126"/>
            <a:ext cx="1219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a:spcBef>
                <a:spcPct val="50000"/>
              </a:spcBef>
            </a:pPr>
            <a:r>
              <a:rPr lang="en-US" altLang="id-ID" sz="2000" b="1">
                <a:solidFill>
                  <a:srgbClr val="800000"/>
                </a:solidFill>
                <a:latin typeface="Arial" panose="020B0604020202020204" pitchFamily="34" charset="0"/>
              </a:rPr>
              <a:t>$ 1,800</a:t>
            </a:r>
          </a:p>
        </p:txBody>
      </p:sp>
      <p:sp>
        <p:nvSpPr>
          <p:cNvPr id="62473" name="Text Box 9"/>
          <p:cNvSpPr txBox="1">
            <a:spLocks noChangeArrowheads="1"/>
          </p:cNvSpPr>
          <p:nvPr/>
        </p:nvSpPr>
        <p:spPr bwMode="auto">
          <a:xfrm>
            <a:off x="9067800" y="2778126"/>
            <a:ext cx="1295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a:spcBef>
                <a:spcPct val="50000"/>
              </a:spcBef>
            </a:pPr>
            <a:r>
              <a:rPr lang="en-US" altLang="id-ID" sz="2000" b="1">
                <a:latin typeface="Arial" panose="020B0604020202020204" pitchFamily="34" charset="0"/>
              </a:rPr>
              <a:t>$ 11,200</a:t>
            </a:r>
          </a:p>
        </p:txBody>
      </p:sp>
      <p:sp>
        <p:nvSpPr>
          <p:cNvPr id="62474" name="Text Box 10"/>
          <p:cNvSpPr txBox="1">
            <a:spLocks noChangeArrowheads="1"/>
          </p:cNvSpPr>
          <p:nvPr/>
        </p:nvSpPr>
        <p:spPr bwMode="auto">
          <a:xfrm>
            <a:off x="2057400" y="3187701"/>
            <a:ext cx="91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en-US" altLang="id-ID" sz="2000" b="1">
                <a:latin typeface="Arial" panose="020B0604020202020204" pitchFamily="34" charset="0"/>
              </a:rPr>
              <a:t>2012</a:t>
            </a:r>
          </a:p>
        </p:txBody>
      </p:sp>
      <p:sp>
        <p:nvSpPr>
          <p:cNvPr id="62475" name="Text Box 11"/>
          <p:cNvSpPr txBox="1">
            <a:spLocks noChangeArrowheads="1"/>
          </p:cNvSpPr>
          <p:nvPr/>
        </p:nvSpPr>
        <p:spPr bwMode="auto">
          <a:xfrm>
            <a:off x="3048000" y="3187701"/>
            <a:ext cx="1066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a:spcBef>
                <a:spcPct val="50000"/>
              </a:spcBef>
            </a:pPr>
            <a:r>
              <a:rPr lang="en-US" altLang="id-ID" sz="2000" b="1">
                <a:latin typeface="Arial" panose="020B0604020202020204" pitchFamily="34" charset="0"/>
              </a:rPr>
              <a:t>30,000</a:t>
            </a:r>
          </a:p>
        </p:txBody>
      </p:sp>
      <p:sp>
        <p:nvSpPr>
          <p:cNvPr id="62476" name="Text Box 12"/>
          <p:cNvSpPr txBox="1">
            <a:spLocks noChangeArrowheads="1"/>
          </p:cNvSpPr>
          <p:nvPr/>
        </p:nvSpPr>
        <p:spPr bwMode="auto">
          <a:xfrm>
            <a:off x="4495800" y="3187701"/>
            <a:ext cx="99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800100" algn="r"/>
              </a:tabLst>
              <a:defRPr sz="2400">
                <a:solidFill>
                  <a:schemeClr val="tx1"/>
                </a:solidFill>
                <a:latin typeface="Comic Sans MS" panose="030F0702030302020204" pitchFamily="66" charset="0"/>
              </a:defRPr>
            </a:lvl1pPr>
            <a:lvl2pPr marL="742950" indent="-285750">
              <a:tabLst>
                <a:tab pos="800100" algn="r"/>
              </a:tabLst>
              <a:defRPr sz="2400">
                <a:solidFill>
                  <a:schemeClr val="tx1"/>
                </a:solidFill>
                <a:latin typeface="Comic Sans MS" panose="030F0702030302020204" pitchFamily="66" charset="0"/>
              </a:defRPr>
            </a:lvl2pPr>
            <a:lvl3pPr marL="1143000" indent="-228600">
              <a:tabLst>
                <a:tab pos="800100" algn="r"/>
              </a:tabLst>
              <a:defRPr sz="2400">
                <a:solidFill>
                  <a:schemeClr val="tx1"/>
                </a:solidFill>
                <a:latin typeface="Comic Sans MS" panose="030F0702030302020204" pitchFamily="66" charset="0"/>
              </a:defRPr>
            </a:lvl3pPr>
            <a:lvl4pPr marL="1600200" indent="-228600">
              <a:tabLst>
                <a:tab pos="800100" algn="r"/>
              </a:tabLst>
              <a:defRPr sz="2400">
                <a:solidFill>
                  <a:schemeClr val="tx1"/>
                </a:solidFill>
                <a:latin typeface="Comic Sans MS" panose="030F0702030302020204" pitchFamily="66" charset="0"/>
              </a:defRPr>
            </a:lvl4pPr>
            <a:lvl5pPr marL="2057400" indent="-228600">
              <a:tabLst>
                <a:tab pos="800100" algn="r"/>
              </a:tabLst>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tabLst>
                <a:tab pos="800100" algn="r"/>
              </a:tabLs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tabLst>
                <a:tab pos="800100" algn="r"/>
              </a:tabLs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tabLst>
                <a:tab pos="800100" algn="r"/>
              </a:tabLs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tabLst>
                <a:tab pos="800100" algn="r"/>
              </a:tabLst>
              <a:defRPr sz="2400">
                <a:solidFill>
                  <a:schemeClr val="tx1"/>
                </a:solidFill>
                <a:latin typeface="Comic Sans MS" panose="030F0702030302020204" pitchFamily="66" charset="0"/>
              </a:defRPr>
            </a:lvl9pPr>
          </a:lstStyle>
          <a:p>
            <a:pPr>
              <a:spcBef>
                <a:spcPct val="50000"/>
              </a:spcBef>
            </a:pPr>
            <a:r>
              <a:rPr lang="en-US" altLang="id-ID" sz="2000" b="1">
                <a:latin typeface="Arial" panose="020B0604020202020204" pitchFamily="34" charset="0"/>
              </a:rPr>
              <a:t>	0.12</a:t>
            </a:r>
          </a:p>
        </p:txBody>
      </p:sp>
      <p:sp>
        <p:nvSpPr>
          <p:cNvPr id="62477" name="Text Box 13"/>
          <p:cNvSpPr txBox="1">
            <a:spLocks noChangeArrowheads="1"/>
          </p:cNvSpPr>
          <p:nvPr/>
        </p:nvSpPr>
        <p:spPr bwMode="auto">
          <a:xfrm>
            <a:off x="5791200" y="3187701"/>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a:spcBef>
                <a:spcPct val="50000"/>
              </a:spcBef>
            </a:pPr>
            <a:r>
              <a:rPr lang="en-US" altLang="id-ID" sz="2000" b="1">
                <a:latin typeface="Arial" panose="020B0604020202020204" pitchFamily="34" charset="0"/>
              </a:rPr>
              <a:t>3,600</a:t>
            </a:r>
          </a:p>
        </p:txBody>
      </p:sp>
      <p:sp>
        <p:nvSpPr>
          <p:cNvPr id="62478" name="Text Box 14"/>
          <p:cNvSpPr txBox="1">
            <a:spLocks noChangeArrowheads="1"/>
          </p:cNvSpPr>
          <p:nvPr/>
        </p:nvSpPr>
        <p:spPr bwMode="auto">
          <a:xfrm>
            <a:off x="7543800" y="3187701"/>
            <a:ext cx="1219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a:spcBef>
                <a:spcPct val="50000"/>
              </a:spcBef>
            </a:pPr>
            <a:r>
              <a:rPr lang="en-US" altLang="id-ID" sz="2000" b="1">
                <a:solidFill>
                  <a:srgbClr val="800000"/>
                </a:solidFill>
                <a:latin typeface="Arial" panose="020B0604020202020204" pitchFamily="34" charset="0"/>
              </a:rPr>
              <a:t>5,400</a:t>
            </a:r>
          </a:p>
        </p:txBody>
      </p:sp>
      <p:sp>
        <p:nvSpPr>
          <p:cNvPr id="62479" name="Text Box 15"/>
          <p:cNvSpPr txBox="1">
            <a:spLocks noChangeArrowheads="1"/>
          </p:cNvSpPr>
          <p:nvPr/>
        </p:nvSpPr>
        <p:spPr bwMode="auto">
          <a:xfrm>
            <a:off x="9067800" y="3187701"/>
            <a:ext cx="1295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a:spcBef>
                <a:spcPct val="50000"/>
              </a:spcBef>
            </a:pPr>
            <a:r>
              <a:rPr lang="en-US" altLang="id-ID" sz="2000" b="1">
                <a:latin typeface="Arial" panose="020B0604020202020204" pitchFamily="34" charset="0"/>
              </a:rPr>
              <a:t>7,600</a:t>
            </a:r>
          </a:p>
        </p:txBody>
      </p:sp>
      <p:sp>
        <p:nvSpPr>
          <p:cNvPr id="62480" name="Text Box 16"/>
          <p:cNvSpPr txBox="1">
            <a:spLocks noChangeArrowheads="1"/>
          </p:cNvSpPr>
          <p:nvPr/>
        </p:nvSpPr>
        <p:spPr bwMode="auto">
          <a:xfrm>
            <a:off x="2057400" y="3584576"/>
            <a:ext cx="91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en-US" altLang="id-ID" sz="2000" b="1">
                <a:latin typeface="Arial" panose="020B0604020202020204" pitchFamily="34" charset="0"/>
              </a:rPr>
              <a:t>2013</a:t>
            </a:r>
          </a:p>
        </p:txBody>
      </p:sp>
      <p:sp>
        <p:nvSpPr>
          <p:cNvPr id="62481" name="Text Box 17"/>
          <p:cNvSpPr txBox="1">
            <a:spLocks noChangeArrowheads="1"/>
          </p:cNvSpPr>
          <p:nvPr/>
        </p:nvSpPr>
        <p:spPr bwMode="auto">
          <a:xfrm>
            <a:off x="3048000" y="3584576"/>
            <a:ext cx="1066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a:spcBef>
                <a:spcPct val="50000"/>
              </a:spcBef>
            </a:pPr>
            <a:r>
              <a:rPr lang="en-US" altLang="id-ID" sz="2000" b="1">
                <a:latin typeface="Arial" panose="020B0604020202020204" pitchFamily="34" charset="0"/>
              </a:rPr>
              <a:t>20,000</a:t>
            </a:r>
          </a:p>
        </p:txBody>
      </p:sp>
      <p:sp>
        <p:nvSpPr>
          <p:cNvPr id="62482" name="Text Box 18"/>
          <p:cNvSpPr txBox="1">
            <a:spLocks noChangeArrowheads="1"/>
          </p:cNvSpPr>
          <p:nvPr/>
        </p:nvSpPr>
        <p:spPr bwMode="auto">
          <a:xfrm>
            <a:off x="4495800" y="3584576"/>
            <a:ext cx="99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800100" algn="r"/>
              </a:tabLst>
              <a:defRPr sz="2400">
                <a:solidFill>
                  <a:schemeClr val="tx1"/>
                </a:solidFill>
                <a:latin typeface="Comic Sans MS" panose="030F0702030302020204" pitchFamily="66" charset="0"/>
              </a:defRPr>
            </a:lvl1pPr>
            <a:lvl2pPr marL="742950" indent="-285750">
              <a:tabLst>
                <a:tab pos="800100" algn="r"/>
              </a:tabLst>
              <a:defRPr sz="2400">
                <a:solidFill>
                  <a:schemeClr val="tx1"/>
                </a:solidFill>
                <a:latin typeface="Comic Sans MS" panose="030F0702030302020204" pitchFamily="66" charset="0"/>
              </a:defRPr>
            </a:lvl2pPr>
            <a:lvl3pPr marL="1143000" indent="-228600">
              <a:tabLst>
                <a:tab pos="800100" algn="r"/>
              </a:tabLst>
              <a:defRPr sz="2400">
                <a:solidFill>
                  <a:schemeClr val="tx1"/>
                </a:solidFill>
                <a:latin typeface="Comic Sans MS" panose="030F0702030302020204" pitchFamily="66" charset="0"/>
              </a:defRPr>
            </a:lvl3pPr>
            <a:lvl4pPr marL="1600200" indent="-228600">
              <a:tabLst>
                <a:tab pos="800100" algn="r"/>
              </a:tabLst>
              <a:defRPr sz="2400">
                <a:solidFill>
                  <a:schemeClr val="tx1"/>
                </a:solidFill>
                <a:latin typeface="Comic Sans MS" panose="030F0702030302020204" pitchFamily="66" charset="0"/>
              </a:defRPr>
            </a:lvl4pPr>
            <a:lvl5pPr marL="2057400" indent="-228600">
              <a:tabLst>
                <a:tab pos="800100" algn="r"/>
              </a:tabLst>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tabLst>
                <a:tab pos="800100" algn="r"/>
              </a:tabLs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tabLst>
                <a:tab pos="800100" algn="r"/>
              </a:tabLs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tabLst>
                <a:tab pos="800100" algn="r"/>
              </a:tabLs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tabLst>
                <a:tab pos="800100" algn="r"/>
              </a:tabLst>
              <a:defRPr sz="2400">
                <a:solidFill>
                  <a:schemeClr val="tx1"/>
                </a:solidFill>
                <a:latin typeface="Comic Sans MS" panose="030F0702030302020204" pitchFamily="66" charset="0"/>
              </a:defRPr>
            </a:lvl9pPr>
          </a:lstStyle>
          <a:p>
            <a:pPr>
              <a:spcBef>
                <a:spcPct val="50000"/>
              </a:spcBef>
            </a:pPr>
            <a:r>
              <a:rPr lang="en-US" altLang="id-ID" sz="2000" b="1">
                <a:latin typeface="Arial" panose="020B0604020202020204" pitchFamily="34" charset="0"/>
              </a:rPr>
              <a:t>	0.12</a:t>
            </a:r>
          </a:p>
        </p:txBody>
      </p:sp>
      <p:sp>
        <p:nvSpPr>
          <p:cNvPr id="62483" name="Text Box 19"/>
          <p:cNvSpPr txBox="1">
            <a:spLocks noChangeArrowheads="1"/>
          </p:cNvSpPr>
          <p:nvPr/>
        </p:nvSpPr>
        <p:spPr bwMode="auto">
          <a:xfrm>
            <a:off x="5791200" y="3584576"/>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a:spcBef>
                <a:spcPct val="50000"/>
              </a:spcBef>
            </a:pPr>
            <a:r>
              <a:rPr lang="en-US" altLang="id-ID" sz="2000" b="1">
                <a:latin typeface="Arial" panose="020B0604020202020204" pitchFamily="34" charset="0"/>
              </a:rPr>
              <a:t>2,400</a:t>
            </a:r>
          </a:p>
        </p:txBody>
      </p:sp>
      <p:sp>
        <p:nvSpPr>
          <p:cNvPr id="62484" name="Text Box 20"/>
          <p:cNvSpPr txBox="1">
            <a:spLocks noChangeArrowheads="1"/>
          </p:cNvSpPr>
          <p:nvPr/>
        </p:nvSpPr>
        <p:spPr bwMode="auto">
          <a:xfrm>
            <a:off x="7543800" y="3584576"/>
            <a:ext cx="1219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a:spcBef>
                <a:spcPct val="50000"/>
              </a:spcBef>
            </a:pPr>
            <a:r>
              <a:rPr lang="en-US" altLang="id-ID" sz="2000" b="1">
                <a:solidFill>
                  <a:srgbClr val="800000"/>
                </a:solidFill>
                <a:latin typeface="Arial" panose="020B0604020202020204" pitchFamily="34" charset="0"/>
              </a:rPr>
              <a:t>7,800</a:t>
            </a:r>
          </a:p>
        </p:txBody>
      </p:sp>
      <p:sp>
        <p:nvSpPr>
          <p:cNvPr id="62485" name="Text Box 21"/>
          <p:cNvSpPr txBox="1">
            <a:spLocks noChangeArrowheads="1"/>
          </p:cNvSpPr>
          <p:nvPr/>
        </p:nvSpPr>
        <p:spPr bwMode="auto">
          <a:xfrm>
            <a:off x="9067800" y="3584576"/>
            <a:ext cx="1295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a:spcBef>
                <a:spcPct val="50000"/>
              </a:spcBef>
            </a:pPr>
            <a:r>
              <a:rPr lang="en-US" altLang="id-ID" sz="2000" b="1">
                <a:latin typeface="Arial" panose="020B0604020202020204" pitchFamily="34" charset="0"/>
              </a:rPr>
              <a:t>5,200</a:t>
            </a:r>
          </a:p>
        </p:txBody>
      </p:sp>
      <p:sp>
        <p:nvSpPr>
          <p:cNvPr id="62486" name="Text Box 22"/>
          <p:cNvSpPr txBox="1">
            <a:spLocks noChangeArrowheads="1"/>
          </p:cNvSpPr>
          <p:nvPr/>
        </p:nvSpPr>
        <p:spPr bwMode="auto">
          <a:xfrm>
            <a:off x="2057400" y="4013201"/>
            <a:ext cx="91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en-US" altLang="id-ID" sz="2000" b="1">
                <a:latin typeface="Arial" panose="020B0604020202020204" pitchFamily="34" charset="0"/>
              </a:rPr>
              <a:t>2014</a:t>
            </a:r>
          </a:p>
        </p:txBody>
      </p:sp>
      <p:sp>
        <p:nvSpPr>
          <p:cNvPr id="62487" name="Text Box 23"/>
          <p:cNvSpPr txBox="1">
            <a:spLocks noChangeArrowheads="1"/>
          </p:cNvSpPr>
          <p:nvPr/>
        </p:nvSpPr>
        <p:spPr bwMode="auto">
          <a:xfrm>
            <a:off x="3048000" y="4013201"/>
            <a:ext cx="1066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a:spcBef>
                <a:spcPct val="50000"/>
              </a:spcBef>
            </a:pPr>
            <a:r>
              <a:rPr lang="en-US" altLang="id-ID" sz="2000" b="1">
                <a:latin typeface="Arial" panose="020B0604020202020204" pitchFamily="34" charset="0"/>
              </a:rPr>
              <a:t>25,000</a:t>
            </a:r>
          </a:p>
        </p:txBody>
      </p:sp>
      <p:sp>
        <p:nvSpPr>
          <p:cNvPr id="62488" name="Text Box 24"/>
          <p:cNvSpPr txBox="1">
            <a:spLocks noChangeArrowheads="1"/>
          </p:cNvSpPr>
          <p:nvPr/>
        </p:nvSpPr>
        <p:spPr bwMode="auto">
          <a:xfrm>
            <a:off x="4495800" y="4013201"/>
            <a:ext cx="99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800100" algn="r"/>
              </a:tabLst>
              <a:defRPr sz="2400">
                <a:solidFill>
                  <a:schemeClr val="tx1"/>
                </a:solidFill>
                <a:latin typeface="Comic Sans MS" panose="030F0702030302020204" pitchFamily="66" charset="0"/>
              </a:defRPr>
            </a:lvl1pPr>
            <a:lvl2pPr marL="742950" indent="-285750">
              <a:tabLst>
                <a:tab pos="800100" algn="r"/>
              </a:tabLst>
              <a:defRPr sz="2400">
                <a:solidFill>
                  <a:schemeClr val="tx1"/>
                </a:solidFill>
                <a:latin typeface="Comic Sans MS" panose="030F0702030302020204" pitchFamily="66" charset="0"/>
              </a:defRPr>
            </a:lvl2pPr>
            <a:lvl3pPr marL="1143000" indent="-228600">
              <a:tabLst>
                <a:tab pos="800100" algn="r"/>
              </a:tabLst>
              <a:defRPr sz="2400">
                <a:solidFill>
                  <a:schemeClr val="tx1"/>
                </a:solidFill>
                <a:latin typeface="Comic Sans MS" panose="030F0702030302020204" pitchFamily="66" charset="0"/>
              </a:defRPr>
            </a:lvl3pPr>
            <a:lvl4pPr marL="1600200" indent="-228600">
              <a:tabLst>
                <a:tab pos="800100" algn="r"/>
              </a:tabLst>
              <a:defRPr sz="2400">
                <a:solidFill>
                  <a:schemeClr val="tx1"/>
                </a:solidFill>
                <a:latin typeface="Comic Sans MS" panose="030F0702030302020204" pitchFamily="66" charset="0"/>
              </a:defRPr>
            </a:lvl4pPr>
            <a:lvl5pPr marL="2057400" indent="-228600">
              <a:tabLst>
                <a:tab pos="800100" algn="r"/>
              </a:tabLst>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tabLst>
                <a:tab pos="800100" algn="r"/>
              </a:tabLs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tabLst>
                <a:tab pos="800100" algn="r"/>
              </a:tabLs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tabLst>
                <a:tab pos="800100" algn="r"/>
              </a:tabLs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tabLst>
                <a:tab pos="800100" algn="r"/>
              </a:tabLst>
              <a:defRPr sz="2400">
                <a:solidFill>
                  <a:schemeClr val="tx1"/>
                </a:solidFill>
                <a:latin typeface="Comic Sans MS" panose="030F0702030302020204" pitchFamily="66" charset="0"/>
              </a:defRPr>
            </a:lvl9pPr>
          </a:lstStyle>
          <a:p>
            <a:pPr>
              <a:spcBef>
                <a:spcPct val="50000"/>
              </a:spcBef>
            </a:pPr>
            <a:r>
              <a:rPr lang="en-US" altLang="id-ID" sz="2000" b="1">
                <a:latin typeface="Arial" panose="020B0604020202020204" pitchFamily="34" charset="0"/>
              </a:rPr>
              <a:t>	0.12</a:t>
            </a:r>
          </a:p>
        </p:txBody>
      </p:sp>
      <p:sp>
        <p:nvSpPr>
          <p:cNvPr id="62489" name="Text Box 25"/>
          <p:cNvSpPr txBox="1">
            <a:spLocks noChangeArrowheads="1"/>
          </p:cNvSpPr>
          <p:nvPr/>
        </p:nvSpPr>
        <p:spPr bwMode="auto">
          <a:xfrm>
            <a:off x="5791200" y="4013201"/>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a:spcBef>
                <a:spcPct val="50000"/>
              </a:spcBef>
            </a:pPr>
            <a:r>
              <a:rPr lang="en-US" altLang="id-ID" sz="2000" b="1">
                <a:latin typeface="Arial" panose="020B0604020202020204" pitchFamily="34" charset="0"/>
              </a:rPr>
              <a:t>3,000</a:t>
            </a:r>
          </a:p>
        </p:txBody>
      </p:sp>
      <p:sp>
        <p:nvSpPr>
          <p:cNvPr id="62490" name="Text Box 26"/>
          <p:cNvSpPr txBox="1">
            <a:spLocks noChangeArrowheads="1"/>
          </p:cNvSpPr>
          <p:nvPr/>
        </p:nvSpPr>
        <p:spPr bwMode="auto">
          <a:xfrm>
            <a:off x="7543800" y="4013201"/>
            <a:ext cx="1219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a:spcBef>
                <a:spcPct val="50000"/>
              </a:spcBef>
            </a:pPr>
            <a:r>
              <a:rPr lang="en-US" altLang="id-ID" sz="2000" b="1">
                <a:solidFill>
                  <a:srgbClr val="800000"/>
                </a:solidFill>
                <a:latin typeface="Arial" panose="020B0604020202020204" pitchFamily="34" charset="0"/>
              </a:rPr>
              <a:t>10,800</a:t>
            </a:r>
          </a:p>
        </p:txBody>
      </p:sp>
      <p:sp>
        <p:nvSpPr>
          <p:cNvPr id="62491" name="Text Box 27"/>
          <p:cNvSpPr txBox="1">
            <a:spLocks noChangeArrowheads="1"/>
          </p:cNvSpPr>
          <p:nvPr/>
        </p:nvSpPr>
        <p:spPr bwMode="auto">
          <a:xfrm>
            <a:off x="9067800" y="4013201"/>
            <a:ext cx="1295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a:spcBef>
                <a:spcPct val="50000"/>
              </a:spcBef>
            </a:pPr>
            <a:r>
              <a:rPr lang="en-US" altLang="id-ID" sz="2000" b="1">
                <a:latin typeface="Arial" panose="020B0604020202020204" pitchFamily="34" charset="0"/>
              </a:rPr>
              <a:t>2,200</a:t>
            </a:r>
          </a:p>
        </p:txBody>
      </p:sp>
      <p:sp>
        <p:nvSpPr>
          <p:cNvPr id="62492" name="Text Box 28"/>
          <p:cNvSpPr txBox="1">
            <a:spLocks noChangeArrowheads="1"/>
          </p:cNvSpPr>
          <p:nvPr/>
        </p:nvSpPr>
        <p:spPr bwMode="auto">
          <a:xfrm>
            <a:off x="2057400" y="4422776"/>
            <a:ext cx="91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en-US" altLang="id-ID" sz="2000" b="1">
                <a:latin typeface="Arial" panose="020B0604020202020204" pitchFamily="34" charset="0"/>
              </a:rPr>
              <a:t>2015</a:t>
            </a:r>
          </a:p>
        </p:txBody>
      </p:sp>
      <p:sp>
        <p:nvSpPr>
          <p:cNvPr id="62493" name="Text Box 29"/>
          <p:cNvSpPr txBox="1">
            <a:spLocks noChangeArrowheads="1"/>
          </p:cNvSpPr>
          <p:nvPr/>
        </p:nvSpPr>
        <p:spPr bwMode="auto">
          <a:xfrm>
            <a:off x="3048000" y="4422776"/>
            <a:ext cx="1066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a:spcBef>
                <a:spcPct val="50000"/>
              </a:spcBef>
            </a:pPr>
            <a:r>
              <a:rPr lang="en-US" altLang="id-ID" sz="2000" b="1">
                <a:latin typeface="Arial" panose="020B0604020202020204" pitchFamily="34" charset="0"/>
              </a:rPr>
              <a:t>10,000</a:t>
            </a:r>
          </a:p>
        </p:txBody>
      </p:sp>
      <p:sp>
        <p:nvSpPr>
          <p:cNvPr id="62494" name="Text Box 30"/>
          <p:cNvSpPr txBox="1">
            <a:spLocks noChangeArrowheads="1"/>
          </p:cNvSpPr>
          <p:nvPr/>
        </p:nvSpPr>
        <p:spPr bwMode="auto">
          <a:xfrm>
            <a:off x="4495800" y="4422776"/>
            <a:ext cx="99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800100" algn="r"/>
              </a:tabLst>
              <a:defRPr sz="2400">
                <a:solidFill>
                  <a:schemeClr val="tx1"/>
                </a:solidFill>
                <a:latin typeface="Comic Sans MS" panose="030F0702030302020204" pitchFamily="66" charset="0"/>
              </a:defRPr>
            </a:lvl1pPr>
            <a:lvl2pPr marL="742950" indent="-285750">
              <a:tabLst>
                <a:tab pos="800100" algn="r"/>
              </a:tabLst>
              <a:defRPr sz="2400">
                <a:solidFill>
                  <a:schemeClr val="tx1"/>
                </a:solidFill>
                <a:latin typeface="Comic Sans MS" panose="030F0702030302020204" pitchFamily="66" charset="0"/>
              </a:defRPr>
            </a:lvl2pPr>
            <a:lvl3pPr marL="1143000" indent="-228600">
              <a:tabLst>
                <a:tab pos="800100" algn="r"/>
              </a:tabLst>
              <a:defRPr sz="2400">
                <a:solidFill>
                  <a:schemeClr val="tx1"/>
                </a:solidFill>
                <a:latin typeface="Comic Sans MS" panose="030F0702030302020204" pitchFamily="66" charset="0"/>
              </a:defRPr>
            </a:lvl3pPr>
            <a:lvl4pPr marL="1600200" indent="-228600">
              <a:tabLst>
                <a:tab pos="800100" algn="r"/>
              </a:tabLst>
              <a:defRPr sz="2400">
                <a:solidFill>
                  <a:schemeClr val="tx1"/>
                </a:solidFill>
                <a:latin typeface="Comic Sans MS" panose="030F0702030302020204" pitchFamily="66" charset="0"/>
              </a:defRPr>
            </a:lvl4pPr>
            <a:lvl5pPr marL="2057400" indent="-228600">
              <a:tabLst>
                <a:tab pos="800100" algn="r"/>
              </a:tabLst>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tabLst>
                <a:tab pos="800100" algn="r"/>
              </a:tabLs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tabLst>
                <a:tab pos="800100" algn="r"/>
              </a:tabLs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tabLst>
                <a:tab pos="800100" algn="r"/>
              </a:tabLs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tabLst>
                <a:tab pos="800100" algn="r"/>
              </a:tabLst>
              <a:defRPr sz="2400">
                <a:solidFill>
                  <a:schemeClr val="tx1"/>
                </a:solidFill>
                <a:latin typeface="Comic Sans MS" panose="030F0702030302020204" pitchFamily="66" charset="0"/>
              </a:defRPr>
            </a:lvl9pPr>
          </a:lstStyle>
          <a:p>
            <a:pPr>
              <a:spcBef>
                <a:spcPct val="50000"/>
              </a:spcBef>
            </a:pPr>
            <a:r>
              <a:rPr lang="en-US" altLang="id-ID" sz="2000" b="1">
                <a:latin typeface="Arial" panose="020B0604020202020204" pitchFamily="34" charset="0"/>
              </a:rPr>
              <a:t>	0.12</a:t>
            </a:r>
          </a:p>
        </p:txBody>
      </p:sp>
      <p:sp>
        <p:nvSpPr>
          <p:cNvPr id="62495" name="Text Box 31"/>
          <p:cNvSpPr txBox="1">
            <a:spLocks noChangeArrowheads="1"/>
          </p:cNvSpPr>
          <p:nvPr/>
        </p:nvSpPr>
        <p:spPr bwMode="auto">
          <a:xfrm>
            <a:off x="5791200" y="4422776"/>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a:spcBef>
                <a:spcPct val="50000"/>
              </a:spcBef>
            </a:pPr>
            <a:r>
              <a:rPr lang="en-US" altLang="id-ID" sz="2000" b="1">
                <a:latin typeface="Arial" panose="020B0604020202020204" pitchFamily="34" charset="0"/>
              </a:rPr>
              <a:t>1,200</a:t>
            </a:r>
          </a:p>
        </p:txBody>
      </p:sp>
      <p:sp>
        <p:nvSpPr>
          <p:cNvPr id="62496" name="Text Box 32"/>
          <p:cNvSpPr txBox="1">
            <a:spLocks noChangeArrowheads="1"/>
          </p:cNvSpPr>
          <p:nvPr/>
        </p:nvSpPr>
        <p:spPr bwMode="auto">
          <a:xfrm>
            <a:off x="7543800" y="4422776"/>
            <a:ext cx="1219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a:spcBef>
                <a:spcPct val="50000"/>
              </a:spcBef>
            </a:pPr>
            <a:r>
              <a:rPr lang="en-US" altLang="id-ID" sz="2000" b="1">
                <a:solidFill>
                  <a:srgbClr val="800000"/>
                </a:solidFill>
                <a:latin typeface="Arial" panose="020B0604020202020204" pitchFamily="34" charset="0"/>
              </a:rPr>
              <a:t>12,000</a:t>
            </a:r>
          </a:p>
        </p:txBody>
      </p:sp>
      <p:sp>
        <p:nvSpPr>
          <p:cNvPr id="62497" name="Text Box 33"/>
          <p:cNvSpPr txBox="1">
            <a:spLocks noChangeArrowheads="1"/>
          </p:cNvSpPr>
          <p:nvPr/>
        </p:nvSpPr>
        <p:spPr bwMode="auto">
          <a:xfrm>
            <a:off x="9067800" y="4422776"/>
            <a:ext cx="1295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lgn="ctr">
                <a:solidFill>
                  <a:srgbClr val="8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a:spcBef>
                <a:spcPct val="50000"/>
              </a:spcBef>
            </a:pPr>
            <a:r>
              <a:rPr lang="en-US" altLang="id-ID" sz="2000" b="1">
                <a:solidFill>
                  <a:srgbClr val="800000"/>
                </a:solidFill>
                <a:latin typeface="Arial" panose="020B0604020202020204" pitchFamily="34" charset="0"/>
              </a:rPr>
              <a:t>1,000</a:t>
            </a:r>
          </a:p>
        </p:txBody>
      </p:sp>
      <p:sp>
        <p:nvSpPr>
          <p:cNvPr id="62498" name="Text Box 34"/>
          <p:cNvSpPr txBox="1">
            <a:spLocks noChangeArrowheads="1"/>
          </p:cNvSpPr>
          <p:nvPr/>
        </p:nvSpPr>
        <p:spPr bwMode="auto">
          <a:xfrm>
            <a:off x="2133600" y="5256214"/>
            <a:ext cx="7772400" cy="80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028700" indent="-574675">
              <a:tabLst>
                <a:tab pos="5888038" algn="r"/>
                <a:tab pos="7426325" algn="r"/>
              </a:tabLst>
              <a:defRPr sz="2400">
                <a:solidFill>
                  <a:schemeClr val="tx1"/>
                </a:solidFill>
                <a:latin typeface="Comic Sans MS" panose="030F0702030302020204" pitchFamily="66" charset="0"/>
              </a:defRPr>
            </a:lvl1pPr>
            <a:lvl2pPr marL="742950" indent="-285750">
              <a:tabLst>
                <a:tab pos="5888038" algn="r"/>
                <a:tab pos="7426325" algn="r"/>
              </a:tabLst>
              <a:defRPr sz="2400">
                <a:solidFill>
                  <a:schemeClr val="tx1"/>
                </a:solidFill>
                <a:latin typeface="Comic Sans MS" panose="030F0702030302020204" pitchFamily="66" charset="0"/>
              </a:defRPr>
            </a:lvl2pPr>
            <a:lvl3pPr marL="1143000" indent="-228600">
              <a:tabLst>
                <a:tab pos="5888038" algn="r"/>
                <a:tab pos="7426325" algn="r"/>
              </a:tabLst>
              <a:defRPr sz="2400">
                <a:solidFill>
                  <a:schemeClr val="tx1"/>
                </a:solidFill>
                <a:latin typeface="Comic Sans MS" panose="030F0702030302020204" pitchFamily="66" charset="0"/>
              </a:defRPr>
            </a:lvl3pPr>
            <a:lvl4pPr marL="1600200" indent="-228600">
              <a:tabLst>
                <a:tab pos="5888038" algn="r"/>
                <a:tab pos="7426325" algn="r"/>
              </a:tabLst>
              <a:defRPr sz="2400">
                <a:solidFill>
                  <a:schemeClr val="tx1"/>
                </a:solidFill>
                <a:latin typeface="Comic Sans MS" panose="030F0702030302020204" pitchFamily="66" charset="0"/>
              </a:defRPr>
            </a:lvl4pPr>
            <a:lvl5pPr marL="2057400" indent="-228600">
              <a:tabLst>
                <a:tab pos="5888038" algn="r"/>
                <a:tab pos="7426325" algn="r"/>
              </a:tabLst>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tabLst>
                <a:tab pos="5888038" algn="r"/>
                <a:tab pos="7426325" algn="r"/>
              </a:tabLs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tabLst>
                <a:tab pos="5888038" algn="r"/>
                <a:tab pos="7426325" algn="r"/>
              </a:tabLs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tabLst>
                <a:tab pos="5888038" algn="r"/>
                <a:tab pos="7426325" algn="r"/>
              </a:tabLs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tabLst>
                <a:tab pos="5888038" algn="r"/>
                <a:tab pos="7426325" algn="r"/>
              </a:tabLst>
              <a:defRPr sz="2400">
                <a:solidFill>
                  <a:schemeClr val="tx1"/>
                </a:solidFill>
                <a:latin typeface="Comic Sans MS" panose="030F0702030302020204" pitchFamily="66" charset="0"/>
              </a:defRPr>
            </a:lvl9pPr>
          </a:lstStyle>
          <a:p>
            <a:pPr>
              <a:spcBef>
                <a:spcPct val="5000"/>
              </a:spcBef>
              <a:spcAft>
                <a:spcPct val="20000"/>
              </a:spcAft>
              <a:buSzPct val="80000"/>
            </a:pPr>
            <a:r>
              <a:rPr lang="en-US" altLang="id-ID" sz="2000" b="1">
                <a:latin typeface="Arial" panose="020B0604020202020204" pitchFamily="34" charset="0"/>
              </a:rPr>
              <a:t>           Depreciation expense 	1,800</a:t>
            </a:r>
          </a:p>
          <a:p>
            <a:pPr>
              <a:spcBef>
                <a:spcPct val="15000"/>
              </a:spcBef>
              <a:spcAft>
                <a:spcPct val="20000"/>
              </a:spcAft>
              <a:buSzPct val="80000"/>
            </a:pPr>
            <a:r>
              <a:rPr lang="en-US" altLang="id-ID" sz="2000" b="1">
                <a:latin typeface="Arial" panose="020B0604020202020204" pitchFamily="34" charset="0"/>
              </a:rPr>
              <a:t>	          Accumulated depreciation		 1,800</a:t>
            </a:r>
          </a:p>
        </p:txBody>
      </p:sp>
      <p:sp>
        <p:nvSpPr>
          <p:cNvPr id="62499" name="Text Box 35"/>
          <p:cNvSpPr txBox="1">
            <a:spLocks noChangeArrowheads="1"/>
          </p:cNvSpPr>
          <p:nvPr/>
        </p:nvSpPr>
        <p:spPr bwMode="auto">
          <a:xfrm>
            <a:off x="1905000" y="5256214"/>
            <a:ext cx="14478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ctr">
              <a:spcBef>
                <a:spcPct val="50000"/>
              </a:spcBef>
            </a:pPr>
            <a:r>
              <a:rPr lang="en-US" altLang="id-ID" sz="1800" b="1">
                <a:solidFill>
                  <a:srgbClr val="800000"/>
                </a:solidFill>
                <a:latin typeface="Arial" panose="020B0604020202020204" pitchFamily="34" charset="0"/>
              </a:rPr>
              <a:t>2011    Journal Entry</a:t>
            </a:r>
          </a:p>
        </p:txBody>
      </p:sp>
      <p:sp>
        <p:nvSpPr>
          <p:cNvPr id="62500" name="Line 36"/>
          <p:cNvSpPr>
            <a:spLocks noChangeShapeType="1"/>
          </p:cNvSpPr>
          <p:nvPr/>
        </p:nvSpPr>
        <p:spPr bwMode="auto">
          <a:xfrm>
            <a:off x="1905000" y="5048250"/>
            <a:ext cx="8610600" cy="0"/>
          </a:xfrm>
          <a:prstGeom prst="line">
            <a:avLst/>
          </a:prstGeom>
          <a:noFill/>
          <a:ln w="190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501" name="Text Box 37"/>
          <p:cNvSpPr txBox="1">
            <a:spLocks noChangeArrowheads="1"/>
          </p:cNvSpPr>
          <p:nvPr/>
        </p:nvSpPr>
        <p:spPr bwMode="auto">
          <a:xfrm>
            <a:off x="8763000" y="1630364"/>
            <a:ext cx="1600200" cy="274637"/>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28575" algn="ctr">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a:spcBef>
                <a:spcPct val="50000"/>
              </a:spcBef>
            </a:pPr>
            <a:r>
              <a:rPr lang="en-US" altLang="id-ID" sz="1200" b="1">
                <a:solidFill>
                  <a:srgbClr val="003A74"/>
                </a:solidFill>
                <a:latin typeface="Arial" panose="020B0604020202020204" pitchFamily="34" charset="0"/>
              </a:rPr>
              <a:t>Illustration 9-12</a:t>
            </a:r>
          </a:p>
        </p:txBody>
      </p:sp>
      <p:sp>
        <p:nvSpPr>
          <p:cNvPr id="1047590" name="Rectangle 38"/>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altLang="id-ID" smtClean="0">
                <a:solidFill>
                  <a:schemeClr val="bg1"/>
                </a:solidFill>
                <a:effectLst>
                  <a:outerShdw blurRad="38100" dist="38100" dir="2700000" algn="tl">
                    <a:srgbClr val="000000"/>
                  </a:outerShdw>
                </a:effectLst>
                <a:latin typeface="Arial" panose="020B0604020202020204" pitchFamily="34" charset="0"/>
              </a:rPr>
              <a:t>Depreciation for Partial Year</a:t>
            </a:r>
          </a:p>
        </p:txBody>
      </p:sp>
      <p:sp>
        <p:nvSpPr>
          <p:cNvPr id="1047591" name="Text Box 39"/>
          <p:cNvSpPr txBox="1">
            <a:spLocks noChangeArrowheads="1"/>
          </p:cNvSpPr>
          <p:nvPr/>
        </p:nvSpPr>
        <p:spPr bwMode="auto">
          <a:xfrm>
            <a:off x="2819400" y="6369050"/>
            <a:ext cx="7696200" cy="336550"/>
          </a:xfrm>
          <a:prstGeom prst="rect">
            <a:avLst/>
          </a:prstGeom>
          <a:solidFill>
            <a:schemeClr val="bg1"/>
          </a:solidFill>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sz="2400">
                <a:solidFill>
                  <a:schemeClr val="tx1"/>
                </a:solidFill>
                <a:latin typeface="Times New Roman" panose="02020603050405020304" pitchFamily="18" charset="0"/>
              </a:defRPr>
            </a:lvl1pPr>
            <a:lvl2pPr marL="914400" indent="-457200" algn="l">
              <a:defRPr sz="2400">
                <a:solidFill>
                  <a:schemeClr val="tx1"/>
                </a:solidFill>
                <a:latin typeface="Times New Roman" panose="02020603050405020304" pitchFamily="18" charset="0"/>
              </a:defRPr>
            </a:lvl2pPr>
            <a:lvl3pPr marL="1371600" indent="-457200" algn="l">
              <a:defRPr sz="2400">
                <a:solidFill>
                  <a:schemeClr val="tx1"/>
                </a:solidFill>
                <a:latin typeface="Times New Roman" panose="02020603050405020304" pitchFamily="18" charset="0"/>
              </a:defRPr>
            </a:lvl3pPr>
            <a:lvl4pPr marL="1828800" indent="-457200" algn="l">
              <a:defRPr sz="2400">
                <a:solidFill>
                  <a:schemeClr val="tx1"/>
                </a:solidFill>
                <a:latin typeface="Times New Roman" panose="02020603050405020304" pitchFamily="18" charset="0"/>
              </a:defRPr>
            </a:lvl4pPr>
            <a:lvl5pPr marL="2286000" indent="-457200" algn="l">
              <a:defRPr sz="2400">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a:solidFill>
                  <a:schemeClr val="tx1"/>
                </a:solidFill>
                <a:latin typeface="Times New Roman" panose="02020603050405020304" pitchFamily="18" charset="0"/>
              </a:defRPr>
            </a:lvl9pPr>
          </a:lstStyle>
          <a:p>
            <a:pPr algn="r">
              <a:spcBef>
                <a:spcPct val="50000"/>
              </a:spcBef>
              <a:defRPr/>
            </a:pPr>
            <a:r>
              <a:rPr lang="en-US" altLang="id-ID" sz="1600" b="1" i="1">
                <a:solidFill>
                  <a:schemeClr val="bg2"/>
                </a:solidFill>
                <a:effectLst>
                  <a:outerShdw blurRad="38100" dist="38100" dir="2700000" algn="tl">
                    <a:srgbClr val="C0C0C0"/>
                  </a:outerShdw>
                </a:effectLst>
                <a:latin typeface="Arial" panose="020B0604020202020204" pitchFamily="34" charset="0"/>
              </a:rPr>
              <a:t>SO 3  Compute periodic depreciation using different methods.</a:t>
            </a:r>
          </a:p>
        </p:txBody>
      </p:sp>
    </p:spTree>
    <p:extLst>
      <p:ext uri="{BB962C8B-B14F-4D97-AF65-F5344CB8AC3E}">
        <p14:creationId xmlns:p14="http://schemas.microsoft.com/office/powerpoint/2010/main" val="25122972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2"/>
          <p:cNvSpPr txBox="1">
            <a:spLocks noChangeArrowheads="1"/>
          </p:cNvSpPr>
          <p:nvPr/>
        </p:nvSpPr>
        <p:spPr bwMode="auto">
          <a:xfrm>
            <a:off x="1981200" y="1304925"/>
            <a:ext cx="8153400"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lgn="ctr">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nSpc>
                <a:spcPct val="105000"/>
              </a:lnSpc>
              <a:spcBef>
                <a:spcPct val="30000"/>
              </a:spcBef>
              <a:buSzPct val="80000"/>
            </a:pPr>
            <a:r>
              <a:rPr lang="en-US" altLang="id-ID" sz="2200" b="1">
                <a:solidFill>
                  <a:srgbClr val="800000"/>
                </a:solidFill>
                <a:latin typeface="Arial" panose="020B0604020202020204" pitchFamily="34" charset="0"/>
              </a:rPr>
              <a:t>Illustration:</a:t>
            </a:r>
            <a:r>
              <a:rPr lang="en-US" altLang="id-ID" sz="2200">
                <a:latin typeface="Arial" panose="020B0604020202020204" pitchFamily="34" charset="0"/>
              </a:rPr>
              <a:t>  (Declining-Balance Method)</a:t>
            </a:r>
          </a:p>
        </p:txBody>
      </p:sp>
      <p:graphicFrame>
        <p:nvGraphicFramePr>
          <p:cNvPr id="64515" name="Object 3"/>
          <p:cNvGraphicFramePr>
            <a:graphicFrameLocks noChangeAspect="1"/>
          </p:cNvGraphicFramePr>
          <p:nvPr/>
        </p:nvGraphicFramePr>
        <p:xfrm>
          <a:off x="1905000" y="1952626"/>
          <a:ext cx="8458200" cy="3762375"/>
        </p:xfrm>
        <a:graphic>
          <a:graphicData uri="http://schemas.openxmlformats.org/presentationml/2006/ole">
            <mc:AlternateContent xmlns:mc="http://schemas.openxmlformats.org/markup-compatibility/2006">
              <mc:Choice xmlns:v="urn:schemas-microsoft-com:vml" Requires="v">
                <p:oleObj spid="_x0000_s3074" name="Worksheet" r:id="rId4" imgW="6448306" imgH="2867025" progId="Excel.Sheet.8">
                  <p:embed/>
                </p:oleObj>
              </mc:Choice>
              <mc:Fallback>
                <p:oleObj name="Worksheet" r:id="rId4" imgW="6448306" imgH="2867025"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952626"/>
                        <a:ext cx="8458200" cy="37623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cap="sq">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4516" name="Line 4"/>
          <p:cNvSpPr>
            <a:spLocks noChangeShapeType="1"/>
          </p:cNvSpPr>
          <p:nvPr/>
        </p:nvSpPr>
        <p:spPr bwMode="auto">
          <a:xfrm>
            <a:off x="7772400" y="4267200"/>
            <a:ext cx="533400" cy="0"/>
          </a:xfrm>
          <a:prstGeom prst="line">
            <a:avLst/>
          </a:prstGeom>
          <a:noFill/>
          <a:ln w="28575" cap="sq">
            <a:solidFill>
              <a:srgbClr val="8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9605" name="Rectangle 5"/>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altLang="id-ID" smtClean="0">
                <a:solidFill>
                  <a:schemeClr val="bg1"/>
                </a:solidFill>
                <a:effectLst>
                  <a:outerShdw blurRad="38100" dist="38100" dir="2700000" algn="tl">
                    <a:srgbClr val="000000"/>
                  </a:outerShdw>
                </a:effectLst>
                <a:latin typeface="Arial" panose="020B0604020202020204" pitchFamily="34" charset="0"/>
              </a:rPr>
              <a:t>Depreciation for Partial Year</a:t>
            </a:r>
          </a:p>
        </p:txBody>
      </p:sp>
      <p:sp>
        <p:nvSpPr>
          <p:cNvPr id="1049606" name="Text Box 6"/>
          <p:cNvSpPr txBox="1">
            <a:spLocks noChangeArrowheads="1"/>
          </p:cNvSpPr>
          <p:nvPr/>
        </p:nvSpPr>
        <p:spPr bwMode="auto">
          <a:xfrm>
            <a:off x="2819400" y="6369050"/>
            <a:ext cx="7696200" cy="336550"/>
          </a:xfrm>
          <a:prstGeom prst="rect">
            <a:avLst/>
          </a:prstGeom>
          <a:solidFill>
            <a:schemeClr val="bg1"/>
          </a:solidFill>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sz="2400">
                <a:solidFill>
                  <a:schemeClr val="tx1"/>
                </a:solidFill>
                <a:latin typeface="Times New Roman" panose="02020603050405020304" pitchFamily="18" charset="0"/>
              </a:defRPr>
            </a:lvl1pPr>
            <a:lvl2pPr marL="914400" indent="-457200" algn="l">
              <a:defRPr sz="2400">
                <a:solidFill>
                  <a:schemeClr val="tx1"/>
                </a:solidFill>
                <a:latin typeface="Times New Roman" panose="02020603050405020304" pitchFamily="18" charset="0"/>
              </a:defRPr>
            </a:lvl2pPr>
            <a:lvl3pPr marL="1371600" indent="-457200" algn="l">
              <a:defRPr sz="2400">
                <a:solidFill>
                  <a:schemeClr val="tx1"/>
                </a:solidFill>
                <a:latin typeface="Times New Roman" panose="02020603050405020304" pitchFamily="18" charset="0"/>
              </a:defRPr>
            </a:lvl3pPr>
            <a:lvl4pPr marL="1828800" indent="-457200" algn="l">
              <a:defRPr sz="2400">
                <a:solidFill>
                  <a:schemeClr val="tx1"/>
                </a:solidFill>
                <a:latin typeface="Times New Roman" panose="02020603050405020304" pitchFamily="18" charset="0"/>
              </a:defRPr>
            </a:lvl4pPr>
            <a:lvl5pPr marL="2286000" indent="-457200" algn="l">
              <a:defRPr sz="2400">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a:solidFill>
                  <a:schemeClr val="tx1"/>
                </a:solidFill>
                <a:latin typeface="Times New Roman" panose="02020603050405020304" pitchFamily="18" charset="0"/>
              </a:defRPr>
            </a:lvl9pPr>
          </a:lstStyle>
          <a:p>
            <a:pPr algn="r">
              <a:spcBef>
                <a:spcPct val="50000"/>
              </a:spcBef>
              <a:defRPr/>
            </a:pPr>
            <a:r>
              <a:rPr lang="en-US" altLang="id-ID" sz="1600" b="1" i="1">
                <a:solidFill>
                  <a:schemeClr val="bg2"/>
                </a:solidFill>
                <a:effectLst>
                  <a:outerShdw blurRad="38100" dist="38100" dir="2700000" algn="tl">
                    <a:srgbClr val="C0C0C0"/>
                  </a:outerShdw>
                </a:effectLst>
                <a:latin typeface="Arial" panose="020B0604020202020204" pitchFamily="34" charset="0"/>
              </a:rPr>
              <a:t>SO 3  Compute periodic depreciation using different methods.</a:t>
            </a:r>
          </a:p>
        </p:txBody>
      </p:sp>
    </p:spTree>
    <p:extLst>
      <p:ext uri="{BB962C8B-B14F-4D97-AF65-F5344CB8AC3E}">
        <p14:creationId xmlns:p14="http://schemas.microsoft.com/office/powerpoint/2010/main" val="38557389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 Box 2"/>
          <p:cNvSpPr txBox="1">
            <a:spLocks noChangeArrowheads="1"/>
          </p:cNvSpPr>
          <p:nvPr/>
        </p:nvSpPr>
        <p:spPr bwMode="auto">
          <a:xfrm>
            <a:off x="2273300" y="2022476"/>
            <a:ext cx="7861300" cy="356405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nSpc>
                <a:spcPct val="130000"/>
              </a:lnSpc>
              <a:spcBef>
                <a:spcPct val="30000"/>
              </a:spcBef>
              <a:buSzPct val="80000"/>
            </a:pPr>
            <a:r>
              <a:rPr lang="en-US" altLang="id-ID">
                <a:latin typeface="Arial" panose="020B0604020202020204" pitchFamily="34" charset="0"/>
              </a:rPr>
              <a:t>Tax laws often do not require the taxpayer to use the same depreciation method on the tax return that is used in preparing financial statements.</a:t>
            </a:r>
          </a:p>
          <a:p>
            <a:pPr>
              <a:lnSpc>
                <a:spcPct val="130000"/>
              </a:lnSpc>
              <a:spcBef>
                <a:spcPct val="30000"/>
              </a:spcBef>
              <a:buSzPct val="80000"/>
            </a:pPr>
            <a:r>
              <a:rPr lang="en-US" altLang="id-ID">
                <a:latin typeface="Arial" panose="020B0604020202020204" pitchFamily="34" charset="0"/>
              </a:rPr>
              <a:t>Many corporations use straight-line in their financial statements to maximize net income. At the same time, they use an accelerated-depreciation method on their tax returns to minimize their income taxes.</a:t>
            </a:r>
          </a:p>
        </p:txBody>
      </p:sp>
      <p:sp>
        <p:nvSpPr>
          <p:cNvPr id="66563" name="Text Box 3"/>
          <p:cNvSpPr txBox="1">
            <a:spLocks noChangeArrowheads="1"/>
          </p:cNvSpPr>
          <p:nvPr/>
        </p:nvSpPr>
        <p:spPr bwMode="auto">
          <a:xfrm>
            <a:off x="2209800" y="1295401"/>
            <a:ext cx="8001000" cy="561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nSpc>
                <a:spcPct val="110000"/>
              </a:lnSpc>
              <a:spcBef>
                <a:spcPct val="30000"/>
              </a:spcBef>
              <a:spcAft>
                <a:spcPct val="20000"/>
              </a:spcAft>
              <a:buSzPct val="80000"/>
            </a:pPr>
            <a:r>
              <a:rPr lang="en-US" altLang="id-ID" sz="2800" b="1">
                <a:solidFill>
                  <a:srgbClr val="006600"/>
                </a:solidFill>
                <a:latin typeface="Arial" panose="020B0604020202020204" pitchFamily="34" charset="0"/>
              </a:rPr>
              <a:t>Depreciation and Income Taxes</a:t>
            </a:r>
            <a:endParaRPr lang="en-US" altLang="id-ID" sz="2800">
              <a:solidFill>
                <a:srgbClr val="006600"/>
              </a:solidFill>
              <a:latin typeface="Arial" panose="020B0604020202020204" pitchFamily="34" charset="0"/>
            </a:endParaRPr>
          </a:p>
        </p:txBody>
      </p:sp>
      <p:sp>
        <p:nvSpPr>
          <p:cNvPr id="857093" name="Rectangle 5"/>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altLang="id-ID" smtClean="0">
                <a:solidFill>
                  <a:schemeClr val="bg1"/>
                </a:solidFill>
                <a:effectLst>
                  <a:outerShdw blurRad="38100" dist="38100" dir="2700000" algn="tl">
                    <a:srgbClr val="000000"/>
                  </a:outerShdw>
                </a:effectLst>
                <a:latin typeface="Arial" panose="020B0604020202020204" pitchFamily="34" charset="0"/>
              </a:rPr>
              <a:t>Depreciation</a:t>
            </a:r>
          </a:p>
        </p:txBody>
      </p:sp>
      <p:sp>
        <p:nvSpPr>
          <p:cNvPr id="857094" name="Text Box 6"/>
          <p:cNvSpPr txBox="1">
            <a:spLocks noChangeArrowheads="1"/>
          </p:cNvSpPr>
          <p:nvPr/>
        </p:nvSpPr>
        <p:spPr bwMode="auto">
          <a:xfrm>
            <a:off x="2819400" y="6369050"/>
            <a:ext cx="7696200" cy="336550"/>
          </a:xfrm>
          <a:prstGeom prst="rect">
            <a:avLst/>
          </a:prstGeom>
          <a:solidFill>
            <a:schemeClr val="bg1"/>
          </a:solidFill>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sz="2400">
                <a:solidFill>
                  <a:schemeClr val="tx1"/>
                </a:solidFill>
                <a:latin typeface="Times New Roman" panose="02020603050405020304" pitchFamily="18" charset="0"/>
              </a:defRPr>
            </a:lvl1pPr>
            <a:lvl2pPr marL="914400" indent="-457200" algn="l">
              <a:defRPr sz="2400">
                <a:solidFill>
                  <a:schemeClr val="tx1"/>
                </a:solidFill>
                <a:latin typeface="Times New Roman" panose="02020603050405020304" pitchFamily="18" charset="0"/>
              </a:defRPr>
            </a:lvl2pPr>
            <a:lvl3pPr marL="1371600" indent="-457200" algn="l">
              <a:defRPr sz="2400">
                <a:solidFill>
                  <a:schemeClr val="tx1"/>
                </a:solidFill>
                <a:latin typeface="Times New Roman" panose="02020603050405020304" pitchFamily="18" charset="0"/>
              </a:defRPr>
            </a:lvl3pPr>
            <a:lvl4pPr marL="1828800" indent="-457200" algn="l">
              <a:defRPr sz="2400">
                <a:solidFill>
                  <a:schemeClr val="tx1"/>
                </a:solidFill>
                <a:latin typeface="Times New Roman" panose="02020603050405020304" pitchFamily="18" charset="0"/>
              </a:defRPr>
            </a:lvl4pPr>
            <a:lvl5pPr marL="2286000" indent="-457200" algn="l">
              <a:defRPr sz="2400">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a:solidFill>
                  <a:schemeClr val="tx1"/>
                </a:solidFill>
                <a:latin typeface="Times New Roman" panose="02020603050405020304" pitchFamily="18" charset="0"/>
              </a:defRPr>
            </a:lvl9pPr>
          </a:lstStyle>
          <a:p>
            <a:pPr algn="r">
              <a:spcBef>
                <a:spcPct val="50000"/>
              </a:spcBef>
              <a:defRPr/>
            </a:pPr>
            <a:r>
              <a:rPr lang="en-US" altLang="id-ID" sz="1600" b="1" i="1">
                <a:solidFill>
                  <a:schemeClr val="bg2"/>
                </a:solidFill>
                <a:effectLst>
                  <a:outerShdw blurRad="38100" dist="38100" dir="2700000" algn="tl">
                    <a:srgbClr val="C0C0C0"/>
                  </a:outerShdw>
                </a:effectLst>
                <a:latin typeface="Arial" panose="020B0604020202020204" pitchFamily="34" charset="0"/>
              </a:rPr>
              <a:t>SO 3  Compute periodic depreciation using different methods.</a:t>
            </a:r>
          </a:p>
        </p:txBody>
      </p:sp>
    </p:spTree>
    <p:extLst>
      <p:ext uri="{BB962C8B-B14F-4D97-AF65-F5344CB8AC3E}">
        <p14:creationId xmlns:p14="http://schemas.microsoft.com/office/powerpoint/2010/main" val="30047843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2"/>
          <p:cNvSpPr txBox="1">
            <a:spLocks noChangeArrowheads="1"/>
          </p:cNvSpPr>
          <p:nvPr/>
        </p:nvSpPr>
        <p:spPr bwMode="auto">
          <a:xfrm>
            <a:off x="2209800" y="1368425"/>
            <a:ext cx="8001000" cy="302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mic Sans MS" panose="030F0702030302020204" pitchFamily="66" charset="0"/>
              </a:defRPr>
            </a:lvl1pPr>
            <a:lvl2pPr marL="685800" indent="-457200">
              <a:defRPr sz="2400">
                <a:solidFill>
                  <a:schemeClr val="tx1"/>
                </a:solidFill>
                <a:latin typeface="Comic Sans MS" panose="030F0702030302020204" pitchFamily="66" charset="0"/>
              </a:defRPr>
            </a:lvl2pPr>
            <a:lvl3pPr marL="1374775" indent="-346075">
              <a:defRPr sz="2400">
                <a:solidFill>
                  <a:schemeClr val="tx1"/>
                </a:solidFill>
                <a:latin typeface="Comic Sans MS" panose="030F0702030302020204" pitchFamily="66" charset="0"/>
              </a:defRPr>
            </a:lvl3pPr>
            <a:lvl4pPr marL="2351088" indent="-457200">
              <a:defRPr sz="2400">
                <a:solidFill>
                  <a:schemeClr val="tx1"/>
                </a:solidFill>
                <a:latin typeface="Comic Sans MS" panose="030F0702030302020204" pitchFamily="66" charset="0"/>
              </a:defRPr>
            </a:lvl4pPr>
            <a:lvl5pPr marL="2922588" indent="-457200">
              <a:defRPr sz="2400">
                <a:solidFill>
                  <a:schemeClr val="tx1"/>
                </a:solidFill>
                <a:latin typeface="Comic Sans MS" panose="030F0702030302020204" pitchFamily="66" charset="0"/>
              </a:defRPr>
            </a:lvl5pPr>
            <a:lvl6pPr marL="3379788" indent="-457200" eaLnBrk="0" fontAlgn="base" hangingPunct="0">
              <a:spcBef>
                <a:spcPct val="0"/>
              </a:spcBef>
              <a:spcAft>
                <a:spcPct val="0"/>
              </a:spcAft>
              <a:defRPr sz="2400">
                <a:solidFill>
                  <a:schemeClr val="tx1"/>
                </a:solidFill>
                <a:latin typeface="Comic Sans MS" panose="030F0702030302020204" pitchFamily="66" charset="0"/>
              </a:defRPr>
            </a:lvl6pPr>
            <a:lvl7pPr marL="3836988" indent="-457200" eaLnBrk="0" fontAlgn="base" hangingPunct="0">
              <a:spcBef>
                <a:spcPct val="0"/>
              </a:spcBef>
              <a:spcAft>
                <a:spcPct val="0"/>
              </a:spcAft>
              <a:defRPr sz="2400">
                <a:solidFill>
                  <a:schemeClr val="tx1"/>
                </a:solidFill>
                <a:latin typeface="Comic Sans MS" panose="030F0702030302020204" pitchFamily="66" charset="0"/>
              </a:defRPr>
            </a:lvl7pPr>
            <a:lvl8pPr marL="4294188" indent="-457200" eaLnBrk="0" fontAlgn="base" hangingPunct="0">
              <a:spcBef>
                <a:spcPct val="0"/>
              </a:spcBef>
              <a:spcAft>
                <a:spcPct val="0"/>
              </a:spcAft>
              <a:defRPr sz="2400">
                <a:solidFill>
                  <a:schemeClr val="tx1"/>
                </a:solidFill>
                <a:latin typeface="Comic Sans MS" panose="030F0702030302020204" pitchFamily="66" charset="0"/>
              </a:defRPr>
            </a:lvl8pPr>
            <a:lvl9pPr marL="4751388" indent="-457200" eaLnBrk="0" fontAlgn="base" hangingPunct="0">
              <a:spcBef>
                <a:spcPct val="0"/>
              </a:spcBef>
              <a:spcAft>
                <a:spcPct val="0"/>
              </a:spcAft>
              <a:defRPr sz="2400">
                <a:solidFill>
                  <a:schemeClr val="tx1"/>
                </a:solidFill>
                <a:latin typeface="Comic Sans MS" panose="030F0702030302020204" pitchFamily="66" charset="0"/>
              </a:defRPr>
            </a:lvl9pPr>
          </a:lstStyle>
          <a:p>
            <a:pPr>
              <a:lnSpc>
                <a:spcPct val="115000"/>
              </a:lnSpc>
              <a:spcBef>
                <a:spcPct val="40000"/>
              </a:spcBef>
              <a:buSzPct val="80000"/>
            </a:pPr>
            <a:r>
              <a:rPr lang="en-US" altLang="id-ID" sz="2800" b="1">
                <a:solidFill>
                  <a:srgbClr val="006600"/>
                </a:solidFill>
                <a:latin typeface="Arial" panose="020B0604020202020204" pitchFamily="34" charset="0"/>
              </a:rPr>
              <a:t>Revising Periodic Depreciation</a:t>
            </a:r>
          </a:p>
          <a:p>
            <a:pPr lvl="1">
              <a:lnSpc>
                <a:spcPct val="130000"/>
              </a:lnSpc>
              <a:spcBef>
                <a:spcPct val="60000"/>
              </a:spcBef>
              <a:buSzPct val="80000"/>
              <a:buFontTx/>
              <a:buBlip>
                <a:blip r:embed="rId3"/>
              </a:buBlip>
            </a:pPr>
            <a:r>
              <a:rPr lang="en-US" altLang="id-ID">
                <a:solidFill>
                  <a:schemeClr val="bg2"/>
                </a:solidFill>
                <a:latin typeface="Arial" panose="020B0604020202020204" pitchFamily="34" charset="0"/>
              </a:rPr>
              <a:t>Accounted for in the period of change and future periods </a:t>
            </a:r>
            <a:r>
              <a:rPr lang="en-US" altLang="id-ID">
                <a:solidFill>
                  <a:srgbClr val="800000"/>
                </a:solidFill>
                <a:latin typeface="Arial" panose="020B0604020202020204" pitchFamily="34" charset="0"/>
              </a:rPr>
              <a:t>(Change in Estimate)</a:t>
            </a:r>
            <a:r>
              <a:rPr lang="en-US" altLang="id-ID">
                <a:latin typeface="Arial" panose="020B0604020202020204" pitchFamily="34" charset="0"/>
              </a:rPr>
              <a:t>.</a:t>
            </a:r>
          </a:p>
          <a:p>
            <a:pPr lvl="1">
              <a:lnSpc>
                <a:spcPct val="130000"/>
              </a:lnSpc>
              <a:spcBef>
                <a:spcPct val="40000"/>
              </a:spcBef>
              <a:buSzPct val="80000"/>
              <a:buFontTx/>
              <a:buBlip>
                <a:blip r:embed="rId3"/>
              </a:buBlip>
            </a:pPr>
            <a:r>
              <a:rPr lang="en-US" altLang="id-ID">
                <a:solidFill>
                  <a:schemeClr val="bg2"/>
                </a:solidFill>
                <a:latin typeface="Arial" panose="020B0604020202020204" pitchFamily="34" charset="0"/>
              </a:rPr>
              <a:t>Not handled retrospectively.</a:t>
            </a:r>
          </a:p>
          <a:p>
            <a:pPr lvl="1">
              <a:lnSpc>
                <a:spcPct val="130000"/>
              </a:lnSpc>
              <a:spcBef>
                <a:spcPct val="40000"/>
              </a:spcBef>
              <a:buSzPct val="80000"/>
              <a:buFontTx/>
              <a:buBlip>
                <a:blip r:embed="rId3"/>
              </a:buBlip>
            </a:pPr>
            <a:r>
              <a:rPr lang="en-US" altLang="id-ID">
                <a:solidFill>
                  <a:schemeClr val="bg2"/>
                </a:solidFill>
                <a:latin typeface="Arial" panose="020B0604020202020204" pitchFamily="34" charset="0"/>
              </a:rPr>
              <a:t>Not considered error.</a:t>
            </a:r>
          </a:p>
        </p:txBody>
      </p:sp>
      <p:sp>
        <p:nvSpPr>
          <p:cNvPr id="859142" name="Rectangle 6"/>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altLang="id-ID" smtClean="0">
                <a:solidFill>
                  <a:schemeClr val="bg1"/>
                </a:solidFill>
                <a:effectLst>
                  <a:outerShdw blurRad="38100" dist="38100" dir="2700000" algn="tl">
                    <a:srgbClr val="000000"/>
                  </a:outerShdw>
                </a:effectLst>
                <a:latin typeface="Arial" panose="020B0604020202020204" pitchFamily="34" charset="0"/>
              </a:rPr>
              <a:t>Depreciation</a:t>
            </a:r>
          </a:p>
        </p:txBody>
      </p:sp>
      <p:sp>
        <p:nvSpPr>
          <p:cNvPr id="859143" name="Text Box 7"/>
          <p:cNvSpPr txBox="1">
            <a:spLocks noChangeArrowheads="1"/>
          </p:cNvSpPr>
          <p:nvPr/>
        </p:nvSpPr>
        <p:spPr bwMode="auto">
          <a:xfrm>
            <a:off x="2819400" y="6369050"/>
            <a:ext cx="7696200" cy="336550"/>
          </a:xfrm>
          <a:prstGeom prst="rect">
            <a:avLst/>
          </a:prstGeom>
          <a:solidFill>
            <a:schemeClr val="bg1"/>
          </a:solidFill>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sz="2400">
                <a:solidFill>
                  <a:schemeClr val="tx1"/>
                </a:solidFill>
                <a:latin typeface="Times New Roman" panose="02020603050405020304" pitchFamily="18" charset="0"/>
              </a:defRPr>
            </a:lvl1pPr>
            <a:lvl2pPr marL="914400" indent="-457200" algn="l">
              <a:defRPr sz="2400">
                <a:solidFill>
                  <a:schemeClr val="tx1"/>
                </a:solidFill>
                <a:latin typeface="Times New Roman" panose="02020603050405020304" pitchFamily="18" charset="0"/>
              </a:defRPr>
            </a:lvl2pPr>
            <a:lvl3pPr marL="1371600" indent="-457200" algn="l">
              <a:defRPr sz="2400">
                <a:solidFill>
                  <a:schemeClr val="tx1"/>
                </a:solidFill>
                <a:latin typeface="Times New Roman" panose="02020603050405020304" pitchFamily="18" charset="0"/>
              </a:defRPr>
            </a:lvl3pPr>
            <a:lvl4pPr marL="1828800" indent="-457200" algn="l">
              <a:defRPr sz="2400">
                <a:solidFill>
                  <a:schemeClr val="tx1"/>
                </a:solidFill>
                <a:latin typeface="Times New Roman" panose="02020603050405020304" pitchFamily="18" charset="0"/>
              </a:defRPr>
            </a:lvl4pPr>
            <a:lvl5pPr marL="2286000" indent="-457200" algn="l">
              <a:defRPr sz="2400">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a:solidFill>
                  <a:schemeClr val="tx1"/>
                </a:solidFill>
                <a:latin typeface="Times New Roman" panose="02020603050405020304" pitchFamily="18" charset="0"/>
              </a:defRPr>
            </a:lvl9pPr>
          </a:lstStyle>
          <a:p>
            <a:pPr algn="r">
              <a:spcBef>
                <a:spcPct val="50000"/>
              </a:spcBef>
              <a:defRPr/>
            </a:pPr>
            <a:r>
              <a:rPr lang="en-US" altLang="id-ID" sz="1600" b="1" i="1">
                <a:solidFill>
                  <a:schemeClr val="bg2"/>
                </a:solidFill>
                <a:effectLst>
                  <a:outerShdw blurRad="38100" dist="38100" dir="2700000" algn="tl">
                    <a:srgbClr val="C0C0C0"/>
                  </a:outerShdw>
                </a:effectLst>
                <a:latin typeface="Arial" panose="020B0604020202020204" pitchFamily="34" charset="0"/>
              </a:rPr>
              <a:t>SO 4  Describe the procedure for revising periodic depreciation.</a:t>
            </a:r>
          </a:p>
        </p:txBody>
      </p:sp>
    </p:spTree>
    <p:extLst>
      <p:ext uri="{BB962C8B-B14F-4D97-AF65-F5344CB8AC3E}">
        <p14:creationId xmlns:p14="http://schemas.microsoft.com/office/powerpoint/2010/main" val="12100797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1186" name="Rectangle 2"/>
          <p:cNvSpPr>
            <a:spLocks noGrp="1" noChangeArrowheads="1"/>
          </p:cNvSpPr>
          <p:nvPr>
            <p:ph type="body" idx="1"/>
          </p:nvPr>
        </p:nvSpPr>
        <p:spPr bwMode="auto">
          <a:xfrm>
            <a:off x="2068514" y="1371600"/>
            <a:ext cx="8142287" cy="4876800"/>
          </a:xfrm>
          <a:solidFill>
            <a:srgbClr val="FFFFFF"/>
          </a:solidFill>
          <a:extLst>
            <a:ext uri="{91240B29-F687-4F45-9708-019B960494DF}">
              <a14:hiddenLine xmlns:a14="http://schemas.microsoft.com/office/drawing/2010/main" w="12700" cap="flat" cmpd="sng">
                <a:solidFill>
                  <a:schemeClr val="tx1"/>
                </a:solidFill>
                <a:prstDash val="solid"/>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vert="horz" wrap="square" lIns="90488" tIns="44450" rIns="90488" bIns="44450" numCol="1" rtlCol="0" anchor="t" anchorCtr="0" compatLnSpc="1">
            <a:prstTxWarp prst="textNoShape">
              <a:avLst/>
            </a:prstTxWarp>
            <a:normAutofit/>
          </a:bodyPr>
          <a:lstStyle/>
          <a:p>
            <a:pPr marL="0" indent="0">
              <a:lnSpc>
                <a:spcPct val="115000"/>
              </a:lnSpc>
              <a:buNone/>
              <a:defRPr/>
            </a:pPr>
            <a:r>
              <a:rPr lang="en-US" altLang="id-ID" sz="2200">
                <a:solidFill>
                  <a:srgbClr val="800000"/>
                </a:solidFill>
              </a:rPr>
              <a:t>Illustration:</a:t>
            </a:r>
            <a:r>
              <a:rPr lang="en-US" altLang="id-ID" sz="2200"/>
              <a:t>  Assume that Barb’s Florists decides on January 1, 2014, to extend the useful life of the truck one year because of its excellent condition. The company has used the straight-line method to depreciate the asset to date, and book value is $5,800 ($13,000 - $7,200).</a:t>
            </a:r>
            <a:endParaRPr lang="en-US" altLang="id-ID" sz="2200">
              <a:solidFill>
                <a:srgbClr val="800000"/>
              </a:solidFill>
            </a:endParaRPr>
          </a:p>
          <a:p>
            <a:pPr marL="0" indent="0">
              <a:lnSpc>
                <a:spcPct val="115000"/>
              </a:lnSpc>
              <a:spcBef>
                <a:spcPct val="70000"/>
              </a:spcBef>
              <a:buNone/>
              <a:defRPr/>
            </a:pPr>
            <a:r>
              <a:rPr lang="en-US" altLang="id-ID" sz="2200">
                <a:solidFill>
                  <a:srgbClr val="800000"/>
                </a:solidFill>
              </a:rPr>
              <a:t>Questions:</a:t>
            </a:r>
          </a:p>
          <a:p>
            <a:pPr marL="914400" lvl="1" indent="-457200">
              <a:lnSpc>
                <a:spcPct val="115000"/>
              </a:lnSpc>
              <a:buClr>
                <a:srgbClr val="800000"/>
              </a:buClr>
              <a:buFont typeface="Wingdings" panose="05000000000000000000" pitchFamily="2" charset="2"/>
              <a:buAutoNum type="arabicPeriod"/>
              <a:defRPr/>
            </a:pPr>
            <a:r>
              <a:rPr lang="en-US" altLang="id-ID" sz="2200"/>
              <a:t>What is the journal entry to correct                               the prior years’ depreciation?</a:t>
            </a:r>
          </a:p>
          <a:p>
            <a:pPr marL="914400" lvl="1" indent="-457200">
              <a:lnSpc>
                <a:spcPct val="115000"/>
              </a:lnSpc>
              <a:buClr>
                <a:srgbClr val="800000"/>
              </a:buClr>
              <a:buFont typeface="Wingdings" panose="05000000000000000000" pitchFamily="2" charset="2"/>
              <a:buAutoNum type="arabicPeriod"/>
              <a:defRPr/>
            </a:pPr>
            <a:r>
              <a:rPr lang="en-US" altLang="id-ID" sz="2200"/>
              <a:t>Calculate the depreciation expense                               for 2014.</a:t>
            </a:r>
          </a:p>
        </p:txBody>
      </p:sp>
      <p:sp>
        <p:nvSpPr>
          <p:cNvPr id="861187" name="Text Box 3"/>
          <p:cNvSpPr txBox="1">
            <a:spLocks noChangeArrowheads="1"/>
          </p:cNvSpPr>
          <p:nvPr/>
        </p:nvSpPr>
        <p:spPr bwMode="auto">
          <a:xfrm>
            <a:off x="8534400" y="4191000"/>
            <a:ext cx="1752600" cy="654050"/>
          </a:xfrm>
          <a:prstGeom prst="rect">
            <a:avLst/>
          </a:prstGeom>
          <a:solidFill>
            <a:srgbClr val="F9EFA5"/>
          </a:solidFill>
          <a:ln w="38100" cap="sq">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90000"/>
              </a:lnSpc>
              <a:defRPr/>
            </a:pPr>
            <a:r>
              <a:rPr lang="en-US" altLang="id-ID" sz="2000" b="1">
                <a:solidFill>
                  <a:srgbClr val="800000"/>
                </a:solidFill>
                <a:effectLst>
                  <a:outerShdw blurRad="38100" dist="38100" dir="2700000" algn="tl">
                    <a:srgbClr val="000000"/>
                  </a:outerShdw>
                </a:effectLst>
                <a:latin typeface="Arial" panose="020B0604020202020204" pitchFamily="34" charset="0"/>
              </a:rPr>
              <a:t>No Entry </a:t>
            </a:r>
          </a:p>
          <a:p>
            <a:pPr algn="ctr">
              <a:lnSpc>
                <a:spcPct val="90000"/>
              </a:lnSpc>
              <a:defRPr/>
            </a:pPr>
            <a:r>
              <a:rPr lang="en-US" altLang="id-ID" sz="2000" b="1">
                <a:solidFill>
                  <a:srgbClr val="800000"/>
                </a:solidFill>
                <a:effectLst>
                  <a:outerShdw blurRad="38100" dist="38100" dir="2700000" algn="tl">
                    <a:srgbClr val="000000"/>
                  </a:outerShdw>
                </a:effectLst>
                <a:latin typeface="Arial" panose="020B0604020202020204" pitchFamily="34" charset="0"/>
              </a:rPr>
              <a:t>Required</a:t>
            </a:r>
          </a:p>
        </p:txBody>
      </p:sp>
      <p:sp>
        <p:nvSpPr>
          <p:cNvPr id="861192" name="Rectangle 8"/>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altLang="id-ID" smtClean="0">
                <a:solidFill>
                  <a:schemeClr val="bg1"/>
                </a:solidFill>
                <a:effectLst>
                  <a:outerShdw blurRad="38100" dist="38100" dir="2700000" algn="tl">
                    <a:srgbClr val="000000"/>
                  </a:outerShdw>
                </a:effectLst>
                <a:latin typeface="Arial" panose="020B0604020202020204" pitchFamily="34" charset="0"/>
              </a:rPr>
              <a:t>Depreciation</a:t>
            </a:r>
          </a:p>
        </p:txBody>
      </p:sp>
      <p:sp>
        <p:nvSpPr>
          <p:cNvPr id="861193" name="Text Box 9"/>
          <p:cNvSpPr txBox="1">
            <a:spLocks noChangeArrowheads="1"/>
          </p:cNvSpPr>
          <p:nvPr/>
        </p:nvSpPr>
        <p:spPr bwMode="auto">
          <a:xfrm>
            <a:off x="2819400" y="6369050"/>
            <a:ext cx="7696200" cy="336550"/>
          </a:xfrm>
          <a:prstGeom prst="rect">
            <a:avLst/>
          </a:prstGeom>
          <a:solidFill>
            <a:schemeClr val="bg1"/>
          </a:solidFill>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sz="2400">
                <a:solidFill>
                  <a:schemeClr val="tx1"/>
                </a:solidFill>
                <a:latin typeface="Times New Roman" panose="02020603050405020304" pitchFamily="18" charset="0"/>
              </a:defRPr>
            </a:lvl1pPr>
            <a:lvl2pPr marL="914400" indent="-457200" algn="l">
              <a:defRPr sz="2400">
                <a:solidFill>
                  <a:schemeClr val="tx1"/>
                </a:solidFill>
                <a:latin typeface="Times New Roman" panose="02020603050405020304" pitchFamily="18" charset="0"/>
              </a:defRPr>
            </a:lvl2pPr>
            <a:lvl3pPr marL="1371600" indent="-457200" algn="l">
              <a:defRPr sz="2400">
                <a:solidFill>
                  <a:schemeClr val="tx1"/>
                </a:solidFill>
                <a:latin typeface="Times New Roman" panose="02020603050405020304" pitchFamily="18" charset="0"/>
              </a:defRPr>
            </a:lvl3pPr>
            <a:lvl4pPr marL="1828800" indent="-457200" algn="l">
              <a:defRPr sz="2400">
                <a:solidFill>
                  <a:schemeClr val="tx1"/>
                </a:solidFill>
                <a:latin typeface="Times New Roman" panose="02020603050405020304" pitchFamily="18" charset="0"/>
              </a:defRPr>
            </a:lvl4pPr>
            <a:lvl5pPr marL="2286000" indent="-457200" algn="l">
              <a:defRPr sz="2400">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a:solidFill>
                  <a:schemeClr val="tx1"/>
                </a:solidFill>
                <a:latin typeface="Times New Roman" panose="02020603050405020304" pitchFamily="18" charset="0"/>
              </a:defRPr>
            </a:lvl9pPr>
          </a:lstStyle>
          <a:p>
            <a:pPr algn="r">
              <a:spcBef>
                <a:spcPct val="50000"/>
              </a:spcBef>
              <a:defRPr/>
            </a:pPr>
            <a:r>
              <a:rPr lang="en-US" altLang="id-ID" sz="1600" b="1" i="1">
                <a:solidFill>
                  <a:schemeClr val="bg2"/>
                </a:solidFill>
                <a:effectLst>
                  <a:outerShdw blurRad="38100" dist="38100" dir="2700000" algn="tl">
                    <a:srgbClr val="C0C0C0"/>
                  </a:outerShdw>
                </a:effectLst>
                <a:latin typeface="Arial" panose="020B0604020202020204" pitchFamily="34" charset="0"/>
              </a:rPr>
              <a:t>SO 4  Describe the procedure for revising periodic depreciation.</a:t>
            </a:r>
          </a:p>
        </p:txBody>
      </p:sp>
    </p:spTree>
    <p:extLst>
      <p:ext uri="{BB962C8B-B14F-4D97-AF65-F5344CB8AC3E}">
        <p14:creationId xmlns:p14="http://schemas.microsoft.com/office/powerpoint/2010/main" val="2306526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61187"/>
                                        </p:tgtEl>
                                        <p:attrNameLst>
                                          <p:attrName>style.visibility</p:attrName>
                                        </p:attrNameLst>
                                      </p:cBhvr>
                                      <p:to>
                                        <p:strVal val="visible"/>
                                      </p:to>
                                    </p:set>
                                    <p:animEffect transition="in" filter="wipe(left)">
                                      <p:cBhvr>
                                        <p:cTn id="7" dur="500"/>
                                        <p:tgtEl>
                                          <p:spTgt spid="8611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1187" grpId="0" animBg="1"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583</Words>
  <Application>Microsoft Office PowerPoint</Application>
  <PresentationFormat>Widescreen</PresentationFormat>
  <Paragraphs>102</Paragraphs>
  <Slides>12</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0" baseType="lpstr">
      <vt:lpstr>Arial</vt:lpstr>
      <vt:lpstr>Calibri</vt:lpstr>
      <vt:lpstr>Calibri Light</vt:lpstr>
      <vt:lpstr>Comic Sans MS</vt:lpstr>
      <vt:lpstr>Symbol</vt:lpstr>
      <vt:lpstr>Wingdings</vt:lpstr>
      <vt:lpstr>Office Theme</vt:lpstr>
      <vt:lpstr>Microsoft Office Excel Worksheet</vt:lpstr>
      <vt:lpstr>Pertemuan 2</vt:lpstr>
      <vt:lpstr>Depreciation for Partial Year</vt:lpstr>
      <vt:lpstr>Depreciation for Partial Year</vt:lpstr>
      <vt:lpstr>Depreciation for Partial Year</vt:lpstr>
      <vt:lpstr>Depreciation for Partial Year</vt:lpstr>
      <vt:lpstr>Depreciation for Partial Year</vt:lpstr>
      <vt:lpstr>Depreciation</vt:lpstr>
      <vt:lpstr>Depreciation</vt:lpstr>
      <vt:lpstr>Depreciation</vt:lpstr>
      <vt:lpstr>Depreciation</vt:lpstr>
      <vt:lpstr>PowerPoint Presentation</vt:lpstr>
      <vt:lpstr>Copyright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Pertemuan 2</dc:title>
  <dc:creator>irma paramita</dc:creator>
  <cp:lastModifiedBy>irma paramita</cp:lastModifiedBy>
  <cp:revision>1</cp:revision>
  <dcterms:created xsi:type="dcterms:W3CDTF">2020-01-28T21:25:41Z</dcterms:created>
  <dcterms:modified xsi:type="dcterms:W3CDTF">2020-01-28T21:26:03Z</dcterms:modified>
</cp:coreProperties>
</file>