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5" r:id="rId4"/>
    <p:sldId id="266" r:id="rId5"/>
    <p:sldId id="262" r:id="rId6"/>
    <p:sldId id="257" r:id="rId7"/>
    <p:sldId id="264" r:id="rId8"/>
    <p:sldId id="263" r:id="rId9"/>
    <p:sldId id="258" r:id="rId10"/>
    <p:sldId id="259" r:id="rId11"/>
    <p:sldId id="260" r:id="rId12"/>
    <p:sldId id="261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4D943B-A46D-4982-BB88-CE69ABC02506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0D651E-088E-4C51-998F-CE87008C5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4D943B-A46D-4982-BB88-CE69ABC02506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0D651E-088E-4C51-998F-CE87008C5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4D943B-A46D-4982-BB88-CE69ABC02506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0D651E-088E-4C51-998F-CE87008C5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4D943B-A46D-4982-BB88-CE69ABC02506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0D651E-088E-4C51-998F-CE87008C5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4D943B-A46D-4982-BB88-CE69ABC02506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0D651E-088E-4C51-998F-CE87008C5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4D943B-A46D-4982-BB88-CE69ABC02506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0D651E-088E-4C51-998F-CE87008C5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4D943B-A46D-4982-BB88-CE69ABC02506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0D651E-088E-4C51-998F-CE87008C5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4D943B-A46D-4982-BB88-CE69ABC02506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0D651E-088E-4C51-998F-CE87008C5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4D943B-A46D-4982-BB88-CE69ABC02506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0D651E-088E-4C51-998F-CE87008C5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4D943B-A46D-4982-BB88-CE69ABC02506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0D651E-088E-4C51-998F-CE87008C5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4D943B-A46D-4982-BB88-CE69ABC02506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0D651E-088E-4C51-998F-CE87008C5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E4D943B-A46D-4982-BB88-CE69ABC02506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A0D651E-088E-4C51-998F-CE87008C5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828800"/>
            <a:ext cx="7406640" cy="1472184"/>
          </a:xfrm>
        </p:spPr>
        <p:txBody>
          <a:bodyPr/>
          <a:lstStyle/>
          <a:p>
            <a:r>
              <a:rPr lang="en-US" dirty="0" err="1" smtClean="0"/>
              <a:t>Manajemen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38600"/>
            <a:ext cx="7406640" cy="175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Ahmad Fabian H.</a:t>
            </a:r>
          </a:p>
          <a:p>
            <a:r>
              <a:rPr lang="en-US" dirty="0" smtClean="0"/>
              <a:t>Lie </a:t>
            </a:r>
            <a:r>
              <a:rPr lang="en-US" dirty="0" err="1" smtClean="0"/>
              <a:t>Verdian</a:t>
            </a:r>
            <a:endParaRPr lang="en-US" dirty="0" smtClean="0"/>
          </a:p>
          <a:p>
            <a:r>
              <a:rPr lang="en-US" dirty="0" err="1" smtClean="0"/>
              <a:t>Shei</a:t>
            </a:r>
            <a:r>
              <a:rPr lang="id-ID" dirty="0" smtClean="0"/>
              <a:t>l</a:t>
            </a:r>
            <a:r>
              <a:rPr lang="en-US" dirty="0" smtClean="0"/>
              <a:t>la </a:t>
            </a:r>
            <a:r>
              <a:rPr lang="en-US" dirty="0" err="1" smtClean="0"/>
              <a:t>Anisa</a:t>
            </a:r>
            <a:endParaRPr lang="en-US" dirty="0" smtClean="0"/>
          </a:p>
          <a:p>
            <a:r>
              <a:rPr lang="en-US" dirty="0" err="1" smtClean="0"/>
              <a:t>Nurjanah</a:t>
            </a:r>
            <a:r>
              <a:rPr lang="en-US" dirty="0" smtClean="0"/>
              <a:t> </a:t>
            </a:r>
            <a:r>
              <a:rPr lang="en-US" dirty="0" err="1" smtClean="0"/>
              <a:t>Kamila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briola" pitchFamily="82" charset="0"/>
              </a:rPr>
              <a:t>Communication</a:t>
            </a:r>
            <a:endParaRPr lang="en-US" dirty="0">
              <a:latin typeface="Gabriola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498080" cy="4800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Gabriola" pitchFamily="82" charset="0"/>
              </a:rPr>
              <a:t>	</a:t>
            </a:r>
            <a:r>
              <a:rPr lang="en-US" dirty="0" err="1" smtClean="0">
                <a:latin typeface="Gabriola" pitchFamily="82" charset="0"/>
              </a:rPr>
              <a:t>Proses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penyampaian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pesan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atau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maksud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>
                <a:latin typeface="Gabriola" pitchFamily="82" charset="0"/>
              </a:rPr>
              <a:t>yang </a:t>
            </a:r>
            <a:r>
              <a:rPr lang="en-US" dirty="0" err="1" smtClean="0">
                <a:latin typeface="Gabriola" pitchFamily="82" charset="0"/>
              </a:rPr>
              <a:t>dilakukan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memalui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satu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pihak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atau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seseorang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kepada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pihak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atau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>
                <a:latin typeface="Gabriola" pitchFamily="82" charset="0"/>
              </a:rPr>
              <a:t>orang</a:t>
            </a:r>
            <a:r>
              <a:rPr lang="en-US" dirty="0">
                <a:latin typeface="Gabriola" pitchFamily="82" charset="0"/>
              </a:rPr>
              <a:t> </a:t>
            </a:r>
            <a:r>
              <a:rPr lang="en-US" dirty="0" smtClean="0">
                <a:latin typeface="Gabriola" pitchFamily="82" charset="0"/>
              </a:rPr>
              <a:t>lain </a:t>
            </a:r>
            <a:r>
              <a:rPr lang="en-US" dirty="0" err="1" smtClean="0">
                <a:latin typeface="Gabriola" pitchFamily="82" charset="0"/>
              </a:rPr>
              <a:t>secara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langsung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atau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melalui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>
                <a:latin typeface="Gabriola" pitchFamily="82" charset="0"/>
              </a:rPr>
              <a:t>media</a:t>
            </a:r>
            <a:r>
              <a:rPr lang="en-US" dirty="0" smtClean="0">
                <a:latin typeface="Gabriola" pitchFamily="82" charset="0"/>
              </a:rPr>
              <a:t>. (</a:t>
            </a:r>
            <a:r>
              <a:rPr lang="en-US" i="1" dirty="0" err="1" smtClean="0">
                <a:latin typeface="Gabriola" pitchFamily="82" charset="0"/>
              </a:rPr>
              <a:t>Perilaku</a:t>
            </a:r>
            <a:r>
              <a:rPr lang="en-US" i="1" dirty="0" smtClean="0">
                <a:latin typeface="Gabriola" pitchFamily="82" charset="0"/>
              </a:rPr>
              <a:t> </a:t>
            </a:r>
            <a:r>
              <a:rPr lang="en-US" i="1" dirty="0" err="1" smtClean="0">
                <a:latin typeface="Gabriola" pitchFamily="82" charset="0"/>
              </a:rPr>
              <a:t>Organisasi</a:t>
            </a:r>
            <a:r>
              <a:rPr lang="en-US" i="1" dirty="0">
                <a:latin typeface="Gabriola" pitchFamily="82" charset="0"/>
              </a:rPr>
              <a:t>; </a:t>
            </a:r>
            <a:r>
              <a:rPr lang="en-US" i="1" dirty="0" err="1">
                <a:latin typeface="Gabriola" pitchFamily="82" charset="0"/>
              </a:rPr>
              <a:t>Teori</a:t>
            </a:r>
            <a:r>
              <a:rPr lang="en-US" i="1" dirty="0">
                <a:latin typeface="Gabriola" pitchFamily="82" charset="0"/>
              </a:rPr>
              <a:t>, </a:t>
            </a:r>
            <a:r>
              <a:rPr lang="en-US" i="1" dirty="0" err="1">
                <a:latin typeface="Gabriola" pitchFamily="82" charset="0"/>
              </a:rPr>
              <a:t>Aplikasi</a:t>
            </a:r>
            <a:r>
              <a:rPr lang="en-US" i="1" dirty="0">
                <a:latin typeface="Gabriola" pitchFamily="82" charset="0"/>
              </a:rPr>
              <a:t>, </a:t>
            </a:r>
            <a:r>
              <a:rPr lang="en-US" i="1" dirty="0" err="1" smtClean="0">
                <a:latin typeface="Gabriola" pitchFamily="82" charset="0"/>
              </a:rPr>
              <a:t>dan</a:t>
            </a:r>
            <a:r>
              <a:rPr lang="en-US" i="1" dirty="0" smtClean="0">
                <a:latin typeface="Gabriola" pitchFamily="82" charset="0"/>
              </a:rPr>
              <a:t> </a:t>
            </a:r>
            <a:r>
              <a:rPr lang="en-US" i="1" dirty="0" err="1" smtClean="0">
                <a:latin typeface="Gabriola" pitchFamily="82" charset="0"/>
              </a:rPr>
              <a:t>Kasus</a:t>
            </a:r>
            <a:r>
              <a:rPr lang="en-US" i="1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oleh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Lenam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Fahmi</a:t>
            </a:r>
            <a:r>
              <a:rPr lang="en-US" dirty="0">
                <a:latin typeface="Gabriola" pitchFamily="82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briola" pitchFamily="82" charset="0"/>
              </a:rPr>
              <a:t>Leadership</a:t>
            </a:r>
            <a:endParaRPr lang="en-US" dirty="0">
              <a:latin typeface="Gabriola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>
                <a:latin typeface="Gabriola" pitchFamily="82" charset="0"/>
              </a:rPr>
              <a:t>	</a:t>
            </a:r>
            <a:r>
              <a:rPr lang="en-US" sz="3600" dirty="0" err="1" smtClean="0">
                <a:latin typeface="Gabriola" pitchFamily="82" charset="0"/>
              </a:rPr>
              <a:t>Suatu</a:t>
            </a:r>
            <a:r>
              <a:rPr lang="en-US" sz="3600" dirty="0" smtClean="0">
                <a:latin typeface="Gabriola" pitchFamily="82" charset="0"/>
              </a:rPr>
              <a:t> </a:t>
            </a:r>
            <a:r>
              <a:rPr lang="en-US" sz="3600" dirty="0" err="1" smtClean="0">
                <a:latin typeface="Gabriola" pitchFamily="82" charset="0"/>
              </a:rPr>
              <a:t>ilmu</a:t>
            </a:r>
            <a:r>
              <a:rPr lang="en-US" sz="3600" dirty="0" smtClean="0">
                <a:latin typeface="Gabriola" pitchFamily="82" charset="0"/>
              </a:rPr>
              <a:t> </a:t>
            </a:r>
            <a:r>
              <a:rPr lang="en-US" sz="3600" dirty="0">
                <a:latin typeface="Gabriola" pitchFamily="82" charset="0"/>
              </a:rPr>
              <a:t>yang </a:t>
            </a:r>
            <a:r>
              <a:rPr lang="en-US" sz="3600" dirty="0" err="1" smtClean="0">
                <a:latin typeface="Gabriola" pitchFamily="82" charset="0"/>
              </a:rPr>
              <a:t>mengkaji</a:t>
            </a:r>
            <a:r>
              <a:rPr lang="en-US" sz="3600" dirty="0" smtClean="0">
                <a:latin typeface="Gabriola" pitchFamily="82" charset="0"/>
              </a:rPr>
              <a:t> </a:t>
            </a:r>
            <a:r>
              <a:rPr lang="en-US" sz="3600" dirty="0" err="1" smtClean="0">
                <a:latin typeface="Gabriola" pitchFamily="82" charset="0"/>
              </a:rPr>
              <a:t>secara</a:t>
            </a:r>
            <a:r>
              <a:rPr lang="en-US" sz="3600" dirty="0" smtClean="0">
                <a:latin typeface="Gabriola" pitchFamily="82" charset="0"/>
              </a:rPr>
              <a:t> </a:t>
            </a:r>
            <a:r>
              <a:rPr lang="en-US" sz="3600" dirty="0" err="1" smtClean="0">
                <a:latin typeface="Gabriola" pitchFamily="82" charset="0"/>
              </a:rPr>
              <a:t>komprehensif</a:t>
            </a:r>
            <a:r>
              <a:rPr lang="en-US" sz="3600" dirty="0" smtClean="0">
                <a:latin typeface="Gabriola" pitchFamily="82" charset="0"/>
              </a:rPr>
              <a:t> </a:t>
            </a:r>
            <a:r>
              <a:rPr lang="en-US" sz="3600" dirty="0" err="1" smtClean="0">
                <a:latin typeface="Gabriola" pitchFamily="82" charset="0"/>
              </a:rPr>
              <a:t>tentang</a:t>
            </a:r>
            <a:r>
              <a:rPr lang="en-US" sz="3600" dirty="0" smtClean="0">
                <a:latin typeface="Gabriola" pitchFamily="82" charset="0"/>
              </a:rPr>
              <a:t> </a:t>
            </a:r>
            <a:r>
              <a:rPr lang="en-US" sz="3600" dirty="0" err="1" smtClean="0">
                <a:latin typeface="Gabriola" pitchFamily="82" charset="0"/>
              </a:rPr>
              <a:t>bagaimana</a:t>
            </a:r>
            <a:r>
              <a:rPr lang="en-US" sz="3600" dirty="0" smtClean="0">
                <a:latin typeface="Gabriola" pitchFamily="82" charset="0"/>
              </a:rPr>
              <a:t> </a:t>
            </a:r>
            <a:r>
              <a:rPr lang="en-US" sz="3600" dirty="0" err="1" smtClean="0">
                <a:latin typeface="Gabriola" pitchFamily="82" charset="0"/>
              </a:rPr>
              <a:t>mengarahkan</a:t>
            </a:r>
            <a:r>
              <a:rPr lang="en-US" sz="3600" dirty="0">
                <a:latin typeface="Gabriola" pitchFamily="82" charset="0"/>
              </a:rPr>
              <a:t>, </a:t>
            </a:r>
            <a:r>
              <a:rPr lang="en-US" sz="3600" dirty="0" err="1" smtClean="0">
                <a:latin typeface="Gabriola" pitchFamily="82" charset="0"/>
              </a:rPr>
              <a:t>mempengaruhi</a:t>
            </a:r>
            <a:r>
              <a:rPr lang="en-US" sz="3600" dirty="0" smtClean="0">
                <a:latin typeface="Gabriola" pitchFamily="82" charset="0"/>
              </a:rPr>
              <a:t> </a:t>
            </a:r>
            <a:r>
              <a:rPr lang="en-US" sz="3600" dirty="0" err="1" smtClean="0">
                <a:latin typeface="Gabriola" pitchFamily="82" charset="0"/>
              </a:rPr>
              <a:t>dan</a:t>
            </a:r>
            <a:r>
              <a:rPr lang="en-US" sz="3600" dirty="0" smtClean="0">
                <a:latin typeface="Gabriola" pitchFamily="82" charset="0"/>
              </a:rPr>
              <a:t> </a:t>
            </a:r>
            <a:r>
              <a:rPr lang="en-US" sz="3600" dirty="0" err="1" smtClean="0">
                <a:latin typeface="Gabriola" pitchFamily="82" charset="0"/>
              </a:rPr>
              <a:t>mengawasi</a:t>
            </a:r>
            <a:r>
              <a:rPr lang="en-US" sz="3600" dirty="0" smtClean="0">
                <a:latin typeface="Gabriola" pitchFamily="82" charset="0"/>
              </a:rPr>
              <a:t> </a:t>
            </a:r>
            <a:r>
              <a:rPr lang="en-US" sz="3600" dirty="0" err="1">
                <a:latin typeface="Gabriola" pitchFamily="82" charset="0"/>
              </a:rPr>
              <a:t>orang</a:t>
            </a:r>
            <a:r>
              <a:rPr lang="en-US" sz="3600" dirty="0">
                <a:latin typeface="Gabriola" pitchFamily="82" charset="0"/>
              </a:rPr>
              <a:t> lain </a:t>
            </a:r>
            <a:r>
              <a:rPr lang="en-US" sz="3600" dirty="0" err="1" smtClean="0">
                <a:latin typeface="Gabriola" pitchFamily="82" charset="0"/>
              </a:rPr>
              <a:t>untuk</a:t>
            </a:r>
            <a:r>
              <a:rPr lang="en-US" sz="3600" dirty="0" smtClean="0">
                <a:latin typeface="Gabriola" pitchFamily="82" charset="0"/>
              </a:rPr>
              <a:t> </a:t>
            </a:r>
            <a:r>
              <a:rPr lang="en-US" sz="3600" dirty="0" err="1" smtClean="0">
                <a:latin typeface="Gabriola" pitchFamily="82" charset="0"/>
              </a:rPr>
              <a:t>mengerjakan</a:t>
            </a:r>
            <a:r>
              <a:rPr lang="en-US" sz="3600" dirty="0" smtClean="0">
                <a:latin typeface="Gabriola" pitchFamily="82" charset="0"/>
              </a:rPr>
              <a:t> </a:t>
            </a:r>
            <a:r>
              <a:rPr lang="en-US" sz="3600" dirty="0" err="1" smtClean="0">
                <a:latin typeface="Gabriola" pitchFamily="82" charset="0"/>
              </a:rPr>
              <a:t>tugas</a:t>
            </a:r>
            <a:r>
              <a:rPr lang="en-US" sz="3600" dirty="0" smtClean="0">
                <a:latin typeface="Gabriola" pitchFamily="82" charset="0"/>
              </a:rPr>
              <a:t> </a:t>
            </a:r>
            <a:r>
              <a:rPr lang="en-US" sz="3600" dirty="0" err="1" smtClean="0">
                <a:latin typeface="Gabriola" pitchFamily="82" charset="0"/>
              </a:rPr>
              <a:t>sesuai</a:t>
            </a:r>
            <a:r>
              <a:rPr lang="en-US" sz="3600" dirty="0" smtClean="0">
                <a:latin typeface="Gabriola" pitchFamily="82" charset="0"/>
              </a:rPr>
              <a:t> </a:t>
            </a:r>
            <a:r>
              <a:rPr lang="en-US" sz="3600" dirty="0" err="1" smtClean="0">
                <a:latin typeface="Gabriola" pitchFamily="82" charset="0"/>
              </a:rPr>
              <a:t>dengan</a:t>
            </a:r>
            <a:r>
              <a:rPr lang="en-US" sz="3600" dirty="0" smtClean="0">
                <a:latin typeface="Gabriola" pitchFamily="82" charset="0"/>
              </a:rPr>
              <a:t> </a:t>
            </a:r>
            <a:r>
              <a:rPr lang="en-US" sz="3600" dirty="0" err="1" smtClean="0">
                <a:latin typeface="Gabriola" pitchFamily="82" charset="0"/>
              </a:rPr>
              <a:t>perintah</a:t>
            </a:r>
            <a:r>
              <a:rPr lang="en-US" sz="3600" dirty="0" smtClean="0">
                <a:latin typeface="Gabriola" pitchFamily="82" charset="0"/>
              </a:rPr>
              <a:t> </a:t>
            </a:r>
            <a:r>
              <a:rPr lang="en-US" sz="3600" dirty="0">
                <a:latin typeface="Gabriola" pitchFamily="82" charset="0"/>
              </a:rPr>
              <a:t>yang </a:t>
            </a:r>
            <a:r>
              <a:rPr lang="en-US" sz="3600" dirty="0" err="1">
                <a:latin typeface="Gabriola" pitchFamily="82" charset="0"/>
              </a:rPr>
              <a:t>di</a:t>
            </a:r>
            <a:r>
              <a:rPr lang="en-US" sz="3600" dirty="0">
                <a:latin typeface="Gabriola" pitchFamily="82" charset="0"/>
              </a:rPr>
              <a:t> </a:t>
            </a:r>
            <a:r>
              <a:rPr lang="en-US" sz="3600" dirty="0" err="1">
                <a:latin typeface="Gabriola" pitchFamily="82" charset="0"/>
              </a:rPr>
              <a:t>rencanakan</a:t>
            </a:r>
            <a:r>
              <a:rPr lang="en-US" sz="3600" dirty="0">
                <a:latin typeface="Gabriola" pitchFamily="82" charset="0"/>
              </a:rPr>
              <a:t>. </a:t>
            </a:r>
            <a:r>
              <a:rPr lang="en-US" sz="3600" dirty="0" smtClean="0">
                <a:latin typeface="Gabriola" pitchFamily="82" charset="0"/>
              </a:rPr>
              <a:t>(</a:t>
            </a:r>
            <a:r>
              <a:rPr lang="en-US" sz="3600" i="1" dirty="0" err="1" smtClean="0">
                <a:latin typeface="Gabriola" pitchFamily="82" charset="0"/>
              </a:rPr>
              <a:t>Perilaku</a:t>
            </a:r>
            <a:r>
              <a:rPr lang="en-US" sz="3600" i="1" dirty="0" smtClean="0">
                <a:latin typeface="Gabriola" pitchFamily="82" charset="0"/>
              </a:rPr>
              <a:t> </a:t>
            </a:r>
            <a:r>
              <a:rPr lang="en-US" sz="3600" i="1" dirty="0" err="1" smtClean="0">
                <a:latin typeface="Gabriola" pitchFamily="82" charset="0"/>
              </a:rPr>
              <a:t>Organisasi</a:t>
            </a:r>
            <a:r>
              <a:rPr lang="en-US" sz="3600" i="1" dirty="0" smtClean="0">
                <a:latin typeface="Gabriola" pitchFamily="82" charset="0"/>
              </a:rPr>
              <a:t>; </a:t>
            </a:r>
            <a:r>
              <a:rPr lang="en-US" sz="3600" i="1" dirty="0" err="1" smtClean="0">
                <a:latin typeface="Gabriola" pitchFamily="82" charset="0"/>
              </a:rPr>
              <a:t>Teori</a:t>
            </a:r>
            <a:r>
              <a:rPr lang="en-US" sz="3600" i="1" dirty="0" smtClean="0">
                <a:latin typeface="Gabriola" pitchFamily="82" charset="0"/>
              </a:rPr>
              <a:t>, </a:t>
            </a:r>
            <a:r>
              <a:rPr lang="en-US" sz="3600" i="1" dirty="0" err="1" smtClean="0">
                <a:latin typeface="Gabriola" pitchFamily="82" charset="0"/>
              </a:rPr>
              <a:t>Aplikasi</a:t>
            </a:r>
            <a:r>
              <a:rPr lang="en-US" sz="3600" i="1" dirty="0" smtClean="0">
                <a:latin typeface="Gabriola" pitchFamily="82" charset="0"/>
              </a:rPr>
              <a:t>, </a:t>
            </a:r>
            <a:r>
              <a:rPr lang="en-US" sz="3600" i="1" dirty="0" err="1" smtClean="0">
                <a:latin typeface="Gabriola" pitchFamily="82" charset="0"/>
              </a:rPr>
              <a:t>dan</a:t>
            </a:r>
            <a:r>
              <a:rPr lang="en-US" sz="3600" i="1" dirty="0" smtClean="0">
                <a:latin typeface="Gabriola" pitchFamily="82" charset="0"/>
              </a:rPr>
              <a:t> </a:t>
            </a:r>
            <a:r>
              <a:rPr lang="en-US" sz="3600" i="1" dirty="0" err="1" smtClean="0">
                <a:latin typeface="Gabriola" pitchFamily="82" charset="0"/>
              </a:rPr>
              <a:t>Kasus</a:t>
            </a:r>
            <a:r>
              <a:rPr lang="en-US" sz="3600" i="1" dirty="0" smtClean="0">
                <a:latin typeface="Gabriola" pitchFamily="82" charset="0"/>
              </a:rPr>
              <a:t> </a:t>
            </a:r>
            <a:r>
              <a:rPr lang="en-US" sz="3600" dirty="0" err="1" smtClean="0">
                <a:latin typeface="Gabriola" pitchFamily="82" charset="0"/>
              </a:rPr>
              <a:t>oleh</a:t>
            </a:r>
            <a:r>
              <a:rPr lang="en-US" sz="3600" dirty="0" smtClean="0">
                <a:latin typeface="Gabriola" pitchFamily="82" charset="0"/>
              </a:rPr>
              <a:t> </a:t>
            </a:r>
            <a:r>
              <a:rPr lang="en-US" sz="3600" dirty="0" err="1" smtClean="0">
                <a:latin typeface="Gabriola" pitchFamily="82" charset="0"/>
              </a:rPr>
              <a:t>Lenam</a:t>
            </a:r>
            <a:r>
              <a:rPr lang="en-US" sz="3600" dirty="0" smtClean="0">
                <a:latin typeface="Gabriola" pitchFamily="82" charset="0"/>
              </a:rPr>
              <a:t> </a:t>
            </a:r>
            <a:r>
              <a:rPr lang="en-US" sz="3600" dirty="0" err="1" smtClean="0">
                <a:latin typeface="Gabriola" pitchFamily="82" charset="0"/>
              </a:rPr>
              <a:t>Fahmi</a:t>
            </a:r>
            <a:r>
              <a:rPr lang="en-US" sz="3600" dirty="0" smtClean="0">
                <a:latin typeface="Gabriola" pitchFamily="82" charset="0"/>
              </a:rPr>
              <a:t>)</a:t>
            </a:r>
            <a:endParaRPr lang="en-US" sz="3600" dirty="0">
              <a:latin typeface="Gabriola" pitchFamily="8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briola" pitchFamily="82" charset="0"/>
              </a:rPr>
              <a:t>Decision Making</a:t>
            </a:r>
            <a:endParaRPr lang="en-US" dirty="0">
              <a:latin typeface="Gabriola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498080" cy="4800600"/>
          </a:xfrm>
        </p:spPr>
        <p:txBody>
          <a:bodyPr/>
          <a:lstStyle/>
          <a:p>
            <a:pPr algn="just">
              <a:buNone/>
            </a:pPr>
            <a:r>
              <a:rPr lang="en-US" dirty="0" smtClean="0">
                <a:latin typeface="Gabriola" pitchFamily="82" charset="0"/>
              </a:rPr>
              <a:t> 	</a:t>
            </a:r>
            <a:r>
              <a:rPr lang="en-US" dirty="0" err="1" smtClean="0">
                <a:latin typeface="Gabriola" pitchFamily="82" charset="0"/>
              </a:rPr>
              <a:t>Serangkaian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tahap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>
                <a:latin typeface="Gabriola" pitchFamily="82" charset="0"/>
              </a:rPr>
              <a:t>yang </a:t>
            </a:r>
            <a:r>
              <a:rPr lang="en-US" dirty="0" err="1" smtClean="0">
                <a:latin typeface="Gabriola" pitchFamily="82" charset="0"/>
              </a:rPr>
              <a:t>terdiri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dari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delapan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langkah</a:t>
            </a:r>
            <a:r>
              <a:rPr lang="en-US" dirty="0">
                <a:latin typeface="Gabriola" pitchFamily="82" charset="0"/>
              </a:rPr>
              <a:t> </a:t>
            </a:r>
            <a:r>
              <a:rPr lang="en-US" dirty="0" smtClean="0">
                <a:latin typeface="Gabriola" pitchFamily="82" charset="0"/>
              </a:rPr>
              <a:t>yang </a:t>
            </a:r>
            <a:r>
              <a:rPr lang="en-US" dirty="0" err="1" smtClean="0">
                <a:latin typeface="Gabriola" pitchFamily="82" charset="0"/>
              </a:rPr>
              <a:t>meliputi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mengidentifikasi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masalah</a:t>
            </a:r>
            <a:r>
              <a:rPr lang="en-US" dirty="0">
                <a:latin typeface="Gabriola" pitchFamily="82" charset="0"/>
              </a:rPr>
              <a:t>, </a:t>
            </a:r>
            <a:r>
              <a:rPr lang="en-US" dirty="0" err="1" smtClean="0">
                <a:latin typeface="Gabriola" pitchFamily="82" charset="0"/>
              </a:rPr>
              <a:t>memiliki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suatu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alternatif</a:t>
            </a:r>
            <a:r>
              <a:rPr lang="en-US" dirty="0" smtClean="0">
                <a:latin typeface="Gabriola" pitchFamily="82" charset="0"/>
              </a:rPr>
              <a:t>, </a:t>
            </a:r>
            <a:r>
              <a:rPr lang="en-US" dirty="0" err="1" smtClean="0">
                <a:latin typeface="Gabriola" pitchFamily="82" charset="0"/>
              </a:rPr>
              <a:t>dan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mengevaluasi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keputusan</a:t>
            </a:r>
            <a:r>
              <a:rPr lang="en-US" dirty="0" smtClean="0">
                <a:latin typeface="Gabriola" pitchFamily="82" charset="0"/>
              </a:rPr>
              <a:t>. (</a:t>
            </a:r>
            <a:r>
              <a:rPr lang="en-US" i="1" dirty="0" err="1" smtClean="0">
                <a:latin typeface="Gabriola" pitchFamily="82" charset="0"/>
              </a:rPr>
              <a:t>Perilaku</a:t>
            </a:r>
            <a:r>
              <a:rPr lang="en-US" i="1" dirty="0" smtClean="0">
                <a:latin typeface="Gabriola" pitchFamily="82" charset="0"/>
              </a:rPr>
              <a:t> </a:t>
            </a:r>
            <a:r>
              <a:rPr lang="en-US" i="1" dirty="0" err="1" smtClean="0">
                <a:latin typeface="Gabriola" pitchFamily="82" charset="0"/>
              </a:rPr>
              <a:t>Organisasi</a:t>
            </a:r>
            <a:r>
              <a:rPr lang="en-US" i="1" dirty="0" smtClean="0">
                <a:latin typeface="Gabriola" pitchFamily="82" charset="0"/>
              </a:rPr>
              <a:t>; </a:t>
            </a:r>
            <a:r>
              <a:rPr lang="en-US" i="1" dirty="0" err="1" smtClean="0">
                <a:latin typeface="Gabriola" pitchFamily="82" charset="0"/>
              </a:rPr>
              <a:t>Teori</a:t>
            </a:r>
            <a:r>
              <a:rPr lang="en-US" i="1" dirty="0" smtClean="0">
                <a:latin typeface="Gabriola" pitchFamily="82" charset="0"/>
              </a:rPr>
              <a:t>, </a:t>
            </a:r>
            <a:r>
              <a:rPr lang="en-US" i="1" dirty="0" err="1" smtClean="0">
                <a:latin typeface="Gabriola" pitchFamily="82" charset="0"/>
              </a:rPr>
              <a:t>Aplikasi</a:t>
            </a:r>
            <a:r>
              <a:rPr lang="en-US" i="1" dirty="0" smtClean="0">
                <a:latin typeface="Gabriola" pitchFamily="82" charset="0"/>
              </a:rPr>
              <a:t>, </a:t>
            </a:r>
            <a:r>
              <a:rPr lang="en-US" i="1" dirty="0" err="1" smtClean="0">
                <a:latin typeface="Gabriola" pitchFamily="82" charset="0"/>
              </a:rPr>
              <a:t>dan</a:t>
            </a:r>
            <a:r>
              <a:rPr lang="en-US" i="1" dirty="0" smtClean="0">
                <a:latin typeface="Gabriola" pitchFamily="82" charset="0"/>
              </a:rPr>
              <a:t> </a:t>
            </a:r>
            <a:r>
              <a:rPr lang="en-US" i="1" dirty="0" err="1" smtClean="0">
                <a:latin typeface="Gabriola" pitchFamily="82" charset="0"/>
              </a:rPr>
              <a:t>Kasus</a:t>
            </a:r>
            <a:r>
              <a:rPr lang="en-US" i="1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oleh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Lenam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Fahmi</a:t>
            </a:r>
            <a:r>
              <a:rPr lang="en-US" dirty="0" smtClean="0">
                <a:latin typeface="Gabriola" pitchFamily="82" charset="0"/>
              </a:rPr>
              <a:t>)</a:t>
            </a:r>
            <a:endParaRPr lang="en-US" dirty="0">
              <a:latin typeface="Gabriola" pitchFamily="8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Gabriola" pitchFamily="82" charset="0"/>
              </a:rPr>
              <a:t>Coordinating</a:t>
            </a:r>
            <a:endParaRPr lang="en-US" sz="5400" dirty="0">
              <a:latin typeface="Gabriola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Gabriola" pitchFamily="82" charset="0"/>
              </a:rPr>
              <a:t>Merupakan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salah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satu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fungsi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manajemen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untuk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melakukan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berbagai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kegiatan</a:t>
            </a:r>
            <a:r>
              <a:rPr lang="en-US" dirty="0" smtClean="0">
                <a:latin typeface="Gabriola" pitchFamily="82" charset="0"/>
              </a:rPr>
              <a:t> agar </a:t>
            </a:r>
            <a:r>
              <a:rPr lang="en-US" dirty="0" err="1" smtClean="0">
                <a:latin typeface="Gabriola" pitchFamily="82" charset="0"/>
              </a:rPr>
              <a:t>tidak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terjadi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kekacauan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dengan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menyatukan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pekerjaan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bawahan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sehingga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terdapat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kerja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sama</a:t>
            </a:r>
            <a:r>
              <a:rPr lang="en-US" dirty="0" smtClean="0">
                <a:latin typeface="Gabriola" pitchFamily="82" charset="0"/>
              </a:rPr>
              <a:t> yang </a:t>
            </a:r>
            <a:r>
              <a:rPr lang="en-US" dirty="0" err="1" smtClean="0">
                <a:latin typeface="Gabriola" pitchFamily="82" charset="0"/>
              </a:rPr>
              <a:t>terarah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dalam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usaha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mencapai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tujuan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organisasi</a:t>
            </a:r>
            <a:r>
              <a:rPr lang="en-US" dirty="0" smtClean="0">
                <a:latin typeface="Gabriola" pitchFamily="82" charset="0"/>
              </a:rPr>
              <a:t>.</a:t>
            </a:r>
          </a:p>
          <a:p>
            <a:endParaRPr lang="en-US" dirty="0" smtClean="0">
              <a:latin typeface="Gabriola" pitchFamily="82" charset="0"/>
            </a:endParaRPr>
          </a:p>
          <a:p>
            <a:r>
              <a:rPr lang="en-US" dirty="0" smtClean="0">
                <a:latin typeface="Gabriola" pitchFamily="82" charset="0"/>
              </a:rPr>
              <a:t>Usaha yang </a:t>
            </a:r>
            <a:r>
              <a:rPr lang="en-US" dirty="0" err="1" smtClean="0">
                <a:latin typeface="Gabriola" pitchFamily="82" charset="0"/>
              </a:rPr>
              <a:t>dapat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dilakukan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untuk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mencapai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itu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antara</a:t>
            </a:r>
            <a:r>
              <a:rPr lang="en-US" dirty="0" smtClean="0">
                <a:latin typeface="Gabriola" pitchFamily="82" charset="0"/>
              </a:rPr>
              <a:t> lain </a:t>
            </a:r>
            <a:r>
              <a:rPr lang="en-US" dirty="0" err="1" smtClean="0">
                <a:latin typeface="Gabriola" pitchFamily="82" charset="0"/>
              </a:rPr>
              <a:t>dengan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memberi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intruksi</a:t>
            </a:r>
            <a:r>
              <a:rPr lang="en-US" dirty="0" smtClean="0">
                <a:latin typeface="Gabriola" pitchFamily="82" charset="0"/>
              </a:rPr>
              <a:t>, </a:t>
            </a:r>
            <a:r>
              <a:rPr lang="en-US" dirty="0" err="1" smtClean="0">
                <a:latin typeface="Gabriola" pitchFamily="82" charset="0"/>
              </a:rPr>
              <a:t>perintah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juga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mengadakan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pertemuan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untuk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memberikan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kejelasan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bimbingan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nasihat</a:t>
            </a:r>
            <a:r>
              <a:rPr lang="en-US" dirty="0" smtClean="0">
                <a:latin typeface="Gabriola" pitchFamily="82" charset="0"/>
              </a:rPr>
              <a:t>, </a:t>
            </a:r>
            <a:r>
              <a:rPr lang="en-US" dirty="0" err="1" smtClean="0">
                <a:latin typeface="Gabriola" pitchFamily="82" charset="0"/>
              </a:rPr>
              <a:t>dan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mengadakan</a:t>
            </a:r>
            <a:r>
              <a:rPr lang="en-US" dirty="0" smtClean="0">
                <a:latin typeface="Gabriola" pitchFamily="82" charset="0"/>
              </a:rPr>
              <a:t> coaching </a:t>
            </a:r>
            <a:r>
              <a:rPr lang="en-US" dirty="0" err="1" smtClean="0">
                <a:latin typeface="Gabriola" pitchFamily="82" charset="0"/>
              </a:rPr>
              <a:t>dan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bila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perlu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memberi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teguran</a:t>
            </a:r>
            <a:r>
              <a:rPr lang="en-US" dirty="0" smtClean="0">
                <a:latin typeface="Gabriola" pitchFamily="82" charset="0"/>
              </a:rPr>
              <a:t>.</a:t>
            </a:r>
            <a:endParaRPr lang="en-US" dirty="0"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498080" cy="1143000"/>
          </a:xfrm>
        </p:spPr>
        <p:txBody>
          <a:bodyPr/>
          <a:lstStyle/>
          <a:p>
            <a:pPr algn="l"/>
            <a:r>
              <a:rPr lang="en-US" dirty="0" err="1" smtClean="0">
                <a:latin typeface="Gabriola" pitchFamily="82" charset="0"/>
              </a:rPr>
              <a:t>Pengertian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Manajemen</a:t>
            </a:r>
            <a:endParaRPr lang="en-US" dirty="0">
              <a:latin typeface="Gabriola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498080" cy="4800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Gabriola" pitchFamily="82" charset="0"/>
              </a:rPr>
              <a:t>Manajemen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adalah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suatu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proses</a:t>
            </a:r>
            <a:r>
              <a:rPr lang="en-US" dirty="0" smtClean="0">
                <a:latin typeface="Gabriola" pitchFamily="82" charset="0"/>
              </a:rPr>
              <a:t> yang </a:t>
            </a:r>
            <a:r>
              <a:rPr lang="en-US" dirty="0" err="1" smtClean="0">
                <a:latin typeface="Gabriola" pitchFamily="82" charset="0"/>
              </a:rPr>
              <a:t>terdiri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dari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rangkaian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kegiatan</a:t>
            </a:r>
            <a:r>
              <a:rPr lang="en-US" dirty="0" smtClean="0">
                <a:latin typeface="Gabriola" pitchFamily="82" charset="0"/>
              </a:rPr>
              <a:t>, </a:t>
            </a:r>
            <a:r>
              <a:rPr lang="en-US" dirty="0" err="1" smtClean="0">
                <a:latin typeface="Gabriola" pitchFamily="82" charset="0"/>
              </a:rPr>
              <a:t>seperti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perencanaan</a:t>
            </a:r>
            <a:r>
              <a:rPr lang="en-US" dirty="0" smtClean="0">
                <a:latin typeface="Gabriola" pitchFamily="82" charset="0"/>
              </a:rPr>
              <a:t>, </a:t>
            </a:r>
            <a:r>
              <a:rPr lang="en-US" dirty="0" err="1" smtClean="0">
                <a:latin typeface="Gabriola" pitchFamily="82" charset="0"/>
              </a:rPr>
              <a:t>pengorganisasian</a:t>
            </a:r>
            <a:r>
              <a:rPr lang="en-US" dirty="0" smtClean="0">
                <a:latin typeface="Gabriola" pitchFamily="82" charset="0"/>
              </a:rPr>
              <a:t>, </a:t>
            </a:r>
            <a:r>
              <a:rPr lang="en-US" dirty="0" err="1" smtClean="0">
                <a:latin typeface="Gabriola" pitchFamily="82" charset="0"/>
              </a:rPr>
              <a:t>penggerakan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pengendalian</a:t>
            </a:r>
            <a:r>
              <a:rPr lang="en-US" dirty="0" smtClean="0">
                <a:latin typeface="Gabriola" pitchFamily="82" charset="0"/>
              </a:rPr>
              <a:t>/</a:t>
            </a:r>
            <a:r>
              <a:rPr lang="en-US" dirty="0" err="1" smtClean="0">
                <a:latin typeface="Gabriola" pitchFamily="82" charset="0"/>
              </a:rPr>
              <a:t>pengawasan</a:t>
            </a:r>
            <a:r>
              <a:rPr lang="en-US" dirty="0" smtClean="0">
                <a:latin typeface="Gabriola" pitchFamily="82" charset="0"/>
              </a:rPr>
              <a:t>, yang </a:t>
            </a:r>
            <a:r>
              <a:rPr lang="en-US" dirty="0" err="1" smtClean="0">
                <a:latin typeface="Gabriola" pitchFamily="82" charset="0"/>
              </a:rPr>
              <a:t>dilakukan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untuk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menetukan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mencapai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tujuan</a:t>
            </a:r>
            <a:r>
              <a:rPr lang="en-US" dirty="0" smtClean="0">
                <a:latin typeface="Gabriola" pitchFamily="82" charset="0"/>
              </a:rPr>
              <a:t> yang </a:t>
            </a:r>
            <a:r>
              <a:rPr lang="en-US" dirty="0" err="1" smtClean="0">
                <a:latin typeface="Gabriola" pitchFamily="82" charset="0"/>
              </a:rPr>
              <a:t>telah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ditetapkan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melalui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pemanfaatan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sumberdaya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manusia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sumberdaya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lainnya</a:t>
            </a:r>
            <a:endParaRPr lang="en-US" dirty="0"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Gabriola" pitchFamily="82" charset="0"/>
              </a:rPr>
              <a:t>Tujuan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Manajemen</a:t>
            </a:r>
            <a:endParaRPr lang="en-US" dirty="0">
              <a:latin typeface="Gabriola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err="1">
                <a:latin typeface="Gabriola" pitchFamily="82" charset="0"/>
              </a:rPr>
              <a:t>Efektif</a:t>
            </a:r>
            <a:endParaRPr lang="en-US" dirty="0">
              <a:latin typeface="Gabriola" pitchFamily="82" charset="0"/>
            </a:endParaRPr>
          </a:p>
          <a:p>
            <a:pPr>
              <a:buNone/>
            </a:pPr>
            <a:r>
              <a:rPr lang="en-US" dirty="0" smtClean="0">
                <a:latin typeface="Gabriola" pitchFamily="82" charset="0"/>
              </a:rPr>
              <a:t>	</a:t>
            </a:r>
            <a:r>
              <a:rPr lang="en-US" dirty="0" err="1" smtClean="0">
                <a:latin typeface="Gabriola" pitchFamily="82" charset="0"/>
              </a:rPr>
              <a:t>Kemampuanmanajemenuntukmemanfaatkansumberdaya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>
                <a:latin typeface="Gabriola" pitchFamily="82" charset="0"/>
              </a:rPr>
              <a:t>yang </a:t>
            </a:r>
            <a:r>
              <a:rPr lang="en-US" dirty="0" err="1">
                <a:latin typeface="Gabriola" pitchFamily="82" charset="0"/>
              </a:rPr>
              <a:t>adadalammencapaitujuan</a:t>
            </a:r>
            <a:r>
              <a:rPr lang="en-US" dirty="0">
                <a:latin typeface="Gabriola" pitchFamily="82" charset="0"/>
              </a:rPr>
              <a:t> yang </a:t>
            </a:r>
            <a:r>
              <a:rPr lang="en-US" dirty="0" err="1">
                <a:latin typeface="Gabriola" pitchFamily="82" charset="0"/>
              </a:rPr>
              <a:t>telahditetapkan</a:t>
            </a:r>
            <a:r>
              <a:rPr lang="en-US" dirty="0">
                <a:latin typeface="Gabriola" pitchFamily="82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Gabriola" pitchFamily="82" charset="0"/>
              </a:rPr>
              <a:t>	(</a:t>
            </a:r>
            <a:r>
              <a:rPr lang="en-US" dirty="0" err="1">
                <a:latin typeface="Gabriola" pitchFamily="82" charset="0"/>
              </a:rPr>
              <a:t>Organisasidanmanajemenoleh</a:t>
            </a:r>
            <a:r>
              <a:rPr lang="en-US" dirty="0">
                <a:latin typeface="Gabriola" pitchFamily="82" charset="0"/>
              </a:rPr>
              <a:t> Dr. </a:t>
            </a:r>
            <a:r>
              <a:rPr lang="en-US" dirty="0" err="1">
                <a:latin typeface="Gabriola" pitchFamily="82" charset="0"/>
              </a:rPr>
              <a:t>SyamsirToras</a:t>
            </a:r>
            <a:r>
              <a:rPr lang="en-US" dirty="0">
                <a:latin typeface="Gabriola" pitchFamily="82" charset="0"/>
              </a:rPr>
              <a:t>)</a:t>
            </a:r>
          </a:p>
          <a:p>
            <a:pPr>
              <a:buNone/>
            </a:pPr>
            <a:endParaRPr lang="en-US" dirty="0">
              <a:latin typeface="Gabriola" pitchFamily="82" charset="0"/>
            </a:endParaRPr>
          </a:p>
          <a:p>
            <a:pPr>
              <a:buNone/>
            </a:pPr>
            <a:r>
              <a:rPr lang="en-US" dirty="0" err="1">
                <a:latin typeface="Gabriola" pitchFamily="82" charset="0"/>
              </a:rPr>
              <a:t>Efisien</a:t>
            </a:r>
            <a:endParaRPr lang="en-US" dirty="0">
              <a:latin typeface="Gabriola" pitchFamily="82" charset="0"/>
            </a:endParaRPr>
          </a:p>
          <a:p>
            <a:pPr>
              <a:buNone/>
            </a:pPr>
            <a:r>
              <a:rPr lang="en-US" dirty="0" smtClean="0">
                <a:latin typeface="Gabriola" pitchFamily="82" charset="0"/>
              </a:rPr>
              <a:t>	</a:t>
            </a:r>
            <a:r>
              <a:rPr lang="en-US" dirty="0" err="1" smtClean="0">
                <a:latin typeface="Gabriola" pitchFamily="82" charset="0"/>
              </a:rPr>
              <a:t>Untukmendapatkanhasildankeuntungan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>
                <a:latin typeface="Gabriola" pitchFamily="82" charset="0"/>
              </a:rPr>
              <a:t>yang </a:t>
            </a:r>
            <a:r>
              <a:rPr lang="en-US" dirty="0" err="1">
                <a:latin typeface="Gabriola" pitchFamily="82" charset="0"/>
              </a:rPr>
              <a:t>maksimaldenganmenggunakansumberdaya</a:t>
            </a:r>
            <a:r>
              <a:rPr lang="en-US" dirty="0">
                <a:latin typeface="Gabriola" pitchFamily="82" charset="0"/>
              </a:rPr>
              <a:t> yang </a:t>
            </a:r>
            <a:r>
              <a:rPr lang="en-US" dirty="0" err="1">
                <a:latin typeface="Gabriola" pitchFamily="82" charset="0"/>
              </a:rPr>
              <a:t>terbatas</a:t>
            </a:r>
            <a:r>
              <a:rPr lang="en-US" dirty="0">
                <a:latin typeface="Gabriola" pitchFamily="82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Gabriola" pitchFamily="82" charset="0"/>
              </a:rPr>
              <a:t>	(</a:t>
            </a:r>
            <a:r>
              <a:rPr lang="en-US" dirty="0" err="1">
                <a:latin typeface="Gabriola" pitchFamily="82" charset="0"/>
              </a:rPr>
              <a:t>Prinsip</a:t>
            </a:r>
            <a:r>
              <a:rPr lang="en-US" dirty="0">
                <a:latin typeface="Gabriola" pitchFamily="82" charset="0"/>
              </a:rPr>
              <a:t> of Economics by N. </a:t>
            </a:r>
            <a:r>
              <a:rPr lang="en-US" dirty="0" err="1">
                <a:latin typeface="Gabriola" pitchFamily="82" charset="0"/>
              </a:rPr>
              <a:t>Gragary</a:t>
            </a:r>
            <a:r>
              <a:rPr lang="en-US" dirty="0">
                <a:latin typeface="Gabriola" pitchFamily="82" charset="0"/>
              </a:rPr>
              <a:t> M)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Gabriola" pitchFamily="82" charset="0"/>
              </a:rPr>
              <a:t>Fungsi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Manajemen</a:t>
            </a:r>
            <a:endParaRPr lang="en-US" dirty="0">
              <a:latin typeface="Gabriola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76400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latin typeface="Gabriola" pitchFamily="82" charset="0"/>
              </a:rPr>
              <a:t>Perencanaan</a:t>
            </a:r>
            <a:r>
              <a:rPr lang="en-US" dirty="0" smtClean="0">
                <a:latin typeface="Gabriola" pitchFamily="82" charset="0"/>
              </a:rPr>
              <a:t> (Planning)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latin typeface="Gabriola" pitchFamily="8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Pengorganisasian</a:t>
            </a:r>
            <a:r>
              <a:rPr lang="en-US" dirty="0" smtClean="0">
                <a:latin typeface="Gabriola" pitchFamily="82" charset="0"/>
              </a:rPr>
              <a:t> (Organizing)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latin typeface="Gabriola" pitchFamily="8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latin typeface="Gabriola" pitchFamily="82" charset="0"/>
              </a:rPr>
              <a:t>Pengarahan</a:t>
            </a:r>
            <a:r>
              <a:rPr lang="en-US" dirty="0" smtClean="0">
                <a:latin typeface="Gabriola" pitchFamily="82" charset="0"/>
              </a:rPr>
              <a:t> (Actuating/Directing)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latin typeface="Gabriola" pitchFamily="8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latin typeface="Gabriola" pitchFamily="82" charset="0"/>
              </a:rPr>
              <a:t>Pengawasan</a:t>
            </a:r>
            <a:r>
              <a:rPr lang="en-US" dirty="0" smtClean="0">
                <a:latin typeface="Gabriola" pitchFamily="82" charset="0"/>
              </a:rPr>
              <a:t> (Controlling)</a:t>
            </a:r>
            <a:endParaRPr lang="en-US" dirty="0"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Gabriola" pitchFamily="82" charset="0"/>
              </a:rPr>
              <a:t>Planning</a:t>
            </a:r>
            <a:endParaRPr lang="en-US" sz="5400" dirty="0">
              <a:latin typeface="Gabriola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7498080" cy="4800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300" dirty="0" err="1" smtClean="0">
                <a:latin typeface="Gabriola" pitchFamily="82" charset="0"/>
              </a:rPr>
              <a:t>Proses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sistematis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dalam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membuat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keputusan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tentang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tujuan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dan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aktivitas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>
                <a:latin typeface="Gabriola" pitchFamily="82" charset="0"/>
              </a:rPr>
              <a:t>yang </a:t>
            </a:r>
            <a:r>
              <a:rPr lang="en-US" sz="3300" dirty="0" err="1" smtClean="0">
                <a:latin typeface="Gabriola" pitchFamily="82" charset="0"/>
              </a:rPr>
              <a:t>akan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dilakukan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oleh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individu</a:t>
            </a:r>
            <a:r>
              <a:rPr lang="en-US" sz="3300" dirty="0">
                <a:latin typeface="Gabriola" pitchFamily="82" charset="0"/>
              </a:rPr>
              <a:t>, </a:t>
            </a:r>
            <a:r>
              <a:rPr lang="en-US" sz="3300" dirty="0" err="1">
                <a:latin typeface="Gabriola" pitchFamily="82" charset="0"/>
              </a:rPr>
              <a:t>grup</a:t>
            </a:r>
            <a:r>
              <a:rPr lang="en-US" sz="3300" dirty="0">
                <a:latin typeface="Gabriola" pitchFamily="82" charset="0"/>
              </a:rPr>
              <a:t>, unit </a:t>
            </a:r>
            <a:r>
              <a:rPr lang="en-US" sz="3300" dirty="0" err="1" smtClean="0">
                <a:latin typeface="Gabriola" pitchFamily="82" charset="0"/>
              </a:rPr>
              <a:t>kerja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maupun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organisasi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>
                <a:latin typeface="Gabriola" pitchFamily="82" charset="0"/>
              </a:rPr>
              <a:t>di</a:t>
            </a:r>
            <a:r>
              <a:rPr lang="en-US" sz="3300" dirty="0">
                <a:latin typeface="Gabriola" pitchFamily="82" charset="0"/>
              </a:rPr>
              <a:t> </a:t>
            </a:r>
            <a:r>
              <a:rPr lang="en-US" sz="3300" dirty="0" err="1">
                <a:latin typeface="Gabriola" pitchFamily="82" charset="0"/>
              </a:rPr>
              <a:t>masa</a:t>
            </a:r>
            <a:r>
              <a:rPr lang="en-US" sz="3300" dirty="0">
                <a:latin typeface="Gabriola" pitchFamily="82" charset="0"/>
              </a:rPr>
              <a:t> yang </a:t>
            </a:r>
            <a:r>
              <a:rPr lang="en-US" sz="3300" dirty="0" err="1" smtClean="0">
                <a:latin typeface="Gabriola" pitchFamily="82" charset="0"/>
              </a:rPr>
              <a:t>akan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datang</a:t>
            </a:r>
            <a:r>
              <a:rPr lang="en-US" sz="3300" dirty="0" smtClean="0">
                <a:latin typeface="Gabriola" pitchFamily="82" charset="0"/>
              </a:rPr>
              <a:t>. (</a:t>
            </a:r>
            <a:r>
              <a:rPr lang="en-US" sz="3300" i="1" dirty="0" smtClean="0">
                <a:latin typeface="Gabriola" pitchFamily="82" charset="0"/>
              </a:rPr>
              <a:t>Management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oleh</a:t>
            </a:r>
            <a:r>
              <a:rPr lang="en-US" sz="3300" dirty="0" smtClean="0">
                <a:latin typeface="Gabriola" pitchFamily="82" charset="0"/>
              </a:rPr>
              <a:t> Bateman-Snell)</a:t>
            </a:r>
          </a:p>
          <a:p>
            <a:pPr>
              <a:buNone/>
            </a:pPr>
            <a:endParaRPr lang="en-US" sz="3300" dirty="0" smtClean="0">
              <a:latin typeface="Gabriola" pitchFamily="82" charset="0"/>
            </a:endParaRPr>
          </a:p>
          <a:p>
            <a:pPr>
              <a:buNone/>
            </a:pPr>
            <a:r>
              <a:rPr lang="en-US" sz="3300" dirty="0" smtClean="0">
                <a:latin typeface="Gabriola" pitchFamily="82" charset="0"/>
              </a:rPr>
              <a:t>	</a:t>
            </a:r>
            <a:r>
              <a:rPr lang="en-US" sz="3300" dirty="0" err="1" smtClean="0">
                <a:latin typeface="Gabriola" pitchFamily="82" charset="0"/>
              </a:rPr>
              <a:t>Kegiatan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dalam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Fungsi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Perencanaan</a:t>
            </a:r>
            <a:r>
              <a:rPr lang="en-US" sz="3300" dirty="0" smtClean="0">
                <a:latin typeface="Gabriola" pitchFamily="82" charset="0"/>
              </a:rPr>
              <a:t> :</a:t>
            </a:r>
          </a:p>
          <a:p>
            <a:pPr>
              <a:buNone/>
            </a:pPr>
            <a:r>
              <a:rPr lang="en-US" sz="3300" dirty="0" smtClean="0">
                <a:latin typeface="Gabriola" pitchFamily="82" charset="0"/>
              </a:rPr>
              <a:t/>
            </a:r>
            <a:br>
              <a:rPr lang="en-US" sz="3300" dirty="0" smtClean="0">
                <a:latin typeface="Gabriola" pitchFamily="82" charset="0"/>
              </a:rPr>
            </a:br>
            <a:r>
              <a:rPr lang="en-US" sz="3300" dirty="0" smtClean="0">
                <a:latin typeface="Gabriola" pitchFamily="82" charset="0"/>
              </a:rPr>
              <a:t>- </a:t>
            </a:r>
            <a:r>
              <a:rPr lang="en-US" sz="3300" dirty="0" err="1" smtClean="0">
                <a:latin typeface="Gabriola" pitchFamily="82" charset="0"/>
              </a:rPr>
              <a:t>Menetapkan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tujuan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dan</a:t>
            </a:r>
            <a:r>
              <a:rPr lang="en-US" sz="3300" dirty="0" smtClean="0">
                <a:latin typeface="Gabriola" pitchFamily="82" charset="0"/>
              </a:rPr>
              <a:t> target </a:t>
            </a:r>
            <a:r>
              <a:rPr lang="en-US" sz="3300" dirty="0" err="1" smtClean="0">
                <a:latin typeface="Gabriola" pitchFamily="82" charset="0"/>
              </a:rPr>
              <a:t>bisnis</a:t>
            </a:r>
            <a:endParaRPr lang="en-US" sz="3300" dirty="0" smtClean="0">
              <a:latin typeface="Gabriola" pitchFamily="82" charset="0"/>
            </a:endParaRPr>
          </a:p>
          <a:p>
            <a:pPr>
              <a:buNone/>
            </a:pPr>
            <a:r>
              <a:rPr lang="en-US" sz="3300" dirty="0" smtClean="0">
                <a:latin typeface="Gabriola" pitchFamily="82" charset="0"/>
              </a:rPr>
              <a:t/>
            </a:r>
            <a:br>
              <a:rPr lang="en-US" sz="3300" dirty="0" smtClean="0">
                <a:latin typeface="Gabriola" pitchFamily="82" charset="0"/>
              </a:rPr>
            </a:br>
            <a:r>
              <a:rPr lang="en-US" sz="3300" dirty="0" smtClean="0">
                <a:latin typeface="Gabriola" pitchFamily="82" charset="0"/>
              </a:rPr>
              <a:t>- </a:t>
            </a:r>
            <a:r>
              <a:rPr lang="en-US" sz="3300" dirty="0" err="1" smtClean="0">
                <a:latin typeface="Gabriola" pitchFamily="82" charset="0"/>
              </a:rPr>
              <a:t>Merumuskan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strategi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untuk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mencapai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tujuan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dan</a:t>
            </a:r>
            <a:r>
              <a:rPr lang="en-US" sz="3300" dirty="0" smtClean="0">
                <a:latin typeface="Gabriola" pitchFamily="82" charset="0"/>
              </a:rPr>
              <a:t> target </a:t>
            </a:r>
            <a:r>
              <a:rPr lang="en-US" sz="3300" dirty="0" err="1" smtClean="0">
                <a:latin typeface="Gabriola" pitchFamily="82" charset="0"/>
              </a:rPr>
              <a:t>bisnis</a:t>
            </a:r>
            <a:r>
              <a:rPr lang="en-US" sz="3300" dirty="0" smtClean="0">
                <a:latin typeface="Gabriola" pitchFamily="82" charset="0"/>
              </a:rPr>
              <a:t> </a:t>
            </a:r>
            <a:r>
              <a:rPr lang="en-US" sz="3300" dirty="0" err="1" smtClean="0">
                <a:latin typeface="Gabriola" pitchFamily="82" charset="0"/>
              </a:rPr>
              <a:t>tersebut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briola" pitchFamily="82" charset="0"/>
              </a:rPr>
              <a:t>Organizing</a:t>
            </a:r>
            <a:endParaRPr lang="en-US" dirty="0">
              <a:latin typeface="Gabriola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498080" cy="480060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smtClean="0">
                <a:latin typeface="Gabriola" pitchFamily="82" charset="0"/>
              </a:rPr>
              <a:t>	</a:t>
            </a:r>
            <a:r>
              <a:rPr lang="en-US" dirty="0" err="1" smtClean="0">
                <a:latin typeface="Gabriola" pitchFamily="82" charset="0"/>
              </a:rPr>
              <a:t>Sebuah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wadah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>
                <a:latin typeface="Gabriola" pitchFamily="82" charset="0"/>
              </a:rPr>
              <a:t>yang </a:t>
            </a:r>
            <a:r>
              <a:rPr lang="en-US" dirty="0" err="1">
                <a:latin typeface="Gabriola" pitchFamily="82" charset="0"/>
              </a:rPr>
              <a:t>memiliki</a:t>
            </a:r>
            <a:r>
              <a:rPr lang="en-US" dirty="0">
                <a:latin typeface="Gabriola" pitchFamily="82" charset="0"/>
              </a:rPr>
              <a:t> multi </a:t>
            </a:r>
            <a:r>
              <a:rPr lang="en-US" dirty="0" err="1" smtClean="0">
                <a:latin typeface="Gabriola" pitchFamily="82" charset="0"/>
              </a:rPr>
              <a:t>peran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didirikan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dengan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tujuan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mampu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memberikan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serta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mewujudkan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keinginan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berbagai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pihak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tak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terkecuali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kepuasan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bagi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pemiliknya</a:t>
            </a:r>
            <a:r>
              <a:rPr lang="en-US" dirty="0" smtClean="0">
                <a:latin typeface="Gabriola" pitchFamily="82" charset="0"/>
              </a:rPr>
              <a:t>.</a:t>
            </a:r>
            <a:r>
              <a:rPr lang="en-US" dirty="0">
                <a:latin typeface="Gabriola" pitchFamily="82" charset="0"/>
              </a:rPr>
              <a:t> </a:t>
            </a:r>
            <a:r>
              <a:rPr lang="en-US" dirty="0" smtClean="0">
                <a:latin typeface="Gabriola" pitchFamily="82" charset="0"/>
              </a:rPr>
              <a:t>(</a:t>
            </a:r>
            <a:r>
              <a:rPr lang="en-US" i="1" dirty="0" err="1" smtClean="0">
                <a:latin typeface="Gabriola" pitchFamily="82" charset="0"/>
              </a:rPr>
              <a:t>Perilaku</a:t>
            </a:r>
            <a:r>
              <a:rPr lang="en-US" i="1" dirty="0" smtClean="0">
                <a:latin typeface="Gabriola" pitchFamily="82" charset="0"/>
              </a:rPr>
              <a:t> </a:t>
            </a:r>
            <a:r>
              <a:rPr lang="en-US" i="1" dirty="0" err="1" smtClean="0">
                <a:latin typeface="Gabriola" pitchFamily="82" charset="0"/>
              </a:rPr>
              <a:t>Organisasi</a:t>
            </a:r>
            <a:r>
              <a:rPr lang="en-US" i="1" dirty="0">
                <a:latin typeface="Gabriola" pitchFamily="82" charset="0"/>
              </a:rPr>
              <a:t>; </a:t>
            </a:r>
            <a:r>
              <a:rPr lang="en-US" i="1" dirty="0" err="1">
                <a:latin typeface="Gabriola" pitchFamily="82" charset="0"/>
              </a:rPr>
              <a:t>Teori</a:t>
            </a:r>
            <a:r>
              <a:rPr lang="en-US" i="1" dirty="0">
                <a:latin typeface="Gabriola" pitchFamily="82" charset="0"/>
              </a:rPr>
              <a:t>, </a:t>
            </a:r>
            <a:r>
              <a:rPr lang="en-US" i="1" dirty="0" err="1">
                <a:latin typeface="Gabriola" pitchFamily="82" charset="0"/>
              </a:rPr>
              <a:t>Aplikasi</a:t>
            </a:r>
            <a:r>
              <a:rPr lang="en-US" i="1" dirty="0">
                <a:latin typeface="Gabriola" pitchFamily="82" charset="0"/>
              </a:rPr>
              <a:t>, </a:t>
            </a:r>
            <a:r>
              <a:rPr lang="en-US" i="1" dirty="0" err="1" smtClean="0">
                <a:latin typeface="Gabriola" pitchFamily="82" charset="0"/>
              </a:rPr>
              <a:t>dan</a:t>
            </a:r>
            <a:r>
              <a:rPr lang="en-US" i="1" dirty="0" smtClean="0">
                <a:latin typeface="Gabriola" pitchFamily="82" charset="0"/>
              </a:rPr>
              <a:t> </a:t>
            </a:r>
            <a:r>
              <a:rPr lang="en-US" i="1" dirty="0" err="1" smtClean="0">
                <a:latin typeface="Gabriola" pitchFamily="82" charset="0"/>
              </a:rPr>
              <a:t>Kasus</a:t>
            </a:r>
            <a:r>
              <a:rPr lang="en-US" i="1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oleh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Lenam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Fahmi</a:t>
            </a:r>
            <a:r>
              <a:rPr lang="en-US" dirty="0" smtClean="0">
                <a:latin typeface="Gabriola" pitchFamily="82" charset="0"/>
              </a:rPr>
              <a:t>)</a:t>
            </a:r>
          </a:p>
          <a:p>
            <a:pPr algn="just">
              <a:buNone/>
            </a:pPr>
            <a:endParaRPr lang="en-US" dirty="0" smtClean="0">
              <a:latin typeface="Gabriola" pitchFamily="82" charset="0"/>
            </a:endParaRPr>
          </a:p>
          <a:p>
            <a:pPr>
              <a:buNone/>
            </a:pPr>
            <a:r>
              <a:rPr lang="en-US" dirty="0" smtClean="0">
                <a:latin typeface="Gabriola" pitchFamily="82" charset="0"/>
              </a:rPr>
              <a:t>	</a:t>
            </a:r>
            <a:r>
              <a:rPr lang="en-US" dirty="0" err="1" smtClean="0">
                <a:latin typeface="Gabriola" pitchFamily="82" charset="0"/>
              </a:rPr>
              <a:t>Kegiatan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dalam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Fungsi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Pengorganisasian</a:t>
            </a:r>
            <a:r>
              <a:rPr lang="en-US" dirty="0" smtClean="0">
                <a:latin typeface="Gabriola" pitchFamily="82" charset="0"/>
              </a:rPr>
              <a:t> :</a:t>
            </a:r>
          </a:p>
          <a:p>
            <a:pPr>
              <a:buNone/>
            </a:pPr>
            <a:r>
              <a:rPr lang="en-US" dirty="0" smtClean="0">
                <a:latin typeface="Gabriola" pitchFamily="82" charset="0"/>
              </a:rPr>
              <a:t/>
            </a:r>
            <a:br>
              <a:rPr lang="en-US" dirty="0" smtClean="0">
                <a:latin typeface="Gabriola" pitchFamily="82" charset="0"/>
              </a:rPr>
            </a:br>
            <a:r>
              <a:rPr lang="en-US" dirty="0" smtClean="0">
                <a:latin typeface="Gabriola" pitchFamily="82" charset="0"/>
              </a:rPr>
              <a:t>- </a:t>
            </a:r>
            <a:r>
              <a:rPr lang="en-US" dirty="0" err="1" smtClean="0">
                <a:latin typeface="Gabriola" pitchFamily="82" charset="0"/>
              </a:rPr>
              <a:t>Menetapkan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tugas</a:t>
            </a:r>
            <a:r>
              <a:rPr lang="en-US" dirty="0" smtClean="0">
                <a:latin typeface="Gabriola" pitchFamily="82" charset="0"/>
              </a:rPr>
              <a:t>, </a:t>
            </a:r>
            <a:r>
              <a:rPr lang="en-US" dirty="0" err="1" smtClean="0">
                <a:latin typeface="Gabriola" pitchFamily="82" charset="0"/>
              </a:rPr>
              <a:t>dan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menetapkan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prosedur</a:t>
            </a:r>
            <a:r>
              <a:rPr lang="en-US" dirty="0" smtClean="0">
                <a:latin typeface="Gabriola" pitchFamily="82" charset="0"/>
              </a:rPr>
              <a:t> yang </a:t>
            </a:r>
            <a:r>
              <a:rPr lang="en-US" dirty="0" err="1" smtClean="0">
                <a:latin typeface="Gabriola" pitchFamily="82" charset="0"/>
              </a:rPr>
              <a:t>diperlukan</a:t>
            </a:r>
            <a:r>
              <a:rPr lang="en-US" dirty="0" smtClean="0">
                <a:latin typeface="Gabriola" pitchFamily="82" charset="0"/>
              </a:rPr>
              <a:t>.</a:t>
            </a:r>
            <a:br>
              <a:rPr lang="en-US" dirty="0" smtClean="0">
                <a:latin typeface="Gabriola" pitchFamily="82" charset="0"/>
              </a:rPr>
            </a:br>
            <a:r>
              <a:rPr lang="en-US" dirty="0" smtClean="0">
                <a:latin typeface="Gabriola" pitchFamily="82" charset="0"/>
              </a:rPr>
              <a:t/>
            </a:r>
            <a:br>
              <a:rPr lang="en-US" dirty="0" smtClean="0">
                <a:latin typeface="Gabriola" pitchFamily="82" charset="0"/>
              </a:rPr>
            </a:br>
            <a:r>
              <a:rPr lang="en-US" dirty="0" smtClean="0">
                <a:latin typeface="Gabriola" pitchFamily="82" charset="0"/>
              </a:rPr>
              <a:t>- </a:t>
            </a:r>
            <a:r>
              <a:rPr lang="en-US" dirty="0" err="1" smtClean="0">
                <a:latin typeface="Gabriola" pitchFamily="82" charset="0"/>
              </a:rPr>
              <a:t>Kegiatan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penempatan</a:t>
            </a:r>
            <a:r>
              <a:rPr lang="en-US" dirty="0" smtClean="0">
                <a:latin typeface="Gabriola" pitchFamily="82" charset="0"/>
              </a:rPr>
              <a:t> SDM </a:t>
            </a:r>
            <a:r>
              <a:rPr lang="en-US" dirty="0" err="1" smtClean="0">
                <a:latin typeface="Gabriola" pitchFamily="82" charset="0"/>
              </a:rPr>
              <a:t>pada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posisi</a:t>
            </a:r>
            <a:r>
              <a:rPr lang="en-US" dirty="0" smtClean="0">
                <a:latin typeface="Gabriola" pitchFamily="82" charset="0"/>
              </a:rPr>
              <a:t> yang </a:t>
            </a:r>
            <a:r>
              <a:rPr lang="en-US" dirty="0" err="1" smtClean="0">
                <a:latin typeface="Gabriola" pitchFamily="82" charset="0"/>
              </a:rPr>
              <a:t>tepat</a:t>
            </a:r>
            <a:r>
              <a:rPr lang="en-US" dirty="0" smtClean="0">
                <a:latin typeface="Gabriola" pitchFamily="82" charset="0"/>
              </a:rPr>
              <a:t>.</a:t>
            </a:r>
            <a:endParaRPr lang="en-US" b="1" dirty="0">
              <a:latin typeface="Gabriola" pitchFamily="82" charset="0"/>
            </a:endParaRP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Gabriola" pitchFamily="82" charset="0"/>
              </a:rPr>
              <a:t>Directing</a:t>
            </a:r>
            <a:endParaRPr lang="en-US" sz="5400" dirty="0">
              <a:latin typeface="Gabriola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49808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en-US" dirty="0" err="1" smtClean="0">
                <a:latin typeface="Gabriola" pitchFamily="82" charset="0"/>
              </a:rPr>
              <a:t>Fungsi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manajemen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untuk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membuat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>
                <a:latin typeface="Gabriola" pitchFamily="82" charset="0"/>
              </a:rPr>
              <a:t>orang</a:t>
            </a:r>
            <a:r>
              <a:rPr lang="en-US" dirty="0">
                <a:latin typeface="Gabriola" pitchFamily="82" charset="0"/>
              </a:rPr>
              <a:t> lain </a:t>
            </a:r>
            <a:r>
              <a:rPr lang="en-US" dirty="0" err="1" smtClean="0">
                <a:latin typeface="Gabriola" pitchFamily="82" charset="0"/>
              </a:rPr>
              <a:t>mengikuti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keinginan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dengan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menggunakan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kekuatan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pribadi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atau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kekuasaan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jabatan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secara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efektif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pada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tempatnya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>
                <a:latin typeface="Gabriola" pitchFamily="82" charset="0"/>
              </a:rPr>
              <a:t>demi</a:t>
            </a:r>
            <a:r>
              <a:rPr lang="en-US" dirty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kepentingan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jangka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panjang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perubahan</a:t>
            </a:r>
            <a:r>
              <a:rPr lang="en-US" dirty="0" smtClean="0">
                <a:latin typeface="Gabriola" pitchFamily="82" charset="0"/>
              </a:rPr>
              <a:t> (Luther </a:t>
            </a:r>
            <a:r>
              <a:rPr lang="en-US" dirty="0">
                <a:latin typeface="Gabriola" pitchFamily="82" charset="0"/>
              </a:rPr>
              <a:t>M. </a:t>
            </a:r>
            <a:r>
              <a:rPr lang="en-US" dirty="0" err="1">
                <a:latin typeface="Gabriola" pitchFamily="82" charset="0"/>
              </a:rPr>
              <a:t>Bulioh</a:t>
            </a:r>
            <a:r>
              <a:rPr lang="en-US" dirty="0">
                <a:latin typeface="Gabriola" pitchFamily="82" charset="0"/>
              </a:rPr>
              <a:t>)   </a:t>
            </a:r>
            <a:endParaRPr lang="en-US" dirty="0" smtClean="0">
              <a:latin typeface="Gabriola" pitchFamily="82" charset="0"/>
            </a:endParaRPr>
          </a:p>
          <a:p>
            <a:pPr>
              <a:buNone/>
            </a:pPr>
            <a:endParaRPr lang="en-US" dirty="0" smtClean="0">
              <a:latin typeface="Gabriola" pitchFamily="82" charset="0"/>
            </a:endParaRPr>
          </a:p>
          <a:p>
            <a:pPr>
              <a:buNone/>
            </a:pPr>
            <a:r>
              <a:rPr lang="en-US" dirty="0" smtClean="0">
                <a:latin typeface="Gabriola" pitchFamily="82" charset="0"/>
              </a:rPr>
              <a:t>	</a:t>
            </a:r>
            <a:r>
              <a:rPr lang="en-US" dirty="0" err="1" smtClean="0">
                <a:latin typeface="Gabriola" pitchFamily="82" charset="0"/>
              </a:rPr>
              <a:t>Kegiatan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dalam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Fungsi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Pengarahan</a:t>
            </a:r>
            <a:r>
              <a:rPr lang="en-US" dirty="0" smtClean="0">
                <a:latin typeface="Gabriola" pitchFamily="82" charset="0"/>
              </a:rPr>
              <a:t> :</a:t>
            </a:r>
            <a:br>
              <a:rPr lang="en-US" dirty="0" smtClean="0">
                <a:latin typeface="Gabriola" pitchFamily="82" charset="0"/>
              </a:rPr>
            </a:br>
            <a:r>
              <a:rPr lang="en-US" dirty="0" smtClean="0">
                <a:latin typeface="Gabriola" pitchFamily="82" charset="0"/>
              </a:rPr>
              <a:t/>
            </a:r>
            <a:br>
              <a:rPr lang="en-US" dirty="0" smtClean="0">
                <a:latin typeface="Gabriola" pitchFamily="82" charset="0"/>
              </a:rPr>
            </a:br>
            <a:r>
              <a:rPr lang="en-US" dirty="0" smtClean="0">
                <a:latin typeface="Gabriola" pitchFamily="82" charset="0"/>
              </a:rPr>
              <a:t>- </a:t>
            </a:r>
            <a:r>
              <a:rPr lang="en-US" dirty="0" err="1" smtClean="0">
                <a:latin typeface="Gabriola" pitchFamily="82" charset="0"/>
              </a:rPr>
              <a:t>Memberikan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tugas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serta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penjelasan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mengenai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pekerjaan</a:t>
            </a:r>
            <a:r>
              <a:rPr lang="en-US" dirty="0" smtClean="0">
                <a:latin typeface="Gabriola" pitchFamily="82" charset="0"/>
              </a:rPr>
              <a:t> yang </a:t>
            </a:r>
            <a:r>
              <a:rPr lang="en-US" dirty="0" err="1" smtClean="0">
                <a:latin typeface="Gabriola" pitchFamily="82" charset="0"/>
              </a:rPr>
              <a:t>diberikan</a:t>
            </a:r>
            <a:r>
              <a:rPr lang="en-US" dirty="0" smtClean="0">
                <a:latin typeface="Gabriola" pitchFamily="82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Gabriola" pitchFamily="82" charset="0"/>
              </a:rPr>
              <a:t/>
            </a:r>
            <a:br>
              <a:rPr lang="en-US" dirty="0" smtClean="0">
                <a:latin typeface="Gabriola" pitchFamily="82" charset="0"/>
              </a:rPr>
            </a:br>
            <a:r>
              <a:rPr lang="en-US" dirty="0" smtClean="0">
                <a:latin typeface="Gabriola" pitchFamily="82" charset="0"/>
              </a:rPr>
              <a:t>- </a:t>
            </a:r>
            <a:r>
              <a:rPr lang="en-US" dirty="0" err="1" smtClean="0">
                <a:latin typeface="Gabriola" pitchFamily="82" charset="0"/>
              </a:rPr>
              <a:t>Menjelaskan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kebijakan</a:t>
            </a:r>
            <a:r>
              <a:rPr lang="en-US" dirty="0" smtClean="0">
                <a:latin typeface="Gabriola" pitchFamily="82" charset="0"/>
              </a:rPr>
              <a:t> yang </a:t>
            </a:r>
            <a:r>
              <a:rPr lang="en-US" dirty="0" err="1" smtClean="0">
                <a:latin typeface="Gabriola" pitchFamily="82" charset="0"/>
              </a:rPr>
              <a:t>ditetapkan</a:t>
            </a:r>
            <a:r>
              <a:rPr lang="en-US" dirty="0" smtClean="0">
                <a:latin typeface="Gabriola" pitchFamily="82" charset="0"/>
              </a:rPr>
              <a:t>.</a:t>
            </a:r>
            <a:endParaRPr lang="en-US" dirty="0">
              <a:latin typeface="Gabriola" pitchFamily="8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Gabriola" pitchFamily="82" charset="0"/>
              </a:rPr>
              <a:t>Controlling</a:t>
            </a:r>
            <a:endParaRPr lang="en-US" sz="5400" dirty="0">
              <a:latin typeface="Gabriola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Gabriola" pitchFamily="82" charset="0"/>
              </a:rPr>
              <a:t>Sebuah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>
                <a:latin typeface="Gabriola" pitchFamily="82" charset="0"/>
              </a:rPr>
              <a:t>proses</a:t>
            </a:r>
            <a:r>
              <a:rPr lang="en-US" dirty="0">
                <a:latin typeface="Gabriola" pitchFamily="82" charset="0"/>
              </a:rPr>
              <a:t> </a:t>
            </a:r>
            <a:r>
              <a:rPr lang="en-US" dirty="0" smtClean="0">
                <a:latin typeface="Gabriola" pitchFamily="82" charset="0"/>
              </a:rPr>
              <a:t>yang </a:t>
            </a:r>
            <a:r>
              <a:rPr lang="en-US" dirty="0" err="1" smtClean="0">
                <a:latin typeface="Gabriola" pitchFamily="82" charset="0"/>
              </a:rPr>
              <a:t>mengatur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aktivitas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individu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untuk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mencapai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tujuan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organisasi</a:t>
            </a:r>
            <a:r>
              <a:rPr lang="en-US" dirty="0" smtClean="0">
                <a:latin typeface="Gabriola" pitchFamily="82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Gabriola" pitchFamily="82" charset="0"/>
            </a:endParaRPr>
          </a:p>
          <a:p>
            <a:pPr>
              <a:buNone/>
            </a:pPr>
            <a:r>
              <a:rPr lang="en-US" dirty="0" smtClean="0">
                <a:latin typeface="Gabriola" pitchFamily="82" charset="0"/>
              </a:rPr>
              <a:t>	</a:t>
            </a:r>
            <a:r>
              <a:rPr lang="en-US" dirty="0" err="1" smtClean="0">
                <a:latin typeface="Gabriola" pitchFamily="82" charset="0"/>
              </a:rPr>
              <a:t>Kegiatan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dalam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Fungsi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Pengendalian</a:t>
            </a:r>
            <a:r>
              <a:rPr lang="en-US" dirty="0" smtClean="0">
                <a:latin typeface="Gabriola" pitchFamily="82" charset="0"/>
              </a:rPr>
              <a:t> :</a:t>
            </a:r>
            <a:br>
              <a:rPr lang="en-US" dirty="0" smtClean="0">
                <a:latin typeface="Gabriola" pitchFamily="82" charset="0"/>
              </a:rPr>
            </a:br>
            <a:endParaRPr lang="en-US" dirty="0" smtClean="0">
              <a:latin typeface="Gabriola" pitchFamily="82" charset="0"/>
            </a:endParaRPr>
          </a:p>
          <a:p>
            <a:pPr>
              <a:buNone/>
            </a:pPr>
            <a:r>
              <a:rPr lang="en-US" dirty="0" smtClean="0">
                <a:latin typeface="Gabriola" pitchFamily="82" charset="0"/>
              </a:rPr>
              <a:t>	-</a:t>
            </a:r>
            <a:r>
              <a:rPr lang="en-US" dirty="0" err="1" smtClean="0">
                <a:latin typeface="Gabriola" pitchFamily="82" charset="0"/>
              </a:rPr>
              <a:t>Melakukan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berbagai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alternatif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solusi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atas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berbagai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masalah</a:t>
            </a:r>
            <a:r>
              <a:rPr lang="en-US" dirty="0" smtClean="0">
                <a:latin typeface="Gabriola" pitchFamily="82" charset="0"/>
              </a:rPr>
              <a:t> yang </a:t>
            </a:r>
            <a:r>
              <a:rPr lang="en-US" dirty="0" err="1" smtClean="0">
                <a:latin typeface="Gabriola" pitchFamily="82" charset="0"/>
              </a:rPr>
              <a:t>terkait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dengan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pencapaian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tujuan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dan</a:t>
            </a:r>
            <a:r>
              <a:rPr lang="en-US" dirty="0" smtClean="0">
                <a:latin typeface="Gabriola" pitchFamily="82" charset="0"/>
              </a:rPr>
              <a:t> target </a:t>
            </a:r>
            <a:r>
              <a:rPr lang="en-US" dirty="0" err="1" smtClean="0">
                <a:latin typeface="Gabriola" pitchFamily="82" charset="0"/>
              </a:rPr>
              <a:t>bisnis</a:t>
            </a:r>
            <a:r>
              <a:rPr lang="en-US" dirty="0" smtClean="0">
                <a:latin typeface="Gabriola" pitchFamily="82" charset="0"/>
              </a:rPr>
              <a:t>.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briola" pitchFamily="82" charset="0"/>
              </a:rPr>
              <a:t>Motivation</a:t>
            </a:r>
            <a:endParaRPr lang="en-US" dirty="0">
              <a:latin typeface="Gabriola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Gabriola" pitchFamily="82" charset="0"/>
              </a:rPr>
              <a:t>Aktivitas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perilaku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>
                <a:latin typeface="Gabriola" pitchFamily="82" charset="0"/>
              </a:rPr>
              <a:t>yang </a:t>
            </a:r>
            <a:r>
              <a:rPr lang="en-US" dirty="0" err="1" smtClean="0">
                <a:latin typeface="Gabriola" pitchFamily="82" charset="0"/>
              </a:rPr>
              <a:t>bekerja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dalam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usaha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memenuhi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kebutuhan-kebutuhan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>
                <a:latin typeface="Gabriola" pitchFamily="82" charset="0"/>
              </a:rPr>
              <a:t>yang </a:t>
            </a:r>
            <a:r>
              <a:rPr lang="en-US" dirty="0" err="1">
                <a:latin typeface="Gabriola" pitchFamily="82" charset="0"/>
              </a:rPr>
              <a:t>diinginkan</a:t>
            </a:r>
            <a:r>
              <a:rPr lang="en-US" dirty="0" smtClean="0">
                <a:latin typeface="Gabriola" pitchFamily="82" charset="0"/>
              </a:rPr>
              <a:t>. (</a:t>
            </a:r>
            <a:r>
              <a:rPr lang="en-US" i="1" dirty="0" err="1" smtClean="0">
                <a:latin typeface="Gabriola" pitchFamily="82" charset="0"/>
              </a:rPr>
              <a:t>Perilaku</a:t>
            </a:r>
            <a:r>
              <a:rPr lang="en-US" i="1" dirty="0" smtClean="0">
                <a:latin typeface="Gabriola" pitchFamily="82" charset="0"/>
              </a:rPr>
              <a:t> </a:t>
            </a:r>
            <a:r>
              <a:rPr lang="en-US" i="1" dirty="0" err="1" smtClean="0">
                <a:latin typeface="Gabriola" pitchFamily="82" charset="0"/>
              </a:rPr>
              <a:t>Organisasi</a:t>
            </a:r>
            <a:r>
              <a:rPr lang="en-US" i="1" dirty="0">
                <a:latin typeface="Gabriola" pitchFamily="82" charset="0"/>
              </a:rPr>
              <a:t>; </a:t>
            </a:r>
            <a:r>
              <a:rPr lang="en-US" i="1" dirty="0" err="1">
                <a:latin typeface="Gabriola" pitchFamily="82" charset="0"/>
              </a:rPr>
              <a:t>Teori</a:t>
            </a:r>
            <a:r>
              <a:rPr lang="en-US" i="1" dirty="0">
                <a:latin typeface="Gabriola" pitchFamily="82" charset="0"/>
              </a:rPr>
              <a:t>, </a:t>
            </a:r>
            <a:r>
              <a:rPr lang="en-US" i="1" dirty="0" err="1">
                <a:latin typeface="Gabriola" pitchFamily="82" charset="0"/>
              </a:rPr>
              <a:t>Aplikasi</a:t>
            </a:r>
            <a:r>
              <a:rPr lang="en-US" i="1" dirty="0">
                <a:latin typeface="Gabriola" pitchFamily="82" charset="0"/>
              </a:rPr>
              <a:t>, </a:t>
            </a:r>
            <a:r>
              <a:rPr lang="en-US" i="1" dirty="0" err="1" smtClean="0">
                <a:latin typeface="Gabriola" pitchFamily="82" charset="0"/>
              </a:rPr>
              <a:t>dan</a:t>
            </a:r>
            <a:r>
              <a:rPr lang="en-US" i="1" dirty="0" smtClean="0">
                <a:latin typeface="Gabriola" pitchFamily="82" charset="0"/>
              </a:rPr>
              <a:t> </a:t>
            </a:r>
            <a:r>
              <a:rPr lang="en-US" i="1" dirty="0" err="1" smtClean="0">
                <a:latin typeface="Gabriola" pitchFamily="82" charset="0"/>
              </a:rPr>
              <a:t>Kasus</a:t>
            </a:r>
            <a:r>
              <a:rPr lang="en-US" i="1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oleh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Lenam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 err="1" smtClean="0">
                <a:latin typeface="Gabriola" pitchFamily="82" charset="0"/>
              </a:rPr>
              <a:t>Fahmi</a:t>
            </a:r>
            <a:r>
              <a:rPr lang="en-US" dirty="0">
                <a:latin typeface="Gabriola" pitchFamily="82" charset="0"/>
              </a:rPr>
              <a:t>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65</TotalTime>
  <Words>111</Words>
  <Application>Microsoft Office PowerPoint</Application>
  <PresentationFormat>On-screen Show (4:3)</PresentationFormat>
  <Paragraphs>57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Gabriola</vt:lpstr>
      <vt:lpstr>Gill Sans MT</vt:lpstr>
      <vt:lpstr>Verdana</vt:lpstr>
      <vt:lpstr>Wingdings 2</vt:lpstr>
      <vt:lpstr>Solstice</vt:lpstr>
      <vt:lpstr>Manajemen</vt:lpstr>
      <vt:lpstr>Pengertian Manajemen</vt:lpstr>
      <vt:lpstr>Tujuan Manajemen</vt:lpstr>
      <vt:lpstr>Fungsi Manajemen</vt:lpstr>
      <vt:lpstr>Planning</vt:lpstr>
      <vt:lpstr>Organizing</vt:lpstr>
      <vt:lpstr>Directing</vt:lpstr>
      <vt:lpstr>Controlling</vt:lpstr>
      <vt:lpstr>Motivation</vt:lpstr>
      <vt:lpstr>Communication</vt:lpstr>
      <vt:lpstr>Leadership</vt:lpstr>
      <vt:lpstr>Decision Making</vt:lpstr>
      <vt:lpstr>Coordinating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Fitri</cp:lastModifiedBy>
  <cp:revision>7</cp:revision>
  <dcterms:created xsi:type="dcterms:W3CDTF">2015-04-15T12:50:34Z</dcterms:created>
  <dcterms:modified xsi:type="dcterms:W3CDTF">2015-04-16T01:54:53Z</dcterms:modified>
</cp:coreProperties>
</file>