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notesMasterIdLst>
    <p:notesMasterId r:id="rId17"/>
  </p:notesMasterIdLst>
  <p:sldIdLst>
    <p:sldId id="294" r:id="rId2"/>
    <p:sldId id="257" r:id="rId3"/>
    <p:sldId id="258" r:id="rId4"/>
    <p:sldId id="259" r:id="rId5"/>
    <p:sldId id="295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9763C-3C50-8C4D-BCCF-19A3DDE10C26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3F3BD-CDD4-5244-A35A-0FBFF07C1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4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DEE3C-4AF0-4AC1-ABF4-D06C66CADF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4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202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70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35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32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34173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0197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40772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9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7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23393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9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988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 smtClean="0"/>
              <a:t>Usaha </a:t>
            </a:r>
            <a:r>
              <a:rPr lang="en-US" sz="9600" dirty="0" err="1" smtClean="0"/>
              <a:t>kecil</a:t>
            </a:r>
            <a:r>
              <a:rPr lang="en-US" sz="9600" dirty="0" smtClean="0"/>
              <a:t>, </a:t>
            </a:r>
            <a:r>
              <a:rPr lang="en-US" sz="9600" dirty="0" err="1" smtClean="0"/>
              <a:t>kewirausahaan</a:t>
            </a:r>
            <a:r>
              <a:rPr lang="en-US" sz="9600" dirty="0" smtClean="0"/>
              <a:t>, </a:t>
            </a:r>
            <a:r>
              <a:rPr lang="en-US" sz="9600" dirty="0" err="1" smtClean="0"/>
              <a:t>dan</a:t>
            </a:r>
            <a:r>
              <a:rPr lang="en-US" sz="9600" dirty="0" smtClean="0"/>
              <a:t> </a:t>
            </a:r>
            <a:r>
              <a:rPr lang="en-US" sz="9600" dirty="0" err="1" smtClean="0"/>
              <a:t>waralaba</a:t>
            </a:r>
            <a:endParaRPr lang="en-US" sz="9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06400" y="5944658"/>
            <a:ext cx="11497733" cy="913342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Intan</a:t>
            </a:r>
            <a:r>
              <a:rPr lang="en-US" dirty="0" smtClean="0"/>
              <a:t> </a:t>
            </a:r>
            <a:r>
              <a:rPr lang="en-US" dirty="0" err="1" smtClean="0"/>
              <a:t>amalia</a:t>
            </a:r>
            <a:r>
              <a:rPr lang="en-US" dirty="0" smtClean="0"/>
              <a:t>, </a:t>
            </a:r>
            <a:r>
              <a:rPr lang="en-US" dirty="0" err="1" smtClean="0"/>
              <a:t>Bianda</a:t>
            </a:r>
            <a:r>
              <a:rPr lang="en-US" dirty="0" smtClean="0"/>
              <a:t> DINA, </a:t>
            </a:r>
            <a:r>
              <a:rPr lang="en-US" dirty="0" err="1" smtClean="0"/>
              <a:t>olivia</a:t>
            </a:r>
            <a:r>
              <a:rPr lang="en-US" dirty="0" smtClean="0"/>
              <a:t> </a:t>
            </a:r>
            <a:r>
              <a:rPr lang="en-US" dirty="0" err="1" smtClean="0"/>
              <a:t>ariantje</a:t>
            </a:r>
            <a:r>
              <a:rPr lang="en-US" dirty="0" smtClean="0"/>
              <a:t>,  </a:t>
            </a:r>
            <a:r>
              <a:rPr lang="en-US" dirty="0" err="1" smtClean="0"/>
              <a:t>angiza</a:t>
            </a:r>
            <a:r>
              <a:rPr lang="en-US" dirty="0" smtClean="0"/>
              <a:t> </a:t>
            </a:r>
            <a:r>
              <a:rPr lang="en-US" dirty="0" err="1" smtClean="0"/>
              <a:t>putri</a:t>
            </a:r>
            <a:r>
              <a:rPr lang="en-US" dirty="0" smtClean="0"/>
              <a:t>, </a:t>
            </a:r>
            <a:r>
              <a:rPr lang="en-US" dirty="0" err="1" smtClean="0"/>
              <a:t>ditya</a:t>
            </a:r>
            <a:r>
              <a:rPr lang="en-US" dirty="0" smtClean="0"/>
              <a:t> </a:t>
            </a:r>
            <a:r>
              <a:rPr lang="en-US" dirty="0" err="1" smtClean="0"/>
              <a:t>larasati</a:t>
            </a:r>
            <a:r>
              <a:rPr lang="en-US" dirty="0" smtClean="0"/>
              <a:t>, </a:t>
            </a:r>
            <a:r>
              <a:rPr lang="en-US" dirty="0" err="1" smtClean="0"/>
              <a:t>madinna</a:t>
            </a:r>
            <a:r>
              <a:rPr lang="en-US" dirty="0" smtClean="0"/>
              <a:t> </a:t>
            </a:r>
            <a:r>
              <a:rPr lang="en-US" dirty="0" err="1" smtClean="0"/>
              <a:t>ramadhani</a:t>
            </a:r>
            <a:r>
              <a:rPr lang="en-US" dirty="0" smtClean="0"/>
              <a:t>, </a:t>
            </a:r>
            <a:r>
              <a:rPr lang="en-US" dirty="0" err="1" smtClean="0"/>
              <a:t>alika</a:t>
            </a:r>
            <a:r>
              <a:rPr lang="en-US" dirty="0" smtClean="0"/>
              <a:t> </a:t>
            </a:r>
            <a:r>
              <a:rPr lang="en-US" dirty="0" err="1" smtClean="0"/>
              <a:t>siti</a:t>
            </a:r>
            <a:r>
              <a:rPr lang="en-US" dirty="0" smtClean="0"/>
              <a:t> </a:t>
            </a:r>
            <a:r>
              <a:rPr lang="en-US" dirty="0" err="1" smtClean="0"/>
              <a:t>maulida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61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51678" y="1942251"/>
            <a:ext cx="10178322" cy="3593591"/>
          </a:xfrm>
        </p:spPr>
        <p:txBody>
          <a:bodyPr>
            <a:noAutofit/>
          </a:bodyPr>
          <a:lstStyle/>
          <a:p>
            <a:pPr algn="just"/>
            <a:r>
              <a:rPr lang="en-US" dirty="0" smtClean="0">
                <a:latin typeface="Calibri Light" pitchFamily="34" charset="0"/>
              </a:rPr>
              <a:t>Brian Hendricks 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pendiri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StartUpPc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VB Solutions, Inc.</a:t>
            </a:r>
          </a:p>
          <a:p>
            <a:pPr algn="just"/>
            <a:endParaRPr lang="en-US" dirty="0" smtClean="0">
              <a:latin typeface="Calibri Light" pitchFamily="34" charset="0"/>
              <a:sym typeface="Wingdings" pitchFamily="2" charset="2"/>
            </a:endParaRPr>
          </a:p>
          <a:p>
            <a:pPr algn="just"/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StartUpPc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berdiri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tahun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2001,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menjual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komputer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rakitan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layanan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komputer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untuk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pengguna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rumahan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kantor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rumahan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usaha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kecil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mahasiswa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.</a:t>
            </a:r>
          </a:p>
          <a:p>
            <a:pPr algn="just"/>
            <a:endParaRPr lang="en-US" dirty="0" smtClean="0">
              <a:latin typeface="Calibri Light" pitchFamily="34" charset="0"/>
              <a:sym typeface="Wingdings" pitchFamily="2" charset="2"/>
            </a:endParaRPr>
          </a:p>
          <a:p>
            <a:pPr algn="just"/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Layanan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: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desain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instalasi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sistem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pelatihan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jaringan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dukungan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teknis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di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tempat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.</a:t>
            </a:r>
          </a:p>
          <a:p>
            <a:pPr algn="just"/>
            <a:endParaRPr lang="en-US" dirty="0" smtClean="0">
              <a:latin typeface="Calibri Light" pitchFamily="34" charset="0"/>
              <a:sym typeface="Wingdings" pitchFamily="2" charset="2"/>
            </a:endParaRPr>
          </a:p>
          <a:p>
            <a:pPr algn="just"/>
            <a:r>
              <a:rPr lang="en-US" dirty="0" smtClean="0">
                <a:latin typeface="Calibri Light" pitchFamily="34" charset="0"/>
                <a:sym typeface="Wingdings" pitchFamily="2" charset="2"/>
              </a:rPr>
              <a:t>VB Solutions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berdiri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tahun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2002,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mengembangkan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serta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menyesuaikan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situs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web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papan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pesan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. Perusahaan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ini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telah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merancang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perangkat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ID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perusahaan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, logo,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dan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situs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web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untuk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klien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dari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seluruh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 Light" pitchFamily="34" charset="0"/>
                <a:sym typeface="Wingdings" pitchFamily="2" charset="2"/>
              </a:rPr>
              <a:t>dunia</a:t>
            </a:r>
            <a:r>
              <a:rPr lang="en-US" dirty="0" smtClean="0">
                <a:latin typeface="Calibri Light" pitchFamily="34" charset="0"/>
                <a:sym typeface="Wingdings" pitchFamily="2" charset="2"/>
              </a:rPr>
              <a:t>.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Remaja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Usaha Kecil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3962400" y="609600"/>
            <a:ext cx="7620000" cy="2057400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sukses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pemilik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,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yang paling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pengetahuan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khususnya</a:t>
            </a:r>
            <a:r>
              <a:rPr lang="en-US" sz="2000" dirty="0" smtClean="0"/>
              <a:t>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5" name="Picture 4" descr="ec_home.jpg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775200" y="3276601"/>
            <a:ext cx="6293224" cy="3343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Young-Entrepreneur.jpg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09600" y="3429000"/>
            <a:ext cx="3860800" cy="1930400"/>
          </a:xfrm>
          <a:prstGeom prst="rect">
            <a:avLst/>
          </a:prstGeom>
        </p:spPr>
      </p:pic>
      <p:pic>
        <p:nvPicPr>
          <p:cNvPr id="7" name="Picture 6" descr="Entrepreneur (1)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304801" y="304800"/>
            <a:ext cx="3504105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5235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65200" y="76200"/>
            <a:ext cx="106172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Usaha Kecil </a:t>
            </a:r>
            <a:r>
              <a:rPr lang="en-US" dirty="0" err="1" smtClean="0"/>
              <a:t>Gagal</a:t>
            </a:r>
            <a:r>
              <a:rPr lang="en-US" dirty="0" smtClean="0"/>
              <a:t>?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65200" y="1676401"/>
            <a:ext cx="5058800" cy="2514688"/>
            <a:chOff x="533400" y="1905000"/>
            <a:chExt cx="3657600" cy="2971800"/>
          </a:xfrm>
        </p:grpSpPr>
        <p:sp>
          <p:nvSpPr>
            <p:cNvPr id="7" name="Rectangle 6"/>
            <p:cNvSpPr/>
            <p:nvPr/>
          </p:nvSpPr>
          <p:spPr>
            <a:xfrm>
              <a:off x="533400" y="1905000"/>
              <a:ext cx="3657600" cy="2971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 dirty="0" smtClean="0"/>
            </a:p>
            <a:p>
              <a:pPr algn="ctr"/>
              <a:r>
                <a:rPr lang="en-US" sz="2800" dirty="0" smtClean="0"/>
                <a:t>MODAL</a:t>
              </a:r>
            </a:p>
            <a:p>
              <a:pPr algn="ctr"/>
              <a:endParaRPr lang="en-US" sz="2800" dirty="0" smtClean="0"/>
            </a:p>
            <a:p>
              <a:pPr algn="ctr"/>
              <a:endParaRPr lang="en-US" sz="2800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  <p:pic>
          <p:nvPicPr>
            <p:cNvPr id="1027" name="Picture 3" descr="C:\Users\Olivia Umboh\Desktop\uang.jpg"/>
            <p:cNvPicPr>
              <a:picLocks noChangeAspect="1" noChangeArrowheads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780" y="2438400"/>
              <a:ext cx="3462020" cy="2209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6400800" y="1676400"/>
            <a:ext cx="5181600" cy="2514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MANAJEMEN</a:t>
            </a:r>
          </a:p>
          <a:p>
            <a:pPr algn="ctr"/>
            <a:endParaRPr lang="en-US" sz="2800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335867" y="4226165"/>
            <a:ext cx="5689600" cy="2514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PERENCANAAN</a:t>
            </a:r>
          </a:p>
          <a:p>
            <a:pPr algn="ctr"/>
            <a:endParaRPr lang="en-US" sz="2800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AutoShape 5" descr="Image result for manajemen"/>
          <p:cNvSpPr>
            <a:spLocks noChangeAspect="1" noChangeArrowheads="1"/>
          </p:cNvSpPr>
          <p:nvPr/>
        </p:nvSpPr>
        <p:spPr bwMode="auto">
          <a:xfrm>
            <a:off x="296333" y="-723901"/>
            <a:ext cx="45720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C:\Users\Olivia Umboh\Desktop\Tujuan Sistem Informasi manajem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133600"/>
            <a:ext cx="45720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Olivia Umboh\Desktop\pl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724401"/>
            <a:ext cx="5181600" cy="194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110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2" y="152400"/>
            <a:ext cx="10600267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Pentingnya</a:t>
            </a:r>
            <a:r>
              <a:rPr lang="en-US" dirty="0" smtClean="0"/>
              <a:t> Usaha Kecil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40396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err="1" smtClean="0"/>
              <a:t>Menyediakan</a:t>
            </a:r>
            <a:r>
              <a:rPr lang="en-US" sz="3200" dirty="0" smtClean="0"/>
              <a:t> </a:t>
            </a:r>
            <a:r>
              <a:rPr lang="en-US" sz="3200" dirty="0" err="1" smtClean="0"/>
              <a:t>Inovasi</a:t>
            </a:r>
            <a:r>
              <a:rPr lang="en-US" sz="3200" dirty="0" smtClean="0"/>
              <a:t> </a:t>
            </a:r>
            <a:r>
              <a:rPr lang="en-US" sz="3200" dirty="0" err="1" smtClean="0"/>
              <a:t>Teknis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40396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err="1" smtClean="0"/>
              <a:t>Menyediakan</a:t>
            </a:r>
            <a:r>
              <a:rPr lang="en-US" sz="3200" dirty="0" smtClean="0"/>
              <a:t> </a:t>
            </a:r>
            <a:r>
              <a:rPr lang="en-US" sz="3200" dirty="0" err="1" smtClean="0"/>
              <a:t>Tenaga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endParaRPr lang="en-US" sz="3200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400" dirty="0" err="1" smtClean="0"/>
              <a:t>Mempekerjakan</a:t>
            </a:r>
            <a:r>
              <a:rPr lang="en-US" sz="2400" dirty="0" smtClean="0"/>
              <a:t> </a:t>
            </a:r>
            <a:r>
              <a:rPr lang="en-US" sz="2400" dirty="0" err="1" smtClean="0"/>
              <a:t>proporsi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,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:</a:t>
            </a:r>
          </a:p>
          <a:p>
            <a:pPr algn="just"/>
            <a:r>
              <a:rPr lang="en-US" sz="2400" dirty="0" err="1" smtClean="0"/>
              <a:t>Pekerja</a:t>
            </a:r>
            <a:r>
              <a:rPr lang="en-US" sz="2400" dirty="0" smtClean="0"/>
              <a:t> </a:t>
            </a:r>
            <a:r>
              <a:rPr lang="en-US" sz="2400" dirty="0" err="1" smtClean="0"/>
              <a:t>muda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Pekerja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tua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Perempuan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Pekerja</a:t>
            </a:r>
            <a:r>
              <a:rPr lang="en-US" sz="2400" dirty="0" smtClean="0"/>
              <a:t> </a:t>
            </a:r>
            <a:r>
              <a:rPr lang="en-US" sz="2400" dirty="0" err="1" smtClean="0"/>
              <a:t>paruh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endParaRPr lang="en-US" sz="2400" dirty="0"/>
          </a:p>
        </p:txBody>
      </p:sp>
      <p:pic>
        <p:nvPicPr>
          <p:cNvPr id="1026" name="Picture 2" descr="C:\Users\Olivia Umboh\Desktop\6b44e9e21fe4502cce7b86b69af69e13.jpg"/>
          <p:cNvPicPr>
            <a:picLocks noChangeAspect="1" noChangeArrowheads="1"/>
          </p:cNvPicPr>
          <p:nvPr/>
        </p:nvPicPr>
        <p:blipFill>
          <a:blip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805" l="801" r="100000">
                        <a14:foregroundMark x1="65446" y1="6055" x2="52517" y2="196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00" y="3657600"/>
            <a:ext cx="2383434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livia Umboh\Desktop\index.png"/>
          <p:cNvPicPr>
            <a:picLocks noChangeAspect="1" noChangeArrowheads="1"/>
          </p:cNvPicPr>
          <p:nvPr/>
        </p:nvPicPr>
        <p:blipFill>
          <a:blip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7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386" y="3098799"/>
            <a:ext cx="2096486" cy="183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654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580387" y="1059306"/>
            <a:ext cx="8341464" cy="3182746"/>
            <a:chOff x="690290" y="137806"/>
            <a:chExt cx="4371350" cy="3283418"/>
          </a:xfrm>
        </p:grpSpPr>
        <p:pic>
          <p:nvPicPr>
            <p:cNvPr id="2053" name="Picture 5" descr="C:\Users\Olivia Umboh\Desktop\Picture2.jpg"/>
            <p:cNvPicPr>
              <a:picLocks noChangeAspect="1" noChangeArrowheads="1"/>
            </p:cNvPicPr>
            <p:nvPr/>
          </p:nvPicPr>
          <p:blipFill>
            <a:blip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4091" b="99091" l="3376" r="89030">
                          <a14:foregroundMark x1="14346" y1="16818" x2="30380" y2="20455"/>
                          <a14:foregroundMark x1="27004" y1="22727" x2="29114" y2="24091"/>
                          <a14:foregroundMark x1="52321" y1="85455" x2="21097" y2="9681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0974" y="137806"/>
              <a:ext cx="1350666" cy="3218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Olivia Umboh\Desktop\Picture1.jpg"/>
            <p:cNvPicPr>
              <a:picLocks noChangeAspect="1" noChangeArrowheads="1"/>
            </p:cNvPicPr>
            <p:nvPr/>
          </p:nvPicPr>
          <p:blipFill>
            <a:blip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000" b="99545" l="9360" r="8867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290" y="1476997"/>
              <a:ext cx="1123493" cy="19442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ight Arrow 4"/>
            <p:cNvSpPr/>
            <p:nvPr/>
          </p:nvSpPr>
          <p:spPr>
            <a:xfrm>
              <a:off x="1706467" y="1944975"/>
              <a:ext cx="2089840" cy="956581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TANTANGAN</a:t>
              </a:r>
              <a:endParaRPr lang="en-US" sz="2400" dirty="0"/>
            </a:p>
          </p:txBody>
        </p:sp>
      </p:grpSp>
      <p:sp>
        <p:nvSpPr>
          <p:cNvPr id="6" name="Rectangle 5"/>
          <p:cNvSpPr/>
          <p:nvPr/>
        </p:nvSpPr>
        <p:spPr>
          <a:xfrm>
            <a:off x="2412113" y="5217112"/>
            <a:ext cx="6665291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ym typeface="Wingdings" pitchFamily="2" charset="2"/>
              </a:rPr>
              <a:t>Lebih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efisien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dan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responsif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terhadap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kebutuhan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dirty="0" err="1">
                <a:sym typeface="Wingdings" pitchFamily="2" charset="2"/>
              </a:rPr>
              <a:t>konsumen</a:t>
            </a:r>
            <a:r>
              <a:rPr lang="en-US" sz="2800" dirty="0">
                <a:sym typeface="Wingdings" pitchFamily="2" charset="2"/>
              </a:rPr>
              <a:t>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055390" y="304800"/>
            <a:ext cx="9742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MENYEDIAKAN PERSAINGAN</a:t>
            </a:r>
            <a:endParaRPr lang="en-US" sz="4000" dirty="0"/>
          </a:p>
        </p:txBody>
      </p:sp>
      <p:sp>
        <p:nvSpPr>
          <p:cNvPr id="12" name="Down Arrow 11"/>
          <p:cNvSpPr/>
          <p:nvPr/>
        </p:nvSpPr>
        <p:spPr>
          <a:xfrm>
            <a:off x="4961651" y="3801294"/>
            <a:ext cx="1235949" cy="115170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16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1117600" y="304800"/>
            <a:ext cx="10566399" cy="3352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err="1" smtClean="0"/>
              <a:t>Mengisi</a:t>
            </a:r>
            <a:r>
              <a:rPr lang="en-US" sz="3200" dirty="0" smtClean="0"/>
              <a:t> </a:t>
            </a:r>
            <a:r>
              <a:rPr lang="en-US" sz="3200" dirty="0" err="1" smtClean="0"/>
              <a:t>Kebutuhan-Kebutuhan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Bisnis</a:t>
            </a:r>
            <a:r>
              <a:rPr lang="en-US" sz="3200" dirty="0" smtClean="0"/>
              <a:t> </a:t>
            </a:r>
            <a:r>
              <a:rPr lang="en-US" sz="3200" dirty="0" err="1" smtClean="0"/>
              <a:t>Lainnya</a:t>
            </a:r>
            <a:endParaRPr lang="en-US" sz="32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 smtClean="0"/>
              <a:t>Perusahaan </a:t>
            </a:r>
            <a:r>
              <a:rPr lang="en-US" sz="2400" dirty="0" err="1" smtClean="0"/>
              <a:t>kecil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menyediakan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lain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jauh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1027" name="Picture 3" descr="C:\Users\Olivia Umboh\Desktop\Rajamobildotcom.jpg"/>
          <p:cNvPicPr>
            <a:picLocks noChangeAspect="1" noChangeArrowheads="1"/>
          </p:cNvPicPr>
          <p:nvPr/>
        </p:nvPicPr>
        <p:blipFill>
          <a:blip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417" r="96875">
                        <a14:foregroundMark x1="10625" y1="34400" x2="8229" y2="59600"/>
                        <a14:foregroundMark x1="26771" y1="39600" x2="28750" y2="39600"/>
                        <a14:foregroundMark x1="69479" y1="49200" x2="92292" y2="46000"/>
                        <a14:foregroundMark x1="61875" y1="38000" x2="66250" y2="364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740" y="2863850"/>
            <a:ext cx="81280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Olivia Umboh\Desktop\Kelebihan-Membeli-Mobil-Bekas-di-Dealer-Resmi-1.jpg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1" y="4419600"/>
            <a:ext cx="5575585" cy="239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76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Usaha Kecil : Sebuah Profil</a:t>
            </a:r>
            <a:endParaRPr lang="en-US"/>
          </a:p>
        </p:txBody>
      </p:sp>
      <p:sp>
        <p:nvSpPr>
          <p:cNvPr id="5" name="Plaque 4"/>
          <p:cNvSpPr/>
          <p:nvPr/>
        </p:nvSpPr>
        <p:spPr>
          <a:xfrm>
            <a:off x="1693199" y="2514600"/>
            <a:ext cx="9295279" cy="3032312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>
                <a:solidFill>
                  <a:srgbClr val="C00000"/>
                </a:solidFill>
              </a:rPr>
              <a:t>Usaha kecil adalah usaha yang dimiliki dan dioperasikan secara independen untuk mendapatkan laba dan tidak dominan di bidangnya.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41858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Sektor Usaha Kecil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/>
              <a:t>Usaha kecil memiliki tigkat kegagalan yang tinggi. Alasan utama kegagalannya adalah salah kelola sebagai akibat dari kurangnya pengetahuan bisnis.</a:t>
            </a:r>
          </a:p>
          <a:p>
            <a:r>
              <a:rPr lang="en-GB" sz="3600"/>
              <a:t>Meskipun tingkat kegagalannya tinggi, banyak usaha kecil yang sukses secara perlahan</a:t>
            </a:r>
          </a:p>
        </p:txBody>
      </p:sp>
    </p:spTree>
    <p:extLst>
      <p:ext uri="{BB962C8B-B14F-4D97-AF65-F5344CB8AC3E}">
        <p14:creationId xmlns:p14="http://schemas.microsoft.com/office/powerpoint/2010/main" val="240594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Industri yang Menarik Usaha Kecil</a:t>
            </a:r>
            <a:endParaRPr lang="en-US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 flipH="1">
            <a:off x="2872026" y="4183592"/>
            <a:ext cx="708257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3580279" y="2422397"/>
            <a:ext cx="0" cy="3386592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</p:cNvCxnSpPr>
          <p:nvPr/>
        </p:nvCxnSpPr>
        <p:spPr>
          <a:xfrm flipV="1">
            <a:off x="3580279" y="2422397"/>
            <a:ext cx="588309" cy="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Diagonal Corners Snipped 28"/>
          <p:cNvSpPr/>
          <p:nvPr/>
        </p:nvSpPr>
        <p:spPr>
          <a:xfrm>
            <a:off x="4168588" y="1905345"/>
            <a:ext cx="2403662" cy="123790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/>
              <a:t>Industri Distribusi</a:t>
            </a:r>
            <a:endParaRPr lang="en-US" sz="2800"/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>
          <a:xfrm flipV="1">
            <a:off x="3580279" y="4097851"/>
            <a:ext cx="3933265" cy="8574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Diagonal Corners Snipped 33"/>
          <p:cNvSpPr/>
          <p:nvPr/>
        </p:nvSpPr>
        <p:spPr>
          <a:xfrm>
            <a:off x="7513544" y="3495173"/>
            <a:ext cx="2370044" cy="1396195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/>
              <a:t>Industri Jasa</a:t>
            </a:r>
            <a:endParaRPr lang="en-US" sz="2800"/>
          </a:p>
        </p:txBody>
      </p:sp>
      <p:cxnSp>
        <p:nvCxnSpPr>
          <p:cNvPr id="54" name="Straight Arrow Connector 53"/>
          <p:cNvCxnSpPr>
            <a:cxnSpLocks/>
          </p:cNvCxnSpPr>
          <p:nvPr/>
        </p:nvCxnSpPr>
        <p:spPr>
          <a:xfrm>
            <a:off x="3580279" y="5808989"/>
            <a:ext cx="588309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: Diagonal Corners Snipped 64"/>
          <p:cNvSpPr/>
          <p:nvPr/>
        </p:nvSpPr>
        <p:spPr>
          <a:xfrm>
            <a:off x="4168588" y="5302832"/>
            <a:ext cx="2403662" cy="120218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/>
              <a:t>Industri Produksi</a:t>
            </a:r>
            <a:endParaRPr lang="en-US" sz="2800"/>
          </a:p>
        </p:txBody>
      </p:sp>
      <p:sp>
        <p:nvSpPr>
          <p:cNvPr id="22" name="Oval 21"/>
          <p:cNvSpPr/>
          <p:nvPr/>
        </p:nvSpPr>
        <p:spPr>
          <a:xfrm>
            <a:off x="1033786" y="3495173"/>
            <a:ext cx="2192368" cy="1303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/>
              <a:t>JENIS USAHA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65033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Orang-orang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: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/>
              <a:t>Usaha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biasanya</a:t>
            </a:r>
            <a:r>
              <a:rPr lang="en-US" sz="2800" dirty="0" smtClean="0"/>
              <a:t> </a:t>
            </a:r>
            <a:r>
              <a:rPr lang="en-US" sz="2800" dirty="0" err="1" smtClean="0"/>
              <a:t>dikelola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orang-orang yang </a:t>
            </a:r>
            <a:r>
              <a:rPr lang="en-US" sz="2800" dirty="0" err="1" smtClean="0"/>
              <a:t>memulai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memilikinya</a:t>
            </a:r>
            <a:r>
              <a:rPr lang="en-US" sz="2800" dirty="0" smtClean="0"/>
              <a:t>. </a:t>
            </a:r>
            <a:r>
              <a:rPr lang="en-US" sz="2800" dirty="0" err="1" smtClean="0"/>
              <a:t>Sebagian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orang-orang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pekerjaan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 lain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ingin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4438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/>
          <a:lstStyle/>
          <a:p>
            <a:pPr algn="ctr"/>
            <a:r>
              <a:rPr lang="en-US" dirty="0" err="1" smtClean="0">
                <a:latin typeface="MS Gothic" pitchFamily="49" charset="-128"/>
                <a:ea typeface="MS Gothic" pitchFamily="49" charset="-128"/>
              </a:rPr>
              <a:t>Semangat</a:t>
            </a:r>
            <a:r>
              <a:rPr lang="en-US" dirty="0" smtClean="0">
                <a:latin typeface="MS Gothic" pitchFamily="49" charset="-128"/>
                <a:ea typeface="MS Gothic" pitchFamily="49" charset="-128"/>
              </a:rPr>
              <a:t> </a:t>
            </a:r>
            <a:r>
              <a:rPr lang="en-US" dirty="0" err="1" smtClean="0">
                <a:latin typeface="MS Gothic" pitchFamily="49" charset="-128"/>
                <a:ea typeface="MS Gothic" pitchFamily="49" charset="-128"/>
              </a:rPr>
              <a:t>kewirausahaan</a:t>
            </a:r>
            <a:r>
              <a:rPr lang="en-US" dirty="0" smtClean="0">
                <a:latin typeface="MS Gothic" pitchFamily="49" charset="-128"/>
                <a:ea typeface="MS Gothic" pitchFamily="49" charset="-128"/>
              </a:rPr>
              <a:t> </a:t>
            </a:r>
            <a:r>
              <a:rPr lang="en-US" dirty="0" err="1" smtClean="0">
                <a:latin typeface="MS Gothic" pitchFamily="49" charset="-128"/>
                <a:ea typeface="MS Gothic" pitchFamily="49" charset="-128"/>
              </a:rPr>
              <a:t>adalah</a:t>
            </a:r>
            <a:r>
              <a:rPr lang="en-US" dirty="0" smtClean="0">
                <a:latin typeface="MS Gothic" pitchFamily="49" charset="-128"/>
                <a:ea typeface="MS Gothic" pitchFamily="49" charset="-128"/>
              </a:rPr>
              <a:t> </a:t>
            </a:r>
            <a:r>
              <a:rPr lang="en-US" dirty="0" err="1" smtClean="0">
                <a:latin typeface="MS Gothic" pitchFamily="49" charset="-128"/>
                <a:ea typeface="MS Gothic" pitchFamily="49" charset="-128"/>
              </a:rPr>
              <a:t>keinginan</a:t>
            </a:r>
            <a:r>
              <a:rPr lang="en-US" dirty="0" smtClean="0">
                <a:latin typeface="MS Gothic" pitchFamily="49" charset="-128"/>
                <a:ea typeface="MS Gothic" pitchFamily="49" charset="-128"/>
              </a:rPr>
              <a:t> </a:t>
            </a:r>
            <a:r>
              <a:rPr lang="en-US" dirty="0" err="1" smtClean="0">
                <a:latin typeface="MS Gothic" pitchFamily="49" charset="-128"/>
                <a:ea typeface="MS Gothic" pitchFamily="49" charset="-128"/>
              </a:rPr>
              <a:t>untuk</a:t>
            </a:r>
            <a:r>
              <a:rPr lang="en-US" dirty="0" smtClean="0">
                <a:latin typeface="MS Gothic" pitchFamily="49" charset="-128"/>
                <a:ea typeface="MS Gothic" pitchFamily="49" charset="-128"/>
              </a:rPr>
              <a:t> </a:t>
            </a:r>
            <a:r>
              <a:rPr lang="en-US" dirty="0" err="1" smtClean="0">
                <a:latin typeface="MS Gothic" pitchFamily="49" charset="-128"/>
                <a:ea typeface="MS Gothic" pitchFamily="49" charset="-128"/>
              </a:rPr>
              <a:t>menciptakan</a:t>
            </a:r>
            <a:r>
              <a:rPr lang="en-US" dirty="0" smtClean="0">
                <a:latin typeface="MS Gothic" pitchFamily="49" charset="-128"/>
                <a:ea typeface="MS Gothic" pitchFamily="49" charset="-128"/>
              </a:rPr>
              <a:t> </a:t>
            </a:r>
            <a:r>
              <a:rPr lang="en-US" dirty="0" err="1" smtClean="0">
                <a:latin typeface="MS Gothic" pitchFamily="49" charset="-128"/>
                <a:ea typeface="MS Gothic" pitchFamily="49" charset="-128"/>
              </a:rPr>
              <a:t>bisnis</a:t>
            </a:r>
            <a:r>
              <a:rPr lang="en-US" dirty="0" smtClean="0">
                <a:latin typeface="MS Gothic" pitchFamily="49" charset="-128"/>
                <a:ea typeface="MS Gothic" pitchFamily="49" charset="-128"/>
              </a:rPr>
              <a:t> </a:t>
            </a:r>
            <a:r>
              <a:rPr lang="en-US" dirty="0" err="1" smtClean="0">
                <a:latin typeface="MS Gothic" pitchFamily="49" charset="-128"/>
                <a:ea typeface="MS Gothic" pitchFamily="49" charset="-128"/>
              </a:rPr>
              <a:t>baru</a:t>
            </a:r>
            <a:r>
              <a:rPr lang="en-US" dirty="0" smtClean="0">
                <a:latin typeface="MS Gothic" pitchFamily="49" charset="-128"/>
                <a:ea typeface="MS Gothic" pitchFamily="49" charset="-128"/>
              </a:rPr>
              <a:t>.</a:t>
            </a:r>
            <a:endParaRPr lang="en-US" dirty="0"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en-US" dirty="0"/>
          </a:p>
        </p:txBody>
      </p:sp>
      <p:pic>
        <p:nvPicPr>
          <p:cNvPr id="6" name="Picture 5" descr="2.-6-Peluang-Wirausaha-Anti-Krisis-Ekonomi-1-866x1024.jpg"/>
          <p:cNvPicPr>
            <a:picLocks noChangeAspect="1"/>
          </p:cNvPicPr>
          <p:nvPr/>
        </p:nvPicPr>
        <p:blipFill>
          <a:blip cstate="print"/>
          <a:stretch>
            <a:fillRect/>
          </a:stretch>
        </p:blipFill>
        <p:spPr>
          <a:xfrm>
            <a:off x="7823200" y="2667000"/>
            <a:ext cx="3608784" cy="3200400"/>
          </a:xfrm>
          <a:prstGeom prst="rect">
            <a:avLst/>
          </a:prstGeom>
        </p:spPr>
      </p:pic>
      <p:pic>
        <p:nvPicPr>
          <p:cNvPr id="7" name="Picture 6" descr="lppm.jpg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572000" y="3048000"/>
            <a:ext cx="3149600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No.1.png"/>
          <p:cNvPicPr>
            <a:picLocks noChangeAspect="1"/>
          </p:cNvPicPr>
          <p:nvPr/>
        </p:nvPicPr>
        <p:blipFill>
          <a:blip cstate="print"/>
          <a:srcRect l="14815" t="7408" r="18518" b="14815"/>
          <a:stretch>
            <a:fillRect/>
          </a:stretch>
        </p:blipFill>
        <p:spPr>
          <a:xfrm>
            <a:off x="1016000" y="3200400"/>
            <a:ext cx="326571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21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Faktor-Faktor</a:t>
            </a:r>
            <a:r>
              <a:rPr lang="en-US" dirty="0" smtClean="0"/>
              <a:t> Personal Lain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60800" y="4343400"/>
            <a:ext cx="4572000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w Cen MT" pitchFamily="34" charset="0"/>
              </a:rPr>
              <a:t>Latar</a:t>
            </a:r>
            <a:r>
              <a:rPr lang="en-US" sz="2000" dirty="0" smtClean="0">
                <a:latin typeface="Tw Cen MT" pitchFamily="34" charset="0"/>
              </a:rPr>
              <a:t> </a:t>
            </a:r>
            <a:r>
              <a:rPr lang="en-US" sz="2000" dirty="0" err="1" smtClean="0">
                <a:latin typeface="Tw Cen MT" pitchFamily="34" charset="0"/>
              </a:rPr>
              <a:t>belakang</a:t>
            </a:r>
            <a:r>
              <a:rPr lang="en-US" sz="2000" dirty="0" smtClean="0">
                <a:latin typeface="Tw Cen MT" pitchFamily="34" charset="0"/>
              </a:rPr>
              <a:t> </a:t>
            </a:r>
            <a:r>
              <a:rPr lang="en-US" sz="2000" dirty="0" err="1" smtClean="0">
                <a:latin typeface="Tw Cen MT" pitchFamily="34" charset="0"/>
              </a:rPr>
              <a:t>keluarga</a:t>
            </a:r>
            <a:endParaRPr lang="en-US" sz="2000" dirty="0">
              <a:latin typeface="Tw Cen MT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470400" y="5257800"/>
            <a:ext cx="4572000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w Cen MT" pitchFamily="34" charset="0"/>
              </a:rPr>
              <a:t>Usia</a:t>
            </a:r>
            <a:endParaRPr lang="en-US" sz="2000" dirty="0" smtClean="0">
              <a:latin typeface="Tw Cen MT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032000" y="1600200"/>
            <a:ext cx="4572000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w Cen MT" pitchFamily="34" charset="0"/>
              </a:rPr>
              <a:t>Kemandirian</a:t>
            </a:r>
            <a:endParaRPr lang="en-US" sz="2000" dirty="0" smtClean="0">
              <a:latin typeface="Tw Cen MT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641600" y="2514600"/>
            <a:ext cx="4572000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w Cen MT" pitchFamily="34" charset="0"/>
              </a:rPr>
              <a:t>Hasrat</a:t>
            </a:r>
            <a:r>
              <a:rPr lang="en-US" sz="2000" dirty="0" smtClean="0">
                <a:latin typeface="Tw Cen MT" pitchFamily="34" charset="0"/>
              </a:rPr>
              <a:t> </a:t>
            </a:r>
            <a:r>
              <a:rPr lang="en-US" sz="2000" dirty="0" err="1" smtClean="0">
                <a:latin typeface="Tw Cen MT" pitchFamily="34" charset="0"/>
              </a:rPr>
              <a:t>menentukan</a:t>
            </a:r>
            <a:r>
              <a:rPr lang="en-US" sz="2000" dirty="0" smtClean="0">
                <a:latin typeface="Tw Cen MT" pitchFamily="34" charset="0"/>
              </a:rPr>
              <a:t> </a:t>
            </a:r>
            <a:r>
              <a:rPr lang="en-US" sz="2000" dirty="0" err="1" smtClean="0">
                <a:latin typeface="Tw Cen MT" pitchFamily="34" charset="0"/>
              </a:rPr>
              <a:t>nasib</a:t>
            </a:r>
            <a:r>
              <a:rPr lang="en-US" sz="2000" dirty="0" smtClean="0">
                <a:latin typeface="Tw Cen MT" pitchFamily="34" charset="0"/>
              </a:rPr>
              <a:t> </a:t>
            </a:r>
            <a:r>
              <a:rPr lang="en-US" sz="2000" dirty="0" err="1" smtClean="0">
                <a:latin typeface="Tw Cen MT" pitchFamily="34" charset="0"/>
              </a:rPr>
              <a:t>sendiri</a:t>
            </a:r>
            <a:endParaRPr lang="en-US" sz="2000" dirty="0" smtClean="0">
              <a:latin typeface="Tw Cen MT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149600" y="3429000"/>
            <a:ext cx="4572000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w Cen MT" pitchFamily="34" charset="0"/>
              </a:rPr>
              <a:t>Kesediaan</a:t>
            </a:r>
            <a:r>
              <a:rPr lang="en-US" sz="2000" dirty="0" smtClean="0">
                <a:latin typeface="Tw Cen MT" pitchFamily="34" charset="0"/>
              </a:rPr>
              <a:t> </a:t>
            </a:r>
            <a:r>
              <a:rPr lang="en-US" sz="2000" dirty="0" err="1" smtClean="0">
                <a:latin typeface="Tw Cen MT" pitchFamily="34" charset="0"/>
              </a:rPr>
              <a:t>mencari</a:t>
            </a:r>
            <a:r>
              <a:rPr lang="en-US" sz="2000" dirty="0" smtClean="0">
                <a:latin typeface="Tw Cen MT" pitchFamily="34" charset="0"/>
              </a:rPr>
              <a:t> </a:t>
            </a:r>
            <a:r>
              <a:rPr lang="en-US" sz="2000" dirty="0" err="1" smtClean="0">
                <a:latin typeface="Tw Cen MT" pitchFamily="34" charset="0"/>
              </a:rPr>
              <a:t>dan</a:t>
            </a:r>
            <a:r>
              <a:rPr lang="en-US" sz="2000" dirty="0" smtClean="0">
                <a:latin typeface="Tw Cen MT" pitchFamily="34" charset="0"/>
              </a:rPr>
              <a:t> </a:t>
            </a:r>
            <a:r>
              <a:rPr lang="en-US" sz="2000" dirty="0" err="1" smtClean="0">
                <a:latin typeface="Tw Cen MT" pitchFamily="34" charset="0"/>
              </a:rPr>
              <a:t>menerima</a:t>
            </a:r>
            <a:r>
              <a:rPr lang="en-US" sz="2000" dirty="0" smtClean="0">
                <a:latin typeface="Tw Cen MT" pitchFamily="34" charset="0"/>
              </a:rPr>
              <a:t> </a:t>
            </a:r>
            <a:r>
              <a:rPr lang="en-US" sz="2000" dirty="0" err="1" smtClean="0">
                <a:latin typeface="Tw Cen MT" pitchFamily="34" charset="0"/>
              </a:rPr>
              <a:t>tantangan</a:t>
            </a:r>
            <a:endParaRPr lang="en-US" sz="2000" dirty="0" smtClean="0">
              <a:latin typeface="Tw Cen MT" pitchFamily="34" charset="0"/>
            </a:endParaRPr>
          </a:p>
        </p:txBody>
      </p:sp>
      <p:pic>
        <p:nvPicPr>
          <p:cNvPr id="9" name="Picture 8" descr="bizwhiz-poster-bg.jpg"/>
          <p:cNvPicPr>
            <a:picLocks noChangeAspect="1"/>
          </p:cNvPicPr>
          <p:nvPr/>
        </p:nvPicPr>
        <p:blipFill>
          <a:blip cstate="print"/>
          <a:srcRect l="21667" t="2483" r="26667" b="1233"/>
          <a:stretch>
            <a:fillRect/>
          </a:stretch>
        </p:blipFill>
        <p:spPr>
          <a:xfrm>
            <a:off x="8432800" y="1524000"/>
            <a:ext cx="2743200" cy="25551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bag_with_packs_of_dollars_312683.jpg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03200" y="3810000"/>
            <a:ext cx="2886941" cy="179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Motivasi</a:t>
            </a: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2032000" y="1447800"/>
            <a:ext cx="8534400" cy="1143000"/>
          </a:xfrm>
          <a:prstGeom prst="horizont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Tw Cen MT" pitchFamily="34" charset="0"/>
              </a:rPr>
              <a:t>Harus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ada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motivasi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untuk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memulai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sebuah</a:t>
            </a:r>
            <a:r>
              <a:rPr lang="en-US" sz="2400" dirty="0" smtClean="0">
                <a:latin typeface="Tw Cen MT" pitchFamily="34" charset="0"/>
              </a:rPr>
              <a:t> </a:t>
            </a:r>
            <a:r>
              <a:rPr lang="en-US" sz="2400" dirty="0" err="1" smtClean="0">
                <a:latin typeface="Tw Cen MT" pitchFamily="34" charset="0"/>
              </a:rPr>
              <a:t>usaha</a:t>
            </a:r>
            <a:r>
              <a:rPr lang="en-US" sz="2400" dirty="0" smtClean="0">
                <a:latin typeface="Tw Cen MT" pitchFamily="34" charset="0"/>
              </a:rPr>
              <a:t>.</a:t>
            </a:r>
            <a:endParaRPr lang="en-US" sz="2400" dirty="0">
              <a:latin typeface="Tw Cen MT" pitchFamily="34" charset="0"/>
            </a:endParaRPr>
          </a:p>
        </p:txBody>
      </p:sp>
      <p:pic>
        <p:nvPicPr>
          <p:cNvPr id="5" name="Picture 4" descr="id-100307875-300x200.jpg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08000" y="2895600"/>
            <a:ext cx="5867400" cy="2933700"/>
          </a:xfrm>
          <a:prstGeom prst="rect">
            <a:avLst/>
          </a:prstGeom>
        </p:spPr>
      </p:pic>
      <p:pic>
        <p:nvPicPr>
          <p:cNvPr id="6" name="Picture 5" descr="entrepreneur.jpg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6197600" y="2895600"/>
            <a:ext cx="5283200" cy="2971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591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51678" y="1959185"/>
            <a:ext cx="10178322" cy="3593591"/>
          </a:xfrm>
        </p:spPr>
        <p:txBody>
          <a:bodyPr>
            <a:noAutofit/>
          </a:bodyPr>
          <a:lstStyle/>
          <a:p>
            <a:pPr algn="just"/>
            <a:r>
              <a:rPr lang="en-US" dirty="0" err="1" smtClean="0">
                <a:latin typeface="Tw Cen MT" pitchFamily="34" charset="0"/>
              </a:rPr>
              <a:t>Persentase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perempuan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adalah</a:t>
            </a:r>
            <a:r>
              <a:rPr lang="en-US" dirty="0" smtClean="0">
                <a:latin typeface="Tw Cen MT" pitchFamily="34" charset="0"/>
              </a:rPr>
              <a:t> 51% </a:t>
            </a:r>
            <a:r>
              <a:rPr lang="en-US" dirty="0" err="1" smtClean="0">
                <a:latin typeface="Tw Cen MT" pitchFamily="34" charset="0"/>
              </a:rPr>
              <a:t>dari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penduduk</a:t>
            </a:r>
            <a:r>
              <a:rPr lang="en-US" dirty="0" smtClean="0">
                <a:latin typeface="Tw Cen MT" pitchFamily="34" charset="0"/>
              </a:rPr>
              <a:t> AS </a:t>
            </a:r>
            <a:r>
              <a:rPr lang="en-US" dirty="0" err="1" smtClean="0">
                <a:latin typeface="Tw Cen MT" pitchFamily="34" charset="0"/>
              </a:rPr>
              <a:t>dan</a:t>
            </a:r>
            <a:r>
              <a:rPr lang="en-US" dirty="0" smtClean="0">
                <a:latin typeface="Tw Cen MT" pitchFamily="34" charset="0"/>
              </a:rPr>
              <a:t> 50% </a:t>
            </a:r>
            <a:r>
              <a:rPr lang="en-US" dirty="0" err="1" smtClean="0">
                <a:latin typeface="Tw Cen MT" pitchFamily="34" charset="0"/>
              </a:rPr>
              <a:t>dari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mereka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memiliki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usaha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kecil</a:t>
            </a:r>
            <a:r>
              <a:rPr lang="en-US" dirty="0" smtClean="0">
                <a:latin typeface="Tw Cen MT" pitchFamily="34" charset="0"/>
              </a:rPr>
              <a:t>. </a:t>
            </a:r>
          </a:p>
          <a:p>
            <a:pPr algn="just"/>
            <a:endParaRPr lang="en-US" dirty="0" smtClean="0">
              <a:latin typeface="Tw Cen MT" pitchFamily="34" charset="0"/>
            </a:endParaRPr>
          </a:p>
          <a:p>
            <a:pPr algn="just"/>
            <a:r>
              <a:rPr lang="en-US" dirty="0" err="1" smtClean="0">
                <a:latin typeface="Tw Cen MT" pitchFamily="34" charset="0"/>
              </a:rPr>
              <a:t>Jumlah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wanita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sudah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menduduki</a:t>
            </a:r>
            <a:r>
              <a:rPr lang="en-US" dirty="0" smtClean="0">
                <a:latin typeface="Tw Cen MT" pitchFamily="34" charset="0"/>
              </a:rPr>
              <a:t> 66% </a:t>
            </a:r>
            <a:r>
              <a:rPr lang="en-US" dirty="0" err="1" smtClean="0">
                <a:latin typeface="Tw Cen MT" pitchFamily="34" charset="0"/>
              </a:rPr>
              <a:t>di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bisnis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rumahan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</a:t>
            </a:r>
            <a:r>
              <a:rPr lang="en-US" dirty="0" smtClean="0">
                <a:latin typeface="Tw Cen MT" pitchFamily="34" charset="0"/>
              </a:rPr>
              <a:t> AS.</a:t>
            </a:r>
          </a:p>
          <a:p>
            <a:pPr algn="just"/>
            <a:r>
              <a:rPr lang="en-US" dirty="0" smtClean="0">
                <a:latin typeface="Tw Cen MT" pitchFamily="34" charset="0"/>
              </a:rPr>
              <a:t>9,1 </a:t>
            </a:r>
            <a:r>
              <a:rPr lang="en-US" dirty="0" err="1" smtClean="0">
                <a:latin typeface="Tw Cen MT" pitchFamily="34" charset="0"/>
              </a:rPr>
              <a:t>juta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usaha</a:t>
            </a:r>
            <a:r>
              <a:rPr lang="en-US" dirty="0" smtClean="0">
                <a:latin typeface="Tw Cen MT" pitchFamily="34" charset="0"/>
              </a:rPr>
              <a:t> yang </a:t>
            </a:r>
            <a:r>
              <a:rPr lang="en-US" dirty="0" err="1" smtClean="0">
                <a:latin typeface="Tw Cen MT" pitchFamily="34" charset="0"/>
              </a:rPr>
              <a:t>dimiliki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perempuan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</a:t>
            </a:r>
            <a:r>
              <a:rPr lang="en-US" dirty="0" smtClean="0">
                <a:latin typeface="Tw Cen MT" pitchFamily="34" charset="0"/>
              </a:rPr>
              <a:t> AS </a:t>
            </a:r>
            <a:r>
              <a:rPr lang="en-US" dirty="0" err="1" smtClean="0">
                <a:latin typeface="Tw Cen MT" pitchFamily="34" charset="0"/>
              </a:rPr>
              <a:t>menyediakan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hampir</a:t>
            </a:r>
            <a:r>
              <a:rPr lang="en-US" dirty="0" smtClean="0">
                <a:latin typeface="Tw Cen MT" pitchFamily="34" charset="0"/>
              </a:rPr>
              <a:t> 27,5 </a:t>
            </a:r>
            <a:r>
              <a:rPr lang="en-US" dirty="0" err="1" smtClean="0">
                <a:latin typeface="Tw Cen MT" pitchFamily="34" charset="0"/>
              </a:rPr>
              <a:t>juta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pekerjaan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menghasilkan</a:t>
            </a:r>
            <a:r>
              <a:rPr lang="en-US" dirty="0" smtClean="0">
                <a:latin typeface="Tw Cen MT" pitchFamily="34" charset="0"/>
              </a:rPr>
              <a:t> $3,6 </a:t>
            </a:r>
            <a:r>
              <a:rPr lang="en-US" dirty="0" err="1" smtClean="0">
                <a:latin typeface="Tw Cen MT" pitchFamily="34" charset="0"/>
              </a:rPr>
              <a:t>triliun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penjualan</a:t>
            </a:r>
            <a:r>
              <a:rPr lang="en-US" dirty="0" smtClean="0">
                <a:latin typeface="Tw Cen MT" pitchFamily="34" charset="0"/>
              </a:rPr>
              <a:t>.</a:t>
            </a:r>
          </a:p>
          <a:p>
            <a:pPr algn="just"/>
            <a:endParaRPr lang="en-US" dirty="0" smtClean="0">
              <a:latin typeface="Tw Cen MT" pitchFamily="34" charset="0"/>
            </a:endParaRPr>
          </a:p>
          <a:p>
            <a:pPr algn="just"/>
            <a:r>
              <a:rPr lang="en-US" dirty="0" smtClean="0">
                <a:latin typeface="Tw Cen MT" pitchFamily="34" charset="0"/>
              </a:rPr>
              <a:t>Usaha yang </a:t>
            </a:r>
            <a:r>
              <a:rPr lang="en-US" dirty="0" err="1" smtClean="0">
                <a:latin typeface="Tw Cen MT" pitchFamily="34" charset="0"/>
              </a:rPr>
              <a:t>dimiliki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perempuan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</a:t>
            </a:r>
            <a:r>
              <a:rPr lang="en-US" dirty="0" smtClean="0">
                <a:latin typeface="Tw Cen MT" pitchFamily="34" charset="0"/>
              </a:rPr>
              <a:t> AS </a:t>
            </a:r>
            <a:r>
              <a:rPr lang="en-US" dirty="0" err="1" smtClean="0">
                <a:latin typeface="Tw Cen MT" pitchFamily="34" charset="0"/>
              </a:rPr>
              <a:t>telah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membuktikan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bahwa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mereka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lebih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sukses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lebih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dari</a:t>
            </a:r>
            <a:r>
              <a:rPr lang="en-US" dirty="0" smtClean="0">
                <a:latin typeface="Tw Cen MT" pitchFamily="34" charset="0"/>
              </a:rPr>
              <a:t> 40% </a:t>
            </a:r>
            <a:r>
              <a:rPr lang="en-US" dirty="0" err="1" smtClean="0">
                <a:latin typeface="Tw Cen MT" pitchFamily="34" charset="0"/>
              </a:rPr>
              <a:t>telah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menjalankan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bisnis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selama</a:t>
            </a:r>
            <a:r>
              <a:rPr lang="en-US" dirty="0" smtClean="0">
                <a:latin typeface="Tw Cen MT" pitchFamily="34" charset="0"/>
              </a:rPr>
              <a:t> 12 </a:t>
            </a:r>
            <a:r>
              <a:rPr lang="en-US" dirty="0" err="1" smtClean="0">
                <a:latin typeface="Tw Cen MT" pitchFamily="34" charset="0"/>
              </a:rPr>
              <a:t>tahun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atau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lebih</a:t>
            </a:r>
            <a:r>
              <a:rPr lang="en-US" dirty="0" smtClean="0">
                <a:latin typeface="Tw Cen MT" pitchFamily="34" charset="0"/>
              </a:rPr>
              <a:t>.</a:t>
            </a:r>
          </a:p>
          <a:p>
            <a:pPr algn="just"/>
            <a:endParaRPr lang="en-US" dirty="0" smtClean="0">
              <a:latin typeface="Tw Cen MT" pitchFamily="34" charset="0"/>
            </a:endParaRPr>
          </a:p>
          <a:p>
            <a:pPr algn="just"/>
            <a:r>
              <a:rPr lang="en-US" dirty="0" err="1" smtClean="0">
                <a:latin typeface="Tw Cen MT" pitchFamily="34" charset="0"/>
              </a:rPr>
              <a:t>Dibandingkan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dengan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perempuan</a:t>
            </a:r>
            <a:r>
              <a:rPr lang="en-US" dirty="0" smtClean="0">
                <a:latin typeface="Tw Cen MT" pitchFamily="34" charset="0"/>
              </a:rPr>
              <a:t> lain yang </a:t>
            </a:r>
            <a:r>
              <a:rPr lang="en-US" dirty="0" err="1" smtClean="0">
                <a:latin typeface="Tw Cen MT" pitchFamily="34" charset="0"/>
              </a:rPr>
              <a:t>bekerja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wiraswasta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wanita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cenderung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lebih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tua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lebih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berpendidikan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dan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memiliki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lebih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banyak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pengalaman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manajerial</a:t>
            </a:r>
            <a:r>
              <a:rPr lang="en-US" dirty="0" smtClean="0">
                <a:latin typeface="Tw Cen MT" pitchFamily="34" charset="0"/>
              </a:rPr>
              <a:t>.</a:t>
            </a:r>
            <a:endParaRPr lang="en-US" dirty="0">
              <a:latin typeface="Tw Cen MT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Usaha Kecil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3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10001024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4" id="{972BB86E-8AFD-4DE8-800F-A08F6EC4E608}" vid="{B844A9D6-DE23-412A-B497-F6E208B22C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468</Words>
  <Application>Microsoft Office PowerPoint</Application>
  <PresentationFormat>Widescreen</PresentationFormat>
  <Paragraphs>79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Gothic</vt:lpstr>
      <vt:lpstr>Arial</vt:lpstr>
      <vt:lpstr>Calibri</vt:lpstr>
      <vt:lpstr>Calibri Light</vt:lpstr>
      <vt:lpstr>Gill Sans MT</vt:lpstr>
      <vt:lpstr>Impact</vt:lpstr>
      <vt:lpstr>Tw Cen MT</vt:lpstr>
      <vt:lpstr>Wingdings</vt:lpstr>
      <vt:lpstr>TF10001024</vt:lpstr>
      <vt:lpstr>Usaha kecil, kewirausahaan, dan waralaba</vt:lpstr>
      <vt:lpstr>Usaha Kecil : Sebuah Profil</vt:lpstr>
      <vt:lpstr>Sektor Usaha Kecil</vt:lpstr>
      <vt:lpstr>Industri yang Menarik Usaha Kecil</vt:lpstr>
      <vt:lpstr>Orang-orang di dalam usaha kecil : pelaku wirausaha</vt:lpstr>
      <vt:lpstr>Karakteristik Pelaku Wirausaha</vt:lpstr>
      <vt:lpstr>Faktor-Faktor Personal Lain</vt:lpstr>
      <vt:lpstr>Motivasi</vt:lpstr>
      <vt:lpstr>Wanita sebagai Pemilik Usaha Kecil</vt:lpstr>
      <vt:lpstr>Remaja sebagai Pemilik Usaha Kecil</vt:lpstr>
      <vt:lpstr>PowerPoint Presentation</vt:lpstr>
      <vt:lpstr>Mengapa Beberapa Perilaku Wirausaha dan Usaha Kecil Gagal?</vt:lpstr>
      <vt:lpstr>Pentingnya Usaha Kecil dalam Ekonomi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Usaha kecil, kewirausahaan, dan waralaba</dc:title>
  <dc:creator>Fitri</dc:creator>
  <cp:lastModifiedBy>Fitri</cp:lastModifiedBy>
  <cp:revision>2</cp:revision>
  <dcterms:modified xsi:type="dcterms:W3CDTF">2018-10-12T06:43:57Z</dcterms:modified>
</cp:coreProperties>
</file>