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3018" y="560916"/>
            <a:ext cx="9292442" cy="1765462"/>
          </a:xfrm>
        </p:spPr>
        <p:txBody>
          <a:bodyPr>
            <a:noAutofit/>
          </a:bodyPr>
          <a:lstStyle/>
          <a:p>
            <a:pPr algn="ctr"/>
            <a:r>
              <a:rPr lang="id-ID" sz="5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ETIKA DAN TANGGUNG JAWAB SOSIAL</a:t>
            </a:r>
            <a:endParaRPr lang="id-ID" sz="5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993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35" y="622030"/>
            <a:ext cx="11519065" cy="578261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d-ID" sz="3900" b="1" dirty="0" smtClean="0"/>
              <a:t>EVOLUSI TANGGUNG JAWAB SOSIAL DALAM BISNIS</a:t>
            </a:r>
            <a:endParaRPr lang="en-US" sz="3900" b="1" dirty="0" smtClean="0"/>
          </a:p>
          <a:p>
            <a:pPr marL="0" indent="0" algn="ctr">
              <a:buNone/>
            </a:pPr>
            <a:endParaRPr lang="id-ID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/>
              <a:t>Evolusi sejarah dari tanggung jawab sosial</a:t>
            </a:r>
          </a:p>
          <a:p>
            <a:r>
              <a:rPr lang="id-ID" sz="2800" dirty="0"/>
              <a:t>K</a:t>
            </a:r>
            <a:r>
              <a:rPr lang="id-ID" sz="2800" dirty="0" smtClean="0"/>
              <a:t>onsumen umumnya tunduk pada doktrin </a:t>
            </a:r>
            <a:r>
              <a:rPr lang="id-ID" sz="2800" i="1" dirty="0" smtClean="0"/>
              <a:t>caveat emptor</a:t>
            </a:r>
          </a:p>
          <a:p>
            <a:r>
              <a:rPr lang="id-ID" sz="2800" dirty="0" smtClean="0"/>
              <a:t>Pemerintah menjadi terlibat dalam kegiatan sehari-hari bisnis hanya dalam kasus-kasus pelecehan yang jelas terjadi dari sistem pasar bebas.</a:t>
            </a:r>
          </a:p>
          <a:p>
            <a:r>
              <a:rPr lang="id-ID" sz="2800" dirty="0" smtClean="0"/>
              <a:t>Runtuhnya pasar saham pada 29 oktober 1929 memicu depresi besar dan tahun-tahun masalah ekonomi mengerikan bagi Amerika Serikat.</a:t>
            </a:r>
          </a:p>
          <a:p>
            <a:r>
              <a:rPr lang="id-ID" sz="2800" dirty="0" smtClean="0"/>
              <a:t>Setelah Franklin D. Roosevelt menjadi presiden pada 1933, pemerintah mengeluarkan undang-undang untuk memperbaiki apa yang banyak dilihat sebagai pelanggaran monopoli bisnis besar, dan memberikan pelayanan sosial berbagai individu. 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34130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27512"/>
            <a:ext cx="10820400" cy="943630"/>
          </a:xfrm>
        </p:spPr>
        <p:txBody>
          <a:bodyPr>
            <a:normAutofit fontScale="90000"/>
          </a:bodyPr>
          <a:lstStyle/>
          <a:p>
            <a:r>
              <a:rPr lang="id-ID" dirty="0"/>
              <a:t/>
            </a:r>
            <a:br>
              <a:rPr lang="id-ID" dirty="0"/>
            </a:br>
            <a:r>
              <a:rPr lang="id-ID" b="1" dirty="0" smtClean="0"/>
              <a:t>tiga pandangan tanggung jawab sosial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918" y="4801193"/>
            <a:ext cx="10820400" cy="219931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Model ekonomi</a:t>
            </a:r>
          </a:p>
          <a:p>
            <a:r>
              <a:rPr lang="id-ID" sz="2400" dirty="0" smtClean="0"/>
              <a:t>Model sosial ekonomi</a:t>
            </a:r>
          </a:p>
          <a:p>
            <a:r>
              <a:rPr lang="id-ID" sz="2400" dirty="0" smtClean="0"/>
              <a:t>Pro dan kontra tanggung jawab sosial</a:t>
            </a:r>
          </a:p>
        </p:txBody>
      </p:sp>
    </p:spTree>
    <p:extLst>
      <p:ext uri="{BB962C8B-B14F-4D97-AF65-F5344CB8AC3E}">
        <p14:creationId xmlns:p14="http://schemas.microsoft.com/office/powerpoint/2010/main" val="17939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59" y="1474046"/>
            <a:ext cx="11323163" cy="4597757"/>
          </a:xfrm>
        </p:spPr>
        <p:txBody>
          <a:bodyPr/>
          <a:lstStyle/>
          <a:p>
            <a:r>
              <a:rPr lang="id-ID" sz="3000" dirty="0" smtClean="0"/>
              <a:t>Argumen mendukung peningkatan tanggung jawab sosial</a:t>
            </a:r>
          </a:p>
          <a:p>
            <a:pPr marL="0" indent="0">
              <a:buNone/>
            </a:pPr>
            <a:r>
              <a:rPr lang="id-ID" dirty="0" smtClean="0"/>
              <a:t>Pendukung model sosial ekonomi menjelaskan bahwa bisnis harus melakukan lebih dari sekedar mencari keuntungan </a:t>
            </a:r>
            <a:endParaRPr lang="en-US" dirty="0" smtClean="0"/>
          </a:p>
          <a:p>
            <a:pPr marL="0" indent="0">
              <a:buNone/>
            </a:pPr>
            <a:endParaRPr lang="id-ID" dirty="0" smtClean="0"/>
          </a:p>
          <a:p>
            <a:r>
              <a:rPr lang="id-ID" sz="3000" dirty="0" smtClean="0"/>
              <a:t>Argumen menentang peningkatan tanggung jawab sosial</a:t>
            </a:r>
          </a:p>
          <a:p>
            <a:pPr marL="0" indent="0">
              <a:buNone/>
            </a:pPr>
            <a:r>
              <a:rPr lang="id-ID" dirty="0" smtClean="0"/>
              <a:t>Para penentang berpendapat bahwa bisnis harus melakukan apa yang terbaik, yaitu mendapatkan laba dengan memproduksi dan memasarkan produk yang diinginkan orang</a:t>
            </a:r>
          </a:p>
          <a:p>
            <a:pPr marL="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45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4259"/>
            <a:ext cx="5509161" cy="425374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id-ID" sz="2400" dirty="0" smtClean="0"/>
              <a:t>Enam Hak Dasar Konsumen</a:t>
            </a:r>
          </a:p>
          <a:p>
            <a:r>
              <a:rPr lang="id-ID" sz="2400" dirty="0" smtClean="0"/>
              <a:t>Hak atas Rasa Aman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d-ID" sz="2400" dirty="0" smtClean="0"/>
              <a:t>tindakan korektif bisa mahal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d-ID" sz="2400" dirty="0" smtClean="0"/>
              <a:t>Meningkatnya jumlah tuntutan hukum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d-ID" sz="2400" dirty="0" smtClean="0"/>
              <a:t>Permintaan konsumen</a:t>
            </a:r>
          </a:p>
          <a:p>
            <a:r>
              <a:rPr lang="id-ID" sz="2400" dirty="0" smtClean="0"/>
              <a:t>Hak Diberi Informasi</a:t>
            </a:r>
          </a:p>
          <a:p>
            <a:r>
              <a:rPr lang="id-ID" sz="2400" dirty="0" smtClean="0"/>
              <a:t>Hak Memilih</a:t>
            </a:r>
          </a:p>
          <a:p>
            <a:r>
              <a:rPr lang="id-ID" sz="2400" dirty="0" smtClean="0"/>
              <a:t>Hak Didengar</a:t>
            </a:r>
          </a:p>
          <a:p>
            <a:r>
              <a:rPr lang="id-ID" sz="2400" dirty="0" smtClean="0"/>
              <a:t>Hak Tambahan Konsumen</a:t>
            </a:r>
            <a:endParaRPr lang="id-ID" sz="2400" dirty="0"/>
          </a:p>
        </p:txBody>
      </p:sp>
      <p:sp>
        <p:nvSpPr>
          <p:cNvPr id="4" name="Rectangle 3"/>
          <p:cNvSpPr/>
          <p:nvPr/>
        </p:nvSpPr>
        <p:spPr>
          <a:xfrm>
            <a:off x="6752690" y="0"/>
            <a:ext cx="5439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KONSUMERISME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81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61" y="225631"/>
            <a:ext cx="10831132" cy="977582"/>
          </a:xfrm>
        </p:spPr>
        <p:txBody>
          <a:bodyPr/>
          <a:lstStyle/>
          <a:p>
            <a:pPr algn="ctr"/>
            <a:r>
              <a:rPr lang="id-ID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TANTANGAN UTAMA DARI KONSUMERISME</a:t>
            </a:r>
            <a:endParaRPr lang="id-ID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2254772"/>
            <a:ext cx="10820400" cy="402412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d-ID" sz="2400" dirty="0" smtClean="0">
                <a:solidFill>
                  <a:schemeClr val="tx1"/>
                </a:solidFill>
                <a:latin typeface="Arial Rounded MT Bold" pitchFamily="34" charset="0"/>
              </a:rPr>
              <a:t>Kekuatan utama dalam konsumerisme adalah advokat individu dan organisasi konsumen, program pendidikan konsumen, dan undang – undang konsumen</a:t>
            </a:r>
          </a:p>
          <a:p>
            <a:r>
              <a:rPr lang="id-ID" sz="2400" dirty="0" smtClean="0">
                <a:solidFill>
                  <a:schemeClr val="tx1"/>
                </a:solidFill>
                <a:latin typeface="Arial Rounded MT Bold" pitchFamily="34" charset="0"/>
              </a:rPr>
              <a:t>Beberapa advokat dan organisasi konsumen mendorong konsumen untuk memboikot produk dan bisnis yang mereka tolak</a:t>
            </a:r>
          </a:p>
          <a:p>
            <a:r>
              <a:rPr lang="id-ID" sz="2400" dirty="0" smtClean="0">
                <a:solidFill>
                  <a:schemeClr val="tx1"/>
                </a:solidFill>
                <a:latin typeface="Arial Rounded MT Bold" pitchFamily="34" charset="0"/>
              </a:rPr>
              <a:t>Mendidik konsumen untuk mengambil keputusan pembelian lebih bijaksana mungkin termasuk salah satu pencapaian terbaik konsumerisme</a:t>
            </a:r>
          </a:p>
          <a:p>
            <a:r>
              <a:rPr lang="id-ID" sz="2400" dirty="0" smtClean="0">
                <a:solidFill>
                  <a:schemeClr val="tx1"/>
                </a:solidFill>
                <a:latin typeface="Arial Rounded MT Bold" pitchFamily="34" charset="0"/>
              </a:rPr>
              <a:t>Manajer tahu bawa penanganan yang tidak tepat dari keluhan konsumen dapat mengakibatkan kehilangan penjualan, publisitas buruk, dan tuntutan hukum</a:t>
            </a:r>
          </a:p>
          <a:p>
            <a:endParaRPr lang="id-ID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678" y="2455817"/>
            <a:ext cx="10820400" cy="32680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id-ID" dirty="0" smtClean="0"/>
              <a:t>Minoritas adalah kelompok ras, agama, politik, nasional, atau kelompok tertentu yang dianggap berbeda dari kelompok mayoritas dan sering mendapatkan perlakuan kurang baik</a:t>
            </a:r>
          </a:p>
          <a:p>
            <a:r>
              <a:rPr lang="id-ID" dirty="0" smtClean="0"/>
              <a:t>Pengangguran inti adalah pekerja dengan pendidikan rendah atau pelatihan kejuruan dan sejarah panjang pengangguran</a:t>
            </a:r>
          </a:p>
          <a:p>
            <a:r>
              <a:rPr lang="id-ID" dirty="0" smtClean="0"/>
              <a:t>Aliansi nasional bisnis adalah sebuah program bisnis bersama pemerintah untuk melatih para penganggur inti</a:t>
            </a:r>
          </a:p>
          <a:p>
            <a:r>
              <a:rPr lang="id-ID" dirty="0" smtClean="0"/>
              <a:t>Polusi adalah pencemaran air, udara, atau tanah melalui tindakan orang dalam masyarakat industri</a:t>
            </a: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2255307" y="283512"/>
            <a:ext cx="815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PRAKTIK TENAGA KERJA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0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842"/>
            <a:ext cx="10820400" cy="986316"/>
          </a:xfrm>
        </p:spPr>
        <p:txBody>
          <a:bodyPr/>
          <a:lstStyle/>
          <a:p>
            <a:pPr algn="ctr"/>
            <a:r>
              <a:rPr lang="id-ID" b="1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KEPEDULIAN TERHADAP LINGKUNGAN</a:t>
            </a:r>
            <a:endParaRPr lang="id-ID" b="1" cap="none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2740825"/>
            <a:ext cx="11507190" cy="3624350"/>
          </a:xfrm>
        </p:spPr>
        <p:txBody>
          <a:bodyPr>
            <a:normAutofit/>
          </a:bodyPr>
          <a:lstStyle/>
          <a:p>
            <a:r>
              <a:rPr lang="id-ID" sz="3600" dirty="0" smtClean="0"/>
              <a:t>Pengaruh peraturan lingkungan</a:t>
            </a:r>
          </a:p>
          <a:p>
            <a:pPr marL="0" indent="0">
              <a:buNone/>
            </a:pPr>
            <a:r>
              <a:rPr lang="id-ID" sz="2800" dirty="0" smtClean="0"/>
              <a:t>Pemilik dan manajer lainnya mengganggap bahwa standar lingkungan terlalu ketat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d-ID" sz="2800" dirty="0" smtClean="0"/>
              <a:t>Polusi air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d-ID" sz="2800" dirty="0" smtClean="0"/>
              <a:t>Polusi udara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d-ID" sz="2800" dirty="0" smtClean="0"/>
              <a:t>Polusi tanah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d-ID" sz="2800" dirty="0" smtClean="0"/>
              <a:t>Polusi suara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28362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4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9" y="4963886"/>
            <a:ext cx="11507172" cy="1591293"/>
          </a:xfrm>
        </p:spPr>
        <p:txBody>
          <a:bodyPr>
            <a:noAutofit/>
          </a:bodyPr>
          <a:lstStyle/>
          <a:p>
            <a:pPr algn="just"/>
            <a:r>
              <a:rPr lang="id-ID" sz="2800" b="1" dirty="0" smtClean="0">
                <a:solidFill>
                  <a:schemeClr val="bg1"/>
                </a:solidFill>
              </a:rPr>
              <a:t>Uang pajak harus digunakan untuk pembersihan lingkungan dan menjaganya agar tetap bersih. Mereka beralasan bahwa bisnis bukanlah satu-satunya sumber pencemaran, sehingga bisnis bukanlah satu-satunya sumber pencemaran.  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513" y="236010"/>
            <a:ext cx="112389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SIAPA</a:t>
            </a:r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</a:t>
            </a:r>
            <a:r>
              <a:rPr lang="id-ID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AH YANG HARUS MEMBAYAR UNTUK </a:t>
            </a:r>
            <a:endParaRPr lang="en-US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id-ID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MEMBERSIHKAN LINGKUNGAN?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94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555" y="360612"/>
            <a:ext cx="8348353" cy="1293028"/>
          </a:xfrm>
        </p:spPr>
        <p:txBody>
          <a:bodyPr>
            <a:noAutofit/>
          </a:bodyPr>
          <a:lstStyle/>
          <a:p>
            <a:pPr algn="ctr"/>
            <a:r>
              <a:rPr lang="id-ID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MENERAPKAN PROGRAM TANGGUNG JAWAB SOSIAL</a:t>
            </a:r>
            <a:endParaRPr lang="id-ID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665" y="4557752"/>
            <a:ext cx="10820400" cy="2056806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d-ID" sz="2800" b="1" dirty="0" smtClean="0">
                <a:solidFill>
                  <a:schemeClr val="bg1"/>
                </a:solidFill>
              </a:rPr>
              <a:t>Membangun sebuah program tanggung jawab sosial</a:t>
            </a:r>
          </a:p>
          <a:p>
            <a:r>
              <a:rPr lang="id-ID" sz="2800" b="1" dirty="0" smtClean="0">
                <a:solidFill>
                  <a:schemeClr val="bg1"/>
                </a:solidFill>
              </a:rPr>
              <a:t>Komitmen eksekutif puncak’perencanaan</a:t>
            </a:r>
          </a:p>
          <a:p>
            <a:r>
              <a:rPr lang="id-ID" sz="2800" b="1" dirty="0" smtClean="0">
                <a:solidFill>
                  <a:schemeClr val="bg1"/>
                </a:solidFill>
              </a:rPr>
              <a:t>Penunjukkan direktur</a:t>
            </a:r>
          </a:p>
          <a:p>
            <a:r>
              <a:rPr lang="id-ID" sz="2800" b="1" dirty="0" smtClean="0">
                <a:solidFill>
                  <a:schemeClr val="bg1"/>
                </a:solidFill>
              </a:rPr>
              <a:t>Audit sosial</a:t>
            </a:r>
            <a:endParaRPr lang="id-ID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608" y="12310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id-ID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Pendanaan program</a:t>
            </a:r>
            <a:endParaRPr lang="id-ID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00" y="1254501"/>
            <a:ext cx="11652664" cy="313746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b="1" dirty="0" smtClean="0">
                <a:solidFill>
                  <a:schemeClr val="bg1"/>
                </a:solidFill>
              </a:rPr>
              <a:t>Meningkatkan tanggung jawab sosial harus dibiayai. Pendanaan dapat berasal dari tiga sumber, yaitu: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d-ID" sz="2800" b="1" dirty="0" smtClean="0">
                <a:solidFill>
                  <a:schemeClr val="bg1"/>
                </a:solidFill>
              </a:rPr>
              <a:t>1. </a:t>
            </a:r>
            <a:r>
              <a:rPr lang="en-US" sz="2800" b="1" dirty="0" smtClean="0">
                <a:solidFill>
                  <a:schemeClr val="bg1"/>
                </a:solidFill>
              </a:rPr>
              <a:t>M</a:t>
            </a:r>
            <a:r>
              <a:rPr lang="id-ID" sz="2800" b="1" dirty="0" smtClean="0">
                <a:solidFill>
                  <a:schemeClr val="bg1"/>
                </a:solidFill>
              </a:rPr>
              <a:t>anajemen</a:t>
            </a:r>
          </a:p>
          <a:p>
            <a:pPr marL="0" indent="0">
              <a:buNone/>
            </a:pPr>
            <a:r>
              <a:rPr lang="id-ID" sz="2800" b="1" dirty="0" smtClean="0">
                <a:solidFill>
                  <a:schemeClr val="bg1"/>
                </a:solidFill>
              </a:rPr>
              <a:t>2. Korporasi</a:t>
            </a:r>
          </a:p>
          <a:p>
            <a:pPr marL="0" indent="0">
              <a:buNone/>
            </a:pPr>
            <a:r>
              <a:rPr lang="id-ID" sz="2800" b="1" dirty="0" smtClean="0">
                <a:solidFill>
                  <a:schemeClr val="bg1"/>
                </a:solidFill>
              </a:rPr>
              <a:t>3. </a:t>
            </a:r>
            <a:r>
              <a:rPr lang="id-ID" sz="2800" b="1" dirty="0" smtClean="0">
                <a:solidFill>
                  <a:schemeClr val="bg1"/>
                </a:solidFill>
              </a:rPr>
              <a:t>Pemerintah</a:t>
            </a:r>
            <a:endParaRPr lang="id-ID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5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114" y="6190606"/>
            <a:ext cx="10061368" cy="66739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P</a:t>
            </a:r>
            <a:r>
              <a:rPr lang="id-ID" sz="3600" dirty="0" smtClean="0"/>
              <a:t>enerapan standar moral untuk situasi bisnis.</a:t>
            </a:r>
            <a:endParaRPr lang="id-ID" sz="3600" dirty="0"/>
          </a:p>
        </p:txBody>
      </p:sp>
      <p:sp>
        <p:nvSpPr>
          <p:cNvPr id="4" name="Rectangle 3"/>
          <p:cNvSpPr/>
          <p:nvPr/>
        </p:nvSpPr>
        <p:spPr>
          <a:xfrm>
            <a:off x="2587465" y="295387"/>
            <a:ext cx="7016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DEFINISI ETIKA BISNIS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6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404" y="533185"/>
            <a:ext cx="11028289" cy="5880493"/>
          </a:xfrm>
        </p:spPr>
        <p:txBody>
          <a:bodyPr/>
          <a:lstStyle/>
          <a:p>
            <a:pPr marL="0" indent="0">
              <a:buNone/>
            </a:pPr>
            <a:r>
              <a:rPr lang="id-ID" b="1" dirty="0" smtClean="0">
                <a:solidFill>
                  <a:schemeClr val="bg1"/>
                </a:solidFill>
              </a:rPr>
              <a:t>ISU-ISU ETIKA</a:t>
            </a:r>
          </a:p>
          <a:p>
            <a:pPr>
              <a:lnSpc>
                <a:spcPct val="100000"/>
              </a:lnSpc>
            </a:pPr>
            <a:r>
              <a:rPr lang="id-ID" dirty="0" smtClean="0">
                <a:solidFill>
                  <a:schemeClr val="bg1"/>
                </a:solidFill>
              </a:rPr>
              <a:t>Isu-isu etika sering muncul dari hubungan bisnis dengan investor, pelanggan, karyawan, kreditor, atau pesaing.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d-ID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d-ID" b="1" dirty="0" smtClean="0">
                <a:solidFill>
                  <a:schemeClr val="bg1"/>
                </a:solidFill>
              </a:rPr>
              <a:t>KEADILAN DAN KEJUJURAN</a:t>
            </a:r>
          </a:p>
          <a:p>
            <a:pPr>
              <a:lnSpc>
                <a:spcPct val="100000"/>
              </a:lnSpc>
            </a:pPr>
            <a:r>
              <a:rPr lang="id-ID" dirty="0" smtClean="0">
                <a:solidFill>
                  <a:schemeClr val="bg1"/>
                </a:solidFill>
              </a:rPr>
              <a:t>Selain mematuhi semua hukum dan peraturan, pengusaha diharapkan untuk menahan diri dari perbuatan disengaja seperti, penipuan, penyelewengan, atau mengintimidasi orang lain.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HUBUNGAN ORGANISASIONAL</a:t>
            </a:r>
          </a:p>
          <a:p>
            <a:r>
              <a:rPr lang="id-ID" dirty="0">
                <a:solidFill>
                  <a:schemeClr val="bg1"/>
                </a:solidFill>
              </a:rPr>
              <a:t>Hubungan dengan pelanggan dan rekan kerja sering menciptakan masalah etika.</a:t>
            </a:r>
          </a:p>
          <a:p>
            <a:pPr>
              <a:lnSpc>
                <a:spcPct val="100000"/>
              </a:lnSpc>
            </a:pPr>
            <a:endParaRPr lang="id-ID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2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66670"/>
            <a:ext cx="10820400" cy="5652015"/>
          </a:xfrm>
        </p:spPr>
        <p:txBody>
          <a:bodyPr/>
          <a:lstStyle/>
          <a:p>
            <a:pPr marL="0" indent="0">
              <a:buNone/>
            </a:pPr>
            <a:r>
              <a:rPr lang="id-ID" b="1" dirty="0" smtClean="0">
                <a:solidFill>
                  <a:schemeClr val="bg1"/>
                </a:solidFill>
              </a:rPr>
              <a:t>KONFLIK KEPENTINGAN </a:t>
            </a:r>
          </a:p>
          <a:p>
            <a:r>
              <a:rPr lang="id-ID" dirty="0" smtClean="0">
                <a:solidFill>
                  <a:schemeClr val="bg1"/>
                </a:solidFill>
              </a:rPr>
              <a:t>Terjadi ketika seorang pelaku bisnis mengambil keuntungan dari situasi untuk kepentingan pribadinya sendiri dan bukan untuk kepentingan pemberi kerja.</a:t>
            </a:r>
          </a:p>
          <a:p>
            <a:pPr marL="0" indent="0">
              <a:buNone/>
            </a:pPr>
            <a:endParaRPr lang="id-ID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d-ID" b="1" dirty="0" smtClean="0">
                <a:solidFill>
                  <a:schemeClr val="bg1"/>
                </a:solidFill>
              </a:rPr>
              <a:t>KOMUNIKASI</a:t>
            </a:r>
          </a:p>
          <a:p>
            <a:r>
              <a:rPr lang="id-ID" dirty="0" smtClean="0">
                <a:solidFill>
                  <a:schemeClr val="bg1"/>
                </a:solidFill>
              </a:rPr>
              <a:t>Komunikasi bisnis, terutama pengiklanan, dapat menimbulkan pertanyaan etis.</a:t>
            </a:r>
          </a:p>
        </p:txBody>
      </p:sp>
    </p:spTree>
    <p:extLst>
      <p:ext uri="{BB962C8B-B14F-4D97-AF65-F5344CB8AC3E}">
        <p14:creationId xmlns:p14="http://schemas.microsoft.com/office/powerpoint/2010/main" val="15335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23" y="2688506"/>
            <a:ext cx="9877232" cy="1774067"/>
          </a:xfrm>
        </p:spPr>
        <p:txBody>
          <a:bodyPr>
            <a:noAutofit/>
          </a:bodyPr>
          <a:lstStyle/>
          <a:p>
            <a:pPr algn="ctr"/>
            <a:r>
              <a:rPr lang="id-ID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FAKTOR-FAKTOR YANG MEMENGARUHI PERILAKU ETIS</a:t>
            </a:r>
            <a:endParaRPr lang="id-ID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55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5" y="1203760"/>
            <a:ext cx="11637819" cy="1293028"/>
          </a:xfrm>
        </p:spPr>
        <p:txBody>
          <a:bodyPr/>
          <a:lstStyle/>
          <a:p>
            <a:pPr algn="ctr"/>
            <a:r>
              <a:rPr lang="id-ID" dirty="0" smtClean="0"/>
              <a:t>1. Faktor individu yang memengaruhi perilaku etis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298" y="2610198"/>
            <a:ext cx="10820400" cy="1427414"/>
          </a:xfrm>
        </p:spPr>
        <p:txBody>
          <a:bodyPr>
            <a:normAutofit/>
          </a:bodyPr>
          <a:lstStyle/>
          <a:p>
            <a:r>
              <a:rPr lang="id-ID" sz="2500" dirty="0" smtClean="0"/>
              <a:t>Pengetahuan individu tentang sebuah isu</a:t>
            </a:r>
          </a:p>
          <a:p>
            <a:r>
              <a:rPr lang="id-ID" sz="2500" dirty="0" smtClean="0"/>
              <a:t>Nilai-nilai pribadi</a:t>
            </a:r>
          </a:p>
          <a:p>
            <a:r>
              <a:rPr lang="id-ID" sz="2500" dirty="0" smtClean="0"/>
              <a:t>Tujuan pribadi</a:t>
            </a:r>
            <a:endParaRPr lang="id-ID" sz="2500" dirty="0"/>
          </a:p>
        </p:txBody>
      </p:sp>
      <p:sp>
        <p:nvSpPr>
          <p:cNvPr id="4" name="Rectangle 3"/>
          <p:cNvSpPr/>
          <p:nvPr/>
        </p:nvSpPr>
        <p:spPr>
          <a:xfrm>
            <a:off x="831273" y="4144488"/>
            <a:ext cx="6650182" cy="117565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TINGKAT PERILAKU ETIS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831273" y="4955968"/>
            <a:ext cx="2018805" cy="1163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Faktor</a:t>
            </a:r>
            <a:r>
              <a:rPr lang="en-US" dirty="0" smtClean="0"/>
              <a:t> Individual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956957" y="4955968"/>
            <a:ext cx="2066305" cy="1163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Sosial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165766" y="4955968"/>
            <a:ext cx="2315689" cy="1163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Kesempatan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47078" y="6150229"/>
            <a:ext cx="46185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PERILAKU ETIS DALAM ORGANISASI</a:t>
            </a:r>
            <a:endParaRPr lang="en-US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6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3755"/>
            <a:ext cx="12017828" cy="1293028"/>
          </a:xfrm>
        </p:spPr>
        <p:txBody>
          <a:bodyPr>
            <a:normAutofit/>
          </a:bodyPr>
          <a:lstStyle/>
          <a:p>
            <a:pPr algn="ctr"/>
            <a:r>
              <a:rPr lang="id-ID" sz="3600" dirty="0" smtClean="0"/>
              <a:t>2. faktor-faktor sosial yang memengaruhi etiS</a:t>
            </a:r>
            <a:endParaRPr lang="id-ID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74" y="2432067"/>
            <a:ext cx="10820400" cy="4024125"/>
          </a:xfrm>
        </p:spPr>
        <p:txBody>
          <a:bodyPr>
            <a:normAutofit/>
          </a:bodyPr>
          <a:lstStyle/>
          <a:p>
            <a:r>
              <a:rPr lang="id-ID" sz="2500" dirty="0" smtClean="0"/>
              <a:t>Norma-norma budaya</a:t>
            </a:r>
          </a:p>
          <a:p>
            <a:r>
              <a:rPr lang="id-ID" sz="2500" dirty="0" smtClean="0"/>
              <a:t>Rekan kerja</a:t>
            </a:r>
          </a:p>
          <a:p>
            <a:r>
              <a:rPr lang="id-ID" sz="2500" dirty="0" smtClean="0"/>
              <a:t>Orang lain yang berpengaruh</a:t>
            </a:r>
          </a:p>
          <a:p>
            <a:r>
              <a:rPr lang="id-ID" sz="2500" dirty="0" smtClean="0"/>
              <a:t>Penggunaan internet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193030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17" y="1310638"/>
            <a:ext cx="11652662" cy="1293028"/>
          </a:xfrm>
        </p:spPr>
        <p:txBody>
          <a:bodyPr/>
          <a:lstStyle/>
          <a:p>
            <a:pPr algn="ctr"/>
            <a:r>
              <a:rPr lang="id-ID" dirty="0" smtClean="0"/>
              <a:t>3. Faktor “peluang” yang memengaruhi etika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673" y="2966457"/>
            <a:ext cx="10820400" cy="1569918"/>
          </a:xfrm>
        </p:spPr>
        <p:txBody>
          <a:bodyPr>
            <a:normAutofit/>
          </a:bodyPr>
          <a:lstStyle/>
          <a:p>
            <a:r>
              <a:rPr lang="id-ID" sz="2500" dirty="0" smtClean="0"/>
              <a:t>Adanya peluang</a:t>
            </a:r>
          </a:p>
          <a:p>
            <a:r>
              <a:rPr lang="id-ID" sz="2500" dirty="0" smtClean="0"/>
              <a:t>Kode etik</a:t>
            </a:r>
          </a:p>
          <a:p>
            <a:r>
              <a:rPr lang="id-ID" sz="2500" dirty="0" smtClean="0"/>
              <a:t>Penegakan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7547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86244"/>
            <a:ext cx="10820400" cy="1293028"/>
          </a:xfrm>
        </p:spPr>
        <p:txBody>
          <a:bodyPr/>
          <a:lstStyle/>
          <a:p>
            <a:pPr algn="ctr"/>
            <a:r>
              <a:rPr lang="id-ID" b="1" dirty="0" smtClean="0"/>
              <a:t>Mendorong perilaku etis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id-ID" sz="2400" dirty="0" smtClean="0"/>
              <a:t>Peran Pemerintah dalam Mendorong Perilaku Etik</a:t>
            </a:r>
          </a:p>
          <a:p>
            <a:r>
              <a:rPr lang="id-ID" sz="2400" dirty="0" smtClean="0"/>
              <a:t>Memperketan regulasi</a:t>
            </a:r>
            <a:endParaRPr lang="id-ID" sz="2400" dirty="0"/>
          </a:p>
          <a:p>
            <a:pPr marL="457200" indent="-457200">
              <a:buAutoNum type="arabicPeriod" startAt="2"/>
            </a:pPr>
            <a:r>
              <a:rPr lang="id-ID" sz="2400" dirty="0" smtClean="0"/>
              <a:t>Peran Asosiasi Perdagangan dalam Mendorong Perilaku Etis</a:t>
            </a:r>
          </a:p>
          <a:p>
            <a:pPr marL="0" indent="0">
              <a:buNone/>
            </a:pPr>
            <a:r>
              <a:rPr lang="id-ID" sz="2400" dirty="0"/>
              <a:t>3. </a:t>
            </a:r>
            <a:r>
              <a:rPr lang="id-ID" sz="2400" dirty="0" smtClean="0"/>
              <a:t>  Peran </a:t>
            </a:r>
            <a:r>
              <a:rPr lang="id-ID" sz="2400" dirty="0"/>
              <a:t>Perusahaan Swasta dalam Mendorong Etika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dirty="0"/>
              <a:t>Kode etis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dirty="0"/>
              <a:t>Whistle-blowing</a:t>
            </a:r>
          </a:p>
          <a:p>
            <a:pPr marL="0" indent="0">
              <a:buNone/>
            </a:pPr>
            <a:endParaRPr lang="id-ID" dirty="0" smtClean="0"/>
          </a:p>
        </p:txBody>
      </p:sp>
    </p:spTree>
    <p:extLst>
      <p:ext uri="{BB962C8B-B14F-4D97-AF65-F5344CB8AC3E}">
        <p14:creationId xmlns:p14="http://schemas.microsoft.com/office/powerpoint/2010/main" val="17109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471</TotalTime>
  <Words>640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Rounded MT Bold</vt:lpstr>
      <vt:lpstr>Century Gothic</vt:lpstr>
      <vt:lpstr>Courier New</vt:lpstr>
      <vt:lpstr>Wingdings</vt:lpstr>
      <vt:lpstr>Vapor Trail</vt:lpstr>
      <vt:lpstr>ETIKA DAN TANGGUNG JAWAB SOSIAL</vt:lpstr>
      <vt:lpstr>PowerPoint Presentation</vt:lpstr>
      <vt:lpstr>PowerPoint Presentation</vt:lpstr>
      <vt:lpstr>PowerPoint Presentation</vt:lpstr>
      <vt:lpstr>FAKTOR-FAKTOR YANG MEMENGARUHI PERILAKU ETIS</vt:lpstr>
      <vt:lpstr>1. Faktor individu yang memengaruhi perilaku etis</vt:lpstr>
      <vt:lpstr>2. faktor-faktor sosial yang memengaruhi etiS</vt:lpstr>
      <vt:lpstr>3. Faktor “peluang” yang memengaruhi etika</vt:lpstr>
      <vt:lpstr>Mendorong perilaku etis</vt:lpstr>
      <vt:lpstr>PowerPoint Presentation</vt:lpstr>
      <vt:lpstr> tiga pandangan tanggung jawab sosial</vt:lpstr>
      <vt:lpstr>PowerPoint Presentation</vt:lpstr>
      <vt:lpstr>PowerPoint Presentation</vt:lpstr>
      <vt:lpstr>TANTANGAN UTAMA DARI KONSUMERISME</vt:lpstr>
      <vt:lpstr>PowerPoint Presentation</vt:lpstr>
      <vt:lpstr>KEPEDULIAN TERHADAP LINGKUNGAN</vt:lpstr>
      <vt:lpstr>PowerPoint Presentation</vt:lpstr>
      <vt:lpstr>MENERAPKAN PROGRAM TANGGUNG JAWAB SOSIAL</vt:lpstr>
      <vt:lpstr>Pendanaan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Etika dan tanggung jawab sosial</dc:title>
  <dc:creator>Indah Rosalia</dc:creator>
  <cp:lastModifiedBy>Fitri</cp:lastModifiedBy>
  <cp:revision>31</cp:revision>
  <dcterms:created xsi:type="dcterms:W3CDTF">2016-09-16T06:27:20Z</dcterms:created>
  <dcterms:modified xsi:type="dcterms:W3CDTF">2019-04-20T05:09:36Z</dcterms:modified>
</cp:coreProperties>
</file>