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258" r:id="rId4"/>
    <p:sldId id="290" r:id="rId5"/>
    <p:sldId id="260" r:id="rId6"/>
    <p:sldId id="261" r:id="rId7"/>
    <p:sldId id="284" r:id="rId8"/>
    <p:sldId id="287" r:id="rId9"/>
    <p:sldId id="291" r:id="rId10"/>
    <p:sldId id="289" r:id="rId11"/>
    <p:sldId id="292" r:id="rId12"/>
    <p:sldId id="293" r:id="rId13"/>
    <p:sldId id="294" r:id="rId14"/>
    <p:sldId id="279" r:id="rId15"/>
  </p:sldIdLst>
  <p:sldSz cx="9144000" cy="5143500" type="screen16x9"/>
  <p:notesSz cx="6858000" cy="9144000"/>
  <p:embeddedFontLst>
    <p:embeddedFont>
      <p:font typeface="Bangers" charset="0"/>
      <p:regular r:id="rId17"/>
    </p:embeddedFont>
    <p:embeddedFont>
      <p:font typeface="Sniglet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3399"/>
    <a:srgbClr val="FF7C80"/>
    <a:srgbClr val="99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B2412E-CC48-4BAB-B0BA-9E0C6FE7BAAB}">
  <a:tblStyle styleId="{9CB2412E-CC48-4BAB-B0BA-9E0C6FE7BA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253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Shape 3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Shape 3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Shape 4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2339752" y="2859782"/>
            <a:ext cx="4720097" cy="1512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3200" dirty="0" smtClean="0"/>
              <a:t>PENGANTAR BISNIS &amp; MANAJEMEN</a:t>
            </a:r>
            <a:br>
              <a:rPr lang="en-US" sz="3200" dirty="0" smtClean="0"/>
            </a:br>
            <a:r>
              <a:rPr lang="en-US" sz="3600" dirty="0" err="1" smtClean="0"/>
              <a:t>biSNIS</a:t>
            </a:r>
            <a:r>
              <a:rPr lang="en-US" sz="3600" dirty="0" smtClean="0"/>
              <a:t> MODEL </a:t>
            </a:r>
            <a:r>
              <a:rPr lang="en-US" sz="3600" dirty="0" smtClean="0"/>
              <a:t>YOU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ko-KR" sz="2400" dirty="0">
                <a:latin typeface="Bangers" charset="0"/>
                <a:cs typeface="Arial" pitchFamily="34" charset="0"/>
              </a:rPr>
              <a:t>NAMA ANGGOTA 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:</a:t>
            </a:r>
            <a:br>
              <a:rPr lang="en-US" altLang="ko-KR" sz="2400" dirty="0" smtClean="0">
                <a:latin typeface="Bangers" charset="0"/>
                <a:cs typeface="Arial" pitchFamily="34" charset="0"/>
              </a:rPr>
            </a:b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muhammad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raihan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azra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(2019011004)</a:t>
            </a:r>
            <a:r>
              <a:rPr lang="en-US" altLang="ko-KR" sz="2400" dirty="0">
                <a:latin typeface="Bangers" charset="0"/>
                <a:cs typeface="Arial" pitchFamily="34" charset="0"/>
              </a:rPr>
              <a:t/>
            </a:r>
            <a:br>
              <a:rPr lang="en-US" altLang="ko-KR" sz="2400" dirty="0">
                <a:latin typeface="Bangers" charset="0"/>
                <a:cs typeface="Arial" pitchFamily="34" charset="0"/>
              </a:rPr>
            </a:b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dhafin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rahman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m.a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(2019011005)</a:t>
            </a:r>
            <a:br>
              <a:rPr lang="en-US" altLang="ko-KR" sz="2400" dirty="0" smtClean="0">
                <a:latin typeface="Bangers" charset="0"/>
                <a:cs typeface="Arial" pitchFamily="34" charset="0"/>
              </a:rPr>
            </a:br>
            <a:r>
              <a:rPr lang="en-US" altLang="ko-KR" sz="2400" dirty="0" smtClean="0">
                <a:latin typeface="Bangers" charset="0"/>
                <a:cs typeface="Arial" pitchFamily="34" charset="0"/>
              </a:rPr>
              <a:t>JONATHAN </a:t>
            </a:r>
            <a:r>
              <a:rPr lang="en-US" altLang="ko-KR" sz="2400" dirty="0">
                <a:latin typeface="Bangers" charset="0"/>
                <a:cs typeface="Arial" pitchFamily="34" charset="0"/>
              </a:rPr>
              <a:t>SUSANTO (2019011020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)</a:t>
            </a:r>
            <a:br>
              <a:rPr lang="en-US" altLang="ko-KR" sz="2400" dirty="0" smtClean="0">
                <a:latin typeface="Bangers" charset="0"/>
                <a:cs typeface="Arial" pitchFamily="34" charset="0"/>
              </a:rPr>
            </a:b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reinhard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y </a:t>
            </a:r>
            <a:r>
              <a:rPr lang="en-US" altLang="ko-KR" sz="2400" dirty="0" err="1" smtClean="0">
                <a:latin typeface="Bangers" charset="0"/>
                <a:cs typeface="Arial" pitchFamily="34" charset="0"/>
              </a:rPr>
              <a:t>wijaya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> (2019011022)</a:t>
            </a:r>
            <a:r>
              <a:rPr lang="en-US" altLang="ko-KR" sz="2400" dirty="0" smtClean="0">
                <a:latin typeface="Bangers" charset="0"/>
                <a:cs typeface="Arial" pitchFamily="34" charset="0"/>
              </a:rPr>
              <a:t/>
            </a:r>
            <a:br>
              <a:rPr lang="en-US" altLang="ko-KR" sz="2400" dirty="0" smtClean="0">
                <a:latin typeface="Bangers" charset="0"/>
                <a:cs typeface="Arial" pitchFamily="34" charset="0"/>
              </a:rPr>
            </a:br>
            <a:r>
              <a:rPr lang="en-US" altLang="ko-KR" sz="2400" dirty="0">
                <a:latin typeface="Bangers" charset="0"/>
                <a:cs typeface="Arial" pitchFamily="34" charset="0"/>
              </a:rPr>
              <a:t/>
            </a:r>
            <a:br>
              <a:rPr lang="en-US" altLang="ko-KR" sz="2400" dirty="0">
                <a:latin typeface="Bangers" charset="0"/>
                <a:cs typeface="Arial" pitchFamily="34" charset="0"/>
              </a:rPr>
            </a:br>
            <a:r>
              <a:rPr lang="en-US" altLang="ko-KR" sz="1800" b="1" dirty="0">
                <a:latin typeface="Bangers" charset="0"/>
                <a:cs typeface="Arial" pitchFamily="34" charset="0"/>
              </a:rPr>
              <a:t/>
            </a:r>
            <a:br>
              <a:rPr lang="en-US" altLang="ko-KR" sz="1800" b="1" dirty="0">
                <a:latin typeface="Bangers" charset="0"/>
                <a:cs typeface="Arial" pitchFamily="34" charset="0"/>
              </a:rPr>
            </a:br>
            <a:r>
              <a:rPr lang="en-US" sz="3200" dirty="0" smtClean="0">
                <a:latin typeface="Bangers" charset="0"/>
              </a:rPr>
              <a:t/>
            </a:r>
            <a:br>
              <a:rPr lang="en-US" sz="3200" dirty="0" smtClean="0">
                <a:latin typeface="Bangers" charset="0"/>
              </a:rPr>
            </a:br>
            <a:endParaRPr dirty="0">
              <a:latin typeface="Banger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36667"/>
            <a:ext cx="1885501" cy="163508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8" y="1347614"/>
            <a:ext cx="5544616" cy="62753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6. Customer </a:t>
            </a:r>
            <a:r>
              <a:rPr lang="en-US" sz="3200" b="1" dirty="0">
                <a:solidFill>
                  <a:schemeClr val="tx1"/>
                </a:solidFill>
              </a:rPr>
              <a:t>Relationships/CR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chemeClr val="tx1"/>
                </a:solidFill>
              </a:rPr>
              <a:t>How you Interact)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576" y="2067694"/>
            <a:ext cx="6408712" cy="2664296"/>
          </a:xfrm>
        </p:spPr>
        <p:txBody>
          <a:bodyPr/>
          <a:lstStyle/>
          <a:p>
            <a:pPr marL="38100" indent="0">
              <a:buNone/>
            </a:pP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/>
              <a:t>CR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diisi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menjaga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 </a:t>
            </a:r>
            <a:r>
              <a:rPr lang="en-US" sz="1800" dirty="0" err="1"/>
              <a:t>menyukai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senantiasa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prioritas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 smtClean="0"/>
              <a:t>berikutnya</a:t>
            </a:r>
            <a:r>
              <a:rPr lang="en-US" sz="1800" dirty="0" smtClean="0"/>
              <a:t>.</a:t>
            </a:r>
          </a:p>
          <a:p>
            <a:pPr marL="38100" indent="0">
              <a:buNone/>
            </a:pPr>
            <a:endParaRPr lang="en-US" sz="1800" dirty="0"/>
          </a:p>
          <a:p>
            <a:pPr marL="38100" indent="0" algn="r">
              <a:buNone/>
            </a:pPr>
            <a:r>
              <a:rPr lang="en-US" sz="1800" dirty="0" err="1"/>
              <a:t>F</a:t>
            </a:r>
            <a:r>
              <a:rPr lang="en-US" sz="1800" dirty="0" err="1" smtClean="0"/>
              <a:t>ungsi</a:t>
            </a:r>
            <a:r>
              <a:rPr lang="en-US" sz="1800" dirty="0" smtClean="0"/>
              <a:t> </a:t>
            </a:r>
            <a:r>
              <a:rPr lang="en-US" sz="1800" dirty="0"/>
              <a:t>CR,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agar </a:t>
            </a:r>
            <a:r>
              <a:rPr lang="en-US" sz="1800" dirty="0" err="1"/>
              <a:t>atasan</a:t>
            </a:r>
            <a:r>
              <a:rPr lang="en-US" sz="1800" dirty="0"/>
              <a:t>, </a:t>
            </a:r>
            <a:r>
              <a:rPr lang="en-US" sz="1800" dirty="0" err="1"/>
              <a:t>pimpinan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customer yang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layani</a:t>
            </a:r>
            <a:r>
              <a:rPr lang="en-US" sz="1800" dirty="0"/>
              <a:t> loyal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40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843558"/>
            <a:ext cx="5940152" cy="62753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7.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Key </a:t>
            </a:r>
            <a:r>
              <a:rPr lang="en-US" sz="3200" b="1" dirty="0">
                <a:solidFill>
                  <a:schemeClr val="tx1"/>
                </a:solidFill>
              </a:rPr>
              <a:t>Partners/KP (Who helps you)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3568" y="1563638"/>
            <a:ext cx="5616624" cy="2077634"/>
          </a:xfrm>
        </p:spPr>
        <p:txBody>
          <a:bodyPr/>
          <a:lstStyle/>
          <a:p>
            <a:pPr marL="38100" indent="0">
              <a:buNone/>
            </a:pPr>
            <a:r>
              <a:rPr lang="en-US" sz="1900" dirty="0" err="1" smtClean="0"/>
              <a:t>Komponen</a:t>
            </a:r>
            <a:r>
              <a:rPr lang="en-US" sz="1900" dirty="0" smtClean="0"/>
              <a:t> </a:t>
            </a:r>
            <a:r>
              <a:rPr lang="en-US" sz="1900" dirty="0"/>
              <a:t>KP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menjelaskan</a:t>
            </a:r>
            <a:r>
              <a:rPr lang="en-US" sz="1900" dirty="0"/>
              <a:t> </a:t>
            </a:r>
            <a:r>
              <a:rPr lang="en-US" sz="1900" dirty="0" err="1"/>
              <a:t>tentang</a:t>
            </a:r>
            <a:r>
              <a:rPr lang="en-US" sz="1900" dirty="0"/>
              <a:t> </a:t>
            </a:r>
            <a:r>
              <a:rPr lang="en-US" sz="1900" dirty="0" err="1"/>
              <a:t>siapa</a:t>
            </a:r>
            <a:r>
              <a:rPr lang="en-US" sz="1900" dirty="0"/>
              <a:t> </a:t>
            </a:r>
            <a:r>
              <a:rPr lang="en-US" sz="1900" dirty="0" err="1"/>
              <a:t>saja</a:t>
            </a:r>
            <a:r>
              <a:rPr lang="en-US" sz="1900" dirty="0"/>
              <a:t> </a:t>
            </a:r>
            <a:r>
              <a:rPr lang="en-US" sz="1900" dirty="0" err="1"/>
              <a:t>pihak</a:t>
            </a:r>
            <a:r>
              <a:rPr lang="en-US" sz="1900" dirty="0"/>
              <a:t> – </a:t>
            </a:r>
            <a:r>
              <a:rPr lang="en-US" sz="1900" dirty="0" err="1"/>
              <a:t>pihak</a:t>
            </a:r>
            <a:r>
              <a:rPr lang="en-US" sz="1900" dirty="0"/>
              <a:t> yang </a:t>
            </a:r>
            <a:r>
              <a:rPr lang="en-US" sz="1900" dirty="0" err="1"/>
              <a:t>mendukung</a:t>
            </a:r>
            <a:r>
              <a:rPr lang="en-US" sz="1900" dirty="0"/>
              <a:t> </a:t>
            </a:r>
            <a:r>
              <a:rPr lang="en-US" sz="1900" dirty="0" err="1"/>
              <a:t>kita</a:t>
            </a:r>
            <a:r>
              <a:rPr lang="en-US" sz="1900" dirty="0"/>
              <a:t> agar </a:t>
            </a:r>
            <a:r>
              <a:rPr lang="en-US" sz="1900" dirty="0" err="1"/>
              <a:t>bisa</a:t>
            </a:r>
            <a:r>
              <a:rPr lang="en-US" sz="1900" dirty="0"/>
              <a:t> </a:t>
            </a:r>
            <a:r>
              <a:rPr lang="en-US" sz="1900" dirty="0" err="1"/>
              <a:t>terus</a:t>
            </a:r>
            <a:r>
              <a:rPr lang="en-US" sz="1900" dirty="0"/>
              <a:t> </a:t>
            </a:r>
            <a:r>
              <a:rPr lang="en-US" sz="1900" dirty="0" err="1"/>
              <a:t>tumbuh</a:t>
            </a:r>
            <a:r>
              <a:rPr lang="en-US" sz="1900" dirty="0"/>
              <a:t> </a:t>
            </a:r>
            <a:r>
              <a:rPr lang="en-US" sz="1900" dirty="0" err="1"/>
              <a:t>secara</a:t>
            </a:r>
            <a:r>
              <a:rPr lang="en-US" sz="1900" dirty="0"/>
              <a:t> </a:t>
            </a:r>
            <a:r>
              <a:rPr lang="en-US" sz="1900" dirty="0" err="1"/>
              <a:t>profesional</a:t>
            </a:r>
            <a:r>
              <a:rPr lang="en-US" sz="1900" dirty="0"/>
              <a:t>. KP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bentuknya</a:t>
            </a:r>
            <a:r>
              <a:rPr lang="en-US" sz="1900" dirty="0"/>
              <a:t> </a:t>
            </a:r>
            <a:r>
              <a:rPr lang="en-US" sz="1900" dirty="0" err="1"/>
              <a:t>bisa</a:t>
            </a:r>
            <a:r>
              <a:rPr lang="en-US" sz="1900" dirty="0"/>
              <a:t> </a:t>
            </a:r>
            <a:r>
              <a:rPr lang="en-US" sz="1900" dirty="0" err="1"/>
              <a:t>berupa</a:t>
            </a:r>
            <a:r>
              <a:rPr lang="en-US" sz="1900" dirty="0"/>
              <a:t> mentor </a:t>
            </a:r>
            <a:r>
              <a:rPr lang="en-US" sz="1900" dirty="0" err="1"/>
              <a:t>pengembangan</a:t>
            </a:r>
            <a:r>
              <a:rPr lang="en-US" sz="1900" dirty="0"/>
              <a:t> </a:t>
            </a:r>
            <a:r>
              <a:rPr lang="en-US" sz="1900" dirty="0" err="1"/>
              <a:t>diri</a:t>
            </a:r>
            <a:r>
              <a:rPr lang="en-US" sz="1900" dirty="0"/>
              <a:t>, </a:t>
            </a:r>
            <a:r>
              <a:rPr lang="en-US" sz="1900" dirty="0" err="1"/>
              <a:t>jaringan</a:t>
            </a:r>
            <a:r>
              <a:rPr lang="en-US" sz="1900" dirty="0"/>
              <a:t> yang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miliki</a:t>
            </a:r>
            <a:r>
              <a:rPr lang="en-US" sz="1900" dirty="0"/>
              <a:t>, </a:t>
            </a:r>
            <a:r>
              <a:rPr lang="en-US" sz="1900" dirty="0" err="1"/>
              <a:t>rekanan</a:t>
            </a:r>
            <a:r>
              <a:rPr lang="en-US" sz="1900" dirty="0"/>
              <a:t>, partner, </a:t>
            </a:r>
            <a:r>
              <a:rPr lang="en-US" sz="1900" dirty="0" err="1"/>
              <a:t>dan</a:t>
            </a:r>
            <a:r>
              <a:rPr lang="en-US" sz="1900" dirty="0"/>
              <a:t> lain </a:t>
            </a:r>
            <a:r>
              <a:rPr lang="en-US" sz="1900" dirty="0" err="1"/>
              <a:t>sebagainya</a:t>
            </a:r>
            <a:r>
              <a:rPr lang="en-US" sz="1900" dirty="0" smtClean="0"/>
              <a:t>.</a:t>
            </a:r>
            <a:r>
              <a:rPr lang="en-US" sz="19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43558"/>
            <a:ext cx="1893404" cy="1893404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3056430" y="3291830"/>
            <a:ext cx="511256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38100" indent="0">
              <a:buFont typeface="Sniglet"/>
              <a:buNone/>
            </a:pPr>
            <a:r>
              <a:rPr lang="en-US" sz="1900" dirty="0" err="1" smtClean="0"/>
              <a:t>Jika</a:t>
            </a:r>
            <a:r>
              <a:rPr lang="en-US" sz="1900" dirty="0" smtClean="0"/>
              <a:t> </a:t>
            </a:r>
            <a:r>
              <a:rPr lang="en-US" sz="1900" dirty="0" err="1" smtClean="0"/>
              <a:t>seseorang</a:t>
            </a:r>
            <a:r>
              <a:rPr lang="en-US" sz="1900" dirty="0" smtClean="0"/>
              <a:t> </a:t>
            </a:r>
            <a:r>
              <a:rPr lang="en-US" sz="1900" dirty="0" err="1" smtClean="0"/>
              <a:t>ingin</a:t>
            </a:r>
            <a:r>
              <a:rPr lang="en-US" sz="1900" dirty="0" smtClean="0"/>
              <a:t> </a:t>
            </a:r>
            <a:r>
              <a:rPr lang="en-US" sz="1900" dirty="0" err="1" smtClean="0"/>
              <a:t>berkembang</a:t>
            </a:r>
            <a:r>
              <a:rPr lang="en-US" sz="1900" dirty="0" smtClean="0"/>
              <a:t> </a:t>
            </a:r>
            <a:r>
              <a:rPr lang="en-US" sz="1900" dirty="0" err="1" smtClean="0"/>
              <a:t>secara</a:t>
            </a:r>
            <a:r>
              <a:rPr lang="en-US" sz="1900" dirty="0" smtClean="0"/>
              <a:t> </a:t>
            </a:r>
            <a:r>
              <a:rPr lang="en-US" sz="1900" dirty="0" err="1" smtClean="0"/>
              <a:t>karir</a:t>
            </a:r>
            <a:r>
              <a:rPr lang="en-US" sz="1900" dirty="0" smtClean="0"/>
              <a:t>, </a:t>
            </a:r>
            <a:r>
              <a:rPr lang="en-US" sz="1900" dirty="0" err="1" smtClean="0"/>
              <a:t>maka</a:t>
            </a:r>
            <a:r>
              <a:rPr lang="en-US" sz="1900" dirty="0" smtClean="0"/>
              <a:t> </a:t>
            </a:r>
            <a:r>
              <a:rPr lang="en-US" sz="1900" dirty="0" err="1" smtClean="0"/>
              <a:t>dia</a:t>
            </a:r>
            <a:r>
              <a:rPr lang="en-US" sz="1900" dirty="0" smtClean="0"/>
              <a:t> </a:t>
            </a:r>
            <a:r>
              <a:rPr lang="en-US" sz="1900" dirty="0" err="1" smtClean="0"/>
              <a:t>harus</a:t>
            </a:r>
            <a:r>
              <a:rPr lang="en-US" sz="1900" dirty="0" smtClean="0"/>
              <a:t> </a:t>
            </a:r>
            <a:r>
              <a:rPr lang="en-US" sz="1900" dirty="0" err="1" smtClean="0"/>
              <a:t>memiliki</a:t>
            </a:r>
            <a:r>
              <a:rPr lang="en-US" sz="1900" dirty="0" smtClean="0"/>
              <a:t> KP yang </a:t>
            </a:r>
            <a:r>
              <a:rPr lang="en-US" sz="1900" dirty="0" err="1" smtClean="0"/>
              <a:t>sesuai</a:t>
            </a:r>
            <a:r>
              <a:rPr lang="en-US" sz="1900" dirty="0" smtClean="0"/>
              <a:t> agar </a:t>
            </a:r>
            <a:r>
              <a:rPr lang="en-US" sz="1900" dirty="0" err="1" smtClean="0"/>
              <a:t>dirinya</a:t>
            </a:r>
            <a:r>
              <a:rPr lang="en-US" sz="1900" dirty="0" smtClean="0"/>
              <a:t> </a:t>
            </a:r>
            <a:r>
              <a:rPr lang="en-US" sz="1900" dirty="0" err="1" smtClean="0"/>
              <a:t>terus</a:t>
            </a:r>
            <a:r>
              <a:rPr lang="en-US" sz="1900" dirty="0" smtClean="0"/>
              <a:t> </a:t>
            </a:r>
            <a:r>
              <a:rPr lang="en-US" sz="1900" dirty="0" err="1" smtClean="0"/>
              <a:t>tumbuh</a:t>
            </a:r>
            <a:r>
              <a:rPr lang="en-US" sz="1900" dirty="0" smtClean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150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7155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40380"/>
            <a:ext cx="5400600" cy="61129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8. Revenues </a:t>
            </a:r>
            <a:r>
              <a:rPr lang="en-US" sz="3200" b="1" dirty="0">
                <a:solidFill>
                  <a:schemeClr val="tx1"/>
                </a:solidFill>
              </a:rPr>
              <a:t>and Benefits/R&amp;B (What you get)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5761" y="2110495"/>
            <a:ext cx="6428735" cy="1224136"/>
          </a:xfrm>
        </p:spPr>
        <p:txBody>
          <a:bodyPr/>
          <a:lstStyle/>
          <a:p>
            <a:pPr marL="38100" indent="0">
              <a:buNone/>
            </a:pP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namanya</a:t>
            </a:r>
            <a:r>
              <a:rPr lang="en-US" sz="1800" dirty="0"/>
              <a:t>,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/>
              <a:t>R&amp;B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 </a:t>
            </a:r>
            <a:r>
              <a:rPr lang="en-US" sz="1800" dirty="0" err="1"/>
              <a:t>manfaat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dapatkan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seorang</a:t>
            </a:r>
            <a:r>
              <a:rPr lang="en-US" sz="1800" dirty="0"/>
              <a:t> </a:t>
            </a:r>
            <a:r>
              <a:rPr lang="en-US" sz="1800" dirty="0" err="1"/>
              <a:t>profesional</a:t>
            </a:r>
            <a:r>
              <a:rPr lang="en-US" sz="1800" dirty="0"/>
              <a:t>.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AutoShape 2" descr="Hasil gambar untuk revenu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asil gambar untuk revenues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asil gambar untuk revenues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asil gambar untuk revenues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Hasil gambar untuk revenues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223795" y="2787774"/>
            <a:ext cx="5956479" cy="12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38100" indent="0">
              <a:buFont typeface="Sniglet"/>
              <a:buNone/>
            </a:pPr>
            <a:endParaRPr lang="en-US" sz="1800" dirty="0" smtClean="0"/>
          </a:p>
          <a:p>
            <a:pPr marL="38100" indent="0" algn="r">
              <a:buFont typeface="Sniglet"/>
              <a:buNone/>
            </a:pPr>
            <a:r>
              <a:rPr lang="en-US" sz="1800" dirty="0" smtClean="0"/>
              <a:t> </a:t>
            </a:r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immateriil</a:t>
            </a:r>
            <a:r>
              <a:rPr lang="en-US" sz="1800" dirty="0" smtClean="0"/>
              <a:t>,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kepuasan</a:t>
            </a:r>
            <a:r>
              <a:rPr lang="en-US" sz="1800" dirty="0" smtClean="0"/>
              <a:t> </a:t>
            </a:r>
            <a:r>
              <a:rPr lang="en-US" sz="1800" dirty="0" err="1" smtClean="0"/>
              <a:t>batin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bermakna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senantiasa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manfaat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orang lain.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88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sil gambar untuk co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02" y="843558"/>
            <a:ext cx="1718320" cy="17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43558"/>
            <a:ext cx="4788024" cy="61129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9.</a:t>
            </a:r>
            <a:r>
              <a:rPr lang="en-US" sz="3200" b="1" dirty="0">
                <a:solidFill>
                  <a:schemeClr val="tx1"/>
                </a:solidFill>
              </a:rPr>
              <a:t> Costs/Co (What you give)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02718"/>
            <a:ext cx="6048672" cy="2664296"/>
          </a:xfrm>
        </p:spPr>
        <p:txBody>
          <a:bodyPr/>
          <a:lstStyle/>
          <a:p>
            <a:pPr marL="38100" indent="0" fontAlgn="base">
              <a:buNone/>
            </a:pP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 yang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berikan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menciptakan</a:t>
            </a:r>
            <a:r>
              <a:rPr lang="en-US" sz="1800" dirty="0"/>
              <a:t> </a:t>
            </a:r>
            <a:r>
              <a:rPr lang="en-US" sz="1800" i="1" dirty="0"/>
              <a:t>value.</a:t>
            </a:r>
            <a:r>
              <a:rPr lang="en-US" sz="1800" dirty="0"/>
              <a:t> </a:t>
            </a:r>
            <a:endParaRPr lang="en-US" sz="1800" dirty="0" smtClean="0"/>
          </a:p>
          <a:p>
            <a:pPr marL="38100" indent="0" fontAlgn="base">
              <a:buNone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/>
              <a:t>hal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spesifik</a:t>
            </a:r>
            <a:r>
              <a:rPr lang="en-US" sz="1800" dirty="0"/>
              <a:t>,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menambahkan</a:t>
            </a:r>
            <a:r>
              <a:rPr lang="en-US" sz="1800" dirty="0"/>
              <a:t> di </a:t>
            </a:r>
            <a:r>
              <a:rPr lang="en-US" sz="1800" dirty="0" err="1"/>
              <a:t>bagian</a:t>
            </a:r>
            <a:r>
              <a:rPr lang="en-US" sz="1800" dirty="0"/>
              <a:t> Co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 smtClean="0"/>
              <a:t>:</a:t>
            </a:r>
          </a:p>
          <a:p>
            <a:pPr marL="38100" indent="0" fontAlgn="base">
              <a:buNone/>
            </a:pPr>
            <a:endParaRPr lang="en-US" sz="1800" dirty="0"/>
          </a:p>
          <a:p>
            <a:pPr fontAlgn="base">
              <a:buFont typeface="Wingdings" pitchFamily="2" charset="2"/>
              <a:buChar char="q"/>
            </a:pP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telekomunikasi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internet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transportasi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akomodasi</a:t>
            </a:r>
            <a:endParaRPr lang="en-US" sz="1800" dirty="0"/>
          </a:p>
          <a:p>
            <a:pPr fontAlgn="base">
              <a:buFont typeface="Wingdings" pitchFamily="2" charset="2"/>
              <a:buChar char="q"/>
            </a:pP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– </a:t>
            </a: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 smtClean="0"/>
              <a:t>lainnya</a:t>
            </a:r>
            <a:endParaRPr lang="en-US" sz="1800" dirty="0" smtClean="0"/>
          </a:p>
          <a:p>
            <a:pPr marL="381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98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77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</a:rPr>
              <a:t>THANKS!</a:t>
            </a:r>
            <a:endParaRPr sz="12000">
              <a:solidFill>
                <a:srgbClr val="FFFFFF"/>
              </a:solidFill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Any </a:t>
            </a:r>
            <a:r>
              <a:rPr lang="en" sz="1800">
                <a:solidFill>
                  <a:srgbClr val="FFFFFF"/>
                </a:solidFill>
              </a:rPr>
              <a:t>questions</a:t>
            </a:r>
            <a:r>
              <a:rPr lang="en" sz="1800" smtClean="0">
                <a:solidFill>
                  <a:srgbClr val="FFFFFF"/>
                </a:solidFill>
              </a:rPr>
              <a:t>?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6452211" y="1206814"/>
            <a:ext cx="1134977" cy="1134977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355726"/>
            <a:ext cx="1506811" cy="1665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7584" y="659483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/>
              <a:t>definisi</a:t>
            </a:r>
            <a:endParaRPr sz="3600" b="1"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5292080" y="2309178"/>
            <a:ext cx="2880320" cy="1791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 err="1" smtClean="0"/>
              <a:t>Konsep</a:t>
            </a:r>
            <a:r>
              <a:rPr lang="en-US" sz="1600" dirty="0" smtClean="0"/>
              <a:t> </a:t>
            </a:r>
            <a:r>
              <a:rPr lang="en-US" sz="1600" dirty="0"/>
              <a:t>BMY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diperkenalkan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Timothy Clark, </a:t>
            </a:r>
            <a:r>
              <a:rPr lang="en-US" sz="1600" dirty="0" smtClean="0"/>
              <a:t>Alexander </a:t>
            </a:r>
            <a:r>
              <a:rPr lang="en-US" sz="1600" dirty="0" err="1" smtClean="0"/>
              <a:t>Osterwalder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Yves </a:t>
            </a:r>
            <a:r>
              <a:rPr lang="en-US" sz="1600" dirty="0" err="1"/>
              <a:t>Pigneur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Business Model You.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728266" y="1512232"/>
            <a:ext cx="7488832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en-US" sz="1600" i="1" dirty="0" smtClean="0"/>
              <a:t>Business </a:t>
            </a:r>
            <a:r>
              <a:rPr lang="en-US" sz="1600" i="1" dirty="0"/>
              <a:t>Model You (BMY),</a:t>
            </a:r>
            <a:r>
              <a:rPr lang="en-US" sz="1600" dirty="0"/>
              <a:t> 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memetakan</a:t>
            </a:r>
            <a:r>
              <a:rPr lang="en-US" sz="1600" dirty="0"/>
              <a:t> ‘model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pribadi</a:t>
            </a:r>
            <a:r>
              <a:rPr lang="en-US" sz="1600" dirty="0"/>
              <a:t>’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Business Model Canvas. 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98" y="2355726"/>
            <a:ext cx="1253836" cy="166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asil gambar untuk yves pigneu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r="21377"/>
          <a:stretch/>
        </p:blipFill>
        <p:spPr bwMode="auto">
          <a:xfrm>
            <a:off x="2297501" y="2355725"/>
            <a:ext cx="1539026" cy="16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231" y="4080964"/>
            <a:ext cx="123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niglet" charset="0"/>
              </a:rPr>
              <a:t>Yves </a:t>
            </a:r>
            <a:r>
              <a:rPr lang="en-US" b="1" dirty="0" err="1" smtClean="0">
                <a:latin typeface="Sniglet" charset="0"/>
              </a:rPr>
              <a:t>pigneur</a:t>
            </a:r>
            <a:endParaRPr lang="en-US" b="1" dirty="0">
              <a:latin typeface="Snigle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2" y="4100650"/>
            <a:ext cx="136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niglet" charset="0"/>
              </a:rPr>
              <a:t>Alexander </a:t>
            </a:r>
            <a:r>
              <a:rPr lang="en-US" b="1" dirty="0" err="1" smtClean="0">
                <a:latin typeface="Sniglet" charset="0"/>
              </a:rPr>
              <a:t>Osterwalder</a:t>
            </a:r>
            <a:endParaRPr lang="en-US" b="1" dirty="0">
              <a:latin typeface="Snigle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7975" y="4054483"/>
            <a:ext cx="98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niglet" charset="0"/>
              </a:rPr>
              <a:t>Timothy </a:t>
            </a:r>
            <a:r>
              <a:rPr lang="en-US" b="1" dirty="0" err="1" smtClean="0">
                <a:latin typeface="Sniglet" charset="0"/>
              </a:rPr>
              <a:t>clark</a:t>
            </a:r>
            <a:endParaRPr lang="en-US" b="1" dirty="0">
              <a:latin typeface="Snigle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 idx="4294967295"/>
          </p:nvPr>
        </p:nvSpPr>
        <p:spPr>
          <a:xfrm>
            <a:off x="323528" y="1563638"/>
            <a:ext cx="6120680" cy="10646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solidFill>
                  <a:schemeClr val="bg1"/>
                </a:solidFill>
              </a:rPr>
              <a:t>Perbedaan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bmc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dan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bmy</a:t>
            </a:r>
            <a:endParaRPr sz="5000" dirty="0">
              <a:solidFill>
                <a:schemeClr val="bg1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4294967295"/>
          </p:nvPr>
        </p:nvSpPr>
        <p:spPr>
          <a:xfrm>
            <a:off x="58710" y="1419622"/>
            <a:ext cx="9079408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86" name="Shape 8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296" y="1042280"/>
            <a:ext cx="2162200" cy="1085648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 idx="4294967295"/>
          </p:nvPr>
        </p:nvSpPr>
        <p:spPr>
          <a:xfrm>
            <a:off x="-3313" y="0"/>
            <a:ext cx="5976664" cy="8435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</a:rPr>
              <a:t>Komponen-komponen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dalam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bmy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43525" r="-702" b="-24660"/>
          <a:stretch/>
        </p:blipFill>
        <p:spPr bwMode="auto">
          <a:xfrm>
            <a:off x="5951180" y="0"/>
            <a:ext cx="3203848" cy="132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843558"/>
            <a:ext cx="9147313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0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sil gambar untuk key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33214"/>
            <a:ext cx="1836911" cy="18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96144"/>
            <a:ext cx="5472608" cy="5555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Key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Resources (Who you Are and What you Have)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27584" y="2636500"/>
            <a:ext cx="2295300" cy="18076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1600" i="1" dirty="0"/>
              <a:t>Passion</a:t>
            </a:r>
            <a:r>
              <a:rPr lang="en-US" sz="1600" dirty="0"/>
              <a:t>: </a:t>
            </a:r>
            <a:endParaRPr lang="en-US" sz="1600" dirty="0" smtClean="0"/>
          </a:p>
          <a:p>
            <a:pPr marL="0" lvl="0" indent="0" algn="ctr">
              <a:buNone/>
            </a:pPr>
            <a:r>
              <a:rPr lang="en-US" sz="1600" dirty="0" err="1" smtClean="0"/>
              <a:t>Minat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kuat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;</a:t>
            </a:r>
            <a:endParaRPr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56820" y="2859782"/>
            <a:ext cx="2295300" cy="1630548"/>
          </a:xfrm>
        </p:spPr>
        <p:txBody>
          <a:bodyPr/>
          <a:lstStyle/>
          <a:p>
            <a:pPr marL="114300" indent="0" algn="ctr">
              <a:buNone/>
            </a:pPr>
            <a:r>
              <a:rPr lang="da-DK" sz="1600" i="1" dirty="0" smtClean="0"/>
              <a:t>Kompetensi</a:t>
            </a:r>
            <a:r>
              <a:rPr lang="da-DK" sz="1600" dirty="0"/>
              <a:t>: </a:t>
            </a:r>
            <a:endParaRPr lang="da-DK" sz="1600" dirty="0" smtClean="0"/>
          </a:p>
          <a:p>
            <a:pPr marL="114300" indent="0" algn="ctr">
              <a:buNone/>
            </a:pPr>
            <a:r>
              <a:rPr lang="da-DK" sz="1600" dirty="0" smtClean="0"/>
              <a:t>Lulusan </a:t>
            </a:r>
            <a:r>
              <a:rPr lang="da-DK" sz="1600" dirty="0"/>
              <a:t>S2 </a:t>
            </a:r>
            <a:r>
              <a:rPr lang="da-DK" sz="1600" dirty="0" smtClean="0"/>
              <a:t>akuntansi, dan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berbahasa</a:t>
            </a:r>
            <a:r>
              <a:rPr lang="en-US" sz="1600" dirty="0"/>
              <a:t> </a:t>
            </a:r>
            <a:r>
              <a:rPr lang="en-US" sz="1600" dirty="0" err="1"/>
              <a:t>Inggris</a:t>
            </a:r>
            <a:r>
              <a:rPr lang="en-US" sz="1600" dirty="0"/>
              <a:t>, </a:t>
            </a:r>
            <a:r>
              <a:rPr lang="en-US" sz="1600" dirty="0" err="1"/>
              <a:t>dll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5805092" y="2778058"/>
            <a:ext cx="2295300" cy="1742580"/>
          </a:xfrm>
        </p:spPr>
        <p:txBody>
          <a:bodyPr/>
          <a:lstStyle/>
          <a:p>
            <a:pPr marL="114300" indent="0" algn="ctr">
              <a:buNone/>
            </a:pPr>
            <a:r>
              <a:rPr lang="sv-SE" sz="1600" i="1" dirty="0" smtClean="0"/>
              <a:t>Kepribadian.</a:t>
            </a:r>
          </a:p>
          <a:p>
            <a:pPr marL="114300" indent="0" algn="ctr">
              <a:buNone/>
            </a:pPr>
            <a:r>
              <a:rPr lang="sv-SE" sz="1600" dirty="0" smtClean="0"/>
              <a:t>Saya </a:t>
            </a:r>
            <a:r>
              <a:rPr lang="sv-SE" sz="1600" dirty="0"/>
              <a:t>merupakan pekerja keras dan orang yang menghargai waktu</a:t>
            </a:r>
            <a:endParaRPr lang="en-US" sz="1600"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55576" y="1916127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Sniglet" charset="0"/>
              </a:rPr>
              <a:t>Pengisian</a:t>
            </a:r>
            <a:r>
              <a:rPr lang="en-US" sz="1500" dirty="0">
                <a:latin typeface="Sniglet" charset="0"/>
              </a:rPr>
              <a:t> BMY </a:t>
            </a:r>
            <a:r>
              <a:rPr lang="en-US" sz="1500" dirty="0" err="1">
                <a:latin typeface="Sniglet" charset="0"/>
              </a:rPr>
              <a:t>dapat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dimulari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dari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 smtClean="0">
                <a:latin typeface="Sniglet" charset="0"/>
              </a:rPr>
              <a:t>komponen</a:t>
            </a:r>
            <a:r>
              <a:rPr lang="en-US" sz="1500" dirty="0">
                <a:latin typeface="Sniglet" charset="0"/>
              </a:rPr>
              <a:t> </a:t>
            </a:r>
            <a:r>
              <a:rPr lang="en-US" sz="1500" i="1" dirty="0">
                <a:latin typeface="Sniglet" charset="0"/>
              </a:rPr>
              <a:t>Key Resources,</a:t>
            </a:r>
            <a:r>
              <a:rPr lang="en-US" sz="1500" dirty="0">
                <a:latin typeface="Sniglet" charset="0"/>
              </a:rPr>
              <a:t> di </a:t>
            </a:r>
            <a:r>
              <a:rPr lang="en-US" sz="1500" dirty="0" err="1">
                <a:latin typeface="Sniglet" charset="0"/>
              </a:rPr>
              <a:t>mana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pada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 smtClean="0">
                <a:latin typeface="Sniglet" charset="0"/>
              </a:rPr>
              <a:t>komponen</a:t>
            </a:r>
            <a:r>
              <a:rPr lang="en-US" sz="1500" dirty="0" smtClean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ini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kita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dapat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menuliskan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segala</a:t>
            </a:r>
            <a:r>
              <a:rPr lang="en-US" sz="1500" dirty="0">
                <a:latin typeface="Sniglet" charset="0"/>
              </a:rPr>
              <a:t> “</a:t>
            </a:r>
            <a:r>
              <a:rPr lang="en-US" sz="1500" dirty="0" err="1">
                <a:latin typeface="Sniglet" charset="0"/>
              </a:rPr>
              <a:t>sumber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daya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utama</a:t>
            </a:r>
            <a:r>
              <a:rPr lang="en-US" sz="1500" dirty="0">
                <a:latin typeface="Sniglet" charset="0"/>
              </a:rPr>
              <a:t>” yang </a:t>
            </a:r>
            <a:r>
              <a:rPr lang="en-US" sz="1500" dirty="0" err="1">
                <a:latin typeface="Sniglet" charset="0"/>
              </a:rPr>
              <a:t>kita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miliki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saat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ini</a:t>
            </a:r>
            <a:r>
              <a:rPr lang="en-US" sz="1500" dirty="0">
                <a:latin typeface="Sniglet" charset="0"/>
              </a:rPr>
              <a:t>, </a:t>
            </a:r>
            <a:r>
              <a:rPr lang="en-US" sz="1500" dirty="0" err="1">
                <a:latin typeface="Sniglet" charset="0"/>
              </a:rPr>
              <a:t>termasuk</a:t>
            </a:r>
            <a:r>
              <a:rPr lang="en-US" sz="1500" dirty="0">
                <a:latin typeface="Sniglet" charset="0"/>
              </a:rPr>
              <a:t> di </a:t>
            </a:r>
            <a:r>
              <a:rPr lang="en-US" sz="1500" dirty="0" err="1">
                <a:latin typeface="Sniglet" charset="0"/>
              </a:rPr>
              <a:t>dalamnya</a:t>
            </a:r>
            <a:r>
              <a:rPr lang="en-US" sz="1500" dirty="0">
                <a:latin typeface="Sniglet" charset="0"/>
              </a:rPr>
              <a:t> </a:t>
            </a:r>
            <a:r>
              <a:rPr lang="en-US" sz="1500" dirty="0" err="1">
                <a:latin typeface="Sniglet" charset="0"/>
              </a:rPr>
              <a:t>adalah</a:t>
            </a:r>
            <a:r>
              <a:rPr lang="en-US" sz="1500" dirty="0">
                <a:latin typeface="Sniglet" charset="0"/>
              </a:rPr>
              <a:t>: </a:t>
            </a:r>
          </a:p>
        </p:txBody>
      </p:sp>
      <p:sp>
        <p:nvSpPr>
          <p:cNvPr id="7" name="AutoShape 2" descr="Hasil gambar untuk key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0" y="843558"/>
            <a:ext cx="6660232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Key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Activities/KA (What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Do)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27584" y="1923678"/>
            <a:ext cx="5976664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SzPts val="2400"/>
              <a:buNone/>
            </a:pPr>
            <a:r>
              <a:rPr lang="sv-SE" sz="1800" dirty="0"/>
              <a:t>Mengisi blok </a:t>
            </a:r>
            <a:r>
              <a:rPr lang="sv-SE" sz="1800" i="1" dirty="0"/>
              <a:t>Key Activities</a:t>
            </a:r>
            <a:r>
              <a:rPr lang="sv-SE" sz="1800" dirty="0"/>
              <a:t> dapat dimulai dengan mendaftar semua aktivitas utama yang diperlukan dalam pekerjaan kita saat ini</a:t>
            </a:r>
            <a:r>
              <a:rPr lang="sv-SE" sz="1800" dirty="0" smtClean="0"/>
              <a:t>.</a:t>
            </a:r>
          </a:p>
          <a:p>
            <a:pPr marL="76200" lvl="0" indent="0">
              <a:buSzPts val="2400"/>
              <a:buNone/>
            </a:pPr>
            <a:endParaRPr lang="sv-SE" sz="1600" dirty="0" smtClean="0"/>
          </a:p>
          <a:p>
            <a:pPr marL="38100" indent="0" fontAlgn="base">
              <a:buNone/>
            </a:pPr>
            <a:r>
              <a:rPr lang="en-US" sz="1800" dirty="0" err="1" smtClean="0"/>
              <a:t>Umumnya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/>
              <a:t>KA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2 – 3 </a:t>
            </a: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tulislah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yang </a:t>
            </a:r>
            <a:r>
              <a:rPr lang="en-US" sz="1800" dirty="0" err="1"/>
              <a:t>benar</a:t>
            </a:r>
            <a:r>
              <a:rPr lang="en-US" sz="1800" dirty="0"/>
              <a:t> – </a:t>
            </a:r>
            <a:r>
              <a:rPr lang="en-US" sz="1800" dirty="0" err="1"/>
              <a:t>benar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tambah</a:t>
            </a:r>
            <a:r>
              <a:rPr lang="en-US" sz="1800" dirty="0"/>
              <a:t>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mengerjakannya</a:t>
            </a:r>
            <a:r>
              <a:rPr lang="en-US" sz="1800" dirty="0"/>
              <a:t>.</a:t>
            </a:r>
          </a:p>
          <a:p>
            <a:pPr marL="76200" lvl="0" indent="0">
              <a:buSzPts val="2400"/>
              <a:buNone/>
            </a:pPr>
            <a:endParaRPr lang="en-US" sz="2400" dirty="0" smtClean="0"/>
          </a:p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endParaRPr lang="en-US" sz="2400" dirty="0" smtClean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43558"/>
            <a:ext cx="1855093" cy="18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49" y="876383"/>
            <a:ext cx="1623359" cy="162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55576" y="915566"/>
            <a:ext cx="4823520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/>
                </a:solidFill>
              </a:rPr>
              <a:t>3. Customers/C </a:t>
            </a:r>
            <a:r>
              <a:rPr lang="en-US" sz="3200" dirty="0">
                <a:solidFill>
                  <a:schemeClr val="tx1"/>
                </a:solidFill>
              </a:rPr>
              <a:t>(Who you Help)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27584" y="2283718"/>
            <a:ext cx="7272808" cy="244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fontAlgn="base">
              <a:buNone/>
            </a:pPr>
            <a:r>
              <a:rPr lang="en-US" sz="2000" dirty="0" err="1"/>
              <a:t>K</a:t>
            </a:r>
            <a:r>
              <a:rPr lang="en-US" sz="2000" dirty="0" err="1" smtClean="0"/>
              <a:t>omponen</a:t>
            </a:r>
            <a:r>
              <a:rPr lang="en-US" sz="2000" dirty="0"/>
              <a:t> </a:t>
            </a:r>
            <a:r>
              <a:rPr lang="en-US" sz="2000" i="1" dirty="0"/>
              <a:t>customers</a:t>
            </a:r>
            <a:r>
              <a:rPr lang="en-US" sz="2000" dirty="0"/>
              <a:t> 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sederhana</a:t>
            </a:r>
            <a:r>
              <a:rPr lang="en-US" sz="2000" dirty="0"/>
              <a:t> </a:t>
            </a:r>
            <a:r>
              <a:rPr lang="en-US" sz="2000" dirty="0" err="1"/>
              <a:t>diartikan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“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yang </a:t>
            </a:r>
            <a:r>
              <a:rPr lang="en-US" sz="2000" dirty="0" err="1"/>
              <a:t>membayar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tambah</a:t>
            </a:r>
            <a:r>
              <a:rPr lang="en-US" sz="2000" dirty="0"/>
              <a:t> yang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berikan</a:t>
            </a:r>
            <a:r>
              <a:rPr lang="en-US" sz="2000" dirty="0"/>
              <a:t>.” </a:t>
            </a:r>
            <a:endParaRPr lang="en-US" sz="2000" dirty="0" smtClean="0"/>
          </a:p>
          <a:p>
            <a:pPr marL="38100" indent="0" fontAlgn="base">
              <a:buNone/>
            </a:pPr>
            <a:endParaRPr lang="en-US" sz="2000" dirty="0"/>
          </a:p>
          <a:p>
            <a:pPr marL="38100" indent="0" fontAlgn="base">
              <a:buNone/>
            </a:pP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/>
              <a:t>C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dituliskan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– </a:t>
            </a:r>
            <a:r>
              <a:rPr lang="en-US" sz="2000" dirty="0" err="1"/>
              <a:t>pihak</a:t>
            </a:r>
            <a:r>
              <a:rPr lang="en-US" sz="2000" dirty="0"/>
              <a:t> yang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timbal</a:t>
            </a:r>
            <a:r>
              <a:rPr lang="en-US" sz="2000" dirty="0"/>
              <a:t> </a:t>
            </a:r>
            <a:r>
              <a:rPr lang="en-US" sz="2000" dirty="0" err="1"/>
              <a:t>balik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AutoShape 2" descr="Hasil gambar untuk customer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21" y="843558"/>
            <a:ext cx="1800200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267744" y="2954858"/>
            <a:ext cx="5832648" cy="1633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r" fontAlgn="base">
              <a:buNone/>
            </a:pPr>
            <a:r>
              <a:rPr lang="en-US" sz="1900" dirty="0" err="1" smtClean="0"/>
              <a:t>Bagian</a:t>
            </a:r>
            <a:r>
              <a:rPr lang="en-US" sz="1900" dirty="0" smtClean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harus</a:t>
            </a:r>
            <a:r>
              <a:rPr lang="en-US" sz="1900" dirty="0"/>
              <a:t> </a:t>
            </a:r>
            <a:r>
              <a:rPr lang="en-US" sz="1900" dirty="0" err="1"/>
              <a:t>diisi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sesuatu</a:t>
            </a:r>
            <a:r>
              <a:rPr lang="en-US" sz="1900" dirty="0"/>
              <a:t> yang </a:t>
            </a:r>
            <a:r>
              <a:rPr lang="en-US" sz="1900" dirty="0" err="1"/>
              <a:t>bernilai</a:t>
            </a:r>
            <a:r>
              <a:rPr lang="en-US" sz="1900" dirty="0"/>
              <a:t> </a:t>
            </a:r>
            <a:r>
              <a:rPr lang="en-US" sz="1900" dirty="0" err="1"/>
              <a:t>tambah</a:t>
            </a:r>
            <a:r>
              <a:rPr lang="en-US" sz="1900" dirty="0"/>
              <a:t> </a:t>
            </a:r>
            <a:r>
              <a:rPr lang="en-US" sz="1900" dirty="0" err="1"/>
              <a:t>unik</a:t>
            </a:r>
            <a:r>
              <a:rPr lang="en-US" sz="1900" dirty="0"/>
              <a:t>, </a:t>
            </a:r>
            <a:r>
              <a:rPr lang="en-US" sz="1900" dirty="0" err="1"/>
              <a:t>bahkan</a:t>
            </a:r>
            <a:r>
              <a:rPr lang="en-US" sz="1900" dirty="0"/>
              <a:t> </a:t>
            </a:r>
            <a:r>
              <a:rPr lang="en-US" sz="1900" dirty="0" err="1"/>
              <a:t>kalau</a:t>
            </a:r>
            <a:r>
              <a:rPr lang="en-US" sz="1900" dirty="0"/>
              <a:t> </a:t>
            </a:r>
            <a:r>
              <a:rPr lang="en-US" sz="1900" dirty="0" err="1"/>
              <a:t>bisa</a:t>
            </a:r>
            <a:r>
              <a:rPr lang="en-US" sz="1900" dirty="0"/>
              <a:t>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satu</a:t>
            </a:r>
            <a:r>
              <a:rPr lang="en-US" sz="1900" dirty="0"/>
              <a:t> – </a:t>
            </a:r>
            <a:r>
              <a:rPr lang="en-US" sz="1900" dirty="0" err="1"/>
              <a:t>satunya</a:t>
            </a:r>
            <a:r>
              <a:rPr lang="en-US" sz="1900" dirty="0"/>
              <a:t> yang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nilai</a:t>
            </a:r>
            <a:r>
              <a:rPr lang="en-US" sz="1900" dirty="0"/>
              <a:t> </a:t>
            </a:r>
            <a:r>
              <a:rPr lang="en-US" sz="1900" dirty="0" err="1"/>
              <a:t>tambah</a:t>
            </a:r>
            <a:r>
              <a:rPr lang="en-US" sz="1900" dirty="0"/>
              <a:t> </a:t>
            </a:r>
            <a:r>
              <a:rPr lang="en-US" sz="1900" dirty="0" err="1"/>
              <a:t>tersebut</a:t>
            </a:r>
            <a:r>
              <a:rPr lang="en-US" sz="1900" dirty="0"/>
              <a:t>.</a:t>
            </a:r>
            <a:endParaRPr lang="en-US" sz="1900" dirty="0" smtClean="0"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11560" y="771550"/>
            <a:ext cx="572412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/>
                </a:solidFill>
              </a:rPr>
              <a:t>4. Value </a:t>
            </a:r>
            <a:r>
              <a:rPr lang="en-US" sz="3200" dirty="0">
                <a:solidFill>
                  <a:schemeClr val="tx1"/>
                </a:solidFill>
              </a:rPr>
              <a:t>Provided/VP (How you Help)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AutoShape 4" descr="Hasil gambar untuk value in busines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hape 133"/>
          <p:cNvSpPr txBox="1">
            <a:spLocks noGrp="1"/>
          </p:cNvSpPr>
          <p:nvPr>
            <p:ph type="body" idx="1"/>
          </p:nvPr>
        </p:nvSpPr>
        <p:spPr>
          <a:xfrm>
            <a:off x="683568" y="1563638"/>
            <a:ext cx="5832648" cy="1426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fontAlgn="base">
              <a:buNone/>
            </a:pPr>
            <a:r>
              <a:rPr lang="en-US" sz="1900" dirty="0" err="1" smtClean="0"/>
              <a:t>Dalam</a:t>
            </a:r>
            <a:r>
              <a:rPr lang="en-US" sz="1900" dirty="0" smtClean="0"/>
              <a:t> </a:t>
            </a:r>
            <a:r>
              <a:rPr lang="en-US" sz="1900" dirty="0" err="1" smtClean="0"/>
              <a:t>komponen</a:t>
            </a:r>
            <a:r>
              <a:rPr lang="en-US" sz="1900" dirty="0" smtClean="0"/>
              <a:t> value provided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/>
              <a:t>diisi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nilai</a:t>
            </a:r>
            <a:r>
              <a:rPr lang="en-US" sz="1900" dirty="0"/>
              <a:t> </a:t>
            </a:r>
            <a:r>
              <a:rPr lang="en-US" sz="1900" dirty="0" err="1"/>
              <a:t>tambah</a:t>
            </a:r>
            <a:r>
              <a:rPr lang="en-US" sz="1900" dirty="0"/>
              <a:t> yang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berikan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pelanggan</a:t>
            </a:r>
            <a:r>
              <a:rPr lang="en-US" sz="1900" dirty="0"/>
              <a:t> </a:t>
            </a:r>
            <a:r>
              <a:rPr lang="en-US" sz="1900" dirty="0" err="1"/>
              <a:t>kita</a:t>
            </a:r>
            <a:r>
              <a:rPr lang="en-US" sz="1900" dirty="0"/>
              <a:t>, </a:t>
            </a:r>
            <a:r>
              <a:rPr lang="en-US" sz="1900" dirty="0" err="1"/>
              <a:t>sehingga</a:t>
            </a:r>
            <a:r>
              <a:rPr lang="en-US" sz="1900" dirty="0"/>
              <a:t>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mendapatkan</a:t>
            </a:r>
            <a:r>
              <a:rPr lang="en-US" sz="1900" dirty="0"/>
              <a:t> </a:t>
            </a:r>
            <a:r>
              <a:rPr lang="en-US" sz="1900" dirty="0" err="1"/>
              <a:t>insentif</a:t>
            </a:r>
            <a:r>
              <a:rPr lang="en-US" sz="1900" dirty="0"/>
              <a:t> </a:t>
            </a:r>
            <a:r>
              <a:rPr lang="en-US" sz="1900" dirty="0" err="1"/>
              <a:t>finansial</a:t>
            </a:r>
            <a:r>
              <a:rPr lang="en-US" sz="1900" dirty="0"/>
              <a:t> </a:t>
            </a:r>
            <a:r>
              <a:rPr lang="en-US" sz="1900" dirty="0" err="1"/>
              <a:t>secara</a:t>
            </a:r>
            <a:r>
              <a:rPr lang="en-US" sz="1900" dirty="0"/>
              <a:t> </a:t>
            </a:r>
            <a:r>
              <a:rPr lang="en-US" sz="1900" dirty="0" err="1"/>
              <a:t>berkelanjutan</a:t>
            </a:r>
            <a:r>
              <a:rPr lang="en-US" sz="1900" dirty="0" smtClean="0"/>
              <a:t>.</a:t>
            </a:r>
          </a:p>
          <a:p>
            <a:pPr marL="88900" indent="0" fontAlgn="base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599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75606"/>
            <a:ext cx="5184576" cy="64807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5. Channels/</a:t>
            </a:r>
            <a:r>
              <a:rPr lang="en-US" sz="3200" dirty="0" err="1" smtClean="0">
                <a:solidFill>
                  <a:schemeClr val="tx1"/>
                </a:solidFill>
              </a:rPr>
              <a:t>Ch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(How they know you and how you deliver)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83568" y="2139702"/>
            <a:ext cx="7632848" cy="2304256"/>
          </a:xfrm>
        </p:spPr>
        <p:txBody>
          <a:bodyPr/>
          <a:lstStyle/>
          <a:p>
            <a:pPr marL="114300" indent="0">
              <a:buNone/>
            </a:pPr>
            <a:r>
              <a:rPr lang="en-US" sz="1900" dirty="0"/>
              <a:t>Di </a:t>
            </a:r>
            <a:r>
              <a:rPr lang="en-US" sz="1900" dirty="0" err="1"/>
              <a:t>bagian</a:t>
            </a:r>
            <a:r>
              <a:rPr lang="en-US" sz="1900" dirty="0"/>
              <a:t> </a:t>
            </a:r>
            <a:r>
              <a:rPr lang="en-US" sz="1900" i="1" dirty="0"/>
              <a:t>channels</a:t>
            </a:r>
            <a:r>
              <a:rPr lang="en-US" sz="1900" dirty="0"/>
              <a:t> </a:t>
            </a:r>
            <a:r>
              <a:rPr lang="en-US" sz="1900" dirty="0" err="1"/>
              <a:t>ini</a:t>
            </a:r>
            <a:r>
              <a:rPr lang="en-US" sz="1900" dirty="0"/>
              <a:t>,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menjelaskan</a:t>
            </a:r>
            <a:r>
              <a:rPr lang="en-US" sz="1900" dirty="0"/>
              <a:t> </a:t>
            </a:r>
            <a:r>
              <a:rPr lang="en-US" sz="1900" dirty="0" err="1"/>
              <a:t>tentang</a:t>
            </a:r>
            <a:r>
              <a:rPr lang="en-US" sz="1900" dirty="0"/>
              <a:t> </a:t>
            </a:r>
            <a:r>
              <a:rPr lang="en-US" sz="1900" dirty="0" err="1"/>
              <a:t>bagaimana</a:t>
            </a:r>
            <a:r>
              <a:rPr lang="en-US" sz="1900" dirty="0"/>
              <a:t>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mempromosikan</a:t>
            </a:r>
            <a:r>
              <a:rPr lang="en-US" sz="1900" dirty="0"/>
              <a:t> </a:t>
            </a:r>
            <a:r>
              <a:rPr lang="en-US" sz="1900" dirty="0" err="1"/>
              <a:t>diri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 smtClean="0"/>
              <a:t>membawakan</a:t>
            </a:r>
            <a:r>
              <a:rPr lang="en-US" sz="1900" dirty="0" smtClean="0"/>
              <a:t> </a:t>
            </a:r>
            <a:r>
              <a:rPr lang="en-US" sz="1900" i="1" dirty="0" smtClean="0"/>
              <a:t>value</a:t>
            </a:r>
            <a:r>
              <a:rPr lang="en-US" sz="1900" dirty="0"/>
              <a:t> 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konsumen</a:t>
            </a:r>
            <a:r>
              <a:rPr lang="en-US" sz="1900" dirty="0"/>
              <a:t> </a:t>
            </a:r>
            <a:r>
              <a:rPr lang="en-US" sz="1900" dirty="0" err="1" smtClean="0"/>
              <a:t>kita</a:t>
            </a:r>
            <a:r>
              <a:rPr lang="en-US" sz="1900" dirty="0" smtClean="0"/>
              <a:t> </a:t>
            </a:r>
            <a:r>
              <a:rPr lang="en-US" sz="1900" dirty="0" err="1"/>
              <a:t>cara</a:t>
            </a:r>
            <a:r>
              <a:rPr lang="en-US" sz="1900" dirty="0"/>
              <a:t> paling </a:t>
            </a:r>
            <a:r>
              <a:rPr lang="en-US" sz="1900" dirty="0" err="1"/>
              <a:t>praktis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mempromosikan</a:t>
            </a:r>
            <a:r>
              <a:rPr lang="en-US" sz="1900" dirty="0"/>
              <a:t> </a:t>
            </a:r>
            <a:r>
              <a:rPr lang="en-US" sz="1900" dirty="0" err="1" smtClean="0"/>
              <a:t>diri</a:t>
            </a:r>
            <a:r>
              <a:rPr lang="en-US" sz="1900" dirty="0" smtClean="0"/>
              <a:t>.</a:t>
            </a:r>
          </a:p>
          <a:p>
            <a:pPr marL="114300" indent="0">
              <a:buNone/>
            </a:pPr>
            <a:endParaRPr lang="en-US" sz="1900" dirty="0" smtClean="0"/>
          </a:p>
          <a:p>
            <a:pPr marL="114300" indent="0">
              <a:buNone/>
            </a:pPr>
            <a:r>
              <a:rPr lang="en-US" sz="1900" dirty="0"/>
              <a:t>A</a:t>
            </a:r>
            <a:r>
              <a:rPr lang="en-US" sz="1900" dirty="0" smtClean="0"/>
              <a:t>gar </a:t>
            </a:r>
            <a:r>
              <a:rPr lang="en-US" sz="1900" dirty="0"/>
              <a:t>orang – </a:t>
            </a:r>
            <a:r>
              <a:rPr lang="en-US" sz="1900" dirty="0" smtClean="0"/>
              <a:t>orang </a:t>
            </a:r>
            <a:r>
              <a:rPr lang="en-US" sz="1900" dirty="0" err="1" smtClean="0"/>
              <a:t>mengetahui</a:t>
            </a:r>
            <a:r>
              <a:rPr lang="en-US" sz="1900" dirty="0"/>
              <a:t> </a:t>
            </a:r>
            <a:r>
              <a:rPr lang="en-US" sz="1900" i="1" dirty="0"/>
              <a:t>value</a:t>
            </a:r>
            <a:r>
              <a:rPr lang="en-US" sz="1900" dirty="0"/>
              <a:t> </a:t>
            </a:r>
            <a:r>
              <a:rPr lang="en-US" sz="1900" dirty="0" err="1"/>
              <a:t>apa</a:t>
            </a:r>
            <a:r>
              <a:rPr lang="en-US" sz="1900" dirty="0"/>
              <a:t> yang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berikan</a:t>
            </a:r>
            <a:r>
              <a:rPr lang="en-US" sz="1900" dirty="0"/>
              <a:t>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dirty="0" err="1"/>
              <a:t>akun</a:t>
            </a:r>
            <a:r>
              <a:rPr lang="en-US" sz="1900" dirty="0"/>
              <a:t> media </a:t>
            </a:r>
            <a:r>
              <a:rPr lang="en-US" sz="1900" dirty="0" err="1"/>
              <a:t>sosial</a:t>
            </a:r>
            <a:r>
              <a:rPr lang="en-US" sz="1900" dirty="0"/>
              <a:t> yang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 smtClean="0"/>
              <a:t>miliki</a:t>
            </a:r>
            <a:r>
              <a:rPr lang="en-US" sz="1900" dirty="0" smtClean="0"/>
              <a:t> </a:t>
            </a:r>
            <a:r>
              <a:rPr lang="en-US" sz="1900" dirty="0" err="1" smtClean="0"/>
              <a:t>seperti</a:t>
            </a:r>
            <a:r>
              <a:rPr lang="en-US" sz="1900" dirty="0" smtClean="0"/>
              <a:t> </a:t>
            </a:r>
            <a:r>
              <a:rPr lang="en-US" sz="1900" dirty="0" err="1" smtClean="0"/>
              <a:t>mulai</a:t>
            </a:r>
            <a:r>
              <a:rPr lang="en-US" sz="1900" dirty="0" smtClean="0"/>
              <a:t> </a:t>
            </a:r>
            <a:r>
              <a:rPr lang="en-US" sz="1900" dirty="0" err="1"/>
              <a:t>dari</a:t>
            </a:r>
            <a:r>
              <a:rPr lang="en-US" sz="1900" dirty="0"/>
              <a:t> </a:t>
            </a:r>
            <a:r>
              <a:rPr lang="en-US" sz="1900" dirty="0" err="1" smtClean="0"/>
              <a:t>instagram</a:t>
            </a:r>
            <a:r>
              <a:rPr lang="en-US" sz="1900" dirty="0" smtClean="0"/>
              <a:t>,</a:t>
            </a:r>
            <a:r>
              <a:rPr lang="en-US" sz="1900" dirty="0"/>
              <a:t> </a:t>
            </a:r>
            <a:r>
              <a:rPr lang="en-US" sz="1900" dirty="0" err="1" smtClean="0"/>
              <a:t>Linkedlink</a:t>
            </a:r>
            <a:r>
              <a:rPr lang="en-US" sz="1900" dirty="0" smtClean="0"/>
              <a:t>, </a:t>
            </a:r>
            <a:r>
              <a:rPr lang="en-US" sz="1900" dirty="0"/>
              <a:t>Facebook, </a:t>
            </a:r>
            <a:r>
              <a:rPr lang="en-US" sz="1900" dirty="0" err="1"/>
              <a:t>hingga</a:t>
            </a:r>
            <a:r>
              <a:rPr lang="en-US" sz="1900" dirty="0"/>
              <a:t> Twitter</a:t>
            </a:r>
            <a:r>
              <a:rPr lang="en-US" sz="1900" dirty="0" smtClean="0"/>
              <a:t>.</a:t>
            </a:r>
            <a:r>
              <a:rPr lang="en-US" sz="1900" dirty="0"/>
              <a:t> </a:t>
            </a:r>
            <a:endParaRPr lang="en-US" sz="1900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AutoShape 2" descr="https://cdn4.iconfinder.com/data/icons/business-and-office-5-1/64/254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cdn4.iconfinder.com/data/icons/business-and-office-5-1/64/254-51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https://icon-library.net/images/channels-icon/channels-icon-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48506"/>
            <a:ext cx="2472957" cy="1389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415</Words>
  <Application>Microsoft Office PowerPoint</Application>
  <PresentationFormat>On-screen Show (16:9)</PresentationFormat>
  <Paragraphs>65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Bangers</vt:lpstr>
      <vt:lpstr>Wingdings</vt:lpstr>
      <vt:lpstr>Sniglet</vt:lpstr>
      <vt:lpstr>Jachimo template</vt:lpstr>
      <vt:lpstr>PENGANTAR BISNIS &amp; MANAJEMEN biSNIS MODEL YOU NAMA ANGGOTA : muhammad raihan azra (2019011004) dhafin rahman m.a (2019011005) JONATHAN SUSANTO (2019011020) reinhard y wijaya (2019011022)    </vt:lpstr>
      <vt:lpstr>definisi</vt:lpstr>
      <vt:lpstr>Perbedaan bmc dan bmy</vt:lpstr>
      <vt:lpstr>Komponen-komponen dalam bmy</vt:lpstr>
      <vt:lpstr>1. Key Resources (Who you Are and What you Have)</vt:lpstr>
      <vt:lpstr>2. Key Activities/KA (What you Do)</vt:lpstr>
      <vt:lpstr>3. Customers/C (Who you Help)</vt:lpstr>
      <vt:lpstr>4. Value Provided/VP (How you Help)</vt:lpstr>
      <vt:lpstr>5. Channels/Ch (How they know you and how you deliver)</vt:lpstr>
      <vt:lpstr>6. Customer Relationships/CR  (How you Interact)</vt:lpstr>
      <vt:lpstr>7. Key Partners/KP (Who helps you)</vt:lpstr>
      <vt:lpstr>8. Revenues and Benefits/R&amp;B (What you get)</vt:lpstr>
      <vt:lpstr>9. Costs/Co (What you give)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Aktiva tetap -Jonathan susanto xii ak 1</dc:title>
  <dc:creator>JoJo</dc:creator>
  <cp:lastModifiedBy>JoJo</cp:lastModifiedBy>
  <cp:revision>56</cp:revision>
  <dcterms:modified xsi:type="dcterms:W3CDTF">2019-10-20T23:46:57Z</dcterms:modified>
</cp:coreProperties>
</file>