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77142-7F26-42D8-8A65-C2E33B67B854}" type="datetimeFigureOut">
              <a:rPr lang="id-ID" smtClean="0"/>
              <a:t>29/01/2020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A0007-DB61-4772-9EBB-C256A0121B8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1906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1386385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9038" y="703263"/>
            <a:ext cx="4625975" cy="3470275"/>
          </a:xfrm>
          <a:ln/>
        </p:spPr>
      </p:sp>
      <p:sp>
        <p:nvSpPr>
          <p:cNvPr id="68611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/>
          </a:p>
        </p:txBody>
      </p:sp>
      <p:pic>
        <p:nvPicPr>
          <p:cNvPr id="686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4797425"/>
            <a:ext cx="4625975" cy="3470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892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3421988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2203896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735104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1199824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61" tIns="45125" rIns="91861" bIns="45125"/>
          <a:lstStyle/>
          <a:p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1977599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2301416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90625" y="703263"/>
            <a:ext cx="4625975" cy="3470275"/>
          </a:xfrm>
          <a:ln/>
        </p:spPr>
      </p:sp>
      <p:sp>
        <p:nvSpPr>
          <p:cNvPr id="62467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2848327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1858742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3532118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791724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2091251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278146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2927-ED2F-4FEA-8510-C874063AE03A}" type="datetimeFigureOut">
              <a:rPr lang="id-ID" smtClean="0"/>
              <a:t>29/01/2020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4EFE-DA51-407E-BE9F-2050FA3B118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405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2927-ED2F-4FEA-8510-C874063AE03A}" type="datetimeFigureOut">
              <a:rPr lang="id-ID" smtClean="0"/>
              <a:t>29/01/2020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4EFE-DA51-407E-BE9F-2050FA3B118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26691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2927-ED2F-4FEA-8510-C874063AE03A}" type="datetimeFigureOut">
              <a:rPr lang="id-ID" smtClean="0"/>
              <a:t>29/01/2020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4EFE-DA51-407E-BE9F-2050FA3B118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337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2927-ED2F-4FEA-8510-C874063AE03A}" type="datetimeFigureOut">
              <a:rPr lang="id-ID" smtClean="0"/>
              <a:t>29/01/2020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4EFE-DA51-407E-BE9F-2050FA3B118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92436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2927-ED2F-4FEA-8510-C874063AE03A}" type="datetimeFigureOut">
              <a:rPr lang="id-ID" smtClean="0"/>
              <a:t>29/01/2020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4EFE-DA51-407E-BE9F-2050FA3B118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2214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2927-ED2F-4FEA-8510-C874063AE03A}" type="datetimeFigureOut">
              <a:rPr lang="id-ID" smtClean="0"/>
              <a:t>29/01/2020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4EFE-DA51-407E-BE9F-2050FA3B118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775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2927-ED2F-4FEA-8510-C874063AE03A}" type="datetimeFigureOut">
              <a:rPr lang="id-ID" smtClean="0"/>
              <a:t>29/01/2020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4EFE-DA51-407E-BE9F-2050FA3B118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7013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2927-ED2F-4FEA-8510-C874063AE03A}" type="datetimeFigureOut">
              <a:rPr lang="id-ID" smtClean="0"/>
              <a:t>29/01/2020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4EFE-DA51-407E-BE9F-2050FA3B118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0627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2927-ED2F-4FEA-8510-C874063AE03A}" type="datetimeFigureOut">
              <a:rPr lang="id-ID" smtClean="0"/>
              <a:t>29/01/2020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4EFE-DA51-407E-BE9F-2050FA3B118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700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2927-ED2F-4FEA-8510-C874063AE03A}" type="datetimeFigureOut">
              <a:rPr lang="id-ID" smtClean="0"/>
              <a:t>29/01/2020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4EFE-DA51-407E-BE9F-2050FA3B118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28166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2927-ED2F-4FEA-8510-C874063AE03A}" type="datetimeFigureOut">
              <a:rPr lang="id-ID" smtClean="0"/>
              <a:t>29/01/2020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4EFE-DA51-407E-BE9F-2050FA3B118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0740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72927-ED2F-4FEA-8510-C874063AE03A}" type="datetimeFigureOut">
              <a:rPr lang="id-ID" smtClean="0"/>
              <a:t>29/01/2020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B4EFE-DA51-407E-BE9F-2050FA3B118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559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3694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47800"/>
            <a:ext cx="7315200" cy="3035300"/>
          </a:xfrm>
          <a:prstGeom prst="rect">
            <a:avLst/>
          </a:prstGeom>
          <a:noFill/>
          <a:ln w="19050" cap="sq" algn="ctr">
            <a:solidFill>
              <a:srgbClr val="8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667000" y="6369050"/>
            <a:ext cx="792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4675" indent="-574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id-ID" sz="1600" b="1" i="1">
                <a:solidFill>
                  <a:schemeClr val="bg2"/>
                </a:solidFill>
                <a:latin typeface="Arial" panose="020B0604020202020204" pitchFamily="34" charset="0"/>
              </a:rPr>
              <a:t>SO 3  Explain and apply horizontal analysis.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981200" y="4876801"/>
            <a:ext cx="83820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25000"/>
              </a:lnSpc>
            </a:pPr>
            <a:r>
              <a:rPr lang="en-US" altLang="id-ID" sz="1800">
                <a:latin typeface="Arial" panose="020B0604020202020204" pitchFamily="34" charset="0"/>
              </a:rPr>
              <a:t>We saw in the horizontal analysis of the statement of financial position that ending retained earnings increased 38.6%. As indicated earlier, the company retained a significant portion of net income to finance additional plant facilities.</a:t>
            </a:r>
          </a:p>
        </p:txBody>
      </p:sp>
      <p:sp>
        <p:nvSpPr>
          <p:cNvPr id="1177605" name="Rectangle 5"/>
          <p:cNvSpPr>
            <a:spLocks noChangeArrowheads="1"/>
          </p:cNvSpPr>
          <p:nvPr/>
        </p:nvSpPr>
        <p:spPr bwMode="auto">
          <a:xfrm>
            <a:off x="1981200" y="457200"/>
            <a:ext cx="8229600" cy="560388"/>
          </a:xfrm>
          <a:prstGeom prst="rect">
            <a:avLst/>
          </a:prstGeom>
          <a:solidFill>
            <a:srgbClr val="99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marL="52388">
              <a:defRPr/>
            </a:pPr>
            <a:r>
              <a:rPr lang="en-US" sz="29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Horizontal Analysis</a:t>
            </a:r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1676400" y="4191000"/>
            <a:ext cx="1371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40000"/>
              </a:spcBef>
              <a:buSzPct val="80000"/>
            </a:pPr>
            <a:r>
              <a:rPr lang="en-US" altLang="id-ID" sz="1200" b="1">
                <a:solidFill>
                  <a:srgbClr val="006386"/>
                </a:solidFill>
                <a:latin typeface="Arial" panose="020B0604020202020204" pitchFamily="34" charset="0"/>
              </a:rPr>
              <a:t>Illustration 14-7</a:t>
            </a:r>
          </a:p>
        </p:txBody>
      </p:sp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1828800" y="1295400"/>
            <a:ext cx="2286000" cy="1373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id-ID" sz="2800" b="1">
                <a:solidFill>
                  <a:srgbClr val="006600"/>
                </a:solidFill>
                <a:latin typeface="Arial" panose="020B0604020202020204" pitchFamily="34" charset="0"/>
              </a:rPr>
              <a:t>Retained Earnings Statement</a:t>
            </a:r>
          </a:p>
        </p:txBody>
      </p:sp>
    </p:spTree>
    <p:extLst>
      <p:ext uri="{BB962C8B-B14F-4D97-AF65-F5344CB8AC3E}">
        <p14:creationId xmlns:p14="http://schemas.microsoft.com/office/powerpoint/2010/main" val="617443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43400"/>
            <a:ext cx="83058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267200" y="1219201"/>
            <a:ext cx="6096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id-ID" sz="2000" b="1">
                <a:solidFill>
                  <a:srgbClr val="800000"/>
                </a:solidFill>
                <a:latin typeface="Arial" panose="020B0604020202020204" pitchFamily="34" charset="0"/>
              </a:rPr>
              <a:t>Illustration:</a:t>
            </a:r>
            <a:r>
              <a:rPr lang="en-US" altLang="id-ID" sz="2000">
                <a:latin typeface="Arial" panose="020B0604020202020204" pitchFamily="34" charset="0"/>
              </a:rPr>
              <a:t>  Summary financial information for Rosepatch Company is as follows.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1"/>
            <a:ext cx="169068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2133600" y="4449764"/>
            <a:ext cx="1828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id-ID" sz="2200" b="1">
                <a:solidFill>
                  <a:srgbClr val="800000"/>
                </a:solidFill>
                <a:latin typeface="Arial" panose="020B0604020202020204" pitchFamily="34" charset="0"/>
              </a:rPr>
              <a:t>Solution</a:t>
            </a:r>
          </a:p>
        </p:txBody>
      </p:sp>
      <p:sp>
        <p:nvSpPr>
          <p:cNvPr id="1206281" name="Rectangle 9"/>
          <p:cNvSpPr>
            <a:spLocks noChangeArrowheads="1"/>
          </p:cNvSpPr>
          <p:nvPr/>
        </p:nvSpPr>
        <p:spPr bwMode="auto">
          <a:xfrm>
            <a:off x="5867400" y="5334000"/>
            <a:ext cx="4267200" cy="3048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d-ID" altLang="id-ID"/>
          </a:p>
        </p:txBody>
      </p:sp>
      <p:sp>
        <p:nvSpPr>
          <p:cNvPr id="1206282" name="Rectangle 10"/>
          <p:cNvSpPr>
            <a:spLocks noChangeArrowheads="1"/>
          </p:cNvSpPr>
          <p:nvPr/>
        </p:nvSpPr>
        <p:spPr bwMode="auto">
          <a:xfrm>
            <a:off x="5867400" y="5638800"/>
            <a:ext cx="4267200" cy="3048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d-ID" altLang="id-ID"/>
          </a:p>
        </p:txBody>
      </p:sp>
      <p:sp>
        <p:nvSpPr>
          <p:cNvPr id="1206283" name="Rectangle 11"/>
          <p:cNvSpPr>
            <a:spLocks noChangeArrowheads="1"/>
          </p:cNvSpPr>
          <p:nvPr/>
        </p:nvSpPr>
        <p:spPr bwMode="auto">
          <a:xfrm>
            <a:off x="5867400" y="5029200"/>
            <a:ext cx="4267200" cy="3048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d-ID" altLang="id-ID"/>
          </a:p>
        </p:txBody>
      </p:sp>
      <p:sp>
        <p:nvSpPr>
          <p:cNvPr id="1206284" name="Rectangle 12"/>
          <p:cNvSpPr>
            <a:spLocks noChangeArrowheads="1"/>
          </p:cNvSpPr>
          <p:nvPr/>
        </p:nvSpPr>
        <p:spPr bwMode="auto">
          <a:xfrm>
            <a:off x="4267200" y="5029200"/>
            <a:ext cx="1371600" cy="3048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d-ID" altLang="id-ID"/>
          </a:p>
        </p:txBody>
      </p:sp>
      <p:sp>
        <p:nvSpPr>
          <p:cNvPr id="1206285" name="Rectangle 13"/>
          <p:cNvSpPr>
            <a:spLocks noChangeArrowheads="1"/>
          </p:cNvSpPr>
          <p:nvPr/>
        </p:nvSpPr>
        <p:spPr bwMode="auto">
          <a:xfrm>
            <a:off x="4267200" y="5334000"/>
            <a:ext cx="1371600" cy="3048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d-ID" altLang="id-ID"/>
          </a:p>
        </p:txBody>
      </p:sp>
      <p:sp>
        <p:nvSpPr>
          <p:cNvPr id="1206286" name="Rectangle 14"/>
          <p:cNvSpPr>
            <a:spLocks noChangeArrowheads="1"/>
          </p:cNvSpPr>
          <p:nvPr/>
        </p:nvSpPr>
        <p:spPr bwMode="auto">
          <a:xfrm>
            <a:off x="4267200" y="5638800"/>
            <a:ext cx="1371600" cy="3048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d-ID" altLang="id-ID"/>
          </a:p>
        </p:txBody>
      </p:sp>
      <p:sp>
        <p:nvSpPr>
          <p:cNvPr id="13324" name="Text Box 15"/>
          <p:cNvSpPr txBox="1">
            <a:spLocks noChangeArrowheads="1"/>
          </p:cNvSpPr>
          <p:nvPr/>
        </p:nvSpPr>
        <p:spPr bwMode="auto">
          <a:xfrm>
            <a:off x="2667000" y="6369050"/>
            <a:ext cx="792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4675" indent="-574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id-ID" sz="1600" b="1" i="1">
                <a:solidFill>
                  <a:schemeClr val="bg2"/>
                </a:solidFill>
                <a:latin typeface="Arial" panose="020B0604020202020204" pitchFamily="34" charset="0"/>
              </a:rPr>
              <a:t>SO 4  Describe and apply horizontal analysis.</a:t>
            </a:r>
          </a:p>
        </p:txBody>
      </p:sp>
      <p:sp>
        <p:nvSpPr>
          <p:cNvPr id="1206288" name="Rectangle 16"/>
          <p:cNvSpPr>
            <a:spLocks noChangeArrowheads="1"/>
          </p:cNvSpPr>
          <p:nvPr/>
        </p:nvSpPr>
        <p:spPr bwMode="auto">
          <a:xfrm>
            <a:off x="1981200" y="457200"/>
            <a:ext cx="8229600" cy="560388"/>
          </a:xfrm>
          <a:prstGeom prst="rect">
            <a:avLst/>
          </a:prstGeom>
          <a:solidFill>
            <a:srgbClr val="99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marL="52388">
              <a:defRPr/>
            </a:pPr>
            <a:r>
              <a:rPr lang="en-US" sz="29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Horizontal Analysis</a:t>
            </a:r>
          </a:p>
        </p:txBody>
      </p:sp>
      <p:pic>
        <p:nvPicPr>
          <p:cNvPr id="13326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1"/>
            <a:ext cx="6019800" cy="1273175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7" name="Rectangle 20"/>
          <p:cNvSpPr>
            <a:spLocks noChangeArrowheads="1"/>
          </p:cNvSpPr>
          <p:nvPr/>
        </p:nvSpPr>
        <p:spPr bwMode="auto">
          <a:xfrm>
            <a:off x="2209800" y="3581401"/>
            <a:ext cx="807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id-ID" sz="2000">
                <a:latin typeface="Arial" panose="020B0604020202020204" pitchFamily="34" charset="0"/>
              </a:rPr>
              <a:t>Compute the amount and percentage changes in 2011 using horizontal analysis, assuming 2010 is the base year.</a:t>
            </a:r>
          </a:p>
        </p:txBody>
      </p:sp>
    </p:spTree>
    <p:extLst>
      <p:ext uri="{BB962C8B-B14F-4D97-AF65-F5344CB8AC3E}">
        <p14:creationId xmlns:p14="http://schemas.microsoft.com/office/powerpoint/2010/main" val="790879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206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206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206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206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206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206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6281" grpId="0" animBg="1"/>
      <p:bldP spid="1206282" grpId="0" animBg="1"/>
      <p:bldP spid="1206283" grpId="0" animBg="1"/>
      <p:bldP spid="1206284" grpId="0" animBg="1"/>
      <p:bldP spid="1206285" grpId="0" animBg="1"/>
      <p:bldP spid="12062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667000" y="6369050"/>
            <a:ext cx="792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4675" indent="-574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id-ID" sz="1600" b="1" i="1">
                <a:solidFill>
                  <a:schemeClr val="bg2"/>
                </a:solidFill>
                <a:latin typeface="Arial" panose="020B0604020202020204" pitchFamily="34" charset="0"/>
              </a:rPr>
              <a:t>SO 4  Describe and apply vertical analysis.</a:t>
            </a:r>
          </a:p>
        </p:txBody>
      </p:sp>
      <p:sp>
        <p:nvSpPr>
          <p:cNvPr id="1069059" name="Rectangle 3"/>
          <p:cNvSpPr>
            <a:spLocks noChangeArrowheads="1"/>
          </p:cNvSpPr>
          <p:nvPr/>
        </p:nvSpPr>
        <p:spPr bwMode="auto">
          <a:xfrm>
            <a:off x="1981200" y="457200"/>
            <a:ext cx="8229600" cy="560388"/>
          </a:xfrm>
          <a:prstGeom prst="rect">
            <a:avLst/>
          </a:prstGeom>
          <a:solidFill>
            <a:srgbClr val="99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marL="52388">
              <a:defRPr/>
            </a:pPr>
            <a:r>
              <a:rPr lang="en-US" sz="29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Vertical Analysis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209800" y="1441450"/>
            <a:ext cx="79248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30000"/>
              </a:lnSpc>
              <a:spcBef>
                <a:spcPct val="70000"/>
              </a:spcBef>
            </a:pPr>
            <a:r>
              <a:rPr lang="en-US" altLang="id-ID" b="1">
                <a:solidFill>
                  <a:srgbClr val="800000"/>
                </a:solidFill>
                <a:latin typeface="Arial" panose="020B0604020202020204" pitchFamily="34" charset="0"/>
              </a:rPr>
              <a:t>Vertical analysis</a:t>
            </a:r>
            <a:r>
              <a:rPr lang="en-US" altLang="id-ID">
                <a:solidFill>
                  <a:srgbClr val="000000"/>
                </a:solidFill>
                <a:latin typeface="Arial" panose="020B0604020202020204" pitchFamily="34" charset="0"/>
              </a:rPr>
              <a:t>, also called </a:t>
            </a:r>
            <a:r>
              <a:rPr lang="en-US" altLang="id-ID" b="1">
                <a:solidFill>
                  <a:srgbClr val="000000"/>
                </a:solidFill>
                <a:latin typeface="Arial" panose="020B0604020202020204" pitchFamily="34" charset="0"/>
              </a:rPr>
              <a:t>common-size analysis</a:t>
            </a:r>
          </a:p>
          <a:p>
            <a:pPr lvl="1" algn="l">
              <a:lnSpc>
                <a:spcPct val="130000"/>
              </a:lnSpc>
              <a:spcBef>
                <a:spcPct val="70000"/>
              </a:spcBef>
              <a:buClr>
                <a:srgbClr val="800000"/>
              </a:buClr>
              <a:buSzPct val="80000"/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id-ID" sz="2200">
                <a:solidFill>
                  <a:srgbClr val="000000"/>
                </a:solidFill>
                <a:latin typeface="Arial" panose="020B0604020202020204" pitchFamily="34" charset="0"/>
              </a:rPr>
              <a:t>Expresses each financial statement item as a percent of a base amount. </a:t>
            </a:r>
          </a:p>
          <a:p>
            <a:pPr lvl="1" algn="l">
              <a:lnSpc>
                <a:spcPct val="130000"/>
              </a:lnSpc>
              <a:spcBef>
                <a:spcPct val="70000"/>
              </a:spcBef>
              <a:buClr>
                <a:srgbClr val="800000"/>
              </a:buClr>
              <a:buSzPct val="80000"/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id-ID" sz="2200">
                <a:solidFill>
                  <a:srgbClr val="000000"/>
                </a:solidFill>
                <a:latin typeface="Arial" panose="020B0604020202020204" pitchFamily="34" charset="0"/>
              </a:rPr>
              <a:t>For example, selling expenses could be expressed as 16% of net sales.</a:t>
            </a:r>
          </a:p>
          <a:p>
            <a:pPr lvl="1" algn="l">
              <a:lnSpc>
                <a:spcPct val="130000"/>
              </a:lnSpc>
              <a:spcBef>
                <a:spcPct val="70000"/>
              </a:spcBef>
              <a:buClr>
                <a:srgbClr val="800000"/>
              </a:buClr>
              <a:buSzPct val="80000"/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id-ID" sz="2200">
                <a:solidFill>
                  <a:srgbClr val="000000"/>
                </a:solidFill>
                <a:latin typeface="Arial" panose="020B0604020202020204" pitchFamily="34" charset="0"/>
              </a:rPr>
              <a:t>Commonly applied to the statement of financial position and the income statement.</a:t>
            </a:r>
          </a:p>
        </p:txBody>
      </p:sp>
    </p:spTree>
    <p:extLst>
      <p:ext uri="{BB962C8B-B14F-4D97-AF65-F5344CB8AC3E}">
        <p14:creationId xmlns:p14="http://schemas.microsoft.com/office/powerpoint/2010/main" val="4063730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54138"/>
            <a:ext cx="6172200" cy="4665662"/>
          </a:xfrm>
          <a:prstGeom prst="rect">
            <a:avLst/>
          </a:prstGeom>
          <a:noFill/>
          <a:ln w="19050" cap="sq">
            <a:solidFill>
              <a:srgbClr val="8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828800" y="2825750"/>
            <a:ext cx="2362200" cy="330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id-ID" sz="1900">
                <a:latin typeface="Arial" panose="020B0604020202020204" pitchFamily="34" charset="0"/>
              </a:rPr>
              <a:t>These results reinforce the earlier observations that </a:t>
            </a:r>
            <a:r>
              <a:rPr lang="en-US" altLang="id-ID" sz="1900" b="1">
                <a:latin typeface="Arial" panose="020B0604020202020204" pitchFamily="34" charset="0"/>
              </a:rPr>
              <a:t>Quality is choosing to finance its growth through retention of earnings rather than through issuing additional debt</a:t>
            </a:r>
            <a:r>
              <a:rPr lang="en-US" altLang="id-ID" sz="190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2667000" y="6369050"/>
            <a:ext cx="792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4675" indent="-574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id-ID" sz="1600" b="1" i="1">
                <a:solidFill>
                  <a:schemeClr val="bg2"/>
                </a:solidFill>
                <a:latin typeface="Arial" panose="020B0604020202020204" pitchFamily="34" charset="0"/>
              </a:rPr>
              <a:t>SO 4  Describe and apply vertical analysis.</a:t>
            </a:r>
          </a:p>
        </p:txBody>
      </p:sp>
      <p:sp>
        <p:nvSpPr>
          <p:cNvPr id="1179656" name="Rectangle 8"/>
          <p:cNvSpPr>
            <a:spLocks noChangeArrowheads="1"/>
          </p:cNvSpPr>
          <p:nvPr/>
        </p:nvSpPr>
        <p:spPr bwMode="auto">
          <a:xfrm>
            <a:off x="1981200" y="457200"/>
            <a:ext cx="8229600" cy="560388"/>
          </a:xfrm>
          <a:prstGeom prst="rect">
            <a:avLst/>
          </a:prstGeom>
          <a:solidFill>
            <a:srgbClr val="99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marL="52388">
              <a:defRPr/>
            </a:pPr>
            <a:r>
              <a:rPr lang="en-US" sz="29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Vertical Analysis</a:t>
            </a:r>
          </a:p>
        </p:txBody>
      </p:sp>
      <p:sp>
        <p:nvSpPr>
          <p:cNvPr id="15366" name="Rectangle 10"/>
          <p:cNvSpPr>
            <a:spLocks noChangeArrowheads="1"/>
          </p:cNvSpPr>
          <p:nvPr/>
        </p:nvSpPr>
        <p:spPr bwMode="auto">
          <a:xfrm>
            <a:off x="1828800" y="1295400"/>
            <a:ext cx="2362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id-ID" sz="2800" b="1">
                <a:solidFill>
                  <a:srgbClr val="006600"/>
                </a:solidFill>
                <a:latin typeface="Arial" panose="020B0604020202020204" pitchFamily="34" charset="0"/>
              </a:rPr>
              <a:t>Statement of Financial Position</a:t>
            </a:r>
          </a:p>
        </p:txBody>
      </p:sp>
      <p:sp>
        <p:nvSpPr>
          <p:cNvPr id="15367" name="Rectangle 11"/>
          <p:cNvSpPr>
            <a:spLocks noChangeArrowheads="1"/>
          </p:cNvSpPr>
          <p:nvPr/>
        </p:nvSpPr>
        <p:spPr bwMode="auto">
          <a:xfrm>
            <a:off x="4267200" y="6172200"/>
            <a:ext cx="1371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40000"/>
              </a:spcBef>
              <a:buSzPct val="80000"/>
            </a:pPr>
            <a:r>
              <a:rPr lang="en-US" altLang="id-ID" sz="1200" b="1">
                <a:solidFill>
                  <a:srgbClr val="006386"/>
                </a:solidFill>
                <a:latin typeface="Arial" panose="020B0604020202020204" pitchFamily="34" charset="0"/>
              </a:rPr>
              <a:t>Illustration 14-8</a:t>
            </a:r>
          </a:p>
        </p:txBody>
      </p:sp>
    </p:spTree>
    <p:extLst>
      <p:ext uri="{BB962C8B-B14F-4D97-AF65-F5344CB8AC3E}">
        <p14:creationId xmlns:p14="http://schemas.microsoft.com/office/powerpoint/2010/main" val="1528087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76364"/>
            <a:ext cx="6172200" cy="4491037"/>
          </a:xfrm>
          <a:prstGeom prst="rect">
            <a:avLst/>
          </a:prstGeom>
          <a:noFill/>
          <a:ln w="19050" cap="sq" algn="ctr">
            <a:solidFill>
              <a:srgbClr val="8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752600" y="2590801"/>
            <a:ext cx="2362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id-ID" sz="2000">
                <a:latin typeface="Arial" panose="020B0604020202020204" pitchFamily="34" charset="0"/>
              </a:rPr>
              <a:t>Quality appears</a:t>
            </a:r>
          </a:p>
          <a:p>
            <a:pPr algn="l"/>
            <a:r>
              <a:rPr lang="en-US" altLang="id-ID" sz="2000">
                <a:latin typeface="Arial" panose="020B0604020202020204" pitchFamily="34" charset="0"/>
              </a:rPr>
              <a:t>to be a profitable enterprise that is becoming even more successful.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2667000" y="6369050"/>
            <a:ext cx="792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4675" indent="-574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id-ID" sz="1600" b="1" i="1">
                <a:solidFill>
                  <a:schemeClr val="bg2"/>
                </a:solidFill>
                <a:latin typeface="Arial" panose="020B0604020202020204" pitchFamily="34" charset="0"/>
              </a:rPr>
              <a:t>SO 4  Describe and apply vertical analysis.</a:t>
            </a:r>
          </a:p>
        </p:txBody>
      </p:sp>
      <p:sp>
        <p:nvSpPr>
          <p:cNvPr id="1181702" name="Rectangle 6"/>
          <p:cNvSpPr>
            <a:spLocks noChangeArrowheads="1"/>
          </p:cNvSpPr>
          <p:nvPr/>
        </p:nvSpPr>
        <p:spPr bwMode="auto">
          <a:xfrm>
            <a:off x="1981200" y="457200"/>
            <a:ext cx="8229600" cy="560388"/>
          </a:xfrm>
          <a:prstGeom prst="rect">
            <a:avLst/>
          </a:prstGeom>
          <a:solidFill>
            <a:srgbClr val="99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marL="52388">
              <a:defRPr/>
            </a:pPr>
            <a:r>
              <a:rPr lang="en-US" sz="29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Vertical Analysis</a:t>
            </a:r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1828800" y="1295400"/>
            <a:ext cx="2286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id-ID" sz="2800" b="1">
                <a:solidFill>
                  <a:srgbClr val="006600"/>
                </a:solidFill>
                <a:latin typeface="Arial" panose="020B0604020202020204" pitchFamily="34" charset="0"/>
              </a:rPr>
              <a:t>Income Statement</a:t>
            </a:r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4267200" y="5943600"/>
            <a:ext cx="1371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40000"/>
              </a:spcBef>
              <a:buSzPct val="80000"/>
            </a:pPr>
            <a:r>
              <a:rPr lang="en-US" altLang="id-ID" sz="1200" b="1">
                <a:solidFill>
                  <a:srgbClr val="006386"/>
                </a:solidFill>
                <a:latin typeface="Arial" panose="020B0604020202020204" pitchFamily="34" charset="0"/>
              </a:rPr>
              <a:t>Illustration 14-9</a:t>
            </a:r>
          </a:p>
        </p:txBody>
      </p:sp>
    </p:spTree>
    <p:extLst>
      <p:ext uri="{BB962C8B-B14F-4D97-AF65-F5344CB8AC3E}">
        <p14:creationId xmlns:p14="http://schemas.microsoft.com/office/powerpoint/2010/main" val="4181854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1981200" y="1143000"/>
            <a:ext cx="8382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id-ID" sz="2200">
                <a:latin typeface="Arial" panose="020B0604020202020204" pitchFamily="34" charset="0"/>
              </a:rPr>
              <a:t>Enables a comparison of companies of different sizes.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8839200" y="1722439"/>
            <a:ext cx="175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id-ID" sz="1200" b="1">
                <a:solidFill>
                  <a:srgbClr val="006386"/>
                </a:solidFill>
                <a:latin typeface="Arial" panose="020B0604020202020204" pitchFamily="34" charset="0"/>
              </a:rPr>
              <a:t>Illustration 14-10</a:t>
            </a:r>
          </a:p>
          <a:p>
            <a:pPr algn="l"/>
            <a:r>
              <a:rPr lang="en-US" altLang="id-ID" sz="1200">
                <a:latin typeface="Arial" panose="020B0604020202020204" pitchFamily="34" charset="0"/>
              </a:rPr>
              <a:t>Intercompany income statement comparison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2667000" y="6369050"/>
            <a:ext cx="792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4675" indent="-574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id-ID" sz="1600" b="1" i="1">
                <a:solidFill>
                  <a:schemeClr val="bg2"/>
                </a:solidFill>
                <a:latin typeface="Arial" panose="020B0604020202020204" pitchFamily="34" charset="0"/>
              </a:rPr>
              <a:t>SO 4  Describe and apply vertical analysis.</a:t>
            </a:r>
          </a:p>
        </p:txBody>
      </p:sp>
      <p:sp>
        <p:nvSpPr>
          <p:cNvPr id="1183752" name="Rectangle 8"/>
          <p:cNvSpPr>
            <a:spLocks noChangeArrowheads="1"/>
          </p:cNvSpPr>
          <p:nvPr/>
        </p:nvSpPr>
        <p:spPr bwMode="auto">
          <a:xfrm>
            <a:off x="1981200" y="354014"/>
            <a:ext cx="8229600" cy="560387"/>
          </a:xfrm>
          <a:prstGeom prst="rect">
            <a:avLst/>
          </a:prstGeom>
          <a:solidFill>
            <a:srgbClr val="99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marL="52388">
              <a:defRPr/>
            </a:pPr>
            <a:r>
              <a:rPr lang="en-US" sz="29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Vertical Analysis</a:t>
            </a:r>
          </a:p>
        </p:txBody>
      </p:sp>
      <p:sp>
        <p:nvSpPr>
          <p:cNvPr id="17414" name="Rectangle 10"/>
          <p:cNvSpPr>
            <a:spLocks noChangeArrowheads="1"/>
          </p:cNvSpPr>
          <p:nvPr/>
        </p:nvSpPr>
        <p:spPr bwMode="auto">
          <a:xfrm>
            <a:off x="1981200" y="5410200"/>
            <a:ext cx="8382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id-ID" sz="1800">
                <a:latin typeface="Arial" panose="020B0604020202020204" pitchFamily="34" charset="0"/>
              </a:rPr>
              <a:t>Park Street earned net income more than 4,208 times larger than Quality’s, Park Street’s net income as a </a:t>
            </a:r>
            <a:r>
              <a:rPr lang="en-US" altLang="id-ID" sz="1800" b="1">
                <a:latin typeface="Arial" panose="020B0604020202020204" pitchFamily="34" charset="0"/>
              </a:rPr>
              <a:t>percent of each sales euro </a:t>
            </a:r>
            <a:r>
              <a:rPr lang="en-US" altLang="id-ID" sz="1800">
                <a:latin typeface="Arial" panose="020B0604020202020204" pitchFamily="34" charset="0"/>
              </a:rPr>
              <a:t>(5.6%) is only 44% of Quality’s (12.6%).</a:t>
            </a:r>
          </a:p>
        </p:txBody>
      </p:sp>
      <p:pic>
        <p:nvPicPr>
          <p:cNvPr id="1741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30376"/>
            <a:ext cx="7086600" cy="3451225"/>
          </a:xfrm>
          <a:prstGeom prst="rect">
            <a:avLst/>
          </a:prstGeom>
          <a:noFill/>
          <a:ln w="19050" cap="sq" algn="ctr">
            <a:solidFill>
              <a:srgbClr val="8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287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eygandt_FINAL_Comp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081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62" name="Rectangle 14"/>
          <p:cNvSpPr>
            <a:spLocks noChangeArrowheads="1"/>
          </p:cNvSpPr>
          <p:nvPr/>
        </p:nvSpPr>
        <p:spPr bwMode="auto">
          <a:xfrm>
            <a:off x="1981200" y="381000"/>
            <a:ext cx="8229600" cy="1371600"/>
          </a:xfrm>
          <a:prstGeom prst="rect">
            <a:avLst/>
          </a:prstGeom>
          <a:solidFill>
            <a:srgbClr val="002B82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109538">
              <a:defRPr/>
            </a:pPr>
            <a:endParaRPr lang="en-US" sz="3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133600" y="762000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40000"/>
              </a:spcBef>
            </a:pPr>
            <a:r>
              <a:rPr lang="en-US" altLang="id-ID" sz="3000" b="1" i="1">
                <a:solidFill>
                  <a:schemeClr val="bg1"/>
                </a:solidFill>
                <a:latin typeface="Arial" panose="020B0604020202020204" pitchFamily="34" charset="0"/>
              </a:rPr>
              <a:t>Chapter</a:t>
            </a:r>
            <a:r>
              <a:rPr lang="en-US" altLang="id-ID" sz="4300" i="1">
                <a:latin typeface="Arial" panose="020B0604020202020204" pitchFamily="34" charset="0"/>
              </a:rPr>
              <a:t>  </a:t>
            </a:r>
            <a:r>
              <a:rPr lang="en-US" altLang="id-ID" sz="5900" b="1">
                <a:solidFill>
                  <a:srgbClr val="FFFF00"/>
                </a:solidFill>
                <a:latin typeface="Arial" panose="020B0604020202020204" pitchFamily="34" charset="0"/>
              </a:rPr>
              <a:t>14</a:t>
            </a:r>
            <a:endParaRPr lang="en-US" altLang="id-ID" sz="59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20867" name="Rectangle 2051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286000" y="2362200"/>
            <a:ext cx="7543800" cy="19812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lIns="182562" tIns="46038" rIns="182562" bIns="46038" rtlCol="0">
            <a:normAutofit/>
          </a:bodyPr>
          <a:lstStyle/>
          <a:p>
            <a:pPr marL="0" indent="0" algn="ctr">
              <a:buNone/>
              <a:defRPr/>
            </a:pPr>
            <a:r>
              <a:rPr lang="en-US" sz="6000">
                <a:solidFill>
                  <a:srgbClr val="226845"/>
                </a:solidFill>
              </a:rPr>
              <a:t>Financial Statement Analysis</a:t>
            </a: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3581400" y="5435601"/>
            <a:ext cx="4960938" cy="74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6661" tIns="48331" rIns="96661" bIns="48331">
            <a:spAutoFit/>
          </a:bodyPr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100">
                <a:latin typeface="Trebuchet MS" panose="020B0603020202020204" pitchFamily="34" charset="0"/>
              </a:rPr>
              <a:t>Financial Accounting, IFRS Edition</a:t>
            </a:r>
          </a:p>
          <a:p>
            <a:r>
              <a:rPr lang="en-US" altLang="en-US" sz="2100">
                <a:latin typeface="Trebuchet MS" panose="020B0603020202020204" pitchFamily="34" charset="0"/>
              </a:rPr>
              <a:t>Weygandt   Kimmel   Kieso</a:t>
            </a:r>
            <a:r>
              <a:rPr lang="en-US" altLang="id-ID" sz="1900"/>
              <a:t> </a:t>
            </a: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5715001" y="5938838"/>
            <a:ext cx="79375" cy="80962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d-ID" altLang="id-ID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6835776" y="5938838"/>
            <a:ext cx="79375" cy="80962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259459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2146300" y="1371600"/>
            <a:ext cx="8216900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533400" indent="-533400">
              <a:lnSpc>
                <a:spcPct val="115000"/>
              </a:lnSpc>
              <a:spcBef>
                <a:spcPct val="40000"/>
              </a:spcBef>
              <a:buClr>
                <a:srgbClr val="800000"/>
              </a:buClr>
              <a:buFont typeface="Wingdings" panose="05000000000000000000" pitchFamily="2" charset="2"/>
              <a:buAutoNum type="arabicPeriod"/>
            </a:pPr>
            <a:r>
              <a:rPr lang="en-US" altLang="id-ID" sz="2300">
                <a:solidFill>
                  <a:srgbClr val="000000"/>
                </a:solidFill>
              </a:rPr>
              <a:t>Discuss the need for comparative analysis.</a:t>
            </a:r>
          </a:p>
          <a:p>
            <a:pPr marL="533400" indent="-533400">
              <a:lnSpc>
                <a:spcPct val="115000"/>
              </a:lnSpc>
              <a:spcBef>
                <a:spcPct val="40000"/>
              </a:spcBef>
              <a:buClr>
                <a:srgbClr val="800000"/>
              </a:buClr>
              <a:buFont typeface="Wingdings" panose="05000000000000000000" pitchFamily="2" charset="2"/>
              <a:buAutoNum type="arabicPeriod"/>
            </a:pPr>
            <a:r>
              <a:rPr lang="en-US" altLang="id-ID" sz="2300">
                <a:solidFill>
                  <a:srgbClr val="000000"/>
                </a:solidFill>
              </a:rPr>
              <a:t>Identify the tools of financial statement analysis.</a:t>
            </a:r>
          </a:p>
          <a:p>
            <a:pPr marL="533400" indent="-533400">
              <a:lnSpc>
                <a:spcPct val="115000"/>
              </a:lnSpc>
              <a:spcBef>
                <a:spcPct val="40000"/>
              </a:spcBef>
              <a:buClr>
                <a:srgbClr val="800000"/>
              </a:buClr>
              <a:buFont typeface="Wingdings" panose="05000000000000000000" pitchFamily="2" charset="2"/>
              <a:buAutoNum type="arabicPeriod"/>
            </a:pPr>
            <a:r>
              <a:rPr lang="en-US" altLang="id-ID" sz="2300">
                <a:solidFill>
                  <a:srgbClr val="000000"/>
                </a:solidFill>
              </a:rPr>
              <a:t>Explain and apply horizontal analysis.</a:t>
            </a:r>
          </a:p>
          <a:p>
            <a:pPr marL="533400" indent="-533400">
              <a:lnSpc>
                <a:spcPct val="115000"/>
              </a:lnSpc>
              <a:spcBef>
                <a:spcPct val="40000"/>
              </a:spcBef>
              <a:buClr>
                <a:srgbClr val="800000"/>
              </a:buClr>
              <a:buFont typeface="Wingdings" panose="05000000000000000000" pitchFamily="2" charset="2"/>
              <a:buAutoNum type="arabicPeriod"/>
            </a:pPr>
            <a:r>
              <a:rPr lang="en-US" altLang="id-ID" sz="2300">
                <a:solidFill>
                  <a:srgbClr val="000000"/>
                </a:solidFill>
              </a:rPr>
              <a:t>Describe and apply vertical analysis.</a:t>
            </a:r>
          </a:p>
          <a:p>
            <a:pPr marL="533400" indent="-533400">
              <a:lnSpc>
                <a:spcPct val="115000"/>
              </a:lnSpc>
              <a:spcBef>
                <a:spcPct val="40000"/>
              </a:spcBef>
              <a:buClr>
                <a:srgbClr val="800000"/>
              </a:buClr>
              <a:buFont typeface="Wingdings" panose="05000000000000000000" pitchFamily="2" charset="2"/>
              <a:buAutoNum type="arabicPeriod"/>
            </a:pPr>
            <a:r>
              <a:rPr lang="en-US" altLang="id-ID" sz="2300">
                <a:solidFill>
                  <a:srgbClr val="000000"/>
                </a:solidFill>
              </a:rPr>
              <a:t>Identify and compute ratios used in analyzing a firm’s liquidity, profitability, and solvency.</a:t>
            </a:r>
          </a:p>
          <a:p>
            <a:pPr marL="533400" indent="-533400">
              <a:lnSpc>
                <a:spcPct val="115000"/>
              </a:lnSpc>
              <a:spcBef>
                <a:spcPct val="40000"/>
              </a:spcBef>
              <a:buClr>
                <a:srgbClr val="800000"/>
              </a:buClr>
              <a:buFont typeface="Wingdings" panose="05000000000000000000" pitchFamily="2" charset="2"/>
              <a:buAutoNum type="arabicPeriod"/>
            </a:pPr>
            <a:r>
              <a:rPr lang="en-US" altLang="id-ID" sz="2300">
                <a:solidFill>
                  <a:srgbClr val="000000"/>
                </a:solidFill>
              </a:rPr>
              <a:t>Understand the concept of earning power, and how discontinued operations are presented.</a:t>
            </a:r>
          </a:p>
          <a:p>
            <a:pPr marL="533400" indent="-533400">
              <a:lnSpc>
                <a:spcPct val="115000"/>
              </a:lnSpc>
              <a:spcBef>
                <a:spcPct val="40000"/>
              </a:spcBef>
              <a:buClr>
                <a:srgbClr val="800000"/>
              </a:buClr>
              <a:buFont typeface="Wingdings" panose="05000000000000000000" pitchFamily="2" charset="2"/>
              <a:buAutoNum type="arabicPeriod"/>
            </a:pPr>
            <a:r>
              <a:rPr lang="en-US" altLang="id-ID" sz="2300">
                <a:solidFill>
                  <a:srgbClr val="000000"/>
                </a:solidFill>
              </a:rPr>
              <a:t>Understand the concept of quality of earnings.</a:t>
            </a:r>
          </a:p>
        </p:txBody>
      </p:sp>
      <p:sp>
        <p:nvSpPr>
          <p:cNvPr id="13006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457200"/>
            <a:ext cx="8229600" cy="560388"/>
          </a:xfrm>
          <a:solidFill>
            <a:srgbClr val="99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2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Study Objectives</a:t>
            </a:r>
          </a:p>
        </p:txBody>
      </p:sp>
    </p:spTree>
    <p:extLst>
      <p:ext uri="{BB962C8B-B14F-4D97-AF65-F5344CB8AC3E}">
        <p14:creationId xmlns:p14="http://schemas.microsoft.com/office/powerpoint/2010/main" val="1417617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9" name="Rectangle 1033"/>
          <p:cNvSpPr>
            <a:spLocks noChangeArrowheads="1"/>
          </p:cNvSpPr>
          <p:nvPr/>
        </p:nvSpPr>
        <p:spPr bwMode="auto">
          <a:xfrm>
            <a:off x="3505200" y="3124200"/>
            <a:ext cx="1676400" cy="2743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488" tIns="109728" rIns="90488" bIns="44450"/>
          <a:lstStyle/>
          <a:p>
            <a:pPr marL="228600" indent="-228600">
              <a:spcBef>
                <a:spcPct val="25000"/>
              </a:spcBef>
              <a:buClr>
                <a:srgbClr val="CC0000"/>
              </a:buClr>
              <a:buSzPct val="75000"/>
              <a:buBlip>
                <a:blip r:embed="rId3"/>
              </a:buBlip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Statement of financial position</a:t>
            </a:r>
          </a:p>
          <a:p>
            <a:pPr marL="228600" indent="-228600">
              <a:spcBef>
                <a:spcPct val="25000"/>
              </a:spcBef>
              <a:buClr>
                <a:srgbClr val="CC0000"/>
              </a:buClr>
              <a:buSzPct val="75000"/>
              <a:buBlip>
                <a:blip r:embed="rId3"/>
              </a:buBlip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Income statement</a:t>
            </a:r>
          </a:p>
          <a:p>
            <a:pPr marL="228600" indent="-228600">
              <a:spcBef>
                <a:spcPct val="25000"/>
              </a:spcBef>
              <a:buClr>
                <a:srgbClr val="CC0000"/>
              </a:buClr>
              <a:buSzPct val="75000"/>
              <a:buBlip>
                <a:blip r:embed="rId3"/>
              </a:buBlip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Retained earnings statement</a:t>
            </a:r>
          </a:p>
          <a:p>
            <a:pPr marL="228600" indent="-228600">
              <a:spcBef>
                <a:spcPct val="25000"/>
              </a:spcBef>
              <a:buClr>
                <a:srgbClr val="CC0000"/>
              </a:buClr>
              <a:buSzPct val="75000"/>
              <a:buBlip>
                <a:blip r:embed="rId3"/>
              </a:buBlip>
              <a:defRPr/>
            </a:pPr>
            <a:endParaRPr lang="en-US" sz="160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054730" name="Rectangle 1034"/>
          <p:cNvSpPr>
            <a:spLocks noChangeArrowheads="1"/>
          </p:cNvSpPr>
          <p:nvPr/>
        </p:nvSpPr>
        <p:spPr bwMode="auto">
          <a:xfrm>
            <a:off x="1828800" y="1809750"/>
            <a:ext cx="1600200" cy="1238250"/>
          </a:xfrm>
          <a:prstGeom prst="rect">
            <a:avLst/>
          </a:prstGeom>
          <a:solidFill>
            <a:srgbClr val="009999"/>
          </a:solidFill>
          <a:ln w="57150" algn="ctr">
            <a:noFill/>
            <a:miter lim="800000"/>
            <a:headEnd/>
            <a:tailEnd/>
          </a:ln>
          <a:effectLst>
            <a:outerShdw dist="12700" dir="54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>
              <a:lnSpc>
                <a:spcPct val="105000"/>
              </a:lnSpc>
              <a:spcBef>
                <a:spcPct val="25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Basics of Financial Statement Analysis</a:t>
            </a:r>
          </a:p>
        </p:txBody>
      </p:sp>
      <p:sp>
        <p:nvSpPr>
          <p:cNvPr id="1054731" name="Rectangle 1035"/>
          <p:cNvSpPr>
            <a:spLocks noChangeArrowheads="1"/>
          </p:cNvSpPr>
          <p:nvPr/>
        </p:nvSpPr>
        <p:spPr bwMode="auto">
          <a:xfrm>
            <a:off x="3581400" y="1809750"/>
            <a:ext cx="1600200" cy="1238250"/>
          </a:xfrm>
          <a:prstGeom prst="rect">
            <a:avLst/>
          </a:prstGeom>
          <a:solidFill>
            <a:srgbClr val="009999"/>
          </a:solidFill>
          <a:ln w="57150" algn="ctr">
            <a:noFill/>
            <a:miter lim="800000"/>
            <a:headEnd/>
            <a:tailEnd/>
          </a:ln>
          <a:effectLst>
            <a:outerShdw dist="12700" dir="54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>
              <a:lnSpc>
                <a:spcPct val="105000"/>
              </a:lnSpc>
              <a:spcBef>
                <a:spcPct val="25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Horizontal and Vertical Analysis</a:t>
            </a:r>
          </a:p>
        </p:txBody>
      </p:sp>
      <p:sp>
        <p:nvSpPr>
          <p:cNvPr id="1054732" name="Rectangle 1036"/>
          <p:cNvSpPr>
            <a:spLocks noChangeArrowheads="1"/>
          </p:cNvSpPr>
          <p:nvPr/>
        </p:nvSpPr>
        <p:spPr bwMode="auto">
          <a:xfrm>
            <a:off x="5334000" y="1809750"/>
            <a:ext cx="1600200" cy="1238250"/>
          </a:xfrm>
          <a:prstGeom prst="rect">
            <a:avLst/>
          </a:prstGeom>
          <a:solidFill>
            <a:srgbClr val="009999"/>
          </a:solidFill>
          <a:ln w="57150" algn="ctr">
            <a:noFill/>
            <a:miter lim="800000"/>
            <a:headEnd/>
            <a:tailEnd/>
          </a:ln>
          <a:effectLst>
            <a:outerShdw dist="12700" dir="54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>
              <a:lnSpc>
                <a:spcPct val="105000"/>
              </a:lnSpc>
              <a:spcBef>
                <a:spcPct val="25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Ratio Analysis</a:t>
            </a:r>
          </a:p>
        </p:txBody>
      </p:sp>
      <p:sp>
        <p:nvSpPr>
          <p:cNvPr id="1054733" name="Rectangle 1037"/>
          <p:cNvSpPr>
            <a:spLocks noChangeArrowheads="1"/>
          </p:cNvSpPr>
          <p:nvPr/>
        </p:nvSpPr>
        <p:spPr bwMode="auto">
          <a:xfrm>
            <a:off x="7086600" y="1809750"/>
            <a:ext cx="1600200" cy="1238250"/>
          </a:xfrm>
          <a:prstGeom prst="rect">
            <a:avLst/>
          </a:prstGeom>
          <a:solidFill>
            <a:srgbClr val="009999"/>
          </a:solidFill>
          <a:ln w="57150" algn="ctr">
            <a:noFill/>
            <a:miter lim="800000"/>
            <a:headEnd/>
            <a:tailEnd/>
          </a:ln>
          <a:effectLst>
            <a:outerShdw dist="12700" dir="54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>
              <a:lnSpc>
                <a:spcPct val="105000"/>
              </a:lnSpc>
              <a:spcBef>
                <a:spcPct val="25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Earning Power and Irregular Items</a:t>
            </a:r>
          </a:p>
        </p:txBody>
      </p:sp>
      <p:sp>
        <p:nvSpPr>
          <p:cNvPr id="1054734" name="Rectangle 1038"/>
          <p:cNvSpPr>
            <a:spLocks noChangeArrowheads="1"/>
          </p:cNvSpPr>
          <p:nvPr/>
        </p:nvSpPr>
        <p:spPr bwMode="auto">
          <a:xfrm>
            <a:off x="8839200" y="1809750"/>
            <a:ext cx="1600200" cy="1238250"/>
          </a:xfrm>
          <a:prstGeom prst="rect">
            <a:avLst/>
          </a:prstGeom>
          <a:solidFill>
            <a:srgbClr val="009999"/>
          </a:solidFill>
          <a:ln w="57150" algn="ctr">
            <a:noFill/>
            <a:miter lim="800000"/>
            <a:headEnd/>
            <a:tailEnd/>
          </a:ln>
          <a:effectLst>
            <a:outerShdw dist="12700" dir="54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>
              <a:lnSpc>
                <a:spcPct val="105000"/>
              </a:lnSpc>
              <a:spcBef>
                <a:spcPct val="25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Quality of Earnings</a:t>
            </a:r>
          </a:p>
        </p:txBody>
      </p:sp>
      <p:sp>
        <p:nvSpPr>
          <p:cNvPr id="1054735" name="Rectangle 1039"/>
          <p:cNvSpPr>
            <a:spLocks noChangeArrowheads="1"/>
          </p:cNvSpPr>
          <p:nvPr/>
        </p:nvSpPr>
        <p:spPr bwMode="auto">
          <a:xfrm>
            <a:off x="1752600" y="3124200"/>
            <a:ext cx="1752600" cy="1600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488" tIns="109728" rIns="90488" bIns="44450"/>
          <a:lstStyle/>
          <a:p>
            <a:pPr marL="228600" indent="-228600">
              <a:spcBef>
                <a:spcPct val="25000"/>
              </a:spcBef>
              <a:buClr>
                <a:srgbClr val="CC0000"/>
              </a:buClr>
              <a:buSzPct val="75000"/>
              <a:buBlip>
                <a:blip r:embed="rId3"/>
              </a:buBlip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Need for comparative analysis</a:t>
            </a:r>
          </a:p>
          <a:p>
            <a:pPr marL="228600" indent="-228600">
              <a:spcBef>
                <a:spcPct val="25000"/>
              </a:spcBef>
              <a:buClr>
                <a:srgbClr val="CC0000"/>
              </a:buClr>
              <a:buSzPct val="75000"/>
              <a:buBlip>
                <a:blip r:embed="rId3"/>
              </a:buBlip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Tools of analysis</a:t>
            </a:r>
          </a:p>
        </p:txBody>
      </p:sp>
      <p:sp>
        <p:nvSpPr>
          <p:cNvPr id="1054736" name="Rectangle 1040"/>
          <p:cNvSpPr>
            <a:spLocks noChangeArrowheads="1"/>
          </p:cNvSpPr>
          <p:nvPr/>
        </p:nvSpPr>
        <p:spPr bwMode="auto">
          <a:xfrm>
            <a:off x="5257800" y="3124200"/>
            <a:ext cx="1676400" cy="1676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488" tIns="109728" rIns="90488" bIns="44450"/>
          <a:lstStyle/>
          <a:p>
            <a:pPr marL="228600" indent="-228600">
              <a:spcBef>
                <a:spcPct val="25000"/>
              </a:spcBef>
              <a:buClr>
                <a:srgbClr val="CC0000"/>
              </a:buClr>
              <a:buSzPct val="75000"/>
              <a:buBlip>
                <a:blip r:embed="rId3"/>
              </a:buBlip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Liquidity</a:t>
            </a:r>
          </a:p>
          <a:p>
            <a:pPr marL="228600" indent="-228600">
              <a:spcBef>
                <a:spcPct val="25000"/>
              </a:spcBef>
              <a:buClr>
                <a:srgbClr val="CC0000"/>
              </a:buClr>
              <a:buSzPct val="75000"/>
              <a:buBlip>
                <a:blip r:embed="rId3"/>
              </a:buBlip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Profitability</a:t>
            </a:r>
          </a:p>
          <a:p>
            <a:pPr marL="228600" indent="-228600">
              <a:spcBef>
                <a:spcPct val="25000"/>
              </a:spcBef>
              <a:buClr>
                <a:srgbClr val="CC0000"/>
              </a:buClr>
              <a:buSzPct val="75000"/>
              <a:buBlip>
                <a:blip r:embed="rId3"/>
              </a:buBlip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Solvency</a:t>
            </a:r>
          </a:p>
          <a:p>
            <a:pPr marL="228600" indent="-228600">
              <a:spcBef>
                <a:spcPct val="25000"/>
              </a:spcBef>
              <a:buClr>
                <a:srgbClr val="CC0000"/>
              </a:buClr>
              <a:buSzPct val="75000"/>
              <a:buBlip>
                <a:blip r:embed="rId3"/>
              </a:buBlip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Summary</a:t>
            </a:r>
          </a:p>
        </p:txBody>
      </p:sp>
      <p:sp>
        <p:nvSpPr>
          <p:cNvPr id="1054737" name="Rectangle 1041"/>
          <p:cNvSpPr>
            <a:spLocks noChangeArrowheads="1"/>
          </p:cNvSpPr>
          <p:nvPr/>
        </p:nvSpPr>
        <p:spPr bwMode="auto">
          <a:xfrm>
            <a:off x="7010400" y="3124200"/>
            <a:ext cx="1752600" cy="2590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488" tIns="109728" rIns="90488" bIns="44450"/>
          <a:lstStyle/>
          <a:p>
            <a:pPr marL="228600" indent="-228600">
              <a:spcBef>
                <a:spcPct val="25000"/>
              </a:spcBef>
              <a:buClr>
                <a:srgbClr val="CC0000"/>
              </a:buClr>
              <a:buSzPct val="75000"/>
              <a:buBlip>
                <a:blip r:embed="rId3"/>
              </a:buBlip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Discontinued operations</a:t>
            </a:r>
          </a:p>
          <a:p>
            <a:pPr marL="228600" indent="-228600">
              <a:spcBef>
                <a:spcPct val="25000"/>
              </a:spcBef>
              <a:buClr>
                <a:srgbClr val="CC0000"/>
              </a:buClr>
              <a:buSzPct val="75000"/>
              <a:buBlip>
                <a:blip r:embed="rId3"/>
              </a:buBlip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Changes in accounting principle</a:t>
            </a:r>
          </a:p>
          <a:p>
            <a:pPr marL="228600" indent="-228600">
              <a:spcBef>
                <a:spcPct val="25000"/>
              </a:spcBef>
              <a:buClr>
                <a:srgbClr val="CC0000"/>
              </a:buClr>
              <a:buSzPct val="75000"/>
              <a:buBlip>
                <a:blip r:embed="rId3"/>
              </a:buBlip>
              <a:defRPr/>
            </a:pPr>
            <a:r>
              <a:rPr lang="en-US" sz="15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Comprehensive</a:t>
            </a: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income</a:t>
            </a:r>
          </a:p>
          <a:p>
            <a:pPr marL="228600" indent="-228600">
              <a:spcBef>
                <a:spcPct val="25000"/>
              </a:spcBef>
              <a:buClr>
                <a:srgbClr val="CC0000"/>
              </a:buClr>
              <a:buSzPct val="75000"/>
              <a:buBlip>
                <a:blip r:embed="rId3"/>
              </a:buBlip>
              <a:defRPr/>
            </a:pPr>
            <a:endParaRPr lang="en-US" sz="160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054738" name="Rectangle 1042"/>
          <p:cNvSpPr>
            <a:spLocks noChangeArrowheads="1"/>
          </p:cNvSpPr>
          <p:nvPr/>
        </p:nvSpPr>
        <p:spPr bwMode="auto">
          <a:xfrm>
            <a:off x="8763000" y="3124200"/>
            <a:ext cx="1905000" cy="2514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488" tIns="109728" rIns="90488" bIns="44450"/>
          <a:lstStyle/>
          <a:p>
            <a:pPr marL="228600" indent="-228600">
              <a:spcBef>
                <a:spcPct val="25000"/>
              </a:spcBef>
              <a:buClr>
                <a:srgbClr val="CC0000"/>
              </a:buClr>
              <a:buSzPct val="75000"/>
              <a:buBlip>
                <a:blip r:embed="rId3"/>
              </a:buBlip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Alternative accounting methods</a:t>
            </a:r>
          </a:p>
          <a:p>
            <a:pPr marL="228600" indent="-228600">
              <a:spcBef>
                <a:spcPct val="25000"/>
              </a:spcBef>
              <a:buClr>
                <a:srgbClr val="CC0000"/>
              </a:buClr>
              <a:buSzPct val="75000"/>
              <a:buBlip>
                <a:blip r:embed="rId3"/>
              </a:buBlip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Pro forma income</a:t>
            </a:r>
          </a:p>
          <a:p>
            <a:pPr marL="228600" indent="-228600">
              <a:spcBef>
                <a:spcPct val="25000"/>
              </a:spcBef>
              <a:buClr>
                <a:srgbClr val="CC0000"/>
              </a:buClr>
              <a:buSzPct val="75000"/>
              <a:buBlip>
                <a:blip r:embed="rId3"/>
              </a:buBlip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Improper recognition</a:t>
            </a:r>
          </a:p>
          <a:p>
            <a:pPr marL="228600" indent="-228600">
              <a:spcBef>
                <a:spcPct val="25000"/>
              </a:spcBef>
              <a:buClr>
                <a:srgbClr val="CC0000"/>
              </a:buClr>
              <a:buSzPct val="75000"/>
              <a:buBlip>
                <a:blip r:embed="rId3"/>
              </a:buBlip>
              <a:defRPr/>
            </a:pPr>
            <a:endParaRPr lang="en-US" sz="160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7180" name="Line 1049"/>
          <p:cNvSpPr>
            <a:spLocks noChangeShapeType="1"/>
          </p:cNvSpPr>
          <p:nvPr/>
        </p:nvSpPr>
        <p:spPr bwMode="auto">
          <a:xfrm>
            <a:off x="1843089" y="3048000"/>
            <a:ext cx="1563687" cy="0"/>
          </a:xfrm>
          <a:prstGeom prst="lin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7181" name="Line 1050"/>
          <p:cNvSpPr>
            <a:spLocks noChangeShapeType="1"/>
          </p:cNvSpPr>
          <p:nvPr/>
        </p:nvSpPr>
        <p:spPr bwMode="auto">
          <a:xfrm>
            <a:off x="3595689" y="3048000"/>
            <a:ext cx="1563687" cy="0"/>
          </a:xfrm>
          <a:prstGeom prst="lin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7182" name="Line 1051"/>
          <p:cNvSpPr>
            <a:spLocks noChangeShapeType="1"/>
          </p:cNvSpPr>
          <p:nvPr/>
        </p:nvSpPr>
        <p:spPr bwMode="auto">
          <a:xfrm>
            <a:off x="5348289" y="3048000"/>
            <a:ext cx="1563687" cy="0"/>
          </a:xfrm>
          <a:prstGeom prst="lin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7183" name="Line 1052"/>
          <p:cNvSpPr>
            <a:spLocks noChangeShapeType="1"/>
          </p:cNvSpPr>
          <p:nvPr/>
        </p:nvSpPr>
        <p:spPr bwMode="auto">
          <a:xfrm>
            <a:off x="7100889" y="3048000"/>
            <a:ext cx="1563687" cy="0"/>
          </a:xfrm>
          <a:prstGeom prst="lin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7184" name="Line 1053"/>
          <p:cNvSpPr>
            <a:spLocks noChangeShapeType="1"/>
          </p:cNvSpPr>
          <p:nvPr/>
        </p:nvSpPr>
        <p:spPr bwMode="auto">
          <a:xfrm>
            <a:off x="8853489" y="3048000"/>
            <a:ext cx="1563687" cy="0"/>
          </a:xfrm>
          <a:prstGeom prst="lin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cxnSp>
        <p:nvCxnSpPr>
          <p:cNvPr id="7185" name="AutoShape 1054"/>
          <p:cNvCxnSpPr>
            <a:cxnSpLocks noChangeShapeType="1"/>
          </p:cNvCxnSpPr>
          <p:nvPr/>
        </p:nvCxnSpPr>
        <p:spPr bwMode="auto">
          <a:xfrm rot="5400000">
            <a:off x="4029075" y="-257175"/>
            <a:ext cx="666750" cy="3467100"/>
          </a:xfrm>
          <a:prstGeom prst="bentConnector3">
            <a:avLst>
              <a:gd name="adj1" fmla="val 50000"/>
            </a:avLst>
          </a:prstGeom>
          <a:noFill/>
          <a:ln w="38100" cap="sq">
            <a:solidFill>
              <a:srgbClr val="800000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6" name="AutoShape 1055"/>
          <p:cNvCxnSpPr>
            <a:cxnSpLocks noChangeShapeType="1"/>
          </p:cNvCxnSpPr>
          <p:nvPr/>
        </p:nvCxnSpPr>
        <p:spPr bwMode="auto">
          <a:xfrm rot="5400000">
            <a:off x="4905375" y="619125"/>
            <a:ext cx="666750" cy="1714500"/>
          </a:xfrm>
          <a:prstGeom prst="bentConnector3">
            <a:avLst>
              <a:gd name="adj1" fmla="val 50000"/>
            </a:avLst>
          </a:prstGeom>
          <a:noFill/>
          <a:ln w="38100" cap="sq">
            <a:solidFill>
              <a:srgbClr val="800000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7" name="AutoShape 1056"/>
          <p:cNvCxnSpPr>
            <a:cxnSpLocks noChangeShapeType="1"/>
          </p:cNvCxnSpPr>
          <p:nvPr/>
        </p:nvCxnSpPr>
        <p:spPr bwMode="auto">
          <a:xfrm rot="16200000" flipH="1">
            <a:off x="6657975" y="581025"/>
            <a:ext cx="666750" cy="1790700"/>
          </a:xfrm>
          <a:prstGeom prst="bentConnector3">
            <a:avLst>
              <a:gd name="adj1" fmla="val 50000"/>
            </a:avLst>
          </a:prstGeom>
          <a:noFill/>
          <a:ln w="38100" cap="sq">
            <a:solidFill>
              <a:srgbClr val="800000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8" name="AutoShape 1057"/>
          <p:cNvCxnSpPr>
            <a:cxnSpLocks noChangeShapeType="1"/>
          </p:cNvCxnSpPr>
          <p:nvPr/>
        </p:nvCxnSpPr>
        <p:spPr bwMode="auto">
          <a:xfrm rot="16200000" flipH="1">
            <a:off x="7534275" y="-295275"/>
            <a:ext cx="666750" cy="3543300"/>
          </a:xfrm>
          <a:prstGeom prst="bentConnector3">
            <a:avLst>
              <a:gd name="adj1" fmla="val 50000"/>
            </a:avLst>
          </a:prstGeom>
          <a:noFill/>
          <a:ln w="38100" cap="sq">
            <a:solidFill>
              <a:srgbClr val="800000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9" name="AutoShape 1058"/>
          <p:cNvCxnSpPr>
            <a:cxnSpLocks noChangeShapeType="1"/>
          </p:cNvCxnSpPr>
          <p:nvPr/>
        </p:nvCxnSpPr>
        <p:spPr bwMode="auto">
          <a:xfrm>
            <a:off x="6096000" y="1017588"/>
            <a:ext cx="1588" cy="811212"/>
          </a:xfrm>
          <a:prstGeom prst="straightConnector1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4739" name="Rectangle 1043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457200"/>
            <a:ext cx="8229600" cy="560388"/>
          </a:xfrm>
          <a:solidFill>
            <a:srgbClr val="0099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0000"/>
            </a:outerShdw>
          </a:effectLst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Financial Statement Analysis</a:t>
            </a:r>
          </a:p>
        </p:txBody>
      </p:sp>
    </p:spTree>
    <p:extLst>
      <p:ext uri="{BB962C8B-B14F-4D97-AF65-F5344CB8AC3E}">
        <p14:creationId xmlns:p14="http://schemas.microsoft.com/office/powerpoint/2010/main" val="2751152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ChangeArrowheads="1"/>
          </p:cNvSpPr>
          <p:nvPr/>
        </p:nvSpPr>
        <p:spPr bwMode="auto">
          <a:xfrm>
            <a:off x="2209800" y="1447800"/>
            <a:ext cx="80010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05000"/>
              </a:lnSpc>
              <a:spcBef>
                <a:spcPct val="35000"/>
              </a:spcBef>
            </a:pPr>
            <a:r>
              <a:rPr lang="en-US" altLang="id-ID" sz="2600">
                <a:latin typeface="Arial" panose="020B0604020202020204" pitchFamily="34" charset="0"/>
              </a:rPr>
              <a:t>Analyzing financial statements involves:</a:t>
            </a:r>
          </a:p>
        </p:txBody>
      </p:sp>
      <p:sp>
        <p:nvSpPr>
          <p:cNvPr id="881680" name="Rectangle 16"/>
          <p:cNvSpPr>
            <a:spLocks noChangeArrowheads="1"/>
          </p:cNvSpPr>
          <p:nvPr/>
        </p:nvSpPr>
        <p:spPr bwMode="auto">
          <a:xfrm>
            <a:off x="1981200" y="457200"/>
            <a:ext cx="8229600" cy="560388"/>
          </a:xfrm>
          <a:prstGeom prst="rect">
            <a:avLst/>
          </a:prstGeom>
          <a:solidFill>
            <a:srgbClr val="99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marL="52388">
              <a:defRPr/>
            </a:pPr>
            <a:r>
              <a:rPr lang="en-US" sz="29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Basics of Financial Statement Analysis</a:t>
            </a:r>
          </a:p>
        </p:txBody>
      </p:sp>
      <p:sp>
        <p:nvSpPr>
          <p:cNvPr id="8196" name="AutoShape 18"/>
          <p:cNvSpPr>
            <a:spLocks noChangeArrowheads="1"/>
          </p:cNvSpPr>
          <p:nvPr/>
        </p:nvSpPr>
        <p:spPr bwMode="auto">
          <a:xfrm>
            <a:off x="2286000" y="2209800"/>
            <a:ext cx="2362200" cy="1066800"/>
          </a:xfrm>
          <a:prstGeom prst="bevel">
            <a:avLst>
              <a:gd name="adj" fmla="val 12500"/>
            </a:avLst>
          </a:prstGeom>
          <a:solidFill>
            <a:srgbClr val="CDDE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id-ID" sz="2200">
                <a:latin typeface="Arial" panose="020B0604020202020204" pitchFamily="34" charset="0"/>
              </a:rPr>
              <a:t>Characteristics</a:t>
            </a:r>
          </a:p>
        </p:txBody>
      </p:sp>
      <p:sp>
        <p:nvSpPr>
          <p:cNvPr id="8197" name="AutoShape 19"/>
          <p:cNvSpPr>
            <a:spLocks noChangeArrowheads="1"/>
          </p:cNvSpPr>
          <p:nvPr/>
        </p:nvSpPr>
        <p:spPr bwMode="auto">
          <a:xfrm>
            <a:off x="4953000" y="2209800"/>
            <a:ext cx="2362200" cy="1066800"/>
          </a:xfrm>
          <a:prstGeom prst="bevel">
            <a:avLst>
              <a:gd name="adj" fmla="val 12500"/>
            </a:avLst>
          </a:prstGeom>
          <a:solidFill>
            <a:srgbClr val="CDDE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id-ID" sz="2200">
                <a:latin typeface="Arial" panose="020B0604020202020204" pitchFamily="34" charset="0"/>
              </a:rPr>
              <a:t>Comparison </a:t>
            </a:r>
          </a:p>
          <a:p>
            <a:r>
              <a:rPr lang="en-US" altLang="id-ID" sz="2200">
                <a:latin typeface="Arial" panose="020B0604020202020204" pitchFamily="34" charset="0"/>
              </a:rPr>
              <a:t>Bases</a:t>
            </a:r>
          </a:p>
        </p:txBody>
      </p:sp>
      <p:sp>
        <p:nvSpPr>
          <p:cNvPr id="8198" name="AutoShape 20"/>
          <p:cNvSpPr>
            <a:spLocks noChangeArrowheads="1"/>
          </p:cNvSpPr>
          <p:nvPr/>
        </p:nvSpPr>
        <p:spPr bwMode="auto">
          <a:xfrm>
            <a:off x="7620000" y="2209800"/>
            <a:ext cx="2362200" cy="1066800"/>
          </a:xfrm>
          <a:prstGeom prst="bevel">
            <a:avLst>
              <a:gd name="adj" fmla="val 12500"/>
            </a:avLst>
          </a:prstGeom>
          <a:solidFill>
            <a:srgbClr val="CDDE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id-ID" sz="2200">
                <a:latin typeface="Arial" panose="020B0604020202020204" pitchFamily="34" charset="0"/>
              </a:rPr>
              <a:t>Tools of </a:t>
            </a:r>
          </a:p>
          <a:p>
            <a:r>
              <a:rPr lang="en-US" altLang="id-ID" sz="2200">
                <a:latin typeface="Arial" panose="020B0604020202020204" pitchFamily="34" charset="0"/>
              </a:rPr>
              <a:t>Analysis</a:t>
            </a:r>
          </a:p>
        </p:txBody>
      </p:sp>
      <p:sp>
        <p:nvSpPr>
          <p:cNvPr id="8199" name="Rectangle 22"/>
          <p:cNvSpPr>
            <a:spLocks noChangeArrowheads="1"/>
          </p:cNvSpPr>
          <p:nvPr/>
        </p:nvSpPr>
        <p:spPr bwMode="auto">
          <a:xfrm>
            <a:off x="2286000" y="3429000"/>
            <a:ext cx="2362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109728" rIns="90488" bIns="44450"/>
          <a:lstStyle>
            <a:lvl1pPr marL="346075" indent="-346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10000"/>
              </a:lnSpc>
              <a:spcBef>
                <a:spcPct val="35000"/>
              </a:spcBef>
              <a:buClr>
                <a:srgbClr val="CC0000"/>
              </a:buClr>
              <a:buSzPct val="75000"/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id-ID" sz="2200">
                <a:latin typeface="Arial" panose="020B0604020202020204" pitchFamily="34" charset="0"/>
              </a:rPr>
              <a:t>Liquidity</a:t>
            </a:r>
          </a:p>
          <a:p>
            <a:pPr algn="l">
              <a:lnSpc>
                <a:spcPct val="110000"/>
              </a:lnSpc>
              <a:spcBef>
                <a:spcPct val="35000"/>
              </a:spcBef>
              <a:buClr>
                <a:srgbClr val="CC0000"/>
              </a:buClr>
              <a:buSzPct val="75000"/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id-ID" sz="2200">
                <a:latin typeface="Arial" panose="020B0604020202020204" pitchFamily="34" charset="0"/>
              </a:rPr>
              <a:t>Profitability</a:t>
            </a:r>
          </a:p>
          <a:p>
            <a:pPr algn="l">
              <a:lnSpc>
                <a:spcPct val="110000"/>
              </a:lnSpc>
              <a:spcBef>
                <a:spcPct val="35000"/>
              </a:spcBef>
              <a:buClr>
                <a:srgbClr val="CC0000"/>
              </a:buClr>
              <a:buSzPct val="75000"/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id-ID" sz="2200">
                <a:latin typeface="Arial" panose="020B0604020202020204" pitchFamily="34" charset="0"/>
              </a:rPr>
              <a:t>Solvency</a:t>
            </a:r>
          </a:p>
        </p:txBody>
      </p:sp>
      <p:sp>
        <p:nvSpPr>
          <p:cNvPr id="8200" name="Rectangle 24"/>
          <p:cNvSpPr>
            <a:spLocks noChangeArrowheads="1"/>
          </p:cNvSpPr>
          <p:nvPr/>
        </p:nvSpPr>
        <p:spPr bwMode="auto">
          <a:xfrm>
            <a:off x="4953000" y="34290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109728" rIns="90488" bIns="44450"/>
          <a:lstStyle>
            <a:lvl1pPr marL="346075" indent="-346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10000"/>
              </a:lnSpc>
              <a:spcBef>
                <a:spcPct val="35000"/>
              </a:spcBef>
              <a:buClr>
                <a:srgbClr val="CC0000"/>
              </a:buClr>
              <a:buSzPct val="75000"/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id-ID" sz="2200">
                <a:latin typeface="Arial" panose="020B0604020202020204" pitchFamily="34" charset="0"/>
              </a:rPr>
              <a:t>Int</a:t>
            </a:r>
            <a:r>
              <a:rPr lang="en-US" altLang="id-ID" sz="2200" u="sng">
                <a:latin typeface="Arial" panose="020B0604020202020204" pitchFamily="34" charset="0"/>
              </a:rPr>
              <a:t>ra</a:t>
            </a:r>
            <a:r>
              <a:rPr lang="en-US" altLang="id-ID" sz="2200">
                <a:latin typeface="Arial" panose="020B0604020202020204" pitchFamily="34" charset="0"/>
              </a:rPr>
              <a:t>company </a:t>
            </a:r>
          </a:p>
          <a:p>
            <a:pPr algn="l">
              <a:lnSpc>
                <a:spcPct val="110000"/>
              </a:lnSpc>
              <a:spcBef>
                <a:spcPct val="35000"/>
              </a:spcBef>
              <a:buClr>
                <a:srgbClr val="CC0000"/>
              </a:buClr>
              <a:buSzPct val="75000"/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id-ID" sz="2200">
                <a:latin typeface="Arial" panose="020B0604020202020204" pitchFamily="34" charset="0"/>
              </a:rPr>
              <a:t>Industry averages </a:t>
            </a:r>
          </a:p>
          <a:p>
            <a:pPr algn="l">
              <a:lnSpc>
                <a:spcPct val="110000"/>
              </a:lnSpc>
              <a:spcBef>
                <a:spcPct val="35000"/>
              </a:spcBef>
              <a:buClr>
                <a:srgbClr val="CC0000"/>
              </a:buClr>
              <a:buSzPct val="75000"/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id-ID" sz="2200">
                <a:latin typeface="Arial" panose="020B0604020202020204" pitchFamily="34" charset="0"/>
              </a:rPr>
              <a:t>Int</a:t>
            </a:r>
            <a:r>
              <a:rPr lang="en-US" altLang="id-ID" sz="2200" u="sng">
                <a:latin typeface="Arial" panose="020B0604020202020204" pitchFamily="34" charset="0"/>
              </a:rPr>
              <a:t>er</a:t>
            </a:r>
            <a:r>
              <a:rPr lang="en-US" altLang="id-ID" sz="2200">
                <a:latin typeface="Arial" panose="020B0604020202020204" pitchFamily="34" charset="0"/>
              </a:rPr>
              <a:t>company </a:t>
            </a:r>
          </a:p>
        </p:txBody>
      </p:sp>
      <p:sp>
        <p:nvSpPr>
          <p:cNvPr id="8201" name="Rectangle 25"/>
          <p:cNvSpPr>
            <a:spLocks noChangeArrowheads="1"/>
          </p:cNvSpPr>
          <p:nvPr/>
        </p:nvSpPr>
        <p:spPr bwMode="auto">
          <a:xfrm>
            <a:off x="7620000" y="34290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109728" rIns="90488" bIns="44450"/>
          <a:lstStyle>
            <a:lvl1pPr marL="346075" indent="-346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10000"/>
              </a:lnSpc>
              <a:spcBef>
                <a:spcPct val="35000"/>
              </a:spcBef>
              <a:buClr>
                <a:srgbClr val="CC0000"/>
              </a:buClr>
              <a:buSzPct val="75000"/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id-ID" sz="2200">
                <a:latin typeface="Arial" panose="020B0604020202020204" pitchFamily="34" charset="0"/>
              </a:rPr>
              <a:t>Horizontal</a:t>
            </a:r>
          </a:p>
          <a:p>
            <a:pPr algn="l">
              <a:lnSpc>
                <a:spcPct val="110000"/>
              </a:lnSpc>
              <a:spcBef>
                <a:spcPct val="35000"/>
              </a:spcBef>
              <a:buClr>
                <a:srgbClr val="CC0000"/>
              </a:buClr>
              <a:buSzPct val="75000"/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id-ID" sz="2200">
                <a:latin typeface="Arial" panose="020B0604020202020204" pitchFamily="34" charset="0"/>
              </a:rPr>
              <a:t>Vertical</a:t>
            </a:r>
          </a:p>
          <a:p>
            <a:pPr algn="l">
              <a:lnSpc>
                <a:spcPct val="110000"/>
              </a:lnSpc>
              <a:spcBef>
                <a:spcPct val="35000"/>
              </a:spcBef>
              <a:buClr>
                <a:srgbClr val="CC0000"/>
              </a:buClr>
              <a:buSzPct val="75000"/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id-ID" sz="2200">
                <a:latin typeface="Arial" panose="020B0604020202020204" pitchFamily="34" charset="0"/>
              </a:rPr>
              <a:t>Ratio</a:t>
            </a:r>
          </a:p>
        </p:txBody>
      </p:sp>
      <p:sp>
        <p:nvSpPr>
          <p:cNvPr id="8202" name="Text Box 26"/>
          <p:cNvSpPr txBox="1">
            <a:spLocks noChangeArrowheads="1"/>
          </p:cNvSpPr>
          <p:nvPr/>
        </p:nvSpPr>
        <p:spPr bwMode="auto">
          <a:xfrm>
            <a:off x="2667000" y="6172200"/>
            <a:ext cx="79248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4675" indent="-574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10000"/>
              </a:spcBef>
            </a:pPr>
            <a:r>
              <a:rPr lang="en-US" altLang="id-ID" sz="1600" b="1" i="1">
                <a:solidFill>
                  <a:schemeClr val="bg2"/>
                </a:solidFill>
                <a:latin typeface="Arial" panose="020B0604020202020204" pitchFamily="34" charset="0"/>
              </a:rPr>
              <a:t>			SO 1    Discuss the need for comparative analysis.</a:t>
            </a:r>
          </a:p>
          <a:p>
            <a:pPr algn="l">
              <a:spcBef>
                <a:spcPct val="10000"/>
              </a:spcBef>
            </a:pPr>
            <a:r>
              <a:rPr lang="en-US" altLang="id-ID" sz="1600" b="1" i="1">
                <a:solidFill>
                  <a:schemeClr val="bg2"/>
                </a:solidFill>
                <a:latin typeface="Arial" panose="020B0604020202020204" pitchFamily="34" charset="0"/>
              </a:rPr>
              <a:t>			SO 2    Identify the tools of financial statement analysis.</a:t>
            </a:r>
          </a:p>
        </p:txBody>
      </p:sp>
    </p:spTree>
    <p:extLst>
      <p:ext uri="{BB962C8B-B14F-4D97-AF65-F5344CB8AC3E}">
        <p14:creationId xmlns:p14="http://schemas.microsoft.com/office/powerpoint/2010/main" val="87082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667000" y="6369050"/>
            <a:ext cx="792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4675" indent="-574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id-ID" sz="1600" b="1" i="1">
                <a:solidFill>
                  <a:schemeClr val="bg2"/>
                </a:solidFill>
                <a:latin typeface="Arial" panose="020B0604020202020204" pitchFamily="34" charset="0"/>
              </a:rPr>
              <a:t>SO 3  Explain and apply horizontal analysis.</a:t>
            </a:r>
          </a:p>
        </p:txBody>
      </p:sp>
      <p:sp>
        <p:nvSpPr>
          <p:cNvPr id="1060867" name="Rectangle 3"/>
          <p:cNvSpPr>
            <a:spLocks noChangeArrowheads="1"/>
          </p:cNvSpPr>
          <p:nvPr/>
        </p:nvSpPr>
        <p:spPr bwMode="auto">
          <a:xfrm>
            <a:off x="1981200" y="457200"/>
            <a:ext cx="8229600" cy="560388"/>
          </a:xfrm>
          <a:prstGeom prst="rect">
            <a:avLst/>
          </a:prstGeom>
          <a:solidFill>
            <a:srgbClr val="99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marL="52388">
              <a:defRPr/>
            </a:pPr>
            <a:r>
              <a:rPr lang="en-US" sz="29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Horizontal Analysis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2209800" y="1441451"/>
            <a:ext cx="7924800" cy="392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30000"/>
              </a:lnSpc>
              <a:spcBef>
                <a:spcPct val="70000"/>
              </a:spcBef>
            </a:pPr>
            <a:r>
              <a:rPr lang="en-US" altLang="id-ID" b="1">
                <a:solidFill>
                  <a:srgbClr val="800000"/>
                </a:solidFill>
                <a:latin typeface="Arial" panose="020B0604020202020204" pitchFamily="34" charset="0"/>
              </a:rPr>
              <a:t>Horizontal analysis</a:t>
            </a:r>
            <a:r>
              <a:rPr lang="en-US" altLang="id-ID">
                <a:solidFill>
                  <a:srgbClr val="000000"/>
                </a:solidFill>
                <a:latin typeface="Arial" panose="020B0604020202020204" pitchFamily="34" charset="0"/>
              </a:rPr>
              <a:t>, also called </a:t>
            </a:r>
            <a:r>
              <a:rPr lang="en-US" altLang="id-ID" b="1">
                <a:solidFill>
                  <a:srgbClr val="000000"/>
                </a:solidFill>
                <a:latin typeface="Arial" panose="020B0604020202020204" pitchFamily="34" charset="0"/>
              </a:rPr>
              <a:t>trend analysis</a:t>
            </a:r>
          </a:p>
          <a:p>
            <a:pPr lvl="1" algn="l">
              <a:lnSpc>
                <a:spcPct val="130000"/>
              </a:lnSpc>
              <a:spcBef>
                <a:spcPct val="70000"/>
              </a:spcBef>
              <a:buClr>
                <a:srgbClr val="800000"/>
              </a:buClr>
              <a:buSzPct val="80000"/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id-ID" sz="2200">
                <a:solidFill>
                  <a:srgbClr val="000000"/>
                </a:solidFill>
                <a:latin typeface="Arial" panose="020B0604020202020204" pitchFamily="34" charset="0"/>
              </a:rPr>
              <a:t>Technique for evaluating a series of financial statement data over a period of time. </a:t>
            </a:r>
          </a:p>
          <a:p>
            <a:pPr lvl="1" algn="l">
              <a:lnSpc>
                <a:spcPct val="130000"/>
              </a:lnSpc>
              <a:spcBef>
                <a:spcPct val="70000"/>
              </a:spcBef>
              <a:buClr>
                <a:srgbClr val="800000"/>
              </a:buClr>
              <a:buSzPct val="80000"/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id-ID" sz="2200">
                <a:solidFill>
                  <a:srgbClr val="000000"/>
                </a:solidFill>
                <a:latin typeface="Arial" panose="020B0604020202020204" pitchFamily="34" charset="0"/>
              </a:rPr>
              <a:t>Purpose is to determine the increase or decrease that has taken place.</a:t>
            </a:r>
          </a:p>
          <a:p>
            <a:pPr lvl="1" algn="l">
              <a:lnSpc>
                <a:spcPct val="130000"/>
              </a:lnSpc>
              <a:spcBef>
                <a:spcPct val="70000"/>
              </a:spcBef>
              <a:buClr>
                <a:srgbClr val="800000"/>
              </a:buClr>
              <a:buSzPct val="80000"/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id-ID" sz="2200">
                <a:solidFill>
                  <a:srgbClr val="000000"/>
                </a:solidFill>
                <a:latin typeface="Arial" panose="020B0604020202020204" pitchFamily="34" charset="0"/>
              </a:rPr>
              <a:t>Commonly applied to the statement of financial position, income statement, and statement of retained earnings.</a:t>
            </a:r>
          </a:p>
        </p:txBody>
      </p:sp>
    </p:spTree>
    <p:extLst>
      <p:ext uri="{BB962C8B-B14F-4D97-AF65-F5344CB8AC3E}">
        <p14:creationId xmlns:p14="http://schemas.microsoft.com/office/powerpoint/2010/main" val="684503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71601"/>
            <a:ext cx="6096000" cy="4824413"/>
          </a:xfrm>
          <a:prstGeom prst="rect">
            <a:avLst/>
          </a:prstGeom>
          <a:noFill/>
          <a:ln w="19050" cap="sq">
            <a:solidFill>
              <a:srgbClr val="8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1026"/>
          <p:cNvSpPr txBox="1">
            <a:spLocks noChangeArrowheads="1"/>
          </p:cNvSpPr>
          <p:nvPr/>
        </p:nvSpPr>
        <p:spPr bwMode="auto">
          <a:xfrm>
            <a:off x="2667000" y="6369050"/>
            <a:ext cx="792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4675" indent="-574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id-ID" sz="1600" b="1" i="1">
                <a:solidFill>
                  <a:schemeClr val="bg2"/>
                </a:solidFill>
                <a:latin typeface="Arial" panose="020B0604020202020204" pitchFamily="34" charset="0"/>
              </a:rPr>
              <a:t>SO 3  Explain and apply horizontal analysis.</a:t>
            </a:r>
          </a:p>
        </p:txBody>
      </p:sp>
      <p:sp>
        <p:nvSpPr>
          <p:cNvPr id="1067023" name="Rectangle 1039"/>
          <p:cNvSpPr>
            <a:spLocks noChangeArrowheads="1"/>
          </p:cNvSpPr>
          <p:nvPr/>
        </p:nvSpPr>
        <p:spPr bwMode="auto">
          <a:xfrm>
            <a:off x="1981200" y="457200"/>
            <a:ext cx="8229600" cy="560388"/>
          </a:xfrm>
          <a:prstGeom prst="rect">
            <a:avLst/>
          </a:prstGeom>
          <a:solidFill>
            <a:srgbClr val="99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marL="52388">
              <a:defRPr/>
            </a:pPr>
            <a:r>
              <a:rPr lang="en-US" sz="29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Horizontal Analysis</a:t>
            </a:r>
          </a:p>
        </p:txBody>
      </p:sp>
      <p:sp>
        <p:nvSpPr>
          <p:cNvPr id="10245" name="Rectangle 1040"/>
          <p:cNvSpPr>
            <a:spLocks noChangeArrowheads="1"/>
          </p:cNvSpPr>
          <p:nvPr/>
        </p:nvSpPr>
        <p:spPr bwMode="auto">
          <a:xfrm>
            <a:off x="2743200" y="6172200"/>
            <a:ext cx="1371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40000"/>
              </a:spcBef>
              <a:buSzPct val="80000"/>
            </a:pPr>
            <a:r>
              <a:rPr lang="en-US" altLang="id-ID" sz="1200" b="1">
                <a:solidFill>
                  <a:srgbClr val="006386"/>
                </a:solidFill>
                <a:latin typeface="Arial" panose="020B0604020202020204" pitchFamily="34" charset="0"/>
              </a:rPr>
              <a:t>Illustration 14-5</a:t>
            </a:r>
          </a:p>
        </p:txBody>
      </p:sp>
      <p:sp>
        <p:nvSpPr>
          <p:cNvPr id="10246" name="Rectangle 1036"/>
          <p:cNvSpPr>
            <a:spLocks noChangeArrowheads="1"/>
          </p:cNvSpPr>
          <p:nvPr/>
        </p:nvSpPr>
        <p:spPr bwMode="auto">
          <a:xfrm>
            <a:off x="1828800" y="2743200"/>
            <a:ext cx="2362200" cy="344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altLang="id-ID" sz="1800">
                <a:latin typeface="Arial" panose="020B0604020202020204" pitchFamily="34" charset="0"/>
              </a:rPr>
              <a:t>These changes suggest that the company expanded its asset base during 2011 and </a:t>
            </a:r>
            <a:r>
              <a:rPr lang="en-US" altLang="id-ID" sz="1800" b="1">
                <a:latin typeface="Arial" panose="020B0604020202020204" pitchFamily="34" charset="0"/>
              </a:rPr>
              <a:t>financed this expansion primarily by retaining income </a:t>
            </a:r>
            <a:r>
              <a:rPr lang="en-US" altLang="id-ID" sz="1800">
                <a:latin typeface="Arial" panose="020B0604020202020204" pitchFamily="34" charset="0"/>
              </a:rPr>
              <a:t>rather than assuming additional long-term debt.</a:t>
            </a:r>
            <a:endParaRPr lang="en-US" altLang="id-ID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47" name="Rectangle 1041"/>
          <p:cNvSpPr>
            <a:spLocks noChangeArrowheads="1"/>
          </p:cNvSpPr>
          <p:nvPr/>
        </p:nvSpPr>
        <p:spPr bwMode="auto">
          <a:xfrm>
            <a:off x="1828800" y="1295400"/>
            <a:ext cx="2362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id-ID" sz="2800" b="1">
                <a:solidFill>
                  <a:srgbClr val="006600"/>
                </a:solidFill>
                <a:latin typeface="Arial" panose="020B0604020202020204" pitchFamily="34" charset="0"/>
              </a:rPr>
              <a:t>Statement of Financial Position</a:t>
            </a:r>
          </a:p>
        </p:txBody>
      </p:sp>
    </p:spTree>
    <p:extLst>
      <p:ext uri="{BB962C8B-B14F-4D97-AF65-F5344CB8AC3E}">
        <p14:creationId xmlns:p14="http://schemas.microsoft.com/office/powerpoint/2010/main" val="2411828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1"/>
            <a:ext cx="6096000" cy="4627563"/>
          </a:xfrm>
          <a:prstGeom prst="rect">
            <a:avLst/>
          </a:prstGeom>
          <a:noFill/>
          <a:ln w="19050" cap="sq" algn="ctr">
            <a:solidFill>
              <a:srgbClr val="8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2667000" y="6369050"/>
            <a:ext cx="792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4675" indent="-574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id-ID" sz="1600" b="1" i="1">
                <a:solidFill>
                  <a:schemeClr val="bg2"/>
                </a:solidFill>
                <a:latin typeface="Arial" panose="020B0604020202020204" pitchFamily="34" charset="0"/>
              </a:rPr>
              <a:t>SO 3  Explain and apply horizontal analysis.</a:t>
            </a:r>
          </a:p>
        </p:txBody>
      </p:sp>
      <p:sp>
        <p:nvSpPr>
          <p:cNvPr id="1204228" name="Rectangle 4"/>
          <p:cNvSpPr>
            <a:spLocks noChangeArrowheads="1"/>
          </p:cNvSpPr>
          <p:nvPr/>
        </p:nvSpPr>
        <p:spPr bwMode="auto">
          <a:xfrm>
            <a:off x="1981200" y="457200"/>
            <a:ext cx="8229600" cy="560388"/>
          </a:xfrm>
          <a:prstGeom prst="rect">
            <a:avLst/>
          </a:prstGeom>
          <a:solidFill>
            <a:srgbClr val="99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marL="52388">
              <a:defRPr/>
            </a:pPr>
            <a:r>
              <a:rPr lang="en-US" sz="29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Horizontal Analysis</a:t>
            </a: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1828800" y="2514600"/>
            <a:ext cx="2362200" cy="283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altLang="id-ID" sz="1800">
                <a:latin typeface="Arial" panose="020B0604020202020204" pitchFamily="34" charset="0"/>
              </a:rPr>
              <a:t>Overall, gross profit and net income were up substantially. Gross profit increased</a:t>
            </a:r>
          </a:p>
          <a:p>
            <a:pPr algn="l">
              <a:lnSpc>
                <a:spcPct val="110000"/>
              </a:lnSpc>
            </a:pPr>
            <a:r>
              <a:rPr lang="en-US" altLang="id-ID" sz="1800">
                <a:latin typeface="Arial" panose="020B0604020202020204" pitchFamily="34" charset="0"/>
              </a:rPr>
              <a:t>17.1%, and net income, 26.5%. Quality’s profit trend appears favorable.</a:t>
            </a:r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1828800" y="1295400"/>
            <a:ext cx="2286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id-ID" sz="2800" b="1">
                <a:solidFill>
                  <a:srgbClr val="006600"/>
                </a:solidFill>
                <a:latin typeface="Arial" panose="020B0604020202020204" pitchFamily="34" charset="0"/>
              </a:rPr>
              <a:t>Income Statement</a:t>
            </a:r>
          </a:p>
        </p:txBody>
      </p:sp>
      <p:sp>
        <p:nvSpPr>
          <p:cNvPr id="11271" name="Rectangle 11"/>
          <p:cNvSpPr>
            <a:spLocks noChangeArrowheads="1"/>
          </p:cNvSpPr>
          <p:nvPr/>
        </p:nvSpPr>
        <p:spPr bwMode="auto">
          <a:xfrm>
            <a:off x="2819400" y="5791200"/>
            <a:ext cx="1371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40000"/>
              </a:spcBef>
              <a:buSzPct val="80000"/>
            </a:pPr>
            <a:r>
              <a:rPr lang="en-US" altLang="id-ID" sz="1200" b="1">
                <a:solidFill>
                  <a:srgbClr val="006386"/>
                </a:solidFill>
                <a:latin typeface="Arial" panose="020B0604020202020204" pitchFamily="34" charset="0"/>
              </a:rPr>
              <a:t>Illustration 14-6</a:t>
            </a:r>
          </a:p>
        </p:txBody>
      </p:sp>
    </p:spTree>
    <p:extLst>
      <p:ext uri="{BB962C8B-B14F-4D97-AF65-F5344CB8AC3E}">
        <p14:creationId xmlns:p14="http://schemas.microsoft.com/office/powerpoint/2010/main" val="649730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595</Words>
  <Application>Microsoft Office PowerPoint</Application>
  <PresentationFormat>Widescreen</PresentationFormat>
  <Paragraphs>101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Study Objectives</vt:lpstr>
      <vt:lpstr>Financial Statement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Fitri</dc:creator>
  <cp:lastModifiedBy>Fitri</cp:lastModifiedBy>
  <cp:revision>1</cp:revision>
  <dcterms:created xsi:type="dcterms:W3CDTF">2020-01-29T09:52:27Z</dcterms:created>
  <dcterms:modified xsi:type="dcterms:W3CDTF">2020-01-29T09:52:50Z</dcterms:modified>
</cp:coreProperties>
</file>