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35088462-451C-49B2-890E-D14300654099}"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185301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5088462-451C-49B2-890E-D14300654099}"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408111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5088462-451C-49B2-890E-D14300654099}"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3087067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5088462-451C-49B2-890E-D14300654099}"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240865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88462-451C-49B2-890E-D14300654099}"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288679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35088462-451C-49B2-890E-D14300654099}"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373185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35088462-451C-49B2-890E-D14300654099}" type="datetimeFigureOut">
              <a:rPr lang="id-ID" smtClean="0"/>
              <a:t>29/01/2020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595932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35088462-451C-49B2-890E-D14300654099}" type="datetimeFigureOut">
              <a:rPr lang="id-ID" smtClean="0"/>
              <a:t>29/01/2020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146262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88462-451C-49B2-890E-D14300654099}" type="datetimeFigureOut">
              <a:rPr lang="id-ID" smtClean="0"/>
              <a:t>29/01/2020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3664301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88462-451C-49B2-890E-D14300654099}"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298808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88462-451C-49B2-890E-D14300654099}"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D8B8383-125B-4B81-9980-2666FE15C427}" type="slidenum">
              <a:rPr lang="id-ID" smtClean="0"/>
              <a:t>‹#›</a:t>
            </a:fld>
            <a:endParaRPr lang="id-ID"/>
          </a:p>
        </p:txBody>
      </p:sp>
    </p:spTree>
    <p:extLst>
      <p:ext uri="{BB962C8B-B14F-4D97-AF65-F5344CB8AC3E}">
        <p14:creationId xmlns:p14="http://schemas.microsoft.com/office/powerpoint/2010/main" val="2288923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88462-451C-49B2-890E-D14300654099}" type="datetimeFigureOut">
              <a:rPr lang="id-ID" smtClean="0"/>
              <a:t>29/01/2020</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B8383-125B-4B81-9980-2666FE15C427}" type="slidenum">
              <a:rPr lang="id-ID" smtClean="0"/>
              <a:t>‹#›</a:t>
            </a:fld>
            <a:endParaRPr lang="id-ID"/>
          </a:p>
        </p:txBody>
      </p:sp>
    </p:spTree>
    <p:extLst>
      <p:ext uri="{BB962C8B-B14F-4D97-AF65-F5344CB8AC3E}">
        <p14:creationId xmlns:p14="http://schemas.microsoft.com/office/powerpoint/2010/main" val="2612058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57033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89" y="1027114"/>
            <a:ext cx="7024687" cy="649287"/>
          </a:xfrm>
        </p:spPr>
        <p:txBody>
          <a:bodyPr rtlCol="0">
            <a:normAutofit fontScale="90000"/>
          </a:bodyPr>
          <a:lstStyle/>
          <a:p>
            <a:pPr>
              <a:defRPr/>
            </a:pPr>
            <a:r>
              <a:rPr lang="en-US" dirty="0" err="1" smtClean="0"/>
              <a:t>Lanjutan</a:t>
            </a:r>
            <a:r>
              <a:rPr lang="en-US" dirty="0" smtClean="0"/>
              <a:t>…</a:t>
            </a:r>
            <a:endParaRPr lang="en-US" dirty="0"/>
          </a:p>
        </p:txBody>
      </p:sp>
      <p:sp>
        <p:nvSpPr>
          <p:cNvPr id="3" name="Content Placeholder 2"/>
          <p:cNvSpPr>
            <a:spLocks noGrp="1"/>
          </p:cNvSpPr>
          <p:nvPr>
            <p:ph idx="1"/>
          </p:nvPr>
        </p:nvSpPr>
        <p:spPr>
          <a:xfrm>
            <a:off x="2566989" y="1752600"/>
            <a:ext cx="6777037" cy="4419600"/>
          </a:xfrm>
        </p:spPr>
        <p:txBody>
          <a:bodyPr rtlCol="0">
            <a:normAutofit fontScale="77500" lnSpcReduction="20000"/>
          </a:bodyPr>
          <a:lstStyle/>
          <a:p>
            <a:pPr marL="68580" indent="0">
              <a:buNone/>
              <a:defRPr/>
            </a:pPr>
            <a:r>
              <a:rPr lang="en-US" dirty="0"/>
              <a:t>Investor </a:t>
            </a:r>
            <a:r>
              <a:rPr lang="en-US" dirty="0" err="1"/>
              <a:t>dapat</a:t>
            </a:r>
            <a:r>
              <a:rPr lang="en-US" dirty="0"/>
              <a:t> </a:t>
            </a:r>
            <a:r>
              <a:rPr lang="en-US" dirty="0" err="1"/>
              <a:t>memperoleh</a:t>
            </a:r>
            <a:r>
              <a:rPr lang="en-US" dirty="0"/>
              <a:t> </a:t>
            </a:r>
            <a:r>
              <a:rPr lang="en-US" dirty="0" err="1"/>
              <a:t>prospektus</a:t>
            </a:r>
            <a:r>
              <a:rPr lang="en-US" dirty="0"/>
              <a:t> di </a:t>
            </a:r>
            <a:r>
              <a:rPr lang="en-US" dirty="0" err="1"/>
              <a:t>perusahaan</a:t>
            </a:r>
            <a:r>
              <a:rPr lang="en-US" dirty="0"/>
              <a:t> </a:t>
            </a:r>
            <a:r>
              <a:rPr lang="en-US" dirty="0" err="1"/>
              <a:t>efek</a:t>
            </a:r>
            <a:r>
              <a:rPr lang="en-US" dirty="0"/>
              <a:t> </a:t>
            </a:r>
            <a:r>
              <a:rPr lang="en-US" dirty="0" err="1"/>
              <a:t>dan</a:t>
            </a:r>
            <a:r>
              <a:rPr lang="en-US" dirty="0"/>
              <a:t> </a:t>
            </a:r>
            <a:r>
              <a:rPr lang="en-US" dirty="0" err="1"/>
              <a:t>juga</a:t>
            </a:r>
            <a:r>
              <a:rPr lang="en-US" dirty="0"/>
              <a:t> </a:t>
            </a:r>
            <a:r>
              <a:rPr lang="en-US" dirty="0" err="1"/>
              <a:t>dapat</a:t>
            </a:r>
            <a:r>
              <a:rPr lang="en-US" dirty="0"/>
              <a:t> </a:t>
            </a:r>
            <a:r>
              <a:rPr lang="en-US" dirty="0" err="1"/>
              <a:t>membacanya</a:t>
            </a:r>
            <a:r>
              <a:rPr lang="en-US" dirty="0"/>
              <a:t> di </a:t>
            </a:r>
            <a:r>
              <a:rPr lang="en-US" dirty="0" err="1"/>
              <a:t>beberapa</a:t>
            </a:r>
            <a:r>
              <a:rPr lang="en-US" dirty="0"/>
              <a:t> </a:t>
            </a:r>
            <a:r>
              <a:rPr lang="en-US" dirty="0" err="1"/>
              <a:t>surat</a:t>
            </a:r>
            <a:r>
              <a:rPr lang="en-US" dirty="0"/>
              <a:t> </a:t>
            </a:r>
            <a:r>
              <a:rPr lang="en-US" dirty="0" err="1"/>
              <a:t>kabar</a:t>
            </a:r>
            <a:r>
              <a:rPr lang="en-US" dirty="0"/>
              <a:t>. </a:t>
            </a:r>
            <a:r>
              <a:rPr lang="en-US" dirty="0" err="1"/>
              <a:t>Jika</a:t>
            </a:r>
            <a:r>
              <a:rPr lang="en-US" dirty="0"/>
              <a:t> investor </a:t>
            </a:r>
            <a:r>
              <a:rPr lang="en-US" dirty="0" err="1"/>
              <a:t>mempunyai</a:t>
            </a:r>
            <a:r>
              <a:rPr lang="en-US" dirty="0"/>
              <a:t> </a:t>
            </a:r>
            <a:r>
              <a:rPr lang="en-US" dirty="0" err="1"/>
              <a:t>keterbatasan</a:t>
            </a:r>
            <a:r>
              <a:rPr lang="en-US" dirty="0"/>
              <a:t> </a:t>
            </a:r>
            <a:r>
              <a:rPr lang="en-US" dirty="0" err="1"/>
              <a:t>baik</a:t>
            </a:r>
            <a:r>
              <a:rPr lang="en-US" dirty="0"/>
              <a:t> </a:t>
            </a:r>
            <a:r>
              <a:rPr lang="en-US" dirty="0" err="1"/>
              <a:t>dalam</a:t>
            </a:r>
            <a:r>
              <a:rPr lang="en-US" dirty="0"/>
              <a:t> </a:t>
            </a:r>
            <a:r>
              <a:rPr lang="en-US" dirty="0" err="1"/>
              <a:t>hal</a:t>
            </a:r>
            <a:r>
              <a:rPr lang="en-US" dirty="0"/>
              <a:t> </a:t>
            </a:r>
            <a:r>
              <a:rPr lang="en-US" dirty="0" err="1"/>
              <a:t>waktu</a:t>
            </a:r>
            <a:r>
              <a:rPr lang="en-US" dirty="0"/>
              <a:t> </a:t>
            </a:r>
            <a:r>
              <a:rPr lang="en-US" dirty="0" err="1"/>
              <a:t>maupun</a:t>
            </a:r>
            <a:r>
              <a:rPr lang="en-US" dirty="0"/>
              <a:t> </a:t>
            </a:r>
            <a:r>
              <a:rPr lang="en-US" dirty="0" err="1"/>
              <a:t>kemampuan</a:t>
            </a:r>
            <a:r>
              <a:rPr lang="en-US" dirty="0"/>
              <a:t> </a:t>
            </a:r>
            <a:r>
              <a:rPr lang="en-US" dirty="0" err="1"/>
              <a:t>dalam</a:t>
            </a:r>
            <a:r>
              <a:rPr lang="en-US" dirty="0"/>
              <a:t> </a:t>
            </a:r>
            <a:r>
              <a:rPr lang="en-US" dirty="0" err="1"/>
              <a:t>menganalisa</a:t>
            </a:r>
            <a:r>
              <a:rPr lang="en-US" dirty="0"/>
              <a:t>, </a:t>
            </a:r>
            <a:r>
              <a:rPr lang="en-US" dirty="0" err="1"/>
              <a:t>perusahaan-perusahaan</a:t>
            </a:r>
            <a:r>
              <a:rPr lang="en-US" dirty="0"/>
              <a:t> </a:t>
            </a:r>
            <a:r>
              <a:rPr lang="en-US" dirty="0" err="1"/>
              <a:t>efek</a:t>
            </a:r>
            <a:r>
              <a:rPr lang="en-US" dirty="0"/>
              <a:t> </a:t>
            </a:r>
            <a:r>
              <a:rPr lang="en-US" dirty="0" err="1"/>
              <a:t>biasanya</a:t>
            </a:r>
            <a:r>
              <a:rPr lang="en-US" dirty="0"/>
              <a:t> </a:t>
            </a:r>
            <a:r>
              <a:rPr lang="en-US" dirty="0" err="1"/>
              <a:t>memberikan</a:t>
            </a:r>
            <a:r>
              <a:rPr lang="en-US" dirty="0"/>
              <a:t> </a:t>
            </a:r>
            <a:r>
              <a:rPr lang="en-US" dirty="0" err="1"/>
              <a:t>jasa</a:t>
            </a:r>
            <a:r>
              <a:rPr lang="en-US" dirty="0"/>
              <a:t> </a:t>
            </a:r>
            <a:r>
              <a:rPr lang="en-US" dirty="0" err="1"/>
              <a:t>profesional</a:t>
            </a:r>
            <a:r>
              <a:rPr lang="en-US" dirty="0"/>
              <a:t> </a:t>
            </a:r>
            <a:r>
              <a:rPr lang="en-US" dirty="0" err="1"/>
              <a:t>untuk</a:t>
            </a:r>
            <a:r>
              <a:rPr lang="en-US" dirty="0"/>
              <a:t> </a:t>
            </a:r>
            <a:r>
              <a:rPr lang="en-US" dirty="0" err="1"/>
              <a:t>melakukan</a:t>
            </a:r>
            <a:r>
              <a:rPr lang="en-US" dirty="0"/>
              <a:t> </a:t>
            </a:r>
            <a:r>
              <a:rPr lang="en-US" dirty="0" err="1"/>
              <a:t>analisa</a:t>
            </a:r>
            <a:r>
              <a:rPr lang="en-US" dirty="0"/>
              <a:t> </a:t>
            </a:r>
            <a:r>
              <a:rPr lang="en-US" dirty="0" err="1"/>
              <a:t>Saham</a:t>
            </a:r>
            <a:r>
              <a:rPr lang="en-US" dirty="0"/>
              <a:t>/</a:t>
            </a:r>
            <a:r>
              <a:rPr lang="en-US" dirty="0" err="1"/>
              <a:t>Obligasi.Laporan</a:t>
            </a:r>
            <a:r>
              <a:rPr lang="en-US" dirty="0"/>
              <a:t> </a:t>
            </a:r>
            <a:r>
              <a:rPr lang="en-US" dirty="0" err="1"/>
              <a:t>Analis</a:t>
            </a:r>
            <a:r>
              <a:rPr lang="en-US" dirty="0"/>
              <a:t> </a:t>
            </a:r>
            <a:r>
              <a:rPr lang="en-US" dirty="0" err="1"/>
              <a:t>biasanya</a:t>
            </a:r>
            <a:r>
              <a:rPr lang="en-US" dirty="0"/>
              <a:t> </a:t>
            </a:r>
            <a:r>
              <a:rPr lang="en-US" dirty="0" err="1"/>
              <a:t>terdiri</a:t>
            </a:r>
            <a:r>
              <a:rPr lang="en-US" dirty="0"/>
              <a:t> </a:t>
            </a:r>
            <a:r>
              <a:rPr lang="en-US" dirty="0" err="1"/>
              <a:t>dari</a:t>
            </a:r>
            <a:r>
              <a:rPr lang="en-US" dirty="0"/>
              <a:t> :</a:t>
            </a:r>
          </a:p>
          <a:p>
            <a:pPr indent="-274320">
              <a:defRPr/>
            </a:pPr>
            <a:r>
              <a:rPr lang="en-US" b="1" dirty="0" err="1"/>
              <a:t>Analisa</a:t>
            </a:r>
            <a:r>
              <a:rPr lang="en-US" b="1" dirty="0"/>
              <a:t> fundamental </a:t>
            </a:r>
            <a:r>
              <a:rPr lang="en-US" dirty="0" err="1"/>
              <a:t>lebih</a:t>
            </a:r>
            <a:r>
              <a:rPr lang="en-US" dirty="0"/>
              <a:t> </a:t>
            </a:r>
            <a:r>
              <a:rPr lang="en-US" dirty="0" err="1"/>
              <a:t>menekankan</a:t>
            </a:r>
            <a:r>
              <a:rPr lang="en-US" dirty="0"/>
              <a:t> </a:t>
            </a:r>
            <a:r>
              <a:rPr lang="en-US" dirty="0" err="1"/>
              <a:t>kepada</a:t>
            </a:r>
            <a:r>
              <a:rPr lang="en-US" dirty="0"/>
              <a:t> </a:t>
            </a:r>
            <a:r>
              <a:rPr lang="en-US" dirty="0" err="1"/>
              <a:t>faktor</a:t>
            </a:r>
            <a:r>
              <a:rPr lang="en-US" dirty="0"/>
              <a:t> fundamental </a:t>
            </a:r>
            <a:r>
              <a:rPr lang="en-US" dirty="0" err="1"/>
              <a:t>dari</a:t>
            </a:r>
            <a:r>
              <a:rPr lang="en-US" dirty="0"/>
              <a:t> </a:t>
            </a:r>
            <a:r>
              <a:rPr lang="en-US" dirty="0" err="1"/>
              <a:t>emiten</a:t>
            </a:r>
            <a:r>
              <a:rPr lang="en-US" dirty="0"/>
              <a:t>, </a:t>
            </a:r>
            <a:r>
              <a:rPr lang="en-US" dirty="0" err="1"/>
              <a:t>seperti</a:t>
            </a:r>
            <a:r>
              <a:rPr lang="en-US" dirty="0"/>
              <a:t> </a:t>
            </a:r>
            <a:r>
              <a:rPr lang="en-US" dirty="0" err="1"/>
              <a:t>kondisi</a:t>
            </a:r>
            <a:r>
              <a:rPr lang="en-US" dirty="0"/>
              <a:t> </a:t>
            </a:r>
            <a:r>
              <a:rPr lang="en-US" dirty="0" err="1"/>
              <a:t>keuangan</a:t>
            </a:r>
            <a:r>
              <a:rPr lang="en-US" dirty="0"/>
              <a:t>, </a:t>
            </a:r>
            <a:r>
              <a:rPr lang="en-US" dirty="0" err="1"/>
              <a:t>hasil</a:t>
            </a:r>
            <a:r>
              <a:rPr lang="en-US" dirty="0"/>
              <a:t> </a:t>
            </a:r>
            <a:r>
              <a:rPr lang="en-US" dirty="0" err="1"/>
              <a:t>operasi</a:t>
            </a:r>
            <a:r>
              <a:rPr lang="en-US" dirty="0"/>
              <a:t>, </a:t>
            </a:r>
            <a:r>
              <a:rPr lang="en-US" dirty="0" err="1"/>
              <a:t>dan</a:t>
            </a:r>
            <a:r>
              <a:rPr lang="en-US" dirty="0"/>
              <a:t> </a:t>
            </a:r>
            <a:r>
              <a:rPr lang="en-US" dirty="0" err="1"/>
              <a:t>juga</a:t>
            </a:r>
            <a:r>
              <a:rPr lang="en-US" dirty="0"/>
              <a:t> </a:t>
            </a:r>
            <a:r>
              <a:rPr lang="en-US" dirty="0" err="1"/>
              <a:t>faktor-faktor</a:t>
            </a:r>
            <a:r>
              <a:rPr lang="en-US" dirty="0"/>
              <a:t> </a:t>
            </a:r>
            <a:r>
              <a:rPr lang="en-US" dirty="0" err="1"/>
              <a:t>ekonomi</a:t>
            </a:r>
            <a:r>
              <a:rPr lang="en-US" dirty="0"/>
              <a:t> </a:t>
            </a:r>
            <a:r>
              <a:rPr lang="en-US" dirty="0" err="1"/>
              <a:t>makro</a:t>
            </a:r>
            <a:r>
              <a:rPr lang="en-US" dirty="0"/>
              <a:t> yang </a:t>
            </a:r>
            <a:r>
              <a:rPr lang="en-US" dirty="0" err="1"/>
              <a:t>akan</a:t>
            </a:r>
            <a:r>
              <a:rPr lang="en-US" dirty="0"/>
              <a:t> </a:t>
            </a:r>
            <a:r>
              <a:rPr lang="en-US" dirty="0" err="1"/>
              <a:t>mempengaruhi</a:t>
            </a:r>
            <a:r>
              <a:rPr lang="en-US" dirty="0"/>
              <a:t> </a:t>
            </a:r>
            <a:r>
              <a:rPr lang="en-US" dirty="0" err="1"/>
              <a:t>secara</a:t>
            </a:r>
            <a:r>
              <a:rPr lang="en-US" dirty="0"/>
              <a:t> </a:t>
            </a:r>
            <a:r>
              <a:rPr lang="en-US" dirty="0" err="1"/>
              <a:t>signifikan</a:t>
            </a:r>
            <a:r>
              <a:rPr lang="en-US" dirty="0"/>
              <a:t> </a:t>
            </a:r>
            <a:r>
              <a:rPr lang="en-US" dirty="0" err="1"/>
              <a:t>prospek</a:t>
            </a:r>
            <a:r>
              <a:rPr lang="en-US" dirty="0"/>
              <a:t> </a:t>
            </a:r>
            <a:r>
              <a:rPr lang="en-US" dirty="0" err="1"/>
              <a:t>usaha</a:t>
            </a:r>
            <a:r>
              <a:rPr lang="en-US" dirty="0"/>
              <a:t> </a:t>
            </a:r>
            <a:r>
              <a:rPr lang="en-US" dirty="0" err="1"/>
              <a:t>emiten</a:t>
            </a:r>
            <a:r>
              <a:rPr lang="en-US" dirty="0"/>
              <a:t>.</a:t>
            </a:r>
          </a:p>
          <a:p>
            <a:pPr indent="-274320">
              <a:defRPr/>
            </a:pPr>
            <a:r>
              <a:rPr lang="en-US" b="1" dirty="0" err="1"/>
              <a:t>Analisa</a:t>
            </a:r>
            <a:r>
              <a:rPr lang="en-US" b="1" dirty="0"/>
              <a:t> </a:t>
            </a:r>
            <a:r>
              <a:rPr lang="en-US" b="1" dirty="0" err="1"/>
              <a:t>teknikal</a:t>
            </a:r>
            <a:r>
              <a:rPr lang="en-US" b="1" dirty="0"/>
              <a:t> </a:t>
            </a:r>
            <a:r>
              <a:rPr lang="en-US" dirty="0" err="1"/>
              <a:t>lebih</a:t>
            </a:r>
            <a:r>
              <a:rPr lang="en-US" dirty="0"/>
              <a:t> </a:t>
            </a:r>
            <a:r>
              <a:rPr lang="en-US" dirty="0" err="1"/>
              <a:t>menekankan</a:t>
            </a:r>
            <a:r>
              <a:rPr lang="en-US" dirty="0"/>
              <a:t> </a:t>
            </a:r>
            <a:r>
              <a:rPr lang="en-US" dirty="0" err="1"/>
              <a:t>kepada</a:t>
            </a:r>
            <a:r>
              <a:rPr lang="en-US" dirty="0"/>
              <a:t> </a:t>
            </a:r>
            <a:r>
              <a:rPr lang="en-US" dirty="0" err="1"/>
              <a:t>perkiraanharga</a:t>
            </a:r>
            <a:r>
              <a:rPr lang="en-US" dirty="0"/>
              <a:t> </a:t>
            </a:r>
            <a:r>
              <a:rPr lang="en-US" dirty="0" err="1"/>
              <a:t>saham</a:t>
            </a:r>
            <a:r>
              <a:rPr lang="en-US" dirty="0"/>
              <a:t>/</a:t>
            </a:r>
            <a:r>
              <a:rPr lang="en-US" dirty="0" err="1"/>
              <a:t>obligasi</a:t>
            </a:r>
            <a:r>
              <a:rPr lang="en-US" dirty="0"/>
              <a:t> di </a:t>
            </a:r>
            <a:r>
              <a:rPr lang="en-US" dirty="0" err="1"/>
              <a:t>masa</a:t>
            </a:r>
            <a:r>
              <a:rPr lang="en-US" dirty="0"/>
              <a:t> yang </a:t>
            </a:r>
            <a:r>
              <a:rPr lang="en-US" dirty="0" err="1"/>
              <a:t>akan</a:t>
            </a:r>
            <a:r>
              <a:rPr lang="en-US" dirty="0"/>
              <a:t> dating </a:t>
            </a:r>
            <a:r>
              <a:rPr lang="en-US" dirty="0" err="1"/>
              <a:t>berdasarkan</a:t>
            </a:r>
            <a:r>
              <a:rPr lang="en-US" dirty="0"/>
              <a:t> data </a:t>
            </a:r>
            <a:r>
              <a:rPr lang="en-US" dirty="0" err="1"/>
              <a:t>pergerakan</a:t>
            </a:r>
            <a:r>
              <a:rPr lang="en-US" dirty="0"/>
              <a:t> </a:t>
            </a:r>
            <a:r>
              <a:rPr lang="en-US" dirty="0" err="1"/>
              <a:t>harga</a:t>
            </a:r>
            <a:r>
              <a:rPr lang="en-US" dirty="0"/>
              <a:t> </a:t>
            </a:r>
            <a:r>
              <a:rPr lang="en-US" dirty="0" err="1"/>
              <a:t>saham</a:t>
            </a:r>
            <a:r>
              <a:rPr lang="en-US" dirty="0"/>
              <a:t>/</a:t>
            </a:r>
            <a:r>
              <a:rPr lang="en-US" dirty="0" err="1"/>
              <a:t>obligasi</a:t>
            </a:r>
            <a:r>
              <a:rPr lang="en-US" dirty="0"/>
              <a:t> </a:t>
            </a:r>
            <a:r>
              <a:rPr lang="en-US" dirty="0" err="1"/>
              <a:t>dan</a:t>
            </a:r>
            <a:r>
              <a:rPr lang="en-US" dirty="0"/>
              <a:t> </a:t>
            </a:r>
            <a:r>
              <a:rPr lang="en-US" dirty="0" err="1"/>
              <a:t>juga</a:t>
            </a:r>
            <a:r>
              <a:rPr lang="en-US" dirty="0"/>
              <a:t> volume </a:t>
            </a:r>
            <a:r>
              <a:rPr lang="en-US" dirty="0" err="1"/>
              <a:t>perdagangan</a:t>
            </a:r>
            <a:r>
              <a:rPr lang="en-US" dirty="0"/>
              <a:t> </a:t>
            </a:r>
            <a:r>
              <a:rPr lang="en-US" dirty="0" err="1"/>
              <a:t>saham</a:t>
            </a:r>
            <a:r>
              <a:rPr lang="en-US" dirty="0"/>
              <a:t>/</a:t>
            </a:r>
            <a:r>
              <a:rPr lang="en-US" dirty="0" err="1"/>
              <a:t>obligasi</a:t>
            </a:r>
            <a:r>
              <a:rPr lang="en-US" dirty="0"/>
              <a:t> di </a:t>
            </a:r>
            <a:r>
              <a:rPr lang="en-US" dirty="0" err="1"/>
              <a:t>masa</a:t>
            </a:r>
            <a:r>
              <a:rPr lang="en-US" dirty="0"/>
              <a:t> </a:t>
            </a:r>
            <a:r>
              <a:rPr lang="en-US" dirty="0" err="1"/>
              <a:t>lalu</a:t>
            </a:r>
            <a:r>
              <a:rPr lang="en-US" dirty="0"/>
              <a:t>. </a:t>
            </a:r>
          </a:p>
        </p:txBody>
      </p:sp>
    </p:spTree>
    <p:extLst>
      <p:ext uri="{BB962C8B-B14F-4D97-AF65-F5344CB8AC3E}">
        <p14:creationId xmlns:p14="http://schemas.microsoft.com/office/powerpoint/2010/main" val="398508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566989" y="1027114"/>
            <a:ext cx="7024687" cy="725487"/>
          </a:xfrm>
        </p:spPr>
        <p:txBody>
          <a:bodyPr/>
          <a:lstStyle/>
          <a:p>
            <a:r>
              <a:rPr lang="en-US" smtClean="0"/>
              <a:t>Lanjutan…</a:t>
            </a:r>
          </a:p>
        </p:txBody>
      </p:sp>
      <p:sp>
        <p:nvSpPr>
          <p:cNvPr id="3" name="Content Placeholder 2"/>
          <p:cNvSpPr>
            <a:spLocks noGrp="1"/>
          </p:cNvSpPr>
          <p:nvPr>
            <p:ph idx="1"/>
          </p:nvPr>
        </p:nvSpPr>
        <p:spPr>
          <a:xfrm>
            <a:off x="2566989" y="1828800"/>
            <a:ext cx="6777037" cy="4343400"/>
          </a:xfrm>
        </p:spPr>
        <p:txBody>
          <a:bodyPr rtlCol="0">
            <a:normAutofit fontScale="85000" lnSpcReduction="10000"/>
          </a:bodyPr>
          <a:lstStyle/>
          <a:p>
            <a:pPr marL="68580" indent="0">
              <a:buNone/>
              <a:defRPr/>
            </a:pPr>
            <a:r>
              <a:rPr lang="en-US" dirty="0" smtClean="0"/>
              <a:t>3. </a:t>
            </a:r>
            <a:r>
              <a:rPr lang="en-US" b="1" dirty="0" err="1"/>
              <a:t>Evaluasi</a:t>
            </a:r>
            <a:r>
              <a:rPr lang="en-US" b="1" dirty="0"/>
              <a:t> </a:t>
            </a:r>
            <a:r>
              <a:rPr lang="en-US" b="1" dirty="0" err="1"/>
              <a:t>Instrumen</a:t>
            </a:r>
            <a:r>
              <a:rPr lang="en-US" b="1" dirty="0"/>
              <a:t> </a:t>
            </a:r>
            <a:r>
              <a:rPr lang="en-US" b="1" dirty="0" err="1"/>
              <a:t>Pasar</a:t>
            </a:r>
            <a:r>
              <a:rPr lang="en-US" b="1" dirty="0"/>
              <a:t> Modal</a:t>
            </a:r>
            <a:endParaRPr lang="en-US" dirty="0"/>
          </a:p>
          <a:p>
            <a:pPr marL="68580" indent="0">
              <a:buNone/>
              <a:defRPr/>
            </a:pPr>
            <a:r>
              <a:rPr lang="en-US" dirty="0"/>
              <a:t>	</a:t>
            </a:r>
            <a:r>
              <a:rPr lang="en-US" dirty="0" err="1"/>
              <a:t>Evaluasi</a:t>
            </a:r>
            <a:r>
              <a:rPr lang="en-US" dirty="0"/>
              <a:t> </a:t>
            </a:r>
            <a:r>
              <a:rPr lang="en-US" dirty="0" err="1"/>
              <a:t>keadaan</a:t>
            </a:r>
            <a:r>
              <a:rPr lang="en-US" dirty="0"/>
              <a:t> </a:t>
            </a:r>
            <a:r>
              <a:rPr lang="en-US" dirty="0" err="1"/>
              <a:t>ekonomi</a:t>
            </a:r>
            <a:r>
              <a:rPr lang="en-US" dirty="0"/>
              <a:t> </a:t>
            </a:r>
            <a:r>
              <a:rPr lang="en-US" dirty="0" err="1"/>
              <a:t>secara</a:t>
            </a:r>
            <a:r>
              <a:rPr lang="en-US" dirty="0"/>
              <a:t> </a:t>
            </a:r>
            <a:r>
              <a:rPr lang="en-US" dirty="0" err="1"/>
              <a:t>makro</a:t>
            </a:r>
            <a:r>
              <a:rPr lang="en-US" dirty="0"/>
              <a:t> </a:t>
            </a:r>
            <a:r>
              <a:rPr lang="en-US" dirty="0" err="1"/>
              <a:t>dan</a:t>
            </a:r>
            <a:r>
              <a:rPr lang="en-US" dirty="0"/>
              <a:t> </a:t>
            </a:r>
            <a:r>
              <a:rPr lang="en-US" dirty="0" err="1"/>
              <a:t>tren</a:t>
            </a:r>
            <a:r>
              <a:rPr lang="en-US" dirty="0"/>
              <a:t> </a:t>
            </a:r>
            <a:r>
              <a:rPr lang="en-US" dirty="0" err="1"/>
              <a:t>industri</a:t>
            </a:r>
            <a:r>
              <a:rPr lang="en-US" dirty="0"/>
              <a:t> </a:t>
            </a:r>
            <a:r>
              <a:rPr lang="en-US" dirty="0" err="1"/>
              <a:t>memegang</a:t>
            </a:r>
            <a:r>
              <a:rPr lang="en-US" dirty="0"/>
              <a:t> </a:t>
            </a:r>
            <a:r>
              <a:rPr lang="en-US" dirty="0" err="1"/>
              <a:t>peranan</a:t>
            </a:r>
            <a:r>
              <a:rPr lang="en-US" dirty="0"/>
              <a:t> </a:t>
            </a:r>
            <a:r>
              <a:rPr lang="en-US" dirty="0" err="1"/>
              <a:t>penting</a:t>
            </a:r>
            <a:r>
              <a:rPr lang="en-US" dirty="0"/>
              <a:t> </a:t>
            </a:r>
            <a:r>
              <a:rPr lang="en-US" dirty="0" err="1"/>
              <a:t>dalam</a:t>
            </a:r>
            <a:r>
              <a:rPr lang="en-US" dirty="0"/>
              <a:t> </a:t>
            </a:r>
            <a:r>
              <a:rPr lang="en-US" dirty="0" err="1"/>
              <a:t>investasi</a:t>
            </a:r>
            <a:r>
              <a:rPr lang="en-US" dirty="0"/>
              <a:t> di </a:t>
            </a:r>
            <a:r>
              <a:rPr lang="en-US" dirty="0" err="1"/>
              <a:t>Pasar</a:t>
            </a:r>
            <a:r>
              <a:rPr lang="en-US" dirty="0"/>
              <a:t> Modal. </a:t>
            </a:r>
            <a:r>
              <a:rPr lang="en-US" dirty="0" err="1"/>
              <a:t>Kebijakan</a:t>
            </a:r>
            <a:r>
              <a:rPr lang="en-US" dirty="0"/>
              <a:t> </a:t>
            </a:r>
            <a:r>
              <a:rPr lang="en-US" dirty="0" err="1"/>
              <a:t>moneter</a:t>
            </a:r>
            <a:r>
              <a:rPr lang="en-US" dirty="0"/>
              <a:t> </a:t>
            </a:r>
            <a:r>
              <a:rPr lang="en-US" dirty="0" err="1"/>
              <a:t>dan</a:t>
            </a:r>
            <a:r>
              <a:rPr lang="en-US" dirty="0"/>
              <a:t> </a:t>
            </a:r>
            <a:r>
              <a:rPr lang="en-US" dirty="0" err="1"/>
              <a:t>kebijakan</a:t>
            </a:r>
            <a:r>
              <a:rPr lang="en-US" dirty="0"/>
              <a:t> </a:t>
            </a:r>
            <a:r>
              <a:rPr lang="en-US" dirty="0" err="1"/>
              <a:t>fiskal</a:t>
            </a:r>
            <a:r>
              <a:rPr lang="en-US" dirty="0"/>
              <a:t> yang </a:t>
            </a:r>
            <a:r>
              <a:rPr lang="en-US" dirty="0" err="1"/>
              <a:t>dikeluarkan</a:t>
            </a:r>
            <a:r>
              <a:rPr lang="en-US" dirty="0"/>
              <a:t> </a:t>
            </a:r>
            <a:r>
              <a:rPr lang="en-US" dirty="0" err="1"/>
              <a:t>oleh</a:t>
            </a:r>
            <a:r>
              <a:rPr lang="en-US" dirty="0"/>
              <a:t> </a:t>
            </a:r>
            <a:r>
              <a:rPr lang="en-US" dirty="0" err="1"/>
              <a:t>pemerintah</a:t>
            </a:r>
            <a:r>
              <a:rPr lang="en-US" dirty="0"/>
              <a:t>, </a:t>
            </a:r>
            <a:r>
              <a:rPr lang="en-US" dirty="0" err="1"/>
              <a:t>seperti</a:t>
            </a:r>
            <a:r>
              <a:rPr lang="en-US" dirty="0"/>
              <a:t> </a:t>
            </a:r>
            <a:r>
              <a:rPr lang="en-US" dirty="0" err="1"/>
              <a:t>peraturan</a:t>
            </a:r>
            <a:r>
              <a:rPr lang="en-US" dirty="0"/>
              <a:t> </a:t>
            </a:r>
            <a:r>
              <a:rPr lang="en-US" dirty="0" err="1"/>
              <a:t>perpajakan</a:t>
            </a:r>
            <a:r>
              <a:rPr lang="en-US" dirty="0"/>
              <a:t>, </a:t>
            </a:r>
            <a:r>
              <a:rPr lang="en-US" dirty="0" err="1"/>
              <a:t>kebijakan</a:t>
            </a:r>
            <a:r>
              <a:rPr lang="en-US" dirty="0"/>
              <a:t> </a:t>
            </a:r>
            <a:r>
              <a:rPr lang="en-US" dirty="0" err="1"/>
              <a:t>tingkat</a:t>
            </a:r>
            <a:r>
              <a:rPr lang="en-US" dirty="0"/>
              <a:t> </a:t>
            </a:r>
            <a:r>
              <a:rPr lang="en-US" dirty="0" err="1"/>
              <a:t>suku</a:t>
            </a:r>
            <a:r>
              <a:rPr lang="en-US" dirty="0"/>
              <a:t> </a:t>
            </a:r>
            <a:r>
              <a:rPr lang="en-US" dirty="0" err="1"/>
              <a:t>bunga</a:t>
            </a:r>
            <a:r>
              <a:rPr lang="en-US" dirty="0"/>
              <a:t>, </a:t>
            </a:r>
            <a:r>
              <a:rPr lang="en-US" dirty="0" err="1"/>
              <a:t>belanja</a:t>
            </a:r>
            <a:r>
              <a:rPr lang="en-US" dirty="0"/>
              <a:t> </a:t>
            </a:r>
            <a:r>
              <a:rPr lang="en-US" dirty="0" err="1"/>
              <a:t>pemerintah</a:t>
            </a:r>
            <a:r>
              <a:rPr lang="en-US" dirty="0"/>
              <a:t>, </a:t>
            </a:r>
            <a:r>
              <a:rPr lang="en-US" dirty="0" err="1"/>
              <a:t>serta</a:t>
            </a:r>
            <a:r>
              <a:rPr lang="en-US" dirty="0"/>
              <a:t> </a:t>
            </a:r>
            <a:r>
              <a:rPr lang="en-US" dirty="0" err="1"/>
              <a:t>tingkat</a:t>
            </a:r>
            <a:r>
              <a:rPr lang="en-US" dirty="0"/>
              <a:t> </a:t>
            </a:r>
            <a:r>
              <a:rPr lang="en-US" dirty="0" err="1"/>
              <a:t>inflasi</a:t>
            </a:r>
            <a:r>
              <a:rPr lang="en-US" dirty="0"/>
              <a:t> yang </a:t>
            </a:r>
            <a:r>
              <a:rPr lang="en-US" dirty="0" err="1"/>
              <a:t>terjadi</a:t>
            </a:r>
            <a:r>
              <a:rPr lang="en-US" dirty="0"/>
              <a:t> </a:t>
            </a:r>
            <a:r>
              <a:rPr lang="en-US" dirty="0" err="1"/>
              <a:t>akan</a:t>
            </a:r>
            <a:r>
              <a:rPr lang="en-US" dirty="0"/>
              <a:t> </a:t>
            </a:r>
            <a:r>
              <a:rPr lang="en-US" dirty="0" err="1"/>
              <a:t>memberikan</a:t>
            </a:r>
            <a:r>
              <a:rPr lang="en-US" dirty="0"/>
              <a:t> </a:t>
            </a:r>
            <a:r>
              <a:rPr lang="en-US" dirty="0" err="1"/>
              <a:t>pengaruh</a:t>
            </a:r>
            <a:r>
              <a:rPr lang="en-US" dirty="0"/>
              <a:t> yang </a:t>
            </a:r>
            <a:r>
              <a:rPr lang="en-US" dirty="0" err="1"/>
              <a:t>signifikan</a:t>
            </a:r>
            <a:r>
              <a:rPr lang="en-US" dirty="0"/>
              <a:t> </a:t>
            </a:r>
            <a:r>
              <a:rPr lang="en-US" dirty="0" err="1"/>
              <a:t>ke</a:t>
            </a:r>
            <a:r>
              <a:rPr lang="en-US" dirty="0"/>
              <a:t> </a:t>
            </a:r>
            <a:r>
              <a:rPr lang="en-US" dirty="0" err="1"/>
              <a:t>seluruh</a:t>
            </a:r>
            <a:r>
              <a:rPr lang="en-US" dirty="0"/>
              <a:t> </a:t>
            </a:r>
            <a:r>
              <a:rPr lang="en-US" dirty="0" err="1"/>
              <a:t>industri</a:t>
            </a:r>
            <a:r>
              <a:rPr lang="en-US" dirty="0"/>
              <a:t>, </a:t>
            </a:r>
            <a:r>
              <a:rPr lang="en-US" dirty="0" err="1"/>
              <a:t>dan</a:t>
            </a:r>
            <a:r>
              <a:rPr lang="en-US" dirty="0"/>
              <a:t> </a:t>
            </a:r>
            <a:r>
              <a:rPr lang="en-US" dirty="0" err="1"/>
              <a:t>perusahaan</a:t>
            </a:r>
            <a:r>
              <a:rPr lang="en-US" dirty="0"/>
              <a:t>/</a:t>
            </a:r>
            <a:r>
              <a:rPr lang="en-US" dirty="0" err="1"/>
              <a:t>emiten</a:t>
            </a:r>
            <a:r>
              <a:rPr lang="en-US" dirty="0"/>
              <a:t>. </a:t>
            </a:r>
            <a:r>
              <a:rPr lang="en-US" dirty="0" err="1"/>
              <a:t>Kebijakan-kebijakan</a:t>
            </a:r>
            <a:r>
              <a:rPr lang="en-US" dirty="0"/>
              <a:t> </a:t>
            </a:r>
            <a:r>
              <a:rPr lang="en-US" dirty="0" err="1"/>
              <a:t>tersebut</a:t>
            </a:r>
            <a:r>
              <a:rPr lang="en-US" dirty="0"/>
              <a:t> </a:t>
            </a:r>
            <a:r>
              <a:rPr lang="en-US" dirty="0" err="1"/>
              <a:t>dapat</a:t>
            </a:r>
            <a:r>
              <a:rPr lang="en-US" dirty="0"/>
              <a:t> </a:t>
            </a:r>
            <a:r>
              <a:rPr lang="en-US" dirty="0" err="1"/>
              <a:t>memberikan</a:t>
            </a:r>
            <a:r>
              <a:rPr lang="en-US" dirty="0"/>
              <a:t> </a:t>
            </a:r>
            <a:r>
              <a:rPr lang="en-US" dirty="0" err="1"/>
              <a:t>pengaruh</a:t>
            </a:r>
            <a:r>
              <a:rPr lang="en-US" dirty="0"/>
              <a:t> </a:t>
            </a:r>
            <a:r>
              <a:rPr lang="en-US" dirty="0" err="1"/>
              <a:t>postif</a:t>
            </a:r>
            <a:r>
              <a:rPr lang="en-US" dirty="0"/>
              <a:t>, negative </a:t>
            </a:r>
            <a:r>
              <a:rPr lang="en-US" dirty="0" err="1"/>
              <a:t>ataupun</a:t>
            </a:r>
            <a:r>
              <a:rPr lang="en-US" dirty="0"/>
              <a:t> </a:t>
            </a:r>
            <a:r>
              <a:rPr lang="en-US" dirty="0" err="1"/>
              <a:t>netral</a:t>
            </a:r>
            <a:r>
              <a:rPr lang="en-US" dirty="0"/>
              <a:t> </a:t>
            </a:r>
            <a:r>
              <a:rPr lang="en-US" dirty="0" err="1"/>
              <a:t>terhadap</a:t>
            </a:r>
            <a:r>
              <a:rPr lang="en-US" dirty="0"/>
              <a:t> </a:t>
            </a:r>
            <a:r>
              <a:rPr lang="en-US" dirty="0" err="1"/>
              <a:t>pendapatan</a:t>
            </a:r>
            <a:r>
              <a:rPr lang="en-US" dirty="0"/>
              <a:t>, </a:t>
            </a:r>
            <a:r>
              <a:rPr lang="en-US" dirty="0" err="1"/>
              <a:t>pengeluaran</a:t>
            </a:r>
            <a:r>
              <a:rPr lang="en-US" dirty="0"/>
              <a:t> </a:t>
            </a:r>
            <a:r>
              <a:rPr lang="en-US" dirty="0" err="1"/>
              <a:t>dan</a:t>
            </a:r>
            <a:r>
              <a:rPr lang="en-US" dirty="0"/>
              <a:t> </a:t>
            </a:r>
            <a:r>
              <a:rPr lang="en-US" dirty="0" err="1"/>
              <a:t>laba</a:t>
            </a:r>
            <a:r>
              <a:rPr lang="en-US" dirty="0"/>
              <a:t> </a:t>
            </a:r>
            <a:r>
              <a:rPr lang="en-US" dirty="0" err="1"/>
              <a:t>perusahaan</a:t>
            </a:r>
            <a:r>
              <a:rPr lang="en-US" dirty="0"/>
              <a:t>/</a:t>
            </a:r>
            <a:r>
              <a:rPr lang="en-US" dirty="0" err="1"/>
              <a:t>emiten</a:t>
            </a:r>
            <a:r>
              <a:rPr lang="en-US" dirty="0"/>
              <a:t>, yang </a:t>
            </a:r>
            <a:r>
              <a:rPr lang="en-US" dirty="0" err="1"/>
              <a:t>pada</a:t>
            </a:r>
            <a:r>
              <a:rPr lang="en-US" dirty="0"/>
              <a:t> </a:t>
            </a:r>
            <a:r>
              <a:rPr lang="en-US" dirty="0" err="1"/>
              <a:t>akhirnya</a:t>
            </a:r>
            <a:r>
              <a:rPr lang="en-US" dirty="0"/>
              <a:t> </a:t>
            </a:r>
            <a:r>
              <a:rPr lang="en-US" dirty="0" err="1"/>
              <a:t>akan</a:t>
            </a:r>
            <a:r>
              <a:rPr lang="en-US" dirty="0"/>
              <a:t> </a:t>
            </a:r>
            <a:r>
              <a:rPr lang="en-US" dirty="0" err="1"/>
              <a:t>mempengaruhi</a:t>
            </a:r>
            <a:r>
              <a:rPr lang="en-US" dirty="0"/>
              <a:t> </a:t>
            </a:r>
            <a:r>
              <a:rPr lang="en-US" dirty="0" err="1"/>
              <a:t>tingkat</a:t>
            </a:r>
            <a:r>
              <a:rPr lang="en-US" dirty="0"/>
              <a:t> </a:t>
            </a:r>
            <a:r>
              <a:rPr lang="en-US" dirty="0" err="1"/>
              <a:t>pengembalian</a:t>
            </a:r>
            <a:r>
              <a:rPr lang="en-US" dirty="0"/>
              <a:t> </a:t>
            </a:r>
            <a:r>
              <a:rPr lang="en-US" dirty="0" err="1"/>
              <a:t>investasi</a:t>
            </a:r>
            <a:r>
              <a:rPr lang="en-US" dirty="0"/>
              <a:t>.</a:t>
            </a:r>
          </a:p>
          <a:p>
            <a:pPr marL="68580" indent="0">
              <a:buNone/>
              <a:defRPr/>
            </a:pPr>
            <a:endParaRPr lang="en-US" dirty="0"/>
          </a:p>
        </p:txBody>
      </p:sp>
    </p:spTree>
    <p:extLst>
      <p:ext uri="{BB962C8B-B14F-4D97-AF65-F5344CB8AC3E}">
        <p14:creationId xmlns:p14="http://schemas.microsoft.com/office/powerpoint/2010/main" val="12137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89" y="762000"/>
            <a:ext cx="7024687" cy="1143000"/>
          </a:xfrm>
        </p:spPr>
        <p:txBody>
          <a:bodyPr rtlCol="0">
            <a:normAutofit fontScale="90000"/>
          </a:bodyPr>
          <a:lstStyle/>
          <a:p>
            <a:pPr>
              <a:defRPr/>
            </a:pPr>
            <a:r>
              <a:rPr lang="en-US" dirty="0" smtClean="0"/>
              <a:t>2. </a:t>
            </a:r>
            <a:r>
              <a:rPr lang="en-US" dirty="0" err="1" smtClean="0"/>
              <a:t>Obligasi</a:t>
            </a:r>
            <a:r>
              <a:rPr lang="en-US" dirty="0" smtClean="0"/>
              <a:t> </a:t>
            </a:r>
            <a:r>
              <a:rPr lang="en-US" dirty="0" err="1" smtClean="0"/>
              <a:t>dan</a:t>
            </a:r>
            <a:r>
              <a:rPr lang="en-US" dirty="0" smtClean="0"/>
              <a:t> </a:t>
            </a:r>
            <a:r>
              <a:rPr lang="en-US" dirty="0" err="1" smtClean="0"/>
              <a:t>obligasi</a:t>
            </a:r>
            <a:r>
              <a:rPr lang="en-US" dirty="0" smtClean="0"/>
              <a:t> </a:t>
            </a:r>
            <a:r>
              <a:rPr lang="en-US" dirty="0" err="1" smtClean="0"/>
              <a:t>konversi</a:t>
            </a:r>
            <a:endParaRPr lang="en-US" dirty="0"/>
          </a:p>
        </p:txBody>
      </p:sp>
      <p:sp>
        <p:nvSpPr>
          <p:cNvPr id="3" name="Content Placeholder 2"/>
          <p:cNvSpPr>
            <a:spLocks noGrp="1"/>
          </p:cNvSpPr>
          <p:nvPr>
            <p:ph idx="1"/>
          </p:nvPr>
        </p:nvSpPr>
        <p:spPr>
          <a:xfrm>
            <a:off x="2362201" y="1828800"/>
            <a:ext cx="6981825" cy="4648200"/>
          </a:xfrm>
        </p:spPr>
        <p:txBody>
          <a:bodyPr rtlCol="0">
            <a:normAutofit fontScale="62500" lnSpcReduction="20000"/>
          </a:bodyPr>
          <a:lstStyle/>
          <a:p>
            <a:pPr indent="-274320">
              <a:defRPr/>
            </a:pPr>
            <a:r>
              <a:rPr lang="en-US" dirty="0" err="1" smtClean="0"/>
              <a:t>Obligasi</a:t>
            </a:r>
            <a:r>
              <a:rPr lang="en-US" dirty="0" smtClean="0"/>
              <a:t>  </a:t>
            </a:r>
            <a:r>
              <a:rPr lang="en-US" dirty="0" err="1"/>
              <a:t>Adalah</a:t>
            </a:r>
            <a:r>
              <a:rPr lang="en-US" dirty="0"/>
              <a:t> </a:t>
            </a:r>
            <a:r>
              <a:rPr lang="en-US" dirty="0" err="1"/>
              <a:t>sertifikat</a:t>
            </a:r>
            <a:r>
              <a:rPr lang="en-US" dirty="0"/>
              <a:t> yang </a:t>
            </a:r>
            <a:r>
              <a:rPr lang="en-US" dirty="0" err="1"/>
              <a:t>berisi</a:t>
            </a:r>
            <a:r>
              <a:rPr lang="en-US" dirty="0"/>
              <a:t> </a:t>
            </a:r>
            <a:r>
              <a:rPr lang="en-US" dirty="0" err="1"/>
              <a:t>kontrak</a:t>
            </a:r>
            <a:r>
              <a:rPr lang="en-US" dirty="0"/>
              <a:t> </a:t>
            </a:r>
            <a:r>
              <a:rPr lang="en-US" dirty="0" err="1"/>
              <a:t>antarainvestor</a:t>
            </a:r>
            <a:r>
              <a:rPr lang="en-US" dirty="0"/>
              <a:t> </a:t>
            </a:r>
            <a:r>
              <a:rPr lang="en-US" dirty="0" err="1"/>
              <a:t>dan</a:t>
            </a:r>
            <a:r>
              <a:rPr lang="en-US" dirty="0"/>
              <a:t> </a:t>
            </a:r>
            <a:r>
              <a:rPr lang="en-US" dirty="0" err="1"/>
              <a:t>perusahaan</a:t>
            </a:r>
            <a:r>
              <a:rPr lang="en-US" dirty="0"/>
              <a:t>, yang </a:t>
            </a:r>
            <a:r>
              <a:rPr lang="en-US" dirty="0" err="1"/>
              <a:t>menyatakan</a:t>
            </a:r>
            <a:r>
              <a:rPr lang="en-US" dirty="0"/>
              <a:t> </a:t>
            </a:r>
            <a:r>
              <a:rPr lang="en-US" dirty="0" err="1"/>
              <a:t>bahwa</a:t>
            </a:r>
            <a:r>
              <a:rPr lang="en-US" dirty="0"/>
              <a:t> investor </a:t>
            </a:r>
            <a:r>
              <a:rPr lang="en-US" dirty="0" err="1"/>
              <a:t>tersebut</a:t>
            </a:r>
            <a:r>
              <a:rPr lang="en-US" dirty="0"/>
              <a:t>/</a:t>
            </a:r>
            <a:r>
              <a:rPr lang="en-US" dirty="0" err="1"/>
              <a:t>pemegang</a:t>
            </a:r>
            <a:r>
              <a:rPr lang="en-US" dirty="0"/>
              <a:t> </a:t>
            </a:r>
            <a:r>
              <a:rPr lang="en-US" dirty="0" err="1"/>
              <a:t>obligasi</a:t>
            </a:r>
            <a:r>
              <a:rPr lang="en-US" dirty="0"/>
              <a:t> </a:t>
            </a:r>
            <a:r>
              <a:rPr lang="en-US" dirty="0" err="1"/>
              <a:t>telah</a:t>
            </a:r>
            <a:r>
              <a:rPr lang="en-US" dirty="0"/>
              <a:t> </a:t>
            </a:r>
            <a:r>
              <a:rPr lang="en-US" dirty="0" err="1"/>
              <a:t>meminjamkan</a:t>
            </a:r>
            <a:r>
              <a:rPr lang="en-US" dirty="0"/>
              <a:t> </a:t>
            </a:r>
            <a:r>
              <a:rPr lang="en-US" dirty="0" err="1"/>
              <a:t>sejumlah</a:t>
            </a:r>
            <a:r>
              <a:rPr lang="en-US" dirty="0"/>
              <a:t> </a:t>
            </a:r>
            <a:r>
              <a:rPr lang="en-US" dirty="0" err="1"/>
              <a:t>uang</a:t>
            </a:r>
            <a:r>
              <a:rPr lang="en-US" dirty="0"/>
              <a:t> </a:t>
            </a:r>
            <a:r>
              <a:rPr lang="en-US" dirty="0" err="1"/>
              <a:t>kepada</a:t>
            </a:r>
            <a:r>
              <a:rPr lang="en-US" dirty="0"/>
              <a:t> </a:t>
            </a:r>
            <a:r>
              <a:rPr lang="en-US" dirty="0" err="1"/>
              <a:t>perusahaan</a:t>
            </a:r>
            <a:r>
              <a:rPr lang="en-US" dirty="0"/>
              <a:t>. </a:t>
            </a:r>
            <a:endParaRPr lang="en-US" dirty="0" smtClean="0"/>
          </a:p>
          <a:p>
            <a:pPr indent="-274320">
              <a:defRPr/>
            </a:pPr>
            <a:r>
              <a:rPr lang="en-US" dirty="0"/>
              <a:t>Perusahaan yang </a:t>
            </a:r>
            <a:r>
              <a:rPr lang="en-US" dirty="0" err="1"/>
              <a:t>menerbitkan</a:t>
            </a:r>
            <a:r>
              <a:rPr lang="en-US" dirty="0"/>
              <a:t> </a:t>
            </a:r>
            <a:r>
              <a:rPr lang="en-US" dirty="0" err="1"/>
              <a:t>obligasi</a:t>
            </a:r>
            <a:r>
              <a:rPr lang="en-US" dirty="0"/>
              <a:t> </a:t>
            </a:r>
            <a:r>
              <a:rPr lang="en-US" dirty="0" err="1"/>
              <a:t>mempunyai</a:t>
            </a:r>
            <a:r>
              <a:rPr lang="en-US" dirty="0"/>
              <a:t> </a:t>
            </a:r>
            <a:r>
              <a:rPr lang="en-US" dirty="0" err="1"/>
              <a:t>kewajiban</a:t>
            </a:r>
            <a:r>
              <a:rPr lang="en-US" dirty="0"/>
              <a:t> </a:t>
            </a:r>
            <a:r>
              <a:rPr lang="en-US" dirty="0" err="1"/>
              <a:t>untuk</a:t>
            </a:r>
            <a:r>
              <a:rPr lang="en-US" dirty="0"/>
              <a:t> </a:t>
            </a:r>
            <a:r>
              <a:rPr lang="en-US" dirty="0" err="1"/>
              <a:t>membayar</a:t>
            </a:r>
            <a:r>
              <a:rPr lang="en-US" dirty="0"/>
              <a:t> </a:t>
            </a:r>
            <a:r>
              <a:rPr lang="en-US" dirty="0" err="1"/>
              <a:t>bunga</a:t>
            </a:r>
            <a:r>
              <a:rPr lang="en-US" dirty="0"/>
              <a:t> </a:t>
            </a:r>
            <a:r>
              <a:rPr lang="en-US" dirty="0" err="1"/>
              <a:t>secara</a:t>
            </a:r>
            <a:r>
              <a:rPr lang="en-US" dirty="0"/>
              <a:t> </a:t>
            </a:r>
            <a:r>
              <a:rPr lang="en-US" dirty="0" err="1"/>
              <a:t>reguler</a:t>
            </a:r>
            <a:r>
              <a:rPr lang="en-US" dirty="0"/>
              <a:t> </a:t>
            </a:r>
            <a:r>
              <a:rPr lang="en-US" dirty="0" err="1"/>
              <a:t>sesuai</a:t>
            </a:r>
            <a:r>
              <a:rPr lang="en-US" dirty="0"/>
              <a:t> </a:t>
            </a:r>
            <a:r>
              <a:rPr lang="en-US" dirty="0" err="1"/>
              <a:t>dengan</a:t>
            </a:r>
            <a:r>
              <a:rPr lang="en-US" dirty="0"/>
              <a:t> </a:t>
            </a:r>
            <a:r>
              <a:rPr lang="en-US" dirty="0" err="1"/>
              <a:t>jangka</a:t>
            </a:r>
            <a:r>
              <a:rPr lang="en-US" dirty="0"/>
              <a:t> </a:t>
            </a:r>
            <a:r>
              <a:rPr lang="en-US" dirty="0" err="1"/>
              <a:t>waktu</a:t>
            </a:r>
            <a:r>
              <a:rPr lang="en-US" dirty="0"/>
              <a:t> yang </a:t>
            </a:r>
            <a:r>
              <a:rPr lang="en-US" dirty="0" err="1"/>
              <a:t>telah</a:t>
            </a:r>
            <a:r>
              <a:rPr lang="en-US" dirty="0"/>
              <a:t> </a:t>
            </a:r>
            <a:r>
              <a:rPr lang="en-US" dirty="0" err="1"/>
              <a:t>ditetapkan</a:t>
            </a:r>
            <a:r>
              <a:rPr lang="en-US" dirty="0"/>
              <a:t> </a:t>
            </a:r>
            <a:r>
              <a:rPr lang="en-US" dirty="0" err="1"/>
              <a:t>serta</a:t>
            </a:r>
            <a:r>
              <a:rPr lang="en-US" dirty="0"/>
              <a:t> </a:t>
            </a:r>
            <a:r>
              <a:rPr lang="en-US" dirty="0" err="1"/>
              <a:t>pokok</a:t>
            </a:r>
            <a:r>
              <a:rPr lang="en-US" dirty="0"/>
              <a:t> </a:t>
            </a:r>
            <a:r>
              <a:rPr lang="en-US" dirty="0" err="1"/>
              <a:t>pinjaman</a:t>
            </a:r>
            <a:r>
              <a:rPr lang="en-US" dirty="0"/>
              <a:t> </a:t>
            </a:r>
            <a:r>
              <a:rPr lang="en-US" dirty="0" err="1"/>
              <a:t>pada</a:t>
            </a:r>
            <a:r>
              <a:rPr lang="en-US" dirty="0"/>
              <a:t> </a:t>
            </a:r>
            <a:r>
              <a:rPr lang="en-US" dirty="0" err="1"/>
              <a:t>saat</a:t>
            </a:r>
            <a:r>
              <a:rPr lang="en-US" dirty="0"/>
              <a:t> </a:t>
            </a:r>
            <a:r>
              <a:rPr lang="en-US" dirty="0" err="1"/>
              <a:t>jatuh</a:t>
            </a:r>
            <a:r>
              <a:rPr lang="en-US" dirty="0"/>
              <a:t> tempo</a:t>
            </a:r>
            <a:r>
              <a:rPr lang="en-US" dirty="0" smtClean="0"/>
              <a:t>.</a:t>
            </a:r>
          </a:p>
          <a:p>
            <a:pPr indent="-274320">
              <a:defRPr/>
            </a:pPr>
            <a:r>
              <a:rPr lang="en-US" dirty="0" err="1"/>
              <a:t>Nilai</a:t>
            </a:r>
            <a:r>
              <a:rPr lang="en-US" dirty="0"/>
              <a:t> </a:t>
            </a:r>
            <a:r>
              <a:rPr lang="en-US" dirty="0" err="1"/>
              <a:t>suatu</a:t>
            </a:r>
            <a:r>
              <a:rPr lang="en-US" dirty="0"/>
              <a:t> </a:t>
            </a:r>
            <a:r>
              <a:rPr lang="en-US" dirty="0" err="1"/>
              <a:t>obligasi</a:t>
            </a:r>
            <a:r>
              <a:rPr lang="en-US" dirty="0"/>
              <a:t> </a:t>
            </a:r>
            <a:r>
              <a:rPr lang="en-US" dirty="0" err="1"/>
              <a:t>bergerak</a:t>
            </a:r>
            <a:r>
              <a:rPr lang="en-US" dirty="0"/>
              <a:t> </a:t>
            </a:r>
            <a:r>
              <a:rPr lang="en-US" dirty="0" err="1"/>
              <a:t>berlawanan</a:t>
            </a:r>
            <a:r>
              <a:rPr lang="en-US" dirty="0"/>
              <a:t> </a:t>
            </a:r>
            <a:r>
              <a:rPr lang="en-US" dirty="0" err="1"/>
              <a:t>arah</a:t>
            </a:r>
            <a:r>
              <a:rPr lang="en-US" dirty="0"/>
              <a:t> </a:t>
            </a:r>
            <a:r>
              <a:rPr lang="en-US" dirty="0" err="1"/>
              <a:t>dengan</a:t>
            </a:r>
            <a:r>
              <a:rPr lang="en-US" dirty="0"/>
              <a:t> </a:t>
            </a:r>
            <a:r>
              <a:rPr lang="en-US" dirty="0" err="1"/>
              <a:t>perubahan</a:t>
            </a:r>
            <a:r>
              <a:rPr lang="en-US" dirty="0"/>
              <a:t> </a:t>
            </a:r>
            <a:r>
              <a:rPr lang="en-US" dirty="0" err="1"/>
              <a:t>suku</a:t>
            </a:r>
            <a:r>
              <a:rPr lang="en-US" dirty="0"/>
              <a:t> </a:t>
            </a:r>
            <a:r>
              <a:rPr lang="en-US" dirty="0" err="1"/>
              <a:t>bunga</a:t>
            </a:r>
            <a:r>
              <a:rPr lang="en-US" dirty="0"/>
              <a:t> </a:t>
            </a:r>
            <a:r>
              <a:rPr lang="en-US" dirty="0" err="1"/>
              <a:t>secara</a:t>
            </a:r>
            <a:r>
              <a:rPr lang="en-US" dirty="0"/>
              <a:t> </a:t>
            </a:r>
            <a:r>
              <a:rPr lang="en-US" dirty="0" err="1"/>
              <a:t>umum</a:t>
            </a:r>
            <a:r>
              <a:rPr lang="en-US" dirty="0"/>
              <a:t>. </a:t>
            </a:r>
            <a:r>
              <a:rPr lang="en-US" dirty="0" err="1"/>
              <a:t>Jika</a:t>
            </a:r>
            <a:r>
              <a:rPr lang="en-US" dirty="0"/>
              <a:t> </a:t>
            </a:r>
            <a:r>
              <a:rPr lang="en-US" dirty="0" err="1"/>
              <a:t>suku</a:t>
            </a:r>
            <a:r>
              <a:rPr lang="en-US" dirty="0"/>
              <a:t> </a:t>
            </a:r>
            <a:r>
              <a:rPr lang="en-US" dirty="0" err="1"/>
              <a:t>bunga</a:t>
            </a:r>
            <a:r>
              <a:rPr lang="en-US" dirty="0"/>
              <a:t> </a:t>
            </a:r>
            <a:r>
              <a:rPr lang="en-US" dirty="0" err="1"/>
              <a:t>secara</a:t>
            </a:r>
            <a:r>
              <a:rPr lang="en-US" dirty="0"/>
              <a:t> </a:t>
            </a:r>
            <a:r>
              <a:rPr lang="en-US" dirty="0" err="1"/>
              <a:t>umum</a:t>
            </a:r>
            <a:r>
              <a:rPr lang="en-US" dirty="0"/>
              <a:t> </a:t>
            </a:r>
            <a:r>
              <a:rPr lang="en-US" dirty="0" err="1"/>
              <a:t>cenderung</a:t>
            </a:r>
            <a:r>
              <a:rPr lang="en-US" dirty="0"/>
              <a:t> </a:t>
            </a:r>
            <a:r>
              <a:rPr lang="en-US" dirty="0" err="1"/>
              <a:t>turun</a:t>
            </a:r>
            <a:r>
              <a:rPr lang="en-US" dirty="0"/>
              <a:t>, </a:t>
            </a:r>
            <a:r>
              <a:rPr lang="en-US" dirty="0" err="1"/>
              <a:t>maka</a:t>
            </a:r>
            <a:r>
              <a:rPr lang="en-US" dirty="0"/>
              <a:t> </a:t>
            </a:r>
            <a:r>
              <a:rPr lang="en-US" dirty="0" err="1"/>
              <a:t>nilai</a:t>
            </a:r>
            <a:r>
              <a:rPr lang="en-US" dirty="0"/>
              <a:t> </a:t>
            </a:r>
            <a:r>
              <a:rPr lang="en-US" dirty="0" err="1"/>
              <a:t>atau</a:t>
            </a:r>
            <a:r>
              <a:rPr lang="en-US" dirty="0"/>
              <a:t> </a:t>
            </a:r>
            <a:r>
              <a:rPr lang="en-US" dirty="0" err="1"/>
              <a:t>harga</a:t>
            </a:r>
            <a:r>
              <a:rPr lang="en-US" dirty="0"/>
              <a:t> </a:t>
            </a:r>
            <a:r>
              <a:rPr lang="en-US" dirty="0" err="1"/>
              <a:t>obligasi</a:t>
            </a:r>
            <a:r>
              <a:rPr lang="en-US" dirty="0"/>
              <a:t> </a:t>
            </a:r>
            <a:r>
              <a:rPr lang="en-US" dirty="0" err="1"/>
              <a:t>akan</a:t>
            </a:r>
            <a:r>
              <a:rPr lang="en-US" dirty="0"/>
              <a:t> </a:t>
            </a:r>
            <a:r>
              <a:rPr lang="en-US" dirty="0" err="1"/>
              <a:t>meningkat</a:t>
            </a:r>
            <a:r>
              <a:rPr lang="en-US" dirty="0"/>
              <a:t>, </a:t>
            </a:r>
            <a:r>
              <a:rPr lang="en-US" dirty="0" err="1"/>
              <a:t>karena</a:t>
            </a:r>
            <a:r>
              <a:rPr lang="en-US" dirty="0"/>
              <a:t> </a:t>
            </a:r>
            <a:r>
              <a:rPr lang="en-US" dirty="0" err="1"/>
              <a:t>para</a:t>
            </a:r>
            <a:r>
              <a:rPr lang="en-US" dirty="0"/>
              <a:t> investor </a:t>
            </a:r>
            <a:r>
              <a:rPr lang="en-US" dirty="0" err="1"/>
              <a:t>cenderung</a:t>
            </a:r>
            <a:r>
              <a:rPr lang="en-US" dirty="0"/>
              <a:t> </a:t>
            </a:r>
            <a:r>
              <a:rPr lang="en-US" dirty="0" err="1"/>
              <a:t>untuk</a:t>
            </a:r>
            <a:r>
              <a:rPr lang="en-US" dirty="0"/>
              <a:t> </a:t>
            </a:r>
            <a:r>
              <a:rPr lang="en-US" dirty="0" err="1"/>
              <a:t>berinvestasi</a:t>
            </a:r>
            <a:r>
              <a:rPr lang="en-US" dirty="0"/>
              <a:t> </a:t>
            </a:r>
            <a:r>
              <a:rPr lang="en-US" dirty="0" err="1"/>
              <a:t>pada</a:t>
            </a:r>
            <a:r>
              <a:rPr lang="en-US" dirty="0"/>
              <a:t> </a:t>
            </a:r>
            <a:r>
              <a:rPr lang="en-US" dirty="0" err="1"/>
              <a:t>obligasi</a:t>
            </a:r>
            <a:r>
              <a:rPr lang="en-US" dirty="0"/>
              <a:t>. </a:t>
            </a:r>
            <a:r>
              <a:rPr lang="en-US" dirty="0" err="1"/>
              <a:t>Sementara</a:t>
            </a:r>
            <a:r>
              <a:rPr lang="en-US" dirty="0"/>
              <a:t> </a:t>
            </a:r>
            <a:r>
              <a:rPr lang="en-US" dirty="0" err="1"/>
              <a:t>itu</a:t>
            </a:r>
            <a:r>
              <a:rPr lang="en-US" dirty="0"/>
              <a:t>, </a:t>
            </a:r>
            <a:r>
              <a:rPr lang="en-US" dirty="0" err="1"/>
              <a:t>jika</a:t>
            </a:r>
            <a:r>
              <a:rPr lang="en-US" dirty="0"/>
              <a:t> </a:t>
            </a:r>
            <a:r>
              <a:rPr lang="en-US" dirty="0" err="1"/>
              <a:t>suku</a:t>
            </a:r>
            <a:r>
              <a:rPr lang="en-US" dirty="0"/>
              <a:t> </a:t>
            </a:r>
            <a:r>
              <a:rPr lang="en-US" dirty="0" err="1"/>
              <a:t>bunga</a:t>
            </a:r>
            <a:r>
              <a:rPr lang="en-US" dirty="0"/>
              <a:t> </a:t>
            </a:r>
            <a:r>
              <a:rPr lang="en-US" dirty="0" err="1"/>
              <a:t>secara</a:t>
            </a:r>
            <a:r>
              <a:rPr lang="en-US" dirty="0"/>
              <a:t> </a:t>
            </a:r>
            <a:r>
              <a:rPr lang="en-US" dirty="0" err="1"/>
              <a:t>umum</a:t>
            </a:r>
            <a:r>
              <a:rPr lang="en-US" dirty="0"/>
              <a:t> </a:t>
            </a:r>
            <a:r>
              <a:rPr lang="en-US" dirty="0" err="1"/>
              <a:t>cenderung</a:t>
            </a:r>
            <a:r>
              <a:rPr lang="en-US" dirty="0"/>
              <a:t> </a:t>
            </a:r>
            <a:r>
              <a:rPr lang="en-US" dirty="0" err="1"/>
              <a:t>meningkat</a:t>
            </a:r>
            <a:r>
              <a:rPr lang="en-US" dirty="0"/>
              <a:t>, </a:t>
            </a:r>
            <a:r>
              <a:rPr lang="en-US" dirty="0" err="1"/>
              <a:t>maka</a:t>
            </a:r>
            <a:r>
              <a:rPr lang="en-US" dirty="0"/>
              <a:t> </a:t>
            </a:r>
            <a:r>
              <a:rPr lang="en-US" dirty="0" err="1"/>
              <a:t>nilai</a:t>
            </a:r>
            <a:r>
              <a:rPr lang="en-US" dirty="0"/>
              <a:t> </a:t>
            </a:r>
            <a:r>
              <a:rPr lang="en-US" dirty="0" err="1"/>
              <a:t>atau</a:t>
            </a:r>
            <a:r>
              <a:rPr lang="en-US" dirty="0"/>
              <a:t> </a:t>
            </a:r>
            <a:r>
              <a:rPr lang="en-US" dirty="0" err="1"/>
              <a:t>harga</a:t>
            </a:r>
            <a:r>
              <a:rPr lang="en-US" dirty="0"/>
              <a:t> </a:t>
            </a:r>
            <a:r>
              <a:rPr lang="en-US" dirty="0" err="1"/>
              <a:t>obligasi</a:t>
            </a:r>
            <a:r>
              <a:rPr lang="en-US" dirty="0"/>
              <a:t> </a:t>
            </a:r>
            <a:r>
              <a:rPr lang="en-US" dirty="0" err="1"/>
              <a:t>akan</a:t>
            </a:r>
            <a:r>
              <a:rPr lang="en-US" dirty="0"/>
              <a:t> </a:t>
            </a:r>
            <a:r>
              <a:rPr lang="en-US" dirty="0" err="1"/>
              <a:t>turun</a:t>
            </a:r>
            <a:r>
              <a:rPr lang="en-US" dirty="0"/>
              <a:t>, </a:t>
            </a:r>
            <a:r>
              <a:rPr lang="en-US" dirty="0" err="1"/>
              <a:t>karena</a:t>
            </a:r>
            <a:r>
              <a:rPr lang="en-US" dirty="0"/>
              <a:t> </a:t>
            </a:r>
            <a:r>
              <a:rPr lang="en-US" dirty="0" err="1"/>
              <a:t>para</a:t>
            </a:r>
            <a:r>
              <a:rPr lang="en-US" dirty="0"/>
              <a:t> investor </a:t>
            </a:r>
            <a:r>
              <a:rPr lang="en-US" dirty="0" err="1"/>
              <a:t>cenderung</a:t>
            </a:r>
            <a:r>
              <a:rPr lang="en-US" dirty="0"/>
              <a:t> </a:t>
            </a:r>
            <a:r>
              <a:rPr lang="en-US" dirty="0" err="1"/>
              <a:t>untuk</a:t>
            </a:r>
            <a:r>
              <a:rPr lang="en-US" dirty="0"/>
              <a:t> </a:t>
            </a:r>
            <a:r>
              <a:rPr lang="en-US" dirty="0" err="1"/>
              <a:t>menanamkan</a:t>
            </a:r>
            <a:r>
              <a:rPr lang="en-US" dirty="0"/>
              <a:t> </a:t>
            </a:r>
            <a:r>
              <a:rPr lang="en-US" dirty="0" err="1"/>
              <a:t>uangnya</a:t>
            </a:r>
            <a:r>
              <a:rPr lang="en-US" dirty="0"/>
              <a:t> di Bank.</a:t>
            </a:r>
          </a:p>
          <a:p>
            <a:pPr indent="-274320">
              <a:defRPr/>
            </a:pPr>
            <a:r>
              <a:rPr lang="en-US" dirty="0" err="1"/>
              <a:t>Obligasi</a:t>
            </a:r>
            <a:r>
              <a:rPr lang="en-US" dirty="0"/>
              <a:t> yang </a:t>
            </a:r>
            <a:r>
              <a:rPr lang="en-US" dirty="0" err="1"/>
              <a:t>diterbitkan</a:t>
            </a:r>
            <a:r>
              <a:rPr lang="en-US" dirty="0"/>
              <a:t> </a:t>
            </a:r>
            <a:r>
              <a:rPr lang="en-US" dirty="0" err="1"/>
              <a:t>oleh</a:t>
            </a:r>
            <a:r>
              <a:rPr lang="en-US" dirty="0"/>
              <a:t> </a:t>
            </a:r>
            <a:r>
              <a:rPr lang="en-US" dirty="0" err="1"/>
              <a:t>perusahaan</a:t>
            </a:r>
            <a:r>
              <a:rPr lang="en-US" dirty="0"/>
              <a:t> </a:t>
            </a:r>
            <a:r>
              <a:rPr lang="en-US" dirty="0" err="1"/>
              <a:t>adalah</a:t>
            </a:r>
            <a:r>
              <a:rPr lang="en-US" dirty="0"/>
              <a:t> Corporate Bond, </a:t>
            </a:r>
            <a:r>
              <a:rPr lang="en-US" dirty="0" err="1"/>
              <a:t>sementara</a:t>
            </a:r>
            <a:r>
              <a:rPr lang="en-US" dirty="0"/>
              <a:t> </a:t>
            </a:r>
            <a:r>
              <a:rPr lang="en-US" dirty="0" err="1"/>
              <a:t>obligasi</a:t>
            </a:r>
            <a:r>
              <a:rPr lang="en-US" dirty="0"/>
              <a:t> yang </a:t>
            </a:r>
            <a:r>
              <a:rPr lang="en-US" dirty="0" err="1"/>
              <a:t>diterbitkan</a:t>
            </a:r>
            <a:r>
              <a:rPr lang="en-US" dirty="0"/>
              <a:t> </a:t>
            </a:r>
            <a:r>
              <a:rPr lang="en-US" dirty="0" err="1"/>
              <a:t>oleh</a:t>
            </a:r>
            <a:r>
              <a:rPr lang="en-US" dirty="0"/>
              <a:t> </a:t>
            </a:r>
            <a:r>
              <a:rPr lang="en-US" dirty="0" err="1"/>
              <a:t>pemerintah</a:t>
            </a:r>
            <a:r>
              <a:rPr lang="en-US" dirty="0"/>
              <a:t> </a:t>
            </a:r>
            <a:r>
              <a:rPr lang="en-US" dirty="0" err="1"/>
              <a:t>disebut</a:t>
            </a:r>
            <a:r>
              <a:rPr lang="en-US" dirty="0"/>
              <a:t> Government Bond. </a:t>
            </a:r>
            <a:r>
              <a:rPr lang="en-US" dirty="0" err="1"/>
              <a:t>Adapula</a:t>
            </a:r>
            <a:r>
              <a:rPr lang="en-US" dirty="0"/>
              <a:t> Municipal Bond, yang </a:t>
            </a:r>
            <a:r>
              <a:rPr lang="en-US" dirty="0" err="1"/>
              <a:t>merupakan</a:t>
            </a:r>
            <a:r>
              <a:rPr lang="en-US" dirty="0"/>
              <a:t> </a:t>
            </a:r>
            <a:r>
              <a:rPr lang="en-US" dirty="0" err="1"/>
              <a:t>obligasi</a:t>
            </a:r>
            <a:r>
              <a:rPr lang="en-US" dirty="0"/>
              <a:t> yang </a:t>
            </a:r>
            <a:r>
              <a:rPr lang="en-US" dirty="0" err="1"/>
              <a:t>diterbitkan</a:t>
            </a:r>
            <a:r>
              <a:rPr lang="en-US" dirty="0"/>
              <a:t> </a:t>
            </a:r>
            <a:r>
              <a:rPr lang="en-US" dirty="0" err="1"/>
              <a:t>pemerintah</a:t>
            </a:r>
            <a:r>
              <a:rPr lang="en-US" dirty="0"/>
              <a:t> </a:t>
            </a:r>
            <a:r>
              <a:rPr lang="en-US" dirty="0" err="1"/>
              <a:t>daerah</a:t>
            </a:r>
            <a:r>
              <a:rPr lang="en-US" dirty="0"/>
              <a:t> </a:t>
            </a:r>
            <a:r>
              <a:rPr lang="en-US" dirty="0" err="1"/>
              <a:t>untuk</a:t>
            </a:r>
            <a:r>
              <a:rPr lang="en-US" dirty="0"/>
              <a:t> </a:t>
            </a:r>
            <a:r>
              <a:rPr lang="en-US" dirty="0" err="1"/>
              <a:t>membiayai</a:t>
            </a:r>
            <a:r>
              <a:rPr lang="en-US" dirty="0"/>
              <a:t> </a:t>
            </a:r>
            <a:r>
              <a:rPr lang="en-US" dirty="0" err="1"/>
              <a:t>proyek</a:t>
            </a:r>
            <a:r>
              <a:rPr lang="en-US" dirty="0"/>
              <a:t> </a:t>
            </a:r>
            <a:r>
              <a:rPr lang="en-US" dirty="0" err="1"/>
              <a:t>tertentu</a:t>
            </a:r>
            <a:r>
              <a:rPr lang="en-US" dirty="0"/>
              <a:t> di </a:t>
            </a:r>
            <a:r>
              <a:rPr lang="en-US" dirty="0" err="1"/>
              <a:t>daerah</a:t>
            </a:r>
            <a:r>
              <a:rPr lang="en-US" dirty="0"/>
              <a:t>.</a:t>
            </a:r>
            <a:endParaRPr lang="en-US" dirty="0" smtClean="0"/>
          </a:p>
          <a:p>
            <a:pPr indent="-274320">
              <a:defRPr/>
            </a:pPr>
            <a:endParaRPr lang="en-US" dirty="0"/>
          </a:p>
          <a:p>
            <a:pPr indent="-274320">
              <a:defRPr/>
            </a:pPr>
            <a:endParaRPr lang="en-US" dirty="0"/>
          </a:p>
        </p:txBody>
      </p:sp>
    </p:spTree>
    <p:extLst>
      <p:ext uri="{BB962C8B-B14F-4D97-AF65-F5344CB8AC3E}">
        <p14:creationId xmlns:p14="http://schemas.microsoft.com/office/powerpoint/2010/main" val="42646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566989" y="762001"/>
            <a:ext cx="7024687" cy="722313"/>
          </a:xfrm>
        </p:spPr>
        <p:txBody>
          <a:bodyPr/>
          <a:lstStyle/>
          <a:p>
            <a:r>
              <a:rPr lang="en-US" smtClean="0"/>
              <a:t>Obligasi Konversi</a:t>
            </a:r>
          </a:p>
        </p:txBody>
      </p:sp>
      <p:sp>
        <p:nvSpPr>
          <p:cNvPr id="3" name="Content Placeholder 2"/>
          <p:cNvSpPr>
            <a:spLocks noGrp="1"/>
          </p:cNvSpPr>
          <p:nvPr>
            <p:ph idx="1"/>
          </p:nvPr>
        </p:nvSpPr>
        <p:spPr>
          <a:xfrm>
            <a:off x="2566989" y="1600200"/>
            <a:ext cx="6777037" cy="4724400"/>
          </a:xfrm>
        </p:spPr>
        <p:txBody>
          <a:bodyPr rtlCol="0">
            <a:normAutofit fontScale="77500" lnSpcReduction="20000"/>
          </a:bodyPr>
          <a:lstStyle/>
          <a:p>
            <a:pPr indent="-274320">
              <a:defRPr/>
            </a:pPr>
            <a:r>
              <a:rPr lang="en-US" dirty="0" err="1"/>
              <a:t>Adalah</a:t>
            </a:r>
            <a:r>
              <a:rPr lang="en-US" dirty="0"/>
              <a:t> </a:t>
            </a:r>
            <a:r>
              <a:rPr lang="en-US" dirty="0" err="1"/>
              <a:t>obligasi</a:t>
            </a:r>
            <a:r>
              <a:rPr lang="en-US" dirty="0"/>
              <a:t> yang </a:t>
            </a:r>
            <a:r>
              <a:rPr lang="en-US" dirty="0" err="1"/>
              <a:t>dapat</a:t>
            </a:r>
            <a:r>
              <a:rPr lang="en-US" dirty="0"/>
              <a:t> </a:t>
            </a:r>
            <a:r>
              <a:rPr lang="en-US" dirty="0" err="1"/>
              <a:t>ditukarkan</a:t>
            </a:r>
            <a:r>
              <a:rPr lang="en-US" dirty="0"/>
              <a:t> </a:t>
            </a:r>
            <a:r>
              <a:rPr lang="en-US" dirty="0" err="1"/>
              <a:t>dengan</a:t>
            </a:r>
            <a:r>
              <a:rPr lang="en-US" dirty="0"/>
              <a:t> </a:t>
            </a:r>
            <a:r>
              <a:rPr lang="en-US" dirty="0" err="1"/>
              <a:t>saham</a:t>
            </a:r>
            <a:r>
              <a:rPr lang="en-US" dirty="0"/>
              <a:t> </a:t>
            </a:r>
            <a:r>
              <a:rPr lang="en-US" dirty="0" err="1"/>
              <a:t>biasa</a:t>
            </a:r>
            <a:r>
              <a:rPr lang="en-US" dirty="0"/>
              <a:t> </a:t>
            </a:r>
            <a:r>
              <a:rPr lang="en-US" dirty="0" err="1"/>
              <a:t>pada</a:t>
            </a:r>
            <a:r>
              <a:rPr lang="en-US" dirty="0"/>
              <a:t> </a:t>
            </a:r>
            <a:r>
              <a:rPr lang="en-US" dirty="0" err="1"/>
              <a:t>harga</a:t>
            </a:r>
            <a:r>
              <a:rPr lang="en-US" dirty="0"/>
              <a:t> </a:t>
            </a:r>
            <a:r>
              <a:rPr lang="en-US" dirty="0" err="1"/>
              <a:t>tertentu</a:t>
            </a:r>
            <a:r>
              <a:rPr lang="en-US" dirty="0"/>
              <a:t>. </a:t>
            </a:r>
            <a:r>
              <a:rPr lang="en-US" dirty="0" err="1"/>
              <a:t>Bagi</a:t>
            </a:r>
            <a:r>
              <a:rPr lang="en-US" dirty="0"/>
              <a:t> </a:t>
            </a:r>
            <a:r>
              <a:rPr lang="en-US" dirty="0" err="1"/>
              <a:t>emiten</a:t>
            </a:r>
            <a:r>
              <a:rPr lang="en-US" dirty="0"/>
              <a:t>, </a:t>
            </a:r>
            <a:r>
              <a:rPr lang="en-US" dirty="0" err="1"/>
              <a:t>obligasi</a:t>
            </a:r>
            <a:r>
              <a:rPr lang="en-US" dirty="0"/>
              <a:t> </a:t>
            </a:r>
            <a:r>
              <a:rPr lang="en-US" dirty="0" err="1"/>
              <a:t>konversi</a:t>
            </a:r>
            <a:r>
              <a:rPr lang="en-US" dirty="0"/>
              <a:t> </a:t>
            </a:r>
            <a:r>
              <a:rPr lang="en-US" dirty="0" err="1"/>
              <a:t>merupakan</a:t>
            </a:r>
            <a:r>
              <a:rPr lang="en-US" dirty="0"/>
              <a:t> </a:t>
            </a:r>
            <a:r>
              <a:rPr lang="en-US" dirty="0" err="1"/>
              <a:t>daya</a:t>
            </a:r>
            <a:r>
              <a:rPr lang="en-US" dirty="0"/>
              <a:t> </a:t>
            </a:r>
            <a:r>
              <a:rPr lang="en-US" dirty="0" err="1"/>
              <a:t>tarik</a:t>
            </a:r>
            <a:r>
              <a:rPr lang="en-US" dirty="0"/>
              <a:t> yang </a:t>
            </a:r>
            <a:r>
              <a:rPr lang="en-US" dirty="0" err="1"/>
              <a:t>ditujukan</a:t>
            </a:r>
            <a:r>
              <a:rPr lang="en-US" dirty="0"/>
              <a:t> </a:t>
            </a:r>
            <a:r>
              <a:rPr lang="en-US" dirty="0" err="1"/>
              <a:t>kepada</a:t>
            </a:r>
            <a:r>
              <a:rPr lang="en-US" dirty="0"/>
              <a:t> </a:t>
            </a:r>
            <a:r>
              <a:rPr lang="en-US" dirty="0" err="1"/>
              <a:t>para</a:t>
            </a:r>
            <a:r>
              <a:rPr lang="en-US" dirty="0"/>
              <a:t> investor </a:t>
            </a:r>
            <a:r>
              <a:rPr lang="en-US" dirty="0" err="1"/>
              <a:t>untuk</a:t>
            </a:r>
            <a:r>
              <a:rPr lang="en-US" dirty="0"/>
              <a:t> </a:t>
            </a:r>
            <a:r>
              <a:rPr lang="en-US" dirty="0" err="1"/>
              <a:t>meningkatkan</a:t>
            </a:r>
            <a:r>
              <a:rPr lang="en-US" dirty="0"/>
              <a:t> </a:t>
            </a:r>
            <a:r>
              <a:rPr lang="en-US" dirty="0" err="1"/>
              <a:t>penjualan</a:t>
            </a:r>
            <a:r>
              <a:rPr lang="en-US" dirty="0"/>
              <a:t> </a:t>
            </a:r>
            <a:r>
              <a:rPr lang="en-US" dirty="0" err="1"/>
              <a:t>obligasi</a:t>
            </a:r>
            <a:r>
              <a:rPr lang="en-US" dirty="0"/>
              <a:t>.</a:t>
            </a:r>
          </a:p>
          <a:p>
            <a:pPr indent="-274320">
              <a:defRPr/>
            </a:pPr>
            <a:r>
              <a:rPr lang="en-US" dirty="0" err="1" smtClean="0"/>
              <a:t>Manfaat</a:t>
            </a:r>
            <a:r>
              <a:rPr lang="en-US" dirty="0" smtClean="0"/>
              <a:t> </a:t>
            </a:r>
            <a:r>
              <a:rPr lang="en-US" dirty="0" err="1" smtClean="0"/>
              <a:t>dari</a:t>
            </a:r>
            <a:r>
              <a:rPr lang="en-US" dirty="0" smtClean="0"/>
              <a:t> </a:t>
            </a:r>
            <a:r>
              <a:rPr lang="en-US" dirty="0" err="1" smtClean="0"/>
              <a:t>obligasi</a:t>
            </a:r>
            <a:r>
              <a:rPr lang="en-US" dirty="0" smtClean="0"/>
              <a:t> </a:t>
            </a:r>
            <a:r>
              <a:rPr lang="en-US" dirty="0" err="1" smtClean="0"/>
              <a:t>adalah</a:t>
            </a:r>
            <a:r>
              <a:rPr lang="en-US" dirty="0" smtClean="0"/>
              <a:t>:</a:t>
            </a:r>
          </a:p>
          <a:p>
            <a:pPr marL="525780" indent="-457200">
              <a:buFont typeface="Wingdings 2" panose="05020102010507070707" pitchFamily="18" charset="2"/>
              <a:buAutoNum type="arabicPeriod"/>
              <a:defRPr/>
            </a:pPr>
            <a:r>
              <a:rPr lang="en-US" dirty="0" err="1" smtClean="0"/>
              <a:t>Bunga</a:t>
            </a:r>
            <a:endParaRPr lang="en-US" dirty="0" smtClean="0"/>
          </a:p>
          <a:p>
            <a:pPr marL="525780" indent="-457200">
              <a:buFont typeface="Wingdings 2" panose="05020102010507070707" pitchFamily="18" charset="2"/>
              <a:buAutoNum type="arabicPeriod"/>
              <a:defRPr/>
            </a:pPr>
            <a:r>
              <a:rPr lang="en-US" dirty="0" smtClean="0"/>
              <a:t>Capital gain</a:t>
            </a:r>
          </a:p>
          <a:p>
            <a:pPr marL="525780" indent="-457200">
              <a:buFont typeface="Wingdings 2" panose="05020102010507070707" pitchFamily="18" charset="2"/>
              <a:buAutoNum type="arabicPeriod"/>
              <a:defRPr/>
            </a:pPr>
            <a:r>
              <a:rPr lang="en-US" dirty="0" err="1" smtClean="0"/>
              <a:t>Hak</a:t>
            </a:r>
            <a:r>
              <a:rPr lang="en-US" dirty="0" smtClean="0"/>
              <a:t> </a:t>
            </a:r>
            <a:r>
              <a:rPr lang="en-US" dirty="0" err="1" smtClean="0"/>
              <a:t>klaim</a:t>
            </a:r>
            <a:r>
              <a:rPr lang="en-US" dirty="0" smtClean="0"/>
              <a:t> </a:t>
            </a:r>
            <a:r>
              <a:rPr lang="en-US" dirty="0" err="1" smtClean="0"/>
              <a:t>pertama</a:t>
            </a:r>
            <a:endParaRPr lang="en-US" dirty="0" smtClean="0"/>
          </a:p>
          <a:p>
            <a:pPr marL="525780" indent="-457200">
              <a:buFont typeface="Wingdings 2" panose="05020102010507070707" pitchFamily="18" charset="2"/>
              <a:buAutoNum type="arabicPeriod"/>
              <a:defRPr/>
            </a:pPr>
            <a:r>
              <a:rPr lang="en-US" dirty="0" err="1" smtClean="0"/>
              <a:t>Jika</a:t>
            </a:r>
            <a:r>
              <a:rPr lang="en-US" dirty="0" smtClean="0"/>
              <a:t> </a:t>
            </a:r>
            <a:r>
              <a:rPr lang="en-US" dirty="0" err="1" smtClean="0"/>
              <a:t>memiliki</a:t>
            </a:r>
            <a:r>
              <a:rPr lang="en-US" dirty="0" smtClean="0"/>
              <a:t> </a:t>
            </a:r>
            <a:r>
              <a:rPr lang="en-US" dirty="0" err="1" smtClean="0"/>
              <a:t>obligasi</a:t>
            </a:r>
            <a:r>
              <a:rPr lang="en-US" dirty="0" smtClean="0"/>
              <a:t> </a:t>
            </a:r>
            <a:r>
              <a:rPr lang="en-US" dirty="0" err="1" smtClean="0"/>
              <a:t>konversi</a:t>
            </a:r>
            <a:endParaRPr lang="en-US" dirty="0" smtClean="0"/>
          </a:p>
          <a:p>
            <a:pPr marL="68580" indent="0">
              <a:buNone/>
              <a:defRPr/>
            </a:pPr>
            <a:r>
              <a:rPr lang="en-US" dirty="0" err="1" smtClean="0"/>
              <a:t>Resiko</a:t>
            </a:r>
            <a:r>
              <a:rPr lang="en-US" dirty="0" smtClean="0"/>
              <a:t> </a:t>
            </a:r>
            <a:r>
              <a:rPr lang="en-US" dirty="0" err="1" smtClean="0"/>
              <a:t>investasi</a:t>
            </a:r>
            <a:r>
              <a:rPr lang="en-US" dirty="0" smtClean="0"/>
              <a:t> </a:t>
            </a:r>
            <a:r>
              <a:rPr lang="en-US" dirty="0" err="1" smtClean="0"/>
              <a:t>pada</a:t>
            </a:r>
            <a:r>
              <a:rPr lang="en-US" dirty="0" smtClean="0"/>
              <a:t> </a:t>
            </a:r>
            <a:r>
              <a:rPr lang="en-US" dirty="0" err="1" smtClean="0"/>
              <a:t>obligasi</a:t>
            </a:r>
            <a:r>
              <a:rPr lang="en-US" dirty="0" smtClean="0"/>
              <a:t>:</a:t>
            </a:r>
          </a:p>
          <a:p>
            <a:pPr marL="525780" indent="-457200">
              <a:buFont typeface="Wingdings 2" panose="05020102010507070707" pitchFamily="18" charset="2"/>
              <a:buAutoNum type="arabicPeriod"/>
              <a:defRPr/>
            </a:pPr>
            <a:r>
              <a:rPr lang="en-US" dirty="0" err="1" smtClean="0"/>
              <a:t>Gagal</a:t>
            </a:r>
            <a:r>
              <a:rPr lang="en-US" dirty="0" smtClean="0"/>
              <a:t> </a:t>
            </a:r>
            <a:r>
              <a:rPr lang="en-US" dirty="0" err="1" smtClean="0"/>
              <a:t>bayar</a:t>
            </a:r>
            <a:endParaRPr lang="en-US" dirty="0" smtClean="0"/>
          </a:p>
          <a:p>
            <a:pPr marL="525780" indent="-457200">
              <a:buFont typeface="Wingdings 2" panose="05020102010507070707" pitchFamily="18" charset="2"/>
              <a:buAutoNum type="arabicPeriod"/>
              <a:defRPr/>
            </a:pPr>
            <a:r>
              <a:rPr lang="en-US" dirty="0" smtClean="0"/>
              <a:t>Capital loss</a:t>
            </a:r>
          </a:p>
          <a:p>
            <a:pPr marL="525780" indent="-457200">
              <a:buFont typeface="Wingdings 2" panose="05020102010507070707" pitchFamily="18" charset="2"/>
              <a:buAutoNum type="arabicPeriod"/>
              <a:defRPr/>
            </a:pPr>
            <a:r>
              <a:rPr lang="en-US" dirty="0" err="1" smtClean="0"/>
              <a:t>callability</a:t>
            </a:r>
            <a:endParaRPr lang="en-US" dirty="0"/>
          </a:p>
        </p:txBody>
      </p:sp>
    </p:spTree>
    <p:extLst>
      <p:ext uri="{BB962C8B-B14F-4D97-AF65-F5344CB8AC3E}">
        <p14:creationId xmlns:p14="http://schemas.microsoft.com/office/powerpoint/2010/main" val="379716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89" y="609600"/>
            <a:ext cx="7024687" cy="573088"/>
          </a:xfrm>
        </p:spPr>
        <p:txBody>
          <a:bodyPr rtlCol="0">
            <a:normAutofit fontScale="90000"/>
          </a:bodyPr>
          <a:lstStyle/>
          <a:p>
            <a:pPr>
              <a:defRPr/>
            </a:pPr>
            <a:r>
              <a:rPr lang="en-US" dirty="0" err="1" smtClean="0"/>
              <a:t>Derivat</a:t>
            </a:r>
            <a:r>
              <a:rPr lang="en-US" sz="4900" dirty="0" err="1"/>
              <a:t>i</a:t>
            </a:r>
            <a:r>
              <a:rPr lang="en-US" dirty="0" err="1" smtClean="0"/>
              <a:t>f</a:t>
            </a:r>
            <a:endParaRPr lang="en-US" dirty="0"/>
          </a:p>
        </p:txBody>
      </p:sp>
      <p:sp>
        <p:nvSpPr>
          <p:cNvPr id="3" name="Content Placeholder 2"/>
          <p:cNvSpPr>
            <a:spLocks noGrp="1"/>
          </p:cNvSpPr>
          <p:nvPr>
            <p:ph idx="1"/>
          </p:nvPr>
        </p:nvSpPr>
        <p:spPr>
          <a:xfrm>
            <a:off x="2566989" y="1066800"/>
            <a:ext cx="6777037" cy="5257800"/>
          </a:xfrm>
        </p:spPr>
        <p:txBody>
          <a:bodyPr rtlCol="0">
            <a:normAutofit fontScale="55000" lnSpcReduction="20000"/>
          </a:bodyPr>
          <a:lstStyle/>
          <a:p>
            <a:pPr indent="-274320">
              <a:defRPr/>
            </a:pPr>
            <a:r>
              <a:rPr lang="en-US" dirty="0" err="1"/>
              <a:t>Derivatif</a:t>
            </a:r>
            <a:r>
              <a:rPr lang="en-US" dirty="0"/>
              <a:t> </a:t>
            </a:r>
            <a:r>
              <a:rPr lang="en-US" dirty="0" err="1"/>
              <a:t>terdiri</a:t>
            </a:r>
            <a:r>
              <a:rPr lang="en-US" dirty="0"/>
              <a:t> </a:t>
            </a:r>
            <a:r>
              <a:rPr lang="en-US" dirty="0" err="1"/>
              <a:t>dari</a:t>
            </a:r>
            <a:r>
              <a:rPr lang="en-US" dirty="0"/>
              <a:t> </a:t>
            </a:r>
            <a:r>
              <a:rPr lang="en-US" dirty="0" err="1"/>
              <a:t>efek</a:t>
            </a:r>
            <a:r>
              <a:rPr lang="en-US" dirty="0"/>
              <a:t> yang </a:t>
            </a:r>
            <a:r>
              <a:rPr lang="en-US" dirty="0" err="1"/>
              <a:t>diturunkan</a:t>
            </a:r>
            <a:r>
              <a:rPr lang="en-US" dirty="0"/>
              <a:t> </a:t>
            </a:r>
            <a:r>
              <a:rPr lang="en-US" dirty="0" err="1"/>
              <a:t>dari</a:t>
            </a:r>
            <a:r>
              <a:rPr lang="en-US" dirty="0"/>
              <a:t> </a:t>
            </a:r>
            <a:r>
              <a:rPr lang="en-US" dirty="0" err="1"/>
              <a:t>instrumen</a:t>
            </a:r>
            <a:r>
              <a:rPr lang="en-US" dirty="0"/>
              <a:t> </a:t>
            </a:r>
            <a:r>
              <a:rPr lang="en-US" dirty="0" err="1"/>
              <a:t>efek</a:t>
            </a:r>
            <a:r>
              <a:rPr lang="en-US" dirty="0"/>
              <a:t> lain yang </a:t>
            </a:r>
            <a:r>
              <a:rPr lang="en-US" dirty="0" err="1"/>
              <a:t>disebut</a:t>
            </a:r>
            <a:r>
              <a:rPr lang="en-US" dirty="0"/>
              <a:t> “</a:t>
            </a:r>
            <a:r>
              <a:rPr lang="en-US" i="1" dirty="0"/>
              <a:t>underlying</a:t>
            </a:r>
            <a:r>
              <a:rPr lang="en-US" dirty="0"/>
              <a:t>”. Ada </a:t>
            </a:r>
            <a:r>
              <a:rPr lang="en-US" dirty="0" err="1"/>
              <a:t>beberapa</a:t>
            </a:r>
            <a:r>
              <a:rPr lang="en-US" dirty="0"/>
              <a:t> </a:t>
            </a:r>
            <a:r>
              <a:rPr lang="en-US" dirty="0" err="1"/>
              <a:t>macam</a:t>
            </a:r>
            <a:r>
              <a:rPr lang="en-US" dirty="0"/>
              <a:t> </a:t>
            </a:r>
            <a:r>
              <a:rPr lang="en-US" dirty="0" err="1"/>
              <a:t>instrumen</a:t>
            </a:r>
            <a:r>
              <a:rPr lang="en-US" dirty="0"/>
              <a:t> </a:t>
            </a:r>
            <a:r>
              <a:rPr lang="en-US" dirty="0" err="1"/>
              <a:t>derivatif</a:t>
            </a:r>
            <a:r>
              <a:rPr lang="en-US" dirty="0"/>
              <a:t> di Indonesia, </a:t>
            </a:r>
            <a:r>
              <a:rPr lang="en-US" dirty="0" err="1"/>
              <a:t>seperti</a:t>
            </a:r>
            <a:r>
              <a:rPr lang="en-US" dirty="0"/>
              <a:t> </a:t>
            </a:r>
            <a:r>
              <a:rPr lang="en-US" dirty="0" err="1"/>
              <a:t>Bukti</a:t>
            </a:r>
            <a:r>
              <a:rPr lang="en-US" dirty="0"/>
              <a:t> Right, </a:t>
            </a:r>
            <a:r>
              <a:rPr lang="en-US" dirty="0" err="1"/>
              <a:t>Waran</a:t>
            </a:r>
            <a:r>
              <a:rPr lang="en-US" dirty="0"/>
              <a:t>, </a:t>
            </a:r>
            <a:r>
              <a:rPr lang="en-US" dirty="0" err="1"/>
              <a:t>dan</a:t>
            </a:r>
            <a:r>
              <a:rPr lang="en-US" dirty="0"/>
              <a:t> </a:t>
            </a:r>
            <a:r>
              <a:rPr lang="en-US" dirty="0" err="1"/>
              <a:t>Kontrak</a:t>
            </a:r>
            <a:r>
              <a:rPr lang="en-US" dirty="0"/>
              <a:t> </a:t>
            </a:r>
            <a:r>
              <a:rPr lang="en-US" dirty="0" err="1"/>
              <a:t>Berjangka</a:t>
            </a:r>
            <a:r>
              <a:rPr lang="en-US" dirty="0"/>
              <a:t>. </a:t>
            </a:r>
            <a:r>
              <a:rPr lang="en-US" dirty="0" err="1"/>
              <a:t>Derivatif</a:t>
            </a:r>
            <a:r>
              <a:rPr lang="en-US" dirty="0"/>
              <a:t> </a:t>
            </a:r>
            <a:r>
              <a:rPr lang="en-US" dirty="0" err="1"/>
              <a:t>merupakan</a:t>
            </a:r>
            <a:r>
              <a:rPr lang="en-US" dirty="0"/>
              <a:t> </a:t>
            </a:r>
            <a:r>
              <a:rPr lang="en-US" dirty="0" err="1"/>
              <a:t>instrumen</a:t>
            </a:r>
            <a:r>
              <a:rPr lang="en-US" dirty="0"/>
              <a:t> yang </a:t>
            </a:r>
            <a:r>
              <a:rPr lang="en-US" dirty="0" err="1"/>
              <a:t>sangat</a:t>
            </a:r>
            <a:r>
              <a:rPr lang="en-US" dirty="0"/>
              <a:t> </a:t>
            </a:r>
            <a:r>
              <a:rPr lang="en-US" dirty="0" err="1"/>
              <a:t>berisiko</a:t>
            </a:r>
            <a:r>
              <a:rPr lang="en-US" dirty="0"/>
              <a:t> </a:t>
            </a:r>
            <a:r>
              <a:rPr lang="en-US" dirty="0" err="1"/>
              <a:t>jika</a:t>
            </a:r>
            <a:r>
              <a:rPr lang="en-US" dirty="0"/>
              <a:t> </a:t>
            </a:r>
            <a:r>
              <a:rPr lang="en-US" dirty="0" err="1"/>
              <a:t>tidak</a:t>
            </a:r>
            <a:r>
              <a:rPr lang="en-US" dirty="0"/>
              <a:t> </a:t>
            </a:r>
            <a:r>
              <a:rPr lang="en-US" dirty="0" err="1"/>
              <a:t>dipergunakan</a:t>
            </a:r>
            <a:r>
              <a:rPr lang="en-US" dirty="0"/>
              <a:t> </a:t>
            </a:r>
            <a:r>
              <a:rPr lang="en-US" dirty="0" err="1"/>
              <a:t>secara</a:t>
            </a:r>
            <a:r>
              <a:rPr lang="en-US" dirty="0"/>
              <a:t> </a:t>
            </a:r>
            <a:r>
              <a:rPr lang="en-US" dirty="0" err="1"/>
              <a:t>hati-hati</a:t>
            </a:r>
            <a:r>
              <a:rPr lang="en-US" dirty="0"/>
              <a:t>.</a:t>
            </a:r>
          </a:p>
          <a:p>
            <a:pPr marL="68580" indent="0">
              <a:buNone/>
              <a:defRPr/>
            </a:pPr>
            <a:endParaRPr lang="en-US" dirty="0"/>
          </a:p>
          <a:p>
            <a:pPr marL="68580" indent="0">
              <a:buNone/>
              <a:defRPr/>
            </a:pPr>
            <a:r>
              <a:rPr lang="en-US" dirty="0" smtClean="0"/>
              <a:t>1. </a:t>
            </a:r>
            <a:r>
              <a:rPr lang="en-US" dirty="0" err="1" smtClean="0"/>
              <a:t>Bukti</a:t>
            </a:r>
            <a:r>
              <a:rPr lang="en-US" dirty="0" smtClean="0"/>
              <a:t> Right, </a:t>
            </a:r>
            <a:r>
              <a:rPr lang="en-US" dirty="0" err="1"/>
              <a:t>Bukti</a:t>
            </a:r>
            <a:r>
              <a:rPr lang="en-US" dirty="0"/>
              <a:t> Right </a:t>
            </a:r>
            <a:r>
              <a:rPr lang="en-US" dirty="0" err="1"/>
              <a:t>didefinisikan</a:t>
            </a:r>
            <a:r>
              <a:rPr lang="en-US" dirty="0"/>
              <a:t> </a:t>
            </a:r>
            <a:r>
              <a:rPr lang="en-US" dirty="0" err="1"/>
              <a:t>sebagai</a:t>
            </a:r>
            <a:r>
              <a:rPr lang="en-US" dirty="0"/>
              <a:t> </a:t>
            </a:r>
            <a:r>
              <a:rPr lang="en-US" dirty="0" err="1"/>
              <a:t>hak</a:t>
            </a:r>
            <a:r>
              <a:rPr lang="en-US" dirty="0"/>
              <a:t> </a:t>
            </a:r>
            <a:r>
              <a:rPr lang="en-US" dirty="0" err="1"/>
              <a:t>memesan</a:t>
            </a:r>
            <a:r>
              <a:rPr lang="en-US" dirty="0"/>
              <a:t> </a:t>
            </a:r>
            <a:r>
              <a:rPr lang="en-US" dirty="0" err="1"/>
              <a:t>efek</a:t>
            </a:r>
            <a:r>
              <a:rPr lang="en-US" dirty="0"/>
              <a:t> </a:t>
            </a:r>
            <a:r>
              <a:rPr lang="en-US" dirty="0" err="1"/>
              <a:t>terlebih</a:t>
            </a:r>
            <a:r>
              <a:rPr lang="en-US" dirty="0"/>
              <a:t> </a:t>
            </a:r>
            <a:r>
              <a:rPr lang="en-US" dirty="0" err="1"/>
              <a:t>dahulu</a:t>
            </a:r>
            <a:r>
              <a:rPr lang="en-US" dirty="0"/>
              <a:t> </a:t>
            </a:r>
            <a:r>
              <a:rPr lang="en-US" dirty="0" err="1"/>
              <a:t>pada</a:t>
            </a:r>
            <a:r>
              <a:rPr lang="en-US" dirty="0"/>
              <a:t> </a:t>
            </a:r>
            <a:r>
              <a:rPr lang="en-US" dirty="0" err="1"/>
              <a:t>harga</a:t>
            </a:r>
            <a:r>
              <a:rPr lang="en-US" dirty="0"/>
              <a:t> yang </a:t>
            </a:r>
            <a:r>
              <a:rPr lang="en-US" dirty="0" err="1"/>
              <a:t>telah</a:t>
            </a:r>
            <a:r>
              <a:rPr lang="en-US" dirty="0"/>
              <a:t> </a:t>
            </a:r>
            <a:r>
              <a:rPr lang="en-US" dirty="0" err="1"/>
              <a:t>ditetapkan</a:t>
            </a:r>
            <a:r>
              <a:rPr lang="en-US" dirty="0"/>
              <a:t> </a:t>
            </a:r>
            <a:r>
              <a:rPr lang="en-US" dirty="0" err="1"/>
              <a:t>selama</a:t>
            </a:r>
            <a:r>
              <a:rPr lang="en-US" dirty="0"/>
              <a:t> </a:t>
            </a:r>
            <a:r>
              <a:rPr lang="en-US" dirty="0" err="1"/>
              <a:t>periode</a:t>
            </a:r>
            <a:r>
              <a:rPr lang="en-US" dirty="0"/>
              <a:t> </a:t>
            </a:r>
            <a:r>
              <a:rPr lang="en-US" dirty="0" err="1"/>
              <a:t>tertentu</a:t>
            </a:r>
            <a:r>
              <a:rPr lang="en-US" dirty="0"/>
              <a:t>. </a:t>
            </a:r>
            <a:r>
              <a:rPr lang="en-US" dirty="0" err="1"/>
              <a:t>Bukti</a:t>
            </a:r>
            <a:r>
              <a:rPr lang="en-US" dirty="0"/>
              <a:t> Right </a:t>
            </a:r>
            <a:r>
              <a:rPr lang="en-US" dirty="0" err="1"/>
              <a:t>diterbitkan</a:t>
            </a:r>
            <a:r>
              <a:rPr lang="en-US" dirty="0"/>
              <a:t> </a:t>
            </a:r>
            <a:r>
              <a:rPr lang="en-US" dirty="0" err="1"/>
              <a:t>pada</a:t>
            </a:r>
            <a:r>
              <a:rPr lang="en-US" dirty="0"/>
              <a:t> </a:t>
            </a:r>
            <a:r>
              <a:rPr lang="en-US" dirty="0" err="1"/>
              <a:t>penawaran</a:t>
            </a:r>
            <a:r>
              <a:rPr lang="en-US" dirty="0"/>
              <a:t> </a:t>
            </a:r>
            <a:r>
              <a:rPr lang="en-US" dirty="0" err="1"/>
              <a:t>umum</a:t>
            </a:r>
            <a:r>
              <a:rPr lang="en-US" dirty="0"/>
              <a:t> </a:t>
            </a:r>
            <a:r>
              <a:rPr lang="en-US" dirty="0" err="1"/>
              <a:t>terbatas</a:t>
            </a:r>
            <a:r>
              <a:rPr lang="en-US" dirty="0"/>
              <a:t> (Right Issue), </a:t>
            </a:r>
            <a:r>
              <a:rPr lang="en-US" dirty="0" err="1"/>
              <a:t>dimana</a:t>
            </a:r>
            <a:r>
              <a:rPr lang="en-US" dirty="0"/>
              <a:t> </a:t>
            </a:r>
            <a:r>
              <a:rPr lang="en-US" dirty="0" err="1"/>
              <a:t>saham</a:t>
            </a:r>
            <a:r>
              <a:rPr lang="en-US" dirty="0"/>
              <a:t> </a:t>
            </a:r>
            <a:r>
              <a:rPr lang="en-US" dirty="0" err="1"/>
              <a:t>baru</a:t>
            </a:r>
            <a:r>
              <a:rPr lang="en-US" dirty="0"/>
              <a:t> </a:t>
            </a:r>
            <a:r>
              <a:rPr lang="en-US" dirty="0" err="1"/>
              <a:t>ditawarkan</a:t>
            </a:r>
            <a:r>
              <a:rPr lang="en-US" dirty="0"/>
              <a:t> </a:t>
            </a:r>
            <a:r>
              <a:rPr lang="en-US" dirty="0" err="1"/>
              <a:t>pertama</a:t>
            </a:r>
            <a:r>
              <a:rPr lang="en-US" dirty="0"/>
              <a:t> kali </a:t>
            </a:r>
            <a:r>
              <a:rPr lang="en-US" dirty="0" err="1"/>
              <a:t>kepada</a:t>
            </a:r>
            <a:r>
              <a:rPr lang="en-US" dirty="0"/>
              <a:t> </a:t>
            </a:r>
            <a:r>
              <a:rPr lang="en-US" dirty="0" err="1"/>
              <a:t>pemegang</a:t>
            </a:r>
            <a:r>
              <a:rPr lang="en-US" dirty="0"/>
              <a:t> </a:t>
            </a:r>
            <a:r>
              <a:rPr lang="en-US" dirty="0" err="1"/>
              <a:t>saham</a:t>
            </a:r>
            <a:r>
              <a:rPr lang="en-US" dirty="0"/>
              <a:t> lama. </a:t>
            </a:r>
            <a:r>
              <a:rPr lang="en-US" dirty="0" err="1"/>
              <a:t>Bukti</a:t>
            </a:r>
            <a:r>
              <a:rPr lang="en-US" dirty="0"/>
              <a:t> Right </a:t>
            </a:r>
            <a:r>
              <a:rPr lang="en-US" dirty="0" err="1"/>
              <a:t>juga</a:t>
            </a:r>
            <a:r>
              <a:rPr lang="en-US" dirty="0"/>
              <a:t> </a:t>
            </a:r>
            <a:r>
              <a:rPr lang="en-US" dirty="0" err="1"/>
              <a:t>dapat</a:t>
            </a:r>
            <a:r>
              <a:rPr lang="en-US" dirty="0"/>
              <a:t> </a:t>
            </a:r>
            <a:r>
              <a:rPr lang="en-US" dirty="0" err="1"/>
              <a:t>diperdagangkan</a:t>
            </a:r>
            <a:r>
              <a:rPr lang="en-US" dirty="0"/>
              <a:t> di </a:t>
            </a:r>
            <a:r>
              <a:rPr lang="en-US" dirty="0" err="1"/>
              <a:t>Pasar</a:t>
            </a:r>
            <a:r>
              <a:rPr lang="en-US" dirty="0"/>
              <a:t> </a:t>
            </a:r>
            <a:r>
              <a:rPr lang="en-US" dirty="0" err="1"/>
              <a:t>Sekunder</a:t>
            </a:r>
            <a:r>
              <a:rPr lang="en-US" dirty="0"/>
              <a:t> </a:t>
            </a:r>
            <a:r>
              <a:rPr lang="en-US" dirty="0" err="1"/>
              <a:t>selama</a:t>
            </a:r>
            <a:r>
              <a:rPr lang="en-US" dirty="0"/>
              <a:t> </a:t>
            </a:r>
            <a:r>
              <a:rPr lang="en-US" dirty="0" err="1"/>
              <a:t>periode</a:t>
            </a:r>
            <a:r>
              <a:rPr lang="en-US" dirty="0"/>
              <a:t> </a:t>
            </a:r>
            <a:r>
              <a:rPr lang="en-US" dirty="0" err="1"/>
              <a:t>tertentu</a:t>
            </a:r>
            <a:r>
              <a:rPr lang="en-US" dirty="0" smtClean="0"/>
              <a:t>.</a:t>
            </a:r>
          </a:p>
          <a:p>
            <a:pPr marL="525780" indent="-457200">
              <a:buFont typeface="Wingdings 2" panose="05020102010507070707" pitchFamily="18" charset="2"/>
              <a:buAutoNum type="arabicPeriod"/>
              <a:defRPr/>
            </a:pPr>
            <a:endParaRPr lang="en-US" dirty="0" smtClean="0"/>
          </a:p>
          <a:p>
            <a:pPr marL="68580" indent="0">
              <a:buNone/>
              <a:defRPr/>
            </a:pPr>
            <a:r>
              <a:rPr lang="en-US" dirty="0" smtClean="0"/>
              <a:t>2. </a:t>
            </a:r>
            <a:r>
              <a:rPr lang="en-US" dirty="0" err="1" smtClean="0"/>
              <a:t>Waran</a:t>
            </a:r>
            <a:r>
              <a:rPr lang="en-US" dirty="0" smtClean="0"/>
              <a:t>, </a:t>
            </a:r>
            <a:r>
              <a:rPr lang="en-US" dirty="0" err="1"/>
              <a:t>Waran</a:t>
            </a:r>
            <a:r>
              <a:rPr lang="en-US" dirty="0"/>
              <a:t> </a:t>
            </a:r>
            <a:r>
              <a:rPr lang="en-US" dirty="0" err="1"/>
              <a:t>biasanya</a:t>
            </a:r>
            <a:r>
              <a:rPr lang="en-US" dirty="0"/>
              <a:t> </a:t>
            </a:r>
            <a:r>
              <a:rPr lang="en-US" dirty="0" err="1"/>
              <a:t>melekat</a:t>
            </a:r>
            <a:r>
              <a:rPr lang="en-US" dirty="0"/>
              <a:t> </a:t>
            </a:r>
            <a:r>
              <a:rPr lang="en-US" dirty="0" err="1"/>
              <a:t>sebagai</a:t>
            </a:r>
            <a:r>
              <a:rPr lang="en-US" dirty="0"/>
              <a:t> </a:t>
            </a:r>
            <a:r>
              <a:rPr lang="en-US" dirty="0" err="1"/>
              <a:t>daya</a:t>
            </a:r>
            <a:r>
              <a:rPr lang="en-US" dirty="0"/>
              <a:t> </a:t>
            </a:r>
            <a:r>
              <a:rPr lang="en-US" dirty="0" err="1"/>
              <a:t>tarik</a:t>
            </a:r>
            <a:r>
              <a:rPr lang="en-US" dirty="0"/>
              <a:t> (sweetener)</a:t>
            </a:r>
            <a:r>
              <a:rPr lang="en-US" dirty="0" err="1"/>
              <a:t>pada</a:t>
            </a:r>
            <a:r>
              <a:rPr lang="en-US" dirty="0"/>
              <a:t> </a:t>
            </a:r>
            <a:r>
              <a:rPr lang="en-US" dirty="0" err="1"/>
              <a:t>penawaran</a:t>
            </a:r>
            <a:r>
              <a:rPr lang="en-US" dirty="0"/>
              <a:t> </a:t>
            </a:r>
            <a:r>
              <a:rPr lang="en-US" dirty="0" err="1"/>
              <a:t>umum</a:t>
            </a:r>
            <a:r>
              <a:rPr lang="en-US" dirty="0"/>
              <a:t> </a:t>
            </a:r>
            <a:r>
              <a:rPr lang="en-US" dirty="0" err="1"/>
              <a:t>saham</a:t>
            </a:r>
            <a:r>
              <a:rPr lang="en-US" dirty="0"/>
              <a:t> </a:t>
            </a:r>
            <a:r>
              <a:rPr lang="en-US" dirty="0" err="1"/>
              <a:t>ataupun</a:t>
            </a:r>
            <a:r>
              <a:rPr lang="en-US" dirty="0"/>
              <a:t> </a:t>
            </a:r>
            <a:r>
              <a:rPr lang="en-US" dirty="0" err="1"/>
              <a:t>obligasi</a:t>
            </a:r>
            <a:r>
              <a:rPr lang="en-US" dirty="0"/>
              <a:t>. </a:t>
            </a:r>
            <a:r>
              <a:rPr lang="en-US" dirty="0" err="1"/>
              <a:t>Biasanya</a:t>
            </a:r>
            <a:r>
              <a:rPr lang="en-US" dirty="0"/>
              <a:t> </a:t>
            </a:r>
            <a:r>
              <a:rPr lang="en-US" dirty="0" err="1"/>
              <a:t>harga</a:t>
            </a:r>
            <a:r>
              <a:rPr lang="en-US" dirty="0"/>
              <a:t> </a:t>
            </a:r>
            <a:r>
              <a:rPr lang="en-US" dirty="0" err="1"/>
              <a:t>pelaksanaan</a:t>
            </a:r>
            <a:r>
              <a:rPr lang="en-US" dirty="0"/>
              <a:t> </a:t>
            </a:r>
            <a:r>
              <a:rPr lang="en-US" dirty="0" err="1"/>
              <a:t>lebih</a:t>
            </a:r>
            <a:r>
              <a:rPr lang="en-US" dirty="0"/>
              <a:t> </a:t>
            </a:r>
            <a:r>
              <a:rPr lang="en-US" dirty="0" err="1"/>
              <a:t>rendah</a:t>
            </a:r>
            <a:r>
              <a:rPr lang="en-US" dirty="0"/>
              <a:t> </a:t>
            </a:r>
            <a:r>
              <a:rPr lang="en-US" dirty="0" err="1"/>
              <a:t>dari</a:t>
            </a:r>
            <a:r>
              <a:rPr lang="en-US" dirty="0"/>
              <a:t> </a:t>
            </a:r>
            <a:r>
              <a:rPr lang="en-US" dirty="0" err="1"/>
              <a:t>pada</a:t>
            </a:r>
            <a:r>
              <a:rPr lang="en-US" dirty="0"/>
              <a:t> </a:t>
            </a:r>
            <a:r>
              <a:rPr lang="en-US" dirty="0" err="1"/>
              <a:t>harga</a:t>
            </a:r>
            <a:r>
              <a:rPr lang="en-US" dirty="0"/>
              <a:t> </a:t>
            </a:r>
            <a:r>
              <a:rPr lang="en-US" dirty="0" err="1"/>
              <a:t>pasar</a:t>
            </a:r>
            <a:r>
              <a:rPr lang="en-US" dirty="0"/>
              <a:t> </a:t>
            </a:r>
            <a:r>
              <a:rPr lang="en-US" dirty="0" err="1"/>
              <a:t>saham</a:t>
            </a:r>
            <a:r>
              <a:rPr lang="en-US" dirty="0"/>
              <a:t>. </a:t>
            </a:r>
            <a:r>
              <a:rPr lang="en-US" dirty="0" err="1"/>
              <a:t>Setelah</a:t>
            </a:r>
            <a:r>
              <a:rPr lang="en-US" dirty="0"/>
              <a:t> </a:t>
            </a:r>
            <a:r>
              <a:rPr lang="en-US" dirty="0" err="1"/>
              <a:t>saham</a:t>
            </a:r>
            <a:r>
              <a:rPr lang="en-US" dirty="0"/>
              <a:t> </a:t>
            </a:r>
            <a:r>
              <a:rPr lang="en-US" dirty="0" err="1"/>
              <a:t>ataupun</a:t>
            </a:r>
            <a:r>
              <a:rPr lang="en-US" dirty="0"/>
              <a:t> </a:t>
            </a:r>
            <a:r>
              <a:rPr lang="en-US" dirty="0" err="1"/>
              <a:t>obligasitersebut</a:t>
            </a:r>
            <a:r>
              <a:rPr lang="en-US" dirty="0"/>
              <a:t> </a:t>
            </a:r>
            <a:r>
              <a:rPr lang="en-US" dirty="0" err="1"/>
              <a:t>tercatat</a:t>
            </a:r>
            <a:r>
              <a:rPr lang="en-US" dirty="0"/>
              <a:t> di bursa, </a:t>
            </a:r>
            <a:r>
              <a:rPr lang="en-US" dirty="0" err="1"/>
              <a:t>waran</a:t>
            </a:r>
            <a:r>
              <a:rPr lang="en-US" dirty="0"/>
              <a:t> </a:t>
            </a:r>
            <a:r>
              <a:rPr lang="en-US" dirty="0" err="1"/>
              <a:t>dapat</a:t>
            </a:r>
            <a:r>
              <a:rPr lang="en-US" dirty="0"/>
              <a:t> </a:t>
            </a:r>
            <a:r>
              <a:rPr lang="en-US" dirty="0" err="1"/>
              <a:t>diperdagangkansecara</a:t>
            </a:r>
            <a:r>
              <a:rPr lang="en-US" dirty="0"/>
              <a:t> </a:t>
            </a:r>
            <a:r>
              <a:rPr lang="en-US" dirty="0" err="1"/>
              <a:t>terpisah</a:t>
            </a:r>
            <a:r>
              <a:rPr lang="en-US" dirty="0"/>
              <a:t>.</a:t>
            </a:r>
          </a:p>
          <a:p>
            <a:pPr marL="68580" indent="0">
              <a:buNone/>
              <a:defRPr/>
            </a:pPr>
            <a:r>
              <a:rPr lang="en-US" dirty="0"/>
              <a:t>	</a:t>
            </a:r>
            <a:r>
              <a:rPr lang="en-US" dirty="0" err="1" smtClean="0"/>
              <a:t>Periode</a:t>
            </a:r>
            <a:r>
              <a:rPr lang="en-US" dirty="0" smtClean="0"/>
              <a:t> </a:t>
            </a:r>
            <a:r>
              <a:rPr lang="en-US" dirty="0" err="1"/>
              <a:t>perdagangan</a:t>
            </a:r>
            <a:r>
              <a:rPr lang="en-US" dirty="0"/>
              <a:t> </a:t>
            </a:r>
            <a:r>
              <a:rPr lang="en-US" dirty="0" err="1"/>
              <a:t>waran</a:t>
            </a:r>
            <a:r>
              <a:rPr lang="en-US" dirty="0"/>
              <a:t> </a:t>
            </a:r>
            <a:r>
              <a:rPr lang="en-US" dirty="0" err="1"/>
              <a:t>lebih</a:t>
            </a:r>
            <a:r>
              <a:rPr lang="en-US" dirty="0"/>
              <a:t> lama </a:t>
            </a:r>
            <a:r>
              <a:rPr lang="en-US" dirty="0" err="1"/>
              <a:t>dari</a:t>
            </a:r>
            <a:r>
              <a:rPr lang="en-US" dirty="0"/>
              <a:t> </a:t>
            </a:r>
            <a:r>
              <a:rPr lang="en-US" dirty="0" err="1"/>
              <a:t>pada</a:t>
            </a:r>
            <a:r>
              <a:rPr lang="en-US" dirty="0"/>
              <a:t> </a:t>
            </a:r>
            <a:r>
              <a:rPr lang="en-US" dirty="0" err="1"/>
              <a:t>bukti</a:t>
            </a:r>
            <a:r>
              <a:rPr lang="en-US" dirty="0"/>
              <a:t> right, </a:t>
            </a:r>
            <a:r>
              <a:rPr lang="en-US" dirty="0" err="1"/>
              <a:t>yaitu</a:t>
            </a:r>
            <a:r>
              <a:rPr lang="en-US" dirty="0"/>
              <a:t> 3 </a:t>
            </a:r>
            <a:r>
              <a:rPr lang="en-US" dirty="0" err="1"/>
              <a:t>tahun</a:t>
            </a:r>
            <a:r>
              <a:rPr lang="en-US" dirty="0"/>
              <a:t> </a:t>
            </a:r>
            <a:r>
              <a:rPr lang="en-US" dirty="0" err="1"/>
              <a:t>sampai</a:t>
            </a:r>
            <a:r>
              <a:rPr lang="en-US" dirty="0"/>
              <a:t> 5 </a:t>
            </a:r>
            <a:r>
              <a:rPr lang="en-US" dirty="0" err="1"/>
              <a:t>tahun</a:t>
            </a:r>
            <a:r>
              <a:rPr lang="en-US" dirty="0"/>
              <a:t>. </a:t>
            </a:r>
            <a:r>
              <a:rPr lang="en-US" dirty="0" err="1"/>
              <a:t>Waran</a:t>
            </a:r>
            <a:r>
              <a:rPr lang="en-US" dirty="0"/>
              <a:t> </a:t>
            </a:r>
            <a:r>
              <a:rPr lang="en-US" dirty="0" err="1"/>
              <a:t>merupakan</a:t>
            </a:r>
            <a:r>
              <a:rPr lang="en-US" dirty="0"/>
              <a:t> </a:t>
            </a:r>
            <a:r>
              <a:rPr lang="en-US" dirty="0" err="1"/>
              <a:t>suatu</a:t>
            </a:r>
            <a:r>
              <a:rPr lang="en-US" dirty="0"/>
              <a:t> </a:t>
            </a:r>
            <a:r>
              <a:rPr lang="en-US" dirty="0" err="1"/>
              <a:t>pilihan</a:t>
            </a:r>
            <a:r>
              <a:rPr lang="en-US" dirty="0"/>
              <a:t> (</a:t>
            </a:r>
            <a:r>
              <a:rPr lang="en-US" i="1" dirty="0"/>
              <a:t>option</a:t>
            </a:r>
            <a:r>
              <a:rPr lang="en-US" dirty="0"/>
              <a:t>), </a:t>
            </a:r>
            <a:r>
              <a:rPr lang="en-US" dirty="0" err="1"/>
              <a:t>dimana</a:t>
            </a:r>
            <a:r>
              <a:rPr lang="en-US" dirty="0"/>
              <a:t> </a:t>
            </a:r>
            <a:r>
              <a:rPr lang="en-US" dirty="0" err="1"/>
              <a:t>pemilik</a:t>
            </a:r>
            <a:r>
              <a:rPr lang="en-US" dirty="0"/>
              <a:t> </a:t>
            </a:r>
            <a:r>
              <a:rPr lang="en-US" dirty="0" err="1"/>
              <a:t>waran</a:t>
            </a:r>
            <a:r>
              <a:rPr lang="en-US" dirty="0"/>
              <a:t> </a:t>
            </a:r>
            <a:r>
              <a:rPr lang="en-US" dirty="0" err="1"/>
              <a:t>mepunyai</a:t>
            </a:r>
            <a:r>
              <a:rPr lang="en-US" dirty="0"/>
              <a:t> </a:t>
            </a:r>
            <a:r>
              <a:rPr lang="en-US" dirty="0" err="1"/>
              <a:t>pilihan</a:t>
            </a:r>
            <a:r>
              <a:rPr lang="en-US" dirty="0"/>
              <a:t> </a:t>
            </a:r>
            <a:r>
              <a:rPr lang="en-US" dirty="0" err="1"/>
              <a:t>untuk</a:t>
            </a:r>
            <a:r>
              <a:rPr lang="en-US" dirty="0"/>
              <a:t> </a:t>
            </a:r>
            <a:r>
              <a:rPr lang="en-US" dirty="0" err="1"/>
              <a:t>menukarkan</a:t>
            </a:r>
            <a:r>
              <a:rPr lang="en-US" dirty="0"/>
              <a:t> </a:t>
            </a:r>
            <a:r>
              <a:rPr lang="en-US" dirty="0" err="1"/>
              <a:t>atau</a:t>
            </a:r>
            <a:r>
              <a:rPr lang="en-US" dirty="0"/>
              <a:t> </a:t>
            </a:r>
            <a:r>
              <a:rPr lang="en-US" dirty="0" err="1"/>
              <a:t>tidak</a:t>
            </a:r>
            <a:r>
              <a:rPr lang="en-US" dirty="0"/>
              <a:t> </a:t>
            </a:r>
            <a:r>
              <a:rPr lang="en-US" dirty="0" err="1"/>
              <a:t>warannya</a:t>
            </a:r>
            <a:r>
              <a:rPr lang="en-US" dirty="0"/>
              <a:t> </a:t>
            </a:r>
            <a:r>
              <a:rPr lang="en-US" dirty="0" err="1"/>
              <a:t>pada</a:t>
            </a:r>
            <a:r>
              <a:rPr lang="en-US" dirty="0"/>
              <a:t> </a:t>
            </a:r>
            <a:r>
              <a:rPr lang="en-US" dirty="0" err="1"/>
              <a:t>saat</a:t>
            </a:r>
            <a:r>
              <a:rPr lang="en-US" dirty="0"/>
              <a:t> </a:t>
            </a:r>
            <a:r>
              <a:rPr lang="en-US" dirty="0" err="1"/>
              <a:t>jatuh</a:t>
            </a:r>
            <a:r>
              <a:rPr lang="en-US" dirty="0"/>
              <a:t> tempo. </a:t>
            </a:r>
            <a:r>
              <a:rPr lang="en-US" dirty="0" err="1"/>
              <a:t>Pemilik</a:t>
            </a:r>
            <a:r>
              <a:rPr lang="en-US" dirty="0"/>
              <a:t> </a:t>
            </a:r>
            <a:r>
              <a:rPr lang="en-US" dirty="0" err="1"/>
              <a:t>waran</a:t>
            </a:r>
            <a:r>
              <a:rPr lang="en-US" dirty="0"/>
              <a:t> </a:t>
            </a:r>
            <a:r>
              <a:rPr lang="en-US" dirty="0" err="1"/>
              <a:t>dapat</a:t>
            </a:r>
            <a:r>
              <a:rPr lang="en-US" dirty="0"/>
              <a:t> </a:t>
            </a:r>
            <a:r>
              <a:rPr lang="en-US" dirty="0" err="1"/>
              <a:t>menukarkan</a:t>
            </a:r>
            <a:r>
              <a:rPr lang="en-US" dirty="0"/>
              <a:t> </a:t>
            </a:r>
            <a:r>
              <a:rPr lang="en-US" dirty="0" err="1"/>
              <a:t>waran</a:t>
            </a:r>
            <a:r>
              <a:rPr lang="en-US" dirty="0"/>
              <a:t> yang </a:t>
            </a:r>
            <a:r>
              <a:rPr lang="en-US" dirty="0" err="1"/>
              <a:t>dimilikinya</a:t>
            </a:r>
            <a:r>
              <a:rPr lang="en-US" dirty="0"/>
              <a:t> 6 </a:t>
            </a:r>
            <a:r>
              <a:rPr lang="en-US" dirty="0" err="1"/>
              <a:t>bulan</a:t>
            </a:r>
            <a:r>
              <a:rPr lang="en-US" dirty="0"/>
              <a:t> </a:t>
            </a:r>
            <a:r>
              <a:rPr lang="en-US" dirty="0" err="1"/>
              <a:t>setelah</a:t>
            </a:r>
            <a:r>
              <a:rPr lang="en-US" dirty="0"/>
              <a:t> </a:t>
            </a:r>
            <a:r>
              <a:rPr lang="en-US" dirty="0" err="1"/>
              <a:t>waran</a:t>
            </a:r>
            <a:r>
              <a:rPr lang="en-US" dirty="0"/>
              <a:t> </a:t>
            </a:r>
            <a:r>
              <a:rPr lang="en-US" dirty="0" err="1"/>
              <a:t>tersebut</a:t>
            </a:r>
            <a:r>
              <a:rPr lang="en-US" dirty="0"/>
              <a:t> </a:t>
            </a:r>
            <a:r>
              <a:rPr lang="en-US" dirty="0" err="1"/>
              <a:t>diterbitkan</a:t>
            </a:r>
            <a:r>
              <a:rPr lang="en-US" dirty="0"/>
              <a:t> </a:t>
            </a:r>
            <a:r>
              <a:rPr lang="en-US" dirty="0" err="1"/>
              <a:t>oleh</a:t>
            </a:r>
            <a:r>
              <a:rPr lang="en-US" dirty="0"/>
              <a:t> </a:t>
            </a:r>
            <a:r>
              <a:rPr lang="en-US" dirty="0" err="1"/>
              <a:t>emiten</a:t>
            </a:r>
            <a:r>
              <a:rPr lang="en-US" dirty="0"/>
              <a:t>. </a:t>
            </a:r>
            <a:r>
              <a:rPr lang="en-US" dirty="0" err="1"/>
              <a:t>Harga</a:t>
            </a:r>
            <a:r>
              <a:rPr lang="en-US" dirty="0"/>
              <a:t> </a:t>
            </a:r>
            <a:r>
              <a:rPr lang="en-US" dirty="0" err="1"/>
              <a:t>waran</a:t>
            </a:r>
            <a:r>
              <a:rPr lang="en-US" dirty="0"/>
              <a:t> </a:t>
            </a:r>
            <a:r>
              <a:rPr lang="en-US" dirty="0" err="1"/>
              <a:t>itu</a:t>
            </a:r>
            <a:r>
              <a:rPr lang="en-US" dirty="0"/>
              <a:t> </a:t>
            </a:r>
            <a:r>
              <a:rPr lang="en-US" dirty="0" err="1"/>
              <a:t>sendiri</a:t>
            </a:r>
            <a:r>
              <a:rPr lang="en-US" dirty="0"/>
              <a:t> </a:t>
            </a:r>
            <a:r>
              <a:rPr lang="en-US" dirty="0" err="1"/>
              <a:t>berfluktuasi</a:t>
            </a:r>
            <a:r>
              <a:rPr lang="en-US" dirty="0"/>
              <a:t> </a:t>
            </a:r>
            <a:r>
              <a:rPr lang="en-US" dirty="0" err="1"/>
              <a:t>selama</a:t>
            </a:r>
            <a:r>
              <a:rPr lang="en-US" dirty="0"/>
              <a:t> </a:t>
            </a:r>
            <a:r>
              <a:rPr lang="en-US" dirty="0" err="1"/>
              <a:t>periode</a:t>
            </a:r>
            <a:r>
              <a:rPr lang="en-US" dirty="0"/>
              <a:t> </a:t>
            </a:r>
            <a:r>
              <a:rPr lang="en-US" dirty="0" err="1"/>
              <a:t>perdagangan</a:t>
            </a:r>
            <a:r>
              <a:rPr lang="en-US" dirty="0"/>
              <a:t>.</a:t>
            </a:r>
          </a:p>
          <a:p>
            <a:pPr marL="525780" indent="-457200">
              <a:buFont typeface="Wingdings 2" panose="05020102010507070707" pitchFamily="18" charset="2"/>
              <a:buAutoNum type="arabicPeriod"/>
              <a:defRPr/>
            </a:pPr>
            <a:endParaRPr lang="en-US" dirty="0"/>
          </a:p>
        </p:txBody>
      </p:sp>
    </p:spTree>
    <p:extLst>
      <p:ext uri="{BB962C8B-B14F-4D97-AF65-F5344CB8AC3E}">
        <p14:creationId xmlns:p14="http://schemas.microsoft.com/office/powerpoint/2010/main" val="232431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66989" y="569914"/>
            <a:ext cx="7024687" cy="573087"/>
          </a:xfrm>
        </p:spPr>
        <p:txBody>
          <a:bodyPr/>
          <a:lstStyle/>
          <a:p>
            <a:r>
              <a:rPr lang="en-US" sz="2800"/>
              <a:t>Ada 2 jenis pasar modal:</a:t>
            </a:r>
          </a:p>
        </p:txBody>
      </p:sp>
      <p:graphicFrame>
        <p:nvGraphicFramePr>
          <p:cNvPr id="4" name="Content Placeholder 3"/>
          <p:cNvGraphicFramePr>
            <a:graphicFrameLocks noGrp="1"/>
          </p:cNvGraphicFramePr>
          <p:nvPr>
            <p:ph idx="1"/>
          </p:nvPr>
        </p:nvGraphicFramePr>
        <p:xfrm>
          <a:off x="2514600" y="1143001"/>
          <a:ext cx="7543800" cy="5086351"/>
        </p:xfrm>
        <a:graphic>
          <a:graphicData uri="http://schemas.openxmlformats.org/drawingml/2006/table">
            <a:tbl>
              <a:tblPr firstRow="1" bandRow="1">
                <a:tableStyleId>{5C22544A-7EE6-4342-B048-85BDC9FD1C3A}</a:tableStyleId>
              </a:tblPr>
              <a:tblGrid>
                <a:gridCol w="3771900"/>
                <a:gridCol w="3771900"/>
              </a:tblGrid>
              <a:tr h="476412">
                <a:tc>
                  <a:txBody>
                    <a:bodyPr/>
                    <a:lstStyle/>
                    <a:p>
                      <a:r>
                        <a:rPr lang="en-US" sz="1200" dirty="0" err="1" smtClean="0">
                          <a:latin typeface="Times New Roman" pitchFamily="18" charset="0"/>
                          <a:cs typeface="Times New Roman" pitchFamily="18" charset="0"/>
                        </a:rPr>
                        <a:t>Pasar</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perdana</a:t>
                      </a:r>
                      <a:endParaRPr lang="en-US" sz="1200" dirty="0">
                        <a:latin typeface="Times New Roman" pitchFamily="18" charset="0"/>
                        <a:cs typeface="Times New Roman" pitchFamily="18" charset="0"/>
                      </a:endParaRPr>
                    </a:p>
                  </a:txBody>
                  <a:tcPr marT="45725" marB="45725"/>
                </a:tc>
                <a:tc>
                  <a:txBody>
                    <a:bodyPr/>
                    <a:lstStyle/>
                    <a:p>
                      <a:r>
                        <a:rPr lang="en-US" sz="1200" dirty="0" err="1" smtClean="0">
                          <a:latin typeface="Times New Roman" pitchFamily="18" charset="0"/>
                          <a:cs typeface="Times New Roman" pitchFamily="18" charset="0"/>
                        </a:rPr>
                        <a:t>Pasar</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sekunder</a:t>
                      </a:r>
                      <a:endParaRPr lang="en-US" sz="1200" dirty="0">
                        <a:latin typeface="Times New Roman" pitchFamily="18" charset="0"/>
                        <a:cs typeface="Times New Roman" pitchFamily="18" charset="0"/>
                      </a:endParaRPr>
                    </a:p>
                  </a:txBody>
                  <a:tcPr marT="45725" marB="45725"/>
                </a:tc>
              </a:tr>
              <a:tr h="763566">
                <a:tc>
                  <a:txBody>
                    <a:bodyPr/>
                    <a:lstStyle/>
                    <a:p>
                      <a:r>
                        <a:rPr lang="en-US" sz="1200" kern="1200" dirty="0" err="1" smtClean="0">
                          <a:solidFill>
                            <a:schemeClr val="dk1"/>
                          </a:solidFill>
                          <a:effectLst/>
                          <a:latin typeface="Times New Roman" pitchFamily="18" charset="0"/>
                          <a:ea typeface="+mn-ea"/>
                          <a:cs typeface="Times New Roman" pitchFamily="18" charset="0"/>
                        </a:rPr>
                        <a:t>Penawaran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Perdana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suatu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Obligasi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suatu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perusahaan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kepada</a:t>
                      </a:r>
                      <a:r>
                        <a:rPr lang="en-US" sz="1200" kern="1200" dirty="0" smtClean="0">
                          <a:solidFill>
                            <a:schemeClr val="dk1"/>
                          </a:solidFill>
                          <a:effectLst/>
                          <a:latin typeface="Times New Roman" pitchFamily="18" charset="0"/>
                          <a:ea typeface="+mn-ea"/>
                          <a:cs typeface="Times New Roman" pitchFamily="18" charset="0"/>
                        </a:rPr>
                        <a:t> investor </a:t>
                      </a:r>
                      <a:r>
                        <a:rPr lang="en-US" sz="1200" kern="1200" dirty="0" err="1" smtClean="0">
                          <a:solidFill>
                            <a:schemeClr val="dk1"/>
                          </a:solidFill>
                          <a:effectLst/>
                          <a:latin typeface="Times New Roman" pitchFamily="18" charset="0"/>
                          <a:ea typeface="+mn-ea"/>
                          <a:cs typeface="Times New Roman" pitchFamily="18" charset="0"/>
                        </a:rPr>
                        <a:t>publik</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dilakukan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melalui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Penjamin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Emisi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Agen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Penjual</a:t>
                      </a:r>
                      <a:endParaRPr lang="en-US" sz="1200" dirty="0">
                        <a:latin typeface="Times New Roman" pitchFamily="18" charset="0"/>
                        <a:cs typeface="Times New Roman" pitchFamily="18" charset="0"/>
                      </a:endParaRPr>
                    </a:p>
                  </a:txBody>
                  <a:tcPr marT="45725" marB="45725"/>
                </a:tc>
                <a:tc>
                  <a:txBody>
                    <a:bodyPr/>
                    <a:lstStyle/>
                    <a:p>
                      <a:r>
                        <a:rPr lang="en-US" sz="1200" dirty="0" err="1" smtClean="0">
                          <a:latin typeface="Times New Roman" pitchFamily="18" charset="0"/>
                          <a:cs typeface="Times New Roman" pitchFamily="18" charset="0"/>
                        </a:rPr>
                        <a:t>Contohnya</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adalah</a:t>
                      </a:r>
                      <a:r>
                        <a:rPr lang="en-US" sz="1200" baseline="0" dirty="0" smtClean="0">
                          <a:latin typeface="Times New Roman" pitchFamily="18" charset="0"/>
                          <a:cs typeface="Times New Roman" pitchFamily="18" charset="0"/>
                        </a:rPr>
                        <a:t> bursa </a:t>
                      </a:r>
                      <a:r>
                        <a:rPr lang="en-US" sz="1200" baseline="0" dirty="0" err="1" smtClean="0">
                          <a:latin typeface="Times New Roman" pitchFamily="18" charset="0"/>
                          <a:cs typeface="Times New Roman" pitchFamily="18" charset="0"/>
                        </a:rPr>
                        <a:t>efek</a:t>
                      </a:r>
                      <a:r>
                        <a:rPr lang="en-US" sz="1200" baseline="0" dirty="0" smtClean="0">
                          <a:latin typeface="Times New Roman" pitchFamily="18" charset="0"/>
                          <a:cs typeface="Times New Roman" pitchFamily="18" charset="0"/>
                        </a:rPr>
                        <a:t>.</a:t>
                      </a:r>
                      <a:endParaRPr lang="en-US" sz="1200" dirty="0">
                        <a:latin typeface="Times New Roman" pitchFamily="18" charset="0"/>
                        <a:cs typeface="Times New Roman" pitchFamily="18" charset="0"/>
                      </a:endParaRPr>
                    </a:p>
                  </a:txBody>
                  <a:tcPr marT="45725" marB="45725"/>
                </a:tc>
              </a:tr>
              <a:tr h="11888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Times New Roman" pitchFamily="18" charset="0"/>
                          <a:ea typeface="+mn-ea"/>
                          <a:cs typeface="Times New Roman" pitchFamily="18" charset="0"/>
                        </a:rPr>
                        <a:t>Investor yang </a:t>
                      </a:r>
                      <a:r>
                        <a:rPr lang="en-US" sz="1200" kern="1200" dirty="0" err="1" smtClean="0">
                          <a:solidFill>
                            <a:schemeClr val="dk1"/>
                          </a:solidFill>
                          <a:effectLst/>
                          <a:latin typeface="Times New Roman" pitchFamily="18" charset="0"/>
                          <a:ea typeface="+mn-ea"/>
                          <a:cs typeface="Times New Roman" pitchFamily="18" charset="0"/>
                        </a:rPr>
                        <a:t>berminat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dapat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memesan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Obligasi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cara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menghubungi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Penjamin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Emisi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Agen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Penjual</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kemudian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mengikuti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prosedur</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telah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ditetapkan</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Times New Roman" pitchFamily="18" charset="0"/>
                          <a:cs typeface="Times New Roman" pitchFamily="18" charset="0"/>
                        </a:rPr>
                        <a:t>Prioritas</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harga</a:t>
                      </a:r>
                      <a:r>
                        <a:rPr lang="en-US" sz="1200" baseline="0" dirty="0" smtClean="0">
                          <a:latin typeface="Times New Roman" pitchFamily="18" charset="0"/>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Artinya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siapapun</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memasukkan</a:t>
                      </a:r>
                      <a:r>
                        <a:rPr lang="en-US" sz="1200" kern="1200" dirty="0" smtClean="0">
                          <a:solidFill>
                            <a:schemeClr val="dk1"/>
                          </a:solidFill>
                          <a:effectLst/>
                          <a:latin typeface="Times New Roman" pitchFamily="18" charset="0"/>
                          <a:ea typeface="+mn-ea"/>
                          <a:cs typeface="Times New Roman" pitchFamily="18" charset="0"/>
                        </a:rPr>
                        <a:t> order </a:t>
                      </a:r>
                      <a:r>
                        <a:rPr lang="en-US" sz="1200" kern="1200" dirty="0" err="1" smtClean="0">
                          <a:solidFill>
                            <a:schemeClr val="dk1"/>
                          </a:solidFill>
                          <a:effectLst/>
                          <a:latin typeface="Times New Roman" pitchFamily="18" charset="0"/>
                          <a:ea typeface="+mn-ea"/>
                          <a:cs typeface="Times New Roman" pitchFamily="18" charset="0"/>
                        </a:rPr>
                        <a:t>permintaan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Harga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Beli</a:t>
                      </a:r>
                      <a:r>
                        <a:rPr lang="en-US" sz="1200" kern="1200" dirty="0" smtClean="0">
                          <a:solidFill>
                            <a:schemeClr val="dk1"/>
                          </a:solidFill>
                          <a:effectLst/>
                          <a:latin typeface="Times New Roman" pitchFamily="18" charset="0"/>
                          <a:ea typeface="+mn-ea"/>
                          <a:cs typeface="Times New Roman" pitchFamily="18" charset="0"/>
                        </a:rPr>
                        <a:t> (</a:t>
                      </a:r>
                      <a:r>
                        <a:rPr lang="en-US" sz="1200" i="1" kern="1200" dirty="0" smtClean="0">
                          <a:solidFill>
                            <a:schemeClr val="dk1"/>
                          </a:solidFill>
                          <a:effectLst/>
                          <a:latin typeface="Times New Roman" pitchFamily="18" charset="0"/>
                          <a:ea typeface="+mn-ea"/>
                          <a:cs typeface="Times New Roman" pitchFamily="18" charset="0"/>
                        </a:rPr>
                        <a:t>Bid Price</a:t>
                      </a:r>
                      <a:r>
                        <a:rPr lang="en-US" sz="1200" kern="1200" dirty="0" smtClean="0">
                          <a:solidFill>
                            <a:schemeClr val="dk1"/>
                          </a:solidFill>
                          <a:effectLst/>
                          <a:latin typeface="Times New Roman" pitchFamily="18" charset="0"/>
                          <a:ea typeface="+mn-ea"/>
                          <a:cs typeface="Times New Roman" pitchFamily="18" charset="0"/>
                        </a:rPr>
                        <a:t>) yang paling </a:t>
                      </a:r>
                      <a:r>
                        <a:rPr lang="en-US" sz="1200" kern="1200" dirty="0" err="1" smtClean="0">
                          <a:solidFill>
                            <a:schemeClr val="dk1"/>
                          </a:solidFill>
                          <a:effectLst/>
                          <a:latin typeface="Times New Roman" pitchFamily="18" charset="0"/>
                          <a:ea typeface="+mn-ea"/>
                          <a:cs typeface="Times New Roman" pitchFamily="18" charset="0"/>
                        </a:rPr>
                        <a:t>tinggi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mendapat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prioritas</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utama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untuk</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dapat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bertemu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siapapun</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memasukkan</a:t>
                      </a:r>
                      <a:r>
                        <a:rPr lang="en-US" sz="1200" kern="1200" dirty="0" smtClean="0">
                          <a:solidFill>
                            <a:schemeClr val="dk1"/>
                          </a:solidFill>
                          <a:effectLst/>
                          <a:latin typeface="Times New Roman" pitchFamily="18" charset="0"/>
                          <a:ea typeface="+mn-ea"/>
                          <a:cs typeface="Times New Roman" pitchFamily="18" charset="0"/>
                        </a:rPr>
                        <a:t> order </a:t>
                      </a:r>
                      <a:r>
                        <a:rPr lang="en-US" sz="1200" kern="1200" dirty="0" err="1" smtClean="0">
                          <a:solidFill>
                            <a:schemeClr val="dk1"/>
                          </a:solidFill>
                          <a:effectLst/>
                          <a:latin typeface="Times New Roman" pitchFamily="18" charset="0"/>
                          <a:ea typeface="+mn-ea"/>
                          <a:cs typeface="Times New Roman" pitchFamily="18" charset="0"/>
                        </a:rPr>
                        <a:t>penawaran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Harga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Jual</a:t>
                      </a:r>
                      <a:r>
                        <a:rPr lang="en-US" sz="1200" kern="1200" dirty="0" smtClean="0">
                          <a:solidFill>
                            <a:schemeClr val="dk1"/>
                          </a:solidFill>
                          <a:effectLst/>
                          <a:latin typeface="Times New Roman" pitchFamily="18" charset="0"/>
                          <a:ea typeface="+mn-ea"/>
                          <a:cs typeface="Times New Roman" pitchFamily="18" charset="0"/>
                        </a:rPr>
                        <a:t> (</a:t>
                      </a:r>
                      <a:r>
                        <a:rPr lang="en-US" sz="1200" i="1" kern="1200" dirty="0" smtClean="0">
                          <a:solidFill>
                            <a:schemeClr val="dk1"/>
                          </a:solidFill>
                          <a:effectLst/>
                          <a:latin typeface="Times New Roman" pitchFamily="18" charset="0"/>
                          <a:ea typeface="+mn-ea"/>
                          <a:cs typeface="Times New Roman" pitchFamily="18" charset="0"/>
                        </a:rPr>
                        <a:t>Offer Price </a:t>
                      </a:r>
                      <a:r>
                        <a:rPr lang="en-US" sz="1200" i="1" kern="1200" dirty="0" err="1" smtClean="0">
                          <a:solidFill>
                            <a:schemeClr val="dk1"/>
                          </a:solidFill>
                          <a:effectLst/>
                          <a:latin typeface="Times New Roman" pitchFamily="18" charset="0"/>
                          <a:ea typeface="+mn-ea"/>
                          <a:cs typeface="Times New Roman" pitchFamily="18" charset="0"/>
                        </a:rPr>
                        <a:t>atau</a:t>
                      </a:r>
                      <a:r>
                        <a:rPr lang="en-US" sz="1200" i="1" kern="1200" dirty="0" smtClean="0">
                          <a:solidFill>
                            <a:schemeClr val="dk1"/>
                          </a:solidFill>
                          <a:effectLst/>
                          <a:latin typeface="Times New Roman" pitchFamily="18" charset="0"/>
                          <a:ea typeface="+mn-ea"/>
                          <a:cs typeface="Times New Roman" pitchFamily="18" charset="0"/>
                        </a:rPr>
                        <a:t> Ask Price</a:t>
                      </a:r>
                      <a:r>
                        <a:rPr lang="en-US" sz="1200" kern="1200" dirty="0" smtClean="0">
                          <a:solidFill>
                            <a:schemeClr val="dk1"/>
                          </a:solidFill>
                          <a:effectLst/>
                          <a:latin typeface="Times New Roman" pitchFamily="18" charset="0"/>
                          <a:ea typeface="+mn-ea"/>
                          <a:cs typeface="Times New Roman" pitchFamily="18" charset="0"/>
                        </a:rPr>
                        <a:t>) yang paling </a:t>
                      </a:r>
                      <a:r>
                        <a:rPr lang="en-US" sz="1200" kern="1200" dirty="0" err="1" smtClean="0">
                          <a:solidFill>
                            <a:schemeClr val="dk1"/>
                          </a:solidFill>
                          <a:effectLst/>
                          <a:latin typeface="Times New Roman" pitchFamily="18" charset="0"/>
                          <a:ea typeface="+mn-ea"/>
                          <a:cs typeface="Times New Roman" pitchFamily="18" charset="0"/>
                        </a:rPr>
                        <a:t>rendah</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r>
              <a:tr h="6401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Times New Roman" pitchFamily="18" charset="0"/>
                          <a:ea typeface="+mn-ea"/>
                          <a:cs typeface="Times New Roman" pitchFamily="18" charset="0"/>
                        </a:rPr>
                        <a:t>Investor </a:t>
                      </a:r>
                      <a:r>
                        <a:rPr lang="en-US" sz="1200" kern="1200" dirty="0" err="1" smtClean="0">
                          <a:solidFill>
                            <a:schemeClr val="dk1"/>
                          </a:solidFill>
                          <a:effectLst/>
                          <a:latin typeface="Times New Roman" pitchFamily="18" charset="0"/>
                          <a:ea typeface="+mn-ea"/>
                          <a:cs typeface="Times New Roman" pitchFamily="18" charset="0"/>
                        </a:rPr>
                        <a:t>kemudian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melakukan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pemesanan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Obligasi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tersebut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disertai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pembayaran</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Times New Roman" pitchFamily="18" charset="0"/>
                          <a:cs typeface="Times New Roman" pitchFamily="18" charset="0"/>
                        </a:rPr>
                        <a:t>Prioritas</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waktu</a:t>
                      </a:r>
                      <a:r>
                        <a:rPr lang="en-US" sz="1200" dirty="0" smtClean="0">
                          <a:latin typeface="Times New Roman" pitchFamily="18" charset="0"/>
                          <a:cs typeface="Times New Roman" pitchFamily="18" charset="0"/>
                        </a:rPr>
                        <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Artinya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siapapun</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memasukkan</a:t>
                      </a:r>
                      <a:r>
                        <a:rPr lang="en-US" sz="1200" kern="1200" dirty="0" smtClean="0">
                          <a:solidFill>
                            <a:schemeClr val="dk1"/>
                          </a:solidFill>
                          <a:effectLst/>
                          <a:latin typeface="Times New Roman" pitchFamily="18" charset="0"/>
                          <a:ea typeface="+mn-ea"/>
                          <a:cs typeface="Times New Roman" pitchFamily="18" charset="0"/>
                        </a:rPr>
                        <a:t> order </a:t>
                      </a:r>
                      <a:r>
                        <a:rPr lang="en-US" sz="1200" kern="1200" dirty="0" err="1" smtClean="0">
                          <a:solidFill>
                            <a:schemeClr val="dk1"/>
                          </a:solidFill>
                          <a:effectLst/>
                          <a:latin typeface="Times New Roman" pitchFamily="18" charset="0"/>
                          <a:ea typeface="+mn-ea"/>
                          <a:cs typeface="Times New Roman" pitchFamily="18" charset="0"/>
                        </a:rPr>
                        <a:t>beli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juallebih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dahulu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mendapat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prioritas</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pertama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untuk</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dicocokkan</a:t>
                      </a:r>
                      <a:r>
                        <a:rPr lang="en-US" sz="1200" kern="1200" dirty="0" smtClean="0">
                          <a:solidFill>
                            <a:schemeClr val="dk1"/>
                          </a:solidFill>
                          <a:effectLst/>
                          <a:latin typeface="Times New Roman" pitchFamily="18" charset="0"/>
                          <a:ea typeface="+mn-ea"/>
                          <a:cs typeface="Times New Roman" pitchFamily="18" charset="0"/>
                        </a:rPr>
                        <a:t> (</a:t>
                      </a:r>
                      <a:r>
                        <a:rPr lang="en-US" sz="1200" i="1" kern="1200" dirty="0" smtClean="0">
                          <a:solidFill>
                            <a:schemeClr val="dk1"/>
                          </a:solidFill>
                          <a:effectLst/>
                          <a:latin typeface="Times New Roman" pitchFamily="18" charset="0"/>
                          <a:ea typeface="+mn-ea"/>
                          <a:cs typeface="Times New Roman" pitchFamily="18" charset="0"/>
                        </a:rPr>
                        <a:t>matched</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oleh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sistem</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r>
              <a:tr h="823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dk1"/>
                          </a:solidFill>
                          <a:effectLst/>
                          <a:latin typeface="Times New Roman" pitchFamily="18" charset="0"/>
                          <a:ea typeface="+mn-ea"/>
                          <a:cs typeface="Times New Roman" pitchFamily="18" charset="0"/>
                        </a:rPr>
                        <a:t>Penjamin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Emisi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Agen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Penjual</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kemudian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mengumumkan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hasil</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penawaran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umum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tersebut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kepada</a:t>
                      </a:r>
                      <a:r>
                        <a:rPr lang="en-US" sz="1200" kern="1200" dirty="0" smtClean="0">
                          <a:solidFill>
                            <a:schemeClr val="dk1"/>
                          </a:solidFill>
                          <a:effectLst/>
                          <a:latin typeface="Times New Roman" pitchFamily="18" charset="0"/>
                          <a:ea typeface="+mn-ea"/>
                          <a:cs typeface="Times New Roman" pitchFamily="18" charset="0"/>
                        </a:rPr>
                        <a:t> investor yang </a:t>
                      </a:r>
                      <a:r>
                        <a:rPr lang="en-US" sz="1200" kern="1200" dirty="0" err="1" smtClean="0">
                          <a:solidFill>
                            <a:schemeClr val="dk1"/>
                          </a:solidFill>
                          <a:effectLst/>
                          <a:latin typeface="Times New Roman" pitchFamily="18" charset="0"/>
                          <a:ea typeface="+mn-ea"/>
                          <a:cs typeface="Times New Roman" pitchFamily="18" charset="0"/>
                        </a:rPr>
                        <a:t>telah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melakukan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pemesanan</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Times New Roman" pitchFamily="18" charset="0"/>
                          <a:cs typeface="Times New Roman" pitchFamily="18" charset="0"/>
                        </a:rPr>
                        <a:t>Indeks</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harga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saham</a:t>
                      </a:r>
                      <a:r>
                        <a:rPr lang="en-US" sz="1200" dirty="0" smtClean="0">
                          <a:latin typeface="Times New Roman" pitchFamily="18" charset="0"/>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Indeks</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Harga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adalah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indikator</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harga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dari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seluruhsaham</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tercatat</a:t>
                      </a:r>
                      <a:r>
                        <a:rPr lang="en-US" sz="1200" kern="1200" dirty="0" smtClean="0">
                          <a:solidFill>
                            <a:schemeClr val="dk1"/>
                          </a:solidFill>
                          <a:effectLst/>
                          <a:latin typeface="Times New Roman" pitchFamily="18" charset="0"/>
                          <a:ea typeface="+mn-ea"/>
                          <a:cs typeface="Times New Roman" pitchFamily="18" charset="0"/>
                        </a:rPr>
                        <a:t> di Bursa </a:t>
                      </a:r>
                      <a:r>
                        <a:rPr lang="en-US" sz="1200" kern="1200" dirty="0" err="1" smtClean="0">
                          <a:solidFill>
                            <a:schemeClr val="dk1"/>
                          </a:solidFill>
                          <a:effectLst/>
                          <a:latin typeface="Times New Roman" pitchFamily="18" charset="0"/>
                          <a:ea typeface="+mn-ea"/>
                          <a:cs typeface="Times New Roman" pitchFamily="18" charset="0"/>
                        </a:rPr>
                        <a:t>Efek</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Indeks</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ini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biasanyamerefleksikan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kondisi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Pasar</a:t>
                      </a:r>
                      <a:r>
                        <a:rPr lang="en-US" sz="1200" kern="1200" dirty="0" smtClean="0">
                          <a:solidFill>
                            <a:schemeClr val="dk1"/>
                          </a:solidFill>
                          <a:effectLst/>
                          <a:latin typeface="Times New Roman" pitchFamily="18" charset="0"/>
                          <a:ea typeface="+mn-ea"/>
                          <a:cs typeface="Times New Roman" pitchFamily="18" charset="0"/>
                        </a:rPr>
                        <a:t> Modal </a:t>
                      </a:r>
                      <a:r>
                        <a:rPr lang="en-US" sz="1200" kern="1200" dirty="0" err="1" smtClean="0">
                          <a:solidFill>
                            <a:schemeClr val="dk1"/>
                          </a:solidFill>
                          <a:effectLst/>
                          <a:latin typeface="Times New Roman" pitchFamily="18" charset="0"/>
                          <a:ea typeface="+mn-ea"/>
                          <a:cs typeface="Times New Roman" pitchFamily="18" charset="0"/>
                        </a:rPr>
                        <a:t>dan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kondisi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perekonomian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sebuah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negara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secara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umum</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r>
              <a:tr h="11942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Times New Roman" pitchFamily="18" charset="0"/>
                          <a:ea typeface="+mn-ea"/>
                          <a:cs typeface="Times New Roman" pitchFamily="18" charset="0"/>
                        </a:rPr>
                        <a:t>Proses </a:t>
                      </a:r>
                      <a:r>
                        <a:rPr lang="en-US" sz="1200" kern="1200" dirty="0" err="1" smtClean="0">
                          <a:solidFill>
                            <a:schemeClr val="dk1"/>
                          </a:solidFill>
                          <a:effectLst/>
                          <a:latin typeface="Times New Roman" pitchFamily="18" charset="0"/>
                          <a:ea typeface="+mn-ea"/>
                          <a:cs typeface="Times New Roman" pitchFamily="18" charset="0"/>
                        </a:rPr>
                        <a:t>penjatahan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Obligasi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biasa</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disebut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dengan</a:t>
                      </a:r>
                      <a:r>
                        <a:rPr lang="en-US" sz="1200" kern="1200" dirty="0" smtClean="0">
                          <a:solidFill>
                            <a:schemeClr val="dk1"/>
                          </a:solidFill>
                          <a:effectLst/>
                          <a:latin typeface="Times New Roman" pitchFamily="18" charset="0"/>
                          <a:ea typeface="+mn-ea"/>
                          <a:cs typeface="Times New Roman" pitchFamily="18" charset="0"/>
                        </a:rPr>
                        <a:t> “</a:t>
                      </a:r>
                      <a:r>
                        <a:rPr lang="en-US" sz="1200" i="1" kern="1200" dirty="0" smtClean="0">
                          <a:solidFill>
                            <a:schemeClr val="dk1"/>
                          </a:solidFill>
                          <a:effectLst/>
                          <a:latin typeface="Times New Roman" pitchFamily="18" charset="0"/>
                          <a:ea typeface="+mn-ea"/>
                          <a:cs typeface="Times New Roman" pitchFamily="18" charset="0"/>
                        </a:rPr>
                        <a:t>allotment</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kepada</a:t>
                      </a:r>
                      <a:r>
                        <a:rPr lang="en-US" sz="1200" kern="1200" dirty="0" smtClean="0">
                          <a:solidFill>
                            <a:schemeClr val="dk1"/>
                          </a:solidFill>
                          <a:effectLst/>
                          <a:latin typeface="Times New Roman" pitchFamily="18" charset="0"/>
                          <a:ea typeface="+mn-ea"/>
                          <a:cs typeface="Times New Roman" pitchFamily="18" charset="0"/>
                        </a:rPr>
                        <a:t> investor yang </a:t>
                      </a:r>
                      <a:r>
                        <a:rPr lang="en-US" sz="1200" kern="1200" dirty="0" err="1" smtClean="0">
                          <a:solidFill>
                            <a:schemeClr val="dk1"/>
                          </a:solidFill>
                          <a:effectLst/>
                          <a:latin typeface="Times New Roman" pitchFamily="18" charset="0"/>
                          <a:ea typeface="+mn-ea"/>
                          <a:cs typeface="Times New Roman" pitchFamily="18" charset="0"/>
                        </a:rPr>
                        <a:t>telah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memesan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dilakukan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oleh</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Penjamin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Emisi</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dan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Emiten</a:t>
                      </a:r>
                      <a:r>
                        <a:rPr lang="en-US" sz="1200" kern="1200" dirty="0" smtClean="0">
                          <a:solidFill>
                            <a:schemeClr val="dk1"/>
                          </a:solidFill>
                          <a:effectLst/>
                          <a:latin typeface="Times New Roman" pitchFamily="18" charset="0"/>
                          <a:ea typeface="+mn-ea"/>
                          <a:cs typeface="Times New Roman" pitchFamily="18" charset="0"/>
                        </a:rPr>
                        <a:t> yang </a:t>
                      </a:r>
                      <a:r>
                        <a:rPr lang="en-US" sz="1200" kern="1200" dirty="0" err="1" smtClean="0">
                          <a:solidFill>
                            <a:schemeClr val="dk1"/>
                          </a:solidFill>
                          <a:effectLst/>
                          <a:latin typeface="Times New Roman" pitchFamily="18" charset="0"/>
                          <a:ea typeface="+mn-ea"/>
                          <a:cs typeface="Times New Roman" pitchFamily="18" charset="0"/>
                        </a:rPr>
                        <a:t>mengeluarkan</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Saham</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atau</a:t>
                      </a:r>
                      <a:r>
                        <a:rPr lang="en-US" sz="1200" kern="1200" dirty="0" smtClean="0">
                          <a:solidFill>
                            <a:schemeClr val="dk1"/>
                          </a:solidFill>
                          <a:effectLst/>
                          <a:latin typeface="Times New Roman" pitchFamily="18" charset="0"/>
                          <a:ea typeface="+mn-ea"/>
                          <a:cs typeface="Times New Roman" pitchFamily="18" charset="0"/>
                        </a:rPr>
                        <a:t> </a:t>
                      </a:r>
                      <a:r>
                        <a:rPr lang="en-US" sz="1200" kern="1200" dirty="0" err="1" smtClean="0">
                          <a:solidFill>
                            <a:schemeClr val="dk1"/>
                          </a:solidFill>
                          <a:effectLst/>
                          <a:latin typeface="Times New Roman" pitchFamily="18" charset="0"/>
                          <a:ea typeface="+mn-ea"/>
                          <a:cs typeface="Times New Roman" pitchFamily="18" charset="0"/>
                        </a:rPr>
                        <a:t>Obligasi</a:t>
                      </a:r>
                      <a:r>
                        <a:rPr lang="en-US" sz="1200" kern="1200" dirty="0" smtClean="0">
                          <a:solidFill>
                            <a:schemeClr val="dk1"/>
                          </a:solidFill>
                          <a:effectLst/>
                          <a:latin typeface="Times New Roman" pitchFamily="18" charset="0"/>
                          <a:ea typeface="+mn-ea"/>
                          <a:cs typeface="Times New Roman" pitchFamily="18" charset="0"/>
                        </a:rPr>
                        <a:t>.</a:t>
                      </a:r>
                    </a:p>
                  </a:txBody>
                  <a:tcPr marT="45725" marB="45725"/>
                </a:tc>
                <a:tc>
                  <a:txBody>
                    <a:bodyPr/>
                    <a:lstStyle/>
                    <a:p>
                      <a:endParaRPr lang="en-US" sz="1200" dirty="0">
                        <a:latin typeface="Times New Roman" pitchFamily="18" charset="0"/>
                        <a:cs typeface="Times New Roman" pitchFamily="18" charset="0"/>
                      </a:endParaRPr>
                    </a:p>
                  </a:txBody>
                  <a:tcPr marT="45725" marB="45725"/>
                </a:tc>
              </a:tr>
            </a:tbl>
          </a:graphicData>
        </a:graphic>
      </p:graphicFrame>
    </p:spTree>
    <p:extLst>
      <p:ext uri="{BB962C8B-B14F-4D97-AF65-F5344CB8AC3E}">
        <p14:creationId xmlns:p14="http://schemas.microsoft.com/office/powerpoint/2010/main" val="257035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89" y="609600"/>
            <a:ext cx="7024687" cy="1066800"/>
          </a:xfrm>
        </p:spPr>
        <p:txBody>
          <a:bodyPr rtlCol="0">
            <a:normAutofit fontScale="90000"/>
          </a:bodyPr>
          <a:lstStyle/>
          <a:p>
            <a:pPr>
              <a:defRPr/>
            </a:pPr>
            <a:r>
              <a:rPr lang="en-US" dirty="0" smtClean="0"/>
              <a:t>Cara </a:t>
            </a:r>
            <a:r>
              <a:rPr lang="en-US" dirty="0" err="1" smtClean="0"/>
              <a:t>berinvestasi</a:t>
            </a:r>
            <a:r>
              <a:rPr lang="en-US" dirty="0" smtClean="0"/>
              <a:t> di </a:t>
            </a:r>
            <a:r>
              <a:rPr lang="en-US" dirty="0" err="1" smtClean="0"/>
              <a:t>pasar</a:t>
            </a:r>
            <a:r>
              <a:rPr lang="en-US" dirty="0" smtClean="0"/>
              <a:t> Modal</a:t>
            </a:r>
            <a:endParaRPr lang="en-US" dirty="0"/>
          </a:p>
        </p:txBody>
      </p:sp>
      <p:sp>
        <p:nvSpPr>
          <p:cNvPr id="3" name="Content Placeholder 2"/>
          <p:cNvSpPr>
            <a:spLocks noGrp="1"/>
          </p:cNvSpPr>
          <p:nvPr>
            <p:ph idx="1"/>
          </p:nvPr>
        </p:nvSpPr>
        <p:spPr>
          <a:xfrm>
            <a:off x="2566989" y="1676400"/>
            <a:ext cx="6777037" cy="4800600"/>
          </a:xfrm>
        </p:spPr>
        <p:txBody>
          <a:bodyPr rtlCol="0">
            <a:noAutofit/>
          </a:bodyPr>
          <a:lstStyle/>
          <a:p>
            <a:pPr marL="68580" indent="0">
              <a:buNone/>
              <a:defRPr/>
            </a:pPr>
            <a:r>
              <a:rPr lang="en-US" sz="1600" dirty="0" err="1">
                <a:latin typeface="Times New Roman" pitchFamily="18" charset="0"/>
                <a:cs typeface="Times New Roman" pitchFamily="18" charset="0"/>
              </a:rPr>
              <a:t>Sebelum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berinvestasi</a:t>
            </a:r>
            <a:r>
              <a:rPr lang="en-US" sz="1600" dirty="0">
                <a:latin typeface="Times New Roman" pitchFamily="18" charset="0"/>
                <a:cs typeface="Times New Roman" pitchFamily="18" charset="0"/>
              </a:rPr>
              <a:t> di </a:t>
            </a:r>
            <a:r>
              <a:rPr lang="en-US" sz="1600" dirty="0" err="1">
                <a:latin typeface="Times New Roman" pitchFamily="18" charset="0"/>
                <a:cs typeface="Times New Roman" pitchFamily="18" charset="0"/>
              </a:rPr>
              <a:t>Pasar</a:t>
            </a:r>
            <a:r>
              <a:rPr lang="en-US" sz="1600" dirty="0">
                <a:latin typeface="Times New Roman" pitchFamily="18" charset="0"/>
                <a:cs typeface="Times New Roman" pitchFamily="18" charset="0"/>
              </a:rPr>
              <a:t> Modal, investor </a:t>
            </a:r>
            <a:r>
              <a:rPr lang="en-US" sz="1600" dirty="0" err="1">
                <a:latin typeface="Times New Roman" pitchFamily="18" charset="0"/>
                <a:cs typeface="Times New Roman" pitchFamily="18" charset="0"/>
              </a:rPr>
              <a:t>harus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terlebih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dahulu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membuka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rekening</a:t>
            </a:r>
            <a:r>
              <a:rPr lang="en-US" sz="1600" dirty="0">
                <a:latin typeface="Times New Roman" pitchFamily="18" charset="0"/>
                <a:cs typeface="Times New Roman" pitchFamily="18" charset="0"/>
              </a:rPr>
              <a:t> di </a:t>
            </a:r>
            <a:r>
              <a:rPr lang="en-US" sz="1600" dirty="0" err="1">
                <a:latin typeface="Times New Roman" pitchFamily="18" charset="0"/>
                <a:cs typeface="Times New Roman" pitchFamily="18" charset="0"/>
              </a:rPr>
              <a:t>salah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satu</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Sebelum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memilih</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investor </a:t>
            </a:r>
            <a:r>
              <a:rPr lang="en-US" sz="1600" dirty="0" err="1">
                <a:latin typeface="Times New Roman" pitchFamily="18" charset="0"/>
                <a:cs typeface="Times New Roman" pitchFamily="18" charset="0"/>
              </a:rPr>
              <a:t>sebaiknya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memperhatikan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faktor-faktor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berikut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ini</a:t>
            </a:r>
            <a:r>
              <a:rPr lang="en-US" sz="1600" dirty="0">
                <a:latin typeface="Times New Roman" pitchFamily="18" charset="0"/>
                <a:cs typeface="Times New Roman" pitchFamily="18" charset="0"/>
              </a:rPr>
              <a:t>:</a:t>
            </a:r>
          </a:p>
          <a:p>
            <a:pPr indent="-274320">
              <a:defRPr/>
            </a:pPr>
            <a:r>
              <a:rPr lang="en-US" sz="1600" dirty="0" err="1">
                <a:latin typeface="Times New Roman" pitchFamily="18" charset="0"/>
                <a:cs typeface="Times New Roman" pitchFamily="18" charset="0"/>
              </a:rPr>
              <a:t>Jika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calon</a:t>
            </a:r>
            <a:r>
              <a:rPr lang="en-US" sz="1600" dirty="0">
                <a:latin typeface="Times New Roman" pitchFamily="18" charset="0"/>
                <a:cs typeface="Times New Roman" pitchFamily="18" charset="0"/>
              </a:rPr>
              <a:t> investor </a:t>
            </a:r>
            <a:r>
              <a:rPr lang="en-US" sz="1600" dirty="0" err="1">
                <a:latin typeface="Times New Roman" pitchFamily="18" charset="0"/>
                <a:cs typeface="Times New Roman" pitchFamily="18" charset="0"/>
              </a:rPr>
              <a:t>lebih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menyukai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untuk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berinvestasi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disaham-saham</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baru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ditawarkan</a:t>
            </a:r>
            <a:r>
              <a:rPr lang="en-US" sz="1600" dirty="0">
                <a:latin typeface="Times New Roman" pitchFamily="18" charset="0"/>
                <a:cs typeface="Times New Roman" pitchFamily="18" charset="0"/>
              </a:rPr>
              <a:t> di </a:t>
            </a:r>
            <a:r>
              <a:rPr lang="en-US" sz="1600" dirty="0" err="1">
                <a:latin typeface="Times New Roman" pitchFamily="18" charset="0"/>
                <a:cs typeface="Times New Roman" pitchFamily="18" charset="0"/>
              </a:rPr>
              <a:t>Pasar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Perdana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pilihlah</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aktif</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dalam</a:t>
            </a:r>
            <a:r>
              <a:rPr lang="en-US" sz="1600" dirty="0">
                <a:latin typeface="Times New Roman" pitchFamily="18" charset="0"/>
                <a:cs typeface="Times New Roman" pitchFamily="18" charset="0"/>
              </a:rPr>
              <a:t> proses </a:t>
            </a:r>
            <a:r>
              <a:rPr lang="en-US" sz="1600" dirty="0" err="1">
                <a:latin typeface="Times New Roman" pitchFamily="18" charset="0"/>
                <a:cs typeface="Times New Roman" pitchFamily="18" charset="0"/>
              </a:rPr>
              <a:t>Penjaminan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Emisi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Saham</a:t>
            </a:r>
            <a:r>
              <a:rPr lang="en-US" sz="1600" dirty="0">
                <a:latin typeface="Times New Roman" pitchFamily="18" charset="0"/>
                <a:cs typeface="Times New Roman" pitchFamily="18" charset="0"/>
              </a:rPr>
              <a:t>.</a:t>
            </a:r>
          </a:p>
          <a:p>
            <a:pPr indent="-274320">
              <a:defRPr/>
            </a:pPr>
            <a:r>
              <a:rPr lang="en-US" sz="1600" dirty="0" err="1">
                <a:latin typeface="Times New Roman" pitchFamily="18" charset="0"/>
                <a:cs typeface="Times New Roman" pitchFamily="18" charset="0"/>
              </a:rPr>
              <a:t>Jika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calon</a:t>
            </a:r>
            <a:r>
              <a:rPr lang="en-US" sz="1600" dirty="0">
                <a:latin typeface="Times New Roman" pitchFamily="18" charset="0"/>
                <a:cs typeface="Times New Roman" pitchFamily="18" charset="0"/>
              </a:rPr>
              <a:t> investor </a:t>
            </a:r>
            <a:r>
              <a:rPr lang="en-US" sz="1600" dirty="0" err="1">
                <a:latin typeface="Times New Roman" pitchFamily="18" charset="0"/>
                <a:cs typeface="Times New Roman" pitchFamily="18" charset="0"/>
              </a:rPr>
              <a:t>hanya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memerlukan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jasa</a:t>
            </a:r>
            <a:r>
              <a:rPr lang="en-US" sz="1600" dirty="0">
                <a:latin typeface="Times New Roman" pitchFamily="18" charset="0"/>
                <a:cs typeface="Times New Roman" pitchFamily="18" charset="0"/>
              </a:rPr>
              <a:t> yang paling </a:t>
            </a:r>
            <a:r>
              <a:rPr lang="en-US" sz="1600" dirty="0" err="1">
                <a:latin typeface="Times New Roman" pitchFamily="18" charset="0"/>
                <a:cs typeface="Times New Roman" pitchFamily="18" charset="0"/>
              </a:rPr>
              <a:t>mendasar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dari</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seperti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melaksanakan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perintah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jual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dan</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atau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perintah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beli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pilihlah</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dapat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memberikan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jasa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tersebut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secara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cepat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akurat</a:t>
            </a:r>
            <a:r>
              <a:rPr lang="en-US" sz="1600" dirty="0">
                <a:latin typeface="Times New Roman" pitchFamily="18" charset="0"/>
                <a:cs typeface="Times New Roman" pitchFamily="18" charset="0"/>
              </a:rPr>
              <a:t>.</a:t>
            </a:r>
          </a:p>
          <a:p>
            <a:pPr indent="-274320">
              <a:defRPr/>
            </a:pPr>
            <a:r>
              <a:rPr lang="en-US" sz="1600" dirty="0" err="1">
                <a:latin typeface="Times New Roman" pitchFamily="18" charset="0"/>
                <a:cs typeface="Times New Roman" pitchFamily="18" charset="0"/>
              </a:rPr>
              <a:t>Jika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calon</a:t>
            </a:r>
            <a:r>
              <a:rPr lang="en-US" sz="1600" dirty="0">
                <a:latin typeface="Times New Roman" pitchFamily="18" charset="0"/>
                <a:cs typeface="Times New Roman" pitchFamily="18" charset="0"/>
              </a:rPr>
              <a:t> investor </a:t>
            </a:r>
            <a:r>
              <a:rPr lang="en-US" sz="1600" dirty="0" err="1">
                <a:latin typeface="Times New Roman" pitchFamily="18" charset="0"/>
                <a:cs typeface="Times New Roman" pitchFamily="18" charset="0"/>
              </a:rPr>
              <a:t>memerlukan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jasa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tambahan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sepertinasihat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dan</a:t>
            </a:r>
            <a:r>
              <a:rPr lang="en-US" sz="1600" dirty="0">
                <a:latin typeface="Times New Roman" pitchFamily="18" charset="0"/>
                <a:cs typeface="Times New Roman" pitchFamily="18" charset="0"/>
              </a:rPr>
              <a:t> saran-saran </a:t>
            </a:r>
            <a:r>
              <a:rPr lang="en-US" sz="1600" dirty="0" err="1">
                <a:latin typeface="Times New Roman" pitchFamily="18" charset="0"/>
                <a:cs typeface="Times New Roman" pitchFamily="18" charset="0"/>
              </a:rPr>
              <a:t>dalam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mengambil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keputusan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investasi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pilihlah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Perusahan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mempunyai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Analis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dengan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kualifikasi</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baik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serta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pengalaman</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memadai</a:t>
            </a:r>
            <a:r>
              <a:rPr lang="en-US" sz="1600" dirty="0">
                <a:latin typeface="Times New Roman" pitchFamily="18" charset="0"/>
                <a:cs typeface="Times New Roman" pitchFamily="18" charset="0"/>
              </a:rPr>
              <a:t>.</a:t>
            </a:r>
          </a:p>
          <a:p>
            <a:pPr marL="68580" indent="0">
              <a:buNone/>
              <a:defRPr/>
            </a:pPr>
            <a:r>
              <a:rPr lang="en-US" sz="1600" dirty="0">
                <a:latin typeface="Times New Roman" pitchFamily="18" charset="0"/>
                <a:cs typeface="Times New Roman" pitchFamily="18" charset="0"/>
              </a:rPr>
              <a:t>Investor </a:t>
            </a:r>
            <a:r>
              <a:rPr lang="en-US" sz="1600" dirty="0" err="1">
                <a:latin typeface="Times New Roman" pitchFamily="18" charset="0"/>
                <a:cs typeface="Times New Roman" pitchFamily="18" charset="0"/>
              </a:rPr>
              <a:t>dapat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membuka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rekening</a:t>
            </a:r>
            <a:r>
              <a:rPr lang="en-US" sz="1600" dirty="0">
                <a:latin typeface="Times New Roman" pitchFamily="18" charset="0"/>
                <a:cs typeface="Times New Roman" pitchFamily="18" charset="0"/>
              </a:rPr>
              <a:t> di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dengan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cara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mengisi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dokumen-dokumen</a:t>
            </a:r>
            <a:r>
              <a:rPr lang="en-US" sz="1600" dirty="0">
                <a:latin typeface="Times New Roman" pitchFamily="18" charset="0"/>
                <a:cs typeface="Times New Roman" pitchFamily="18" charset="0"/>
              </a:rPr>
              <a:t> yang </a:t>
            </a:r>
            <a:r>
              <a:rPr lang="en-US" sz="1600" dirty="0" err="1">
                <a:latin typeface="Times New Roman" pitchFamily="18" charset="0"/>
                <a:cs typeface="Times New Roman" pitchFamily="18" charset="0"/>
              </a:rPr>
              <a:t>diperlukan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Secara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umum</a:t>
            </a:r>
            <a:r>
              <a:rPr lang="en-US" sz="1600" dirty="0">
                <a:latin typeface="Times New Roman" pitchFamily="18" charset="0"/>
                <a:cs typeface="Times New Roman" pitchFamily="18" charset="0"/>
              </a:rPr>
              <a:t>, Perusahaan </a:t>
            </a:r>
            <a:r>
              <a:rPr lang="en-US" sz="1600" dirty="0" err="1">
                <a:latin typeface="Times New Roman" pitchFamily="18" charset="0"/>
                <a:cs typeface="Times New Roman" pitchFamily="18" charset="0"/>
              </a:rPr>
              <a:t>Efek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biasanya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mewajibkan</a:t>
            </a:r>
            <a:r>
              <a:rPr lang="en-US" sz="1600" dirty="0">
                <a:latin typeface="Times New Roman" pitchFamily="18" charset="0"/>
                <a:cs typeface="Times New Roman" pitchFamily="18" charset="0"/>
              </a:rPr>
              <a:t> investor </a:t>
            </a:r>
            <a:r>
              <a:rPr lang="en-US" sz="1600" dirty="0" err="1">
                <a:latin typeface="Times New Roman" pitchFamily="18" charset="0"/>
                <a:cs typeface="Times New Roman" pitchFamily="18" charset="0"/>
              </a:rPr>
              <a:t>untuk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menyetorkan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sejumlah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tertentu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sebagai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jaminan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dalam</a:t>
            </a:r>
            <a:r>
              <a:rPr lang="en-US" sz="1600" dirty="0">
                <a:latin typeface="Times New Roman" pitchFamily="18" charset="0"/>
                <a:cs typeface="Times New Roman" pitchFamily="18" charset="0"/>
              </a:rPr>
              <a:t> proses </a:t>
            </a:r>
            <a:r>
              <a:rPr lang="en-US" sz="1600" dirty="0" err="1">
                <a:latin typeface="Times New Roman" pitchFamily="18" charset="0"/>
                <a:cs typeface="Times New Roman" pitchFamily="18" charset="0"/>
              </a:rPr>
              <a:t>penyelesaian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transaksi</a:t>
            </a:r>
            <a:r>
              <a:rPr lang="en-US" sz="1600" dirty="0">
                <a:latin typeface="Times New Roman" pitchFamily="18" charset="0"/>
                <a:cs typeface="Times New Roman" pitchFamily="18" charset="0"/>
              </a:rPr>
              <a:t>.</a:t>
            </a:r>
          </a:p>
          <a:p>
            <a:pPr indent="-274320">
              <a:defRPr/>
            </a:pPr>
            <a:endParaRPr lang="en-US" sz="1600" dirty="0">
              <a:latin typeface="Times New Roman" pitchFamily="18" charset="0"/>
              <a:cs typeface="Times New Roman" pitchFamily="18" charset="0"/>
            </a:endParaRPr>
          </a:p>
          <a:p>
            <a:pPr indent="-274320">
              <a:defRPr/>
            </a:pP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4006373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2133600" y="493714"/>
            <a:ext cx="7772400" cy="5907087"/>
          </a:xfrm>
        </p:spPr>
        <p:txBody>
          <a:bodyPr anchor="t"/>
          <a:lstStyle/>
          <a:p>
            <a:r>
              <a:rPr lang="en-US" sz="1800" b="1">
                <a:latin typeface="Times New Roman" panose="02020603050405020304" pitchFamily="18" charset="0"/>
                <a:cs typeface="Times New Roman" panose="02020603050405020304" pitchFamily="18" charset="0"/>
              </a:rPr>
              <a:t>Untuk transaksi Saham:</a:t>
            </a:r>
            <a:r>
              <a:rPr lang="en-US" sz="1800">
                <a:latin typeface="Times New Roman" panose="02020603050405020304" pitchFamily="18" charset="0"/>
                <a:cs typeface="Times New Roman" panose="02020603050405020304" pitchFamily="18" charset="0"/>
              </a:rPr>
              <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1. Transaksi diawali dengan memberikan perintah jual dan/atau perintah beli ke Perusahaan Efek. Perintah tersebut dapat diberikan lewat telepon atau perintah secara tertulis. Perintah tersebut harus berisikan nama saham, jumlah yang akan dijual dan/atau dibeli, serta berapa harga jual dan/atau harga beli yang diinginkan.</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2. Perintah tersebut selanjutnya akan diverifikasi oleh Perusahaan Efek bersangkutan.</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3. Selanjutnya, perintah tersebut dimasukkan ke dalam sistemperdagangan di Bursa Efek.</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4. Semua perintah jual dan/atau perintah beli dari seluruh Perusahaan Efek akan dikumpulkan di Bursa Efek dalam sistem yang disebut JATS.</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 </a:t>
            </a:r>
            <a:br>
              <a:rPr lang="en-US" sz="1800">
                <a:latin typeface="Times New Roman" panose="02020603050405020304" pitchFamily="18" charset="0"/>
                <a:cs typeface="Times New Roman" panose="02020603050405020304" pitchFamily="18" charset="0"/>
              </a:rPr>
            </a:br>
            <a:r>
              <a:rPr lang="en-US" sz="1800" b="1">
                <a:latin typeface="Times New Roman" panose="02020603050405020304" pitchFamily="18" charset="0"/>
                <a:cs typeface="Times New Roman" panose="02020603050405020304" pitchFamily="18" charset="0"/>
              </a:rPr>
              <a:t>Untuk transaksi Obligasi:</a:t>
            </a:r>
            <a:r>
              <a:rPr lang="en-US" sz="1800">
                <a:latin typeface="Times New Roman" panose="02020603050405020304" pitchFamily="18" charset="0"/>
                <a:cs typeface="Times New Roman" panose="02020603050405020304" pitchFamily="18" charset="0"/>
              </a:rPr>
              <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1. Transaksi dimulai dengan penempatan kuotasi di system perdagangan di BES yang disebut OTC-FIS, sehingga semua kuotasi yang masuk ke dalam sistem dapat dilihat secara langsung (</a:t>
            </a:r>
            <a:r>
              <a:rPr lang="en-US" sz="1800" i="1">
                <a:latin typeface="Times New Roman" panose="02020603050405020304" pitchFamily="18" charset="0"/>
                <a:cs typeface="Times New Roman" panose="02020603050405020304" pitchFamily="18" charset="0"/>
              </a:rPr>
              <a:t>real time</a:t>
            </a:r>
            <a:r>
              <a:rPr lang="en-US" sz="1800">
                <a:latin typeface="Times New Roman" panose="02020603050405020304" pitchFamily="18" charset="0"/>
                <a:cs typeface="Times New Roman" panose="02020603050405020304" pitchFamily="18" charset="0"/>
              </a:rPr>
              <a:t>) oleh pelaku pasar lainnya.</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2. Melalui OTC-FIS, partisipan dapat melihat kuotasi yang paling menarik bagi dirinya.</a:t>
            </a:r>
            <a:br>
              <a:rPr lang="en-US" sz="180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3. Kemudian, partisipan yang tertarik untuk membeli/menjual dapat menghubungi partisipan yang akan menjual/membeli untuk negosiasi lebih lanjut.</a:t>
            </a:r>
          </a:p>
        </p:txBody>
      </p:sp>
    </p:spTree>
    <p:extLst>
      <p:ext uri="{BB962C8B-B14F-4D97-AF65-F5344CB8AC3E}">
        <p14:creationId xmlns:p14="http://schemas.microsoft.com/office/powerpoint/2010/main" val="3419092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a:defRPr/>
            </a:pPr>
            <a:r>
              <a:rPr lang="en-US" dirty="0" smtClean="0"/>
              <a:t>Cara </a:t>
            </a:r>
            <a:r>
              <a:rPr lang="en-US" dirty="0" err="1" smtClean="0"/>
              <a:t>memilih</a:t>
            </a:r>
            <a:r>
              <a:rPr lang="en-US" dirty="0" smtClean="0"/>
              <a:t> </a:t>
            </a:r>
            <a:r>
              <a:rPr lang="en-US" dirty="0" err="1" smtClean="0"/>
              <a:t>instrumen</a:t>
            </a:r>
            <a:r>
              <a:rPr lang="en-US" dirty="0" smtClean="0"/>
              <a:t> </a:t>
            </a:r>
            <a:r>
              <a:rPr lang="en-US" dirty="0" err="1" smtClean="0"/>
              <a:t>pasar</a:t>
            </a:r>
            <a:r>
              <a:rPr lang="en-US" dirty="0" smtClean="0"/>
              <a:t> modal</a:t>
            </a:r>
            <a:endParaRPr lang="en-US" dirty="0"/>
          </a:p>
        </p:txBody>
      </p:sp>
      <p:sp>
        <p:nvSpPr>
          <p:cNvPr id="4" name="Content Placeholder 3"/>
          <p:cNvSpPr>
            <a:spLocks noGrp="1"/>
          </p:cNvSpPr>
          <p:nvPr>
            <p:ph idx="1"/>
          </p:nvPr>
        </p:nvSpPr>
        <p:spPr>
          <a:xfrm>
            <a:off x="2566989" y="2133600"/>
            <a:ext cx="6777037" cy="4114800"/>
          </a:xfrm>
        </p:spPr>
        <p:txBody>
          <a:bodyPr rtlCol="0">
            <a:normAutofit fontScale="62500" lnSpcReduction="20000"/>
          </a:bodyPr>
          <a:lstStyle/>
          <a:p>
            <a:pPr marL="68580" indent="0">
              <a:buNone/>
              <a:defRPr/>
            </a:pPr>
            <a:r>
              <a:rPr lang="en-US" dirty="0" smtClean="0"/>
              <a:t>1. </a:t>
            </a:r>
            <a:r>
              <a:rPr lang="en-US" dirty="0" err="1" smtClean="0"/>
              <a:t>Strategi</a:t>
            </a:r>
            <a:r>
              <a:rPr lang="en-US" dirty="0" smtClean="0"/>
              <a:t> </a:t>
            </a:r>
            <a:r>
              <a:rPr lang="en-US" dirty="0" err="1" smtClean="0"/>
              <a:t>investasi</a:t>
            </a:r>
            <a:endParaRPr lang="en-US" dirty="0" smtClean="0"/>
          </a:p>
          <a:p>
            <a:pPr marL="68580" indent="0">
              <a:buNone/>
              <a:defRPr/>
            </a:pPr>
            <a:r>
              <a:rPr lang="en-US" dirty="0" err="1"/>
              <a:t>Sebelum</a:t>
            </a:r>
            <a:r>
              <a:rPr lang="en-US" dirty="0"/>
              <a:t> </a:t>
            </a:r>
            <a:r>
              <a:rPr lang="en-US" dirty="0" err="1"/>
              <a:t>mulai</a:t>
            </a:r>
            <a:r>
              <a:rPr lang="en-US" dirty="0"/>
              <a:t> </a:t>
            </a:r>
            <a:r>
              <a:rPr lang="en-US" dirty="0" err="1"/>
              <a:t>berinvestasi</a:t>
            </a:r>
            <a:r>
              <a:rPr lang="en-US" dirty="0"/>
              <a:t> di </a:t>
            </a:r>
            <a:r>
              <a:rPr lang="en-US" dirty="0" err="1"/>
              <a:t>Pasar</a:t>
            </a:r>
            <a:r>
              <a:rPr lang="en-US" dirty="0"/>
              <a:t> Modal, investor </a:t>
            </a:r>
            <a:r>
              <a:rPr lang="en-US" dirty="0" err="1"/>
              <a:t>harus</a:t>
            </a:r>
            <a:r>
              <a:rPr lang="en-US" dirty="0"/>
              <a:t> </a:t>
            </a:r>
            <a:r>
              <a:rPr lang="en-US" dirty="0" err="1"/>
              <a:t>memahami</a:t>
            </a:r>
            <a:r>
              <a:rPr lang="en-US" dirty="0"/>
              <a:t> </a:t>
            </a:r>
            <a:r>
              <a:rPr lang="en-US" dirty="0" err="1"/>
              <a:t>beberapa</a:t>
            </a:r>
            <a:r>
              <a:rPr lang="en-US" dirty="0"/>
              <a:t> </a:t>
            </a:r>
            <a:r>
              <a:rPr lang="en-US" dirty="0" err="1"/>
              <a:t>faktor</a:t>
            </a:r>
            <a:r>
              <a:rPr lang="en-US" dirty="0"/>
              <a:t> </a:t>
            </a:r>
            <a:r>
              <a:rPr lang="en-US" dirty="0" err="1" smtClean="0"/>
              <a:t>dibawah</a:t>
            </a:r>
            <a:r>
              <a:rPr lang="en-US" dirty="0" smtClean="0"/>
              <a:t> </a:t>
            </a:r>
            <a:r>
              <a:rPr lang="en-US" dirty="0" err="1"/>
              <a:t>ini</a:t>
            </a:r>
            <a:r>
              <a:rPr lang="en-US" dirty="0"/>
              <a:t>:</a:t>
            </a:r>
          </a:p>
          <a:p>
            <a:pPr indent="-274320">
              <a:defRPr/>
            </a:pPr>
            <a:r>
              <a:rPr lang="en-US" dirty="0"/>
              <a:t>Dana yang </a:t>
            </a:r>
            <a:r>
              <a:rPr lang="en-US" dirty="0" err="1"/>
              <a:t>diinvestasikan</a:t>
            </a:r>
            <a:r>
              <a:rPr lang="en-US" dirty="0"/>
              <a:t> di </a:t>
            </a:r>
            <a:r>
              <a:rPr lang="en-US" dirty="0" err="1"/>
              <a:t>pasar</a:t>
            </a:r>
            <a:r>
              <a:rPr lang="en-US" dirty="0"/>
              <a:t> modal </a:t>
            </a:r>
            <a:r>
              <a:rPr lang="en-US" dirty="0" err="1"/>
              <a:t>adalah</a:t>
            </a:r>
            <a:r>
              <a:rPr lang="en-US" dirty="0"/>
              <a:t> “</a:t>
            </a:r>
            <a:r>
              <a:rPr lang="en-US" dirty="0" err="1"/>
              <a:t>dana</a:t>
            </a:r>
            <a:r>
              <a:rPr lang="en-US" dirty="0"/>
              <a:t> </a:t>
            </a:r>
            <a:r>
              <a:rPr lang="en-US" dirty="0" err="1"/>
              <a:t>lebih</a:t>
            </a:r>
            <a:r>
              <a:rPr lang="en-US" dirty="0"/>
              <a:t>”, </a:t>
            </a:r>
            <a:r>
              <a:rPr lang="en-US" dirty="0" err="1"/>
              <a:t>bukan</a:t>
            </a:r>
            <a:r>
              <a:rPr lang="en-US" dirty="0"/>
              <a:t> </a:t>
            </a:r>
            <a:r>
              <a:rPr lang="en-US" dirty="0" err="1"/>
              <a:t>dana</a:t>
            </a:r>
            <a:r>
              <a:rPr lang="en-US" dirty="0"/>
              <a:t> yang </a:t>
            </a:r>
            <a:r>
              <a:rPr lang="en-US" dirty="0" err="1"/>
              <a:t>akan</a:t>
            </a:r>
            <a:r>
              <a:rPr lang="en-US" dirty="0"/>
              <a:t> </a:t>
            </a:r>
            <a:r>
              <a:rPr lang="en-US" dirty="0" err="1"/>
              <a:t>digunakan</a:t>
            </a:r>
            <a:r>
              <a:rPr lang="en-US" dirty="0"/>
              <a:t> </a:t>
            </a:r>
            <a:r>
              <a:rPr lang="en-US" dirty="0" err="1"/>
              <a:t>untuk</a:t>
            </a:r>
            <a:r>
              <a:rPr lang="en-US" dirty="0"/>
              <a:t> </a:t>
            </a:r>
            <a:r>
              <a:rPr lang="en-US" dirty="0" err="1"/>
              <a:t>keperluan</a:t>
            </a:r>
            <a:r>
              <a:rPr lang="en-US" dirty="0"/>
              <a:t> </a:t>
            </a:r>
            <a:r>
              <a:rPr lang="en-US" dirty="0" err="1"/>
              <a:t>sehari-hari</a:t>
            </a:r>
            <a:r>
              <a:rPr lang="en-US" dirty="0"/>
              <a:t> </a:t>
            </a:r>
            <a:r>
              <a:rPr lang="en-US" dirty="0" err="1"/>
              <a:t>dan</a:t>
            </a:r>
            <a:r>
              <a:rPr lang="en-US" dirty="0"/>
              <a:t> </a:t>
            </a:r>
            <a:r>
              <a:rPr lang="en-US" dirty="0" err="1"/>
              <a:t>juga</a:t>
            </a:r>
            <a:r>
              <a:rPr lang="en-US" dirty="0"/>
              <a:t> </a:t>
            </a:r>
            <a:r>
              <a:rPr lang="en-US" dirty="0" err="1"/>
              <a:t>bukan</a:t>
            </a:r>
            <a:r>
              <a:rPr lang="en-US" dirty="0"/>
              <a:t> </a:t>
            </a:r>
            <a:r>
              <a:rPr lang="en-US" dirty="0" err="1"/>
              <a:t>danayang</a:t>
            </a:r>
            <a:r>
              <a:rPr lang="en-US" dirty="0"/>
              <a:t> </a:t>
            </a:r>
            <a:r>
              <a:rPr lang="en-US" dirty="0" err="1"/>
              <a:t>digunakan</a:t>
            </a:r>
            <a:r>
              <a:rPr lang="en-US" dirty="0"/>
              <a:t> </a:t>
            </a:r>
            <a:r>
              <a:rPr lang="en-US" dirty="0" err="1"/>
              <a:t>sebagai</a:t>
            </a:r>
            <a:r>
              <a:rPr lang="en-US" dirty="0"/>
              <a:t> </a:t>
            </a:r>
            <a:r>
              <a:rPr lang="en-US" dirty="0" err="1"/>
              <a:t>dana</a:t>
            </a:r>
            <a:r>
              <a:rPr lang="en-US" dirty="0"/>
              <a:t> </a:t>
            </a:r>
            <a:r>
              <a:rPr lang="en-US" dirty="0" err="1"/>
              <a:t>cadangan</a:t>
            </a:r>
            <a:r>
              <a:rPr lang="en-US" dirty="0"/>
              <a:t> </a:t>
            </a:r>
            <a:r>
              <a:rPr lang="en-US" dirty="0" err="1"/>
              <a:t>ataudana</a:t>
            </a:r>
            <a:r>
              <a:rPr lang="en-US" dirty="0"/>
              <a:t> </a:t>
            </a:r>
            <a:r>
              <a:rPr lang="en-US" dirty="0" err="1"/>
              <a:t>untuk</a:t>
            </a:r>
            <a:r>
              <a:rPr lang="en-US" dirty="0"/>
              <a:t> </a:t>
            </a:r>
            <a:r>
              <a:rPr lang="en-US" dirty="0" err="1"/>
              <a:t>keperluan</a:t>
            </a:r>
            <a:r>
              <a:rPr lang="en-US" dirty="0"/>
              <a:t> </a:t>
            </a:r>
            <a:r>
              <a:rPr lang="en-US" dirty="0" err="1"/>
              <a:t>darurat</a:t>
            </a:r>
            <a:r>
              <a:rPr lang="en-US" dirty="0"/>
              <a:t>.</a:t>
            </a:r>
          </a:p>
          <a:p>
            <a:pPr indent="-274320">
              <a:defRPr/>
            </a:pPr>
            <a:r>
              <a:rPr lang="en-US" dirty="0" err="1"/>
              <a:t>Tujuan</a:t>
            </a:r>
            <a:r>
              <a:rPr lang="en-US" dirty="0"/>
              <a:t> </a:t>
            </a:r>
            <a:r>
              <a:rPr lang="en-US" dirty="0" err="1"/>
              <a:t>Investasi</a:t>
            </a:r>
            <a:r>
              <a:rPr lang="en-US" dirty="0"/>
              <a:t>; </a:t>
            </a:r>
            <a:r>
              <a:rPr lang="en-US" dirty="0" err="1"/>
              <a:t>Tentukan</a:t>
            </a:r>
            <a:r>
              <a:rPr lang="en-US" dirty="0"/>
              <a:t> </a:t>
            </a:r>
            <a:r>
              <a:rPr lang="en-US" dirty="0" err="1"/>
              <a:t>apa</a:t>
            </a:r>
            <a:r>
              <a:rPr lang="en-US" dirty="0"/>
              <a:t> </a:t>
            </a:r>
            <a:r>
              <a:rPr lang="en-US" dirty="0" err="1"/>
              <a:t>saja</a:t>
            </a:r>
            <a:r>
              <a:rPr lang="en-US" dirty="0"/>
              <a:t> </a:t>
            </a:r>
            <a:r>
              <a:rPr lang="en-US" dirty="0" err="1"/>
              <a:t>tujuan</a:t>
            </a:r>
            <a:r>
              <a:rPr lang="en-US" dirty="0"/>
              <a:t> </a:t>
            </a:r>
            <a:r>
              <a:rPr lang="en-US" dirty="0" err="1"/>
              <a:t>dalam</a:t>
            </a:r>
            <a:r>
              <a:rPr lang="en-US" dirty="0"/>
              <a:t> </a:t>
            </a:r>
            <a:r>
              <a:rPr lang="en-US" dirty="0" err="1"/>
              <a:t>berinvestasi</a:t>
            </a:r>
            <a:r>
              <a:rPr lang="en-US" dirty="0"/>
              <a:t> di </a:t>
            </a:r>
            <a:r>
              <a:rPr lang="en-US" dirty="0" err="1"/>
              <a:t>Pasar</a:t>
            </a:r>
            <a:r>
              <a:rPr lang="en-US" dirty="0"/>
              <a:t> Modal, </a:t>
            </a:r>
            <a:r>
              <a:rPr lang="en-US" dirty="0" err="1"/>
              <a:t>dan</a:t>
            </a:r>
            <a:r>
              <a:rPr lang="en-US" dirty="0"/>
              <a:t> </a:t>
            </a:r>
            <a:r>
              <a:rPr lang="en-US" dirty="0" err="1"/>
              <a:t>buatlah</a:t>
            </a:r>
            <a:r>
              <a:rPr lang="en-US" dirty="0"/>
              <a:t> </a:t>
            </a:r>
            <a:r>
              <a:rPr lang="en-US" dirty="0" err="1"/>
              <a:t>skalaprioritas</a:t>
            </a:r>
            <a:r>
              <a:rPr lang="en-US" dirty="0"/>
              <a:t>, </a:t>
            </a:r>
            <a:r>
              <a:rPr lang="en-US" dirty="0" err="1"/>
              <a:t>mana</a:t>
            </a:r>
            <a:r>
              <a:rPr lang="en-US" dirty="0"/>
              <a:t> yang paling </a:t>
            </a:r>
            <a:r>
              <a:rPr lang="en-US" dirty="0" err="1"/>
              <a:t>penting</a:t>
            </a:r>
            <a:r>
              <a:rPr lang="en-US" dirty="0"/>
              <a:t> </a:t>
            </a:r>
            <a:r>
              <a:rPr lang="en-US" dirty="0" err="1"/>
              <a:t>dari</a:t>
            </a:r>
            <a:r>
              <a:rPr lang="en-US" dirty="0"/>
              <a:t> </a:t>
            </a:r>
            <a:r>
              <a:rPr lang="en-US" dirty="0" err="1"/>
              <a:t>sekian</a:t>
            </a:r>
            <a:r>
              <a:rPr lang="en-US" dirty="0"/>
              <a:t> </a:t>
            </a:r>
            <a:r>
              <a:rPr lang="en-US" dirty="0" err="1"/>
              <a:t>banyak</a:t>
            </a:r>
            <a:r>
              <a:rPr lang="en-US" dirty="0"/>
              <a:t> </a:t>
            </a:r>
            <a:r>
              <a:rPr lang="en-US" dirty="0" err="1"/>
              <a:t>tujuan</a:t>
            </a:r>
            <a:r>
              <a:rPr lang="en-US" dirty="0"/>
              <a:t> yang </a:t>
            </a:r>
            <a:r>
              <a:rPr lang="en-US" dirty="0" err="1"/>
              <a:t>ada</a:t>
            </a:r>
            <a:r>
              <a:rPr lang="en-US" dirty="0"/>
              <a:t>.</a:t>
            </a:r>
          </a:p>
          <a:p>
            <a:pPr indent="-274320">
              <a:defRPr/>
            </a:pPr>
            <a:r>
              <a:rPr lang="en-US" dirty="0"/>
              <a:t>Tingkat </a:t>
            </a:r>
            <a:r>
              <a:rPr lang="en-US" dirty="0" err="1"/>
              <a:t>toleransi</a:t>
            </a:r>
            <a:r>
              <a:rPr lang="en-US" dirty="0"/>
              <a:t> </a:t>
            </a:r>
            <a:r>
              <a:rPr lang="en-US" dirty="0" err="1"/>
              <a:t>terhadap</a:t>
            </a:r>
            <a:r>
              <a:rPr lang="en-US" dirty="0"/>
              <a:t> </a:t>
            </a:r>
            <a:r>
              <a:rPr lang="en-US" dirty="0" err="1"/>
              <a:t>risiko</a:t>
            </a:r>
            <a:r>
              <a:rPr lang="en-US" dirty="0"/>
              <a:t>; </a:t>
            </a:r>
            <a:r>
              <a:rPr lang="en-US" dirty="0" err="1"/>
              <a:t>Seberapa</a:t>
            </a:r>
            <a:r>
              <a:rPr lang="en-US" dirty="0"/>
              <a:t> </a:t>
            </a:r>
            <a:r>
              <a:rPr lang="en-US" dirty="0" err="1"/>
              <a:t>besar</a:t>
            </a:r>
            <a:r>
              <a:rPr lang="en-US" dirty="0"/>
              <a:t> investor </a:t>
            </a:r>
            <a:r>
              <a:rPr lang="en-US" dirty="0" err="1"/>
              <a:t>bersedia</a:t>
            </a:r>
            <a:r>
              <a:rPr lang="en-US" dirty="0"/>
              <a:t> </a:t>
            </a:r>
            <a:r>
              <a:rPr lang="en-US" dirty="0" err="1"/>
              <a:t>menerima</a:t>
            </a:r>
            <a:r>
              <a:rPr lang="en-US" dirty="0"/>
              <a:t> </a:t>
            </a:r>
            <a:r>
              <a:rPr lang="en-US" dirty="0" err="1"/>
              <a:t>risiko</a:t>
            </a:r>
            <a:r>
              <a:rPr lang="en-US" dirty="0"/>
              <a:t> </a:t>
            </a:r>
            <a:r>
              <a:rPr lang="en-US" dirty="0" err="1"/>
              <a:t>kerugian</a:t>
            </a:r>
            <a:r>
              <a:rPr lang="en-US" dirty="0"/>
              <a:t> </a:t>
            </a:r>
            <a:r>
              <a:rPr lang="en-US" dirty="0" err="1"/>
              <a:t>dalammencapai</a:t>
            </a:r>
            <a:r>
              <a:rPr lang="en-US" dirty="0"/>
              <a:t> </a:t>
            </a:r>
            <a:r>
              <a:rPr lang="en-US" dirty="0" err="1"/>
              <a:t>tujuan</a:t>
            </a:r>
            <a:r>
              <a:rPr lang="en-US" dirty="0"/>
              <a:t> </a:t>
            </a:r>
            <a:r>
              <a:rPr lang="en-US" dirty="0" err="1"/>
              <a:t>investasi</a:t>
            </a:r>
            <a:r>
              <a:rPr lang="en-US" dirty="0"/>
              <a:t>. Tingkat </a:t>
            </a:r>
            <a:r>
              <a:rPr lang="en-US" dirty="0" err="1"/>
              <a:t>toleran</a:t>
            </a:r>
            <a:r>
              <a:rPr lang="en-US" dirty="0"/>
              <a:t> </a:t>
            </a:r>
            <a:r>
              <a:rPr lang="en-US" dirty="0" err="1"/>
              <a:t>tersebut</a:t>
            </a:r>
            <a:r>
              <a:rPr lang="en-US" dirty="0"/>
              <a:t> </a:t>
            </a:r>
            <a:r>
              <a:rPr lang="en-US" dirty="0" err="1"/>
              <a:t>biasanya</a:t>
            </a:r>
            <a:r>
              <a:rPr lang="en-US" dirty="0"/>
              <a:t> </a:t>
            </a:r>
            <a:r>
              <a:rPr lang="en-US" dirty="0" err="1"/>
              <a:t>ditentukan</a:t>
            </a:r>
            <a:r>
              <a:rPr lang="en-US" dirty="0"/>
              <a:t> </a:t>
            </a:r>
            <a:r>
              <a:rPr lang="en-US" dirty="0" err="1"/>
              <a:t>oleh</a:t>
            </a:r>
            <a:r>
              <a:rPr lang="en-US" dirty="0"/>
              <a:t> </a:t>
            </a:r>
            <a:r>
              <a:rPr lang="en-US" dirty="0" err="1"/>
              <a:t>karakter</a:t>
            </a:r>
            <a:r>
              <a:rPr lang="en-US" dirty="0"/>
              <a:t> </a:t>
            </a:r>
            <a:r>
              <a:rPr lang="en-US" dirty="0" err="1"/>
              <a:t>individu</a:t>
            </a:r>
            <a:r>
              <a:rPr lang="en-US" dirty="0"/>
              <a:t> </a:t>
            </a:r>
            <a:r>
              <a:rPr lang="en-US" dirty="0" err="1"/>
              <a:t>masingmasinginvestor</a:t>
            </a:r>
            <a:r>
              <a:rPr lang="en-US" dirty="0"/>
              <a:t>, </a:t>
            </a:r>
            <a:r>
              <a:rPr lang="en-US" dirty="0" err="1"/>
              <a:t>umur</a:t>
            </a:r>
            <a:r>
              <a:rPr lang="en-US" dirty="0"/>
              <a:t>, </a:t>
            </a:r>
            <a:r>
              <a:rPr lang="en-US" dirty="0" err="1"/>
              <a:t>pekerjaan</a:t>
            </a:r>
            <a:r>
              <a:rPr lang="en-US" dirty="0"/>
              <a:t>, </a:t>
            </a:r>
            <a:r>
              <a:rPr lang="en-US" dirty="0" err="1"/>
              <a:t>kesehatan</a:t>
            </a:r>
            <a:r>
              <a:rPr lang="en-US" dirty="0"/>
              <a:t>, </a:t>
            </a:r>
            <a:r>
              <a:rPr lang="en-US" dirty="0" err="1"/>
              <a:t>kekayaan</a:t>
            </a:r>
            <a:r>
              <a:rPr lang="en-US" dirty="0"/>
              <a:t> </a:t>
            </a:r>
            <a:r>
              <a:rPr lang="en-US" dirty="0" err="1"/>
              <a:t>dan</a:t>
            </a:r>
            <a:r>
              <a:rPr lang="en-US" dirty="0"/>
              <a:t> </a:t>
            </a:r>
            <a:r>
              <a:rPr lang="en-US" dirty="0" err="1"/>
              <a:t>lainnya</a:t>
            </a:r>
            <a:r>
              <a:rPr lang="en-US" dirty="0"/>
              <a:t>.</a:t>
            </a:r>
          </a:p>
          <a:p>
            <a:pPr indent="-274320">
              <a:defRPr/>
            </a:pPr>
            <a:r>
              <a:rPr lang="en-US" dirty="0" err="1"/>
              <a:t>Jangka</a:t>
            </a:r>
            <a:r>
              <a:rPr lang="en-US" dirty="0"/>
              <a:t> </a:t>
            </a:r>
            <a:r>
              <a:rPr lang="en-US" dirty="0" err="1"/>
              <a:t>waktu</a:t>
            </a:r>
            <a:r>
              <a:rPr lang="en-US" dirty="0"/>
              <a:t> </a:t>
            </a:r>
            <a:r>
              <a:rPr lang="en-US" dirty="0" err="1"/>
              <a:t>investasi</a:t>
            </a:r>
            <a:r>
              <a:rPr lang="en-US" dirty="0"/>
              <a:t>; </a:t>
            </a:r>
            <a:r>
              <a:rPr lang="en-US" dirty="0" err="1"/>
              <a:t>Berapa</a:t>
            </a:r>
            <a:r>
              <a:rPr lang="en-US" dirty="0"/>
              <a:t> lama investor </a:t>
            </a:r>
            <a:r>
              <a:rPr lang="en-US" dirty="0" err="1"/>
              <a:t>bersedia</a:t>
            </a:r>
            <a:r>
              <a:rPr lang="en-US" dirty="0"/>
              <a:t> </a:t>
            </a:r>
            <a:r>
              <a:rPr lang="en-US" dirty="0" err="1"/>
              <a:t>menanamkan</a:t>
            </a:r>
            <a:r>
              <a:rPr lang="en-US" dirty="0"/>
              <a:t> </a:t>
            </a:r>
            <a:r>
              <a:rPr lang="en-US" dirty="0" err="1"/>
              <a:t>dananya</a:t>
            </a:r>
            <a:r>
              <a:rPr lang="en-US" dirty="0"/>
              <a:t> di </a:t>
            </a:r>
            <a:r>
              <a:rPr lang="en-US" dirty="0" err="1"/>
              <a:t>Pasar</a:t>
            </a:r>
            <a:r>
              <a:rPr lang="en-US" dirty="0"/>
              <a:t> Modal.</a:t>
            </a:r>
          </a:p>
          <a:p>
            <a:pPr marL="68580" indent="0">
              <a:buNone/>
              <a:defRPr/>
            </a:pPr>
            <a:endParaRPr lang="en-US" b="1" dirty="0"/>
          </a:p>
        </p:txBody>
      </p:sp>
    </p:spTree>
    <p:extLst>
      <p:ext uri="{BB962C8B-B14F-4D97-AF65-F5344CB8AC3E}">
        <p14:creationId xmlns:p14="http://schemas.microsoft.com/office/powerpoint/2010/main" val="828690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6989" y="685800"/>
            <a:ext cx="7024687" cy="649288"/>
          </a:xfrm>
        </p:spPr>
        <p:txBody>
          <a:bodyPr rtlCol="0">
            <a:normAutofit fontScale="90000"/>
          </a:bodyPr>
          <a:lstStyle/>
          <a:p>
            <a:pPr>
              <a:defRPr/>
            </a:pPr>
            <a:r>
              <a:rPr lang="en-US" dirty="0" err="1" smtClean="0"/>
              <a:t>Lanjutan</a:t>
            </a:r>
            <a:r>
              <a:rPr lang="en-US" dirty="0" smtClean="0"/>
              <a:t>…</a:t>
            </a:r>
            <a:endParaRPr lang="en-US" dirty="0"/>
          </a:p>
        </p:txBody>
      </p:sp>
      <p:sp>
        <p:nvSpPr>
          <p:cNvPr id="3" name="Content Placeholder 2"/>
          <p:cNvSpPr>
            <a:spLocks noGrp="1"/>
          </p:cNvSpPr>
          <p:nvPr>
            <p:ph idx="1"/>
          </p:nvPr>
        </p:nvSpPr>
        <p:spPr>
          <a:xfrm>
            <a:off x="2566988" y="1295400"/>
            <a:ext cx="7186612" cy="5029200"/>
          </a:xfrm>
        </p:spPr>
        <p:txBody>
          <a:bodyPr rtlCol="0">
            <a:normAutofit fontScale="62500" lnSpcReduction="20000"/>
          </a:bodyPr>
          <a:lstStyle/>
          <a:p>
            <a:pPr marL="68580" indent="0">
              <a:buNone/>
              <a:defRPr/>
            </a:pPr>
            <a:r>
              <a:rPr lang="en-US" dirty="0" smtClean="0"/>
              <a:t>2. </a:t>
            </a:r>
            <a:r>
              <a:rPr lang="en-US" b="1" dirty="0" err="1"/>
              <a:t>Pilihlah</a:t>
            </a:r>
            <a:r>
              <a:rPr lang="en-US" b="1" dirty="0"/>
              <a:t> </a:t>
            </a:r>
            <a:r>
              <a:rPr lang="en-US" b="1" dirty="0" err="1"/>
              <a:t>instrumen</a:t>
            </a:r>
            <a:r>
              <a:rPr lang="en-US" b="1" dirty="0"/>
              <a:t> </a:t>
            </a:r>
            <a:r>
              <a:rPr lang="en-US" b="1" dirty="0" err="1"/>
              <a:t>Pasar</a:t>
            </a:r>
            <a:r>
              <a:rPr lang="en-US" b="1" dirty="0"/>
              <a:t> Modal yang paling </a:t>
            </a:r>
            <a:r>
              <a:rPr lang="en-US" b="1" dirty="0" err="1"/>
              <a:t>sesuai</a:t>
            </a:r>
            <a:r>
              <a:rPr lang="en-US" b="1" dirty="0"/>
              <a:t> </a:t>
            </a:r>
            <a:r>
              <a:rPr lang="en-US" b="1" dirty="0" err="1"/>
              <a:t>dengan</a:t>
            </a:r>
            <a:r>
              <a:rPr lang="en-US" b="1" dirty="0"/>
              <a:t> </a:t>
            </a:r>
            <a:r>
              <a:rPr lang="en-US" b="1" dirty="0" err="1"/>
              <a:t>strategi</a:t>
            </a:r>
            <a:r>
              <a:rPr lang="en-US" b="1" dirty="0"/>
              <a:t> </a:t>
            </a:r>
            <a:r>
              <a:rPr lang="en-US" b="1" dirty="0" err="1"/>
              <a:t>investasi</a:t>
            </a:r>
            <a:r>
              <a:rPr lang="en-US" b="1" dirty="0"/>
              <a:t> </a:t>
            </a:r>
            <a:r>
              <a:rPr lang="en-US" b="1" dirty="0" err="1"/>
              <a:t>secara</a:t>
            </a:r>
            <a:r>
              <a:rPr lang="en-US" b="1" dirty="0"/>
              <a:t> </a:t>
            </a:r>
            <a:r>
              <a:rPr lang="en-US" b="1" dirty="0" err="1"/>
              <a:t>keseluruhan</a:t>
            </a:r>
            <a:r>
              <a:rPr lang="en-US" b="1" dirty="0"/>
              <a:t>.</a:t>
            </a:r>
            <a:endParaRPr lang="en-US" dirty="0"/>
          </a:p>
          <a:p>
            <a:pPr marL="68580" indent="0">
              <a:buNone/>
              <a:defRPr/>
            </a:pPr>
            <a:r>
              <a:rPr lang="en-US" dirty="0" err="1" smtClean="0"/>
              <a:t>Setelah</a:t>
            </a:r>
            <a:r>
              <a:rPr lang="en-US" dirty="0"/>
              <a:t>, </a:t>
            </a:r>
            <a:r>
              <a:rPr lang="en-US" dirty="0" err="1"/>
              <a:t>efek-efek</a:t>
            </a:r>
            <a:r>
              <a:rPr lang="en-US" dirty="0"/>
              <a:t> </a:t>
            </a:r>
            <a:r>
              <a:rPr lang="en-US" dirty="0" err="1"/>
              <a:t>atau</a:t>
            </a:r>
            <a:r>
              <a:rPr lang="en-US" dirty="0"/>
              <a:t> </a:t>
            </a:r>
            <a:r>
              <a:rPr lang="en-US" dirty="0" err="1"/>
              <a:t>instrumen</a:t>
            </a:r>
            <a:r>
              <a:rPr lang="en-US" dirty="0"/>
              <a:t> yang paling </a:t>
            </a:r>
            <a:r>
              <a:rPr lang="en-US" dirty="0" err="1"/>
              <a:t>sesuai</a:t>
            </a:r>
            <a:r>
              <a:rPr lang="en-US" dirty="0"/>
              <a:t> </a:t>
            </a:r>
            <a:r>
              <a:rPr lang="en-US" dirty="0" err="1"/>
              <a:t>telah</a:t>
            </a:r>
            <a:r>
              <a:rPr lang="en-US" dirty="0"/>
              <a:t> </a:t>
            </a:r>
            <a:r>
              <a:rPr lang="en-US" dirty="0" err="1"/>
              <a:t>dipilih</a:t>
            </a:r>
            <a:r>
              <a:rPr lang="en-US" dirty="0"/>
              <a:t>, </a:t>
            </a:r>
            <a:r>
              <a:rPr lang="en-US" dirty="0" err="1"/>
              <a:t>maka</a:t>
            </a:r>
            <a:r>
              <a:rPr lang="en-US" dirty="0"/>
              <a:t> </a:t>
            </a:r>
            <a:r>
              <a:rPr lang="en-US" dirty="0" err="1"/>
              <a:t>langkah</a:t>
            </a:r>
            <a:r>
              <a:rPr lang="en-US" dirty="0"/>
              <a:t> </a:t>
            </a:r>
            <a:r>
              <a:rPr lang="en-US" dirty="0" err="1"/>
              <a:t>selanjutnya</a:t>
            </a:r>
            <a:r>
              <a:rPr lang="en-US" dirty="0"/>
              <a:t> </a:t>
            </a:r>
            <a:r>
              <a:rPr lang="en-US" dirty="0" err="1"/>
              <a:t>adalah</a:t>
            </a:r>
            <a:r>
              <a:rPr lang="en-US" dirty="0"/>
              <a:t> </a:t>
            </a:r>
            <a:r>
              <a:rPr lang="en-US" dirty="0" err="1"/>
              <a:t>mempelajari</a:t>
            </a:r>
            <a:r>
              <a:rPr lang="en-US" dirty="0"/>
              <a:t> </a:t>
            </a:r>
            <a:r>
              <a:rPr lang="en-US" dirty="0" err="1"/>
              <a:t>emiten</a:t>
            </a:r>
            <a:r>
              <a:rPr lang="en-US" dirty="0"/>
              <a:t> yang </a:t>
            </a:r>
            <a:r>
              <a:rPr lang="en-US" dirty="0" err="1"/>
              <a:t>menerbitkan</a:t>
            </a:r>
            <a:r>
              <a:rPr lang="en-US" dirty="0"/>
              <a:t> </a:t>
            </a:r>
            <a:r>
              <a:rPr lang="en-US" dirty="0" err="1"/>
              <a:t>efek</a:t>
            </a:r>
            <a:r>
              <a:rPr lang="en-US" dirty="0"/>
              <a:t> </a:t>
            </a:r>
            <a:r>
              <a:rPr lang="en-US" dirty="0" err="1"/>
              <a:t>tersebut</a:t>
            </a:r>
            <a:r>
              <a:rPr lang="en-US" dirty="0"/>
              <a:t>. Investor </a:t>
            </a:r>
            <a:r>
              <a:rPr lang="en-US" dirty="0" err="1"/>
              <a:t>dapat</a:t>
            </a:r>
            <a:r>
              <a:rPr lang="en-US" dirty="0"/>
              <a:t> </a:t>
            </a:r>
            <a:r>
              <a:rPr lang="en-US" dirty="0" err="1"/>
              <a:t>memulainya</a:t>
            </a:r>
            <a:r>
              <a:rPr lang="en-US" dirty="0"/>
              <a:t> </a:t>
            </a:r>
            <a:r>
              <a:rPr lang="en-US" dirty="0" err="1"/>
              <a:t>dengan</a:t>
            </a:r>
            <a:r>
              <a:rPr lang="en-US" dirty="0"/>
              <a:t> </a:t>
            </a:r>
            <a:r>
              <a:rPr lang="en-US" dirty="0" err="1"/>
              <a:t>jalan</a:t>
            </a:r>
            <a:r>
              <a:rPr lang="en-US" dirty="0"/>
              <a:t> </a:t>
            </a:r>
            <a:r>
              <a:rPr lang="en-US" dirty="0" err="1"/>
              <a:t>mempelajari</a:t>
            </a:r>
            <a:r>
              <a:rPr lang="en-US" dirty="0"/>
              <a:t> </a:t>
            </a:r>
            <a:r>
              <a:rPr lang="en-US" dirty="0" err="1"/>
              <a:t>prospektus</a:t>
            </a:r>
            <a:r>
              <a:rPr lang="en-US" dirty="0"/>
              <a:t>, yang </a:t>
            </a:r>
            <a:r>
              <a:rPr lang="en-US" dirty="0" err="1"/>
              <a:t>berisikan</a:t>
            </a:r>
            <a:r>
              <a:rPr lang="en-US" dirty="0"/>
              <a:t> </a:t>
            </a:r>
            <a:r>
              <a:rPr lang="en-US" dirty="0" err="1"/>
              <a:t>antara</a:t>
            </a:r>
            <a:r>
              <a:rPr lang="en-US" dirty="0"/>
              <a:t> lain:</a:t>
            </a:r>
          </a:p>
          <a:p>
            <a:pPr indent="-274320">
              <a:defRPr/>
            </a:pPr>
            <a:r>
              <a:rPr lang="en-US" dirty="0" err="1"/>
              <a:t>Jenis</a:t>
            </a:r>
            <a:r>
              <a:rPr lang="en-US" dirty="0"/>
              <a:t> </a:t>
            </a:r>
            <a:r>
              <a:rPr lang="en-US" dirty="0" err="1"/>
              <a:t>usaha</a:t>
            </a:r>
            <a:r>
              <a:rPr lang="en-US" dirty="0"/>
              <a:t> </a:t>
            </a:r>
            <a:r>
              <a:rPr lang="en-US" dirty="0" err="1"/>
              <a:t>dan</a:t>
            </a:r>
            <a:r>
              <a:rPr lang="en-US" dirty="0"/>
              <a:t> </a:t>
            </a:r>
            <a:r>
              <a:rPr lang="en-US" dirty="0" err="1"/>
              <a:t>juga</a:t>
            </a:r>
            <a:r>
              <a:rPr lang="en-US" dirty="0"/>
              <a:t> </a:t>
            </a:r>
            <a:r>
              <a:rPr lang="en-US" dirty="0" err="1"/>
              <a:t>riwayat</a:t>
            </a:r>
            <a:r>
              <a:rPr lang="en-US" dirty="0"/>
              <a:t> </a:t>
            </a:r>
            <a:r>
              <a:rPr lang="en-US" dirty="0" err="1"/>
              <a:t>emiten</a:t>
            </a:r>
            <a:r>
              <a:rPr lang="en-US" dirty="0"/>
              <a:t>.</a:t>
            </a:r>
          </a:p>
          <a:p>
            <a:pPr indent="-274320">
              <a:defRPr/>
            </a:pPr>
            <a:r>
              <a:rPr lang="en-US" dirty="0" err="1"/>
              <a:t>Jumlah</a:t>
            </a:r>
            <a:r>
              <a:rPr lang="en-US" dirty="0"/>
              <a:t> </a:t>
            </a:r>
            <a:r>
              <a:rPr lang="en-US" dirty="0" err="1"/>
              <a:t>Saham</a:t>
            </a:r>
            <a:r>
              <a:rPr lang="en-US" dirty="0"/>
              <a:t> </a:t>
            </a:r>
            <a:r>
              <a:rPr lang="en-US" dirty="0" err="1"/>
              <a:t>atau</a:t>
            </a:r>
            <a:r>
              <a:rPr lang="en-US" dirty="0"/>
              <a:t> </a:t>
            </a:r>
            <a:r>
              <a:rPr lang="en-US" dirty="0" err="1"/>
              <a:t>Obligasi</a:t>
            </a:r>
            <a:r>
              <a:rPr lang="en-US" dirty="0"/>
              <a:t> yang </a:t>
            </a:r>
            <a:r>
              <a:rPr lang="en-US" dirty="0" err="1"/>
              <a:t>ditawarkan</a:t>
            </a:r>
            <a:r>
              <a:rPr lang="en-US" dirty="0"/>
              <a:t> </a:t>
            </a:r>
            <a:r>
              <a:rPr lang="en-US" dirty="0" err="1"/>
              <a:t>ke</a:t>
            </a:r>
            <a:r>
              <a:rPr lang="en-US" dirty="0"/>
              <a:t> </a:t>
            </a:r>
            <a:r>
              <a:rPr lang="en-US" dirty="0" err="1"/>
              <a:t>publik</a:t>
            </a:r>
            <a:r>
              <a:rPr lang="en-US" dirty="0"/>
              <a:t>, </a:t>
            </a:r>
            <a:r>
              <a:rPr lang="en-US" dirty="0" err="1"/>
              <a:t>serta</a:t>
            </a:r>
            <a:r>
              <a:rPr lang="en-US" dirty="0"/>
              <a:t> </a:t>
            </a:r>
            <a:r>
              <a:rPr lang="en-US" dirty="0" err="1"/>
              <a:t>harga</a:t>
            </a:r>
            <a:r>
              <a:rPr lang="en-US" dirty="0"/>
              <a:t> </a:t>
            </a:r>
            <a:r>
              <a:rPr lang="en-US" dirty="0" err="1"/>
              <a:t>penawaran</a:t>
            </a:r>
            <a:r>
              <a:rPr lang="en-US" dirty="0"/>
              <a:t>.</a:t>
            </a:r>
          </a:p>
          <a:p>
            <a:pPr indent="-274320">
              <a:defRPr/>
            </a:pPr>
            <a:r>
              <a:rPr lang="en-US" dirty="0" err="1"/>
              <a:t>Tujuan</a:t>
            </a:r>
            <a:r>
              <a:rPr lang="en-US" dirty="0"/>
              <a:t> </a:t>
            </a:r>
            <a:r>
              <a:rPr lang="en-US" dirty="0" err="1"/>
              <a:t>dari</a:t>
            </a:r>
            <a:r>
              <a:rPr lang="en-US" dirty="0"/>
              <a:t> </a:t>
            </a:r>
            <a:r>
              <a:rPr lang="en-US" dirty="0" err="1"/>
              <a:t>Penawaran</a:t>
            </a:r>
            <a:r>
              <a:rPr lang="en-US" dirty="0"/>
              <a:t> </a:t>
            </a:r>
            <a:r>
              <a:rPr lang="en-US" dirty="0" err="1"/>
              <a:t>Perdana</a:t>
            </a:r>
            <a:r>
              <a:rPr lang="en-US" dirty="0"/>
              <a:t>.</a:t>
            </a:r>
          </a:p>
          <a:p>
            <a:pPr indent="-274320">
              <a:defRPr/>
            </a:pPr>
            <a:r>
              <a:rPr lang="en-US" dirty="0" err="1"/>
              <a:t>Prospek</a:t>
            </a:r>
            <a:r>
              <a:rPr lang="en-US" dirty="0"/>
              <a:t> </a:t>
            </a:r>
            <a:r>
              <a:rPr lang="en-US" dirty="0" err="1"/>
              <a:t>usaha</a:t>
            </a:r>
            <a:r>
              <a:rPr lang="en-US" dirty="0"/>
              <a:t> </a:t>
            </a:r>
            <a:r>
              <a:rPr lang="en-US" dirty="0" err="1"/>
              <a:t>si</a:t>
            </a:r>
            <a:r>
              <a:rPr lang="en-US" dirty="0"/>
              <a:t> </a:t>
            </a:r>
            <a:r>
              <a:rPr lang="en-US" dirty="0" err="1"/>
              <a:t>emiten</a:t>
            </a:r>
            <a:r>
              <a:rPr lang="en-US" dirty="0"/>
              <a:t> </a:t>
            </a:r>
            <a:r>
              <a:rPr lang="en-US" dirty="0" err="1"/>
              <a:t>beserta</a:t>
            </a:r>
            <a:r>
              <a:rPr lang="en-US" dirty="0"/>
              <a:t> </a:t>
            </a:r>
            <a:r>
              <a:rPr lang="en-US" dirty="0" err="1"/>
              <a:t>risiko-risiko</a:t>
            </a:r>
            <a:r>
              <a:rPr lang="en-US" dirty="0"/>
              <a:t> </a:t>
            </a:r>
            <a:r>
              <a:rPr lang="en-US" dirty="0" err="1"/>
              <a:t>usaha</a:t>
            </a:r>
            <a:r>
              <a:rPr lang="en-US" dirty="0"/>
              <a:t> yang </a:t>
            </a:r>
            <a:r>
              <a:rPr lang="en-US" dirty="0" err="1"/>
              <a:t>mungkin</a:t>
            </a:r>
            <a:r>
              <a:rPr lang="en-US" dirty="0"/>
              <a:t> </a:t>
            </a:r>
            <a:r>
              <a:rPr lang="en-US" dirty="0" err="1"/>
              <a:t>terjadi</a:t>
            </a:r>
            <a:r>
              <a:rPr lang="en-US" dirty="0"/>
              <a:t> di </a:t>
            </a:r>
            <a:r>
              <a:rPr lang="en-US" dirty="0" err="1"/>
              <a:t>masa</a:t>
            </a:r>
            <a:r>
              <a:rPr lang="en-US" dirty="0"/>
              <a:t> </a:t>
            </a:r>
            <a:r>
              <a:rPr lang="en-US" dirty="0" err="1"/>
              <a:t>depan</a:t>
            </a:r>
            <a:r>
              <a:rPr lang="en-US" dirty="0"/>
              <a:t>.</a:t>
            </a:r>
          </a:p>
          <a:p>
            <a:pPr indent="-274320">
              <a:defRPr/>
            </a:pPr>
            <a:r>
              <a:rPr lang="en-US" dirty="0" err="1"/>
              <a:t>Kebijakan</a:t>
            </a:r>
            <a:r>
              <a:rPr lang="en-US" dirty="0"/>
              <a:t> </a:t>
            </a:r>
            <a:r>
              <a:rPr lang="en-US" dirty="0" err="1"/>
              <a:t>pembayaran</a:t>
            </a:r>
            <a:r>
              <a:rPr lang="en-US" dirty="0"/>
              <a:t> </a:t>
            </a:r>
            <a:r>
              <a:rPr lang="en-US" dirty="0" err="1"/>
              <a:t>bunga</a:t>
            </a:r>
            <a:r>
              <a:rPr lang="en-US" dirty="0"/>
              <a:t> </a:t>
            </a:r>
            <a:r>
              <a:rPr lang="en-US" dirty="0" err="1"/>
              <a:t>surat</a:t>
            </a:r>
            <a:r>
              <a:rPr lang="en-US" dirty="0"/>
              <a:t> </a:t>
            </a:r>
            <a:r>
              <a:rPr lang="en-US" dirty="0" err="1"/>
              <a:t>utang</a:t>
            </a:r>
            <a:r>
              <a:rPr lang="en-US" dirty="0"/>
              <a:t> </a:t>
            </a:r>
            <a:r>
              <a:rPr lang="en-US" dirty="0" err="1"/>
              <a:t>dan</a:t>
            </a:r>
            <a:r>
              <a:rPr lang="en-US" dirty="0"/>
              <a:t> </a:t>
            </a:r>
            <a:r>
              <a:rPr lang="en-US" dirty="0" err="1"/>
              <a:t>jugakebijakan</a:t>
            </a:r>
            <a:r>
              <a:rPr lang="en-US" dirty="0"/>
              <a:t> </a:t>
            </a:r>
            <a:r>
              <a:rPr lang="en-US" dirty="0" err="1"/>
              <a:t>pembagian</a:t>
            </a:r>
            <a:r>
              <a:rPr lang="en-US" dirty="0"/>
              <a:t> </a:t>
            </a:r>
            <a:r>
              <a:rPr lang="en-US" dirty="0" err="1"/>
              <a:t>dividen</a:t>
            </a:r>
            <a:endParaRPr lang="en-US" dirty="0"/>
          </a:p>
          <a:p>
            <a:pPr indent="-274320">
              <a:defRPr/>
            </a:pPr>
            <a:r>
              <a:rPr lang="en-US" dirty="0" err="1"/>
              <a:t>Kinerja</a:t>
            </a:r>
            <a:r>
              <a:rPr lang="en-US" dirty="0"/>
              <a:t> </a:t>
            </a:r>
            <a:r>
              <a:rPr lang="en-US" dirty="0" err="1"/>
              <a:t>keuangan</a:t>
            </a:r>
            <a:r>
              <a:rPr lang="en-US" dirty="0"/>
              <a:t> </a:t>
            </a:r>
            <a:r>
              <a:rPr lang="en-US" dirty="0" err="1"/>
              <a:t>secara</a:t>
            </a:r>
            <a:r>
              <a:rPr lang="en-US" dirty="0"/>
              <a:t> </a:t>
            </a:r>
            <a:r>
              <a:rPr lang="en-US" dirty="0" err="1"/>
              <a:t>historis</a:t>
            </a:r>
            <a:endParaRPr lang="en-US" dirty="0"/>
          </a:p>
          <a:p>
            <a:pPr indent="-274320">
              <a:defRPr/>
            </a:pPr>
            <a:r>
              <a:rPr lang="en-US" dirty="0" err="1"/>
              <a:t>Agen</a:t>
            </a:r>
            <a:r>
              <a:rPr lang="en-US" dirty="0"/>
              <a:t> </a:t>
            </a:r>
            <a:r>
              <a:rPr lang="en-US" dirty="0" err="1"/>
              <a:t>Penjualan</a:t>
            </a:r>
            <a:r>
              <a:rPr lang="en-US" dirty="0"/>
              <a:t> yang </a:t>
            </a:r>
            <a:r>
              <a:rPr lang="en-US" dirty="0" err="1"/>
              <a:t>berpartisipasi</a:t>
            </a:r>
            <a:r>
              <a:rPr lang="en-US" dirty="0"/>
              <a:t> </a:t>
            </a:r>
            <a:r>
              <a:rPr lang="en-US" dirty="0" err="1"/>
              <a:t>dalam</a:t>
            </a:r>
            <a:r>
              <a:rPr lang="en-US" dirty="0"/>
              <a:t> proses </a:t>
            </a:r>
            <a:r>
              <a:rPr lang="en-US" dirty="0" err="1"/>
              <a:t>penawaran</a:t>
            </a:r>
            <a:r>
              <a:rPr lang="en-US" dirty="0"/>
              <a:t> </a:t>
            </a:r>
            <a:r>
              <a:rPr lang="en-US" dirty="0" err="1"/>
              <a:t>perdana</a:t>
            </a:r>
            <a:endParaRPr lang="en-US" dirty="0"/>
          </a:p>
          <a:p>
            <a:pPr indent="-274320">
              <a:defRPr/>
            </a:pPr>
            <a:r>
              <a:rPr lang="en-US" dirty="0" err="1"/>
              <a:t>Jadwal</a:t>
            </a:r>
            <a:r>
              <a:rPr lang="en-US" dirty="0"/>
              <a:t> </a:t>
            </a:r>
            <a:r>
              <a:rPr lang="en-US" dirty="0" err="1"/>
              <a:t>pelaksanaan</a:t>
            </a:r>
            <a:r>
              <a:rPr lang="en-US" dirty="0"/>
              <a:t> </a:t>
            </a:r>
            <a:r>
              <a:rPr lang="en-US" dirty="0" err="1"/>
              <a:t>penawaran</a:t>
            </a:r>
            <a:r>
              <a:rPr lang="en-US" dirty="0"/>
              <a:t> </a:t>
            </a:r>
            <a:r>
              <a:rPr lang="en-US" dirty="0" err="1"/>
              <a:t>perdana</a:t>
            </a:r>
            <a:r>
              <a:rPr lang="en-US" dirty="0"/>
              <a:t> </a:t>
            </a:r>
          </a:p>
          <a:p>
            <a:pPr marL="68580" indent="0">
              <a:buNone/>
              <a:defRPr/>
            </a:pPr>
            <a:endParaRPr lang="en-US" dirty="0"/>
          </a:p>
        </p:txBody>
      </p:sp>
    </p:spTree>
    <p:extLst>
      <p:ext uri="{BB962C8B-B14F-4D97-AF65-F5344CB8AC3E}">
        <p14:creationId xmlns:p14="http://schemas.microsoft.com/office/powerpoint/2010/main" val="2083171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1111</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 2</vt:lpstr>
      <vt:lpstr>Office Theme</vt:lpstr>
      <vt:lpstr>PowerPoint Presentation</vt:lpstr>
      <vt:lpstr>2. Obligasi dan obligasi konversi</vt:lpstr>
      <vt:lpstr>Obligasi Konversi</vt:lpstr>
      <vt:lpstr>Derivatif</vt:lpstr>
      <vt:lpstr>Ada 2 jenis pasar modal:</vt:lpstr>
      <vt:lpstr>Cara berinvestasi di pasar Modal</vt:lpstr>
      <vt:lpstr>Untuk transaksi Saham: 1. Transaksi diawali dengan memberikan perintah jual dan/atau perintah beli ke Perusahaan Efek. Perintah tersebut dapat diberikan lewat telepon atau perintah secara tertulis. Perintah tersebut harus berisikan nama saham, jumlah yang akan dijual dan/atau dibeli, serta berapa harga jual dan/atau harga beli yang diinginkan. 2. Perintah tersebut selanjutnya akan diverifikasi oleh Perusahaan Efek bersangkutan. 3. Selanjutnya, perintah tersebut dimasukkan ke dalam sistemperdagangan di Bursa Efek. 4. Semua perintah jual dan/atau perintah beli dari seluruh Perusahaan Efek akan dikumpulkan di Bursa Efek dalam sistem yang disebut JATS.   Untuk transaksi Obligasi: 1. Transaksi dimulai dengan penempatan kuotasi di system perdagangan di BES yang disebut OTC-FIS, sehingga semua kuotasi yang masuk ke dalam sistem dapat dilihat secara langsung (real time) oleh pelaku pasar lainnya. 2. Melalui OTC-FIS, partisipan dapat melihat kuotasi yang paling menarik bagi dirinya. 3. Kemudian, partisipan yang tertarik untuk membeli/menjual dapat menghubungi partisipan yang akan menjual/membeli untuk negosiasi lebih lanjut.</vt:lpstr>
      <vt:lpstr>Cara memilih instrumen pasar modal</vt:lpstr>
      <vt:lpstr>Lanjutan…</vt:lpstr>
      <vt:lpstr>Lanjutan…</vt:lpstr>
      <vt:lpstr>Lanjutan…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2020-01-29T10:00:51Z</dcterms:created>
  <dcterms:modified xsi:type="dcterms:W3CDTF">2020-01-29T10:01:10Z</dcterms:modified>
</cp:coreProperties>
</file>