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8A4F20-96BB-43E8-A860-E15B066A3C4B}" type="datetimeFigureOut">
              <a:rPr lang="id-ID" smtClean="0"/>
              <a:t>29/01/2020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2D721F-E247-465C-85F0-8DB7E99C066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85814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42379527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15264212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9615824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6511811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15758703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18549868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37115763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32252731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40683858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11241138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4186544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61" tIns="45125" rIns="91861" bIns="45125"/>
          <a:lstStyle/>
          <a:p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2357458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7976129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18881946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17811429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15707828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11659631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5066120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22911763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12662362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 smtClean="0"/>
              <a:t>p. 447 When to Go Long-Term</a:t>
            </a:r>
          </a:p>
          <a:p>
            <a:r>
              <a:rPr lang="en-US" smtClean="0"/>
              <a:t>Q: Based on this story, what is a good general rule to use in choosing between short-term and long-term financing?</a:t>
            </a:r>
          </a:p>
          <a:p>
            <a:r>
              <a:rPr lang="en-US" smtClean="0"/>
              <a:t>A: </a:t>
            </a:r>
            <a:r>
              <a:rPr lang="en-US" i="1" smtClean="0"/>
              <a:t>In general, it is best to finance short-term assets with current liabilities and long-term assets with non-current liabilities, in order to reduce the likelihood of a liquidity crunch such as this.</a:t>
            </a:r>
            <a:endParaRPr lang="en-US" smtClean="0"/>
          </a:p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07707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5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1686299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420688" y="703263"/>
            <a:ext cx="6167437" cy="3470275"/>
          </a:xfrm>
          <a:ln/>
        </p:spPr>
      </p:sp>
      <p:sp>
        <p:nvSpPr>
          <p:cNvPr id="97283" name="Rectangle 5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3642719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32416430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41089590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14602668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34383447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1965343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B8769-3B50-4D31-B500-034EDC7278A4}" type="datetimeFigureOut">
              <a:rPr lang="id-ID" smtClean="0"/>
              <a:t>29/01/2020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0ED48-A10A-4E8B-B9FC-DD4E153F92C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83400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B8769-3B50-4D31-B500-034EDC7278A4}" type="datetimeFigureOut">
              <a:rPr lang="id-ID" smtClean="0"/>
              <a:t>29/01/2020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0ED48-A10A-4E8B-B9FC-DD4E153F92C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65597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B8769-3B50-4D31-B500-034EDC7278A4}" type="datetimeFigureOut">
              <a:rPr lang="id-ID" smtClean="0"/>
              <a:t>29/01/2020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0ED48-A10A-4E8B-B9FC-DD4E153F92C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62682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B8769-3B50-4D31-B500-034EDC7278A4}" type="datetimeFigureOut">
              <a:rPr lang="id-ID" smtClean="0"/>
              <a:t>29/01/2020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0ED48-A10A-4E8B-B9FC-DD4E153F92C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11605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B8769-3B50-4D31-B500-034EDC7278A4}" type="datetimeFigureOut">
              <a:rPr lang="id-ID" smtClean="0"/>
              <a:t>29/01/2020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0ED48-A10A-4E8B-B9FC-DD4E153F92C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12760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B8769-3B50-4D31-B500-034EDC7278A4}" type="datetimeFigureOut">
              <a:rPr lang="id-ID" smtClean="0"/>
              <a:t>29/01/2020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0ED48-A10A-4E8B-B9FC-DD4E153F92C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71637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B8769-3B50-4D31-B500-034EDC7278A4}" type="datetimeFigureOut">
              <a:rPr lang="id-ID" smtClean="0"/>
              <a:t>29/01/2020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0ED48-A10A-4E8B-B9FC-DD4E153F92C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47830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B8769-3B50-4D31-B500-034EDC7278A4}" type="datetimeFigureOut">
              <a:rPr lang="id-ID" smtClean="0"/>
              <a:t>29/01/2020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0ED48-A10A-4E8B-B9FC-DD4E153F92C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48702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B8769-3B50-4D31-B500-034EDC7278A4}" type="datetimeFigureOut">
              <a:rPr lang="id-ID" smtClean="0"/>
              <a:t>29/01/2020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0ED48-A10A-4E8B-B9FC-DD4E153F92C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08854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B8769-3B50-4D31-B500-034EDC7278A4}" type="datetimeFigureOut">
              <a:rPr lang="id-ID" smtClean="0"/>
              <a:t>29/01/2020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0ED48-A10A-4E8B-B9FC-DD4E153F92C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18324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B8769-3B50-4D31-B500-034EDC7278A4}" type="datetimeFigureOut">
              <a:rPr lang="id-ID" smtClean="0"/>
              <a:t>29/01/2020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0ED48-A10A-4E8B-B9FC-DD4E153F92C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84958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B8769-3B50-4D31-B500-034EDC7278A4}" type="datetimeFigureOut">
              <a:rPr lang="id-ID" smtClean="0"/>
              <a:t>29/01/2020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0ED48-A10A-4E8B-B9FC-DD4E153F92C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88498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92666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133600" y="1431925"/>
            <a:ext cx="8077200" cy="1429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200" b="1">
                <a:solidFill>
                  <a:srgbClr val="800000"/>
                </a:solidFill>
                <a:latin typeface="Arial" panose="020B0604020202020204" pitchFamily="34" charset="0"/>
              </a:rPr>
              <a:t>Illustration:</a:t>
            </a:r>
            <a:r>
              <a:rPr lang="en-US" sz="2200">
                <a:latin typeface="Arial" panose="020B0604020202020204" pitchFamily="34" charset="0"/>
              </a:rPr>
              <a:t>  On March 1, 2011, Cole Williams borrows $100,000 from First National Bank on a 4-month, 12% note.</a:t>
            </a:r>
          </a:p>
          <a:p>
            <a:pPr>
              <a:lnSpc>
                <a:spcPct val="120000"/>
              </a:lnSpc>
              <a:spcBef>
                <a:spcPct val="35000"/>
              </a:spcBef>
            </a:pPr>
            <a:r>
              <a:rPr lang="en-US" sz="2200">
                <a:solidFill>
                  <a:srgbClr val="000000"/>
                </a:solidFill>
                <a:latin typeface="Arial" panose="020B0604020202020204" pitchFamily="34" charset="0"/>
              </a:rPr>
              <a:t>a)	Prepare the entry on March 1.</a:t>
            </a:r>
          </a:p>
        </p:txBody>
      </p:sp>
      <p:sp>
        <p:nvSpPr>
          <p:cNvPr id="424965" name="Text Box 5"/>
          <p:cNvSpPr txBox="1">
            <a:spLocks noChangeArrowheads="1"/>
          </p:cNvSpPr>
          <p:nvPr/>
        </p:nvSpPr>
        <p:spPr bwMode="auto">
          <a:xfrm>
            <a:off x="3124200" y="3382964"/>
            <a:ext cx="69342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>
              <a:tabLst>
                <a:tab pos="6691313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6691313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6691313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6691313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6691313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91313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91313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91313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91313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Notes payable	100,000</a:t>
            </a:r>
          </a:p>
        </p:txBody>
      </p:sp>
      <p:sp>
        <p:nvSpPr>
          <p:cNvPr id="424966" name="Text Box 6"/>
          <p:cNvSpPr txBox="1">
            <a:spLocks noChangeArrowheads="1"/>
          </p:cNvSpPr>
          <p:nvPr/>
        </p:nvSpPr>
        <p:spPr bwMode="auto">
          <a:xfrm>
            <a:off x="3124200" y="2924175"/>
            <a:ext cx="69342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52641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52641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52641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52641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52641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2641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2641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2641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2641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Cash	100,000</a:t>
            </a:r>
          </a:p>
        </p:txBody>
      </p:sp>
      <p:sp>
        <p:nvSpPr>
          <p:cNvPr id="424968" name="Text Box 8"/>
          <p:cNvSpPr txBox="1">
            <a:spLocks noChangeArrowheads="1"/>
          </p:cNvSpPr>
          <p:nvPr/>
        </p:nvSpPr>
        <p:spPr bwMode="auto">
          <a:xfrm>
            <a:off x="3124200" y="5640389"/>
            <a:ext cx="69342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>
              <a:tabLst>
                <a:tab pos="6691313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6691313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6691313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6691313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6691313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91313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91313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91313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91313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Interest payable	4,000</a:t>
            </a:r>
          </a:p>
        </p:txBody>
      </p:sp>
      <p:sp>
        <p:nvSpPr>
          <p:cNvPr id="424969" name="Text Box 9"/>
          <p:cNvSpPr txBox="1">
            <a:spLocks noChangeArrowheads="1"/>
          </p:cNvSpPr>
          <p:nvPr/>
        </p:nvSpPr>
        <p:spPr bwMode="auto">
          <a:xfrm>
            <a:off x="3124200" y="5181600"/>
            <a:ext cx="69342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52641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52641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52641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52641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52641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2641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2641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2641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2641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Interest expense	4,000</a:t>
            </a:r>
          </a:p>
        </p:txBody>
      </p:sp>
      <p:sp>
        <p:nvSpPr>
          <p:cNvPr id="424971" name="Text Box 11"/>
          <p:cNvSpPr txBox="1">
            <a:spLocks noChangeArrowheads="1"/>
          </p:cNvSpPr>
          <p:nvPr/>
        </p:nvSpPr>
        <p:spPr bwMode="auto">
          <a:xfrm>
            <a:off x="2590800" y="4572001"/>
            <a:ext cx="510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6691313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6691313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6691313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6691313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6691313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91313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91313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91313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91313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$100,000 x 12% x 4/12 = $4,000</a:t>
            </a:r>
          </a:p>
        </p:txBody>
      </p:sp>
      <p:sp>
        <p:nvSpPr>
          <p:cNvPr id="10248" name="Text Box 12"/>
          <p:cNvSpPr txBox="1">
            <a:spLocks noChangeArrowheads="1"/>
          </p:cNvSpPr>
          <p:nvPr/>
        </p:nvSpPr>
        <p:spPr bwMode="auto">
          <a:xfrm>
            <a:off x="2133600" y="4038600"/>
            <a:ext cx="80772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>
                <a:solidFill>
                  <a:srgbClr val="000000"/>
                </a:solidFill>
                <a:latin typeface="Arial" panose="020B0604020202020204" pitchFamily="34" charset="0"/>
              </a:rPr>
              <a:t>b)	Prepare the adjusting entry on June 30. </a:t>
            </a:r>
          </a:p>
        </p:txBody>
      </p:sp>
      <p:sp>
        <p:nvSpPr>
          <p:cNvPr id="424973" name="Text Box 13"/>
          <p:cNvSpPr txBox="1">
            <a:spLocks noChangeArrowheads="1"/>
          </p:cNvSpPr>
          <p:nvPr/>
        </p:nvSpPr>
        <p:spPr bwMode="auto">
          <a:xfrm>
            <a:off x="4876800" y="6369050"/>
            <a:ext cx="5638800" cy="33655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92150" indent="-692150" algn="r">
              <a:spcBef>
                <a:spcPct val="50000"/>
              </a:spcBef>
              <a:defRPr/>
            </a:pPr>
            <a:r>
              <a:rPr lang="en-US" sz="1600" b="1" i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SO 2  Describe the accounting for notes payable.</a:t>
            </a:r>
          </a:p>
        </p:txBody>
      </p:sp>
      <p:sp>
        <p:nvSpPr>
          <p:cNvPr id="368643" name="Rectangle 3"/>
          <p:cNvSpPr>
            <a:spLocks noChangeArrowheads="1"/>
          </p:cNvSpPr>
          <p:nvPr/>
        </p:nvSpPr>
        <p:spPr bwMode="auto">
          <a:xfrm>
            <a:off x="1981200" y="457200"/>
            <a:ext cx="8229600" cy="560388"/>
          </a:xfrm>
          <a:prstGeom prst="rect">
            <a:avLst/>
          </a:prstGeom>
          <a:solidFill>
            <a:srgbClr val="99000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8" tIns="44450" rIns="90488" bIns="44450"/>
          <a:lstStyle/>
          <a:p>
            <a:pPr marL="52388">
              <a:defRPr/>
            </a:pPr>
            <a:r>
              <a:rPr lang="en-US" sz="30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What is a Current Liability?</a:t>
            </a:r>
          </a:p>
        </p:txBody>
      </p:sp>
    </p:spTree>
    <p:extLst>
      <p:ext uri="{BB962C8B-B14F-4D97-AF65-F5344CB8AC3E}">
        <p14:creationId xmlns:p14="http://schemas.microsoft.com/office/powerpoint/2010/main" val="3633063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4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4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4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4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4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4965" grpId="0" autoUpdateAnimBg="0"/>
      <p:bldP spid="424966" grpId="0" autoUpdateAnimBg="0"/>
      <p:bldP spid="424968" grpId="0" autoUpdateAnimBg="0"/>
      <p:bldP spid="424969" grpId="0" autoUpdateAnimBg="0"/>
      <p:bldP spid="424971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2133600" y="1431925"/>
            <a:ext cx="8077200" cy="1429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200" b="1">
                <a:solidFill>
                  <a:srgbClr val="800000"/>
                </a:solidFill>
                <a:latin typeface="Arial" panose="020B0604020202020204" pitchFamily="34" charset="0"/>
              </a:rPr>
              <a:t>Illustration:</a:t>
            </a:r>
            <a:r>
              <a:rPr lang="en-US" sz="2200">
                <a:latin typeface="Arial" panose="020B0604020202020204" pitchFamily="34" charset="0"/>
              </a:rPr>
              <a:t>  On March 1, 2011, Cole Williams borrows $100,000 from First National Bank on a 4-month, 12% note.</a:t>
            </a:r>
          </a:p>
          <a:p>
            <a:pPr>
              <a:lnSpc>
                <a:spcPct val="120000"/>
              </a:lnSpc>
              <a:spcBef>
                <a:spcPct val="35000"/>
              </a:spcBef>
            </a:pPr>
            <a:r>
              <a:rPr lang="en-US" sz="2200">
                <a:latin typeface="Arial" panose="020B0604020202020204" pitchFamily="34" charset="0"/>
              </a:rPr>
              <a:t>c) 	Prepare the entry at maturity (July 1). </a:t>
            </a:r>
          </a:p>
        </p:txBody>
      </p:sp>
      <p:sp>
        <p:nvSpPr>
          <p:cNvPr id="425989" name="Text Box 5"/>
          <p:cNvSpPr txBox="1">
            <a:spLocks noChangeArrowheads="1"/>
          </p:cNvSpPr>
          <p:nvPr/>
        </p:nvSpPr>
        <p:spPr bwMode="auto">
          <a:xfrm>
            <a:off x="3048000" y="3565525"/>
            <a:ext cx="69342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52641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52641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52641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52641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52641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2641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2641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2641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2641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Interest payable	4,000</a:t>
            </a:r>
          </a:p>
        </p:txBody>
      </p:sp>
      <p:sp>
        <p:nvSpPr>
          <p:cNvPr id="425990" name="Text Box 6"/>
          <p:cNvSpPr txBox="1">
            <a:spLocks noChangeArrowheads="1"/>
          </p:cNvSpPr>
          <p:nvPr/>
        </p:nvSpPr>
        <p:spPr bwMode="auto">
          <a:xfrm>
            <a:off x="3048000" y="3078164"/>
            <a:ext cx="69342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52641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52641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52641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52641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52641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2641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2641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2641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2641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Notes payable	100,000</a:t>
            </a:r>
          </a:p>
        </p:txBody>
      </p:sp>
      <p:sp>
        <p:nvSpPr>
          <p:cNvPr id="425996" name="Text Box 12"/>
          <p:cNvSpPr txBox="1">
            <a:spLocks noChangeArrowheads="1"/>
          </p:cNvSpPr>
          <p:nvPr/>
        </p:nvSpPr>
        <p:spPr bwMode="auto">
          <a:xfrm>
            <a:off x="3048000" y="4068764"/>
            <a:ext cx="69342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>
              <a:tabLst>
                <a:tab pos="6691313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6691313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6691313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6691313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6691313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91313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91313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91313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91313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Cash	104,000</a:t>
            </a:r>
          </a:p>
        </p:txBody>
      </p:sp>
      <p:sp>
        <p:nvSpPr>
          <p:cNvPr id="425998" name="Text Box 14"/>
          <p:cNvSpPr txBox="1">
            <a:spLocks noChangeArrowheads="1"/>
          </p:cNvSpPr>
          <p:nvPr/>
        </p:nvSpPr>
        <p:spPr bwMode="auto">
          <a:xfrm>
            <a:off x="4876800" y="6369050"/>
            <a:ext cx="5638800" cy="33655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92150" indent="-692150" algn="r">
              <a:spcBef>
                <a:spcPct val="50000"/>
              </a:spcBef>
              <a:defRPr/>
            </a:pPr>
            <a:r>
              <a:rPr lang="en-US" sz="1600" b="1" i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SO 2  Describe the accounting for notes payable.</a:t>
            </a:r>
          </a:p>
        </p:txBody>
      </p:sp>
      <p:sp>
        <p:nvSpPr>
          <p:cNvPr id="368643" name="Rectangle 3"/>
          <p:cNvSpPr>
            <a:spLocks noChangeArrowheads="1"/>
          </p:cNvSpPr>
          <p:nvPr/>
        </p:nvSpPr>
        <p:spPr bwMode="auto">
          <a:xfrm>
            <a:off x="1981200" y="457200"/>
            <a:ext cx="8229600" cy="560388"/>
          </a:xfrm>
          <a:prstGeom prst="rect">
            <a:avLst/>
          </a:prstGeom>
          <a:solidFill>
            <a:srgbClr val="99000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8" tIns="44450" rIns="90488" bIns="44450"/>
          <a:lstStyle/>
          <a:p>
            <a:pPr marL="52388">
              <a:defRPr/>
            </a:pPr>
            <a:r>
              <a:rPr lang="en-US" sz="30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What is a Current Liability?</a:t>
            </a:r>
          </a:p>
        </p:txBody>
      </p:sp>
    </p:spTree>
    <p:extLst>
      <p:ext uri="{BB962C8B-B14F-4D97-AF65-F5344CB8AC3E}">
        <p14:creationId xmlns:p14="http://schemas.microsoft.com/office/powerpoint/2010/main" val="3565141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5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5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5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5989" grpId="0" autoUpdateAnimBg="0"/>
      <p:bldP spid="425990" grpId="0" autoUpdateAnimBg="0"/>
      <p:bldP spid="425996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1" name="Text Box 3"/>
          <p:cNvSpPr txBox="1">
            <a:spLocks noChangeArrowheads="1"/>
          </p:cNvSpPr>
          <p:nvPr/>
        </p:nvSpPr>
        <p:spPr bwMode="auto">
          <a:xfrm>
            <a:off x="3048000" y="6369050"/>
            <a:ext cx="7467600" cy="33655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92150" indent="-692150" algn="r">
              <a:spcBef>
                <a:spcPct val="50000"/>
              </a:spcBef>
              <a:defRPr/>
            </a:pPr>
            <a:r>
              <a:rPr lang="en-US" sz="1600" b="1" i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SO 3  Explain the accounting for other current liabilities.</a:t>
            </a:r>
          </a:p>
        </p:txBody>
      </p:sp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2209800" y="1404938"/>
            <a:ext cx="815340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5000"/>
              </a:lnSpc>
              <a:spcBef>
                <a:spcPct val="40000"/>
              </a:spcBef>
              <a:buSzPct val="80000"/>
            </a:pPr>
            <a:r>
              <a:rPr lang="en-US" sz="2800" b="1">
                <a:solidFill>
                  <a:srgbClr val="006600"/>
                </a:solidFill>
                <a:latin typeface="Arial" panose="020B0604020202020204" pitchFamily="34" charset="0"/>
              </a:rPr>
              <a:t>Sales Tax Payable</a:t>
            </a:r>
            <a:endParaRPr lang="en-US" sz="2800">
              <a:solidFill>
                <a:srgbClr val="006600"/>
              </a:solidFill>
              <a:latin typeface="Arial" panose="020B0604020202020204" pitchFamily="34" charset="0"/>
            </a:endParaRPr>
          </a:p>
        </p:txBody>
      </p:sp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2209800" y="2133600"/>
            <a:ext cx="7696200" cy="335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23888" indent="-3889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lnSpc>
                <a:spcPct val="130000"/>
              </a:lnSpc>
              <a:spcBef>
                <a:spcPct val="50000"/>
              </a:spcBef>
              <a:buSzPct val="80000"/>
              <a:buFontTx/>
              <a:buBlip>
                <a:blip r:embed="rId3"/>
              </a:buBlip>
            </a:pPr>
            <a:r>
              <a:rPr lang="en-US" sz="2300">
                <a:latin typeface="Arial" panose="020B0604020202020204" pitchFamily="34" charset="0"/>
              </a:rPr>
              <a:t>Sales taxes are expressed as a stated percentage of the sales price. </a:t>
            </a:r>
          </a:p>
          <a:p>
            <a:pPr lvl="1">
              <a:lnSpc>
                <a:spcPct val="130000"/>
              </a:lnSpc>
              <a:spcBef>
                <a:spcPct val="50000"/>
              </a:spcBef>
              <a:buSzPct val="80000"/>
              <a:buFontTx/>
              <a:buBlip>
                <a:blip r:embed="rId3"/>
              </a:buBlip>
            </a:pPr>
            <a:r>
              <a:rPr lang="en-US" sz="2300">
                <a:latin typeface="Arial" panose="020B0604020202020204" pitchFamily="34" charset="0"/>
              </a:rPr>
              <a:t>Either rung up separately or included in total receipts.</a:t>
            </a:r>
          </a:p>
          <a:p>
            <a:pPr lvl="1">
              <a:lnSpc>
                <a:spcPct val="130000"/>
              </a:lnSpc>
              <a:spcBef>
                <a:spcPct val="50000"/>
              </a:spcBef>
              <a:buSzPct val="80000"/>
              <a:buFontTx/>
              <a:buBlip>
                <a:blip r:embed="rId3"/>
              </a:buBlip>
            </a:pPr>
            <a:r>
              <a:rPr lang="en-US" sz="2300">
                <a:latin typeface="Arial" panose="020B0604020202020204" pitchFamily="34" charset="0"/>
              </a:rPr>
              <a:t>Retailer collects tax from the customer.</a:t>
            </a:r>
          </a:p>
          <a:p>
            <a:pPr lvl="1">
              <a:lnSpc>
                <a:spcPct val="130000"/>
              </a:lnSpc>
              <a:spcBef>
                <a:spcPct val="50000"/>
              </a:spcBef>
              <a:buSzPct val="80000"/>
              <a:buFontTx/>
              <a:buBlip>
                <a:blip r:embed="rId3"/>
              </a:buBlip>
            </a:pPr>
            <a:r>
              <a:rPr lang="en-US" sz="2300">
                <a:latin typeface="Arial" panose="020B0604020202020204" pitchFamily="34" charset="0"/>
              </a:rPr>
              <a:t>Retailer remits the collections to the state’s department of revenue.</a:t>
            </a:r>
          </a:p>
        </p:txBody>
      </p:sp>
      <p:sp>
        <p:nvSpPr>
          <p:cNvPr id="368643" name="Rectangle 3"/>
          <p:cNvSpPr>
            <a:spLocks noChangeArrowheads="1"/>
          </p:cNvSpPr>
          <p:nvPr/>
        </p:nvSpPr>
        <p:spPr bwMode="auto">
          <a:xfrm>
            <a:off x="1981200" y="457200"/>
            <a:ext cx="8229600" cy="560388"/>
          </a:xfrm>
          <a:prstGeom prst="rect">
            <a:avLst/>
          </a:prstGeom>
          <a:solidFill>
            <a:srgbClr val="99000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8" tIns="44450" rIns="90488" bIns="44450"/>
          <a:lstStyle/>
          <a:p>
            <a:pPr marL="52388">
              <a:defRPr/>
            </a:pPr>
            <a:r>
              <a:rPr lang="en-US" sz="30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What is a Current Liability?</a:t>
            </a:r>
          </a:p>
        </p:txBody>
      </p:sp>
    </p:spTree>
    <p:extLst>
      <p:ext uri="{BB962C8B-B14F-4D97-AF65-F5344CB8AC3E}">
        <p14:creationId xmlns:p14="http://schemas.microsoft.com/office/powerpoint/2010/main" val="155288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2133600" y="1431926"/>
            <a:ext cx="8077200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25000"/>
              </a:lnSpc>
            </a:pPr>
            <a:r>
              <a:rPr lang="en-US" sz="2200" b="1">
                <a:solidFill>
                  <a:srgbClr val="800000"/>
                </a:solidFill>
                <a:latin typeface="Arial" panose="020B0604020202020204" pitchFamily="34" charset="0"/>
              </a:rPr>
              <a:t>Illustration:</a:t>
            </a:r>
            <a:r>
              <a:rPr lang="en-US" sz="2200">
                <a:latin typeface="Arial" panose="020B0604020202020204" pitchFamily="34" charset="0"/>
              </a:rPr>
              <a:t>  The March 25 cash register reading for Cooley Grocery shows sales of $10,000 and sales taxes of $600 (sales tax rate of 6%), the journal entry is:</a:t>
            </a:r>
          </a:p>
        </p:txBody>
      </p:sp>
      <p:sp>
        <p:nvSpPr>
          <p:cNvPr id="430085" name="Text Box 5"/>
          <p:cNvSpPr txBox="1">
            <a:spLocks noChangeArrowheads="1"/>
          </p:cNvSpPr>
          <p:nvPr/>
        </p:nvSpPr>
        <p:spPr bwMode="auto">
          <a:xfrm>
            <a:off x="2743200" y="3581400"/>
            <a:ext cx="69342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>
              <a:tabLst>
                <a:tab pos="6691313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6691313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6691313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6691313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6691313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91313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91313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91313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91313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Sales	10,000</a:t>
            </a:r>
          </a:p>
        </p:txBody>
      </p:sp>
      <p:sp>
        <p:nvSpPr>
          <p:cNvPr id="430086" name="Text Box 6"/>
          <p:cNvSpPr txBox="1">
            <a:spLocks noChangeArrowheads="1"/>
          </p:cNvSpPr>
          <p:nvPr/>
        </p:nvSpPr>
        <p:spPr bwMode="auto">
          <a:xfrm>
            <a:off x="2743200" y="3124200"/>
            <a:ext cx="69342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52641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52641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52641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52641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52641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2641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2641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2641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2641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Cash	10,600</a:t>
            </a:r>
          </a:p>
        </p:txBody>
      </p:sp>
      <p:sp>
        <p:nvSpPr>
          <p:cNvPr id="430087" name="Text Box 7"/>
          <p:cNvSpPr txBox="1">
            <a:spLocks noChangeArrowheads="1"/>
          </p:cNvSpPr>
          <p:nvPr/>
        </p:nvSpPr>
        <p:spPr bwMode="auto">
          <a:xfrm>
            <a:off x="2743200" y="4038600"/>
            <a:ext cx="69342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>
              <a:tabLst>
                <a:tab pos="6691313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6691313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6691313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6691313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6691313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91313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91313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91313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91313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Sales tax payable	600</a:t>
            </a:r>
          </a:p>
        </p:txBody>
      </p:sp>
      <p:sp>
        <p:nvSpPr>
          <p:cNvPr id="430090" name="Text Box 10"/>
          <p:cNvSpPr txBox="1">
            <a:spLocks noChangeArrowheads="1"/>
          </p:cNvSpPr>
          <p:nvPr/>
        </p:nvSpPr>
        <p:spPr bwMode="auto">
          <a:xfrm>
            <a:off x="3048000" y="6369050"/>
            <a:ext cx="7467600" cy="33655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92150" indent="-692150" algn="r">
              <a:spcBef>
                <a:spcPct val="50000"/>
              </a:spcBef>
              <a:defRPr/>
            </a:pPr>
            <a:r>
              <a:rPr lang="en-US" sz="1600" b="1" i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SO 3  Explain the accounting for other current liabilities.</a:t>
            </a:r>
          </a:p>
        </p:txBody>
      </p:sp>
      <p:sp>
        <p:nvSpPr>
          <p:cNvPr id="368643" name="Rectangle 3"/>
          <p:cNvSpPr>
            <a:spLocks noChangeArrowheads="1"/>
          </p:cNvSpPr>
          <p:nvPr/>
        </p:nvSpPr>
        <p:spPr bwMode="auto">
          <a:xfrm>
            <a:off x="1981200" y="457200"/>
            <a:ext cx="8229600" cy="560388"/>
          </a:xfrm>
          <a:prstGeom prst="rect">
            <a:avLst/>
          </a:prstGeom>
          <a:solidFill>
            <a:srgbClr val="99000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8" tIns="44450" rIns="90488" bIns="44450"/>
          <a:lstStyle/>
          <a:p>
            <a:pPr marL="52388">
              <a:defRPr/>
            </a:pPr>
            <a:r>
              <a:rPr lang="en-US" sz="30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What is a Current Liability?</a:t>
            </a:r>
          </a:p>
        </p:txBody>
      </p:sp>
    </p:spTree>
    <p:extLst>
      <p:ext uri="{BB962C8B-B14F-4D97-AF65-F5344CB8AC3E}">
        <p14:creationId xmlns:p14="http://schemas.microsoft.com/office/powerpoint/2010/main" val="930832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0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0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0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85" grpId="0" autoUpdateAnimBg="0"/>
      <p:bldP spid="430086" grpId="0" autoUpdateAnimBg="0"/>
      <p:bldP spid="430087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1" name="Text Box 3"/>
          <p:cNvSpPr txBox="1">
            <a:spLocks noChangeArrowheads="1"/>
          </p:cNvSpPr>
          <p:nvPr/>
        </p:nvSpPr>
        <p:spPr bwMode="auto">
          <a:xfrm>
            <a:off x="3048000" y="6369050"/>
            <a:ext cx="7467600" cy="33655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92150" indent="-692150" algn="r">
              <a:spcBef>
                <a:spcPct val="50000"/>
              </a:spcBef>
              <a:defRPr/>
            </a:pPr>
            <a:r>
              <a:rPr lang="en-US" sz="1600" b="1" i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SO 3  Explain the accounting for other current liabilities.</a:t>
            </a:r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2209800" y="1404938"/>
            <a:ext cx="815340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5000"/>
              </a:lnSpc>
              <a:spcBef>
                <a:spcPct val="40000"/>
              </a:spcBef>
              <a:buSzPct val="80000"/>
            </a:pPr>
            <a:r>
              <a:rPr lang="en-US" sz="2800" b="1">
                <a:solidFill>
                  <a:srgbClr val="006600"/>
                </a:solidFill>
                <a:latin typeface="Arial" panose="020B0604020202020204" pitchFamily="34" charset="0"/>
              </a:rPr>
              <a:t>Unearned Revenue</a:t>
            </a:r>
            <a:endParaRPr lang="en-US" sz="2800">
              <a:solidFill>
                <a:srgbClr val="006600"/>
              </a:solidFill>
              <a:latin typeface="Arial" panose="020B0604020202020204" pitchFamily="34" charset="0"/>
            </a:endParaRPr>
          </a:p>
        </p:txBody>
      </p:sp>
      <p:sp>
        <p:nvSpPr>
          <p:cNvPr id="14340" name="Rectangle 6"/>
          <p:cNvSpPr>
            <a:spLocks noChangeArrowheads="1"/>
          </p:cNvSpPr>
          <p:nvPr/>
        </p:nvSpPr>
        <p:spPr bwMode="auto">
          <a:xfrm>
            <a:off x="2209800" y="2111376"/>
            <a:ext cx="8153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Arial" panose="020B0604020202020204" pitchFamily="34" charset="0"/>
              </a:rPr>
              <a:t>Revenues that are received before the company delivers goods or provides services. </a:t>
            </a:r>
          </a:p>
        </p:txBody>
      </p:sp>
      <p:pic>
        <p:nvPicPr>
          <p:cNvPr id="1434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1" y="3124201"/>
            <a:ext cx="2640013" cy="2335213"/>
          </a:xfrm>
          <a:prstGeom prst="rect">
            <a:avLst/>
          </a:prstGeom>
          <a:noFill/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43" name="Rectangle 3"/>
          <p:cNvSpPr>
            <a:spLocks noChangeArrowheads="1"/>
          </p:cNvSpPr>
          <p:nvPr/>
        </p:nvSpPr>
        <p:spPr bwMode="auto">
          <a:xfrm>
            <a:off x="1981200" y="457200"/>
            <a:ext cx="8229600" cy="560388"/>
          </a:xfrm>
          <a:prstGeom prst="rect">
            <a:avLst/>
          </a:prstGeom>
          <a:solidFill>
            <a:srgbClr val="99000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8" tIns="44450" rIns="90488" bIns="44450"/>
          <a:lstStyle/>
          <a:p>
            <a:pPr marL="52388">
              <a:defRPr/>
            </a:pPr>
            <a:r>
              <a:rPr lang="en-US" sz="30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What is a Current Liability?</a:t>
            </a:r>
          </a:p>
        </p:txBody>
      </p:sp>
      <p:sp>
        <p:nvSpPr>
          <p:cNvPr id="14343" name="Rectangle 6"/>
          <p:cNvSpPr>
            <a:spLocks noChangeArrowheads="1"/>
          </p:cNvSpPr>
          <p:nvPr/>
        </p:nvSpPr>
        <p:spPr bwMode="auto">
          <a:xfrm>
            <a:off x="2209800" y="2514600"/>
            <a:ext cx="5105400" cy="344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23888" indent="-3889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>
                <a:latin typeface="Arial" panose="020B0604020202020204" pitchFamily="34" charset="0"/>
              </a:rPr>
              <a:t> </a:t>
            </a:r>
          </a:p>
          <a:p>
            <a:pPr lvl="1">
              <a:lnSpc>
                <a:spcPct val="110000"/>
              </a:lnSpc>
              <a:spcBef>
                <a:spcPct val="50000"/>
              </a:spcBef>
              <a:buFontTx/>
              <a:buAutoNum type="arabicPeriod"/>
            </a:pPr>
            <a:r>
              <a:rPr lang="en-US" sz="2200">
                <a:latin typeface="Arial" panose="020B0604020202020204" pitchFamily="34" charset="0"/>
              </a:rPr>
              <a:t>Company debits Cash, and credits a current liability                              account (unearned revenue).</a:t>
            </a:r>
          </a:p>
          <a:p>
            <a:pPr lvl="1">
              <a:lnSpc>
                <a:spcPct val="110000"/>
              </a:lnSpc>
              <a:spcBef>
                <a:spcPct val="50000"/>
              </a:spcBef>
              <a:buFontTx/>
              <a:buAutoNum type="arabicPeriod"/>
            </a:pPr>
            <a:r>
              <a:rPr lang="en-US" sz="2200">
                <a:latin typeface="Arial" panose="020B0604020202020204" pitchFamily="34" charset="0"/>
              </a:rPr>
              <a:t>When the company earns the revenue, it debits the                             Unearned Revenue account, and credits a revenue account.</a:t>
            </a:r>
          </a:p>
        </p:txBody>
      </p:sp>
    </p:spTree>
    <p:extLst>
      <p:ext uri="{BB962C8B-B14F-4D97-AF65-F5344CB8AC3E}">
        <p14:creationId xmlns:p14="http://schemas.microsoft.com/office/powerpoint/2010/main" val="1116895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2133600" y="1404939"/>
            <a:ext cx="8077200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5000"/>
              </a:lnSpc>
            </a:pPr>
            <a:r>
              <a:rPr lang="en-US" sz="2200" b="1">
                <a:solidFill>
                  <a:srgbClr val="800000"/>
                </a:solidFill>
                <a:latin typeface="Arial" panose="020B0604020202020204" pitchFamily="34" charset="0"/>
              </a:rPr>
              <a:t>Illustration:</a:t>
            </a:r>
            <a:r>
              <a:rPr lang="en-US" sz="2200">
                <a:latin typeface="Arial" panose="020B0604020202020204" pitchFamily="34" charset="0"/>
              </a:rPr>
              <a:t>  Assume that Superior University sells 10,000 season football tickets at $50 each for its five-game home schedule. The university makes the following entry for the sale of season tickets:</a:t>
            </a:r>
          </a:p>
        </p:txBody>
      </p:sp>
      <p:sp>
        <p:nvSpPr>
          <p:cNvPr id="436228" name="Text Box 4"/>
          <p:cNvSpPr txBox="1">
            <a:spLocks noChangeArrowheads="1"/>
          </p:cNvSpPr>
          <p:nvPr/>
        </p:nvSpPr>
        <p:spPr bwMode="auto">
          <a:xfrm>
            <a:off x="3048000" y="6369050"/>
            <a:ext cx="7467600" cy="33655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92150" indent="-692150" algn="r">
              <a:spcBef>
                <a:spcPct val="50000"/>
              </a:spcBef>
              <a:defRPr/>
            </a:pPr>
            <a:r>
              <a:rPr lang="en-US" sz="1600" b="1" i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SO 3  Explain the accounting for other current liabilities.</a:t>
            </a:r>
          </a:p>
        </p:txBody>
      </p:sp>
      <p:sp>
        <p:nvSpPr>
          <p:cNvPr id="436229" name="Text Box 5"/>
          <p:cNvSpPr txBox="1">
            <a:spLocks noChangeArrowheads="1"/>
          </p:cNvSpPr>
          <p:nvPr/>
        </p:nvSpPr>
        <p:spPr bwMode="auto">
          <a:xfrm>
            <a:off x="3657600" y="3505200"/>
            <a:ext cx="66294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>
              <a:tabLst>
                <a:tab pos="6691313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6691313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6691313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6691313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6691313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91313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91313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91313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91313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Unearned revenue	500,000</a:t>
            </a:r>
          </a:p>
        </p:txBody>
      </p:sp>
      <p:sp>
        <p:nvSpPr>
          <p:cNvPr id="436230" name="Text Box 6"/>
          <p:cNvSpPr txBox="1">
            <a:spLocks noChangeArrowheads="1"/>
          </p:cNvSpPr>
          <p:nvPr/>
        </p:nvSpPr>
        <p:spPr bwMode="auto">
          <a:xfrm>
            <a:off x="3657600" y="3124200"/>
            <a:ext cx="66294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5084763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5084763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5084763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5084763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5084763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4763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4763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4763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4763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Cash  	500,000</a:t>
            </a:r>
          </a:p>
        </p:txBody>
      </p:sp>
      <p:sp>
        <p:nvSpPr>
          <p:cNvPr id="15366" name="Text Box 7"/>
          <p:cNvSpPr txBox="1">
            <a:spLocks noChangeArrowheads="1"/>
          </p:cNvSpPr>
          <p:nvPr/>
        </p:nvSpPr>
        <p:spPr bwMode="auto">
          <a:xfrm>
            <a:off x="2133600" y="3124200"/>
            <a:ext cx="12192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52641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52641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52641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52641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52641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2641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2641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2641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2641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Aug. 6</a:t>
            </a:r>
          </a:p>
        </p:txBody>
      </p:sp>
      <p:sp>
        <p:nvSpPr>
          <p:cNvPr id="436235" name="Text Box 11"/>
          <p:cNvSpPr txBox="1">
            <a:spLocks noChangeArrowheads="1"/>
          </p:cNvSpPr>
          <p:nvPr/>
        </p:nvSpPr>
        <p:spPr bwMode="auto">
          <a:xfrm>
            <a:off x="3657600" y="5562600"/>
            <a:ext cx="66294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>
              <a:tabLst>
                <a:tab pos="6691313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6691313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6691313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6691313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6691313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91313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91313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91313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91313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Ticket revenue	100,000</a:t>
            </a:r>
          </a:p>
        </p:txBody>
      </p:sp>
      <p:sp>
        <p:nvSpPr>
          <p:cNvPr id="436236" name="Text Box 12"/>
          <p:cNvSpPr txBox="1">
            <a:spLocks noChangeArrowheads="1"/>
          </p:cNvSpPr>
          <p:nvPr/>
        </p:nvSpPr>
        <p:spPr bwMode="auto">
          <a:xfrm>
            <a:off x="3657600" y="5181600"/>
            <a:ext cx="66294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5084763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5084763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5084763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5084763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5084763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4763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4763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4763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4763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Unearned revenue 	100,000</a:t>
            </a:r>
          </a:p>
        </p:txBody>
      </p:sp>
      <p:sp>
        <p:nvSpPr>
          <p:cNvPr id="15369" name="Text Box 13"/>
          <p:cNvSpPr txBox="1">
            <a:spLocks noChangeArrowheads="1"/>
          </p:cNvSpPr>
          <p:nvPr/>
        </p:nvSpPr>
        <p:spPr bwMode="auto">
          <a:xfrm>
            <a:off x="2133600" y="5181600"/>
            <a:ext cx="14478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52641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52641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52641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52641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52641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2641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2641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2641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2641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Sept. 7</a:t>
            </a:r>
            <a:endParaRPr lang="en-US" sz="220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70" name="Text Box 2"/>
          <p:cNvSpPr txBox="1">
            <a:spLocks noChangeArrowheads="1"/>
          </p:cNvSpPr>
          <p:nvPr/>
        </p:nvSpPr>
        <p:spPr bwMode="auto">
          <a:xfrm>
            <a:off x="2133600" y="4165600"/>
            <a:ext cx="80772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5000"/>
              </a:lnSpc>
            </a:pPr>
            <a:r>
              <a:rPr lang="en-US" sz="2200">
                <a:latin typeface="Arial" panose="020B0604020202020204" pitchFamily="34" charset="0"/>
              </a:rPr>
              <a:t>As the school completes each of the five home games, it would record the revenue earned.</a:t>
            </a:r>
          </a:p>
        </p:txBody>
      </p:sp>
      <p:sp>
        <p:nvSpPr>
          <p:cNvPr id="368643" name="Rectangle 3"/>
          <p:cNvSpPr>
            <a:spLocks noChangeArrowheads="1"/>
          </p:cNvSpPr>
          <p:nvPr/>
        </p:nvSpPr>
        <p:spPr bwMode="auto">
          <a:xfrm>
            <a:off x="1981200" y="457200"/>
            <a:ext cx="8229600" cy="560388"/>
          </a:xfrm>
          <a:prstGeom prst="rect">
            <a:avLst/>
          </a:prstGeom>
          <a:solidFill>
            <a:srgbClr val="99000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8" tIns="44450" rIns="90488" bIns="44450"/>
          <a:lstStyle/>
          <a:p>
            <a:pPr marL="52388">
              <a:defRPr/>
            </a:pPr>
            <a:r>
              <a:rPr lang="en-US" sz="30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What is a Current Liability?</a:t>
            </a:r>
          </a:p>
        </p:txBody>
      </p:sp>
    </p:spTree>
    <p:extLst>
      <p:ext uri="{BB962C8B-B14F-4D97-AF65-F5344CB8AC3E}">
        <p14:creationId xmlns:p14="http://schemas.microsoft.com/office/powerpoint/2010/main" val="466268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6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6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6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6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229" grpId="0" autoUpdateAnimBg="0"/>
      <p:bldP spid="436230" grpId="0" autoUpdateAnimBg="0"/>
      <p:bldP spid="436235" grpId="0" autoUpdateAnimBg="0"/>
      <p:bldP spid="436236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8" name="Text Box 4"/>
          <p:cNvSpPr txBox="1">
            <a:spLocks noChangeArrowheads="1"/>
          </p:cNvSpPr>
          <p:nvPr/>
        </p:nvSpPr>
        <p:spPr bwMode="auto">
          <a:xfrm>
            <a:off x="3048000" y="6369050"/>
            <a:ext cx="7467600" cy="33655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92150" indent="-692150" algn="r">
              <a:spcBef>
                <a:spcPct val="50000"/>
              </a:spcBef>
              <a:defRPr/>
            </a:pPr>
            <a:r>
              <a:rPr lang="en-US" sz="1600" b="1" i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SO 3  Explain the accounting for other current liabilities.</a:t>
            </a:r>
          </a:p>
        </p:txBody>
      </p:sp>
      <p:sp>
        <p:nvSpPr>
          <p:cNvPr id="368643" name="Rectangle 3"/>
          <p:cNvSpPr>
            <a:spLocks noChangeArrowheads="1"/>
          </p:cNvSpPr>
          <p:nvPr/>
        </p:nvSpPr>
        <p:spPr bwMode="auto">
          <a:xfrm>
            <a:off x="1981200" y="457200"/>
            <a:ext cx="8229600" cy="560388"/>
          </a:xfrm>
          <a:prstGeom prst="rect">
            <a:avLst/>
          </a:prstGeom>
          <a:solidFill>
            <a:srgbClr val="99000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8" tIns="44450" rIns="90488" bIns="44450"/>
          <a:lstStyle/>
          <a:p>
            <a:pPr marL="52388">
              <a:defRPr/>
            </a:pPr>
            <a:r>
              <a:rPr lang="en-US" sz="30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What is a Current Liability?</a:t>
            </a:r>
          </a:p>
        </p:txBody>
      </p:sp>
      <p:pic>
        <p:nvPicPr>
          <p:cNvPr id="16388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2316164"/>
            <a:ext cx="8405813" cy="1951037"/>
          </a:xfrm>
          <a:prstGeom prst="rect">
            <a:avLst/>
          </a:prstGeom>
          <a:noFill/>
          <a:ln w="28575" cap="sq">
            <a:solidFill>
              <a:srgbClr val="80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9" name="Rectangle 13"/>
          <p:cNvSpPr>
            <a:spLocks noChangeArrowheads="1"/>
          </p:cNvSpPr>
          <p:nvPr/>
        </p:nvSpPr>
        <p:spPr bwMode="auto">
          <a:xfrm>
            <a:off x="8610600" y="1570039"/>
            <a:ext cx="1752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1200" b="1">
                <a:solidFill>
                  <a:srgbClr val="006386"/>
                </a:solidFill>
                <a:latin typeface="Arial" panose="020B0604020202020204" pitchFamily="34" charset="0"/>
              </a:rPr>
              <a:t>Illustration 10-2</a:t>
            </a:r>
          </a:p>
          <a:p>
            <a:r>
              <a:rPr lang="en-US" sz="1200" b="1">
                <a:latin typeface="Arial" panose="020B0604020202020204" pitchFamily="34" charset="0"/>
              </a:rPr>
              <a:t>Unearned and earned</a:t>
            </a:r>
          </a:p>
          <a:p>
            <a:r>
              <a:rPr lang="en-US" sz="1200" b="1">
                <a:latin typeface="Arial" panose="020B0604020202020204" pitchFamily="34" charset="0"/>
              </a:rPr>
              <a:t>revenue accounts</a:t>
            </a:r>
          </a:p>
        </p:txBody>
      </p:sp>
      <p:sp>
        <p:nvSpPr>
          <p:cNvPr id="16390" name="Text Box 4"/>
          <p:cNvSpPr txBox="1">
            <a:spLocks noChangeArrowheads="1"/>
          </p:cNvSpPr>
          <p:nvPr/>
        </p:nvSpPr>
        <p:spPr bwMode="auto">
          <a:xfrm>
            <a:off x="2209800" y="1404938"/>
            <a:ext cx="457200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5000"/>
              </a:lnSpc>
              <a:spcBef>
                <a:spcPct val="40000"/>
              </a:spcBef>
              <a:buSzPct val="80000"/>
            </a:pPr>
            <a:r>
              <a:rPr lang="en-US" sz="2800" b="1">
                <a:solidFill>
                  <a:srgbClr val="006600"/>
                </a:solidFill>
                <a:latin typeface="Arial" panose="020B0604020202020204" pitchFamily="34" charset="0"/>
              </a:rPr>
              <a:t>Unearned Revenue</a:t>
            </a:r>
            <a:endParaRPr lang="en-US" sz="2800">
              <a:solidFill>
                <a:srgbClr val="0066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197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2209800" y="1404938"/>
            <a:ext cx="815340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5000"/>
              </a:lnSpc>
              <a:spcBef>
                <a:spcPct val="40000"/>
              </a:spcBef>
              <a:buSzPct val="80000"/>
            </a:pPr>
            <a:r>
              <a:rPr lang="en-US" sz="2800" b="1">
                <a:solidFill>
                  <a:srgbClr val="006600"/>
                </a:solidFill>
                <a:latin typeface="Arial" panose="020B0604020202020204" pitchFamily="34" charset="0"/>
              </a:rPr>
              <a:t>Current Maturities of Long-Term Debt</a:t>
            </a:r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2209800" y="2133600"/>
            <a:ext cx="76962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23888" indent="-3889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lnSpc>
                <a:spcPct val="115000"/>
              </a:lnSpc>
              <a:spcBef>
                <a:spcPct val="50000"/>
              </a:spcBef>
              <a:buSzPct val="80000"/>
              <a:buFontTx/>
              <a:buBlip>
                <a:blip r:embed="rId3"/>
              </a:buBlip>
            </a:pPr>
            <a:r>
              <a:rPr lang="en-US">
                <a:latin typeface="Arial" panose="020B0604020202020204" pitchFamily="34" charset="0"/>
              </a:rPr>
              <a:t>Portion of long-term debt that comes due in the current year.</a:t>
            </a:r>
          </a:p>
          <a:p>
            <a:pPr lvl="1">
              <a:lnSpc>
                <a:spcPct val="115000"/>
              </a:lnSpc>
              <a:spcBef>
                <a:spcPct val="50000"/>
              </a:spcBef>
              <a:buSzPct val="80000"/>
              <a:buFontTx/>
              <a:buBlip>
                <a:blip r:embed="rId3"/>
              </a:buBlip>
            </a:pPr>
            <a:r>
              <a:rPr lang="en-US">
                <a:latin typeface="Arial" panose="020B0604020202020204" pitchFamily="34" charset="0"/>
              </a:rPr>
              <a:t>No adjusting entry required.</a:t>
            </a:r>
          </a:p>
        </p:txBody>
      </p:sp>
      <p:sp>
        <p:nvSpPr>
          <p:cNvPr id="437254" name="Text Box 6"/>
          <p:cNvSpPr txBox="1">
            <a:spLocks noChangeArrowheads="1"/>
          </p:cNvSpPr>
          <p:nvPr/>
        </p:nvSpPr>
        <p:spPr bwMode="auto">
          <a:xfrm>
            <a:off x="3048000" y="6369050"/>
            <a:ext cx="7467600" cy="33655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92150" indent="-692150" algn="r">
              <a:spcBef>
                <a:spcPct val="50000"/>
              </a:spcBef>
              <a:defRPr/>
            </a:pPr>
            <a:r>
              <a:rPr lang="en-US" sz="1600" b="1" i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SO 3  Explain the accounting for other current liabilities.</a:t>
            </a:r>
          </a:p>
        </p:txBody>
      </p:sp>
      <p:sp>
        <p:nvSpPr>
          <p:cNvPr id="368643" name="Rectangle 3"/>
          <p:cNvSpPr>
            <a:spLocks noChangeArrowheads="1"/>
          </p:cNvSpPr>
          <p:nvPr/>
        </p:nvSpPr>
        <p:spPr bwMode="auto">
          <a:xfrm>
            <a:off x="1981200" y="457200"/>
            <a:ext cx="8229600" cy="560388"/>
          </a:xfrm>
          <a:prstGeom prst="rect">
            <a:avLst/>
          </a:prstGeom>
          <a:solidFill>
            <a:srgbClr val="99000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8" tIns="44450" rIns="90488" bIns="44450"/>
          <a:lstStyle/>
          <a:p>
            <a:pPr marL="52388">
              <a:defRPr/>
            </a:pPr>
            <a:r>
              <a:rPr lang="en-US" sz="30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What is a Current Liability?</a:t>
            </a:r>
          </a:p>
        </p:txBody>
      </p:sp>
    </p:spTree>
    <p:extLst>
      <p:ext uri="{BB962C8B-B14F-4D97-AF65-F5344CB8AC3E}">
        <p14:creationId xmlns:p14="http://schemas.microsoft.com/office/powerpoint/2010/main" val="2605491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133600"/>
            <a:ext cx="7696200" cy="3886200"/>
          </a:xfrm>
          <a:prstGeom prst="rect">
            <a:avLst/>
          </a:prstGeom>
          <a:noFill/>
          <a:ln w="28575" cap="sq" algn="ctr">
            <a:solidFill>
              <a:srgbClr val="80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5" name="Rectangle 15"/>
          <p:cNvSpPr>
            <a:spLocks noChangeArrowheads="1"/>
          </p:cNvSpPr>
          <p:nvPr/>
        </p:nvSpPr>
        <p:spPr bwMode="auto">
          <a:xfrm>
            <a:off x="6553200" y="1371601"/>
            <a:ext cx="3505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1200" b="1">
                <a:solidFill>
                  <a:srgbClr val="006386"/>
                </a:solidFill>
                <a:latin typeface="Arial" panose="020B0604020202020204" pitchFamily="34" charset="0"/>
              </a:rPr>
              <a:t>Illustration 10-3</a:t>
            </a:r>
          </a:p>
          <a:p>
            <a:r>
              <a:rPr lang="en-US" sz="1200" b="1">
                <a:latin typeface="Arial" panose="020B0604020202020204" pitchFamily="34" charset="0"/>
              </a:rPr>
              <a:t>Statement of financial position presentation of current liabilities (in thousands)</a:t>
            </a:r>
          </a:p>
        </p:txBody>
      </p:sp>
      <p:sp>
        <p:nvSpPr>
          <p:cNvPr id="368643" name="Rectangle 3"/>
          <p:cNvSpPr>
            <a:spLocks noChangeArrowheads="1"/>
          </p:cNvSpPr>
          <p:nvPr/>
        </p:nvSpPr>
        <p:spPr bwMode="auto">
          <a:xfrm>
            <a:off x="1981200" y="457200"/>
            <a:ext cx="8229600" cy="560388"/>
          </a:xfrm>
          <a:prstGeom prst="rect">
            <a:avLst/>
          </a:prstGeom>
          <a:solidFill>
            <a:srgbClr val="99000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8" tIns="44450" rIns="90488" bIns="44450"/>
          <a:lstStyle/>
          <a:p>
            <a:pPr marL="52388">
              <a:defRPr/>
            </a:pPr>
            <a:r>
              <a:rPr lang="en-US" sz="30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Statement Presentation and Analysis</a:t>
            </a:r>
          </a:p>
        </p:txBody>
      </p:sp>
      <p:sp>
        <p:nvSpPr>
          <p:cNvPr id="18437" name="Text Box 4"/>
          <p:cNvSpPr txBox="1">
            <a:spLocks noChangeArrowheads="1"/>
          </p:cNvSpPr>
          <p:nvPr/>
        </p:nvSpPr>
        <p:spPr bwMode="auto">
          <a:xfrm>
            <a:off x="2209800" y="1371601"/>
            <a:ext cx="312420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5000"/>
              </a:lnSpc>
              <a:spcBef>
                <a:spcPct val="40000"/>
              </a:spcBef>
              <a:buSzPct val="80000"/>
            </a:pPr>
            <a:r>
              <a:rPr lang="en-US" sz="2800" b="1">
                <a:solidFill>
                  <a:srgbClr val="006600"/>
                </a:solidFill>
                <a:latin typeface="Arial" panose="020B0604020202020204" pitchFamily="34" charset="0"/>
              </a:rPr>
              <a:t>Presentation</a:t>
            </a:r>
          </a:p>
        </p:txBody>
      </p:sp>
      <p:sp>
        <p:nvSpPr>
          <p:cNvPr id="437254" name="Text Box 6"/>
          <p:cNvSpPr txBox="1">
            <a:spLocks noChangeArrowheads="1"/>
          </p:cNvSpPr>
          <p:nvPr/>
        </p:nvSpPr>
        <p:spPr bwMode="auto">
          <a:xfrm>
            <a:off x="3048000" y="6369050"/>
            <a:ext cx="7467600" cy="33655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92150" indent="-692150" algn="r">
              <a:spcBef>
                <a:spcPct val="50000"/>
              </a:spcBef>
              <a:defRPr/>
            </a:pPr>
            <a:r>
              <a:rPr lang="en-US" sz="1600" b="1" i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SO 3  Explain the accounting for other current liabilities.</a:t>
            </a:r>
          </a:p>
        </p:txBody>
      </p:sp>
    </p:spTree>
    <p:extLst>
      <p:ext uri="{BB962C8B-B14F-4D97-AF65-F5344CB8AC3E}">
        <p14:creationId xmlns:p14="http://schemas.microsoft.com/office/powerpoint/2010/main" val="4025789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8"/>
          <p:cNvSpPr>
            <a:spLocks noChangeArrowheads="1"/>
          </p:cNvSpPr>
          <p:nvPr/>
        </p:nvSpPr>
        <p:spPr bwMode="auto">
          <a:xfrm>
            <a:off x="7010400" y="1860550"/>
            <a:ext cx="3124200" cy="1644650"/>
          </a:xfrm>
          <a:prstGeom prst="rect">
            <a:avLst/>
          </a:prstGeom>
          <a:solidFill>
            <a:srgbClr val="FFFFCC"/>
          </a:solidFill>
          <a:ln w="28575" cap="sq">
            <a:solidFill>
              <a:srgbClr val="8000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800000"/>
                </a:solidFill>
                <a:latin typeface="Arial" panose="020B0604020202020204" pitchFamily="34" charset="0"/>
              </a:rPr>
              <a:t>Liquidity</a:t>
            </a:r>
            <a:r>
              <a:rPr lang="en-US" sz="2000">
                <a:latin typeface="Arial" panose="020B0604020202020204" pitchFamily="34" charset="0"/>
              </a:rPr>
              <a:t> refers to the ability to pay maturing obligations and meet unexpected needs for cash.</a:t>
            </a:r>
          </a:p>
        </p:txBody>
      </p:sp>
      <p:sp>
        <p:nvSpPr>
          <p:cNvPr id="19459" name="Rectangle 9"/>
          <p:cNvSpPr>
            <a:spLocks noChangeArrowheads="1"/>
          </p:cNvSpPr>
          <p:nvPr/>
        </p:nvSpPr>
        <p:spPr bwMode="auto">
          <a:xfrm>
            <a:off x="2057400" y="3841750"/>
            <a:ext cx="3200400" cy="1949450"/>
          </a:xfrm>
          <a:prstGeom prst="rect">
            <a:avLst/>
          </a:prstGeom>
          <a:solidFill>
            <a:srgbClr val="FFFFCC"/>
          </a:solidFill>
          <a:ln w="28575" cap="sq">
            <a:solidFill>
              <a:srgbClr val="8000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latin typeface="Arial" panose="020B0604020202020204" pitchFamily="34" charset="0"/>
              </a:rPr>
              <a:t>The </a:t>
            </a:r>
            <a:r>
              <a:rPr lang="en-US" sz="2000" b="1">
                <a:solidFill>
                  <a:srgbClr val="800000"/>
                </a:solidFill>
                <a:latin typeface="Arial" panose="020B0604020202020204" pitchFamily="34" charset="0"/>
              </a:rPr>
              <a:t>current ratio</a:t>
            </a:r>
            <a:r>
              <a:rPr lang="en-US" sz="2000">
                <a:latin typeface="Arial" panose="020B0604020202020204" pitchFamily="34" charset="0"/>
              </a:rPr>
              <a:t> permits us to compare the liquidity of different-sized companies and of a single company at different times.</a:t>
            </a:r>
          </a:p>
        </p:txBody>
      </p:sp>
      <p:sp>
        <p:nvSpPr>
          <p:cNvPr id="19460" name="Text Box 10"/>
          <p:cNvSpPr txBox="1">
            <a:spLocks noChangeArrowheads="1"/>
          </p:cNvSpPr>
          <p:nvPr/>
        </p:nvSpPr>
        <p:spPr bwMode="auto">
          <a:xfrm>
            <a:off x="8932864" y="3994150"/>
            <a:ext cx="13541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sz="1200" b="1">
                <a:solidFill>
                  <a:srgbClr val="006386"/>
                </a:solidFill>
                <a:latin typeface="Arial" panose="020B0604020202020204" pitchFamily="34" charset="0"/>
              </a:rPr>
              <a:t>Illustration 10-5 </a:t>
            </a:r>
          </a:p>
        </p:txBody>
      </p:sp>
      <p:sp>
        <p:nvSpPr>
          <p:cNvPr id="19461" name="Text Box 10"/>
          <p:cNvSpPr txBox="1">
            <a:spLocks noChangeArrowheads="1"/>
          </p:cNvSpPr>
          <p:nvPr/>
        </p:nvSpPr>
        <p:spPr bwMode="auto">
          <a:xfrm>
            <a:off x="5427664" y="1751014"/>
            <a:ext cx="13541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sz="1200" b="1">
                <a:solidFill>
                  <a:srgbClr val="006386"/>
                </a:solidFill>
                <a:latin typeface="Arial" panose="020B0604020202020204" pitchFamily="34" charset="0"/>
              </a:rPr>
              <a:t>Illustration 10-4 </a:t>
            </a:r>
          </a:p>
        </p:txBody>
      </p:sp>
      <p:sp>
        <p:nvSpPr>
          <p:cNvPr id="368643" name="Rectangle 3"/>
          <p:cNvSpPr>
            <a:spLocks noChangeArrowheads="1"/>
          </p:cNvSpPr>
          <p:nvPr/>
        </p:nvSpPr>
        <p:spPr bwMode="auto">
          <a:xfrm>
            <a:off x="1981200" y="457200"/>
            <a:ext cx="8229600" cy="560388"/>
          </a:xfrm>
          <a:prstGeom prst="rect">
            <a:avLst/>
          </a:prstGeom>
          <a:solidFill>
            <a:srgbClr val="99000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8" tIns="44450" rIns="90488" bIns="44450"/>
          <a:lstStyle/>
          <a:p>
            <a:pPr marL="52388">
              <a:defRPr/>
            </a:pPr>
            <a:r>
              <a:rPr lang="en-US" sz="30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Statement Presentation and Analysis</a:t>
            </a:r>
          </a:p>
        </p:txBody>
      </p:sp>
      <p:sp>
        <p:nvSpPr>
          <p:cNvPr id="437254" name="Text Box 6"/>
          <p:cNvSpPr txBox="1">
            <a:spLocks noChangeArrowheads="1"/>
          </p:cNvSpPr>
          <p:nvPr/>
        </p:nvSpPr>
        <p:spPr bwMode="auto">
          <a:xfrm>
            <a:off x="3048000" y="6369050"/>
            <a:ext cx="7467600" cy="33655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92150" indent="-692150" algn="r">
              <a:spcBef>
                <a:spcPct val="50000"/>
              </a:spcBef>
              <a:defRPr/>
            </a:pPr>
            <a:r>
              <a:rPr lang="en-US" sz="1600" b="1" i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SO 3  Explain the accounting for other current liabilities.</a:t>
            </a:r>
          </a:p>
        </p:txBody>
      </p:sp>
      <p:sp>
        <p:nvSpPr>
          <p:cNvPr id="19464" name="Text Box 4"/>
          <p:cNvSpPr txBox="1">
            <a:spLocks noChangeArrowheads="1"/>
          </p:cNvSpPr>
          <p:nvPr/>
        </p:nvSpPr>
        <p:spPr bwMode="auto">
          <a:xfrm>
            <a:off x="2057400" y="1219201"/>
            <a:ext cx="198120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5000"/>
              </a:lnSpc>
              <a:spcBef>
                <a:spcPct val="40000"/>
              </a:spcBef>
              <a:buSzPct val="80000"/>
            </a:pPr>
            <a:r>
              <a:rPr lang="en-US" sz="2800" b="1">
                <a:solidFill>
                  <a:srgbClr val="006600"/>
                </a:solidFill>
                <a:latin typeface="Arial" panose="020B0604020202020204" pitchFamily="34" charset="0"/>
              </a:rPr>
              <a:t>Analysis</a:t>
            </a:r>
          </a:p>
        </p:txBody>
      </p:sp>
      <p:pic>
        <p:nvPicPr>
          <p:cNvPr id="19465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024063"/>
            <a:ext cx="45720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9466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267200"/>
            <a:ext cx="455295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7200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eygandt_FINAL_Comp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4258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2438400" y="2133600"/>
            <a:ext cx="7924800" cy="312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562" tIns="46038" rIns="182562" bIns="46038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9215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25000"/>
              </a:lnSpc>
              <a:spcBef>
                <a:spcPct val="4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None/>
            </a:pPr>
            <a:r>
              <a:rPr lang="en-US">
                <a:latin typeface="Arial" panose="020B0604020202020204" pitchFamily="34" charset="0"/>
              </a:rPr>
              <a:t>Working capital is calculated as:</a:t>
            </a:r>
          </a:p>
          <a:p>
            <a:pPr lvl="1">
              <a:lnSpc>
                <a:spcPct val="125000"/>
              </a:lnSpc>
              <a:spcBef>
                <a:spcPct val="40000"/>
              </a:spcBef>
              <a:buClr>
                <a:schemeClr val="tx1"/>
              </a:buClr>
              <a:buFont typeface="Wingdings" panose="05000000000000000000" pitchFamily="2" charset="2"/>
              <a:buAutoNum type="alphaLcPeriod"/>
            </a:pPr>
            <a:r>
              <a:rPr lang="en-US">
                <a:latin typeface="Arial" panose="020B0604020202020204" pitchFamily="34" charset="0"/>
              </a:rPr>
              <a:t>current assets minus current liabilities.</a:t>
            </a:r>
          </a:p>
          <a:p>
            <a:pPr lvl="1">
              <a:lnSpc>
                <a:spcPct val="125000"/>
              </a:lnSpc>
              <a:spcBef>
                <a:spcPct val="40000"/>
              </a:spcBef>
              <a:buClr>
                <a:schemeClr val="tx1"/>
              </a:buClr>
              <a:buFont typeface="Wingdings" panose="05000000000000000000" pitchFamily="2" charset="2"/>
              <a:buAutoNum type="alphaLcPeriod"/>
            </a:pPr>
            <a:r>
              <a:rPr lang="en-US">
                <a:latin typeface="Arial" panose="020B0604020202020204" pitchFamily="34" charset="0"/>
              </a:rPr>
              <a:t>total assets minus total liabilities.</a:t>
            </a:r>
          </a:p>
          <a:p>
            <a:pPr lvl="1">
              <a:lnSpc>
                <a:spcPct val="125000"/>
              </a:lnSpc>
              <a:spcBef>
                <a:spcPct val="40000"/>
              </a:spcBef>
              <a:buClr>
                <a:schemeClr val="tx1"/>
              </a:buClr>
              <a:buFont typeface="Wingdings" panose="05000000000000000000" pitchFamily="2" charset="2"/>
              <a:buAutoNum type="alphaLcPeriod"/>
            </a:pPr>
            <a:r>
              <a:rPr lang="en-US">
                <a:latin typeface="Arial" panose="020B0604020202020204" pitchFamily="34" charset="0"/>
              </a:rPr>
              <a:t>non-current liabilities minus current liabilities.</a:t>
            </a:r>
          </a:p>
          <a:p>
            <a:pPr lvl="1">
              <a:lnSpc>
                <a:spcPct val="125000"/>
              </a:lnSpc>
              <a:spcBef>
                <a:spcPct val="40000"/>
              </a:spcBef>
              <a:buClr>
                <a:schemeClr val="tx1"/>
              </a:buClr>
              <a:buFont typeface="Wingdings" panose="05000000000000000000" pitchFamily="2" charset="2"/>
              <a:buAutoNum type="alphaLcPeriod"/>
            </a:pPr>
            <a:r>
              <a:rPr lang="en-US">
                <a:latin typeface="Arial" panose="020B0604020202020204" pitchFamily="34" charset="0"/>
              </a:rPr>
              <a:t>both (b) and (c).</a:t>
            </a:r>
          </a:p>
        </p:txBody>
      </p:sp>
      <p:sp>
        <p:nvSpPr>
          <p:cNvPr id="496643" name="Oval 3"/>
          <p:cNvSpPr>
            <a:spLocks noChangeArrowheads="1"/>
          </p:cNvSpPr>
          <p:nvPr/>
        </p:nvSpPr>
        <p:spPr bwMode="auto">
          <a:xfrm>
            <a:off x="2743200" y="2819400"/>
            <a:ext cx="457200" cy="457200"/>
          </a:xfrm>
          <a:prstGeom prst="ellipse">
            <a:avLst/>
          </a:prstGeom>
          <a:noFill/>
          <a:ln w="57150" cap="sq">
            <a:solidFill>
              <a:srgbClr val="8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id-ID">
              <a:latin typeface="Arial" panose="020B0604020202020204" pitchFamily="34" charset="0"/>
            </a:endParaRPr>
          </a:p>
        </p:txBody>
      </p:sp>
      <p:sp>
        <p:nvSpPr>
          <p:cNvPr id="496644" name="Rectangle 4"/>
          <p:cNvSpPr>
            <a:spLocks noChangeArrowheads="1"/>
          </p:cNvSpPr>
          <p:nvPr/>
        </p:nvSpPr>
        <p:spPr bwMode="auto">
          <a:xfrm>
            <a:off x="2057400" y="1447800"/>
            <a:ext cx="3657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82562" tIns="46038" rIns="182562" bIns="46038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32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Question</a:t>
            </a:r>
          </a:p>
        </p:txBody>
      </p:sp>
      <p:sp>
        <p:nvSpPr>
          <p:cNvPr id="368643" name="Rectangle 3"/>
          <p:cNvSpPr>
            <a:spLocks noChangeArrowheads="1"/>
          </p:cNvSpPr>
          <p:nvPr/>
        </p:nvSpPr>
        <p:spPr bwMode="auto">
          <a:xfrm>
            <a:off x="1981200" y="457200"/>
            <a:ext cx="8229600" cy="560388"/>
          </a:xfrm>
          <a:prstGeom prst="rect">
            <a:avLst/>
          </a:prstGeom>
          <a:solidFill>
            <a:srgbClr val="99000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8" tIns="44450" rIns="90488" bIns="44450"/>
          <a:lstStyle/>
          <a:p>
            <a:pPr marL="52388">
              <a:defRPr/>
            </a:pPr>
            <a:r>
              <a:rPr lang="en-US" sz="30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Statement Presentation and Analysis</a:t>
            </a:r>
          </a:p>
        </p:txBody>
      </p:sp>
      <p:sp>
        <p:nvSpPr>
          <p:cNvPr id="437254" name="Text Box 6"/>
          <p:cNvSpPr txBox="1">
            <a:spLocks noChangeArrowheads="1"/>
          </p:cNvSpPr>
          <p:nvPr/>
        </p:nvSpPr>
        <p:spPr bwMode="auto">
          <a:xfrm>
            <a:off x="3048000" y="6369050"/>
            <a:ext cx="7467600" cy="33655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92150" indent="-692150" algn="r">
              <a:spcBef>
                <a:spcPct val="50000"/>
              </a:spcBef>
              <a:defRPr/>
            </a:pPr>
            <a:r>
              <a:rPr lang="en-US" sz="1600" b="1" i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SO 3  Explain the accounting for other current liabilities.</a:t>
            </a:r>
          </a:p>
        </p:txBody>
      </p:sp>
    </p:spTree>
    <p:extLst>
      <p:ext uri="{BB962C8B-B14F-4D97-AF65-F5344CB8AC3E}">
        <p14:creationId xmlns:p14="http://schemas.microsoft.com/office/powerpoint/2010/main" val="55917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6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664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2133600" y="2286000"/>
            <a:ext cx="8153400" cy="128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5000"/>
              </a:lnSpc>
              <a:spcBef>
                <a:spcPct val="40000"/>
              </a:spcBef>
            </a:pPr>
            <a:r>
              <a:rPr lang="en-US" sz="2600" b="1">
                <a:solidFill>
                  <a:srgbClr val="800000"/>
                </a:solidFill>
                <a:latin typeface="Arial" panose="020B0604020202020204" pitchFamily="34" charset="0"/>
              </a:rPr>
              <a:t>Bonds</a:t>
            </a:r>
            <a:r>
              <a:rPr lang="en-US" sz="2600" b="1">
                <a:solidFill>
                  <a:srgbClr val="00FFFF"/>
                </a:solidFill>
                <a:latin typeface="Arial" panose="020B0604020202020204" pitchFamily="34" charset="0"/>
              </a:rPr>
              <a:t> </a:t>
            </a:r>
            <a:r>
              <a:rPr lang="en-US" sz="2600">
                <a:solidFill>
                  <a:srgbClr val="000000"/>
                </a:solidFill>
                <a:latin typeface="Arial" panose="020B0604020202020204" pitchFamily="34" charset="0"/>
              </a:rPr>
              <a:t>are a form of interest-bearing notes payable.</a:t>
            </a:r>
          </a:p>
          <a:p>
            <a:pPr>
              <a:lnSpc>
                <a:spcPct val="115000"/>
              </a:lnSpc>
              <a:spcBef>
                <a:spcPct val="70000"/>
              </a:spcBef>
            </a:pPr>
            <a:r>
              <a:rPr lang="en-US" sz="2600">
                <a:solidFill>
                  <a:srgbClr val="000000"/>
                </a:solidFill>
                <a:latin typeface="Arial" panose="020B0604020202020204" pitchFamily="34" charset="0"/>
              </a:rPr>
              <a:t>Three </a:t>
            </a:r>
            <a:r>
              <a:rPr lang="en-US" sz="2600" b="1">
                <a:solidFill>
                  <a:srgbClr val="800000"/>
                </a:solidFill>
                <a:latin typeface="Arial" panose="020B0604020202020204" pitchFamily="34" charset="0"/>
              </a:rPr>
              <a:t>advantages </a:t>
            </a:r>
            <a:r>
              <a:rPr lang="en-US" sz="2600">
                <a:solidFill>
                  <a:srgbClr val="000000"/>
                </a:solidFill>
                <a:latin typeface="Arial" panose="020B0604020202020204" pitchFamily="34" charset="0"/>
              </a:rPr>
              <a:t>over ordinary shares:</a:t>
            </a:r>
          </a:p>
        </p:txBody>
      </p:sp>
      <p:sp>
        <p:nvSpPr>
          <p:cNvPr id="256004" name="Text Box 4"/>
          <p:cNvSpPr txBox="1">
            <a:spLocks noChangeArrowheads="1"/>
          </p:cNvSpPr>
          <p:nvPr/>
        </p:nvSpPr>
        <p:spPr bwMode="auto">
          <a:xfrm>
            <a:off x="2895600" y="6369050"/>
            <a:ext cx="7620000" cy="33655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92150" indent="-692150" algn="r">
              <a:spcBef>
                <a:spcPct val="50000"/>
              </a:spcBef>
              <a:defRPr/>
            </a:pPr>
            <a:r>
              <a:rPr lang="en-US" sz="1600" b="1" i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SO 4  Explain why bonds are issued, and identify the types of bonds.</a:t>
            </a:r>
          </a:p>
        </p:txBody>
      </p:sp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2438400" y="3684588"/>
            <a:ext cx="7543800" cy="157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08000" indent="-508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5000"/>
              </a:lnSpc>
              <a:spcBef>
                <a:spcPct val="30000"/>
              </a:spcBef>
              <a:buClr>
                <a:srgbClr val="800000"/>
              </a:buClr>
              <a:buSzPct val="95000"/>
              <a:buFontTx/>
              <a:buAutoNum type="arabicPeriod"/>
            </a:pPr>
            <a:r>
              <a:rPr lang="en-US">
                <a:solidFill>
                  <a:schemeClr val="folHlink"/>
                </a:solidFill>
                <a:latin typeface="Arial" panose="020B0604020202020204" pitchFamily="34" charset="0"/>
              </a:rPr>
              <a:t>Stockholder control is not affected.</a:t>
            </a:r>
          </a:p>
          <a:p>
            <a:pPr>
              <a:lnSpc>
                <a:spcPct val="115000"/>
              </a:lnSpc>
              <a:spcBef>
                <a:spcPct val="30000"/>
              </a:spcBef>
              <a:buClr>
                <a:srgbClr val="800000"/>
              </a:buClr>
              <a:buSzPct val="95000"/>
              <a:buFontTx/>
              <a:buAutoNum type="arabicPeriod"/>
            </a:pPr>
            <a:r>
              <a:rPr lang="en-US">
                <a:solidFill>
                  <a:schemeClr val="folHlink"/>
                </a:solidFill>
                <a:latin typeface="Arial" panose="020B0604020202020204" pitchFamily="34" charset="0"/>
              </a:rPr>
              <a:t>Tax savings result.</a:t>
            </a:r>
          </a:p>
          <a:p>
            <a:pPr>
              <a:lnSpc>
                <a:spcPct val="115000"/>
              </a:lnSpc>
              <a:spcBef>
                <a:spcPct val="30000"/>
              </a:spcBef>
              <a:buClr>
                <a:srgbClr val="800000"/>
              </a:buClr>
              <a:buSzPct val="95000"/>
              <a:buFontTx/>
              <a:buAutoNum type="arabicPeriod"/>
            </a:pPr>
            <a:r>
              <a:rPr lang="en-US">
                <a:solidFill>
                  <a:schemeClr val="folHlink"/>
                </a:solidFill>
                <a:latin typeface="Arial" panose="020B0604020202020204" pitchFamily="34" charset="0"/>
              </a:rPr>
              <a:t>Earnings per share may be higher.</a:t>
            </a:r>
          </a:p>
        </p:txBody>
      </p:sp>
      <p:sp>
        <p:nvSpPr>
          <p:cNvPr id="368643" name="Rectangle 3"/>
          <p:cNvSpPr>
            <a:spLocks noChangeArrowheads="1"/>
          </p:cNvSpPr>
          <p:nvPr/>
        </p:nvSpPr>
        <p:spPr bwMode="auto">
          <a:xfrm>
            <a:off x="1981200" y="457200"/>
            <a:ext cx="8229600" cy="5603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52388">
              <a:defRPr/>
            </a:pPr>
            <a:r>
              <a:rPr lang="en-US" sz="33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Section 2  </a:t>
            </a:r>
            <a:r>
              <a:rPr lang="en-US" sz="37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37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Non-Current Liabilities</a:t>
            </a: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981200" y="1371600"/>
            <a:ext cx="8229600" cy="560388"/>
          </a:xfrm>
          <a:prstGeom prst="rect">
            <a:avLst/>
          </a:prstGeom>
          <a:solidFill>
            <a:srgbClr val="99000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8" tIns="44450" rIns="90488" bIns="44450"/>
          <a:lstStyle/>
          <a:p>
            <a:pPr marL="52388">
              <a:defRPr/>
            </a:pPr>
            <a:r>
              <a:rPr lang="en-US" sz="30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Bond Basics</a:t>
            </a:r>
          </a:p>
        </p:txBody>
      </p:sp>
    </p:spTree>
    <p:extLst>
      <p:ext uri="{BB962C8B-B14F-4D97-AF65-F5344CB8AC3E}">
        <p14:creationId xmlns:p14="http://schemas.microsoft.com/office/powerpoint/2010/main" val="48128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2133600" y="1371601"/>
            <a:ext cx="7772400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5000"/>
              </a:lnSpc>
              <a:spcBef>
                <a:spcPct val="40000"/>
              </a:spcBef>
            </a:pPr>
            <a:r>
              <a:rPr lang="en-US">
                <a:solidFill>
                  <a:srgbClr val="000000"/>
                </a:solidFill>
                <a:latin typeface="Arial" panose="020B0604020202020204" pitchFamily="34" charset="0"/>
              </a:rPr>
              <a:t>Effects on earnings per share—equity vs. debt.</a:t>
            </a:r>
          </a:p>
        </p:txBody>
      </p:sp>
      <p:sp>
        <p:nvSpPr>
          <p:cNvPr id="22531" name="Text Box 6"/>
          <p:cNvSpPr txBox="1">
            <a:spLocks noChangeArrowheads="1"/>
          </p:cNvSpPr>
          <p:nvPr/>
        </p:nvSpPr>
        <p:spPr bwMode="auto">
          <a:xfrm>
            <a:off x="8763001" y="2163764"/>
            <a:ext cx="13112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sz="1200" b="1">
                <a:solidFill>
                  <a:srgbClr val="006386"/>
                </a:solidFill>
                <a:latin typeface="Arial" panose="020B0604020202020204" pitchFamily="34" charset="0"/>
              </a:rPr>
              <a:t>Illustration 10-7</a:t>
            </a:r>
          </a:p>
        </p:txBody>
      </p:sp>
      <p:sp>
        <p:nvSpPr>
          <p:cNvPr id="368643" name="Rectangle 3"/>
          <p:cNvSpPr>
            <a:spLocks noChangeArrowheads="1"/>
          </p:cNvSpPr>
          <p:nvPr/>
        </p:nvSpPr>
        <p:spPr bwMode="auto">
          <a:xfrm>
            <a:off x="1981200" y="457200"/>
            <a:ext cx="8229600" cy="560388"/>
          </a:xfrm>
          <a:prstGeom prst="rect">
            <a:avLst/>
          </a:prstGeom>
          <a:solidFill>
            <a:srgbClr val="99000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8" tIns="44450" rIns="90488" bIns="44450"/>
          <a:lstStyle/>
          <a:p>
            <a:pPr marL="52388">
              <a:defRPr/>
            </a:pPr>
            <a:r>
              <a:rPr lang="en-US" sz="30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Bond Basics</a:t>
            </a:r>
          </a:p>
        </p:txBody>
      </p:sp>
      <p:sp>
        <p:nvSpPr>
          <p:cNvPr id="258057" name="Text Box 9"/>
          <p:cNvSpPr txBox="1">
            <a:spLocks noChangeArrowheads="1"/>
          </p:cNvSpPr>
          <p:nvPr/>
        </p:nvSpPr>
        <p:spPr bwMode="auto">
          <a:xfrm>
            <a:off x="2895600" y="6369050"/>
            <a:ext cx="7620000" cy="33655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92150" indent="-692150" algn="r">
              <a:spcBef>
                <a:spcPct val="50000"/>
              </a:spcBef>
              <a:defRPr/>
            </a:pPr>
            <a:r>
              <a:rPr lang="en-US" sz="1600" b="1" i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SO 4  Explain why bonds are issued, and identify the types of bonds.</a:t>
            </a:r>
          </a:p>
        </p:txBody>
      </p:sp>
      <p:pic>
        <p:nvPicPr>
          <p:cNvPr id="2253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514600"/>
            <a:ext cx="7772400" cy="3068638"/>
          </a:xfrm>
          <a:prstGeom prst="rect">
            <a:avLst/>
          </a:prstGeom>
          <a:noFill/>
          <a:ln w="28575" cap="sq" algn="ctr">
            <a:solidFill>
              <a:srgbClr val="80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894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2438400" y="2001838"/>
            <a:ext cx="7924800" cy="40941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562" tIns="46038" rIns="182562" bIns="46038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9215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4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None/>
            </a:pPr>
            <a:r>
              <a:rPr lang="en-US" sz="2300">
                <a:latin typeface="Arial" panose="020B0604020202020204" pitchFamily="34" charset="0"/>
              </a:rPr>
              <a:t>The major disadvantages resulting from the use of bonds are:  </a:t>
            </a:r>
          </a:p>
          <a:p>
            <a:pPr lvl="1">
              <a:spcBef>
                <a:spcPct val="40000"/>
              </a:spcBef>
              <a:buClr>
                <a:schemeClr val="tx1"/>
              </a:buClr>
              <a:buFont typeface="Wingdings" panose="05000000000000000000" pitchFamily="2" charset="2"/>
              <a:buAutoNum type="alphaLcPeriod"/>
            </a:pPr>
            <a:r>
              <a:rPr lang="en-US" sz="2300">
                <a:latin typeface="Arial" panose="020B0604020202020204" pitchFamily="34" charset="0"/>
              </a:rPr>
              <a:t>that interest is not tax deductible and the principal must be repaid.  </a:t>
            </a:r>
          </a:p>
          <a:p>
            <a:pPr lvl="1">
              <a:spcBef>
                <a:spcPct val="40000"/>
              </a:spcBef>
              <a:buClr>
                <a:schemeClr val="tx1"/>
              </a:buClr>
              <a:buFont typeface="Wingdings" panose="05000000000000000000" pitchFamily="2" charset="2"/>
              <a:buAutoNum type="alphaLcPeriod"/>
            </a:pPr>
            <a:r>
              <a:rPr lang="en-US" sz="2300">
                <a:latin typeface="Arial" panose="020B0604020202020204" pitchFamily="34" charset="0"/>
              </a:rPr>
              <a:t>that the principal is tax deductible and interest must be paid.  </a:t>
            </a:r>
          </a:p>
          <a:p>
            <a:pPr lvl="1">
              <a:spcBef>
                <a:spcPct val="40000"/>
              </a:spcBef>
              <a:buClr>
                <a:schemeClr val="tx1"/>
              </a:buClr>
              <a:buFont typeface="Wingdings" panose="05000000000000000000" pitchFamily="2" charset="2"/>
              <a:buAutoNum type="alphaLcPeriod"/>
            </a:pPr>
            <a:r>
              <a:rPr lang="en-US" sz="2300">
                <a:latin typeface="Arial" panose="020B0604020202020204" pitchFamily="34" charset="0"/>
              </a:rPr>
              <a:t>that neither interest nor principal is tax deductible.  </a:t>
            </a:r>
          </a:p>
          <a:p>
            <a:pPr lvl="1">
              <a:spcBef>
                <a:spcPct val="40000"/>
              </a:spcBef>
              <a:buClr>
                <a:schemeClr val="tx1"/>
              </a:buClr>
              <a:buFont typeface="Wingdings" panose="05000000000000000000" pitchFamily="2" charset="2"/>
              <a:buAutoNum type="alphaLcPeriod"/>
            </a:pPr>
            <a:r>
              <a:rPr lang="en-US" sz="2300">
                <a:latin typeface="Arial" panose="020B0604020202020204" pitchFamily="34" charset="0"/>
              </a:rPr>
              <a:t>that interest must be paid and principal repaid.</a:t>
            </a:r>
          </a:p>
        </p:txBody>
      </p:sp>
      <p:sp>
        <p:nvSpPr>
          <p:cNvPr id="260099" name="Oval 3"/>
          <p:cNvSpPr>
            <a:spLocks noChangeArrowheads="1"/>
          </p:cNvSpPr>
          <p:nvPr/>
        </p:nvSpPr>
        <p:spPr bwMode="auto">
          <a:xfrm>
            <a:off x="2743200" y="5029201"/>
            <a:ext cx="457200" cy="481013"/>
          </a:xfrm>
          <a:prstGeom prst="ellipse">
            <a:avLst/>
          </a:prstGeom>
          <a:noFill/>
          <a:ln w="57150" cap="sq">
            <a:solidFill>
              <a:srgbClr val="8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d-ID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2057400" y="1371600"/>
            <a:ext cx="365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562" tIns="46038" rIns="182562" bIns="46038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sz="3200" b="1">
                <a:solidFill>
                  <a:srgbClr val="800000"/>
                </a:solidFill>
                <a:latin typeface="Arial" panose="020B0604020202020204" pitchFamily="34" charset="0"/>
              </a:rPr>
              <a:t>Question</a:t>
            </a:r>
          </a:p>
        </p:txBody>
      </p:sp>
      <p:sp>
        <p:nvSpPr>
          <p:cNvPr id="368643" name="Rectangle 3"/>
          <p:cNvSpPr>
            <a:spLocks noChangeArrowheads="1"/>
          </p:cNvSpPr>
          <p:nvPr/>
        </p:nvSpPr>
        <p:spPr bwMode="auto">
          <a:xfrm>
            <a:off x="1981200" y="457200"/>
            <a:ext cx="8229600" cy="560388"/>
          </a:xfrm>
          <a:prstGeom prst="rect">
            <a:avLst/>
          </a:prstGeom>
          <a:solidFill>
            <a:srgbClr val="99000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8" tIns="44450" rIns="90488" bIns="44450"/>
          <a:lstStyle/>
          <a:p>
            <a:pPr marL="52388">
              <a:defRPr/>
            </a:pPr>
            <a:r>
              <a:rPr lang="en-US" sz="30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Bond Basics</a:t>
            </a:r>
          </a:p>
        </p:txBody>
      </p:sp>
      <p:sp>
        <p:nvSpPr>
          <p:cNvPr id="260105" name="Text Box 9"/>
          <p:cNvSpPr txBox="1">
            <a:spLocks noChangeArrowheads="1"/>
          </p:cNvSpPr>
          <p:nvPr/>
        </p:nvSpPr>
        <p:spPr bwMode="auto">
          <a:xfrm>
            <a:off x="2895600" y="6369050"/>
            <a:ext cx="7620000" cy="33655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92150" indent="-692150" algn="r">
              <a:spcBef>
                <a:spcPct val="50000"/>
              </a:spcBef>
              <a:defRPr/>
            </a:pPr>
            <a:r>
              <a:rPr lang="en-US" sz="1600" b="1" i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SO 4  Explain why bonds are issued, and identify the types of bonds.</a:t>
            </a:r>
          </a:p>
        </p:txBody>
      </p:sp>
    </p:spTree>
    <p:extLst>
      <p:ext uri="{BB962C8B-B14F-4D97-AF65-F5344CB8AC3E}">
        <p14:creationId xmlns:p14="http://schemas.microsoft.com/office/powerpoint/2010/main" val="3291245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0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09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2209800" y="1382714"/>
            <a:ext cx="8229600" cy="3028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81088" indent="-5095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30000"/>
              </a:lnSpc>
              <a:spcBef>
                <a:spcPct val="10000"/>
              </a:spcBef>
              <a:spcAft>
                <a:spcPct val="20000"/>
              </a:spcAft>
              <a:buSzPct val="80000"/>
            </a:pPr>
            <a:r>
              <a:rPr lang="en-US" sz="2800" b="1">
                <a:solidFill>
                  <a:srgbClr val="006600"/>
                </a:solidFill>
                <a:latin typeface="Arial" panose="020B0604020202020204" pitchFamily="34" charset="0"/>
              </a:rPr>
              <a:t>Types of Bonds</a:t>
            </a:r>
          </a:p>
          <a:p>
            <a:pPr lvl="1">
              <a:lnSpc>
                <a:spcPct val="130000"/>
              </a:lnSpc>
              <a:spcBef>
                <a:spcPct val="10000"/>
              </a:spcBef>
              <a:spcAft>
                <a:spcPct val="20000"/>
              </a:spcAft>
              <a:buSzPct val="80000"/>
              <a:buFontTx/>
              <a:buBlip>
                <a:blip r:embed="rId3"/>
              </a:buBlip>
            </a:pPr>
            <a:r>
              <a:rPr lang="en-US">
                <a:latin typeface="Arial" panose="020B0604020202020204" pitchFamily="34" charset="0"/>
              </a:rPr>
              <a:t>Secured and Unsecured (debenture) bonds.</a:t>
            </a:r>
          </a:p>
          <a:p>
            <a:pPr lvl="1">
              <a:lnSpc>
                <a:spcPct val="130000"/>
              </a:lnSpc>
              <a:spcBef>
                <a:spcPct val="10000"/>
              </a:spcBef>
              <a:spcAft>
                <a:spcPct val="20000"/>
              </a:spcAft>
              <a:buSzPct val="80000"/>
              <a:buFontTx/>
              <a:buBlip>
                <a:blip r:embed="rId3"/>
              </a:buBlip>
            </a:pPr>
            <a:r>
              <a:rPr lang="en-US">
                <a:latin typeface="Arial" panose="020B0604020202020204" pitchFamily="34" charset="0"/>
              </a:rPr>
              <a:t>Term and Serial bonds.</a:t>
            </a:r>
          </a:p>
          <a:p>
            <a:pPr lvl="1">
              <a:lnSpc>
                <a:spcPct val="130000"/>
              </a:lnSpc>
              <a:spcBef>
                <a:spcPct val="10000"/>
              </a:spcBef>
              <a:spcAft>
                <a:spcPct val="20000"/>
              </a:spcAft>
              <a:buSzPct val="80000"/>
              <a:buFontTx/>
              <a:buBlip>
                <a:blip r:embed="rId3"/>
              </a:buBlip>
            </a:pPr>
            <a:r>
              <a:rPr lang="en-US">
                <a:latin typeface="Arial" panose="020B0604020202020204" pitchFamily="34" charset="0"/>
              </a:rPr>
              <a:t>Registered and Bearer (or coupon) bonds.</a:t>
            </a:r>
          </a:p>
          <a:p>
            <a:pPr lvl="1">
              <a:lnSpc>
                <a:spcPct val="130000"/>
              </a:lnSpc>
              <a:spcBef>
                <a:spcPct val="10000"/>
              </a:spcBef>
              <a:spcAft>
                <a:spcPct val="20000"/>
              </a:spcAft>
              <a:buSzPct val="80000"/>
              <a:buFontTx/>
              <a:buBlip>
                <a:blip r:embed="rId3"/>
              </a:buBlip>
            </a:pPr>
            <a:r>
              <a:rPr lang="en-US">
                <a:latin typeface="Arial" panose="020B0604020202020204" pitchFamily="34" charset="0"/>
              </a:rPr>
              <a:t>Convertible and Callable bonds.</a:t>
            </a:r>
          </a:p>
        </p:txBody>
      </p:sp>
      <p:sp>
        <p:nvSpPr>
          <p:cNvPr id="368643" name="Rectangle 3"/>
          <p:cNvSpPr>
            <a:spLocks noChangeArrowheads="1"/>
          </p:cNvSpPr>
          <p:nvPr/>
        </p:nvSpPr>
        <p:spPr bwMode="auto">
          <a:xfrm>
            <a:off x="1981200" y="457200"/>
            <a:ext cx="8229600" cy="560388"/>
          </a:xfrm>
          <a:prstGeom prst="rect">
            <a:avLst/>
          </a:prstGeom>
          <a:solidFill>
            <a:srgbClr val="99000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8" tIns="44450" rIns="90488" bIns="44450"/>
          <a:lstStyle/>
          <a:p>
            <a:pPr marL="52388">
              <a:defRPr/>
            </a:pPr>
            <a:r>
              <a:rPr lang="en-US" sz="30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Bond Basics</a:t>
            </a:r>
          </a:p>
        </p:txBody>
      </p:sp>
      <p:sp>
        <p:nvSpPr>
          <p:cNvPr id="261127" name="Text Box 7"/>
          <p:cNvSpPr txBox="1">
            <a:spLocks noChangeArrowheads="1"/>
          </p:cNvSpPr>
          <p:nvPr/>
        </p:nvSpPr>
        <p:spPr bwMode="auto">
          <a:xfrm>
            <a:off x="2895600" y="6369050"/>
            <a:ext cx="7620000" cy="33655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92150" indent="-692150" algn="r">
              <a:spcBef>
                <a:spcPct val="50000"/>
              </a:spcBef>
              <a:defRPr/>
            </a:pPr>
            <a:r>
              <a:rPr lang="en-US" sz="1600" b="1" i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SO 4  Explain why bonds are issued, and identify the types of bonds.</a:t>
            </a:r>
          </a:p>
        </p:txBody>
      </p:sp>
    </p:spTree>
    <p:extLst>
      <p:ext uri="{BB962C8B-B14F-4D97-AF65-F5344CB8AC3E}">
        <p14:creationId xmlns:p14="http://schemas.microsoft.com/office/powerpoint/2010/main" val="3738383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2209800" y="1295401"/>
            <a:ext cx="8229600" cy="4865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5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428750" indent="-5143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20000"/>
              </a:lnSpc>
              <a:spcBef>
                <a:spcPct val="10000"/>
              </a:spcBef>
              <a:spcAft>
                <a:spcPct val="20000"/>
              </a:spcAft>
              <a:buSzPct val="80000"/>
            </a:pPr>
            <a:r>
              <a:rPr lang="en-US" sz="2800" b="1">
                <a:solidFill>
                  <a:srgbClr val="006600"/>
                </a:solidFill>
                <a:latin typeface="Arial" panose="020B0604020202020204" pitchFamily="34" charset="0"/>
              </a:rPr>
              <a:t>Issuing Procedures</a:t>
            </a:r>
          </a:p>
          <a:p>
            <a:pPr lvl="1">
              <a:lnSpc>
                <a:spcPct val="120000"/>
              </a:lnSpc>
              <a:spcBef>
                <a:spcPct val="10000"/>
              </a:spcBef>
              <a:spcAft>
                <a:spcPct val="20000"/>
              </a:spcAft>
              <a:buSzPct val="80000"/>
              <a:buFontTx/>
              <a:buBlip>
                <a:blip r:embed="rId3"/>
              </a:buBlip>
            </a:pPr>
            <a:r>
              <a:rPr lang="en-US" sz="2200">
                <a:solidFill>
                  <a:srgbClr val="000000"/>
                </a:solidFill>
                <a:latin typeface="Arial" panose="020B0604020202020204" pitchFamily="34" charset="0"/>
              </a:rPr>
              <a:t>Bond contract known as a </a:t>
            </a:r>
            <a:r>
              <a:rPr lang="en-US" sz="2200" b="1">
                <a:solidFill>
                  <a:srgbClr val="800000"/>
                </a:solidFill>
                <a:latin typeface="Arial" panose="020B0604020202020204" pitchFamily="34" charset="0"/>
              </a:rPr>
              <a:t>bond indenture</a:t>
            </a:r>
            <a:r>
              <a:rPr lang="en-US" sz="2200">
                <a:latin typeface="Arial" panose="020B0604020202020204" pitchFamily="34" charset="0"/>
              </a:rPr>
              <a:t>.</a:t>
            </a:r>
          </a:p>
          <a:p>
            <a:pPr lvl="1">
              <a:lnSpc>
                <a:spcPct val="120000"/>
              </a:lnSpc>
              <a:spcBef>
                <a:spcPct val="10000"/>
              </a:spcBef>
              <a:spcAft>
                <a:spcPct val="20000"/>
              </a:spcAft>
              <a:buSzPct val="80000"/>
              <a:buFontTx/>
              <a:buBlip>
                <a:blip r:embed="rId3"/>
              </a:buBlip>
            </a:pPr>
            <a:r>
              <a:rPr lang="en-US" sz="2200">
                <a:latin typeface="Arial" panose="020B0604020202020204" pitchFamily="34" charset="0"/>
              </a:rPr>
              <a:t>Represents a promise to pay: </a:t>
            </a:r>
          </a:p>
          <a:p>
            <a:pPr lvl="2">
              <a:lnSpc>
                <a:spcPct val="120000"/>
              </a:lnSpc>
              <a:spcBef>
                <a:spcPct val="10000"/>
              </a:spcBef>
              <a:spcAft>
                <a:spcPct val="20000"/>
              </a:spcAft>
              <a:buClr>
                <a:srgbClr val="800000"/>
              </a:buClr>
              <a:buFont typeface="Wingdings" panose="05000000000000000000" pitchFamily="2" charset="2"/>
              <a:buAutoNum type="arabicParenBoth"/>
            </a:pPr>
            <a:r>
              <a:rPr lang="en-US" sz="2000">
                <a:latin typeface="Arial" panose="020B0604020202020204" pitchFamily="34" charset="0"/>
              </a:rPr>
              <a:t>sum of money at designated maturity date, plus</a:t>
            </a:r>
          </a:p>
          <a:p>
            <a:pPr lvl="2">
              <a:lnSpc>
                <a:spcPct val="120000"/>
              </a:lnSpc>
              <a:spcBef>
                <a:spcPct val="10000"/>
              </a:spcBef>
              <a:spcAft>
                <a:spcPct val="20000"/>
              </a:spcAft>
              <a:buClr>
                <a:srgbClr val="800000"/>
              </a:buClr>
              <a:buFont typeface="Wingdings" panose="05000000000000000000" pitchFamily="2" charset="2"/>
              <a:buAutoNum type="arabicParenBoth"/>
            </a:pPr>
            <a:r>
              <a:rPr lang="en-US" sz="2000">
                <a:latin typeface="Arial" panose="020B0604020202020204" pitchFamily="34" charset="0"/>
              </a:rPr>
              <a:t>periodic interest at a contractual (stated) rate on the maturity amount (face value).</a:t>
            </a:r>
          </a:p>
          <a:p>
            <a:pPr lvl="1">
              <a:lnSpc>
                <a:spcPct val="120000"/>
              </a:lnSpc>
              <a:spcBef>
                <a:spcPct val="10000"/>
              </a:spcBef>
              <a:spcAft>
                <a:spcPct val="20000"/>
              </a:spcAft>
              <a:buClr>
                <a:srgbClr val="800000"/>
              </a:buClr>
              <a:buSzPct val="80000"/>
              <a:buFont typeface="Wingdings" panose="05000000000000000000" pitchFamily="2" charset="2"/>
              <a:buBlip>
                <a:blip r:embed="rId3"/>
              </a:buBlip>
            </a:pPr>
            <a:r>
              <a:rPr lang="en-US" sz="2200">
                <a:latin typeface="Arial" panose="020B0604020202020204" pitchFamily="34" charset="0"/>
              </a:rPr>
              <a:t>Paper certificate, typically a $1,000 face value. </a:t>
            </a:r>
          </a:p>
          <a:p>
            <a:pPr lvl="1">
              <a:lnSpc>
                <a:spcPct val="120000"/>
              </a:lnSpc>
              <a:spcBef>
                <a:spcPct val="10000"/>
              </a:spcBef>
              <a:spcAft>
                <a:spcPct val="20000"/>
              </a:spcAft>
              <a:buClr>
                <a:srgbClr val="800000"/>
              </a:buClr>
              <a:buSzPct val="80000"/>
              <a:buFont typeface="Wingdings" panose="05000000000000000000" pitchFamily="2" charset="2"/>
              <a:buBlip>
                <a:blip r:embed="rId3"/>
              </a:buBlip>
            </a:pPr>
            <a:r>
              <a:rPr lang="en-US" sz="2200">
                <a:latin typeface="Arial" panose="020B0604020202020204" pitchFamily="34" charset="0"/>
              </a:rPr>
              <a:t>Interest payments usually made semiannually. </a:t>
            </a:r>
          </a:p>
          <a:p>
            <a:pPr lvl="1">
              <a:lnSpc>
                <a:spcPct val="120000"/>
              </a:lnSpc>
              <a:spcBef>
                <a:spcPct val="10000"/>
              </a:spcBef>
              <a:spcAft>
                <a:spcPct val="20000"/>
              </a:spcAft>
              <a:buClr>
                <a:srgbClr val="800000"/>
              </a:buClr>
              <a:buSzPct val="80000"/>
              <a:buFont typeface="Wingdings" panose="05000000000000000000" pitchFamily="2" charset="2"/>
              <a:buBlip>
                <a:blip r:embed="rId3"/>
              </a:buBlip>
            </a:pPr>
            <a:r>
              <a:rPr lang="en-US" sz="2200">
                <a:latin typeface="Arial" panose="020B0604020202020204" pitchFamily="34" charset="0"/>
              </a:rPr>
              <a:t>Generally issued when the amount of capital needed is too large for one lender to supply.</a:t>
            </a:r>
          </a:p>
        </p:txBody>
      </p:sp>
      <p:sp>
        <p:nvSpPr>
          <p:cNvPr id="368643" name="Rectangle 3"/>
          <p:cNvSpPr>
            <a:spLocks noChangeArrowheads="1"/>
          </p:cNvSpPr>
          <p:nvPr/>
        </p:nvSpPr>
        <p:spPr bwMode="auto">
          <a:xfrm>
            <a:off x="1981200" y="457200"/>
            <a:ext cx="8229600" cy="560388"/>
          </a:xfrm>
          <a:prstGeom prst="rect">
            <a:avLst/>
          </a:prstGeom>
          <a:solidFill>
            <a:srgbClr val="99000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8" tIns="44450" rIns="90488" bIns="44450"/>
          <a:lstStyle/>
          <a:p>
            <a:pPr marL="52388">
              <a:defRPr/>
            </a:pPr>
            <a:r>
              <a:rPr lang="en-US" sz="30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Bond Basics</a:t>
            </a:r>
          </a:p>
        </p:txBody>
      </p:sp>
      <p:sp>
        <p:nvSpPr>
          <p:cNvPr id="263175" name="Text Box 7"/>
          <p:cNvSpPr txBox="1">
            <a:spLocks noChangeArrowheads="1"/>
          </p:cNvSpPr>
          <p:nvPr/>
        </p:nvSpPr>
        <p:spPr bwMode="auto">
          <a:xfrm>
            <a:off x="2895600" y="6369050"/>
            <a:ext cx="7620000" cy="33655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92150" indent="-692150" algn="r">
              <a:spcBef>
                <a:spcPct val="50000"/>
              </a:spcBef>
              <a:defRPr/>
            </a:pPr>
            <a:r>
              <a:rPr lang="en-US" sz="1600" b="1" i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SO 4  Explain why bonds are issued, and identify the types of bonds.</a:t>
            </a:r>
          </a:p>
        </p:txBody>
      </p:sp>
    </p:spTree>
    <p:extLst>
      <p:ext uri="{BB962C8B-B14F-4D97-AF65-F5344CB8AC3E}">
        <p14:creationId xmlns:p14="http://schemas.microsoft.com/office/powerpoint/2010/main" val="3609424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3" name="Rectangle 3"/>
          <p:cNvSpPr>
            <a:spLocks noChangeArrowheads="1"/>
          </p:cNvSpPr>
          <p:nvPr/>
        </p:nvSpPr>
        <p:spPr bwMode="auto">
          <a:xfrm>
            <a:off x="1981200" y="457200"/>
            <a:ext cx="8229600" cy="560388"/>
          </a:xfrm>
          <a:prstGeom prst="rect">
            <a:avLst/>
          </a:prstGeom>
          <a:solidFill>
            <a:srgbClr val="99000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8" tIns="44450" rIns="90488" bIns="44450"/>
          <a:lstStyle/>
          <a:p>
            <a:pPr marL="52388">
              <a:defRPr/>
            </a:pPr>
            <a:r>
              <a:rPr lang="en-US" sz="30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Bond Basics</a:t>
            </a:r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1531938"/>
            <a:ext cx="6689725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6628" name="Line 5"/>
          <p:cNvSpPr>
            <a:spLocks noChangeShapeType="1"/>
          </p:cNvSpPr>
          <p:nvPr/>
        </p:nvSpPr>
        <p:spPr bwMode="auto">
          <a:xfrm flipV="1">
            <a:off x="6392863" y="1295400"/>
            <a:ext cx="0" cy="1295400"/>
          </a:xfrm>
          <a:prstGeom prst="line">
            <a:avLst/>
          </a:prstGeom>
          <a:noFill/>
          <a:ln w="57150" cap="sq">
            <a:solidFill>
              <a:srgbClr val="6699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65222" name="Rectangle 6"/>
          <p:cNvSpPr>
            <a:spLocks noChangeArrowheads="1"/>
          </p:cNvSpPr>
          <p:nvPr/>
        </p:nvSpPr>
        <p:spPr bwMode="auto">
          <a:xfrm>
            <a:off x="5859464" y="838200"/>
            <a:ext cx="1150937" cy="609600"/>
          </a:xfrm>
          <a:prstGeom prst="rect">
            <a:avLst/>
          </a:prstGeom>
          <a:solidFill>
            <a:srgbClr val="99CCFF"/>
          </a:solidFill>
          <a:ln w="12700" cap="sq">
            <a:noFill/>
            <a:miter lim="800000"/>
            <a:headEnd type="none" w="sm" len="sm"/>
            <a:tailEnd type="none" w="sm" len="sm"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600" b="1">
                <a:latin typeface="Arial" charset="0"/>
              </a:rPr>
              <a:t>Issuer of </a:t>
            </a:r>
          </a:p>
          <a:p>
            <a:pPr algn="ctr">
              <a:defRPr/>
            </a:pPr>
            <a:r>
              <a:rPr lang="en-US" sz="1600" b="1">
                <a:latin typeface="Arial" charset="0"/>
              </a:rPr>
              <a:t>Bonds</a:t>
            </a:r>
          </a:p>
        </p:txBody>
      </p:sp>
      <p:sp>
        <p:nvSpPr>
          <p:cNvPr id="26630" name="Line 7"/>
          <p:cNvSpPr>
            <a:spLocks noChangeShapeType="1"/>
          </p:cNvSpPr>
          <p:nvPr/>
        </p:nvSpPr>
        <p:spPr bwMode="auto">
          <a:xfrm rot="5400000" flipV="1">
            <a:off x="8157369" y="1748631"/>
            <a:ext cx="0" cy="2293938"/>
          </a:xfrm>
          <a:prstGeom prst="line">
            <a:avLst/>
          </a:prstGeom>
          <a:noFill/>
          <a:ln w="57150" cap="sq">
            <a:solidFill>
              <a:srgbClr val="6699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65224" name="Rectangle 8"/>
          <p:cNvSpPr>
            <a:spLocks noChangeArrowheads="1"/>
          </p:cNvSpPr>
          <p:nvPr/>
        </p:nvSpPr>
        <p:spPr bwMode="auto">
          <a:xfrm>
            <a:off x="9296400" y="2514600"/>
            <a:ext cx="1219200" cy="685800"/>
          </a:xfrm>
          <a:prstGeom prst="rect">
            <a:avLst/>
          </a:prstGeom>
          <a:solidFill>
            <a:srgbClr val="99CCFF"/>
          </a:solidFill>
          <a:ln w="12700" cap="sq">
            <a:noFill/>
            <a:miter lim="800000"/>
            <a:headEnd type="none" w="sm" len="sm"/>
            <a:tailEnd type="none" w="sm" len="sm"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600" b="1">
                <a:latin typeface="Arial" charset="0"/>
              </a:rPr>
              <a:t>Maturity</a:t>
            </a:r>
          </a:p>
          <a:p>
            <a:pPr algn="ctr">
              <a:defRPr/>
            </a:pPr>
            <a:r>
              <a:rPr lang="en-US" sz="1600" b="1">
                <a:latin typeface="Arial" charset="0"/>
              </a:rPr>
              <a:t>Date</a:t>
            </a:r>
          </a:p>
        </p:txBody>
      </p:sp>
      <p:cxnSp>
        <p:nvCxnSpPr>
          <p:cNvPr id="26632" name="AutoShape 9"/>
          <p:cNvCxnSpPr>
            <a:cxnSpLocks noChangeShapeType="1"/>
            <a:stCxn id="265232" idx="0"/>
            <a:endCxn id="26633" idx="6"/>
          </p:cNvCxnSpPr>
          <p:nvPr/>
        </p:nvCxnSpPr>
        <p:spPr bwMode="auto">
          <a:xfrm rot="5400000" flipH="1">
            <a:off x="8972550" y="3295650"/>
            <a:ext cx="685800" cy="1104900"/>
          </a:xfrm>
          <a:prstGeom prst="bentConnector2">
            <a:avLst/>
          </a:prstGeom>
          <a:noFill/>
          <a:ln w="57150" cap="sq">
            <a:solidFill>
              <a:srgbClr val="6699F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33" name="Oval 10"/>
          <p:cNvSpPr>
            <a:spLocks noChangeArrowheads="1"/>
          </p:cNvSpPr>
          <p:nvPr/>
        </p:nvSpPr>
        <p:spPr bwMode="auto">
          <a:xfrm>
            <a:off x="8610600" y="3429000"/>
            <a:ext cx="152400" cy="152400"/>
          </a:xfrm>
          <a:prstGeom prst="ellipse">
            <a:avLst/>
          </a:prstGeom>
          <a:solidFill>
            <a:srgbClr val="006FBA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d-ID"/>
          </a:p>
        </p:txBody>
      </p:sp>
      <p:sp>
        <p:nvSpPr>
          <p:cNvPr id="26634" name="Oval 12"/>
          <p:cNvSpPr>
            <a:spLocks noChangeArrowheads="1"/>
          </p:cNvSpPr>
          <p:nvPr/>
        </p:nvSpPr>
        <p:spPr bwMode="auto">
          <a:xfrm>
            <a:off x="6303963" y="2476500"/>
            <a:ext cx="152400" cy="152400"/>
          </a:xfrm>
          <a:prstGeom prst="ellipse">
            <a:avLst/>
          </a:prstGeom>
          <a:solidFill>
            <a:srgbClr val="006FBA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d-ID"/>
          </a:p>
        </p:txBody>
      </p:sp>
      <p:cxnSp>
        <p:nvCxnSpPr>
          <p:cNvPr id="26635" name="AutoShape 13"/>
          <p:cNvCxnSpPr>
            <a:cxnSpLocks noChangeShapeType="1"/>
            <a:stCxn id="265233" idx="0"/>
            <a:endCxn id="26636" idx="4"/>
          </p:cNvCxnSpPr>
          <p:nvPr/>
        </p:nvCxnSpPr>
        <p:spPr bwMode="auto">
          <a:xfrm flipV="1">
            <a:off x="5181600" y="4343400"/>
            <a:ext cx="0" cy="1676400"/>
          </a:xfrm>
          <a:prstGeom prst="straightConnector1">
            <a:avLst/>
          </a:prstGeom>
          <a:noFill/>
          <a:ln w="57150" cap="sq">
            <a:solidFill>
              <a:srgbClr val="6699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36" name="Oval 14"/>
          <p:cNvSpPr>
            <a:spLocks noChangeArrowheads="1"/>
          </p:cNvSpPr>
          <p:nvPr/>
        </p:nvSpPr>
        <p:spPr bwMode="auto">
          <a:xfrm>
            <a:off x="5105400" y="4191000"/>
            <a:ext cx="152400" cy="152400"/>
          </a:xfrm>
          <a:prstGeom prst="ellipse">
            <a:avLst/>
          </a:prstGeom>
          <a:solidFill>
            <a:srgbClr val="006FBA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d-ID"/>
          </a:p>
        </p:txBody>
      </p:sp>
      <p:sp>
        <p:nvSpPr>
          <p:cNvPr id="26637" name="Text Box 15"/>
          <p:cNvSpPr txBox="1">
            <a:spLocks noChangeArrowheads="1"/>
          </p:cNvSpPr>
          <p:nvPr/>
        </p:nvSpPr>
        <p:spPr bwMode="auto">
          <a:xfrm>
            <a:off x="9128126" y="1554164"/>
            <a:ext cx="13112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sz="1200" b="1">
                <a:solidFill>
                  <a:srgbClr val="006386"/>
                </a:solidFill>
                <a:latin typeface="Arial" panose="020B0604020202020204" pitchFamily="34" charset="0"/>
              </a:rPr>
              <a:t>Illustration 10-8</a:t>
            </a:r>
          </a:p>
        </p:txBody>
      </p:sp>
      <p:sp>
        <p:nvSpPr>
          <p:cNvPr id="265232" name="Rectangle 16"/>
          <p:cNvSpPr>
            <a:spLocks noChangeArrowheads="1"/>
          </p:cNvSpPr>
          <p:nvPr/>
        </p:nvSpPr>
        <p:spPr bwMode="auto">
          <a:xfrm>
            <a:off x="9220200" y="4191000"/>
            <a:ext cx="1295400" cy="838200"/>
          </a:xfrm>
          <a:prstGeom prst="rect">
            <a:avLst/>
          </a:prstGeom>
          <a:solidFill>
            <a:srgbClr val="99CCFF"/>
          </a:solidFill>
          <a:ln w="12700" cap="sq">
            <a:noFill/>
            <a:miter lim="800000"/>
            <a:headEnd type="none" w="sm" len="sm"/>
            <a:tailEnd type="none" w="sm" len="sm"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600" b="1">
                <a:latin typeface="Arial" charset="0"/>
              </a:rPr>
              <a:t>Contractual </a:t>
            </a:r>
          </a:p>
          <a:p>
            <a:pPr algn="ctr">
              <a:defRPr/>
            </a:pPr>
            <a:r>
              <a:rPr lang="en-US" sz="1600" b="1">
                <a:latin typeface="Arial" charset="0"/>
              </a:rPr>
              <a:t>Interest</a:t>
            </a:r>
          </a:p>
          <a:p>
            <a:pPr algn="ctr">
              <a:defRPr/>
            </a:pPr>
            <a:r>
              <a:rPr lang="en-US" sz="1600" b="1">
                <a:latin typeface="Arial" charset="0"/>
              </a:rPr>
              <a:t>Rate</a:t>
            </a:r>
          </a:p>
        </p:txBody>
      </p:sp>
      <p:sp>
        <p:nvSpPr>
          <p:cNvPr id="265233" name="Rectangle 17"/>
          <p:cNvSpPr>
            <a:spLocks noChangeArrowheads="1"/>
          </p:cNvSpPr>
          <p:nvPr/>
        </p:nvSpPr>
        <p:spPr bwMode="auto">
          <a:xfrm>
            <a:off x="4572000" y="6019800"/>
            <a:ext cx="1219200" cy="685800"/>
          </a:xfrm>
          <a:prstGeom prst="rect">
            <a:avLst/>
          </a:prstGeom>
          <a:solidFill>
            <a:srgbClr val="99CCFF"/>
          </a:solidFill>
          <a:ln w="12700" cap="sq">
            <a:noFill/>
            <a:miter lim="800000"/>
            <a:headEnd type="none" w="sm" len="sm"/>
            <a:tailEnd type="none" w="sm" len="sm"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600" b="1">
                <a:latin typeface="Arial" charset="0"/>
              </a:rPr>
              <a:t>Face or </a:t>
            </a:r>
          </a:p>
          <a:p>
            <a:pPr algn="ctr">
              <a:defRPr/>
            </a:pPr>
            <a:r>
              <a:rPr lang="en-US" sz="1600" b="1">
                <a:latin typeface="Arial" charset="0"/>
              </a:rPr>
              <a:t>Par Value</a:t>
            </a:r>
          </a:p>
        </p:txBody>
      </p:sp>
      <p:sp>
        <p:nvSpPr>
          <p:cNvPr id="26640" name="Text Box 20"/>
          <p:cNvSpPr txBox="1">
            <a:spLocks noChangeArrowheads="1"/>
          </p:cNvSpPr>
          <p:nvPr/>
        </p:nvSpPr>
        <p:spPr bwMode="auto">
          <a:xfrm>
            <a:off x="2819400" y="3581400"/>
            <a:ext cx="762000" cy="228600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900" b="1">
                <a:latin typeface="Arial" panose="020B0604020202020204" pitchFamily="34" charset="0"/>
              </a:rPr>
              <a:t>DUE 2013</a:t>
            </a:r>
          </a:p>
        </p:txBody>
      </p:sp>
      <p:sp>
        <p:nvSpPr>
          <p:cNvPr id="26641" name="Text Box 21"/>
          <p:cNvSpPr txBox="1">
            <a:spLocks noChangeArrowheads="1"/>
          </p:cNvSpPr>
          <p:nvPr/>
        </p:nvSpPr>
        <p:spPr bwMode="auto">
          <a:xfrm>
            <a:off x="7772400" y="3581400"/>
            <a:ext cx="762000" cy="228600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900" b="1">
                <a:latin typeface="Arial" panose="020B0604020202020204" pitchFamily="34" charset="0"/>
              </a:rPr>
              <a:t>DUE 2013</a:t>
            </a:r>
          </a:p>
        </p:txBody>
      </p:sp>
      <p:sp>
        <p:nvSpPr>
          <p:cNvPr id="26642" name="Text Box 22"/>
          <p:cNvSpPr txBox="1">
            <a:spLocks noChangeArrowheads="1"/>
          </p:cNvSpPr>
          <p:nvPr/>
        </p:nvSpPr>
        <p:spPr bwMode="auto">
          <a:xfrm>
            <a:off x="6715125" y="2833689"/>
            <a:ext cx="304800" cy="85725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70000"/>
              </a:lnSpc>
              <a:spcBef>
                <a:spcPct val="10000"/>
              </a:spcBef>
            </a:pPr>
            <a:r>
              <a:rPr lang="en-US" sz="800" b="1">
                <a:latin typeface="Arial" panose="020B0604020202020204" pitchFamily="34" charset="0"/>
              </a:rPr>
              <a:t>2013</a:t>
            </a:r>
          </a:p>
        </p:txBody>
      </p:sp>
      <p:sp>
        <p:nvSpPr>
          <p:cNvPr id="26643" name="Oval 11"/>
          <p:cNvSpPr>
            <a:spLocks noChangeArrowheads="1"/>
          </p:cNvSpPr>
          <p:nvPr/>
        </p:nvSpPr>
        <p:spPr bwMode="auto">
          <a:xfrm>
            <a:off x="6934200" y="2819400"/>
            <a:ext cx="152400" cy="152400"/>
          </a:xfrm>
          <a:prstGeom prst="ellipse">
            <a:avLst/>
          </a:prstGeom>
          <a:solidFill>
            <a:srgbClr val="006FBA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d-ID"/>
          </a:p>
        </p:txBody>
      </p:sp>
      <p:sp>
        <p:nvSpPr>
          <p:cNvPr id="265239" name="Text Box 23"/>
          <p:cNvSpPr txBox="1">
            <a:spLocks noChangeArrowheads="1"/>
          </p:cNvSpPr>
          <p:nvPr/>
        </p:nvSpPr>
        <p:spPr bwMode="auto">
          <a:xfrm>
            <a:off x="9448800" y="6369050"/>
            <a:ext cx="990600" cy="33655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92150" indent="-692150" algn="r">
              <a:spcBef>
                <a:spcPct val="50000"/>
              </a:spcBef>
              <a:defRPr/>
            </a:pPr>
            <a:r>
              <a:rPr lang="en-US" sz="1600" b="1" i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SO 4 </a:t>
            </a:r>
          </a:p>
        </p:txBody>
      </p:sp>
    </p:spTree>
    <p:extLst>
      <p:ext uri="{BB962C8B-B14F-4D97-AF65-F5344CB8AC3E}">
        <p14:creationId xmlns:p14="http://schemas.microsoft.com/office/powerpoint/2010/main" val="1758478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2209800" y="1295401"/>
            <a:ext cx="8229600" cy="190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ct val="10000"/>
              </a:spcBef>
              <a:spcAft>
                <a:spcPct val="20000"/>
              </a:spcAft>
              <a:buSzPct val="80000"/>
            </a:pPr>
            <a:r>
              <a:rPr lang="en-US" sz="2800" b="1">
                <a:solidFill>
                  <a:srgbClr val="006600"/>
                </a:solidFill>
                <a:latin typeface="Arial" panose="020B0604020202020204" pitchFamily="34" charset="0"/>
              </a:rPr>
              <a:t>Bond Trading</a:t>
            </a:r>
            <a:endParaRPr lang="en-US" b="1">
              <a:solidFill>
                <a:srgbClr val="006600"/>
              </a:solidFill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ct val="10000"/>
              </a:spcBef>
              <a:spcAft>
                <a:spcPct val="20000"/>
              </a:spcAft>
              <a:buSzPct val="80000"/>
              <a:buFontTx/>
              <a:buBlip>
                <a:blip r:embed="rId3"/>
              </a:buBlip>
            </a:pPr>
            <a:r>
              <a:rPr lang="en-US" sz="2200">
                <a:latin typeface="Arial" panose="020B0604020202020204" pitchFamily="34" charset="0"/>
              </a:rPr>
              <a:t>Bonds traded on national securities exchanges.</a:t>
            </a:r>
          </a:p>
          <a:p>
            <a:pPr>
              <a:lnSpc>
                <a:spcPct val="110000"/>
              </a:lnSpc>
              <a:spcBef>
                <a:spcPct val="10000"/>
              </a:spcBef>
              <a:spcAft>
                <a:spcPct val="20000"/>
              </a:spcAft>
              <a:buSzPct val="80000"/>
              <a:buFontTx/>
              <a:buBlip>
                <a:blip r:embed="rId3"/>
              </a:buBlip>
            </a:pPr>
            <a:r>
              <a:rPr lang="en-US" sz="2200">
                <a:latin typeface="Arial" panose="020B0604020202020204" pitchFamily="34" charset="0"/>
              </a:rPr>
              <a:t>Newspapers and the financial press publish bond prices and trading activity daily.</a:t>
            </a:r>
          </a:p>
        </p:txBody>
      </p:sp>
      <p:sp>
        <p:nvSpPr>
          <p:cNvPr id="27651" name="Text Box 6"/>
          <p:cNvSpPr txBox="1">
            <a:spLocks noChangeArrowheads="1"/>
          </p:cNvSpPr>
          <p:nvPr/>
        </p:nvSpPr>
        <p:spPr bwMode="auto">
          <a:xfrm>
            <a:off x="2209800" y="4740275"/>
            <a:ext cx="82296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ct val="10000"/>
              </a:spcBef>
              <a:spcAft>
                <a:spcPct val="20000"/>
              </a:spcAft>
              <a:buSzPct val="80000"/>
            </a:pPr>
            <a:r>
              <a:rPr lang="en-US" sz="2000" b="1">
                <a:solidFill>
                  <a:srgbClr val="800000"/>
                </a:solidFill>
                <a:latin typeface="Arial" panose="020B0604020202020204" pitchFamily="34" charset="0"/>
              </a:rPr>
              <a:t>Read as:</a:t>
            </a:r>
            <a:r>
              <a:rPr lang="en-US" sz="2000">
                <a:solidFill>
                  <a:srgbClr val="000000"/>
                </a:solidFill>
                <a:latin typeface="Arial" panose="020B0604020202020204" pitchFamily="34" charset="0"/>
              </a:rPr>
              <a:t>  Outstanding 5.125%, $1,000 bonds that mature in 2014.  Currently yield a 5.747% return.   On this day, $33,965,000 of these bonds were traded.  Closing price was 96.595% of face value, or $965.95.</a:t>
            </a:r>
          </a:p>
        </p:txBody>
      </p:sp>
      <p:sp>
        <p:nvSpPr>
          <p:cNvPr id="368643" name="Rectangle 3"/>
          <p:cNvSpPr>
            <a:spLocks noChangeArrowheads="1"/>
          </p:cNvSpPr>
          <p:nvPr/>
        </p:nvSpPr>
        <p:spPr bwMode="auto">
          <a:xfrm>
            <a:off x="1981200" y="457200"/>
            <a:ext cx="8229600" cy="560388"/>
          </a:xfrm>
          <a:prstGeom prst="rect">
            <a:avLst/>
          </a:prstGeom>
          <a:solidFill>
            <a:srgbClr val="99000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8" tIns="44450" rIns="90488" bIns="44450"/>
          <a:lstStyle/>
          <a:p>
            <a:pPr marL="52388">
              <a:defRPr/>
            </a:pPr>
            <a:r>
              <a:rPr lang="en-US" sz="30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Bond Basics</a:t>
            </a:r>
          </a:p>
        </p:txBody>
      </p:sp>
      <p:pic>
        <p:nvPicPr>
          <p:cNvPr id="2765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449638"/>
            <a:ext cx="7772400" cy="1046162"/>
          </a:xfrm>
          <a:prstGeom prst="rect">
            <a:avLst/>
          </a:prstGeom>
          <a:noFill/>
          <a:ln w="28575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7274" name="Text Box 10"/>
          <p:cNvSpPr txBox="1">
            <a:spLocks noChangeArrowheads="1"/>
          </p:cNvSpPr>
          <p:nvPr/>
        </p:nvSpPr>
        <p:spPr bwMode="auto">
          <a:xfrm>
            <a:off x="2895600" y="6369050"/>
            <a:ext cx="7620000" cy="33655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92150" indent="-692150" algn="r">
              <a:spcBef>
                <a:spcPct val="50000"/>
              </a:spcBef>
              <a:defRPr/>
            </a:pPr>
            <a:r>
              <a:rPr lang="en-US" sz="1600" b="1" i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SO 4  Explain why bonds are issued, and identify the types of bonds.</a:t>
            </a:r>
          </a:p>
        </p:txBody>
      </p:sp>
    </p:spTree>
    <p:extLst>
      <p:ext uri="{BB962C8B-B14F-4D97-AF65-F5344CB8AC3E}">
        <p14:creationId xmlns:p14="http://schemas.microsoft.com/office/powerpoint/2010/main" val="725092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2209800" y="1295400"/>
            <a:ext cx="8229600" cy="324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9215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ct val="10000"/>
              </a:spcBef>
              <a:spcAft>
                <a:spcPct val="20000"/>
              </a:spcAft>
              <a:buSzPct val="80000"/>
            </a:pPr>
            <a:r>
              <a:rPr lang="en-US" sz="2800" b="1">
                <a:solidFill>
                  <a:srgbClr val="006600"/>
                </a:solidFill>
                <a:latin typeface="Arial" panose="020B0604020202020204" pitchFamily="34" charset="0"/>
              </a:rPr>
              <a:t>Determining the Market Value of Bonds</a:t>
            </a:r>
          </a:p>
          <a:p>
            <a:pPr>
              <a:lnSpc>
                <a:spcPct val="115000"/>
              </a:lnSpc>
              <a:spcBef>
                <a:spcPct val="35000"/>
              </a:spcBef>
              <a:spcAft>
                <a:spcPct val="20000"/>
              </a:spcAft>
              <a:buSzPct val="80000"/>
            </a:pPr>
            <a:r>
              <a:rPr lang="en-US" sz="2200">
                <a:solidFill>
                  <a:srgbClr val="000000"/>
                </a:solidFill>
                <a:latin typeface="Arial" panose="020B0604020202020204" pitchFamily="34" charset="0"/>
              </a:rPr>
              <a:t>Market value is a function of the three factors that determine present value: </a:t>
            </a:r>
          </a:p>
          <a:p>
            <a:pPr lvl="1">
              <a:lnSpc>
                <a:spcPct val="115000"/>
              </a:lnSpc>
              <a:spcBef>
                <a:spcPct val="35000"/>
              </a:spcBef>
              <a:spcAft>
                <a:spcPct val="20000"/>
              </a:spcAft>
              <a:buFontTx/>
              <a:buAutoNum type="arabicPeriod"/>
            </a:pPr>
            <a:r>
              <a:rPr lang="en-US" sz="2200">
                <a:solidFill>
                  <a:srgbClr val="000000"/>
                </a:solidFill>
                <a:latin typeface="Arial" panose="020B0604020202020204" pitchFamily="34" charset="0"/>
              </a:rPr>
              <a:t>dollar amounts to be received, </a:t>
            </a:r>
          </a:p>
          <a:p>
            <a:pPr lvl="1">
              <a:lnSpc>
                <a:spcPct val="115000"/>
              </a:lnSpc>
              <a:spcBef>
                <a:spcPct val="35000"/>
              </a:spcBef>
              <a:spcAft>
                <a:spcPct val="20000"/>
              </a:spcAft>
              <a:buFontTx/>
              <a:buAutoNum type="arabicPeriod"/>
            </a:pPr>
            <a:r>
              <a:rPr lang="en-US" sz="2200">
                <a:solidFill>
                  <a:srgbClr val="000000"/>
                </a:solidFill>
                <a:latin typeface="Arial" panose="020B0604020202020204" pitchFamily="34" charset="0"/>
              </a:rPr>
              <a:t>length of time until the amounts are received, and </a:t>
            </a:r>
          </a:p>
          <a:p>
            <a:pPr lvl="1">
              <a:lnSpc>
                <a:spcPct val="115000"/>
              </a:lnSpc>
              <a:spcBef>
                <a:spcPct val="35000"/>
              </a:spcBef>
              <a:spcAft>
                <a:spcPct val="20000"/>
              </a:spcAft>
              <a:buFontTx/>
              <a:buAutoNum type="arabicPeriod"/>
            </a:pPr>
            <a:r>
              <a:rPr lang="en-US" sz="2200">
                <a:solidFill>
                  <a:srgbClr val="000000"/>
                </a:solidFill>
                <a:latin typeface="Arial" panose="020B0604020202020204" pitchFamily="34" charset="0"/>
              </a:rPr>
              <a:t>market rate of interest. </a:t>
            </a:r>
          </a:p>
        </p:txBody>
      </p:sp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2209800" y="4968875"/>
            <a:ext cx="8077200" cy="730250"/>
          </a:xfrm>
          <a:prstGeom prst="rect">
            <a:avLst/>
          </a:prstGeom>
          <a:solidFill>
            <a:srgbClr val="FFFF99"/>
          </a:solidFill>
          <a:ln w="28575" cap="sq">
            <a:solidFill>
              <a:srgbClr val="8000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latin typeface="Arial" panose="020B0604020202020204" pitchFamily="34" charset="0"/>
              </a:rPr>
              <a:t>The features of a bond (callable, convertible, and so on) affect the market rate of the bond.</a:t>
            </a:r>
          </a:p>
        </p:txBody>
      </p:sp>
      <p:sp>
        <p:nvSpPr>
          <p:cNvPr id="368643" name="Rectangle 3"/>
          <p:cNvSpPr>
            <a:spLocks noChangeArrowheads="1"/>
          </p:cNvSpPr>
          <p:nvPr/>
        </p:nvSpPr>
        <p:spPr bwMode="auto">
          <a:xfrm>
            <a:off x="1981200" y="457200"/>
            <a:ext cx="8229600" cy="560388"/>
          </a:xfrm>
          <a:prstGeom prst="rect">
            <a:avLst/>
          </a:prstGeom>
          <a:solidFill>
            <a:srgbClr val="99000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8" tIns="44450" rIns="90488" bIns="44450"/>
          <a:lstStyle/>
          <a:p>
            <a:pPr marL="52388">
              <a:defRPr/>
            </a:pPr>
            <a:r>
              <a:rPr lang="en-US" sz="30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Bond Basics</a:t>
            </a:r>
          </a:p>
        </p:txBody>
      </p:sp>
      <p:sp>
        <p:nvSpPr>
          <p:cNvPr id="269320" name="Text Box 8"/>
          <p:cNvSpPr txBox="1">
            <a:spLocks noChangeArrowheads="1"/>
          </p:cNvSpPr>
          <p:nvPr/>
        </p:nvSpPr>
        <p:spPr bwMode="auto">
          <a:xfrm>
            <a:off x="2895600" y="6369050"/>
            <a:ext cx="7620000" cy="33655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92150" indent="-692150" algn="r">
              <a:spcBef>
                <a:spcPct val="50000"/>
              </a:spcBef>
              <a:defRPr/>
            </a:pPr>
            <a:r>
              <a:rPr lang="en-US" sz="1600" b="1" i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SO 4  Explain why bonds are issued, and identify the types of bonds.</a:t>
            </a:r>
          </a:p>
        </p:txBody>
      </p:sp>
    </p:spTree>
    <p:extLst>
      <p:ext uri="{BB962C8B-B14F-4D97-AF65-F5344CB8AC3E}">
        <p14:creationId xmlns:p14="http://schemas.microsoft.com/office/powerpoint/2010/main" val="1753038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04801"/>
            <a:ext cx="8153400" cy="591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379912" name="Text Box 8"/>
          <p:cNvSpPr txBox="1">
            <a:spLocks noChangeArrowheads="1"/>
          </p:cNvSpPr>
          <p:nvPr/>
        </p:nvSpPr>
        <p:spPr bwMode="auto">
          <a:xfrm>
            <a:off x="2971800" y="6445250"/>
            <a:ext cx="7620000" cy="33655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92150" indent="-692150" algn="r">
              <a:spcBef>
                <a:spcPct val="50000"/>
              </a:spcBef>
              <a:defRPr/>
            </a:pPr>
            <a:r>
              <a:rPr lang="en-US" sz="1600" b="1" i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SO 4  Explain why bonds are issued, and identify the types of bonds.</a:t>
            </a:r>
          </a:p>
        </p:txBody>
      </p:sp>
      <p:pic>
        <p:nvPicPr>
          <p:cNvPr id="2970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5715000"/>
            <a:ext cx="1066800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5999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62" name="Rectangle 14"/>
          <p:cNvSpPr>
            <a:spLocks noChangeArrowheads="1"/>
          </p:cNvSpPr>
          <p:nvPr/>
        </p:nvSpPr>
        <p:spPr bwMode="auto">
          <a:xfrm>
            <a:off x="1981200" y="381000"/>
            <a:ext cx="8229600" cy="1371600"/>
          </a:xfrm>
          <a:prstGeom prst="rect">
            <a:avLst/>
          </a:prstGeom>
          <a:solidFill>
            <a:srgbClr val="002B82"/>
          </a:solidFill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109538" algn="ctr">
              <a:defRPr/>
            </a:pPr>
            <a:endParaRPr lang="en-US" sz="3000" b="1" i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133600" y="762000"/>
            <a:ext cx="3048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40000"/>
              </a:spcBef>
            </a:pPr>
            <a:r>
              <a:rPr lang="en-US" sz="3000" b="1" i="1">
                <a:solidFill>
                  <a:schemeClr val="bg1"/>
                </a:solidFill>
                <a:latin typeface="Arial" panose="020B0604020202020204" pitchFamily="34" charset="0"/>
              </a:rPr>
              <a:t>Chapter</a:t>
            </a:r>
            <a:r>
              <a:rPr lang="en-US" sz="4300" i="1">
                <a:latin typeface="Arial" panose="020B0604020202020204" pitchFamily="34" charset="0"/>
              </a:rPr>
              <a:t>  </a:t>
            </a:r>
            <a:r>
              <a:rPr lang="en-US" sz="5900" b="1">
                <a:solidFill>
                  <a:srgbClr val="FFFF00"/>
                </a:solidFill>
                <a:latin typeface="Arial" panose="020B0604020202020204" pitchFamily="34" charset="0"/>
              </a:rPr>
              <a:t>10</a:t>
            </a:r>
            <a:endParaRPr lang="en-US" sz="59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3076" name="Rectangle 2051"/>
          <p:cNvSpPr>
            <a:spLocks noGrp="1" noChangeArrowheads="1"/>
          </p:cNvSpPr>
          <p:nvPr>
            <p:ph type="body" idx="4294967295"/>
          </p:nvPr>
        </p:nvSpPr>
        <p:spPr>
          <a:xfrm>
            <a:off x="1982788" y="2698750"/>
            <a:ext cx="8304212" cy="141605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n-US" sz="6600">
                <a:solidFill>
                  <a:srgbClr val="226845"/>
                </a:solidFill>
              </a:rPr>
              <a:t>Liabilities</a:t>
            </a:r>
          </a:p>
        </p:txBody>
      </p:sp>
      <p:sp>
        <p:nvSpPr>
          <p:cNvPr id="3077" name="Text Box 7"/>
          <p:cNvSpPr txBox="1">
            <a:spLocks noChangeArrowheads="1"/>
          </p:cNvSpPr>
          <p:nvPr/>
        </p:nvSpPr>
        <p:spPr bwMode="auto">
          <a:xfrm>
            <a:off x="3581400" y="5435601"/>
            <a:ext cx="4960938" cy="74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6661" tIns="48331" rIns="96661" bIns="48331">
            <a:spAutoFit/>
          </a:bodyPr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100">
                <a:latin typeface="Trebuchet MS" panose="020B0603020202020204" pitchFamily="34" charset="0"/>
              </a:rPr>
              <a:t>Financial Accounting, IFRS Edition</a:t>
            </a:r>
          </a:p>
          <a:p>
            <a:pPr algn="ctr"/>
            <a:r>
              <a:rPr lang="en-US" altLang="en-US" sz="2100">
                <a:latin typeface="Trebuchet MS" panose="020B0603020202020204" pitchFamily="34" charset="0"/>
              </a:rPr>
              <a:t>Weygandt   Kimmel   Kieso</a:t>
            </a:r>
            <a:r>
              <a:rPr lang="en-US" sz="1900"/>
              <a:t> </a:t>
            </a:r>
          </a:p>
        </p:txBody>
      </p:sp>
      <p:sp>
        <p:nvSpPr>
          <p:cNvPr id="3078" name="Oval 6"/>
          <p:cNvSpPr>
            <a:spLocks noChangeArrowheads="1"/>
          </p:cNvSpPr>
          <p:nvPr/>
        </p:nvSpPr>
        <p:spPr bwMode="auto">
          <a:xfrm>
            <a:off x="5715001" y="5938838"/>
            <a:ext cx="79375" cy="80962"/>
          </a:xfrm>
          <a:prstGeom prst="ellipse">
            <a:avLst/>
          </a:prstGeom>
          <a:solidFill>
            <a:schemeClr val="tx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d-ID"/>
          </a:p>
        </p:txBody>
      </p:sp>
      <p:sp>
        <p:nvSpPr>
          <p:cNvPr id="3079" name="Oval 7"/>
          <p:cNvSpPr>
            <a:spLocks noChangeArrowheads="1"/>
          </p:cNvSpPr>
          <p:nvPr/>
        </p:nvSpPr>
        <p:spPr bwMode="auto">
          <a:xfrm>
            <a:off x="6835776" y="5938838"/>
            <a:ext cx="79375" cy="80962"/>
          </a:xfrm>
          <a:prstGeom prst="ellipse">
            <a:avLst/>
          </a:prstGeom>
          <a:solidFill>
            <a:schemeClr val="tx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6296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146300" y="1295400"/>
            <a:ext cx="8216900" cy="518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90488" tIns="44450" rIns="90488" bIns="44450" rtlCol="0">
            <a:normAutofit/>
          </a:bodyPr>
          <a:lstStyle/>
          <a:p>
            <a:pPr marL="533400" indent="-533400">
              <a:lnSpc>
                <a:spcPct val="115000"/>
              </a:lnSpc>
              <a:spcBef>
                <a:spcPct val="40000"/>
              </a:spcBef>
              <a:buClr>
                <a:srgbClr val="800000"/>
              </a:buClr>
              <a:buFont typeface="Wingdings" panose="05000000000000000000" pitchFamily="2" charset="2"/>
              <a:buAutoNum type="arabicPeriod"/>
            </a:pPr>
            <a:r>
              <a:rPr lang="en-US" sz="2100">
                <a:solidFill>
                  <a:srgbClr val="000000"/>
                </a:solidFill>
              </a:rPr>
              <a:t>Explain a current liability, and identify the major types of current liabilities.</a:t>
            </a:r>
          </a:p>
          <a:p>
            <a:pPr marL="533400" indent="-533400">
              <a:lnSpc>
                <a:spcPct val="115000"/>
              </a:lnSpc>
              <a:spcBef>
                <a:spcPct val="40000"/>
              </a:spcBef>
              <a:buClr>
                <a:srgbClr val="800000"/>
              </a:buClr>
              <a:buFont typeface="Wingdings" panose="05000000000000000000" pitchFamily="2" charset="2"/>
              <a:buAutoNum type="arabicPeriod"/>
            </a:pPr>
            <a:r>
              <a:rPr lang="en-US" sz="2100">
                <a:solidFill>
                  <a:srgbClr val="000000"/>
                </a:solidFill>
              </a:rPr>
              <a:t>Describe the accounting for notes payable.</a:t>
            </a:r>
          </a:p>
          <a:p>
            <a:pPr marL="533400" indent="-533400">
              <a:lnSpc>
                <a:spcPct val="115000"/>
              </a:lnSpc>
              <a:spcBef>
                <a:spcPct val="40000"/>
              </a:spcBef>
              <a:buClr>
                <a:srgbClr val="800000"/>
              </a:buClr>
              <a:buFont typeface="Wingdings" panose="05000000000000000000" pitchFamily="2" charset="2"/>
              <a:buAutoNum type="arabicPeriod"/>
            </a:pPr>
            <a:r>
              <a:rPr lang="en-US" sz="2100">
                <a:solidFill>
                  <a:srgbClr val="000000"/>
                </a:solidFill>
              </a:rPr>
              <a:t>Explain the accounting for other current liabilities.</a:t>
            </a:r>
          </a:p>
          <a:p>
            <a:pPr marL="533400" indent="-533400">
              <a:lnSpc>
                <a:spcPct val="115000"/>
              </a:lnSpc>
              <a:spcBef>
                <a:spcPct val="40000"/>
              </a:spcBef>
              <a:buClr>
                <a:srgbClr val="800000"/>
              </a:buClr>
              <a:buFont typeface="Wingdings" panose="05000000000000000000" pitchFamily="2" charset="2"/>
              <a:buAutoNum type="arabicPeriod"/>
            </a:pPr>
            <a:r>
              <a:rPr lang="en-US" sz="2100">
                <a:solidFill>
                  <a:srgbClr val="000000"/>
                </a:solidFill>
              </a:rPr>
              <a:t>Explain why bonds are issued, and identify the types of bonds.</a:t>
            </a:r>
          </a:p>
          <a:p>
            <a:pPr marL="533400" indent="-533400">
              <a:lnSpc>
                <a:spcPct val="115000"/>
              </a:lnSpc>
              <a:spcBef>
                <a:spcPct val="40000"/>
              </a:spcBef>
              <a:buClr>
                <a:srgbClr val="800000"/>
              </a:buClr>
              <a:buFont typeface="Wingdings" panose="05000000000000000000" pitchFamily="2" charset="2"/>
              <a:buAutoNum type="arabicPeriod"/>
            </a:pPr>
            <a:r>
              <a:rPr lang="en-US" sz="2100">
                <a:solidFill>
                  <a:srgbClr val="000000"/>
                </a:solidFill>
              </a:rPr>
              <a:t>Prepare the entries for the issuance of bonds and interest expense.</a:t>
            </a:r>
          </a:p>
          <a:p>
            <a:pPr marL="533400" indent="-533400">
              <a:lnSpc>
                <a:spcPct val="115000"/>
              </a:lnSpc>
              <a:spcBef>
                <a:spcPct val="40000"/>
              </a:spcBef>
              <a:buClr>
                <a:srgbClr val="800000"/>
              </a:buClr>
              <a:buFont typeface="Wingdings" panose="05000000000000000000" pitchFamily="2" charset="2"/>
              <a:buAutoNum type="arabicPeriod"/>
            </a:pPr>
            <a:r>
              <a:rPr lang="en-US" sz="2100">
                <a:solidFill>
                  <a:srgbClr val="000000"/>
                </a:solidFill>
              </a:rPr>
              <a:t>Describe the entries when bonds are redeemed.</a:t>
            </a:r>
          </a:p>
          <a:p>
            <a:pPr marL="533400" indent="-533400">
              <a:lnSpc>
                <a:spcPct val="115000"/>
              </a:lnSpc>
              <a:spcBef>
                <a:spcPct val="40000"/>
              </a:spcBef>
              <a:buClr>
                <a:srgbClr val="800000"/>
              </a:buClr>
              <a:buFont typeface="Wingdings" panose="05000000000000000000" pitchFamily="2" charset="2"/>
              <a:buAutoNum type="arabicPeriod"/>
            </a:pPr>
            <a:r>
              <a:rPr lang="en-US" sz="2100">
                <a:solidFill>
                  <a:srgbClr val="000000"/>
                </a:solidFill>
              </a:rPr>
              <a:t>Describe the accounting for long-term notes payable.</a:t>
            </a:r>
          </a:p>
          <a:p>
            <a:pPr marL="533400" indent="-533400">
              <a:lnSpc>
                <a:spcPct val="115000"/>
              </a:lnSpc>
              <a:spcBef>
                <a:spcPct val="40000"/>
              </a:spcBef>
              <a:buClr>
                <a:srgbClr val="800000"/>
              </a:buClr>
              <a:buFont typeface="Wingdings" panose="05000000000000000000" pitchFamily="2" charset="2"/>
              <a:buAutoNum type="arabicPeriod"/>
            </a:pPr>
            <a:r>
              <a:rPr lang="en-US" sz="2100">
                <a:solidFill>
                  <a:srgbClr val="000000"/>
                </a:solidFill>
              </a:rPr>
              <a:t>Identify the methods for the presentation and analysis of non-current liabilities.</a:t>
            </a:r>
          </a:p>
        </p:txBody>
      </p:sp>
      <p:sp>
        <p:nvSpPr>
          <p:cNvPr id="130062" name="Rectangle 14"/>
          <p:cNvSpPr>
            <a:spLocks noGrp="1" noChangeArrowheads="1"/>
          </p:cNvSpPr>
          <p:nvPr>
            <p:ph type="title"/>
          </p:nvPr>
        </p:nvSpPr>
        <p:spPr>
          <a:xfrm>
            <a:off x="1981200" y="457200"/>
            <a:ext cx="8229600" cy="560388"/>
          </a:xfrm>
          <a:solidFill>
            <a:srgbClr val="990000"/>
          </a:solidFill>
          <a:ln w="12700" cap="flat" algn="ctr">
            <a:solidFill>
              <a:schemeClr val="tx1"/>
            </a:solidFill>
          </a:ln>
          <a:effectLst>
            <a:outerShdw dist="107763" dir="2700000" algn="ctr" rotWithShape="0">
              <a:schemeClr val="bg2"/>
            </a:outerShdw>
          </a:effectLst>
        </p:spPr>
        <p:txBody>
          <a:bodyPr vert="horz" lIns="90488" tIns="44450" rIns="90488" bIns="44450" rtlCol="0" anchor="t">
            <a:normAutofit fontScale="90000"/>
          </a:bodyPr>
          <a:lstStyle/>
          <a:p>
            <a:pPr>
              <a:defRPr/>
            </a:pPr>
            <a:r>
              <a:rPr 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Study Objectives</a:t>
            </a:r>
          </a:p>
        </p:txBody>
      </p:sp>
    </p:spTree>
    <p:extLst>
      <p:ext uri="{BB962C8B-B14F-4D97-AF65-F5344CB8AC3E}">
        <p14:creationId xmlns:p14="http://schemas.microsoft.com/office/powerpoint/2010/main" val="4029540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51" name="Rectangle 7"/>
          <p:cNvSpPr>
            <a:spLocks noChangeArrowheads="1"/>
          </p:cNvSpPr>
          <p:nvPr/>
        </p:nvSpPr>
        <p:spPr bwMode="auto">
          <a:xfrm>
            <a:off x="2514600" y="1885950"/>
            <a:ext cx="3136900" cy="1162050"/>
          </a:xfrm>
          <a:prstGeom prst="rect">
            <a:avLst/>
          </a:prstGeom>
          <a:solidFill>
            <a:srgbClr val="009999"/>
          </a:solidFill>
          <a:ln w="57150" algn="ctr">
            <a:noFill/>
            <a:miter lim="800000"/>
            <a:headEnd/>
            <a:tailEnd/>
          </a:ln>
          <a:effectLst>
            <a:outerShdw dist="12700" dir="5400000" algn="ctr" rotWithShape="0">
              <a:schemeClr val="bg2"/>
            </a:outerShdw>
          </a:effectLst>
        </p:spPr>
        <p:txBody>
          <a:bodyPr lIns="90488" tIns="44450" rIns="90488" bIns="44450" anchor="ctr"/>
          <a:lstStyle/>
          <a:p>
            <a:pPr algn="ctr">
              <a:lnSpc>
                <a:spcPct val="115000"/>
              </a:lnSpc>
              <a:spcBef>
                <a:spcPct val="35000"/>
              </a:spcBef>
              <a:buClr>
                <a:schemeClr val="accent2"/>
              </a:buClr>
              <a:buSzPct val="75000"/>
              <a:buFont typeface="Wingdings" pitchFamily="2" charset="2"/>
              <a:buNone/>
              <a:defRPr/>
            </a:pPr>
            <a:r>
              <a:rPr lang="en-US" sz="21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Current Liabilities</a:t>
            </a:r>
          </a:p>
        </p:txBody>
      </p:sp>
      <p:sp>
        <p:nvSpPr>
          <p:cNvPr id="364554" name="Rectangle 10"/>
          <p:cNvSpPr>
            <a:spLocks noChangeArrowheads="1"/>
          </p:cNvSpPr>
          <p:nvPr/>
        </p:nvSpPr>
        <p:spPr bwMode="auto">
          <a:xfrm>
            <a:off x="2514600" y="3124200"/>
            <a:ext cx="3136900" cy="2819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90488" tIns="109728" rIns="90488" bIns="44450"/>
          <a:lstStyle/>
          <a:p>
            <a:pPr marL="228600" indent="-228600">
              <a:lnSpc>
                <a:spcPct val="115000"/>
              </a:lnSpc>
              <a:spcBef>
                <a:spcPct val="25000"/>
              </a:spcBef>
              <a:buClr>
                <a:srgbClr val="CC0000"/>
              </a:buClr>
              <a:buSzPct val="75000"/>
              <a:buBlip>
                <a:blip r:embed="rId3"/>
              </a:buBlip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Notes payable</a:t>
            </a:r>
          </a:p>
          <a:p>
            <a:pPr marL="228600" indent="-228600">
              <a:lnSpc>
                <a:spcPct val="115000"/>
              </a:lnSpc>
              <a:spcBef>
                <a:spcPct val="25000"/>
              </a:spcBef>
              <a:buClr>
                <a:srgbClr val="CC0000"/>
              </a:buClr>
              <a:buSzPct val="75000"/>
              <a:buBlip>
                <a:blip r:embed="rId3"/>
              </a:buBlip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Sales taxes payable</a:t>
            </a:r>
          </a:p>
          <a:p>
            <a:pPr marL="228600" indent="-228600">
              <a:lnSpc>
                <a:spcPct val="115000"/>
              </a:lnSpc>
              <a:spcBef>
                <a:spcPct val="25000"/>
              </a:spcBef>
              <a:buClr>
                <a:srgbClr val="CC0000"/>
              </a:buClr>
              <a:buSzPct val="75000"/>
              <a:buBlip>
                <a:blip r:embed="rId3"/>
              </a:buBlip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Unearned revenues</a:t>
            </a:r>
          </a:p>
          <a:p>
            <a:pPr marL="228600" indent="-228600">
              <a:lnSpc>
                <a:spcPct val="115000"/>
              </a:lnSpc>
              <a:spcBef>
                <a:spcPct val="25000"/>
              </a:spcBef>
              <a:buClr>
                <a:srgbClr val="CC0000"/>
              </a:buClr>
              <a:buSzPct val="75000"/>
              <a:buBlip>
                <a:blip r:embed="rId3"/>
              </a:buBlip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Current maturities of long-term debt</a:t>
            </a:r>
          </a:p>
          <a:p>
            <a:pPr marL="228600" indent="-228600">
              <a:lnSpc>
                <a:spcPct val="115000"/>
              </a:lnSpc>
              <a:spcBef>
                <a:spcPct val="25000"/>
              </a:spcBef>
              <a:buClr>
                <a:srgbClr val="CC0000"/>
              </a:buClr>
              <a:buSzPct val="75000"/>
              <a:buBlip>
                <a:blip r:embed="rId3"/>
              </a:buBlip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Statement presentation and analysis</a:t>
            </a:r>
          </a:p>
        </p:txBody>
      </p:sp>
      <p:sp>
        <p:nvSpPr>
          <p:cNvPr id="364556" name="Rectangle 12"/>
          <p:cNvSpPr>
            <a:spLocks noChangeArrowheads="1"/>
          </p:cNvSpPr>
          <p:nvPr/>
        </p:nvSpPr>
        <p:spPr bwMode="auto">
          <a:xfrm>
            <a:off x="6477000" y="3124200"/>
            <a:ext cx="3276600" cy="28956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90488" tIns="109728" rIns="90488" bIns="44450"/>
          <a:lstStyle/>
          <a:p>
            <a:pPr marL="228600" indent="-228600">
              <a:lnSpc>
                <a:spcPct val="115000"/>
              </a:lnSpc>
              <a:spcBef>
                <a:spcPct val="25000"/>
              </a:spcBef>
              <a:buClr>
                <a:srgbClr val="CC0000"/>
              </a:buClr>
              <a:buSzPct val="75000"/>
              <a:buBlip>
                <a:blip r:embed="rId3"/>
              </a:buBlip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Bond basics</a:t>
            </a:r>
          </a:p>
          <a:p>
            <a:pPr marL="228600" indent="-228600">
              <a:lnSpc>
                <a:spcPct val="115000"/>
              </a:lnSpc>
              <a:spcBef>
                <a:spcPct val="25000"/>
              </a:spcBef>
              <a:buClr>
                <a:srgbClr val="CC0000"/>
              </a:buClr>
              <a:buSzPct val="75000"/>
              <a:buBlip>
                <a:blip r:embed="rId3"/>
              </a:buBlip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Accounting for bond issues</a:t>
            </a:r>
          </a:p>
          <a:p>
            <a:pPr marL="228600" indent="-228600">
              <a:lnSpc>
                <a:spcPct val="115000"/>
              </a:lnSpc>
              <a:spcBef>
                <a:spcPct val="25000"/>
              </a:spcBef>
              <a:buClr>
                <a:srgbClr val="CC0000"/>
              </a:buClr>
              <a:buSzPct val="75000"/>
              <a:buBlip>
                <a:blip r:embed="rId3"/>
              </a:buBlip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Accounting for bond retirements</a:t>
            </a:r>
          </a:p>
          <a:p>
            <a:pPr marL="228600" indent="-228600">
              <a:lnSpc>
                <a:spcPct val="115000"/>
              </a:lnSpc>
              <a:spcBef>
                <a:spcPct val="25000"/>
              </a:spcBef>
              <a:buClr>
                <a:srgbClr val="CC0000"/>
              </a:buClr>
              <a:buSzPct val="75000"/>
              <a:buBlip>
                <a:blip r:embed="rId3"/>
              </a:buBlip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Accounting for long-term notes payable</a:t>
            </a:r>
          </a:p>
          <a:p>
            <a:pPr marL="228600" indent="-228600">
              <a:lnSpc>
                <a:spcPct val="115000"/>
              </a:lnSpc>
              <a:spcBef>
                <a:spcPct val="25000"/>
              </a:spcBef>
              <a:buClr>
                <a:srgbClr val="CC0000"/>
              </a:buClr>
              <a:buSzPct val="75000"/>
              <a:buBlip>
                <a:blip r:embed="rId3"/>
              </a:buBlip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Statement presentation and analysis</a:t>
            </a:r>
          </a:p>
          <a:p>
            <a:pPr marL="228600" indent="-228600">
              <a:lnSpc>
                <a:spcPct val="115000"/>
              </a:lnSpc>
              <a:spcBef>
                <a:spcPct val="25000"/>
              </a:spcBef>
              <a:buClr>
                <a:srgbClr val="CC0000"/>
              </a:buClr>
              <a:buSzPct val="75000"/>
              <a:buBlip>
                <a:blip r:embed="rId3"/>
              </a:buBlip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5125" name="Line 14"/>
          <p:cNvSpPr>
            <a:spLocks noChangeShapeType="1"/>
          </p:cNvSpPr>
          <p:nvPr/>
        </p:nvSpPr>
        <p:spPr bwMode="auto">
          <a:xfrm>
            <a:off x="2530476" y="3048000"/>
            <a:ext cx="3108325" cy="1588"/>
          </a:xfrm>
          <a:prstGeom prst="line">
            <a:avLst/>
          </a:prstGeom>
          <a:noFill/>
          <a:ln w="38100" cap="sq">
            <a:solidFill>
              <a:srgbClr val="8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6477000" y="1885950"/>
            <a:ext cx="3136900" cy="1162050"/>
          </a:xfrm>
          <a:prstGeom prst="rect">
            <a:avLst/>
          </a:prstGeom>
          <a:solidFill>
            <a:srgbClr val="009999"/>
          </a:solidFill>
          <a:ln w="57150" algn="ctr">
            <a:noFill/>
            <a:miter lim="800000"/>
            <a:headEnd/>
            <a:tailEnd/>
          </a:ln>
          <a:effectLst>
            <a:outerShdw dist="12700" dir="5400000" algn="ctr" rotWithShape="0">
              <a:schemeClr val="bg2"/>
            </a:outerShdw>
          </a:effectLst>
        </p:spPr>
        <p:txBody>
          <a:bodyPr lIns="90488" tIns="44450" rIns="90488" bIns="44450" anchor="ctr"/>
          <a:lstStyle/>
          <a:p>
            <a:pPr algn="ctr">
              <a:lnSpc>
                <a:spcPct val="115000"/>
              </a:lnSpc>
              <a:spcBef>
                <a:spcPct val="35000"/>
              </a:spcBef>
              <a:buClr>
                <a:schemeClr val="accent2"/>
              </a:buClr>
              <a:buSzPct val="75000"/>
              <a:buFont typeface="Wingdings" pitchFamily="2" charset="2"/>
              <a:buNone/>
              <a:defRPr/>
            </a:pPr>
            <a:r>
              <a:rPr lang="en-US" sz="21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Non-Current Liabilities</a:t>
            </a:r>
          </a:p>
        </p:txBody>
      </p:sp>
      <p:sp>
        <p:nvSpPr>
          <p:cNvPr id="5127" name="Line 23"/>
          <p:cNvSpPr>
            <a:spLocks noChangeShapeType="1"/>
          </p:cNvSpPr>
          <p:nvPr/>
        </p:nvSpPr>
        <p:spPr bwMode="auto">
          <a:xfrm>
            <a:off x="6505576" y="3048000"/>
            <a:ext cx="3089275" cy="1588"/>
          </a:xfrm>
          <a:prstGeom prst="line">
            <a:avLst/>
          </a:prstGeom>
          <a:noFill/>
          <a:ln w="38100" cap="sq">
            <a:solidFill>
              <a:srgbClr val="8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cxnSp>
        <p:nvCxnSpPr>
          <p:cNvPr id="5128" name="AutoShape 24"/>
          <p:cNvCxnSpPr>
            <a:cxnSpLocks noChangeShapeType="1"/>
            <a:stCxn id="364550" idx="2"/>
            <a:endCxn id="364551" idx="0"/>
          </p:cNvCxnSpPr>
          <p:nvPr/>
        </p:nvCxnSpPr>
        <p:spPr bwMode="auto">
          <a:xfrm rot="5400000">
            <a:off x="4655344" y="445294"/>
            <a:ext cx="868362" cy="2012950"/>
          </a:xfrm>
          <a:prstGeom prst="bentConnector3">
            <a:avLst>
              <a:gd name="adj1" fmla="val 49907"/>
            </a:avLst>
          </a:prstGeom>
          <a:noFill/>
          <a:ln w="38100" cap="sq">
            <a:solidFill>
              <a:srgbClr val="800000"/>
            </a:solidFill>
            <a:miter lim="800000"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9" name="AutoShape 25"/>
          <p:cNvCxnSpPr>
            <a:cxnSpLocks noChangeShapeType="1"/>
            <a:stCxn id="364550" idx="2"/>
          </p:cNvCxnSpPr>
          <p:nvPr/>
        </p:nvCxnSpPr>
        <p:spPr bwMode="auto">
          <a:xfrm rot="16200000" flipH="1">
            <a:off x="6636544" y="477044"/>
            <a:ext cx="868362" cy="1949450"/>
          </a:xfrm>
          <a:prstGeom prst="bentConnector3">
            <a:avLst>
              <a:gd name="adj1" fmla="val 49907"/>
            </a:avLst>
          </a:prstGeom>
          <a:noFill/>
          <a:ln w="38100" cap="sq">
            <a:solidFill>
              <a:srgbClr val="800000"/>
            </a:solidFill>
            <a:miter lim="800000"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4550" name="Rectangle 6"/>
          <p:cNvSpPr>
            <a:spLocks noChangeArrowheads="1"/>
          </p:cNvSpPr>
          <p:nvPr/>
        </p:nvSpPr>
        <p:spPr bwMode="auto">
          <a:xfrm>
            <a:off x="1905000" y="457200"/>
            <a:ext cx="8382000" cy="560388"/>
          </a:xfrm>
          <a:prstGeom prst="rect">
            <a:avLst/>
          </a:prstGeom>
          <a:solidFill>
            <a:srgbClr val="009999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0000"/>
            </a:outerShdw>
          </a:effectLst>
        </p:spPr>
        <p:txBody>
          <a:bodyPr lIns="90488" tIns="44450" rIns="90488" bIns="44450"/>
          <a:lstStyle/>
          <a:p>
            <a:pPr marL="109538" algn="ctr">
              <a:defRPr/>
            </a:pPr>
            <a:r>
              <a:rPr lang="en-US" sz="3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Liabilities</a:t>
            </a:r>
          </a:p>
        </p:txBody>
      </p:sp>
    </p:spTree>
    <p:extLst>
      <p:ext uri="{BB962C8B-B14F-4D97-AF65-F5344CB8AC3E}">
        <p14:creationId xmlns:p14="http://schemas.microsoft.com/office/powerpoint/2010/main" val="620930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2209800" y="1925638"/>
            <a:ext cx="7620000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9215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25000"/>
              </a:lnSpc>
              <a:spcBef>
                <a:spcPct val="40000"/>
              </a:spcBef>
              <a:buSzPct val="80000"/>
            </a:pPr>
            <a:r>
              <a:rPr lang="en-US" sz="2600" b="1">
                <a:solidFill>
                  <a:srgbClr val="800000"/>
                </a:solidFill>
                <a:latin typeface="Arial" panose="020B0604020202020204" pitchFamily="34" charset="0"/>
              </a:rPr>
              <a:t>Current liability </a:t>
            </a:r>
            <a:r>
              <a:rPr lang="en-US" sz="2600">
                <a:latin typeface="Arial" panose="020B0604020202020204" pitchFamily="34" charset="0"/>
              </a:rPr>
              <a:t>is debt with two key features:</a:t>
            </a:r>
          </a:p>
          <a:p>
            <a:pPr lvl="1">
              <a:lnSpc>
                <a:spcPct val="125000"/>
              </a:lnSpc>
              <a:spcBef>
                <a:spcPct val="40000"/>
              </a:spcBef>
              <a:buClr>
                <a:srgbClr val="800000"/>
              </a:buClr>
              <a:buSzPct val="95000"/>
              <a:buFontTx/>
              <a:buAutoNum type="arabicPeriod"/>
            </a:pPr>
            <a:r>
              <a:rPr lang="en-US" sz="2200">
                <a:latin typeface="Arial" panose="020B0604020202020204" pitchFamily="34" charset="0"/>
              </a:rPr>
              <a:t>Company expects to pay the debt from </a:t>
            </a:r>
            <a:r>
              <a:rPr lang="en-US" sz="2200" u="sng">
                <a:latin typeface="Arial" panose="020B0604020202020204" pitchFamily="34" charset="0"/>
              </a:rPr>
              <a:t>existing current assets</a:t>
            </a:r>
            <a:r>
              <a:rPr lang="en-US" sz="2200">
                <a:latin typeface="Arial" panose="020B0604020202020204" pitchFamily="34" charset="0"/>
              </a:rPr>
              <a:t> or through the </a:t>
            </a:r>
            <a:r>
              <a:rPr lang="en-US" sz="2200" u="sng">
                <a:latin typeface="Arial" panose="020B0604020202020204" pitchFamily="34" charset="0"/>
              </a:rPr>
              <a:t>creation of other current liabilities</a:t>
            </a:r>
            <a:r>
              <a:rPr lang="en-US" sz="2200">
                <a:latin typeface="Arial" panose="020B0604020202020204" pitchFamily="34" charset="0"/>
              </a:rPr>
              <a:t>. </a:t>
            </a:r>
          </a:p>
          <a:p>
            <a:pPr lvl="1">
              <a:lnSpc>
                <a:spcPct val="125000"/>
              </a:lnSpc>
              <a:spcBef>
                <a:spcPct val="40000"/>
              </a:spcBef>
              <a:buClr>
                <a:srgbClr val="800000"/>
              </a:buClr>
              <a:buSzPct val="95000"/>
              <a:buFontTx/>
              <a:buAutoNum type="arabicPeriod"/>
            </a:pPr>
            <a:r>
              <a:rPr lang="en-US" sz="2200">
                <a:latin typeface="Arial" panose="020B0604020202020204" pitchFamily="34" charset="0"/>
              </a:rPr>
              <a:t>Company will pay the debt within one year or the operating cycle, whichever is longer.</a:t>
            </a:r>
          </a:p>
        </p:txBody>
      </p:sp>
      <p:sp>
        <p:nvSpPr>
          <p:cNvPr id="368643" name="Rectangle 3"/>
          <p:cNvSpPr>
            <a:spLocks noGrp="1" noChangeArrowheads="1"/>
          </p:cNvSpPr>
          <p:nvPr>
            <p:ph type="title"/>
          </p:nvPr>
        </p:nvSpPr>
        <p:spPr>
          <a:xfrm>
            <a:off x="1981200" y="1143000"/>
            <a:ext cx="8229600" cy="560388"/>
          </a:xfrm>
          <a:solidFill>
            <a:srgbClr val="990000"/>
          </a:solidFill>
          <a:ln w="12700" cap="flat" algn="ctr">
            <a:solidFill>
              <a:schemeClr val="tx1"/>
            </a:solidFill>
          </a:ln>
          <a:effectLst>
            <a:outerShdw dist="107763" dir="2700000" algn="ctr" rotWithShape="0">
              <a:schemeClr val="bg2"/>
            </a:outerShdw>
          </a:effectLst>
        </p:spPr>
        <p:txBody>
          <a:bodyPr vert="horz" lIns="90488" tIns="44450" rIns="90488" bIns="44450" rtlCol="0" anchor="t">
            <a:normAutofit fontScale="90000"/>
          </a:bodyPr>
          <a:lstStyle/>
          <a:p>
            <a:pPr marL="52388">
              <a:defRPr/>
            </a:pPr>
            <a:r>
              <a:rPr 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What is a Current Liability?</a:t>
            </a:r>
          </a:p>
        </p:txBody>
      </p:sp>
      <p:sp>
        <p:nvSpPr>
          <p:cNvPr id="368645" name="Text Box 5"/>
          <p:cNvSpPr txBox="1">
            <a:spLocks noChangeArrowheads="1"/>
          </p:cNvSpPr>
          <p:nvPr/>
        </p:nvSpPr>
        <p:spPr bwMode="auto">
          <a:xfrm>
            <a:off x="5638800" y="6248401"/>
            <a:ext cx="4876800" cy="581025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92150" indent="-692150">
              <a:spcBef>
                <a:spcPct val="50000"/>
              </a:spcBef>
              <a:defRPr/>
            </a:pPr>
            <a:r>
              <a:rPr lang="en-US" sz="1600" b="1" i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SO 1  Explain a current liability, and identify the major types of current liabilities.</a:t>
            </a:r>
          </a:p>
        </p:txBody>
      </p:sp>
      <p:sp>
        <p:nvSpPr>
          <p:cNvPr id="6149" name="Rectangle 6"/>
          <p:cNvSpPr>
            <a:spLocks noChangeArrowheads="1"/>
          </p:cNvSpPr>
          <p:nvPr/>
        </p:nvSpPr>
        <p:spPr bwMode="auto">
          <a:xfrm>
            <a:off x="2209800" y="5094288"/>
            <a:ext cx="8077200" cy="1077912"/>
          </a:xfrm>
          <a:prstGeom prst="rect">
            <a:avLst/>
          </a:prstGeom>
          <a:solidFill>
            <a:srgbClr val="FFFF66"/>
          </a:solidFill>
          <a:ln w="38100" cap="sq">
            <a:solidFill>
              <a:schemeClr val="folHlink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5000"/>
              </a:lnSpc>
              <a:spcBef>
                <a:spcPct val="40000"/>
              </a:spcBef>
              <a:buSzPct val="80000"/>
            </a:pPr>
            <a:r>
              <a:rPr lang="en-US" sz="1800">
                <a:latin typeface="Arial" panose="020B0604020202020204" pitchFamily="34" charset="0"/>
              </a:rPr>
              <a:t>Current liabilities include </a:t>
            </a:r>
            <a:r>
              <a:rPr lang="en-US" sz="1800" b="1">
                <a:solidFill>
                  <a:srgbClr val="800000"/>
                </a:solidFill>
                <a:latin typeface="Arial" panose="020B0604020202020204" pitchFamily="34" charset="0"/>
              </a:rPr>
              <a:t>notes payable</a:t>
            </a:r>
            <a:r>
              <a:rPr lang="en-US" sz="1800">
                <a:latin typeface="Arial" panose="020B0604020202020204" pitchFamily="34" charset="0"/>
              </a:rPr>
              <a:t>, </a:t>
            </a:r>
            <a:r>
              <a:rPr lang="en-US" sz="1800" b="1">
                <a:solidFill>
                  <a:srgbClr val="800000"/>
                </a:solidFill>
                <a:latin typeface="Arial" panose="020B0604020202020204" pitchFamily="34" charset="0"/>
              </a:rPr>
              <a:t>accounts payable</a:t>
            </a:r>
            <a:r>
              <a:rPr lang="en-US" sz="1800">
                <a:latin typeface="Arial" panose="020B0604020202020204" pitchFamily="34" charset="0"/>
              </a:rPr>
              <a:t>, </a:t>
            </a:r>
            <a:r>
              <a:rPr lang="en-US" sz="1800" b="1">
                <a:solidFill>
                  <a:srgbClr val="800000"/>
                </a:solidFill>
                <a:latin typeface="Arial" panose="020B0604020202020204" pitchFamily="34" charset="0"/>
              </a:rPr>
              <a:t>unearned revenues</a:t>
            </a:r>
            <a:r>
              <a:rPr lang="en-US" sz="1800">
                <a:latin typeface="Arial" panose="020B0604020202020204" pitchFamily="34" charset="0"/>
              </a:rPr>
              <a:t>, and accrued liabilities such as </a:t>
            </a:r>
            <a:r>
              <a:rPr lang="en-US" sz="1800" b="1">
                <a:solidFill>
                  <a:srgbClr val="800000"/>
                </a:solidFill>
                <a:latin typeface="Arial" panose="020B0604020202020204" pitchFamily="34" charset="0"/>
              </a:rPr>
              <a:t>taxes payable</a:t>
            </a:r>
            <a:r>
              <a:rPr lang="en-US" sz="1800">
                <a:latin typeface="Arial" panose="020B0604020202020204" pitchFamily="34" charset="0"/>
              </a:rPr>
              <a:t>, </a:t>
            </a:r>
            <a:r>
              <a:rPr lang="en-US" sz="1800" b="1">
                <a:solidFill>
                  <a:srgbClr val="800000"/>
                </a:solidFill>
                <a:latin typeface="Arial" panose="020B0604020202020204" pitchFamily="34" charset="0"/>
              </a:rPr>
              <a:t>salaries payable</a:t>
            </a:r>
            <a:r>
              <a:rPr lang="en-US" sz="1800">
                <a:latin typeface="Arial" panose="020B0604020202020204" pitchFamily="34" charset="0"/>
              </a:rPr>
              <a:t>, and </a:t>
            </a:r>
            <a:r>
              <a:rPr lang="en-US" sz="1800" b="1">
                <a:solidFill>
                  <a:srgbClr val="800000"/>
                </a:solidFill>
                <a:latin typeface="Arial" panose="020B0604020202020204" pitchFamily="34" charset="0"/>
              </a:rPr>
              <a:t>interest payable</a:t>
            </a:r>
            <a:r>
              <a:rPr lang="en-US" sz="180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981200" y="304800"/>
            <a:ext cx="8229600" cy="5603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52388">
              <a:defRPr/>
            </a:pPr>
            <a:r>
              <a:rPr lang="en-US" sz="33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Section 1  </a:t>
            </a:r>
            <a:r>
              <a:rPr lang="en-US" sz="37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37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Current Liabilities</a:t>
            </a:r>
          </a:p>
        </p:txBody>
      </p:sp>
    </p:spTree>
    <p:extLst>
      <p:ext uri="{BB962C8B-B14F-4D97-AF65-F5344CB8AC3E}">
        <p14:creationId xmlns:p14="http://schemas.microsoft.com/office/powerpoint/2010/main" val="472660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2438400" y="2057400"/>
            <a:ext cx="7924800" cy="3200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562" tIns="46038" rIns="182562" bIns="46038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9215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5000"/>
              </a:lnSpc>
              <a:spcBef>
                <a:spcPct val="4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None/>
            </a:pPr>
            <a:r>
              <a:rPr lang="en-US">
                <a:latin typeface="Arial" panose="020B0604020202020204" pitchFamily="34" charset="0"/>
              </a:rPr>
              <a:t>To be classified as a current liability, a debt must be expected to be paid:</a:t>
            </a:r>
          </a:p>
          <a:p>
            <a:pPr lvl="1">
              <a:lnSpc>
                <a:spcPct val="115000"/>
              </a:lnSpc>
              <a:spcBef>
                <a:spcPct val="40000"/>
              </a:spcBef>
              <a:buClr>
                <a:schemeClr val="tx1"/>
              </a:buClr>
              <a:buFont typeface="Wingdings" panose="05000000000000000000" pitchFamily="2" charset="2"/>
              <a:buAutoNum type="alphaLcPeriod"/>
            </a:pPr>
            <a:r>
              <a:rPr lang="en-US">
                <a:latin typeface="Arial" panose="020B0604020202020204" pitchFamily="34" charset="0"/>
              </a:rPr>
              <a:t>out of existing current assets.</a:t>
            </a:r>
          </a:p>
          <a:p>
            <a:pPr lvl="1">
              <a:lnSpc>
                <a:spcPct val="115000"/>
              </a:lnSpc>
              <a:spcBef>
                <a:spcPct val="40000"/>
              </a:spcBef>
              <a:buClr>
                <a:schemeClr val="tx1"/>
              </a:buClr>
              <a:buFont typeface="Wingdings" panose="05000000000000000000" pitchFamily="2" charset="2"/>
              <a:buAutoNum type="alphaLcPeriod"/>
            </a:pPr>
            <a:r>
              <a:rPr lang="en-US">
                <a:latin typeface="Arial" panose="020B0604020202020204" pitchFamily="34" charset="0"/>
              </a:rPr>
              <a:t>by creating other current liabilities.</a:t>
            </a:r>
          </a:p>
          <a:p>
            <a:pPr lvl="1">
              <a:lnSpc>
                <a:spcPct val="115000"/>
              </a:lnSpc>
              <a:spcBef>
                <a:spcPct val="40000"/>
              </a:spcBef>
              <a:buClr>
                <a:schemeClr val="tx1"/>
              </a:buClr>
              <a:buFont typeface="Wingdings" panose="05000000000000000000" pitchFamily="2" charset="2"/>
              <a:buAutoNum type="alphaLcPeriod"/>
            </a:pPr>
            <a:r>
              <a:rPr lang="en-US">
                <a:latin typeface="Arial" panose="020B0604020202020204" pitchFamily="34" charset="0"/>
              </a:rPr>
              <a:t>within 2 years.</a:t>
            </a:r>
          </a:p>
          <a:p>
            <a:pPr lvl="1">
              <a:lnSpc>
                <a:spcPct val="115000"/>
              </a:lnSpc>
              <a:spcBef>
                <a:spcPct val="40000"/>
              </a:spcBef>
              <a:buClr>
                <a:schemeClr val="tx1"/>
              </a:buClr>
              <a:buFont typeface="Wingdings" panose="05000000000000000000" pitchFamily="2" charset="2"/>
              <a:buAutoNum type="alphaLcPeriod"/>
            </a:pPr>
            <a:r>
              <a:rPr lang="en-US">
                <a:latin typeface="Arial" panose="020B0604020202020204" pitchFamily="34" charset="0"/>
              </a:rPr>
              <a:t>both (a) and (b).</a:t>
            </a:r>
          </a:p>
        </p:txBody>
      </p:sp>
      <p:sp>
        <p:nvSpPr>
          <p:cNvPr id="495619" name="Oval 3"/>
          <p:cNvSpPr>
            <a:spLocks noChangeArrowheads="1"/>
          </p:cNvSpPr>
          <p:nvPr/>
        </p:nvSpPr>
        <p:spPr bwMode="auto">
          <a:xfrm>
            <a:off x="2743200" y="4800600"/>
            <a:ext cx="457200" cy="457200"/>
          </a:xfrm>
          <a:prstGeom prst="ellipse">
            <a:avLst/>
          </a:prstGeom>
          <a:noFill/>
          <a:ln w="57150" cap="sq">
            <a:solidFill>
              <a:srgbClr val="8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id-ID">
              <a:latin typeface="Arial" panose="020B0604020202020204" pitchFamily="34" charset="0"/>
            </a:endParaRPr>
          </a:p>
        </p:txBody>
      </p:sp>
      <p:sp>
        <p:nvSpPr>
          <p:cNvPr id="495620" name="Rectangle 4"/>
          <p:cNvSpPr>
            <a:spLocks noChangeArrowheads="1"/>
          </p:cNvSpPr>
          <p:nvPr/>
        </p:nvSpPr>
        <p:spPr bwMode="auto">
          <a:xfrm>
            <a:off x="2057400" y="1371600"/>
            <a:ext cx="3657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82562" tIns="46038" rIns="182562" bIns="46038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32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Question</a:t>
            </a:r>
          </a:p>
        </p:txBody>
      </p:sp>
      <p:sp>
        <p:nvSpPr>
          <p:cNvPr id="495625" name="Text Box 9"/>
          <p:cNvSpPr txBox="1">
            <a:spLocks noChangeArrowheads="1"/>
          </p:cNvSpPr>
          <p:nvPr/>
        </p:nvSpPr>
        <p:spPr bwMode="auto">
          <a:xfrm>
            <a:off x="5638800" y="6248401"/>
            <a:ext cx="4876800" cy="581025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92150" indent="-692150">
              <a:spcBef>
                <a:spcPct val="50000"/>
              </a:spcBef>
              <a:defRPr/>
            </a:pPr>
            <a:r>
              <a:rPr lang="en-US" sz="1600" b="1" i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SO 1  Explain a current liability, and identify the major types of current liabilities.</a:t>
            </a:r>
          </a:p>
        </p:txBody>
      </p:sp>
      <p:sp>
        <p:nvSpPr>
          <p:cNvPr id="368643" name="Rectangle 3"/>
          <p:cNvSpPr>
            <a:spLocks noChangeArrowheads="1"/>
          </p:cNvSpPr>
          <p:nvPr/>
        </p:nvSpPr>
        <p:spPr bwMode="auto">
          <a:xfrm>
            <a:off x="1981200" y="457200"/>
            <a:ext cx="8229600" cy="560388"/>
          </a:xfrm>
          <a:prstGeom prst="rect">
            <a:avLst/>
          </a:prstGeom>
          <a:solidFill>
            <a:srgbClr val="99000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8" tIns="44450" rIns="90488" bIns="44450"/>
          <a:lstStyle/>
          <a:p>
            <a:pPr marL="52388">
              <a:defRPr/>
            </a:pPr>
            <a:r>
              <a:rPr lang="en-US" sz="30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What is a Current Liability?</a:t>
            </a:r>
          </a:p>
        </p:txBody>
      </p:sp>
    </p:spTree>
    <p:extLst>
      <p:ext uri="{BB962C8B-B14F-4D97-AF65-F5344CB8AC3E}">
        <p14:creationId xmlns:p14="http://schemas.microsoft.com/office/powerpoint/2010/main" val="292783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56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2" name="Text Box 4"/>
          <p:cNvSpPr txBox="1">
            <a:spLocks noChangeArrowheads="1"/>
          </p:cNvSpPr>
          <p:nvPr/>
        </p:nvSpPr>
        <p:spPr bwMode="auto">
          <a:xfrm>
            <a:off x="4876800" y="6369050"/>
            <a:ext cx="5638800" cy="33655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92150" indent="-692150" algn="r">
              <a:spcBef>
                <a:spcPct val="50000"/>
              </a:spcBef>
              <a:defRPr/>
            </a:pPr>
            <a:r>
              <a:rPr lang="en-US" sz="1600" b="1" i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SO 2  Describe the accounting for notes payable.</a:t>
            </a:r>
          </a:p>
        </p:txBody>
      </p:sp>
      <p:sp>
        <p:nvSpPr>
          <p:cNvPr id="8195" name="Text Box 9"/>
          <p:cNvSpPr txBox="1">
            <a:spLocks noChangeArrowheads="1"/>
          </p:cNvSpPr>
          <p:nvPr/>
        </p:nvSpPr>
        <p:spPr bwMode="auto">
          <a:xfrm>
            <a:off x="2209800" y="1404938"/>
            <a:ext cx="815340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5000"/>
              </a:lnSpc>
              <a:spcBef>
                <a:spcPct val="40000"/>
              </a:spcBef>
              <a:buSzPct val="80000"/>
            </a:pPr>
            <a:r>
              <a:rPr lang="en-US" sz="2800" b="1">
                <a:solidFill>
                  <a:srgbClr val="006600"/>
                </a:solidFill>
                <a:latin typeface="Arial" panose="020B0604020202020204" pitchFamily="34" charset="0"/>
              </a:rPr>
              <a:t>Notes Payable</a:t>
            </a:r>
            <a:endParaRPr lang="en-US" sz="2800">
              <a:solidFill>
                <a:srgbClr val="006600"/>
              </a:solidFill>
              <a:latin typeface="Arial" panose="020B0604020202020204" pitchFamily="34" charset="0"/>
            </a:endParaRPr>
          </a:p>
        </p:txBody>
      </p:sp>
      <p:sp>
        <p:nvSpPr>
          <p:cNvPr id="8196" name="Text Box 10"/>
          <p:cNvSpPr txBox="1">
            <a:spLocks noChangeArrowheads="1"/>
          </p:cNvSpPr>
          <p:nvPr/>
        </p:nvSpPr>
        <p:spPr bwMode="auto">
          <a:xfrm>
            <a:off x="2209800" y="2133600"/>
            <a:ext cx="7696200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23888" indent="-3889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lnSpc>
                <a:spcPct val="115000"/>
              </a:lnSpc>
              <a:spcBef>
                <a:spcPct val="40000"/>
              </a:spcBef>
              <a:buSzPct val="80000"/>
              <a:buFontTx/>
              <a:buBlip>
                <a:blip r:embed="rId3"/>
              </a:buBlip>
            </a:pPr>
            <a:r>
              <a:rPr lang="en-US">
                <a:latin typeface="Arial" panose="020B0604020202020204" pitchFamily="34" charset="0"/>
              </a:rPr>
              <a:t>Written promissory note.</a:t>
            </a:r>
          </a:p>
          <a:p>
            <a:pPr lvl="1">
              <a:lnSpc>
                <a:spcPct val="115000"/>
              </a:lnSpc>
              <a:spcBef>
                <a:spcPct val="40000"/>
              </a:spcBef>
              <a:buSzPct val="80000"/>
              <a:buFontTx/>
              <a:buBlip>
                <a:blip r:embed="rId3"/>
              </a:buBlip>
            </a:pPr>
            <a:r>
              <a:rPr lang="en-US">
                <a:latin typeface="Arial" panose="020B0604020202020204" pitchFamily="34" charset="0"/>
              </a:rPr>
              <a:t>Require the borrower to pay interest.</a:t>
            </a:r>
          </a:p>
          <a:p>
            <a:pPr lvl="1">
              <a:lnSpc>
                <a:spcPct val="115000"/>
              </a:lnSpc>
              <a:spcBef>
                <a:spcPct val="40000"/>
              </a:spcBef>
              <a:buSzPct val="80000"/>
              <a:buFontTx/>
              <a:buBlip>
                <a:blip r:embed="rId3"/>
              </a:buBlip>
            </a:pPr>
            <a:r>
              <a:rPr lang="en-US">
                <a:latin typeface="Arial" panose="020B0604020202020204" pitchFamily="34" charset="0"/>
              </a:rPr>
              <a:t>Issued for varying periods.</a:t>
            </a:r>
          </a:p>
        </p:txBody>
      </p:sp>
      <p:sp>
        <p:nvSpPr>
          <p:cNvPr id="368643" name="Rectangle 3"/>
          <p:cNvSpPr>
            <a:spLocks noChangeArrowheads="1"/>
          </p:cNvSpPr>
          <p:nvPr/>
        </p:nvSpPr>
        <p:spPr bwMode="auto">
          <a:xfrm>
            <a:off x="1981200" y="457200"/>
            <a:ext cx="8229600" cy="560388"/>
          </a:xfrm>
          <a:prstGeom prst="rect">
            <a:avLst/>
          </a:prstGeom>
          <a:solidFill>
            <a:srgbClr val="99000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8" tIns="44450" rIns="90488" bIns="44450"/>
          <a:lstStyle/>
          <a:p>
            <a:pPr marL="52388">
              <a:defRPr/>
            </a:pPr>
            <a:r>
              <a:rPr lang="en-US" sz="30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What is a Current Liability?</a:t>
            </a:r>
          </a:p>
        </p:txBody>
      </p:sp>
    </p:spTree>
    <p:extLst>
      <p:ext uri="{BB962C8B-B14F-4D97-AF65-F5344CB8AC3E}">
        <p14:creationId xmlns:p14="http://schemas.microsoft.com/office/powerpoint/2010/main" val="4108280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027"/>
          <p:cNvSpPr txBox="1">
            <a:spLocks noChangeArrowheads="1"/>
          </p:cNvSpPr>
          <p:nvPr/>
        </p:nvSpPr>
        <p:spPr bwMode="auto">
          <a:xfrm>
            <a:off x="2133600" y="1431926"/>
            <a:ext cx="8077200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5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25000"/>
              </a:lnSpc>
              <a:spcBef>
                <a:spcPct val="45000"/>
              </a:spcBef>
            </a:pPr>
            <a:r>
              <a:rPr lang="en-US" sz="2200" b="1">
                <a:solidFill>
                  <a:srgbClr val="800000"/>
                </a:solidFill>
                <a:latin typeface="Arial" panose="020B0604020202020204" pitchFamily="34" charset="0"/>
              </a:rPr>
              <a:t>Illustration:</a:t>
            </a:r>
            <a:r>
              <a:rPr lang="en-US" sz="2200">
                <a:latin typeface="Arial" panose="020B0604020202020204" pitchFamily="34" charset="0"/>
              </a:rPr>
              <a:t>  On March 1, 2011, Cole Williams borrows $100,000 from First National Bank on a 4-month, 12% note.</a:t>
            </a:r>
          </a:p>
          <a:p>
            <a:pPr>
              <a:lnSpc>
                <a:spcPct val="125000"/>
              </a:lnSpc>
              <a:spcBef>
                <a:spcPct val="45000"/>
              </a:spcBef>
            </a:pPr>
            <a:r>
              <a:rPr lang="en-US" sz="2200" b="1">
                <a:solidFill>
                  <a:srgbClr val="800000"/>
                </a:solidFill>
                <a:latin typeface="Arial" panose="020B0604020202020204" pitchFamily="34" charset="0"/>
              </a:rPr>
              <a:t>Instructions</a:t>
            </a:r>
          </a:p>
          <a:p>
            <a:pPr lvl="1">
              <a:lnSpc>
                <a:spcPct val="125000"/>
              </a:lnSpc>
              <a:spcBef>
                <a:spcPct val="45000"/>
              </a:spcBef>
              <a:buFontTx/>
              <a:buAutoNum type="alphaLcParenR"/>
            </a:pPr>
            <a:r>
              <a:rPr lang="en-US" sz="2200">
                <a:solidFill>
                  <a:srgbClr val="000000"/>
                </a:solidFill>
                <a:latin typeface="Arial" panose="020B0604020202020204" pitchFamily="34" charset="0"/>
              </a:rPr>
              <a:t>Prepare the entry on March 1.</a:t>
            </a:r>
          </a:p>
          <a:p>
            <a:pPr lvl="1">
              <a:lnSpc>
                <a:spcPct val="125000"/>
              </a:lnSpc>
              <a:spcBef>
                <a:spcPct val="45000"/>
              </a:spcBef>
              <a:buFontTx/>
              <a:buAutoNum type="alphaLcParenR"/>
            </a:pPr>
            <a:r>
              <a:rPr lang="en-US" sz="2200">
                <a:solidFill>
                  <a:srgbClr val="000000"/>
                </a:solidFill>
                <a:latin typeface="Arial" panose="020B0604020202020204" pitchFamily="34" charset="0"/>
              </a:rPr>
              <a:t>Prepare the adjusting entry on June 30, assuming monthly adjusting entries have not been made. </a:t>
            </a:r>
          </a:p>
          <a:p>
            <a:pPr lvl="1">
              <a:lnSpc>
                <a:spcPct val="125000"/>
              </a:lnSpc>
              <a:spcBef>
                <a:spcPct val="45000"/>
              </a:spcBef>
              <a:buFontTx/>
              <a:buAutoNum type="alphaLcParenR"/>
            </a:pPr>
            <a:r>
              <a:rPr lang="en-US" sz="2200">
                <a:solidFill>
                  <a:srgbClr val="000000"/>
                </a:solidFill>
                <a:latin typeface="Arial" panose="020B0604020202020204" pitchFamily="34" charset="0"/>
              </a:rPr>
              <a:t>Prepare the entry at maturity (July 1). </a:t>
            </a:r>
          </a:p>
        </p:txBody>
      </p:sp>
      <p:sp>
        <p:nvSpPr>
          <p:cNvPr id="323633" name="Text Box 1073"/>
          <p:cNvSpPr txBox="1">
            <a:spLocks noChangeArrowheads="1"/>
          </p:cNvSpPr>
          <p:nvPr/>
        </p:nvSpPr>
        <p:spPr bwMode="auto">
          <a:xfrm>
            <a:off x="4876800" y="6369050"/>
            <a:ext cx="5638800" cy="33655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92150" indent="-692150" algn="r">
              <a:spcBef>
                <a:spcPct val="50000"/>
              </a:spcBef>
              <a:defRPr/>
            </a:pPr>
            <a:r>
              <a:rPr lang="en-US" sz="1600" b="1" i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SO 2  Describe the accounting for notes payable.</a:t>
            </a:r>
          </a:p>
        </p:txBody>
      </p:sp>
      <p:sp>
        <p:nvSpPr>
          <p:cNvPr id="368643" name="Rectangle 3"/>
          <p:cNvSpPr>
            <a:spLocks noChangeArrowheads="1"/>
          </p:cNvSpPr>
          <p:nvPr/>
        </p:nvSpPr>
        <p:spPr bwMode="auto">
          <a:xfrm>
            <a:off x="1981200" y="457200"/>
            <a:ext cx="8229600" cy="560388"/>
          </a:xfrm>
          <a:prstGeom prst="rect">
            <a:avLst/>
          </a:prstGeom>
          <a:solidFill>
            <a:srgbClr val="99000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8" tIns="44450" rIns="90488" bIns="44450"/>
          <a:lstStyle/>
          <a:p>
            <a:pPr marL="52388">
              <a:defRPr/>
            </a:pPr>
            <a:r>
              <a:rPr lang="en-US" sz="30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What is a Current Liability?</a:t>
            </a:r>
          </a:p>
        </p:txBody>
      </p:sp>
    </p:spTree>
    <p:extLst>
      <p:ext uri="{BB962C8B-B14F-4D97-AF65-F5344CB8AC3E}">
        <p14:creationId xmlns:p14="http://schemas.microsoft.com/office/powerpoint/2010/main" val="634345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1530</Words>
  <Application>Microsoft Office PowerPoint</Application>
  <PresentationFormat>Widescreen</PresentationFormat>
  <Paragraphs>202</Paragraphs>
  <Slides>29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Calibri</vt:lpstr>
      <vt:lpstr>Calibri Light</vt:lpstr>
      <vt:lpstr>Comic Sans MS</vt:lpstr>
      <vt:lpstr>Times New Roman</vt:lpstr>
      <vt:lpstr>Trebuchet MS</vt:lpstr>
      <vt:lpstr>Wingdings</vt:lpstr>
      <vt:lpstr>Office Theme</vt:lpstr>
      <vt:lpstr>PowerPoint Presentation</vt:lpstr>
      <vt:lpstr>PowerPoint Presentation</vt:lpstr>
      <vt:lpstr>PowerPoint Presentation</vt:lpstr>
      <vt:lpstr>Study Objectives</vt:lpstr>
      <vt:lpstr>PowerPoint Presentation</vt:lpstr>
      <vt:lpstr>What is a Current Liability?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</cp:revision>
  <dcterms:created xsi:type="dcterms:W3CDTF">2020-01-29T10:18:33Z</dcterms:created>
  <dcterms:modified xsi:type="dcterms:W3CDTF">2020-01-29T10:18:45Z</dcterms:modified>
</cp:coreProperties>
</file>