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5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5B584-A11C-48FA-B9CE-168BAEF1D91F}" type="datetimeFigureOut">
              <a:rPr lang="id-ID" smtClean="0"/>
              <a:t>29/01/2020</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05438-AEA3-4BBA-A2DA-EF8CAD7800E9}" type="slidenum">
              <a:rPr lang="id-ID" smtClean="0"/>
              <a:t>‹#›</a:t>
            </a:fld>
            <a:endParaRPr lang="id-ID"/>
          </a:p>
        </p:txBody>
      </p:sp>
    </p:spTree>
    <p:extLst>
      <p:ext uri="{BB962C8B-B14F-4D97-AF65-F5344CB8AC3E}">
        <p14:creationId xmlns:p14="http://schemas.microsoft.com/office/powerpoint/2010/main" val="985696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noTextEdit="1"/>
          </p:cNvSpPr>
          <p:nvPr>
            <p:ph type="sldImg"/>
          </p:nvPr>
        </p:nvSpPr>
        <p:spPr>
          <a:ln/>
        </p:spPr>
      </p:sp>
      <p:sp>
        <p:nvSpPr>
          <p:cNvPr id="1280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389931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840143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3194935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US" b="1" smtClean="0">
                <a:latin typeface="Arial" panose="020B0604020202020204" pitchFamily="34" charset="0"/>
              </a:rPr>
              <a:t>p. 408 ESPN Wins Monday Night Football Franchise</a:t>
            </a:r>
          </a:p>
          <a:p>
            <a:r>
              <a:rPr lang="en-US" smtClean="0">
                <a:latin typeface="Arial" panose="020B0604020202020204" pitchFamily="34" charset="0"/>
              </a:rPr>
              <a:t>Q: How should ESPN account for the $1.1 billion per year franchise fee?</a:t>
            </a:r>
          </a:p>
          <a:p>
            <a:r>
              <a:rPr lang="en-US" smtClean="0">
                <a:latin typeface="Arial" panose="020B0604020202020204" pitchFamily="34" charset="0"/>
              </a:rPr>
              <a:t>A: </a:t>
            </a:r>
            <a:r>
              <a:rPr lang="en-US" i="1" smtClean="0">
                <a:latin typeface="Arial" panose="020B0604020202020204" pitchFamily="34" charset="0"/>
              </a:rPr>
              <a:t>Since this is an annual franchise fee, ESPN should expense it each year, rather than capitalizing and amortizing it.</a:t>
            </a:r>
            <a:endParaRPr lang="en-US" smtClean="0">
              <a:latin typeface="Arial" panose="020B0604020202020204" pitchFamily="34" charset="0"/>
            </a:endParaRPr>
          </a:p>
          <a:p>
            <a:endParaRPr lang="en-US" smtClean="0">
              <a:latin typeface="Arial" panose="020B0604020202020204" pitchFamily="34" charset="0"/>
            </a:endParaRPr>
          </a:p>
        </p:txBody>
      </p:sp>
    </p:spTree>
    <p:extLst>
      <p:ext uri="{BB962C8B-B14F-4D97-AF65-F5344CB8AC3E}">
        <p14:creationId xmlns:p14="http://schemas.microsoft.com/office/powerpoint/2010/main" val="310417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985869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noTextEdit="1"/>
          </p:cNvSpPr>
          <p:nvPr>
            <p:ph type="sldImg"/>
          </p:nvPr>
        </p:nvSpPr>
        <p:spPr>
          <a:ln/>
        </p:spPr>
      </p:sp>
      <p:sp>
        <p:nvSpPr>
          <p:cNvPr id="1413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534063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noTextEdit="1"/>
          </p:cNvSpPr>
          <p:nvPr>
            <p:ph type="sldImg"/>
          </p:nvPr>
        </p:nvSpPr>
        <p:spPr>
          <a:ln/>
        </p:spPr>
      </p:sp>
      <p:sp>
        <p:nvSpPr>
          <p:cNvPr id="1423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3029611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noTextEdit="1"/>
          </p:cNvSpPr>
          <p:nvPr>
            <p:ph type="sldImg"/>
          </p:nvPr>
        </p:nvSpPr>
        <p:spPr>
          <a:ln/>
        </p:spPr>
      </p:sp>
      <p:sp>
        <p:nvSpPr>
          <p:cNvPr id="1433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861" tIns="45125" rIns="91861" bIns="45125"/>
          <a:lstStyle/>
          <a:p>
            <a:endParaRPr lang="id-ID" smtClean="0">
              <a:latin typeface="Arial" panose="020B0604020202020204" pitchFamily="34" charset="0"/>
            </a:endParaRPr>
          </a:p>
        </p:txBody>
      </p:sp>
    </p:spTree>
    <p:extLst>
      <p:ext uri="{BB962C8B-B14F-4D97-AF65-F5344CB8AC3E}">
        <p14:creationId xmlns:p14="http://schemas.microsoft.com/office/powerpoint/2010/main" val="3908235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ChangeArrowheads="1" noTextEdit="1"/>
          </p:cNvSpPr>
          <p:nvPr>
            <p:ph type="sldImg"/>
          </p:nvPr>
        </p:nvSpPr>
        <p:spPr>
          <a:ln/>
        </p:spPr>
      </p:sp>
      <p:sp>
        <p:nvSpPr>
          <p:cNvPr id="1443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861" tIns="45125" rIns="91861" bIns="45125"/>
          <a:lstStyle/>
          <a:p>
            <a:endParaRPr lang="id-ID" smtClean="0">
              <a:latin typeface="Arial" panose="020B0604020202020204" pitchFamily="34" charset="0"/>
            </a:endParaRPr>
          </a:p>
        </p:txBody>
      </p:sp>
    </p:spTree>
    <p:extLst>
      <p:ext uri="{BB962C8B-B14F-4D97-AF65-F5344CB8AC3E}">
        <p14:creationId xmlns:p14="http://schemas.microsoft.com/office/powerpoint/2010/main" val="20043970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noTextEdit="1"/>
          </p:cNvSpPr>
          <p:nvPr>
            <p:ph type="sldImg"/>
          </p:nvPr>
        </p:nvSpPr>
        <p:spPr>
          <a:ln/>
        </p:spPr>
      </p:sp>
      <p:sp>
        <p:nvSpPr>
          <p:cNvPr id="14541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861" tIns="45125" rIns="91861" bIns="45125"/>
          <a:lstStyle/>
          <a:p>
            <a:endParaRPr lang="id-ID" smtClean="0">
              <a:latin typeface="Arial" panose="020B0604020202020204" pitchFamily="34" charset="0"/>
            </a:endParaRPr>
          </a:p>
        </p:txBody>
      </p:sp>
    </p:spTree>
    <p:extLst>
      <p:ext uri="{BB962C8B-B14F-4D97-AF65-F5344CB8AC3E}">
        <p14:creationId xmlns:p14="http://schemas.microsoft.com/office/powerpoint/2010/main" val="4097611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1861" tIns="45125" rIns="91861" bIns="45125"/>
          <a:lstStyle/>
          <a:p>
            <a:endParaRPr lang="id-ID" smtClean="0">
              <a:latin typeface="Arial" panose="020B0604020202020204" pitchFamily="34" charset="0"/>
            </a:endParaRPr>
          </a:p>
        </p:txBody>
      </p:sp>
    </p:spTree>
    <p:extLst>
      <p:ext uri="{BB962C8B-B14F-4D97-AF65-F5344CB8AC3E}">
        <p14:creationId xmlns:p14="http://schemas.microsoft.com/office/powerpoint/2010/main" val="322611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noTextEdit="1"/>
          </p:cNvSpPr>
          <p:nvPr>
            <p:ph type="sldImg"/>
          </p:nvPr>
        </p:nvSpPr>
        <p:spPr>
          <a:ln/>
        </p:spPr>
      </p:sp>
      <p:sp>
        <p:nvSpPr>
          <p:cNvPr id="12902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888501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ChangeArrowheads="1" noTextEdit="1"/>
          </p:cNvSpPr>
          <p:nvPr>
            <p:ph type="sldImg"/>
          </p:nvPr>
        </p:nvSpPr>
        <p:spPr>
          <a:ln/>
        </p:spPr>
      </p:sp>
      <p:sp>
        <p:nvSpPr>
          <p:cNvPr id="14745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846786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ChangeArrowheads="1" noTextEdit="1"/>
          </p:cNvSpPr>
          <p:nvPr>
            <p:ph type="sldImg"/>
          </p:nvPr>
        </p:nvSpPr>
        <p:spPr>
          <a:ln/>
        </p:spPr>
      </p:sp>
      <p:sp>
        <p:nvSpPr>
          <p:cNvPr id="1484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2064169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noTextEdit="1"/>
          </p:cNvSpPr>
          <p:nvPr>
            <p:ph type="sldImg"/>
          </p:nvPr>
        </p:nvSpPr>
        <p:spPr>
          <a:ln/>
        </p:spPr>
      </p:sp>
      <p:sp>
        <p:nvSpPr>
          <p:cNvPr id="14950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3486426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noTextEdit="1"/>
          </p:cNvSpPr>
          <p:nvPr>
            <p:ph type="sldImg"/>
          </p:nvPr>
        </p:nvSpPr>
        <p:spPr>
          <a:ln/>
        </p:spPr>
      </p:sp>
      <p:sp>
        <p:nvSpPr>
          <p:cNvPr id="1505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833873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noTextEdit="1"/>
          </p:cNvSpPr>
          <p:nvPr>
            <p:ph type="sldImg"/>
          </p:nvPr>
        </p:nvSpPr>
        <p:spPr>
          <a:ln/>
        </p:spPr>
      </p:sp>
      <p:sp>
        <p:nvSpPr>
          <p:cNvPr id="15155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1445551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ChangeArrowheads="1" noTextEdit="1"/>
          </p:cNvSpPr>
          <p:nvPr>
            <p:ph type="sldImg"/>
          </p:nvPr>
        </p:nvSpPr>
        <p:spPr>
          <a:ln/>
        </p:spPr>
      </p:sp>
      <p:sp>
        <p:nvSpPr>
          <p:cNvPr id="1525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5703679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noTextEdit="1"/>
          </p:cNvSpPr>
          <p:nvPr>
            <p:ph type="sldImg"/>
          </p:nvPr>
        </p:nvSpPr>
        <p:spPr>
          <a:xfrm>
            <a:off x="409575" y="698500"/>
            <a:ext cx="6184900" cy="3479800"/>
          </a:xfrm>
          <a:ln cap="flat"/>
        </p:spPr>
      </p:sp>
      <p:sp>
        <p:nvSpPr>
          <p:cNvPr id="153603" name="Rectangle 3"/>
          <p:cNvSpPr>
            <a:spLocks noGrp="1" noChangeArrowheads="1"/>
          </p:cNvSpPr>
          <p:nvPr>
            <p:ph type="body" idx="1"/>
          </p:nvPr>
        </p:nvSpPr>
        <p:spPr>
          <a:xfrm>
            <a:off x="933450" y="4413250"/>
            <a:ext cx="5137150" cy="4179888"/>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482" tIns="46742" rIns="93482" bIns="46742"/>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4044414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584825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noTextEdit="1"/>
          </p:cNvSpPr>
          <p:nvPr>
            <p:ph type="sldImg"/>
          </p:nvPr>
        </p:nvSpPr>
        <p:spPr>
          <a:ln/>
        </p:spPr>
      </p:sp>
      <p:sp>
        <p:nvSpPr>
          <p:cNvPr id="13107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92031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noTextEdit="1"/>
          </p:cNvSpPr>
          <p:nvPr>
            <p:ph type="sldImg"/>
          </p:nvPr>
        </p:nvSpPr>
        <p:spPr>
          <a:ln/>
        </p:spPr>
      </p:sp>
      <p:sp>
        <p:nvSpPr>
          <p:cNvPr id="1320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571526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noTextEdit="1"/>
          </p:cNvSpPr>
          <p:nvPr>
            <p:ph type="sldImg"/>
          </p:nvPr>
        </p:nvSpPr>
        <p:spPr>
          <a:ln/>
        </p:spPr>
      </p:sp>
      <p:sp>
        <p:nvSpPr>
          <p:cNvPr id="133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160559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noTextEdit="1"/>
          </p:cNvSpPr>
          <p:nvPr>
            <p:ph type="sldImg"/>
          </p:nvPr>
        </p:nvSpPr>
        <p:spPr>
          <a:ln/>
        </p:spPr>
      </p:sp>
      <p:sp>
        <p:nvSpPr>
          <p:cNvPr id="1341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3502809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noTextEdit="1"/>
          </p:cNvSpPr>
          <p:nvPr>
            <p:ph type="sldImg"/>
          </p:nvPr>
        </p:nvSpPr>
        <p:spPr>
          <a:ln/>
        </p:spPr>
      </p:sp>
      <p:sp>
        <p:nvSpPr>
          <p:cNvPr id="1351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2319530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noTextEdit="1"/>
          </p:cNvSpPr>
          <p:nvPr>
            <p:ph type="sldImg"/>
          </p:nvPr>
        </p:nvSpPr>
        <p:spPr>
          <a:ln/>
        </p:spPr>
      </p:sp>
      <p:sp>
        <p:nvSpPr>
          <p:cNvPr id="1361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id-ID" smtClean="0">
              <a:latin typeface="Arial" panose="020B0604020202020204" pitchFamily="34" charset="0"/>
            </a:endParaRPr>
          </a:p>
        </p:txBody>
      </p:sp>
    </p:spTree>
    <p:extLst>
      <p:ext uri="{BB962C8B-B14F-4D97-AF65-F5344CB8AC3E}">
        <p14:creationId xmlns:p14="http://schemas.microsoft.com/office/powerpoint/2010/main" val="1078550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65527D4-00C0-4FBD-BF18-6C8FC35A8F4C}"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304631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5527D4-00C0-4FBD-BF18-6C8FC35A8F4C}"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2434525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5527D4-00C0-4FBD-BF18-6C8FC35A8F4C}"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3693992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65527D4-00C0-4FBD-BF18-6C8FC35A8F4C}"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178866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5527D4-00C0-4FBD-BF18-6C8FC35A8F4C}" type="datetimeFigureOut">
              <a:rPr lang="id-ID" smtClean="0"/>
              <a:t>29/01/2020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2367877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65527D4-00C0-4FBD-BF18-6C8FC35A8F4C}"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697996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65527D4-00C0-4FBD-BF18-6C8FC35A8F4C}" type="datetimeFigureOut">
              <a:rPr lang="id-ID" smtClean="0"/>
              <a:t>29/01/2020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40442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65527D4-00C0-4FBD-BF18-6C8FC35A8F4C}" type="datetimeFigureOut">
              <a:rPr lang="id-ID" smtClean="0"/>
              <a:t>29/01/2020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1763557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5527D4-00C0-4FBD-BF18-6C8FC35A8F4C}" type="datetimeFigureOut">
              <a:rPr lang="id-ID" smtClean="0"/>
              <a:t>29/01/2020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77572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5527D4-00C0-4FBD-BF18-6C8FC35A8F4C}"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2474154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5527D4-00C0-4FBD-BF18-6C8FC35A8F4C}" type="datetimeFigureOut">
              <a:rPr lang="id-ID" smtClean="0"/>
              <a:t>29/01/2020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6A6B5A8-8E3A-4B61-93D0-46BD501EDA2A}" type="slidenum">
              <a:rPr lang="id-ID" smtClean="0"/>
              <a:t>‹#›</a:t>
            </a:fld>
            <a:endParaRPr lang="id-ID"/>
          </a:p>
        </p:txBody>
      </p:sp>
    </p:spTree>
    <p:extLst>
      <p:ext uri="{BB962C8B-B14F-4D97-AF65-F5344CB8AC3E}">
        <p14:creationId xmlns:p14="http://schemas.microsoft.com/office/powerpoint/2010/main" val="2121575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5527D4-00C0-4FBD-BF18-6C8FC35A8F4C}" type="datetimeFigureOut">
              <a:rPr lang="id-ID" smtClean="0"/>
              <a:t>29/01/2020</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A6B5A8-8E3A-4B61-93D0-46BD501EDA2A}" type="slidenum">
              <a:rPr lang="id-ID" smtClean="0"/>
              <a:t>‹#›</a:t>
            </a:fld>
            <a:endParaRPr lang="id-ID"/>
          </a:p>
        </p:txBody>
      </p:sp>
    </p:spTree>
    <p:extLst>
      <p:ext uri="{BB962C8B-B14F-4D97-AF65-F5344CB8AC3E}">
        <p14:creationId xmlns:p14="http://schemas.microsoft.com/office/powerpoint/2010/main" val="811830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mtClean="0"/>
              <a:t>Plant Asset</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2104656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4"/>
          <p:cNvSpPr txBox="1">
            <a:spLocks noChangeArrowheads="1"/>
          </p:cNvSpPr>
          <p:nvPr/>
        </p:nvSpPr>
        <p:spPr bwMode="auto">
          <a:xfrm>
            <a:off x="2209800" y="1343026"/>
            <a:ext cx="8001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Trademarks and Trade Names</a:t>
            </a:r>
          </a:p>
        </p:txBody>
      </p:sp>
      <p:sp>
        <p:nvSpPr>
          <p:cNvPr id="59395" name="Text Box 5"/>
          <p:cNvSpPr txBox="1">
            <a:spLocks noChangeArrowheads="1"/>
          </p:cNvSpPr>
          <p:nvPr/>
        </p:nvSpPr>
        <p:spPr bwMode="auto">
          <a:xfrm>
            <a:off x="2514600" y="1981201"/>
            <a:ext cx="7696200"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01638" indent="-401638">
              <a:defRPr sz="2400">
                <a:solidFill>
                  <a:schemeClr val="tx1"/>
                </a:solidFill>
                <a:latin typeface="Comic Sans MS" panose="030F0702030302020204" pitchFamily="66" charset="0"/>
              </a:defRPr>
            </a:lvl1pPr>
            <a:lvl2pPr marL="976313" indent="-404813">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spcBef>
                <a:spcPct val="50000"/>
              </a:spcBef>
              <a:buClr>
                <a:srgbClr val="800000"/>
              </a:buClr>
              <a:buSzPct val="85000"/>
              <a:buFontTx/>
              <a:buBlip>
                <a:blip r:embed="rId3"/>
              </a:buBlip>
            </a:pPr>
            <a:r>
              <a:rPr lang="en-US" sz="2100">
                <a:latin typeface="Arial" panose="020B0604020202020204" pitchFamily="34" charset="0"/>
              </a:rPr>
              <a:t>Word, phrase, jingle, or symbol that identifies a particular enterprise or product.</a:t>
            </a:r>
          </a:p>
          <a:p>
            <a:pPr lvl="1" algn="l">
              <a:lnSpc>
                <a:spcPct val="115000"/>
              </a:lnSpc>
              <a:spcBef>
                <a:spcPct val="50000"/>
              </a:spcBef>
              <a:buClr>
                <a:srgbClr val="800000"/>
              </a:buClr>
              <a:buSzPct val="85000"/>
              <a:buFont typeface="Wingdings" panose="05000000000000000000" pitchFamily="2" charset="2"/>
              <a:buChar char="Ø"/>
            </a:pPr>
            <a:r>
              <a:rPr lang="en-US" sz="2100">
                <a:latin typeface="Arial" panose="020B0604020202020204" pitchFamily="34" charset="0"/>
              </a:rPr>
              <a:t>Wheaties, Game Boy, Frappuccino, Kleenex, Windows, Coca-Cola, and Jetta.</a:t>
            </a:r>
          </a:p>
          <a:p>
            <a:pPr algn="l">
              <a:lnSpc>
                <a:spcPct val="115000"/>
              </a:lnSpc>
              <a:spcBef>
                <a:spcPct val="50000"/>
              </a:spcBef>
              <a:buClr>
                <a:srgbClr val="800000"/>
              </a:buClr>
              <a:buSzPct val="85000"/>
              <a:buFontTx/>
              <a:buBlip>
                <a:blip r:embed="rId3"/>
              </a:buBlip>
            </a:pPr>
            <a:r>
              <a:rPr lang="en-US" sz="2100">
                <a:latin typeface="Arial" panose="020B0604020202020204" pitchFamily="34" charset="0"/>
              </a:rPr>
              <a:t>Registration provides a specified number of years of protection, which can vary by country, but is commonly 20 years.</a:t>
            </a:r>
          </a:p>
          <a:p>
            <a:pPr algn="l">
              <a:lnSpc>
                <a:spcPct val="115000"/>
              </a:lnSpc>
              <a:spcBef>
                <a:spcPct val="50000"/>
              </a:spcBef>
              <a:buClr>
                <a:srgbClr val="800000"/>
              </a:buClr>
              <a:buSzPct val="85000"/>
              <a:buFontTx/>
              <a:buBlip>
                <a:blip r:embed="rId3"/>
              </a:buBlip>
            </a:pPr>
            <a:r>
              <a:rPr lang="en-US" sz="2100">
                <a:latin typeface="Arial" panose="020B0604020202020204" pitchFamily="34" charset="0"/>
              </a:rPr>
              <a:t>Capitalize acquisition costs. </a:t>
            </a:r>
          </a:p>
          <a:p>
            <a:pPr algn="l">
              <a:lnSpc>
                <a:spcPct val="115000"/>
              </a:lnSpc>
              <a:spcBef>
                <a:spcPct val="50000"/>
              </a:spcBef>
              <a:buClr>
                <a:srgbClr val="800000"/>
              </a:buClr>
              <a:buSzPct val="85000"/>
              <a:buFontTx/>
              <a:buBlip>
                <a:blip r:embed="rId3"/>
              </a:buBlip>
            </a:pPr>
            <a:r>
              <a:rPr lang="en-US" sz="2100">
                <a:latin typeface="Arial" panose="020B0604020202020204" pitchFamily="34" charset="0"/>
              </a:rPr>
              <a:t>Renewed indefinitely, no amortization.</a:t>
            </a:r>
          </a:p>
        </p:txBody>
      </p:sp>
      <p:sp>
        <p:nvSpPr>
          <p:cNvPr id="905223"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Accounting for Intangible Assets</a:t>
            </a:r>
          </a:p>
        </p:txBody>
      </p:sp>
      <p:sp>
        <p:nvSpPr>
          <p:cNvPr id="905224" name="Text Box 8"/>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421188446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4"/>
          <p:cNvSpPr txBox="1">
            <a:spLocks noChangeArrowheads="1"/>
          </p:cNvSpPr>
          <p:nvPr/>
        </p:nvSpPr>
        <p:spPr bwMode="auto">
          <a:xfrm>
            <a:off x="2209800" y="1343026"/>
            <a:ext cx="8001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Franchises and Licenses</a:t>
            </a:r>
          </a:p>
        </p:txBody>
      </p:sp>
      <p:sp>
        <p:nvSpPr>
          <p:cNvPr id="60419" name="Text Box 5"/>
          <p:cNvSpPr txBox="1">
            <a:spLocks noChangeArrowheads="1"/>
          </p:cNvSpPr>
          <p:nvPr/>
        </p:nvSpPr>
        <p:spPr bwMode="auto">
          <a:xfrm>
            <a:off x="2514600" y="1981200"/>
            <a:ext cx="7696200"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01638" indent="-401638">
              <a:defRPr sz="2400">
                <a:solidFill>
                  <a:schemeClr val="tx1"/>
                </a:solidFill>
                <a:latin typeface="Comic Sans MS" panose="030F0702030302020204" pitchFamily="66" charset="0"/>
              </a:defRPr>
            </a:lvl1pPr>
            <a:lvl2pPr marL="976313" indent="-404813">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25000"/>
              </a:lnSpc>
              <a:spcBef>
                <a:spcPct val="50000"/>
              </a:spcBef>
              <a:buClr>
                <a:srgbClr val="800000"/>
              </a:buClr>
              <a:buSzPct val="85000"/>
              <a:buFontTx/>
              <a:buBlip>
                <a:blip r:embed="rId3"/>
              </a:buBlip>
            </a:pPr>
            <a:r>
              <a:rPr lang="en-US" sz="2200">
                <a:latin typeface="Arial" panose="020B0604020202020204" pitchFamily="34" charset="0"/>
              </a:rPr>
              <a:t>Contractual arrangement between a franchisor and a franchisee.</a:t>
            </a:r>
          </a:p>
          <a:p>
            <a:pPr lvl="1" algn="l">
              <a:lnSpc>
                <a:spcPct val="125000"/>
              </a:lnSpc>
              <a:spcBef>
                <a:spcPct val="50000"/>
              </a:spcBef>
              <a:buClr>
                <a:srgbClr val="800000"/>
              </a:buClr>
              <a:buSzPct val="85000"/>
              <a:buFont typeface="Wingdings" panose="05000000000000000000" pitchFamily="2" charset="2"/>
              <a:buChar char="Ø"/>
            </a:pPr>
            <a:r>
              <a:rPr lang="en-US" sz="2200">
                <a:latin typeface="Arial" panose="020B0604020202020204" pitchFamily="34" charset="0"/>
              </a:rPr>
              <a:t>BP (GBR), Taco Bell (USA), or Rent-A-Wreck (USA) are franchises.</a:t>
            </a:r>
          </a:p>
          <a:p>
            <a:pPr algn="l">
              <a:lnSpc>
                <a:spcPct val="125000"/>
              </a:lnSpc>
              <a:spcBef>
                <a:spcPct val="50000"/>
              </a:spcBef>
              <a:buClr>
                <a:srgbClr val="800000"/>
              </a:buClr>
              <a:buSzPct val="85000"/>
              <a:buFontTx/>
              <a:buBlip>
                <a:blip r:embed="rId3"/>
              </a:buBlip>
            </a:pPr>
            <a:r>
              <a:rPr lang="en-US" sz="2200">
                <a:solidFill>
                  <a:srgbClr val="800000"/>
                </a:solidFill>
                <a:latin typeface="Arial" panose="020B0604020202020204" pitchFamily="34" charset="0"/>
              </a:rPr>
              <a:t>Franchise</a:t>
            </a:r>
            <a:r>
              <a:rPr lang="en-US" sz="2200">
                <a:latin typeface="Arial" panose="020B0604020202020204" pitchFamily="34" charset="0"/>
              </a:rPr>
              <a:t> (or </a:t>
            </a:r>
            <a:r>
              <a:rPr lang="en-US" sz="2200">
                <a:solidFill>
                  <a:srgbClr val="800000"/>
                </a:solidFill>
                <a:latin typeface="Arial" panose="020B0604020202020204" pitchFamily="34" charset="0"/>
              </a:rPr>
              <a:t>license</a:t>
            </a:r>
            <a:r>
              <a:rPr lang="en-US" sz="2200">
                <a:latin typeface="Arial" panose="020B0604020202020204" pitchFamily="34" charset="0"/>
              </a:rPr>
              <a:t>) with a limited life should be amortized to expense over the life of the franchise.</a:t>
            </a:r>
          </a:p>
          <a:p>
            <a:pPr algn="l">
              <a:lnSpc>
                <a:spcPct val="125000"/>
              </a:lnSpc>
              <a:spcBef>
                <a:spcPct val="50000"/>
              </a:spcBef>
              <a:buClr>
                <a:srgbClr val="800000"/>
              </a:buClr>
              <a:buSzPct val="85000"/>
              <a:buFontTx/>
              <a:buBlip>
                <a:blip r:embed="rId3"/>
              </a:buBlip>
            </a:pPr>
            <a:r>
              <a:rPr lang="en-US" sz="2200">
                <a:latin typeface="Arial" panose="020B0604020202020204" pitchFamily="34" charset="0"/>
              </a:rPr>
              <a:t>Franchise with an indefinite life should be carried at cost and not amortized.</a:t>
            </a:r>
          </a:p>
        </p:txBody>
      </p:sp>
      <p:sp>
        <p:nvSpPr>
          <p:cNvPr id="907271"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Accounting for Intangible Assets</a:t>
            </a:r>
          </a:p>
        </p:txBody>
      </p:sp>
      <p:sp>
        <p:nvSpPr>
          <p:cNvPr id="907272" name="Text Box 8"/>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4208866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4"/>
          <p:cNvSpPr txBox="1">
            <a:spLocks noChangeArrowheads="1"/>
          </p:cNvSpPr>
          <p:nvPr/>
        </p:nvSpPr>
        <p:spPr bwMode="auto">
          <a:xfrm>
            <a:off x="2209800" y="1343026"/>
            <a:ext cx="8001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Goodwill</a:t>
            </a:r>
          </a:p>
        </p:txBody>
      </p:sp>
      <p:sp>
        <p:nvSpPr>
          <p:cNvPr id="61443" name="Text Box 5"/>
          <p:cNvSpPr txBox="1">
            <a:spLocks noChangeArrowheads="1"/>
          </p:cNvSpPr>
          <p:nvPr/>
        </p:nvSpPr>
        <p:spPr bwMode="auto">
          <a:xfrm>
            <a:off x="2514600" y="1981200"/>
            <a:ext cx="7696200" cy="168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spcBef>
                <a:spcPct val="20000"/>
              </a:spcBef>
              <a:buClr>
                <a:schemeClr val="accent2"/>
              </a:buClr>
              <a:buFont typeface="Symbol" panose="05050102010706020507" pitchFamily="18" charset="2"/>
              <a:buNone/>
            </a:pPr>
            <a:r>
              <a:rPr lang="en-US" sz="2200">
                <a:latin typeface="Arial" panose="020B0604020202020204" pitchFamily="34" charset="0"/>
              </a:rPr>
              <a:t>Includes exceptional management, desirable location, good customer relations, skilled employees, high-quality products, etc. </a:t>
            </a:r>
          </a:p>
          <a:p>
            <a:pPr algn="l">
              <a:spcBef>
                <a:spcPct val="70000"/>
              </a:spcBef>
              <a:buClr>
                <a:schemeClr val="accent2"/>
              </a:buClr>
              <a:buFont typeface="Symbol" panose="05050102010706020507" pitchFamily="18" charset="2"/>
              <a:buNone/>
            </a:pPr>
            <a:r>
              <a:rPr lang="en-US" sz="2200">
                <a:latin typeface="Arial" panose="020B0604020202020204" pitchFamily="34" charset="0"/>
              </a:rPr>
              <a:t>Only recorded when an entire business is purchased.</a:t>
            </a:r>
          </a:p>
        </p:txBody>
      </p:sp>
      <p:sp>
        <p:nvSpPr>
          <p:cNvPr id="909318" name="Text Box 6"/>
          <p:cNvSpPr txBox="1">
            <a:spLocks noChangeArrowheads="1"/>
          </p:cNvSpPr>
          <p:nvPr/>
        </p:nvSpPr>
        <p:spPr bwMode="auto">
          <a:xfrm>
            <a:off x="2514600" y="3810000"/>
            <a:ext cx="7696200" cy="1175706"/>
          </a:xfrm>
          <a:prstGeom prst="rect">
            <a:avLst/>
          </a:prstGeom>
          <a:noFill/>
          <a:ln w="28575" cap="sq">
            <a:noFill/>
            <a:miter lim="800000"/>
            <a:headEnd type="none" w="sm" len="sm"/>
            <a:tailEnd type="none" w="sm" len="sm"/>
          </a:ln>
          <a:effectLst/>
        </p:spPr>
        <p:txBody>
          <a:bodyPr>
            <a:spAutoFit/>
          </a:bodyPr>
          <a:lstStyle/>
          <a:p>
            <a:pPr marL="454025" indent="-454025">
              <a:spcBef>
                <a:spcPct val="20000"/>
              </a:spcBef>
              <a:buClr>
                <a:schemeClr val="accent2"/>
              </a:buClr>
              <a:defRPr/>
            </a:pPr>
            <a:r>
              <a:rPr lang="en-US" sz="2200">
                <a:latin typeface="Arial" charset="0"/>
              </a:rPr>
              <a:t>Goodwill is recorded as the excess of ...</a:t>
            </a:r>
          </a:p>
          <a:p>
            <a:pPr marL="454025" indent="-454025">
              <a:spcBef>
                <a:spcPct val="20000"/>
              </a:spcBef>
              <a:buClr>
                <a:schemeClr val="accent2"/>
              </a:buClr>
              <a:defRPr/>
            </a:pPr>
            <a:r>
              <a:rPr lang="en-US" sz="2200" i="1">
                <a:latin typeface="Arial" charset="0"/>
              </a:rPr>
              <a:t>	purchase price </a:t>
            </a:r>
            <a:r>
              <a:rPr lang="en-US" sz="2200" i="1">
                <a:solidFill>
                  <a:srgbClr val="800000"/>
                </a:solidFill>
                <a:effectLst>
                  <a:outerShdw blurRad="38100" dist="38100" dir="2700000" algn="tl">
                    <a:srgbClr val="C0C0C0"/>
                  </a:outerShdw>
                </a:effectLst>
                <a:latin typeface="Arial" charset="0"/>
              </a:rPr>
              <a:t>over</a:t>
            </a:r>
            <a:r>
              <a:rPr lang="en-US" sz="2200" i="1">
                <a:latin typeface="Arial" charset="0"/>
              </a:rPr>
              <a:t> the fair value of the identifiable net assets acquired</a:t>
            </a:r>
            <a:r>
              <a:rPr lang="en-US" sz="2200">
                <a:latin typeface="Arial" charset="0"/>
              </a:rPr>
              <a:t>.</a:t>
            </a:r>
          </a:p>
        </p:txBody>
      </p:sp>
      <p:sp>
        <p:nvSpPr>
          <p:cNvPr id="61445" name="Rectangle 7"/>
          <p:cNvSpPr>
            <a:spLocks noChangeArrowheads="1"/>
          </p:cNvSpPr>
          <p:nvPr/>
        </p:nvSpPr>
        <p:spPr bwMode="auto">
          <a:xfrm>
            <a:off x="2735264" y="5099051"/>
            <a:ext cx="66516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a:tailEnd/>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0000"/>
              </a:lnSpc>
              <a:spcBef>
                <a:spcPct val="35000"/>
              </a:spcBef>
              <a:buClr>
                <a:srgbClr val="800000"/>
              </a:buClr>
              <a:buSzPct val="85000"/>
            </a:pPr>
            <a:r>
              <a:rPr lang="en-US" sz="2200">
                <a:latin typeface="Arial" panose="020B0604020202020204" pitchFamily="34" charset="0"/>
              </a:rPr>
              <a:t>Internally created goodwill should not be capitalized.</a:t>
            </a:r>
          </a:p>
        </p:txBody>
      </p:sp>
      <p:sp>
        <p:nvSpPr>
          <p:cNvPr id="909321" name="Rectangle 9"/>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Accounting for Intangible Assets</a:t>
            </a:r>
          </a:p>
        </p:txBody>
      </p:sp>
      <p:sp>
        <p:nvSpPr>
          <p:cNvPr id="909322" name="Text Box 10"/>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3785454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04800"/>
            <a:ext cx="8610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62467"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5486400"/>
            <a:ext cx="1676400"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
        <p:nvSpPr>
          <p:cNvPr id="62468" name="Text Box 14"/>
          <p:cNvSpPr txBox="1">
            <a:spLocks noChangeArrowheads="1"/>
          </p:cNvSpPr>
          <p:nvPr/>
        </p:nvSpPr>
        <p:spPr bwMode="auto">
          <a:xfrm>
            <a:off x="2571750" y="6354764"/>
            <a:ext cx="1695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r>
              <a:rPr lang="en-US" sz="1200">
                <a:latin typeface="Arial" panose="020B0604020202020204" pitchFamily="34" charset="0"/>
              </a:rPr>
              <a:t>Answer on notes page</a:t>
            </a:r>
          </a:p>
        </p:txBody>
      </p:sp>
    </p:spTree>
    <p:extLst>
      <p:ext uri="{BB962C8B-B14F-4D97-AF65-F5344CB8AC3E}">
        <p14:creationId xmlns:p14="http://schemas.microsoft.com/office/powerpoint/2010/main" val="31622119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62" name="Rectangle 2"/>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Research and Development Costs</a:t>
            </a:r>
          </a:p>
        </p:txBody>
      </p:sp>
      <p:sp>
        <p:nvSpPr>
          <p:cNvPr id="63491" name="Text Box 4"/>
          <p:cNvSpPr txBox="1">
            <a:spLocks noChangeArrowheads="1"/>
          </p:cNvSpPr>
          <p:nvPr/>
        </p:nvSpPr>
        <p:spPr bwMode="auto">
          <a:xfrm>
            <a:off x="2197100" y="1447801"/>
            <a:ext cx="801370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defTabSz="454025">
              <a:defRPr sz="2400">
                <a:solidFill>
                  <a:schemeClr val="tx1"/>
                </a:solidFill>
                <a:latin typeface="Comic Sans MS" panose="030F0702030302020204" pitchFamily="66" charset="0"/>
              </a:defRPr>
            </a:lvl1pPr>
            <a:lvl2pPr marL="742950" indent="-285750" defTabSz="454025">
              <a:defRPr sz="2400">
                <a:solidFill>
                  <a:schemeClr val="tx1"/>
                </a:solidFill>
                <a:latin typeface="Comic Sans MS" panose="030F0702030302020204" pitchFamily="66" charset="0"/>
              </a:defRPr>
            </a:lvl2pPr>
            <a:lvl3pPr marL="1143000" indent="-228600" defTabSz="454025">
              <a:defRPr sz="2400">
                <a:solidFill>
                  <a:schemeClr val="tx1"/>
                </a:solidFill>
                <a:latin typeface="Comic Sans MS" panose="030F0702030302020204" pitchFamily="66" charset="0"/>
              </a:defRPr>
            </a:lvl3pPr>
            <a:lvl4pPr marL="1600200" indent="-228600" defTabSz="454025">
              <a:defRPr sz="2400">
                <a:solidFill>
                  <a:schemeClr val="tx1"/>
                </a:solidFill>
                <a:latin typeface="Comic Sans MS" panose="030F0702030302020204" pitchFamily="66" charset="0"/>
              </a:defRPr>
            </a:lvl4pPr>
            <a:lvl5pPr marL="2057400" indent="-228600" defTabSz="454025">
              <a:defRPr sz="2400">
                <a:solidFill>
                  <a:schemeClr val="tx1"/>
                </a:solidFill>
                <a:latin typeface="Comic Sans MS" panose="030F0702030302020204" pitchFamily="66" charset="0"/>
              </a:defRPr>
            </a:lvl5pPr>
            <a:lvl6pPr marL="2514600" indent="-228600" algn="ctr" defTabSz="454025"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defTabSz="454025"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defTabSz="454025"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defTabSz="454025"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buClr>
                <a:schemeClr val="tx1"/>
              </a:buClr>
            </a:pPr>
            <a:r>
              <a:rPr lang="en-US">
                <a:latin typeface="Arial" panose="020B0604020202020204" pitchFamily="34" charset="0"/>
              </a:rPr>
              <a:t>Frequently results in something that a company patents or copyrights such as:</a:t>
            </a:r>
          </a:p>
        </p:txBody>
      </p:sp>
      <p:sp>
        <p:nvSpPr>
          <p:cNvPr id="63492" name="Rectangle 5"/>
          <p:cNvSpPr>
            <a:spLocks noChangeArrowheads="1"/>
          </p:cNvSpPr>
          <p:nvPr/>
        </p:nvSpPr>
        <p:spPr bwMode="auto">
          <a:xfrm>
            <a:off x="2590800" y="2519363"/>
            <a:ext cx="3657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401638" indent="-401638">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new product, </a:t>
            </a:r>
          </a:p>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process, </a:t>
            </a:r>
          </a:p>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idea, </a:t>
            </a:r>
          </a:p>
        </p:txBody>
      </p:sp>
      <p:sp>
        <p:nvSpPr>
          <p:cNvPr id="63493" name="Rectangle 6"/>
          <p:cNvSpPr>
            <a:spLocks noChangeArrowheads="1"/>
          </p:cNvSpPr>
          <p:nvPr/>
        </p:nvSpPr>
        <p:spPr bwMode="auto">
          <a:xfrm>
            <a:off x="5638800" y="2514600"/>
            <a:ext cx="3657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401638" indent="-401638">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formula, </a:t>
            </a:r>
          </a:p>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composition, or</a:t>
            </a:r>
          </a:p>
          <a:p>
            <a:pPr algn="l">
              <a:spcBef>
                <a:spcPct val="25000"/>
              </a:spcBef>
              <a:buSzPct val="80000"/>
              <a:buFontTx/>
              <a:buBlip>
                <a:blip r:embed="rId3"/>
              </a:buBlip>
            </a:pPr>
            <a:r>
              <a:rPr lang="en-US">
                <a:latin typeface="Arial" panose="020B0604020202020204" pitchFamily="34" charset="0"/>
                <a:cs typeface="Times New Roman" panose="02020603050405020304" pitchFamily="18" charset="0"/>
              </a:rPr>
              <a:t>literary work.</a:t>
            </a:r>
          </a:p>
        </p:txBody>
      </p:sp>
      <p:sp>
        <p:nvSpPr>
          <p:cNvPr id="63494" name="Text Box 7"/>
          <p:cNvSpPr txBox="1">
            <a:spLocks noChangeArrowheads="1"/>
          </p:cNvSpPr>
          <p:nvPr/>
        </p:nvSpPr>
        <p:spPr bwMode="auto">
          <a:xfrm>
            <a:off x="2197100" y="4113214"/>
            <a:ext cx="8013700" cy="215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342900" indent="-342900" defTabSz="454025">
              <a:defRPr sz="2400">
                <a:solidFill>
                  <a:schemeClr val="tx1"/>
                </a:solidFill>
                <a:latin typeface="Comic Sans MS" panose="030F0702030302020204" pitchFamily="66" charset="0"/>
              </a:defRPr>
            </a:lvl1pPr>
            <a:lvl2pPr marL="571500" indent="-457200" defTabSz="454025">
              <a:defRPr sz="2400">
                <a:solidFill>
                  <a:schemeClr val="tx1"/>
                </a:solidFill>
                <a:latin typeface="Comic Sans MS" panose="030F0702030302020204" pitchFamily="66" charset="0"/>
              </a:defRPr>
            </a:lvl2pPr>
            <a:lvl3pPr marL="1143000" indent="-228600" defTabSz="454025">
              <a:defRPr sz="2400">
                <a:solidFill>
                  <a:schemeClr val="tx1"/>
                </a:solidFill>
                <a:latin typeface="Comic Sans MS" panose="030F0702030302020204" pitchFamily="66" charset="0"/>
              </a:defRPr>
            </a:lvl3pPr>
            <a:lvl4pPr marL="1600200" indent="-228600" defTabSz="454025">
              <a:defRPr sz="2400">
                <a:solidFill>
                  <a:schemeClr val="tx1"/>
                </a:solidFill>
                <a:latin typeface="Comic Sans MS" panose="030F0702030302020204" pitchFamily="66" charset="0"/>
              </a:defRPr>
            </a:lvl4pPr>
            <a:lvl5pPr marL="2057400" indent="-228600" defTabSz="454025">
              <a:defRPr sz="2400">
                <a:solidFill>
                  <a:schemeClr val="tx1"/>
                </a:solidFill>
                <a:latin typeface="Comic Sans MS" panose="030F0702030302020204" pitchFamily="66" charset="0"/>
              </a:defRPr>
            </a:lvl5pPr>
            <a:lvl6pPr marL="2514600" indent="-228600" algn="ctr" defTabSz="454025"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defTabSz="454025"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defTabSz="454025"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defTabSz="454025" eaLnBrk="0" fontAlgn="base" hangingPunct="0">
              <a:spcBef>
                <a:spcPct val="0"/>
              </a:spcBef>
              <a:spcAft>
                <a:spcPct val="0"/>
              </a:spcAft>
              <a:defRPr sz="2400">
                <a:solidFill>
                  <a:schemeClr val="tx1"/>
                </a:solidFill>
                <a:latin typeface="Comic Sans MS" panose="030F0702030302020204" pitchFamily="66" charset="0"/>
              </a:defRPr>
            </a:lvl9pPr>
          </a:lstStyle>
          <a:p>
            <a:pPr lvl="1" algn="l">
              <a:lnSpc>
                <a:spcPct val="115000"/>
              </a:lnSpc>
              <a:spcBef>
                <a:spcPct val="40000"/>
              </a:spcBef>
              <a:buClr>
                <a:srgbClr val="800000"/>
              </a:buClr>
              <a:buFont typeface="Wingdings" panose="05000000000000000000" pitchFamily="2" charset="2"/>
              <a:buChar char="Ø"/>
            </a:pPr>
            <a:r>
              <a:rPr lang="en-US" sz="2200">
                <a:latin typeface="Arial" panose="020B0604020202020204" pitchFamily="34" charset="0"/>
              </a:rPr>
              <a:t>Costs in the </a:t>
            </a:r>
            <a:r>
              <a:rPr lang="en-US" sz="2200" b="1">
                <a:solidFill>
                  <a:srgbClr val="800000"/>
                </a:solidFill>
                <a:latin typeface="Arial" panose="020B0604020202020204" pitchFamily="34" charset="0"/>
              </a:rPr>
              <a:t>research</a:t>
            </a:r>
            <a:r>
              <a:rPr lang="en-US" sz="2200">
                <a:latin typeface="Arial" panose="020B0604020202020204" pitchFamily="34" charset="0"/>
              </a:rPr>
              <a:t> phase are always </a:t>
            </a:r>
            <a:r>
              <a:rPr lang="en-US" sz="2200" b="1">
                <a:solidFill>
                  <a:srgbClr val="800000"/>
                </a:solidFill>
                <a:latin typeface="Arial" panose="020B0604020202020204" pitchFamily="34" charset="0"/>
              </a:rPr>
              <a:t>expensed as incurred</a:t>
            </a:r>
            <a:r>
              <a:rPr lang="en-US" sz="2200">
                <a:latin typeface="Arial" panose="020B0604020202020204" pitchFamily="34" charset="0"/>
              </a:rPr>
              <a:t>. </a:t>
            </a:r>
          </a:p>
          <a:p>
            <a:pPr lvl="1" algn="l">
              <a:lnSpc>
                <a:spcPct val="115000"/>
              </a:lnSpc>
              <a:spcBef>
                <a:spcPct val="40000"/>
              </a:spcBef>
              <a:buClr>
                <a:srgbClr val="800000"/>
              </a:buClr>
              <a:buFont typeface="Wingdings" panose="05000000000000000000" pitchFamily="2" charset="2"/>
              <a:buChar char="Ø"/>
            </a:pPr>
            <a:r>
              <a:rPr lang="en-US" sz="2200">
                <a:latin typeface="Arial" panose="020B0604020202020204" pitchFamily="34" charset="0"/>
              </a:rPr>
              <a:t>Costs in the </a:t>
            </a:r>
            <a:r>
              <a:rPr lang="en-US" sz="2200" b="1">
                <a:solidFill>
                  <a:srgbClr val="800000"/>
                </a:solidFill>
                <a:latin typeface="Arial" panose="020B0604020202020204" pitchFamily="34" charset="0"/>
              </a:rPr>
              <a:t>development</a:t>
            </a:r>
            <a:r>
              <a:rPr lang="en-US" sz="2200">
                <a:latin typeface="Arial" panose="020B0604020202020204" pitchFamily="34" charset="0"/>
              </a:rPr>
              <a:t> phase are </a:t>
            </a:r>
            <a:r>
              <a:rPr lang="en-US" sz="2200" b="1">
                <a:solidFill>
                  <a:srgbClr val="800000"/>
                </a:solidFill>
                <a:latin typeface="Arial" panose="020B0604020202020204" pitchFamily="34" charset="0"/>
              </a:rPr>
              <a:t>expensed until</a:t>
            </a:r>
            <a:r>
              <a:rPr lang="en-US" sz="2200">
                <a:latin typeface="Arial" panose="020B0604020202020204" pitchFamily="34" charset="0"/>
              </a:rPr>
              <a:t> specific criteria are met, primarily that technological feasibility is achieved.</a:t>
            </a:r>
          </a:p>
        </p:txBody>
      </p:sp>
      <p:sp>
        <p:nvSpPr>
          <p:cNvPr id="911368" name="Text Box 8"/>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26734145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2209800" y="1114426"/>
            <a:ext cx="4953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Presentation</a:t>
            </a:r>
          </a:p>
        </p:txBody>
      </p:sp>
      <p:sp>
        <p:nvSpPr>
          <p:cNvPr id="913414" name="Rectangle 6"/>
          <p:cNvSpPr>
            <a:spLocks noGrp="1" noChangeArrowheads="1"/>
          </p:cNvSpPr>
          <p:nvPr>
            <p:ph type="title"/>
          </p:nvPr>
        </p:nvSpPr>
        <p:spPr bwMode="auto">
          <a:xfrm>
            <a:off x="1981200" y="3810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Statement Presentation and Analysis</a:t>
            </a:r>
          </a:p>
        </p:txBody>
      </p:sp>
      <p:sp>
        <p:nvSpPr>
          <p:cNvPr id="913415" name="Text Box 7"/>
          <p:cNvSpPr txBox="1">
            <a:spLocks noChangeArrowheads="1"/>
          </p:cNvSpPr>
          <p:nvPr/>
        </p:nvSpPr>
        <p:spPr bwMode="auto">
          <a:xfrm>
            <a:off x="5029200" y="6248401"/>
            <a:ext cx="5486400" cy="581025"/>
          </a:xfrm>
          <a:prstGeom prst="rect">
            <a:avLst/>
          </a:prstGeom>
          <a:solidFill>
            <a:schemeClr val="bg1"/>
          </a:solidFill>
          <a:ln w="19050">
            <a:noFill/>
            <a:miter lim="800000"/>
            <a:headEnd/>
            <a:tailEnd/>
          </a:ln>
          <a:effectLst/>
        </p:spPr>
        <p:txBody>
          <a:bodyPr>
            <a:spAutoFit/>
          </a:bodyPr>
          <a:lstStyle/>
          <a:p>
            <a:pPr marL="692150" indent="-692150">
              <a:spcBef>
                <a:spcPct val="50000"/>
              </a:spcBef>
              <a:defRPr/>
            </a:pPr>
            <a:r>
              <a:rPr lang="en-US" sz="1600" b="1" i="1">
                <a:solidFill>
                  <a:schemeClr val="bg2"/>
                </a:solidFill>
                <a:effectLst>
                  <a:outerShdw blurRad="38100" dist="38100" dir="2700000" algn="tl">
                    <a:srgbClr val="C0C0C0"/>
                  </a:outerShdw>
                </a:effectLst>
                <a:latin typeface="Arial" charset="0"/>
              </a:rPr>
              <a:t>SO 9  Indicate how plant assets, natural resources, and intangible assets are reported.</a:t>
            </a:r>
          </a:p>
        </p:txBody>
      </p:sp>
      <p:sp>
        <p:nvSpPr>
          <p:cNvPr id="64517" name="Text Box 9"/>
          <p:cNvSpPr txBox="1">
            <a:spLocks noChangeArrowheads="1"/>
          </p:cNvSpPr>
          <p:nvPr/>
        </p:nvSpPr>
        <p:spPr bwMode="auto">
          <a:xfrm>
            <a:off x="8382000" y="1477964"/>
            <a:ext cx="16002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r">
              <a:spcBef>
                <a:spcPct val="50000"/>
              </a:spcBef>
            </a:pPr>
            <a:r>
              <a:rPr lang="en-US" sz="1200" b="1">
                <a:solidFill>
                  <a:srgbClr val="003A74"/>
                </a:solidFill>
                <a:latin typeface="Arial" panose="020B0604020202020204" pitchFamily="34" charset="0"/>
              </a:rPr>
              <a:t>Illustration 9-24</a:t>
            </a:r>
          </a:p>
        </p:txBody>
      </p:sp>
      <p:pic>
        <p:nvPicPr>
          <p:cNvPr id="64518"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828800"/>
            <a:ext cx="7696200" cy="443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31585077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2209800" y="1343026"/>
            <a:ext cx="42672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Analysis</a:t>
            </a:r>
          </a:p>
        </p:txBody>
      </p:sp>
      <p:sp>
        <p:nvSpPr>
          <p:cNvPr id="65539" name="Rectangle 3"/>
          <p:cNvSpPr>
            <a:spLocks noChangeArrowheads="1"/>
          </p:cNvSpPr>
          <p:nvPr/>
        </p:nvSpPr>
        <p:spPr bwMode="auto">
          <a:xfrm>
            <a:off x="2133600" y="4384675"/>
            <a:ext cx="8204200"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20000"/>
              </a:lnSpc>
              <a:spcBef>
                <a:spcPct val="35000"/>
              </a:spcBef>
              <a:buClr>
                <a:srgbClr val="800000"/>
              </a:buClr>
              <a:buSzPct val="85000"/>
            </a:pPr>
            <a:r>
              <a:rPr lang="en-US" sz="2300">
                <a:latin typeface="Arial" panose="020B0604020202020204" pitchFamily="34" charset="0"/>
              </a:rPr>
              <a:t>Each dollar invested in assets produced              in sales.  If a company is using its assets efficiently, each investment in assets will create a high amount of sales.</a:t>
            </a:r>
          </a:p>
        </p:txBody>
      </p:sp>
      <p:sp>
        <p:nvSpPr>
          <p:cNvPr id="915460" name="Rectangle 4"/>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Statement Presentation and Analysis</a:t>
            </a:r>
          </a:p>
        </p:txBody>
      </p:sp>
      <p:sp>
        <p:nvSpPr>
          <p:cNvPr id="915461" name="Text Box 5"/>
          <p:cNvSpPr txBox="1">
            <a:spLocks noChangeArrowheads="1"/>
          </p:cNvSpPr>
          <p:nvPr/>
        </p:nvSpPr>
        <p:spPr bwMode="auto">
          <a:xfrm>
            <a:off x="5029200" y="6248401"/>
            <a:ext cx="5486400" cy="581025"/>
          </a:xfrm>
          <a:prstGeom prst="rect">
            <a:avLst/>
          </a:prstGeom>
          <a:solidFill>
            <a:schemeClr val="bg1"/>
          </a:solidFill>
          <a:ln w="19050">
            <a:noFill/>
            <a:miter lim="800000"/>
            <a:headEnd/>
            <a:tailEnd/>
          </a:ln>
          <a:effectLst/>
        </p:spPr>
        <p:txBody>
          <a:bodyPr>
            <a:spAutoFit/>
          </a:bodyPr>
          <a:lstStyle/>
          <a:p>
            <a:pPr marL="692150" indent="-692150">
              <a:spcBef>
                <a:spcPct val="50000"/>
              </a:spcBef>
              <a:defRPr/>
            </a:pPr>
            <a:r>
              <a:rPr lang="en-US" sz="1600" b="1" i="1">
                <a:solidFill>
                  <a:schemeClr val="bg2"/>
                </a:solidFill>
                <a:effectLst>
                  <a:outerShdw blurRad="38100" dist="38100" dir="2700000" algn="tl">
                    <a:srgbClr val="C0C0C0"/>
                  </a:outerShdw>
                </a:effectLst>
                <a:latin typeface="Arial" charset="0"/>
              </a:rPr>
              <a:t>SO 9  Indicate how plant assets, natural resources, and intangible assets are reported.</a:t>
            </a:r>
          </a:p>
        </p:txBody>
      </p:sp>
      <p:sp>
        <p:nvSpPr>
          <p:cNvPr id="65542" name="Text Box 7"/>
          <p:cNvSpPr txBox="1">
            <a:spLocks noChangeArrowheads="1"/>
          </p:cNvSpPr>
          <p:nvPr/>
        </p:nvSpPr>
        <p:spPr bwMode="auto">
          <a:xfrm>
            <a:off x="8610600" y="1782764"/>
            <a:ext cx="16002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spcBef>
                <a:spcPct val="50000"/>
              </a:spcBef>
            </a:pPr>
            <a:r>
              <a:rPr lang="en-US" sz="1200" b="1">
                <a:solidFill>
                  <a:srgbClr val="003A74"/>
                </a:solidFill>
                <a:latin typeface="Arial" panose="020B0604020202020204" pitchFamily="34" charset="0"/>
              </a:rPr>
              <a:t>Illustration 9-25</a:t>
            </a:r>
          </a:p>
        </p:txBody>
      </p:sp>
      <p:pic>
        <p:nvPicPr>
          <p:cNvPr id="65543"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6" y="2133601"/>
            <a:ext cx="8620125"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65544"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7600" y="4441825"/>
            <a:ext cx="990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15812513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2133600" y="1981201"/>
            <a:ext cx="81534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Comic Sans MS" panose="030F0702030302020204" pitchFamily="66" charset="0"/>
              </a:defRPr>
            </a:lvl1pPr>
            <a:lvl2pPr marL="628650" indent="-4000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lvl="1" algn="l">
              <a:lnSpc>
                <a:spcPct val="125000"/>
              </a:lnSpc>
              <a:spcBef>
                <a:spcPct val="50000"/>
              </a:spcBef>
              <a:buSzPct val="80000"/>
              <a:buFontTx/>
              <a:buBlip>
                <a:blip r:embed="rId3"/>
              </a:buBlip>
            </a:pPr>
            <a:r>
              <a:rPr lang="en-US" sz="2000" b="1">
                <a:latin typeface="Arial" panose="020B0604020202020204" pitchFamily="34" charset="0"/>
              </a:rPr>
              <a:t>As in IFRS, under GAAP, the costs associated with research and development are segregated into the two components. Costs in the research phase are always expensed under both IFRS and GAAP. Under GAAP, however, costs in the development phase are also always expensed. As shown in this chapter, under IFRS, development costs can be capitalized once technological feasibility is achieved. </a:t>
            </a:r>
          </a:p>
          <a:p>
            <a:pPr lvl="1" algn="l">
              <a:lnSpc>
                <a:spcPct val="125000"/>
              </a:lnSpc>
              <a:spcBef>
                <a:spcPct val="50000"/>
              </a:spcBef>
              <a:buSzPct val="80000"/>
              <a:buFontTx/>
              <a:buBlip>
                <a:blip r:embed="rId3"/>
              </a:buBlip>
            </a:pPr>
            <a:r>
              <a:rPr lang="en-US" sz="2000" b="1">
                <a:latin typeface="Arial" panose="020B0604020202020204" pitchFamily="34" charset="0"/>
              </a:rPr>
              <a:t>IFRS permits revaluation of intangible assets (except for goodwill). GAAP prohibits revaluations of intangible assets. </a:t>
            </a:r>
          </a:p>
          <a:p>
            <a:pPr lvl="1" algn="l">
              <a:lnSpc>
                <a:spcPct val="125000"/>
              </a:lnSpc>
              <a:spcBef>
                <a:spcPct val="50000"/>
              </a:spcBef>
              <a:buSzPct val="80000"/>
              <a:buFontTx/>
              <a:buBlip>
                <a:blip r:embed="rId3"/>
              </a:buBlip>
            </a:pPr>
            <a:r>
              <a:rPr lang="en-US" sz="2000" b="1">
                <a:latin typeface="Arial" panose="020B0604020202020204" pitchFamily="34" charset="0"/>
              </a:rPr>
              <a:t>GAAP does not require component depreciation.</a:t>
            </a:r>
          </a:p>
        </p:txBody>
      </p:sp>
      <p:sp>
        <p:nvSpPr>
          <p:cNvPr id="643075" name="Rectangle 3"/>
          <p:cNvSpPr>
            <a:spLocks noChangeArrowheads="1"/>
          </p:cNvSpPr>
          <p:nvPr/>
        </p:nvSpPr>
        <p:spPr bwMode="auto">
          <a:xfrm>
            <a:off x="1981200" y="457200"/>
            <a:ext cx="8229600" cy="560388"/>
          </a:xfrm>
          <a:prstGeom prst="rect">
            <a:avLst/>
          </a:prstGeom>
          <a:solidFill>
            <a:srgbClr val="E15905"/>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p>
            <a:pPr marL="52388">
              <a:defRPr/>
            </a:pPr>
            <a:r>
              <a:rPr lang="en-US" sz="2900" b="1">
                <a:solidFill>
                  <a:schemeClr val="bg1"/>
                </a:solidFill>
                <a:effectLst>
                  <a:outerShdw blurRad="38100" dist="38100" dir="2700000" algn="tl">
                    <a:srgbClr val="000000"/>
                  </a:outerShdw>
                </a:effectLst>
                <a:latin typeface="Arial" charset="0"/>
              </a:rPr>
              <a:t>Understanding U.S. GAAP</a:t>
            </a:r>
          </a:p>
        </p:txBody>
      </p:sp>
      <p:sp>
        <p:nvSpPr>
          <p:cNvPr id="1070084" name="Text Box 4"/>
          <p:cNvSpPr txBox="1">
            <a:spLocks noChangeArrowheads="1"/>
          </p:cNvSpPr>
          <p:nvPr/>
        </p:nvSpPr>
        <p:spPr bwMode="auto">
          <a:xfrm>
            <a:off x="2286000" y="1295400"/>
            <a:ext cx="3733800" cy="503238"/>
          </a:xfrm>
          <a:prstGeom prst="rect">
            <a:avLst/>
          </a:prstGeom>
          <a:solidFill>
            <a:srgbClr val="00458A"/>
          </a:solidFill>
          <a:ln w="12700" cap="sq">
            <a:noFill/>
            <a:miter lim="800000"/>
            <a:headEnd type="none" w="sm" len="sm"/>
            <a:tailEnd type="none" w="sm" len="sm"/>
          </a:ln>
          <a:effectLst/>
        </p:spPr>
        <p:txBody>
          <a:bodyPr>
            <a:spAutoFit/>
          </a:bodyPr>
          <a:lstStyle/>
          <a:p>
            <a:pPr marL="571500">
              <a:spcBef>
                <a:spcPct val="50000"/>
              </a:spcBef>
              <a:defRPr/>
            </a:pPr>
            <a:r>
              <a:rPr lang="en-US" sz="2700">
                <a:solidFill>
                  <a:schemeClr val="bg1"/>
                </a:solidFill>
                <a:effectLst>
                  <a:outerShdw blurRad="38100" dist="38100" dir="2700000" algn="tl">
                    <a:srgbClr val="000000"/>
                  </a:outerShdw>
                </a:effectLst>
                <a:latin typeface="Arial" charset="0"/>
              </a:rPr>
              <a:t>Key Differences</a:t>
            </a:r>
          </a:p>
        </p:txBody>
      </p:sp>
      <p:sp>
        <p:nvSpPr>
          <p:cNvPr id="1070085" name="Rectangle 5"/>
          <p:cNvSpPr>
            <a:spLocks noChangeArrowheads="1"/>
          </p:cNvSpPr>
          <p:nvPr/>
        </p:nvSpPr>
        <p:spPr bwMode="auto">
          <a:xfrm>
            <a:off x="2514600" y="1447800"/>
            <a:ext cx="152400" cy="152400"/>
          </a:xfrm>
          <a:prstGeom prst="rect">
            <a:avLst/>
          </a:prstGeom>
          <a:solidFill>
            <a:srgbClr val="00458A"/>
          </a:solidFill>
          <a:ln w="12700" cap="sq">
            <a:solidFill>
              <a:srgbClr val="FFFF00"/>
            </a:solidFill>
            <a:miter lim="800000"/>
            <a:headEnd type="none" w="sm" len="sm"/>
            <a:tailEnd type="none" w="sm" len="sm"/>
          </a:ln>
          <a:effectLst>
            <a:outerShdw dist="71842" dir="2700000" algn="ctr" rotWithShape="0">
              <a:srgbClr val="FFFF00"/>
            </a:outerShdw>
          </a:effectLst>
        </p:spPr>
        <p:txBody>
          <a:bodyPr wrap="none" anchor="ctr"/>
          <a:lstStyle/>
          <a:p>
            <a:pPr>
              <a:defRPr/>
            </a:pPr>
            <a:endParaRPr lang="en-US"/>
          </a:p>
        </p:txBody>
      </p:sp>
      <p:sp>
        <p:nvSpPr>
          <p:cNvPr id="66566" name="Rectangle 9"/>
          <p:cNvSpPr>
            <a:spLocks noChangeArrowheads="1"/>
          </p:cNvSpPr>
          <p:nvPr/>
        </p:nvSpPr>
        <p:spPr bwMode="auto">
          <a:xfrm>
            <a:off x="6172200" y="1295400"/>
            <a:ext cx="434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90000"/>
              </a:lnSpc>
              <a:spcBef>
                <a:spcPct val="20000"/>
              </a:spcBef>
              <a:buClr>
                <a:schemeClr val="tx1"/>
              </a:buClr>
              <a:buFont typeface="Wingdings" panose="05000000000000000000" pitchFamily="2" charset="2"/>
              <a:buNone/>
            </a:pPr>
            <a:r>
              <a:rPr lang="en-US" sz="2000" b="1">
                <a:latin typeface="Arial" panose="020B0604020202020204" pitchFamily="34" charset="0"/>
              </a:rPr>
              <a:t>Plant Assets, Natural Resources, and Intangible Assets</a:t>
            </a:r>
          </a:p>
          <a:p>
            <a:pPr algn="l">
              <a:lnSpc>
                <a:spcPct val="90000"/>
              </a:lnSpc>
              <a:spcBef>
                <a:spcPct val="20000"/>
              </a:spcBef>
              <a:buClr>
                <a:schemeClr val="tx1"/>
              </a:buClr>
              <a:buFont typeface="Wingdings" panose="05000000000000000000" pitchFamily="2" charset="2"/>
              <a:buNone/>
            </a:pPr>
            <a:endParaRPr lang="en-US" sz="2000" b="1">
              <a:latin typeface="Arial" panose="020B0604020202020204" pitchFamily="34" charset="0"/>
            </a:endParaRPr>
          </a:p>
        </p:txBody>
      </p:sp>
    </p:spTree>
    <p:extLst>
      <p:ext uri="{BB962C8B-B14F-4D97-AF65-F5344CB8AC3E}">
        <p14:creationId xmlns:p14="http://schemas.microsoft.com/office/powerpoint/2010/main" val="8918571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2133600" y="1981201"/>
            <a:ext cx="815340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Comic Sans MS" panose="030F0702030302020204" pitchFamily="66" charset="0"/>
              </a:defRPr>
            </a:lvl1pPr>
            <a:lvl2pPr marL="628650" indent="-4000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lvl="1" algn="l">
              <a:lnSpc>
                <a:spcPct val="125000"/>
              </a:lnSpc>
              <a:spcBef>
                <a:spcPct val="50000"/>
              </a:spcBef>
              <a:buSzPct val="80000"/>
              <a:buFontTx/>
              <a:buBlip>
                <a:blip r:embed="rId3"/>
              </a:buBlip>
            </a:pPr>
            <a:r>
              <a:rPr lang="en-US" sz="2000" b="1">
                <a:latin typeface="Arial" panose="020B0604020202020204" pitchFamily="34" charset="0"/>
              </a:rPr>
              <a:t>GAAP does not permit the use of revaluation accounting for property, plant, and equipment, which is allowed under IFRS. </a:t>
            </a:r>
          </a:p>
          <a:p>
            <a:pPr lvl="1" algn="l">
              <a:lnSpc>
                <a:spcPct val="125000"/>
              </a:lnSpc>
              <a:spcBef>
                <a:spcPct val="50000"/>
              </a:spcBef>
              <a:buSzPct val="80000"/>
              <a:buFontTx/>
              <a:buBlip>
                <a:blip r:embed="rId3"/>
              </a:buBlip>
            </a:pPr>
            <a:r>
              <a:rPr lang="en-US" sz="2000" b="1">
                <a:latin typeface="Arial" panose="020B0604020202020204" pitchFamily="34" charset="0"/>
              </a:rPr>
              <a:t>Under both GAAP and IFRS, changes in the depreciation method used and changes in useful life are handled in current and future periods. Prior periods are not affected. GAAP recently conformed to IFRS in the accounting for changes in depreciation methods.</a:t>
            </a:r>
          </a:p>
          <a:p>
            <a:pPr lvl="1" algn="l">
              <a:lnSpc>
                <a:spcPct val="125000"/>
              </a:lnSpc>
              <a:spcBef>
                <a:spcPct val="50000"/>
              </a:spcBef>
              <a:buSzPct val="80000"/>
              <a:buFontTx/>
              <a:buBlip>
                <a:blip r:embed="rId3"/>
              </a:buBlip>
            </a:pPr>
            <a:endParaRPr lang="en-US" sz="2000" b="1">
              <a:latin typeface="Arial" panose="020B0604020202020204" pitchFamily="34" charset="0"/>
            </a:endParaRPr>
          </a:p>
        </p:txBody>
      </p:sp>
      <p:sp>
        <p:nvSpPr>
          <p:cNvPr id="643075" name="Rectangle 3"/>
          <p:cNvSpPr>
            <a:spLocks noChangeArrowheads="1"/>
          </p:cNvSpPr>
          <p:nvPr/>
        </p:nvSpPr>
        <p:spPr bwMode="auto">
          <a:xfrm>
            <a:off x="1981200" y="457200"/>
            <a:ext cx="8229600" cy="560388"/>
          </a:xfrm>
          <a:prstGeom prst="rect">
            <a:avLst/>
          </a:prstGeom>
          <a:solidFill>
            <a:srgbClr val="E15905"/>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p>
            <a:pPr marL="52388">
              <a:defRPr/>
            </a:pPr>
            <a:r>
              <a:rPr lang="en-US" sz="2900" b="1">
                <a:solidFill>
                  <a:schemeClr val="bg1"/>
                </a:solidFill>
                <a:effectLst>
                  <a:outerShdw blurRad="38100" dist="38100" dir="2700000" algn="tl">
                    <a:srgbClr val="000000"/>
                  </a:outerShdw>
                </a:effectLst>
                <a:latin typeface="Arial" charset="0"/>
              </a:rPr>
              <a:t>Understanding U.S. GAAP</a:t>
            </a:r>
          </a:p>
        </p:txBody>
      </p:sp>
      <p:sp>
        <p:nvSpPr>
          <p:cNvPr id="1078276" name="Text Box 4"/>
          <p:cNvSpPr txBox="1">
            <a:spLocks noChangeArrowheads="1"/>
          </p:cNvSpPr>
          <p:nvPr/>
        </p:nvSpPr>
        <p:spPr bwMode="auto">
          <a:xfrm>
            <a:off x="2286000" y="1295400"/>
            <a:ext cx="3733800" cy="503238"/>
          </a:xfrm>
          <a:prstGeom prst="rect">
            <a:avLst/>
          </a:prstGeom>
          <a:solidFill>
            <a:srgbClr val="00458A"/>
          </a:solidFill>
          <a:ln w="12700" cap="sq">
            <a:noFill/>
            <a:miter lim="800000"/>
            <a:headEnd type="none" w="sm" len="sm"/>
            <a:tailEnd type="none" w="sm" len="sm"/>
          </a:ln>
          <a:effectLst/>
        </p:spPr>
        <p:txBody>
          <a:bodyPr>
            <a:spAutoFit/>
          </a:bodyPr>
          <a:lstStyle/>
          <a:p>
            <a:pPr marL="571500">
              <a:spcBef>
                <a:spcPct val="50000"/>
              </a:spcBef>
              <a:defRPr/>
            </a:pPr>
            <a:r>
              <a:rPr lang="en-US" sz="2700">
                <a:solidFill>
                  <a:schemeClr val="bg1"/>
                </a:solidFill>
                <a:effectLst>
                  <a:outerShdw blurRad="38100" dist="38100" dir="2700000" algn="tl">
                    <a:srgbClr val="000000"/>
                  </a:outerShdw>
                </a:effectLst>
                <a:latin typeface="Arial" charset="0"/>
              </a:rPr>
              <a:t>Key Differences</a:t>
            </a:r>
          </a:p>
        </p:txBody>
      </p:sp>
      <p:sp>
        <p:nvSpPr>
          <p:cNvPr id="1078277" name="Rectangle 5"/>
          <p:cNvSpPr>
            <a:spLocks noChangeArrowheads="1"/>
          </p:cNvSpPr>
          <p:nvPr/>
        </p:nvSpPr>
        <p:spPr bwMode="auto">
          <a:xfrm>
            <a:off x="2514600" y="1447800"/>
            <a:ext cx="152400" cy="152400"/>
          </a:xfrm>
          <a:prstGeom prst="rect">
            <a:avLst/>
          </a:prstGeom>
          <a:solidFill>
            <a:srgbClr val="00458A"/>
          </a:solidFill>
          <a:ln w="12700" cap="sq">
            <a:solidFill>
              <a:srgbClr val="FFFF00"/>
            </a:solidFill>
            <a:miter lim="800000"/>
            <a:headEnd type="none" w="sm" len="sm"/>
            <a:tailEnd type="none" w="sm" len="sm"/>
          </a:ln>
          <a:effectLst>
            <a:outerShdw dist="71842" dir="2700000" algn="ctr" rotWithShape="0">
              <a:srgbClr val="FFFF00"/>
            </a:outerShdw>
          </a:effectLst>
        </p:spPr>
        <p:txBody>
          <a:bodyPr wrap="none" anchor="ctr"/>
          <a:lstStyle/>
          <a:p>
            <a:pPr>
              <a:defRPr/>
            </a:pPr>
            <a:endParaRPr lang="en-US"/>
          </a:p>
        </p:txBody>
      </p:sp>
      <p:sp>
        <p:nvSpPr>
          <p:cNvPr id="67590" name="Rectangle 9"/>
          <p:cNvSpPr>
            <a:spLocks noChangeArrowheads="1"/>
          </p:cNvSpPr>
          <p:nvPr/>
        </p:nvSpPr>
        <p:spPr bwMode="auto">
          <a:xfrm>
            <a:off x="6172200" y="1295400"/>
            <a:ext cx="434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90000"/>
              </a:lnSpc>
              <a:spcBef>
                <a:spcPct val="20000"/>
              </a:spcBef>
              <a:buClr>
                <a:schemeClr val="tx1"/>
              </a:buClr>
              <a:buFont typeface="Wingdings" panose="05000000000000000000" pitchFamily="2" charset="2"/>
              <a:buNone/>
            </a:pPr>
            <a:r>
              <a:rPr lang="en-US" sz="2000" b="1">
                <a:latin typeface="Arial" panose="020B0604020202020204" pitchFamily="34" charset="0"/>
              </a:rPr>
              <a:t>Plant Assets, Natural Resources, and Intangible Assets</a:t>
            </a:r>
          </a:p>
          <a:p>
            <a:pPr algn="l">
              <a:lnSpc>
                <a:spcPct val="90000"/>
              </a:lnSpc>
              <a:spcBef>
                <a:spcPct val="20000"/>
              </a:spcBef>
              <a:buClr>
                <a:schemeClr val="tx1"/>
              </a:buClr>
              <a:buFont typeface="Wingdings" panose="05000000000000000000" pitchFamily="2" charset="2"/>
              <a:buNone/>
            </a:pPr>
            <a:endParaRPr lang="en-US" sz="2000" b="1">
              <a:latin typeface="Arial" panose="020B0604020202020204" pitchFamily="34" charset="0"/>
            </a:endParaRPr>
          </a:p>
        </p:txBody>
      </p:sp>
    </p:spTree>
    <p:extLst>
      <p:ext uri="{BB962C8B-B14F-4D97-AF65-F5344CB8AC3E}">
        <p14:creationId xmlns:p14="http://schemas.microsoft.com/office/powerpoint/2010/main" val="5674347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2133600" y="1981201"/>
            <a:ext cx="8153400" cy="367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Comic Sans MS" panose="030F0702030302020204" pitchFamily="66" charset="0"/>
              </a:defRPr>
            </a:lvl1pPr>
            <a:lvl2pPr marL="628650" indent="-4000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lvl="1" algn="l">
              <a:lnSpc>
                <a:spcPct val="125000"/>
              </a:lnSpc>
              <a:spcBef>
                <a:spcPct val="50000"/>
              </a:spcBef>
              <a:buSzPct val="80000"/>
              <a:buFontTx/>
              <a:buBlip>
                <a:blip r:embed="rId3"/>
              </a:buBlip>
            </a:pPr>
            <a:r>
              <a:rPr lang="en-US" sz="2000" b="1">
                <a:latin typeface="Arial" panose="020B0604020202020204" pitchFamily="34" charset="0"/>
              </a:rPr>
              <a:t>IFRS allows reversal of impairment losses when there has been a change in economic conditions or in the expected use of the asset. Under GAAP, impairment losses cannot be reversed for assets to be held and used; the impairment loss results in a new cost basis for the asset. IFRS and GAAP are similar in the accounting for impairments of assets held for disposal. </a:t>
            </a:r>
          </a:p>
          <a:p>
            <a:pPr lvl="1" algn="l">
              <a:lnSpc>
                <a:spcPct val="125000"/>
              </a:lnSpc>
              <a:spcBef>
                <a:spcPct val="50000"/>
              </a:spcBef>
              <a:buSzPct val="80000"/>
              <a:buFontTx/>
              <a:buBlip>
                <a:blip r:embed="rId3"/>
              </a:buBlip>
            </a:pPr>
            <a:r>
              <a:rPr lang="en-US" sz="2000" b="1">
                <a:latin typeface="Arial" panose="020B0604020202020204" pitchFamily="34" charset="0"/>
              </a:rPr>
              <a:t>The accounting for exchanges of non-monetary assets has recently converged between IFRS and GAAP. </a:t>
            </a:r>
          </a:p>
        </p:txBody>
      </p:sp>
      <p:sp>
        <p:nvSpPr>
          <p:cNvPr id="643075" name="Rectangle 3"/>
          <p:cNvSpPr>
            <a:spLocks noChangeArrowheads="1"/>
          </p:cNvSpPr>
          <p:nvPr/>
        </p:nvSpPr>
        <p:spPr bwMode="auto">
          <a:xfrm>
            <a:off x="1981200" y="457200"/>
            <a:ext cx="8229600" cy="560388"/>
          </a:xfrm>
          <a:prstGeom prst="rect">
            <a:avLst/>
          </a:prstGeom>
          <a:solidFill>
            <a:srgbClr val="E15905"/>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p>
            <a:pPr marL="52388">
              <a:defRPr/>
            </a:pPr>
            <a:r>
              <a:rPr lang="en-US" sz="2900" b="1">
                <a:solidFill>
                  <a:schemeClr val="bg1"/>
                </a:solidFill>
                <a:effectLst>
                  <a:outerShdw blurRad="38100" dist="38100" dir="2700000" algn="tl">
                    <a:srgbClr val="000000"/>
                  </a:outerShdw>
                </a:effectLst>
                <a:latin typeface="Arial" charset="0"/>
              </a:rPr>
              <a:t>Understanding U.S. GAAP</a:t>
            </a:r>
          </a:p>
        </p:txBody>
      </p:sp>
      <p:sp>
        <p:nvSpPr>
          <p:cNvPr id="1080324" name="Text Box 4"/>
          <p:cNvSpPr txBox="1">
            <a:spLocks noChangeArrowheads="1"/>
          </p:cNvSpPr>
          <p:nvPr/>
        </p:nvSpPr>
        <p:spPr bwMode="auto">
          <a:xfrm>
            <a:off x="2286000" y="1295400"/>
            <a:ext cx="3733800" cy="503238"/>
          </a:xfrm>
          <a:prstGeom prst="rect">
            <a:avLst/>
          </a:prstGeom>
          <a:solidFill>
            <a:srgbClr val="00458A"/>
          </a:solidFill>
          <a:ln w="12700" cap="sq">
            <a:noFill/>
            <a:miter lim="800000"/>
            <a:headEnd type="none" w="sm" len="sm"/>
            <a:tailEnd type="none" w="sm" len="sm"/>
          </a:ln>
          <a:effectLst/>
        </p:spPr>
        <p:txBody>
          <a:bodyPr>
            <a:spAutoFit/>
          </a:bodyPr>
          <a:lstStyle/>
          <a:p>
            <a:pPr marL="571500">
              <a:spcBef>
                <a:spcPct val="50000"/>
              </a:spcBef>
              <a:defRPr/>
            </a:pPr>
            <a:r>
              <a:rPr lang="en-US" sz="2700">
                <a:solidFill>
                  <a:schemeClr val="bg1"/>
                </a:solidFill>
                <a:effectLst>
                  <a:outerShdw blurRad="38100" dist="38100" dir="2700000" algn="tl">
                    <a:srgbClr val="000000"/>
                  </a:outerShdw>
                </a:effectLst>
                <a:latin typeface="Arial" charset="0"/>
              </a:rPr>
              <a:t>Key Differences</a:t>
            </a:r>
          </a:p>
        </p:txBody>
      </p:sp>
      <p:sp>
        <p:nvSpPr>
          <p:cNvPr id="1080325" name="Rectangle 5"/>
          <p:cNvSpPr>
            <a:spLocks noChangeArrowheads="1"/>
          </p:cNvSpPr>
          <p:nvPr/>
        </p:nvSpPr>
        <p:spPr bwMode="auto">
          <a:xfrm>
            <a:off x="2514600" y="1447800"/>
            <a:ext cx="152400" cy="152400"/>
          </a:xfrm>
          <a:prstGeom prst="rect">
            <a:avLst/>
          </a:prstGeom>
          <a:solidFill>
            <a:srgbClr val="00458A"/>
          </a:solidFill>
          <a:ln w="12700" cap="sq">
            <a:solidFill>
              <a:srgbClr val="FFFF00"/>
            </a:solidFill>
            <a:miter lim="800000"/>
            <a:headEnd type="none" w="sm" len="sm"/>
            <a:tailEnd type="none" w="sm" len="sm"/>
          </a:ln>
          <a:effectLst>
            <a:outerShdw dist="71842" dir="2700000" algn="ctr" rotWithShape="0">
              <a:srgbClr val="FFFF00"/>
            </a:outerShdw>
          </a:effectLst>
        </p:spPr>
        <p:txBody>
          <a:bodyPr wrap="none" anchor="ctr"/>
          <a:lstStyle/>
          <a:p>
            <a:pPr>
              <a:defRPr/>
            </a:pPr>
            <a:endParaRPr lang="en-US"/>
          </a:p>
        </p:txBody>
      </p:sp>
      <p:sp>
        <p:nvSpPr>
          <p:cNvPr id="68614" name="Rectangle 9"/>
          <p:cNvSpPr>
            <a:spLocks noChangeArrowheads="1"/>
          </p:cNvSpPr>
          <p:nvPr/>
        </p:nvSpPr>
        <p:spPr bwMode="auto">
          <a:xfrm>
            <a:off x="6172200" y="1295400"/>
            <a:ext cx="4343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90000"/>
              </a:lnSpc>
              <a:spcBef>
                <a:spcPct val="20000"/>
              </a:spcBef>
              <a:buClr>
                <a:schemeClr val="tx1"/>
              </a:buClr>
              <a:buFont typeface="Wingdings" panose="05000000000000000000" pitchFamily="2" charset="2"/>
              <a:buNone/>
            </a:pPr>
            <a:r>
              <a:rPr lang="en-US" sz="2000" b="1">
                <a:latin typeface="Arial" panose="020B0604020202020204" pitchFamily="34" charset="0"/>
              </a:rPr>
              <a:t>Plant Assets, Natural Resources, and Intangible Assets</a:t>
            </a:r>
          </a:p>
          <a:p>
            <a:pPr algn="l">
              <a:lnSpc>
                <a:spcPct val="90000"/>
              </a:lnSpc>
              <a:spcBef>
                <a:spcPct val="20000"/>
              </a:spcBef>
              <a:buClr>
                <a:schemeClr val="tx1"/>
              </a:buClr>
              <a:buFont typeface="Wingdings" panose="05000000000000000000" pitchFamily="2" charset="2"/>
              <a:buNone/>
            </a:pPr>
            <a:endParaRPr lang="en-US" sz="2000" b="1">
              <a:latin typeface="Arial" panose="020B0604020202020204" pitchFamily="34" charset="0"/>
            </a:endParaRPr>
          </a:p>
        </p:txBody>
      </p:sp>
    </p:spTree>
    <p:extLst>
      <p:ext uri="{BB962C8B-B14F-4D97-AF65-F5344CB8AC3E}">
        <p14:creationId xmlns:p14="http://schemas.microsoft.com/office/powerpoint/2010/main" val="2936926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3"/>
          <p:cNvSpPr txBox="1">
            <a:spLocks noChangeArrowheads="1"/>
          </p:cNvSpPr>
          <p:nvPr/>
        </p:nvSpPr>
        <p:spPr bwMode="auto">
          <a:xfrm>
            <a:off x="2209800" y="1436689"/>
            <a:ext cx="8305800" cy="381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600" b="1">
                <a:solidFill>
                  <a:srgbClr val="800000"/>
                </a:solidFill>
                <a:latin typeface="Arial" panose="020B0604020202020204" pitchFamily="34" charset="0"/>
              </a:rPr>
              <a:t>Natural resources</a:t>
            </a:r>
            <a:r>
              <a:rPr lang="en-US" sz="2600" b="1">
                <a:solidFill>
                  <a:srgbClr val="00FFFF"/>
                </a:solidFill>
                <a:latin typeface="Arial" panose="020B0604020202020204" pitchFamily="34" charset="0"/>
              </a:rPr>
              <a:t> </a:t>
            </a:r>
            <a:r>
              <a:rPr lang="en-US" sz="2600">
                <a:solidFill>
                  <a:srgbClr val="000000"/>
                </a:solidFill>
                <a:latin typeface="Arial" panose="020B0604020202020204" pitchFamily="34" charset="0"/>
              </a:rPr>
              <a:t>consist of standing timber and resources extracted from the ground, such as oil, gas, and minerals.</a:t>
            </a:r>
          </a:p>
          <a:p>
            <a:pPr algn="l">
              <a:lnSpc>
                <a:spcPct val="110000"/>
              </a:lnSpc>
              <a:spcBef>
                <a:spcPct val="30000"/>
              </a:spcBef>
              <a:spcAft>
                <a:spcPct val="20000"/>
              </a:spcAft>
              <a:buSzPct val="80000"/>
            </a:pPr>
            <a:r>
              <a:rPr lang="en-US">
                <a:latin typeface="Arial" panose="020B0604020202020204" pitchFamily="34" charset="0"/>
              </a:rPr>
              <a:t>Standing timber is considered a biological asset under IFRS. </a:t>
            </a:r>
          </a:p>
          <a:p>
            <a:pPr algn="l">
              <a:lnSpc>
                <a:spcPct val="110000"/>
              </a:lnSpc>
              <a:spcBef>
                <a:spcPct val="30000"/>
              </a:spcBef>
              <a:spcAft>
                <a:spcPct val="20000"/>
              </a:spcAft>
              <a:buSzPct val="80000"/>
            </a:pPr>
            <a:r>
              <a:rPr lang="en-US">
                <a:latin typeface="Arial" panose="020B0604020202020204" pitchFamily="34" charset="0"/>
              </a:rPr>
              <a:t>In the years before they are harvested, the recorded</a:t>
            </a:r>
          </a:p>
          <a:p>
            <a:pPr algn="l"/>
            <a:r>
              <a:rPr lang="en-US">
                <a:latin typeface="Arial" panose="020B0604020202020204" pitchFamily="34" charset="0"/>
              </a:rPr>
              <a:t>value of biological assets is adjusted to fair value each period.</a:t>
            </a:r>
          </a:p>
        </p:txBody>
      </p:sp>
      <p:sp>
        <p:nvSpPr>
          <p:cNvPr id="882692" name="Rectangle 4"/>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z="2600">
                <a:solidFill>
                  <a:schemeClr val="bg1"/>
                </a:solidFill>
                <a:effectLst>
                  <a:outerShdw blurRad="38100" dist="38100" dir="2700000" algn="tl">
                    <a:srgbClr val="000000"/>
                  </a:outerShdw>
                </a:effectLst>
                <a:latin typeface="Arial" charset="0"/>
              </a:rPr>
              <a:t>Section 2</a:t>
            </a:r>
            <a:r>
              <a:rPr lang="en-US" smtClean="0">
                <a:solidFill>
                  <a:schemeClr val="bg1"/>
                </a:solidFill>
                <a:effectLst>
                  <a:outerShdw blurRad="38100" dist="38100" dir="2700000" algn="tl">
                    <a:srgbClr val="000000"/>
                  </a:outerShdw>
                </a:effectLst>
                <a:latin typeface="Arial" charset="0"/>
              </a:rPr>
              <a:t> – Natural Resources</a:t>
            </a:r>
          </a:p>
        </p:txBody>
      </p:sp>
      <p:sp>
        <p:nvSpPr>
          <p:cNvPr id="955394" name="Text Box 2"/>
          <p:cNvSpPr txBox="1">
            <a:spLocks noChangeArrowheads="1"/>
          </p:cNvSpPr>
          <p:nvPr/>
        </p:nvSpPr>
        <p:spPr bwMode="auto">
          <a:xfrm>
            <a:off x="3276600" y="6369050"/>
            <a:ext cx="72390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7  Compute periodic depletion of extractable natural resources.</a:t>
            </a:r>
          </a:p>
        </p:txBody>
      </p:sp>
    </p:spTree>
    <p:extLst>
      <p:ext uri="{BB962C8B-B14F-4D97-AF65-F5344CB8AC3E}">
        <p14:creationId xmlns:p14="http://schemas.microsoft.com/office/powerpoint/2010/main" val="1509576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Text Box 2"/>
          <p:cNvSpPr txBox="1">
            <a:spLocks noChangeArrowheads="1"/>
          </p:cNvSpPr>
          <p:nvPr/>
        </p:nvSpPr>
        <p:spPr bwMode="auto">
          <a:xfrm>
            <a:off x="2286000" y="1295400"/>
            <a:ext cx="4267200" cy="503238"/>
          </a:xfrm>
          <a:prstGeom prst="rect">
            <a:avLst/>
          </a:prstGeom>
          <a:solidFill>
            <a:srgbClr val="E15905"/>
          </a:solidFill>
          <a:ln w="12700" cap="sq">
            <a:noFill/>
            <a:miter lim="800000"/>
            <a:headEnd type="none" w="sm" len="sm"/>
            <a:tailEnd type="none" w="sm" len="sm"/>
          </a:ln>
          <a:effectLst/>
        </p:spPr>
        <p:txBody>
          <a:bodyPr>
            <a:spAutoFit/>
          </a:bodyPr>
          <a:lstStyle/>
          <a:p>
            <a:pPr marL="571500">
              <a:spcBef>
                <a:spcPct val="50000"/>
              </a:spcBef>
              <a:defRPr/>
            </a:pPr>
            <a:r>
              <a:rPr lang="en-US" sz="2700">
                <a:solidFill>
                  <a:schemeClr val="bg1"/>
                </a:solidFill>
                <a:effectLst>
                  <a:outerShdw blurRad="38100" dist="38100" dir="2700000" algn="tl">
                    <a:srgbClr val="000000"/>
                  </a:outerShdw>
                </a:effectLst>
                <a:latin typeface="Arial" charset="0"/>
              </a:rPr>
              <a:t>Looking to the Future</a:t>
            </a:r>
          </a:p>
        </p:txBody>
      </p:sp>
      <p:sp>
        <p:nvSpPr>
          <p:cNvPr id="643075" name="Rectangle 3"/>
          <p:cNvSpPr>
            <a:spLocks noChangeArrowheads="1"/>
          </p:cNvSpPr>
          <p:nvPr/>
        </p:nvSpPr>
        <p:spPr bwMode="auto">
          <a:xfrm>
            <a:off x="1981200" y="457200"/>
            <a:ext cx="8229600" cy="560388"/>
          </a:xfrm>
          <a:prstGeom prst="rect">
            <a:avLst/>
          </a:prstGeom>
          <a:solidFill>
            <a:srgbClr val="E15905"/>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p>
            <a:pPr marL="52388">
              <a:defRPr/>
            </a:pPr>
            <a:r>
              <a:rPr lang="en-US" sz="2900" b="1">
                <a:solidFill>
                  <a:schemeClr val="bg1"/>
                </a:solidFill>
                <a:effectLst>
                  <a:outerShdw blurRad="38100" dist="38100" dir="2700000" algn="tl">
                    <a:srgbClr val="000000"/>
                  </a:outerShdw>
                </a:effectLst>
                <a:latin typeface="Arial" charset="0"/>
              </a:rPr>
              <a:t>Understanding U.S. GAAP</a:t>
            </a:r>
          </a:p>
        </p:txBody>
      </p:sp>
      <p:sp>
        <p:nvSpPr>
          <p:cNvPr id="1076228" name="Rectangle 4"/>
          <p:cNvSpPr>
            <a:spLocks noChangeArrowheads="1"/>
          </p:cNvSpPr>
          <p:nvPr/>
        </p:nvSpPr>
        <p:spPr bwMode="auto">
          <a:xfrm>
            <a:off x="2514600" y="1447800"/>
            <a:ext cx="152400" cy="152400"/>
          </a:xfrm>
          <a:prstGeom prst="rect">
            <a:avLst/>
          </a:prstGeom>
          <a:solidFill>
            <a:srgbClr val="F05F06"/>
          </a:solidFill>
          <a:ln w="12700" cap="sq">
            <a:solidFill>
              <a:srgbClr val="FFFF00"/>
            </a:solidFill>
            <a:miter lim="800000"/>
            <a:headEnd type="none" w="sm" len="sm"/>
            <a:tailEnd type="none" w="sm" len="sm"/>
          </a:ln>
          <a:effectLst>
            <a:outerShdw dist="71842" dir="2700000" algn="ctr" rotWithShape="0">
              <a:srgbClr val="FFFF00">
                <a:alpha val="50000"/>
              </a:srgbClr>
            </a:outerShdw>
          </a:effectLst>
        </p:spPr>
        <p:txBody>
          <a:bodyPr wrap="none" anchor="ctr"/>
          <a:lstStyle/>
          <a:p>
            <a:pPr>
              <a:defRPr/>
            </a:pPr>
            <a:endParaRPr lang="en-US"/>
          </a:p>
        </p:txBody>
      </p:sp>
      <p:sp>
        <p:nvSpPr>
          <p:cNvPr id="69637" name="Rectangle 5"/>
          <p:cNvSpPr>
            <a:spLocks noChangeArrowheads="1"/>
          </p:cNvSpPr>
          <p:nvPr/>
        </p:nvSpPr>
        <p:spPr bwMode="auto">
          <a:xfrm>
            <a:off x="2133600" y="1981201"/>
            <a:ext cx="8153400" cy="420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Comic Sans MS" panose="030F0702030302020204" pitchFamily="66" charset="0"/>
              </a:defRPr>
            </a:lvl1pPr>
            <a:lvl2pPr marL="628650" indent="-4000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lvl="1" algn="l">
              <a:lnSpc>
                <a:spcPct val="125000"/>
              </a:lnSpc>
              <a:spcBef>
                <a:spcPct val="30000"/>
              </a:spcBef>
              <a:buSzPct val="85000"/>
              <a:buFontTx/>
              <a:buBlip>
                <a:blip r:embed="rId3"/>
              </a:buBlip>
            </a:pPr>
            <a:r>
              <a:rPr lang="en-US" sz="1800" b="1">
                <a:latin typeface="Arial" panose="020B0604020202020204" pitchFamily="34" charset="0"/>
              </a:rPr>
              <a:t>It is too early to say whether a converged conceptual framework will recommend fair value measurement (and revaluation accounting) for plant assets and intangibles. However, this is likely to be one of the more contentious issues, given the long-standing use of historical cost as a measurement basis in GAAP. The IASB and FASB have identified a project that would consider expanded recognition of internally generated intangible assets. IFRS permits more recognition of intangibles compared to GAAP. Thus, it will be challenging to develop converged standards for intangible assets, given the long-standing prohibition on capitalizing internally generated intangible assets and research and development in GAAP.</a:t>
            </a:r>
          </a:p>
        </p:txBody>
      </p:sp>
      <p:sp>
        <p:nvSpPr>
          <p:cNvPr id="69638" name="Rectangle 9"/>
          <p:cNvSpPr>
            <a:spLocks noChangeArrowheads="1"/>
          </p:cNvSpPr>
          <p:nvPr/>
        </p:nvSpPr>
        <p:spPr bwMode="auto">
          <a:xfrm>
            <a:off x="6705600" y="1295400"/>
            <a:ext cx="396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90000"/>
              </a:lnSpc>
              <a:spcBef>
                <a:spcPct val="20000"/>
              </a:spcBef>
              <a:buClr>
                <a:schemeClr val="tx1"/>
              </a:buClr>
              <a:buFont typeface="Wingdings" panose="05000000000000000000" pitchFamily="2" charset="2"/>
              <a:buNone/>
            </a:pPr>
            <a:r>
              <a:rPr lang="en-US" sz="1800" b="1">
                <a:latin typeface="Arial" panose="020B0604020202020204" pitchFamily="34" charset="0"/>
              </a:rPr>
              <a:t>Plant Assets, Natural Resources, and Intangible Assets</a:t>
            </a:r>
          </a:p>
          <a:p>
            <a:pPr algn="l">
              <a:lnSpc>
                <a:spcPct val="90000"/>
              </a:lnSpc>
              <a:spcBef>
                <a:spcPct val="20000"/>
              </a:spcBef>
              <a:buClr>
                <a:schemeClr val="tx1"/>
              </a:buClr>
              <a:buFont typeface="Wingdings" panose="05000000000000000000" pitchFamily="2" charset="2"/>
              <a:buNone/>
            </a:pPr>
            <a:endParaRPr lang="en-US" sz="1800" b="1">
              <a:latin typeface="Arial" panose="020B0604020202020204" pitchFamily="34" charset="0"/>
            </a:endParaRPr>
          </a:p>
        </p:txBody>
      </p:sp>
    </p:spTree>
    <p:extLst>
      <p:ext uri="{BB962C8B-B14F-4D97-AF65-F5344CB8AC3E}">
        <p14:creationId xmlns:p14="http://schemas.microsoft.com/office/powerpoint/2010/main" val="289655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2362200" y="1600201"/>
            <a:ext cx="7556500" cy="3822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57200" indent="-457200">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30000"/>
              </a:lnSpc>
              <a:spcBef>
                <a:spcPct val="50000"/>
              </a:spcBef>
              <a:buSzPct val="80000"/>
              <a:buFontTx/>
              <a:buBlip>
                <a:blip r:embed="rId3"/>
              </a:buBlip>
            </a:pPr>
            <a:r>
              <a:rPr lang="en-US">
                <a:latin typeface="Arial" panose="020B0604020202020204" pitchFamily="34" charset="0"/>
              </a:rPr>
              <a:t>Ordinarily, companies record a gain or loss on the exchange of plant assets.</a:t>
            </a:r>
          </a:p>
          <a:p>
            <a:pPr algn="l">
              <a:lnSpc>
                <a:spcPct val="130000"/>
              </a:lnSpc>
              <a:spcBef>
                <a:spcPct val="50000"/>
              </a:spcBef>
              <a:buSzPct val="80000"/>
              <a:buFontTx/>
              <a:buBlip>
                <a:blip r:embed="rId3"/>
              </a:buBlip>
            </a:pPr>
            <a:r>
              <a:rPr lang="en-US">
                <a:latin typeface="Arial" panose="020B0604020202020204" pitchFamily="34" charset="0"/>
              </a:rPr>
              <a:t>The rationale for recognizing a gain or loss is that most exchanges have </a:t>
            </a:r>
            <a:r>
              <a:rPr lang="en-US" b="1">
                <a:solidFill>
                  <a:srgbClr val="800000"/>
                </a:solidFill>
                <a:latin typeface="Arial" panose="020B0604020202020204" pitchFamily="34" charset="0"/>
              </a:rPr>
              <a:t>commercial substance</a:t>
            </a:r>
            <a:r>
              <a:rPr lang="en-US">
                <a:latin typeface="Arial" panose="020B0604020202020204" pitchFamily="34" charset="0"/>
              </a:rPr>
              <a:t>.</a:t>
            </a:r>
          </a:p>
          <a:p>
            <a:pPr algn="l">
              <a:lnSpc>
                <a:spcPct val="130000"/>
              </a:lnSpc>
              <a:spcBef>
                <a:spcPct val="50000"/>
              </a:spcBef>
              <a:buSzPct val="80000"/>
              <a:buFontTx/>
              <a:buBlip>
                <a:blip r:embed="rId3"/>
              </a:buBlip>
            </a:pPr>
            <a:r>
              <a:rPr lang="en-US">
                <a:latin typeface="Arial" panose="020B0604020202020204" pitchFamily="34" charset="0"/>
              </a:rPr>
              <a:t>An exchange has </a:t>
            </a:r>
            <a:r>
              <a:rPr lang="en-US" b="1">
                <a:solidFill>
                  <a:srgbClr val="800000"/>
                </a:solidFill>
                <a:latin typeface="Arial" panose="020B0604020202020204" pitchFamily="34" charset="0"/>
              </a:rPr>
              <a:t>commercial substance</a:t>
            </a:r>
            <a:r>
              <a:rPr lang="en-US">
                <a:latin typeface="Arial" panose="020B0604020202020204" pitchFamily="34" charset="0"/>
              </a:rPr>
              <a:t> if the future cash flows change as a result of the exchange.</a:t>
            </a:r>
          </a:p>
        </p:txBody>
      </p:sp>
      <p:sp>
        <p:nvSpPr>
          <p:cNvPr id="924676" name="Rectangle 4"/>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Exchange of Plant Assets</a:t>
            </a:r>
          </a:p>
        </p:txBody>
      </p:sp>
      <p:sp>
        <p:nvSpPr>
          <p:cNvPr id="924680" name="Text Box 8"/>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948226" name="Text Box 2"/>
          <p:cNvSpPr txBox="1">
            <a:spLocks noChangeArrowheads="1"/>
          </p:cNvSpPr>
          <p:nvPr/>
        </p:nvSpPr>
        <p:spPr bwMode="auto">
          <a:xfrm>
            <a:off x="7848600" y="514350"/>
            <a:ext cx="2133600" cy="383182"/>
          </a:xfrm>
          <a:prstGeom prst="rect">
            <a:avLst/>
          </a:prstGeom>
          <a:solidFill>
            <a:schemeClr val="bg1"/>
          </a:solidFill>
          <a:ln w="28575" cap="sq">
            <a:noFill/>
            <a:miter lim="800000"/>
            <a:headEnd type="none" w="sm" len="sm"/>
            <a:tailEnd type="none" w="sm" len="sm"/>
          </a:ln>
          <a:effectLst/>
        </p:spPr>
        <p:txBody>
          <a:bodyPr>
            <a:spAutoFit/>
          </a:bodyPr>
          <a:lstStyle/>
          <a:p>
            <a:pPr>
              <a:lnSpc>
                <a:spcPct val="105000"/>
              </a:lnSpc>
              <a:spcBef>
                <a:spcPct val="30000"/>
              </a:spcBef>
              <a:buSzPct val="80000"/>
              <a:defRPr/>
            </a:pPr>
            <a:r>
              <a:rPr lang="en-US">
                <a:solidFill>
                  <a:srgbClr val="800000"/>
                </a:solidFill>
                <a:effectLst>
                  <a:outerShdw blurRad="38100" dist="38100" dir="2700000" algn="tl">
                    <a:srgbClr val="C0C0C0"/>
                  </a:outerShdw>
                </a:effectLst>
                <a:latin typeface="Arial" charset="0"/>
              </a:rPr>
              <a:t>Appendix</a:t>
            </a:r>
          </a:p>
        </p:txBody>
      </p:sp>
    </p:spTree>
    <p:extLst>
      <p:ext uri="{BB962C8B-B14F-4D97-AF65-F5344CB8AC3E}">
        <p14:creationId xmlns:p14="http://schemas.microsoft.com/office/powerpoint/2010/main" val="10046104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3886200" y="3124201"/>
            <a:ext cx="67818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tabLst>
                <a:tab pos="6115050" algn="r"/>
              </a:tabLst>
              <a:defRPr sz="2400">
                <a:solidFill>
                  <a:schemeClr val="tx1"/>
                </a:solidFill>
                <a:latin typeface="Comic Sans MS" panose="030F0702030302020204" pitchFamily="66" charset="0"/>
              </a:defRPr>
            </a:lvl1pPr>
            <a:lvl2pPr marL="742950" indent="-285750">
              <a:tabLst>
                <a:tab pos="6115050" algn="r"/>
              </a:tabLst>
              <a:defRPr sz="2400">
                <a:solidFill>
                  <a:schemeClr val="tx1"/>
                </a:solidFill>
                <a:latin typeface="Comic Sans MS" panose="030F0702030302020204" pitchFamily="66" charset="0"/>
              </a:defRPr>
            </a:lvl2pPr>
            <a:lvl3pPr marL="1143000" indent="-228600">
              <a:tabLst>
                <a:tab pos="6115050" algn="r"/>
              </a:tabLst>
              <a:defRPr sz="2400">
                <a:solidFill>
                  <a:schemeClr val="tx1"/>
                </a:solidFill>
                <a:latin typeface="Comic Sans MS" panose="030F0702030302020204" pitchFamily="66" charset="0"/>
              </a:defRPr>
            </a:lvl3pPr>
            <a:lvl4pPr marL="1600200" indent="-228600">
              <a:tabLst>
                <a:tab pos="6115050" algn="r"/>
              </a:tabLst>
              <a:defRPr sz="2400">
                <a:solidFill>
                  <a:schemeClr val="tx1"/>
                </a:solidFill>
                <a:latin typeface="Comic Sans MS" panose="030F0702030302020204" pitchFamily="66" charset="0"/>
              </a:defRPr>
            </a:lvl4pPr>
            <a:lvl5pPr marL="2057400" indent="-228600">
              <a:tabLst>
                <a:tab pos="611505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9pPr>
          </a:lstStyle>
          <a:p>
            <a:pPr algn="l">
              <a:spcBef>
                <a:spcPct val="20000"/>
              </a:spcBef>
            </a:pPr>
            <a:r>
              <a:rPr lang="en-US" sz="2000" b="1">
                <a:latin typeface="Arial" panose="020B0604020202020204" pitchFamily="34" charset="0"/>
              </a:rPr>
              <a:t>Cost of old trucks	$64,000</a:t>
            </a:r>
          </a:p>
          <a:p>
            <a:pPr algn="l">
              <a:spcBef>
                <a:spcPct val="20000"/>
              </a:spcBef>
            </a:pPr>
            <a:r>
              <a:rPr lang="en-US" sz="2000" b="1">
                <a:latin typeface="Arial" panose="020B0604020202020204" pitchFamily="34" charset="0"/>
              </a:rPr>
              <a:t>Less: Accumulated depreciation	  22,000</a:t>
            </a:r>
          </a:p>
          <a:p>
            <a:pPr algn="l">
              <a:spcBef>
                <a:spcPct val="20000"/>
              </a:spcBef>
            </a:pPr>
            <a:r>
              <a:rPr lang="en-US" sz="2000" b="1">
                <a:latin typeface="Arial" panose="020B0604020202020204" pitchFamily="34" charset="0"/>
              </a:rPr>
              <a:t>Book value	42,000</a:t>
            </a:r>
          </a:p>
          <a:p>
            <a:pPr algn="l">
              <a:spcBef>
                <a:spcPct val="20000"/>
              </a:spcBef>
            </a:pPr>
            <a:r>
              <a:rPr lang="en-US" sz="2000" b="1">
                <a:latin typeface="Arial" panose="020B0604020202020204" pitchFamily="34" charset="0"/>
              </a:rPr>
              <a:t>Fair value of old trucks	  26,000	</a:t>
            </a:r>
          </a:p>
          <a:p>
            <a:pPr algn="l">
              <a:spcBef>
                <a:spcPct val="20000"/>
              </a:spcBef>
            </a:pPr>
            <a:r>
              <a:rPr lang="en-US" sz="2000" b="1">
                <a:latin typeface="Arial" panose="020B0604020202020204" pitchFamily="34" charset="0"/>
              </a:rPr>
              <a:t>Loss on disposal	</a:t>
            </a:r>
            <a:r>
              <a:rPr lang="en-US" sz="2000" b="1">
                <a:solidFill>
                  <a:srgbClr val="800000"/>
                </a:solidFill>
                <a:latin typeface="Arial" panose="020B0604020202020204" pitchFamily="34" charset="0"/>
              </a:rPr>
              <a:t>$16,000</a:t>
            </a:r>
          </a:p>
          <a:p>
            <a:pPr algn="l">
              <a:spcBef>
                <a:spcPct val="70000"/>
              </a:spcBef>
            </a:pPr>
            <a:r>
              <a:rPr lang="en-US" sz="2000" b="1">
                <a:latin typeface="Arial" panose="020B0604020202020204" pitchFamily="34" charset="0"/>
              </a:rPr>
              <a:t>Fair value of old trucks	$26,000	</a:t>
            </a:r>
          </a:p>
          <a:p>
            <a:pPr algn="l">
              <a:spcBef>
                <a:spcPct val="20000"/>
              </a:spcBef>
            </a:pPr>
            <a:r>
              <a:rPr lang="en-US" sz="2000" b="1">
                <a:latin typeface="Arial" panose="020B0604020202020204" pitchFamily="34" charset="0"/>
              </a:rPr>
              <a:t>Cash paid	  17,000</a:t>
            </a:r>
          </a:p>
          <a:p>
            <a:pPr algn="l">
              <a:spcBef>
                <a:spcPct val="20000"/>
              </a:spcBef>
            </a:pPr>
            <a:r>
              <a:rPr lang="en-US" sz="2000" b="1">
                <a:latin typeface="Arial" panose="020B0604020202020204" pitchFamily="34" charset="0"/>
              </a:rPr>
              <a:t>Cost of new semi-truck	$43,000 </a:t>
            </a:r>
          </a:p>
        </p:txBody>
      </p:sp>
      <p:sp>
        <p:nvSpPr>
          <p:cNvPr id="71683" name="Text Box 3"/>
          <p:cNvSpPr txBox="1">
            <a:spLocks noChangeArrowheads="1"/>
          </p:cNvSpPr>
          <p:nvPr/>
        </p:nvSpPr>
        <p:spPr bwMode="auto">
          <a:xfrm>
            <a:off x="2057400" y="1295401"/>
            <a:ext cx="81534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tabLst>
                <a:tab pos="914400" algn="l"/>
                <a:tab pos="7600950" algn="r"/>
              </a:tabLst>
              <a:defRPr sz="2400">
                <a:solidFill>
                  <a:schemeClr val="tx1"/>
                </a:solidFill>
                <a:latin typeface="Comic Sans MS" panose="030F0702030302020204" pitchFamily="66" charset="0"/>
              </a:defRPr>
            </a:lvl1pPr>
            <a:lvl2pPr marL="742950" indent="-285750">
              <a:tabLst>
                <a:tab pos="914400" algn="l"/>
                <a:tab pos="7600950" algn="r"/>
              </a:tabLst>
              <a:defRPr sz="2400">
                <a:solidFill>
                  <a:schemeClr val="tx1"/>
                </a:solidFill>
                <a:latin typeface="Comic Sans MS" panose="030F0702030302020204" pitchFamily="66" charset="0"/>
              </a:defRPr>
            </a:lvl2pPr>
            <a:lvl3pPr marL="1143000" indent="-228600">
              <a:tabLst>
                <a:tab pos="914400" algn="l"/>
                <a:tab pos="7600950" algn="r"/>
              </a:tabLst>
              <a:defRPr sz="2400">
                <a:solidFill>
                  <a:schemeClr val="tx1"/>
                </a:solidFill>
                <a:latin typeface="Comic Sans MS" panose="030F0702030302020204" pitchFamily="66" charset="0"/>
              </a:defRPr>
            </a:lvl3pPr>
            <a:lvl4pPr marL="1600200" indent="-228600">
              <a:tabLst>
                <a:tab pos="914400" algn="l"/>
                <a:tab pos="7600950" algn="r"/>
              </a:tabLst>
              <a:defRPr sz="2400">
                <a:solidFill>
                  <a:schemeClr val="tx1"/>
                </a:solidFill>
                <a:latin typeface="Comic Sans MS" panose="030F0702030302020204" pitchFamily="66" charset="0"/>
              </a:defRPr>
            </a:lvl4pPr>
            <a:lvl5pPr marL="2057400" indent="-228600">
              <a:tabLst>
                <a:tab pos="914400" algn="l"/>
                <a:tab pos="760095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Illustration:</a:t>
            </a:r>
            <a:r>
              <a:rPr lang="en-US" sz="2200">
                <a:latin typeface="Arial" panose="020B0604020202020204" pitchFamily="34" charset="0"/>
              </a:rPr>
              <a:t>  Roland Co. exchanged old trucks (cost $64,000 less $22,000 accumulated depreciation) plus cash of $17,000 for a new semi-truck.  The old trucks had a fair value of $26,000.  </a:t>
            </a:r>
          </a:p>
        </p:txBody>
      </p:sp>
      <p:sp>
        <p:nvSpPr>
          <p:cNvPr id="71684" name="Line 4"/>
          <p:cNvSpPr>
            <a:spLocks noChangeShapeType="1"/>
          </p:cNvSpPr>
          <p:nvPr/>
        </p:nvSpPr>
        <p:spPr bwMode="auto">
          <a:xfrm>
            <a:off x="8839200" y="38862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992261" name="Text Box 5"/>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992262" name="Rectangle 6"/>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Exchange of Plant Assets</a:t>
            </a:r>
          </a:p>
        </p:txBody>
      </p:sp>
      <p:sp>
        <p:nvSpPr>
          <p:cNvPr id="71687" name="Line 7"/>
          <p:cNvSpPr>
            <a:spLocks noChangeShapeType="1"/>
          </p:cNvSpPr>
          <p:nvPr/>
        </p:nvSpPr>
        <p:spPr bwMode="auto">
          <a:xfrm>
            <a:off x="8839200" y="45720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1688" name="Line 8"/>
          <p:cNvSpPr>
            <a:spLocks noChangeShapeType="1"/>
          </p:cNvSpPr>
          <p:nvPr/>
        </p:nvSpPr>
        <p:spPr bwMode="auto">
          <a:xfrm>
            <a:off x="8839200" y="49530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1689" name="Line 9"/>
          <p:cNvSpPr>
            <a:spLocks noChangeShapeType="1"/>
          </p:cNvSpPr>
          <p:nvPr/>
        </p:nvSpPr>
        <p:spPr bwMode="auto">
          <a:xfrm>
            <a:off x="8839200" y="58674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1690" name="Line 10"/>
          <p:cNvSpPr>
            <a:spLocks noChangeShapeType="1"/>
          </p:cNvSpPr>
          <p:nvPr/>
        </p:nvSpPr>
        <p:spPr bwMode="auto">
          <a:xfrm>
            <a:off x="8839200" y="6248400"/>
            <a:ext cx="1295400" cy="0"/>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1691" name="Text Box 12"/>
          <p:cNvSpPr txBox="1">
            <a:spLocks noChangeArrowheads="1"/>
          </p:cNvSpPr>
          <p:nvPr/>
        </p:nvSpPr>
        <p:spPr bwMode="auto">
          <a:xfrm>
            <a:off x="1676400" y="3429000"/>
            <a:ext cx="1905000"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0000"/>
              </a:lnSpc>
              <a:spcBef>
                <a:spcPct val="30000"/>
              </a:spcBef>
              <a:spcAft>
                <a:spcPct val="20000"/>
              </a:spcAft>
              <a:buSzPct val="80000"/>
            </a:pPr>
            <a:r>
              <a:rPr lang="en-US" sz="2700" b="1">
                <a:solidFill>
                  <a:srgbClr val="006600"/>
                </a:solidFill>
                <a:latin typeface="Arial" panose="020B0604020202020204" pitchFamily="34" charset="0"/>
              </a:rPr>
              <a:t>Loss Treatment</a:t>
            </a:r>
          </a:p>
        </p:txBody>
      </p:sp>
    </p:spTree>
    <p:extLst>
      <p:ext uri="{BB962C8B-B14F-4D97-AF65-F5344CB8AC3E}">
        <p14:creationId xmlns:p14="http://schemas.microsoft.com/office/powerpoint/2010/main" val="3601476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3"/>
          <p:cNvSpPr txBox="1">
            <a:spLocks noChangeArrowheads="1"/>
          </p:cNvSpPr>
          <p:nvPr/>
        </p:nvSpPr>
        <p:spPr bwMode="auto">
          <a:xfrm>
            <a:off x="2057400" y="1295400"/>
            <a:ext cx="815340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Illustration:</a:t>
            </a:r>
            <a:r>
              <a:rPr lang="en-US" sz="2200">
                <a:latin typeface="Arial" panose="020B0604020202020204" pitchFamily="34" charset="0"/>
              </a:rPr>
              <a:t>  Roland Co. exchanged old trucks (cost $64,000 less $22,000 accumulated depreciation) plus cash of $17,000 for a new semi-truck.  The old trucks had a fair market value of $26,000.</a:t>
            </a:r>
          </a:p>
          <a:p>
            <a:pPr algn="l">
              <a:lnSpc>
                <a:spcPct val="115000"/>
              </a:lnSpc>
              <a:spcBef>
                <a:spcPct val="40000"/>
              </a:spcBef>
            </a:pPr>
            <a:r>
              <a:rPr lang="en-US" sz="2200">
                <a:latin typeface="Arial" panose="020B0604020202020204" pitchFamily="34" charset="0"/>
              </a:rPr>
              <a:t>Prepare the entry to record the exchange of assets by Roland Co.	</a:t>
            </a:r>
          </a:p>
        </p:txBody>
      </p:sp>
      <p:sp>
        <p:nvSpPr>
          <p:cNvPr id="932868" name="Text Box 4"/>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932873" name="Rectangle 9"/>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Exchange of Plant Assets</a:t>
            </a:r>
          </a:p>
        </p:txBody>
      </p:sp>
      <p:sp>
        <p:nvSpPr>
          <p:cNvPr id="932874" name="Text Box 10"/>
          <p:cNvSpPr txBox="1">
            <a:spLocks noChangeArrowheads="1"/>
          </p:cNvSpPr>
          <p:nvPr/>
        </p:nvSpPr>
        <p:spPr bwMode="auto">
          <a:xfrm>
            <a:off x="2743200" y="39020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tabLst>
                <a:tab pos="5541963" algn="r"/>
              </a:tabLst>
              <a:defRPr sz="2400">
                <a:solidFill>
                  <a:schemeClr val="tx1"/>
                </a:solidFill>
                <a:latin typeface="Comic Sans MS" panose="030F0702030302020204" pitchFamily="66" charset="0"/>
              </a:defRPr>
            </a:lvl1pPr>
            <a:lvl2pPr marL="742950" indent="-285750">
              <a:tabLst>
                <a:tab pos="5541963" algn="r"/>
              </a:tabLst>
              <a:defRPr sz="2400">
                <a:solidFill>
                  <a:schemeClr val="tx1"/>
                </a:solidFill>
                <a:latin typeface="Comic Sans MS" panose="030F0702030302020204" pitchFamily="66" charset="0"/>
              </a:defRPr>
            </a:lvl2pPr>
            <a:lvl3pPr marL="1143000" indent="-228600">
              <a:tabLst>
                <a:tab pos="5541963" algn="r"/>
              </a:tabLst>
              <a:defRPr sz="2400">
                <a:solidFill>
                  <a:schemeClr val="tx1"/>
                </a:solidFill>
                <a:latin typeface="Comic Sans MS" panose="030F0702030302020204" pitchFamily="66" charset="0"/>
              </a:defRPr>
            </a:lvl3pPr>
            <a:lvl4pPr marL="1600200" indent="-228600">
              <a:tabLst>
                <a:tab pos="5541963" algn="r"/>
              </a:tabLst>
              <a:defRPr sz="2400">
                <a:solidFill>
                  <a:schemeClr val="tx1"/>
                </a:solidFill>
                <a:latin typeface="Comic Sans MS" panose="030F0702030302020204" pitchFamily="66" charset="0"/>
              </a:defRPr>
            </a:lvl4pPr>
            <a:lvl5pPr marL="2057400" indent="-228600">
              <a:tabLst>
                <a:tab pos="5541963"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Semi-truck                                  	43,000</a:t>
            </a:r>
          </a:p>
        </p:txBody>
      </p:sp>
      <p:sp>
        <p:nvSpPr>
          <p:cNvPr id="932875" name="Text Box 11"/>
          <p:cNvSpPr txBox="1">
            <a:spLocks noChangeArrowheads="1"/>
          </p:cNvSpPr>
          <p:nvPr/>
        </p:nvSpPr>
        <p:spPr bwMode="auto">
          <a:xfrm>
            <a:off x="2743200" y="43592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indent="-460375">
              <a:tabLst>
                <a:tab pos="5543550" algn="r"/>
                <a:tab pos="6969125" algn="r"/>
              </a:tabLst>
              <a:defRPr sz="2400">
                <a:solidFill>
                  <a:schemeClr val="tx1"/>
                </a:solidFill>
                <a:latin typeface="Comic Sans MS" panose="030F0702030302020204" pitchFamily="66" charset="0"/>
              </a:defRPr>
            </a:lvl1pPr>
            <a:lvl2pPr marL="742950" indent="-285750">
              <a:tabLst>
                <a:tab pos="5543550" algn="r"/>
                <a:tab pos="6969125" algn="r"/>
              </a:tabLst>
              <a:defRPr sz="2400">
                <a:solidFill>
                  <a:schemeClr val="tx1"/>
                </a:solidFill>
                <a:latin typeface="Comic Sans MS" panose="030F0702030302020204" pitchFamily="66" charset="0"/>
              </a:defRPr>
            </a:lvl2pPr>
            <a:lvl3pPr marL="1143000" indent="-228600">
              <a:tabLst>
                <a:tab pos="5543550" algn="r"/>
                <a:tab pos="6969125" algn="r"/>
              </a:tabLst>
              <a:defRPr sz="2400">
                <a:solidFill>
                  <a:schemeClr val="tx1"/>
                </a:solidFill>
                <a:latin typeface="Comic Sans MS" panose="030F0702030302020204" pitchFamily="66" charset="0"/>
              </a:defRPr>
            </a:lvl3pPr>
            <a:lvl4pPr marL="1600200" indent="-228600">
              <a:tabLst>
                <a:tab pos="5543550" algn="r"/>
                <a:tab pos="6969125" algn="r"/>
              </a:tabLst>
              <a:defRPr sz="2400">
                <a:solidFill>
                  <a:schemeClr val="tx1"/>
                </a:solidFill>
                <a:latin typeface="Comic Sans MS" panose="030F0702030302020204" pitchFamily="66" charset="0"/>
              </a:defRPr>
            </a:lvl4pPr>
            <a:lvl5pPr marL="2057400" indent="-228600">
              <a:tabLst>
                <a:tab pos="5543550"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Accumulated depreciation   	22,000</a:t>
            </a:r>
          </a:p>
        </p:txBody>
      </p:sp>
      <p:sp>
        <p:nvSpPr>
          <p:cNvPr id="932876" name="Text Box 12"/>
          <p:cNvSpPr txBox="1">
            <a:spLocks noChangeArrowheads="1"/>
          </p:cNvSpPr>
          <p:nvPr/>
        </p:nvSpPr>
        <p:spPr bwMode="auto">
          <a:xfrm>
            <a:off x="2743200" y="48164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tabLst>
                <a:tab pos="5541963" algn="r"/>
              </a:tabLst>
              <a:defRPr sz="2400">
                <a:solidFill>
                  <a:schemeClr val="tx1"/>
                </a:solidFill>
                <a:latin typeface="Comic Sans MS" panose="030F0702030302020204" pitchFamily="66" charset="0"/>
              </a:defRPr>
            </a:lvl1pPr>
            <a:lvl2pPr marL="742950" indent="-285750">
              <a:tabLst>
                <a:tab pos="5541963" algn="r"/>
              </a:tabLst>
              <a:defRPr sz="2400">
                <a:solidFill>
                  <a:schemeClr val="tx1"/>
                </a:solidFill>
                <a:latin typeface="Comic Sans MS" panose="030F0702030302020204" pitchFamily="66" charset="0"/>
              </a:defRPr>
            </a:lvl2pPr>
            <a:lvl3pPr marL="1143000" indent="-228600">
              <a:tabLst>
                <a:tab pos="5541963" algn="r"/>
              </a:tabLst>
              <a:defRPr sz="2400">
                <a:solidFill>
                  <a:schemeClr val="tx1"/>
                </a:solidFill>
                <a:latin typeface="Comic Sans MS" panose="030F0702030302020204" pitchFamily="66" charset="0"/>
              </a:defRPr>
            </a:lvl3pPr>
            <a:lvl4pPr marL="1600200" indent="-228600">
              <a:tabLst>
                <a:tab pos="5541963" algn="r"/>
              </a:tabLst>
              <a:defRPr sz="2400">
                <a:solidFill>
                  <a:schemeClr val="tx1"/>
                </a:solidFill>
                <a:latin typeface="Comic Sans MS" panose="030F0702030302020204" pitchFamily="66" charset="0"/>
              </a:defRPr>
            </a:lvl4pPr>
            <a:lvl5pPr marL="2057400" indent="-228600">
              <a:tabLst>
                <a:tab pos="5541963"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Loss on disposal                          	16,000</a:t>
            </a:r>
          </a:p>
        </p:txBody>
      </p:sp>
      <p:sp>
        <p:nvSpPr>
          <p:cNvPr id="932877" name="Text Box 13"/>
          <p:cNvSpPr txBox="1">
            <a:spLocks noChangeArrowheads="1"/>
          </p:cNvSpPr>
          <p:nvPr/>
        </p:nvSpPr>
        <p:spPr bwMode="auto">
          <a:xfrm>
            <a:off x="2743200" y="52736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Used trucks		64,000</a:t>
            </a:r>
          </a:p>
        </p:txBody>
      </p:sp>
      <p:sp>
        <p:nvSpPr>
          <p:cNvPr id="932878" name="Text Box 14"/>
          <p:cNvSpPr txBox="1">
            <a:spLocks noChangeArrowheads="1"/>
          </p:cNvSpPr>
          <p:nvPr/>
        </p:nvSpPr>
        <p:spPr bwMode="auto">
          <a:xfrm>
            <a:off x="2743200" y="57308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Cash                              		17,000</a:t>
            </a:r>
          </a:p>
        </p:txBody>
      </p:sp>
    </p:spTree>
    <p:extLst>
      <p:ext uri="{BB962C8B-B14F-4D97-AF65-F5344CB8AC3E}">
        <p14:creationId xmlns:p14="http://schemas.microsoft.com/office/powerpoint/2010/main" val="14426405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2874"/>
                                        </p:tgtEl>
                                        <p:attrNameLst>
                                          <p:attrName>style.visibility</p:attrName>
                                        </p:attrNameLst>
                                      </p:cBhvr>
                                      <p:to>
                                        <p:strVal val="visible"/>
                                      </p:to>
                                    </p:set>
                                    <p:animEffect transition="in" filter="wipe(left)">
                                      <p:cBhvr>
                                        <p:cTn id="7" dur="500"/>
                                        <p:tgtEl>
                                          <p:spTgt spid="9328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2875"/>
                                        </p:tgtEl>
                                        <p:attrNameLst>
                                          <p:attrName>style.visibility</p:attrName>
                                        </p:attrNameLst>
                                      </p:cBhvr>
                                      <p:to>
                                        <p:strVal val="visible"/>
                                      </p:to>
                                    </p:set>
                                    <p:animEffect transition="in" filter="wipe(left)">
                                      <p:cBhvr>
                                        <p:cTn id="12" dur="500"/>
                                        <p:tgtEl>
                                          <p:spTgt spid="9328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2876"/>
                                        </p:tgtEl>
                                        <p:attrNameLst>
                                          <p:attrName>style.visibility</p:attrName>
                                        </p:attrNameLst>
                                      </p:cBhvr>
                                      <p:to>
                                        <p:strVal val="visible"/>
                                      </p:to>
                                    </p:set>
                                    <p:animEffect transition="in" filter="wipe(left)">
                                      <p:cBhvr>
                                        <p:cTn id="17" dur="500"/>
                                        <p:tgtEl>
                                          <p:spTgt spid="9328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32877"/>
                                        </p:tgtEl>
                                        <p:attrNameLst>
                                          <p:attrName>style.visibility</p:attrName>
                                        </p:attrNameLst>
                                      </p:cBhvr>
                                      <p:to>
                                        <p:strVal val="visible"/>
                                      </p:to>
                                    </p:set>
                                    <p:animEffect transition="in" filter="wipe(left)">
                                      <p:cBhvr>
                                        <p:cTn id="22" dur="500"/>
                                        <p:tgtEl>
                                          <p:spTgt spid="9328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32878"/>
                                        </p:tgtEl>
                                        <p:attrNameLst>
                                          <p:attrName>style.visibility</p:attrName>
                                        </p:attrNameLst>
                                      </p:cBhvr>
                                      <p:to>
                                        <p:strVal val="visible"/>
                                      </p:to>
                                    </p:set>
                                    <p:animEffect transition="in" filter="wipe(left)">
                                      <p:cBhvr>
                                        <p:cTn id="27" dur="500"/>
                                        <p:tgtEl>
                                          <p:spTgt spid="93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2874" grpId="0" autoUpdateAnimBg="0"/>
      <p:bldP spid="932875" grpId="0" autoUpdateAnimBg="0"/>
      <p:bldP spid="932876" grpId="0" autoUpdateAnimBg="0"/>
      <p:bldP spid="932877" grpId="0" autoUpdateAnimBg="0"/>
      <p:bldP spid="932878"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2057400" y="1295401"/>
            <a:ext cx="81534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tabLst>
                <a:tab pos="914400" algn="l"/>
                <a:tab pos="7600950" algn="r"/>
              </a:tabLst>
              <a:defRPr sz="2400">
                <a:solidFill>
                  <a:schemeClr val="tx1"/>
                </a:solidFill>
                <a:latin typeface="Comic Sans MS" panose="030F0702030302020204" pitchFamily="66" charset="0"/>
              </a:defRPr>
            </a:lvl1pPr>
            <a:lvl2pPr marL="742950" indent="-285750">
              <a:tabLst>
                <a:tab pos="914400" algn="l"/>
                <a:tab pos="7600950" algn="r"/>
              </a:tabLst>
              <a:defRPr sz="2400">
                <a:solidFill>
                  <a:schemeClr val="tx1"/>
                </a:solidFill>
                <a:latin typeface="Comic Sans MS" panose="030F0702030302020204" pitchFamily="66" charset="0"/>
              </a:defRPr>
            </a:lvl2pPr>
            <a:lvl3pPr marL="1143000" indent="-228600">
              <a:tabLst>
                <a:tab pos="914400" algn="l"/>
                <a:tab pos="7600950" algn="r"/>
              </a:tabLst>
              <a:defRPr sz="2400">
                <a:solidFill>
                  <a:schemeClr val="tx1"/>
                </a:solidFill>
                <a:latin typeface="Comic Sans MS" panose="030F0702030302020204" pitchFamily="66" charset="0"/>
              </a:defRPr>
            </a:lvl3pPr>
            <a:lvl4pPr marL="1600200" indent="-228600">
              <a:tabLst>
                <a:tab pos="914400" algn="l"/>
                <a:tab pos="7600950" algn="r"/>
              </a:tabLst>
              <a:defRPr sz="2400">
                <a:solidFill>
                  <a:schemeClr val="tx1"/>
                </a:solidFill>
                <a:latin typeface="Comic Sans MS" panose="030F0702030302020204" pitchFamily="66" charset="0"/>
              </a:defRPr>
            </a:lvl4pPr>
            <a:lvl5pPr marL="2057400" indent="-228600">
              <a:tabLst>
                <a:tab pos="914400" algn="l"/>
                <a:tab pos="760095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Illustration:</a:t>
            </a:r>
            <a:r>
              <a:rPr lang="en-US" sz="2200">
                <a:latin typeface="Arial" panose="020B0604020202020204" pitchFamily="34" charset="0"/>
              </a:rPr>
              <a:t>  Mark Express Delivery trades its old delivery equipment (cost $40,000 less $28,000 accumulated depreciation) for new delivery equipment.  The old equipment had a fair value of $19,000. Mark also paid $3,000.</a:t>
            </a:r>
          </a:p>
        </p:txBody>
      </p:sp>
      <p:sp>
        <p:nvSpPr>
          <p:cNvPr id="933894" name="Text Box 6"/>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933895"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Exchange of Plant Assets</a:t>
            </a:r>
          </a:p>
        </p:txBody>
      </p:sp>
      <p:sp>
        <p:nvSpPr>
          <p:cNvPr id="73733" name="Text Box 9"/>
          <p:cNvSpPr txBox="1">
            <a:spLocks noChangeArrowheads="1"/>
          </p:cNvSpPr>
          <p:nvPr/>
        </p:nvSpPr>
        <p:spPr bwMode="auto">
          <a:xfrm>
            <a:off x="3886200" y="3124201"/>
            <a:ext cx="678180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tabLst>
                <a:tab pos="6115050" algn="r"/>
              </a:tabLst>
              <a:defRPr sz="2400">
                <a:solidFill>
                  <a:schemeClr val="tx1"/>
                </a:solidFill>
                <a:latin typeface="Comic Sans MS" panose="030F0702030302020204" pitchFamily="66" charset="0"/>
              </a:defRPr>
            </a:lvl1pPr>
            <a:lvl2pPr marL="742950" indent="-285750">
              <a:tabLst>
                <a:tab pos="6115050" algn="r"/>
              </a:tabLst>
              <a:defRPr sz="2400">
                <a:solidFill>
                  <a:schemeClr val="tx1"/>
                </a:solidFill>
                <a:latin typeface="Comic Sans MS" panose="030F0702030302020204" pitchFamily="66" charset="0"/>
              </a:defRPr>
            </a:lvl2pPr>
            <a:lvl3pPr marL="1143000" indent="-228600">
              <a:tabLst>
                <a:tab pos="6115050" algn="r"/>
              </a:tabLst>
              <a:defRPr sz="2400">
                <a:solidFill>
                  <a:schemeClr val="tx1"/>
                </a:solidFill>
                <a:latin typeface="Comic Sans MS" panose="030F0702030302020204" pitchFamily="66" charset="0"/>
              </a:defRPr>
            </a:lvl3pPr>
            <a:lvl4pPr marL="1600200" indent="-228600">
              <a:tabLst>
                <a:tab pos="6115050" algn="r"/>
              </a:tabLst>
              <a:defRPr sz="2400">
                <a:solidFill>
                  <a:schemeClr val="tx1"/>
                </a:solidFill>
                <a:latin typeface="Comic Sans MS" panose="030F0702030302020204" pitchFamily="66" charset="0"/>
              </a:defRPr>
            </a:lvl4pPr>
            <a:lvl5pPr marL="2057400" indent="-228600">
              <a:tabLst>
                <a:tab pos="611505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6115050" algn="r"/>
              </a:tabLst>
              <a:defRPr sz="2400">
                <a:solidFill>
                  <a:schemeClr val="tx1"/>
                </a:solidFill>
                <a:latin typeface="Comic Sans MS" panose="030F0702030302020204" pitchFamily="66" charset="0"/>
              </a:defRPr>
            </a:lvl9pPr>
          </a:lstStyle>
          <a:p>
            <a:pPr algn="l">
              <a:spcBef>
                <a:spcPct val="20000"/>
              </a:spcBef>
            </a:pPr>
            <a:r>
              <a:rPr lang="en-US" sz="2000" b="1">
                <a:latin typeface="Arial" panose="020B0604020202020204" pitchFamily="34" charset="0"/>
              </a:rPr>
              <a:t>Cost of old equipment	$40,000</a:t>
            </a:r>
          </a:p>
          <a:p>
            <a:pPr algn="l">
              <a:spcBef>
                <a:spcPct val="20000"/>
              </a:spcBef>
            </a:pPr>
            <a:r>
              <a:rPr lang="en-US" sz="2000" b="1">
                <a:latin typeface="Arial" panose="020B0604020202020204" pitchFamily="34" charset="0"/>
              </a:rPr>
              <a:t>Less: Accumulated depreciation	  28,000</a:t>
            </a:r>
          </a:p>
          <a:p>
            <a:pPr algn="l">
              <a:spcBef>
                <a:spcPct val="20000"/>
              </a:spcBef>
            </a:pPr>
            <a:r>
              <a:rPr lang="en-US" sz="2000" b="1">
                <a:latin typeface="Arial" panose="020B0604020202020204" pitchFamily="34" charset="0"/>
              </a:rPr>
              <a:t>Book value	12,000</a:t>
            </a:r>
          </a:p>
          <a:p>
            <a:pPr algn="l">
              <a:spcBef>
                <a:spcPct val="20000"/>
              </a:spcBef>
            </a:pPr>
            <a:r>
              <a:rPr lang="en-US" sz="2000" b="1">
                <a:latin typeface="Arial" panose="020B0604020202020204" pitchFamily="34" charset="0"/>
              </a:rPr>
              <a:t>Fair value of old equipment	  19,000	</a:t>
            </a:r>
          </a:p>
          <a:p>
            <a:pPr algn="l">
              <a:spcBef>
                <a:spcPct val="20000"/>
              </a:spcBef>
            </a:pPr>
            <a:r>
              <a:rPr lang="en-US" sz="2000" b="1">
                <a:latin typeface="Arial" panose="020B0604020202020204" pitchFamily="34" charset="0"/>
              </a:rPr>
              <a:t>Gain on disposal	</a:t>
            </a:r>
            <a:r>
              <a:rPr lang="en-US" sz="2000" b="1">
                <a:solidFill>
                  <a:srgbClr val="800000"/>
                </a:solidFill>
                <a:latin typeface="Arial" panose="020B0604020202020204" pitchFamily="34" charset="0"/>
              </a:rPr>
              <a:t>$ 7,000</a:t>
            </a:r>
          </a:p>
          <a:p>
            <a:pPr algn="l">
              <a:spcBef>
                <a:spcPct val="70000"/>
              </a:spcBef>
            </a:pPr>
            <a:r>
              <a:rPr lang="en-US" sz="2000" b="1">
                <a:latin typeface="Arial" panose="020B0604020202020204" pitchFamily="34" charset="0"/>
              </a:rPr>
              <a:t>Fair value of old equipment	$19,000	</a:t>
            </a:r>
          </a:p>
          <a:p>
            <a:pPr algn="l">
              <a:spcBef>
                <a:spcPct val="20000"/>
              </a:spcBef>
            </a:pPr>
            <a:r>
              <a:rPr lang="en-US" sz="2000" b="1">
                <a:latin typeface="Arial" panose="020B0604020202020204" pitchFamily="34" charset="0"/>
              </a:rPr>
              <a:t>Cash paid	  3,000</a:t>
            </a:r>
          </a:p>
          <a:p>
            <a:pPr algn="l">
              <a:spcBef>
                <a:spcPct val="20000"/>
              </a:spcBef>
            </a:pPr>
            <a:r>
              <a:rPr lang="en-US" sz="2000" b="1">
                <a:latin typeface="Arial" panose="020B0604020202020204" pitchFamily="34" charset="0"/>
              </a:rPr>
              <a:t>Cost of new equipment	$22,000 </a:t>
            </a:r>
          </a:p>
        </p:txBody>
      </p:sp>
      <p:sp>
        <p:nvSpPr>
          <p:cNvPr id="73734" name="Line 11"/>
          <p:cNvSpPr>
            <a:spLocks noChangeShapeType="1"/>
          </p:cNvSpPr>
          <p:nvPr/>
        </p:nvSpPr>
        <p:spPr bwMode="auto">
          <a:xfrm>
            <a:off x="8839200" y="3810000"/>
            <a:ext cx="1212850" cy="1588"/>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3735" name="Line 12"/>
          <p:cNvSpPr>
            <a:spLocks noChangeShapeType="1"/>
          </p:cNvSpPr>
          <p:nvPr/>
        </p:nvSpPr>
        <p:spPr bwMode="auto">
          <a:xfrm>
            <a:off x="8839200" y="4572000"/>
            <a:ext cx="1212850" cy="1588"/>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3736" name="Line 13"/>
          <p:cNvSpPr>
            <a:spLocks noChangeShapeType="1"/>
          </p:cNvSpPr>
          <p:nvPr/>
        </p:nvSpPr>
        <p:spPr bwMode="auto">
          <a:xfrm>
            <a:off x="8839200" y="4953000"/>
            <a:ext cx="1212850" cy="1588"/>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3737" name="Line 14"/>
          <p:cNvSpPr>
            <a:spLocks noChangeShapeType="1"/>
          </p:cNvSpPr>
          <p:nvPr/>
        </p:nvSpPr>
        <p:spPr bwMode="auto">
          <a:xfrm>
            <a:off x="8839200" y="5867400"/>
            <a:ext cx="1212850" cy="1588"/>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3738" name="Line 15"/>
          <p:cNvSpPr>
            <a:spLocks noChangeShapeType="1"/>
          </p:cNvSpPr>
          <p:nvPr/>
        </p:nvSpPr>
        <p:spPr bwMode="auto">
          <a:xfrm>
            <a:off x="8839200" y="6248400"/>
            <a:ext cx="1212850" cy="1588"/>
          </a:xfrm>
          <a:prstGeom prst="line">
            <a:avLst/>
          </a:prstGeom>
          <a:noFill/>
          <a:ln w="28575"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d-ID"/>
          </a:p>
        </p:txBody>
      </p:sp>
      <p:sp>
        <p:nvSpPr>
          <p:cNvPr id="73739" name="Text Box 17"/>
          <p:cNvSpPr txBox="1">
            <a:spLocks noChangeArrowheads="1"/>
          </p:cNvSpPr>
          <p:nvPr/>
        </p:nvSpPr>
        <p:spPr bwMode="auto">
          <a:xfrm>
            <a:off x="1676400" y="3429000"/>
            <a:ext cx="1905000"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0000"/>
              </a:lnSpc>
              <a:spcBef>
                <a:spcPct val="30000"/>
              </a:spcBef>
              <a:spcAft>
                <a:spcPct val="20000"/>
              </a:spcAft>
              <a:buSzPct val="80000"/>
            </a:pPr>
            <a:r>
              <a:rPr lang="en-US" sz="2700" b="1">
                <a:solidFill>
                  <a:srgbClr val="006600"/>
                </a:solidFill>
                <a:latin typeface="Arial" panose="020B0604020202020204" pitchFamily="34" charset="0"/>
              </a:rPr>
              <a:t>Gain Treatment</a:t>
            </a:r>
          </a:p>
        </p:txBody>
      </p:sp>
    </p:spTree>
    <p:extLst>
      <p:ext uri="{BB962C8B-B14F-4D97-AF65-F5344CB8AC3E}">
        <p14:creationId xmlns:p14="http://schemas.microsoft.com/office/powerpoint/2010/main" val="10937452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2057400" y="1295401"/>
            <a:ext cx="8153400"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tabLst>
                <a:tab pos="914400" algn="l"/>
                <a:tab pos="7600950" algn="r"/>
              </a:tabLst>
              <a:defRPr sz="2400">
                <a:solidFill>
                  <a:schemeClr val="tx1"/>
                </a:solidFill>
                <a:latin typeface="Comic Sans MS" panose="030F0702030302020204" pitchFamily="66" charset="0"/>
              </a:defRPr>
            </a:lvl1pPr>
            <a:lvl2pPr marL="742950" indent="-285750">
              <a:tabLst>
                <a:tab pos="914400" algn="l"/>
                <a:tab pos="7600950" algn="r"/>
              </a:tabLst>
              <a:defRPr sz="2400">
                <a:solidFill>
                  <a:schemeClr val="tx1"/>
                </a:solidFill>
                <a:latin typeface="Comic Sans MS" panose="030F0702030302020204" pitchFamily="66" charset="0"/>
              </a:defRPr>
            </a:lvl2pPr>
            <a:lvl3pPr marL="1143000" indent="-228600">
              <a:tabLst>
                <a:tab pos="914400" algn="l"/>
                <a:tab pos="7600950" algn="r"/>
              </a:tabLst>
              <a:defRPr sz="2400">
                <a:solidFill>
                  <a:schemeClr val="tx1"/>
                </a:solidFill>
                <a:latin typeface="Comic Sans MS" panose="030F0702030302020204" pitchFamily="66" charset="0"/>
              </a:defRPr>
            </a:lvl3pPr>
            <a:lvl4pPr marL="1600200" indent="-228600">
              <a:tabLst>
                <a:tab pos="914400" algn="l"/>
                <a:tab pos="7600950" algn="r"/>
              </a:tabLst>
              <a:defRPr sz="2400">
                <a:solidFill>
                  <a:schemeClr val="tx1"/>
                </a:solidFill>
                <a:latin typeface="Comic Sans MS" panose="030F0702030302020204" pitchFamily="66" charset="0"/>
              </a:defRPr>
            </a:lvl4pPr>
            <a:lvl5pPr marL="2057400" indent="-228600">
              <a:tabLst>
                <a:tab pos="914400" algn="l"/>
                <a:tab pos="760095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914400" algn="l"/>
                <a:tab pos="7600950" algn="r"/>
              </a:tabLs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Illustration:</a:t>
            </a:r>
            <a:r>
              <a:rPr lang="en-US" sz="2200">
                <a:latin typeface="Arial" panose="020B0604020202020204" pitchFamily="34" charset="0"/>
              </a:rPr>
              <a:t>  Mark Express Delivery trades its old delivery equipment (cost $40,000 less $28,000 accumulated depreciation) for new delivery equipment.  The old equipment had a fair value of $19,000. Mark also paid $3,000.</a:t>
            </a:r>
          </a:p>
          <a:p>
            <a:pPr algn="l">
              <a:lnSpc>
                <a:spcPct val="115000"/>
              </a:lnSpc>
              <a:spcBef>
                <a:spcPct val="50000"/>
              </a:spcBef>
            </a:pPr>
            <a:r>
              <a:rPr lang="en-US" sz="2200">
                <a:latin typeface="Arial" panose="020B0604020202020204" pitchFamily="34" charset="0"/>
              </a:rPr>
              <a:t>Prepare the entry to record the exchange of assets by Mark Express.</a:t>
            </a:r>
          </a:p>
        </p:txBody>
      </p:sp>
      <p:sp>
        <p:nvSpPr>
          <p:cNvPr id="934918" name="Text Box 6"/>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934919"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Exchange of Plant Assets</a:t>
            </a:r>
          </a:p>
        </p:txBody>
      </p:sp>
      <p:sp>
        <p:nvSpPr>
          <p:cNvPr id="934922" name="Text Box 10"/>
          <p:cNvSpPr txBox="1">
            <a:spLocks noChangeArrowheads="1"/>
          </p:cNvSpPr>
          <p:nvPr/>
        </p:nvSpPr>
        <p:spPr bwMode="auto">
          <a:xfrm>
            <a:off x="2743200" y="39020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tabLst>
                <a:tab pos="5541963" algn="r"/>
              </a:tabLst>
              <a:defRPr sz="2400">
                <a:solidFill>
                  <a:schemeClr val="tx1"/>
                </a:solidFill>
                <a:latin typeface="Comic Sans MS" panose="030F0702030302020204" pitchFamily="66" charset="0"/>
              </a:defRPr>
            </a:lvl1pPr>
            <a:lvl2pPr marL="742950" indent="-285750">
              <a:tabLst>
                <a:tab pos="5541963" algn="r"/>
              </a:tabLst>
              <a:defRPr sz="2400">
                <a:solidFill>
                  <a:schemeClr val="tx1"/>
                </a:solidFill>
                <a:latin typeface="Comic Sans MS" panose="030F0702030302020204" pitchFamily="66" charset="0"/>
              </a:defRPr>
            </a:lvl2pPr>
            <a:lvl3pPr marL="1143000" indent="-228600">
              <a:tabLst>
                <a:tab pos="5541963" algn="r"/>
              </a:tabLst>
              <a:defRPr sz="2400">
                <a:solidFill>
                  <a:schemeClr val="tx1"/>
                </a:solidFill>
                <a:latin typeface="Comic Sans MS" panose="030F0702030302020204" pitchFamily="66" charset="0"/>
              </a:defRPr>
            </a:lvl3pPr>
            <a:lvl4pPr marL="1600200" indent="-228600">
              <a:tabLst>
                <a:tab pos="5541963" algn="r"/>
              </a:tabLst>
              <a:defRPr sz="2400">
                <a:solidFill>
                  <a:schemeClr val="tx1"/>
                </a:solidFill>
                <a:latin typeface="Comic Sans MS" panose="030F0702030302020204" pitchFamily="66" charset="0"/>
              </a:defRPr>
            </a:lvl4pPr>
            <a:lvl5pPr marL="2057400" indent="-228600">
              <a:tabLst>
                <a:tab pos="5541963"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Delivery equipment (new)                  	22,000</a:t>
            </a:r>
          </a:p>
        </p:txBody>
      </p:sp>
      <p:sp>
        <p:nvSpPr>
          <p:cNvPr id="934923" name="Text Box 11"/>
          <p:cNvSpPr txBox="1">
            <a:spLocks noChangeArrowheads="1"/>
          </p:cNvSpPr>
          <p:nvPr/>
        </p:nvSpPr>
        <p:spPr bwMode="auto">
          <a:xfrm>
            <a:off x="2743200" y="43592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indent="-460375">
              <a:tabLst>
                <a:tab pos="5543550" algn="r"/>
                <a:tab pos="6969125" algn="r"/>
              </a:tabLst>
              <a:defRPr sz="2400">
                <a:solidFill>
                  <a:schemeClr val="tx1"/>
                </a:solidFill>
                <a:latin typeface="Comic Sans MS" panose="030F0702030302020204" pitchFamily="66" charset="0"/>
              </a:defRPr>
            </a:lvl1pPr>
            <a:lvl2pPr marL="742950" indent="-285750">
              <a:tabLst>
                <a:tab pos="5543550" algn="r"/>
                <a:tab pos="6969125" algn="r"/>
              </a:tabLst>
              <a:defRPr sz="2400">
                <a:solidFill>
                  <a:schemeClr val="tx1"/>
                </a:solidFill>
                <a:latin typeface="Comic Sans MS" panose="030F0702030302020204" pitchFamily="66" charset="0"/>
              </a:defRPr>
            </a:lvl2pPr>
            <a:lvl3pPr marL="1143000" indent="-228600">
              <a:tabLst>
                <a:tab pos="5543550" algn="r"/>
                <a:tab pos="6969125" algn="r"/>
              </a:tabLst>
              <a:defRPr sz="2400">
                <a:solidFill>
                  <a:schemeClr val="tx1"/>
                </a:solidFill>
                <a:latin typeface="Comic Sans MS" panose="030F0702030302020204" pitchFamily="66" charset="0"/>
              </a:defRPr>
            </a:lvl3pPr>
            <a:lvl4pPr marL="1600200" indent="-228600">
              <a:tabLst>
                <a:tab pos="5543550" algn="r"/>
                <a:tab pos="6969125" algn="r"/>
              </a:tabLst>
              <a:defRPr sz="2400">
                <a:solidFill>
                  <a:schemeClr val="tx1"/>
                </a:solidFill>
                <a:latin typeface="Comic Sans MS" panose="030F0702030302020204" pitchFamily="66" charset="0"/>
              </a:defRPr>
            </a:lvl4pPr>
            <a:lvl5pPr marL="2057400" indent="-228600">
              <a:tabLst>
                <a:tab pos="5543550"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3550"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Accumulated depreciation   	28,000</a:t>
            </a:r>
          </a:p>
        </p:txBody>
      </p:sp>
      <p:sp>
        <p:nvSpPr>
          <p:cNvPr id="934924" name="Text Box 12"/>
          <p:cNvSpPr txBox="1">
            <a:spLocks noChangeArrowheads="1"/>
          </p:cNvSpPr>
          <p:nvPr/>
        </p:nvSpPr>
        <p:spPr bwMode="auto">
          <a:xfrm>
            <a:off x="2743200" y="48164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57200" indent="-457200">
              <a:tabLst>
                <a:tab pos="6972300" algn="r"/>
              </a:tabLst>
              <a:defRPr sz="2400">
                <a:solidFill>
                  <a:schemeClr val="tx1"/>
                </a:solidFill>
                <a:latin typeface="Comic Sans MS" panose="030F0702030302020204" pitchFamily="66" charset="0"/>
              </a:defRPr>
            </a:lvl1pPr>
            <a:lvl2pPr marL="742950" indent="-285750">
              <a:tabLst>
                <a:tab pos="6972300" algn="r"/>
              </a:tabLst>
              <a:defRPr sz="2400">
                <a:solidFill>
                  <a:schemeClr val="tx1"/>
                </a:solidFill>
                <a:latin typeface="Comic Sans MS" panose="030F0702030302020204" pitchFamily="66" charset="0"/>
              </a:defRPr>
            </a:lvl2pPr>
            <a:lvl3pPr marL="1143000" indent="-228600">
              <a:tabLst>
                <a:tab pos="6972300" algn="r"/>
              </a:tabLst>
              <a:defRPr sz="2400">
                <a:solidFill>
                  <a:schemeClr val="tx1"/>
                </a:solidFill>
                <a:latin typeface="Comic Sans MS" panose="030F0702030302020204" pitchFamily="66" charset="0"/>
              </a:defRPr>
            </a:lvl3pPr>
            <a:lvl4pPr marL="1600200" indent="-228600">
              <a:tabLst>
                <a:tab pos="6972300" algn="r"/>
              </a:tabLst>
              <a:defRPr sz="2400">
                <a:solidFill>
                  <a:schemeClr val="tx1"/>
                </a:solidFill>
                <a:latin typeface="Comic Sans MS" panose="030F0702030302020204" pitchFamily="66" charset="0"/>
              </a:defRPr>
            </a:lvl4pPr>
            <a:lvl5pPr marL="2057400" indent="-228600">
              <a:tabLst>
                <a:tab pos="6972300"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6972300"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6972300"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6972300"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6972300"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	Delivery equipment (used)  	40,000</a:t>
            </a:r>
          </a:p>
        </p:txBody>
      </p:sp>
      <p:sp>
        <p:nvSpPr>
          <p:cNvPr id="934925" name="Text Box 13"/>
          <p:cNvSpPr txBox="1">
            <a:spLocks noChangeArrowheads="1"/>
          </p:cNvSpPr>
          <p:nvPr/>
        </p:nvSpPr>
        <p:spPr bwMode="auto">
          <a:xfrm>
            <a:off x="2743200" y="52736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Gain on disposal		7,000</a:t>
            </a:r>
          </a:p>
        </p:txBody>
      </p:sp>
      <p:sp>
        <p:nvSpPr>
          <p:cNvPr id="934926" name="Text Box 14"/>
          <p:cNvSpPr txBox="1">
            <a:spLocks noChangeArrowheads="1"/>
          </p:cNvSpPr>
          <p:nvPr/>
        </p:nvSpPr>
        <p:spPr bwMode="auto">
          <a:xfrm>
            <a:off x="2743200" y="5730875"/>
            <a:ext cx="72390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100" b="1">
                <a:latin typeface="Arial" panose="020B0604020202020204" pitchFamily="34" charset="0"/>
              </a:rPr>
              <a:t>Cash                              		3,000</a:t>
            </a:r>
          </a:p>
        </p:txBody>
      </p:sp>
    </p:spTree>
    <p:extLst>
      <p:ext uri="{BB962C8B-B14F-4D97-AF65-F5344CB8AC3E}">
        <p14:creationId xmlns:p14="http://schemas.microsoft.com/office/powerpoint/2010/main" val="35744770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34922"/>
                                        </p:tgtEl>
                                        <p:attrNameLst>
                                          <p:attrName>style.visibility</p:attrName>
                                        </p:attrNameLst>
                                      </p:cBhvr>
                                      <p:to>
                                        <p:strVal val="visible"/>
                                      </p:to>
                                    </p:set>
                                    <p:animEffect transition="in" filter="wipe(left)">
                                      <p:cBhvr>
                                        <p:cTn id="7" dur="500"/>
                                        <p:tgtEl>
                                          <p:spTgt spid="9349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34923"/>
                                        </p:tgtEl>
                                        <p:attrNameLst>
                                          <p:attrName>style.visibility</p:attrName>
                                        </p:attrNameLst>
                                      </p:cBhvr>
                                      <p:to>
                                        <p:strVal val="visible"/>
                                      </p:to>
                                    </p:set>
                                    <p:animEffect transition="in" filter="wipe(left)">
                                      <p:cBhvr>
                                        <p:cTn id="12" dur="500"/>
                                        <p:tgtEl>
                                          <p:spTgt spid="9349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34924"/>
                                        </p:tgtEl>
                                        <p:attrNameLst>
                                          <p:attrName>style.visibility</p:attrName>
                                        </p:attrNameLst>
                                      </p:cBhvr>
                                      <p:to>
                                        <p:strVal val="visible"/>
                                      </p:to>
                                    </p:set>
                                    <p:animEffect transition="in" filter="wipe(left)">
                                      <p:cBhvr>
                                        <p:cTn id="17" dur="500"/>
                                        <p:tgtEl>
                                          <p:spTgt spid="9349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34925"/>
                                        </p:tgtEl>
                                        <p:attrNameLst>
                                          <p:attrName>style.visibility</p:attrName>
                                        </p:attrNameLst>
                                      </p:cBhvr>
                                      <p:to>
                                        <p:strVal val="visible"/>
                                      </p:to>
                                    </p:set>
                                    <p:animEffect transition="in" filter="wipe(left)">
                                      <p:cBhvr>
                                        <p:cTn id="22" dur="500"/>
                                        <p:tgtEl>
                                          <p:spTgt spid="9349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34926"/>
                                        </p:tgtEl>
                                        <p:attrNameLst>
                                          <p:attrName>style.visibility</p:attrName>
                                        </p:attrNameLst>
                                      </p:cBhvr>
                                      <p:to>
                                        <p:strVal val="visible"/>
                                      </p:to>
                                    </p:set>
                                    <p:animEffect transition="in" filter="wipe(left)">
                                      <p:cBhvr>
                                        <p:cTn id="27" dur="500"/>
                                        <p:tgtEl>
                                          <p:spTgt spid="9349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4922" grpId="0" autoUpdateAnimBg="0"/>
      <p:bldP spid="934923" grpId="0" autoUpdateAnimBg="0"/>
      <p:bldP spid="934924" grpId="0" autoUpdateAnimBg="0"/>
      <p:bldP spid="934925" grpId="0" autoUpdateAnimBg="0"/>
      <p:bldP spid="93492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2362200" y="2133600"/>
            <a:ext cx="8001000" cy="350520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marL="457200" indent="-457200">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20000"/>
              </a:lnSpc>
              <a:spcBef>
                <a:spcPct val="40000"/>
              </a:spcBef>
            </a:pPr>
            <a:r>
              <a:rPr lang="en-US">
                <a:latin typeface="Arial" panose="020B0604020202020204" pitchFamily="34" charset="0"/>
              </a:rPr>
              <a:t>In exchanges of assets in which the exchange has commercial substance:</a:t>
            </a:r>
          </a:p>
          <a:p>
            <a:pPr algn="l">
              <a:lnSpc>
                <a:spcPct val="120000"/>
              </a:lnSpc>
              <a:spcBef>
                <a:spcPct val="40000"/>
              </a:spcBef>
            </a:pPr>
            <a:r>
              <a:rPr lang="en-US">
                <a:latin typeface="Arial" panose="020B0604020202020204" pitchFamily="34" charset="0"/>
              </a:rPr>
              <a:t>a.   neither gains nor losses are recognized immediately.</a:t>
            </a:r>
          </a:p>
          <a:p>
            <a:pPr algn="l">
              <a:lnSpc>
                <a:spcPct val="120000"/>
              </a:lnSpc>
              <a:spcBef>
                <a:spcPct val="40000"/>
              </a:spcBef>
            </a:pPr>
            <a:r>
              <a:rPr lang="en-US">
                <a:latin typeface="Arial" panose="020B0604020202020204" pitchFamily="34" charset="0"/>
              </a:rPr>
              <a:t>b.   gains, but not losses, are recognized immediately.</a:t>
            </a:r>
          </a:p>
          <a:p>
            <a:pPr algn="l">
              <a:lnSpc>
                <a:spcPct val="120000"/>
              </a:lnSpc>
              <a:spcBef>
                <a:spcPct val="40000"/>
              </a:spcBef>
            </a:pPr>
            <a:r>
              <a:rPr lang="en-US">
                <a:latin typeface="Arial" panose="020B0604020202020204" pitchFamily="34" charset="0"/>
              </a:rPr>
              <a:t>c.   losses, but not gains, are recognized immediately.</a:t>
            </a:r>
          </a:p>
          <a:p>
            <a:pPr algn="l">
              <a:lnSpc>
                <a:spcPct val="120000"/>
              </a:lnSpc>
              <a:spcBef>
                <a:spcPct val="40000"/>
              </a:spcBef>
            </a:pPr>
            <a:r>
              <a:rPr lang="en-US">
                <a:latin typeface="Arial" panose="020B0604020202020204" pitchFamily="34" charset="0"/>
              </a:rPr>
              <a:t>d.   both gains and losses are recognized immediately.</a:t>
            </a:r>
          </a:p>
        </p:txBody>
      </p:sp>
      <p:sp>
        <p:nvSpPr>
          <p:cNvPr id="663555" name="Oval 3"/>
          <p:cNvSpPr>
            <a:spLocks noChangeArrowheads="1"/>
          </p:cNvSpPr>
          <p:nvPr/>
        </p:nvSpPr>
        <p:spPr bwMode="auto">
          <a:xfrm>
            <a:off x="2438400" y="4953000"/>
            <a:ext cx="457200" cy="457200"/>
          </a:xfrm>
          <a:prstGeom prst="ellipse">
            <a:avLst/>
          </a:prstGeom>
          <a:noFill/>
          <a:ln w="57150" cap="sq">
            <a:solidFill>
              <a:srgbClr val="8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endParaRPr lang="id-ID">
              <a:latin typeface="Arial" panose="020B0604020202020204" pitchFamily="34" charset="0"/>
            </a:endParaRPr>
          </a:p>
        </p:txBody>
      </p:sp>
      <p:sp>
        <p:nvSpPr>
          <p:cNvPr id="75780" name="Rectangle 4"/>
          <p:cNvSpPr>
            <a:spLocks noChangeArrowheads="1"/>
          </p:cNvSpPr>
          <p:nvPr/>
        </p:nvSpPr>
        <p:spPr bwMode="auto">
          <a:xfrm>
            <a:off x="2057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82562" tIns="46038" rIns="182562" bIns="46038"/>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90000"/>
              </a:lnSpc>
              <a:spcBef>
                <a:spcPct val="20000"/>
              </a:spcBef>
              <a:buClr>
                <a:schemeClr val="tx1"/>
              </a:buClr>
              <a:buFont typeface="Wingdings" panose="05000000000000000000" pitchFamily="2" charset="2"/>
              <a:buNone/>
            </a:pPr>
            <a:r>
              <a:rPr lang="en-US" sz="3000" b="1">
                <a:solidFill>
                  <a:srgbClr val="800000"/>
                </a:solidFill>
                <a:latin typeface="Arial" panose="020B0604020202020204" pitchFamily="34" charset="0"/>
              </a:rPr>
              <a:t>Review Question</a:t>
            </a:r>
          </a:p>
        </p:txBody>
      </p:sp>
      <p:sp>
        <p:nvSpPr>
          <p:cNvPr id="1088519" name="Text Box 7"/>
          <p:cNvSpPr txBox="1">
            <a:spLocks noChangeArrowheads="1"/>
          </p:cNvSpPr>
          <p:nvPr/>
        </p:nvSpPr>
        <p:spPr bwMode="auto">
          <a:xfrm>
            <a:off x="3581400" y="6369050"/>
            <a:ext cx="70866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10  Explain how to account for the exchange of plant assets.</a:t>
            </a:r>
          </a:p>
        </p:txBody>
      </p:sp>
      <p:sp>
        <p:nvSpPr>
          <p:cNvPr id="1088520" name="Rectangle 8"/>
          <p:cNvSpPr>
            <a:spLocks noChangeArrowheads="1"/>
          </p:cNvSpPr>
          <p:nvPr/>
        </p:nvSpPr>
        <p:spPr bwMode="auto">
          <a:xfrm>
            <a:off x="1981200" y="457200"/>
            <a:ext cx="8229600" cy="560388"/>
          </a:xfrm>
          <a:prstGeom prst="rect">
            <a:avLst/>
          </a:prstGeom>
          <a:solidFill>
            <a:srgbClr val="990000"/>
          </a:solidFill>
          <a:ln w="12700" algn="ctr">
            <a:solidFill>
              <a:schemeClr val="tx1"/>
            </a:solidFill>
            <a:miter lim="800000"/>
            <a:headEnd/>
            <a:tailEnd/>
          </a:ln>
          <a:effectLst>
            <a:outerShdw dist="107763" dir="2700000" algn="ctr" rotWithShape="0">
              <a:schemeClr val="bg2"/>
            </a:outerShdw>
          </a:effectLst>
        </p:spPr>
        <p:txBody>
          <a:bodyPr lIns="90488" tIns="44450" rIns="90488" bIns="44450"/>
          <a:lstStyle/>
          <a:p>
            <a:pPr marL="52388">
              <a:defRPr/>
            </a:pPr>
            <a:r>
              <a:rPr lang="en-US" sz="3000" b="1" i="1">
                <a:solidFill>
                  <a:schemeClr val="bg1"/>
                </a:solidFill>
                <a:effectLst>
                  <a:outerShdw blurRad="38100" dist="38100" dir="2700000" algn="tl">
                    <a:srgbClr val="000000"/>
                  </a:outerShdw>
                </a:effectLst>
                <a:latin typeface="Arial" charset="0"/>
              </a:rPr>
              <a:t>Exchange of Plant Assets</a:t>
            </a:r>
          </a:p>
        </p:txBody>
      </p:sp>
    </p:spTree>
    <p:extLst>
      <p:ext uri="{BB962C8B-B14F-4D97-AF65-F5344CB8AC3E}">
        <p14:creationId xmlns:p14="http://schemas.microsoft.com/office/powerpoint/2010/main" val="23993550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3555"/>
                                        </p:tgtEl>
                                        <p:attrNameLst>
                                          <p:attrName>style.visibility</p:attrName>
                                        </p:attrNameLst>
                                      </p:cBhvr>
                                      <p:to>
                                        <p:strVal val="visible"/>
                                      </p:to>
                                    </p:set>
                                    <p:animEffect transition="in" filter="wipe(left)">
                                      <p:cBhvr>
                                        <p:cTn id="7" dur="500"/>
                                        <p:tgtEl>
                                          <p:spTgt spid="663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3555"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2362200" y="1447801"/>
            <a:ext cx="777240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30000"/>
              </a:lnSpc>
            </a:pPr>
            <a:r>
              <a:rPr lang="en-US" altLang="en-US" sz="2000">
                <a:latin typeface="Arial" panose="020B0604020202020204" pitchFamily="34" charset="0"/>
              </a:rPr>
              <a:t>“Copyright © 2011 John Wiley &amp; Sons, Inc. All rights reserved. Reproduction or translation of this work beyond that permitted in Section 117 of the 1976 United States Copyright Act without the express written permission of the copyright owner is unlawful. Request for further information should be addressed to the Permissions Department, John Wiley &amp; Sons, Inc. The purchaser may make back-up copies for his/her own use only and not for distribution or resale. The Publisher assumes no responsibility for errors, omissions, or damages, caused by the use of these programs or from the use of the information contained herein.”</a:t>
            </a:r>
          </a:p>
        </p:txBody>
      </p:sp>
      <p:sp>
        <p:nvSpPr>
          <p:cNvPr id="1039363" name="Rectangle 3"/>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Copyright</a:t>
            </a:r>
          </a:p>
        </p:txBody>
      </p:sp>
    </p:spTree>
    <p:extLst>
      <p:ext uri="{BB962C8B-B14F-4D97-AF65-F5344CB8AC3E}">
        <p14:creationId xmlns:p14="http://schemas.microsoft.com/office/powerpoint/2010/main" val="652418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2438400" y="4394200"/>
            <a:ext cx="78486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57200" indent="-457200">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20000"/>
              </a:lnSpc>
              <a:spcBef>
                <a:spcPct val="35000"/>
              </a:spcBef>
              <a:buSzPct val="80000"/>
              <a:buFontTx/>
              <a:buBlip>
                <a:blip r:embed="rId3"/>
              </a:buBlip>
            </a:pPr>
            <a:r>
              <a:rPr lang="en-US" sz="2100" b="1">
                <a:latin typeface="Arial" panose="020B0604020202020204" pitchFamily="34" charset="0"/>
              </a:rPr>
              <a:t>Depletion</a:t>
            </a:r>
            <a:r>
              <a:rPr lang="en-US" sz="2100" i="1">
                <a:latin typeface="Arial" panose="020B0604020202020204" pitchFamily="34" charset="0"/>
              </a:rPr>
              <a:t> </a:t>
            </a:r>
            <a:r>
              <a:rPr lang="en-US" sz="2100">
                <a:latin typeface="Arial" panose="020B0604020202020204" pitchFamily="34" charset="0"/>
              </a:rPr>
              <a:t>is to natural resources as </a:t>
            </a:r>
            <a:r>
              <a:rPr lang="en-US" sz="2100" b="1">
                <a:latin typeface="Arial" panose="020B0604020202020204" pitchFamily="34" charset="0"/>
              </a:rPr>
              <a:t>depreciation</a:t>
            </a:r>
            <a:r>
              <a:rPr lang="en-US" sz="2100" i="1">
                <a:latin typeface="Arial" panose="020B0604020202020204" pitchFamily="34" charset="0"/>
              </a:rPr>
              <a:t> </a:t>
            </a:r>
            <a:r>
              <a:rPr lang="en-US" sz="2100">
                <a:latin typeface="Arial" panose="020B0604020202020204" pitchFamily="34" charset="0"/>
              </a:rPr>
              <a:t>is to plant assets. </a:t>
            </a:r>
          </a:p>
          <a:p>
            <a:pPr algn="l">
              <a:lnSpc>
                <a:spcPct val="120000"/>
              </a:lnSpc>
              <a:spcBef>
                <a:spcPct val="35000"/>
              </a:spcBef>
              <a:buSzPct val="80000"/>
              <a:buFontTx/>
              <a:buBlip>
                <a:blip r:embed="rId3"/>
              </a:buBlip>
            </a:pPr>
            <a:r>
              <a:rPr lang="en-US" sz="2100">
                <a:latin typeface="Arial" panose="020B0604020202020204" pitchFamily="34" charset="0"/>
              </a:rPr>
              <a:t>Companies generally use units-of-activity method. </a:t>
            </a:r>
          </a:p>
          <a:p>
            <a:pPr algn="l">
              <a:lnSpc>
                <a:spcPct val="120000"/>
              </a:lnSpc>
              <a:spcBef>
                <a:spcPct val="35000"/>
              </a:spcBef>
              <a:buSzPct val="80000"/>
              <a:buFontTx/>
              <a:buBlip>
                <a:blip r:embed="rId3"/>
              </a:buBlip>
            </a:pPr>
            <a:r>
              <a:rPr lang="en-US" sz="2100">
                <a:latin typeface="Arial" panose="020B0604020202020204" pitchFamily="34" charset="0"/>
              </a:rPr>
              <a:t>Depletion generally is a function of the </a:t>
            </a:r>
            <a:r>
              <a:rPr lang="en-US" sz="2100" b="1">
                <a:latin typeface="Arial" panose="020B0604020202020204" pitchFamily="34" charset="0"/>
              </a:rPr>
              <a:t>units extracted</a:t>
            </a:r>
            <a:r>
              <a:rPr lang="en-US" sz="2100">
                <a:latin typeface="Arial" panose="020B0604020202020204" pitchFamily="34" charset="0"/>
              </a:rPr>
              <a:t>.</a:t>
            </a:r>
          </a:p>
        </p:txBody>
      </p:sp>
      <p:sp>
        <p:nvSpPr>
          <p:cNvPr id="52227" name="Text Box 3"/>
          <p:cNvSpPr txBox="1">
            <a:spLocks noChangeArrowheads="1"/>
          </p:cNvSpPr>
          <p:nvPr/>
        </p:nvSpPr>
        <p:spPr bwMode="auto">
          <a:xfrm>
            <a:off x="2209800" y="1295401"/>
            <a:ext cx="8305800" cy="300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r>
              <a:rPr lang="en-US" sz="2300" b="1">
                <a:solidFill>
                  <a:srgbClr val="000000"/>
                </a:solidFill>
                <a:latin typeface="Arial" panose="020B0604020202020204" pitchFamily="34" charset="0"/>
              </a:rPr>
              <a:t>IFRS</a:t>
            </a:r>
            <a:r>
              <a:rPr lang="en-US" sz="2300">
                <a:solidFill>
                  <a:srgbClr val="000000"/>
                </a:solidFill>
                <a:latin typeface="Arial" panose="020B0604020202020204" pitchFamily="34" charset="0"/>
              </a:rPr>
              <a:t> defines extractive industries as those businesses involved in finding and removing natural resources located in or near the earth’s crust.</a:t>
            </a:r>
          </a:p>
          <a:p>
            <a:pPr algn="l">
              <a:lnSpc>
                <a:spcPct val="110000"/>
              </a:lnSpc>
              <a:spcBef>
                <a:spcPct val="35000"/>
              </a:spcBef>
              <a:spcAft>
                <a:spcPct val="20000"/>
              </a:spcAft>
              <a:buSzPct val="80000"/>
            </a:pPr>
            <a:r>
              <a:rPr lang="en-US" sz="2300" b="1">
                <a:solidFill>
                  <a:srgbClr val="800000"/>
                </a:solidFill>
                <a:latin typeface="Arial" panose="020B0604020202020204" pitchFamily="34" charset="0"/>
              </a:rPr>
              <a:t>Cost </a:t>
            </a:r>
            <a:r>
              <a:rPr lang="en-US" sz="2300" b="1">
                <a:latin typeface="Arial" panose="020B0604020202020204" pitchFamily="34" charset="0"/>
              </a:rPr>
              <a:t>- </a:t>
            </a:r>
            <a:r>
              <a:rPr lang="en-US" sz="2300">
                <a:solidFill>
                  <a:srgbClr val="000000"/>
                </a:solidFill>
                <a:latin typeface="Arial" panose="020B0604020202020204" pitchFamily="34" charset="0"/>
              </a:rPr>
              <a:t>price needed to acquire the resource </a:t>
            </a:r>
            <a:r>
              <a:rPr lang="en-US" sz="2300" b="1">
                <a:solidFill>
                  <a:srgbClr val="000000"/>
                </a:solidFill>
                <a:latin typeface="Arial" panose="020B0604020202020204" pitchFamily="34" charset="0"/>
              </a:rPr>
              <a:t>and </a:t>
            </a:r>
            <a:r>
              <a:rPr lang="en-US" sz="2300">
                <a:solidFill>
                  <a:srgbClr val="000000"/>
                </a:solidFill>
                <a:latin typeface="Arial" panose="020B0604020202020204" pitchFamily="34" charset="0"/>
              </a:rPr>
              <a:t>prepare it for its intended use.</a:t>
            </a:r>
          </a:p>
          <a:p>
            <a:pPr algn="l">
              <a:lnSpc>
                <a:spcPct val="110000"/>
              </a:lnSpc>
              <a:spcBef>
                <a:spcPct val="35000"/>
              </a:spcBef>
              <a:spcAft>
                <a:spcPct val="20000"/>
              </a:spcAft>
              <a:buSzPct val="80000"/>
            </a:pPr>
            <a:r>
              <a:rPr lang="en-US" sz="2300" b="1">
                <a:solidFill>
                  <a:srgbClr val="800000"/>
                </a:solidFill>
                <a:latin typeface="Arial" panose="020B0604020202020204" pitchFamily="34" charset="0"/>
              </a:rPr>
              <a:t>Depletion</a:t>
            </a:r>
            <a:r>
              <a:rPr lang="en-US" sz="2300">
                <a:solidFill>
                  <a:srgbClr val="000000"/>
                </a:solidFill>
                <a:latin typeface="Arial" panose="020B0604020202020204" pitchFamily="34" charset="0"/>
              </a:rPr>
              <a:t> - allocation of the cost to expense in a rational and systematic manner over the resource’s useful life.</a:t>
            </a:r>
          </a:p>
        </p:txBody>
      </p:sp>
      <p:sp>
        <p:nvSpPr>
          <p:cNvPr id="884740" name="Rectangle 4"/>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z="2600">
                <a:solidFill>
                  <a:schemeClr val="bg1"/>
                </a:solidFill>
                <a:effectLst>
                  <a:outerShdw blurRad="38100" dist="38100" dir="2700000" algn="tl">
                    <a:srgbClr val="000000"/>
                  </a:outerShdw>
                </a:effectLst>
                <a:latin typeface="Arial" charset="0"/>
              </a:rPr>
              <a:t>Section 2</a:t>
            </a:r>
            <a:r>
              <a:rPr lang="en-US" smtClean="0">
                <a:solidFill>
                  <a:schemeClr val="bg1"/>
                </a:solidFill>
                <a:effectLst>
                  <a:outerShdw blurRad="38100" dist="38100" dir="2700000" algn="tl">
                    <a:srgbClr val="000000"/>
                  </a:outerShdw>
                </a:effectLst>
                <a:latin typeface="Arial" charset="0"/>
              </a:rPr>
              <a:t> – Natural Resources</a:t>
            </a:r>
          </a:p>
        </p:txBody>
      </p:sp>
      <p:sp>
        <p:nvSpPr>
          <p:cNvPr id="884743" name="Text Box 7"/>
          <p:cNvSpPr txBox="1">
            <a:spLocks noChangeArrowheads="1"/>
          </p:cNvSpPr>
          <p:nvPr/>
        </p:nvSpPr>
        <p:spPr bwMode="auto">
          <a:xfrm>
            <a:off x="3276600" y="6369050"/>
            <a:ext cx="72390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7  Compute periodic depletion of extractable natural resources.</a:t>
            </a:r>
          </a:p>
        </p:txBody>
      </p:sp>
    </p:spTree>
    <p:extLst>
      <p:ext uri="{BB962C8B-B14F-4D97-AF65-F5344CB8AC3E}">
        <p14:creationId xmlns:p14="http://schemas.microsoft.com/office/powerpoint/2010/main" val="38430803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2057400" y="1317626"/>
            <a:ext cx="8229600" cy="16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Illustration:</a:t>
            </a:r>
            <a:r>
              <a:rPr lang="en-US" sz="2200">
                <a:latin typeface="Arial" panose="020B0604020202020204" pitchFamily="34" charset="0"/>
              </a:rPr>
              <a:t>  Assume that Lane Coal Company invests $5 million in a mine estimated to have 10 million tons of coal and no salvage value. In the first year, Lane extracts and sells 800,000 tons of coal. Lane computes the depletion expense as follows:</a:t>
            </a:r>
            <a:endParaRPr lang="en-US" sz="2000">
              <a:latin typeface="Arial" panose="020B0604020202020204" pitchFamily="34" charset="0"/>
            </a:endParaRPr>
          </a:p>
        </p:txBody>
      </p:sp>
      <p:sp>
        <p:nvSpPr>
          <p:cNvPr id="886790" name="Rectangle 6"/>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z="2600">
                <a:solidFill>
                  <a:schemeClr val="bg1"/>
                </a:solidFill>
                <a:effectLst>
                  <a:outerShdw blurRad="38100" dist="38100" dir="2700000" algn="tl">
                    <a:srgbClr val="000000"/>
                  </a:outerShdw>
                </a:effectLst>
                <a:latin typeface="Arial" charset="0"/>
              </a:rPr>
              <a:t>Section 2</a:t>
            </a:r>
            <a:r>
              <a:rPr lang="en-US" smtClean="0">
                <a:solidFill>
                  <a:schemeClr val="bg1"/>
                </a:solidFill>
                <a:effectLst>
                  <a:outerShdw blurRad="38100" dist="38100" dir="2700000" algn="tl">
                    <a:srgbClr val="000000"/>
                  </a:outerShdw>
                </a:effectLst>
                <a:latin typeface="Arial" charset="0"/>
              </a:rPr>
              <a:t> – Natural Resources</a:t>
            </a:r>
          </a:p>
        </p:txBody>
      </p:sp>
      <p:sp>
        <p:nvSpPr>
          <p:cNvPr id="53252" name="Rectangle 8"/>
          <p:cNvSpPr>
            <a:spLocks noChangeArrowheads="1"/>
          </p:cNvSpPr>
          <p:nvPr/>
        </p:nvSpPr>
        <p:spPr bwMode="auto">
          <a:xfrm>
            <a:off x="2286000" y="3200401"/>
            <a:ext cx="7848600"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342900" indent="-342900">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spcBef>
                <a:spcPct val="50000"/>
              </a:spcBef>
            </a:pPr>
            <a:r>
              <a:rPr lang="en-US" sz="2200">
                <a:latin typeface="Arial" panose="020B0604020202020204" pitchFamily="34" charset="0"/>
              </a:rPr>
              <a:t>	$5,000,000 ÷ 10,000,000 = $.50 depletion cost per ton</a:t>
            </a:r>
          </a:p>
          <a:p>
            <a:pPr algn="l">
              <a:spcBef>
                <a:spcPct val="50000"/>
              </a:spcBef>
            </a:pPr>
            <a:r>
              <a:rPr lang="en-US" sz="2200">
                <a:latin typeface="Arial" panose="020B0604020202020204" pitchFamily="34" charset="0"/>
              </a:rPr>
              <a:t>	$.50 x 800,000 = $400,000 depletion expense</a:t>
            </a:r>
          </a:p>
        </p:txBody>
      </p:sp>
      <p:sp>
        <p:nvSpPr>
          <p:cNvPr id="954370" name="Text Box 2"/>
          <p:cNvSpPr txBox="1">
            <a:spLocks noChangeArrowheads="1"/>
          </p:cNvSpPr>
          <p:nvPr/>
        </p:nvSpPr>
        <p:spPr bwMode="auto">
          <a:xfrm>
            <a:off x="2743200" y="4992689"/>
            <a:ext cx="7239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tabLst>
                <a:tab pos="5541963" algn="r"/>
              </a:tabLst>
              <a:defRPr sz="2400">
                <a:solidFill>
                  <a:schemeClr val="tx1"/>
                </a:solidFill>
                <a:latin typeface="Comic Sans MS" panose="030F0702030302020204" pitchFamily="66" charset="0"/>
              </a:defRPr>
            </a:lvl1pPr>
            <a:lvl2pPr marL="742950" indent="-285750">
              <a:tabLst>
                <a:tab pos="5541963" algn="r"/>
              </a:tabLst>
              <a:defRPr sz="2400">
                <a:solidFill>
                  <a:schemeClr val="tx1"/>
                </a:solidFill>
                <a:latin typeface="Comic Sans MS" panose="030F0702030302020204" pitchFamily="66" charset="0"/>
              </a:defRPr>
            </a:lvl2pPr>
            <a:lvl3pPr marL="1143000" indent="-228600">
              <a:tabLst>
                <a:tab pos="5541963" algn="r"/>
              </a:tabLst>
              <a:defRPr sz="2400">
                <a:solidFill>
                  <a:schemeClr val="tx1"/>
                </a:solidFill>
                <a:latin typeface="Comic Sans MS" panose="030F0702030302020204" pitchFamily="66" charset="0"/>
              </a:defRPr>
            </a:lvl3pPr>
            <a:lvl4pPr marL="1600200" indent="-228600">
              <a:tabLst>
                <a:tab pos="5541963" algn="r"/>
              </a:tabLst>
              <a:defRPr sz="2400">
                <a:solidFill>
                  <a:schemeClr val="tx1"/>
                </a:solidFill>
                <a:latin typeface="Comic Sans MS" panose="030F0702030302020204" pitchFamily="66" charset="0"/>
              </a:defRPr>
            </a:lvl4pPr>
            <a:lvl5pPr marL="2057400" indent="-228600">
              <a:tabLst>
                <a:tab pos="5541963"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9pPr>
          </a:lstStyle>
          <a:p>
            <a:pPr algn="l">
              <a:spcBef>
                <a:spcPct val="50000"/>
              </a:spcBef>
            </a:pPr>
            <a:r>
              <a:rPr lang="en-US" sz="2200">
                <a:latin typeface="Arial" panose="020B0604020202020204" pitchFamily="34" charset="0"/>
                <a:cs typeface="Arial" panose="020B0604020202020204" pitchFamily="34" charset="0"/>
              </a:rPr>
              <a:t>Depletion expense	400,000</a:t>
            </a:r>
          </a:p>
        </p:txBody>
      </p:sp>
      <p:sp>
        <p:nvSpPr>
          <p:cNvPr id="954371" name="Text Box 3"/>
          <p:cNvSpPr txBox="1">
            <a:spLocks noChangeArrowheads="1"/>
          </p:cNvSpPr>
          <p:nvPr/>
        </p:nvSpPr>
        <p:spPr bwMode="auto">
          <a:xfrm>
            <a:off x="2743200" y="5516564"/>
            <a:ext cx="7239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200">
                <a:latin typeface="Arial" panose="020B0604020202020204" pitchFamily="34" charset="0"/>
              </a:rPr>
              <a:t>Accumulated depletion </a:t>
            </a:r>
            <a:r>
              <a:rPr lang="en-US" sz="2200">
                <a:latin typeface="Arial" panose="020B0604020202020204" pitchFamily="34" charset="0"/>
                <a:cs typeface="Arial" panose="020B0604020202020204" pitchFamily="34" charset="0"/>
              </a:rPr>
              <a:t>		400,000</a:t>
            </a:r>
          </a:p>
        </p:txBody>
      </p:sp>
      <p:sp>
        <p:nvSpPr>
          <p:cNvPr id="53255" name="Text Box 4"/>
          <p:cNvSpPr txBox="1">
            <a:spLocks noChangeArrowheads="1"/>
          </p:cNvSpPr>
          <p:nvPr/>
        </p:nvSpPr>
        <p:spPr bwMode="auto">
          <a:xfrm>
            <a:off x="2057400" y="4419600"/>
            <a:ext cx="22098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pPr>
            <a:r>
              <a:rPr lang="en-US" sz="2200" b="1">
                <a:solidFill>
                  <a:srgbClr val="800000"/>
                </a:solidFill>
                <a:latin typeface="Arial" panose="020B0604020202020204" pitchFamily="34" charset="0"/>
              </a:rPr>
              <a:t>Journal entry:</a:t>
            </a:r>
            <a:endParaRPr lang="en-US" sz="2000">
              <a:latin typeface="Arial" panose="020B0604020202020204" pitchFamily="34" charset="0"/>
            </a:endParaRPr>
          </a:p>
        </p:txBody>
      </p:sp>
      <p:sp>
        <p:nvSpPr>
          <p:cNvPr id="954373" name="Text Box 5"/>
          <p:cNvSpPr txBox="1">
            <a:spLocks noChangeArrowheads="1"/>
          </p:cNvSpPr>
          <p:nvPr/>
        </p:nvSpPr>
        <p:spPr bwMode="auto">
          <a:xfrm>
            <a:off x="3276600" y="6369050"/>
            <a:ext cx="72390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7  Compute periodic depletion of extractable natural resources.</a:t>
            </a:r>
          </a:p>
        </p:txBody>
      </p:sp>
    </p:spTree>
    <p:extLst>
      <p:ext uri="{BB962C8B-B14F-4D97-AF65-F5344CB8AC3E}">
        <p14:creationId xmlns:p14="http://schemas.microsoft.com/office/powerpoint/2010/main" val="1048965511"/>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54370"/>
                                        </p:tgtEl>
                                        <p:attrNameLst>
                                          <p:attrName>style.visibility</p:attrName>
                                        </p:attrNameLst>
                                      </p:cBhvr>
                                      <p:to>
                                        <p:strVal val="visible"/>
                                      </p:to>
                                    </p:set>
                                    <p:animEffect transition="in" filter="wipe(left)">
                                      <p:cBhvr>
                                        <p:cTn id="7" dur="500"/>
                                        <p:tgtEl>
                                          <p:spTgt spid="954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4371"/>
                                        </p:tgtEl>
                                        <p:attrNameLst>
                                          <p:attrName>style.visibility</p:attrName>
                                        </p:attrNameLst>
                                      </p:cBhvr>
                                      <p:to>
                                        <p:strVal val="visible"/>
                                      </p:to>
                                    </p:set>
                                    <p:animEffect transition="in" filter="wipe(left)">
                                      <p:cBhvr>
                                        <p:cTn id="12" dur="500"/>
                                        <p:tgtEl>
                                          <p:spTgt spid="954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4370" grpId="0" autoUpdateAnimBg="0"/>
      <p:bldP spid="95437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7" name="Rectangle 3"/>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Financial Statement Presentation</a:t>
            </a:r>
          </a:p>
        </p:txBody>
      </p:sp>
      <p:sp>
        <p:nvSpPr>
          <p:cNvPr id="54275" name="Rectangle 10"/>
          <p:cNvSpPr>
            <a:spLocks noChangeArrowheads="1"/>
          </p:cNvSpPr>
          <p:nvPr/>
        </p:nvSpPr>
        <p:spPr bwMode="auto">
          <a:xfrm>
            <a:off x="2057400" y="1692275"/>
            <a:ext cx="426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r>
              <a:rPr lang="en-US" sz="1200" b="1">
                <a:solidFill>
                  <a:srgbClr val="003A74"/>
                </a:solidFill>
                <a:latin typeface="Arial" panose="020B0604020202020204" pitchFamily="34" charset="0"/>
              </a:rPr>
              <a:t>Illustration 9-23</a:t>
            </a:r>
          </a:p>
          <a:p>
            <a:pPr algn="l"/>
            <a:r>
              <a:rPr lang="en-US" sz="1200" b="1">
                <a:latin typeface="Arial" panose="020B0604020202020204" pitchFamily="34" charset="0"/>
              </a:rPr>
              <a:t>Statement presentation of accumulated depletion</a:t>
            </a:r>
          </a:p>
        </p:txBody>
      </p:sp>
      <p:sp>
        <p:nvSpPr>
          <p:cNvPr id="54276" name="Rectangle 11"/>
          <p:cNvSpPr>
            <a:spLocks noChangeArrowheads="1"/>
          </p:cNvSpPr>
          <p:nvPr/>
        </p:nvSpPr>
        <p:spPr bwMode="auto">
          <a:xfrm>
            <a:off x="2133600" y="4419600"/>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r>
              <a:rPr lang="en-US" sz="2200">
                <a:latin typeface="Arial" panose="020B0604020202020204" pitchFamily="34" charset="0"/>
              </a:rPr>
              <a:t>Extracted resources that have not been sold are reported as inventory in the current assets section.</a:t>
            </a:r>
          </a:p>
        </p:txBody>
      </p:sp>
      <p:pic>
        <p:nvPicPr>
          <p:cNvPr id="54277"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2292351"/>
            <a:ext cx="8077200" cy="1624013"/>
          </a:xfrm>
          <a:prstGeom prst="rect">
            <a:avLst/>
          </a:prstGeom>
          <a:noFill/>
          <a:ln w="28575" cap="sq" algn="ctr">
            <a:solidFill>
              <a:srgbClr val="80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pic>
      <p:sp>
        <p:nvSpPr>
          <p:cNvPr id="989197" name="Text Box 13"/>
          <p:cNvSpPr txBox="1">
            <a:spLocks noChangeArrowheads="1"/>
          </p:cNvSpPr>
          <p:nvPr/>
        </p:nvSpPr>
        <p:spPr bwMode="auto">
          <a:xfrm>
            <a:off x="3276600" y="6369050"/>
            <a:ext cx="72390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7  Compute periodic depletion of extractable natural resources.</a:t>
            </a:r>
          </a:p>
        </p:txBody>
      </p:sp>
    </p:spTree>
    <p:extLst>
      <p:ext uri="{BB962C8B-B14F-4D97-AF65-F5344CB8AC3E}">
        <p14:creationId xmlns:p14="http://schemas.microsoft.com/office/powerpoint/2010/main" val="1176415952"/>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3"/>
          <p:cNvSpPr txBox="1">
            <a:spLocks noChangeArrowheads="1"/>
          </p:cNvSpPr>
          <p:nvPr/>
        </p:nvSpPr>
        <p:spPr bwMode="auto">
          <a:xfrm>
            <a:off x="2209800" y="1371601"/>
            <a:ext cx="830580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b="1">
                <a:solidFill>
                  <a:srgbClr val="800000"/>
                </a:solidFill>
                <a:latin typeface="Arial" panose="020B0604020202020204" pitchFamily="34" charset="0"/>
              </a:rPr>
              <a:t>Intangible assets</a:t>
            </a:r>
            <a:r>
              <a:rPr lang="en-US" b="1">
                <a:solidFill>
                  <a:srgbClr val="00FFFF"/>
                </a:solidFill>
                <a:latin typeface="Arial" panose="020B0604020202020204" pitchFamily="34" charset="0"/>
              </a:rPr>
              <a:t> </a:t>
            </a:r>
            <a:r>
              <a:rPr lang="en-US">
                <a:solidFill>
                  <a:srgbClr val="000000"/>
                </a:solidFill>
                <a:latin typeface="Arial" panose="020B0604020202020204" pitchFamily="34" charset="0"/>
              </a:rPr>
              <a:t>are rights, privileges, and competitive advantages that do not possess physical substance.</a:t>
            </a:r>
          </a:p>
        </p:txBody>
      </p:sp>
      <p:sp>
        <p:nvSpPr>
          <p:cNvPr id="892935"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z="2600">
                <a:solidFill>
                  <a:schemeClr val="bg1"/>
                </a:solidFill>
                <a:effectLst>
                  <a:outerShdw blurRad="38100" dist="38100" dir="2700000" algn="tl">
                    <a:srgbClr val="000000"/>
                  </a:outerShdw>
                </a:effectLst>
                <a:latin typeface="Arial" charset="0"/>
              </a:rPr>
              <a:t>Section 3</a:t>
            </a:r>
            <a:r>
              <a:rPr lang="en-US" smtClean="0">
                <a:solidFill>
                  <a:schemeClr val="bg1"/>
                </a:solidFill>
                <a:effectLst>
                  <a:outerShdw blurRad="38100" dist="38100" dir="2700000" algn="tl">
                    <a:srgbClr val="000000"/>
                  </a:outerShdw>
                </a:effectLst>
                <a:latin typeface="Arial" charset="0"/>
              </a:rPr>
              <a:t> – Intangible Assets</a:t>
            </a:r>
          </a:p>
        </p:txBody>
      </p:sp>
      <p:sp>
        <p:nvSpPr>
          <p:cNvPr id="55300" name="Text Box 9"/>
          <p:cNvSpPr txBox="1">
            <a:spLocks noChangeArrowheads="1"/>
          </p:cNvSpPr>
          <p:nvPr/>
        </p:nvSpPr>
        <p:spPr bwMode="auto">
          <a:xfrm>
            <a:off x="2438400" y="4165600"/>
            <a:ext cx="3886200" cy="1412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54025" indent="-454025">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buClr>
                <a:srgbClr val="800000"/>
              </a:buClr>
              <a:buSzPct val="85000"/>
              <a:buFontTx/>
              <a:buBlip>
                <a:blip r:embed="rId3"/>
              </a:buBlip>
            </a:pPr>
            <a:r>
              <a:rPr lang="en-US" sz="2200">
                <a:latin typeface="Arial" panose="020B0604020202020204" pitchFamily="34" charset="0"/>
              </a:rPr>
              <a:t>Patents</a:t>
            </a:r>
          </a:p>
          <a:p>
            <a:pPr algn="l">
              <a:lnSpc>
                <a:spcPct val="110000"/>
              </a:lnSpc>
              <a:spcBef>
                <a:spcPct val="30000"/>
              </a:spcBef>
              <a:buClr>
                <a:srgbClr val="800000"/>
              </a:buClr>
              <a:buSzPct val="85000"/>
              <a:buFontTx/>
              <a:buBlip>
                <a:blip r:embed="rId3"/>
              </a:buBlip>
            </a:pPr>
            <a:r>
              <a:rPr lang="en-US" sz="2200">
                <a:latin typeface="Arial" panose="020B0604020202020204" pitchFamily="34" charset="0"/>
              </a:rPr>
              <a:t>Copyrights</a:t>
            </a:r>
          </a:p>
          <a:p>
            <a:pPr algn="l">
              <a:lnSpc>
                <a:spcPct val="110000"/>
              </a:lnSpc>
              <a:spcBef>
                <a:spcPct val="30000"/>
              </a:spcBef>
              <a:buClr>
                <a:srgbClr val="800000"/>
              </a:buClr>
              <a:buSzPct val="85000"/>
              <a:buFontTx/>
              <a:buBlip>
                <a:blip r:embed="rId3"/>
              </a:buBlip>
            </a:pPr>
            <a:r>
              <a:rPr lang="en-US" sz="2200">
                <a:latin typeface="Arial" panose="020B0604020202020204" pitchFamily="34" charset="0"/>
              </a:rPr>
              <a:t>Franchises or licenses</a:t>
            </a:r>
          </a:p>
        </p:txBody>
      </p:sp>
      <p:sp>
        <p:nvSpPr>
          <p:cNvPr id="55301" name="Text Box 11"/>
          <p:cNvSpPr txBox="1">
            <a:spLocks noChangeArrowheads="1"/>
          </p:cNvSpPr>
          <p:nvPr/>
        </p:nvSpPr>
        <p:spPr bwMode="auto">
          <a:xfrm>
            <a:off x="2209800" y="2514601"/>
            <a:ext cx="77724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spcBef>
                <a:spcPct val="50000"/>
              </a:spcBef>
            </a:pPr>
            <a:r>
              <a:rPr lang="en-US">
                <a:latin typeface="Arial" panose="020B0604020202020204" pitchFamily="34" charset="0"/>
              </a:rPr>
              <a:t>Intangible assets are categorized as having either a limited life or an indefinite life.</a:t>
            </a:r>
          </a:p>
          <a:p>
            <a:pPr algn="l">
              <a:spcBef>
                <a:spcPct val="50000"/>
              </a:spcBef>
            </a:pPr>
            <a:r>
              <a:rPr lang="en-US">
                <a:latin typeface="Arial" panose="020B0604020202020204" pitchFamily="34" charset="0"/>
              </a:rPr>
              <a:t>Common types of intangibles:</a:t>
            </a:r>
          </a:p>
        </p:txBody>
      </p:sp>
      <p:sp>
        <p:nvSpPr>
          <p:cNvPr id="892940" name="Text Box 12"/>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
        <p:nvSpPr>
          <p:cNvPr id="55303" name="Text Box 2"/>
          <p:cNvSpPr txBox="1">
            <a:spLocks noChangeArrowheads="1"/>
          </p:cNvSpPr>
          <p:nvPr/>
        </p:nvSpPr>
        <p:spPr bwMode="auto">
          <a:xfrm>
            <a:off x="6324600" y="4191000"/>
            <a:ext cx="3886200" cy="131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54025" indent="-454025">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buClr>
                <a:srgbClr val="800000"/>
              </a:buClr>
              <a:buSzPct val="85000"/>
              <a:buFontTx/>
              <a:buBlip>
                <a:blip r:embed="rId3"/>
              </a:buBlip>
            </a:pPr>
            <a:r>
              <a:rPr lang="en-US" sz="2200">
                <a:latin typeface="Arial" panose="020B0604020202020204" pitchFamily="34" charset="0"/>
              </a:rPr>
              <a:t>Trademarks and trade names</a:t>
            </a:r>
          </a:p>
          <a:p>
            <a:pPr algn="l">
              <a:lnSpc>
                <a:spcPct val="110000"/>
              </a:lnSpc>
              <a:spcBef>
                <a:spcPct val="30000"/>
              </a:spcBef>
              <a:buClr>
                <a:srgbClr val="800000"/>
              </a:buClr>
              <a:buSzPct val="85000"/>
              <a:buFontTx/>
              <a:buBlip>
                <a:blip r:embed="rId3"/>
              </a:buBlip>
            </a:pPr>
            <a:r>
              <a:rPr lang="en-US" sz="2200">
                <a:latin typeface="Arial" panose="020B0604020202020204" pitchFamily="34" charset="0"/>
              </a:rPr>
              <a:t>Goodwill</a:t>
            </a:r>
          </a:p>
        </p:txBody>
      </p:sp>
      <p:sp>
        <p:nvSpPr>
          <p:cNvPr id="55304" name="Rectangle 3"/>
          <p:cNvSpPr>
            <a:spLocks noChangeArrowheads="1"/>
          </p:cNvSpPr>
          <p:nvPr/>
        </p:nvSpPr>
        <p:spPr bwMode="auto">
          <a:xfrm>
            <a:off x="1981200" y="5778500"/>
            <a:ext cx="8305800" cy="412750"/>
          </a:xfrm>
          <a:prstGeom prst="rect">
            <a:avLst/>
          </a:prstGeom>
          <a:solidFill>
            <a:srgbClr val="FFFFCC"/>
          </a:solidFill>
          <a:ln w="19050" cap="sq">
            <a:solidFill>
              <a:srgbClr val="800000"/>
            </a:solidFill>
            <a:miter lim="800000"/>
            <a:headEnd type="none" w="sm" len="sm"/>
            <a:tailEnd type="none" w="sm" len="sm"/>
          </a:ln>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nSpc>
                <a:spcPct val="110000"/>
              </a:lnSpc>
              <a:spcBef>
                <a:spcPct val="30000"/>
              </a:spcBef>
              <a:spcAft>
                <a:spcPct val="20000"/>
              </a:spcAft>
              <a:buSzPct val="80000"/>
            </a:pPr>
            <a:r>
              <a:rPr lang="en-US" sz="1800">
                <a:solidFill>
                  <a:srgbClr val="000000"/>
                </a:solidFill>
                <a:latin typeface="Arial" panose="020B0604020202020204" pitchFamily="34" charset="0"/>
              </a:rPr>
              <a:t>IFRS permits revaluation of intangible assets to fair value, except for goodwill.</a:t>
            </a:r>
          </a:p>
        </p:txBody>
      </p:sp>
    </p:spTree>
    <p:extLst>
      <p:ext uri="{BB962C8B-B14F-4D97-AF65-F5344CB8AC3E}">
        <p14:creationId xmlns:p14="http://schemas.microsoft.com/office/powerpoint/2010/main" val="2143096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4"/>
          <p:cNvSpPr txBox="1">
            <a:spLocks noChangeArrowheads="1"/>
          </p:cNvSpPr>
          <p:nvPr/>
        </p:nvSpPr>
        <p:spPr bwMode="auto">
          <a:xfrm>
            <a:off x="2209800" y="1343026"/>
            <a:ext cx="8001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Patents</a:t>
            </a:r>
          </a:p>
        </p:txBody>
      </p:sp>
      <p:sp>
        <p:nvSpPr>
          <p:cNvPr id="56323" name="Text Box 5"/>
          <p:cNvSpPr txBox="1">
            <a:spLocks noChangeArrowheads="1"/>
          </p:cNvSpPr>
          <p:nvPr/>
        </p:nvSpPr>
        <p:spPr bwMode="auto">
          <a:xfrm>
            <a:off x="2514600" y="1981201"/>
            <a:ext cx="7696200" cy="3850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01638" indent="-401638">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20000"/>
              </a:lnSpc>
              <a:spcBef>
                <a:spcPct val="50000"/>
              </a:spcBef>
              <a:buClr>
                <a:srgbClr val="800000"/>
              </a:buClr>
              <a:buSzPct val="85000"/>
              <a:buFontTx/>
              <a:buBlip>
                <a:blip r:embed="rId3"/>
              </a:buBlip>
            </a:pPr>
            <a:r>
              <a:rPr lang="en-US" sz="2200">
                <a:latin typeface="Arial" panose="020B0604020202020204" pitchFamily="34" charset="0"/>
              </a:rPr>
              <a:t>Exclusive right to manufacture, sell, or otherwise control an invention for a specified number of years from the date of the grant.</a:t>
            </a:r>
          </a:p>
          <a:p>
            <a:pPr algn="l">
              <a:lnSpc>
                <a:spcPct val="120000"/>
              </a:lnSpc>
              <a:spcBef>
                <a:spcPct val="50000"/>
              </a:spcBef>
              <a:buClr>
                <a:srgbClr val="800000"/>
              </a:buClr>
              <a:buSzPct val="85000"/>
              <a:buFontTx/>
              <a:buBlip>
                <a:blip r:embed="rId3"/>
              </a:buBlip>
            </a:pPr>
            <a:r>
              <a:rPr lang="en-US" sz="2200">
                <a:latin typeface="Arial" panose="020B0604020202020204" pitchFamily="34" charset="0"/>
              </a:rPr>
              <a:t>Legal life in many countries is 20 years.</a:t>
            </a:r>
          </a:p>
          <a:p>
            <a:pPr algn="l">
              <a:lnSpc>
                <a:spcPct val="120000"/>
              </a:lnSpc>
              <a:spcBef>
                <a:spcPct val="50000"/>
              </a:spcBef>
              <a:buClr>
                <a:srgbClr val="800000"/>
              </a:buClr>
              <a:buSzPct val="85000"/>
              <a:buFontTx/>
              <a:buBlip>
                <a:blip r:embed="rId3"/>
              </a:buBlip>
            </a:pPr>
            <a:r>
              <a:rPr lang="en-US" sz="2200">
                <a:latin typeface="Arial" panose="020B0604020202020204" pitchFamily="34" charset="0"/>
              </a:rPr>
              <a:t>Capitalize costs of purchasing a patent and amortize over its legal life or its useful life, whichever is shorter.</a:t>
            </a:r>
          </a:p>
          <a:p>
            <a:pPr algn="l">
              <a:lnSpc>
                <a:spcPct val="120000"/>
              </a:lnSpc>
              <a:spcBef>
                <a:spcPct val="50000"/>
              </a:spcBef>
              <a:buClr>
                <a:srgbClr val="800000"/>
              </a:buClr>
              <a:buSzPct val="85000"/>
              <a:buFontTx/>
              <a:buBlip>
                <a:blip r:embed="rId3"/>
              </a:buBlip>
            </a:pPr>
            <a:r>
              <a:rPr lang="en-US" sz="2200">
                <a:latin typeface="Arial" panose="020B0604020202020204" pitchFamily="34" charset="0"/>
              </a:rPr>
              <a:t>Legal fees incurred successfully defending a patent are capitalized to Patent account.</a:t>
            </a:r>
          </a:p>
        </p:txBody>
      </p:sp>
      <p:sp>
        <p:nvSpPr>
          <p:cNvPr id="901127"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Types of Intangible Assets</a:t>
            </a:r>
          </a:p>
        </p:txBody>
      </p:sp>
      <p:sp>
        <p:nvSpPr>
          <p:cNvPr id="901128" name="Text Box 8"/>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3477587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2209800" y="1481138"/>
            <a:ext cx="8077200" cy="271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pPr>
            <a:r>
              <a:rPr lang="en-US">
                <a:solidFill>
                  <a:srgbClr val="000000"/>
                </a:solidFill>
                <a:latin typeface="Arial" panose="020B0604020202020204" pitchFamily="34" charset="0"/>
              </a:rPr>
              <a:t>Intangible assets are typically amortized on a straight-line basis.</a:t>
            </a:r>
          </a:p>
          <a:p>
            <a:pPr algn="l">
              <a:lnSpc>
                <a:spcPct val="115000"/>
              </a:lnSpc>
              <a:spcBef>
                <a:spcPct val="70000"/>
              </a:spcBef>
            </a:pPr>
            <a:r>
              <a:rPr lang="en-US" sz="2200" b="1">
                <a:solidFill>
                  <a:srgbClr val="800000"/>
                </a:solidFill>
                <a:latin typeface="Arial" panose="020B0604020202020204" pitchFamily="34" charset="0"/>
              </a:rPr>
              <a:t>Illustration:</a:t>
            </a:r>
            <a:r>
              <a:rPr lang="en-US" sz="2200">
                <a:latin typeface="Arial" panose="020B0604020202020204" pitchFamily="34" charset="0"/>
              </a:rPr>
              <a:t>  Assume that National Labs purchases a patent at a cost of $60,000. National estimates the useful life of the patent to be eight years. National records the annual amortization as follows.</a:t>
            </a:r>
          </a:p>
        </p:txBody>
      </p:sp>
      <p:sp>
        <p:nvSpPr>
          <p:cNvPr id="919566" name="Rectangle 14"/>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Accounting for Intangible Assets</a:t>
            </a:r>
          </a:p>
        </p:txBody>
      </p:sp>
      <p:sp>
        <p:nvSpPr>
          <p:cNvPr id="919567" name="Text Box 15"/>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
        <p:nvSpPr>
          <p:cNvPr id="951298" name="Text Box 2"/>
          <p:cNvSpPr txBox="1">
            <a:spLocks noChangeArrowheads="1"/>
          </p:cNvSpPr>
          <p:nvPr/>
        </p:nvSpPr>
        <p:spPr bwMode="auto">
          <a:xfrm>
            <a:off x="2743200" y="4602164"/>
            <a:ext cx="7239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tabLst>
                <a:tab pos="5541963" algn="r"/>
              </a:tabLst>
              <a:defRPr sz="2400">
                <a:solidFill>
                  <a:schemeClr val="tx1"/>
                </a:solidFill>
                <a:latin typeface="Comic Sans MS" panose="030F0702030302020204" pitchFamily="66" charset="0"/>
              </a:defRPr>
            </a:lvl1pPr>
            <a:lvl2pPr marL="742950" indent="-285750">
              <a:tabLst>
                <a:tab pos="5541963" algn="r"/>
              </a:tabLst>
              <a:defRPr sz="2400">
                <a:solidFill>
                  <a:schemeClr val="tx1"/>
                </a:solidFill>
                <a:latin typeface="Comic Sans MS" panose="030F0702030302020204" pitchFamily="66" charset="0"/>
              </a:defRPr>
            </a:lvl2pPr>
            <a:lvl3pPr marL="1143000" indent="-228600">
              <a:tabLst>
                <a:tab pos="5541963" algn="r"/>
              </a:tabLst>
              <a:defRPr sz="2400">
                <a:solidFill>
                  <a:schemeClr val="tx1"/>
                </a:solidFill>
                <a:latin typeface="Comic Sans MS" panose="030F0702030302020204" pitchFamily="66" charset="0"/>
              </a:defRPr>
            </a:lvl3pPr>
            <a:lvl4pPr marL="1600200" indent="-228600">
              <a:tabLst>
                <a:tab pos="5541963" algn="r"/>
              </a:tabLst>
              <a:defRPr sz="2400">
                <a:solidFill>
                  <a:schemeClr val="tx1"/>
                </a:solidFill>
                <a:latin typeface="Comic Sans MS" panose="030F0702030302020204" pitchFamily="66" charset="0"/>
              </a:defRPr>
            </a:lvl4pPr>
            <a:lvl5pPr marL="2057400" indent="-228600">
              <a:tabLst>
                <a:tab pos="5541963"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5541963" algn="r"/>
              </a:tabLst>
              <a:defRPr sz="2400">
                <a:solidFill>
                  <a:schemeClr val="tx1"/>
                </a:solidFill>
                <a:latin typeface="Comic Sans MS" panose="030F0702030302020204" pitchFamily="66" charset="0"/>
              </a:defRPr>
            </a:lvl9pPr>
          </a:lstStyle>
          <a:p>
            <a:pPr algn="l">
              <a:spcBef>
                <a:spcPct val="50000"/>
              </a:spcBef>
            </a:pPr>
            <a:r>
              <a:rPr lang="en-US" sz="2200">
                <a:latin typeface="Arial" panose="020B0604020202020204" pitchFamily="34" charset="0"/>
              </a:rPr>
              <a:t>Amortization expense </a:t>
            </a:r>
            <a:r>
              <a:rPr lang="en-US" sz="2200">
                <a:latin typeface="Arial" panose="020B0604020202020204" pitchFamily="34" charset="0"/>
                <a:cs typeface="Arial" panose="020B0604020202020204" pitchFamily="34" charset="0"/>
              </a:rPr>
              <a:t>	7,500</a:t>
            </a:r>
          </a:p>
        </p:txBody>
      </p:sp>
      <p:sp>
        <p:nvSpPr>
          <p:cNvPr id="951299" name="Text Box 3"/>
          <p:cNvSpPr txBox="1">
            <a:spLocks noChangeArrowheads="1"/>
          </p:cNvSpPr>
          <p:nvPr/>
        </p:nvSpPr>
        <p:spPr bwMode="auto">
          <a:xfrm>
            <a:off x="2743200" y="5059364"/>
            <a:ext cx="72390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marL="460375">
              <a:tabLst>
                <a:tab pos="4862513" algn="r"/>
                <a:tab pos="6969125" algn="r"/>
              </a:tabLst>
              <a:defRPr sz="2400">
                <a:solidFill>
                  <a:schemeClr val="tx1"/>
                </a:solidFill>
                <a:latin typeface="Comic Sans MS" panose="030F0702030302020204" pitchFamily="66" charset="0"/>
              </a:defRPr>
            </a:lvl1pPr>
            <a:lvl2pPr marL="742950" indent="-285750">
              <a:tabLst>
                <a:tab pos="4862513" algn="r"/>
                <a:tab pos="6969125" algn="r"/>
              </a:tabLst>
              <a:defRPr sz="2400">
                <a:solidFill>
                  <a:schemeClr val="tx1"/>
                </a:solidFill>
                <a:latin typeface="Comic Sans MS" panose="030F0702030302020204" pitchFamily="66" charset="0"/>
              </a:defRPr>
            </a:lvl2pPr>
            <a:lvl3pPr marL="1143000" indent="-228600">
              <a:tabLst>
                <a:tab pos="4862513" algn="r"/>
                <a:tab pos="6969125" algn="r"/>
              </a:tabLst>
              <a:defRPr sz="2400">
                <a:solidFill>
                  <a:schemeClr val="tx1"/>
                </a:solidFill>
                <a:latin typeface="Comic Sans MS" panose="030F0702030302020204" pitchFamily="66" charset="0"/>
              </a:defRPr>
            </a:lvl3pPr>
            <a:lvl4pPr marL="1600200" indent="-228600">
              <a:tabLst>
                <a:tab pos="4862513" algn="r"/>
                <a:tab pos="6969125" algn="r"/>
              </a:tabLst>
              <a:defRPr sz="2400">
                <a:solidFill>
                  <a:schemeClr val="tx1"/>
                </a:solidFill>
                <a:latin typeface="Comic Sans MS" panose="030F0702030302020204" pitchFamily="66" charset="0"/>
              </a:defRPr>
            </a:lvl4pPr>
            <a:lvl5pPr marL="2057400" indent="-228600">
              <a:tabLst>
                <a:tab pos="4862513" algn="r"/>
                <a:tab pos="6969125" algn="r"/>
              </a:tabLst>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tabLst>
                <a:tab pos="4862513" algn="r"/>
                <a:tab pos="6969125" algn="r"/>
              </a:tabLst>
              <a:defRPr sz="2400">
                <a:solidFill>
                  <a:schemeClr val="tx1"/>
                </a:solidFill>
                <a:latin typeface="Comic Sans MS" panose="030F0702030302020204" pitchFamily="66" charset="0"/>
              </a:defRPr>
            </a:lvl9pPr>
          </a:lstStyle>
          <a:p>
            <a:pPr algn="l">
              <a:spcBef>
                <a:spcPct val="50000"/>
              </a:spcBef>
            </a:pPr>
            <a:r>
              <a:rPr lang="en-US" sz="2200">
                <a:latin typeface="Arial" panose="020B0604020202020204" pitchFamily="34" charset="0"/>
              </a:rPr>
              <a:t>Patent </a:t>
            </a:r>
            <a:r>
              <a:rPr lang="en-US" sz="2200">
                <a:latin typeface="Arial" panose="020B0604020202020204" pitchFamily="34" charset="0"/>
                <a:cs typeface="Arial" panose="020B0604020202020204" pitchFamily="34" charset="0"/>
              </a:rPr>
              <a:t>		7,500</a:t>
            </a:r>
          </a:p>
        </p:txBody>
      </p:sp>
    </p:spTree>
    <p:extLst>
      <p:ext uri="{BB962C8B-B14F-4D97-AF65-F5344CB8AC3E}">
        <p14:creationId xmlns:p14="http://schemas.microsoft.com/office/powerpoint/2010/main" val="3100728883"/>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51298"/>
                                        </p:tgtEl>
                                        <p:attrNameLst>
                                          <p:attrName>style.visibility</p:attrName>
                                        </p:attrNameLst>
                                      </p:cBhvr>
                                      <p:to>
                                        <p:strVal val="visible"/>
                                      </p:to>
                                    </p:set>
                                    <p:animEffect transition="in" filter="wipe(left)">
                                      <p:cBhvr>
                                        <p:cTn id="7" dur="500"/>
                                        <p:tgtEl>
                                          <p:spTgt spid="951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51299"/>
                                        </p:tgtEl>
                                        <p:attrNameLst>
                                          <p:attrName>style.visibility</p:attrName>
                                        </p:attrNameLst>
                                      </p:cBhvr>
                                      <p:to>
                                        <p:strVal val="visible"/>
                                      </p:to>
                                    </p:set>
                                    <p:animEffect transition="in" filter="wipe(left)">
                                      <p:cBhvr>
                                        <p:cTn id="12" dur="500"/>
                                        <p:tgtEl>
                                          <p:spTgt spid="951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1298" grpId="0" autoUpdateAnimBg="0"/>
      <p:bldP spid="95129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4"/>
          <p:cNvSpPr txBox="1">
            <a:spLocks noChangeArrowheads="1"/>
          </p:cNvSpPr>
          <p:nvPr/>
        </p:nvSpPr>
        <p:spPr bwMode="auto">
          <a:xfrm>
            <a:off x="2209800" y="1343026"/>
            <a:ext cx="8001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lgn="ctr">
                <a:solidFill>
                  <a:srgbClr val="000000"/>
                </a:solidFill>
                <a:miter lim="800000"/>
                <a:headEnd type="none" w="sm" len="sm"/>
                <a:tailEnd type="none" w="sm" len="sm"/>
              </a14:hiddenLine>
            </a:ext>
          </a:extLst>
        </p:spPr>
        <p:txBody>
          <a:bodyPr>
            <a:spAutoFit/>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0000"/>
              </a:lnSpc>
              <a:spcBef>
                <a:spcPct val="30000"/>
              </a:spcBef>
              <a:spcAft>
                <a:spcPct val="20000"/>
              </a:spcAft>
              <a:buSzPct val="80000"/>
            </a:pPr>
            <a:r>
              <a:rPr lang="en-US" sz="2800" b="1">
                <a:solidFill>
                  <a:srgbClr val="006600"/>
                </a:solidFill>
                <a:latin typeface="Arial" panose="020B0604020202020204" pitchFamily="34" charset="0"/>
              </a:rPr>
              <a:t>Copyrights</a:t>
            </a:r>
          </a:p>
        </p:txBody>
      </p:sp>
      <p:sp>
        <p:nvSpPr>
          <p:cNvPr id="58371" name="Text Box 5"/>
          <p:cNvSpPr txBox="1">
            <a:spLocks noChangeArrowheads="1"/>
          </p:cNvSpPr>
          <p:nvPr/>
        </p:nvSpPr>
        <p:spPr bwMode="auto">
          <a:xfrm>
            <a:off x="2514600" y="1981200"/>
            <a:ext cx="7696200" cy="423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cap="sq">
                <a:solidFill>
                  <a:srgbClr val="000000"/>
                </a:solidFill>
                <a:miter lim="800000"/>
                <a:headEnd type="none" w="sm" len="sm"/>
                <a:tailEnd type="none" w="sm" len="sm"/>
              </a14:hiddenLine>
            </a:ext>
          </a:extLst>
        </p:spPr>
        <p:txBody>
          <a:bodyPr>
            <a:spAutoFit/>
          </a:bodyPr>
          <a:lstStyle>
            <a:lvl1pPr marL="401638" indent="-401638">
              <a:defRPr sz="2400">
                <a:solidFill>
                  <a:schemeClr val="tx1"/>
                </a:solidFill>
                <a:latin typeface="Comic Sans MS" panose="030F0702030302020204" pitchFamily="66" charset="0"/>
              </a:defRPr>
            </a:lvl1pPr>
            <a:lvl2pPr marL="976313" indent="-404813">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algn="ctr"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algn="ctr"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algn="ctr"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algn="ctr" eaLnBrk="0" fontAlgn="base" hangingPunct="0">
              <a:spcBef>
                <a:spcPct val="0"/>
              </a:spcBef>
              <a:spcAft>
                <a:spcPct val="0"/>
              </a:spcAft>
              <a:defRPr sz="2400">
                <a:solidFill>
                  <a:schemeClr val="tx1"/>
                </a:solidFill>
                <a:latin typeface="Comic Sans MS" panose="030F0702030302020204" pitchFamily="66" charset="0"/>
              </a:defRPr>
            </a:lvl9pPr>
          </a:lstStyle>
          <a:p>
            <a:pPr algn="l">
              <a:lnSpc>
                <a:spcPct val="115000"/>
              </a:lnSpc>
              <a:spcBef>
                <a:spcPct val="50000"/>
              </a:spcBef>
              <a:buClr>
                <a:srgbClr val="800000"/>
              </a:buClr>
              <a:buSzPct val="85000"/>
              <a:buFontTx/>
              <a:buBlip>
                <a:blip r:embed="rId3"/>
              </a:buBlip>
            </a:pPr>
            <a:r>
              <a:rPr lang="en-US" sz="2200">
                <a:latin typeface="Arial" panose="020B0604020202020204" pitchFamily="34" charset="0"/>
              </a:rPr>
              <a:t>Give the owner the exclusive right to reproduce and sell an artistic or published work.</a:t>
            </a:r>
          </a:p>
          <a:p>
            <a:pPr lvl="1" algn="l">
              <a:lnSpc>
                <a:spcPct val="115000"/>
              </a:lnSpc>
              <a:spcBef>
                <a:spcPct val="50000"/>
              </a:spcBef>
              <a:buClr>
                <a:srgbClr val="800000"/>
              </a:buClr>
              <a:buSzPct val="85000"/>
              <a:buFont typeface="Wingdings" panose="05000000000000000000" pitchFamily="2" charset="2"/>
              <a:buChar char="Ø"/>
            </a:pPr>
            <a:r>
              <a:rPr lang="en-US" sz="2200">
                <a:latin typeface="Arial" panose="020B0604020202020204" pitchFamily="34" charset="0"/>
              </a:rPr>
              <a:t>plays, literary works, musical works, pictures, photographs, and video and audiovisual material.</a:t>
            </a:r>
          </a:p>
          <a:p>
            <a:pPr algn="l">
              <a:lnSpc>
                <a:spcPct val="115000"/>
              </a:lnSpc>
              <a:spcBef>
                <a:spcPct val="50000"/>
              </a:spcBef>
              <a:buClr>
                <a:srgbClr val="800000"/>
              </a:buClr>
              <a:buSzPct val="85000"/>
              <a:buFontTx/>
              <a:buBlip>
                <a:blip r:embed="rId3"/>
              </a:buBlip>
            </a:pPr>
            <a:r>
              <a:rPr lang="en-US" sz="2200">
                <a:latin typeface="Arial" panose="020B0604020202020204" pitchFamily="34" charset="0"/>
              </a:rPr>
              <a:t>Granted for the life of the creator plus a specified number of years, which can vary by country but is commonly 70 years.</a:t>
            </a:r>
          </a:p>
          <a:p>
            <a:pPr algn="l">
              <a:lnSpc>
                <a:spcPct val="115000"/>
              </a:lnSpc>
              <a:spcBef>
                <a:spcPct val="50000"/>
              </a:spcBef>
              <a:buClr>
                <a:srgbClr val="800000"/>
              </a:buClr>
              <a:buSzPct val="85000"/>
              <a:buFontTx/>
              <a:buBlip>
                <a:blip r:embed="rId3"/>
              </a:buBlip>
            </a:pPr>
            <a:r>
              <a:rPr lang="en-US" sz="2200">
                <a:latin typeface="Arial" panose="020B0604020202020204" pitchFamily="34" charset="0"/>
              </a:rPr>
              <a:t>Capitalize costs of acquiring and defending it. </a:t>
            </a:r>
          </a:p>
          <a:p>
            <a:pPr algn="l">
              <a:lnSpc>
                <a:spcPct val="115000"/>
              </a:lnSpc>
              <a:spcBef>
                <a:spcPct val="50000"/>
              </a:spcBef>
              <a:buClr>
                <a:srgbClr val="800000"/>
              </a:buClr>
              <a:buSzPct val="85000"/>
              <a:buFontTx/>
              <a:buBlip>
                <a:blip r:embed="rId3"/>
              </a:buBlip>
            </a:pPr>
            <a:r>
              <a:rPr lang="en-US" sz="2200">
                <a:latin typeface="Arial" panose="020B0604020202020204" pitchFamily="34" charset="0"/>
              </a:rPr>
              <a:t>Amortized to expense over useful life.</a:t>
            </a:r>
          </a:p>
        </p:txBody>
      </p:sp>
      <p:sp>
        <p:nvSpPr>
          <p:cNvPr id="903175" name="Rectangle 7"/>
          <p:cNvSpPr>
            <a:spLocks noGrp="1" noChangeArrowheads="1"/>
          </p:cNvSpPr>
          <p:nvPr>
            <p:ph type="title"/>
          </p:nvPr>
        </p:nvSpPr>
        <p:spPr bwMode="auto">
          <a:xfrm>
            <a:off x="1981200" y="457200"/>
            <a:ext cx="8229600" cy="560388"/>
          </a:xfrm>
          <a:solidFill>
            <a:srgbClr val="990000"/>
          </a:solidFill>
          <a:ln w="12700" algn="ctr">
            <a:solidFill>
              <a:schemeClr val="tx1"/>
            </a:solidFill>
            <a:miter lim="800000"/>
            <a:headEnd/>
            <a:tailEnd/>
          </a:ln>
          <a:effectLst>
            <a:outerShdw dist="107763" dir="2700000" algn="ctr" rotWithShape="0">
              <a:schemeClr val="bg2"/>
            </a:outerShdw>
          </a:effectLst>
        </p:spPr>
        <p:txBody>
          <a:bodyPr vert="horz" wrap="square" lIns="90488" tIns="44450" rIns="90488" bIns="44450" numCol="1" rtlCol="0" anchor="t" anchorCtr="0" compatLnSpc="1">
            <a:prstTxWarp prst="textNoShape">
              <a:avLst/>
            </a:prstTxWarp>
            <a:normAutofit fontScale="90000"/>
          </a:bodyPr>
          <a:lstStyle/>
          <a:p>
            <a:pPr marL="52388">
              <a:defRPr/>
            </a:pPr>
            <a:r>
              <a:rPr lang="en-US" smtClean="0">
                <a:solidFill>
                  <a:schemeClr val="bg1"/>
                </a:solidFill>
                <a:effectLst>
                  <a:outerShdw blurRad="38100" dist="38100" dir="2700000" algn="tl">
                    <a:srgbClr val="000000"/>
                  </a:outerShdw>
                </a:effectLst>
                <a:latin typeface="Arial" charset="0"/>
              </a:rPr>
              <a:t>Accounting for Intangible Assets</a:t>
            </a:r>
          </a:p>
        </p:txBody>
      </p:sp>
      <p:sp>
        <p:nvSpPr>
          <p:cNvPr id="903176" name="Text Box 8"/>
          <p:cNvSpPr txBox="1">
            <a:spLocks noChangeArrowheads="1"/>
          </p:cNvSpPr>
          <p:nvPr/>
        </p:nvSpPr>
        <p:spPr bwMode="auto">
          <a:xfrm>
            <a:off x="2819400" y="6369050"/>
            <a:ext cx="7696200" cy="336550"/>
          </a:xfrm>
          <a:prstGeom prst="rect">
            <a:avLst/>
          </a:prstGeom>
          <a:solidFill>
            <a:schemeClr val="bg1"/>
          </a:solidFill>
          <a:ln w="19050">
            <a:noFill/>
            <a:miter lim="800000"/>
            <a:headEnd/>
            <a:tailEnd/>
          </a:ln>
          <a:effectLst/>
        </p:spPr>
        <p:txBody>
          <a:bodyPr>
            <a:spAutoFit/>
          </a:bodyPr>
          <a:lstStyle/>
          <a:p>
            <a:pPr marL="692150" indent="-692150" algn="r">
              <a:spcBef>
                <a:spcPct val="50000"/>
              </a:spcBef>
              <a:defRPr/>
            </a:pPr>
            <a:r>
              <a:rPr lang="en-US" sz="1600" b="1" i="1">
                <a:solidFill>
                  <a:schemeClr val="bg2"/>
                </a:solidFill>
                <a:effectLst>
                  <a:outerShdw blurRad="38100" dist="38100" dir="2700000" algn="tl">
                    <a:srgbClr val="C0C0C0"/>
                  </a:outerShdw>
                </a:effectLst>
                <a:latin typeface="Arial" charset="0"/>
              </a:rPr>
              <a:t>SO 8  Explain the basic issues related to accounting for intangible assets.</a:t>
            </a:r>
          </a:p>
        </p:txBody>
      </p:sp>
    </p:spTree>
    <p:extLst>
      <p:ext uri="{BB962C8B-B14F-4D97-AF65-F5344CB8AC3E}">
        <p14:creationId xmlns:p14="http://schemas.microsoft.com/office/powerpoint/2010/main" val="7721428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2006</Words>
  <Application>Microsoft Office PowerPoint</Application>
  <PresentationFormat>Widescreen</PresentationFormat>
  <Paragraphs>185</Paragraphs>
  <Slides>27</Slides>
  <Notes>26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Symbol</vt:lpstr>
      <vt:lpstr>Times New Roman</vt:lpstr>
      <vt:lpstr>Wingdings</vt:lpstr>
      <vt:lpstr>Office Theme</vt:lpstr>
      <vt:lpstr>Plant Asset</vt:lpstr>
      <vt:lpstr>Section 2 – Natural Resources</vt:lpstr>
      <vt:lpstr>Section 2 – Natural Resources</vt:lpstr>
      <vt:lpstr>Section 2 – Natural Resources</vt:lpstr>
      <vt:lpstr>Financial Statement Presentation</vt:lpstr>
      <vt:lpstr>Section 3 – Intangible Assets</vt:lpstr>
      <vt:lpstr>Types of Intangible Assets</vt:lpstr>
      <vt:lpstr>Accounting for Intangible Assets</vt:lpstr>
      <vt:lpstr>Accounting for Intangible Assets</vt:lpstr>
      <vt:lpstr>Accounting for Intangible Assets</vt:lpstr>
      <vt:lpstr>Accounting for Intangible Assets</vt:lpstr>
      <vt:lpstr>Accounting for Intangible Assets</vt:lpstr>
      <vt:lpstr>PowerPoint Presentation</vt:lpstr>
      <vt:lpstr>Research and Development Costs</vt:lpstr>
      <vt:lpstr>Statement Presentation and Analysis</vt:lpstr>
      <vt:lpstr>Statement Presentation and Analysis</vt:lpstr>
      <vt:lpstr>PowerPoint Presentation</vt:lpstr>
      <vt:lpstr>PowerPoint Presentation</vt:lpstr>
      <vt:lpstr>PowerPoint Presentation</vt:lpstr>
      <vt:lpstr>PowerPoint Presentation</vt:lpstr>
      <vt:lpstr>Exchange of Plant Assets</vt:lpstr>
      <vt:lpstr>Exchange of Plant Assets</vt:lpstr>
      <vt:lpstr>Exchange of Plant Assets</vt:lpstr>
      <vt:lpstr>Exchange of Plant Assets</vt:lpstr>
      <vt:lpstr>Exchange of Plant Assets</vt:lpstr>
      <vt:lpstr>PowerPoint Presentation</vt:lpstr>
      <vt:lpstr>Copyright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cp:revision>
  <dcterms:created xsi:type="dcterms:W3CDTF">2020-01-29T10:15:37Z</dcterms:created>
  <dcterms:modified xsi:type="dcterms:W3CDTF">2020-01-29T10:16:17Z</dcterms:modified>
</cp:coreProperties>
</file>