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1.xml" ContentType="application/vnd.openxmlformats-officedocument.themeOverride+xml"/>
  <Override PartName="/ppt/notesSlides/notesSlide48.xml" ContentType="application/vnd.openxmlformats-officedocument.presentationml.notesSlide+xml"/>
  <Override PartName="/ppt/theme/themeOverride2.xml" ContentType="application/vnd.openxmlformats-officedocument.themeOverride+xml"/>
  <Override PartName="/ppt/notesSlides/notesSlide49.xml" ContentType="application/vnd.openxmlformats-officedocument.presentationml.notesSlide+xml"/>
  <Override PartName="/ppt/theme/themeOverride3.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heme/themeOverride4.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5.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7"/>
  </p:notesMasterIdLst>
  <p:handoutMasterIdLst>
    <p:handoutMasterId r:id="rId78"/>
  </p:handoutMasterIdLst>
  <p:sldIdLst>
    <p:sldId id="810" r:id="rId2"/>
    <p:sldId id="811" r:id="rId3"/>
    <p:sldId id="812" r:id="rId4"/>
    <p:sldId id="617" r:id="rId5"/>
    <p:sldId id="734" r:id="rId6"/>
    <p:sldId id="837" r:id="rId7"/>
    <p:sldId id="574" r:id="rId8"/>
    <p:sldId id="735" r:id="rId9"/>
    <p:sldId id="737" r:id="rId10"/>
    <p:sldId id="759" r:id="rId11"/>
    <p:sldId id="760" r:id="rId12"/>
    <p:sldId id="784" r:id="rId13"/>
    <p:sldId id="761" r:id="rId14"/>
    <p:sldId id="627" r:id="rId15"/>
    <p:sldId id="813" r:id="rId16"/>
    <p:sldId id="814" r:id="rId17"/>
    <p:sldId id="815" r:id="rId18"/>
    <p:sldId id="765" r:id="rId19"/>
    <p:sldId id="766" r:id="rId20"/>
    <p:sldId id="767" r:id="rId21"/>
    <p:sldId id="768" r:id="rId22"/>
    <p:sldId id="769" r:id="rId23"/>
    <p:sldId id="770" r:id="rId24"/>
    <p:sldId id="771" r:id="rId25"/>
    <p:sldId id="772" r:id="rId26"/>
    <p:sldId id="816" r:id="rId27"/>
    <p:sldId id="774" r:id="rId28"/>
    <p:sldId id="775" r:id="rId29"/>
    <p:sldId id="629" r:id="rId30"/>
    <p:sldId id="630" r:id="rId31"/>
    <p:sldId id="699" r:id="rId32"/>
    <p:sldId id="817" r:id="rId33"/>
    <p:sldId id="700" r:id="rId34"/>
    <p:sldId id="821" r:id="rId35"/>
    <p:sldId id="822" r:id="rId36"/>
    <p:sldId id="823" r:id="rId37"/>
    <p:sldId id="824" r:id="rId38"/>
    <p:sldId id="825" r:id="rId39"/>
    <p:sldId id="826" r:id="rId40"/>
    <p:sldId id="827" r:id="rId41"/>
    <p:sldId id="829" r:id="rId42"/>
    <p:sldId id="838" r:id="rId43"/>
    <p:sldId id="788" r:id="rId44"/>
    <p:sldId id="831" r:id="rId45"/>
    <p:sldId id="792" r:id="rId46"/>
    <p:sldId id="791" r:id="rId47"/>
    <p:sldId id="793" r:id="rId48"/>
    <p:sldId id="794" r:id="rId49"/>
    <p:sldId id="668" r:id="rId50"/>
    <p:sldId id="669" r:id="rId51"/>
    <p:sldId id="671" r:id="rId52"/>
    <p:sldId id="795" r:id="rId53"/>
    <p:sldId id="839" r:id="rId54"/>
    <p:sldId id="706" r:id="rId55"/>
    <p:sldId id="676" r:id="rId56"/>
    <p:sldId id="796" r:id="rId57"/>
    <p:sldId id="739" r:id="rId58"/>
    <p:sldId id="678" r:id="rId59"/>
    <p:sldId id="707" r:id="rId60"/>
    <p:sldId id="708" r:id="rId61"/>
    <p:sldId id="709" r:id="rId62"/>
    <p:sldId id="832" r:id="rId63"/>
    <p:sldId id="833" r:id="rId64"/>
    <p:sldId id="797" r:id="rId65"/>
    <p:sldId id="834" r:id="rId66"/>
    <p:sldId id="835" r:id="rId67"/>
    <p:sldId id="836" r:id="rId68"/>
    <p:sldId id="801" r:id="rId69"/>
    <p:sldId id="840" r:id="rId70"/>
    <p:sldId id="841" r:id="rId71"/>
    <p:sldId id="842" r:id="rId72"/>
    <p:sldId id="843" r:id="rId73"/>
    <p:sldId id="844" r:id="rId74"/>
    <p:sldId id="845" r:id="rId75"/>
    <p:sldId id="846" r:id="rId76"/>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003366"/>
    <a:srgbClr val="000099"/>
    <a:srgbClr val="FF3300"/>
    <a:srgbClr val="FFFFCC"/>
    <a:srgbClr val="EAEAEA"/>
    <a:srgbClr val="C0C0C0"/>
    <a:srgbClr val="777777"/>
    <a:srgbClr val="FFF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p:scale>
          <a:sx n="70" d="100"/>
          <a:sy n="70" d="100"/>
        </p:scale>
        <p:origin x="-130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Lst>
  </p:outlineViewPr>
  <p:notesTextViewPr>
    <p:cViewPr>
      <p:scale>
        <a:sx n="100" d="100"/>
        <a:sy n="100" d="100"/>
      </p:scale>
      <p:origin x="0" y="0"/>
    </p:cViewPr>
  </p:notesTextViewPr>
  <p:sorterViewPr>
    <p:cViewPr>
      <p:scale>
        <a:sx n="100" d="100"/>
        <a:sy n="100" d="100"/>
      </p:scale>
      <p:origin x="0" y="8346"/>
    </p:cViewPr>
  </p:sorterViewPr>
  <p:notesViewPr>
    <p:cSldViewPr>
      <p:cViewPr>
        <p:scale>
          <a:sx n="75" d="100"/>
          <a:sy n="75" d="100"/>
        </p:scale>
        <p:origin x="-2406" y="-234"/>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3" Type="http://schemas.openxmlformats.org/officeDocument/2006/relationships/slide" Target="slides/slide18.xml"/><Relationship Id="rId18" Type="http://schemas.openxmlformats.org/officeDocument/2006/relationships/slide" Target="slides/slide23.xml"/><Relationship Id="rId26" Type="http://schemas.openxmlformats.org/officeDocument/2006/relationships/slide" Target="slides/slide32.xml"/><Relationship Id="rId39" Type="http://schemas.openxmlformats.org/officeDocument/2006/relationships/slide" Target="slides/slide45.xml"/><Relationship Id="rId21" Type="http://schemas.openxmlformats.org/officeDocument/2006/relationships/slide" Target="slides/slide27.xml"/><Relationship Id="rId34" Type="http://schemas.openxmlformats.org/officeDocument/2006/relationships/slide" Target="slides/slide40.xml"/><Relationship Id="rId42" Type="http://schemas.openxmlformats.org/officeDocument/2006/relationships/slide" Target="slides/slide48.xml"/><Relationship Id="rId47" Type="http://schemas.openxmlformats.org/officeDocument/2006/relationships/slide" Target="slides/slide53.xml"/><Relationship Id="rId50" Type="http://schemas.openxmlformats.org/officeDocument/2006/relationships/slide" Target="slides/slide56.xml"/><Relationship Id="rId55" Type="http://schemas.openxmlformats.org/officeDocument/2006/relationships/slide" Target="slides/slide61.xml"/><Relationship Id="rId63" Type="http://schemas.openxmlformats.org/officeDocument/2006/relationships/slide" Target="slides/slide69.xml"/><Relationship Id="rId7" Type="http://schemas.openxmlformats.org/officeDocument/2006/relationships/slide" Target="slides/slide10.xml"/><Relationship Id="rId2" Type="http://schemas.openxmlformats.org/officeDocument/2006/relationships/slide" Target="slides/slide5.xml"/><Relationship Id="rId16" Type="http://schemas.openxmlformats.org/officeDocument/2006/relationships/slide" Target="slides/slide21.xml"/><Relationship Id="rId20" Type="http://schemas.openxmlformats.org/officeDocument/2006/relationships/slide" Target="slides/slide25.xml"/><Relationship Id="rId29" Type="http://schemas.openxmlformats.org/officeDocument/2006/relationships/slide" Target="slides/slide35.xml"/><Relationship Id="rId41" Type="http://schemas.openxmlformats.org/officeDocument/2006/relationships/slide" Target="slides/slide47.xml"/><Relationship Id="rId54" Type="http://schemas.openxmlformats.org/officeDocument/2006/relationships/slide" Target="slides/slide60.xml"/><Relationship Id="rId62" Type="http://schemas.openxmlformats.org/officeDocument/2006/relationships/slide" Target="slides/slide68.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30.xml"/><Relationship Id="rId32" Type="http://schemas.openxmlformats.org/officeDocument/2006/relationships/slide" Target="slides/slide38.xml"/><Relationship Id="rId37" Type="http://schemas.openxmlformats.org/officeDocument/2006/relationships/slide" Target="slides/slide43.xml"/><Relationship Id="rId40" Type="http://schemas.openxmlformats.org/officeDocument/2006/relationships/slide" Target="slides/slide46.xml"/><Relationship Id="rId45" Type="http://schemas.openxmlformats.org/officeDocument/2006/relationships/slide" Target="slides/slide51.xml"/><Relationship Id="rId53" Type="http://schemas.openxmlformats.org/officeDocument/2006/relationships/slide" Target="slides/slide59.xml"/><Relationship Id="rId58" Type="http://schemas.openxmlformats.org/officeDocument/2006/relationships/slide" Target="slides/slide64.xml"/><Relationship Id="rId5" Type="http://schemas.openxmlformats.org/officeDocument/2006/relationships/slide" Target="slides/slide8.xml"/><Relationship Id="rId15" Type="http://schemas.openxmlformats.org/officeDocument/2006/relationships/slide" Target="slides/slide20.xml"/><Relationship Id="rId23" Type="http://schemas.openxmlformats.org/officeDocument/2006/relationships/slide" Target="slides/slide29.xml"/><Relationship Id="rId28" Type="http://schemas.openxmlformats.org/officeDocument/2006/relationships/slide" Target="slides/slide34.xml"/><Relationship Id="rId36" Type="http://schemas.openxmlformats.org/officeDocument/2006/relationships/slide" Target="slides/slide42.xml"/><Relationship Id="rId49" Type="http://schemas.openxmlformats.org/officeDocument/2006/relationships/slide" Target="slides/slide55.xml"/><Relationship Id="rId57" Type="http://schemas.openxmlformats.org/officeDocument/2006/relationships/slide" Target="slides/slide63.xml"/><Relationship Id="rId61" Type="http://schemas.openxmlformats.org/officeDocument/2006/relationships/slide" Target="slides/slide67.xml"/><Relationship Id="rId10" Type="http://schemas.openxmlformats.org/officeDocument/2006/relationships/slide" Target="slides/slide13.xml"/><Relationship Id="rId19" Type="http://schemas.openxmlformats.org/officeDocument/2006/relationships/slide" Target="slides/slide24.xml"/><Relationship Id="rId31" Type="http://schemas.openxmlformats.org/officeDocument/2006/relationships/slide" Target="slides/slide37.xml"/><Relationship Id="rId44" Type="http://schemas.openxmlformats.org/officeDocument/2006/relationships/slide" Target="slides/slide50.xml"/><Relationship Id="rId52" Type="http://schemas.openxmlformats.org/officeDocument/2006/relationships/slide" Target="slides/slide58.xml"/><Relationship Id="rId60" Type="http://schemas.openxmlformats.org/officeDocument/2006/relationships/slide" Target="slides/slide66.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9.xml"/><Relationship Id="rId22" Type="http://schemas.openxmlformats.org/officeDocument/2006/relationships/slide" Target="slides/slide28.xml"/><Relationship Id="rId27" Type="http://schemas.openxmlformats.org/officeDocument/2006/relationships/slide" Target="slides/slide33.xml"/><Relationship Id="rId30" Type="http://schemas.openxmlformats.org/officeDocument/2006/relationships/slide" Target="slides/slide36.xml"/><Relationship Id="rId35" Type="http://schemas.openxmlformats.org/officeDocument/2006/relationships/slide" Target="slides/slide41.xml"/><Relationship Id="rId43" Type="http://schemas.openxmlformats.org/officeDocument/2006/relationships/slide" Target="slides/slide49.xml"/><Relationship Id="rId48" Type="http://schemas.openxmlformats.org/officeDocument/2006/relationships/slide" Target="slides/slide54.xml"/><Relationship Id="rId56" Type="http://schemas.openxmlformats.org/officeDocument/2006/relationships/slide" Target="slides/slide62.xml"/><Relationship Id="rId8" Type="http://schemas.openxmlformats.org/officeDocument/2006/relationships/slide" Target="slides/slide11.xml"/><Relationship Id="rId51" Type="http://schemas.openxmlformats.org/officeDocument/2006/relationships/slide" Target="slides/slide57.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2.xml"/><Relationship Id="rId25" Type="http://schemas.openxmlformats.org/officeDocument/2006/relationships/slide" Target="slides/slide31.xml"/><Relationship Id="rId33" Type="http://schemas.openxmlformats.org/officeDocument/2006/relationships/slide" Target="slides/slide39.xml"/><Relationship Id="rId38" Type="http://schemas.openxmlformats.org/officeDocument/2006/relationships/slide" Target="slides/slide44.xml"/><Relationship Id="rId46" Type="http://schemas.openxmlformats.org/officeDocument/2006/relationships/slide" Target="slides/slide52.xml"/><Relationship Id="rId59"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88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altLang="en-US" noProof="0" smtClean="0"/>
              <a:t>Click to edit Master notes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6803"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76142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0625" y="703263"/>
            <a:ext cx="4625975" cy="3470275"/>
          </a:xfrm>
          <a:ln/>
        </p:spPr>
      </p:sp>
      <p:sp>
        <p:nvSpPr>
          <p:cNvPr id="39731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Rot="1" noChangeAspect="1" noChangeArrowheads="1" noTextEdit="1"/>
          </p:cNvSpPr>
          <p:nvPr>
            <p:ph type="sldImg"/>
          </p:nvPr>
        </p:nvSpPr>
        <p:spPr>
          <a:ln/>
        </p:spPr>
      </p:sp>
      <p:sp>
        <p:nvSpPr>
          <p:cNvPr id="9205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Rot="1" noChangeAspect="1" noChangeArrowheads="1" noTextEdit="1"/>
          </p:cNvSpPr>
          <p:nvPr>
            <p:ph type="sldImg"/>
          </p:nvPr>
        </p:nvSpPr>
        <p:spPr>
          <a:ln/>
        </p:spPr>
      </p:sp>
      <p:sp>
        <p:nvSpPr>
          <p:cNvPr id="9738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Rot="1" noChangeAspect="1" noChangeArrowheads="1" noTextEdit="1"/>
          </p:cNvSpPr>
          <p:nvPr>
            <p:ph type="sldImg"/>
          </p:nvPr>
        </p:nvSpPr>
        <p:spPr>
          <a:ln cap="flat"/>
        </p:spPr>
      </p:sp>
      <p:sp>
        <p:nvSpPr>
          <p:cNvPr id="961539" name="Rectangle 3"/>
          <p:cNvSpPr>
            <a:spLocks noGrp="1" noChangeArrowheads="1"/>
          </p:cNvSpPr>
          <p:nvPr>
            <p:ph type="body" idx="1"/>
          </p:nvPr>
        </p:nvSpPr>
        <p:spPr>
          <a:xfrm>
            <a:off x="933450" y="4413250"/>
            <a:ext cx="5137150" cy="4179888"/>
          </a:xfrm>
          <a:ln/>
        </p:spPr>
        <p:txBody>
          <a:bodyPr lIns="91872" rIns="91872"/>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Rot="1" noChangeAspect="1" noChangeArrowheads="1" noTextEdit="1"/>
          </p:cNvSpPr>
          <p:nvPr>
            <p:ph type="sldImg"/>
          </p:nvPr>
        </p:nvSpPr>
        <p:spPr>
          <a:ln cap="flat"/>
        </p:spPr>
      </p:sp>
      <p:sp>
        <p:nvSpPr>
          <p:cNvPr id="963587" name="Rectangle 3"/>
          <p:cNvSpPr>
            <a:spLocks noGrp="1" noChangeArrowheads="1"/>
          </p:cNvSpPr>
          <p:nvPr>
            <p:ph type="body" idx="1"/>
          </p:nvPr>
        </p:nvSpPr>
        <p:spPr>
          <a:xfrm>
            <a:off x="933450" y="4413250"/>
            <a:ext cx="5137150" cy="4179888"/>
          </a:xfrm>
          <a:ln/>
        </p:spPr>
        <p:txBody>
          <a:bodyPr lIns="91872" rIns="91872"/>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Rot="1" noChangeAspect="1" noChangeArrowheads="1" noTextEdit="1"/>
          </p:cNvSpPr>
          <p:nvPr>
            <p:ph type="sldImg"/>
          </p:nvPr>
        </p:nvSpPr>
        <p:spPr>
          <a:ln/>
        </p:spPr>
      </p:sp>
      <p:sp>
        <p:nvSpPr>
          <p:cNvPr id="9758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Rot="1" noChangeAspect="1" noChangeArrowheads="1" noTextEdit="1"/>
          </p:cNvSpPr>
          <p:nvPr>
            <p:ph type="sldImg"/>
          </p:nvPr>
        </p:nvSpPr>
        <p:spPr>
          <a:ln/>
        </p:spPr>
      </p:sp>
      <p:sp>
        <p:nvSpPr>
          <p:cNvPr id="9799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190625" y="703263"/>
            <a:ext cx="4627563" cy="3470275"/>
          </a:xfrm>
          <a:ln/>
        </p:spPr>
      </p:sp>
      <p:sp>
        <p:nvSpPr>
          <p:cNvPr id="1027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Rot="1" noChangeAspect="1" noChangeArrowheads="1" noTextEdit="1"/>
          </p:cNvSpPr>
          <p:nvPr>
            <p:ph type="sldImg"/>
          </p:nvPr>
        </p:nvSpPr>
        <p:spPr>
          <a:ln/>
        </p:spPr>
      </p:sp>
      <p:sp>
        <p:nvSpPr>
          <p:cNvPr id="98816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7563" cy="3470275"/>
          </a:xfrm>
          <a:ln/>
        </p:spPr>
      </p:sp>
      <p:sp>
        <p:nvSpPr>
          <p:cNvPr id="1157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89038" y="703263"/>
            <a:ext cx="4625975" cy="3470275"/>
          </a:xfrm>
          <a:ln/>
        </p:spPr>
      </p:sp>
      <p:sp>
        <p:nvSpPr>
          <p:cNvPr id="839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Rot="1" noChangeAspect="1" noChangeArrowheads="1" noTextEdit="1"/>
          </p:cNvSpPr>
          <p:nvPr>
            <p:ph type="sldImg"/>
          </p:nvPr>
        </p:nvSpPr>
        <p:spPr>
          <a:ln/>
        </p:spPr>
      </p:sp>
      <p:sp>
        <p:nvSpPr>
          <p:cNvPr id="9963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7563" cy="3470275"/>
          </a:xfrm>
          <a:ln/>
        </p:spPr>
      </p:sp>
      <p:sp>
        <p:nvSpPr>
          <p:cNvPr id="1157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Rot="1" noChangeAspect="1" noChangeArrowheads="1" noTextEdit="1"/>
          </p:cNvSpPr>
          <p:nvPr>
            <p:ph type="sldImg"/>
          </p:nvPr>
        </p:nvSpPr>
        <p:spPr>
          <a:ln/>
        </p:spPr>
      </p:sp>
      <p:sp>
        <p:nvSpPr>
          <p:cNvPr id="10004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Rot="1" noChangeAspect="1" noChangeArrowheads="1" noTextEdit="1"/>
          </p:cNvSpPr>
          <p:nvPr>
            <p:ph type="sldImg"/>
          </p:nvPr>
        </p:nvSpPr>
        <p:spPr>
          <a:ln/>
        </p:spPr>
      </p:sp>
      <p:sp>
        <p:nvSpPr>
          <p:cNvPr id="10024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7563" cy="3470275"/>
          </a:xfrm>
          <a:ln/>
        </p:spPr>
      </p:sp>
      <p:sp>
        <p:nvSpPr>
          <p:cNvPr id="1157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43" tIns="45115" rIns="91843" bIns="45115"/>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43" tIns="45115" rIns="91843" bIns="45115"/>
          <a:lstStyle/>
          <a:p>
            <a:endParaRPr lang="en-US" altLang="en-US" dirty="0"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63" tIns="46733" rIns="93463" bIns="46733"/>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362601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961731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21299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342654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824230687"/>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85550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520532"/>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5627602"/>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116918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820381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365864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9700096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83333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413488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501507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a:latin typeface="Arial" charset="0"/>
              </a:rPr>
              <a:t>8-</a:t>
            </a:r>
            <a:fld id="{26832080-2F3A-40ED-9F62-8D1A693E11E4}"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Microsoft_Excel_97-2003_Worksheet3.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152400" y="5826456"/>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400" i="0" dirty="0" smtClean="0">
                <a:solidFill>
                  <a:schemeClr val="accent3"/>
                </a:solidFill>
                <a:latin typeface="Liberation Sans" panose="020B0604020202020204" pitchFamily="34" charset="0"/>
              </a:rPr>
              <a:t>Prepared by</a:t>
            </a:r>
          </a:p>
          <a:p>
            <a:pPr algn="ctr">
              <a:defRPr/>
            </a:pPr>
            <a:r>
              <a:rPr lang="en-US" sz="1400" i="0" dirty="0" smtClean="0">
                <a:solidFill>
                  <a:schemeClr val="accent3"/>
                </a:solidFill>
                <a:latin typeface="Liberation Sans" panose="020B0604020202020204" pitchFamily="34" charset="0"/>
              </a:rPr>
              <a:t>Coby Harmon</a:t>
            </a:r>
          </a:p>
          <a:p>
            <a:pPr algn="ctr">
              <a:defRPr/>
            </a:pPr>
            <a:r>
              <a:rPr lang="en-US" sz="1400" i="0" dirty="0" smtClean="0">
                <a:solidFill>
                  <a:schemeClr val="accent3"/>
                </a:solidFill>
                <a:latin typeface="Liberation Sans" panose="020B0604020202020204" pitchFamily="34" charset="0"/>
              </a:rPr>
              <a:t>University of California, Santa Barbara</a:t>
            </a:r>
          </a:p>
          <a:p>
            <a:pPr algn="ctr">
              <a:defRPr/>
            </a:pPr>
            <a:r>
              <a:rPr lang="en-US" sz="1400" i="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pPr algn="ctr"/>
            <a:r>
              <a:rPr lang="en-US" sz="4800" i="0" dirty="0" smtClean="0">
                <a:solidFill>
                  <a:schemeClr val="accent3"/>
                </a:solidFill>
                <a:latin typeface="Constantia" panose="02030602050306030303" pitchFamily="18" charset="0"/>
                <a:cs typeface="Andalus" panose="02020603050405020304" pitchFamily="18" charset="-78"/>
              </a:rPr>
              <a:t>W</a:t>
            </a:r>
            <a:r>
              <a:rPr lang="en-US" sz="4000" i="0" dirty="0" smtClean="0">
                <a:solidFill>
                  <a:schemeClr val="accent3"/>
                </a:solidFill>
                <a:latin typeface="Constantia" panose="02030602050306030303" pitchFamily="18" charset="0"/>
                <a:cs typeface="Andalus" panose="02020603050405020304" pitchFamily="18" charset="-78"/>
              </a:rPr>
              <a:t>ILEY</a:t>
            </a:r>
            <a:endParaRPr lang="en-US" sz="4800" i="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pPr algn="ctr"/>
            <a:r>
              <a:rPr lang="en-US" sz="4200" i="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i="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8435263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Text Box 2"/>
          <p:cNvSpPr txBox="1">
            <a:spLocks noChangeArrowheads="1"/>
          </p:cNvSpPr>
          <p:nvPr/>
        </p:nvSpPr>
        <p:spPr bwMode="auto">
          <a:xfrm>
            <a:off x="1295400" y="5588913"/>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Interest </a:t>
            </a:r>
            <a:r>
              <a:rPr lang="en-US" altLang="en-US" sz="2200" dirty="0" smtClean="0">
                <a:latin typeface="Liberation Sans" panose="020B0604020202020204" pitchFamily="34" charset="0"/>
                <a:cs typeface="Arial" charset="0"/>
              </a:rPr>
              <a:t>Revenue</a:t>
            </a:r>
            <a:r>
              <a:rPr lang="en-US" altLang="en-US" sz="2200" dirty="0">
                <a:latin typeface="Liberation Sans" panose="020B0604020202020204" pitchFamily="34" charset="0"/>
                <a:cs typeface="Arial" charset="0"/>
              </a:rPr>
              <a:t>		4.50</a:t>
            </a:r>
          </a:p>
        </p:txBody>
      </p:sp>
      <p:sp>
        <p:nvSpPr>
          <p:cNvPr id="11267" name="Text Box 3"/>
          <p:cNvSpPr txBox="1">
            <a:spLocks noChangeArrowheads="1"/>
          </p:cNvSpPr>
          <p:nvPr/>
        </p:nvSpPr>
        <p:spPr bwMode="auto">
          <a:xfrm>
            <a:off x="609600" y="1295400"/>
            <a:ext cx="80772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1028700" indent="-457200">
              <a:tabLst>
                <a:tab pos="514350" algn="l"/>
              </a:tabLst>
              <a:defRPr sz="2400">
                <a:solidFill>
                  <a:schemeClr val="tx1"/>
                </a:solidFill>
                <a:latin typeface="Comic Sans MS" pitchFamily="66" charset="0"/>
              </a:defRPr>
            </a:lvl2pPr>
            <a:lvl3pPr marL="1600200" indent="-457200">
              <a:tabLst>
                <a:tab pos="514350" algn="l"/>
              </a:tabLst>
              <a:defRPr sz="2400">
                <a:solidFill>
                  <a:schemeClr val="tx1"/>
                </a:solidFill>
                <a:latin typeface="Comic Sans MS" pitchFamily="66" charset="0"/>
              </a:defRPr>
            </a:lvl3pPr>
            <a:lvl4pPr marL="2171700" indent="-457200">
              <a:tabLst>
                <a:tab pos="514350" algn="l"/>
              </a:tabLst>
              <a:defRPr sz="2400">
                <a:solidFill>
                  <a:schemeClr val="tx1"/>
                </a:solidFill>
                <a:latin typeface="Comic Sans MS" pitchFamily="66" charset="0"/>
              </a:defRPr>
            </a:lvl4pPr>
            <a:lvl5pPr marL="2743200" indent="-457200">
              <a:tabLst>
                <a:tab pos="514350" algn="l"/>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14350" algn="l"/>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14350" algn="l"/>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14350" algn="l"/>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 </a:t>
            </a:r>
            <a:r>
              <a:rPr lang="en-US" altLang="en-US" sz="2200" dirty="0" smtClean="0">
                <a:latin typeface="Liberation Sans" panose="020B0604020202020204" pitchFamily="34" charset="0"/>
              </a:rPr>
              <a:t>Some </a:t>
            </a:r>
            <a:r>
              <a:rPr lang="en-US" altLang="en-US" sz="2200" dirty="0">
                <a:latin typeface="Liberation Sans" panose="020B0604020202020204" pitchFamily="34" charset="0"/>
              </a:rPr>
              <a:t>retailers issue their own credit cards. Assume that you use your JCPenney Company credit card to purchase clothing with a sales price of $300.</a:t>
            </a:r>
          </a:p>
        </p:txBody>
      </p:sp>
      <p:sp>
        <p:nvSpPr>
          <p:cNvPr id="931844" name="Text Box 4"/>
          <p:cNvSpPr txBox="1">
            <a:spLocks noChangeArrowheads="1"/>
          </p:cNvSpPr>
          <p:nvPr/>
        </p:nvSpPr>
        <p:spPr bwMode="auto">
          <a:xfrm>
            <a:off x="1295400" y="2693313"/>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1028700" indent="-457200">
              <a:tabLst>
                <a:tab pos="4862513" algn="r"/>
              </a:tabLst>
              <a:defRPr sz="2400">
                <a:solidFill>
                  <a:schemeClr val="tx1"/>
                </a:solidFill>
                <a:latin typeface="Comic Sans MS" pitchFamily="66" charset="0"/>
              </a:defRPr>
            </a:lvl2pPr>
            <a:lvl3pPr marL="1600200" indent="-457200">
              <a:tabLst>
                <a:tab pos="4862513" algn="r"/>
              </a:tabLst>
              <a:defRPr sz="2400">
                <a:solidFill>
                  <a:schemeClr val="tx1"/>
                </a:solidFill>
                <a:latin typeface="Comic Sans MS" pitchFamily="66" charset="0"/>
              </a:defRPr>
            </a:lvl3pPr>
            <a:lvl4pPr marL="2171700" indent="-457200">
              <a:tabLst>
                <a:tab pos="4862513" algn="r"/>
              </a:tabLst>
              <a:defRPr sz="2400">
                <a:solidFill>
                  <a:schemeClr val="tx1"/>
                </a:solidFill>
                <a:latin typeface="Comic Sans MS" pitchFamily="66" charset="0"/>
              </a:defRPr>
            </a:lvl4pPr>
            <a:lvl5pPr marL="2743200" indent="-457200">
              <a:tabLst>
                <a:tab pos="4862513"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300</a:t>
            </a:r>
          </a:p>
        </p:txBody>
      </p:sp>
      <p:sp>
        <p:nvSpPr>
          <p:cNvPr id="931845" name="Text Box 5"/>
          <p:cNvSpPr txBox="1">
            <a:spLocks noChangeArrowheads="1"/>
          </p:cNvSpPr>
          <p:nvPr/>
        </p:nvSpPr>
        <p:spPr bwMode="auto">
          <a:xfrm>
            <a:off x="1295400" y="3150513"/>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a:t>
            </a:r>
            <a:r>
              <a:rPr lang="en-US" altLang="en-US" sz="2200" dirty="0" smtClean="0">
                <a:latin typeface="Liberation Sans" panose="020B0604020202020204" pitchFamily="34" charset="0"/>
                <a:cs typeface="Arial" charset="0"/>
              </a:rPr>
              <a:t>Revenue</a:t>
            </a:r>
            <a:r>
              <a:rPr lang="en-US" altLang="en-US" sz="2200" dirty="0">
                <a:latin typeface="Liberation Sans" panose="020B0604020202020204" pitchFamily="34" charset="0"/>
                <a:cs typeface="Arial" charset="0"/>
              </a:rPr>
              <a:t>		300</a:t>
            </a:r>
          </a:p>
        </p:txBody>
      </p:sp>
      <p:sp>
        <p:nvSpPr>
          <p:cNvPr id="11270" name="Text Box 6"/>
          <p:cNvSpPr txBox="1">
            <a:spLocks noChangeArrowheads="1"/>
          </p:cNvSpPr>
          <p:nvPr/>
        </p:nvSpPr>
        <p:spPr bwMode="auto">
          <a:xfrm>
            <a:off x="609600" y="4125878"/>
            <a:ext cx="82296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1028700" indent="-457200">
              <a:tabLst>
                <a:tab pos="514350" algn="l"/>
              </a:tabLst>
              <a:defRPr sz="2400">
                <a:solidFill>
                  <a:schemeClr val="tx1"/>
                </a:solidFill>
                <a:latin typeface="Comic Sans MS" pitchFamily="66" charset="0"/>
              </a:defRPr>
            </a:lvl2pPr>
            <a:lvl3pPr marL="1600200" indent="-457200">
              <a:tabLst>
                <a:tab pos="514350" algn="l"/>
              </a:tabLst>
              <a:defRPr sz="2400">
                <a:solidFill>
                  <a:schemeClr val="tx1"/>
                </a:solidFill>
                <a:latin typeface="Comic Sans MS" pitchFamily="66" charset="0"/>
              </a:defRPr>
            </a:lvl3pPr>
            <a:lvl4pPr marL="2171700" indent="-457200">
              <a:tabLst>
                <a:tab pos="514350" algn="l"/>
              </a:tabLst>
              <a:defRPr sz="2400">
                <a:solidFill>
                  <a:schemeClr val="tx1"/>
                </a:solidFill>
                <a:latin typeface="Comic Sans MS" pitchFamily="66" charset="0"/>
              </a:defRPr>
            </a:lvl4pPr>
            <a:lvl5pPr marL="2743200" indent="-457200">
              <a:tabLst>
                <a:tab pos="514350" algn="l"/>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14350" algn="l"/>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14350" algn="l"/>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14350" algn="l"/>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20000"/>
              </a:lnSpc>
            </a:pP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you owe $300 at the end of the month, and JCPenney charges 1.5% per month on the balance </a:t>
            </a:r>
            <a:r>
              <a:rPr lang="en-US" altLang="en-US" sz="2200" dirty="0" smtClean="0">
                <a:latin typeface="Liberation Sans" panose="020B0604020202020204" pitchFamily="34" charset="0"/>
              </a:rPr>
              <a:t>due.</a:t>
            </a:r>
            <a:endParaRPr lang="en-US" altLang="en-US" sz="2200" dirty="0">
              <a:latin typeface="Liberation Sans" panose="020B0604020202020204" pitchFamily="34" charset="0"/>
            </a:endParaRPr>
          </a:p>
        </p:txBody>
      </p:sp>
      <p:sp>
        <p:nvSpPr>
          <p:cNvPr id="931847" name="Text Box 7"/>
          <p:cNvSpPr txBox="1">
            <a:spLocks noChangeArrowheads="1"/>
          </p:cNvSpPr>
          <p:nvPr/>
        </p:nvSpPr>
        <p:spPr bwMode="auto">
          <a:xfrm>
            <a:off x="1295400" y="5131713"/>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1028700" indent="-457200">
              <a:tabLst>
                <a:tab pos="4862513" algn="r"/>
              </a:tabLst>
              <a:defRPr sz="2400">
                <a:solidFill>
                  <a:schemeClr val="tx1"/>
                </a:solidFill>
                <a:latin typeface="Comic Sans MS" pitchFamily="66" charset="0"/>
              </a:defRPr>
            </a:lvl2pPr>
            <a:lvl3pPr marL="1600200" indent="-457200">
              <a:tabLst>
                <a:tab pos="4862513" algn="r"/>
              </a:tabLst>
              <a:defRPr sz="2400">
                <a:solidFill>
                  <a:schemeClr val="tx1"/>
                </a:solidFill>
                <a:latin typeface="Comic Sans MS" pitchFamily="66" charset="0"/>
              </a:defRPr>
            </a:lvl3pPr>
            <a:lvl4pPr marL="2171700" indent="-457200">
              <a:tabLst>
                <a:tab pos="4862513" algn="r"/>
              </a:tabLst>
              <a:defRPr sz="2400">
                <a:solidFill>
                  <a:schemeClr val="tx1"/>
                </a:solidFill>
                <a:latin typeface="Comic Sans MS" pitchFamily="66" charset="0"/>
              </a:defRPr>
            </a:lvl4pPr>
            <a:lvl5pPr marL="2743200" indent="-457200">
              <a:tabLst>
                <a:tab pos="4862513"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4.50</a:t>
            </a:r>
          </a:p>
        </p:txBody>
      </p:sp>
      <p:sp>
        <p:nvSpPr>
          <p:cNvPr id="11272" name="Line 8"/>
          <p:cNvSpPr>
            <a:spLocks noChangeShapeType="1"/>
          </p:cNvSpPr>
          <p:nvPr/>
        </p:nvSpPr>
        <p:spPr bwMode="auto">
          <a:xfrm>
            <a:off x="304800" y="3845256"/>
            <a:ext cx="8458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dirty="0">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Recognizing Accounts Receivable</a:t>
            </a:r>
            <a:endParaRPr lang="en-US" altLang="en-US" sz="3200" b="1" i="0" dirty="0">
              <a:solidFill>
                <a:srgbClr val="CC0000"/>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44"/>
                                        </p:tgtEl>
                                        <p:attrNameLst>
                                          <p:attrName>style.visibility</p:attrName>
                                        </p:attrNameLst>
                                      </p:cBhvr>
                                      <p:to>
                                        <p:strVal val="visible"/>
                                      </p:to>
                                    </p:set>
                                    <p:animEffect transition="in" filter="wipe(left)">
                                      <p:cBhvr>
                                        <p:cTn id="7" dur="500"/>
                                        <p:tgtEl>
                                          <p:spTgt spid="931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45"/>
                                        </p:tgtEl>
                                        <p:attrNameLst>
                                          <p:attrName>style.visibility</p:attrName>
                                        </p:attrNameLst>
                                      </p:cBhvr>
                                      <p:to>
                                        <p:strVal val="visible"/>
                                      </p:to>
                                    </p:set>
                                    <p:animEffect transition="in" filter="wipe(left)">
                                      <p:cBhvr>
                                        <p:cTn id="12" dur="500"/>
                                        <p:tgtEl>
                                          <p:spTgt spid="9318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847"/>
                                        </p:tgtEl>
                                        <p:attrNameLst>
                                          <p:attrName>style.visibility</p:attrName>
                                        </p:attrNameLst>
                                      </p:cBhvr>
                                      <p:to>
                                        <p:strVal val="visible"/>
                                      </p:to>
                                    </p:set>
                                    <p:animEffect transition="in" filter="wipe(left)">
                                      <p:cBhvr>
                                        <p:cTn id="17" dur="500"/>
                                        <p:tgtEl>
                                          <p:spTgt spid="9318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842"/>
                                        </p:tgtEl>
                                        <p:attrNameLst>
                                          <p:attrName>style.visibility</p:attrName>
                                        </p:attrNameLst>
                                      </p:cBhvr>
                                      <p:to>
                                        <p:strVal val="visible"/>
                                      </p:to>
                                    </p:set>
                                    <p:animEffect transition="in" filter="wipe(left)">
                                      <p:cBhvr>
                                        <p:cTn id="22" dur="500"/>
                                        <p:tgtEl>
                                          <p:spTgt spid="931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2" grpId="0" autoUpdateAnimBg="0"/>
      <p:bldP spid="931844" grpId="0" autoUpdateAnimBg="0"/>
      <p:bldP spid="931845" grpId="0" autoUpdateAnimBg="0"/>
      <p:bldP spid="93184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419100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rPr>
              <a:t>Total take: $1.5 million</a:t>
            </a:r>
          </a:p>
        </p:txBody>
      </p:sp>
      <p:sp>
        <p:nvSpPr>
          <p:cNvPr id="12291" name="Rectangle 3"/>
          <p:cNvSpPr>
            <a:spLocks noChangeArrowheads="1"/>
          </p:cNvSpPr>
          <p:nvPr/>
        </p:nvSpPr>
        <p:spPr bwMode="auto">
          <a:xfrm>
            <a:off x="381000" y="438150"/>
            <a:ext cx="8410575" cy="411163"/>
          </a:xfrm>
          <a:prstGeom prst="rect">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800" b="1" dirty="0">
                <a:solidFill>
                  <a:schemeClr val="bg1"/>
                </a:solidFill>
                <a:latin typeface="Liberation Sans" panose="020B0604020202020204" pitchFamily="34" charset="0"/>
              </a:rPr>
              <a:t>ANATOMY OF A FRAUD</a:t>
            </a:r>
          </a:p>
        </p:txBody>
      </p:sp>
      <p:sp>
        <p:nvSpPr>
          <p:cNvPr id="12292" name="Rectangle 4"/>
          <p:cNvSpPr>
            <a:spLocks noChangeArrowheads="1"/>
          </p:cNvSpPr>
          <p:nvPr/>
        </p:nvSpPr>
        <p:spPr bwMode="auto">
          <a:xfrm>
            <a:off x="457200" y="971550"/>
            <a:ext cx="8382000" cy="3063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500" dirty="0">
                <a:latin typeface="Liberation Sans" panose="020B0604020202020204" pitchFamily="34" charset="0"/>
              </a:rPr>
              <a:t>Tasanee was the accounts receivable clerk for a large non-profit foundation that provided performance and exhibition space for the performing and visual arts. Her responsibilities included activities normally assigned to an accounts receivable clerk, such as recording revenues from various sources that included donations, facility rental fees, ticket revenue, and bar receipts. However, she was also responsible for handling all cash and checks from the time they were received until the time she deposited them, as well as preparing the bank reconciliation. Tasanee took advantage of her situation by falsifying bank deposits and bank reconciliations so that she could steal cash from the bar receipts. Since nobody else logged the donations or matched the donation receipts to pledges prior to Tasanee receiving them, she was able to offset the cash that was stolen against donations that she received but didn’t record. Her crime was made easier by the fact that her boss, the company’s controller, only did a very superficial review of the bank reconciliation and thus didn’t notice that some numbers had been cut out from other documents and taped onto the bank reconciliation.</a:t>
            </a:r>
          </a:p>
        </p:txBody>
      </p:sp>
      <p:sp>
        <p:nvSpPr>
          <p:cNvPr id="12293" name="Rectangle 5"/>
          <p:cNvSpPr>
            <a:spLocks noChangeArrowheads="1"/>
          </p:cNvSpPr>
          <p:nvPr/>
        </p:nvSpPr>
        <p:spPr bwMode="auto">
          <a:xfrm>
            <a:off x="457200" y="4724400"/>
            <a:ext cx="8229600" cy="15557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500" b="1" dirty="0">
                <a:latin typeface="Liberation Sans" panose="020B0604020202020204" pitchFamily="34" charset="0"/>
              </a:rPr>
              <a:t>The Missing </a:t>
            </a:r>
            <a:r>
              <a:rPr lang="en-US" altLang="en-US" sz="1500" b="1" dirty="0" smtClean="0">
                <a:latin typeface="Liberation Sans" panose="020B0604020202020204" pitchFamily="34" charset="0"/>
              </a:rPr>
              <a:t>Controls</a:t>
            </a:r>
            <a:endParaRPr lang="en-US" altLang="en-US" sz="1500" b="1" dirty="0">
              <a:latin typeface="Liberation Sans" panose="020B0604020202020204" pitchFamily="34" charset="0"/>
            </a:endParaRPr>
          </a:p>
          <a:p>
            <a:pPr algn="l">
              <a:spcBef>
                <a:spcPct val="20000"/>
              </a:spcBef>
            </a:pPr>
            <a:r>
              <a:rPr lang="en-US" altLang="en-US" sz="1500" b="1" i="1" dirty="0">
                <a:latin typeface="Liberation Sans" panose="020B0604020202020204" pitchFamily="34" charset="0"/>
              </a:rPr>
              <a:t>Segregation of duties.</a:t>
            </a:r>
            <a:r>
              <a:rPr lang="en-US" altLang="en-US" sz="1500" dirty="0">
                <a:latin typeface="Liberation Sans" panose="020B0604020202020204" pitchFamily="34" charset="0"/>
              </a:rPr>
              <a:t> The foundation should not have allowed an accounts receivable clerk, whose job was to record receivables, to also handle cash, record cash, make deposits, and especially prepare the bank reconciliation. </a:t>
            </a:r>
          </a:p>
          <a:p>
            <a:pPr algn="l">
              <a:spcBef>
                <a:spcPct val="20000"/>
              </a:spcBef>
            </a:pPr>
            <a:r>
              <a:rPr lang="en-US" altLang="en-US" sz="1500" b="1" i="1" dirty="0">
                <a:latin typeface="Liberation Sans" panose="020B0604020202020204" pitchFamily="34" charset="0"/>
              </a:rPr>
              <a:t>Independent internal verification.</a:t>
            </a:r>
            <a:r>
              <a:rPr lang="en-US" altLang="en-US" sz="1500" dirty="0">
                <a:latin typeface="Liberation Sans" panose="020B0604020202020204" pitchFamily="34" charset="0"/>
              </a:rPr>
              <a:t> The controller was supposed to perform a thorough review of the bank reconciliation. Because he did not, he was terminated from his position.</a:t>
            </a:r>
          </a:p>
        </p:txBody>
      </p:sp>
      <p:sp>
        <p:nvSpPr>
          <p:cNvPr id="933894" name="Rectangle 6"/>
          <p:cNvSpPr>
            <a:spLocks noChangeArrowheads="1"/>
          </p:cNvSpPr>
          <p:nvPr/>
        </p:nvSpPr>
        <p:spPr bwMode="auto">
          <a:xfrm>
            <a:off x="457200" y="5042848"/>
            <a:ext cx="8229600" cy="12954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933894"/>
                                        </p:tgtEl>
                                      </p:cBhvr>
                                    </p:animEffect>
                                    <p:set>
                                      <p:cBhvr>
                                        <p:cTn id="7" dur="1" fill="hold">
                                          <p:stCondLst>
                                            <p:cond delay="499"/>
                                          </p:stCondLst>
                                        </p:cTn>
                                        <p:tgtEl>
                                          <p:spTgt spid="9338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8763000" y="76200"/>
            <a:ext cx="228600" cy="102858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26" name="Rectangle 10"/>
          <p:cNvSpPr>
            <a:spLocks noChangeArrowheads="1"/>
          </p:cNvSpPr>
          <p:nvPr/>
        </p:nvSpPr>
        <p:spPr bwMode="auto">
          <a:xfrm>
            <a:off x="429904" y="1267883"/>
            <a:ext cx="8333096" cy="193899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algn="l">
              <a:lnSpc>
                <a:spcPct val="120000"/>
              </a:lnSpc>
              <a:spcBef>
                <a:spcPts val="600"/>
              </a:spcBef>
            </a:pPr>
            <a:r>
              <a:rPr lang="en-US" sz="2000" dirty="0" smtClean="0">
                <a:solidFill>
                  <a:schemeClr val="bg2"/>
                </a:solidFill>
                <a:latin typeface="Liberation Sans" panose="020B0604020202020204" pitchFamily="34" charset="0"/>
              </a:rPr>
              <a:t>On </a:t>
            </a:r>
            <a:r>
              <a:rPr lang="en-US" sz="2000" dirty="0">
                <a:solidFill>
                  <a:schemeClr val="bg2"/>
                </a:solidFill>
                <a:latin typeface="Liberation Sans" panose="020B0604020202020204" pitchFamily="34" charset="0"/>
              </a:rPr>
              <a:t>May 1, Wilton sold merchandise on account to Bates for </a:t>
            </a:r>
            <a:r>
              <a:rPr lang="en-US" sz="2000" dirty="0" smtClean="0">
                <a:solidFill>
                  <a:schemeClr val="bg2"/>
                </a:solidFill>
                <a:latin typeface="Liberation Sans" panose="020B0604020202020204" pitchFamily="34" charset="0"/>
              </a:rPr>
              <a:t>€50,000 </a:t>
            </a:r>
            <a:r>
              <a:rPr lang="en-US" sz="2000" dirty="0">
                <a:solidFill>
                  <a:schemeClr val="bg2"/>
                </a:solidFill>
                <a:latin typeface="Liberation Sans" panose="020B0604020202020204" pitchFamily="34" charset="0"/>
              </a:rPr>
              <a:t>terms 3/15, net 45</a:t>
            </a:r>
            <a:r>
              <a:rPr lang="en-US" sz="2000" dirty="0" smtClean="0">
                <a:solidFill>
                  <a:schemeClr val="bg2"/>
                </a:solidFill>
                <a:latin typeface="Liberation Sans" panose="020B0604020202020204" pitchFamily="34" charset="0"/>
              </a:rPr>
              <a:t>. On </a:t>
            </a:r>
            <a:r>
              <a:rPr lang="en-US" sz="2000" dirty="0">
                <a:solidFill>
                  <a:schemeClr val="bg2"/>
                </a:solidFill>
                <a:latin typeface="Liberation Sans" panose="020B0604020202020204" pitchFamily="34" charset="0"/>
              </a:rPr>
              <a:t>May 4, Bates returns merchandise with a sales price of </a:t>
            </a:r>
            <a:r>
              <a:rPr lang="en-US" sz="2000" dirty="0" smtClean="0">
                <a:solidFill>
                  <a:schemeClr val="bg2"/>
                </a:solidFill>
                <a:latin typeface="Liberation Sans" panose="020B0604020202020204" pitchFamily="34" charset="0"/>
              </a:rPr>
              <a:t>€2,000</a:t>
            </a:r>
            <a:r>
              <a:rPr lang="en-US" sz="2000" dirty="0">
                <a:solidFill>
                  <a:schemeClr val="bg2"/>
                </a:solidFill>
                <a:latin typeface="Liberation Sans" panose="020B0604020202020204" pitchFamily="34" charset="0"/>
              </a:rPr>
              <a:t>. On May 16, </a:t>
            </a:r>
            <a:r>
              <a:rPr lang="en-US" sz="2000" dirty="0" smtClean="0">
                <a:solidFill>
                  <a:schemeClr val="bg2"/>
                </a:solidFill>
                <a:latin typeface="Liberation Sans" panose="020B0604020202020204" pitchFamily="34" charset="0"/>
              </a:rPr>
              <a:t>Wilton receives </a:t>
            </a:r>
            <a:r>
              <a:rPr lang="en-US" sz="2000" dirty="0">
                <a:solidFill>
                  <a:schemeClr val="bg2"/>
                </a:solidFill>
                <a:latin typeface="Liberation Sans" panose="020B0604020202020204" pitchFamily="34" charset="0"/>
              </a:rPr>
              <a:t>payment from Bates for the balance due. Prepare journal entries to record </a:t>
            </a:r>
            <a:r>
              <a:rPr lang="en-US" sz="2000" dirty="0" smtClean="0">
                <a:solidFill>
                  <a:schemeClr val="bg2"/>
                </a:solidFill>
                <a:latin typeface="Liberation Sans" panose="020B0604020202020204" pitchFamily="34" charset="0"/>
              </a:rPr>
              <a:t>the May </a:t>
            </a:r>
            <a:r>
              <a:rPr lang="en-US" sz="2000" dirty="0">
                <a:solidFill>
                  <a:schemeClr val="bg2"/>
                </a:solidFill>
                <a:latin typeface="Liberation Sans" panose="020B0604020202020204" pitchFamily="34" charset="0"/>
              </a:rPr>
              <a:t>transactions on Wilton’s books. </a:t>
            </a:r>
            <a:r>
              <a:rPr lang="en-US" sz="2000" dirty="0" smtClean="0">
                <a:solidFill>
                  <a:schemeClr val="bg2"/>
                </a:solidFill>
                <a:latin typeface="Liberation Sans" panose="020B0604020202020204" pitchFamily="34" charset="0"/>
              </a:rPr>
              <a:t>(Ignore cost of goods sold entries.)</a:t>
            </a:r>
            <a:endParaRPr lang="en-US" sz="2000" dirty="0">
              <a:solidFill>
                <a:schemeClr val="bg2"/>
              </a:solidFill>
              <a:latin typeface="Liberation Sans" panose="020B0604020202020204" pitchFamily="34" charset="0"/>
            </a:endParaRPr>
          </a:p>
        </p:txBody>
      </p:sp>
      <p:sp>
        <p:nvSpPr>
          <p:cNvPr id="27" name="Rectangle 10"/>
          <p:cNvSpPr>
            <a:spLocks noChangeArrowheads="1"/>
          </p:cNvSpPr>
          <p:nvPr/>
        </p:nvSpPr>
        <p:spPr bwMode="auto">
          <a:xfrm>
            <a:off x="1524000" y="3300936"/>
            <a:ext cx="7239000" cy="80791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463550" indent="-450850" algn="l">
              <a:lnSpc>
                <a:spcPct val="110000"/>
              </a:lnSpc>
              <a:spcBef>
                <a:spcPts val="300"/>
              </a:spcBef>
              <a:tabLst>
                <a:tab pos="5376863" algn="r"/>
                <a:tab pos="6919913" algn="r"/>
                <a:tab pos="7710488" algn="r"/>
              </a:tabLst>
            </a:pPr>
            <a:r>
              <a:rPr lang="en-US" sz="2000" dirty="0">
                <a:solidFill>
                  <a:schemeClr val="bg2"/>
                </a:solidFill>
                <a:latin typeface="Liberation Sans" panose="020B0604020202020204" pitchFamily="34" charset="0"/>
              </a:rPr>
              <a:t>Accounts Receivable—Bates </a:t>
            </a:r>
            <a:r>
              <a:rPr lang="en-US" sz="2000" dirty="0" smtClean="0">
                <a:solidFill>
                  <a:schemeClr val="bg2"/>
                </a:solidFill>
                <a:latin typeface="Liberation Sans" panose="020B0604020202020204" pitchFamily="34" charset="0"/>
              </a:rPr>
              <a:t>	50,000</a:t>
            </a:r>
            <a:endParaRPr lang="en-US" sz="2000" dirty="0">
              <a:solidFill>
                <a:schemeClr val="bg2"/>
              </a:solidFill>
              <a:latin typeface="Liberation Sans" panose="020B0604020202020204" pitchFamily="34" charset="0"/>
            </a:endParaRPr>
          </a:p>
          <a:p>
            <a:pPr marL="463550" indent="-450850" algn="l">
              <a:lnSpc>
                <a:spcPct val="110000"/>
              </a:lnSpc>
              <a:spcBef>
                <a:spcPts val="300"/>
              </a:spcBef>
              <a:tabLst>
                <a:tab pos="5376863" algn="r"/>
                <a:tab pos="6919913" algn="r"/>
                <a:tab pos="7710488" algn="r"/>
              </a:tabLst>
            </a:pPr>
            <a:r>
              <a:rPr lang="en-US" sz="2000" dirty="0" smtClean="0">
                <a:solidFill>
                  <a:schemeClr val="bg2"/>
                </a:solidFill>
                <a:latin typeface="Liberation Sans" panose="020B0604020202020204" pitchFamily="34" charset="0"/>
              </a:rPr>
              <a:t>	Sales </a:t>
            </a:r>
            <a:r>
              <a:rPr lang="en-US" sz="2000" dirty="0">
                <a:solidFill>
                  <a:schemeClr val="bg2"/>
                </a:solidFill>
                <a:latin typeface="Liberation Sans" panose="020B0604020202020204" pitchFamily="34" charset="0"/>
              </a:rPr>
              <a:t>Revenue </a:t>
            </a:r>
            <a:r>
              <a:rPr lang="en-US" sz="2000" dirty="0" smtClean="0">
                <a:solidFill>
                  <a:schemeClr val="bg2"/>
                </a:solidFill>
                <a:latin typeface="Liberation Sans" panose="020B0604020202020204" pitchFamily="34" charset="0"/>
              </a:rPr>
              <a:t>		50,000</a:t>
            </a:r>
            <a:endParaRPr lang="en-US" sz="2000" dirty="0">
              <a:solidFill>
                <a:schemeClr val="bg2"/>
              </a:solidFill>
              <a:latin typeface="Liberation Sans" panose="020B0604020202020204" pitchFamily="34" charset="0"/>
            </a:endParaRPr>
          </a:p>
        </p:txBody>
      </p:sp>
      <p:sp>
        <p:nvSpPr>
          <p:cNvPr id="28" name="Rectangle 10"/>
          <p:cNvSpPr>
            <a:spLocks noChangeArrowheads="1"/>
          </p:cNvSpPr>
          <p:nvPr/>
        </p:nvSpPr>
        <p:spPr bwMode="auto">
          <a:xfrm>
            <a:off x="381000" y="3260592"/>
            <a:ext cx="916004" cy="45660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marL="463550" indent="-450850" algn="r">
              <a:lnSpc>
                <a:spcPct val="125000"/>
              </a:lnSpc>
              <a:spcBef>
                <a:spcPts val="300"/>
              </a:spcBef>
              <a:tabLst>
                <a:tab pos="5145088" algn="r"/>
                <a:tab pos="7710488" algn="r"/>
              </a:tabLst>
            </a:pPr>
            <a:r>
              <a:rPr lang="en-US" sz="2000" dirty="0" smtClean="0">
                <a:solidFill>
                  <a:schemeClr val="bg2"/>
                </a:solidFill>
                <a:latin typeface="Liberation Sans" panose="020B0604020202020204" pitchFamily="34" charset="0"/>
              </a:rPr>
              <a:t>May 1</a:t>
            </a:r>
            <a:endParaRPr lang="en-US" sz="2000" dirty="0">
              <a:solidFill>
                <a:schemeClr val="bg2"/>
              </a:solidFill>
              <a:latin typeface="Liberation Sans" panose="020B0604020202020204" pitchFamily="34" charset="0"/>
            </a:endParaRPr>
          </a:p>
        </p:txBody>
      </p:sp>
      <p:sp>
        <p:nvSpPr>
          <p:cNvPr id="29" name="Rectangle 10"/>
          <p:cNvSpPr>
            <a:spLocks noChangeArrowheads="1"/>
          </p:cNvSpPr>
          <p:nvPr/>
        </p:nvSpPr>
        <p:spPr bwMode="auto">
          <a:xfrm>
            <a:off x="1524000" y="4251907"/>
            <a:ext cx="7239000" cy="80791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463550" indent="-450850" algn="l">
              <a:lnSpc>
                <a:spcPct val="110000"/>
              </a:lnSpc>
              <a:spcBef>
                <a:spcPts val="300"/>
              </a:spcBef>
              <a:tabLst>
                <a:tab pos="5376863" algn="r"/>
                <a:tab pos="7710488" algn="r"/>
              </a:tabLst>
            </a:pPr>
            <a:r>
              <a:rPr lang="en-US" sz="2000" dirty="0">
                <a:solidFill>
                  <a:schemeClr val="bg2"/>
                </a:solidFill>
                <a:latin typeface="Liberation Sans" panose="020B0604020202020204" pitchFamily="34" charset="0"/>
              </a:rPr>
              <a:t>Sales Returns and Allowances </a:t>
            </a:r>
            <a:r>
              <a:rPr lang="en-US" sz="2000" dirty="0" smtClean="0">
                <a:solidFill>
                  <a:schemeClr val="bg2"/>
                </a:solidFill>
                <a:latin typeface="Liberation Sans" panose="020B0604020202020204" pitchFamily="34" charset="0"/>
              </a:rPr>
              <a:t>	2,000</a:t>
            </a:r>
            <a:endParaRPr lang="en-US" sz="2000" dirty="0">
              <a:solidFill>
                <a:schemeClr val="bg2"/>
              </a:solidFill>
              <a:latin typeface="Liberation Sans" panose="020B0604020202020204" pitchFamily="34" charset="0"/>
            </a:endParaRPr>
          </a:p>
          <a:p>
            <a:pPr marL="463550" indent="-450850" algn="l">
              <a:lnSpc>
                <a:spcPct val="110000"/>
              </a:lnSpc>
              <a:spcBef>
                <a:spcPts val="300"/>
              </a:spcBef>
              <a:tabLst>
                <a:tab pos="5145088" algn="r"/>
                <a:tab pos="6919913" algn="r"/>
                <a:tab pos="7710488" algn="r"/>
              </a:tabLst>
            </a:pPr>
            <a:r>
              <a:rPr lang="en-US" sz="2000" dirty="0" smtClean="0">
                <a:solidFill>
                  <a:schemeClr val="bg2"/>
                </a:solidFill>
                <a:latin typeface="Liberation Sans" panose="020B0604020202020204" pitchFamily="34" charset="0"/>
              </a:rPr>
              <a:t>	Accounts </a:t>
            </a:r>
            <a:r>
              <a:rPr lang="en-US" sz="2000" dirty="0">
                <a:solidFill>
                  <a:schemeClr val="bg2"/>
                </a:solidFill>
                <a:latin typeface="Liberation Sans" panose="020B0604020202020204" pitchFamily="34" charset="0"/>
              </a:rPr>
              <a:t>Receivable—Bates </a:t>
            </a:r>
            <a:r>
              <a:rPr lang="en-US" sz="2000" dirty="0" smtClean="0">
                <a:solidFill>
                  <a:schemeClr val="bg2"/>
                </a:solidFill>
                <a:latin typeface="Liberation Sans" panose="020B0604020202020204" pitchFamily="34" charset="0"/>
              </a:rPr>
              <a:t>		2,000</a:t>
            </a:r>
            <a:endParaRPr lang="en-US" sz="2000" dirty="0">
              <a:solidFill>
                <a:schemeClr val="bg2"/>
              </a:solidFill>
              <a:latin typeface="Liberation Sans" panose="020B0604020202020204" pitchFamily="34" charset="0"/>
            </a:endParaRPr>
          </a:p>
        </p:txBody>
      </p:sp>
      <p:sp>
        <p:nvSpPr>
          <p:cNvPr id="31" name="Rectangle 10"/>
          <p:cNvSpPr>
            <a:spLocks noChangeArrowheads="1"/>
          </p:cNvSpPr>
          <p:nvPr/>
        </p:nvSpPr>
        <p:spPr bwMode="auto">
          <a:xfrm>
            <a:off x="1524000" y="5192794"/>
            <a:ext cx="7239000" cy="118494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463550" indent="-450850" algn="l">
              <a:lnSpc>
                <a:spcPct val="110000"/>
              </a:lnSpc>
              <a:spcBef>
                <a:spcPts val="300"/>
              </a:spcBef>
              <a:tabLst>
                <a:tab pos="5376863" algn="r"/>
                <a:tab pos="7710488" algn="r"/>
              </a:tabLst>
            </a:pPr>
            <a:r>
              <a:rPr lang="en-US" sz="2000" dirty="0">
                <a:solidFill>
                  <a:schemeClr val="bg2"/>
                </a:solidFill>
                <a:latin typeface="Liberation Sans" panose="020B0604020202020204" pitchFamily="34" charset="0"/>
              </a:rPr>
              <a:t>Cash </a:t>
            </a:r>
            <a:r>
              <a:rPr lang="en-US" sz="2000" dirty="0" smtClean="0">
                <a:solidFill>
                  <a:schemeClr val="bg2"/>
                </a:solidFill>
                <a:latin typeface="Liberation Sans" panose="020B0604020202020204" pitchFamily="34" charset="0"/>
              </a:rPr>
              <a:t>(€48,000 - €1,440</a:t>
            </a:r>
            <a:r>
              <a:rPr lang="en-US" sz="2000" dirty="0">
                <a:solidFill>
                  <a:schemeClr val="bg2"/>
                </a:solidFill>
                <a:latin typeface="Liberation Sans" panose="020B0604020202020204" pitchFamily="34" charset="0"/>
              </a:rPr>
              <a:t>) </a:t>
            </a:r>
            <a:r>
              <a:rPr lang="en-US" sz="2000" dirty="0" smtClean="0">
                <a:solidFill>
                  <a:schemeClr val="bg2"/>
                </a:solidFill>
                <a:latin typeface="Liberation Sans" panose="020B0604020202020204" pitchFamily="34" charset="0"/>
              </a:rPr>
              <a:t>	46,560</a:t>
            </a:r>
            <a:endParaRPr lang="en-US" sz="2000" dirty="0">
              <a:solidFill>
                <a:schemeClr val="bg2"/>
              </a:solidFill>
              <a:latin typeface="Liberation Sans" panose="020B0604020202020204" pitchFamily="34" charset="0"/>
            </a:endParaRPr>
          </a:p>
          <a:p>
            <a:pPr marL="463550" indent="-450850" algn="l">
              <a:lnSpc>
                <a:spcPct val="110000"/>
              </a:lnSpc>
              <a:spcBef>
                <a:spcPts val="300"/>
              </a:spcBef>
              <a:tabLst>
                <a:tab pos="5376863" algn="r"/>
                <a:tab pos="7710488" algn="r"/>
              </a:tabLst>
            </a:pPr>
            <a:r>
              <a:rPr lang="en-US" sz="2000" dirty="0">
                <a:solidFill>
                  <a:schemeClr val="bg2"/>
                </a:solidFill>
                <a:latin typeface="Liberation Sans" panose="020B0604020202020204" pitchFamily="34" charset="0"/>
              </a:rPr>
              <a:t>Sales Discounts </a:t>
            </a:r>
            <a:r>
              <a:rPr lang="en-US" sz="2000" dirty="0" smtClean="0">
                <a:solidFill>
                  <a:schemeClr val="bg2"/>
                </a:solidFill>
                <a:latin typeface="Liberation Sans" panose="020B0604020202020204" pitchFamily="34" charset="0"/>
              </a:rPr>
              <a:t>(€48,000 x </a:t>
            </a:r>
            <a:r>
              <a:rPr lang="en-US" sz="2000" dirty="0">
                <a:solidFill>
                  <a:schemeClr val="bg2"/>
                </a:solidFill>
                <a:latin typeface="Liberation Sans" panose="020B0604020202020204" pitchFamily="34" charset="0"/>
              </a:rPr>
              <a:t>.03) </a:t>
            </a:r>
            <a:r>
              <a:rPr lang="en-US" sz="2000" dirty="0" smtClean="0">
                <a:solidFill>
                  <a:schemeClr val="bg2"/>
                </a:solidFill>
                <a:latin typeface="Liberation Sans" panose="020B0604020202020204" pitchFamily="34" charset="0"/>
              </a:rPr>
              <a:t>	1,440</a:t>
            </a:r>
            <a:endParaRPr lang="en-US" sz="2000" dirty="0">
              <a:solidFill>
                <a:schemeClr val="bg2"/>
              </a:solidFill>
              <a:latin typeface="Liberation Sans" panose="020B0604020202020204" pitchFamily="34" charset="0"/>
            </a:endParaRPr>
          </a:p>
          <a:p>
            <a:pPr marL="463550" indent="-450850" algn="l">
              <a:lnSpc>
                <a:spcPct val="110000"/>
              </a:lnSpc>
              <a:spcBef>
                <a:spcPts val="300"/>
              </a:spcBef>
              <a:tabLst>
                <a:tab pos="5145088" algn="r"/>
                <a:tab pos="6919913" algn="r"/>
                <a:tab pos="7710488" algn="r"/>
              </a:tabLst>
            </a:pPr>
            <a:r>
              <a:rPr lang="en-US" sz="2000" dirty="0" smtClean="0">
                <a:solidFill>
                  <a:schemeClr val="bg2"/>
                </a:solidFill>
                <a:latin typeface="Liberation Sans" panose="020B0604020202020204" pitchFamily="34" charset="0"/>
              </a:rPr>
              <a:t>	Accounts </a:t>
            </a:r>
            <a:r>
              <a:rPr lang="en-US" sz="2000" dirty="0">
                <a:solidFill>
                  <a:schemeClr val="bg2"/>
                </a:solidFill>
                <a:latin typeface="Liberation Sans" panose="020B0604020202020204" pitchFamily="34" charset="0"/>
              </a:rPr>
              <a:t>Receivable—Bates </a:t>
            </a:r>
            <a:r>
              <a:rPr lang="en-US" sz="2000" dirty="0" smtClean="0">
                <a:solidFill>
                  <a:schemeClr val="bg2"/>
                </a:solidFill>
                <a:latin typeface="Liberation Sans" panose="020B0604020202020204" pitchFamily="34" charset="0"/>
              </a:rPr>
              <a:t>		48,000</a:t>
            </a:r>
            <a:endParaRPr lang="en-US" sz="2000" dirty="0">
              <a:solidFill>
                <a:schemeClr val="bg2"/>
              </a:solidFill>
              <a:latin typeface="Liberation Sans" panose="020B0604020202020204" pitchFamily="34" charset="0"/>
            </a:endParaRPr>
          </a:p>
        </p:txBody>
      </p:sp>
      <p:sp>
        <p:nvSpPr>
          <p:cNvPr id="33" name="Rectangle 10"/>
          <p:cNvSpPr>
            <a:spLocks noChangeArrowheads="1"/>
          </p:cNvSpPr>
          <p:nvPr/>
        </p:nvSpPr>
        <p:spPr bwMode="auto">
          <a:xfrm>
            <a:off x="381000" y="4202288"/>
            <a:ext cx="916004" cy="45660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marL="463550" indent="-450850" algn="r">
              <a:lnSpc>
                <a:spcPct val="125000"/>
              </a:lnSpc>
              <a:spcBef>
                <a:spcPts val="300"/>
              </a:spcBef>
              <a:tabLst>
                <a:tab pos="5145088" algn="r"/>
                <a:tab pos="7710488" algn="r"/>
              </a:tabLst>
            </a:pPr>
            <a:r>
              <a:rPr lang="en-US" sz="2000" dirty="0" smtClean="0">
                <a:solidFill>
                  <a:schemeClr val="bg2"/>
                </a:solidFill>
                <a:latin typeface="Liberation Sans" panose="020B0604020202020204" pitchFamily="34" charset="0"/>
              </a:rPr>
              <a:t>4</a:t>
            </a:r>
            <a:endParaRPr lang="en-US" sz="2000" dirty="0">
              <a:solidFill>
                <a:schemeClr val="bg2"/>
              </a:solidFill>
              <a:latin typeface="Liberation Sans" panose="020B0604020202020204" pitchFamily="34" charset="0"/>
            </a:endParaRPr>
          </a:p>
        </p:txBody>
      </p:sp>
      <p:sp>
        <p:nvSpPr>
          <p:cNvPr id="34" name="Rectangle 10"/>
          <p:cNvSpPr>
            <a:spLocks noChangeArrowheads="1"/>
          </p:cNvSpPr>
          <p:nvPr/>
        </p:nvSpPr>
        <p:spPr bwMode="auto">
          <a:xfrm>
            <a:off x="381000" y="5151944"/>
            <a:ext cx="916004" cy="45660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marL="463550" indent="-450850" algn="r">
              <a:lnSpc>
                <a:spcPct val="125000"/>
              </a:lnSpc>
              <a:spcBef>
                <a:spcPts val="300"/>
              </a:spcBef>
              <a:tabLst>
                <a:tab pos="5145088" algn="r"/>
                <a:tab pos="7710488" algn="r"/>
              </a:tabLst>
            </a:pPr>
            <a:r>
              <a:rPr lang="en-US" sz="2000" dirty="0" smtClean="0">
                <a:solidFill>
                  <a:schemeClr val="bg2"/>
                </a:solidFill>
                <a:latin typeface="Liberation Sans" panose="020B0604020202020204" pitchFamily="34" charset="0"/>
              </a:rPr>
              <a:t>16</a:t>
            </a:r>
            <a:endParaRPr lang="en-US" sz="2000" dirty="0">
              <a:solidFill>
                <a:schemeClr val="bg2"/>
              </a:solidFill>
              <a:latin typeface="Liberation Sans" panose="020B0604020202020204" pitchFamily="34" charset="0"/>
            </a:endParaRPr>
          </a:p>
        </p:txBody>
      </p:sp>
      <p:sp>
        <p:nvSpPr>
          <p:cNvPr id="19" name="TextBox 18"/>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1" name="TextBox 2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23513966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wipe(left)">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ipe(left)">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wipe(left)">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wipe(left)">
                                      <p:cBhvr>
                                        <p:cTn id="27" dur="500"/>
                                        <p:tgtEl>
                                          <p:spTgt spid="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xEl>
                                              <p:pRg st="1" end="1"/>
                                            </p:txEl>
                                          </p:spTgt>
                                        </p:tgtEl>
                                        <p:attrNameLst>
                                          <p:attrName>style.visibility</p:attrName>
                                        </p:attrNameLst>
                                      </p:cBhvr>
                                      <p:to>
                                        <p:strVal val="visible"/>
                                      </p:to>
                                    </p:set>
                                    <p:animEffect transition="in" filter="wipe(left)">
                                      <p:cBhvr>
                                        <p:cTn id="32" dur="500"/>
                                        <p:tgtEl>
                                          <p:spTgt spid="3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xEl>
                                              <p:pRg st="2" end="2"/>
                                            </p:txEl>
                                          </p:spTgt>
                                        </p:tgtEl>
                                        <p:attrNameLst>
                                          <p:attrName>style.visibility</p:attrName>
                                        </p:attrNameLst>
                                      </p:cBhvr>
                                      <p:to>
                                        <p:strVal val="visible"/>
                                      </p:to>
                                    </p:set>
                                    <p:animEffect transition="in" filter="wipe(left)">
                                      <p:cBhvr>
                                        <p:cTn id="37"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3"/>
      <p:bldP spid="29" grpId="0" build="p" bldLvl="3"/>
      <p:bldP spid="31"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685800" y="1295400"/>
            <a:ext cx="7620000" cy="373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Comic Sans MS" pitchFamily="66" charset="0"/>
              </a:defRPr>
            </a:lvl1pPr>
            <a:lvl2pPr marL="685800" indent="-457200">
              <a:tabLst>
                <a:tab pos="228600" algn="l"/>
              </a:tabLst>
              <a:defRPr sz="2400">
                <a:solidFill>
                  <a:schemeClr val="tx1"/>
                </a:solidFill>
                <a:latin typeface="Comic Sans MS" pitchFamily="66" charset="0"/>
              </a:defRPr>
            </a:lvl2pPr>
            <a:lvl3pPr marL="1655763" indent="-457200">
              <a:tabLst>
                <a:tab pos="228600" algn="l"/>
              </a:tabLst>
              <a:defRPr sz="2400">
                <a:solidFill>
                  <a:schemeClr val="tx1"/>
                </a:solidFill>
                <a:latin typeface="Comic Sans MS" pitchFamily="66" charset="0"/>
              </a:defRPr>
            </a:lvl3pPr>
            <a:lvl4pPr marL="2227263" indent="-457200">
              <a:tabLst>
                <a:tab pos="228600" algn="l"/>
              </a:tabLst>
              <a:defRPr sz="2400">
                <a:solidFill>
                  <a:schemeClr val="tx1"/>
                </a:solidFill>
                <a:latin typeface="Comic Sans MS" pitchFamily="66" charset="0"/>
              </a:defRPr>
            </a:lvl4pPr>
            <a:lvl5pPr marL="2798763" indent="-457200">
              <a:tabLst>
                <a:tab pos="228600" algn="l"/>
              </a:tabLst>
              <a:defRPr sz="2400">
                <a:solidFill>
                  <a:schemeClr val="tx1"/>
                </a:solidFill>
                <a:latin typeface="Comic Sans MS" pitchFamily="66" charset="0"/>
              </a:defRPr>
            </a:lvl5pPr>
            <a:lvl6pPr marL="3255963" indent="-457200" algn="ctr" eaLnBrk="0" fontAlgn="base" hangingPunct="0">
              <a:spcBef>
                <a:spcPct val="0"/>
              </a:spcBef>
              <a:spcAft>
                <a:spcPct val="0"/>
              </a:spcAft>
              <a:tabLst>
                <a:tab pos="228600" algn="l"/>
              </a:tabLst>
              <a:defRPr sz="2400">
                <a:solidFill>
                  <a:schemeClr val="tx1"/>
                </a:solidFill>
                <a:latin typeface="Comic Sans MS" pitchFamily="66" charset="0"/>
              </a:defRPr>
            </a:lvl6pPr>
            <a:lvl7pPr marL="3713163" indent="-457200" algn="ctr" eaLnBrk="0" fontAlgn="base" hangingPunct="0">
              <a:spcBef>
                <a:spcPct val="0"/>
              </a:spcBef>
              <a:spcAft>
                <a:spcPct val="0"/>
              </a:spcAft>
              <a:tabLst>
                <a:tab pos="228600" algn="l"/>
              </a:tabLst>
              <a:defRPr sz="2400">
                <a:solidFill>
                  <a:schemeClr val="tx1"/>
                </a:solidFill>
                <a:latin typeface="Comic Sans MS" pitchFamily="66" charset="0"/>
              </a:defRPr>
            </a:lvl7pPr>
            <a:lvl8pPr marL="4170363" indent="-457200" algn="ctr" eaLnBrk="0" fontAlgn="base" hangingPunct="0">
              <a:spcBef>
                <a:spcPct val="0"/>
              </a:spcBef>
              <a:spcAft>
                <a:spcPct val="0"/>
              </a:spcAft>
              <a:tabLst>
                <a:tab pos="228600" algn="l"/>
              </a:tabLst>
              <a:defRPr sz="2400">
                <a:solidFill>
                  <a:schemeClr val="tx1"/>
                </a:solidFill>
                <a:latin typeface="Comic Sans MS" pitchFamily="66" charset="0"/>
              </a:defRPr>
            </a:lvl8pPr>
            <a:lvl9pPr marL="4627563" indent="-457200" algn="ctr" eaLnBrk="0" fontAlgn="base" hangingPunct="0">
              <a:spcBef>
                <a:spcPct val="0"/>
              </a:spcBef>
              <a:spcAft>
                <a:spcPct val="0"/>
              </a:spcAft>
              <a:tabLst>
                <a:tab pos="228600" algn="l"/>
              </a:tabLst>
              <a:defRPr sz="2400">
                <a:solidFill>
                  <a:schemeClr val="tx1"/>
                </a:solidFill>
                <a:latin typeface="Comic Sans MS" pitchFamily="66" charset="0"/>
              </a:defRPr>
            </a:lvl9pPr>
          </a:lstStyle>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Current asset.</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Valuation (net realizable value).</a:t>
            </a:r>
          </a:p>
          <a:p>
            <a:pPr algn="l">
              <a:lnSpc>
                <a:spcPct val="125000"/>
              </a:lnSpc>
              <a:spcBef>
                <a:spcPts val="1200"/>
              </a:spcBef>
              <a:spcAft>
                <a:spcPts val="0"/>
              </a:spcAft>
              <a:buSzPct val="80000"/>
            </a:pPr>
            <a:r>
              <a:rPr lang="en-US" altLang="en-US" b="1" dirty="0">
                <a:latin typeface="Liberation Sans" panose="020B0604020202020204" pitchFamily="34" charset="0"/>
              </a:rPr>
              <a:t>Uncollectible Accounts Receivable</a:t>
            </a:r>
          </a:p>
          <a:p>
            <a:pPr lvl="1" algn="l">
              <a:lnSpc>
                <a:spcPct val="125000"/>
              </a:lnSpc>
              <a:spcBef>
                <a:spcPts val="1200"/>
              </a:spcBef>
              <a:spcAft>
                <a:spcPts val="0"/>
              </a:spcAft>
              <a:buClr>
                <a:srgbClr val="CC0000"/>
              </a:buClr>
              <a:buSzPct val="80000"/>
              <a:buFont typeface="Wingdings" pitchFamily="2" charset="2"/>
              <a:buChar char="u"/>
            </a:pPr>
            <a:r>
              <a:rPr lang="en-US" altLang="en-US" sz="2100" dirty="0">
                <a:latin typeface="Liberation Sans" panose="020B0604020202020204" pitchFamily="34" charset="0"/>
              </a:rPr>
              <a:t>Sales on </a:t>
            </a:r>
            <a:r>
              <a:rPr lang="en-US" altLang="en-US" sz="2200" dirty="0">
                <a:latin typeface="Liberation Sans" panose="020B0604020202020204" pitchFamily="34" charset="0"/>
              </a:rPr>
              <a:t>account raise the possibility of accounts not being collected. </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Seller records losses that result from extending credit as </a:t>
            </a:r>
            <a:r>
              <a:rPr lang="en-US" altLang="en-US" sz="2200" b="1" dirty="0">
                <a:solidFill>
                  <a:schemeClr val="tx2">
                    <a:lumMod val="50000"/>
                  </a:schemeClr>
                </a:solidFill>
                <a:latin typeface="Liberation Sans" panose="020B0604020202020204" pitchFamily="34" charset="0"/>
              </a:rPr>
              <a:t>Bad </a:t>
            </a:r>
            <a:r>
              <a:rPr lang="en-US" altLang="en-US" sz="2200" b="1" dirty="0" smtClean="0">
                <a:solidFill>
                  <a:schemeClr val="tx2">
                    <a:lumMod val="50000"/>
                  </a:schemeClr>
                </a:solidFill>
                <a:latin typeface="Liberation Sans" panose="020B0604020202020204" pitchFamily="34" charset="0"/>
              </a:rPr>
              <a:t>Debt </a:t>
            </a:r>
            <a:r>
              <a:rPr lang="en-US" altLang="en-US" sz="2200" b="1" dirty="0">
                <a:solidFill>
                  <a:schemeClr val="tx2">
                    <a:lumMod val="50000"/>
                  </a:schemeClr>
                </a:solidFill>
                <a:latin typeface="Liberation Sans" panose="020B0604020202020204" pitchFamily="34" charset="0"/>
              </a:rPr>
              <a:t>Expense</a:t>
            </a:r>
            <a:r>
              <a:rPr lang="en-US" altLang="en-US" sz="2200" dirty="0">
                <a:latin typeface="Liberation Sans" panose="020B0604020202020204" pitchFamily="34" charset="0"/>
              </a:rPr>
              <a:t>.</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Valuing Accounts Receivable</a:t>
            </a:r>
            <a:endParaRPr lang="en-US" altLang="en-US" sz="3200" b="1" dirty="0">
              <a:solidFill>
                <a:srgbClr val="CC0000"/>
              </a:solidFill>
              <a:latin typeface="Liberation Sans" panose="020B0604020202020204" pitchFamily="34" charset="0"/>
            </a:endParaRPr>
          </a:p>
        </p:txBody>
      </p:sp>
      <p:sp>
        <p:nvSpPr>
          <p:cNvPr id="15" name="Rectangle 14"/>
          <p:cNvSpPr/>
          <p:nvPr/>
        </p:nvSpPr>
        <p:spPr>
          <a:xfrm>
            <a:off x="6553201" y="1039504"/>
            <a:ext cx="2514600" cy="1231106"/>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3</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Distinguish between the </a:t>
            </a:r>
            <a:r>
              <a:rPr lang="en-US" sz="1400" b="1" dirty="0">
                <a:latin typeface="Liberation Sans" panose="020B0604020202020204" pitchFamily="34" charset="0"/>
              </a:rPr>
              <a:t>methods and </a:t>
            </a:r>
            <a:r>
              <a:rPr lang="en-US" sz="1400" b="1" dirty="0" smtClean="0">
                <a:latin typeface="Liberation Sans" panose="020B0604020202020204" pitchFamily="34" charset="0"/>
              </a:rPr>
              <a:t>bases companies </a:t>
            </a:r>
            <a:r>
              <a:rPr lang="en-US" sz="1400" b="1" dirty="0">
                <a:latin typeface="Liberation Sans" panose="020B0604020202020204" pitchFamily="34" charset="0"/>
              </a:rPr>
              <a:t>use to </a:t>
            </a:r>
            <a:r>
              <a:rPr lang="en-US" sz="1400" b="1" dirty="0" smtClean="0">
                <a:latin typeface="Liberation Sans" panose="020B0604020202020204" pitchFamily="34" charset="0"/>
              </a:rPr>
              <a:t>value accounts </a:t>
            </a:r>
            <a:r>
              <a:rPr lang="en-US" sz="1400" b="1" dirty="0">
                <a:latin typeface="Liberation Sans" panose="020B0604020202020204" pitchFamily="34" charset="0"/>
              </a:rPr>
              <a:t>receivable.</a:t>
            </a:r>
          </a:p>
        </p:txBody>
      </p:sp>
      <p:cxnSp>
        <p:nvCxnSpPr>
          <p:cNvPr id="16" name="Straight Connector 15"/>
          <p:cNvCxnSpPr/>
          <p:nvPr/>
        </p:nvCxnSpPr>
        <p:spPr bwMode="auto">
          <a:xfrm>
            <a:off x="6441744" y="990600"/>
            <a:ext cx="0" cy="1203810"/>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p:cNvSpPr>
            <a:spLocks noChangeArrowheads="1"/>
          </p:cNvSpPr>
          <p:nvPr/>
        </p:nvSpPr>
        <p:spPr bwMode="auto">
          <a:xfrm rot="16200000" flipH="1">
            <a:off x="2019300" y="1887229"/>
            <a:ext cx="457200" cy="533400"/>
          </a:xfrm>
          <a:prstGeom prst="rightArrow">
            <a:avLst>
              <a:gd name="adj1" fmla="val 50000"/>
              <a:gd name="adj2" fmla="val 50014"/>
            </a:avLst>
          </a:prstGeom>
          <a:solidFill>
            <a:srgbClr val="CC0000"/>
          </a:solidFill>
          <a:ln w="38100">
            <a:solidFill>
              <a:schemeClr val="tx1"/>
            </a:solidFill>
          </a:ln>
          <a:effectLs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4339" name="AutoShape 5"/>
          <p:cNvSpPr>
            <a:spLocks noChangeArrowheads="1"/>
          </p:cNvSpPr>
          <p:nvPr/>
        </p:nvSpPr>
        <p:spPr bwMode="auto">
          <a:xfrm rot="16200000" flipH="1">
            <a:off x="6438900" y="1887229"/>
            <a:ext cx="457200" cy="533400"/>
          </a:xfrm>
          <a:prstGeom prst="rightArrow">
            <a:avLst>
              <a:gd name="adj1" fmla="val 50000"/>
              <a:gd name="adj2" fmla="val 50014"/>
            </a:avLst>
          </a:prstGeom>
          <a:solidFill>
            <a:srgbClr val="CC0000"/>
          </a:solidFill>
          <a:ln w="38100">
            <a:solidFill>
              <a:schemeClr val="tx1"/>
            </a:solidFill>
          </a:ln>
          <a:effectLs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4340" name="Rectangle 6"/>
          <p:cNvSpPr>
            <a:spLocks noGrp="1" noChangeArrowheads="1"/>
          </p:cNvSpPr>
          <p:nvPr>
            <p:ph type="body" idx="1"/>
          </p:nvPr>
        </p:nvSpPr>
        <p:spPr bwMode="auto">
          <a:xfrm>
            <a:off x="4752975" y="2487304"/>
            <a:ext cx="4133850" cy="3761096"/>
          </a:xfrm>
          <a:solidFill>
            <a:srgbClr val="FFFFC5"/>
          </a:solidFill>
          <a:ln w="57150" cmpd="thickThin">
            <a:solidFill>
              <a:schemeClr val="tx1"/>
            </a:solidFill>
            <a:miter lim="800000"/>
            <a:headEnd/>
            <a:tailEnd/>
          </a:ln>
        </p:spPr>
        <p:txBody>
          <a:bodyPr vert="horz" wrap="square" lIns="137160" tIns="44450" rIns="137160" bIns="44450" numCol="1" anchor="t" anchorCtr="0" compatLnSpc="1">
            <a:prstTxWarp prst="textNoShape">
              <a:avLst/>
            </a:prstTxWarp>
          </a:bodyPr>
          <a:lstStyle/>
          <a:p>
            <a:pPr marL="0" indent="0" algn="ctr">
              <a:lnSpc>
                <a:spcPct val="120000"/>
              </a:lnSpc>
              <a:buFont typeface="Wingdings" pitchFamily="2" charset="2"/>
              <a:buNone/>
            </a:pPr>
            <a:r>
              <a:rPr lang="en-US" altLang="en-US" sz="2600" dirty="0" smtClean="0">
                <a:solidFill>
                  <a:schemeClr val="tx1"/>
                </a:solidFill>
                <a:effectLst/>
                <a:latin typeface="Liberation Sans" panose="020B0604020202020204" pitchFamily="34" charset="0"/>
              </a:rPr>
              <a:t>Allowance Method</a:t>
            </a:r>
          </a:p>
          <a:p>
            <a:pPr marL="0" indent="0">
              <a:lnSpc>
                <a:spcPct val="110000"/>
              </a:lnSpc>
              <a:spcBef>
                <a:spcPct val="30000"/>
              </a:spcBef>
              <a:buClrTx/>
              <a:buSzTx/>
              <a:buFontTx/>
              <a:buNone/>
            </a:pPr>
            <a:r>
              <a:rPr lang="en-US" altLang="en-US" sz="2300" dirty="0" smtClean="0">
                <a:effectLst/>
                <a:latin typeface="Liberation Sans" panose="020B0604020202020204" pitchFamily="34" charset="0"/>
              </a:rPr>
              <a:t>Losses are estimated:</a:t>
            </a:r>
          </a:p>
          <a:p>
            <a:pPr marL="628650" lvl="1" indent="-457200">
              <a:lnSpc>
                <a:spcPct val="120000"/>
              </a:lnSpc>
              <a:spcBef>
                <a:spcPct val="30000"/>
              </a:spcBef>
              <a:buClr>
                <a:srgbClr val="CC0000"/>
              </a:buClr>
              <a:buSzPct val="80000"/>
              <a:buFont typeface="Wingdings" pitchFamily="2" charset="2"/>
              <a:buChar char="u"/>
            </a:pPr>
            <a:r>
              <a:rPr lang="en-US" altLang="en-US" sz="2100" b="0" dirty="0" smtClean="0">
                <a:effectLst/>
                <a:latin typeface="Liberation Sans" panose="020B0604020202020204" pitchFamily="34" charset="0"/>
              </a:rPr>
              <a:t>Better matching.</a:t>
            </a:r>
          </a:p>
          <a:p>
            <a:pPr marL="628650" lvl="1" indent="-457200">
              <a:lnSpc>
                <a:spcPct val="120000"/>
              </a:lnSpc>
              <a:spcBef>
                <a:spcPct val="30000"/>
              </a:spcBef>
              <a:buClr>
                <a:srgbClr val="CC0000"/>
              </a:buClr>
              <a:buSzPct val="80000"/>
              <a:buFont typeface="Wingdings" pitchFamily="2" charset="2"/>
              <a:buChar char="u"/>
            </a:pPr>
            <a:r>
              <a:rPr lang="en-US" altLang="en-US" sz="2100" b="0" dirty="0" smtClean="0">
                <a:effectLst/>
                <a:latin typeface="Liberation Sans" panose="020B0604020202020204" pitchFamily="34" charset="0"/>
              </a:rPr>
              <a:t>Receivable stated at cash (net) realizable value.</a:t>
            </a:r>
          </a:p>
          <a:p>
            <a:pPr marL="628650" lvl="1" indent="-457200">
              <a:lnSpc>
                <a:spcPct val="120000"/>
              </a:lnSpc>
              <a:spcBef>
                <a:spcPct val="30000"/>
              </a:spcBef>
              <a:buClr>
                <a:srgbClr val="CC0000"/>
              </a:buClr>
              <a:buSzPct val="80000"/>
              <a:buFont typeface="Wingdings" pitchFamily="2" charset="2"/>
              <a:buChar char="u"/>
            </a:pPr>
            <a:r>
              <a:rPr lang="en-US" altLang="en-US" sz="2100" b="0" dirty="0" smtClean="0">
                <a:effectLst/>
                <a:latin typeface="Liberation Sans" panose="020B0604020202020204" pitchFamily="34" charset="0"/>
              </a:rPr>
              <a:t>Required by IFRS.</a:t>
            </a:r>
          </a:p>
        </p:txBody>
      </p:sp>
      <p:sp>
        <p:nvSpPr>
          <p:cNvPr id="14341" name="Rectangle 7"/>
          <p:cNvSpPr>
            <a:spLocks noChangeArrowheads="1"/>
          </p:cNvSpPr>
          <p:nvPr/>
        </p:nvSpPr>
        <p:spPr bwMode="auto">
          <a:xfrm>
            <a:off x="485775" y="1420504"/>
            <a:ext cx="8201025" cy="552450"/>
          </a:xfrm>
          <a:prstGeom prst="rect">
            <a:avLst/>
          </a:prstGeom>
          <a:solidFill>
            <a:srgbClr val="FFFFC5"/>
          </a:solidFill>
          <a:ln w="57150" cmpd="thickThin">
            <a:solidFill>
              <a:schemeClr val="tx1"/>
            </a:solidFill>
            <a:miter lim="800000"/>
            <a:headEnd/>
            <a:tailEnd/>
          </a:ln>
          <a:effectLst/>
        </p:spPr>
        <p:txBody>
          <a:bodyPr lIns="90488" tIns="0" rIns="90488" bIns="44450" anchor="ctr" anchorCtr="0"/>
          <a:lstStyle>
            <a:lvl1pPr marL="342900" indent="-3429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20000"/>
              </a:spcBef>
            </a:pPr>
            <a:r>
              <a:rPr lang="en-US" altLang="en-US" b="1" dirty="0">
                <a:solidFill>
                  <a:srgbClr val="000000"/>
                </a:solidFill>
                <a:latin typeface="Liberation Sans" panose="020B0604020202020204" pitchFamily="34" charset="0"/>
              </a:rPr>
              <a:t>Methods of Accounting for Uncollectible Accounts</a:t>
            </a:r>
          </a:p>
        </p:txBody>
      </p:sp>
      <p:sp>
        <p:nvSpPr>
          <p:cNvPr id="14342" name="Rectangle 8"/>
          <p:cNvSpPr>
            <a:spLocks noChangeArrowheads="1"/>
          </p:cNvSpPr>
          <p:nvPr/>
        </p:nvSpPr>
        <p:spPr bwMode="auto">
          <a:xfrm>
            <a:off x="257175" y="2487304"/>
            <a:ext cx="4133850" cy="3761096"/>
          </a:xfrm>
          <a:prstGeom prst="rect">
            <a:avLst/>
          </a:prstGeom>
          <a:solidFill>
            <a:srgbClr val="FFFFC5"/>
          </a:solidFill>
          <a:ln w="57150" cmpd="thickThin">
            <a:solidFill>
              <a:schemeClr val="tx1"/>
            </a:solidFill>
            <a:miter lim="800000"/>
            <a:headEnd/>
            <a:tailEnd/>
          </a:ln>
          <a:effectLst/>
        </p:spPr>
        <p:txBody>
          <a:bodyPr lIns="137160" tIns="44450" rIns="137160" bIns="44450"/>
          <a:lstStyle>
            <a:lvl1pPr>
              <a:defRPr sz="2400">
                <a:solidFill>
                  <a:schemeClr val="tx1"/>
                </a:solidFill>
                <a:latin typeface="Comic Sans MS" pitchFamily="66" charset="0"/>
              </a:defRPr>
            </a:lvl1pPr>
            <a:lvl2pPr marL="6286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0000"/>
              </a:lnSpc>
              <a:spcBef>
                <a:spcPct val="35000"/>
              </a:spcBef>
            </a:pPr>
            <a:r>
              <a:rPr lang="en-US" altLang="en-US" sz="2600" b="1" dirty="0">
                <a:latin typeface="Liberation Sans" panose="020B0604020202020204" pitchFamily="34" charset="0"/>
              </a:rPr>
              <a:t>Direct Write-Off</a:t>
            </a:r>
          </a:p>
          <a:p>
            <a:pPr algn="l">
              <a:lnSpc>
                <a:spcPct val="110000"/>
              </a:lnSpc>
              <a:spcBef>
                <a:spcPct val="30000"/>
              </a:spcBef>
            </a:pPr>
            <a:r>
              <a:rPr lang="en-US" altLang="en-US" sz="2300" b="1" dirty="0">
                <a:solidFill>
                  <a:schemeClr val="bg2"/>
                </a:solidFill>
                <a:latin typeface="Liberation Sans" panose="020B0604020202020204" pitchFamily="34" charset="0"/>
              </a:rPr>
              <a:t>Theoretically undesirable:</a:t>
            </a:r>
          </a:p>
          <a:p>
            <a:pPr lvl="1" algn="l">
              <a:lnSpc>
                <a:spcPct val="120000"/>
              </a:lnSpc>
              <a:spcBef>
                <a:spcPct val="30000"/>
              </a:spcBef>
              <a:buClr>
                <a:srgbClr val="CC0000"/>
              </a:buClr>
              <a:buSzPct val="80000"/>
              <a:buFont typeface="Wingdings" pitchFamily="2" charset="2"/>
              <a:buChar char="u"/>
            </a:pPr>
            <a:r>
              <a:rPr lang="en-US" altLang="en-US" sz="2100" dirty="0">
                <a:solidFill>
                  <a:schemeClr val="bg2"/>
                </a:solidFill>
                <a:latin typeface="Liberation Sans" panose="020B0604020202020204" pitchFamily="34" charset="0"/>
              </a:rPr>
              <a:t>No matching.</a:t>
            </a:r>
          </a:p>
          <a:p>
            <a:pPr lvl="1" algn="l">
              <a:lnSpc>
                <a:spcPct val="120000"/>
              </a:lnSpc>
              <a:spcBef>
                <a:spcPct val="30000"/>
              </a:spcBef>
              <a:buClr>
                <a:srgbClr val="CC0000"/>
              </a:buClr>
              <a:buSzPct val="80000"/>
              <a:buFont typeface="Wingdings" pitchFamily="2" charset="2"/>
              <a:buChar char="u"/>
            </a:pPr>
            <a:r>
              <a:rPr lang="en-US" altLang="en-US" sz="2100" dirty="0">
                <a:solidFill>
                  <a:schemeClr val="bg2"/>
                </a:solidFill>
                <a:latin typeface="Liberation Sans" panose="020B0604020202020204" pitchFamily="34" charset="0"/>
              </a:rPr>
              <a:t>Receivable not stated at </a:t>
            </a:r>
            <a:r>
              <a:rPr lang="en-US" altLang="en-US" sz="2100" dirty="0" smtClean="0">
                <a:solidFill>
                  <a:schemeClr val="bg2"/>
                </a:solidFill>
                <a:latin typeface="Liberation Sans" panose="020B0604020202020204" pitchFamily="34" charset="0"/>
              </a:rPr>
              <a:t>amount expect to be received.</a:t>
            </a:r>
            <a:endParaRPr lang="en-US" altLang="en-US" sz="2100" dirty="0">
              <a:solidFill>
                <a:schemeClr val="bg2"/>
              </a:solidFill>
              <a:latin typeface="Liberation Sans" panose="020B0604020202020204" pitchFamily="34" charset="0"/>
            </a:endParaRPr>
          </a:p>
          <a:p>
            <a:pPr lvl="1" algn="l">
              <a:lnSpc>
                <a:spcPct val="120000"/>
              </a:lnSpc>
              <a:spcBef>
                <a:spcPct val="30000"/>
              </a:spcBef>
              <a:buClr>
                <a:srgbClr val="CC0000"/>
              </a:buClr>
              <a:buSzPct val="80000"/>
              <a:buFont typeface="Wingdings" pitchFamily="2" charset="2"/>
              <a:buChar char="u"/>
            </a:pPr>
            <a:r>
              <a:rPr lang="en-US" altLang="en-US" sz="2100" dirty="0">
                <a:solidFill>
                  <a:schemeClr val="bg2"/>
                </a:solidFill>
                <a:latin typeface="Liberation Sans" panose="020B0604020202020204" pitchFamily="34" charset="0"/>
              </a:rPr>
              <a:t>Not acceptable for financial reporting.</a:t>
            </a:r>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Valuing Accounts Receivable</a:t>
            </a:r>
            <a:endParaRPr lang="en-US" altLang="en-US" sz="3200" b="1" i="0" dirty="0">
              <a:solidFill>
                <a:srgbClr val="CC0000"/>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body" idx="1"/>
          </p:nvPr>
        </p:nvSpPr>
        <p:spPr bwMode="auto">
          <a:xfrm>
            <a:off x="588963" y="1295400"/>
            <a:ext cx="8174037" cy="906463"/>
          </a:xfrm>
          <a:solidFill>
            <a:srgbClr val="FFFFFF"/>
          </a:solidFill>
          <a:ln/>
          <a:extLst>
            <a:ext uri="{91240B29-F687-4F45-9708-019B960494DF}">
              <a14:hiddenLine xmlns:a14="http://schemas.microsoft.com/office/drawing/2010/main" w="57150" cap="flat" cmpd="thickThin">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15000"/>
              </a:lnSpc>
              <a:buFont typeface="Wingdings" pitchFamily="2" charset="2"/>
              <a:buNone/>
            </a:pPr>
            <a:r>
              <a:rPr lang="en-US" altLang="en-US" sz="2300" b="0" dirty="0">
                <a:effectLst/>
                <a:latin typeface="Liberation Sans" panose="020B0604020202020204" pitchFamily="34" charset="0"/>
              </a:rPr>
              <a:t>How are these accounts presented on the Statement of Financial Position?</a:t>
            </a:r>
          </a:p>
        </p:txBody>
      </p:sp>
      <p:sp>
        <p:nvSpPr>
          <p:cNvPr id="919555"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56"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57" name="Line 5"/>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58" name="Line 6"/>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59" name="Rectangle 7"/>
          <p:cNvSpPr>
            <a:spLocks noChangeArrowheads="1"/>
          </p:cNvSpPr>
          <p:nvPr/>
        </p:nvSpPr>
        <p:spPr bwMode="auto">
          <a:xfrm>
            <a:off x="915988" y="3125788"/>
            <a:ext cx="3275012"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300" b="1" dirty="0">
                <a:latin typeface="Liberation Sans" panose="020B0604020202020204" pitchFamily="34" charset="0"/>
              </a:rPr>
              <a:t>Accounts Receivable</a:t>
            </a:r>
          </a:p>
        </p:txBody>
      </p:sp>
      <p:sp>
        <p:nvSpPr>
          <p:cNvPr id="919560"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300" b="1" dirty="0">
                <a:latin typeface="Liberation Sans" panose="020B0604020202020204" pitchFamily="34" charset="0"/>
              </a:rPr>
              <a:t>Allowance for       Doubtful Accounts</a:t>
            </a:r>
          </a:p>
        </p:txBody>
      </p:sp>
      <p:sp>
        <p:nvSpPr>
          <p:cNvPr id="919561"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62"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63"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64"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65"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sz="2300" b="1" dirty="0">
                <a:latin typeface="Liberation Sans" panose="020B0604020202020204" pitchFamily="34" charset="0"/>
              </a:rPr>
              <a:t>Beg.       500</a:t>
            </a:r>
          </a:p>
        </p:txBody>
      </p:sp>
      <p:sp>
        <p:nvSpPr>
          <p:cNvPr id="919566"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sz="2300" b="1" dirty="0">
                <a:latin typeface="Liberation Sans" panose="020B0604020202020204" pitchFamily="34" charset="0"/>
              </a:rPr>
              <a:t>   25      Beg.       </a:t>
            </a:r>
          </a:p>
        </p:txBody>
      </p:sp>
      <p:sp>
        <p:nvSpPr>
          <p:cNvPr id="919567" name="Rectangle 15"/>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sz="2300" b="1" dirty="0">
                <a:latin typeface="Liberation Sans" panose="020B0604020202020204" pitchFamily="34" charset="0"/>
              </a:rPr>
              <a:t>End.       500</a:t>
            </a:r>
          </a:p>
        </p:txBody>
      </p:sp>
      <p:sp>
        <p:nvSpPr>
          <p:cNvPr id="919568" name="Rectangle 16"/>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sz="2300" b="1" dirty="0">
                <a:latin typeface="Liberation Sans" panose="020B0604020202020204" pitchFamily="34" charset="0"/>
              </a:rPr>
              <a:t>   25      End.       </a:t>
            </a:r>
          </a:p>
        </p:txBody>
      </p:sp>
      <p:sp>
        <p:nvSpPr>
          <p:cNvPr id="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
        <p:nvSpPr>
          <p:cNvPr id="2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332953975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03" name="Object 3"/>
          <p:cNvGraphicFramePr>
            <a:graphicFrameLocks noChangeAspect="1"/>
          </p:cNvGraphicFramePr>
          <p:nvPr>
            <p:extLst>
              <p:ext uri="{D42A27DB-BD31-4B8C-83A1-F6EECF244321}">
                <p14:modId xmlns:p14="http://schemas.microsoft.com/office/powerpoint/2010/main" val="735734440"/>
              </p:ext>
            </p:extLst>
          </p:nvPr>
        </p:nvGraphicFramePr>
        <p:xfrm>
          <a:off x="353943" y="1447800"/>
          <a:ext cx="8442430" cy="4038600"/>
        </p:xfrm>
        <a:graphic>
          <a:graphicData uri="http://schemas.openxmlformats.org/presentationml/2006/ole">
            <mc:AlternateContent xmlns:mc="http://schemas.openxmlformats.org/markup-compatibility/2006">
              <mc:Choice xmlns:v="urn:schemas-microsoft-com:vml" Requires="v">
                <p:oleObj spid="_x0000_s27746" name="Worksheet" r:id="rId4" imgW="4171936" imgH="2000208" progId="Excel.Sheet.8">
                  <p:embed/>
                </p:oleObj>
              </mc:Choice>
              <mc:Fallback>
                <p:oleObj name="Worksheet" r:id="rId4" imgW="4171936" imgH="2000208" progId="Excel.Sheet.8">
                  <p:embed/>
                  <p:pic>
                    <p:nvPicPr>
                      <p:cNvPr id="0" name=""/>
                      <p:cNvPicPr>
                        <a:picLocks noChangeAspect="1" noChangeArrowheads="1"/>
                      </p:cNvPicPr>
                      <p:nvPr/>
                    </p:nvPicPr>
                    <p:blipFill>
                      <a:blip r:embed="rId5"/>
                      <a:srcRect/>
                      <a:stretch>
                        <a:fillRect/>
                      </a:stretch>
                    </p:blipFill>
                    <p:spPr bwMode="auto">
                      <a:xfrm>
                        <a:off x="353943" y="1447800"/>
                        <a:ext cx="8442430" cy="4038600"/>
                      </a:xfrm>
                      <a:prstGeom prst="rect">
                        <a:avLst/>
                      </a:prstGeom>
                      <a:noFill/>
                      <a:ln>
                        <a:noFill/>
                      </a:ln>
                      <a:effectLst/>
                    </p:spPr>
                  </p:pic>
                </p:oleObj>
              </mc:Fallback>
            </mc:AlternateContent>
          </a:graphicData>
        </a:graphic>
      </p:graphicFrame>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6"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185032259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03" name="Object 3"/>
          <p:cNvGraphicFramePr>
            <a:graphicFrameLocks noChangeAspect="1"/>
          </p:cNvGraphicFramePr>
          <p:nvPr>
            <p:extLst>
              <p:ext uri="{D42A27DB-BD31-4B8C-83A1-F6EECF244321}">
                <p14:modId xmlns:p14="http://schemas.microsoft.com/office/powerpoint/2010/main" val="1601047186"/>
              </p:ext>
            </p:extLst>
          </p:nvPr>
        </p:nvGraphicFramePr>
        <p:xfrm>
          <a:off x="354013" y="1447800"/>
          <a:ext cx="8440737" cy="3616325"/>
        </p:xfrm>
        <a:graphic>
          <a:graphicData uri="http://schemas.openxmlformats.org/presentationml/2006/ole">
            <mc:AlternateContent xmlns:mc="http://schemas.openxmlformats.org/markup-compatibility/2006">
              <mc:Choice xmlns:v="urn:schemas-microsoft-com:vml" Requires="v">
                <p:oleObj spid="_x0000_s28770" name="Worksheet" r:id="rId4" imgW="4171936" imgH="1790739" progId="Excel.Sheet.8">
                  <p:embed/>
                </p:oleObj>
              </mc:Choice>
              <mc:Fallback>
                <p:oleObj name="Worksheet" r:id="rId4" imgW="4171936" imgH="1790739" progId="Excel.Sheet.8">
                  <p:embed/>
                  <p:pic>
                    <p:nvPicPr>
                      <p:cNvPr id="0" name=""/>
                      <p:cNvPicPr>
                        <a:picLocks noChangeAspect="1" noChangeArrowheads="1"/>
                      </p:cNvPicPr>
                      <p:nvPr/>
                    </p:nvPicPr>
                    <p:blipFill>
                      <a:blip r:embed="rId5"/>
                      <a:srcRect/>
                      <a:stretch>
                        <a:fillRect/>
                      </a:stretch>
                    </p:blipFill>
                    <p:spPr bwMode="auto">
                      <a:xfrm>
                        <a:off x="354013" y="1447800"/>
                        <a:ext cx="8440737" cy="3616325"/>
                      </a:xfrm>
                      <a:prstGeom prst="rect">
                        <a:avLst/>
                      </a:prstGeom>
                      <a:noFill/>
                      <a:ln>
                        <a:noFill/>
                      </a:ln>
                      <a:effectLst/>
                    </p:spPr>
                  </p:pic>
                </p:oleObj>
              </mc:Fallback>
            </mc:AlternateContent>
          </a:graphicData>
        </a:graphic>
      </p:graphicFrame>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6"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
        <p:nvSpPr>
          <p:cNvPr id="7" name="Text Box 5"/>
          <p:cNvSpPr txBox="1">
            <a:spLocks noChangeArrowheads="1"/>
          </p:cNvSpPr>
          <p:nvPr/>
        </p:nvSpPr>
        <p:spPr bwMode="auto">
          <a:xfrm>
            <a:off x="7100248" y="1168400"/>
            <a:ext cx="1752600" cy="660400"/>
          </a:xfrm>
          <a:prstGeom prst="rect">
            <a:avLst/>
          </a:prstGeom>
          <a:solidFill>
            <a:schemeClr val="accent3"/>
          </a:solidFill>
          <a:ln w="19050" cap="sq">
            <a:solidFill>
              <a:schemeClr val="tx1"/>
            </a:solidFill>
            <a:miter lim="800000"/>
            <a:headEnd type="none" w="sm" len="sm"/>
            <a:tailEnd type="none" w="sm" len="sm"/>
          </a:ln>
          <a:effectLst>
            <a:innerShdw blurRad="114300">
              <a:prstClr val="black"/>
            </a:innerShdw>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800" b="1" dirty="0">
                <a:latin typeface="Liberation Sans" panose="020B0604020202020204" pitchFamily="34" charset="0"/>
              </a:rPr>
              <a:t>Alternate Presentation</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1903883444"/>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5"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6"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7"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8"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18439"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18440"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1"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2"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3"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4"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18445"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18446"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500</a:t>
            </a:r>
          </a:p>
        </p:txBody>
      </p:sp>
      <p:sp>
        <p:nvSpPr>
          <p:cNvPr id="18447"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End.       </a:t>
            </a:r>
          </a:p>
        </p:txBody>
      </p:sp>
      <p:sp>
        <p:nvSpPr>
          <p:cNvPr id="18448" name="Line 18"/>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49" name="Rectangle 19"/>
          <p:cNvSpPr>
            <a:spLocks noGrp="1" noChangeArrowheads="1"/>
          </p:cNvSpPr>
          <p:nvPr>
            <p:ph type="body" idx="1"/>
          </p:nvPr>
        </p:nvSpPr>
        <p:spPr bwMode="auto">
          <a:xfrm>
            <a:off x="590550" y="1219200"/>
            <a:ext cx="8172450" cy="1371600"/>
          </a:xfrm>
          <a:solidFill>
            <a:srgbClr val="FFFFFF"/>
          </a:solidFill>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a:lnSpc>
                <a:spcPct val="110000"/>
              </a:lnSpc>
              <a:buFont typeface="Wingdings" pitchFamily="2" charset="2"/>
              <a:buNone/>
              <a:tabLst>
                <a:tab pos="914400" algn="l"/>
                <a:tab pos="5486400" algn="r"/>
                <a:tab pos="6400800" algn="r"/>
              </a:tabLst>
            </a:pPr>
            <a:r>
              <a:rPr lang="en-US" altLang="en-US" sz="2200" dirty="0" smtClean="0">
                <a:solidFill>
                  <a:schemeClr val="tx1"/>
                </a:solidFill>
                <a:effectLst/>
                <a:latin typeface="Liberation Sans" panose="020B0604020202020204" pitchFamily="34" charset="0"/>
              </a:rPr>
              <a:t>Journal entry for credit sale of €100.</a:t>
            </a:r>
          </a:p>
          <a:p>
            <a:pPr>
              <a:lnSpc>
                <a:spcPct val="110000"/>
              </a:lnSpc>
              <a:buFont typeface="Wingdings" pitchFamily="2" charset="2"/>
              <a:buNone/>
              <a:tabLst>
                <a:tab pos="914400" algn="l"/>
                <a:tab pos="5486400" algn="r"/>
                <a:tab pos="6400800" algn="r"/>
              </a:tabLst>
            </a:pPr>
            <a:r>
              <a:rPr lang="en-US" altLang="en-US" sz="2200" dirty="0" smtClean="0">
                <a:solidFill>
                  <a:schemeClr val="tx1"/>
                </a:solidFill>
                <a:effectLst/>
                <a:latin typeface="Liberation Sans" panose="020B0604020202020204" pitchFamily="34" charset="0"/>
              </a:rPr>
              <a:t>	</a:t>
            </a:r>
            <a:r>
              <a:rPr lang="en-US" altLang="en-US" sz="2100" dirty="0" smtClean="0">
                <a:solidFill>
                  <a:schemeClr val="tx1"/>
                </a:solidFill>
                <a:effectLst/>
                <a:latin typeface="Liberation Sans" panose="020B0604020202020204" pitchFamily="34" charset="0"/>
              </a:rPr>
              <a:t>Accounts Receivable	100	</a:t>
            </a:r>
          </a:p>
          <a:p>
            <a:pPr>
              <a:lnSpc>
                <a:spcPct val="110000"/>
              </a:lnSpc>
              <a:buFont typeface="Wingdings" pitchFamily="2" charset="2"/>
              <a:buNone/>
              <a:tabLst>
                <a:tab pos="914400" algn="l"/>
                <a:tab pos="5486400" algn="r"/>
                <a:tab pos="6400800" algn="r"/>
              </a:tabLst>
            </a:pPr>
            <a:r>
              <a:rPr lang="en-US" altLang="en-US" sz="2100" dirty="0" smtClean="0">
                <a:solidFill>
                  <a:schemeClr val="tx1"/>
                </a:solidFill>
                <a:effectLst/>
                <a:latin typeface="Liberation Sans" panose="020B0604020202020204" pitchFamily="34" charset="0"/>
              </a:rPr>
              <a:t>		Sales		 100</a:t>
            </a:r>
          </a:p>
        </p:txBody>
      </p:sp>
      <p:sp>
        <p:nvSpPr>
          <p:cNvPr id="2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3"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59"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0"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1"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2"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19463"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19464"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5"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6"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7"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8"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19469"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19470"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600</a:t>
            </a:r>
          </a:p>
        </p:txBody>
      </p:sp>
      <p:sp>
        <p:nvSpPr>
          <p:cNvPr id="19471"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End.       </a:t>
            </a:r>
          </a:p>
        </p:txBody>
      </p:sp>
      <p:sp>
        <p:nvSpPr>
          <p:cNvPr id="19472" name="Rectangle 18"/>
          <p:cNvSpPr>
            <a:spLocks noGrp="1" noChangeArrowheads="1"/>
          </p:cNvSpPr>
          <p:nvPr>
            <p:ph type="body" idx="1"/>
          </p:nvPr>
        </p:nvSpPr>
        <p:spPr bwMode="auto">
          <a:xfrm>
            <a:off x="590550" y="1219200"/>
            <a:ext cx="8172450" cy="1371600"/>
          </a:xfrm>
          <a:solidFill>
            <a:srgbClr val="FFFFFF"/>
          </a:solidFill>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a:lnSpc>
                <a:spcPct val="110000"/>
              </a:lnSpc>
              <a:buFont typeface="Wingdings" pitchFamily="2" charset="2"/>
              <a:buNone/>
              <a:tabLst>
                <a:tab pos="914400" algn="l"/>
                <a:tab pos="5486400" algn="r"/>
                <a:tab pos="6400800" algn="r"/>
              </a:tabLst>
            </a:pPr>
            <a:r>
              <a:rPr lang="en-US" altLang="en-US" sz="2200" dirty="0" smtClean="0">
                <a:solidFill>
                  <a:schemeClr val="tx1"/>
                </a:solidFill>
                <a:effectLst/>
                <a:latin typeface="Liberation Sans" panose="020B0604020202020204" pitchFamily="34" charset="0"/>
              </a:rPr>
              <a:t>Journal entry for credit sale of €100.</a:t>
            </a:r>
          </a:p>
          <a:p>
            <a:pPr>
              <a:lnSpc>
                <a:spcPct val="110000"/>
              </a:lnSpc>
              <a:buFont typeface="Wingdings" pitchFamily="2" charset="2"/>
              <a:buNone/>
              <a:tabLst>
                <a:tab pos="914400" algn="l"/>
                <a:tab pos="5486400" algn="r"/>
                <a:tab pos="6400800" algn="r"/>
              </a:tabLst>
            </a:pPr>
            <a:r>
              <a:rPr lang="en-US" altLang="en-US" sz="2200" dirty="0" smtClean="0">
                <a:solidFill>
                  <a:schemeClr val="tx1"/>
                </a:solidFill>
                <a:effectLst/>
                <a:latin typeface="Liberation Sans" panose="020B0604020202020204" pitchFamily="34" charset="0"/>
              </a:rPr>
              <a:t>	</a:t>
            </a:r>
            <a:r>
              <a:rPr lang="en-US" altLang="en-US" sz="2100" dirty="0" smtClean="0">
                <a:solidFill>
                  <a:schemeClr val="tx1"/>
                </a:solidFill>
                <a:effectLst/>
                <a:latin typeface="Liberation Sans" panose="020B0604020202020204" pitchFamily="34" charset="0"/>
              </a:rPr>
              <a:t>Accounts Receivable	100	</a:t>
            </a:r>
          </a:p>
          <a:p>
            <a:pPr>
              <a:lnSpc>
                <a:spcPct val="110000"/>
              </a:lnSpc>
              <a:buFont typeface="Wingdings" pitchFamily="2" charset="2"/>
              <a:buNone/>
              <a:tabLst>
                <a:tab pos="914400" algn="l"/>
                <a:tab pos="5486400" algn="r"/>
                <a:tab pos="6400800" algn="r"/>
              </a:tabLst>
            </a:pPr>
            <a:r>
              <a:rPr lang="en-US" altLang="en-US" sz="2100" dirty="0" smtClean="0">
                <a:solidFill>
                  <a:schemeClr val="tx1"/>
                </a:solidFill>
                <a:effectLst/>
                <a:latin typeface="Liberation Sans" panose="020B0604020202020204" pitchFamily="34" charset="0"/>
              </a:rPr>
              <a:t>		Sales		 100</a:t>
            </a:r>
          </a:p>
        </p:txBody>
      </p:sp>
      <p:sp>
        <p:nvSpPr>
          <p:cNvPr id="19473" name="Line 19"/>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74" name="Rectangle 20"/>
          <p:cNvSpPr>
            <a:spLocks noChangeArrowheads="1"/>
          </p:cNvSpPr>
          <p:nvPr/>
        </p:nvSpPr>
        <p:spPr bwMode="auto">
          <a:xfrm>
            <a:off x="458788" y="4192588"/>
            <a:ext cx="1978025" cy="439737"/>
          </a:xfrm>
          <a:prstGeom prst="rect">
            <a:avLst/>
          </a:prstGeom>
          <a:solidFill>
            <a:srgbClr val="FF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i="0" dirty="0" smtClean="0">
                <a:solidFill>
                  <a:srgbClr val="5F5F5F"/>
                </a:solidFill>
                <a:latin typeface="Liberation Sans" panose="020B0604020202020204" pitchFamily="34" charset="0"/>
              </a:rPr>
              <a:t>PREVIEW OF </a:t>
            </a:r>
            <a:r>
              <a:rPr lang="en-US" altLang="en-US" sz="4000" i="0" dirty="0" smtClean="0">
                <a:solidFill>
                  <a:srgbClr val="CC0000"/>
                </a:solidFill>
                <a:latin typeface="Liberation Sans" panose="020B0604020202020204" pitchFamily="34" charset="0"/>
              </a:rPr>
              <a:t>CHAPTER 8</a:t>
            </a:r>
            <a:endParaRPr lang="en-US" altLang="en-US" sz="2400" i="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i="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i="0" dirty="0" smtClean="0">
                <a:solidFill>
                  <a:schemeClr val="tx1"/>
                </a:solidFill>
                <a:latin typeface="Liberation Sans" panose="020B0604020202020204" pitchFamily="34" charset="0"/>
              </a:rPr>
              <a:t>IFRS 3rd </a:t>
            </a:r>
            <a:r>
              <a:rPr lang="en-US" altLang="en-US" sz="1900" i="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i="0" dirty="0">
                <a:solidFill>
                  <a:schemeClr val="tx1"/>
                </a:solidFill>
                <a:latin typeface="Liberation Sans" panose="020B0604020202020204" pitchFamily="34" charset="0"/>
              </a:rPr>
              <a:t>Weygandt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Kimmel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a:t>
            </a:r>
            <a:r>
              <a:rPr lang="en-US" altLang="en-US" sz="1900" i="0" dirty="0">
                <a:solidFill>
                  <a:schemeClr val="tx1"/>
                </a:solidFill>
                <a:latin typeface="Liberation Sans" panose="020B0604020202020204" pitchFamily="34" charset="0"/>
              </a:rPr>
              <a:t>Kieso</a:t>
            </a:r>
            <a:r>
              <a:rPr lang="en-US" altLang="en-US" sz="1700" i="0" dirty="0">
                <a:solidFill>
                  <a:schemeClr val="tx1"/>
                </a:solidFill>
                <a:latin typeface="Liberation Sans" panose="020B0604020202020204" pitchFamily="34" charset="0"/>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752600"/>
            <a:ext cx="8721725" cy="295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3306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3"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4"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5"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6"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0487"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0488"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9"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90"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91"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92"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0493"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0494"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600</a:t>
            </a:r>
          </a:p>
        </p:txBody>
      </p:sp>
      <p:sp>
        <p:nvSpPr>
          <p:cNvPr id="20495"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End.       </a:t>
            </a:r>
          </a:p>
        </p:txBody>
      </p:sp>
      <p:sp>
        <p:nvSpPr>
          <p:cNvPr id="20496"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0497" name="Rectangle 19"/>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Collected </a:t>
            </a:r>
            <a:r>
              <a:rPr lang="en-US" altLang="en-US" sz="2200" b="1" dirty="0" smtClean="0">
                <a:latin typeface="Liberation Sans" panose="020B0604020202020204" pitchFamily="34" charset="0"/>
              </a:rPr>
              <a:t>€333 </a:t>
            </a:r>
            <a:r>
              <a:rPr lang="en-US" altLang="en-US" sz="2200" b="1" dirty="0">
                <a:latin typeface="Liberation Sans" panose="020B0604020202020204" pitchFamily="34" charset="0"/>
              </a:rPr>
              <a:t>on </a:t>
            </a:r>
            <a:r>
              <a:rPr lang="en-US" altLang="en-US" sz="2200" b="1" dirty="0" smtClean="0">
                <a:latin typeface="Liberation Sans" panose="020B0604020202020204" pitchFamily="34" charset="0"/>
              </a:rPr>
              <a:t>account.</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Cash	333</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Accounts </a:t>
            </a:r>
            <a:r>
              <a:rPr lang="en-US" altLang="en-US" sz="2100" b="1" dirty="0" smtClean="0">
                <a:latin typeface="Liberation Sans" panose="020B0604020202020204" pitchFamily="34" charset="0"/>
              </a:rPr>
              <a:t>Receivable </a:t>
            </a:r>
            <a:r>
              <a:rPr lang="en-US" altLang="en-US" sz="2100" b="1" dirty="0">
                <a:latin typeface="Liberation Sans" panose="020B0604020202020204" pitchFamily="34" charset="0"/>
              </a:rPr>
              <a:t>		333</a:t>
            </a:r>
          </a:p>
        </p:txBody>
      </p:sp>
      <p:sp>
        <p:nvSpPr>
          <p:cNvPr id="20498" name="Line 20"/>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07"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08"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09"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0"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1511"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1512"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3"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4"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5"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6"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1517"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1518"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267</a:t>
            </a:r>
          </a:p>
        </p:txBody>
      </p:sp>
      <p:sp>
        <p:nvSpPr>
          <p:cNvPr id="21519"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End.       </a:t>
            </a:r>
          </a:p>
        </p:txBody>
      </p:sp>
      <p:sp>
        <p:nvSpPr>
          <p:cNvPr id="21520"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1521" name="Rectangle 19"/>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Collected </a:t>
            </a:r>
            <a:r>
              <a:rPr lang="en-US" altLang="en-US" sz="2200" b="1" dirty="0" smtClean="0">
                <a:latin typeface="Liberation Sans" panose="020B0604020202020204" pitchFamily="34" charset="0"/>
              </a:rPr>
              <a:t>€333 </a:t>
            </a:r>
            <a:r>
              <a:rPr lang="en-US" altLang="en-US" sz="2200" b="1" dirty="0">
                <a:latin typeface="Liberation Sans" panose="020B0604020202020204" pitchFamily="34" charset="0"/>
              </a:rPr>
              <a:t>on </a:t>
            </a:r>
            <a:r>
              <a:rPr lang="en-US" altLang="en-US" sz="2200" b="1" dirty="0" smtClean="0">
                <a:latin typeface="Liberation Sans" panose="020B0604020202020204" pitchFamily="34" charset="0"/>
              </a:rPr>
              <a:t>account.</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Cash	333</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Accounts </a:t>
            </a:r>
            <a:r>
              <a:rPr lang="en-US" altLang="en-US" sz="2100" b="1" dirty="0" smtClean="0">
                <a:latin typeface="Liberation Sans" panose="020B0604020202020204" pitchFamily="34" charset="0"/>
              </a:rPr>
              <a:t>Receivable </a:t>
            </a:r>
            <a:r>
              <a:rPr lang="en-US" altLang="en-US" sz="2100" b="1" dirty="0">
                <a:latin typeface="Liberation Sans" panose="020B0604020202020204" pitchFamily="34" charset="0"/>
              </a:rPr>
              <a:t>		333</a:t>
            </a:r>
          </a:p>
        </p:txBody>
      </p:sp>
      <p:sp>
        <p:nvSpPr>
          <p:cNvPr id="21522" name="Line 20"/>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1523" name="Rectangle 21"/>
          <p:cNvSpPr>
            <a:spLocks noChangeArrowheads="1"/>
          </p:cNvSpPr>
          <p:nvPr/>
        </p:nvSpPr>
        <p:spPr bwMode="auto">
          <a:xfrm>
            <a:off x="2668588" y="4192588"/>
            <a:ext cx="18256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5"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1"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2"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3"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4"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2535"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2536"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7"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8"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9"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40"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2541"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2542"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267</a:t>
            </a:r>
          </a:p>
        </p:txBody>
      </p:sp>
      <p:sp>
        <p:nvSpPr>
          <p:cNvPr id="22543"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End.       </a:t>
            </a:r>
          </a:p>
        </p:txBody>
      </p:sp>
      <p:sp>
        <p:nvSpPr>
          <p:cNvPr id="22544"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2545"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2546" name="Rectangle 20"/>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Adjustment of </a:t>
            </a:r>
            <a:r>
              <a:rPr lang="en-US" altLang="en-US" sz="2200" b="1" dirty="0" smtClean="0">
                <a:latin typeface="Liberation Sans" panose="020B0604020202020204" pitchFamily="34" charset="0"/>
              </a:rPr>
              <a:t>€15 </a:t>
            </a:r>
            <a:r>
              <a:rPr lang="en-US" altLang="en-US" sz="2200" b="1" dirty="0">
                <a:latin typeface="Liberation Sans" panose="020B0604020202020204" pitchFamily="34" charset="0"/>
              </a:rPr>
              <a:t>for estimated bad </a:t>
            </a:r>
            <a:r>
              <a:rPr lang="en-US" altLang="en-US" sz="2200" b="1" dirty="0" smtClean="0">
                <a:latin typeface="Liberation Sans" panose="020B0604020202020204" pitchFamily="34" charset="0"/>
              </a:rPr>
              <a:t>debts.</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Bad </a:t>
            </a:r>
            <a:r>
              <a:rPr lang="en-US" altLang="en-US" sz="2100" b="1" dirty="0" smtClean="0">
                <a:latin typeface="Liberation Sans" panose="020B0604020202020204" pitchFamily="34" charset="0"/>
              </a:rPr>
              <a:t>Debt Expense</a:t>
            </a:r>
            <a:r>
              <a:rPr lang="en-US" altLang="en-US" sz="2100" b="1" dirty="0">
                <a:latin typeface="Liberation Sans" panose="020B0604020202020204" pitchFamily="34" charset="0"/>
              </a:rPr>
              <a:t>	15</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Allowance for </a:t>
            </a:r>
            <a:r>
              <a:rPr lang="en-US" altLang="en-US" sz="2100" b="1" dirty="0" smtClean="0">
                <a:latin typeface="Liberation Sans" panose="020B0604020202020204" pitchFamily="34" charset="0"/>
              </a:rPr>
              <a:t>Doubtful Accounts</a:t>
            </a:r>
            <a:r>
              <a:rPr lang="en-US" altLang="en-US" sz="2100" b="1" dirty="0">
                <a:latin typeface="Liberation Sans" panose="020B0604020202020204" pitchFamily="34" charset="0"/>
              </a:rPr>
              <a:t>		15</a:t>
            </a:r>
          </a:p>
        </p:txBody>
      </p:sp>
      <p:sp>
        <p:nvSpPr>
          <p:cNvPr id="22547" name="Line 21"/>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5"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5"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6"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7"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8"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3559"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3560"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1"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2"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3"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4"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3565"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3566"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267</a:t>
            </a:r>
          </a:p>
        </p:txBody>
      </p:sp>
      <p:sp>
        <p:nvSpPr>
          <p:cNvPr id="23567"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40      End.       </a:t>
            </a:r>
          </a:p>
        </p:txBody>
      </p:sp>
      <p:sp>
        <p:nvSpPr>
          <p:cNvPr id="23568"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3569"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3570" name="Rectangle 20"/>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Adjustment of </a:t>
            </a:r>
            <a:r>
              <a:rPr lang="en-US" altLang="en-US" sz="2200" b="1" dirty="0" smtClean="0">
                <a:latin typeface="Liberation Sans" panose="020B0604020202020204" pitchFamily="34" charset="0"/>
              </a:rPr>
              <a:t>€15 </a:t>
            </a:r>
            <a:r>
              <a:rPr lang="en-US" altLang="en-US" sz="2200" b="1" dirty="0">
                <a:latin typeface="Liberation Sans" panose="020B0604020202020204" pitchFamily="34" charset="0"/>
              </a:rPr>
              <a:t>for estimated bad </a:t>
            </a:r>
            <a:r>
              <a:rPr lang="en-US" altLang="en-US" sz="2200" b="1" dirty="0" smtClean="0">
                <a:latin typeface="Liberation Sans" panose="020B0604020202020204" pitchFamily="34" charset="0"/>
              </a:rPr>
              <a:t>debts.</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Bad </a:t>
            </a:r>
            <a:r>
              <a:rPr lang="en-US" altLang="en-US" sz="2100" b="1" dirty="0" smtClean="0">
                <a:latin typeface="Liberation Sans" panose="020B0604020202020204" pitchFamily="34" charset="0"/>
              </a:rPr>
              <a:t>Debt Expense</a:t>
            </a:r>
            <a:r>
              <a:rPr lang="en-US" altLang="en-US" sz="2100" b="1" dirty="0">
                <a:latin typeface="Liberation Sans" panose="020B0604020202020204" pitchFamily="34" charset="0"/>
              </a:rPr>
              <a:t>	15</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Allowance for Doubtful Accounts		15</a:t>
            </a:r>
          </a:p>
        </p:txBody>
      </p:sp>
      <p:sp>
        <p:nvSpPr>
          <p:cNvPr id="23571" name="Line 21"/>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72" name="Rectangle 22"/>
          <p:cNvSpPr>
            <a:spLocks noChangeArrowheads="1"/>
          </p:cNvSpPr>
          <p:nvPr/>
        </p:nvSpPr>
        <p:spPr bwMode="auto">
          <a:xfrm>
            <a:off x="6630988" y="4192588"/>
            <a:ext cx="19780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6"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79"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0"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1"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2"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4583"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4584"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5"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6"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7"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8"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4589"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4590"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267</a:t>
            </a:r>
          </a:p>
        </p:txBody>
      </p:sp>
      <p:sp>
        <p:nvSpPr>
          <p:cNvPr id="24591"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40      End.       </a:t>
            </a:r>
          </a:p>
        </p:txBody>
      </p:sp>
      <p:sp>
        <p:nvSpPr>
          <p:cNvPr id="24592"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4593"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4594" name="Rectangle 18"/>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4595" name="Rectangle 21"/>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Write-off of uncollectible accounts for </a:t>
            </a:r>
            <a:r>
              <a:rPr lang="en-US" altLang="en-US" sz="2200" b="1" dirty="0" smtClean="0">
                <a:latin typeface="Liberation Sans" panose="020B0604020202020204" pitchFamily="34" charset="0"/>
              </a:rPr>
              <a:t>€10.</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Allowance for Doubtful </a:t>
            </a:r>
            <a:r>
              <a:rPr lang="en-US" altLang="en-US" sz="2100" b="1" dirty="0" smtClean="0">
                <a:latin typeface="Liberation Sans" panose="020B0604020202020204" pitchFamily="34" charset="0"/>
              </a:rPr>
              <a:t>Accounts</a:t>
            </a:r>
            <a:r>
              <a:rPr lang="en-US" altLang="en-US" sz="2100" b="1" dirty="0">
                <a:latin typeface="Liberation Sans" panose="020B0604020202020204" pitchFamily="34" charset="0"/>
              </a:rPr>
              <a:t>	10</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Accounts </a:t>
            </a:r>
            <a:r>
              <a:rPr lang="en-US" altLang="en-US" sz="2100" b="1" dirty="0" smtClean="0">
                <a:latin typeface="Liberation Sans" panose="020B0604020202020204" pitchFamily="34" charset="0"/>
              </a:rPr>
              <a:t>Receivable</a:t>
            </a:r>
            <a:r>
              <a:rPr lang="en-US" altLang="en-US" sz="2100" b="1" dirty="0">
                <a:latin typeface="Liberation Sans" panose="020B0604020202020204" pitchFamily="34" charset="0"/>
              </a:rPr>
              <a:t>		10</a:t>
            </a:r>
          </a:p>
        </p:txBody>
      </p:sp>
      <p:sp>
        <p:nvSpPr>
          <p:cNvPr id="24596" name="Line 22"/>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6"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3"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4"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5"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6"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5607"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5608"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9"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10"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11"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12"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5613"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5614"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257</a:t>
            </a:r>
          </a:p>
        </p:txBody>
      </p:sp>
      <p:sp>
        <p:nvSpPr>
          <p:cNvPr id="25615"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30      End.       </a:t>
            </a:r>
          </a:p>
        </p:txBody>
      </p:sp>
      <p:sp>
        <p:nvSpPr>
          <p:cNvPr id="25616"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5617"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5618" name="Rectangle 18"/>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5619" name="Rectangle 21"/>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Write-off of uncollectible accounts for </a:t>
            </a:r>
            <a:r>
              <a:rPr lang="en-US" altLang="en-US" sz="2200" b="1" dirty="0" smtClean="0">
                <a:latin typeface="Liberation Sans" panose="020B0604020202020204" pitchFamily="34" charset="0"/>
              </a:rPr>
              <a:t>€10.</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Allowance for Doubtful </a:t>
            </a:r>
            <a:r>
              <a:rPr lang="en-US" altLang="en-US" sz="2100" b="1" dirty="0" smtClean="0">
                <a:latin typeface="Liberation Sans" panose="020B0604020202020204" pitchFamily="34" charset="0"/>
              </a:rPr>
              <a:t>Accounts</a:t>
            </a:r>
            <a:r>
              <a:rPr lang="en-US" altLang="en-US" sz="2100" b="1" dirty="0">
                <a:latin typeface="Liberation Sans" panose="020B0604020202020204" pitchFamily="34" charset="0"/>
              </a:rPr>
              <a:t>	10</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Accounts </a:t>
            </a:r>
            <a:r>
              <a:rPr lang="en-US" altLang="en-US" sz="2100" b="1" dirty="0" smtClean="0">
                <a:latin typeface="Liberation Sans" panose="020B0604020202020204" pitchFamily="34" charset="0"/>
              </a:rPr>
              <a:t>Receivable</a:t>
            </a:r>
            <a:r>
              <a:rPr lang="en-US" altLang="en-US" sz="2100" b="1" dirty="0">
                <a:latin typeface="Liberation Sans" panose="020B0604020202020204" pitchFamily="34" charset="0"/>
              </a:rPr>
              <a:t>		10</a:t>
            </a:r>
          </a:p>
        </p:txBody>
      </p:sp>
      <p:sp>
        <p:nvSpPr>
          <p:cNvPr id="25620" name="Line 22"/>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621" name="Rectangle 23"/>
          <p:cNvSpPr>
            <a:spLocks noChangeArrowheads="1"/>
          </p:cNvSpPr>
          <p:nvPr/>
        </p:nvSpPr>
        <p:spPr bwMode="auto">
          <a:xfrm>
            <a:off x="4725988" y="4725988"/>
            <a:ext cx="16732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W/O      10</a:t>
            </a:r>
          </a:p>
        </p:txBody>
      </p:sp>
      <p:sp>
        <p:nvSpPr>
          <p:cNvPr id="25622" name="Rectangle 24"/>
          <p:cNvSpPr>
            <a:spLocks noChangeArrowheads="1"/>
          </p:cNvSpPr>
          <p:nvPr/>
        </p:nvSpPr>
        <p:spPr bwMode="auto">
          <a:xfrm>
            <a:off x="2668588" y="4725988"/>
            <a:ext cx="17494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10     W/O       </a:t>
            </a:r>
          </a:p>
        </p:txBody>
      </p:sp>
      <p:sp>
        <p:nvSpPr>
          <p:cNvPr id="2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03" name="Object 3"/>
          <p:cNvGraphicFramePr>
            <a:graphicFrameLocks noChangeAspect="1"/>
          </p:cNvGraphicFramePr>
          <p:nvPr>
            <p:extLst>
              <p:ext uri="{D42A27DB-BD31-4B8C-83A1-F6EECF244321}">
                <p14:modId xmlns:p14="http://schemas.microsoft.com/office/powerpoint/2010/main" val="1402585437"/>
              </p:ext>
            </p:extLst>
          </p:nvPr>
        </p:nvGraphicFramePr>
        <p:xfrm>
          <a:off x="353943" y="1447800"/>
          <a:ext cx="8442430" cy="4038600"/>
        </p:xfrm>
        <a:graphic>
          <a:graphicData uri="http://schemas.openxmlformats.org/presentationml/2006/ole">
            <mc:AlternateContent xmlns:mc="http://schemas.openxmlformats.org/markup-compatibility/2006">
              <mc:Choice xmlns:v="urn:schemas-microsoft-com:vml" Requires="v">
                <p:oleObj spid="_x0000_s29793" name="Worksheet" r:id="rId4" imgW="4171936" imgH="2000208" progId="Excel.Sheet.8">
                  <p:embed/>
                </p:oleObj>
              </mc:Choice>
              <mc:Fallback>
                <p:oleObj name="Worksheet" r:id="rId4" imgW="4171936" imgH="2000208" progId="Excel.Sheet.8">
                  <p:embed/>
                  <p:pic>
                    <p:nvPicPr>
                      <p:cNvPr id="0" name=""/>
                      <p:cNvPicPr>
                        <a:picLocks noChangeAspect="1" noChangeArrowheads="1"/>
                      </p:cNvPicPr>
                      <p:nvPr/>
                    </p:nvPicPr>
                    <p:blipFill>
                      <a:blip r:embed="rId5"/>
                      <a:srcRect/>
                      <a:stretch>
                        <a:fillRect/>
                      </a:stretch>
                    </p:blipFill>
                    <p:spPr bwMode="auto">
                      <a:xfrm>
                        <a:off x="353943" y="1447800"/>
                        <a:ext cx="8442430" cy="4038600"/>
                      </a:xfrm>
                      <a:prstGeom prst="rect">
                        <a:avLst/>
                      </a:prstGeom>
                      <a:noFill/>
                      <a:ln>
                        <a:noFill/>
                      </a:ln>
                      <a:effectLst/>
                    </p:spPr>
                  </p:pic>
                </p:oleObj>
              </mc:Fallback>
            </mc:AlternateContent>
          </a:graphicData>
        </a:graphic>
      </p:graphicFrame>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6"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4066346587"/>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1752600"/>
            <a:ext cx="80010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Warden </a:t>
            </a:r>
            <a:r>
              <a:rPr lang="en-US" altLang="en-US" sz="2200" dirty="0" smtClean="0">
                <a:latin typeface="Liberation Sans" panose="020B0604020202020204" pitchFamily="34" charset="0"/>
              </a:rPr>
              <a:t>Ltd. </a:t>
            </a:r>
            <a:r>
              <a:rPr lang="en-US" altLang="en-US" sz="2200" dirty="0">
                <a:latin typeface="Liberation Sans" panose="020B0604020202020204" pitchFamily="34" charset="0"/>
              </a:rPr>
              <a:t>writes off M. E. Doran’s </a:t>
            </a:r>
            <a:r>
              <a:rPr lang="en-US" altLang="en-US" sz="2200" dirty="0" smtClean="0">
                <a:latin typeface="Liberation Sans" panose="020B0604020202020204" pitchFamily="34" charset="0"/>
              </a:rPr>
              <a:t>HK$1,600 </a:t>
            </a:r>
            <a:r>
              <a:rPr lang="en-US" altLang="en-US" sz="2200" dirty="0">
                <a:latin typeface="Liberation Sans" panose="020B0604020202020204" pitchFamily="34" charset="0"/>
              </a:rPr>
              <a:t>balance as uncollectible on December 12.  Warden’s entry is:</a:t>
            </a:r>
          </a:p>
        </p:txBody>
      </p:sp>
      <p:sp>
        <p:nvSpPr>
          <p:cNvPr id="962563" name="Text Box 3"/>
          <p:cNvSpPr txBox="1">
            <a:spLocks noChangeArrowheads="1"/>
          </p:cNvSpPr>
          <p:nvPr/>
        </p:nvSpPr>
        <p:spPr bwMode="auto">
          <a:xfrm>
            <a:off x="990600" y="3124200"/>
            <a:ext cx="76200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400">
                <a:solidFill>
                  <a:schemeClr val="tx1"/>
                </a:solidFill>
                <a:latin typeface="Comic Sans MS" pitchFamily="66" charset="0"/>
              </a:defRPr>
            </a:lvl1pPr>
            <a:lvl2pPr marL="1028700" indent="-457200">
              <a:tabLst>
                <a:tab pos="4800600" algn="r"/>
              </a:tabLst>
              <a:defRPr sz="2400">
                <a:solidFill>
                  <a:schemeClr val="tx1"/>
                </a:solidFill>
                <a:latin typeface="Comic Sans MS" pitchFamily="66" charset="0"/>
              </a:defRPr>
            </a:lvl2pPr>
            <a:lvl3pPr marL="1600200" indent="-457200">
              <a:tabLst>
                <a:tab pos="4800600" algn="r"/>
              </a:tabLst>
              <a:defRPr sz="2400">
                <a:solidFill>
                  <a:schemeClr val="tx1"/>
                </a:solidFill>
                <a:latin typeface="Comic Sans MS" pitchFamily="66" charset="0"/>
              </a:defRPr>
            </a:lvl3pPr>
            <a:lvl4pPr marL="2171700" indent="-457200">
              <a:tabLst>
                <a:tab pos="4800600" algn="r"/>
              </a:tabLst>
              <a:defRPr sz="2400">
                <a:solidFill>
                  <a:schemeClr val="tx1"/>
                </a:solidFill>
                <a:latin typeface="Comic Sans MS" pitchFamily="66" charset="0"/>
              </a:defRPr>
            </a:lvl4pPr>
            <a:lvl5pPr marL="2743200" indent="-457200">
              <a:tabLst>
                <a:tab pos="48006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006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006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006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0060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Bad </a:t>
            </a:r>
            <a:r>
              <a:rPr lang="en-US" sz="2200" dirty="0">
                <a:latin typeface="Liberation Sans" panose="020B0604020202020204" pitchFamily="34" charset="0"/>
                <a:cs typeface="Arial" charset="0"/>
              </a:rPr>
              <a:t>Debt Expense </a:t>
            </a:r>
            <a:r>
              <a:rPr lang="en-US" sz="2200" dirty="0" smtClean="0">
                <a:latin typeface="Liberation Sans" panose="020B0604020202020204" pitchFamily="34" charset="0"/>
                <a:cs typeface="Arial" charset="0"/>
              </a:rPr>
              <a:t>	1,600</a:t>
            </a:r>
          </a:p>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	Accounts </a:t>
            </a:r>
            <a:r>
              <a:rPr lang="en-US" sz="2200" dirty="0">
                <a:latin typeface="Liberation Sans" panose="020B0604020202020204" pitchFamily="34" charset="0"/>
                <a:cs typeface="Arial" charset="0"/>
              </a:rPr>
              <a:t>Receivable—M. E. Doran </a:t>
            </a:r>
            <a:r>
              <a:rPr lang="en-US" sz="2200" dirty="0" smtClean="0">
                <a:latin typeface="Liberation Sans" panose="020B0604020202020204" pitchFamily="34" charset="0"/>
                <a:cs typeface="Arial" charset="0"/>
              </a:rPr>
              <a:t>		1,600</a:t>
            </a:r>
            <a:endParaRPr lang="en-US" altLang="en-US" sz="2200" dirty="0">
              <a:latin typeface="Liberation Sans" panose="020B0604020202020204" pitchFamily="34" charset="0"/>
              <a:cs typeface="Arial" charset="0"/>
            </a:endParaRPr>
          </a:p>
        </p:txBody>
      </p:sp>
      <p:sp>
        <p:nvSpPr>
          <p:cNvPr id="27654" name="Rectangle 8"/>
          <p:cNvSpPr>
            <a:spLocks noChangeArrowheads="1"/>
          </p:cNvSpPr>
          <p:nvPr/>
        </p:nvSpPr>
        <p:spPr bwMode="auto">
          <a:xfrm>
            <a:off x="1143000" y="4572000"/>
            <a:ext cx="6705600" cy="1676400"/>
          </a:xfrm>
          <a:prstGeom prst="rect">
            <a:avLst/>
          </a:prstGeom>
          <a:solidFill>
            <a:srgbClr val="FFFFCC"/>
          </a:solidFill>
          <a:ln w="19050">
            <a:solidFill>
              <a:schemeClr val="tx1"/>
            </a:solidFill>
            <a:miter lim="800000"/>
            <a:headEnd/>
            <a:tailEnd/>
          </a:ln>
          <a:effectLst/>
        </p:spPr>
        <p:txBody>
          <a:bodyPr lIns="137160" tIns="91440" rIns="90488" bIns="91440"/>
          <a:lstStyle>
            <a:lvl1pPr>
              <a:defRPr sz="2400">
                <a:solidFill>
                  <a:schemeClr val="tx1"/>
                </a:solidFill>
                <a:latin typeface="Comic Sans MS" pitchFamily="66" charset="0"/>
              </a:defRPr>
            </a:lvl1pPr>
            <a:lvl2pPr marL="6286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pPr>
            <a:r>
              <a:rPr lang="en-US" altLang="en-US" sz="1900" b="1" dirty="0">
                <a:solidFill>
                  <a:schemeClr val="bg2"/>
                </a:solidFill>
                <a:latin typeface="Liberation Sans" panose="020B0604020202020204" pitchFamily="34" charset="0"/>
              </a:rPr>
              <a:t>Theoretically undesirable:</a:t>
            </a:r>
          </a:p>
          <a:p>
            <a:pPr lvl="1" algn="l">
              <a:lnSpc>
                <a:spcPct val="105000"/>
              </a:lnSpc>
              <a:spcBef>
                <a:spcPct val="30000"/>
              </a:spcBef>
              <a:buClr>
                <a:srgbClr val="CC0000"/>
              </a:buClr>
              <a:buSzPct val="80000"/>
              <a:buFont typeface="Wingdings" pitchFamily="2" charset="2"/>
              <a:buChar char="u"/>
            </a:pPr>
            <a:r>
              <a:rPr lang="en-US" altLang="en-US" sz="1800" dirty="0">
                <a:solidFill>
                  <a:schemeClr val="bg2"/>
                </a:solidFill>
                <a:latin typeface="Liberation Sans" panose="020B0604020202020204" pitchFamily="34" charset="0"/>
              </a:rPr>
              <a:t>No matching.</a:t>
            </a:r>
          </a:p>
          <a:p>
            <a:pPr lvl="1" algn="l">
              <a:lnSpc>
                <a:spcPct val="105000"/>
              </a:lnSpc>
              <a:spcBef>
                <a:spcPct val="30000"/>
              </a:spcBef>
              <a:buClr>
                <a:srgbClr val="CC0000"/>
              </a:buClr>
              <a:buSzPct val="80000"/>
              <a:buFont typeface="Wingdings" pitchFamily="2" charset="2"/>
              <a:buChar char="u"/>
            </a:pPr>
            <a:r>
              <a:rPr lang="en-US" altLang="en-US" sz="1800" dirty="0">
                <a:solidFill>
                  <a:schemeClr val="bg2"/>
                </a:solidFill>
                <a:latin typeface="Liberation Sans" panose="020B0604020202020204" pitchFamily="34" charset="0"/>
              </a:rPr>
              <a:t>Receivable not stated at cash realizable value.</a:t>
            </a:r>
          </a:p>
          <a:p>
            <a:pPr lvl="1" algn="l">
              <a:lnSpc>
                <a:spcPct val="105000"/>
              </a:lnSpc>
              <a:spcBef>
                <a:spcPct val="30000"/>
              </a:spcBef>
              <a:buClr>
                <a:srgbClr val="CC0000"/>
              </a:buClr>
              <a:buSzPct val="80000"/>
              <a:buFont typeface="Wingdings" pitchFamily="2" charset="2"/>
              <a:buChar char="u"/>
            </a:pPr>
            <a:r>
              <a:rPr lang="en-US" altLang="en-US" sz="1800" dirty="0">
                <a:solidFill>
                  <a:schemeClr val="bg2"/>
                </a:solidFill>
                <a:latin typeface="Liberation Sans" panose="020B0604020202020204" pitchFamily="34" charset="0"/>
              </a:rPr>
              <a:t>Not acceptable for financial reporting.</a:t>
            </a:r>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006600"/>
                </a:solidFill>
                <a:latin typeface="Liberation Sans" panose="020B0604020202020204" pitchFamily="34" charset="0"/>
              </a:rPr>
              <a:t>DIRECT WRITE-OFF METHOD FOR UNCOLLECTIBLE ACCOUNTS</a:t>
            </a:r>
            <a:endParaRPr lang="en-US" altLang="en-US" sz="3200" b="1" i="0" dirty="0">
              <a:solidFill>
                <a:srgbClr val="006600"/>
              </a:solidFill>
              <a:effectLst/>
              <a:latin typeface="Liberation Sans" panose="020B0604020202020204" pitchFamily="34" charset="0"/>
            </a:endParaRPr>
          </a:p>
        </p:txBody>
      </p:sp>
      <p:sp>
        <p:nvSpPr>
          <p:cNvPr id="11" name="Line 12"/>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563">
                                            <p:txEl>
                                              <p:pRg st="0" end="0"/>
                                            </p:txEl>
                                          </p:spTgt>
                                        </p:tgtEl>
                                        <p:attrNameLst>
                                          <p:attrName>style.visibility</p:attrName>
                                        </p:attrNameLst>
                                      </p:cBhvr>
                                      <p:to>
                                        <p:strVal val="visible"/>
                                      </p:to>
                                    </p:set>
                                    <p:animEffect transition="in" filter="wipe(left)">
                                      <p:cBhvr>
                                        <p:cTn id="7" dur="500"/>
                                        <p:tgtEl>
                                          <p:spTgt spid="962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63">
                                            <p:txEl>
                                              <p:pRg st="1" end="1"/>
                                            </p:txEl>
                                          </p:spTgt>
                                        </p:tgtEl>
                                        <p:attrNameLst>
                                          <p:attrName>style.visibility</p:attrName>
                                        </p:attrNameLst>
                                      </p:cBhvr>
                                      <p:to>
                                        <p:strVal val="visible"/>
                                      </p:to>
                                    </p:set>
                                    <p:animEffect transition="in" filter="wipe(left)">
                                      <p:cBhvr>
                                        <p:cTn id="12" dur="500"/>
                                        <p:tgtEl>
                                          <p:spTgt spid="96256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7654"/>
                                        </p:tgtEl>
                                        <p:attrNameLst>
                                          <p:attrName>style.visibility</p:attrName>
                                        </p:attrNameLst>
                                      </p:cBhvr>
                                      <p:to>
                                        <p:strVal val="visible"/>
                                      </p:to>
                                    </p:set>
                                    <p:animEffect transition="in" filter="fade">
                                      <p:cBhvr>
                                        <p:cTn id="16"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build="p" bldLvl="2" autoUpdateAnimBg="0"/>
      <p:bldP spid="276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609600" y="1752600"/>
            <a:ext cx="7848600" cy="300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655763" indent="-457200">
              <a:defRPr sz="2400">
                <a:solidFill>
                  <a:schemeClr val="tx1"/>
                </a:solidFill>
                <a:latin typeface="Comic Sans MS" pitchFamily="66" charset="0"/>
              </a:defRPr>
            </a:lvl3pPr>
            <a:lvl4pPr marL="2227263" indent="-457200">
              <a:defRPr sz="2400">
                <a:solidFill>
                  <a:schemeClr val="tx1"/>
                </a:solidFill>
                <a:latin typeface="Comic Sans MS" pitchFamily="66" charset="0"/>
              </a:defRPr>
            </a:lvl4pPr>
            <a:lvl5pPr marL="2798763" indent="-457200">
              <a:defRPr sz="2400">
                <a:solidFill>
                  <a:schemeClr val="tx1"/>
                </a:solidFill>
                <a:latin typeface="Comic Sans MS" pitchFamily="66" charset="0"/>
              </a:defRPr>
            </a:lvl5pPr>
            <a:lvl6pPr marL="3255963" indent="-457200" algn="ctr" eaLnBrk="0" fontAlgn="base" hangingPunct="0">
              <a:spcBef>
                <a:spcPct val="0"/>
              </a:spcBef>
              <a:spcAft>
                <a:spcPct val="0"/>
              </a:spcAft>
              <a:defRPr sz="2400">
                <a:solidFill>
                  <a:schemeClr val="tx1"/>
                </a:solidFill>
                <a:latin typeface="Comic Sans MS" pitchFamily="66" charset="0"/>
              </a:defRPr>
            </a:lvl6pPr>
            <a:lvl7pPr marL="3713163" indent="-457200" algn="ctr" eaLnBrk="0" fontAlgn="base" hangingPunct="0">
              <a:spcBef>
                <a:spcPct val="0"/>
              </a:spcBef>
              <a:spcAft>
                <a:spcPct val="0"/>
              </a:spcAft>
              <a:defRPr sz="2400">
                <a:solidFill>
                  <a:schemeClr val="tx1"/>
                </a:solidFill>
                <a:latin typeface="Comic Sans MS" pitchFamily="66" charset="0"/>
              </a:defRPr>
            </a:lvl7pPr>
            <a:lvl8pPr marL="4170363" indent="-457200" algn="ctr" eaLnBrk="0" fontAlgn="base" hangingPunct="0">
              <a:spcBef>
                <a:spcPct val="0"/>
              </a:spcBef>
              <a:spcAft>
                <a:spcPct val="0"/>
              </a:spcAft>
              <a:defRPr sz="2400">
                <a:solidFill>
                  <a:schemeClr val="tx1"/>
                </a:solidFill>
                <a:latin typeface="Comic Sans MS" pitchFamily="66" charset="0"/>
              </a:defRPr>
            </a:lvl8pPr>
            <a:lvl9pPr marL="4627563" indent="-4572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FontTx/>
              <a:buAutoNum type="arabicPeriod"/>
            </a:pPr>
            <a:r>
              <a:rPr lang="en-US" altLang="en-US" sz="2200" dirty="0">
                <a:latin typeface="Liberation Sans" panose="020B0604020202020204" pitchFamily="34" charset="0"/>
              </a:rPr>
              <a:t>Companies </a:t>
            </a:r>
            <a:r>
              <a:rPr lang="en-US" altLang="en-US" sz="2200" b="1" dirty="0">
                <a:latin typeface="Liberation Sans" panose="020B0604020202020204" pitchFamily="34" charset="0"/>
              </a:rPr>
              <a:t>estimate </a:t>
            </a:r>
            <a:r>
              <a:rPr lang="en-US" altLang="en-US" sz="2200" dirty="0">
                <a:latin typeface="Liberation Sans" panose="020B0604020202020204" pitchFamily="34" charset="0"/>
              </a:rPr>
              <a:t>uncollectible accounts receivable. </a:t>
            </a:r>
          </a:p>
          <a:p>
            <a:pPr lvl="1" algn="l">
              <a:lnSpc>
                <a:spcPct val="120000"/>
              </a:lnSpc>
              <a:spcBef>
                <a:spcPct val="70000"/>
              </a:spcBef>
              <a:buFontTx/>
              <a:buAutoNum type="arabicPeriod"/>
            </a:pPr>
            <a:r>
              <a:rPr lang="en-US" altLang="en-US" sz="2200" u="sng" dirty="0">
                <a:latin typeface="Liberation Sans" panose="020B0604020202020204" pitchFamily="34" charset="0"/>
              </a:rPr>
              <a:t>Debit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Bad </a:t>
            </a:r>
            <a:r>
              <a:rPr lang="en-US" altLang="en-US" sz="2200" b="1" dirty="0" smtClean="0">
                <a:latin typeface="Liberation Sans" panose="020B0604020202020204" pitchFamily="34" charset="0"/>
              </a:rPr>
              <a:t>Debt </a:t>
            </a:r>
            <a:r>
              <a:rPr lang="en-US" altLang="en-US" sz="2200" b="1" dirty="0">
                <a:latin typeface="Liberation Sans" panose="020B0604020202020204" pitchFamily="34" charset="0"/>
              </a:rPr>
              <a:t>Expense</a:t>
            </a:r>
            <a:r>
              <a:rPr lang="en-US" altLang="en-US" sz="2200" dirty="0">
                <a:latin typeface="Liberation Sans" panose="020B0604020202020204" pitchFamily="34" charset="0"/>
              </a:rPr>
              <a:t> and </a:t>
            </a:r>
            <a:r>
              <a:rPr lang="en-US" altLang="en-US" sz="2200" u="sng" dirty="0">
                <a:latin typeface="Liberation Sans" panose="020B0604020202020204" pitchFamily="34" charset="0"/>
              </a:rPr>
              <a:t>credit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Allowance for Doubtful Accounts</a:t>
            </a:r>
            <a:r>
              <a:rPr lang="en-US" altLang="en-US" sz="2200" dirty="0">
                <a:latin typeface="Liberation Sans" panose="020B0604020202020204" pitchFamily="34" charset="0"/>
              </a:rPr>
              <a:t> (a contra-asset account).</a:t>
            </a:r>
          </a:p>
          <a:p>
            <a:pPr lvl="1" algn="l">
              <a:lnSpc>
                <a:spcPct val="120000"/>
              </a:lnSpc>
              <a:spcBef>
                <a:spcPct val="70000"/>
              </a:spcBef>
              <a:buFontTx/>
              <a:buAutoNum type="arabicPeriod"/>
            </a:pPr>
            <a:r>
              <a:rPr lang="en-US" altLang="en-US" sz="2200" dirty="0">
                <a:latin typeface="Liberation Sans" panose="020B0604020202020204" pitchFamily="34" charset="0"/>
              </a:rPr>
              <a:t>Companies </a:t>
            </a:r>
            <a:r>
              <a:rPr lang="en-US" altLang="en-US" sz="2200" u="sng" dirty="0">
                <a:latin typeface="Liberation Sans" panose="020B0604020202020204" pitchFamily="34" charset="0"/>
              </a:rPr>
              <a:t>debit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Allowance for Doubtful Accounts</a:t>
            </a:r>
            <a:r>
              <a:rPr lang="en-US" altLang="en-US" sz="2200" dirty="0">
                <a:latin typeface="Liberation Sans" panose="020B0604020202020204" pitchFamily="34" charset="0"/>
              </a:rPr>
              <a:t> and </a:t>
            </a:r>
            <a:r>
              <a:rPr lang="en-US" altLang="en-US" sz="2200" u="sng" dirty="0">
                <a:latin typeface="Liberation Sans" panose="020B0604020202020204" pitchFamily="34" charset="0"/>
              </a:rPr>
              <a:t>credit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Accounts Receivable</a:t>
            </a:r>
            <a:r>
              <a:rPr lang="en-US" altLang="en-US" sz="2200" dirty="0">
                <a:latin typeface="Liberation Sans" panose="020B0604020202020204" pitchFamily="34" charset="0"/>
              </a:rPr>
              <a:t> at the time the specific account is </a:t>
            </a:r>
            <a:r>
              <a:rPr lang="en-US" altLang="en-US" sz="2200" b="1" dirty="0">
                <a:latin typeface="Liberation Sans" panose="020B0604020202020204" pitchFamily="34" charset="0"/>
              </a:rPr>
              <a:t>written off</a:t>
            </a:r>
            <a:r>
              <a:rPr lang="en-US" altLang="en-US" sz="2200" dirty="0">
                <a:latin typeface="Liberation Sans" panose="020B0604020202020204" pitchFamily="34" charset="0"/>
              </a:rPr>
              <a:t> as uncollectible.</a:t>
            </a:r>
          </a:p>
        </p:txBody>
      </p:sp>
      <p:sp>
        <p:nvSpPr>
          <p:cNvPr id="7"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006600"/>
                </a:solidFill>
                <a:latin typeface="Liberation Sans" panose="020B0604020202020204" pitchFamily="34" charset="0"/>
              </a:rPr>
              <a:t>ALLOWANCE METHOD FOR UNCOLLECTIBLE ACCOUNTS</a:t>
            </a:r>
            <a:endParaRPr lang="en-US" altLang="en-US" sz="3200" b="1" i="0" dirty="0">
              <a:solidFill>
                <a:srgbClr val="006600"/>
              </a:solidFill>
              <a:effectLst/>
              <a:latin typeface="Liberation Sans" panose="020B0604020202020204" pitchFamily="34" charset="0"/>
            </a:endParaRPr>
          </a:p>
        </p:txBody>
      </p:sp>
      <p:sp>
        <p:nvSpPr>
          <p:cNvPr id="8" name="Line 12"/>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1905000"/>
            <a:ext cx="79248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Hampson </a:t>
            </a:r>
            <a:r>
              <a:rPr lang="en-US" altLang="en-US" sz="2200" dirty="0">
                <a:latin typeface="Liberation Sans" panose="020B0604020202020204" pitchFamily="34" charset="0"/>
              </a:rPr>
              <a:t>Furniture has credit sales of </a:t>
            </a:r>
            <a:r>
              <a:rPr lang="en-US" altLang="en-US" sz="2200" dirty="0" smtClean="0">
                <a:latin typeface="Liberation Sans" panose="020B0604020202020204" pitchFamily="34" charset="0"/>
              </a:rPr>
              <a:t>€1,200,000 </a:t>
            </a:r>
            <a:r>
              <a:rPr lang="en-US" altLang="en-US" sz="2200" dirty="0">
                <a:latin typeface="Liberation Sans" panose="020B0604020202020204" pitchFamily="34" charset="0"/>
              </a:rPr>
              <a:t>in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of which </a:t>
            </a:r>
            <a:r>
              <a:rPr lang="en-US" altLang="en-US" sz="2200" dirty="0" smtClean="0">
                <a:latin typeface="Liberation Sans" panose="020B0604020202020204" pitchFamily="34" charset="0"/>
              </a:rPr>
              <a:t>€200,000 </a:t>
            </a:r>
            <a:r>
              <a:rPr lang="en-US" altLang="en-US" sz="2200" dirty="0">
                <a:latin typeface="Liberation Sans" panose="020B0604020202020204" pitchFamily="34" charset="0"/>
              </a:rPr>
              <a:t>remains uncollected at December 31.  The credit manager estimates that </a:t>
            </a:r>
            <a:r>
              <a:rPr lang="en-US" altLang="en-US" sz="2200" dirty="0" smtClean="0">
                <a:latin typeface="Liberation Sans" panose="020B0604020202020204" pitchFamily="34" charset="0"/>
              </a:rPr>
              <a:t>€12,000 </a:t>
            </a:r>
            <a:r>
              <a:rPr lang="en-US" altLang="en-US" sz="2200" dirty="0">
                <a:latin typeface="Liberation Sans" panose="020B0604020202020204" pitchFamily="34" charset="0"/>
              </a:rPr>
              <a:t>of these sales will prove uncollectible.</a:t>
            </a:r>
          </a:p>
        </p:txBody>
      </p:sp>
      <p:sp>
        <p:nvSpPr>
          <p:cNvPr id="705548" name="Text Box 12"/>
          <p:cNvSpPr txBox="1">
            <a:spLocks noChangeArrowheads="1"/>
          </p:cNvSpPr>
          <p:nvPr/>
        </p:nvSpPr>
        <p:spPr bwMode="auto">
          <a:xfrm>
            <a:off x="1828800" y="3810000"/>
            <a:ext cx="71628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314950" algn="r"/>
              </a:tabLst>
              <a:defRPr sz="2400">
                <a:solidFill>
                  <a:schemeClr val="tx1"/>
                </a:solidFill>
                <a:latin typeface="Comic Sans MS" pitchFamily="66" charset="0"/>
              </a:defRPr>
            </a:lvl1pPr>
            <a:lvl2pPr marL="1028700" indent="-457200">
              <a:tabLst>
                <a:tab pos="5314950" algn="r"/>
              </a:tabLst>
              <a:defRPr sz="2400">
                <a:solidFill>
                  <a:schemeClr val="tx1"/>
                </a:solidFill>
                <a:latin typeface="Comic Sans MS" pitchFamily="66" charset="0"/>
              </a:defRPr>
            </a:lvl2pPr>
            <a:lvl3pPr marL="1600200" indent="-457200">
              <a:tabLst>
                <a:tab pos="5314950" algn="r"/>
              </a:tabLst>
              <a:defRPr sz="2400">
                <a:solidFill>
                  <a:schemeClr val="tx1"/>
                </a:solidFill>
                <a:latin typeface="Comic Sans MS" pitchFamily="66" charset="0"/>
              </a:defRPr>
            </a:lvl3pPr>
            <a:lvl4pPr marL="2171700" indent="-457200">
              <a:tabLst>
                <a:tab pos="5314950" algn="r"/>
              </a:tabLst>
              <a:defRPr sz="2400">
                <a:solidFill>
                  <a:schemeClr val="tx1"/>
                </a:solidFill>
                <a:latin typeface="Comic Sans MS" pitchFamily="66" charset="0"/>
              </a:defRPr>
            </a:lvl4pPr>
            <a:lvl5pPr marL="2743200" indent="-457200">
              <a:tabLst>
                <a:tab pos="531495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1495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1495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1495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1495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Bad Debt Expense 	12,000</a:t>
            </a:r>
          </a:p>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	Allowance for Doubtful Accounts 		12,000</a:t>
            </a:r>
            <a:endParaRPr lang="en-US" altLang="en-US" sz="2200" dirty="0">
              <a:latin typeface="Liberation Sans" panose="020B0604020202020204" pitchFamily="34" charset="0"/>
              <a:cs typeface="Arial" charset="0"/>
            </a:endParaRPr>
          </a:p>
        </p:txBody>
      </p:sp>
      <p:sp>
        <p:nvSpPr>
          <p:cNvPr id="29701" name="Text Box 13"/>
          <p:cNvSpPr txBox="1">
            <a:spLocks noChangeArrowheads="1"/>
          </p:cNvSpPr>
          <p:nvPr/>
        </p:nvSpPr>
        <p:spPr bwMode="auto">
          <a:xfrm>
            <a:off x="609600" y="3810000"/>
            <a:ext cx="1447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Dec. 31</a:t>
            </a:r>
          </a:p>
        </p:txBody>
      </p:sp>
      <p:sp>
        <p:nvSpPr>
          <p:cNvPr id="29705" name="Text Box 17"/>
          <p:cNvSpPr txBox="1">
            <a:spLocks noChangeArrowheads="1"/>
          </p:cNvSpPr>
          <p:nvPr/>
        </p:nvSpPr>
        <p:spPr bwMode="auto">
          <a:xfrm>
            <a:off x="609600" y="1295400"/>
            <a:ext cx="76200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RECORDING ESTIMATED UNCOLLECTIBLES</a:t>
            </a:r>
            <a:endParaRPr lang="en-US" altLang="en-US" sz="2600" b="1" dirty="0">
              <a:latin typeface="Liberation Sans" panose="020B0604020202020204" pitchFamily="34" charset="0"/>
            </a:endParaRPr>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006600"/>
                </a:solidFill>
                <a:latin typeface="Liberation Sans" panose="020B0604020202020204" pitchFamily="34" charset="0"/>
              </a:rPr>
              <a:t>ALLOWANCE METHOD</a:t>
            </a:r>
            <a:endParaRPr lang="en-US" altLang="en-US" sz="3200" b="1" i="0" dirty="0">
              <a:solidFill>
                <a:srgbClr val="006600"/>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5548">
                                            <p:txEl>
                                              <p:pRg st="0" end="0"/>
                                            </p:txEl>
                                          </p:spTgt>
                                        </p:tgtEl>
                                        <p:attrNameLst>
                                          <p:attrName>style.visibility</p:attrName>
                                        </p:attrNameLst>
                                      </p:cBhvr>
                                      <p:to>
                                        <p:strVal val="visible"/>
                                      </p:to>
                                    </p:set>
                                    <p:animEffect transition="in" filter="wipe(left)">
                                      <p:cBhvr>
                                        <p:cTn id="7" dur="500"/>
                                        <p:tgtEl>
                                          <p:spTgt spid="705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5548">
                                            <p:txEl>
                                              <p:pRg st="1" end="1"/>
                                            </p:txEl>
                                          </p:spTgt>
                                        </p:tgtEl>
                                        <p:attrNameLst>
                                          <p:attrName>style.visibility</p:attrName>
                                        </p:attrNameLst>
                                      </p:cBhvr>
                                      <p:to>
                                        <p:strVal val="visible"/>
                                      </p:to>
                                    </p:set>
                                    <p:animEffect transition="in" filter="wipe(left)">
                                      <p:cBhvr>
                                        <p:cTn id="12" dur="500"/>
                                        <p:tgtEl>
                                          <p:spTgt spid="7055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8"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i="0" dirty="0" smtClean="0">
                <a:solidFill>
                  <a:schemeClr val="tx2">
                    <a:lumMod val="75000"/>
                  </a:schemeClr>
                </a:solidFill>
                <a:latin typeface="Arial" panose="020B0604020202020204" pitchFamily="34" charset="0"/>
                <a:cs typeface="Arial" panose="020B0604020202020204" pitchFamily="34" charset="0"/>
              </a:rPr>
              <a:t>8</a:t>
            </a:r>
            <a:endParaRPr lang="en-US" altLang="en-US" sz="9600" i="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05000"/>
            <a:ext cx="8331200" cy="468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14000"/>
              </a:lnSpc>
              <a:spcBef>
                <a:spcPts val="600"/>
              </a:spcBef>
              <a:defRPr/>
            </a:pPr>
            <a:r>
              <a:rPr lang="en-US" sz="2000" b="1" i="0"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14000"/>
              </a:lnSpc>
              <a:spcBef>
                <a:spcPts val="600"/>
              </a:spcBef>
              <a:spcAft>
                <a:spcPts val="0"/>
              </a:spcAft>
              <a:defRPr/>
            </a:pPr>
            <a:r>
              <a:rPr lang="en-US" sz="1800" b="0" i="0" dirty="0" smtClean="0">
                <a:solidFill>
                  <a:schemeClr val="tx1"/>
                </a:solidFill>
                <a:latin typeface="Liberation Sans" panose="020B0604020202020204" pitchFamily="34" charset="0"/>
              </a:rPr>
              <a:t>After </a:t>
            </a:r>
            <a:r>
              <a:rPr lang="en-US" sz="1800" b="0" i="0"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Identify </a:t>
            </a:r>
            <a:r>
              <a:rPr lang="en-US" sz="1800" dirty="0">
                <a:latin typeface="Liberation Sans" panose="020B0604020202020204" pitchFamily="34" charset="0"/>
              </a:rPr>
              <a:t>the different types of </a:t>
            </a:r>
            <a:r>
              <a:rPr lang="en-US" sz="1800" dirty="0" smtClean="0">
                <a:latin typeface="Liberation Sans" panose="020B0604020202020204" pitchFamily="34" charset="0"/>
              </a:rPr>
              <a:t>receivables.</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Explain </a:t>
            </a:r>
            <a:r>
              <a:rPr lang="en-US" sz="1800" dirty="0">
                <a:latin typeface="Liberation Sans" panose="020B0604020202020204" pitchFamily="34" charset="0"/>
              </a:rPr>
              <a:t>how companies recognize </a:t>
            </a:r>
            <a:r>
              <a:rPr lang="en-US" sz="1800" dirty="0" smtClean="0">
                <a:latin typeface="Liberation Sans" panose="020B0604020202020204" pitchFamily="34" charset="0"/>
              </a:rPr>
              <a:t>accounts 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Distinguish </a:t>
            </a:r>
            <a:r>
              <a:rPr lang="en-US" sz="1800" dirty="0">
                <a:latin typeface="Liberation Sans" panose="020B0604020202020204" pitchFamily="34" charset="0"/>
              </a:rPr>
              <a:t>between the methods and </a:t>
            </a:r>
            <a:r>
              <a:rPr lang="en-US" sz="1800" dirty="0" smtClean="0">
                <a:latin typeface="Liberation Sans" panose="020B0604020202020204" pitchFamily="34" charset="0"/>
              </a:rPr>
              <a:t>bases companies </a:t>
            </a:r>
            <a:r>
              <a:rPr lang="en-US" sz="1800" dirty="0">
                <a:latin typeface="Liberation Sans" panose="020B0604020202020204" pitchFamily="34" charset="0"/>
              </a:rPr>
              <a:t>use to value accounts receivable</a:t>
            </a:r>
            <a:r>
              <a:rPr lang="en-US" sz="1800" dirty="0" smtClean="0">
                <a:latin typeface="Liberation Sans" panose="020B0604020202020204" pitchFamily="34" charset="0"/>
              </a:rPr>
              <a:t>. </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Describe </a:t>
            </a:r>
            <a:r>
              <a:rPr lang="en-US" sz="1800" dirty="0">
                <a:latin typeface="Liberation Sans" panose="020B0604020202020204" pitchFamily="34" charset="0"/>
              </a:rPr>
              <a:t>the entries to record the disposition </a:t>
            </a:r>
            <a:r>
              <a:rPr lang="en-US" sz="1800" dirty="0" smtClean="0">
                <a:latin typeface="Liberation Sans" panose="020B0604020202020204" pitchFamily="34" charset="0"/>
              </a:rPr>
              <a:t>of accounts 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Compute </a:t>
            </a:r>
            <a:r>
              <a:rPr lang="en-US" sz="1800" dirty="0">
                <a:latin typeface="Liberation Sans" panose="020B0604020202020204" pitchFamily="34" charset="0"/>
              </a:rPr>
              <a:t>the maturity date of and interest </a:t>
            </a:r>
            <a:r>
              <a:rPr lang="en-US" sz="1800" dirty="0" smtClean="0">
                <a:latin typeface="Liberation Sans" panose="020B0604020202020204" pitchFamily="34" charset="0"/>
              </a:rPr>
              <a:t>on notes 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Explain </a:t>
            </a:r>
            <a:r>
              <a:rPr lang="en-US" sz="1800" dirty="0">
                <a:latin typeface="Liberation Sans" panose="020B0604020202020204" pitchFamily="34" charset="0"/>
              </a:rPr>
              <a:t>how companies recognize </a:t>
            </a:r>
            <a:r>
              <a:rPr lang="en-US" sz="1800" dirty="0" smtClean="0">
                <a:latin typeface="Liberation Sans" panose="020B0604020202020204" pitchFamily="34" charset="0"/>
              </a:rPr>
              <a:t>notes 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Describe </a:t>
            </a:r>
            <a:r>
              <a:rPr lang="en-US" sz="1800" dirty="0">
                <a:latin typeface="Liberation Sans" panose="020B0604020202020204" pitchFamily="34" charset="0"/>
              </a:rPr>
              <a:t>how companies value notes </a:t>
            </a:r>
            <a:r>
              <a:rPr lang="en-US" sz="1800" dirty="0" smtClean="0">
                <a:latin typeface="Liberation Sans" panose="020B0604020202020204" pitchFamily="34" charset="0"/>
              </a:rPr>
              <a:t>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Describe </a:t>
            </a:r>
            <a:r>
              <a:rPr lang="en-US" sz="1800" dirty="0">
                <a:latin typeface="Liberation Sans" panose="020B0604020202020204" pitchFamily="34" charset="0"/>
              </a:rPr>
              <a:t>the entries to record the disposition </a:t>
            </a:r>
            <a:r>
              <a:rPr lang="en-US" sz="1800" dirty="0" smtClean="0">
                <a:latin typeface="Liberation Sans" panose="020B0604020202020204" pitchFamily="34" charset="0"/>
              </a:rPr>
              <a:t>of notes 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Explain </a:t>
            </a:r>
            <a:r>
              <a:rPr lang="en-US" sz="1800" dirty="0">
                <a:latin typeface="Liberation Sans" panose="020B0604020202020204" pitchFamily="34" charset="0"/>
              </a:rPr>
              <a:t>the statement presentation and </a:t>
            </a:r>
            <a:r>
              <a:rPr lang="en-US" sz="1800" dirty="0" smtClean="0">
                <a:latin typeface="Liberation Sans" panose="020B0604020202020204" pitchFamily="34" charset="0"/>
              </a:rPr>
              <a:t>analysis of </a:t>
            </a:r>
            <a:r>
              <a:rPr lang="en-US" sz="1800" dirty="0">
                <a:latin typeface="Liberation Sans" panose="020B0604020202020204" pitchFamily="34" charset="0"/>
              </a:rPr>
              <a:t>receivables.</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i="0" dirty="0" smtClean="0">
                <a:solidFill>
                  <a:srgbClr val="5F5F5F"/>
                </a:solidFill>
                <a:latin typeface="Liberation Sans" panose="020B0604020202020204" pitchFamily="34" charset="0"/>
                <a:cs typeface="Arial" panose="020B0604020202020204" pitchFamily="34" charset="0"/>
              </a:rPr>
              <a:t>CHAPTER</a:t>
            </a:r>
            <a:endParaRPr lang="en-US" altLang="en-US" sz="8800" i="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1981200" y="492456"/>
            <a:ext cx="7010400" cy="13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200" b="1" i="0" dirty="0" smtClean="0">
                <a:solidFill>
                  <a:srgbClr val="5F5F5F"/>
                </a:solidFill>
                <a:latin typeface="Liberation Sans" panose="020B0604020202020204" pitchFamily="34" charset="0"/>
              </a:rPr>
              <a:t>Accounting for Receivables</a:t>
            </a:r>
            <a:endParaRPr lang="en-US" altLang="en-US" sz="4200" b="1" i="0"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050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latin typeface="Liberation Sans" panose="020B0604020202020204" pitchFamily="34" charset="0"/>
            </a:endParaRPr>
          </a:p>
        </p:txBody>
      </p:sp>
    </p:spTree>
    <p:extLst>
      <p:ext uri="{BB962C8B-B14F-4D97-AF65-F5344CB8AC3E}">
        <p14:creationId xmlns:p14="http://schemas.microsoft.com/office/powerpoint/2010/main" val="197235681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7"/>
          <p:cNvSpPr>
            <a:spLocks noChangeArrowheads="1"/>
          </p:cNvSpPr>
          <p:nvPr/>
        </p:nvSpPr>
        <p:spPr bwMode="auto">
          <a:xfrm>
            <a:off x="277504" y="4445421"/>
            <a:ext cx="429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8-3</a:t>
            </a:r>
          </a:p>
          <a:p>
            <a:pPr algn="l"/>
            <a:r>
              <a:rPr lang="en-US" altLang="en-US" sz="1200" dirty="0">
                <a:latin typeface="Liberation Sans" panose="020B0604020202020204" pitchFamily="34" charset="0"/>
              </a:rPr>
              <a:t>Presentation of </a:t>
            </a:r>
            <a:r>
              <a:rPr lang="en-US" altLang="en-US" sz="1200" dirty="0" smtClean="0">
                <a:latin typeface="Liberation Sans" panose="020B0604020202020204" pitchFamily="34" charset="0"/>
              </a:rPr>
              <a:t>allowance for </a:t>
            </a:r>
            <a:r>
              <a:rPr lang="en-US" altLang="en-US" sz="1200" dirty="0">
                <a:latin typeface="Liberation Sans" panose="020B0604020202020204" pitchFamily="34" charset="0"/>
              </a:rPr>
              <a:t>doubtful accounts</a:t>
            </a:r>
          </a:p>
        </p:txBody>
      </p:sp>
      <p:sp>
        <p:nvSpPr>
          <p:cNvPr id="7"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2" y="1420728"/>
            <a:ext cx="8534399" cy="294921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1905000"/>
            <a:ext cx="82296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0000"/>
              </a:lnSpc>
              <a:defRPr sz="2200" b="1">
                <a:latin typeface="Liberation Sans" panose="020B0604020202020204" pitchFamily="34" charset="0"/>
              </a:defRPr>
            </a:lvl1pPr>
            <a:lvl2pPr marL="973138" indent="-457200"/>
            <a:lvl3pPr marL="1544638" indent="-457200"/>
            <a:lvl4pPr marL="2116138" indent="-457200"/>
            <a:lvl5pPr marL="2687638" indent="-457200"/>
            <a:lvl6pPr marL="3144838" indent="-457200" algn="ctr" eaLnBrk="0" fontAlgn="base" hangingPunct="0">
              <a:spcBef>
                <a:spcPct val="0"/>
              </a:spcBef>
              <a:spcAft>
                <a:spcPct val="0"/>
              </a:spcAft>
            </a:lvl6pPr>
            <a:lvl7pPr marL="3602038" indent="-457200" algn="ctr" eaLnBrk="0" fontAlgn="base" hangingPunct="0">
              <a:spcBef>
                <a:spcPct val="0"/>
              </a:spcBef>
              <a:spcAft>
                <a:spcPct val="0"/>
              </a:spcAft>
            </a:lvl7pPr>
            <a:lvl8pPr marL="4059238" indent="-457200" algn="ctr" eaLnBrk="0" fontAlgn="base" hangingPunct="0">
              <a:spcBef>
                <a:spcPct val="0"/>
              </a:spcBef>
              <a:spcAft>
                <a:spcPct val="0"/>
              </a:spcAft>
            </a:lvl8pPr>
            <a:lvl9pPr marL="4516438" indent="-457200" algn="ctr" eaLnBrk="0" fontAlgn="base" hangingPunct="0">
              <a:spcBef>
                <a:spcPct val="0"/>
              </a:spcBef>
              <a:spcAft>
                <a:spcPct val="0"/>
              </a:spcAft>
            </a:lvl9pPr>
          </a:lstStyle>
          <a:p>
            <a:r>
              <a:rPr lang="en-US" altLang="en-US" dirty="0"/>
              <a:t>Illustration: </a:t>
            </a:r>
            <a:r>
              <a:rPr lang="en-US" altLang="en-US" b="0" dirty="0" smtClean="0"/>
              <a:t>The </a:t>
            </a:r>
            <a:r>
              <a:rPr lang="en-US" altLang="en-US" b="0" dirty="0"/>
              <a:t>vice-president of finance of Hampson Furniture on March 1, </a:t>
            </a:r>
            <a:r>
              <a:rPr lang="en-US" altLang="en-US" b="0" dirty="0" smtClean="0"/>
              <a:t>2018, </a:t>
            </a:r>
            <a:r>
              <a:rPr lang="en-US" altLang="en-US" b="0" dirty="0"/>
              <a:t>authorizes a write-off of the </a:t>
            </a:r>
            <a:r>
              <a:rPr lang="en-US" altLang="en-US" b="0" dirty="0" smtClean="0"/>
              <a:t>€500 </a:t>
            </a:r>
            <a:r>
              <a:rPr lang="en-US" altLang="en-US" b="0" dirty="0"/>
              <a:t>balance owed by R. A. Ware. The entry to record the write-off is:</a:t>
            </a:r>
          </a:p>
        </p:txBody>
      </p:sp>
      <p:sp>
        <p:nvSpPr>
          <p:cNvPr id="822276" name="Text Box 4"/>
          <p:cNvSpPr txBox="1">
            <a:spLocks noChangeArrowheads="1"/>
          </p:cNvSpPr>
          <p:nvPr/>
        </p:nvSpPr>
        <p:spPr bwMode="auto">
          <a:xfrm>
            <a:off x="1752600" y="3352800"/>
            <a:ext cx="72390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Allowance </a:t>
            </a:r>
            <a:r>
              <a:rPr lang="en-US" sz="2200" dirty="0">
                <a:latin typeface="Liberation Sans" panose="020B0604020202020204" pitchFamily="34" charset="0"/>
                <a:cs typeface="Arial" charset="0"/>
              </a:rPr>
              <a:t>for Doubtful Accounts </a:t>
            </a:r>
            <a:r>
              <a:rPr lang="en-US" sz="2200" dirty="0" smtClean="0">
                <a:latin typeface="Liberation Sans" panose="020B0604020202020204" pitchFamily="34" charset="0"/>
                <a:cs typeface="Arial" charset="0"/>
              </a:rPr>
              <a:t>	500</a:t>
            </a:r>
          </a:p>
          <a:p>
            <a:pPr marL="463550" indent="-463550" algn="l">
              <a:spcBef>
                <a:spcPct val="50000"/>
              </a:spcBef>
              <a:tabLst>
                <a:tab pos="5718175" algn="r"/>
                <a:tab pos="6864350" algn="r"/>
              </a:tabLst>
            </a:pPr>
            <a:r>
              <a:rPr lang="en-US" sz="2200" dirty="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Receivable—R. A. Ware </a:t>
            </a:r>
            <a:r>
              <a:rPr lang="en-US" sz="2200" dirty="0" smtClean="0">
                <a:latin typeface="Liberation Sans" panose="020B0604020202020204" pitchFamily="34" charset="0"/>
                <a:cs typeface="Arial" charset="0"/>
              </a:rPr>
              <a:t>		500</a:t>
            </a:r>
            <a:endParaRPr lang="en-US" altLang="en-US" sz="2200" dirty="0">
              <a:latin typeface="Liberation Sans" panose="020B0604020202020204" pitchFamily="34" charset="0"/>
              <a:cs typeface="Arial" charset="0"/>
            </a:endParaRPr>
          </a:p>
        </p:txBody>
      </p:sp>
      <p:sp>
        <p:nvSpPr>
          <p:cNvPr id="31749" name="Text Box 5"/>
          <p:cNvSpPr txBox="1">
            <a:spLocks noChangeArrowheads="1"/>
          </p:cNvSpPr>
          <p:nvPr/>
        </p:nvSpPr>
        <p:spPr bwMode="auto">
          <a:xfrm>
            <a:off x="609600" y="3352800"/>
            <a:ext cx="12954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Mar. 1</a:t>
            </a:r>
          </a:p>
        </p:txBody>
      </p:sp>
      <p:sp>
        <p:nvSpPr>
          <p:cNvPr id="31751" name="Text Box 7"/>
          <p:cNvSpPr txBox="1">
            <a:spLocks noChangeArrowheads="1"/>
          </p:cNvSpPr>
          <p:nvPr/>
        </p:nvSpPr>
        <p:spPr bwMode="auto">
          <a:xfrm>
            <a:off x="609600" y="1295400"/>
            <a:ext cx="84582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WRITE-OFF OF AN UNCOLLECTIBLE ACCOUNT</a:t>
            </a:r>
            <a:endParaRPr lang="en-US" altLang="en-US" dirty="0"/>
          </a:p>
        </p:txBody>
      </p:sp>
      <p:sp>
        <p:nvSpPr>
          <p:cNvPr id="12"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pic>
        <p:nvPicPr>
          <p:cNvPr id="317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4658631"/>
            <a:ext cx="8534400" cy="123606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62000" y="5966431"/>
            <a:ext cx="2971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Liberation Sans" panose="020B0604020202020204" pitchFamily="34" charset="0"/>
              </a:rPr>
              <a:t>Illustration </a:t>
            </a:r>
            <a:r>
              <a:rPr lang="en-US" sz="1200" b="1" dirty="0">
                <a:latin typeface="Liberation Sans" panose="020B0604020202020204" pitchFamily="34" charset="0"/>
              </a:rPr>
              <a:t>8-4</a:t>
            </a:r>
          </a:p>
          <a:p>
            <a:pPr algn="l"/>
            <a:r>
              <a:rPr lang="en-US" sz="1200" dirty="0">
                <a:latin typeface="Liberation Sans" panose="020B0604020202020204" pitchFamily="34" charset="0"/>
              </a:rPr>
              <a:t>General ledger balances </a:t>
            </a:r>
            <a:r>
              <a:rPr lang="en-US" sz="1200" dirty="0" smtClean="0">
                <a:latin typeface="Liberation Sans" panose="020B0604020202020204" pitchFamily="34" charset="0"/>
              </a:rPr>
              <a:t>after write-off</a:t>
            </a:r>
            <a:endParaRPr lang="en-US" sz="12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6">
                                            <p:txEl>
                                              <p:pRg st="0" end="0"/>
                                            </p:txEl>
                                          </p:spTgt>
                                        </p:tgtEl>
                                        <p:attrNameLst>
                                          <p:attrName>style.visibility</p:attrName>
                                        </p:attrNameLst>
                                      </p:cBhvr>
                                      <p:to>
                                        <p:strVal val="visible"/>
                                      </p:to>
                                    </p:set>
                                    <p:animEffect transition="in" filter="wipe(left)">
                                      <p:cBhvr>
                                        <p:cTn id="7" dur="500"/>
                                        <p:tgtEl>
                                          <p:spTgt spid="822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6">
                                            <p:txEl>
                                              <p:pRg st="1" end="1"/>
                                            </p:txEl>
                                          </p:spTgt>
                                        </p:tgtEl>
                                        <p:attrNameLst>
                                          <p:attrName>style.visibility</p:attrName>
                                        </p:attrNameLst>
                                      </p:cBhvr>
                                      <p:to>
                                        <p:strVal val="visible"/>
                                      </p:to>
                                    </p:set>
                                    <p:animEffect transition="in" filter="wipe(left)">
                                      <p:cBhvr>
                                        <p:cTn id="12" dur="500"/>
                                        <p:tgtEl>
                                          <p:spTgt spid="822276">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1756"/>
                                        </p:tgtEl>
                                        <p:attrNameLst>
                                          <p:attrName>style.visibility</p:attrName>
                                        </p:attrNameLst>
                                      </p:cBhvr>
                                      <p:to>
                                        <p:strVal val="visible"/>
                                      </p:to>
                                    </p:set>
                                    <p:animEffect transition="in" filter="fade">
                                      <p:cBhvr>
                                        <p:cTn id="16" dur="500"/>
                                        <p:tgtEl>
                                          <p:spTgt spid="3175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6" grpId="0" build="p" bldLvl="3" autoUpdateAnimBg="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1905000"/>
            <a:ext cx="82296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0000"/>
              </a:lnSpc>
              <a:defRPr sz="2200" b="1">
                <a:latin typeface="Liberation Sans" panose="020B0604020202020204" pitchFamily="34" charset="0"/>
              </a:defRPr>
            </a:lvl1pPr>
            <a:lvl2pPr marL="973138" indent="-457200"/>
            <a:lvl3pPr marL="1544638" indent="-457200"/>
            <a:lvl4pPr marL="2116138" indent="-457200"/>
            <a:lvl5pPr marL="2687638" indent="-457200"/>
            <a:lvl6pPr marL="3144838" indent="-457200" algn="ctr" eaLnBrk="0" fontAlgn="base" hangingPunct="0">
              <a:spcBef>
                <a:spcPct val="0"/>
              </a:spcBef>
              <a:spcAft>
                <a:spcPct val="0"/>
              </a:spcAft>
            </a:lvl6pPr>
            <a:lvl7pPr marL="3602038" indent="-457200" algn="ctr" eaLnBrk="0" fontAlgn="base" hangingPunct="0">
              <a:spcBef>
                <a:spcPct val="0"/>
              </a:spcBef>
              <a:spcAft>
                <a:spcPct val="0"/>
              </a:spcAft>
            </a:lvl7pPr>
            <a:lvl8pPr marL="4059238" indent="-457200" algn="ctr" eaLnBrk="0" fontAlgn="base" hangingPunct="0">
              <a:spcBef>
                <a:spcPct val="0"/>
              </a:spcBef>
              <a:spcAft>
                <a:spcPct val="0"/>
              </a:spcAft>
            </a:lvl8pPr>
            <a:lvl9pPr marL="4516438" indent="-457200" algn="ctr" eaLnBrk="0" fontAlgn="base" hangingPunct="0">
              <a:spcBef>
                <a:spcPct val="0"/>
              </a:spcBef>
              <a:spcAft>
                <a:spcPct val="0"/>
              </a:spcAft>
            </a:lvl9pPr>
          </a:lstStyle>
          <a:p>
            <a:r>
              <a:rPr lang="en-US" altLang="en-US" dirty="0"/>
              <a:t>Illustration: </a:t>
            </a:r>
            <a:r>
              <a:rPr lang="en-US" altLang="en-US" b="0" dirty="0" smtClean="0"/>
              <a:t>The </a:t>
            </a:r>
            <a:r>
              <a:rPr lang="en-US" altLang="en-US" b="0" dirty="0"/>
              <a:t>vice-president of finance of Hampson Furniture on March 1, </a:t>
            </a:r>
            <a:r>
              <a:rPr lang="en-US" altLang="en-US" b="0" dirty="0" smtClean="0"/>
              <a:t>2018, </a:t>
            </a:r>
            <a:r>
              <a:rPr lang="en-US" altLang="en-US" b="0" dirty="0"/>
              <a:t>authorizes a write-off of the </a:t>
            </a:r>
            <a:r>
              <a:rPr lang="en-US" altLang="en-US" b="0" dirty="0" smtClean="0"/>
              <a:t>€500 </a:t>
            </a:r>
            <a:r>
              <a:rPr lang="en-US" altLang="en-US" b="0" dirty="0"/>
              <a:t>balance owed by R. A. Ware. The entry to record the write-off is:</a:t>
            </a:r>
          </a:p>
        </p:txBody>
      </p:sp>
      <p:sp>
        <p:nvSpPr>
          <p:cNvPr id="822276" name="Text Box 4"/>
          <p:cNvSpPr txBox="1">
            <a:spLocks noChangeArrowheads="1"/>
          </p:cNvSpPr>
          <p:nvPr/>
        </p:nvSpPr>
        <p:spPr bwMode="auto">
          <a:xfrm>
            <a:off x="1752600" y="3352800"/>
            <a:ext cx="72390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Allowance </a:t>
            </a:r>
            <a:r>
              <a:rPr lang="en-US" sz="2200" dirty="0">
                <a:latin typeface="Liberation Sans" panose="020B0604020202020204" pitchFamily="34" charset="0"/>
                <a:cs typeface="Arial" charset="0"/>
              </a:rPr>
              <a:t>for Doubtful Accounts </a:t>
            </a:r>
            <a:r>
              <a:rPr lang="en-US" sz="2200" dirty="0" smtClean="0">
                <a:latin typeface="Liberation Sans" panose="020B0604020202020204" pitchFamily="34" charset="0"/>
                <a:cs typeface="Arial" charset="0"/>
              </a:rPr>
              <a:t>	500</a:t>
            </a:r>
          </a:p>
          <a:p>
            <a:pPr marL="463550" indent="-463550" algn="l">
              <a:spcBef>
                <a:spcPct val="50000"/>
              </a:spcBef>
              <a:tabLst>
                <a:tab pos="5718175" algn="r"/>
                <a:tab pos="6864350" algn="r"/>
              </a:tabLst>
            </a:pPr>
            <a:r>
              <a:rPr lang="en-US" sz="2200" dirty="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Receivable—R. A. Ware </a:t>
            </a:r>
            <a:r>
              <a:rPr lang="en-US" sz="2200" dirty="0" smtClean="0">
                <a:latin typeface="Liberation Sans" panose="020B0604020202020204" pitchFamily="34" charset="0"/>
                <a:cs typeface="Arial" charset="0"/>
              </a:rPr>
              <a:t>		500</a:t>
            </a:r>
            <a:endParaRPr lang="en-US" altLang="en-US" sz="2200" dirty="0">
              <a:latin typeface="Liberation Sans" panose="020B0604020202020204" pitchFamily="34" charset="0"/>
              <a:cs typeface="Arial" charset="0"/>
            </a:endParaRPr>
          </a:p>
        </p:txBody>
      </p:sp>
      <p:sp>
        <p:nvSpPr>
          <p:cNvPr id="31749" name="Text Box 5"/>
          <p:cNvSpPr txBox="1">
            <a:spLocks noChangeArrowheads="1"/>
          </p:cNvSpPr>
          <p:nvPr/>
        </p:nvSpPr>
        <p:spPr bwMode="auto">
          <a:xfrm>
            <a:off x="609600" y="3352800"/>
            <a:ext cx="12954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Mar. 1</a:t>
            </a:r>
          </a:p>
        </p:txBody>
      </p:sp>
      <p:sp>
        <p:nvSpPr>
          <p:cNvPr id="31751" name="Text Box 7"/>
          <p:cNvSpPr txBox="1">
            <a:spLocks noChangeArrowheads="1"/>
          </p:cNvSpPr>
          <p:nvPr/>
        </p:nvSpPr>
        <p:spPr bwMode="auto">
          <a:xfrm>
            <a:off x="609600" y="1295400"/>
            <a:ext cx="84582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WRITE-OFF OF AN UNCOLLECTIBLE ACCOUNT</a:t>
            </a:r>
            <a:endParaRPr lang="en-US" altLang="en-US" dirty="0"/>
          </a:p>
        </p:txBody>
      </p:sp>
      <p:sp>
        <p:nvSpPr>
          <p:cNvPr id="12"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 name="Rectangle 1"/>
          <p:cNvSpPr/>
          <p:nvPr/>
        </p:nvSpPr>
        <p:spPr>
          <a:xfrm>
            <a:off x="762000" y="6251895"/>
            <a:ext cx="2971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Liberation Sans" panose="020B0604020202020204" pitchFamily="34" charset="0"/>
              </a:rPr>
              <a:t>Illustration 8-5</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Cash realizable value comparison</a:t>
            </a:r>
            <a:endParaRPr lang="en-US" sz="12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13" y="4648200"/>
            <a:ext cx="8534400" cy="1546031"/>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5072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6">
                                            <p:txEl>
                                              <p:pRg st="0" end="0"/>
                                            </p:txEl>
                                          </p:spTgt>
                                        </p:tgtEl>
                                        <p:attrNameLst>
                                          <p:attrName>style.visibility</p:attrName>
                                        </p:attrNameLst>
                                      </p:cBhvr>
                                      <p:to>
                                        <p:strVal val="visible"/>
                                      </p:to>
                                    </p:set>
                                    <p:animEffect transition="in" filter="wipe(left)">
                                      <p:cBhvr>
                                        <p:cTn id="7" dur="500"/>
                                        <p:tgtEl>
                                          <p:spTgt spid="822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6">
                                            <p:txEl>
                                              <p:pRg st="1" end="1"/>
                                            </p:txEl>
                                          </p:spTgt>
                                        </p:tgtEl>
                                        <p:attrNameLst>
                                          <p:attrName>style.visibility</p:attrName>
                                        </p:attrNameLst>
                                      </p:cBhvr>
                                      <p:to>
                                        <p:strVal val="visible"/>
                                      </p:to>
                                    </p:set>
                                    <p:animEffect transition="in" filter="wipe(left)">
                                      <p:cBhvr>
                                        <p:cTn id="12" dur="500"/>
                                        <p:tgtEl>
                                          <p:spTgt spid="822276">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6" grpId="0" build="p" bldLvl="3" autoUpdateAnimBg="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4" name="Text Box 4"/>
          <p:cNvSpPr txBox="1">
            <a:spLocks noChangeArrowheads="1"/>
          </p:cNvSpPr>
          <p:nvPr/>
        </p:nvSpPr>
        <p:spPr bwMode="auto">
          <a:xfrm>
            <a:off x="1752600" y="3352800"/>
            <a:ext cx="69342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Receivable—R. A. Ware </a:t>
            </a:r>
            <a:r>
              <a:rPr lang="en-US" sz="2200" dirty="0" smtClean="0">
                <a:latin typeface="Liberation Sans" panose="020B0604020202020204" pitchFamily="34" charset="0"/>
                <a:cs typeface="Arial" charset="0"/>
              </a:rPr>
              <a:t>	500</a:t>
            </a:r>
          </a:p>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	Allowance </a:t>
            </a:r>
            <a:r>
              <a:rPr lang="en-US" sz="2200" dirty="0">
                <a:latin typeface="Liberation Sans" panose="020B0604020202020204" pitchFamily="34" charset="0"/>
                <a:cs typeface="Arial" charset="0"/>
              </a:rPr>
              <a:t>for Doubtful Accounts </a:t>
            </a:r>
            <a:r>
              <a:rPr lang="en-US" sz="2200" dirty="0" smtClean="0">
                <a:latin typeface="Liberation Sans" panose="020B0604020202020204" pitchFamily="34" charset="0"/>
                <a:cs typeface="Arial" charset="0"/>
              </a:rPr>
              <a:t>		500</a:t>
            </a:r>
            <a:endParaRPr lang="en-US" altLang="en-US" sz="2200" dirty="0">
              <a:latin typeface="Liberation Sans" panose="020B0604020202020204" pitchFamily="34" charset="0"/>
              <a:cs typeface="Arial" charset="0"/>
            </a:endParaRPr>
          </a:p>
        </p:txBody>
      </p:sp>
      <p:sp>
        <p:nvSpPr>
          <p:cNvPr id="32770" name="Text Box 17"/>
          <p:cNvSpPr txBox="1">
            <a:spLocks noChangeArrowheads="1"/>
          </p:cNvSpPr>
          <p:nvPr/>
        </p:nvSpPr>
        <p:spPr bwMode="auto">
          <a:xfrm>
            <a:off x="533400" y="4419600"/>
            <a:ext cx="1066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r"/>
            <a:r>
              <a:rPr lang="en-US" altLang="en-US" sz="2200" b="1" dirty="0">
                <a:latin typeface="Liberation Sans" panose="020B0604020202020204" pitchFamily="34" charset="0"/>
                <a:cs typeface="Arial" charset="0"/>
              </a:rPr>
              <a:t>1</a:t>
            </a:r>
          </a:p>
        </p:txBody>
      </p:sp>
      <p:sp>
        <p:nvSpPr>
          <p:cNvPr id="32771" name="Text Box 16"/>
          <p:cNvSpPr txBox="1">
            <a:spLocks noChangeArrowheads="1"/>
          </p:cNvSpPr>
          <p:nvPr/>
        </p:nvSpPr>
        <p:spPr bwMode="auto">
          <a:xfrm>
            <a:off x="533400" y="3352800"/>
            <a:ext cx="1066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r"/>
            <a:r>
              <a:rPr lang="en-US" altLang="en-US" sz="2200" b="1" dirty="0">
                <a:latin typeface="Liberation Sans" panose="020B0604020202020204" pitchFamily="34" charset="0"/>
                <a:cs typeface="Arial" charset="0"/>
              </a:rPr>
              <a:t>July 1</a:t>
            </a:r>
          </a:p>
        </p:txBody>
      </p:sp>
      <p:sp>
        <p:nvSpPr>
          <p:cNvPr id="32772" name="Text Box 2"/>
          <p:cNvSpPr txBox="1">
            <a:spLocks noChangeArrowheads="1"/>
          </p:cNvSpPr>
          <p:nvPr/>
        </p:nvSpPr>
        <p:spPr bwMode="auto">
          <a:xfrm>
            <a:off x="609600" y="1905000"/>
            <a:ext cx="82296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On July 1, R. A. Ware pays the </a:t>
            </a:r>
            <a:r>
              <a:rPr lang="en-US" altLang="en-US" sz="2200" dirty="0" smtClean="0">
                <a:latin typeface="Liberation Sans" panose="020B0604020202020204" pitchFamily="34" charset="0"/>
              </a:rPr>
              <a:t>€500 </a:t>
            </a:r>
            <a:r>
              <a:rPr lang="en-US" altLang="en-US" sz="2200" dirty="0">
                <a:latin typeface="Liberation Sans" panose="020B0604020202020204" pitchFamily="34" charset="0"/>
              </a:rPr>
              <a:t>amount that Hampson Furniture had written off on March 1. Hampson makes these entries:</a:t>
            </a:r>
          </a:p>
        </p:txBody>
      </p:sp>
      <p:sp>
        <p:nvSpPr>
          <p:cNvPr id="32776" name="Text Box 7"/>
          <p:cNvSpPr txBox="1">
            <a:spLocks noChangeArrowheads="1"/>
          </p:cNvSpPr>
          <p:nvPr/>
        </p:nvSpPr>
        <p:spPr bwMode="auto">
          <a:xfrm>
            <a:off x="609600" y="1295400"/>
            <a:ext cx="8229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RECOVERY OF AN UNCOLLECTIBLE ACCOUNT</a:t>
            </a:r>
          </a:p>
        </p:txBody>
      </p:sp>
      <p:sp>
        <p:nvSpPr>
          <p:cNvPr id="824330" name="Text Box 10"/>
          <p:cNvSpPr txBox="1">
            <a:spLocks noChangeArrowheads="1"/>
          </p:cNvSpPr>
          <p:nvPr/>
        </p:nvSpPr>
        <p:spPr bwMode="auto">
          <a:xfrm>
            <a:off x="1752600" y="4421188"/>
            <a:ext cx="69342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Cash	500</a:t>
            </a:r>
          </a:p>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	Accounts Receivable—R. A. Ware 		500</a:t>
            </a:r>
          </a:p>
        </p:txBody>
      </p:sp>
      <p:sp>
        <p:nvSpPr>
          <p:cNvPr id="1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4324">
                                            <p:txEl>
                                              <p:pRg st="0" end="0"/>
                                            </p:txEl>
                                          </p:spTgt>
                                        </p:tgtEl>
                                        <p:attrNameLst>
                                          <p:attrName>style.visibility</p:attrName>
                                        </p:attrNameLst>
                                      </p:cBhvr>
                                      <p:to>
                                        <p:strVal val="visible"/>
                                      </p:to>
                                    </p:set>
                                    <p:animEffect transition="in" filter="wipe(left)">
                                      <p:cBhvr>
                                        <p:cTn id="7" dur="500"/>
                                        <p:tgtEl>
                                          <p:spTgt spid="824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4324">
                                            <p:txEl>
                                              <p:pRg st="1" end="1"/>
                                            </p:txEl>
                                          </p:spTgt>
                                        </p:tgtEl>
                                        <p:attrNameLst>
                                          <p:attrName>style.visibility</p:attrName>
                                        </p:attrNameLst>
                                      </p:cBhvr>
                                      <p:to>
                                        <p:strVal val="visible"/>
                                      </p:to>
                                    </p:set>
                                    <p:animEffect transition="in" filter="wipe(left)">
                                      <p:cBhvr>
                                        <p:cTn id="12" dur="500"/>
                                        <p:tgtEl>
                                          <p:spTgt spid="8243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4330">
                                            <p:txEl>
                                              <p:pRg st="0" end="0"/>
                                            </p:txEl>
                                          </p:spTgt>
                                        </p:tgtEl>
                                        <p:attrNameLst>
                                          <p:attrName>style.visibility</p:attrName>
                                        </p:attrNameLst>
                                      </p:cBhvr>
                                      <p:to>
                                        <p:strVal val="visible"/>
                                      </p:to>
                                    </p:set>
                                    <p:animEffect transition="in" filter="wipe(left)">
                                      <p:cBhvr>
                                        <p:cTn id="17" dur="500"/>
                                        <p:tgtEl>
                                          <p:spTgt spid="824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4330">
                                            <p:txEl>
                                              <p:pRg st="1" end="1"/>
                                            </p:txEl>
                                          </p:spTgt>
                                        </p:tgtEl>
                                        <p:attrNameLst>
                                          <p:attrName>style.visibility</p:attrName>
                                        </p:attrNameLst>
                                      </p:cBhvr>
                                      <p:to>
                                        <p:strVal val="visible"/>
                                      </p:to>
                                    </p:set>
                                    <p:animEffect transition="in" filter="wipe(left)">
                                      <p:cBhvr>
                                        <p:cTn id="22" dur="500"/>
                                        <p:tgtEl>
                                          <p:spTgt spid="8243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4" grpId="0" build="p" bldLvl="2" autoUpdateAnimBg="0"/>
      <p:bldP spid="824330"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4344988"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84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38" y="1989138"/>
            <a:ext cx="4297362"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8471" name="Text Box 7"/>
          <p:cNvSpPr txBox="1">
            <a:spLocks noChangeArrowheads="1"/>
          </p:cNvSpPr>
          <p:nvPr/>
        </p:nvSpPr>
        <p:spPr bwMode="auto">
          <a:xfrm>
            <a:off x="7066638" y="1322696"/>
            <a:ext cx="19386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defRPr sz="1200" b="1">
                <a:latin typeface="Liberation Sans" panose="020B0604020202020204" pitchFamily="34" charset="0"/>
              </a:defRPr>
            </a:lvl1pPr>
          </a:lstStyle>
          <a:p>
            <a:r>
              <a:rPr lang="en-US" dirty="0" smtClean="0"/>
              <a:t>Illustration </a:t>
            </a:r>
            <a:r>
              <a:rPr lang="en-US" dirty="0"/>
              <a:t>8-6</a:t>
            </a:r>
          </a:p>
          <a:p>
            <a:r>
              <a:rPr lang="en-US" b="0" dirty="0"/>
              <a:t>Comparison of bases for</a:t>
            </a:r>
          </a:p>
          <a:p>
            <a:r>
              <a:rPr lang="en-US" b="0" dirty="0"/>
              <a:t>estimating </a:t>
            </a:r>
            <a:r>
              <a:rPr lang="en-US" b="0" dirty="0" smtClean="0"/>
              <a:t>uncollectibles</a:t>
            </a:r>
            <a:endParaRPr lang="en-US" altLang="en-US" b="0" dirty="0"/>
          </a:p>
        </p:txBody>
      </p:sp>
      <p:sp>
        <p:nvSpPr>
          <p:cNvPr id="958475" name="Text Box 11"/>
          <p:cNvSpPr txBox="1">
            <a:spLocks noChangeArrowheads="1"/>
          </p:cNvSpPr>
          <p:nvPr/>
        </p:nvSpPr>
        <p:spPr bwMode="auto">
          <a:xfrm>
            <a:off x="609600" y="1295400"/>
            <a:ext cx="55626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ESTIMATING THE ALLOWANCE</a:t>
            </a:r>
            <a:endParaRPr lang="en-US" altLang="en-US" dirty="0"/>
          </a:p>
        </p:txBody>
      </p:sp>
      <p:sp>
        <p:nvSpPr>
          <p:cNvPr id="958476" name="Text Box 12"/>
          <p:cNvSpPr txBox="1">
            <a:spLocks noChangeArrowheads="1"/>
          </p:cNvSpPr>
          <p:nvPr/>
        </p:nvSpPr>
        <p:spPr bwMode="auto">
          <a:xfrm>
            <a:off x="152400" y="4724400"/>
            <a:ext cx="4343400" cy="641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latin typeface="Liberation Sans" panose="020B0604020202020204" pitchFamily="34" charset="0"/>
              </a:rPr>
              <a:t>Emphasis on Income Statement Relationships</a:t>
            </a:r>
          </a:p>
        </p:txBody>
      </p:sp>
      <p:sp>
        <p:nvSpPr>
          <p:cNvPr id="958477" name="Text Box 13"/>
          <p:cNvSpPr txBox="1">
            <a:spLocks noChangeArrowheads="1"/>
          </p:cNvSpPr>
          <p:nvPr/>
        </p:nvSpPr>
        <p:spPr bwMode="auto">
          <a:xfrm>
            <a:off x="4800600" y="4724400"/>
            <a:ext cx="3886200" cy="641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dirty="0">
                <a:latin typeface="Liberation Sans" panose="020B0604020202020204" pitchFamily="34" charset="0"/>
              </a:rPr>
              <a:t>Emphasis on Statement of Financial Position Relationships</a:t>
            </a:r>
          </a:p>
        </p:txBody>
      </p:sp>
      <p:sp>
        <p:nvSpPr>
          <p:cNvPr id="11"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pic>
        <p:nvPicPr>
          <p:cNvPr id="307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1152" y="3324225"/>
            <a:ext cx="1333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191229"/>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3" name="Rectangle 3"/>
          <p:cNvSpPr>
            <a:spLocks noChangeArrowheads="1"/>
          </p:cNvSpPr>
          <p:nvPr/>
        </p:nvSpPr>
        <p:spPr bwMode="auto">
          <a:xfrm>
            <a:off x="5257800" y="2133600"/>
            <a:ext cx="35814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altLang="en-US" sz="2200" dirty="0">
                <a:latin typeface="Liberation Sans" panose="020B0604020202020204" pitchFamily="34" charset="0"/>
              </a:rPr>
              <a:t>Management estimates what percentage of credit sales will be uncollectible. This percentage is based on past experience and anticipated credit policy.</a:t>
            </a:r>
          </a:p>
        </p:txBody>
      </p:sp>
      <p:pic>
        <p:nvPicPr>
          <p:cNvPr id="9728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2133600"/>
            <a:ext cx="4344987"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10" name="Text Box 10"/>
          <p:cNvSpPr txBox="1">
            <a:spLocks noChangeArrowheads="1"/>
          </p:cNvSpPr>
          <p:nvPr/>
        </p:nvSpPr>
        <p:spPr bwMode="auto">
          <a:xfrm>
            <a:off x="7688263" y="1752600"/>
            <a:ext cx="12271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200" b="1" dirty="0">
                <a:latin typeface="Liberation Sans" panose="020B0604020202020204" pitchFamily="34" charset="0"/>
              </a:rPr>
              <a:t>Illustration 8-6</a:t>
            </a:r>
          </a:p>
        </p:txBody>
      </p:sp>
      <p:sp>
        <p:nvSpPr>
          <p:cNvPr id="972811" name="Text Box 11"/>
          <p:cNvSpPr txBox="1">
            <a:spLocks noChangeArrowheads="1"/>
          </p:cNvSpPr>
          <p:nvPr/>
        </p:nvSpPr>
        <p:spPr bwMode="auto">
          <a:xfrm>
            <a:off x="609600" y="4800600"/>
            <a:ext cx="4343400" cy="641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latin typeface="Liberation Sans" panose="020B0604020202020204" pitchFamily="34" charset="0"/>
              </a:rPr>
              <a:t>Emphasis on Income Statement Relationships</a:t>
            </a:r>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13" name="Text Box 11"/>
          <p:cNvSpPr txBox="1">
            <a:spLocks noChangeArrowheads="1"/>
          </p:cNvSpPr>
          <p:nvPr/>
        </p:nvSpPr>
        <p:spPr bwMode="auto">
          <a:xfrm>
            <a:off x="609600" y="1295400"/>
            <a:ext cx="55626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ESTIMATING THE ALLOWANCE</a:t>
            </a:r>
            <a:endParaRPr lang="en-US" altLang="en-US"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106" y="3461698"/>
            <a:ext cx="1333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052875"/>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Text Box 2"/>
          <p:cNvSpPr txBox="1">
            <a:spLocks noChangeArrowheads="1"/>
          </p:cNvSpPr>
          <p:nvPr/>
        </p:nvSpPr>
        <p:spPr bwMode="auto">
          <a:xfrm>
            <a:off x="533400" y="1905000"/>
            <a:ext cx="845820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14350" algn="l"/>
              </a:tabLst>
              <a:defRPr sz="2400">
                <a:solidFill>
                  <a:schemeClr val="tx1"/>
                </a:solidFill>
                <a:latin typeface="Times New Roman" pitchFamily="18" charset="0"/>
              </a:defRPr>
            </a:lvl1pPr>
            <a:lvl2pPr marL="1028700" indent="-457200" algn="l">
              <a:tabLst>
                <a:tab pos="514350" algn="l"/>
              </a:tabLst>
              <a:defRPr sz="2400">
                <a:solidFill>
                  <a:schemeClr val="tx1"/>
                </a:solidFill>
                <a:latin typeface="Times New Roman" pitchFamily="18" charset="0"/>
              </a:defRPr>
            </a:lvl2pPr>
            <a:lvl3pPr marL="1600200" indent="-457200" algn="l">
              <a:tabLst>
                <a:tab pos="514350" algn="l"/>
              </a:tabLst>
              <a:defRPr sz="2400">
                <a:solidFill>
                  <a:schemeClr val="tx1"/>
                </a:solidFill>
                <a:latin typeface="Times New Roman" pitchFamily="18" charset="0"/>
              </a:defRPr>
            </a:lvl3pPr>
            <a:lvl4pPr marL="2171700" indent="-457200" algn="l">
              <a:tabLst>
                <a:tab pos="514350" algn="l"/>
              </a:tabLst>
              <a:defRPr sz="2400">
                <a:solidFill>
                  <a:schemeClr val="tx1"/>
                </a:solidFill>
                <a:latin typeface="Times New Roman" pitchFamily="18" charset="0"/>
              </a:defRPr>
            </a:lvl4pPr>
            <a:lvl5pPr marL="2743200" indent="-457200" algn="l">
              <a:tabLst>
                <a:tab pos="514350" algn="l"/>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14350" algn="l"/>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14350" algn="l"/>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14350" algn="l"/>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14350" algn="l"/>
              </a:tabLst>
              <a:defRPr sz="2400">
                <a:solidFill>
                  <a:schemeClr val="tx1"/>
                </a:solidFill>
                <a:latin typeface="Times New Roman" pitchFamily="18" charset="0"/>
              </a:defRPr>
            </a:lvl9pPr>
          </a:lstStyle>
          <a:p>
            <a:pPr>
              <a:lnSpc>
                <a:spcPct val="115000"/>
              </a:lnSpc>
            </a:pPr>
            <a:r>
              <a:rPr lang="en-US" altLang="en-US" sz="2200" b="1" dirty="0" smtClean="0">
                <a:latin typeface="Liberation Sans" panose="020B0604020202020204" pitchFamily="34" charset="0"/>
              </a:rPr>
              <a:t>Illustration: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Gonzalez </a:t>
            </a:r>
            <a:r>
              <a:rPr lang="en-US" altLang="en-US" sz="2200" dirty="0" smtClean="0">
                <a:latin typeface="Liberation Sans" panose="020B0604020202020204" pitchFamily="34" charset="0"/>
              </a:rPr>
              <a:t>SA elects </a:t>
            </a:r>
            <a:r>
              <a:rPr lang="en-US" altLang="en-US" sz="2200" dirty="0">
                <a:latin typeface="Liberation Sans" panose="020B0604020202020204" pitchFamily="34" charset="0"/>
              </a:rPr>
              <a:t>to </a:t>
            </a:r>
            <a:r>
              <a:rPr lang="en-US" altLang="en-US" sz="2200" dirty="0" smtClean="0">
                <a:latin typeface="Liberation Sans" panose="020B0604020202020204" pitchFamily="34" charset="0"/>
              </a:rPr>
              <a:t>use the </a:t>
            </a:r>
            <a:r>
              <a:rPr lang="en-US" altLang="en-US" sz="2200" dirty="0">
                <a:latin typeface="Liberation Sans" panose="020B0604020202020204" pitchFamily="34" charset="0"/>
              </a:rPr>
              <a:t>percentage-of-sales basis.  It concludes that 1% of net credit sales will become uncollectible.  If net credit sales for </a:t>
            </a:r>
            <a:r>
              <a:rPr lang="en-US" altLang="en-US" sz="2200" dirty="0" smtClean="0">
                <a:latin typeface="Liberation Sans" panose="020B0604020202020204" pitchFamily="34" charset="0"/>
              </a:rPr>
              <a:t>2017 are </a:t>
            </a:r>
            <a:r>
              <a:rPr lang="en-US" altLang="en-US" sz="2200" dirty="0">
                <a:latin typeface="Liberation Sans" panose="020B0604020202020204" pitchFamily="34" charset="0"/>
                <a:cs typeface="Arial" charset="0"/>
              </a:rPr>
              <a:t>€</a:t>
            </a:r>
            <a:r>
              <a:rPr lang="en-US" altLang="en-US" sz="2200" dirty="0">
                <a:latin typeface="Liberation Sans" panose="020B0604020202020204" pitchFamily="34" charset="0"/>
              </a:rPr>
              <a:t>800,000, the adjusting entry is:</a:t>
            </a:r>
          </a:p>
        </p:txBody>
      </p:sp>
      <p:sp>
        <p:nvSpPr>
          <p:cNvPr id="960517" name="Text Box 5"/>
          <p:cNvSpPr txBox="1">
            <a:spLocks noChangeArrowheads="1"/>
          </p:cNvSpPr>
          <p:nvPr/>
        </p:nvSpPr>
        <p:spPr bwMode="auto">
          <a:xfrm>
            <a:off x="1981200" y="3886200"/>
            <a:ext cx="6858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600700" algn="r"/>
              </a:tabLst>
              <a:defRPr sz="2400">
                <a:solidFill>
                  <a:schemeClr val="tx1"/>
                </a:solidFill>
                <a:latin typeface="Times New Roman" pitchFamily="18" charset="0"/>
              </a:defRPr>
            </a:lvl1pPr>
            <a:lvl2pPr marL="1028700" indent="-457200" algn="l">
              <a:tabLst>
                <a:tab pos="5600700" algn="r"/>
              </a:tabLst>
              <a:defRPr sz="2400">
                <a:solidFill>
                  <a:schemeClr val="tx1"/>
                </a:solidFill>
                <a:latin typeface="Times New Roman" pitchFamily="18" charset="0"/>
              </a:defRPr>
            </a:lvl2pPr>
            <a:lvl3pPr marL="1600200" indent="-457200" algn="l">
              <a:tabLst>
                <a:tab pos="5600700" algn="r"/>
              </a:tabLst>
              <a:defRPr sz="2400">
                <a:solidFill>
                  <a:schemeClr val="tx1"/>
                </a:solidFill>
                <a:latin typeface="Times New Roman" pitchFamily="18" charset="0"/>
              </a:defRPr>
            </a:lvl3pPr>
            <a:lvl4pPr marL="2171700" indent="-457200" algn="l">
              <a:tabLst>
                <a:tab pos="5600700" algn="r"/>
              </a:tabLst>
              <a:defRPr sz="2400">
                <a:solidFill>
                  <a:schemeClr val="tx1"/>
                </a:solidFill>
                <a:latin typeface="Times New Roman" pitchFamily="18" charset="0"/>
              </a:defRPr>
            </a:lvl4pPr>
            <a:lvl5pPr marL="2743200" indent="-457200" algn="l">
              <a:tabLst>
                <a:tab pos="56007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6007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6007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6007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6007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rPr>
              <a:t>Bad </a:t>
            </a:r>
            <a:r>
              <a:rPr lang="en-US" altLang="en-US" sz="2200" dirty="0" smtClean="0">
                <a:latin typeface="Liberation Sans" panose="020B0604020202020204" pitchFamily="34" charset="0"/>
              </a:rPr>
              <a:t>Debt </a:t>
            </a:r>
            <a:r>
              <a:rPr lang="en-US" altLang="en-US" sz="2200" dirty="0" smtClean="0">
                <a:latin typeface="Liberation Sans" panose="020B0604020202020204" pitchFamily="34" charset="0"/>
              </a:rPr>
              <a:t>Expense </a:t>
            </a:r>
            <a:r>
              <a:rPr lang="en-US" altLang="en-US" sz="2200" dirty="0">
                <a:latin typeface="Liberation Sans" panose="020B0604020202020204" pitchFamily="34" charset="0"/>
                <a:cs typeface="Arial" charset="0"/>
              </a:rPr>
              <a:t>	8,000</a:t>
            </a:r>
            <a:endParaRPr lang="en-US" altLang="en-US" sz="1800" b="1" dirty="0">
              <a:solidFill>
                <a:srgbClr val="800000"/>
              </a:solidFill>
              <a:latin typeface="Liberation Sans" panose="020B0604020202020204" pitchFamily="34" charset="0"/>
              <a:cs typeface="Arial" charset="0"/>
            </a:endParaRPr>
          </a:p>
        </p:txBody>
      </p:sp>
      <p:sp>
        <p:nvSpPr>
          <p:cNvPr id="960518" name="Text Box 6"/>
          <p:cNvSpPr txBox="1">
            <a:spLocks noChangeArrowheads="1"/>
          </p:cNvSpPr>
          <p:nvPr/>
        </p:nvSpPr>
        <p:spPr bwMode="auto">
          <a:xfrm>
            <a:off x="685800" y="38862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Dec. 31</a:t>
            </a:r>
          </a:p>
        </p:txBody>
      </p:sp>
      <p:sp>
        <p:nvSpPr>
          <p:cNvPr id="960519" name="Text Box 7"/>
          <p:cNvSpPr txBox="1">
            <a:spLocks noChangeArrowheads="1"/>
          </p:cNvSpPr>
          <p:nvPr/>
        </p:nvSpPr>
        <p:spPr bwMode="auto">
          <a:xfrm>
            <a:off x="1981200" y="4373563"/>
            <a:ext cx="6858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862513" algn="r"/>
                <a:tab pos="6629400" algn="r"/>
              </a:tabLst>
              <a:defRPr sz="2400">
                <a:solidFill>
                  <a:schemeClr val="tx1"/>
                </a:solidFill>
                <a:latin typeface="Times New Roman" pitchFamily="18" charset="0"/>
              </a:defRPr>
            </a:lvl1pPr>
            <a:lvl2pPr marL="1146175" indent="-457200" algn="l">
              <a:tabLst>
                <a:tab pos="4862513" algn="r"/>
                <a:tab pos="6629400" algn="r"/>
              </a:tabLst>
              <a:defRPr sz="2400">
                <a:solidFill>
                  <a:schemeClr val="tx1"/>
                </a:solidFill>
                <a:latin typeface="Times New Roman" pitchFamily="18" charset="0"/>
              </a:defRPr>
            </a:lvl2pPr>
            <a:lvl3pPr marL="1717675" indent="-457200" algn="l">
              <a:tabLst>
                <a:tab pos="4862513" algn="r"/>
                <a:tab pos="6629400" algn="r"/>
              </a:tabLst>
              <a:defRPr sz="2400">
                <a:solidFill>
                  <a:schemeClr val="tx1"/>
                </a:solidFill>
                <a:latin typeface="Times New Roman" pitchFamily="18" charset="0"/>
              </a:defRPr>
            </a:lvl3pPr>
            <a:lvl4pPr marL="2289175" indent="-457200" algn="l">
              <a:tabLst>
                <a:tab pos="4862513" algn="r"/>
                <a:tab pos="6629400" algn="r"/>
              </a:tabLst>
              <a:defRPr sz="2400">
                <a:solidFill>
                  <a:schemeClr val="tx1"/>
                </a:solidFill>
                <a:latin typeface="Times New Roman" pitchFamily="18" charset="0"/>
              </a:defRPr>
            </a:lvl4pPr>
            <a:lvl5pPr marL="2860675" indent="-457200" algn="l">
              <a:tabLst>
                <a:tab pos="4862513" algn="r"/>
                <a:tab pos="6629400"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rPr>
              <a:t>Allowance for </a:t>
            </a:r>
            <a:r>
              <a:rPr lang="en-US" altLang="en-US" sz="2200" dirty="0" smtClean="0">
                <a:latin typeface="Liberation Sans" panose="020B0604020202020204" pitchFamily="34" charset="0"/>
              </a:rPr>
              <a:t>Doubtful Accounts </a:t>
            </a:r>
            <a:r>
              <a:rPr lang="en-US" altLang="en-US" sz="2200" dirty="0">
                <a:latin typeface="Liberation Sans" panose="020B0604020202020204" pitchFamily="34" charset="0"/>
                <a:cs typeface="Arial" charset="0"/>
              </a:rPr>
              <a:t>		8,000</a:t>
            </a:r>
          </a:p>
        </p:txBody>
      </p:sp>
      <p:sp>
        <p:nvSpPr>
          <p:cNvPr id="960520" name="Text Box 8"/>
          <p:cNvSpPr txBox="1">
            <a:spLocks noChangeArrowheads="1"/>
          </p:cNvSpPr>
          <p:nvPr/>
        </p:nvSpPr>
        <p:spPr bwMode="auto">
          <a:xfrm>
            <a:off x="533400" y="1295400"/>
            <a:ext cx="84582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600" b="1" i="1" dirty="0">
                <a:latin typeface="Liberation Sans" panose="020B0604020202020204" pitchFamily="34" charset="0"/>
              </a:rPr>
              <a:t>Percentage-of-Sales</a:t>
            </a:r>
          </a:p>
        </p:txBody>
      </p:sp>
      <p:sp>
        <p:nvSpPr>
          <p:cNvPr id="960521" name="Text Box 9"/>
          <p:cNvSpPr txBox="1">
            <a:spLocks noChangeArrowheads="1"/>
          </p:cNvSpPr>
          <p:nvPr/>
        </p:nvSpPr>
        <p:spPr bwMode="auto">
          <a:xfrm>
            <a:off x="609600" y="5729288"/>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b="1" dirty="0">
                <a:solidFill>
                  <a:srgbClr val="800000"/>
                </a:solidFill>
                <a:latin typeface="Liberation Sans" panose="020B0604020202020204" pitchFamily="34" charset="0"/>
              </a:rPr>
              <a:t>*</a:t>
            </a:r>
            <a:r>
              <a:rPr lang="en-US" altLang="en-US" sz="1800" dirty="0">
                <a:latin typeface="Liberation Sans" panose="020B0604020202020204" pitchFamily="34" charset="0"/>
              </a:rPr>
              <a:t> </a:t>
            </a:r>
            <a:r>
              <a:rPr lang="en-US" altLang="en-US" sz="1800" dirty="0">
                <a:latin typeface="Liberation Sans" panose="020B0604020202020204" pitchFamily="34" charset="0"/>
                <a:cs typeface="Arial" charset="0"/>
              </a:rPr>
              <a:t>€</a:t>
            </a:r>
            <a:r>
              <a:rPr lang="en-US" altLang="en-US" sz="1800" dirty="0">
                <a:latin typeface="Liberation Sans" panose="020B0604020202020204" pitchFamily="34" charset="0"/>
              </a:rPr>
              <a:t>800,000 x 1%</a:t>
            </a:r>
          </a:p>
        </p:txBody>
      </p:sp>
      <p:sp>
        <p:nvSpPr>
          <p:cNvPr id="960522" name="Text Box 10"/>
          <p:cNvSpPr txBox="1">
            <a:spLocks noChangeArrowheads="1"/>
          </p:cNvSpPr>
          <p:nvPr/>
        </p:nvSpPr>
        <p:spPr bwMode="auto">
          <a:xfrm>
            <a:off x="7696200" y="3886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b="1" dirty="0">
                <a:solidFill>
                  <a:srgbClr val="800000"/>
                </a:solidFill>
                <a:latin typeface="Liberation Sans" panose="020B0604020202020204" pitchFamily="34" charset="0"/>
              </a:rPr>
              <a:t>*</a:t>
            </a:r>
            <a:r>
              <a:rPr lang="en-US" altLang="en-US" sz="1800" dirty="0">
                <a:latin typeface="Liberation Sans" panose="020B0604020202020204" pitchFamily="34" charset="0"/>
              </a:rPr>
              <a:t> </a:t>
            </a:r>
          </a:p>
        </p:txBody>
      </p:sp>
      <p:sp>
        <p:nvSpPr>
          <p:cNvPr id="12"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17017921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0517"/>
                                        </p:tgtEl>
                                        <p:attrNameLst>
                                          <p:attrName>style.visibility</p:attrName>
                                        </p:attrNameLst>
                                      </p:cBhvr>
                                      <p:to>
                                        <p:strVal val="visible"/>
                                      </p:to>
                                    </p:set>
                                    <p:animEffect transition="in" filter="wipe(left)">
                                      <p:cBhvr>
                                        <p:cTn id="7" dur="500"/>
                                        <p:tgtEl>
                                          <p:spTgt spid="9605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0522"/>
                                        </p:tgtEl>
                                        <p:attrNameLst>
                                          <p:attrName>style.visibility</p:attrName>
                                        </p:attrNameLst>
                                      </p:cBhvr>
                                      <p:to>
                                        <p:strVal val="visible"/>
                                      </p:to>
                                    </p:set>
                                    <p:animEffect transition="in" filter="wipe(left)">
                                      <p:cBhvr>
                                        <p:cTn id="11" dur="500"/>
                                        <p:tgtEl>
                                          <p:spTgt spid="96052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60521"/>
                                        </p:tgtEl>
                                        <p:attrNameLst>
                                          <p:attrName>style.visibility</p:attrName>
                                        </p:attrNameLst>
                                      </p:cBhvr>
                                      <p:to>
                                        <p:strVal val="visible"/>
                                      </p:to>
                                    </p:set>
                                    <p:animEffect transition="in" filter="wipe(left)">
                                      <p:cBhvr>
                                        <p:cTn id="15" dur="500"/>
                                        <p:tgtEl>
                                          <p:spTgt spid="9605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60519"/>
                                        </p:tgtEl>
                                        <p:attrNameLst>
                                          <p:attrName>style.visibility</p:attrName>
                                        </p:attrNameLst>
                                      </p:cBhvr>
                                      <p:to>
                                        <p:strVal val="visible"/>
                                      </p:to>
                                    </p:set>
                                    <p:animEffect transition="in" filter="wipe(left)">
                                      <p:cBhvr>
                                        <p:cTn id="20" dur="500"/>
                                        <p:tgtEl>
                                          <p:spTgt spid="960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7" grpId="0" autoUpdateAnimBg="0"/>
      <p:bldP spid="960519" grpId="0" autoUpdateAnimBg="0"/>
      <p:bldP spid="960521" grpId="0"/>
      <p:bldP spid="9605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Text Box 2"/>
          <p:cNvSpPr txBox="1">
            <a:spLocks noChangeArrowheads="1"/>
          </p:cNvSpPr>
          <p:nvPr/>
        </p:nvSpPr>
        <p:spPr bwMode="auto">
          <a:xfrm>
            <a:off x="533400" y="1905000"/>
            <a:ext cx="84582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Emphasizes matching of expenses with revenues. </a:t>
            </a:r>
          </a:p>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Adjusting entry to record bad debts </a:t>
            </a:r>
            <a:r>
              <a:rPr lang="en-US" altLang="en-US" sz="2200" b="1" dirty="0">
                <a:solidFill>
                  <a:srgbClr val="CC0000"/>
                </a:solidFill>
                <a:latin typeface="Liberation Sans" panose="020B0604020202020204" pitchFamily="34" charset="0"/>
              </a:rPr>
              <a:t>disregards</a:t>
            </a:r>
            <a:r>
              <a:rPr lang="en-US" altLang="en-US" sz="2200" dirty="0">
                <a:solidFill>
                  <a:srgbClr val="CC0000"/>
                </a:solidFill>
                <a:latin typeface="Liberation Sans" panose="020B0604020202020204" pitchFamily="34" charset="0"/>
              </a:rPr>
              <a:t> </a:t>
            </a:r>
            <a:r>
              <a:rPr lang="en-US" altLang="en-US" sz="2200" dirty="0">
                <a:latin typeface="Liberation Sans" panose="020B0604020202020204" pitchFamily="34" charset="0"/>
              </a:rPr>
              <a:t>the existing balance in Allowance for Doubtful Accounts. </a:t>
            </a:r>
          </a:p>
        </p:txBody>
      </p:sp>
      <p:sp>
        <p:nvSpPr>
          <p:cNvPr id="962565" name="Text Box 5"/>
          <p:cNvSpPr txBox="1">
            <a:spLocks noChangeArrowheads="1"/>
          </p:cNvSpPr>
          <p:nvPr/>
        </p:nvSpPr>
        <p:spPr bwMode="auto">
          <a:xfrm>
            <a:off x="533400" y="1295400"/>
            <a:ext cx="84582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buSzPct val="80000"/>
              <a:defRPr sz="2600" b="1" i="1">
                <a:latin typeface="Liberation Sans" panose="020B0604020202020204" pitchFamily="34" charset="0"/>
              </a:defRPr>
            </a:lvl1pPr>
            <a:lvl2pPr marL="571500" algn="l">
              <a:defRPr>
                <a:latin typeface="Times New Roman" pitchFamily="18" charset="0"/>
              </a:defRPr>
            </a:lvl2pPr>
            <a:lvl3pPr algn="l">
              <a:defRPr>
                <a:latin typeface="Times New Roman" pitchFamily="18" charset="0"/>
              </a:defRPr>
            </a:lvl3pPr>
            <a:lvl4pPr algn="l">
              <a:defRPr>
                <a:latin typeface="Times New Roman" pitchFamily="18" charset="0"/>
              </a:defRPr>
            </a:lvl4pPr>
            <a:lvl5pPr algn="l">
              <a:defRPr>
                <a:latin typeface="Times New Roman" pitchFamily="18" charset="0"/>
              </a:defRPr>
            </a:lvl5pPr>
            <a:lvl6pPr eaLnBrk="0" fontAlgn="base" hangingPunct="0">
              <a:spcBef>
                <a:spcPct val="0"/>
              </a:spcBef>
              <a:spcAft>
                <a:spcPct val="0"/>
              </a:spcAft>
              <a:defRPr>
                <a:latin typeface="Times New Roman" pitchFamily="18" charset="0"/>
              </a:defRPr>
            </a:lvl6pPr>
            <a:lvl7pPr eaLnBrk="0" fontAlgn="base" hangingPunct="0">
              <a:spcBef>
                <a:spcPct val="0"/>
              </a:spcBef>
              <a:spcAft>
                <a:spcPct val="0"/>
              </a:spcAft>
              <a:defRPr>
                <a:latin typeface="Times New Roman" pitchFamily="18" charset="0"/>
              </a:defRPr>
            </a:lvl7pPr>
            <a:lvl8pPr eaLnBrk="0" fontAlgn="base" hangingPunct="0">
              <a:spcBef>
                <a:spcPct val="0"/>
              </a:spcBef>
              <a:spcAft>
                <a:spcPct val="0"/>
              </a:spcAft>
              <a:defRPr>
                <a:latin typeface="Times New Roman" pitchFamily="18" charset="0"/>
              </a:defRPr>
            </a:lvl8pPr>
            <a:lvl9pPr eaLnBrk="0" fontAlgn="base" hangingPunct="0">
              <a:spcBef>
                <a:spcPct val="0"/>
              </a:spcBef>
              <a:spcAft>
                <a:spcPct val="0"/>
              </a:spcAft>
              <a:defRPr>
                <a:latin typeface="Times New Roman" pitchFamily="18" charset="0"/>
              </a:defRPr>
            </a:lvl9pPr>
          </a:lstStyle>
          <a:p>
            <a:r>
              <a:rPr lang="en-US" altLang="en-US" dirty="0"/>
              <a:t>Percentage-of-Sales</a:t>
            </a:r>
          </a:p>
        </p:txBody>
      </p:sp>
      <p:sp>
        <p:nvSpPr>
          <p:cNvPr id="9"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33800"/>
            <a:ext cx="8534400" cy="1312597"/>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28600" y="5114129"/>
            <a:ext cx="4572000" cy="461665"/>
          </a:xfrm>
          <a:prstGeom prst="rect">
            <a:avLst/>
          </a:prstGeom>
          <a:noFill/>
          <a:ln>
            <a:noFill/>
          </a:ln>
          <a:effectLst/>
        </p:spPr>
        <p:txBody>
          <a:bodyPr wrap="square">
            <a:spAutoFit/>
          </a:bodyPr>
          <a:lstStyle/>
          <a:p>
            <a:pPr algn="l"/>
            <a:r>
              <a:rPr lang="en-US" sz="1200" b="1" dirty="0">
                <a:latin typeface="Liberation Sans" panose="020B0604020202020204" pitchFamily="34" charset="0"/>
              </a:rPr>
              <a:t>Illustration 8-7</a:t>
            </a:r>
          </a:p>
          <a:p>
            <a:pPr algn="l"/>
            <a:r>
              <a:rPr lang="en-US" sz="1200" dirty="0">
                <a:latin typeface="Liberation Sans" panose="020B0604020202020204" pitchFamily="34" charset="0"/>
              </a:rPr>
              <a:t>Bad debt accounts </a:t>
            </a:r>
            <a:r>
              <a:rPr lang="en-US" sz="1200" dirty="0" smtClean="0">
                <a:latin typeface="Liberation Sans" panose="020B0604020202020204" pitchFamily="34" charset="0"/>
              </a:rPr>
              <a:t>after posting</a:t>
            </a:r>
            <a:endParaRPr lang="en-US" sz="1200" dirty="0">
              <a:latin typeface="Liberation Sans" panose="020B0604020202020204" pitchFamily="34" charset="0"/>
            </a:endParaRPr>
          </a:p>
        </p:txBody>
      </p:sp>
    </p:spTree>
    <p:extLst>
      <p:ext uri="{BB962C8B-B14F-4D97-AF65-F5344CB8AC3E}">
        <p14:creationId xmlns:p14="http://schemas.microsoft.com/office/powerpoint/2010/main" val="354724578"/>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81213"/>
            <a:ext cx="4297363"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4851" name="Rectangle 3"/>
          <p:cNvSpPr>
            <a:spLocks noChangeArrowheads="1"/>
          </p:cNvSpPr>
          <p:nvPr/>
        </p:nvSpPr>
        <p:spPr bwMode="auto">
          <a:xfrm>
            <a:off x="5257800" y="2057400"/>
            <a:ext cx="35814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altLang="en-US" sz="2200" dirty="0">
                <a:latin typeface="Liberation Sans" panose="020B0604020202020204" pitchFamily="34" charset="0"/>
              </a:rPr>
              <a:t>Management establishes a percentage relationship between the amount of receivables and expected losses from uncollectible accounts.</a:t>
            </a:r>
          </a:p>
        </p:txBody>
      </p:sp>
      <p:sp>
        <p:nvSpPr>
          <p:cNvPr id="974852" name="Text Box 4"/>
          <p:cNvSpPr txBox="1">
            <a:spLocks noChangeArrowheads="1"/>
          </p:cNvSpPr>
          <p:nvPr/>
        </p:nvSpPr>
        <p:spPr bwMode="auto">
          <a:xfrm>
            <a:off x="533400" y="1295400"/>
            <a:ext cx="8229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buSzPct val="80000"/>
              <a:defRPr sz="2600" b="1" i="1">
                <a:latin typeface="Liberation Sans" panose="020B0604020202020204" pitchFamily="34" charset="0"/>
              </a:defRPr>
            </a:lvl1pPr>
            <a:lvl2pPr marL="571500" algn="l">
              <a:defRPr>
                <a:latin typeface="Times New Roman" pitchFamily="18" charset="0"/>
              </a:defRPr>
            </a:lvl2pPr>
            <a:lvl3pPr algn="l">
              <a:defRPr>
                <a:latin typeface="Times New Roman" pitchFamily="18" charset="0"/>
              </a:defRPr>
            </a:lvl3pPr>
            <a:lvl4pPr algn="l">
              <a:defRPr>
                <a:latin typeface="Times New Roman" pitchFamily="18" charset="0"/>
              </a:defRPr>
            </a:lvl4pPr>
            <a:lvl5pPr algn="l">
              <a:defRPr>
                <a:latin typeface="Times New Roman" pitchFamily="18" charset="0"/>
              </a:defRPr>
            </a:lvl5pPr>
            <a:lvl6pPr eaLnBrk="0" fontAlgn="base" hangingPunct="0">
              <a:spcBef>
                <a:spcPct val="0"/>
              </a:spcBef>
              <a:spcAft>
                <a:spcPct val="0"/>
              </a:spcAft>
              <a:defRPr>
                <a:latin typeface="Times New Roman" pitchFamily="18" charset="0"/>
              </a:defRPr>
            </a:lvl6pPr>
            <a:lvl7pPr eaLnBrk="0" fontAlgn="base" hangingPunct="0">
              <a:spcBef>
                <a:spcPct val="0"/>
              </a:spcBef>
              <a:spcAft>
                <a:spcPct val="0"/>
              </a:spcAft>
              <a:defRPr>
                <a:latin typeface="Times New Roman" pitchFamily="18" charset="0"/>
              </a:defRPr>
            </a:lvl7pPr>
            <a:lvl8pPr eaLnBrk="0" fontAlgn="base" hangingPunct="0">
              <a:spcBef>
                <a:spcPct val="0"/>
              </a:spcBef>
              <a:spcAft>
                <a:spcPct val="0"/>
              </a:spcAft>
              <a:defRPr>
                <a:latin typeface="Times New Roman" pitchFamily="18" charset="0"/>
              </a:defRPr>
            </a:lvl8pPr>
            <a:lvl9pPr eaLnBrk="0" fontAlgn="base" hangingPunct="0">
              <a:spcBef>
                <a:spcPct val="0"/>
              </a:spcBef>
              <a:spcAft>
                <a:spcPct val="0"/>
              </a:spcAft>
              <a:defRPr>
                <a:latin typeface="Times New Roman" pitchFamily="18" charset="0"/>
              </a:defRPr>
            </a:lvl9pPr>
          </a:lstStyle>
          <a:p>
            <a:r>
              <a:rPr lang="en-US" altLang="en-US" i="0" dirty="0" smtClean="0"/>
              <a:t>ESTIMATING THE ALLOWANCE</a:t>
            </a:r>
            <a:endParaRPr lang="en-US" altLang="en-US" i="0" dirty="0"/>
          </a:p>
        </p:txBody>
      </p:sp>
      <p:sp>
        <p:nvSpPr>
          <p:cNvPr id="974856" name="Text Box 8"/>
          <p:cNvSpPr txBox="1">
            <a:spLocks noChangeArrowheads="1"/>
          </p:cNvSpPr>
          <p:nvPr/>
        </p:nvSpPr>
        <p:spPr bwMode="auto">
          <a:xfrm>
            <a:off x="7688263" y="1676400"/>
            <a:ext cx="12271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200" b="1" dirty="0">
                <a:latin typeface="Liberation Sans" panose="020B0604020202020204" pitchFamily="34" charset="0"/>
              </a:rPr>
              <a:t>Illustration 8-6</a:t>
            </a:r>
          </a:p>
        </p:txBody>
      </p:sp>
      <p:sp>
        <p:nvSpPr>
          <p:cNvPr id="974857" name="Text Box 9"/>
          <p:cNvSpPr txBox="1">
            <a:spLocks noChangeArrowheads="1"/>
          </p:cNvSpPr>
          <p:nvPr/>
        </p:nvSpPr>
        <p:spPr bwMode="auto">
          <a:xfrm>
            <a:off x="762000" y="4860925"/>
            <a:ext cx="3962400" cy="6413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dirty="0">
                <a:latin typeface="Liberation Sans" panose="020B0604020202020204" pitchFamily="34" charset="0"/>
              </a:rPr>
              <a:t>Emphasis on Statement of Financial Position Relationships</a:t>
            </a:r>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553347973"/>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324" y="2438400"/>
            <a:ext cx="7837876" cy="4074176"/>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976900" name="Rectangle 4"/>
          <p:cNvSpPr>
            <a:spLocks noChangeArrowheads="1"/>
          </p:cNvSpPr>
          <p:nvPr/>
        </p:nvSpPr>
        <p:spPr bwMode="auto">
          <a:xfrm>
            <a:off x="566738" y="1270000"/>
            <a:ext cx="8001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altLang="en-US" sz="2200" b="1" dirty="0">
                <a:solidFill>
                  <a:schemeClr val="hlink"/>
                </a:solidFill>
                <a:latin typeface="Liberation Sans" panose="020B0604020202020204" pitchFamily="34" charset="0"/>
              </a:rPr>
              <a:t>Aging the accounts receivable</a:t>
            </a:r>
            <a:r>
              <a:rPr lang="en-US" altLang="en-US" sz="2200" b="1" dirty="0">
                <a:solidFill>
                  <a:srgbClr val="800000"/>
                </a:solidFill>
                <a:latin typeface="Liberation Sans" panose="020B0604020202020204" pitchFamily="34" charset="0"/>
              </a:rPr>
              <a:t> </a:t>
            </a:r>
            <a:r>
              <a:rPr lang="en-US" altLang="en-US" sz="2200" dirty="0">
                <a:latin typeface="Liberation Sans" panose="020B0604020202020204" pitchFamily="34" charset="0"/>
              </a:rPr>
              <a:t>- customer balances are classified by the length of time they have been unpaid.</a:t>
            </a:r>
          </a:p>
        </p:txBody>
      </p:sp>
      <p:sp>
        <p:nvSpPr>
          <p:cNvPr id="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 name="Rectangle 1"/>
          <p:cNvSpPr/>
          <p:nvPr/>
        </p:nvSpPr>
        <p:spPr>
          <a:xfrm>
            <a:off x="7682552" y="1916415"/>
            <a:ext cx="1295400" cy="461665"/>
          </a:xfrm>
          <a:prstGeom prst="rect">
            <a:avLst/>
          </a:prstGeom>
          <a:noFill/>
          <a:ln>
            <a:noFill/>
          </a:ln>
          <a:effectLst/>
        </p:spPr>
        <p:txBody>
          <a:bodyPr wrap="square">
            <a:spAutoFit/>
          </a:bodyPr>
          <a:lstStyle/>
          <a:p>
            <a:pPr algn="l"/>
            <a:r>
              <a:rPr lang="en-US" sz="1200" b="1" dirty="0">
                <a:latin typeface="Liberation Sans" panose="020B0604020202020204" pitchFamily="34" charset="0"/>
              </a:rPr>
              <a:t>Illustration 8-8</a:t>
            </a:r>
          </a:p>
          <a:p>
            <a:pPr algn="l"/>
            <a:r>
              <a:rPr lang="en-US" sz="1200" dirty="0">
                <a:latin typeface="Liberation Sans" panose="020B0604020202020204" pitchFamily="34" charset="0"/>
              </a:rPr>
              <a:t>Aging schedule</a:t>
            </a:r>
          </a:p>
        </p:txBody>
      </p:sp>
    </p:spTree>
    <p:extLst>
      <p:ext uri="{BB962C8B-B14F-4D97-AF65-F5344CB8AC3E}">
        <p14:creationId xmlns:p14="http://schemas.microsoft.com/office/powerpoint/2010/main" val="275219727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0"/>
          <p:cNvSpPr>
            <a:spLocks noChangeArrowheads="1"/>
          </p:cNvSpPr>
          <p:nvPr/>
        </p:nvSpPr>
        <p:spPr bwMode="auto">
          <a:xfrm>
            <a:off x="7315200" y="2298369"/>
            <a:ext cx="304800" cy="457200"/>
          </a:xfrm>
          <a:prstGeom prst="rect">
            <a:avLst/>
          </a:prstGeom>
          <a:solidFill>
            <a:schemeClr val="tx2">
              <a:lumMod val="50000"/>
            </a:schemeClr>
          </a:solidFill>
          <a:ln w="12700">
            <a:solidFill>
              <a:schemeClr val="hlink"/>
            </a:solidFill>
            <a:miter lim="800000"/>
            <a:headEnd/>
            <a:tailEnd/>
          </a:ln>
          <a:effec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47" name="Rectangle 17"/>
          <p:cNvSpPr>
            <a:spLocks noChangeArrowheads="1"/>
          </p:cNvSpPr>
          <p:nvPr/>
        </p:nvSpPr>
        <p:spPr bwMode="auto">
          <a:xfrm>
            <a:off x="4419600" y="2298369"/>
            <a:ext cx="304800" cy="457200"/>
          </a:xfrm>
          <a:prstGeom prst="rect">
            <a:avLst/>
          </a:prstGeom>
          <a:solidFill>
            <a:schemeClr val="tx2">
              <a:lumMod val="50000"/>
            </a:schemeClr>
          </a:solidFill>
          <a:ln w="12700">
            <a:solidFill>
              <a:schemeClr val="hlink"/>
            </a:solidFill>
            <a:miter lim="800000"/>
            <a:headEnd/>
            <a:tailEnd/>
          </a:ln>
          <a:effec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48" name="Rectangle 5"/>
          <p:cNvSpPr>
            <a:spLocks noChangeArrowheads="1"/>
          </p:cNvSpPr>
          <p:nvPr/>
        </p:nvSpPr>
        <p:spPr bwMode="auto">
          <a:xfrm>
            <a:off x="1524000" y="2298369"/>
            <a:ext cx="304800" cy="457200"/>
          </a:xfrm>
          <a:prstGeom prst="rect">
            <a:avLst/>
          </a:prstGeom>
          <a:solidFill>
            <a:schemeClr val="tx2">
              <a:lumMod val="50000"/>
            </a:schemeClr>
          </a:solidFill>
          <a:ln w="12700">
            <a:solidFill>
              <a:schemeClr val="hlink"/>
            </a:solidFill>
            <a:miter lim="800000"/>
            <a:headEnd/>
            <a:tailEnd/>
          </a:ln>
          <a:effec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49" name="Rectangle 7"/>
          <p:cNvSpPr>
            <a:spLocks noChangeArrowheads="1"/>
          </p:cNvSpPr>
          <p:nvPr/>
        </p:nvSpPr>
        <p:spPr bwMode="auto">
          <a:xfrm>
            <a:off x="533400" y="1336344"/>
            <a:ext cx="8153400" cy="962025"/>
          </a:xfrm>
          <a:prstGeom prst="rect">
            <a:avLst/>
          </a:prstGeom>
          <a:solidFill>
            <a:schemeClr val="bg1"/>
          </a:solidFill>
          <a:ln w="57150" cmpd="thickThin"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0" rIns="90488" bIns="44450" anchor="ctr" anchorCtr="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20000"/>
              </a:spcBef>
            </a:pPr>
            <a:r>
              <a:rPr lang="en-US" altLang="en-US" sz="2300" dirty="0">
                <a:latin typeface="Liberation Sans" panose="020B0604020202020204" pitchFamily="34" charset="0"/>
              </a:rPr>
              <a:t>Amounts due from individuals and companies that are expected to be collected in cash.</a:t>
            </a:r>
          </a:p>
        </p:txBody>
      </p:sp>
      <p:sp>
        <p:nvSpPr>
          <p:cNvPr id="6150" name="Rectangle 8"/>
          <p:cNvSpPr>
            <a:spLocks noChangeArrowheads="1"/>
          </p:cNvSpPr>
          <p:nvPr/>
        </p:nvSpPr>
        <p:spPr bwMode="auto">
          <a:xfrm>
            <a:off x="304800" y="2787606"/>
            <a:ext cx="2714625" cy="3196937"/>
          </a:xfrm>
          <a:prstGeom prst="rect">
            <a:avLst/>
          </a:prstGeom>
          <a:solidFill>
            <a:schemeClr val="bg1"/>
          </a:solidFill>
          <a:ln w="5715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137160" rIns="10972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
              </a:spcBef>
            </a:pPr>
            <a:r>
              <a:rPr lang="en-US" altLang="en-US" sz="2000" dirty="0">
                <a:latin typeface="Liberation Sans" panose="020B0604020202020204" pitchFamily="34" charset="0"/>
              </a:rPr>
              <a:t>Amounts customers owe on account that result from the sale of goods and services.</a:t>
            </a:r>
          </a:p>
        </p:txBody>
      </p:sp>
      <p:sp>
        <p:nvSpPr>
          <p:cNvPr id="679945" name="Text Box 9" descr="Recycled paper"/>
          <p:cNvSpPr txBox="1">
            <a:spLocks noChangeArrowheads="1"/>
          </p:cNvSpPr>
          <p:nvPr/>
        </p:nvSpPr>
        <p:spPr bwMode="auto">
          <a:xfrm>
            <a:off x="533400" y="4979024"/>
            <a:ext cx="2209800" cy="815916"/>
          </a:xfrm>
          <a:prstGeom prst="rect">
            <a:avLst/>
          </a:prstGeom>
          <a:solidFill>
            <a:srgbClr val="EAEAEA"/>
          </a:solidFill>
          <a:ln w="12700">
            <a:solidFill>
              <a:schemeClr val="bg2"/>
            </a:solidFill>
            <a:miter lim="800000"/>
            <a:headEnd/>
            <a:tailEnd/>
          </a:ln>
          <a:effectLst>
            <a:innerShdw blurRad="114300">
              <a:prstClr val="black"/>
            </a:innerShdw>
          </a:effectLst>
        </p:spPr>
        <p:txBody>
          <a:bodyPr tIns="0" anchor="ctr" anchorCtr="0">
            <a:noAutofit/>
          </a:bodyPr>
          <a:lstStyle/>
          <a:p>
            <a:pPr>
              <a:spcBef>
                <a:spcPct val="50000"/>
              </a:spcBef>
              <a:defRPr/>
            </a:pPr>
            <a:r>
              <a:rPr lang="en-US" altLang="en-US" sz="2200" b="1" dirty="0">
                <a:effectLst>
                  <a:outerShdw blurRad="38100" dist="38100" dir="2700000" algn="tl">
                    <a:srgbClr val="C0C0C0"/>
                  </a:outerShdw>
                </a:effectLst>
                <a:latin typeface="Liberation Sans" panose="020B0604020202020204" pitchFamily="34" charset="0"/>
              </a:rPr>
              <a:t>Accounts Receivable</a:t>
            </a:r>
          </a:p>
        </p:txBody>
      </p:sp>
      <p:sp>
        <p:nvSpPr>
          <p:cNvPr id="6154" name="Rectangle 15"/>
          <p:cNvSpPr>
            <a:spLocks noChangeArrowheads="1"/>
          </p:cNvSpPr>
          <p:nvPr/>
        </p:nvSpPr>
        <p:spPr bwMode="auto">
          <a:xfrm>
            <a:off x="3228975" y="2787606"/>
            <a:ext cx="2714625" cy="3196937"/>
          </a:xfrm>
          <a:prstGeom prst="rect">
            <a:avLst/>
          </a:prstGeom>
          <a:solidFill>
            <a:schemeClr val="bg1"/>
          </a:solidFill>
          <a:ln w="5715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137160" rIns="10972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
              </a:spcBef>
            </a:pPr>
            <a:r>
              <a:rPr lang="en-US" altLang="en-US" sz="2000" dirty="0">
                <a:latin typeface="Liberation Sans" panose="020B0604020202020204" pitchFamily="34" charset="0"/>
              </a:rPr>
              <a:t>Written promise (formal instrument) for amount to be received. Also called </a:t>
            </a:r>
            <a:r>
              <a:rPr lang="en-US" altLang="en-US" sz="2000" b="1" dirty="0">
                <a:latin typeface="Liberation Sans" panose="020B0604020202020204" pitchFamily="34" charset="0"/>
              </a:rPr>
              <a:t>trade receivables</a:t>
            </a:r>
            <a:r>
              <a:rPr lang="en-US" altLang="en-US" sz="2000" dirty="0">
                <a:latin typeface="Liberation Sans" panose="020B0604020202020204" pitchFamily="34" charset="0"/>
              </a:rPr>
              <a:t>.</a:t>
            </a:r>
          </a:p>
        </p:txBody>
      </p:sp>
      <p:sp>
        <p:nvSpPr>
          <p:cNvPr id="6155" name="Rectangle 16"/>
          <p:cNvSpPr>
            <a:spLocks noChangeArrowheads="1"/>
          </p:cNvSpPr>
          <p:nvPr/>
        </p:nvSpPr>
        <p:spPr bwMode="auto">
          <a:xfrm>
            <a:off x="6124575" y="2787606"/>
            <a:ext cx="2714625" cy="3196937"/>
          </a:xfrm>
          <a:prstGeom prst="rect">
            <a:avLst/>
          </a:prstGeom>
          <a:solidFill>
            <a:schemeClr val="bg1"/>
          </a:solidFill>
          <a:ln w="5715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137160" rIns="91440"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05000"/>
              </a:lnSpc>
              <a:spcBef>
                <a:spcPct val="5000"/>
              </a:spcBef>
            </a:pPr>
            <a:r>
              <a:rPr lang="en-US" altLang="en-US" sz="2000" dirty="0">
                <a:latin typeface="Liberation Sans" panose="020B0604020202020204" pitchFamily="34" charset="0"/>
              </a:rPr>
              <a:t>Nontrade receivables such as interest, loans to officers, advances to employees, and income taxes refundable.</a:t>
            </a:r>
          </a:p>
        </p:txBody>
      </p:sp>
      <p:sp>
        <p:nvSpPr>
          <p:cNvPr id="679954" name="Text Box 18" descr="Recycled paper"/>
          <p:cNvSpPr txBox="1">
            <a:spLocks noChangeArrowheads="1"/>
          </p:cNvSpPr>
          <p:nvPr/>
        </p:nvSpPr>
        <p:spPr bwMode="auto">
          <a:xfrm>
            <a:off x="3505200" y="4979023"/>
            <a:ext cx="2209800" cy="815916"/>
          </a:xfrm>
          <a:prstGeom prst="rect">
            <a:avLst/>
          </a:prstGeom>
          <a:solidFill>
            <a:srgbClr val="EAEAEA"/>
          </a:solidFill>
          <a:ln w="12700">
            <a:solidFill>
              <a:schemeClr val="bg2"/>
            </a:solidFill>
            <a:miter lim="800000"/>
            <a:headEnd/>
            <a:tailEnd/>
          </a:ln>
          <a:effectLst>
            <a:innerShdw blurRad="114300">
              <a:prstClr val="black"/>
            </a:innerShdw>
          </a:effectLst>
        </p:spPr>
        <p:txBody>
          <a:bodyPr tIns="0" anchor="ctr" anchorCtr="0">
            <a:noAutofit/>
          </a:bodyPr>
          <a:lstStyle>
            <a:defPPr>
              <a:defRPr lang="en-US"/>
            </a:defPPr>
            <a:lvl1pPr>
              <a:spcBef>
                <a:spcPct val="50000"/>
              </a:spcBef>
              <a:defRPr sz="2200" b="1">
                <a:effectLst>
                  <a:outerShdw blurRad="38100" dist="38100" dir="2700000" algn="tl">
                    <a:srgbClr val="C0C0C0"/>
                  </a:outerShdw>
                </a:effectLst>
                <a:latin typeface="Liberation Sans" panose="020B0604020202020204" pitchFamily="34" charset="0"/>
              </a:defRPr>
            </a:lvl1pPr>
          </a:lstStyle>
          <a:p>
            <a:r>
              <a:rPr lang="en-US" altLang="en-US" dirty="0"/>
              <a:t>Notes Receivable</a:t>
            </a:r>
          </a:p>
        </p:txBody>
      </p:sp>
      <p:sp>
        <p:nvSpPr>
          <p:cNvPr id="679955" name="Text Box 19" descr="Recycled paper"/>
          <p:cNvSpPr txBox="1">
            <a:spLocks noChangeArrowheads="1"/>
          </p:cNvSpPr>
          <p:nvPr/>
        </p:nvSpPr>
        <p:spPr bwMode="auto">
          <a:xfrm>
            <a:off x="6400800" y="4979023"/>
            <a:ext cx="2209800" cy="815916"/>
          </a:xfrm>
          <a:prstGeom prst="rect">
            <a:avLst/>
          </a:prstGeom>
          <a:solidFill>
            <a:srgbClr val="EAEAEA"/>
          </a:solidFill>
          <a:ln w="12700">
            <a:solidFill>
              <a:schemeClr val="bg2"/>
            </a:solidFill>
            <a:miter lim="800000"/>
            <a:headEnd/>
            <a:tailEnd/>
          </a:ln>
          <a:effectLst>
            <a:innerShdw blurRad="114300">
              <a:prstClr val="black"/>
            </a:innerShdw>
          </a:effectLst>
        </p:spPr>
        <p:txBody>
          <a:bodyPr tIns="0" anchor="ctr" anchorCtr="0">
            <a:noAutofit/>
          </a:bodyPr>
          <a:lstStyle>
            <a:defPPr>
              <a:defRPr lang="en-US"/>
            </a:defPPr>
            <a:lvl1pPr>
              <a:spcBef>
                <a:spcPct val="50000"/>
              </a:spcBef>
              <a:defRPr sz="2200" b="1">
                <a:effectLst>
                  <a:outerShdw blurRad="38100" dist="38100" dir="2700000" algn="tl">
                    <a:srgbClr val="C0C0C0"/>
                  </a:outerShdw>
                </a:effectLst>
                <a:latin typeface="Liberation Sans" panose="020B0604020202020204" pitchFamily="34" charset="0"/>
              </a:defRPr>
            </a:lvl1pPr>
          </a:lstStyle>
          <a:p>
            <a:r>
              <a:rPr lang="en-US" altLang="en-US" dirty="0"/>
              <a:t>Other Receivables</a:t>
            </a:r>
          </a:p>
        </p:txBody>
      </p:sp>
      <p:cxnSp>
        <p:nvCxnSpPr>
          <p:cNvPr id="21" name="Straight Connector 20"/>
          <p:cNvCxnSpPr/>
          <p:nvPr/>
        </p:nvCxnSpPr>
        <p:spPr bwMode="auto">
          <a:xfrm>
            <a:off x="6248400" y="394648"/>
            <a:ext cx="0" cy="59436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2" name="TextBox 21"/>
          <p:cNvSpPr txBox="1"/>
          <p:nvPr/>
        </p:nvSpPr>
        <p:spPr>
          <a:xfrm>
            <a:off x="762000" y="397171"/>
            <a:ext cx="5362575"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Types of Receivables</a:t>
            </a:r>
            <a:endParaRPr lang="en-US" altLang="en-US" i="0" dirty="0">
              <a:solidFill>
                <a:schemeClr val="accent3"/>
              </a:solidFill>
            </a:endParaRPr>
          </a:p>
        </p:txBody>
      </p:sp>
      <p:sp>
        <p:nvSpPr>
          <p:cNvPr id="23" name="TextBox 22"/>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25" name="Rectangle 24"/>
          <p:cNvSpPr/>
          <p:nvPr/>
        </p:nvSpPr>
        <p:spPr>
          <a:xfrm>
            <a:off x="6336678" y="291152"/>
            <a:ext cx="2578722"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1 </a:t>
            </a:r>
            <a:r>
              <a:rPr lang="en-US" sz="1400" b="1" i="0" dirty="0" smtClean="0">
                <a:solidFill>
                  <a:srgbClr val="FF3300"/>
                </a:solidFill>
                <a:latin typeface="Liberation Sans" panose="020B0604020202020204" pitchFamily="34" charset="0"/>
              </a:rPr>
              <a:t> </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Identify </a:t>
            </a:r>
            <a:r>
              <a:rPr lang="en-US" sz="1400" b="1" dirty="0">
                <a:latin typeface="Liberation Sans" panose="020B0604020202020204" pitchFamily="34" charset="0"/>
              </a:rPr>
              <a:t>the </a:t>
            </a:r>
            <a:r>
              <a:rPr lang="en-US" sz="1400" b="1" dirty="0" smtClean="0">
                <a:latin typeface="Liberation Sans" panose="020B0604020202020204" pitchFamily="34" charset="0"/>
              </a:rPr>
              <a:t>different types </a:t>
            </a:r>
            <a:r>
              <a:rPr lang="en-US" sz="1400" b="1" dirty="0">
                <a:latin typeface="Liberation Sans" panose="020B0604020202020204" pitchFamily="34" charset="0"/>
              </a:rPr>
              <a:t>of receivables.</a:t>
            </a:r>
          </a:p>
        </p:txBody>
      </p:sp>
      <p:sp>
        <p:nvSpPr>
          <p:cNvPr id="2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9945"/>
                                        </p:tgtEl>
                                        <p:attrNameLst>
                                          <p:attrName>style.visibility</p:attrName>
                                        </p:attrNameLst>
                                      </p:cBhvr>
                                      <p:to>
                                        <p:strVal val="visible"/>
                                      </p:to>
                                    </p:set>
                                    <p:animEffect transition="in" filter="wipe(up)">
                                      <p:cBhvr>
                                        <p:cTn id="7" dur="500"/>
                                        <p:tgtEl>
                                          <p:spTgt spid="6799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9954"/>
                                        </p:tgtEl>
                                        <p:attrNameLst>
                                          <p:attrName>style.visibility</p:attrName>
                                        </p:attrNameLst>
                                      </p:cBhvr>
                                      <p:to>
                                        <p:strVal val="visible"/>
                                      </p:to>
                                    </p:set>
                                    <p:animEffect transition="in" filter="wipe(up)">
                                      <p:cBhvr>
                                        <p:cTn id="12" dur="500"/>
                                        <p:tgtEl>
                                          <p:spTgt spid="6799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79955"/>
                                        </p:tgtEl>
                                        <p:attrNameLst>
                                          <p:attrName>style.visibility</p:attrName>
                                        </p:attrNameLst>
                                      </p:cBhvr>
                                      <p:to>
                                        <p:strVal val="visible"/>
                                      </p:to>
                                    </p:set>
                                    <p:animEffect transition="in" filter="wipe(up)">
                                      <p:cBhvr>
                                        <p:cTn id="17" dur="500"/>
                                        <p:tgtEl>
                                          <p:spTgt spid="67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5" grpId="0" animBg="1" autoUpdateAnimBg="0"/>
      <p:bldP spid="679954" grpId="0" animBg="1" autoUpdateAnimBg="0"/>
      <p:bldP spid="67995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Text Box 2"/>
          <p:cNvSpPr txBox="1">
            <a:spLocks noChangeArrowheads="1"/>
          </p:cNvSpPr>
          <p:nvPr/>
        </p:nvSpPr>
        <p:spPr bwMode="auto">
          <a:xfrm>
            <a:off x="533400" y="1966913"/>
            <a:ext cx="82296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3138"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Assume the unadjusted trial balance shows Allowance for Doubtful Accounts with a credit balance of ₩528</a:t>
            </a:r>
            <a:r>
              <a:rPr lang="en-US" altLang="en-US" sz="2100" dirty="0" smtClean="0">
                <a:latin typeface="Liberation Sans" panose="020B0604020202020204" pitchFamily="34" charset="0"/>
              </a:rPr>
              <a:t>.  </a:t>
            </a:r>
            <a:r>
              <a:rPr lang="en-US" altLang="en-US" sz="2100" dirty="0">
                <a:latin typeface="Liberation Sans" panose="020B0604020202020204" pitchFamily="34" charset="0"/>
              </a:rPr>
              <a:t>Prepare the adjusting entry assuming </a:t>
            </a:r>
            <a:r>
              <a:rPr lang="en-US" altLang="en-US" sz="2100" dirty="0" smtClean="0">
                <a:latin typeface="Liberation Sans" panose="020B0604020202020204" pitchFamily="34" charset="0"/>
              </a:rPr>
              <a:t>₩2,228 </a:t>
            </a:r>
            <a:r>
              <a:rPr lang="en-US" altLang="en-US" sz="2100" dirty="0">
                <a:latin typeface="Liberation Sans" panose="020B0604020202020204" pitchFamily="34" charset="0"/>
              </a:rPr>
              <a:t>is the estimate of uncollectible receivables from the aging schedule.</a:t>
            </a:r>
          </a:p>
        </p:txBody>
      </p:sp>
      <p:sp>
        <p:nvSpPr>
          <p:cNvPr id="978947" name="Text Box 3"/>
          <p:cNvSpPr txBox="1">
            <a:spLocks noChangeArrowheads="1"/>
          </p:cNvSpPr>
          <p:nvPr/>
        </p:nvSpPr>
        <p:spPr bwMode="auto">
          <a:xfrm>
            <a:off x="1828800" y="38100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100" dirty="0">
                <a:latin typeface="Liberation Sans" panose="020B0604020202020204" pitchFamily="34" charset="0"/>
              </a:rPr>
              <a:t>Bad </a:t>
            </a:r>
            <a:r>
              <a:rPr lang="en-US" altLang="en-US" sz="2100" dirty="0" smtClean="0">
                <a:latin typeface="Liberation Sans" panose="020B0604020202020204" pitchFamily="34" charset="0"/>
              </a:rPr>
              <a:t>Debt </a:t>
            </a:r>
            <a:r>
              <a:rPr lang="en-US" altLang="en-US" sz="2100" dirty="0" smtClean="0">
                <a:latin typeface="Liberation Sans" panose="020B0604020202020204" pitchFamily="34" charset="0"/>
              </a:rPr>
              <a:t>Expense </a:t>
            </a:r>
            <a:r>
              <a:rPr lang="en-US" altLang="en-US" sz="2100" dirty="0">
                <a:latin typeface="Liberation Sans" panose="020B0604020202020204" pitchFamily="34" charset="0"/>
                <a:cs typeface="Arial" charset="0"/>
              </a:rPr>
              <a:t>	1,700</a:t>
            </a:r>
          </a:p>
        </p:txBody>
      </p:sp>
      <p:sp>
        <p:nvSpPr>
          <p:cNvPr id="978948" name="Text Box 4"/>
          <p:cNvSpPr txBox="1">
            <a:spLocks noChangeArrowheads="1"/>
          </p:cNvSpPr>
          <p:nvPr/>
        </p:nvSpPr>
        <p:spPr bwMode="auto">
          <a:xfrm>
            <a:off x="381000" y="3810000"/>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600700" algn="r"/>
              </a:tabLst>
              <a:defRPr sz="2400">
                <a:solidFill>
                  <a:schemeClr val="tx1"/>
                </a:solidFill>
                <a:latin typeface="Times New Roman" pitchFamily="18" charset="0"/>
              </a:defRPr>
            </a:lvl1pPr>
            <a:lvl2pPr marL="1028700" indent="-457200" algn="l">
              <a:tabLst>
                <a:tab pos="5600700" algn="r"/>
              </a:tabLst>
              <a:defRPr sz="2400">
                <a:solidFill>
                  <a:schemeClr val="tx1"/>
                </a:solidFill>
                <a:latin typeface="Times New Roman" pitchFamily="18" charset="0"/>
              </a:defRPr>
            </a:lvl2pPr>
            <a:lvl3pPr marL="1600200" indent="-457200" algn="l">
              <a:tabLst>
                <a:tab pos="5600700" algn="r"/>
              </a:tabLst>
              <a:defRPr sz="2400">
                <a:solidFill>
                  <a:schemeClr val="tx1"/>
                </a:solidFill>
                <a:latin typeface="Times New Roman" pitchFamily="18" charset="0"/>
              </a:defRPr>
            </a:lvl3pPr>
            <a:lvl4pPr marL="2171700" indent="-457200" algn="l">
              <a:tabLst>
                <a:tab pos="5600700" algn="r"/>
              </a:tabLst>
              <a:defRPr sz="2400">
                <a:solidFill>
                  <a:schemeClr val="tx1"/>
                </a:solidFill>
                <a:latin typeface="Times New Roman" pitchFamily="18" charset="0"/>
              </a:defRPr>
            </a:lvl4pPr>
            <a:lvl5pPr marL="2743200" indent="-457200" algn="l">
              <a:tabLst>
                <a:tab pos="56007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6007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6007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6007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600700" algn="r"/>
              </a:tabLst>
              <a:defRPr sz="2400">
                <a:solidFill>
                  <a:schemeClr val="tx1"/>
                </a:solidFill>
                <a:latin typeface="Times New Roman" pitchFamily="18" charset="0"/>
              </a:defRPr>
            </a:lvl9pPr>
          </a:lstStyle>
          <a:p>
            <a:pPr algn="r"/>
            <a:r>
              <a:rPr lang="en-US" altLang="en-US" sz="2100" dirty="0">
                <a:latin typeface="Liberation Sans" panose="020B0604020202020204" pitchFamily="34" charset="0"/>
                <a:cs typeface="Arial" charset="0"/>
              </a:rPr>
              <a:t>Dec. 31</a:t>
            </a:r>
          </a:p>
        </p:txBody>
      </p:sp>
      <p:sp>
        <p:nvSpPr>
          <p:cNvPr id="978949" name="Text Box 5"/>
          <p:cNvSpPr txBox="1">
            <a:spLocks noChangeArrowheads="1"/>
          </p:cNvSpPr>
          <p:nvPr/>
        </p:nvSpPr>
        <p:spPr bwMode="auto">
          <a:xfrm>
            <a:off x="1828800" y="42513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64100" algn="r"/>
                <a:tab pos="6350000" algn="r"/>
              </a:tabLst>
              <a:defRPr sz="2400">
                <a:solidFill>
                  <a:schemeClr val="tx1"/>
                </a:solidFill>
                <a:latin typeface="Times New Roman" pitchFamily="18" charset="0"/>
              </a:defRPr>
            </a:lvl1pPr>
            <a:lvl2pPr marL="1028700" indent="-457200" algn="l">
              <a:tabLst>
                <a:tab pos="4864100" algn="r"/>
                <a:tab pos="6350000" algn="r"/>
              </a:tabLst>
              <a:defRPr sz="2400">
                <a:solidFill>
                  <a:schemeClr val="tx1"/>
                </a:solidFill>
                <a:latin typeface="Times New Roman" pitchFamily="18" charset="0"/>
              </a:defRPr>
            </a:lvl2pPr>
            <a:lvl3pPr marL="1600200" indent="-457200" algn="l">
              <a:tabLst>
                <a:tab pos="4864100" algn="r"/>
                <a:tab pos="6350000" algn="r"/>
              </a:tabLst>
              <a:defRPr sz="2400">
                <a:solidFill>
                  <a:schemeClr val="tx1"/>
                </a:solidFill>
                <a:latin typeface="Times New Roman" pitchFamily="18" charset="0"/>
              </a:defRPr>
            </a:lvl3pPr>
            <a:lvl4pPr marL="2171700" indent="-457200" algn="l">
              <a:tabLst>
                <a:tab pos="4864100" algn="r"/>
                <a:tab pos="6350000" algn="r"/>
              </a:tabLst>
              <a:defRPr sz="2400">
                <a:solidFill>
                  <a:schemeClr val="tx1"/>
                </a:solidFill>
                <a:latin typeface="Times New Roman" pitchFamily="18" charset="0"/>
              </a:defRPr>
            </a:lvl4pPr>
            <a:lvl5pPr marL="2743200" indent="-457200" algn="l">
              <a:tabLst>
                <a:tab pos="4864100" algn="r"/>
                <a:tab pos="6350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9pPr>
          </a:lstStyle>
          <a:p>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Allowance for </a:t>
            </a:r>
            <a:r>
              <a:rPr lang="en-US" altLang="en-US" sz="2100" dirty="0" smtClean="0">
                <a:latin typeface="Liberation Sans" panose="020B0604020202020204" pitchFamily="34" charset="0"/>
              </a:rPr>
              <a:t>Doubtful Accounts </a:t>
            </a:r>
            <a:r>
              <a:rPr lang="en-US" altLang="en-US" sz="2100" dirty="0">
                <a:latin typeface="Liberation Sans" panose="020B0604020202020204" pitchFamily="34" charset="0"/>
                <a:cs typeface="Arial" charset="0"/>
              </a:rPr>
              <a:t>		1,700</a:t>
            </a:r>
          </a:p>
        </p:txBody>
      </p:sp>
      <p:sp>
        <p:nvSpPr>
          <p:cNvPr id="978951" name="Rectangle 7"/>
          <p:cNvSpPr>
            <a:spLocks noChangeArrowheads="1"/>
          </p:cNvSpPr>
          <p:nvPr/>
        </p:nvSpPr>
        <p:spPr bwMode="auto">
          <a:xfrm>
            <a:off x="304800" y="5029200"/>
            <a:ext cx="167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8-9     </a:t>
            </a:r>
            <a:r>
              <a:rPr lang="en-US" altLang="en-US" sz="1200" dirty="0">
                <a:latin typeface="Liberation Sans" panose="020B0604020202020204" pitchFamily="34" charset="0"/>
              </a:rPr>
              <a:t>Bad </a:t>
            </a:r>
            <a:r>
              <a:rPr lang="en-US" altLang="en-US" sz="1200" dirty="0" smtClean="0">
                <a:latin typeface="Liberation Sans" panose="020B0604020202020204" pitchFamily="34" charset="0"/>
              </a:rPr>
              <a:t>debt </a:t>
            </a:r>
            <a:r>
              <a:rPr lang="en-US" altLang="en-US" sz="1200" dirty="0">
                <a:latin typeface="Liberation Sans" panose="020B0604020202020204" pitchFamily="34" charset="0"/>
              </a:rPr>
              <a:t>accounts after posting</a:t>
            </a:r>
          </a:p>
        </p:txBody>
      </p:sp>
      <p:sp>
        <p:nvSpPr>
          <p:cNvPr id="12"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15" name="Text Box 4"/>
          <p:cNvSpPr txBox="1">
            <a:spLocks noChangeArrowheads="1"/>
          </p:cNvSpPr>
          <p:nvPr/>
        </p:nvSpPr>
        <p:spPr bwMode="auto">
          <a:xfrm>
            <a:off x="533400" y="1295400"/>
            <a:ext cx="46482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buSzPct val="80000"/>
              <a:defRPr sz="2600" b="1" i="1">
                <a:latin typeface="Liberation Sans" panose="020B0604020202020204" pitchFamily="34" charset="0"/>
              </a:defRPr>
            </a:lvl1pPr>
            <a:lvl2pPr marL="571500" algn="l">
              <a:defRPr>
                <a:latin typeface="Times New Roman" pitchFamily="18" charset="0"/>
              </a:defRPr>
            </a:lvl2pPr>
            <a:lvl3pPr algn="l">
              <a:defRPr>
                <a:latin typeface="Times New Roman" pitchFamily="18" charset="0"/>
              </a:defRPr>
            </a:lvl3pPr>
            <a:lvl4pPr algn="l">
              <a:defRPr>
                <a:latin typeface="Times New Roman" pitchFamily="18" charset="0"/>
              </a:defRPr>
            </a:lvl4pPr>
            <a:lvl5pPr algn="l">
              <a:defRPr>
                <a:latin typeface="Times New Roman" pitchFamily="18" charset="0"/>
              </a:defRPr>
            </a:lvl5pPr>
            <a:lvl6pPr eaLnBrk="0" fontAlgn="base" hangingPunct="0">
              <a:spcBef>
                <a:spcPct val="0"/>
              </a:spcBef>
              <a:spcAft>
                <a:spcPct val="0"/>
              </a:spcAft>
              <a:defRPr>
                <a:latin typeface="Times New Roman" pitchFamily="18" charset="0"/>
              </a:defRPr>
            </a:lvl6pPr>
            <a:lvl7pPr eaLnBrk="0" fontAlgn="base" hangingPunct="0">
              <a:spcBef>
                <a:spcPct val="0"/>
              </a:spcBef>
              <a:spcAft>
                <a:spcPct val="0"/>
              </a:spcAft>
              <a:defRPr>
                <a:latin typeface="Times New Roman" pitchFamily="18" charset="0"/>
              </a:defRPr>
            </a:lvl7pPr>
            <a:lvl8pPr eaLnBrk="0" fontAlgn="base" hangingPunct="0">
              <a:spcBef>
                <a:spcPct val="0"/>
              </a:spcBef>
              <a:spcAft>
                <a:spcPct val="0"/>
              </a:spcAft>
              <a:defRPr>
                <a:latin typeface="Times New Roman" pitchFamily="18" charset="0"/>
              </a:defRPr>
            </a:lvl8pPr>
            <a:lvl9pPr eaLnBrk="0" fontAlgn="base" hangingPunct="0">
              <a:spcBef>
                <a:spcPct val="0"/>
              </a:spcBef>
              <a:spcAft>
                <a:spcPct val="0"/>
              </a:spcAft>
              <a:defRPr>
                <a:latin typeface="Times New Roman" pitchFamily="18" charset="0"/>
              </a:defRPr>
            </a:lvl9pPr>
          </a:lstStyle>
          <a:p>
            <a:r>
              <a:rPr lang="en-US" dirty="0"/>
              <a:t>Percentage-of-Receivables</a:t>
            </a:r>
            <a:endParaRPr lang="en-US" altLang="en-US" dirty="0"/>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3922" y="5053802"/>
            <a:ext cx="6875278" cy="104219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098786" y="1357952"/>
            <a:ext cx="2292614" cy="415498"/>
          </a:xfrm>
          <a:prstGeom prst="rect">
            <a:avLst/>
          </a:prstGeom>
        </p:spPr>
        <p:txBody>
          <a:bodyPr wrap="none">
            <a:spAutoFit/>
          </a:bodyPr>
          <a:lstStyle/>
          <a:p>
            <a:r>
              <a:rPr lang="en-US" sz="2100" dirty="0" smtClean="0">
                <a:latin typeface="Liberation Sans" panose="020B0604020202020204" pitchFamily="34" charset="0"/>
              </a:rPr>
              <a:t>(</a:t>
            </a:r>
            <a:r>
              <a:rPr lang="en-US" altLang="en-US" sz="2100" dirty="0">
                <a:latin typeface="Liberation Sans" panose="020B0604020202020204" pitchFamily="34" charset="0"/>
              </a:rPr>
              <a:t>₩ </a:t>
            </a:r>
            <a:r>
              <a:rPr lang="en-US" sz="2100" dirty="0" smtClean="0">
                <a:latin typeface="Liberation Sans" panose="020B0604020202020204" pitchFamily="34" charset="0"/>
              </a:rPr>
              <a:t>in </a:t>
            </a:r>
            <a:r>
              <a:rPr lang="en-US" sz="2100" dirty="0">
                <a:latin typeface="Liberation Sans" panose="020B0604020202020204" pitchFamily="34" charset="0"/>
              </a:rPr>
              <a:t>thousands</a:t>
            </a:r>
            <a:r>
              <a:rPr lang="en-US" sz="2100" dirty="0" smtClean="0">
                <a:latin typeface="Liberation Sans" panose="020B0604020202020204" pitchFamily="34" charset="0"/>
              </a:rPr>
              <a:t>)</a:t>
            </a:r>
            <a:endParaRPr lang="en-US" sz="2100" dirty="0">
              <a:latin typeface="Liberation Sans" panose="020B0604020202020204" pitchFamily="34" charset="0"/>
            </a:endParaRPr>
          </a:p>
        </p:txBody>
      </p:sp>
    </p:spTree>
    <p:extLst>
      <p:ext uri="{BB962C8B-B14F-4D97-AF65-F5344CB8AC3E}">
        <p14:creationId xmlns:p14="http://schemas.microsoft.com/office/powerpoint/2010/main" val="36870708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8947"/>
                                        </p:tgtEl>
                                        <p:attrNameLst>
                                          <p:attrName>style.visibility</p:attrName>
                                        </p:attrNameLst>
                                      </p:cBhvr>
                                      <p:to>
                                        <p:strVal val="visible"/>
                                      </p:to>
                                    </p:set>
                                    <p:animEffect transition="in" filter="wipe(left)">
                                      <p:cBhvr>
                                        <p:cTn id="7" dur="500"/>
                                        <p:tgtEl>
                                          <p:spTgt spid="978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8949"/>
                                        </p:tgtEl>
                                        <p:attrNameLst>
                                          <p:attrName>style.visibility</p:attrName>
                                        </p:attrNameLst>
                                      </p:cBhvr>
                                      <p:to>
                                        <p:strVal val="visible"/>
                                      </p:to>
                                    </p:set>
                                    <p:animEffect transition="in" filter="wipe(left)">
                                      <p:cBhvr>
                                        <p:cTn id="12" dur="500"/>
                                        <p:tgtEl>
                                          <p:spTgt spid="978949"/>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78951"/>
                                        </p:tgtEl>
                                        <p:attrNameLst>
                                          <p:attrName>style.visibility</p:attrName>
                                        </p:attrNameLst>
                                      </p:cBhvr>
                                      <p:to>
                                        <p:strVal val="visible"/>
                                      </p:to>
                                    </p:set>
                                    <p:animEffect transition="in" filter="wipe(up)">
                                      <p:cBhvr>
                                        <p:cTn id="16" dur="500"/>
                                        <p:tgtEl>
                                          <p:spTgt spid="978951"/>
                                        </p:tgtEl>
                                      </p:cBhvr>
                                    </p:animEffect>
                                  </p:childTnLst>
                                </p:cTn>
                              </p:par>
                              <p:par>
                                <p:cTn id="17" presetID="22" presetClass="entr" presetSubtype="1" fill="hold" nodeType="withEffect">
                                  <p:stCondLst>
                                    <p:cond delay="0"/>
                                  </p:stCondLst>
                                  <p:childTnLst>
                                    <p:set>
                                      <p:cBhvr>
                                        <p:cTn id="18" dur="1" fill="hold">
                                          <p:stCondLst>
                                            <p:cond delay="0"/>
                                          </p:stCondLst>
                                        </p:cTn>
                                        <p:tgtEl>
                                          <p:spTgt spid="34818"/>
                                        </p:tgtEl>
                                        <p:attrNameLst>
                                          <p:attrName>style.visibility</p:attrName>
                                        </p:attrNameLst>
                                      </p:cBhvr>
                                      <p:to>
                                        <p:strVal val="visible"/>
                                      </p:to>
                                    </p:set>
                                    <p:animEffect transition="in" filter="wipe(up)">
                                      <p:cBhvr>
                                        <p:cTn id="19"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autoUpdateAnimBg="0"/>
      <p:bldP spid="978949" grpId="0" autoUpdateAnimBg="0"/>
      <p:bldP spid="9789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1" name="Rectangle 3"/>
          <p:cNvSpPr>
            <a:spLocks noChangeArrowheads="1"/>
          </p:cNvSpPr>
          <p:nvPr/>
        </p:nvSpPr>
        <p:spPr bwMode="auto">
          <a:xfrm>
            <a:off x="533400" y="1266825"/>
            <a:ext cx="8001000" cy="271462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altLang="en-US" sz="2000" dirty="0">
                <a:latin typeface="Liberation Sans" panose="020B0604020202020204" pitchFamily="34" charset="0"/>
              </a:rPr>
              <a:t>Brule Co. has been in business five years. The ledger at the end of the current year shows:</a:t>
            </a:r>
          </a:p>
          <a:p>
            <a:pPr>
              <a:lnSpc>
                <a:spcPct val="115000"/>
              </a:lnSpc>
              <a:spcBef>
                <a:spcPct val="10000"/>
              </a:spcBef>
            </a:pPr>
            <a:r>
              <a:rPr lang="en-US" altLang="en-US" sz="2000" dirty="0">
                <a:latin typeface="Liberation Sans" panose="020B0604020202020204" pitchFamily="34" charset="0"/>
              </a:rPr>
              <a:t>	Accounts Receivable 	</a:t>
            </a: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30,000 </a:t>
            </a:r>
            <a:r>
              <a:rPr lang="en-US" altLang="en-US" sz="2000" dirty="0" smtClean="0">
                <a:latin typeface="Liberation Sans" panose="020B0604020202020204" pitchFamily="34" charset="0"/>
              </a:rPr>
              <a:t> Dr</a:t>
            </a:r>
            <a:r>
              <a:rPr lang="en-US" altLang="en-US" sz="2000" dirty="0">
                <a:latin typeface="Liberation Sans" panose="020B0604020202020204" pitchFamily="34" charset="0"/>
              </a:rPr>
              <a:t>.</a:t>
            </a:r>
          </a:p>
          <a:p>
            <a:pPr>
              <a:lnSpc>
                <a:spcPct val="115000"/>
              </a:lnSpc>
              <a:spcBef>
                <a:spcPct val="10000"/>
              </a:spcBef>
            </a:pPr>
            <a:r>
              <a:rPr lang="en-US" altLang="en-US" sz="2000" dirty="0">
                <a:latin typeface="Liberation Sans" panose="020B0604020202020204" pitchFamily="34" charset="0"/>
              </a:rPr>
              <a:t>	Sales Revenue 	</a:t>
            </a: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180,000 </a:t>
            </a:r>
            <a:r>
              <a:rPr lang="en-US" altLang="en-US" sz="2000" dirty="0" smtClean="0">
                <a:latin typeface="Liberation Sans" panose="020B0604020202020204" pitchFamily="34" charset="0"/>
              </a:rPr>
              <a:t> Cr</a:t>
            </a:r>
            <a:r>
              <a:rPr lang="en-US" altLang="en-US" sz="2000" dirty="0">
                <a:latin typeface="Liberation Sans" panose="020B0604020202020204" pitchFamily="34" charset="0"/>
              </a:rPr>
              <a:t>.</a:t>
            </a:r>
          </a:p>
          <a:p>
            <a:pPr>
              <a:lnSpc>
                <a:spcPct val="115000"/>
              </a:lnSpc>
              <a:spcBef>
                <a:spcPct val="10000"/>
              </a:spcBef>
            </a:pPr>
            <a:r>
              <a:rPr lang="en-US" altLang="en-US" sz="2000" dirty="0">
                <a:latin typeface="Liberation Sans" panose="020B0604020202020204" pitchFamily="34" charset="0"/>
              </a:rPr>
              <a:t>	Allowance for Doubtful Accounts 	</a:t>
            </a:r>
            <a:r>
              <a:rPr lang="en-US" altLang="en-US" sz="2000" dirty="0">
                <a:latin typeface="Liberation Sans" panose="020B0604020202020204" pitchFamily="34" charset="0"/>
                <a:cs typeface="Arial" charset="0"/>
              </a:rPr>
              <a:t>$</a:t>
            </a:r>
            <a:r>
              <a:rPr lang="en-US" altLang="en-US" sz="2000" dirty="0" smtClean="0">
                <a:latin typeface="Liberation Sans" panose="020B0604020202020204" pitchFamily="34" charset="0"/>
              </a:rPr>
              <a:t>2,000  </a:t>
            </a:r>
            <a:r>
              <a:rPr lang="en-US" altLang="en-US" sz="2000" dirty="0">
                <a:latin typeface="Liberation Sans" panose="020B0604020202020204" pitchFamily="34" charset="0"/>
              </a:rPr>
              <a:t>Dr.</a:t>
            </a:r>
          </a:p>
          <a:p>
            <a:pPr>
              <a:lnSpc>
                <a:spcPct val="115000"/>
              </a:lnSpc>
              <a:spcBef>
                <a:spcPct val="25000"/>
              </a:spcBef>
            </a:pPr>
            <a:r>
              <a:rPr lang="en-US" altLang="en-US" sz="2000" dirty="0">
                <a:latin typeface="Liberation Sans" panose="020B0604020202020204" pitchFamily="34" charset="0"/>
              </a:rPr>
              <a:t>Bad debts are estimated to be 10% of receivables. Prepare the entry to adjust Allowance for Doubtful Accounts.</a:t>
            </a:r>
          </a:p>
        </p:txBody>
      </p:sp>
      <p:sp>
        <p:nvSpPr>
          <p:cNvPr id="1026054" name="Rectangle 6"/>
          <p:cNvSpPr>
            <a:spLocks noChangeArrowheads="1"/>
          </p:cNvSpPr>
          <p:nvPr/>
        </p:nvSpPr>
        <p:spPr bwMode="auto">
          <a:xfrm>
            <a:off x="533400" y="4159250"/>
            <a:ext cx="15557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marL="971550" indent="-457200" algn="l">
              <a:tabLst>
                <a:tab pos="2057400" algn="l"/>
              </a:tabLst>
              <a:defRPr sz="2400">
                <a:solidFill>
                  <a:schemeClr val="tx1"/>
                </a:solidFill>
                <a:latin typeface="Times New Roman" pitchFamily="18" charset="0"/>
              </a:defRPr>
            </a:lvl2pPr>
            <a:lvl3pPr marL="1543050" indent="-457200" algn="l">
              <a:tabLst>
                <a:tab pos="2057400" algn="l"/>
              </a:tabLst>
              <a:defRPr sz="2400">
                <a:solidFill>
                  <a:schemeClr val="tx1"/>
                </a:solidFill>
                <a:latin typeface="Times New Roman" pitchFamily="18" charset="0"/>
              </a:defRPr>
            </a:lvl3pPr>
            <a:lvl4pPr marL="2114550" indent="-457200" algn="l">
              <a:tabLst>
                <a:tab pos="2057400" algn="l"/>
              </a:tabLst>
              <a:defRPr sz="2400">
                <a:solidFill>
                  <a:schemeClr val="tx1"/>
                </a:solidFill>
                <a:latin typeface="Times New Roman" pitchFamily="18" charset="0"/>
              </a:defRPr>
            </a:lvl4pPr>
            <a:lvl5pPr marL="2686050" indent="-457200" algn="l">
              <a:tabLst>
                <a:tab pos="2057400" algn="l"/>
              </a:tabLst>
              <a:defRPr sz="2400">
                <a:solidFill>
                  <a:schemeClr val="tx1"/>
                </a:solidFill>
                <a:latin typeface="Times New Roman" pitchFamily="18" charset="0"/>
              </a:defRPr>
            </a:lvl5pPr>
            <a:lvl6pPr marL="3143250" indent="-457200" eaLnBrk="0" fontAlgn="base" hangingPunct="0">
              <a:spcBef>
                <a:spcPct val="0"/>
              </a:spcBef>
              <a:spcAft>
                <a:spcPct val="0"/>
              </a:spcAft>
              <a:tabLst>
                <a:tab pos="2057400" algn="l"/>
              </a:tabLst>
              <a:defRPr sz="2400">
                <a:solidFill>
                  <a:schemeClr val="tx1"/>
                </a:solidFill>
                <a:latin typeface="Times New Roman" pitchFamily="18" charset="0"/>
              </a:defRPr>
            </a:lvl6pPr>
            <a:lvl7pPr marL="3600450" indent="-457200" eaLnBrk="0" fontAlgn="base" hangingPunct="0">
              <a:spcBef>
                <a:spcPct val="0"/>
              </a:spcBef>
              <a:spcAft>
                <a:spcPct val="0"/>
              </a:spcAft>
              <a:tabLst>
                <a:tab pos="2057400" algn="l"/>
              </a:tabLst>
              <a:defRPr sz="2400">
                <a:solidFill>
                  <a:schemeClr val="tx1"/>
                </a:solidFill>
                <a:latin typeface="Times New Roman" pitchFamily="18" charset="0"/>
              </a:defRPr>
            </a:lvl7pPr>
            <a:lvl8pPr marL="4057650" indent="-457200" eaLnBrk="0" fontAlgn="base" hangingPunct="0">
              <a:spcBef>
                <a:spcPct val="0"/>
              </a:spcBef>
              <a:spcAft>
                <a:spcPct val="0"/>
              </a:spcAft>
              <a:tabLst>
                <a:tab pos="2057400" algn="l"/>
              </a:tabLst>
              <a:defRPr sz="2400">
                <a:solidFill>
                  <a:schemeClr val="tx1"/>
                </a:solidFill>
                <a:latin typeface="Times New Roman" pitchFamily="18" charset="0"/>
              </a:defRPr>
            </a:lvl8pPr>
            <a:lvl9pPr marL="4514850" indent="-457200" eaLnBrk="0" fontAlgn="base" hangingPunct="0">
              <a:spcBef>
                <a:spcPct val="0"/>
              </a:spcBef>
              <a:spcAft>
                <a:spcPct val="0"/>
              </a:spcAft>
              <a:tabLst>
                <a:tab pos="2057400" algn="l"/>
              </a:tabLst>
              <a:defRPr sz="2400">
                <a:solidFill>
                  <a:schemeClr val="tx1"/>
                </a:solidFill>
                <a:latin typeface="Times New Roman" pitchFamily="18" charset="0"/>
              </a:defRPr>
            </a:lvl9pPr>
          </a:lstStyle>
          <a:p>
            <a:pPr>
              <a:spcBef>
                <a:spcPct val="50000"/>
              </a:spcBef>
            </a:pPr>
            <a:r>
              <a:rPr lang="en-US" altLang="en-US" sz="2000" b="1" dirty="0">
                <a:solidFill>
                  <a:srgbClr val="CC0000"/>
                </a:solidFill>
                <a:latin typeface="Liberation Sans" panose="020B0604020202020204" pitchFamily="34" charset="0"/>
              </a:rPr>
              <a:t>Solution:</a:t>
            </a:r>
          </a:p>
        </p:txBody>
      </p:sp>
      <p:sp>
        <p:nvSpPr>
          <p:cNvPr id="1026059" name="Text Box 11"/>
          <p:cNvSpPr txBox="1">
            <a:spLocks noChangeArrowheads="1"/>
          </p:cNvSpPr>
          <p:nvPr/>
        </p:nvSpPr>
        <p:spPr bwMode="auto">
          <a:xfrm>
            <a:off x="1219200" y="4692650"/>
            <a:ext cx="6934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latin typeface="Liberation Sans" panose="020B0604020202020204" pitchFamily="34" charset="0"/>
              </a:rPr>
              <a:t>Bad </a:t>
            </a:r>
            <a:r>
              <a:rPr lang="en-US" altLang="en-US" sz="2000" dirty="0" smtClean="0">
                <a:latin typeface="Liberation Sans" panose="020B0604020202020204" pitchFamily="34" charset="0"/>
              </a:rPr>
              <a:t>Debt </a:t>
            </a:r>
            <a:r>
              <a:rPr lang="en-US" altLang="en-US" sz="2000" dirty="0" smtClean="0">
                <a:latin typeface="Liberation Sans" panose="020B0604020202020204" pitchFamily="34" charset="0"/>
              </a:rPr>
              <a:t>Expense </a:t>
            </a:r>
            <a:r>
              <a:rPr lang="en-US" altLang="en-US" sz="2000" dirty="0">
                <a:latin typeface="Liberation Sans" panose="020B0604020202020204" pitchFamily="34" charset="0"/>
                <a:cs typeface="Arial" charset="0"/>
              </a:rPr>
              <a:t>	5,000</a:t>
            </a:r>
          </a:p>
        </p:txBody>
      </p:sp>
      <p:sp>
        <p:nvSpPr>
          <p:cNvPr id="1026060" name="Text Box 12"/>
          <p:cNvSpPr txBox="1">
            <a:spLocks noChangeArrowheads="1"/>
          </p:cNvSpPr>
          <p:nvPr/>
        </p:nvSpPr>
        <p:spPr bwMode="auto">
          <a:xfrm>
            <a:off x="1219200" y="5133975"/>
            <a:ext cx="6934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64100" algn="r"/>
                <a:tab pos="6350000" algn="r"/>
              </a:tabLst>
              <a:defRPr sz="2400">
                <a:solidFill>
                  <a:schemeClr val="tx1"/>
                </a:solidFill>
                <a:latin typeface="Times New Roman" pitchFamily="18" charset="0"/>
              </a:defRPr>
            </a:lvl1pPr>
            <a:lvl2pPr marL="1028700" indent="-457200" algn="l">
              <a:tabLst>
                <a:tab pos="4864100" algn="r"/>
                <a:tab pos="6350000" algn="r"/>
              </a:tabLst>
              <a:defRPr sz="2400">
                <a:solidFill>
                  <a:schemeClr val="tx1"/>
                </a:solidFill>
                <a:latin typeface="Times New Roman" pitchFamily="18" charset="0"/>
              </a:defRPr>
            </a:lvl2pPr>
            <a:lvl3pPr marL="1600200" indent="-457200" algn="l">
              <a:tabLst>
                <a:tab pos="4864100" algn="r"/>
                <a:tab pos="6350000" algn="r"/>
              </a:tabLst>
              <a:defRPr sz="2400">
                <a:solidFill>
                  <a:schemeClr val="tx1"/>
                </a:solidFill>
                <a:latin typeface="Times New Roman" pitchFamily="18" charset="0"/>
              </a:defRPr>
            </a:lvl3pPr>
            <a:lvl4pPr marL="2171700" indent="-457200" algn="l">
              <a:tabLst>
                <a:tab pos="4864100" algn="r"/>
                <a:tab pos="6350000" algn="r"/>
              </a:tabLst>
              <a:defRPr sz="2400">
                <a:solidFill>
                  <a:schemeClr val="tx1"/>
                </a:solidFill>
                <a:latin typeface="Times New Roman" pitchFamily="18" charset="0"/>
              </a:defRPr>
            </a:lvl4pPr>
            <a:lvl5pPr marL="2743200" indent="-457200" algn="l">
              <a:tabLst>
                <a:tab pos="4864100" algn="r"/>
                <a:tab pos="6350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9pPr>
          </a:lstStyle>
          <a:p>
            <a:r>
              <a:rPr lang="en-US" altLang="en-US" sz="2000" dirty="0">
                <a:latin typeface="Liberation Sans" panose="020B0604020202020204" pitchFamily="34" charset="0"/>
                <a:cs typeface="Arial" charset="0"/>
              </a:rPr>
              <a:t>	 </a:t>
            </a:r>
            <a:r>
              <a:rPr lang="en-US" altLang="en-US" sz="2000" dirty="0">
                <a:latin typeface="Liberation Sans" panose="020B0604020202020204" pitchFamily="34" charset="0"/>
              </a:rPr>
              <a:t>Allowance for </a:t>
            </a:r>
            <a:r>
              <a:rPr lang="en-US" altLang="en-US" sz="2000" dirty="0" smtClean="0">
                <a:latin typeface="Liberation Sans" panose="020B0604020202020204" pitchFamily="34" charset="0"/>
              </a:rPr>
              <a:t>Doubtful Accounts </a:t>
            </a:r>
            <a:r>
              <a:rPr lang="en-US" altLang="en-US" sz="2000" dirty="0">
                <a:latin typeface="Liberation Sans" panose="020B0604020202020204" pitchFamily="34" charset="0"/>
                <a:cs typeface="Arial" charset="0"/>
              </a:rPr>
              <a:t>		5,000</a:t>
            </a:r>
          </a:p>
        </p:txBody>
      </p:sp>
      <p:sp>
        <p:nvSpPr>
          <p:cNvPr id="1026061" name="Rectangle 13"/>
          <p:cNvSpPr>
            <a:spLocks noChangeArrowheads="1"/>
          </p:cNvSpPr>
          <p:nvPr/>
        </p:nvSpPr>
        <p:spPr bwMode="auto">
          <a:xfrm>
            <a:off x="1219200" y="5851525"/>
            <a:ext cx="397986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solidFill>
                  <a:srgbClr val="800000"/>
                </a:solidFill>
                <a:latin typeface="Liberation Sans" panose="020B0604020202020204" pitchFamily="34" charset="0"/>
              </a:rPr>
              <a:t>*</a:t>
            </a:r>
            <a:r>
              <a:rPr lang="en-US" altLang="en-US" sz="2000" dirty="0">
                <a:latin typeface="Liberation Sans" panose="020B0604020202020204" pitchFamily="34" charset="0"/>
              </a:rPr>
              <a:t> [(0.1 x </a:t>
            </a: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30,000) + </a:t>
            </a: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2,000]</a:t>
            </a:r>
          </a:p>
        </p:txBody>
      </p:sp>
      <p:sp>
        <p:nvSpPr>
          <p:cNvPr id="1026062" name="Rectangle 14"/>
          <p:cNvSpPr>
            <a:spLocks noChangeArrowheads="1"/>
          </p:cNvSpPr>
          <p:nvPr/>
        </p:nvSpPr>
        <p:spPr bwMode="auto">
          <a:xfrm>
            <a:off x="6705600" y="4692650"/>
            <a:ext cx="381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solidFill>
                  <a:srgbClr val="800000"/>
                </a:solidFill>
                <a:latin typeface="Liberation Sans" panose="020B0604020202020204" pitchFamily="34" charset="0"/>
              </a:rPr>
              <a:t>*</a:t>
            </a:r>
            <a:endParaRPr lang="en-US" altLang="en-US" sz="2000" dirty="0">
              <a:latin typeface="Liberation Sans" panose="020B0604020202020204" pitchFamily="34" charset="0"/>
            </a:endParaRPr>
          </a:p>
        </p:txBody>
      </p:sp>
      <p:sp>
        <p:nvSpPr>
          <p:cNvPr id="10" name="TextBox 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1" name="TextBox 1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5937015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6059"/>
                                        </p:tgtEl>
                                        <p:attrNameLst>
                                          <p:attrName>style.visibility</p:attrName>
                                        </p:attrNameLst>
                                      </p:cBhvr>
                                      <p:to>
                                        <p:strVal val="visible"/>
                                      </p:to>
                                    </p:set>
                                    <p:animEffect transition="in" filter="wipe(left)">
                                      <p:cBhvr>
                                        <p:cTn id="7" dur="500"/>
                                        <p:tgtEl>
                                          <p:spTgt spid="10260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6062"/>
                                        </p:tgtEl>
                                        <p:attrNameLst>
                                          <p:attrName>style.visibility</p:attrName>
                                        </p:attrNameLst>
                                      </p:cBhvr>
                                      <p:to>
                                        <p:strVal val="visible"/>
                                      </p:to>
                                    </p:set>
                                    <p:animEffect transition="in" filter="wipe(left)">
                                      <p:cBhvr>
                                        <p:cTn id="11" dur="500"/>
                                        <p:tgtEl>
                                          <p:spTgt spid="102606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26061"/>
                                        </p:tgtEl>
                                        <p:attrNameLst>
                                          <p:attrName>style.visibility</p:attrName>
                                        </p:attrNameLst>
                                      </p:cBhvr>
                                      <p:to>
                                        <p:strVal val="visible"/>
                                      </p:to>
                                    </p:set>
                                    <p:animEffect transition="in" filter="wipe(left)">
                                      <p:cBhvr>
                                        <p:cTn id="15" dur="500"/>
                                        <p:tgtEl>
                                          <p:spTgt spid="10260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6060"/>
                                        </p:tgtEl>
                                        <p:attrNameLst>
                                          <p:attrName>style.visibility</p:attrName>
                                        </p:attrNameLst>
                                      </p:cBhvr>
                                      <p:to>
                                        <p:strVal val="visible"/>
                                      </p:to>
                                    </p:set>
                                    <p:animEffect transition="in" filter="wipe(left)">
                                      <p:cBhvr>
                                        <p:cTn id="20" dur="500"/>
                                        <p:tgtEl>
                                          <p:spTgt spid="1026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59" grpId="0" autoUpdateAnimBg="0"/>
      <p:bldP spid="1026060" grpId="0" autoUpdateAnimBg="0"/>
      <p:bldP spid="1026061" grpId="0"/>
      <p:bldP spid="102606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03435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3805530"/>
          </a:xfrm>
          <a:prstGeom prst="rect">
            <a:avLst/>
          </a:prstGeom>
          <a:noFill/>
          <a:ln>
            <a:noFill/>
          </a:ln>
          <a:effectLst/>
          <a:extLst/>
        </p:spPr>
        <p:txBody>
          <a:bodyPr lIns="91440" tIns="46038" rIns="182562" bIns="46038">
            <a:spAutoFit/>
          </a:bodyPr>
          <a:lstStyle/>
          <a:p>
            <a:pPr marL="0" lvl="1" algn="l">
              <a:lnSpc>
                <a:spcPct val="125000"/>
              </a:lnSpc>
              <a:spcBef>
                <a:spcPts val="1200"/>
              </a:spcBef>
              <a:buClr>
                <a:schemeClr val="tx1"/>
              </a:buClr>
            </a:pPr>
            <a:r>
              <a:rPr lang="en-US" sz="2300" dirty="0" smtClean="0">
                <a:latin typeface="Liberation Sans" panose="020B0604020202020204" pitchFamily="34" charset="0"/>
              </a:rPr>
              <a:t>Which </a:t>
            </a:r>
            <a:r>
              <a:rPr lang="en-US" sz="2300" dirty="0">
                <a:latin typeface="Liberation Sans" panose="020B0604020202020204" pitchFamily="34" charset="0"/>
              </a:rPr>
              <a:t>of the following approaches for bad debts </a:t>
            </a:r>
            <a:r>
              <a:rPr lang="en-US" sz="2300" dirty="0" smtClean="0">
                <a:latin typeface="Liberation Sans" panose="020B0604020202020204" pitchFamily="34" charset="0"/>
              </a:rPr>
              <a:t>is best </a:t>
            </a:r>
            <a:r>
              <a:rPr lang="en-US" sz="2300" dirty="0">
                <a:latin typeface="Liberation Sans" panose="020B0604020202020204" pitchFamily="34" charset="0"/>
              </a:rPr>
              <a:t>described as a statement of </a:t>
            </a:r>
            <a:r>
              <a:rPr lang="en-US" sz="2300" dirty="0" smtClean="0">
                <a:latin typeface="Liberation Sans" panose="020B0604020202020204" pitchFamily="34" charset="0"/>
              </a:rPr>
              <a:t>financial position method? </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Percentage-of-receivables </a:t>
            </a:r>
            <a:r>
              <a:rPr lang="en-US" sz="2300" dirty="0">
                <a:latin typeface="Liberation Sans" panose="020B0604020202020204" pitchFamily="34" charset="0"/>
              </a:rPr>
              <a:t>basis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Direct </a:t>
            </a:r>
            <a:r>
              <a:rPr lang="en-US" sz="2300" dirty="0">
                <a:latin typeface="Liberation Sans" panose="020B0604020202020204" pitchFamily="34" charset="0"/>
              </a:rPr>
              <a:t>write-off method</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Percentage-of-sales </a:t>
            </a:r>
            <a:r>
              <a:rPr lang="en-US" sz="2300" dirty="0">
                <a:latin typeface="Liberation Sans" panose="020B0604020202020204" pitchFamily="34" charset="0"/>
              </a:rPr>
              <a:t>basis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Both </a:t>
            </a:r>
            <a:r>
              <a:rPr lang="en-US" sz="2300" dirty="0">
                <a:latin typeface="Liberation Sans" panose="020B0604020202020204" pitchFamily="34" charset="0"/>
              </a:rPr>
              <a:t>percentage-of-receivables basis and </a:t>
            </a:r>
            <a:r>
              <a:rPr lang="en-US" sz="2300" dirty="0" smtClean="0">
                <a:latin typeface="Liberation Sans" panose="020B0604020202020204" pitchFamily="34" charset="0"/>
              </a:rPr>
              <a:t>direct write-off </a:t>
            </a:r>
            <a:r>
              <a:rPr lang="en-US" sz="2300" dirty="0">
                <a:latin typeface="Liberation Sans" panose="020B0604020202020204" pitchFamily="34" charset="0"/>
              </a:rPr>
              <a:t>method.</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9"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19380535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533400" y="1905000"/>
            <a:ext cx="7620000" cy="351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ts val="1200"/>
              </a:spcBef>
              <a:spcAft>
                <a:spcPts val="0"/>
              </a:spcAft>
              <a:buClr>
                <a:srgbClr val="CC0000"/>
              </a:buClr>
              <a:buSzPct val="80000"/>
              <a:buFont typeface="Wingdings" pitchFamily="2" charset="2"/>
              <a:buChar char="u"/>
            </a:pPr>
            <a:r>
              <a:rPr lang="en-US" altLang="en-US" sz="2200" dirty="0" smtClean="0">
                <a:latin typeface="Liberation Sans" panose="020B0604020202020204" pitchFamily="34" charset="0"/>
              </a:rPr>
              <a:t>Finance </a:t>
            </a:r>
            <a:r>
              <a:rPr lang="en-US" altLang="en-US" sz="2200" dirty="0">
                <a:latin typeface="Liberation Sans" panose="020B0604020202020204" pitchFamily="34" charset="0"/>
              </a:rPr>
              <a:t>company or bank.</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Buys receivables from businesses and then collects the payments directly from the customers.</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Typically charges a commission to the company that is selling the receivables.</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Fee ranges from </a:t>
            </a:r>
            <a:r>
              <a:rPr lang="en-US" altLang="en-US" sz="2200" dirty="0" smtClean="0">
                <a:latin typeface="Liberation Sans" panose="020B0604020202020204" pitchFamily="34" charset="0"/>
              </a:rPr>
              <a:t>1% to 3</a:t>
            </a:r>
            <a:r>
              <a:rPr lang="en-US" altLang="en-US" sz="2200" dirty="0">
                <a:latin typeface="Liberation Sans" panose="020B0604020202020204" pitchFamily="34" charset="0"/>
              </a:rPr>
              <a:t>% of the receivables purchased.</a:t>
            </a:r>
          </a:p>
        </p:txBody>
      </p:sp>
      <p:sp>
        <p:nvSpPr>
          <p:cNvPr id="43011" name="Text Box 5"/>
          <p:cNvSpPr txBox="1">
            <a:spLocks noChangeArrowheads="1"/>
          </p:cNvSpPr>
          <p:nvPr/>
        </p:nvSpPr>
        <p:spPr bwMode="auto">
          <a:xfrm>
            <a:off x="533400" y="1295400"/>
            <a:ext cx="82296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800" b="1" dirty="0" smtClean="0">
                <a:solidFill>
                  <a:srgbClr val="006600"/>
                </a:solidFill>
                <a:latin typeface="Liberation Sans" panose="020B0604020202020204" pitchFamily="34" charset="0"/>
              </a:rPr>
              <a:t>SALE OF RECEIVABLES</a:t>
            </a:r>
            <a:endParaRPr lang="en-US" altLang="en-US" sz="2800" b="1" dirty="0">
              <a:solidFill>
                <a:srgbClr val="006600"/>
              </a:solidFill>
              <a:latin typeface="Liberation Sans" panose="020B0604020202020204" pitchFamily="34" charset="0"/>
            </a:endParaRPr>
          </a:p>
        </p:txBody>
      </p:sp>
      <p:sp>
        <p:nvSpPr>
          <p:cNvPr id="7" name="Rectangle 2"/>
          <p:cNvSpPr>
            <a:spLocks noChangeArrowheads="1"/>
          </p:cNvSpPr>
          <p:nvPr/>
        </p:nvSpPr>
        <p:spPr bwMode="auto">
          <a:xfrm>
            <a:off x="5334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Disposing of Accounts Receivables</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0" name="Rectangle 9"/>
          <p:cNvSpPr/>
          <p:nvPr/>
        </p:nvSpPr>
        <p:spPr>
          <a:xfrm>
            <a:off x="6512257" y="1039504"/>
            <a:ext cx="2514600"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4</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Describe </a:t>
            </a:r>
            <a:r>
              <a:rPr lang="en-US" sz="1400" b="1" dirty="0">
                <a:latin typeface="Liberation Sans" panose="020B0604020202020204" pitchFamily="34" charset="0"/>
              </a:rPr>
              <a:t>the entries </a:t>
            </a:r>
            <a:r>
              <a:rPr lang="en-US" sz="1400" b="1" dirty="0" smtClean="0">
                <a:latin typeface="Liberation Sans" panose="020B0604020202020204" pitchFamily="34" charset="0"/>
              </a:rPr>
              <a:t>to record </a:t>
            </a:r>
            <a:r>
              <a:rPr lang="en-US" sz="1400" b="1" dirty="0">
                <a:latin typeface="Liberation Sans" panose="020B0604020202020204" pitchFamily="34" charset="0"/>
              </a:rPr>
              <a:t>the disposition </a:t>
            </a:r>
            <a:r>
              <a:rPr lang="en-US" sz="1400" b="1" dirty="0" smtClean="0">
                <a:latin typeface="Liberation Sans" panose="020B0604020202020204" pitchFamily="34" charset="0"/>
              </a:rPr>
              <a:t>of accounts </a:t>
            </a:r>
            <a:r>
              <a:rPr lang="en-US" sz="1400" b="1" dirty="0">
                <a:latin typeface="Liberation Sans" panose="020B0604020202020204" pitchFamily="34" charset="0"/>
              </a:rPr>
              <a:t>receivable.</a:t>
            </a:r>
          </a:p>
        </p:txBody>
      </p:sp>
      <p:cxnSp>
        <p:nvCxnSpPr>
          <p:cNvPr id="11" name="Straight Connector 10"/>
          <p:cNvCxnSpPr/>
          <p:nvPr/>
        </p:nvCxnSpPr>
        <p:spPr bwMode="auto">
          <a:xfrm>
            <a:off x="6441744" y="990600"/>
            <a:ext cx="0" cy="1203810"/>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388728461"/>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Text Box 2"/>
          <p:cNvSpPr txBox="1">
            <a:spLocks noChangeArrowheads="1"/>
          </p:cNvSpPr>
          <p:nvPr/>
        </p:nvSpPr>
        <p:spPr bwMode="auto">
          <a:xfrm>
            <a:off x="533400" y="1295400"/>
            <a:ext cx="84582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3138"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en-US" sz="2200" b="1" dirty="0">
                <a:latin typeface="Liberation Sans" panose="020B0604020202020204" pitchFamily="34" charset="0"/>
              </a:rPr>
              <a:t>Illustration: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Tsai Furniture </a:t>
            </a:r>
            <a:r>
              <a:rPr lang="en-US" altLang="en-US" sz="2200" dirty="0" smtClean="0">
                <a:latin typeface="Liberation Sans" panose="020B0604020202020204" pitchFamily="34" charset="0"/>
              </a:rPr>
              <a:t>factors </a:t>
            </a:r>
            <a:r>
              <a:rPr lang="en-US" altLang="en-US" sz="2200" dirty="0" smtClean="0">
                <a:latin typeface="Liberation Sans" panose="020B0604020202020204" pitchFamily="34" charset="0"/>
                <a:cs typeface="Arial" charset="0"/>
              </a:rPr>
              <a:t>NT$</a:t>
            </a:r>
            <a:r>
              <a:rPr lang="en-US" altLang="en-US" sz="2200" dirty="0" smtClean="0">
                <a:latin typeface="Liberation Sans" panose="020B0604020202020204" pitchFamily="34" charset="0"/>
              </a:rPr>
              <a:t>600,000 </a:t>
            </a:r>
            <a:r>
              <a:rPr lang="en-US" altLang="en-US" sz="2200" dirty="0">
                <a:latin typeface="Liberation Sans" panose="020B0604020202020204" pitchFamily="34" charset="0"/>
              </a:rPr>
              <a:t>of receivables to Federal Factors.  Federal Factors assesses a service charge of 2% of the amount of receivables sold.  The journal entry to record the sale by Tsai Furniture is as follows.</a:t>
            </a:r>
          </a:p>
        </p:txBody>
      </p:sp>
      <p:sp>
        <p:nvSpPr>
          <p:cNvPr id="987141" name="Text Box 5"/>
          <p:cNvSpPr txBox="1">
            <a:spLocks noChangeArrowheads="1"/>
          </p:cNvSpPr>
          <p:nvPr/>
        </p:nvSpPr>
        <p:spPr bwMode="auto">
          <a:xfrm>
            <a:off x="990600" y="4678363"/>
            <a:ext cx="7696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2763" algn="l">
              <a:tabLst>
                <a:tab pos="7315200" algn="r"/>
              </a:tabLst>
              <a:defRPr sz="2400">
                <a:solidFill>
                  <a:schemeClr val="tx1"/>
                </a:solidFill>
                <a:latin typeface="Times New Roman" pitchFamily="18" charset="0"/>
              </a:defRPr>
            </a:lvl1pPr>
            <a:lvl2pPr marL="1485900" indent="-457200" algn="l">
              <a:tabLst>
                <a:tab pos="7315200" algn="r"/>
              </a:tabLst>
              <a:defRPr sz="2400">
                <a:solidFill>
                  <a:schemeClr val="tx1"/>
                </a:solidFill>
                <a:latin typeface="Times New Roman" pitchFamily="18" charset="0"/>
              </a:defRPr>
            </a:lvl2pPr>
            <a:lvl3pPr marL="2057400" indent="-457200" algn="l">
              <a:tabLst>
                <a:tab pos="7315200" algn="r"/>
              </a:tabLst>
              <a:defRPr sz="2400">
                <a:solidFill>
                  <a:schemeClr val="tx1"/>
                </a:solidFill>
                <a:latin typeface="Times New Roman" pitchFamily="18" charset="0"/>
              </a:defRPr>
            </a:lvl3pPr>
            <a:lvl4pPr marL="2628900" indent="-457200" algn="l">
              <a:tabLst>
                <a:tab pos="7315200" algn="r"/>
              </a:tabLst>
              <a:defRPr sz="2400">
                <a:solidFill>
                  <a:schemeClr val="tx1"/>
                </a:solidFill>
                <a:latin typeface="Times New Roman" pitchFamily="18" charset="0"/>
              </a:defRPr>
            </a:lvl4pPr>
            <a:lvl5pPr marL="3200400" indent="-457200" algn="l">
              <a:tabLst>
                <a:tab pos="7315200" algn="r"/>
              </a:tabLst>
              <a:defRPr sz="2400">
                <a:solidFill>
                  <a:schemeClr val="tx1"/>
                </a:solidFill>
                <a:latin typeface="Times New Roman" pitchFamily="18" charset="0"/>
              </a:defRPr>
            </a:lvl5pPr>
            <a:lvl6pPr marL="3657600" indent="-457200" eaLnBrk="0" fontAlgn="base" hangingPunct="0">
              <a:spcBef>
                <a:spcPct val="0"/>
              </a:spcBef>
              <a:spcAft>
                <a:spcPct val="0"/>
              </a:spcAft>
              <a:tabLst>
                <a:tab pos="7315200" algn="r"/>
              </a:tabLst>
              <a:defRPr sz="2400">
                <a:solidFill>
                  <a:schemeClr val="tx1"/>
                </a:solidFill>
                <a:latin typeface="Times New Roman" pitchFamily="18" charset="0"/>
              </a:defRPr>
            </a:lvl6pPr>
            <a:lvl7pPr marL="4114800" indent="-457200" eaLnBrk="0" fontAlgn="base" hangingPunct="0">
              <a:spcBef>
                <a:spcPct val="0"/>
              </a:spcBef>
              <a:spcAft>
                <a:spcPct val="0"/>
              </a:spcAft>
              <a:tabLst>
                <a:tab pos="7315200" algn="r"/>
              </a:tabLst>
              <a:defRPr sz="2400">
                <a:solidFill>
                  <a:schemeClr val="tx1"/>
                </a:solidFill>
                <a:latin typeface="Times New Roman" pitchFamily="18" charset="0"/>
              </a:defRPr>
            </a:lvl7pPr>
            <a:lvl8pPr marL="4572000" indent="-457200" eaLnBrk="0" fontAlgn="base" hangingPunct="0">
              <a:spcBef>
                <a:spcPct val="0"/>
              </a:spcBef>
              <a:spcAft>
                <a:spcPct val="0"/>
              </a:spcAft>
              <a:tabLst>
                <a:tab pos="7315200" algn="r"/>
              </a:tabLst>
              <a:defRPr sz="2400">
                <a:solidFill>
                  <a:schemeClr val="tx1"/>
                </a:solidFill>
                <a:latin typeface="Times New Roman" pitchFamily="18" charset="0"/>
              </a:defRPr>
            </a:lvl8pPr>
            <a:lvl9pPr marL="5029200" indent="-457200" eaLnBrk="0" fontAlgn="base" hangingPunct="0">
              <a:spcBef>
                <a:spcPct val="0"/>
              </a:spcBef>
              <a:spcAft>
                <a:spcPct val="0"/>
              </a:spcAft>
              <a:tabLst>
                <a:tab pos="73152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 </a:t>
            </a:r>
            <a:r>
              <a:rPr lang="en-US" altLang="en-US" sz="2200" dirty="0">
                <a:latin typeface="Liberation Sans" panose="020B0604020202020204" pitchFamily="34" charset="0"/>
                <a:cs typeface="Arial" charset="0"/>
              </a:rPr>
              <a:t>	600,000</a:t>
            </a:r>
          </a:p>
        </p:txBody>
      </p:sp>
      <p:sp>
        <p:nvSpPr>
          <p:cNvPr id="987142" name="Text Box 6"/>
          <p:cNvSpPr txBox="1">
            <a:spLocks noChangeArrowheads="1"/>
          </p:cNvSpPr>
          <p:nvPr/>
        </p:nvSpPr>
        <p:spPr bwMode="auto">
          <a:xfrm>
            <a:off x="990600" y="3733800"/>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21350" algn="r"/>
              </a:tabLst>
              <a:defRPr sz="2400">
                <a:solidFill>
                  <a:schemeClr val="tx1"/>
                </a:solidFill>
                <a:latin typeface="Times New Roman" pitchFamily="18" charset="0"/>
              </a:defRPr>
            </a:lvl1pPr>
            <a:lvl2pPr marL="1028700" indent="-457200" algn="l">
              <a:tabLst>
                <a:tab pos="5721350" algn="r"/>
              </a:tabLst>
              <a:defRPr sz="2400">
                <a:solidFill>
                  <a:schemeClr val="tx1"/>
                </a:solidFill>
                <a:latin typeface="Times New Roman" pitchFamily="18" charset="0"/>
              </a:defRPr>
            </a:lvl2pPr>
            <a:lvl3pPr marL="1600200" indent="-457200" algn="l">
              <a:tabLst>
                <a:tab pos="5721350" algn="r"/>
              </a:tabLst>
              <a:defRPr sz="2400">
                <a:solidFill>
                  <a:schemeClr val="tx1"/>
                </a:solidFill>
                <a:latin typeface="Times New Roman" pitchFamily="18" charset="0"/>
              </a:defRPr>
            </a:lvl3pPr>
            <a:lvl4pPr marL="2171700" indent="-457200" algn="l">
              <a:tabLst>
                <a:tab pos="5721350" algn="r"/>
              </a:tabLst>
              <a:defRPr sz="2400">
                <a:solidFill>
                  <a:schemeClr val="tx1"/>
                </a:solidFill>
                <a:latin typeface="Times New Roman" pitchFamily="18" charset="0"/>
              </a:defRPr>
            </a:lvl4pPr>
            <a:lvl5pPr marL="2743200" indent="-457200" algn="l">
              <a:tabLst>
                <a:tab pos="57213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7213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7213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7213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7213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588,000</a:t>
            </a:r>
          </a:p>
        </p:txBody>
      </p:sp>
      <p:sp>
        <p:nvSpPr>
          <p:cNvPr id="987143" name="Text Box 7"/>
          <p:cNvSpPr txBox="1">
            <a:spLocks noChangeArrowheads="1"/>
          </p:cNvSpPr>
          <p:nvPr/>
        </p:nvSpPr>
        <p:spPr bwMode="auto">
          <a:xfrm>
            <a:off x="990600" y="4191000"/>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21350" algn="r"/>
              </a:tabLst>
              <a:defRPr sz="2400">
                <a:solidFill>
                  <a:schemeClr val="tx1"/>
                </a:solidFill>
                <a:latin typeface="Times New Roman" pitchFamily="18" charset="0"/>
              </a:defRPr>
            </a:lvl1pPr>
            <a:lvl2pPr marL="1028700" indent="-457200" algn="l">
              <a:tabLst>
                <a:tab pos="5721350" algn="r"/>
              </a:tabLst>
              <a:defRPr sz="2400">
                <a:solidFill>
                  <a:schemeClr val="tx1"/>
                </a:solidFill>
                <a:latin typeface="Times New Roman" pitchFamily="18" charset="0"/>
              </a:defRPr>
            </a:lvl2pPr>
            <a:lvl3pPr marL="1600200" indent="-457200" algn="l">
              <a:tabLst>
                <a:tab pos="5721350" algn="r"/>
              </a:tabLst>
              <a:defRPr sz="2400">
                <a:solidFill>
                  <a:schemeClr val="tx1"/>
                </a:solidFill>
                <a:latin typeface="Times New Roman" pitchFamily="18" charset="0"/>
              </a:defRPr>
            </a:lvl3pPr>
            <a:lvl4pPr marL="2171700" indent="-457200" algn="l">
              <a:tabLst>
                <a:tab pos="5721350" algn="r"/>
              </a:tabLst>
              <a:defRPr sz="2400">
                <a:solidFill>
                  <a:schemeClr val="tx1"/>
                </a:solidFill>
                <a:latin typeface="Times New Roman" pitchFamily="18" charset="0"/>
              </a:defRPr>
            </a:lvl4pPr>
            <a:lvl5pPr marL="2743200" indent="-457200" algn="l">
              <a:tabLst>
                <a:tab pos="57213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7213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7213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7213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7213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Service </a:t>
            </a:r>
            <a:r>
              <a:rPr lang="en-US" altLang="en-US" sz="2200" dirty="0" smtClean="0">
                <a:latin typeface="Liberation Sans" panose="020B0604020202020204" pitchFamily="34" charset="0"/>
                <a:cs typeface="Arial" charset="0"/>
              </a:rPr>
              <a:t>Charge Expense  </a:t>
            </a:r>
            <a:r>
              <a:rPr lang="en-US" altLang="en-US" sz="2200" dirty="0">
                <a:latin typeface="Liberation Sans" panose="020B0604020202020204" pitchFamily="34" charset="0"/>
                <a:cs typeface="Arial" charset="0"/>
              </a:rPr>
              <a:t>	12,000</a:t>
            </a:r>
          </a:p>
        </p:txBody>
      </p:sp>
      <p:sp>
        <p:nvSpPr>
          <p:cNvPr id="987144" name="Text Box 8"/>
          <p:cNvSpPr txBox="1">
            <a:spLocks noChangeArrowheads="1"/>
          </p:cNvSpPr>
          <p:nvPr/>
        </p:nvSpPr>
        <p:spPr bwMode="auto">
          <a:xfrm>
            <a:off x="4724400" y="3124200"/>
            <a:ext cx="39624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110288" algn="r"/>
              </a:tabLst>
              <a:defRPr sz="2400">
                <a:solidFill>
                  <a:schemeClr val="tx1"/>
                </a:solidFill>
                <a:latin typeface="Times New Roman" pitchFamily="18" charset="0"/>
              </a:defRPr>
            </a:lvl1pPr>
            <a:lvl2pPr marL="1028700" indent="-457200" algn="l">
              <a:tabLst>
                <a:tab pos="6110288" algn="r"/>
              </a:tabLst>
              <a:defRPr sz="2400">
                <a:solidFill>
                  <a:schemeClr val="tx1"/>
                </a:solidFill>
                <a:latin typeface="Times New Roman" pitchFamily="18" charset="0"/>
              </a:defRPr>
            </a:lvl2pPr>
            <a:lvl3pPr marL="1600200" indent="-457200" algn="l">
              <a:tabLst>
                <a:tab pos="6110288" algn="r"/>
              </a:tabLst>
              <a:defRPr sz="2400">
                <a:solidFill>
                  <a:schemeClr val="tx1"/>
                </a:solidFill>
                <a:latin typeface="Times New Roman" pitchFamily="18" charset="0"/>
              </a:defRPr>
            </a:lvl3pPr>
            <a:lvl4pPr marL="2171700" indent="-457200" algn="l">
              <a:tabLst>
                <a:tab pos="6110288" algn="r"/>
              </a:tabLst>
              <a:defRPr sz="2400">
                <a:solidFill>
                  <a:schemeClr val="tx1"/>
                </a:solidFill>
                <a:latin typeface="Times New Roman" pitchFamily="18" charset="0"/>
              </a:defRPr>
            </a:lvl4pPr>
            <a:lvl5pPr marL="2743200" indent="-457200" algn="l">
              <a:tabLst>
                <a:tab pos="6110288"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6110288"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6110288"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6110288"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6110288" algn="r"/>
              </a:tabLst>
              <a:defRPr sz="2400">
                <a:solidFill>
                  <a:schemeClr val="tx1"/>
                </a:solidFill>
                <a:latin typeface="Times New Roman" pitchFamily="18" charset="0"/>
              </a:defRPr>
            </a:lvl9pPr>
          </a:lstStyle>
          <a:p>
            <a:pPr algn="r">
              <a:spcBef>
                <a:spcPct val="50000"/>
              </a:spcBef>
            </a:pPr>
            <a:r>
              <a:rPr lang="en-US" altLang="en-US" sz="1900" b="1" dirty="0">
                <a:latin typeface="Liberation Sans" panose="020B0604020202020204" pitchFamily="34" charset="0"/>
                <a:cs typeface="Arial" charset="0"/>
              </a:rPr>
              <a:t>(NT$600,000 x 2% = NT$12,000) </a:t>
            </a:r>
          </a:p>
        </p:txBody>
      </p:sp>
      <p:sp>
        <p:nvSpPr>
          <p:cNvPr id="1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SALE OF RECEIVABLES</a:t>
            </a:r>
            <a:endParaRPr lang="en-US" altLang="en-US" sz="3200" b="1" dirty="0">
              <a:solidFill>
                <a:srgbClr val="006600"/>
              </a:solidFill>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extLst>
      <p:ext uri="{BB962C8B-B14F-4D97-AF65-F5344CB8AC3E}">
        <p14:creationId xmlns:p14="http://schemas.microsoft.com/office/powerpoint/2010/main" val="6594882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7142"/>
                                        </p:tgtEl>
                                        <p:attrNameLst>
                                          <p:attrName>style.visibility</p:attrName>
                                        </p:attrNameLst>
                                      </p:cBhvr>
                                      <p:to>
                                        <p:strVal val="visible"/>
                                      </p:to>
                                    </p:set>
                                    <p:animEffect transition="in" filter="wipe(left)">
                                      <p:cBhvr>
                                        <p:cTn id="7" dur="500"/>
                                        <p:tgtEl>
                                          <p:spTgt spid="9871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7143"/>
                                        </p:tgtEl>
                                        <p:attrNameLst>
                                          <p:attrName>style.visibility</p:attrName>
                                        </p:attrNameLst>
                                      </p:cBhvr>
                                      <p:to>
                                        <p:strVal val="visible"/>
                                      </p:to>
                                    </p:set>
                                    <p:animEffect transition="in" filter="wipe(left)">
                                      <p:cBhvr>
                                        <p:cTn id="12" dur="500"/>
                                        <p:tgtEl>
                                          <p:spTgt spid="987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7141"/>
                                        </p:tgtEl>
                                        <p:attrNameLst>
                                          <p:attrName>style.visibility</p:attrName>
                                        </p:attrNameLst>
                                      </p:cBhvr>
                                      <p:to>
                                        <p:strVal val="visible"/>
                                      </p:to>
                                    </p:set>
                                    <p:animEffect transition="in" filter="wipe(left)">
                                      <p:cBhvr>
                                        <p:cTn id="17" dur="500"/>
                                        <p:tgtEl>
                                          <p:spTgt spid="987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1" grpId="0" autoUpdateAnimBg="0"/>
      <p:bldP spid="987142" grpId="0" autoUpdateAnimBg="0"/>
      <p:bldP spid="98714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533400" y="1899076"/>
            <a:ext cx="8001000" cy="4093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ts val="1200"/>
              </a:spcBef>
              <a:spcAft>
                <a:spcPts val="0"/>
              </a:spcAft>
              <a:buClr>
                <a:srgbClr val="CC0000"/>
              </a:buClr>
              <a:buSzPct val="80000"/>
              <a:buFont typeface="Wingdings" pitchFamily="2" charset="2"/>
              <a:buChar char="u"/>
            </a:pPr>
            <a:r>
              <a:rPr lang="en-US" altLang="en-US" sz="2200" dirty="0" smtClean="0">
                <a:latin typeface="Liberation Sans" panose="020B0604020202020204" pitchFamily="34" charset="0"/>
              </a:rPr>
              <a:t>Retailer </a:t>
            </a:r>
            <a:r>
              <a:rPr lang="en-US" altLang="en-US" sz="2200" dirty="0">
                <a:latin typeface="Liberation Sans" panose="020B0604020202020204" pitchFamily="34" charset="0"/>
              </a:rPr>
              <a:t>pays card issuer a fee of 2 to </a:t>
            </a:r>
            <a:r>
              <a:rPr lang="en-US" altLang="en-US" sz="2200" dirty="0" smtClean="0">
                <a:latin typeface="Liberation Sans" panose="020B0604020202020204" pitchFamily="34" charset="0"/>
              </a:rPr>
              <a:t>6% of the invoice price for its services.</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Recorded the same as cash sales. </a:t>
            </a:r>
            <a:endParaRPr lang="en-US" altLang="en-US" sz="2200" dirty="0" smtClean="0">
              <a:latin typeface="Liberation Sans" panose="020B0604020202020204" pitchFamily="34" charset="0"/>
            </a:endParaRPr>
          </a:p>
          <a:p>
            <a:pPr lvl="1" algn="l">
              <a:lnSpc>
                <a:spcPct val="125000"/>
              </a:lnSpc>
              <a:spcBef>
                <a:spcPts val="1200"/>
              </a:spcBef>
              <a:spcAft>
                <a:spcPts val="0"/>
              </a:spcAft>
              <a:buClr>
                <a:srgbClr val="CC0000"/>
              </a:buClr>
              <a:buSzPct val="80000"/>
              <a:buFont typeface="Wingdings" pitchFamily="2" charset="2"/>
              <a:buChar char="u"/>
            </a:pPr>
            <a:r>
              <a:rPr lang="en-US" altLang="en-US" sz="2200" dirty="0" smtClean="0">
                <a:latin typeface="Liberation Sans" panose="020B0604020202020204" pitchFamily="34" charset="0"/>
              </a:rPr>
              <a:t>Advantages to retailer:</a:t>
            </a:r>
          </a:p>
          <a:p>
            <a:pPr marL="1377950" lvl="2" indent="-463550" algn="l">
              <a:lnSpc>
                <a:spcPct val="125000"/>
              </a:lnSpc>
              <a:spcBef>
                <a:spcPts val="600"/>
              </a:spcBef>
              <a:spcAft>
                <a:spcPts val="0"/>
              </a:spcAft>
              <a:buClr>
                <a:srgbClr val="CC0000"/>
              </a:buClr>
              <a:buSzPct val="80000"/>
              <a:buFont typeface="Arial" panose="020B0604020202020204" pitchFamily="34" charset="0"/>
              <a:buChar char="►"/>
            </a:pPr>
            <a:r>
              <a:rPr lang="en-US" altLang="en-US" sz="2100" dirty="0" smtClean="0">
                <a:latin typeface="Liberation Sans" panose="020B0604020202020204" pitchFamily="34" charset="0"/>
              </a:rPr>
              <a:t>Issuer does credit investigation of customer.</a:t>
            </a:r>
          </a:p>
          <a:p>
            <a:pPr marL="1377950" lvl="2" indent="-463550" algn="l">
              <a:lnSpc>
                <a:spcPct val="125000"/>
              </a:lnSpc>
              <a:spcBef>
                <a:spcPts val="600"/>
              </a:spcBef>
              <a:spcAft>
                <a:spcPts val="0"/>
              </a:spcAft>
              <a:buClr>
                <a:srgbClr val="CC0000"/>
              </a:buClr>
              <a:buSzPct val="80000"/>
              <a:buFont typeface="Arial" panose="020B0604020202020204" pitchFamily="34" charset="0"/>
              <a:buChar char="►"/>
            </a:pPr>
            <a:r>
              <a:rPr lang="en-US" altLang="en-US" sz="2100" dirty="0" smtClean="0">
                <a:latin typeface="Liberation Sans" panose="020B0604020202020204" pitchFamily="34" charset="0"/>
              </a:rPr>
              <a:t>Issuer maintains customer accounts.</a:t>
            </a:r>
          </a:p>
          <a:p>
            <a:pPr marL="1377950" lvl="2" indent="-463550" algn="l">
              <a:lnSpc>
                <a:spcPct val="125000"/>
              </a:lnSpc>
              <a:spcBef>
                <a:spcPts val="600"/>
              </a:spcBef>
              <a:spcAft>
                <a:spcPts val="0"/>
              </a:spcAft>
              <a:buClr>
                <a:srgbClr val="CC0000"/>
              </a:buClr>
              <a:buSzPct val="80000"/>
              <a:buFont typeface="Arial" panose="020B0604020202020204" pitchFamily="34" charset="0"/>
              <a:buChar char="►"/>
            </a:pPr>
            <a:r>
              <a:rPr lang="en-US" altLang="en-US" sz="2100" dirty="0" smtClean="0">
                <a:latin typeface="Liberation Sans" panose="020B0604020202020204" pitchFamily="34" charset="0"/>
              </a:rPr>
              <a:t>Issuer undertakes collection and absorbs losses.</a:t>
            </a:r>
          </a:p>
          <a:p>
            <a:pPr marL="1377950" lvl="2" indent="-463550" algn="l">
              <a:lnSpc>
                <a:spcPct val="125000"/>
              </a:lnSpc>
              <a:spcBef>
                <a:spcPts val="600"/>
              </a:spcBef>
              <a:spcAft>
                <a:spcPts val="0"/>
              </a:spcAft>
              <a:buClr>
                <a:srgbClr val="CC0000"/>
              </a:buClr>
              <a:buSzPct val="80000"/>
              <a:buFont typeface="Arial" panose="020B0604020202020204" pitchFamily="34" charset="0"/>
              <a:buChar char="►"/>
            </a:pPr>
            <a:r>
              <a:rPr lang="en-US" altLang="en-US" sz="2100" dirty="0" smtClean="0">
                <a:latin typeface="Liberation Sans" panose="020B0604020202020204" pitchFamily="34" charset="0"/>
              </a:rPr>
              <a:t>Receives cash more quickly.</a:t>
            </a:r>
            <a:endParaRPr lang="en-US" altLang="en-US" sz="2100"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2" name="Text Box 5"/>
          <p:cNvSpPr txBox="1">
            <a:spLocks noChangeArrowheads="1"/>
          </p:cNvSpPr>
          <p:nvPr/>
        </p:nvSpPr>
        <p:spPr bwMode="auto">
          <a:xfrm>
            <a:off x="533400" y="1295400"/>
            <a:ext cx="82296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800" b="1" dirty="0" smtClean="0">
                <a:solidFill>
                  <a:srgbClr val="006600"/>
                </a:solidFill>
                <a:latin typeface="Liberation Sans" panose="020B0604020202020204" pitchFamily="34" charset="0"/>
              </a:rPr>
              <a:t>CREDIT CARD SALES</a:t>
            </a:r>
            <a:endParaRPr lang="en-US" altLang="en-US" sz="2800" b="1" dirty="0">
              <a:solidFill>
                <a:srgbClr val="006600"/>
              </a:solidFill>
              <a:latin typeface="Liberation Sans" panose="020B0604020202020204" pitchFamily="34" charset="0"/>
            </a:endParaRPr>
          </a:p>
        </p:txBody>
      </p:sp>
      <p:sp>
        <p:nvSpPr>
          <p:cNvPr id="13" name="Rectangle 2"/>
          <p:cNvSpPr>
            <a:spLocks noChangeArrowheads="1"/>
          </p:cNvSpPr>
          <p:nvPr/>
        </p:nvSpPr>
        <p:spPr bwMode="auto">
          <a:xfrm>
            <a:off x="5334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Disposing of Accounts Receivables</a:t>
            </a: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Tree>
    <p:extLst>
      <p:ext uri="{BB962C8B-B14F-4D97-AF65-F5344CB8AC3E}">
        <p14:creationId xmlns:p14="http://schemas.microsoft.com/office/powerpoint/2010/main" val="3557668674"/>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CREDIT CARD SALES</a:t>
            </a:r>
            <a:endParaRPr lang="en-US" altLang="en-US" sz="3200" b="1" dirty="0">
              <a:solidFill>
                <a:srgbClr val="006600"/>
              </a:solidFill>
              <a:latin typeface="Liberation Sans" panose="020B0604020202020204" pitchFamily="34" charset="0"/>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1" name="Text Box 4"/>
          <p:cNvSpPr txBox="1">
            <a:spLocks noChangeArrowheads="1"/>
          </p:cNvSpPr>
          <p:nvPr/>
        </p:nvSpPr>
        <p:spPr bwMode="auto">
          <a:xfrm>
            <a:off x="533400" y="1295400"/>
            <a:ext cx="82296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3138"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 </a:t>
            </a:r>
            <a:r>
              <a:rPr lang="en-US" altLang="en-US" sz="2200" dirty="0">
                <a:latin typeface="Liberation Sans" panose="020B0604020202020204" pitchFamily="34" charset="0"/>
              </a:rPr>
              <a:t>Lee Co. purchases NT$6,000 of music downloads for its restaurant from Yang Music Co., using a Visa First Bank Card. First Bank charges a service fee of 3%. The entry to record this transaction by Yang Music is as follows.</a:t>
            </a:r>
          </a:p>
        </p:txBody>
      </p:sp>
      <p:sp>
        <p:nvSpPr>
          <p:cNvPr id="13" name="Text Box 5"/>
          <p:cNvSpPr txBox="1">
            <a:spLocks noChangeArrowheads="1"/>
          </p:cNvSpPr>
          <p:nvPr/>
        </p:nvSpPr>
        <p:spPr bwMode="auto">
          <a:xfrm>
            <a:off x="914400" y="4103688"/>
            <a:ext cx="7696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2763" algn="l">
              <a:tabLst>
                <a:tab pos="7315200" algn="r"/>
              </a:tabLst>
              <a:defRPr sz="2400">
                <a:solidFill>
                  <a:schemeClr val="tx1"/>
                </a:solidFill>
                <a:latin typeface="Times New Roman" pitchFamily="18" charset="0"/>
              </a:defRPr>
            </a:lvl1pPr>
            <a:lvl2pPr marL="1485900" indent="-457200" algn="l">
              <a:tabLst>
                <a:tab pos="7315200" algn="r"/>
              </a:tabLst>
              <a:defRPr sz="2400">
                <a:solidFill>
                  <a:schemeClr val="tx1"/>
                </a:solidFill>
                <a:latin typeface="Times New Roman" pitchFamily="18" charset="0"/>
              </a:defRPr>
            </a:lvl2pPr>
            <a:lvl3pPr marL="2057400" indent="-457200" algn="l">
              <a:tabLst>
                <a:tab pos="7315200" algn="r"/>
              </a:tabLst>
              <a:defRPr sz="2400">
                <a:solidFill>
                  <a:schemeClr val="tx1"/>
                </a:solidFill>
                <a:latin typeface="Times New Roman" pitchFamily="18" charset="0"/>
              </a:defRPr>
            </a:lvl3pPr>
            <a:lvl4pPr marL="2628900" indent="-457200" algn="l">
              <a:tabLst>
                <a:tab pos="7315200" algn="r"/>
              </a:tabLst>
              <a:defRPr sz="2400">
                <a:solidFill>
                  <a:schemeClr val="tx1"/>
                </a:solidFill>
                <a:latin typeface="Times New Roman" pitchFamily="18" charset="0"/>
              </a:defRPr>
            </a:lvl4pPr>
            <a:lvl5pPr marL="3200400" indent="-457200" algn="l">
              <a:tabLst>
                <a:tab pos="7315200" algn="r"/>
              </a:tabLst>
              <a:defRPr sz="2400">
                <a:solidFill>
                  <a:schemeClr val="tx1"/>
                </a:solidFill>
                <a:latin typeface="Times New Roman" pitchFamily="18" charset="0"/>
              </a:defRPr>
            </a:lvl5pPr>
            <a:lvl6pPr marL="3657600" indent="-457200" eaLnBrk="0" fontAlgn="base" hangingPunct="0">
              <a:spcBef>
                <a:spcPct val="0"/>
              </a:spcBef>
              <a:spcAft>
                <a:spcPct val="0"/>
              </a:spcAft>
              <a:tabLst>
                <a:tab pos="7315200" algn="r"/>
              </a:tabLst>
              <a:defRPr sz="2400">
                <a:solidFill>
                  <a:schemeClr val="tx1"/>
                </a:solidFill>
                <a:latin typeface="Times New Roman" pitchFamily="18" charset="0"/>
              </a:defRPr>
            </a:lvl6pPr>
            <a:lvl7pPr marL="4114800" indent="-457200" eaLnBrk="0" fontAlgn="base" hangingPunct="0">
              <a:spcBef>
                <a:spcPct val="0"/>
              </a:spcBef>
              <a:spcAft>
                <a:spcPct val="0"/>
              </a:spcAft>
              <a:tabLst>
                <a:tab pos="7315200" algn="r"/>
              </a:tabLst>
              <a:defRPr sz="2400">
                <a:solidFill>
                  <a:schemeClr val="tx1"/>
                </a:solidFill>
                <a:latin typeface="Times New Roman" pitchFamily="18" charset="0"/>
              </a:defRPr>
            </a:lvl7pPr>
            <a:lvl8pPr marL="4572000" indent="-457200" eaLnBrk="0" fontAlgn="base" hangingPunct="0">
              <a:spcBef>
                <a:spcPct val="0"/>
              </a:spcBef>
              <a:spcAft>
                <a:spcPct val="0"/>
              </a:spcAft>
              <a:tabLst>
                <a:tab pos="7315200" algn="r"/>
              </a:tabLst>
              <a:defRPr sz="2400">
                <a:solidFill>
                  <a:schemeClr val="tx1"/>
                </a:solidFill>
                <a:latin typeface="Times New Roman" pitchFamily="18" charset="0"/>
              </a:defRPr>
            </a:lvl8pPr>
            <a:lvl9pPr marL="5029200" indent="-457200" eaLnBrk="0" fontAlgn="base" hangingPunct="0">
              <a:spcBef>
                <a:spcPct val="0"/>
              </a:spcBef>
              <a:spcAft>
                <a:spcPct val="0"/>
              </a:spcAft>
              <a:tabLst>
                <a:tab pos="73152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Sales </a:t>
            </a:r>
            <a:r>
              <a:rPr lang="en-US" altLang="en-US" sz="2200" dirty="0" smtClean="0">
                <a:latin typeface="Liberation Sans" panose="020B0604020202020204" pitchFamily="34" charset="0"/>
                <a:cs typeface="Arial" charset="0"/>
              </a:rPr>
              <a:t>Revenue </a:t>
            </a:r>
            <a:r>
              <a:rPr lang="en-US" altLang="en-US" sz="2200" dirty="0">
                <a:latin typeface="Liberation Sans" panose="020B0604020202020204" pitchFamily="34" charset="0"/>
                <a:cs typeface="Arial" charset="0"/>
              </a:rPr>
              <a:t>	6,000</a:t>
            </a:r>
          </a:p>
        </p:txBody>
      </p:sp>
      <p:sp>
        <p:nvSpPr>
          <p:cNvPr id="14" name="Text Box 6"/>
          <p:cNvSpPr txBox="1">
            <a:spLocks noChangeArrowheads="1"/>
          </p:cNvSpPr>
          <p:nvPr/>
        </p:nvSpPr>
        <p:spPr bwMode="auto">
          <a:xfrm>
            <a:off x="914400" y="3159125"/>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21350" algn="r"/>
              </a:tabLst>
              <a:defRPr sz="2400">
                <a:solidFill>
                  <a:schemeClr val="tx1"/>
                </a:solidFill>
                <a:latin typeface="Times New Roman" pitchFamily="18" charset="0"/>
              </a:defRPr>
            </a:lvl1pPr>
            <a:lvl2pPr marL="1028700" indent="-457200" algn="l">
              <a:tabLst>
                <a:tab pos="5721350" algn="r"/>
              </a:tabLst>
              <a:defRPr sz="2400">
                <a:solidFill>
                  <a:schemeClr val="tx1"/>
                </a:solidFill>
                <a:latin typeface="Times New Roman" pitchFamily="18" charset="0"/>
              </a:defRPr>
            </a:lvl2pPr>
            <a:lvl3pPr marL="1600200" indent="-457200" algn="l">
              <a:tabLst>
                <a:tab pos="5721350" algn="r"/>
              </a:tabLst>
              <a:defRPr sz="2400">
                <a:solidFill>
                  <a:schemeClr val="tx1"/>
                </a:solidFill>
                <a:latin typeface="Times New Roman" pitchFamily="18" charset="0"/>
              </a:defRPr>
            </a:lvl3pPr>
            <a:lvl4pPr marL="2171700" indent="-457200" algn="l">
              <a:tabLst>
                <a:tab pos="5721350" algn="r"/>
              </a:tabLst>
              <a:defRPr sz="2400">
                <a:solidFill>
                  <a:schemeClr val="tx1"/>
                </a:solidFill>
                <a:latin typeface="Times New Roman" pitchFamily="18" charset="0"/>
              </a:defRPr>
            </a:lvl4pPr>
            <a:lvl5pPr marL="2743200" indent="-457200" algn="l">
              <a:tabLst>
                <a:tab pos="57213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7213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7213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7213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7213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5,820</a:t>
            </a:r>
          </a:p>
        </p:txBody>
      </p:sp>
      <p:sp>
        <p:nvSpPr>
          <p:cNvPr id="15" name="Text Box 7"/>
          <p:cNvSpPr txBox="1">
            <a:spLocks noChangeArrowheads="1"/>
          </p:cNvSpPr>
          <p:nvPr/>
        </p:nvSpPr>
        <p:spPr bwMode="auto">
          <a:xfrm>
            <a:off x="914400" y="3616325"/>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21350" algn="r"/>
              </a:tabLst>
              <a:defRPr sz="2400">
                <a:solidFill>
                  <a:schemeClr val="tx1"/>
                </a:solidFill>
                <a:latin typeface="Times New Roman" pitchFamily="18" charset="0"/>
              </a:defRPr>
            </a:lvl1pPr>
            <a:lvl2pPr marL="1028700" indent="-457200" algn="l">
              <a:tabLst>
                <a:tab pos="5721350" algn="r"/>
              </a:tabLst>
              <a:defRPr sz="2400">
                <a:solidFill>
                  <a:schemeClr val="tx1"/>
                </a:solidFill>
                <a:latin typeface="Times New Roman" pitchFamily="18" charset="0"/>
              </a:defRPr>
            </a:lvl2pPr>
            <a:lvl3pPr marL="1600200" indent="-457200" algn="l">
              <a:tabLst>
                <a:tab pos="5721350" algn="r"/>
              </a:tabLst>
              <a:defRPr sz="2400">
                <a:solidFill>
                  <a:schemeClr val="tx1"/>
                </a:solidFill>
                <a:latin typeface="Times New Roman" pitchFamily="18" charset="0"/>
              </a:defRPr>
            </a:lvl3pPr>
            <a:lvl4pPr marL="2171700" indent="-457200" algn="l">
              <a:tabLst>
                <a:tab pos="5721350" algn="r"/>
              </a:tabLst>
              <a:defRPr sz="2400">
                <a:solidFill>
                  <a:schemeClr val="tx1"/>
                </a:solidFill>
                <a:latin typeface="Times New Roman" pitchFamily="18" charset="0"/>
              </a:defRPr>
            </a:lvl4pPr>
            <a:lvl5pPr marL="2743200" indent="-457200" algn="l">
              <a:tabLst>
                <a:tab pos="57213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7213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7213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7213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7213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Service </a:t>
            </a:r>
            <a:r>
              <a:rPr lang="en-US" altLang="en-US" sz="2200" dirty="0" smtClean="0">
                <a:latin typeface="Liberation Sans" panose="020B0604020202020204" pitchFamily="34" charset="0"/>
                <a:cs typeface="Arial" charset="0"/>
              </a:rPr>
              <a:t>Charge Expense  </a:t>
            </a:r>
            <a:r>
              <a:rPr lang="en-US" altLang="en-US" sz="2200" dirty="0">
                <a:latin typeface="Liberation Sans" panose="020B0604020202020204" pitchFamily="34" charset="0"/>
                <a:cs typeface="Arial" charset="0"/>
              </a:rPr>
              <a:t>	180</a:t>
            </a:r>
          </a:p>
        </p:txBody>
      </p:sp>
    </p:spTree>
    <p:extLst>
      <p:ext uri="{BB962C8B-B14F-4D97-AF65-F5344CB8AC3E}">
        <p14:creationId xmlns:p14="http://schemas.microsoft.com/office/powerpoint/2010/main" val="15023064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229600" cy="560388"/>
          </a:xfrm>
          <a:prstGeom prst="rect">
            <a:avLst/>
          </a:prstGeom>
          <a:noFill/>
          <a:ln>
            <a:noFill/>
          </a:ln>
          <a:effectLst/>
        </p:spPr>
        <p:txBody>
          <a:bodyPr lIns="90488" tIns="44450" rIns="90488" bIns="44450" anchor="ctr" anchorCtr="0"/>
          <a:lstStyle/>
          <a:p>
            <a:pPr marL="53975" algn="l"/>
            <a:r>
              <a:rPr lang="en-US" altLang="en-US" sz="2800" b="1" i="0" dirty="0">
                <a:solidFill>
                  <a:srgbClr val="FF3300"/>
                </a:solidFill>
                <a:latin typeface="Liberation Sans" panose="020B0604020202020204" pitchFamily="34" charset="0"/>
              </a:rPr>
              <a:t>ACCOUNTING ACROSS THE ORGANIZATION</a:t>
            </a:r>
          </a:p>
        </p:txBody>
      </p:sp>
      <p:sp>
        <p:nvSpPr>
          <p:cNvPr id="2" name="Rectangle 1"/>
          <p:cNvSpPr/>
          <p:nvPr/>
        </p:nvSpPr>
        <p:spPr>
          <a:xfrm>
            <a:off x="457200" y="949656"/>
            <a:ext cx="8229600" cy="5325560"/>
          </a:xfrm>
          <a:prstGeom prst="rect">
            <a:avLst/>
          </a:prstGeom>
        </p:spPr>
        <p:txBody>
          <a:bodyPr wrap="square" lIns="137160" rIns="137160">
            <a:spAutoFit/>
          </a:bodyPr>
          <a:lstStyle/>
          <a:p>
            <a:pPr algn="just">
              <a:lnSpc>
                <a:spcPct val="110000"/>
              </a:lnSpc>
            </a:pPr>
            <a:r>
              <a:rPr lang="en-US" sz="1800" b="1" dirty="0" smtClean="0">
                <a:latin typeface="Liberation Sans" panose="020B0604020202020204" pitchFamily="34" charset="0"/>
              </a:rPr>
              <a:t>How Does a Credit Card Work?</a:t>
            </a:r>
            <a:endParaRPr lang="en-US" sz="1800" b="1" dirty="0">
              <a:latin typeface="Liberation Sans" panose="020B0604020202020204" pitchFamily="34" charset="0"/>
            </a:endParaRPr>
          </a:p>
          <a:p>
            <a:pPr algn="just">
              <a:lnSpc>
                <a:spcPct val="110000"/>
              </a:lnSpc>
              <a:spcBef>
                <a:spcPts val="600"/>
              </a:spcBef>
            </a:pPr>
            <a:r>
              <a:rPr lang="en-US" sz="1800" dirty="0" smtClean="0">
                <a:latin typeface="Liberation Sans" panose="020B0604020202020204" pitchFamily="34" charset="0"/>
              </a:rPr>
              <a:t>Suppose </a:t>
            </a:r>
            <a:r>
              <a:rPr lang="en-US" sz="1800" dirty="0">
                <a:latin typeface="Liberation Sans" panose="020B0604020202020204" pitchFamily="34" charset="0"/>
              </a:rPr>
              <a:t>that you </a:t>
            </a:r>
            <a:r>
              <a:rPr lang="en-US" sz="1800" dirty="0" smtClean="0">
                <a:latin typeface="Liberation Sans" panose="020B0604020202020204" pitchFamily="34" charset="0"/>
              </a:rPr>
              <a:t>use a </a:t>
            </a:r>
            <a:r>
              <a:rPr lang="en-US" sz="1800" b="1" dirty="0">
                <a:solidFill>
                  <a:srgbClr val="CC0000"/>
                </a:solidFill>
                <a:latin typeface="Liberation Sans" panose="020B0604020202020204" pitchFamily="34" charset="0"/>
              </a:rPr>
              <a:t>Visa</a:t>
            </a:r>
            <a:r>
              <a:rPr lang="en-US" sz="1800" dirty="0">
                <a:latin typeface="Liberation Sans" panose="020B0604020202020204" pitchFamily="34" charset="0"/>
              </a:rPr>
              <a:t> card to purchase </a:t>
            </a:r>
            <a:r>
              <a:rPr lang="en-US" sz="1800" dirty="0" smtClean="0">
                <a:latin typeface="Liberation Sans" panose="020B0604020202020204" pitchFamily="34" charset="0"/>
              </a:rPr>
              <a:t>some new </a:t>
            </a:r>
            <a:r>
              <a:rPr lang="en-US" sz="1800" dirty="0">
                <a:latin typeface="Liberation Sans" panose="020B0604020202020204" pitchFamily="34" charset="0"/>
              </a:rPr>
              <a:t>ties at </a:t>
            </a:r>
            <a:r>
              <a:rPr lang="en-US" sz="1800" b="1" dirty="0">
                <a:solidFill>
                  <a:srgbClr val="CC0000"/>
                </a:solidFill>
                <a:latin typeface="Liberation Sans" panose="020B0604020202020204" pitchFamily="34" charset="0"/>
              </a:rPr>
              <a:t>PPR</a:t>
            </a:r>
            <a:r>
              <a:rPr lang="en-US" sz="1800" dirty="0" smtClean="0">
                <a:latin typeface="Liberation Sans" panose="020B0604020202020204" pitchFamily="34" charset="0"/>
              </a:rPr>
              <a:t> (FRA). The salesperson </a:t>
            </a:r>
            <a:r>
              <a:rPr lang="en-US" sz="1800" dirty="0">
                <a:latin typeface="Liberation Sans" panose="020B0604020202020204" pitchFamily="34" charset="0"/>
              </a:rPr>
              <a:t>swipes your card</a:t>
            </a:r>
            <a:r>
              <a:rPr lang="en-US" sz="1800" dirty="0" smtClean="0">
                <a:latin typeface="Liberation Sans" panose="020B0604020202020204" pitchFamily="34" charset="0"/>
              </a:rPr>
              <a:t>, which </a:t>
            </a:r>
            <a:r>
              <a:rPr lang="en-US" sz="1800" dirty="0">
                <a:latin typeface="Liberation Sans" panose="020B0604020202020204" pitchFamily="34" charset="0"/>
              </a:rPr>
              <a:t>allows the information </a:t>
            </a:r>
            <a:r>
              <a:rPr lang="en-US" sz="1800" dirty="0" smtClean="0">
                <a:latin typeface="Liberation Sans" panose="020B0604020202020204" pitchFamily="34" charset="0"/>
              </a:rPr>
              <a:t>on the </a:t>
            </a:r>
            <a:r>
              <a:rPr lang="en-US" sz="1800" dirty="0">
                <a:latin typeface="Liberation Sans" panose="020B0604020202020204" pitchFamily="34" charset="0"/>
              </a:rPr>
              <a:t>magnetic strip on the </a:t>
            </a:r>
            <a:r>
              <a:rPr lang="en-US" sz="1800" dirty="0" smtClean="0">
                <a:latin typeface="Liberation Sans" panose="020B0604020202020204" pitchFamily="34" charset="0"/>
              </a:rPr>
              <a:t>back of </a:t>
            </a:r>
            <a:r>
              <a:rPr lang="en-US" sz="1800" dirty="0">
                <a:latin typeface="Liberation Sans" panose="020B0604020202020204" pitchFamily="34" charset="0"/>
              </a:rPr>
              <a:t>the card to be read. </a:t>
            </a:r>
            <a:r>
              <a:rPr lang="en-US" sz="1800" dirty="0" smtClean="0">
                <a:latin typeface="Liberation Sans" panose="020B0604020202020204" pitchFamily="34" charset="0"/>
              </a:rPr>
              <a:t>The salesperson </a:t>
            </a:r>
            <a:r>
              <a:rPr lang="en-US" sz="1800" dirty="0">
                <a:latin typeface="Liberation Sans" panose="020B0604020202020204" pitchFamily="34" charset="0"/>
              </a:rPr>
              <a:t>then enters in </a:t>
            </a:r>
            <a:r>
              <a:rPr lang="en-US" sz="1800" dirty="0" smtClean="0">
                <a:latin typeface="Liberation Sans" panose="020B0604020202020204" pitchFamily="34" charset="0"/>
              </a:rPr>
              <a:t>the amount </a:t>
            </a:r>
            <a:r>
              <a:rPr lang="en-US" sz="1800" dirty="0">
                <a:latin typeface="Liberation Sans" panose="020B0604020202020204" pitchFamily="34" charset="0"/>
              </a:rPr>
              <a:t>of the purchase. The machine contacts the Visa computer, which routes the call back to the bank that issued your Visa card. The issuing bank verifies that the account exists, that the card is not stolen, and that you have not exceeded your credit limit. At this point, the slip is printed, which </a:t>
            </a:r>
            <a:r>
              <a:rPr lang="en-US" sz="1800" dirty="0" smtClean="0">
                <a:latin typeface="Liberation Sans" panose="020B0604020202020204" pitchFamily="34" charset="0"/>
              </a:rPr>
              <a:t>you sign. Visa </a:t>
            </a:r>
            <a:r>
              <a:rPr lang="en-US" sz="1800" dirty="0">
                <a:latin typeface="Liberation Sans" panose="020B0604020202020204" pitchFamily="34" charset="0"/>
              </a:rPr>
              <a:t>acts as the clearing agent for the transaction. It </a:t>
            </a:r>
            <a:r>
              <a:rPr lang="en-US" sz="1800" dirty="0" smtClean="0">
                <a:latin typeface="Liberation Sans" panose="020B0604020202020204" pitchFamily="34" charset="0"/>
              </a:rPr>
              <a:t>transfers funds </a:t>
            </a:r>
            <a:r>
              <a:rPr lang="en-US" sz="1800" dirty="0">
                <a:latin typeface="Liberation Sans" panose="020B0604020202020204" pitchFamily="34" charset="0"/>
              </a:rPr>
              <a:t>from the issuing bank to </a:t>
            </a:r>
            <a:r>
              <a:rPr lang="en-US" sz="1800" dirty="0" smtClean="0">
                <a:latin typeface="Liberation Sans" panose="020B0604020202020204" pitchFamily="34" charset="0"/>
              </a:rPr>
              <a:t>PPR’s bank </a:t>
            </a:r>
            <a:r>
              <a:rPr lang="en-US" sz="1800" dirty="0">
                <a:latin typeface="Liberation Sans" panose="020B0604020202020204" pitchFamily="34" charset="0"/>
              </a:rPr>
              <a:t>account</a:t>
            </a:r>
            <a:r>
              <a:rPr lang="en-US" sz="1800" dirty="0" smtClean="0">
                <a:latin typeface="Liberation Sans" panose="020B0604020202020204" pitchFamily="34" charset="0"/>
              </a:rPr>
              <a:t>. Generally </a:t>
            </a:r>
            <a:r>
              <a:rPr lang="en-US" sz="1800" dirty="0">
                <a:latin typeface="Liberation Sans" panose="020B0604020202020204" pitchFamily="34" charset="0"/>
              </a:rPr>
              <a:t>this transfer of funds, from sale to the receipt </a:t>
            </a:r>
            <a:r>
              <a:rPr lang="en-US" sz="1800" dirty="0" smtClean="0">
                <a:latin typeface="Liberation Sans" panose="020B0604020202020204" pitchFamily="34" charset="0"/>
              </a:rPr>
              <a:t>of funds </a:t>
            </a:r>
            <a:r>
              <a:rPr lang="en-US" sz="1800" dirty="0">
                <a:latin typeface="Liberation Sans" panose="020B0604020202020204" pitchFamily="34" charset="0"/>
              </a:rPr>
              <a:t>in the merchant’s account, takes two to three days</a:t>
            </a:r>
            <a:r>
              <a:rPr lang="en-US" sz="1800" dirty="0" smtClean="0">
                <a:latin typeface="Liberation Sans" panose="020B0604020202020204" pitchFamily="34" charset="0"/>
              </a:rPr>
              <a:t>. In </a:t>
            </a:r>
            <a:r>
              <a:rPr lang="en-US" sz="1800" dirty="0">
                <a:latin typeface="Liberation Sans" panose="020B0604020202020204" pitchFamily="34" charset="0"/>
              </a:rPr>
              <a:t>the meantime, Visa puts a pending charge on your </a:t>
            </a:r>
            <a:r>
              <a:rPr lang="en-US" sz="1800" dirty="0" smtClean="0">
                <a:latin typeface="Liberation Sans" panose="020B0604020202020204" pitchFamily="34" charset="0"/>
              </a:rPr>
              <a:t>account for </a:t>
            </a:r>
            <a:r>
              <a:rPr lang="en-US" sz="1800" dirty="0">
                <a:latin typeface="Liberation Sans" panose="020B0604020202020204" pitchFamily="34" charset="0"/>
              </a:rPr>
              <a:t>the amount of the tie purchase; that amount </a:t>
            </a:r>
            <a:r>
              <a:rPr lang="en-US" sz="1800" dirty="0" smtClean="0">
                <a:latin typeface="Liberation Sans" panose="020B0604020202020204" pitchFamily="34" charset="0"/>
              </a:rPr>
              <a:t>counts immediately </a:t>
            </a:r>
            <a:r>
              <a:rPr lang="en-US" sz="1800" dirty="0">
                <a:latin typeface="Liberation Sans" panose="020B0604020202020204" pitchFamily="34" charset="0"/>
              </a:rPr>
              <a:t>against your available credit limit. At the </a:t>
            </a:r>
            <a:r>
              <a:rPr lang="en-US" sz="1800" dirty="0" smtClean="0">
                <a:latin typeface="Liberation Sans" panose="020B0604020202020204" pitchFamily="34" charset="0"/>
              </a:rPr>
              <a:t>end of </a:t>
            </a:r>
            <a:r>
              <a:rPr lang="en-US" sz="1800" dirty="0">
                <a:latin typeface="Liberation Sans" panose="020B0604020202020204" pitchFamily="34" charset="0"/>
              </a:rPr>
              <a:t>the billing period, Visa sends you an invoice (your </a:t>
            </a:r>
            <a:r>
              <a:rPr lang="en-US" sz="1800" dirty="0" smtClean="0">
                <a:latin typeface="Liberation Sans" panose="020B0604020202020204" pitchFamily="34" charset="0"/>
              </a:rPr>
              <a:t>credit card </a:t>
            </a:r>
            <a:r>
              <a:rPr lang="en-US" sz="1800" dirty="0">
                <a:latin typeface="Liberation Sans" panose="020B0604020202020204" pitchFamily="34" charset="0"/>
              </a:rPr>
              <a:t>bill) which shows the various charges you made, and </a:t>
            </a:r>
            <a:r>
              <a:rPr lang="en-US" sz="1800" dirty="0" smtClean="0">
                <a:latin typeface="Liberation Sans" panose="020B0604020202020204" pitchFamily="34" charset="0"/>
              </a:rPr>
              <a:t>the amounts </a:t>
            </a:r>
            <a:r>
              <a:rPr lang="en-US" sz="1800" dirty="0">
                <a:latin typeface="Liberation Sans" panose="020B0604020202020204" pitchFamily="34" charset="0"/>
              </a:rPr>
              <a:t>that Visa expended on your behalf, for the month</a:t>
            </a:r>
            <a:r>
              <a:rPr lang="en-US" sz="1800" dirty="0" smtClean="0">
                <a:latin typeface="Liberation Sans" panose="020B0604020202020204" pitchFamily="34" charset="0"/>
              </a:rPr>
              <a:t>. You </a:t>
            </a:r>
            <a:r>
              <a:rPr lang="en-US" sz="1800" dirty="0">
                <a:latin typeface="Liberation Sans" panose="020B0604020202020204" pitchFamily="34" charset="0"/>
              </a:rPr>
              <a:t>then must “pay the piper” for your stylish new ties.</a:t>
            </a:r>
          </a:p>
        </p:txBody>
      </p:sp>
      <p:sp>
        <p:nvSpPr>
          <p:cNvPr id="6" name="Text Box 3"/>
          <p:cNvSpPr txBox="1">
            <a:spLocks noChangeArrowheads="1"/>
          </p:cNvSpPr>
          <p:nvPr/>
        </p:nvSpPr>
        <p:spPr bwMode="auto">
          <a:xfrm>
            <a:off x="8229600" y="647700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1" name="Rectangle 10"/>
          <p:cNvSpPr/>
          <p:nvPr/>
        </p:nvSpPr>
        <p:spPr bwMode="auto">
          <a:xfrm>
            <a:off x="332096" y="353704"/>
            <a:ext cx="8458200" cy="5920994"/>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2" name="Rectangle 11"/>
          <p:cNvSpPr/>
          <p:nvPr/>
        </p:nvSpPr>
        <p:spPr bwMode="auto">
          <a:xfrm>
            <a:off x="318448" y="6274698"/>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886356950"/>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Rectangle 20"/>
          <p:cNvSpPr>
            <a:spLocks noChangeArrowheads="1"/>
          </p:cNvSpPr>
          <p:nvPr/>
        </p:nvSpPr>
        <p:spPr bwMode="auto">
          <a:xfrm>
            <a:off x="533400" y="1327526"/>
            <a:ext cx="8229600" cy="26938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143000" algn="l"/>
                <a:tab pos="7029450" algn="r"/>
              </a:tabLst>
              <a:defRPr sz="2400">
                <a:solidFill>
                  <a:schemeClr val="tx1"/>
                </a:solidFill>
                <a:latin typeface="Comic Sans MS" pitchFamily="66" charset="0"/>
              </a:defRPr>
            </a:lvl1pPr>
            <a:lvl2pPr marL="971550" indent="-457200">
              <a:tabLst>
                <a:tab pos="1143000" algn="l"/>
                <a:tab pos="7029450" algn="r"/>
              </a:tabLst>
              <a:defRPr sz="2400">
                <a:solidFill>
                  <a:schemeClr val="tx1"/>
                </a:solidFill>
                <a:latin typeface="Comic Sans MS" pitchFamily="66" charset="0"/>
              </a:defRPr>
            </a:lvl2pPr>
            <a:lvl3pPr marL="1543050" indent="-457200">
              <a:tabLst>
                <a:tab pos="1143000" algn="l"/>
                <a:tab pos="7029450" algn="r"/>
              </a:tabLst>
              <a:defRPr sz="2400">
                <a:solidFill>
                  <a:schemeClr val="tx1"/>
                </a:solidFill>
                <a:latin typeface="Comic Sans MS" pitchFamily="66" charset="0"/>
              </a:defRPr>
            </a:lvl3pPr>
            <a:lvl4pPr marL="2114550" indent="-457200">
              <a:tabLst>
                <a:tab pos="1143000" algn="l"/>
                <a:tab pos="7029450" algn="r"/>
              </a:tabLst>
              <a:defRPr sz="2400">
                <a:solidFill>
                  <a:schemeClr val="tx1"/>
                </a:solidFill>
                <a:latin typeface="Comic Sans MS" pitchFamily="66" charset="0"/>
              </a:defRPr>
            </a:lvl4pPr>
            <a:lvl5pPr marL="2686050" indent="-457200">
              <a:tabLst>
                <a:tab pos="1143000" algn="l"/>
                <a:tab pos="7029450" algn="r"/>
              </a:tabLst>
              <a:defRPr sz="2400">
                <a:solidFill>
                  <a:schemeClr val="tx1"/>
                </a:solidFill>
                <a:latin typeface="Comic Sans MS" pitchFamily="66" charset="0"/>
              </a:defRPr>
            </a:lvl5pPr>
            <a:lvl6pPr marL="31432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6pPr>
            <a:lvl7pPr marL="36004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7pPr>
            <a:lvl8pPr marL="40576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8pPr>
            <a:lvl9pPr marL="45148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9pPr>
          </a:lstStyle>
          <a:p>
            <a:pPr algn="l">
              <a:lnSpc>
                <a:spcPct val="115000"/>
              </a:lnSpc>
              <a:spcBef>
                <a:spcPct val="25000"/>
              </a:spcBef>
            </a:pPr>
            <a:r>
              <a:rPr lang="en-US" sz="2100" dirty="0" smtClean="0">
                <a:latin typeface="Liberation Sans" panose="020B0604020202020204" pitchFamily="34" charset="0"/>
              </a:rPr>
              <a:t>Mehl </a:t>
            </a:r>
            <a:r>
              <a:rPr lang="en-US" sz="2100" dirty="0">
                <a:latin typeface="Liberation Sans" panose="020B0604020202020204" pitchFamily="34" charset="0"/>
              </a:rPr>
              <a:t>Wholesalers </a:t>
            </a:r>
            <a:r>
              <a:rPr lang="en-US" sz="2100" dirty="0" smtClean="0">
                <a:latin typeface="Liberation Sans" panose="020B0604020202020204" pitchFamily="34" charset="0"/>
              </a:rPr>
              <a:t>NV </a:t>
            </a:r>
            <a:r>
              <a:rPr lang="en-US" sz="2100" dirty="0">
                <a:latin typeface="Liberation Sans" panose="020B0604020202020204" pitchFamily="34" charset="0"/>
              </a:rPr>
              <a:t>needs to raise </a:t>
            </a:r>
            <a:r>
              <a:rPr lang="en-US" sz="2100" dirty="0" smtClean="0">
                <a:latin typeface="Liberation Sans" panose="020B0604020202020204" pitchFamily="34" charset="0"/>
              </a:rPr>
              <a:t>€120,000 </a:t>
            </a:r>
            <a:r>
              <a:rPr lang="en-US" sz="2100" dirty="0">
                <a:latin typeface="Liberation Sans" panose="020B0604020202020204" pitchFamily="34" charset="0"/>
              </a:rPr>
              <a:t>in cash to safely cover next </a:t>
            </a:r>
            <a:r>
              <a:rPr lang="en-US" sz="2100" dirty="0" smtClean="0">
                <a:latin typeface="Liberation Sans" panose="020B0604020202020204" pitchFamily="34" charset="0"/>
              </a:rPr>
              <a:t>Friday’s employee </a:t>
            </a:r>
            <a:r>
              <a:rPr lang="en-US" sz="2100" dirty="0">
                <a:latin typeface="Liberation Sans" panose="020B0604020202020204" pitchFamily="34" charset="0"/>
              </a:rPr>
              <a:t>payroll. </a:t>
            </a:r>
            <a:r>
              <a:rPr lang="en-US" sz="2100" dirty="0" smtClean="0">
                <a:latin typeface="Liberation Sans" panose="020B0604020202020204" pitchFamily="34" charset="0"/>
              </a:rPr>
              <a:t>Mehl </a:t>
            </a:r>
            <a:r>
              <a:rPr lang="en-US" sz="2100" dirty="0">
                <a:latin typeface="Liberation Sans" panose="020B0604020202020204" pitchFamily="34" charset="0"/>
              </a:rPr>
              <a:t>has reached its debt ceiling. </a:t>
            </a:r>
            <a:r>
              <a:rPr lang="en-US" sz="2100" dirty="0" smtClean="0">
                <a:latin typeface="Liberation Sans" panose="020B0604020202020204" pitchFamily="34" charset="0"/>
              </a:rPr>
              <a:t>Mehl’s balance </a:t>
            </a:r>
            <a:r>
              <a:rPr lang="en-US" sz="2100" dirty="0">
                <a:latin typeface="Liberation Sans" panose="020B0604020202020204" pitchFamily="34" charset="0"/>
              </a:rPr>
              <a:t>of </a:t>
            </a:r>
            <a:r>
              <a:rPr lang="en-US" sz="2100" dirty="0" smtClean="0">
                <a:latin typeface="Liberation Sans" panose="020B0604020202020204" pitchFamily="34" charset="0"/>
              </a:rPr>
              <a:t>outstanding receivables </a:t>
            </a:r>
            <a:r>
              <a:rPr lang="en-US" sz="2100" dirty="0">
                <a:latin typeface="Liberation Sans" panose="020B0604020202020204" pitchFamily="34" charset="0"/>
              </a:rPr>
              <a:t>totals </a:t>
            </a:r>
            <a:r>
              <a:rPr lang="en-US" sz="2100" dirty="0" smtClean="0">
                <a:latin typeface="Liberation Sans" panose="020B0604020202020204" pitchFamily="34" charset="0"/>
              </a:rPr>
              <a:t>€750,000</a:t>
            </a:r>
            <a:r>
              <a:rPr lang="en-US" sz="2100" dirty="0">
                <a:latin typeface="Liberation Sans" panose="020B0604020202020204" pitchFamily="34" charset="0"/>
              </a:rPr>
              <a:t>. </a:t>
            </a:r>
            <a:r>
              <a:rPr lang="en-US" sz="2100" dirty="0" smtClean="0">
                <a:latin typeface="Liberation Sans" panose="020B0604020202020204" pitchFamily="34" charset="0"/>
              </a:rPr>
              <a:t>Mehl </a:t>
            </a:r>
            <a:r>
              <a:rPr lang="en-US" sz="2100" dirty="0">
                <a:latin typeface="Liberation Sans" panose="020B0604020202020204" pitchFamily="34" charset="0"/>
              </a:rPr>
              <a:t>decides to factor </a:t>
            </a:r>
            <a:r>
              <a:rPr lang="en-US" sz="2100" dirty="0" smtClean="0">
                <a:latin typeface="Liberation Sans" panose="020B0604020202020204" pitchFamily="34" charset="0"/>
              </a:rPr>
              <a:t>€125,000 </a:t>
            </a:r>
            <a:r>
              <a:rPr lang="en-US" sz="2100" dirty="0">
                <a:latin typeface="Liberation Sans" panose="020B0604020202020204" pitchFamily="34" charset="0"/>
              </a:rPr>
              <a:t>of its receivables on September 7</a:t>
            </a:r>
            <a:r>
              <a:rPr lang="en-US" sz="2100" dirty="0" smtClean="0">
                <a:latin typeface="Liberation Sans" panose="020B0604020202020204" pitchFamily="34" charset="0"/>
              </a:rPr>
              <a:t>, 2017</a:t>
            </a:r>
            <a:r>
              <a:rPr lang="en-US" sz="2100" dirty="0">
                <a:latin typeface="Liberation Sans" panose="020B0604020202020204" pitchFamily="34" charset="0"/>
              </a:rPr>
              <a:t>, to alleviate this cash crunch. Record the entry that </a:t>
            </a:r>
            <a:r>
              <a:rPr lang="en-US" sz="2100" dirty="0" smtClean="0">
                <a:latin typeface="Liberation Sans" panose="020B0604020202020204" pitchFamily="34" charset="0"/>
              </a:rPr>
              <a:t>Mehl </a:t>
            </a:r>
            <a:r>
              <a:rPr lang="en-US" sz="2100" dirty="0">
                <a:latin typeface="Liberation Sans" panose="020B0604020202020204" pitchFamily="34" charset="0"/>
              </a:rPr>
              <a:t>would make when it </a:t>
            </a:r>
            <a:r>
              <a:rPr lang="en-US" sz="2100" dirty="0" smtClean="0">
                <a:latin typeface="Liberation Sans" panose="020B0604020202020204" pitchFamily="34" charset="0"/>
              </a:rPr>
              <a:t>raises the </a:t>
            </a:r>
            <a:r>
              <a:rPr lang="en-US" sz="2100" dirty="0">
                <a:latin typeface="Liberation Sans" panose="020B0604020202020204" pitchFamily="34" charset="0"/>
              </a:rPr>
              <a:t>needed cash. (Assume a 1% service charge.)</a:t>
            </a:r>
            <a:endParaRPr lang="en-US" altLang="en-US" sz="2100" dirty="0">
              <a:latin typeface="Liberation Sans" panose="020B0604020202020204" pitchFamily="34" charset="0"/>
            </a:endParaRPr>
          </a:p>
        </p:txBody>
      </p:sp>
      <p:sp>
        <p:nvSpPr>
          <p:cNvPr id="39952" name="Rectangle 21"/>
          <p:cNvSpPr>
            <a:spLocks noChangeArrowheads="1"/>
          </p:cNvSpPr>
          <p:nvPr/>
        </p:nvSpPr>
        <p:spPr bwMode="auto">
          <a:xfrm>
            <a:off x="533400" y="4089776"/>
            <a:ext cx="19050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971550" indent="-457200">
              <a:tabLst>
                <a:tab pos="2057400" algn="l"/>
              </a:tabLst>
              <a:defRPr sz="2400">
                <a:solidFill>
                  <a:schemeClr val="tx1"/>
                </a:solidFill>
                <a:latin typeface="Comic Sans MS" pitchFamily="66" charset="0"/>
              </a:defRPr>
            </a:lvl2pPr>
            <a:lvl3pPr marL="1543050" indent="-457200">
              <a:tabLst>
                <a:tab pos="2057400" algn="l"/>
              </a:tabLst>
              <a:defRPr sz="2400">
                <a:solidFill>
                  <a:schemeClr val="tx1"/>
                </a:solidFill>
                <a:latin typeface="Comic Sans MS" pitchFamily="66" charset="0"/>
              </a:defRPr>
            </a:lvl3pPr>
            <a:lvl4pPr marL="2114550" indent="-457200">
              <a:tabLst>
                <a:tab pos="2057400" algn="l"/>
              </a:tabLst>
              <a:defRPr sz="2400">
                <a:solidFill>
                  <a:schemeClr val="tx1"/>
                </a:solidFill>
                <a:latin typeface="Comic Sans MS" pitchFamily="66" charset="0"/>
              </a:defRPr>
            </a:lvl4pPr>
            <a:lvl5pPr marL="2686050" indent="-457200">
              <a:tabLst>
                <a:tab pos="2057400" algn="l"/>
              </a:tabLst>
              <a:defRPr sz="2400">
                <a:solidFill>
                  <a:schemeClr val="tx1"/>
                </a:solidFill>
                <a:latin typeface="Comic Sans MS" pitchFamily="66" charset="0"/>
              </a:defRPr>
            </a:lvl5pPr>
            <a:lvl6pPr marL="3143250" indent="-4572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3600450" indent="-4572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4057650" indent="-4572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4514850" indent="-4572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spcBef>
                <a:spcPct val="50000"/>
              </a:spcBef>
            </a:pPr>
            <a:r>
              <a:rPr lang="en-US" altLang="en-US" sz="2100" b="1" dirty="0" smtClean="0">
                <a:solidFill>
                  <a:srgbClr val="CC0000"/>
                </a:solidFill>
                <a:latin typeface="Liberation Sans" panose="020B0604020202020204" pitchFamily="34" charset="0"/>
              </a:rPr>
              <a:t>Solution</a:t>
            </a:r>
            <a:endParaRPr lang="en-US" altLang="en-US" sz="2100" b="1" dirty="0">
              <a:solidFill>
                <a:srgbClr val="CC0000"/>
              </a:solidFill>
              <a:latin typeface="Liberation Sans" panose="020B0604020202020204" pitchFamily="34" charset="0"/>
            </a:endParaRPr>
          </a:p>
        </p:txBody>
      </p:sp>
      <p:sp>
        <p:nvSpPr>
          <p:cNvPr id="972822" name="Text Box 22"/>
          <p:cNvSpPr txBox="1">
            <a:spLocks noChangeArrowheads="1"/>
          </p:cNvSpPr>
          <p:nvPr/>
        </p:nvSpPr>
        <p:spPr bwMode="auto">
          <a:xfrm>
            <a:off x="1219200" y="4562851"/>
            <a:ext cx="6934200" cy="415498"/>
          </a:xfrm>
          <a:prstGeom prst="rect">
            <a:avLst/>
          </a:prstGeom>
          <a:noFill/>
          <a:ln w="28575">
            <a:no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tabLst>
                <a:tab pos="5486400" algn="r"/>
              </a:tabLst>
            </a:pPr>
            <a:r>
              <a:rPr lang="en-US" altLang="en-US" sz="2100" dirty="0" smtClean="0">
                <a:latin typeface="Liberation Sans" panose="020B0604020202020204" pitchFamily="34" charset="0"/>
              </a:rPr>
              <a:t>Cash</a:t>
            </a:r>
            <a:r>
              <a:rPr lang="en-US" altLang="en-US" sz="2100" dirty="0">
                <a:latin typeface="Liberation Sans" panose="020B0604020202020204" pitchFamily="34" charset="0"/>
                <a:cs typeface="Arial" charset="0"/>
              </a:rPr>
              <a:t>	</a:t>
            </a:r>
            <a:r>
              <a:rPr lang="en-US" altLang="en-US" sz="2100" dirty="0" smtClean="0">
                <a:latin typeface="Liberation Sans" panose="020B0604020202020204" pitchFamily="34" charset="0"/>
                <a:cs typeface="Arial" charset="0"/>
              </a:rPr>
              <a:t>123,750</a:t>
            </a:r>
            <a:endParaRPr lang="en-US" altLang="en-US" sz="2100" dirty="0">
              <a:solidFill>
                <a:srgbClr val="CC0000"/>
              </a:solidFill>
              <a:latin typeface="Liberation Sans" panose="020B0604020202020204" pitchFamily="34" charset="0"/>
              <a:cs typeface="Arial" charset="0"/>
            </a:endParaRPr>
          </a:p>
        </p:txBody>
      </p:sp>
      <p:sp>
        <p:nvSpPr>
          <p:cNvPr id="972823" name="Text Box 23"/>
          <p:cNvSpPr txBox="1">
            <a:spLocks noChangeArrowheads="1"/>
          </p:cNvSpPr>
          <p:nvPr/>
        </p:nvSpPr>
        <p:spPr bwMode="auto">
          <a:xfrm>
            <a:off x="1219200" y="4983326"/>
            <a:ext cx="6934200" cy="415498"/>
          </a:xfrm>
          <a:prstGeom prst="rect">
            <a:avLst/>
          </a:prstGeom>
          <a:noFill/>
          <a:ln w="28575">
            <a:no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1028700" indent="-457200">
              <a:tabLst>
                <a:tab pos="4864100" algn="r"/>
                <a:tab pos="6350000" algn="r"/>
              </a:tabLst>
              <a:defRPr sz="2400">
                <a:solidFill>
                  <a:schemeClr val="tx1"/>
                </a:solidFill>
                <a:latin typeface="Comic Sans MS" pitchFamily="66" charset="0"/>
              </a:defRPr>
            </a:lvl2pPr>
            <a:lvl3pPr marL="1600200" indent="-457200">
              <a:tabLst>
                <a:tab pos="4864100" algn="r"/>
                <a:tab pos="6350000" algn="r"/>
              </a:tabLst>
              <a:defRPr sz="2400">
                <a:solidFill>
                  <a:schemeClr val="tx1"/>
                </a:solidFill>
                <a:latin typeface="Comic Sans MS" pitchFamily="66" charset="0"/>
              </a:defRPr>
            </a:lvl3pPr>
            <a:lvl4pPr marL="2171700" indent="-457200">
              <a:tabLst>
                <a:tab pos="4864100" algn="r"/>
                <a:tab pos="6350000" algn="r"/>
              </a:tabLst>
              <a:defRPr sz="2400">
                <a:solidFill>
                  <a:schemeClr val="tx1"/>
                </a:solidFill>
                <a:latin typeface="Comic Sans MS" pitchFamily="66" charset="0"/>
              </a:defRPr>
            </a:lvl4pPr>
            <a:lvl5pPr marL="2743200" indent="-457200">
              <a:tabLst>
                <a:tab pos="4864100" algn="r"/>
                <a:tab pos="6350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marL="0" indent="0" algn="l">
              <a:tabLst>
                <a:tab pos="5486400" algn="r"/>
                <a:tab pos="6454775" algn="r"/>
              </a:tabLst>
            </a:pPr>
            <a:r>
              <a:rPr lang="en-US" altLang="en-US" sz="2100" dirty="0" smtClean="0">
                <a:latin typeface="Liberation Sans" panose="020B0604020202020204" pitchFamily="34" charset="0"/>
              </a:rPr>
              <a:t>Service Charge Expense</a:t>
            </a:r>
            <a:r>
              <a:rPr lang="en-US" altLang="en-US" sz="2100" dirty="0">
                <a:latin typeface="Liberation Sans" panose="020B0604020202020204" pitchFamily="34" charset="0"/>
                <a:cs typeface="Arial" charset="0"/>
              </a:rPr>
              <a:t>	</a:t>
            </a:r>
            <a:r>
              <a:rPr lang="en-US" altLang="en-US" sz="2100" dirty="0" smtClean="0">
                <a:latin typeface="Liberation Sans" panose="020B0604020202020204" pitchFamily="34" charset="0"/>
                <a:cs typeface="Arial" charset="0"/>
              </a:rPr>
              <a:t>1,250</a:t>
            </a:r>
            <a:endParaRPr lang="en-US" altLang="en-US" sz="2100" dirty="0">
              <a:latin typeface="Liberation Sans" panose="020B0604020202020204" pitchFamily="34" charset="0"/>
              <a:cs typeface="Arial" charset="0"/>
            </a:endParaRPr>
          </a:p>
        </p:txBody>
      </p:sp>
      <p:sp>
        <p:nvSpPr>
          <p:cNvPr id="972824" name="Rectangle 24"/>
          <p:cNvSpPr>
            <a:spLocks noChangeArrowheads="1"/>
          </p:cNvSpPr>
          <p:nvPr/>
        </p:nvSpPr>
        <p:spPr bwMode="auto">
          <a:xfrm>
            <a:off x="1219200" y="5854510"/>
            <a:ext cx="3979863"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a:solidFill>
                  <a:srgbClr val="CC0000"/>
                </a:solidFill>
                <a:latin typeface="Liberation Sans" panose="020B0604020202020204" pitchFamily="34" charset="0"/>
              </a:rPr>
              <a:t>*</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(1% </a:t>
            </a:r>
            <a:r>
              <a:rPr lang="en-US" altLang="en-US" sz="2100" dirty="0">
                <a:latin typeface="Liberation Sans" panose="020B0604020202020204" pitchFamily="34" charset="0"/>
              </a:rPr>
              <a:t>x </a:t>
            </a:r>
            <a:r>
              <a:rPr lang="en-US" altLang="en-US" sz="2100" dirty="0" smtClean="0">
                <a:latin typeface="Liberation Sans" panose="020B0604020202020204" pitchFamily="34" charset="0"/>
              </a:rPr>
              <a:t>€125,000)</a:t>
            </a:r>
            <a:endParaRPr lang="en-US" altLang="en-US" sz="2100" dirty="0">
              <a:latin typeface="Liberation Sans" panose="020B0604020202020204" pitchFamily="34" charset="0"/>
            </a:endParaRPr>
          </a:p>
        </p:txBody>
      </p:sp>
      <p:sp>
        <p:nvSpPr>
          <p:cNvPr id="23" name="Rectangle 22"/>
          <p:cNvSpPr/>
          <p:nvPr/>
        </p:nvSpPr>
        <p:spPr bwMode="auto">
          <a:xfrm>
            <a:off x="8763000" y="231560"/>
            <a:ext cx="228600" cy="102858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 name="Text Box 23"/>
          <p:cNvSpPr txBox="1">
            <a:spLocks noChangeArrowheads="1"/>
          </p:cNvSpPr>
          <p:nvPr/>
        </p:nvSpPr>
        <p:spPr bwMode="auto">
          <a:xfrm>
            <a:off x="1219200" y="5399582"/>
            <a:ext cx="7391400" cy="415498"/>
          </a:xfrm>
          <a:prstGeom prst="rect">
            <a:avLst/>
          </a:prstGeom>
          <a:noFill/>
          <a:ln w="28575">
            <a:no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4864100" algn="r"/>
                <a:tab pos="6350000" algn="r"/>
              </a:tabLst>
              <a:defRPr sz="2400">
                <a:solidFill>
                  <a:schemeClr val="tx1"/>
                </a:solidFill>
                <a:latin typeface="Comic Sans MS" pitchFamily="66" charset="0"/>
              </a:defRPr>
            </a:lvl1pPr>
            <a:lvl2pPr marL="1028700" indent="-457200">
              <a:tabLst>
                <a:tab pos="4864100" algn="r"/>
                <a:tab pos="6350000" algn="r"/>
              </a:tabLst>
              <a:defRPr sz="2400">
                <a:solidFill>
                  <a:schemeClr val="tx1"/>
                </a:solidFill>
                <a:latin typeface="Comic Sans MS" pitchFamily="66" charset="0"/>
              </a:defRPr>
            </a:lvl2pPr>
            <a:lvl3pPr marL="1600200" indent="-457200">
              <a:tabLst>
                <a:tab pos="4864100" algn="r"/>
                <a:tab pos="6350000" algn="r"/>
              </a:tabLst>
              <a:defRPr sz="2400">
                <a:solidFill>
                  <a:schemeClr val="tx1"/>
                </a:solidFill>
                <a:latin typeface="Comic Sans MS" pitchFamily="66" charset="0"/>
              </a:defRPr>
            </a:lvl3pPr>
            <a:lvl4pPr marL="2171700" indent="-457200">
              <a:tabLst>
                <a:tab pos="4864100" algn="r"/>
                <a:tab pos="6350000" algn="r"/>
              </a:tabLst>
              <a:defRPr sz="2400">
                <a:solidFill>
                  <a:schemeClr val="tx1"/>
                </a:solidFill>
                <a:latin typeface="Comic Sans MS" pitchFamily="66" charset="0"/>
              </a:defRPr>
            </a:lvl4pPr>
            <a:lvl5pPr marL="2743200" indent="-457200">
              <a:tabLst>
                <a:tab pos="4864100" algn="r"/>
                <a:tab pos="6350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tabLst>
                <a:tab pos="4864100" algn="r"/>
                <a:tab pos="6864350" algn="r"/>
              </a:tabLst>
            </a:pPr>
            <a:r>
              <a:rPr lang="en-US" altLang="en-US" sz="2100" dirty="0">
                <a:latin typeface="Liberation Sans" panose="020B0604020202020204" pitchFamily="34" charset="0"/>
                <a:cs typeface="Arial" charset="0"/>
              </a:rPr>
              <a:t>	 </a:t>
            </a:r>
            <a:r>
              <a:rPr lang="en-US" altLang="en-US" sz="2100" dirty="0" smtClean="0">
                <a:latin typeface="Liberation Sans" panose="020B0604020202020204" pitchFamily="34" charset="0"/>
              </a:rPr>
              <a:t>Accounts Receivable</a:t>
            </a:r>
            <a:r>
              <a:rPr lang="en-US" altLang="en-US" sz="2100" dirty="0">
                <a:latin typeface="Liberation Sans" panose="020B0604020202020204" pitchFamily="34" charset="0"/>
                <a:cs typeface="Arial" charset="0"/>
              </a:rPr>
              <a:t>		</a:t>
            </a:r>
            <a:r>
              <a:rPr lang="en-US" altLang="en-US" sz="2100" dirty="0" smtClean="0">
                <a:latin typeface="Liberation Sans" panose="020B0604020202020204" pitchFamily="34" charset="0"/>
                <a:cs typeface="Arial" charset="0"/>
              </a:rPr>
              <a:t>125,000</a:t>
            </a:r>
            <a:endParaRPr lang="en-US" altLang="en-US" sz="2100" dirty="0">
              <a:latin typeface="Liberation Sans" panose="020B0604020202020204" pitchFamily="34" charset="0"/>
              <a:cs typeface="Arial" charset="0"/>
            </a:endParaRPr>
          </a:p>
        </p:txBody>
      </p:sp>
      <p:sp>
        <p:nvSpPr>
          <p:cNvPr id="14" name="Rectangle 24"/>
          <p:cNvSpPr>
            <a:spLocks noChangeArrowheads="1"/>
          </p:cNvSpPr>
          <p:nvPr/>
        </p:nvSpPr>
        <p:spPr bwMode="auto">
          <a:xfrm>
            <a:off x="6775065" y="5165680"/>
            <a:ext cx="303575"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smtClean="0">
                <a:solidFill>
                  <a:srgbClr val="CC0000"/>
                </a:solidFill>
                <a:latin typeface="Liberation Sans" panose="020B0604020202020204" pitchFamily="34" charset="0"/>
              </a:rPr>
              <a:t>*</a:t>
            </a:r>
            <a:endParaRPr lang="en-US" altLang="en-US" sz="2100" dirty="0">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7" name="TextBox 1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27820819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822"/>
                                        </p:tgtEl>
                                        <p:attrNameLst>
                                          <p:attrName>style.visibility</p:attrName>
                                        </p:attrNameLst>
                                      </p:cBhvr>
                                      <p:to>
                                        <p:strVal val="visible"/>
                                      </p:to>
                                    </p:set>
                                    <p:animEffect transition="in" filter="wipe(left)">
                                      <p:cBhvr>
                                        <p:cTn id="7" dur="500"/>
                                        <p:tgtEl>
                                          <p:spTgt spid="972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2823"/>
                                        </p:tgtEl>
                                        <p:attrNameLst>
                                          <p:attrName>style.visibility</p:attrName>
                                        </p:attrNameLst>
                                      </p:cBhvr>
                                      <p:to>
                                        <p:strVal val="visible"/>
                                      </p:to>
                                    </p:set>
                                    <p:animEffect transition="in" filter="wipe(left)">
                                      <p:cBhvr>
                                        <p:cTn id="12" dur="500"/>
                                        <p:tgtEl>
                                          <p:spTgt spid="97282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72824"/>
                                        </p:tgtEl>
                                        <p:attrNameLst>
                                          <p:attrName>style.visibility</p:attrName>
                                        </p:attrNameLst>
                                      </p:cBhvr>
                                      <p:to>
                                        <p:strVal val="visible"/>
                                      </p:to>
                                    </p:set>
                                    <p:animEffect transition="in" filter="wipe(left)">
                                      <p:cBhvr>
                                        <p:cTn id="20" dur="500"/>
                                        <p:tgtEl>
                                          <p:spTgt spid="9728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2" grpId="0" autoUpdateAnimBg="0"/>
      <p:bldP spid="972823" grpId="0" autoUpdateAnimBg="0"/>
      <p:bldP spid="972824" grpId="0"/>
      <p:bldP spid="13" grpId="0" autoUpdateAnimBg="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685800" y="1329980"/>
            <a:ext cx="8001000" cy="4612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SzPct val="80000"/>
            </a:pPr>
            <a:r>
              <a:rPr lang="en-US" altLang="en-US" sz="2300" dirty="0">
                <a:latin typeface="Liberation Sans" panose="020B0604020202020204" pitchFamily="34" charset="0"/>
              </a:rPr>
              <a:t>Companies may grant credit in exchange </a:t>
            </a:r>
            <a:endParaRPr lang="en-US" altLang="en-US" sz="2300" dirty="0" smtClean="0">
              <a:latin typeface="Liberation Sans" panose="020B0604020202020204" pitchFamily="34" charset="0"/>
            </a:endParaRPr>
          </a:p>
          <a:p>
            <a:pPr algn="l">
              <a:lnSpc>
                <a:spcPct val="125000"/>
              </a:lnSpc>
              <a:spcBef>
                <a:spcPts val="0"/>
              </a:spcBef>
              <a:buSzPct val="80000"/>
            </a:pPr>
            <a:r>
              <a:rPr lang="en-US" altLang="en-US" sz="2300" dirty="0" smtClean="0">
                <a:latin typeface="Liberation Sans" panose="020B0604020202020204" pitchFamily="34" charset="0"/>
              </a:rPr>
              <a:t>for </a:t>
            </a:r>
            <a:r>
              <a:rPr lang="en-US" altLang="en-US" sz="2300" dirty="0">
                <a:latin typeface="Liberation Sans" panose="020B0604020202020204" pitchFamily="34" charset="0"/>
              </a:rPr>
              <a:t>a promissory note.  A </a:t>
            </a:r>
            <a:r>
              <a:rPr lang="en-US" altLang="en-US" sz="2300" b="1" dirty="0">
                <a:solidFill>
                  <a:schemeClr val="tx2">
                    <a:lumMod val="50000"/>
                  </a:schemeClr>
                </a:solidFill>
                <a:latin typeface="Liberation Sans" panose="020B0604020202020204" pitchFamily="34" charset="0"/>
              </a:rPr>
              <a:t>promissory note </a:t>
            </a:r>
            <a:endParaRPr lang="en-US" altLang="en-US" sz="2300" b="1" dirty="0" smtClean="0">
              <a:solidFill>
                <a:schemeClr val="tx2">
                  <a:lumMod val="50000"/>
                </a:schemeClr>
              </a:solidFill>
              <a:latin typeface="Liberation Sans" panose="020B0604020202020204" pitchFamily="34" charset="0"/>
            </a:endParaRPr>
          </a:p>
          <a:p>
            <a:pPr algn="l">
              <a:lnSpc>
                <a:spcPct val="125000"/>
              </a:lnSpc>
              <a:spcBef>
                <a:spcPts val="0"/>
              </a:spcBef>
              <a:buSzPct val="80000"/>
            </a:pPr>
            <a:r>
              <a:rPr lang="en-US" altLang="en-US" sz="2300" dirty="0" smtClean="0">
                <a:latin typeface="Liberation Sans" panose="020B0604020202020204" pitchFamily="34" charset="0"/>
              </a:rPr>
              <a:t>is </a:t>
            </a:r>
            <a:r>
              <a:rPr lang="en-US" altLang="en-US" sz="2300" dirty="0">
                <a:latin typeface="Liberation Sans" panose="020B0604020202020204" pitchFamily="34" charset="0"/>
              </a:rPr>
              <a:t>a written promise to pay a specified amount of money on demand or at a definite time. </a:t>
            </a:r>
          </a:p>
          <a:p>
            <a:pPr algn="l">
              <a:lnSpc>
                <a:spcPct val="125000"/>
              </a:lnSpc>
              <a:spcBef>
                <a:spcPts val="1200"/>
              </a:spcBef>
              <a:buSzPct val="80000"/>
            </a:pPr>
            <a:r>
              <a:rPr lang="en-US" altLang="en-US" sz="2300" dirty="0">
                <a:latin typeface="Liberation Sans" panose="020B0604020202020204" pitchFamily="34" charset="0"/>
              </a:rPr>
              <a:t>Promissory notes may be used </a:t>
            </a:r>
          </a:p>
          <a:p>
            <a:pPr lvl="1" algn="l">
              <a:lnSpc>
                <a:spcPct val="125000"/>
              </a:lnSpc>
              <a:spcBef>
                <a:spcPts val="1200"/>
              </a:spcBef>
              <a:buFontTx/>
              <a:buAutoNum type="arabicPeriod"/>
            </a:pPr>
            <a:r>
              <a:rPr lang="en-US" altLang="en-US" sz="2200" dirty="0">
                <a:latin typeface="Liberation Sans" panose="020B0604020202020204" pitchFamily="34" charset="0"/>
              </a:rPr>
              <a:t>when individuals and companies lend or borrow money, </a:t>
            </a:r>
          </a:p>
          <a:p>
            <a:pPr lvl="1" algn="l">
              <a:lnSpc>
                <a:spcPct val="125000"/>
              </a:lnSpc>
              <a:spcBef>
                <a:spcPts val="1200"/>
              </a:spcBef>
              <a:buFontTx/>
              <a:buAutoNum type="arabicPeriod"/>
            </a:pPr>
            <a:r>
              <a:rPr lang="en-US" altLang="en-US" sz="2200" dirty="0">
                <a:latin typeface="Liberation Sans" panose="020B0604020202020204" pitchFamily="34" charset="0"/>
              </a:rPr>
              <a:t>when amount of transaction and credit period exceed normal limits, or </a:t>
            </a:r>
          </a:p>
          <a:p>
            <a:pPr lvl="1" algn="l">
              <a:lnSpc>
                <a:spcPct val="125000"/>
              </a:lnSpc>
              <a:spcBef>
                <a:spcPts val="1200"/>
              </a:spcBef>
              <a:buFontTx/>
              <a:buAutoNum type="arabicPeriod"/>
            </a:pPr>
            <a:r>
              <a:rPr lang="en-US" altLang="en-US" sz="2200" dirty="0">
                <a:latin typeface="Liberation Sans" panose="020B0604020202020204" pitchFamily="34" charset="0"/>
              </a:rPr>
              <a:t>in settlement of accounts receivable.</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cxnSp>
        <p:nvCxnSpPr>
          <p:cNvPr id="12" name="Straight Connector 11"/>
          <p:cNvCxnSpPr/>
          <p:nvPr/>
        </p:nvCxnSpPr>
        <p:spPr bwMode="auto">
          <a:xfrm>
            <a:off x="6740856" y="976952"/>
            <a:ext cx="0" cy="124649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Notes Receivable</a:t>
            </a:r>
            <a:endParaRPr lang="en-US" altLang="en-US" i="0" dirty="0">
              <a:solidFill>
                <a:schemeClr val="accent3"/>
              </a:solidFill>
            </a:endParaRPr>
          </a:p>
        </p:txBody>
      </p:sp>
      <p:sp>
        <p:nvSpPr>
          <p:cNvPr id="14" name="TextBox 13"/>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5" name="Rectangle 14"/>
          <p:cNvSpPr/>
          <p:nvPr/>
        </p:nvSpPr>
        <p:spPr>
          <a:xfrm>
            <a:off x="6817056" y="1028581"/>
            <a:ext cx="21336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5</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Compute </a:t>
            </a:r>
            <a:r>
              <a:rPr lang="en-US" sz="1400" b="1" dirty="0">
                <a:latin typeface="Liberation Sans" panose="020B0604020202020204" pitchFamily="34" charset="0"/>
              </a:rPr>
              <a:t>the </a:t>
            </a:r>
            <a:r>
              <a:rPr lang="en-US" sz="1400" b="1" dirty="0" smtClean="0">
                <a:latin typeface="Liberation Sans" panose="020B0604020202020204" pitchFamily="34" charset="0"/>
              </a:rPr>
              <a:t>maturity date </a:t>
            </a:r>
            <a:r>
              <a:rPr lang="en-US" sz="1400" b="1" dirty="0">
                <a:latin typeface="Liberation Sans" panose="020B0604020202020204" pitchFamily="34" charset="0"/>
              </a:rPr>
              <a:t>of and </a:t>
            </a:r>
            <a:r>
              <a:rPr lang="en-US" sz="1400" b="1" dirty="0" smtClean="0">
                <a:latin typeface="Liberation Sans" panose="020B0604020202020204" pitchFamily="34" charset="0"/>
              </a:rPr>
              <a:t>interest on </a:t>
            </a:r>
            <a:r>
              <a:rPr lang="en-US" sz="1400" b="1" dirty="0">
                <a:latin typeface="Liberation Sans" panose="020B0604020202020204" pitchFamily="34" charset="0"/>
              </a:rPr>
              <a:t>notes receivable.</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315200" y="2258704"/>
            <a:ext cx="304800" cy="457200"/>
          </a:xfrm>
          <a:prstGeom prst="rect">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7171" name="Rectangle 3"/>
          <p:cNvSpPr>
            <a:spLocks noChangeArrowheads="1"/>
          </p:cNvSpPr>
          <p:nvPr/>
        </p:nvSpPr>
        <p:spPr bwMode="auto">
          <a:xfrm>
            <a:off x="4419600" y="2258704"/>
            <a:ext cx="304800" cy="457200"/>
          </a:xfrm>
          <a:prstGeom prst="rect">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7172" name="Rectangle 4"/>
          <p:cNvSpPr>
            <a:spLocks noChangeArrowheads="1"/>
          </p:cNvSpPr>
          <p:nvPr/>
        </p:nvSpPr>
        <p:spPr bwMode="auto">
          <a:xfrm>
            <a:off x="1524000" y="2258704"/>
            <a:ext cx="304800" cy="457200"/>
          </a:xfrm>
          <a:prstGeom prst="rect">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7173" name="Rectangle 5"/>
          <p:cNvSpPr>
            <a:spLocks noChangeArrowheads="1"/>
          </p:cNvSpPr>
          <p:nvPr/>
        </p:nvSpPr>
        <p:spPr bwMode="auto">
          <a:xfrm>
            <a:off x="533400" y="1344304"/>
            <a:ext cx="8153400" cy="962025"/>
          </a:xfrm>
          <a:prstGeom prst="rect">
            <a:avLst/>
          </a:prstGeom>
          <a:solidFill>
            <a:schemeClr val="bg1"/>
          </a:solidFill>
          <a:ln w="57150" cmpd="thickThin"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0" rIns="90488" bIns="44450" anchor="ctr" anchorCtr="0"/>
          <a:lstStyle/>
          <a:p>
            <a:pPr>
              <a:spcBef>
                <a:spcPct val="20000"/>
              </a:spcBef>
            </a:pPr>
            <a:r>
              <a:rPr lang="en-US" altLang="en-US" sz="2300" dirty="0">
                <a:latin typeface="Liberation Sans" panose="020B0604020202020204" pitchFamily="34" charset="0"/>
              </a:rPr>
              <a:t>Amounts due from individuals and companies that are expected to be collected in cash.</a:t>
            </a:r>
          </a:p>
        </p:txBody>
      </p:sp>
      <p:sp>
        <p:nvSpPr>
          <p:cNvPr id="7177" name="Rectangle 15"/>
          <p:cNvSpPr>
            <a:spLocks noChangeArrowheads="1"/>
          </p:cNvSpPr>
          <p:nvPr/>
        </p:nvSpPr>
        <p:spPr bwMode="auto">
          <a:xfrm>
            <a:off x="416256" y="5394359"/>
            <a:ext cx="2971800" cy="461665"/>
          </a:xfrm>
          <a:prstGeom prst="rect">
            <a:avLst/>
          </a:prstGeom>
        </p:spPr>
        <p:txBody>
          <a:bodyPr wrap="square">
            <a:spAutoFit/>
          </a:bodyPr>
          <a:lstStyle/>
          <a:p>
            <a:pPr algn="l"/>
            <a:r>
              <a:rPr lang="en-US" sz="1200" b="1" dirty="0" smtClean="0">
                <a:latin typeface="Liberation Sans" panose="020B0604020202020204" pitchFamily="34" charset="0"/>
              </a:rPr>
              <a:t>Illustration 8-1</a:t>
            </a:r>
            <a:endParaRPr lang="en-US" sz="1200" b="1" dirty="0">
              <a:latin typeface="Liberation Sans" panose="020B0604020202020204" pitchFamily="34" charset="0"/>
            </a:endParaRPr>
          </a:p>
          <a:p>
            <a:pPr algn="l"/>
            <a:r>
              <a:rPr lang="en-US" sz="1200" dirty="0">
                <a:latin typeface="Liberation Sans" panose="020B0604020202020204" pitchFamily="34" charset="0"/>
              </a:rPr>
              <a:t>Receivables as a percentage </a:t>
            </a:r>
            <a:r>
              <a:rPr lang="en-US" sz="1200" dirty="0" smtClean="0">
                <a:latin typeface="Liberation Sans" panose="020B0604020202020204" pitchFamily="34" charset="0"/>
              </a:rPr>
              <a:t>of assets</a:t>
            </a:r>
            <a:endParaRPr lang="en-US" altLang="en-US" sz="1200" dirty="0">
              <a:latin typeface="Liberation Sans" panose="020B0604020202020204" pitchFamily="34" charset="0"/>
            </a:endParaRPr>
          </a:p>
        </p:txBody>
      </p:sp>
      <p:sp>
        <p:nvSpPr>
          <p:cNvPr id="12"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TYPES OF RECEIVABLES</a:t>
            </a:r>
            <a:endParaRPr lang="en-US" altLang="en-US" sz="3200" b="1" i="0" dirty="0">
              <a:solidFill>
                <a:schemeClr val="tx2">
                  <a:lumMod val="50000"/>
                </a:schemeClr>
              </a:solidFill>
              <a:effectLst/>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2764808"/>
            <a:ext cx="8153400" cy="2536443"/>
          </a:xfrm>
          <a:prstGeom prst="rect">
            <a:avLst/>
          </a:prstGeom>
          <a:solidFill>
            <a:schemeClr val="bg1"/>
          </a:solidFill>
          <a:ln w="57150" cmpd="thickThin" algn="ctr">
            <a:solidFill>
              <a:schemeClr val="hlink"/>
            </a:solidFill>
            <a:miter lim="800000"/>
            <a:headEnd type="none" w="sm" len="sm"/>
            <a:tailEnd type="none" w="sm" len="sm"/>
          </a:ln>
          <a:effectLst/>
          <a:extLst/>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4"/>
          <p:cNvSpPr txBox="1">
            <a:spLocks noChangeArrowheads="1"/>
          </p:cNvSpPr>
          <p:nvPr/>
        </p:nvSpPr>
        <p:spPr bwMode="auto">
          <a:xfrm>
            <a:off x="609600" y="1219200"/>
            <a:ext cx="7620000" cy="93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10000"/>
              </a:spcBef>
              <a:buSzPct val="80000"/>
            </a:pPr>
            <a:r>
              <a:rPr lang="en-US" altLang="en-US" sz="2300" dirty="0">
                <a:latin typeface="Liberation Sans" panose="020B0604020202020204" pitchFamily="34" charset="0"/>
              </a:rPr>
              <a:t>To the </a:t>
            </a:r>
            <a:r>
              <a:rPr lang="en-US" altLang="en-US" sz="2300" b="1" dirty="0">
                <a:solidFill>
                  <a:schemeClr val="tx2">
                    <a:lumMod val="50000"/>
                  </a:schemeClr>
                </a:solidFill>
                <a:latin typeface="Liberation Sans" panose="020B0604020202020204" pitchFamily="34" charset="0"/>
              </a:rPr>
              <a:t>payee</a:t>
            </a:r>
            <a:r>
              <a:rPr lang="en-US" altLang="en-US" sz="2300" dirty="0">
                <a:latin typeface="Liberation Sans" panose="020B0604020202020204" pitchFamily="34" charset="0"/>
              </a:rPr>
              <a:t>, the promissory note is a </a:t>
            </a:r>
            <a:r>
              <a:rPr lang="en-US" altLang="en-US" sz="2300" b="1" dirty="0">
                <a:latin typeface="Liberation Sans" panose="020B0604020202020204" pitchFamily="34" charset="0"/>
              </a:rPr>
              <a:t>note receivable</a:t>
            </a:r>
            <a:r>
              <a:rPr lang="en-US" altLang="en-US" sz="2300" dirty="0">
                <a:latin typeface="Liberation Sans" panose="020B0604020202020204" pitchFamily="34" charset="0"/>
              </a:rPr>
              <a:t>.</a:t>
            </a:r>
          </a:p>
          <a:p>
            <a:pPr algn="l">
              <a:lnSpc>
                <a:spcPct val="120000"/>
              </a:lnSpc>
              <a:spcBef>
                <a:spcPct val="10000"/>
              </a:spcBef>
              <a:buSzPct val="80000"/>
            </a:pPr>
            <a:r>
              <a:rPr lang="en-US" altLang="en-US" sz="2300" dirty="0">
                <a:latin typeface="Liberation Sans" panose="020B0604020202020204" pitchFamily="34" charset="0"/>
              </a:rPr>
              <a:t>To the </a:t>
            </a:r>
            <a:r>
              <a:rPr lang="en-US" altLang="en-US" sz="2300" b="1" dirty="0">
                <a:solidFill>
                  <a:schemeClr val="tx2">
                    <a:lumMod val="50000"/>
                  </a:schemeClr>
                </a:solidFill>
                <a:latin typeface="Liberation Sans" panose="020B0604020202020204" pitchFamily="34" charset="0"/>
              </a:rPr>
              <a:t>maker</a:t>
            </a:r>
            <a:r>
              <a:rPr lang="en-US" altLang="en-US" sz="2300" dirty="0">
                <a:latin typeface="Liberation Sans" panose="020B0604020202020204" pitchFamily="34" charset="0"/>
              </a:rPr>
              <a:t>, the promissory note is a </a:t>
            </a:r>
            <a:r>
              <a:rPr lang="en-US" altLang="en-US" sz="2300" b="1" dirty="0">
                <a:latin typeface="Liberation Sans" panose="020B0604020202020204" pitchFamily="34" charset="0"/>
              </a:rPr>
              <a:t>note payable</a:t>
            </a:r>
            <a:r>
              <a:rPr lang="en-US" altLang="en-US" sz="2300" dirty="0">
                <a:latin typeface="Liberation Sans" panose="020B0604020202020204" pitchFamily="34" charset="0"/>
              </a:rPr>
              <a:t>.</a:t>
            </a:r>
          </a:p>
        </p:txBody>
      </p:sp>
      <p:sp>
        <p:nvSpPr>
          <p:cNvPr id="41990" name="Text Box 12"/>
          <p:cNvSpPr txBox="1">
            <a:spLocks noChangeArrowheads="1"/>
          </p:cNvSpPr>
          <p:nvPr/>
        </p:nvSpPr>
        <p:spPr bwMode="auto">
          <a:xfrm>
            <a:off x="680112" y="6185848"/>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defRPr sz="12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dirty="0" smtClean="0"/>
              <a:t>Illustration 8-11</a:t>
            </a:r>
            <a:endParaRPr lang="en-US" dirty="0"/>
          </a:p>
          <a:p>
            <a:r>
              <a:rPr lang="en-US" b="0" dirty="0"/>
              <a:t>Promissory note</a:t>
            </a:r>
            <a:endParaRPr lang="en-US" altLang="en-US" b="0" dirty="0"/>
          </a:p>
        </p:txBody>
      </p:sp>
      <p:sp>
        <p:nvSpPr>
          <p:cNvPr id="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Notes Receivable</a:t>
            </a:r>
            <a:endParaRPr lang="en-US" altLang="en-US" sz="3200" b="1" i="0" dirty="0">
              <a:solidFill>
                <a:schemeClr val="tx2">
                  <a:lumMod val="50000"/>
                </a:schemeClr>
              </a:solidFill>
              <a:effectLst/>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7711621" cy="376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5"/>
          <p:cNvSpPr txBox="1">
            <a:spLocks noChangeArrowheads="1"/>
          </p:cNvSpPr>
          <p:nvPr/>
        </p:nvSpPr>
        <p:spPr bwMode="auto">
          <a:xfrm>
            <a:off x="609600" y="1295400"/>
            <a:ext cx="7696200" cy="440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pPr>
            <a:r>
              <a:rPr lang="en-US" sz="2300" b="1" dirty="0">
                <a:solidFill>
                  <a:srgbClr val="000000"/>
                </a:solidFill>
                <a:latin typeface="Liberation Sans" panose="020B0604020202020204" pitchFamily="34" charset="0"/>
              </a:rPr>
              <a:t>M</a:t>
            </a:r>
            <a:r>
              <a:rPr lang="en-US" sz="2300" b="1" dirty="0" smtClean="0">
                <a:solidFill>
                  <a:srgbClr val="000000"/>
                </a:solidFill>
                <a:latin typeface="Liberation Sans" panose="020B0604020202020204" pitchFamily="34" charset="0"/>
              </a:rPr>
              <a:t>aturity </a:t>
            </a:r>
            <a:r>
              <a:rPr lang="en-US" sz="2300" b="1" dirty="0">
                <a:solidFill>
                  <a:srgbClr val="000000"/>
                </a:solidFill>
                <a:latin typeface="Liberation Sans" panose="020B0604020202020204" pitchFamily="34" charset="0"/>
              </a:rPr>
              <a:t>date </a:t>
            </a:r>
            <a:r>
              <a:rPr lang="en-US" sz="2300" dirty="0">
                <a:solidFill>
                  <a:srgbClr val="000000"/>
                </a:solidFill>
                <a:latin typeface="Liberation Sans" panose="020B0604020202020204" pitchFamily="34" charset="0"/>
              </a:rPr>
              <a:t>of a promissory note may be stated in one of three ways: </a:t>
            </a:r>
            <a:endParaRPr lang="en-US" sz="2300" dirty="0" smtClean="0">
              <a:solidFill>
                <a:srgbClr val="000000"/>
              </a:solidFill>
              <a:latin typeface="Liberation Sans" panose="020B0604020202020204" pitchFamily="34" charset="0"/>
            </a:endParaRPr>
          </a:p>
          <a:p>
            <a:pPr marL="688975" indent="-457200" algn="l">
              <a:lnSpc>
                <a:spcPct val="125000"/>
              </a:lnSpc>
              <a:spcBef>
                <a:spcPts val="900"/>
              </a:spcBef>
              <a:buFont typeface="+mj-lt"/>
              <a:buAutoNum type="arabicPeriod"/>
            </a:pPr>
            <a:r>
              <a:rPr lang="en-US" sz="2300" dirty="0" smtClean="0">
                <a:solidFill>
                  <a:srgbClr val="000000"/>
                </a:solidFill>
                <a:latin typeface="Liberation Sans" panose="020B0604020202020204" pitchFamily="34" charset="0"/>
              </a:rPr>
              <a:t>On demand</a:t>
            </a:r>
            <a:r>
              <a:rPr lang="en-US" sz="2300" dirty="0">
                <a:solidFill>
                  <a:srgbClr val="000000"/>
                </a:solidFill>
                <a:latin typeface="Liberation Sans" panose="020B0604020202020204" pitchFamily="34" charset="0"/>
              </a:rPr>
              <a:t>.</a:t>
            </a:r>
            <a:r>
              <a:rPr lang="en-US" sz="2300" dirty="0" smtClean="0">
                <a:solidFill>
                  <a:srgbClr val="000000"/>
                </a:solidFill>
                <a:latin typeface="Liberation Sans" panose="020B0604020202020204" pitchFamily="34" charset="0"/>
              </a:rPr>
              <a:t> </a:t>
            </a:r>
          </a:p>
          <a:p>
            <a:pPr marL="688975" indent="-457200" algn="l">
              <a:lnSpc>
                <a:spcPct val="125000"/>
              </a:lnSpc>
              <a:spcBef>
                <a:spcPts val="900"/>
              </a:spcBef>
              <a:buFont typeface="+mj-lt"/>
              <a:buAutoNum type="arabicPeriod"/>
            </a:pPr>
            <a:r>
              <a:rPr lang="en-US" sz="2300" dirty="0" smtClean="0">
                <a:solidFill>
                  <a:srgbClr val="000000"/>
                </a:solidFill>
                <a:latin typeface="Liberation Sans" panose="020B0604020202020204" pitchFamily="34" charset="0"/>
              </a:rPr>
              <a:t>On </a:t>
            </a:r>
            <a:r>
              <a:rPr lang="en-US" sz="2300" dirty="0">
                <a:solidFill>
                  <a:srgbClr val="000000"/>
                </a:solidFill>
                <a:latin typeface="Liberation Sans" panose="020B0604020202020204" pitchFamily="34" charset="0"/>
              </a:rPr>
              <a:t>a stated </a:t>
            </a:r>
            <a:r>
              <a:rPr lang="en-US" sz="2300" dirty="0" smtClean="0">
                <a:solidFill>
                  <a:srgbClr val="000000"/>
                </a:solidFill>
                <a:latin typeface="Liberation Sans" panose="020B0604020202020204" pitchFamily="34" charset="0"/>
              </a:rPr>
              <a:t>date</a:t>
            </a:r>
            <a:r>
              <a:rPr lang="en-US" sz="2300" dirty="0">
                <a:solidFill>
                  <a:srgbClr val="000000"/>
                </a:solidFill>
                <a:latin typeface="Liberation Sans" panose="020B0604020202020204" pitchFamily="34" charset="0"/>
              </a:rPr>
              <a:t>.</a:t>
            </a:r>
            <a:r>
              <a:rPr lang="en-US" sz="2300" dirty="0" smtClean="0">
                <a:solidFill>
                  <a:srgbClr val="000000"/>
                </a:solidFill>
                <a:latin typeface="Liberation Sans" panose="020B0604020202020204" pitchFamily="34" charset="0"/>
              </a:rPr>
              <a:t> </a:t>
            </a:r>
          </a:p>
          <a:p>
            <a:pPr marL="688975" indent="-457200" algn="l">
              <a:lnSpc>
                <a:spcPct val="125000"/>
              </a:lnSpc>
              <a:spcBef>
                <a:spcPts val="900"/>
              </a:spcBef>
              <a:buFont typeface="+mj-lt"/>
              <a:buAutoNum type="arabicPeriod"/>
            </a:pPr>
            <a:r>
              <a:rPr lang="en-US" sz="2300" dirty="0" smtClean="0">
                <a:solidFill>
                  <a:srgbClr val="000000"/>
                </a:solidFill>
                <a:latin typeface="Liberation Sans" panose="020B0604020202020204" pitchFamily="34" charset="0"/>
              </a:rPr>
              <a:t>At </a:t>
            </a:r>
            <a:r>
              <a:rPr lang="en-US" sz="2300" dirty="0">
                <a:solidFill>
                  <a:srgbClr val="000000"/>
                </a:solidFill>
                <a:latin typeface="Liberation Sans" panose="020B0604020202020204" pitchFamily="34" charset="0"/>
              </a:rPr>
              <a:t>the end of a stated period of time.</a:t>
            </a:r>
            <a:endParaRPr lang="en-US" altLang="en-US" sz="2300" dirty="0">
              <a:solidFill>
                <a:srgbClr val="000000"/>
              </a:solidFill>
              <a:latin typeface="Liberation Sans" panose="020B0604020202020204" pitchFamily="34" charset="0"/>
            </a:endParaRPr>
          </a:p>
          <a:p>
            <a:pPr algn="l">
              <a:lnSpc>
                <a:spcPct val="125000"/>
              </a:lnSpc>
              <a:spcBef>
                <a:spcPts val="1800"/>
              </a:spcBef>
              <a:buSzPct val="80000"/>
            </a:pPr>
            <a:r>
              <a:rPr lang="en-US" altLang="en-US" sz="2300" b="1" dirty="0" smtClean="0">
                <a:solidFill>
                  <a:srgbClr val="000000"/>
                </a:solidFill>
                <a:latin typeface="Liberation Sans" panose="020B0604020202020204" pitchFamily="34" charset="0"/>
              </a:rPr>
              <a:t>Note terms </a:t>
            </a:r>
            <a:r>
              <a:rPr lang="en-US" altLang="en-US" sz="2300" dirty="0" smtClean="0">
                <a:solidFill>
                  <a:srgbClr val="000000"/>
                </a:solidFill>
                <a:latin typeface="Liberation Sans" panose="020B0604020202020204" pitchFamily="34" charset="0"/>
              </a:rPr>
              <a:t>are expressed in: </a:t>
            </a:r>
            <a:endParaRPr lang="en-US" altLang="en-US" sz="2300" dirty="0">
              <a:solidFill>
                <a:srgbClr val="000000"/>
              </a:solidFill>
              <a:latin typeface="Liberation Sans" panose="020B0604020202020204" pitchFamily="34" charset="0"/>
            </a:endParaRPr>
          </a:p>
          <a:p>
            <a:pPr lvl="1" algn="l">
              <a:lnSpc>
                <a:spcPct val="125000"/>
              </a:lnSpc>
              <a:spcBef>
                <a:spcPts val="9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Months</a:t>
            </a:r>
          </a:p>
          <a:p>
            <a:pPr lvl="1" algn="l">
              <a:lnSpc>
                <a:spcPct val="125000"/>
              </a:lnSpc>
              <a:spcBef>
                <a:spcPts val="9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Days </a:t>
            </a:r>
          </a:p>
        </p:txBody>
      </p:sp>
      <p:sp>
        <p:nvSpPr>
          <p:cNvPr id="43017" name="Rectangle 14"/>
          <p:cNvSpPr>
            <a:spLocks noChangeArrowheads="1"/>
          </p:cNvSpPr>
          <p:nvPr/>
        </p:nvSpPr>
        <p:spPr bwMode="auto">
          <a:xfrm>
            <a:off x="685800" y="4495800"/>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3018" name="Rectangle 15"/>
          <p:cNvSpPr>
            <a:spLocks noChangeArrowheads="1"/>
          </p:cNvSpPr>
          <p:nvPr/>
        </p:nvSpPr>
        <p:spPr bwMode="auto">
          <a:xfrm>
            <a:off x="685800" y="5867400"/>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Determining the Maturity Date</a:t>
            </a:r>
            <a:endParaRPr lang="en-US" altLang="en-US" sz="3200" b="1" dirty="0">
              <a:solidFill>
                <a:srgbClr val="CC0000"/>
              </a:solidFill>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73471"/>
            <a:ext cx="762000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7" name="Rectangle 14"/>
          <p:cNvSpPr>
            <a:spLocks noChangeArrowheads="1"/>
          </p:cNvSpPr>
          <p:nvPr/>
        </p:nvSpPr>
        <p:spPr bwMode="auto">
          <a:xfrm>
            <a:off x="685800" y="1170296"/>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3018" name="Rectangle 15"/>
          <p:cNvSpPr>
            <a:spLocks noChangeArrowheads="1"/>
          </p:cNvSpPr>
          <p:nvPr/>
        </p:nvSpPr>
        <p:spPr bwMode="auto">
          <a:xfrm>
            <a:off x="685800" y="2541896"/>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Computing Interest</a:t>
            </a:r>
            <a:endParaRPr lang="en-US" altLang="en-US" sz="3200" b="1" dirty="0">
              <a:solidFill>
                <a:srgbClr val="CC0000"/>
              </a:solidFill>
              <a:latin typeface="Liberation Sans" panose="020B0604020202020204" pitchFamily="34" charset="0"/>
            </a:endParaRPr>
          </a:p>
        </p:txBody>
      </p:sp>
      <p:sp>
        <p:nvSpPr>
          <p:cNvPr id="2" name="Rectangle 1"/>
          <p:cNvSpPr/>
          <p:nvPr/>
        </p:nvSpPr>
        <p:spPr>
          <a:xfrm>
            <a:off x="748352" y="2465696"/>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Liberation Sans" panose="020B0604020202020204" pitchFamily="34" charset="0"/>
              </a:rPr>
              <a:t>Illustration 8-14</a:t>
            </a:r>
            <a:endParaRPr lang="en-US" sz="1200" b="1" dirty="0">
              <a:latin typeface="Liberation Sans" panose="020B0604020202020204" pitchFamily="34" charset="0"/>
            </a:endParaRPr>
          </a:p>
          <a:p>
            <a:pPr algn="l"/>
            <a:r>
              <a:rPr lang="en-US" sz="1200" dirty="0">
                <a:latin typeface="Liberation Sans" panose="020B0604020202020204" pitchFamily="34" charset="0"/>
              </a:rPr>
              <a:t>Formula for computing interest</a:t>
            </a:r>
          </a:p>
        </p:txBody>
      </p:sp>
      <p:sp>
        <p:nvSpPr>
          <p:cNvPr id="12" name="Text Box 5"/>
          <p:cNvSpPr txBox="1">
            <a:spLocks noChangeArrowheads="1"/>
          </p:cNvSpPr>
          <p:nvPr/>
        </p:nvSpPr>
        <p:spPr bwMode="auto">
          <a:xfrm>
            <a:off x="609600" y="3227696"/>
            <a:ext cx="8077200" cy="941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623888" indent="-388938">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300" b="1" dirty="0">
                <a:latin typeface="Liberation Sans" panose="020B0604020202020204" pitchFamily="34" charset="0"/>
              </a:rPr>
              <a:t>When counting days</a:t>
            </a:r>
            <a:r>
              <a:rPr lang="en-US" altLang="en-US" sz="2300" dirty="0">
                <a:latin typeface="Liberation Sans" panose="020B0604020202020204" pitchFamily="34" charset="0"/>
              </a:rPr>
              <a:t>, </a:t>
            </a:r>
            <a:r>
              <a:rPr lang="en-US" altLang="en-US" sz="2300" b="1" dirty="0">
                <a:latin typeface="Liberation Sans" panose="020B0604020202020204" pitchFamily="34" charset="0"/>
              </a:rPr>
              <a:t>omit</a:t>
            </a:r>
            <a:r>
              <a:rPr lang="en-US" altLang="en-US" sz="2300" dirty="0">
                <a:latin typeface="Liberation Sans" panose="020B0604020202020204" pitchFamily="34" charset="0"/>
              </a:rPr>
              <a:t> the date the note is issued, but </a:t>
            </a:r>
            <a:r>
              <a:rPr lang="en-US" altLang="en-US" sz="2300" b="1" dirty="0">
                <a:latin typeface="Liberation Sans" panose="020B0604020202020204" pitchFamily="34" charset="0"/>
              </a:rPr>
              <a:t>include</a:t>
            </a:r>
            <a:r>
              <a:rPr lang="en-US" altLang="en-US" sz="2300" dirty="0">
                <a:latin typeface="Liberation Sans" panose="020B0604020202020204" pitchFamily="34" charset="0"/>
              </a:rPr>
              <a:t> the due date.</a:t>
            </a:r>
          </a:p>
        </p:txBody>
      </p:sp>
      <p:pic>
        <p:nvPicPr>
          <p:cNvPr id="155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4294496"/>
            <a:ext cx="8534400" cy="1733428"/>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51895" y="6091535"/>
            <a:ext cx="17627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Liberation Sans" panose="020B0604020202020204" pitchFamily="34" charset="0"/>
              </a:rPr>
              <a:t>Illustration 8-15</a:t>
            </a:r>
            <a:endParaRPr lang="en-US" sz="1200" b="1" dirty="0">
              <a:latin typeface="Liberation Sans" panose="020B0604020202020204" pitchFamily="34" charset="0"/>
            </a:endParaRPr>
          </a:p>
          <a:p>
            <a:pPr algn="l"/>
            <a:r>
              <a:rPr lang="en-US" sz="1200" dirty="0">
                <a:latin typeface="Liberation Sans" panose="020B0604020202020204" pitchFamily="34" charset="0"/>
              </a:rPr>
              <a:t>Computation of interest</a:t>
            </a: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245209754"/>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509697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4690388"/>
          </a:xfrm>
          <a:prstGeom prst="rect">
            <a:avLst/>
          </a:prstGeom>
          <a:noFill/>
          <a:ln>
            <a:noFill/>
          </a:ln>
          <a:effectLst/>
          <a:extLst/>
        </p:spPr>
        <p:txBody>
          <a:bodyPr lIns="91440" tIns="46038" rIns="182562" bIns="46038">
            <a:spAutoFit/>
          </a:bodyPr>
          <a:lstStyle/>
          <a:p>
            <a:pPr marL="0" lvl="1" algn="l">
              <a:lnSpc>
                <a:spcPct val="125000"/>
              </a:lnSpc>
              <a:spcBef>
                <a:spcPts val="1200"/>
              </a:spcBef>
              <a:buClr>
                <a:schemeClr val="tx1"/>
              </a:buClr>
            </a:pPr>
            <a:r>
              <a:rPr lang="en-US" sz="2300" dirty="0" smtClean="0">
                <a:latin typeface="Liberation Sans" panose="020B0604020202020204" pitchFamily="34" charset="0"/>
              </a:rPr>
              <a:t>One </a:t>
            </a:r>
            <a:r>
              <a:rPr lang="en-US" sz="2300" dirty="0">
                <a:latin typeface="Liberation Sans" panose="020B0604020202020204" pitchFamily="34" charset="0"/>
              </a:rPr>
              <a:t>of the following statements about </a:t>
            </a:r>
            <a:r>
              <a:rPr lang="en-US" sz="2300" dirty="0" smtClean="0">
                <a:latin typeface="Liberation Sans" panose="020B0604020202020204" pitchFamily="34" charset="0"/>
              </a:rPr>
              <a:t>promissory notes </a:t>
            </a:r>
            <a:r>
              <a:rPr lang="en-US" sz="2300" dirty="0">
                <a:latin typeface="Liberation Sans" panose="020B0604020202020204" pitchFamily="34" charset="0"/>
              </a:rPr>
              <a:t>is </a:t>
            </a:r>
            <a:r>
              <a:rPr lang="en-US" sz="2300" b="1" dirty="0">
                <a:latin typeface="Liberation Sans" panose="020B0604020202020204" pitchFamily="34" charset="0"/>
              </a:rPr>
              <a:t>incorrect</a:t>
            </a:r>
            <a:r>
              <a:rPr lang="en-US" sz="2300" dirty="0">
                <a:latin typeface="Liberation Sans" panose="020B0604020202020204" pitchFamily="34" charset="0"/>
              </a:rPr>
              <a:t>. The incorrect statement is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The </a:t>
            </a:r>
            <a:r>
              <a:rPr lang="en-US" sz="2300" dirty="0">
                <a:latin typeface="Liberation Sans" panose="020B0604020202020204" pitchFamily="34" charset="0"/>
              </a:rPr>
              <a:t>party making the promise to pay is called </a:t>
            </a:r>
            <a:r>
              <a:rPr lang="en-US" sz="2300" dirty="0" smtClean="0">
                <a:latin typeface="Liberation Sans" panose="020B0604020202020204" pitchFamily="34" charset="0"/>
              </a:rPr>
              <a:t>the maker.</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The </a:t>
            </a:r>
            <a:r>
              <a:rPr lang="en-US" sz="2300" dirty="0">
                <a:latin typeface="Liberation Sans" panose="020B0604020202020204" pitchFamily="34" charset="0"/>
              </a:rPr>
              <a:t>party to whom payment is to be made </a:t>
            </a:r>
            <a:r>
              <a:rPr lang="en-US" sz="2300" dirty="0" smtClean="0">
                <a:latin typeface="Liberation Sans" panose="020B0604020202020204" pitchFamily="34" charset="0"/>
              </a:rPr>
              <a:t>is called </a:t>
            </a:r>
            <a:r>
              <a:rPr lang="en-US" sz="2300" dirty="0">
                <a:latin typeface="Liberation Sans" panose="020B0604020202020204" pitchFamily="34" charset="0"/>
              </a:rPr>
              <a:t>the payee</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 </a:t>
            </a:r>
            <a:r>
              <a:rPr lang="en-US" sz="2300" dirty="0">
                <a:latin typeface="Liberation Sans" panose="020B0604020202020204" pitchFamily="34" charset="0"/>
              </a:rPr>
              <a:t>promissory note is not a negotiable instrument</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 </a:t>
            </a:r>
            <a:r>
              <a:rPr lang="en-US" sz="2300" dirty="0">
                <a:latin typeface="Liberation Sans" panose="020B0604020202020204" pitchFamily="34" charset="0"/>
              </a:rPr>
              <a:t>promissory note is often required from </a:t>
            </a:r>
            <a:r>
              <a:rPr lang="en-US" sz="2300" dirty="0" smtClean="0">
                <a:latin typeface="Liberation Sans" panose="020B0604020202020204" pitchFamily="34" charset="0"/>
              </a:rPr>
              <a:t>high-risk customers</a:t>
            </a:r>
            <a:r>
              <a:rPr lang="en-US" sz="2300" dirty="0">
                <a:latin typeface="Liberation Sans" panose="020B0604020202020204" pitchFamily="34" charset="0"/>
              </a:rPr>
              <a:t>.</a:t>
            </a: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Notes Receivable</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41427147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1"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Recognizing Notes Receivable</a:t>
            </a:r>
            <a:endParaRPr lang="en-US" altLang="en-US" sz="3200" b="1" dirty="0">
              <a:solidFill>
                <a:srgbClr val="CC0000"/>
              </a:solidFill>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
        <p:nvSpPr>
          <p:cNvPr id="9" name="Text Box 5"/>
          <p:cNvSpPr txBox="1">
            <a:spLocks noChangeArrowheads="1"/>
          </p:cNvSpPr>
          <p:nvPr/>
        </p:nvSpPr>
        <p:spPr bwMode="auto">
          <a:xfrm>
            <a:off x="457200" y="1295400"/>
            <a:ext cx="7696200" cy="16287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Calhoun </a:t>
            </a:r>
            <a:r>
              <a:rPr lang="en-US" altLang="en-US" sz="2100" dirty="0">
                <a:latin typeface="Liberation Sans" panose="020B0604020202020204" pitchFamily="34" charset="0"/>
              </a:rPr>
              <a:t>Company wrote a </a:t>
            </a:r>
            <a:r>
              <a:rPr lang="en-US" altLang="en-US" sz="2100" dirty="0">
                <a:latin typeface="Liberation Sans" panose="020B0604020202020204" pitchFamily="34" charset="0"/>
                <a:cs typeface="Arial" charset="0"/>
              </a:rPr>
              <a:t>₤</a:t>
            </a:r>
            <a:r>
              <a:rPr lang="en-US" altLang="en-US" sz="2100" dirty="0">
                <a:latin typeface="Liberation Sans" panose="020B0604020202020204" pitchFamily="34" charset="0"/>
              </a:rPr>
              <a:t>1,000, </a:t>
            </a:r>
            <a:endParaRPr lang="en-US" altLang="en-US" sz="2100" dirty="0" smtClean="0">
              <a:latin typeface="Liberation Sans" panose="020B0604020202020204" pitchFamily="34" charset="0"/>
            </a:endParaRPr>
          </a:p>
          <a:p>
            <a:pPr>
              <a:lnSpc>
                <a:spcPct val="125000"/>
              </a:lnSpc>
            </a:pPr>
            <a:r>
              <a:rPr lang="en-US" altLang="en-US" sz="2100" dirty="0" smtClean="0">
                <a:latin typeface="Liberation Sans" panose="020B0604020202020204" pitchFamily="34" charset="0"/>
              </a:rPr>
              <a:t>two-month</a:t>
            </a:r>
            <a:r>
              <a:rPr lang="en-US" altLang="en-US" sz="2100" dirty="0">
                <a:latin typeface="Liberation Sans" panose="020B0604020202020204" pitchFamily="34" charset="0"/>
              </a:rPr>
              <a:t>, 12% promissory note dated May 1, </a:t>
            </a:r>
            <a:endParaRPr lang="en-US" altLang="en-US" sz="2100" dirty="0" smtClean="0">
              <a:latin typeface="Liberation Sans" panose="020B0604020202020204" pitchFamily="34" charset="0"/>
            </a:endParaRPr>
          </a:p>
          <a:p>
            <a:pPr>
              <a:lnSpc>
                <a:spcPct val="125000"/>
              </a:lnSpc>
            </a:pPr>
            <a:r>
              <a:rPr lang="en-US" altLang="en-US" sz="2100" dirty="0" smtClean="0">
                <a:latin typeface="Liberation Sans" panose="020B0604020202020204" pitchFamily="34" charset="0"/>
              </a:rPr>
              <a:t>to </a:t>
            </a:r>
            <a:r>
              <a:rPr lang="en-US" altLang="en-US" sz="2100" dirty="0">
                <a:latin typeface="Liberation Sans" panose="020B0604020202020204" pitchFamily="34" charset="0"/>
              </a:rPr>
              <a:t>settle an open account.  Prepare entry would </a:t>
            </a:r>
            <a:endParaRPr lang="en-US" altLang="en-US" sz="2100" dirty="0" smtClean="0">
              <a:latin typeface="Liberation Sans" panose="020B0604020202020204" pitchFamily="34" charset="0"/>
            </a:endParaRPr>
          </a:p>
          <a:p>
            <a:pPr>
              <a:lnSpc>
                <a:spcPct val="125000"/>
              </a:lnSpc>
            </a:pPr>
            <a:r>
              <a:rPr lang="en-US" altLang="en-US" sz="2100" dirty="0" smtClean="0">
                <a:latin typeface="Liberation Sans" panose="020B0604020202020204" pitchFamily="34" charset="0"/>
              </a:rPr>
              <a:t>Wilma </a:t>
            </a:r>
            <a:r>
              <a:rPr lang="en-US" altLang="en-US" sz="2100" dirty="0">
                <a:latin typeface="Liberation Sans" panose="020B0604020202020204" pitchFamily="34" charset="0"/>
              </a:rPr>
              <a:t>Company makes for the receipt of the note.</a:t>
            </a:r>
          </a:p>
        </p:txBody>
      </p:sp>
      <p:sp>
        <p:nvSpPr>
          <p:cNvPr id="13" name="Text Box 8"/>
          <p:cNvSpPr txBox="1">
            <a:spLocks noChangeArrowheads="1"/>
          </p:cNvSpPr>
          <p:nvPr/>
        </p:nvSpPr>
        <p:spPr bwMode="auto">
          <a:xfrm>
            <a:off x="1600200" y="324485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029200" algn="r"/>
              </a:tabLst>
              <a:defRPr sz="2400">
                <a:solidFill>
                  <a:schemeClr val="tx1"/>
                </a:solidFill>
                <a:latin typeface="Times New Roman" pitchFamily="18" charset="0"/>
              </a:defRPr>
            </a:lvl1pPr>
            <a:lvl2pPr marL="1028700" indent="-457200" algn="l">
              <a:tabLst>
                <a:tab pos="5029200" algn="r"/>
              </a:tabLst>
              <a:defRPr sz="2400">
                <a:solidFill>
                  <a:schemeClr val="tx1"/>
                </a:solidFill>
                <a:latin typeface="Times New Roman" pitchFamily="18" charset="0"/>
              </a:defRPr>
            </a:lvl2pPr>
            <a:lvl3pPr marL="1600200" indent="-457200" algn="l">
              <a:tabLst>
                <a:tab pos="5029200" algn="r"/>
              </a:tabLst>
              <a:defRPr sz="2400">
                <a:solidFill>
                  <a:schemeClr val="tx1"/>
                </a:solidFill>
                <a:latin typeface="Times New Roman" pitchFamily="18" charset="0"/>
              </a:defRPr>
            </a:lvl3pPr>
            <a:lvl4pPr marL="2171700" indent="-457200" algn="l">
              <a:tabLst>
                <a:tab pos="5029200" algn="r"/>
              </a:tabLst>
              <a:defRPr sz="2400">
                <a:solidFill>
                  <a:schemeClr val="tx1"/>
                </a:solidFill>
                <a:latin typeface="Times New Roman" pitchFamily="18" charset="0"/>
              </a:defRPr>
            </a:lvl4pPr>
            <a:lvl5pPr marL="2743200" indent="-457200" algn="l">
              <a:tabLst>
                <a:tab pos="50292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0292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0292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0292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029200" algn="r"/>
              </a:tabLst>
              <a:defRPr sz="2400">
                <a:solidFill>
                  <a:schemeClr val="tx1"/>
                </a:solidFill>
                <a:latin typeface="Times New Roman" pitchFamily="18" charset="0"/>
              </a:defRPr>
            </a:lvl9pPr>
          </a:lstStyle>
          <a:p>
            <a:pPr>
              <a:tabLst>
                <a:tab pos="5486400" algn="r"/>
              </a:tabLst>
            </a:pPr>
            <a:r>
              <a:rPr lang="en-US" altLang="en-US" sz="2100" dirty="0">
                <a:latin typeface="Liberation Sans" panose="020B0604020202020204" pitchFamily="34" charset="0"/>
              </a:rPr>
              <a:t>Notes </a:t>
            </a:r>
            <a:r>
              <a:rPr lang="en-US" altLang="en-US" sz="2100" dirty="0" smtClean="0">
                <a:latin typeface="Liberation Sans" panose="020B0604020202020204" pitchFamily="34" charset="0"/>
              </a:rPr>
              <a:t>Receivable </a:t>
            </a:r>
            <a:r>
              <a:rPr lang="en-US" altLang="en-US" sz="2100" dirty="0">
                <a:latin typeface="Liberation Sans" panose="020B0604020202020204" pitchFamily="34" charset="0"/>
                <a:cs typeface="Arial" charset="0"/>
              </a:rPr>
              <a:t>	1,000</a:t>
            </a:r>
          </a:p>
        </p:txBody>
      </p:sp>
      <p:sp>
        <p:nvSpPr>
          <p:cNvPr id="14" name="Text Box 10"/>
          <p:cNvSpPr txBox="1">
            <a:spLocks noChangeArrowheads="1"/>
          </p:cNvSpPr>
          <p:nvPr/>
        </p:nvSpPr>
        <p:spPr bwMode="auto">
          <a:xfrm>
            <a:off x="1600200" y="3686175"/>
            <a:ext cx="6934200"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64100" algn="r"/>
                <a:tab pos="6350000" algn="r"/>
              </a:tabLst>
              <a:defRPr sz="2400">
                <a:solidFill>
                  <a:schemeClr val="tx1"/>
                </a:solidFill>
                <a:latin typeface="Times New Roman" pitchFamily="18" charset="0"/>
              </a:defRPr>
            </a:lvl1pPr>
            <a:lvl2pPr marL="1028700" indent="-457200" algn="l">
              <a:tabLst>
                <a:tab pos="4864100" algn="r"/>
                <a:tab pos="6350000" algn="r"/>
              </a:tabLst>
              <a:defRPr sz="2400">
                <a:solidFill>
                  <a:schemeClr val="tx1"/>
                </a:solidFill>
                <a:latin typeface="Times New Roman" pitchFamily="18" charset="0"/>
              </a:defRPr>
            </a:lvl2pPr>
            <a:lvl3pPr marL="1600200" indent="-457200" algn="l">
              <a:tabLst>
                <a:tab pos="4864100" algn="r"/>
                <a:tab pos="6350000" algn="r"/>
              </a:tabLst>
              <a:defRPr sz="2400">
                <a:solidFill>
                  <a:schemeClr val="tx1"/>
                </a:solidFill>
                <a:latin typeface="Times New Roman" pitchFamily="18" charset="0"/>
              </a:defRPr>
            </a:lvl3pPr>
            <a:lvl4pPr marL="2171700" indent="-457200" algn="l">
              <a:tabLst>
                <a:tab pos="4864100" algn="r"/>
                <a:tab pos="6350000" algn="r"/>
              </a:tabLst>
              <a:defRPr sz="2400">
                <a:solidFill>
                  <a:schemeClr val="tx1"/>
                </a:solidFill>
                <a:latin typeface="Times New Roman" pitchFamily="18" charset="0"/>
              </a:defRPr>
            </a:lvl4pPr>
            <a:lvl5pPr marL="2743200" indent="-457200" algn="l">
              <a:tabLst>
                <a:tab pos="4864100" algn="r"/>
                <a:tab pos="6350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9pPr>
          </a:lstStyle>
          <a:p>
            <a:pPr>
              <a:tabLst>
                <a:tab pos="4864100" algn="r"/>
                <a:tab pos="6632575" algn="r"/>
              </a:tabLst>
            </a:pPr>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Accounts </a:t>
            </a:r>
            <a:r>
              <a:rPr lang="en-US" altLang="en-US" sz="2100" dirty="0" smtClean="0">
                <a:latin typeface="Liberation Sans" panose="020B0604020202020204" pitchFamily="34" charset="0"/>
              </a:rPr>
              <a:t>Receivable</a:t>
            </a:r>
            <a:r>
              <a:rPr lang="en-US" sz="2100" dirty="0" smtClean="0">
                <a:latin typeface="Liberation Sans" panose="020B0604020202020204" pitchFamily="34" charset="0"/>
              </a:rPr>
              <a:t>—Calhoun plc</a:t>
            </a:r>
            <a:r>
              <a:rPr lang="en-US" altLang="en-US" sz="2100" dirty="0">
                <a:latin typeface="Liberation Sans" panose="020B0604020202020204" pitchFamily="34" charset="0"/>
              </a:rPr>
              <a:t>	</a:t>
            </a:r>
            <a:r>
              <a:rPr lang="en-US" altLang="en-US" sz="2100" dirty="0">
                <a:latin typeface="Liberation Sans" panose="020B0604020202020204" pitchFamily="34" charset="0"/>
                <a:cs typeface="Arial" charset="0"/>
              </a:rPr>
              <a:t>	1,000</a:t>
            </a:r>
          </a:p>
        </p:txBody>
      </p:sp>
      <p:sp>
        <p:nvSpPr>
          <p:cNvPr id="15" name="Text Box 16"/>
          <p:cNvSpPr txBox="1">
            <a:spLocks noChangeArrowheads="1"/>
          </p:cNvSpPr>
          <p:nvPr/>
        </p:nvSpPr>
        <p:spPr bwMode="auto">
          <a:xfrm>
            <a:off x="457200" y="3214048"/>
            <a:ext cx="1143000" cy="4127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dirty="0">
                <a:latin typeface="Liberation Sans" panose="020B0604020202020204" pitchFamily="34" charset="0"/>
              </a:rPr>
              <a:t>May 1</a:t>
            </a:r>
            <a:endParaRPr lang="en-US" altLang="en-US" sz="2100" dirty="0">
              <a:latin typeface="Liberation Sans" panose="020B0604020202020204" pitchFamily="34" charset="0"/>
              <a:cs typeface="Arial" charset="0"/>
            </a:endParaRPr>
          </a:p>
        </p:txBody>
      </p:sp>
      <p:cxnSp>
        <p:nvCxnSpPr>
          <p:cNvPr id="16" name="Straight Connector 15"/>
          <p:cNvCxnSpPr/>
          <p:nvPr/>
        </p:nvCxnSpPr>
        <p:spPr bwMode="auto">
          <a:xfrm>
            <a:off x="6781800" y="1028581"/>
            <a:ext cx="0" cy="118916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7" name="Rectangle 16"/>
          <p:cNvSpPr/>
          <p:nvPr/>
        </p:nvSpPr>
        <p:spPr>
          <a:xfrm>
            <a:off x="6858000" y="1028581"/>
            <a:ext cx="21336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a:t>
            </a:r>
            <a:r>
              <a:rPr lang="en-US" sz="1800" b="1" dirty="0" smtClean="0">
                <a:solidFill>
                  <a:srgbClr val="FF3300"/>
                </a:solidFill>
                <a:latin typeface="Liberation Sans" panose="020B0604020202020204" pitchFamily="34" charset="0"/>
              </a:rPr>
              <a:t>6</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how companies recognize notes receivable.</a:t>
            </a:r>
            <a:endParaRPr lang="en-US" sz="14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5"/>
          <p:cNvSpPr txBox="1">
            <a:spLocks noChangeArrowheads="1"/>
          </p:cNvSpPr>
          <p:nvPr/>
        </p:nvSpPr>
        <p:spPr bwMode="auto">
          <a:xfrm>
            <a:off x="609600" y="1295400"/>
            <a:ext cx="7467600" cy="2939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60438" indent="-388938">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742950"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Report short-term notes receivable at </a:t>
            </a:r>
            <a:endParaRPr lang="en-US" altLang="en-US" sz="2200" dirty="0" smtClean="0">
              <a:latin typeface="Liberation Sans" panose="020B0604020202020204" pitchFamily="34" charset="0"/>
            </a:endParaRPr>
          </a:p>
          <a:p>
            <a:pPr marL="735013" indent="0" algn="l">
              <a:lnSpc>
                <a:spcPct val="125000"/>
              </a:lnSpc>
              <a:spcBef>
                <a:spcPts val="0"/>
              </a:spcBef>
              <a:buClr>
                <a:srgbClr val="CC0000"/>
              </a:buClr>
              <a:buSzPct val="80000"/>
            </a:pPr>
            <a:r>
              <a:rPr lang="en-US" altLang="en-US" sz="2200" dirty="0" smtClean="0">
                <a:latin typeface="Liberation Sans" panose="020B0604020202020204" pitchFamily="34" charset="0"/>
              </a:rPr>
              <a:t>their </a:t>
            </a:r>
            <a:r>
              <a:rPr lang="en-US" altLang="en-US" sz="2200" b="1" dirty="0">
                <a:latin typeface="Liberation Sans" panose="020B0604020202020204" pitchFamily="34" charset="0"/>
              </a:rPr>
              <a:t>cash (net) realizable value</a:t>
            </a:r>
            <a:r>
              <a:rPr lang="en-US" altLang="en-US" sz="2200" dirty="0">
                <a:latin typeface="Liberation Sans" panose="020B0604020202020204" pitchFamily="34" charset="0"/>
              </a:rPr>
              <a:t>. </a:t>
            </a:r>
          </a:p>
          <a:p>
            <a:pPr marL="742950"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Estimation of cash realizable value and recording bad debt expense and related allowance are similar to accounts receivable.</a:t>
            </a:r>
          </a:p>
          <a:p>
            <a:pPr marL="742950"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Allowance for Doubtful Accounts is used</a:t>
            </a:r>
            <a:r>
              <a:rPr lang="en-US" altLang="en-US" sz="2200" dirty="0" smtClean="0">
                <a:latin typeface="Liberation Sans" panose="020B0604020202020204" pitchFamily="34" charset="0"/>
              </a:rPr>
              <a:t>.</a:t>
            </a:r>
            <a:endParaRPr lang="en-US" altLang="en-US" sz="2200" dirty="0">
              <a:latin typeface="Liberation Sans" panose="020B0604020202020204" pitchFamily="34" charset="0"/>
            </a:endParaRP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Valuing Notes Receivable</a:t>
            </a:r>
            <a:endParaRPr lang="en-US" altLang="en-US" sz="3200" b="1" dirty="0">
              <a:solidFill>
                <a:srgbClr val="CC0000"/>
              </a:solidFill>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cxnSp>
        <p:nvCxnSpPr>
          <p:cNvPr id="6" name="Straight Connector 5"/>
          <p:cNvCxnSpPr/>
          <p:nvPr/>
        </p:nvCxnSpPr>
        <p:spPr bwMode="auto">
          <a:xfrm>
            <a:off x="6781800" y="1028581"/>
            <a:ext cx="0" cy="118916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p:nvPr/>
        </p:nvSpPr>
        <p:spPr>
          <a:xfrm>
            <a:off x="6858000" y="1028581"/>
            <a:ext cx="21336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a:t>
            </a:r>
            <a:r>
              <a:rPr lang="en-US" sz="1800" b="1" dirty="0">
                <a:solidFill>
                  <a:srgbClr val="FF3300"/>
                </a:solidFill>
                <a:latin typeface="Liberation Sans" panose="020B0604020202020204" pitchFamily="34" charset="0"/>
              </a:rPr>
              <a:t>7</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Describe how companies value notes receivable.</a:t>
            </a:r>
            <a:endParaRPr lang="en-US" sz="1400" b="1" dirty="0">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4876800" cy="560388"/>
          </a:xfrm>
          <a:prstGeom prst="rect">
            <a:avLst/>
          </a:prstGeom>
          <a:noFill/>
          <a:ln>
            <a:noFill/>
          </a:ln>
          <a:effectLst/>
        </p:spPr>
        <p:txBody>
          <a:bodyPr lIns="90488" tIns="44450" rIns="90488" bIns="44450" anchor="ctr" anchorCtr="0"/>
          <a:lstStyle/>
          <a:p>
            <a:pPr marL="53975" algn="l"/>
            <a:r>
              <a:rPr lang="en-US" altLang="en-US" sz="2800" b="1" i="0" dirty="0" smtClean="0">
                <a:solidFill>
                  <a:srgbClr val="003366"/>
                </a:solidFill>
                <a:latin typeface="Liberation Sans" panose="020B0604020202020204" pitchFamily="34" charset="0"/>
              </a:rPr>
              <a:t>Global Insight</a:t>
            </a:r>
            <a:endParaRPr lang="en-US" altLang="en-US" sz="2800" b="1" i="0" dirty="0">
              <a:solidFill>
                <a:srgbClr val="003366"/>
              </a:solidFill>
              <a:latin typeface="Liberation Sans" panose="020B0604020202020204" pitchFamily="34" charset="0"/>
            </a:endParaRPr>
          </a:p>
        </p:txBody>
      </p:sp>
      <p:sp>
        <p:nvSpPr>
          <p:cNvPr id="2" name="Rectangle 1"/>
          <p:cNvSpPr/>
          <p:nvPr/>
        </p:nvSpPr>
        <p:spPr>
          <a:xfrm>
            <a:off x="457200" y="990600"/>
            <a:ext cx="8229600" cy="5250155"/>
          </a:xfrm>
          <a:prstGeom prst="rect">
            <a:avLst/>
          </a:prstGeom>
        </p:spPr>
        <p:txBody>
          <a:bodyPr wrap="square" lIns="137160" rIns="137160">
            <a:spAutoFit/>
          </a:bodyPr>
          <a:lstStyle/>
          <a:p>
            <a:pPr algn="just">
              <a:lnSpc>
                <a:spcPct val="105000"/>
              </a:lnSpc>
            </a:pPr>
            <a:r>
              <a:rPr lang="en-US" sz="2100" b="1" dirty="0" smtClean="0">
                <a:latin typeface="Liberation Sans" panose="020B0604020202020204" pitchFamily="34" charset="0"/>
              </a:rPr>
              <a:t>Can Fair Value Be Unfair?</a:t>
            </a:r>
            <a:endParaRPr lang="en-US" sz="2100" b="1" dirty="0">
              <a:latin typeface="Liberation Sans" panose="020B0604020202020204" pitchFamily="34" charset="0"/>
            </a:endParaRPr>
          </a:p>
          <a:p>
            <a:pPr algn="just">
              <a:lnSpc>
                <a:spcPct val="105000"/>
              </a:lnSpc>
              <a:spcBef>
                <a:spcPts val="600"/>
              </a:spcBef>
            </a:pPr>
            <a:r>
              <a:rPr lang="en-US" sz="2100" dirty="0" smtClean="0">
                <a:latin typeface="Liberation Sans" panose="020B0604020202020204" pitchFamily="34" charset="0"/>
              </a:rPr>
              <a:t>The </a:t>
            </a:r>
            <a:r>
              <a:rPr lang="en-US" sz="2100" dirty="0">
                <a:latin typeface="Liberation Sans" panose="020B0604020202020204" pitchFamily="34" charset="0"/>
              </a:rPr>
              <a:t>IASB and the </a:t>
            </a:r>
            <a:r>
              <a:rPr lang="en-US" sz="2100" dirty="0" smtClean="0">
                <a:latin typeface="Liberation Sans" panose="020B0604020202020204" pitchFamily="34" charset="0"/>
              </a:rPr>
              <a:t>Financial Accounting Standards Board </a:t>
            </a:r>
            <a:r>
              <a:rPr lang="en-US" sz="2100" dirty="0">
                <a:latin typeface="Liberation Sans" panose="020B0604020202020204" pitchFamily="34" charset="0"/>
              </a:rPr>
              <a:t>(FASB) are </a:t>
            </a:r>
            <a:r>
              <a:rPr lang="en-US" sz="2100" dirty="0" smtClean="0">
                <a:latin typeface="Liberation Sans" panose="020B0604020202020204" pitchFamily="34" charset="0"/>
              </a:rPr>
              <a:t>considering proposals </a:t>
            </a:r>
            <a:r>
              <a:rPr lang="en-US" sz="2100" dirty="0">
                <a:latin typeface="Liberation Sans" panose="020B0604020202020204" pitchFamily="34" charset="0"/>
              </a:rPr>
              <a:t>for </a:t>
            </a:r>
            <a:r>
              <a:rPr lang="en-US" sz="2100" dirty="0" smtClean="0">
                <a:latin typeface="Liberation Sans" panose="020B0604020202020204" pitchFamily="34" charset="0"/>
              </a:rPr>
              <a:t>how to </a:t>
            </a:r>
            <a:r>
              <a:rPr lang="en-US" sz="2100" dirty="0">
                <a:latin typeface="Liberation Sans" panose="020B0604020202020204" pitchFamily="34" charset="0"/>
              </a:rPr>
              <a:t>account for </a:t>
            </a:r>
            <a:r>
              <a:rPr lang="en-US" sz="2100" dirty="0" smtClean="0">
                <a:latin typeface="Liberation Sans" panose="020B0604020202020204" pitchFamily="34" charset="0"/>
              </a:rPr>
              <a:t>financial instruments</a:t>
            </a:r>
            <a:r>
              <a:rPr lang="en-US" sz="2100" dirty="0">
                <a:latin typeface="Liberation Sans" panose="020B0604020202020204" pitchFamily="34" charset="0"/>
              </a:rPr>
              <a:t>. The FASB </a:t>
            </a:r>
            <a:r>
              <a:rPr lang="en-US" sz="2100" dirty="0" smtClean="0">
                <a:latin typeface="Liberation Sans" panose="020B0604020202020204" pitchFamily="34" charset="0"/>
              </a:rPr>
              <a:t>has proposed </a:t>
            </a:r>
            <a:r>
              <a:rPr lang="en-US" sz="2100" dirty="0">
                <a:latin typeface="Liberation Sans" panose="020B0604020202020204" pitchFamily="34" charset="0"/>
              </a:rPr>
              <a:t>that loans </a:t>
            </a:r>
            <a:r>
              <a:rPr lang="en-US" sz="2100" dirty="0" smtClean="0">
                <a:latin typeface="Liberation Sans" panose="020B0604020202020204" pitchFamily="34" charset="0"/>
              </a:rPr>
              <a:t>and receivables </a:t>
            </a:r>
            <a:r>
              <a:rPr lang="en-US" sz="2100" dirty="0">
                <a:latin typeface="Liberation Sans" panose="020B0604020202020204" pitchFamily="34" charset="0"/>
              </a:rPr>
              <a:t>be </a:t>
            </a:r>
            <a:r>
              <a:rPr lang="en-US" sz="2100" dirty="0" smtClean="0">
                <a:latin typeface="Liberation Sans" panose="020B0604020202020204" pitchFamily="34" charset="0"/>
              </a:rPr>
              <a:t>accounted for </a:t>
            </a:r>
            <a:r>
              <a:rPr lang="en-US" sz="2100" dirty="0">
                <a:latin typeface="Liberation Sans" panose="020B0604020202020204" pitchFamily="34" charset="0"/>
              </a:rPr>
              <a:t>at their fair value (</a:t>
            </a:r>
            <a:r>
              <a:rPr lang="en-US" sz="2100" dirty="0" smtClean="0">
                <a:latin typeface="Liberation Sans" panose="020B0604020202020204" pitchFamily="34" charset="0"/>
              </a:rPr>
              <a:t>the amount </a:t>
            </a:r>
            <a:r>
              <a:rPr lang="en-US" sz="2100" dirty="0">
                <a:latin typeface="Liberation Sans" panose="020B0604020202020204" pitchFamily="34" charset="0"/>
              </a:rPr>
              <a:t>they could </a:t>
            </a:r>
            <a:r>
              <a:rPr lang="en-US" sz="2100" dirty="0" smtClean="0">
                <a:latin typeface="Liberation Sans" panose="020B0604020202020204" pitchFamily="34" charset="0"/>
              </a:rPr>
              <a:t>currently be </a:t>
            </a:r>
            <a:r>
              <a:rPr lang="en-US" sz="2100" dirty="0">
                <a:latin typeface="Liberation Sans" panose="020B0604020202020204" pitchFamily="34" charset="0"/>
              </a:rPr>
              <a:t>sold for), as are </a:t>
            </a:r>
            <a:r>
              <a:rPr lang="en-US" sz="2100" dirty="0" smtClean="0">
                <a:latin typeface="Liberation Sans" panose="020B0604020202020204" pitchFamily="34" charset="0"/>
              </a:rPr>
              <a:t>most investments</a:t>
            </a:r>
            <a:r>
              <a:rPr lang="en-US" sz="2100" dirty="0">
                <a:latin typeface="Liberation Sans" panose="020B0604020202020204" pitchFamily="34" charset="0"/>
              </a:rPr>
              <a:t>. The FASB </a:t>
            </a:r>
            <a:r>
              <a:rPr lang="en-US" sz="2100" dirty="0" smtClean="0">
                <a:latin typeface="Liberation Sans" panose="020B0604020202020204" pitchFamily="34" charset="0"/>
              </a:rPr>
              <a:t>believes that </a:t>
            </a:r>
            <a:r>
              <a:rPr lang="en-US" sz="2100" dirty="0">
                <a:latin typeface="Liberation Sans" panose="020B0604020202020204" pitchFamily="34" charset="0"/>
              </a:rPr>
              <a:t>this would provide a more accurate </a:t>
            </a:r>
            <a:r>
              <a:rPr lang="en-US" sz="2100" dirty="0" smtClean="0">
                <a:latin typeface="Liberation Sans" panose="020B0604020202020204" pitchFamily="34" charset="0"/>
              </a:rPr>
              <a:t>view of </a:t>
            </a:r>
            <a:r>
              <a:rPr lang="en-US" sz="2100" dirty="0">
                <a:latin typeface="Liberation Sans" panose="020B0604020202020204" pitchFamily="34" charset="0"/>
              </a:rPr>
              <a:t>a company’s </a:t>
            </a:r>
            <a:r>
              <a:rPr lang="en-US" sz="2100" dirty="0" smtClean="0">
                <a:latin typeface="Liberation Sans" panose="020B0604020202020204" pitchFamily="34" charset="0"/>
              </a:rPr>
              <a:t>financial </a:t>
            </a:r>
            <a:r>
              <a:rPr lang="en-US" sz="2100" dirty="0">
                <a:latin typeface="Liberation Sans" panose="020B0604020202020204" pitchFamily="34" charset="0"/>
              </a:rPr>
              <a:t>position. It might be especially </a:t>
            </a:r>
            <a:r>
              <a:rPr lang="en-US" sz="2100" dirty="0" smtClean="0">
                <a:latin typeface="Liberation Sans" panose="020B0604020202020204" pitchFamily="34" charset="0"/>
              </a:rPr>
              <a:t>useful as </a:t>
            </a:r>
            <a:r>
              <a:rPr lang="en-US" sz="2100" dirty="0">
                <a:latin typeface="Liberation Sans" panose="020B0604020202020204" pitchFamily="34" charset="0"/>
              </a:rPr>
              <a:t>an early warning when a bank is in trouble </a:t>
            </a:r>
            <a:r>
              <a:rPr lang="en-US" sz="2100" dirty="0" smtClean="0">
                <a:latin typeface="Liberation Sans" panose="020B0604020202020204" pitchFamily="34" charset="0"/>
              </a:rPr>
              <a:t>because of </a:t>
            </a:r>
            <a:r>
              <a:rPr lang="en-US" sz="2100" dirty="0">
                <a:latin typeface="Liberation Sans" panose="020B0604020202020204" pitchFamily="34" charset="0"/>
              </a:rPr>
              <a:t>poor-quality loans. But, banks argue that fair values </a:t>
            </a:r>
            <a:r>
              <a:rPr lang="en-US" sz="2100" dirty="0" smtClean="0">
                <a:latin typeface="Liberation Sans" panose="020B0604020202020204" pitchFamily="34" charset="0"/>
              </a:rPr>
              <a:t>are difficult </a:t>
            </a:r>
            <a:r>
              <a:rPr lang="en-US" sz="2100" dirty="0">
                <a:latin typeface="Liberation Sans" panose="020B0604020202020204" pitchFamily="34" charset="0"/>
              </a:rPr>
              <a:t>to estimate accurately. They are also </a:t>
            </a:r>
            <a:r>
              <a:rPr lang="en-US" sz="2100" dirty="0" smtClean="0">
                <a:latin typeface="Liberation Sans" panose="020B0604020202020204" pitchFamily="34" charset="0"/>
              </a:rPr>
              <a:t>concerned that </a:t>
            </a:r>
            <a:r>
              <a:rPr lang="en-US" sz="2100" dirty="0">
                <a:latin typeface="Liberation Sans" panose="020B0604020202020204" pitchFamily="34" charset="0"/>
              </a:rPr>
              <a:t>volatile fair values could cause large swings in a </a:t>
            </a:r>
            <a:r>
              <a:rPr lang="en-US" sz="2100" dirty="0" smtClean="0">
                <a:latin typeface="Liberation Sans" panose="020B0604020202020204" pitchFamily="34" charset="0"/>
              </a:rPr>
              <a:t>bank’s reported </a:t>
            </a:r>
            <a:r>
              <a:rPr lang="en-US" sz="2100" dirty="0">
                <a:latin typeface="Liberation Sans" panose="020B0604020202020204" pitchFamily="34" charset="0"/>
              </a:rPr>
              <a:t>net income. As a result, the IASB issued a </a:t>
            </a:r>
            <a:r>
              <a:rPr lang="en-US" sz="2100" dirty="0" smtClean="0">
                <a:latin typeface="Liberation Sans" panose="020B0604020202020204" pitchFamily="34" charset="0"/>
              </a:rPr>
              <a:t>standard that </a:t>
            </a:r>
            <a:r>
              <a:rPr lang="en-US" sz="2100" dirty="0">
                <a:latin typeface="Liberation Sans" panose="020B0604020202020204" pitchFamily="34" charset="0"/>
              </a:rPr>
              <a:t>instead accounts for loans at amortized cost</a:t>
            </a:r>
            <a:r>
              <a:rPr lang="en-US" sz="2100" dirty="0" smtClean="0">
                <a:latin typeface="Liberation Sans" panose="020B0604020202020204" pitchFamily="34" charset="0"/>
              </a:rPr>
              <a:t>.</a:t>
            </a:r>
            <a:endParaRPr lang="en-US" sz="2100" i="1" dirty="0" smtClean="0">
              <a:latin typeface="Liberation Sans" panose="020B0604020202020204" pitchFamily="34" charset="0"/>
            </a:endParaRPr>
          </a:p>
          <a:p>
            <a:pPr algn="just">
              <a:lnSpc>
                <a:spcPct val="105000"/>
              </a:lnSpc>
              <a:spcBef>
                <a:spcPts val="600"/>
              </a:spcBef>
            </a:pPr>
            <a:r>
              <a:rPr lang="en-US" sz="1900" i="1" dirty="0" smtClean="0">
                <a:latin typeface="Liberation Sans" panose="020B0604020202020204" pitchFamily="34" charset="0"/>
              </a:rPr>
              <a:t>Source</a:t>
            </a:r>
            <a:r>
              <a:rPr lang="en-US" sz="1900" i="1" dirty="0">
                <a:latin typeface="Liberation Sans" panose="020B0604020202020204" pitchFamily="34" charset="0"/>
              </a:rPr>
              <a:t>: </a:t>
            </a:r>
            <a:r>
              <a:rPr lang="en-US" sz="1900" dirty="0">
                <a:latin typeface="Liberation Sans" panose="020B0604020202020204" pitchFamily="34" charset="0"/>
              </a:rPr>
              <a:t>David Reilly, “Banks Face a Mark-to-Market Challenge</a:t>
            </a:r>
            <a:r>
              <a:rPr lang="en-US" sz="1900" dirty="0" smtClean="0">
                <a:latin typeface="Liberation Sans" panose="020B0604020202020204" pitchFamily="34" charset="0"/>
              </a:rPr>
              <a:t>,” </a:t>
            </a:r>
            <a:r>
              <a:rPr lang="en-US" sz="1900" i="1" dirty="0" smtClean="0">
                <a:latin typeface="Liberation Sans" panose="020B0604020202020204" pitchFamily="34" charset="0"/>
              </a:rPr>
              <a:t>Wall </a:t>
            </a:r>
            <a:r>
              <a:rPr lang="en-US" sz="1900" i="1" dirty="0">
                <a:latin typeface="Liberation Sans" panose="020B0604020202020204" pitchFamily="34" charset="0"/>
              </a:rPr>
              <a:t>Street Journal Online</a:t>
            </a:r>
            <a:r>
              <a:rPr lang="en-US" sz="1900" dirty="0">
                <a:latin typeface="Liberation Sans" panose="020B0604020202020204" pitchFamily="34" charset="0"/>
              </a:rPr>
              <a:t> (March 15, 2010).</a:t>
            </a:r>
          </a:p>
        </p:txBody>
      </p:sp>
      <p:sp>
        <p:nvSpPr>
          <p:cNvPr id="6"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
        <p:nvSpPr>
          <p:cNvPr id="7" name="Rectangle 6"/>
          <p:cNvSpPr/>
          <p:nvPr/>
        </p:nvSpPr>
        <p:spPr bwMode="auto">
          <a:xfrm>
            <a:off x="332096" y="353704"/>
            <a:ext cx="8458200" cy="589369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247402"/>
            <a:ext cx="8476488" cy="161358"/>
          </a:xfrm>
          <a:prstGeom prst="rect">
            <a:avLst/>
          </a:prstGeom>
          <a:solidFill>
            <a:srgbClr val="003366"/>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775443751"/>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609600" y="1295400"/>
            <a:ext cx="7924800" cy="2516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531938" indent="-457200">
              <a:defRPr sz="2400">
                <a:solidFill>
                  <a:schemeClr val="tx1"/>
                </a:solidFill>
                <a:latin typeface="Comic Sans MS" pitchFamily="66" charset="0"/>
              </a:defRPr>
            </a:lvl3pPr>
            <a:lvl4pPr marL="1828800" indent="-457200">
              <a:defRPr sz="2400">
                <a:solidFill>
                  <a:schemeClr val="tx1"/>
                </a:solidFill>
                <a:latin typeface="Comic Sans MS" pitchFamily="66" charset="0"/>
              </a:defRPr>
            </a:lvl4pPr>
            <a:lvl5pPr marL="2286000" indent="-457200">
              <a:defRPr sz="2400">
                <a:solidFill>
                  <a:schemeClr val="tx1"/>
                </a:solidFill>
                <a:latin typeface="Comic Sans MS" pitchFamily="66" charset="0"/>
              </a:defRPr>
            </a:lvl5pPr>
            <a:lvl6pPr marL="2743200" indent="-457200" algn="ctr" eaLnBrk="0" fontAlgn="base" hangingPunct="0">
              <a:spcBef>
                <a:spcPct val="0"/>
              </a:spcBef>
              <a:spcAft>
                <a:spcPct val="0"/>
              </a:spcAft>
              <a:defRPr sz="2400">
                <a:solidFill>
                  <a:schemeClr val="tx1"/>
                </a:solidFill>
                <a:latin typeface="Comic Sans MS" pitchFamily="66" charset="0"/>
              </a:defRPr>
            </a:lvl6pPr>
            <a:lvl7pPr marL="3200400" indent="-457200" algn="ctr" eaLnBrk="0" fontAlgn="base" hangingPunct="0">
              <a:spcBef>
                <a:spcPct val="0"/>
              </a:spcBef>
              <a:spcAft>
                <a:spcPct val="0"/>
              </a:spcAft>
              <a:defRPr sz="2400">
                <a:solidFill>
                  <a:schemeClr val="tx1"/>
                </a:solidFill>
                <a:latin typeface="Comic Sans MS" pitchFamily="66" charset="0"/>
              </a:defRPr>
            </a:lvl7pPr>
            <a:lvl8pPr marL="3657600" indent="-457200" algn="ctr" eaLnBrk="0" fontAlgn="base" hangingPunct="0">
              <a:spcBef>
                <a:spcPct val="0"/>
              </a:spcBef>
              <a:spcAft>
                <a:spcPct val="0"/>
              </a:spcAft>
              <a:defRPr sz="2400">
                <a:solidFill>
                  <a:schemeClr val="tx1"/>
                </a:solidFill>
                <a:latin typeface="Comic Sans MS" pitchFamily="66" charset="0"/>
              </a:defRPr>
            </a:lvl8pPr>
            <a:lvl9pPr marL="4114800" indent="-457200" algn="ctr" eaLnBrk="0" fontAlgn="base" hangingPunct="0">
              <a:spcBef>
                <a:spcPct val="0"/>
              </a:spcBef>
              <a:spcAft>
                <a:spcPct val="0"/>
              </a:spcAft>
              <a:defRPr sz="2400">
                <a:solidFill>
                  <a:schemeClr val="tx1"/>
                </a:solidFill>
                <a:latin typeface="Comic Sans MS" pitchFamily="66" charset="0"/>
              </a:defRPr>
            </a:lvl9pPr>
          </a:lstStyle>
          <a:p>
            <a:pPr marL="682625" indent="-450850" algn="l">
              <a:lnSpc>
                <a:spcPct val="125000"/>
              </a:lnSpc>
              <a:spcBef>
                <a:spcPts val="1200"/>
              </a:spcBef>
              <a:buClr>
                <a:schemeClr val="tx1"/>
              </a:buClr>
              <a:buFont typeface="Wingdings" pitchFamily="2" charset="2"/>
              <a:buAutoNum type="arabicPeriod"/>
            </a:pPr>
            <a:r>
              <a:rPr lang="en-US" altLang="en-US" sz="2200" dirty="0">
                <a:solidFill>
                  <a:srgbClr val="000000"/>
                </a:solidFill>
                <a:latin typeface="Liberation Sans" panose="020B0604020202020204" pitchFamily="34" charset="0"/>
              </a:rPr>
              <a:t>Notes may be held to their maturity date.</a:t>
            </a:r>
          </a:p>
          <a:p>
            <a:pPr marL="682625" indent="-450850" algn="l">
              <a:lnSpc>
                <a:spcPct val="125000"/>
              </a:lnSpc>
              <a:spcBef>
                <a:spcPts val="1200"/>
              </a:spcBef>
              <a:buClr>
                <a:schemeClr val="tx1"/>
              </a:buClr>
              <a:buFont typeface="Wingdings" pitchFamily="2" charset="2"/>
              <a:buAutoNum type="arabicPeriod"/>
            </a:pPr>
            <a:r>
              <a:rPr lang="en-US" altLang="en-US" sz="2200" dirty="0">
                <a:solidFill>
                  <a:srgbClr val="000000"/>
                </a:solidFill>
                <a:latin typeface="Liberation Sans" panose="020B0604020202020204" pitchFamily="34" charset="0"/>
              </a:rPr>
              <a:t>Maker may default and payee must make </a:t>
            </a:r>
            <a:endParaRPr lang="en-US" altLang="en-US" sz="2200" dirty="0" smtClean="0">
              <a:solidFill>
                <a:srgbClr val="000000"/>
              </a:solidFill>
              <a:latin typeface="Liberation Sans" panose="020B0604020202020204" pitchFamily="34" charset="0"/>
            </a:endParaRPr>
          </a:p>
          <a:p>
            <a:pPr marL="682625" indent="0" algn="l">
              <a:lnSpc>
                <a:spcPct val="125000"/>
              </a:lnSpc>
              <a:spcBef>
                <a:spcPts val="0"/>
              </a:spcBef>
              <a:buClr>
                <a:schemeClr val="tx1"/>
              </a:buClr>
            </a:pPr>
            <a:r>
              <a:rPr lang="en-US" altLang="en-US" sz="2200" dirty="0" smtClean="0">
                <a:solidFill>
                  <a:srgbClr val="000000"/>
                </a:solidFill>
                <a:latin typeface="Liberation Sans" panose="020B0604020202020204" pitchFamily="34" charset="0"/>
              </a:rPr>
              <a:t>an </a:t>
            </a:r>
            <a:r>
              <a:rPr lang="en-US" altLang="en-US" sz="2200" dirty="0">
                <a:solidFill>
                  <a:srgbClr val="000000"/>
                </a:solidFill>
                <a:latin typeface="Liberation Sans" panose="020B0604020202020204" pitchFamily="34" charset="0"/>
              </a:rPr>
              <a:t>adjustment to the account.</a:t>
            </a:r>
          </a:p>
          <a:p>
            <a:pPr marL="688975" algn="l">
              <a:lnSpc>
                <a:spcPct val="125000"/>
              </a:lnSpc>
              <a:spcBef>
                <a:spcPts val="1200"/>
              </a:spcBef>
              <a:buClr>
                <a:schemeClr val="tx1"/>
              </a:buClr>
              <a:buFont typeface="+mj-lt"/>
              <a:buAutoNum type="arabicPeriod" startAt="3"/>
            </a:pPr>
            <a:r>
              <a:rPr lang="en-US" altLang="en-US" sz="2200" dirty="0">
                <a:solidFill>
                  <a:srgbClr val="000000"/>
                </a:solidFill>
                <a:latin typeface="Liberation Sans" panose="020B0604020202020204" pitchFamily="34" charset="0"/>
              </a:rPr>
              <a:t>Holder speeds up conversion to cash by selling the note receivable.</a:t>
            </a: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Disposing of Notes Receivable</a:t>
            </a:r>
            <a:endParaRPr lang="en-US" altLang="en-US" sz="3200" b="1" dirty="0">
              <a:solidFill>
                <a:srgbClr val="CC0000"/>
              </a:solidFill>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cxnSp>
        <p:nvCxnSpPr>
          <p:cNvPr id="6" name="Straight Connector 5"/>
          <p:cNvCxnSpPr/>
          <p:nvPr/>
        </p:nvCxnSpPr>
        <p:spPr bwMode="auto">
          <a:xfrm>
            <a:off x="6781800" y="1004248"/>
            <a:ext cx="0" cy="12192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p:nvPr/>
        </p:nvSpPr>
        <p:spPr>
          <a:xfrm>
            <a:off x="6858000" y="1028581"/>
            <a:ext cx="21336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8</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Describe </a:t>
            </a:r>
            <a:r>
              <a:rPr lang="en-US" sz="1400" b="1" dirty="0">
                <a:latin typeface="Liberation Sans" panose="020B0604020202020204" pitchFamily="34" charset="0"/>
              </a:rPr>
              <a:t>the entries </a:t>
            </a:r>
            <a:r>
              <a:rPr lang="en-US" sz="1400" b="1" dirty="0" smtClean="0">
                <a:latin typeface="Liberation Sans" panose="020B0604020202020204" pitchFamily="34" charset="0"/>
              </a:rPr>
              <a:t>to record </a:t>
            </a:r>
            <a:r>
              <a:rPr lang="en-US" sz="1400" b="1" dirty="0">
                <a:latin typeface="Liberation Sans" panose="020B0604020202020204" pitchFamily="34" charset="0"/>
              </a:rPr>
              <a:t>the disposition </a:t>
            </a:r>
            <a:r>
              <a:rPr lang="en-US" sz="1400" b="1" dirty="0" smtClean="0">
                <a:latin typeface="Liberation Sans" panose="020B0604020202020204" pitchFamily="34" charset="0"/>
              </a:rPr>
              <a:t>of </a:t>
            </a:r>
            <a:r>
              <a:rPr lang="en-US" sz="1400" b="1" dirty="0" smtClean="0">
                <a:latin typeface="Liberation Sans" panose="020B0604020202020204" pitchFamily="34" charset="0"/>
              </a:rPr>
              <a:t>notes </a:t>
            </a:r>
            <a:r>
              <a:rPr lang="en-US" sz="1400" b="1" dirty="0">
                <a:latin typeface="Liberation Sans" panose="020B0604020202020204" pitchFamily="34" charset="0"/>
              </a:rPr>
              <a:t>receivable.</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09600" y="1295400"/>
            <a:ext cx="7620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800" b="1" dirty="0" smtClean="0">
                <a:solidFill>
                  <a:srgbClr val="006600"/>
                </a:solidFill>
                <a:latin typeface="Liberation Sans" panose="020B0604020202020204" pitchFamily="34" charset="0"/>
              </a:rPr>
              <a:t>HONOR OF NOTES RECEIVABLE</a:t>
            </a:r>
            <a:endParaRPr lang="en-US" altLang="en-US" sz="2800" b="1" dirty="0">
              <a:solidFill>
                <a:srgbClr val="006600"/>
              </a:solidFill>
              <a:latin typeface="Liberation Sans" panose="020B0604020202020204" pitchFamily="34" charset="0"/>
            </a:endParaRPr>
          </a:p>
        </p:txBody>
      </p:sp>
      <p:sp>
        <p:nvSpPr>
          <p:cNvPr id="49157" name="Text Box 5"/>
          <p:cNvSpPr txBox="1">
            <a:spLocks noChangeArrowheads="1"/>
          </p:cNvSpPr>
          <p:nvPr/>
        </p:nvSpPr>
        <p:spPr bwMode="auto">
          <a:xfrm>
            <a:off x="609600" y="1891991"/>
            <a:ext cx="7620000" cy="977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rgbClr val="800000"/>
              </a:buClr>
              <a:buSzPct val="95000"/>
            </a:pPr>
            <a:r>
              <a:rPr lang="en-US" altLang="en-US" sz="2300" dirty="0">
                <a:latin typeface="Liberation Sans" panose="020B0604020202020204" pitchFamily="34" charset="0"/>
              </a:rPr>
              <a:t>A note is </a:t>
            </a:r>
            <a:r>
              <a:rPr lang="en-US" altLang="en-US" sz="2300" b="1" dirty="0">
                <a:latin typeface="Liberation Sans" panose="020B0604020202020204" pitchFamily="34" charset="0"/>
              </a:rPr>
              <a:t>honored </a:t>
            </a:r>
            <a:r>
              <a:rPr lang="en-US" altLang="en-US" sz="2300" dirty="0">
                <a:latin typeface="Liberation Sans" panose="020B0604020202020204" pitchFamily="34" charset="0"/>
              </a:rPr>
              <a:t>when its maker pays it in full at its maturity date.</a:t>
            </a:r>
          </a:p>
        </p:txBody>
      </p:sp>
      <p:sp>
        <p:nvSpPr>
          <p:cNvPr id="49158" name="Text Box 6"/>
          <p:cNvSpPr txBox="1">
            <a:spLocks noChangeArrowheads="1"/>
          </p:cNvSpPr>
          <p:nvPr/>
        </p:nvSpPr>
        <p:spPr bwMode="auto">
          <a:xfrm>
            <a:off x="609600" y="3190875"/>
            <a:ext cx="76200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DISHONOR OF NOTES RECEIVABLE</a:t>
            </a:r>
            <a:endParaRPr lang="en-US" altLang="en-US" dirty="0"/>
          </a:p>
        </p:txBody>
      </p:sp>
      <p:sp>
        <p:nvSpPr>
          <p:cNvPr id="49159" name="Text Box 7"/>
          <p:cNvSpPr txBox="1">
            <a:spLocks noChangeArrowheads="1"/>
          </p:cNvSpPr>
          <p:nvPr/>
        </p:nvSpPr>
        <p:spPr bwMode="auto">
          <a:xfrm>
            <a:off x="609600" y="3796991"/>
            <a:ext cx="7620000" cy="93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rgbClr val="800000"/>
              </a:buClr>
              <a:buSzPct val="95000"/>
            </a:pPr>
            <a:r>
              <a:rPr lang="en-US" altLang="en-US" sz="2200" dirty="0">
                <a:latin typeface="Liberation Sans" panose="020B0604020202020204" pitchFamily="34" charset="0"/>
              </a:rPr>
              <a:t>A </a:t>
            </a:r>
            <a:r>
              <a:rPr lang="en-US" altLang="en-US" sz="2200" b="1" dirty="0">
                <a:latin typeface="Liberation Sans" panose="020B0604020202020204" pitchFamily="34" charset="0"/>
              </a:rPr>
              <a:t>dishonored note</a:t>
            </a:r>
            <a:r>
              <a:rPr lang="en-US" altLang="en-US" sz="2200" dirty="0">
                <a:latin typeface="Liberation Sans" panose="020B0604020202020204" pitchFamily="34" charset="0"/>
              </a:rPr>
              <a:t> is not paid in full at maturity.  Dishonored note receivable is no longer negotiable.</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
        <p:nvSpPr>
          <p:cNvPr id="9"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Disposing of Notes Receivable</a:t>
            </a:r>
            <a:endParaRPr lang="en-US" altLang="en-US" sz="3200" b="1" dirty="0">
              <a:solidFill>
                <a:srgbClr val="CC0000"/>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609600" y="1295400"/>
            <a:ext cx="80010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smtClean="0">
                <a:latin typeface="Liberation Sans" panose="020B0604020202020204" pitchFamily="34" charset="0"/>
              </a:rPr>
              <a:t>Illustration:</a:t>
            </a:r>
            <a:r>
              <a:rPr lang="en-US" altLang="en-US" sz="2200" dirty="0" smtClean="0">
                <a:latin typeface="Liberation Sans" panose="020B0604020202020204" pitchFamily="34" charset="0"/>
              </a:rPr>
              <a:t> Wolder </a:t>
            </a:r>
            <a:r>
              <a:rPr lang="en-US" altLang="en-US" sz="2200" dirty="0">
                <a:latin typeface="Liberation Sans" panose="020B0604020202020204" pitchFamily="34" charset="0"/>
              </a:rPr>
              <a:t>Co. lends Higley Inc. </a:t>
            </a:r>
            <a:r>
              <a:rPr lang="en-US" altLang="en-US" sz="2200" dirty="0" smtClean="0">
                <a:latin typeface="Liberation Sans" panose="020B0604020202020204" pitchFamily="34" charset="0"/>
              </a:rPr>
              <a:t>€10,000 </a:t>
            </a:r>
            <a:r>
              <a:rPr lang="en-US" altLang="en-US" sz="2200" dirty="0">
                <a:latin typeface="Liberation Sans" panose="020B0604020202020204" pitchFamily="34" charset="0"/>
              </a:rPr>
              <a:t>on June 1, accepting a five-month, 9% interest note.  If Wolder presents the note to Higley Inc. on November 1, the maturity date, Wolder’s entry to record the collection is:</a:t>
            </a:r>
          </a:p>
        </p:txBody>
      </p:sp>
      <p:sp>
        <p:nvSpPr>
          <p:cNvPr id="838665" name="Text Box 9"/>
          <p:cNvSpPr txBox="1">
            <a:spLocks noChangeArrowheads="1"/>
          </p:cNvSpPr>
          <p:nvPr/>
        </p:nvSpPr>
        <p:spPr bwMode="auto">
          <a:xfrm>
            <a:off x="1905000" y="3242588"/>
            <a:ext cx="6934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400">
                <a:solidFill>
                  <a:schemeClr val="tx1"/>
                </a:solidFill>
                <a:latin typeface="Comic Sans MS" pitchFamily="66" charset="0"/>
              </a:defRPr>
            </a:lvl1pPr>
            <a:lvl2pPr marL="1028700" indent="-457200">
              <a:tabLst>
                <a:tab pos="4572000" algn="r"/>
              </a:tabLst>
              <a:defRPr sz="2400">
                <a:solidFill>
                  <a:schemeClr val="tx1"/>
                </a:solidFill>
                <a:latin typeface="Comic Sans MS" pitchFamily="66" charset="0"/>
              </a:defRPr>
            </a:lvl2pPr>
            <a:lvl3pPr marL="1600200" indent="-457200">
              <a:tabLst>
                <a:tab pos="4572000" algn="r"/>
              </a:tabLst>
              <a:defRPr sz="2400">
                <a:solidFill>
                  <a:schemeClr val="tx1"/>
                </a:solidFill>
                <a:latin typeface="Comic Sans MS" pitchFamily="66" charset="0"/>
              </a:defRPr>
            </a:lvl3pPr>
            <a:lvl4pPr marL="2171700" indent="-457200">
              <a:tabLst>
                <a:tab pos="4572000" algn="r"/>
              </a:tabLst>
              <a:defRPr sz="2400">
                <a:solidFill>
                  <a:schemeClr val="tx1"/>
                </a:solidFill>
                <a:latin typeface="Comic Sans MS" pitchFamily="66" charset="0"/>
              </a:defRPr>
            </a:lvl4pPr>
            <a:lvl5pPr marL="2743200" indent="-457200">
              <a:tabLst>
                <a:tab pos="4572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572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572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572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5720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rPr>
              <a:t>Cash </a:t>
            </a:r>
            <a:r>
              <a:rPr lang="en-US" altLang="en-US" sz="2200" dirty="0">
                <a:latin typeface="Liberation Sans" panose="020B0604020202020204" pitchFamily="34" charset="0"/>
                <a:cs typeface="Arial" charset="0"/>
              </a:rPr>
              <a:t>	10,375</a:t>
            </a:r>
          </a:p>
        </p:txBody>
      </p:sp>
      <p:sp>
        <p:nvSpPr>
          <p:cNvPr id="50183" name="Text Box 10"/>
          <p:cNvSpPr txBox="1">
            <a:spLocks noChangeArrowheads="1"/>
          </p:cNvSpPr>
          <p:nvPr/>
        </p:nvSpPr>
        <p:spPr bwMode="auto">
          <a:xfrm>
            <a:off x="609600" y="3242588"/>
            <a:ext cx="12954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Nov. 1</a:t>
            </a:r>
          </a:p>
        </p:txBody>
      </p:sp>
      <p:sp>
        <p:nvSpPr>
          <p:cNvPr id="838667" name="Text Box 11"/>
          <p:cNvSpPr txBox="1">
            <a:spLocks noChangeArrowheads="1"/>
          </p:cNvSpPr>
          <p:nvPr/>
        </p:nvSpPr>
        <p:spPr bwMode="auto">
          <a:xfrm>
            <a:off x="1905000" y="3699788"/>
            <a:ext cx="6934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5715000" algn="r"/>
              </a:tabLst>
              <a:defRPr sz="2400">
                <a:solidFill>
                  <a:schemeClr val="tx1"/>
                </a:solidFill>
                <a:latin typeface="Comic Sans MS" pitchFamily="66" charset="0"/>
              </a:defRPr>
            </a:lvl1pPr>
            <a:lvl2pPr marL="1028700" indent="-457200">
              <a:tabLst>
                <a:tab pos="4864100" algn="r"/>
                <a:tab pos="5715000" algn="r"/>
              </a:tabLst>
              <a:defRPr sz="2400">
                <a:solidFill>
                  <a:schemeClr val="tx1"/>
                </a:solidFill>
                <a:latin typeface="Comic Sans MS" pitchFamily="66" charset="0"/>
              </a:defRPr>
            </a:lvl2pPr>
            <a:lvl3pPr marL="1600200" indent="-457200">
              <a:tabLst>
                <a:tab pos="4864100" algn="r"/>
                <a:tab pos="5715000" algn="r"/>
              </a:tabLst>
              <a:defRPr sz="2400">
                <a:solidFill>
                  <a:schemeClr val="tx1"/>
                </a:solidFill>
                <a:latin typeface="Comic Sans MS" pitchFamily="66" charset="0"/>
              </a:defRPr>
            </a:lvl3pPr>
            <a:lvl4pPr marL="2171700" indent="-457200">
              <a:tabLst>
                <a:tab pos="4864100" algn="r"/>
                <a:tab pos="5715000" algn="r"/>
              </a:tabLst>
              <a:defRPr sz="2400">
                <a:solidFill>
                  <a:schemeClr val="tx1"/>
                </a:solidFill>
                <a:latin typeface="Comic Sans MS" pitchFamily="66" charset="0"/>
              </a:defRPr>
            </a:lvl4pPr>
            <a:lvl5pPr marL="2743200" indent="-457200">
              <a:tabLst>
                <a:tab pos="4864100" algn="r"/>
                <a:tab pos="5715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cs typeface="Arial" charset="0"/>
              </a:rPr>
              <a:t>	 </a:t>
            </a:r>
            <a:r>
              <a:rPr lang="en-US" altLang="en-US" sz="2200" dirty="0">
                <a:latin typeface="Liberation Sans" panose="020B0604020202020204" pitchFamily="34" charset="0"/>
              </a:rPr>
              <a:t>Notes </a:t>
            </a:r>
            <a:r>
              <a:rPr lang="en-US" altLang="en-US" sz="2200" dirty="0" smtClean="0">
                <a:latin typeface="Liberation Sans" panose="020B0604020202020204" pitchFamily="34" charset="0"/>
              </a:rPr>
              <a:t>Receivable </a:t>
            </a:r>
            <a:r>
              <a:rPr lang="en-US" altLang="en-US" sz="2200" dirty="0">
                <a:latin typeface="Liberation Sans" panose="020B0604020202020204" pitchFamily="34" charset="0"/>
                <a:cs typeface="Arial" charset="0"/>
              </a:rPr>
              <a:t>		10,000</a:t>
            </a:r>
          </a:p>
        </p:txBody>
      </p:sp>
      <p:sp>
        <p:nvSpPr>
          <p:cNvPr id="838668" name="Text Box 12"/>
          <p:cNvSpPr txBox="1">
            <a:spLocks noChangeArrowheads="1"/>
          </p:cNvSpPr>
          <p:nvPr/>
        </p:nvSpPr>
        <p:spPr bwMode="auto">
          <a:xfrm>
            <a:off x="1905000" y="4172863"/>
            <a:ext cx="6934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5715000" algn="r"/>
              </a:tabLst>
              <a:defRPr sz="2400">
                <a:solidFill>
                  <a:schemeClr val="tx1"/>
                </a:solidFill>
                <a:latin typeface="Comic Sans MS" pitchFamily="66" charset="0"/>
              </a:defRPr>
            </a:lvl1pPr>
            <a:lvl2pPr marL="1028700" indent="-457200">
              <a:tabLst>
                <a:tab pos="4864100" algn="r"/>
                <a:tab pos="5715000" algn="r"/>
              </a:tabLst>
              <a:defRPr sz="2400">
                <a:solidFill>
                  <a:schemeClr val="tx1"/>
                </a:solidFill>
                <a:latin typeface="Comic Sans MS" pitchFamily="66" charset="0"/>
              </a:defRPr>
            </a:lvl2pPr>
            <a:lvl3pPr marL="1600200" indent="-457200">
              <a:tabLst>
                <a:tab pos="4864100" algn="r"/>
                <a:tab pos="5715000" algn="r"/>
              </a:tabLst>
              <a:defRPr sz="2400">
                <a:solidFill>
                  <a:schemeClr val="tx1"/>
                </a:solidFill>
                <a:latin typeface="Comic Sans MS" pitchFamily="66" charset="0"/>
              </a:defRPr>
            </a:lvl3pPr>
            <a:lvl4pPr marL="2171700" indent="-457200">
              <a:tabLst>
                <a:tab pos="4864100" algn="r"/>
                <a:tab pos="5715000" algn="r"/>
              </a:tabLst>
              <a:defRPr sz="2400">
                <a:solidFill>
                  <a:schemeClr val="tx1"/>
                </a:solidFill>
                <a:latin typeface="Comic Sans MS" pitchFamily="66" charset="0"/>
              </a:defRPr>
            </a:lvl4pPr>
            <a:lvl5pPr marL="2743200" indent="-457200">
              <a:tabLst>
                <a:tab pos="4864100" algn="r"/>
                <a:tab pos="5715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cs typeface="Arial" charset="0"/>
              </a:rPr>
              <a:t>	 </a:t>
            </a:r>
            <a:r>
              <a:rPr lang="en-US" altLang="en-US" sz="2200" dirty="0">
                <a:latin typeface="Liberation Sans" panose="020B0604020202020204" pitchFamily="34" charset="0"/>
              </a:rPr>
              <a:t>Interest </a:t>
            </a:r>
            <a:r>
              <a:rPr lang="en-US" altLang="en-US" sz="2200" dirty="0" smtClean="0">
                <a:latin typeface="Liberation Sans" panose="020B0604020202020204" pitchFamily="34" charset="0"/>
              </a:rPr>
              <a:t>Revenue </a:t>
            </a:r>
            <a:r>
              <a:rPr lang="en-US" altLang="en-US" sz="2200" dirty="0">
                <a:latin typeface="Liberation Sans" panose="020B0604020202020204" pitchFamily="34" charset="0"/>
                <a:cs typeface="Arial" charset="0"/>
              </a:rPr>
              <a:t>		375</a:t>
            </a:r>
          </a:p>
        </p:txBody>
      </p:sp>
      <p:sp>
        <p:nvSpPr>
          <p:cNvPr id="838669" name="Text Box 13"/>
          <p:cNvSpPr txBox="1">
            <a:spLocks noChangeArrowheads="1"/>
          </p:cNvSpPr>
          <p:nvPr/>
        </p:nvSpPr>
        <p:spPr bwMode="auto">
          <a:xfrm>
            <a:off x="1905000" y="4826913"/>
            <a:ext cx="411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000" dirty="0" smtClean="0">
                <a:latin typeface="Liberation Sans" panose="020B0604020202020204" pitchFamily="34" charset="0"/>
              </a:rPr>
              <a:t>(€10,000 </a:t>
            </a:r>
            <a:r>
              <a:rPr lang="en-US" altLang="en-US" sz="2000" dirty="0">
                <a:latin typeface="Liberation Sans" panose="020B0604020202020204" pitchFamily="34" charset="0"/>
              </a:rPr>
              <a:t>x 9% x 5/12 = </a:t>
            </a:r>
            <a:r>
              <a:rPr lang="en-US" altLang="en-US" sz="2000" dirty="0" smtClean="0">
                <a:latin typeface="Liberation Sans" panose="020B0604020202020204" pitchFamily="34" charset="0"/>
              </a:rPr>
              <a:t>€375</a:t>
            </a:r>
            <a:r>
              <a:rPr lang="en-US" altLang="en-US" sz="2000" dirty="0">
                <a:latin typeface="Liberation Sans" panose="020B0604020202020204" pitchFamily="34" charset="0"/>
              </a:rPr>
              <a:t>)</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3"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HONOR OF NOTES RECEIVABLE</a:t>
            </a:r>
            <a:endParaRPr lang="en-US" altLang="en-US" sz="3200" b="1" dirty="0">
              <a:solidFill>
                <a:srgbClr val="006600"/>
              </a:solidFill>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8665"/>
                                        </p:tgtEl>
                                        <p:attrNameLst>
                                          <p:attrName>style.visibility</p:attrName>
                                        </p:attrNameLst>
                                      </p:cBhvr>
                                      <p:to>
                                        <p:strVal val="visible"/>
                                      </p:to>
                                    </p:set>
                                    <p:animEffect transition="in" filter="wipe(left)">
                                      <p:cBhvr>
                                        <p:cTn id="7" dur="500"/>
                                        <p:tgtEl>
                                          <p:spTgt spid="838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8667"/>
                                        </p:tgtEl>
                                        <p:attrNameLst>
                                          <p:attrName>style.visibility</p:attrName>
                                        </p:attrNameLst>
                                      </p:cBhvr>
                                      <p:to>
                                        <p:strVal val="visible"/>
                                      </p:to>
                                    </p:set>
                                    <p:animEffect transition="in" filter="wipe(left)">
                                      <p:cBhvr>
                                        <p:cTn id="12" dur="500"/>
                                        <p:tgtEl>
                                          <p:spTgt spid="838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8668"/>
                                        </p:tgtEl>
                                        <p:attrNameLst>
                                          <p:attrName>style.visibility</p:attrName>
                                        </p:attrNameLst>
                                      </p:cBhvr>
                                      <p:to>
                                        <p:strVal val="visible"/>
                                      </p:to>
                                    </p:set>
                                    <p:animEffect transition="in" filter="wipe(left)">
                                      <p:cBhvr>
                                        <p:cTn id="17" dur="500"/>
                                        <p:tgtEl>
                                          <p:spTgt spid="838668"/>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38669"/>
                                        </p:tgtEl>
                                        <p:attrNameLst>
                                          <p:attrName>style.visibility</p:attrName>
                                        </p:attrNameLst>
                                      </p:cBhvr>
                                      <p:to>
                                        <p:strVal val="visible"/>
                                      </p:to>
                                    </p:set>
                                    <p:animEffect transition="in" filter="wipe(left)">
                                      <p:cBhvr>
                                        <p:cTn id="21" dur="500"/>
                                        <p:tgtEl>
                                          <p:spTgt spid="838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5" grpId="0" autoUpdateAnimBg="0"/>
      <p:bldP spid="838667" grpId="0" autoUpdateAnimBg="0"/>
      <p:bldP spid="838668" grpId="0" autoUpdateAnimBg="0"/>
      <p:bldP spid="8386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523050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4247959"/>
          </a:xfrm>
          <a:prstGeom prst="rect">
            <a:avLst/>
          </a:prstGeom>
          <a:noFill/>
          <a:ln>
            <a:noFill/>
          </a:ln>
          <a:effectLst/>
          <a:extLst/>
        </p:spPr>
        <p:txBody>
          <a:bodyPr lIns="91440" tIns="46038" rIns="182562" bIns="46038">
            <a:spAutoFit/>
          </a:bodyPr>
          <a:lstStyle/>
          <a:p>
            <a:pPr marL="0" lvl="1" algn="l">
              <a:lnSpc>
                <a:spcPct val="125000"/>
              </a:lnSpc>
              <a:spcBef>
                <a:spcPts val="1200"/>
              </a:spcBef>
              <a:buClr>
                <a:schemeClr val="tx1"/>
              </a:buClr>
            </a:pPr>
            <a:r>
              <a:rPr lang="en-US" sz="2300" dirty="0" smtClean="0">
                <a:latin typeface="Liberation Sans" panose="020B0604020202020204" pitchFamily="34" charset="0"/>
              </a:rPr>
              <a:t>Receivables </a:t>
            </a:r>
            <a:r>
              <a:rPr lang="en-US" sz="2300" dirty="0">
                <a:latin typeface="Liberation Sans" panose="020B0604020202020204" pitchFamily="34" charset="0"/>
              </a:rPr>
              <a:t>are frequently </a:t>
            </a:r>
            <a:r>
              <a:rPr lang="en-US" sz="2300" dirty="0" smtClean="0">
                <a:latin typeface="Liberation Sans" panose="020B0604020202020204" pitchFamily="34" charset="0"/>
              </a:rPr>
              <a:t>classified </a:t>
            </a:r>
            <a:r>
              <a:rPr lang="en-US" sz="2300" dirty="0">
                <a:latin typeface="Liberation Sans" panose="020B0604020202020204" pitchFamily="34" charset="0"/>
              </a:rPr>
              <a:t>as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accounts </a:t>
            </a:r>
            <a:r>
              <a:rPr lang="en-US" sz="2300" dirty="0">
                <a:latin typeface="Liberation Sans" panose="020B0604020202020204" pitchFamily="34" charset="0"/>
              </a:rPr>
              <a:t>receivable, company receivables, </a:t>
            </a:r>
            <a:r>
              <a:rPr lang="en-US" sz="2300" dirty="0" smtClean="0">
                <a:latin typeface="Liberation Sans" panose="020B0604020202020204" pitchFamily="34" charset="0"/>
              </a:rPr>
              <a:t>and other receivables.</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accounts </a:t>
            </a:r>
            <a:r>
              <a:rPr lang="en-US" sz="2300" dirty="0">
                <a:latin typeface="Liberation Sans" panose="020B0604020202020204" pitchFamily="34" charset="0"/>
              </a:rPr>
              <a:t>receivable, notes receivable, </a:t>
            </a:r>
            <a:r>
              <a:rPr lang="en-US" sz="2300" dirty="0" smtClean="0">
                <a:latin typeface="Liberation Sans" panose="020B0604020202020204" pitchFamily="34" charset="0"/>
              </a:rPr>
              <a:t>and employee </a:t>
            </a:r>
            <a:r>
              <a:rPr lang="en-US" sz="2300" dirty="0">
                <a:latin typeface="Liberation Sans" panose="020B0604020202020204" pitchFamily="34" charset="0"/>
              </a:rPr>
              <a:t>receivables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accounts </a:t>
            </a:r>
            <a:r>
              <a:rPr lang="en-US" sz="2300" dirty="0">
                <a:latin typeface="Liberation Sans" panose="020B0604020202020204" pitchFamily="34" charset="0"/>
              </a:rPr>
              <a:t>receivable and general receivables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accounts </a:t>
            </a:r>
            <a:r>
              <a:rPr lang="en-US" sz="2300" dirty="0">
                <a:latin typeface="Liberation Sans" panose="020B0604020202020204" pitchFamily="34" charset="0"/>
              </a:rPr>
              <a:t>receivable, notes receivable, and </a:t>
            </a:r>
            <a:r>
              <a:rPr lang="en-US" sz="2300" dirty="0" smtClean="0">
                <a:latin typeface="Liberation Sans" panose="020B0604020202020204" pitchFamily="34" charset="0"/>
              </a:rPr>
              <a:t>other receivables</a:t>
            </a:r>
            <a:r>
              <a:rPr lang="en-US" sz="2300" dirty="0">
                <a:latin typeface="Liberation Sans" panose="020B0604020202020204" pitchFamily="34" charset="0"/>
              </a:rPr>
              <a:t>.</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a:t>
            </a:r>
            <a:endParaRPr lang="en-US" altLang="en-US" dirty="0"/>
          </a:p>
        </p:txBody>
      </p:sp>
      <p:sp>
        <p:nvSpPr>
          <p:cNvPr id="1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TYPES OF RECEIVABLES</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1802367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2" name="Text Box 15"/>
          <p:cNvSpPr txBox="1">
            <a:spLocks noChangeArrowheads="1"/>
          </p:cNvSpPr>
          <p:nvPr/>
        </p:nvSpPr>
        <p:spPr bwMode="auto">
          <a:xfrm>
            <a:off x="609600" y="1295400"/>
            <a:ext cx="8001000" cy="127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Suppose </a:t>
            </a:r>
            <a:r>
              <a:rPr lang="en-US" altLang="en-US" sz="2200" dirty="0">
                <a:latin typeface="Liberation Sans" panose="020B0604020202020204" pitchFamily="34" charset="0"/>
              </a:rPr>
              <a:t>instead that Wolder Co. prepares financial statements as of September 30. The adjusting entry by Wolder is for four months ending Sept. 30.</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34" y="2800687"/>
            <a:ext cx="8032662" cy="245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0710" name="Text Box 6"/>
          <p:cNvSpPr txBox="1">
            <a:spLocks noChangeArrowheads="1"/>
          </p:cNvSpPr>
          <p:nvPr/>
        </p:nvSpPr>
        <p:spPr bwMode="auto">
          <a:xfrm>
            <a:off x="1981200" y="5029200"/>
            <a:ext cx="6172200" cy="430887"/>
          </a:xfrm>
          <a:prstGeom prst="rect">
            <a:avLst/>
          </a:prstGeom>
          <a:solidFill>
            <a:schemeClr val="accent3"/>
          </a:solidFill>
          <a:ln>
            <a:noFill/>
          </a:ln>
          <a:effectLst/>
          <a:extLst/>
        </p:spPr>
        <p:txBody>
          <a:bodyPr wrap="square">
            <a:spAutoFit/>
          </a:bodyPr>
          <a:lstStyle>
            <a:lvl1pPr>
              <a:tabLst>
                <a:tab pos="4572000" algn="r"/>
              </a:tabLst>
              <a:defRPr sz="2400">
                <a:solidFill>
                  <a:schemeClr val="tx1"/>
                </a:solidFill>
                <a:latin typeface="Comic Sans MS" pitchFamily="66" charset="0"/>
              </a:defRPr>
            </a:lvl1pPr>
            <a:lvl2pPr marL="1028700" indent="-457200">
              <a:tabLst>
                <a:tab pos="4572000" algn="r"/>
              </a:tabLst>
              <a:defRPr sz="2400">
                <a:solidFill>
                  <a:schemeClr val="tx1"/>
                </a:solidFill>
                <a:latin typeface="Comic Sans MS" pitchFamily="66" charset="0"/>
              </a:defRPr>
            </a:lvl2pPr>
            <a:lvl3pPr marL="1600200" indent="-457200">
              <a:tabLst>
                <a:tab pos="4572000" algn="r"/>
              </a:tabLst>
              <a:defRPr sz="2400">
                <a:solidFill>
                  <a:schemeClr val="tx1"/>
                </a:solidFill>
                <a:latin typeface="Comic Sans MS" pitchFamily="66" charset="0"/>
              </a:defRPr>
            </a:lvl3pPr>
            <a:lvl4pPr marL="2171700" indent="-457200">
              <a:tabLst>
                <a:tab pos="4572000" algn="r"/>
              </a:tabLst>
              <a:defRPr sz="2400">
                <a:solidFill>
                  <a:schemeClr val="tx1"/>
                </a:solidFill>
                <a:latin typeface="Comic Sans MS" pitchFamily="66" charset="0"/>
              </a:defRPr>
            </a:lvl4pPr>
            <a:lvl5pPr marL="2743200" indent="-457200">
              <a:tabLst>
                <a:tab pos="4572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572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572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572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5720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rPr>
              <a:t>Interest </a:t>
            </a:r>
            <a:r>
              <a:rPr lang="en-US" altLang="en-US" sz="2200" dirty="0" smtClean="0">
                <a:latin typeface="Liberation Sans" panose="020B0604020202020204" pitchFamily="34" charset="0"/>
              </a:rPr>
              <a:t>Receivable </a:t>
            </a:r>
            <a:r>
              <a:rPr lang="en-US" altLang="en-US" sz="2200" dirty="0">
                <a:latin typeface="Liberation Sans" panose="020B0604020202020204" pitchFamily="34" charset="0"/>
                <a:cs typeface="Arial" charset="0"/>
              </a:rPr>
              <a:t>	300</a:t>
            </a:r>
          </a:p>
        </p:txBody>
      </p:sp>
      <p:sp>
        <p:nvSpPr>
          <p:cNvPr id="51206" name="Text Box 7"/>
          <p:cNvSpPr txBox="1">
            <a:spLocks noChangeArrowheads="1"/>
          </p:cNvSpPr>
          <p:nvPr/>
        </p:nvSpPr>
        <p:spPr bwMode="auto">
          <a:xfrm>
            <a:off x="660522" y="5029200"/>
            <a:ext cx="1295400" cy="430887"/>
          </a:xfrm>
          <a:prstGeom prst="rect">
            <a:avLst/>
          </a:prstGeom>
          <a:solidFill>
            <a:schemeClr val="accent3"/>
          </a:solidFill>
          <a:ln>
            <a:noFill/>
          </a:ln>
          <a:effectLs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Sept. </a:t>
            </a:r>
            <a:r>
              <a:rPr lang="en-US" altLang="en-US" sz="2200" b="1" dirty="0" smtClean="0">
                <a:latin typeface="Liberation Sans" panose="020B0604020202020204" pitchFamily="34" charset="0"/>
                <a:cs typeface="Arial" charset="0"/>
              </a:rPr>
              <a:t>30</a:t>
            </a:r>
            <a:endParaRPr lang="en-US" altLang="en-US" sz="2200" b="1" dirty="0">
              <a:latin typeface="Liberation Sans" panose="020B0604020202020204" pitchFamily="34" charset="0"/>
              <a:cs typeface="Arial" charset="0"/>
            </a:endParaRPr>
          </a:p>
        </p:txBody>
      </p:sp>
      <p:sp>
        <p:nvSpPr>
          <p:cNvPr id="840712" name="Text Box 8"/>
          <p:cNvSpPr txBox="1">
            <a:spLocks noChangeArrowheads="1"/>
          </p:cNvSpPr>
          <p:nvPr/>
        </p:nvSpPr>
        <p:spPr bwMode="auto">
          <a:xfrm>
            <a:off x="1905000" y="5486400"/>
            <a:ext cx="6172200" cy="430887"/>
          </a:xfrm>
          <a:prstGeom prst="rect">
            <a:avLst/>
          </a:prstGeom>
          <a:solidFill>
            <a:schemeClr val="accent3"/>
          </a:solidFill>
          <a:ln>
            <a:noFill/>
          </a:ln>
          <a:effectLst/>
          <a:extLst/>
        </p:spPr>
        <p:txBody>
          <a:bodyPr wrap="square">
            <a:spAutoFit/>
          </a:bodyPr>
          <a:lstStyle>
            <a:lvl1pPr marL="457200" indent="-457200">
              <a:tabLst>
                <a:tab pos="4864100" algn="r"/>
                <a:tab pos="5715000" algn="r"/>
              </a:tabLst>
              <a:defRPr sz="2400">
                <a:solidFill>
                  <a:schemeClr val="tx1"/>
                </a:solidFill>
                <a:latin typeface="Comic Sans MS" pitchFamily="66" charset="0"/>
              </a:defRPr>
            </a:lvl1pPr>
            <a:lvl2pPr marL="1028700" indent="-457200">
              <a:tabLst>
                <a:tab pos="4864100" algn="r"/>
                <a:tab pos="5715000" algn="r"/>
              </a:tabLst>
              <a:defRPr sz="2400">
                <a:solidFill>
                  <a:schemeClr val="tx1"/>
                </a:solidFill>
                <a:latin typeface="Comic Sans MS" pitchFamily="66" charset="0"/>
              </a:defRPr>
            </a:lvl2pPr>
            <a:lvl3pPr marL="1600200" indent="-457200">
              <a:tabLst>
                <a:tab pos="4864100" algn="r"/>
                <a:tab pos="5715000" algn="r"/>
              </a:tabLst>
              <a:defRPr sz="2400">
                <a:solidFill>
                  <a:schemeClr val="tx1"/>
                </a:solidFill>
                <a:latin typeface="Comic Sans MS" pitchFamily="66" charset="0"/>
              </a:defRPr>
            </a:lvl3pPr>
            <a:lvl4pPr marL="2171700" indent="-457200">
              <a:tabLst>
                <a:tab pos="4864100" algn="r"/>
                <a:tab pos="5715000" algn="r"/>
              </a:tabLst>
              <a:defRPr sz="2400">
                <a:solidFill>
                  <a:schemeClr val="tx1"/>
                </a:solidFill>
                <a:latin typeface="Comic Sans MS" pitchFamily="66" charset="0"/>
              </a:defRPr>
            </a:lvl4pPr>
            <a:lvl5pPr marL="2743200" indent="-457200">
              <a:tabLst>
                <a:tab pos="4864100" algn="r"/>
                <a:tab pos="5715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cs typeface="Arial" charset="0"/>
              </a:rPr>
              <a:t>	 </a:t>
            </a:r>
            <a:r>
              <a:rPr lang="en-US" altLang="en-US" sz="2200" dirty="0">
                <a:latin typeface="Liberation Sans" panose="020B0604020202020204" pitchFamily="34" charset="0"/>
              </a:rPr>
              <a:t>Interest </a:t>
            </a:r>
            <a:r>
              <a:rPr lang="en-US" altLang="en-US" sz="2200" dirty="0" smtClean="0">
                <a:latin typeface="Liberation Sans" panose="020B0604020202020204" pitchFamily="34" charset="0"/>
              </a:rPr>
              <a:t>Revenue </a:t>
            </a:r>
            <a:r>
              <a:rPr lang="en-US" altLang="en-US" sz="2200" dirty="0">
                <a:latin typeface="Liberation Sans" panose="020B0604020202020204" pitchFamily="34" charset="0"/>
                <a:cs typeface="Arial" charset="0"/>
              </a:rPr>
              <a:t>		300</a:t>
            </a:r>
          </a:p>
        </p:txBody>
      </p:sp>
      <p:sp>
        <p:nvSpPr>
          <p:cNvPr id="840715" name="Text Box 11"/>
          <p:cNvSpPr txBox="1">
            <a:spLocks noChangeArrowheads="1"/>
          </p:cNvSpPr>
          <p:nvPr/>
        </p:nvSpPr>
        <p:spPr bwMode="auto">
          <a:xfrm>
            <a:off x="1981200" y="5959746"/>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smtClean="0">
                <a:latin typeface="Liberation Sans" panose="020B0604020202020204" pitchFamily="34" charset="0"/>
              </a:rPr>
              <a:t>(€10,000 </a:t>
            </a:r>
            <a:r>
              <a:rPr lang="en-US" altLang="en-US" sz="1800" dirty="0">
                <a:latin typeface="Liberation Sans" panose="020B0604020202020204" pitchFamily="34" charset="0"/>
              </a:rPr>
              <a:t>x 9% x 4/12 = </a:t>
            </a:r>
            <a:r>
              <a:rPr lang="en-US" altLang="en-US" sz="1800" dirty="0" smtClean="0">
                <a:latin typeface="Liberation Sans" panose="020B0604020202020204" pitchFamily="34" charset="0"/>
              </a:rPr>
              <a:t>€ </a:t>
            </a:r>
            <a:r>
              <a:rPr lang="en-US" altLang="en-US" sz="1800" dirty="0">
                <a:latin typeface="Liberation Sans" panose="020B0604020202020204" pitchFamily="34" charset="0"/>
              </a:rPr>
              <a:t>300)</a:t>
            </a:r>
          </a:p>
        </p:txBody>
      </p:sp>
      <p:sp>
        <p:nvSpPr>
          <p:cNvPr id="51210" name="Text Box 13"/>
          <p:cNvSpPr txBox="1">
            <a:spLocks noChangeArrowheads="1"/>
          </p:cNvSpPr>
          <p:nvPr/>
        </p:nvSpPr>
        <p:spPr bwMode="auto">
          <a:xfrm>
            <a:off x="6639632" y="2308831"/>
            <a:ext cx="20781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8-16</a:t>
            </a:r>
          </a:p>
          <a:p>
            <a:pPr algn="l"/>
            <a:r>
              <a:rPr lang="en-US" altLang="en-US" sz="1200" dirty="0" smtClean="0">
                <a:latin typeface="Liberation Sans" panose="020B0604020202020204" pitchFamily="34" charset="0"/>
              </a:rPr>
              <a:t>Timeline of interest earned</a:t>
            </a:r>
            <a:endParaRPr lang="en-US" altLang="en-US" sz="1200" dirty="0">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ACCRUAL OF INTEREST RECEIVABLE</a:t>
            </a:r>
            <a:endParaRPr lang="en-US" altLang="en-US" sz="3200" b="1" dirty="0">
              <a:solidFill>
                <a:srgbClr val="006600"/>
              </a:solidFill>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0710"/>
                                        </p:tgtEl>
                                        <p:attrNameLst>
                                          <p:attrName>style.visibility</p:attrName>
                                        </p:attrNameLst>
                                      </p:cBhvr>
                                      <p:to>
                                        <p:strVal val="visible"/>
                                      </p:to>
                                    </p:set>
                                    <p:animEffect transition="in" filter="wipe(left)">
                                      <p:cBhvr>
                                        <p:cTn id="7" dur="500"/>
                                        <p:tgtEl>
                                          <p:spTgt spid="8407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0712"/>
                                        </p:tgtEl>
                                        <p:attrNameLst>
                                          <p:attrName>style.visibility</p:attrName>
                                        </p:attrNameLst>
                                      </p:cBhvr>
                                      <p:to>
                                        <p:strVal val="visible"/>
                                      </p:to>
                                    </p:set>
                                    <p:animEffect transition="in" filter="wipe(left)">
                                      <p:cBhvr>
                                        <p:cTn id="12" dur="500"/>
                                        <p:tgtEl>
                                          <p:spTgt spid="840712"/>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40715"/>
                                        </p:tgtEl>
                                        <p:attrNameLst>
                                          <p:attrName>style.visibility</p:attrName>
                                        </p:attrNameLst>
                                      </p:cBhvr>
                                      <p:to>
                                        <p:strVal val="visible"/>
                                      </p:to>
                                    </p:set>
                                    <p:animEffect transition="in" filter="wipe(left)">
                                      <p:cBhvr>
                                        <p:cTn id="16" dur="500"/>
                                        <p:tgtEl>
                                          <p:spTgt spid="840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10" grpId="0" animBg="1" autoUpdateAnimBg="0"/>
      <p:bldP spid="840712" grpId="0" animBg="1" autoUpdateAnimBg="0"/>
      <p:bldP spid="8407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09600" y="1295400"/>
            <a:ext cx="8001000" cy="832279"/>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marL="0" algn="l">
              <a:lnSpc>
                <a:spcPct val="120000"/>
              </a:lnSpc>
              <a:defRPr sz="2100" b="1">
                <a:latin typeface="Liberation Sans" panose="020B0604020202020204" pitchFamily="34" charset="0"/>
              </a:defRPr>
            </a:lvl1pPr>
            <a:lvl2pPr marL="109538" algn="l">
              <a:defRPr>
                <a:latin typeface="Times New Roman" pitchFamily="18" charset="0"/>
              </a:defRPr>
            </a:lvl2pPr>
            <a:lvl3pPr marL="109538" algn="l">
              <a:defRPr>
                <a:latin typeface="Times New Roman" pitchFamily="18" charset="0"/>
              </a:defRPr>
            </a:lvl3pPr>
            <a:lvl4pPr marL="109538" algn="l">
              <a:defRPr>
                <a:latin typeface="Times New Roman" pitchFamily="18" charset="0"/>
              </a:defRPr>
            </a:lvl4pPr>
            <a:lvl5pPr marL="109538" algn="l">
              <a:defRPr>
                <a:latin typeface="Times New Roman" pitchFamily="18" charset="0"/>
              </a:defRPr>
            </a:lvl5pPr>
            <a:lvl6pPr marL="566738" eaLnBrk="0" fontAlgn="base" hangingPunct="0">
              <a:spcBef>
                <a:spcPct val="0"/>
              </a:spcBef>
              <a:spcAft>
                <a:spcPct val="0"/>
              </a:spcAft>
              <a:defRPr>
                <a:latin typeface="Times New Roman" pitchFamily="18" charset="0"/>
              </a:defRPr>
            </a:lvl6pPr>
            <a:lvl7pPr marL="1023938" eaLnBrk="0" fontAlgn="base" hangingPunct="0">
              <a:spcBef>
                <a:spcPct val="0"/>
              </a:spcBef>
              <a:spcAft>
                <a:spcPct val="0"/>
              </a:spcAft>
              <a:defRPr>
                <a:latin typeface="Times New Roman" pitchFamily="18" charset="0"/>
              </a:defRPr>
            </a:lvl7pPr>
            <a:lvl8pPr marL="1481138" eaLnBrk="0" fontAlgn="base" hangingPunct="0">
              <a:spcBef>
                <a:spcPct val="0"/>
              </a:spcBef>
              <a:spcAft>
                <a:spcPct val="0"/>
              </a:spcAft>
              <a:defRPr>
                <a:latin typeface="Times New Roman" pitchFamily="18" charset="0"/>
              </a:defRPr>
            </a:lvl8pPr>
            <a:lvl9pPr marL="1938338" eaLnBrk="0" fontAlgn="base" hangingPunct="0">
              <a:spcBef>
                <a:spcPct val="0"/>
              </a:spcBef>
              <a:spcAft>
                <a:spcPct val="0"/>
              </a:spcAft>
              <a:defRPr>
                <a:latin typeface="Times New Roman" pitchFamily="18" charset="0"/>
              </a:defRPr>
            </a:lvl9pPr>
          </a:lstStyle>
          <a:p>
            <a:pPr>
              <a:lnSpc>
                <a:spcPct val="125000"/>
              </a:lnSpc>
            </a:pPr>
            <a:r>
              <a:rPr lang="en-US" altLang="en-US" dirty="0"/>
              <a:t>Illustration: </a:t>
            </a:r>
            <a:r>
              <a:rPr lang="en-US" altLang="en-US" b="0" dirty="0"/>
              <a:t>Prepare the entry Wolder’s would make to record the honoring of the Higley note on November 1.</a:t>
            </a:r>
          </a:p>
        </p:txBody>
      </p:sp>
      <p:sp>
        <p:nvSpPr>
          <p:cNvPr id="842758" name="Text Box 6"/>
          <p:cNvSpPr txBox="1">
            <a:spLocks noChangeArrowheads="1"/>
          </p:cNvSpPr>
          <p:nvPr/>
        </p:nvSpPr>
        <p:spPr bwMode="auto">
          <a:xfrm>
            <a:off x="1768520" y="2436813"/>
            <a:ext cx="6934200" cy="190821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400">
                <a:solidFill>
                  <a:schemeClr val="tx1"/>
                </a:solidFill>
                <a:latin typeface="Comic Sans MS" pitchFamily="66" charset="0"/>
              </a:defRPr>
            </a:lvl1pPr>
            <a:lvl2pPr marL="1028700" indent="-457200">
              <a:tabLst>
                <a:tab pos="4572000" algn="r"/>
              </a:tabLst>
              <a:defRPr sz="2400">
                <a:solidFill>
                  <a:schemeClr val="tx1"/>
                </a:solidFill>
                <a:latin typeface="Comic Sans MS" pitchFamily="66" charset="0"/>
              </a:defRPr>
            </a:lvl2pPr>
            <a:lvl3pPr marL="1600200" indent="-457200">
              <a:tabLst>
                <a:tab pos="4572000" algn="r"/>
              </a:tabLst>
              <a:defRPr sz="2400">
                <a:solidFill>
                  <a:schemeClr val="tx1"/>
                </a:solidFill>
                <a:latin typeface="Comic Sans MS" pitchFamily="66" charset="0"/>
              </a:defRPr>
            </a:lvl3pPr>
            <a:lvl4pPr marL="2171700" indent="-457200">
              <a:tabLst>
                <a:tab pos="4572000" algn="r"/>
              </a:tabLst>
              <a:defRPr sz="2400">
                <a:solidFill>
                  <a:schemeClr val="tx1"/>
                </a:solidFill>
                <a:latin typeface="Comic Sans MS" pitchFamily="66" charset="0"/>
              </a:defRPr>
            </a:lvl4pPr>
            <a:lvl5pPr marL="2743200" indent="-457200">
              <a:tabLst>
                <a:tab pos="4572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572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572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572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572000" algn="r"/>
              </a:tabLst>
              <a:defRPr sz="2400">
                <a:solidFill>
                  <a:schemeClr val="tx1"/>
                </a:solidFill>
                <a:latin typeface="Comic Sans MS" pitchFamily="66" charset="0"/>
              </a:defRPr>
            </a:lvl9pPr>
          </a:lstStyle>
          <a:p>
            <a:pPr marL="463550" indent="-463550" algn="l">
              <a:spcBef>
                <a:spcPts val="1200"/>
              </a:spcBef>
              <a:tabLst>
                <a:tab pos="5035550" algn="r"/>
                <a:tab pos="6632575" algn="r"/>
              </a:tabLst>
            </a:pPr>
            <a:r>
              <a:rPr lang="en-US" altLang="en-US" sz="2200" dirty="0">
                <a:latin typeface="Liberation Sans" panose="020B0604020202020204" pitchFamily="34" charset="0"/>
              </a:rPr>
              <a:t>Cash 	</a:t>
            </a:r>
            <a:r>
              <a:rPr lang="en-US" altLang="en-US" sz="2200" dirty="0" smtClean="0">
                <a:latin typeface="Liberation Sans" panose="020B0604020202020204" pitchFamily="34" charset="0"/>
              </a:rPr>
              <a:t>10,375</a:t>
            </a:r>
          </a:p>
          <a:p>
            <a:pPr marL="463550" indent="-463550" algn="l">
              <a:spcBef>
                <a:spcPts val="1200"/>
              </a:spcBef>
              <a:tabLst>
                <a:tab pos="5035550" algn="r"/>
                <a:tab pos="6632575" algn="r"/>
              </a:tabLst>
            </a:pPr>
            <a:r>
              <a:rPr lang="en-US" sz="2200" dirty="0" smtClean="0">
                <a:latin typeface="Liberation Sans" panose="020B0604020202020204" pitchFamily="34" charset="0"/>
              </a:rPr>
              <a:t>	Notes </a:t>
            </a:r>
            <a:r>
              <a:rPr lang="en-US" sz="2200" dirty="0">
                <a:latin typeface="Liberation Sans" panose="020B0604020202020204" pitchFamily="34" charset="0"/>
              </a:rPr>
              <a:t>Receivable </a:t>
            </a:r>
            <a:r>
              <a:rPr lang="en-US" sz="2200" dirty="0" smtClean="0">
                <a:latin typeface="Liberation Sans" panose="020B0604020202020204" pitchFamily="34" charset="0"/>
              </a:rPr>
              <a:t>		10,000</a:t>
            </a:r>
          </a:p>
          <a:p>
            <a:pPr marL="463550" indent="-463550" algn="l">
              <a:spcBef>
                <a:spcPts val="1200"/>
              </a:spcBef>
              <a:tabLst>
                <a:tab pos="5035550" algn="r"/>
                <a:tab pos="6632575" algn="r"/>
              </a:tabLst>
            </a:pPr>
            <a:r>
              <a:rPr lang="en-US" sz="2200" dirty="0" smtClean="0">
                <a:latin typeface="Liberation Sans" panose="020B0604020202020204" pitchFamily="34" charset="0"/>
              </a:rPr>
              <a:t>	Interest </a:t>
            </a:r>
            <a:r>
              <a:rPr lang="en-US" sz="2200" dirty="0">
                <a:latin typeface="Liberation Sans" panose="020B0604020202020204" pitchFamily="34" charset="0"/>
              </a:rPr>
              <a:t>Receivable </a:t>
            </a:r>
            <a:r>
              <a:rPr lang="en-US" sz="2200" dirty="0" smtClean="0">
                <a:latin typeface="Liberation Sans" panose="020B0604020202020204" pitchFamily="34" charset="0"/>
              </a:rPr>
              <a:t>		300</a:t>
            </a:r>
          </a:p>
          <a:p>
            <a:pPr marL="463550" indent="-463550" algn="l">
              <a:spcBef>
                <a:spcPts val="1200"/>
              </a:spcBef>
              <a:tabLst>
                <a:tab pos="5035550" algn="r"/>
                <a:tab pos="6632575" algn="r"/>
              </a:tabLst>
            </a:pPr>
            <a:r>
              <a:rPr lang="fr-FR" sz="2200" dirty="0" smtClean="0">
                <a:latin typeface="Liberation Sans" panose="020B0604020202020204" pitchFamily="34" charset="0"/>
              </a:rPr>
              <a:t>	Interest </a:t>
            </a:r>
            <a:r>
              <a:rPr lang="fr-FR" sz="2200" dirty="0">
                <a:latin typeface="Liberation Sans" panose="020B0604020202020204" pitchFamily="34" charset="0"/>
              </a:rPr>
              <a:t>Revenue </a:t>
            </a:r>
            <a:r>
              <a:rPr lang="fr-FR" sz="2000" dirty="0" smtClean="0">
                <a:latin typeface="Liberation Sans" panose="020B0604020202020204" pitchFamily="34" charset="0"/>
              </a:rPr>
              <a:t>(€10,000 </a:t>
            </a:r>
            <a:r>
              <a:rPr lang="fr-FR" sz="2000" dirty="0">
                <a:latin typeface="Liberation Sans" panose="020B0604020202020204" pitchFamily="34" charset="0"/>
              </a:rPr>
              <a:t>× 9% × </a:t>
            </a:r>
            <a:r>
              <a:rPr lang="fr-FR" sz="2000" dirty="0" smtClean="0">
                <a:latin typeface="Liberation Sans" panose="020B0604020202020204" pitchFamily="34" charset="0"/>
              </a:rPr>
              <a:t>1/</a:t>
            </a:r>
            <a:r>
              <a:rPr lang="en-US" sz="2000" dirty="0" smtClean="0">
                <a:latin typeface="Liberation Sans" panose="020B0604020202020204" pitchFamily="34" charset="0"/>
              </a:rPr>
              <a:t>12) </a:t>
            </a:r>
            <a:r>
              <a:rPr lang="en-US" sz="2200" dirty="0" smtClean="0">
                <a:latin typeface="Liberation Sans" panose="020B0604020202020204" pitchFamily="34" charset="0"/>
              </a:rPr>
              <a:t>	75</a:t>
            </a:r>
            <a:endParaRPr lang="en-US" altLang="en-US" sz="2200" dirty="0">
              <a:latin typeface="Liberation Sans" panose="020B0604020202020204" pitchFamily="34" charset="0"/>
            </a:endParaRPr>
          </a:p>
        </p:txBody>
      </p:sp>
      <p:sp>
        <p:nvSpPr>
          <p:cNvPr id="52230" name="Text Box 7"/>
          <p:cNvSpPr txBox="1">
            <a:spLocks noChangeArrowheads="1"/>
          </p:cNvSpPr>
          <p:nvPr/>
        </p:nvSpPr>
        <p:spPr bwMode="auto">
          <a:xfrm>
            <a:off x="609600" y="2436813"/>
            <a:ext cx="12954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Nov. 1</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
        <p:nvSpPr>
          <p:cNvPr id="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ACCRUAL OF INTEREST RECEIVABLE</a:t>
            </a:r>
            <a:endParaRPr lang="en-US" altLang="en-US" sz="3200" b="1" dirty="0">
              <a:solidFill>
                <a:srgbClr val="0066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2758">
                                            <p:txEl>
                                              <p:pRg st="0" end="0"/>
                                            </p:txEl>
                                          </p:spTgt>
                                        </p:tgtEl>
                                        <p:attrNameLst>
                                          <p:attrName>style.visibility</p:attrName>
                                        </p:attrNameLst>
                                      </p:cBhvr>
                                      <p:to>
                                        <p:strVal val="visible"/>
                                      </p:to>
                                    </p:set>
                                    <p:animEffect transition="in" filter="wipe(left)">
                                      <p:cBhvr>
                                        <p:cTn id="7" dur="500"/>
                                        <p:tgtEl>
                                          <p:spTgt spid="8427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2758">
                                            <p:txEl>
                                              <p:pRg st="1" end="1"/>
                                            </p:txEl>
                                          </p:spTgt>
                                        </p:tgtEl>
                                        <p:attrNameLst>
                                          <p:attrName>style.visibility</p:attrName>
                                        </p:attrNameLst>
                                      </p:cBhvr>
                                      <p:to>
                                        <p:strVal val="visible"/>
                                      </p:to>
                                    </p:set>
                                    <p:animEffect transition="in" filter="wipe(left)">
                                      <p:cBhvr>
                                        <p:cTn id="12" dur="500"/>
                                        <p:tgtEl>
                                          <p:spTgt spid="8427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2758">
                                            <p:txEl>
                                              <p:pRg st="2" end="2"/>
                                            </p:txEl>
                                          </p:spTgt>
                                        </p:tgtEl>
                                        <p:attrNameLst>
                                          <p:attrName>style.visibility</p:attrName>
                                        </p:attrNameLst>
                                      </p:cBhvr>
                                      <p:to>
                                        <p:strVal val="visible"/>
                                      </p:to>
                                    </p:set>
                                    <p:animEffect transition="in" filter="wipe(left)">
                                      <p:cBhvr>
                                        <p:cTn id="17" dur="500"/>
                                        <p:tgtEl>
                                          <p:spTgt spid="8427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2758">
                                            <p:txEl>
                                              <p:pRg st="3" end="3"/>
                                            </p:txEl>
                                          </p:spTgt>
                                        </p:tgtEl>
                                        <p:attrNameLst>
                                          <p:attrName>style.visibility</p:attrName>
                                        </p:attrNameLst>
                                      </p:cBhvr>
                                      <p:to>
                                        <p:strVal val="visible"/>
                                      </p:to>
                                    </p:set>
                                    <p:animEffect transition="in" filter="wipe(left)">
                                      <p:cBhvr>
                                        <p:cTn id="22" dur="500"/>
                                        <p:tgtEl>
                                          <p:spTgt spid="8427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8" grpId="0" build="p" bldLvl="3"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3" name="Text Box 5"/>
          <p:cNvSpPr txBox="1">
            <a:spLocks noChangeArrowheads="1"/>
          </p:cNvSpPr>
          <p:nvPr/>
        </p:nvSpPr>
        <p:spPr bwMode="auto">
          <a:xfrm>
            <a:off x="1905000" y="3184525"/>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914900" algn="r"/>
              </a:tabLst>
              <a:defRPr sz="2400">
                <a:solidFill>
                  <a:schemeClr val="tx1"/>
                </a:solidFill>
                <a:latin typeface="Times New Roman" pitchFamily="18" charset="0"/>
              </a:defRPr>
            </a:lvl1pPr>
            <a:lvl2pPr marL="1028700" indent="-457200" algn="l">
              <a:tabLst>
                <a:tab pos="4914900" algn="r"/>
              </a:tabLst>
              <a:defRPr sz="2400">
                <a:solidFill>
                  <a:schemeClr val="tx1"/>
                </a:solidFill>
                <a:latin typeface="Times New Roman" pitchFamily="18" charset="0"/>
              </a:defRPr>
            </a:lvl2pPr>
            <a:lvl3pPr marL="1600200" indent="-457200" algn="l">
              <a:tabLst>
                <a:tab pos="4914900" algn="r"/>
              </a:tabLst>
              <a:defRPr sz="2400">
                <a:solidFill>
                  <a:schemeClr val="tx1"/>
                </a:solidFill>
                <a:latin typeface="Times New Roman" pitchFamily="18" charset="0"/>
              </a:defRPr>
            </a:lvl3pPr>
            <a:lvl4pPr marL="2171700" indent="-457200" algn="l">
              <a:tabLst>
                <a:tab pos="4914900" algn="r"/>
              </a:tabLst>
              <a:defRPr sz="2400">
                <a:solidFill>
                  <a:schemeClr val="tx1"/>
                </a:solidFill>
                <a:latin typeface="Times New Roman" pitchFamily="18" charset="0"/>
              </a:defRPr>
            </a:lvl4pPr>
            <a:lvl5pPr marL="2743200" indent="-457200" algn="l">
              <a:tabLst>
                <a:tab pos="49149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9149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9149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9149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914900" algn="r"/>
              </a:tabLst>
              <a:defRPr sz="2400">
                <a:solidFill>
                  <a:schemeClr val="tx1"/>
                </a:solidFill>
                <a:latin typeface="Times New Roman" pitchFamily="18" charset="0"/>
              </a:defRPr>
            </a:lvl9pPr>
          </a:lstStyle>
          <a:p>
            <a:pPr>
              <a:spcBef>
                <a:spcPct val="50000"/>
              </a:spcBef>
            </a:pPr>
            <a:r>
              <a:rPr lang="en-US" altLang="en-US" sz="2100" dirty="0">
                <a:latin typeface="Liberation Sans" panose="020B0604020202020204" pitchFamily="34" charset="0"/>
              </a:rPr>
              <a:t>Accounts </a:t>
            </a:r>
            <a:r>
              <a:rPr lang="en-US" altLang="en-US" sz="2100" dirty="0" smtClean="0">
                <a:latin typeface="Liberation Sans" panose="020B0604020202020204" pitchFamily="34" charset="0"/>
              </a:rPr>
              <a:t>Receivable</a:t>
            </a:r>
            <a:r>
              <a:rPr lang="en-US" altLang="en-US" sz="2100" dirty="0">
                <a:latin typeface="Liberation Sans" panose="020B0604020202020204" pitchFamily="34" charset="0"/>
                <a:cs typeface="Arial" charset="0"/>
              </a:rPr>
              <a:t>	10,375</a:t>
            </a:r>
            <a:endParaRPr lang="en-US" altLang="en-US" sz="2100" b="1" dirty="0">
              <a:solidFill>
                <a:srgbClr val="800000"/>
              </a:solidFill>
              <a:latin typeface="Liberation Sans" panose="020B0604020202020204" pitchFamily="34" charset="0"/>
              <a:cs typeface="Arial" charset="0"/>
            </a:endParaRPr>
          </a:p>
        </p:txBody>
      </p:sp>
      <p:sp>
        <p:nvSpPr>
          <p:cNvPr id="995334" name="Text Box 6"/>
          <p:cNvSpPr txBox="1">
            <a:spLocks noChangeArrowheads="1"/>
          </p:cNvSpPr>
          <p:nvPr/>
        </p:nvSpPr>
        <p:spPr bwMode="auto">
          <a:xfrm>
            <a:off x="609600" y="3182298"/>
            <a:ext cx="1219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600700" algn="r"/>
              </a:tabLst>
              <a:defRPr sz="2400">
                <a:solidFill>
                  <a:schemeClr val="tx1"/>
                </a:solidFill>
                <a:latin typeface="Times New Roman" pitchFamily="18" charset="0"/>
              </a:defRPr>
            </a:lvl1pPr>
            <a:lvl2pPr marL="1028700" indent="-457200" algn="l">
              <a:tabLst>
                <a:tab pos="5600700" algn="r"/>
              </a:tabLst>
              <a:defRPr sz="2400">
                <a:solidFill>
                  <a:schemeClr val="tx1"/>
                </a:solidFill>
                <a:latin typeface="Times New Roman" pitchFamily="18" charset="0"/>
              </a:defRPr>
            </a:lvl2pPr>
            <a:lvl3pPr marL="1600200" indent="-457200" algn="l">
              <a:tabLst>
                <a:tab pos="5600700" algn="r"/>
              </a:tabLst>
              <a:defRPr sz="2400">
                <a:solidFill>
                  <a:schemeClr val="tx1"/>
                </a:solidFill>
                <a:latin typeface="Times New Roman" pitchFamily="18" charset="0"/>
              </a:defRPr>
            </a:lvl3pPr>
            <a:lvl4pPr marL="2171700" indent="-457200" algn="l">
              <a:tabLst>
                <a:tab pos="5600700" algn="r"/>
              </a:tabLst>
              <a:defRPr sz="2400">
                <a:solidFill>
                  <a:schemeClr val="tx1"/>
                </a:solidFill>
                <a:latin typeface="Times New Roman" pitchFamily="18" charset="0"/>
              </a:defRPr>
            </a:lvl4pPr>
            <a:lvl5pPr marL="2743200" indent="-457200" algn="l">
              <a:tabLst>
                <a:tab pos="56007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6007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6007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6007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600700" algn="r"/>
              </a:tabLst>
              <a:defRPr sz="2400">
                <a:solidFill>
                  <a:schemeClr val="tx1"/>
                </a:solidFill>
                <a:latin typeface="Times New Roman" pitchFamily="18" charset="0"/>
              </a:defRPr>
            </a:lvl9pPr>
          </a:lstStyle>
          <a:p>
            <a:r>
              <a:rPr lang="en-US" altLang="en-US" sz="2100" dirty="0">
                <a:latin typeface="Liberation Sans" panose="020B0604020202020204" pitchFamily="34" charset="0"/>
                <a:cs typeface="Arial" charset="0"/>
              </a:rPr>
              <a:t>Nov. 1</a:t>
            </a:r>
          </a:p>
        </p:txBody>
      </p:sp>
      <p:sp>
        <p:nvSpPr>
          <p:cNvPr id="995335" name="Text Box 7"/>
          <p:cNvSpPr txBox="1">
            <a:spLocks noChangeArrowheads="1"/>
          </p:cNvSpPr>
          <p:nvPr/>
        </p:nvSpPr>
        <p:spPr bwMode="auto">
          <a:xfrm>
            <a:off x="1905000" y="3719513"/>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862513" algn="r"/>
                <a:tab pos="6172200" algn="r"/>
              </a:tabLst>
              <a:defRPr sz="2400">
                <a:solidFill>
                  <a:schemeClr val="tx1"/>
                </a:solidFill>
                <a:latin typeface="Times New Roman" pitchFamily="18" charset="0"/>
              </a:defRPr>
            </a:lvl1pPr>
            <a:lvl2pPr marL="1146175" indent="-457200" algn="l">
              <a:tabLst>
                <a:tab pos="4862513" algn="r"/>
                <a:tab pos="6172200" algn="r"/>
              </a:tabLst>
              <a:defRPr sz="2400">
                <a:solidFill>
                  <a:schemeClr val="tx1"/>
                </a:solidFill>
                <a:latin typeface="Times New Roman" pitchFamily="18" charset="0"/>
              </a:defRPr>
            </a:lvl2pPr>
            <a:lvl3pPr marL="1717675" indent="-457200" algn="l">
              <a:tabLst>
                <a:tab pos="4862513" algn="r"/>
                <a:tab pos="6172200" algn="r"/>
              </a:tabLst>
              <a:defRPr sz="2400">
                <a:solidFill>
                  <a:schemeClr val="tx1"/>
                </a:solidFill>
                <a:latin typeface="Times New Roman" pitchFamily="18" charset="0"/>
              </a:defRPr>
            </a:lvl3pPr>
            <a:lvl4pPr marL="2289175" indent="-457200" algn="l">
              <a:tabLst>
                <a:tab pos="4862513" algn="r"/>
                <a:tab pos="6172200" algn="r"/>
              </a:tabLst>
              <a:defRPr sz="2400">
                <a:solidFill>
                  <a:schemeClr val="tx1"/>
                </a:solidFill>
                <a:latin typeface="Times New Roman" pitchFamily="18" charset="0"/>
              </a:defRPr>
            </a:lvl4pPr>
            <a:lvl5pPr marL="2860675" indent="-457200" algn="l">
              <a:tabLst>
                <a:tab pos="4862513" algn="r"/>
                <a:tab pos="6172200"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9pPr>
          </a:lstStyle>
          <a:p>
            <a:pPr>
              <a:spcBef>
                <a:spcPct val="50000"/>
              </a:spcBef>
            </a:pPr>
            <a:r>
              <a:rPr lang="en-US" altLang="en-US" sz="2100" dirty="0">
                <a:latin typeface="Liberation Sans" panose="020B0604020202020204" pitchFamily="34" charset="0"/>
              </a:rPr>
              <a:t>Notes </a:t>
            </a:r>
            <a:r>
              <a:rPr lang="en-US" altLang="en-US" sz="2100" dirty="0" smtClean="0">
                <a:latin typeface="Liberation Sans" panose="020B0604020202020204" pitchFamily="34" charset="0"/>
              </a:rPr>
              <a:t>Receivable </a:t>
            </a:r>
            <a:r>
              <a:rPr lang="en-US" altLang="en-US" sz="2100" dirty="0">
                <a:latin typeface="Liberation Sans" panose="020B0604020202020204" pitchFamily="34" charset="0"/>
                <a:cs typeface="Arial" charset="0"/>
              </a:rPr>
              <a:t>		10,000</a:t>
            </a:r>
          </a:p>
        </p:txBody>
      </p:sp>
      <p:sp>
        <p:nvSpPr>
          <p:cNvPr id="995337" name="Text Box 9"/>
          <p:cNvSpPr txBox="1">
            <a:spLocks noChangeArrowheads="1"/>
          </p:cNvSpPr>
          <p:nvPr/>
        </p:nvSpPr>
        <p:spPr bwMode="auto">
          <a:xfrm>
            <a:off x="1905000" y="4251325"/>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862513" algn="r"/>
                <a:tab pos="6172200" algn="r"/>
              </a:tabLst>
              <a:defRPr sz="2400">
                <a:solidFill>
                  <a:schemeClr val="tx1"/>
                </a:solidFill>
                <a:latin typeface="Times New Roman" pitchFamily="18" charset="0"/>
              </a:defRPr>
            </a:lvl1pPr>
            <a:lvl2pPr marL="1146175" indent="-457200" algn="l">
              <a:tabLst>
                <a:tab pos="4862513" algn="r"/>
                <a:tab pos="6172200" algn="r"/>
              </a:tabLst>
              <a:defRPr sz="2400">
                <a:solidFill>
                  <a:schemeClr val="tx1"/>
                </a:solidFill>
                <a:latin typeface="Times New Roman" pitchFamily="18" charset="0"/>
              </a:defRPr>
            </a:lvl2pPr>
            <a:lvl3pPr marL="1717675" indent="-457200" algn="l">
              <a:tabLst>
                <a:tab pos="4862513" algn="r"/>
                <a:tab pos="6172200" algn="r"/>
              </a:tabLst>
              <a:defRPr sz="2400">
                <a:solidFill>
                  <a:schemeClr val="tx1"/>
                </a:solidFill>
                <a:latin typeface="Times New Roman" pitchFamily="18" charset="0"/>
              </a:defRPr>
            </a:lvl3pPr>
            <a:lvl4pPr marL="2289175" indent="-457200" algn="l">
              <a:tabLst>
                <a:tab pos="4862513" algn="r"/>
                <a:tab pos="6172200" algn="r"/>
              </a:tabLst>
              <a:defRPr sz="2400">
                <a:solidFill>
                  <a:schemeClr val="tx1"/>
                </a:solidFill>
                <a:latin typeface="Times New Roman" pitchFamily="18" charset="0"/>
              </a:defRPr>
            </a:lvl4pPr>
            <a:lvl5pPr marL="2860675" indent="-457200" algn="l">
              <a:tabLst>
                <a:tab pos="4862513" algn="r"/>
                <a:tab pos="6172200"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9pPr>
          </a:lstStyle>
          <a:p>
            <a:pPr>
              <a:spcBef>
                <a:spcPct val="50000"/>
              </a:spcBef>
            </a:pPr>
            <a:r>
              <a:rPr lang="en-US" altLang="en-US" sz="2100" dirty="0">
                <a:latin typeface="Liberation Sans" panose="020B0604020202020204" pitchFamily="34" charset="0"/>
              </a:rPr>
              <a:t>Interest </a:t>
            </a:r>
            <a:r>
              <a:rPr lang="en-US" altLang="en-US" sz="2100" dirty="0" smtClean="0">
                <a:latin typeface="Liberation Sans" panose="020B0604020202020204" pitchFamily="34" charset="0"/>
              </a:rPr>
              <a:t>Revenue </a:t>
            </a:r>
            <a:r>
              <a:rPr lang="en-US" altLang="en-US" sz="2100" dirty="0">
                <a:latin typeface="Liberation Sans" panose="020B0604020202020204" pitchFamily="34" charset="0"/>
                <a:cs typeface="Arial" charset="0"/>
              </a:rPr>
              <a:t>		375</a:t>
            </a:r>
          </a:p>
        </p:txBody>
      </p:sp>
      <p:sp>
        <p:nvSpPr>
          <p:cNvPr id="995342" name="Text Box 14"/>
          <p:cNvSpPr txBox="1">
            <a:spLocks noChangeArrowheads="1"/>
          </p:cNvSpPr>
          <p:nvPr/>
        </p:nvSpPr>
        <p:spPr bwMode="auto">
          <a:xfrm>
            <a:off x="609600" y="1295400"/>
            <a:ext cx="8001000" cy="16287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pPr marL="0">
              <a:lnSpc>
                <a:spcPct val="125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Assume </a:t>
            </a:r>
            <a:r>
              <a:rPr lang="en-US" altLang="en-US" sz="2100" dirty="0">
                <a:latin typeface="Liberation Sans" panose="020B0604020202020204" pitchFamily="34" charset="0"/>
              </a:rPr>
              <a:t>that Higley Co. on November 1 indicates that it cannot pay at the present time.  If Wolder Co. does expect eventual collection, it would make the following entry at the time the note is dishonored (assuming no previous accrual of interest).</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DISHONOR OF NOTES RECEIVABLE</a:t>
            </a:r>
            <a:endParaRPr lang="en-US" altLang="en-US" sz="3200" b="1" dirty="0">
              <a:solidFill>
                <a:srgbClr val="006600"/>
              </a:solidFill>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extLst>
      <p:ext uri="{BB962C8B-B14F-4D97-AF65-F5344CB8AC3E}">
        <p14:creationId xmlns:p14="http://schemas.microsoft.com/office/powerpoint/2010/main" val="35901392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5333"/>
                                        </p:tgtEl>
                                        <p:attrNameLst>
                                          <p:attrName>style.visibility</p:attrName>
                                        </p:attrNameLst>
                                      </p:cBhvr>
                                      <p:to>
                                        <p:strVal val="visible"/>
                                      </p:to>
                                    </p:set>
                                    <p:animEffect transition="in" filter="wipe(left)">
                                      <p:cBhvr>
                                        <p:cTn id="7" dur="500"/>
                                        <p:tgtEl>
                                          <p:spTgt spid="995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5335"/>
                                        </p:tgtEl>
                                        <p:attrNameLst>
                                          <p:attrName>style.visibility</p:attrName>
                                        </p:attrNameLst>
                                      </p:cBhvr>
                                      <p:to>
                                        <p:strVal val="visible"/>
                                      </p:to>
                                    </p:set>
                                    <p:animEffect transition="in" filter="wipe(left)">
                                      <p:cBhvr>
                                        <p:cTn id="12" dur="500"/>
                                        <p:tgtEl>
                                          <p:spTgt spid="995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5337"/>
                                        </p:tgtEl>
                                        <p:attrNameLst>
                                          <p:attrName>style.visibility</p:attrName>
                                        </p:attrNameLst>
                                      </p:cBhvr>
                                      <p:to>
                                        <p:strVal val="visible"/>
                                      </p:to>
                                    </p:set>
                                    <p:animEffect transition="in" filter="wipe(left)">
                                      <p:cBhvr>
                                        <p:cTn id="17" dur="500"/>
                                        <p:tgtEl>
                                          <p:spTgt spid="995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3" grpId="0" autoUpdateAnimBg="0"/>
      <p:bldP spid="995335" grpId="0" autoUpdateAnimBg="0"/>
      <p:bldP spid="99533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229600" cy="560388"/>
          </a:xfrm>
          <a:prstGeom prst="rect">
            <a:avLst/>
          </a:prstGeom>
          <a:noFill/>
          <a:ln>
            <a:noFill/>
          </a:ln>
          <a:effectLst/>
        </p:spPr>
        <p:txBody>
          <a:bodyPr lIns="90488" tIns="44450" rIns="90488" bIns="44450" anchor="ctr" anchorCtr="0"/>
          <a:lstStyle/>
          <a:p>
            <a:pPr marL="53975" algn="l"/>
            <a:r>
              <a:rPr lang="en-US" altLang="en-US" sz="2800" b="1" i="0" dirty="0">
                <a:solidFill>
                  <a:srgbClr val="FF3300"/>
                </a:solidFill>
                <a:latin typeface="Liberation Sans" panose="020B0604020202020204" pitchFamily="34" charset="0"/>
              </a:rPr>
              <a:t>ACCOUNTING ACROSS THE ORGANIZATION</a:t>
            </a:r>
          </a:p>
        </p:txBody>
      </p:sp>
      <p:sp>
        <p:nvSpPr>
          <p:cNvPr id="2" name="Rectangle 1"/>
          <p:cNvSpPr/>
          <p:nvPr/>
        </p:nvSpPr>
        <p:spPr>
          <a:xfrm>
            <a:off x="457200" y="949656"/>
            <a:ext cx="8229600" cy="5121402"/>
          </a:xfrm>
          <a:prstGeom prst="rect">
            <a:avLst/>
          </a:prstGeom>
        </p:spPr>
        <p:txBody>
          <a:bodyPr wrap="square" lIns="137160" rIns="137160">
            <a:spAutoFit/>
          </a:bodyPr>
          <a:lstStyle/>
          <a:p>
            <a:pPr algn="just">
              <a:lnSpc>
                <a:spcPct val="110000"/>
              </a:lnSpc>
            </a:pPr>
            <a:r>
              <a:rPr lang="en-US" sz="1800" b="1" dirty="0" smtClean="0">
                <a:latin typeface="Liberation Sans" panose="020B0604020202020204" pitchFamily="34" charset="0"/>
              </a:rPr>
              <a:t>Filling a Lending Void</a:t>
            </a:r>
            <a:endParaRPr lang="en-US" sz="1800" b="1" dirty="0">
              <a:latin typeface="Liberation Sans" panose="020B0604020202020204" pitchFamily="34" charset="0"/>
            </a:endParaRPr>
          </a:p>
          <a:p>
            <a:pPr algn="just">
              <a:lnSpc>
                <a:spcPct val="110000"/>
              </a:lnSpc>
              <a:spcBef>
                <a:spcPts val="600"/>
              </a:spcBef>
            </a:pPr>
            <a:r>
              <a:rPr lang="en-US" sz="1800" dirty="0" smtClean="0">
                <a:latin typeface="Liberation Sans" panose="020B0604020202020204" pitchFamily="34" charset="0"/>
              </a:rPr>
              <a:t>After </a:t>
            </a:r>
            <a:r>
              <a:rPr lang="en-US" sz="1800" dirty="0">
                <a:latin typeface="Liberation Sans" panose="020B0604020202020204" pitchFamily="34" charset="0"/>
              </a:rPr>
              <a:t>the global </a:t>
            </a:r>
            <a:r>
              <a:rPr lang="en-US" sz="1800" dirty="0" smtClean="0">
                <a:latin typeface="Liberation Sans" panose="020B0604020202020204" pitchFamily="34" charset="0"/>
              </a:rPr>
              <a:t>financial crisis</a:t>
            </a:r>
            <a:r>
              <a:rPr lang="en-US" sz="1800" dirty="0">
                <a:latin typeface="Liberation Sans" panose="020B0604020202020204" pitchFamily="34" charset="0"/>
              </a:rPr>
              <a:t>, many banks were </a:t>
            </a:r>
            <a:r>
              <a:rPr lang="en-US" sz="1800" dirty="0" smtClean="0">
                <a:latin typeface="Liberation Sans" panose="020B0604020202020204" pitchFamily="34" charset="0"/>
              </a:rPr>
              <a:t>slow to </a:t>
            </a:r>
            <a:r>
              <a:rPr lang="en-US" sz="1800" dirty="0">
                <a:latin typeface="Liberation Sans" panose="020B0604020202020204" pitchFamily="34" charset="0"/>
              </a:rPr>
              <a:t>extend business loans</a:t>
            </a:r>
            <a:r>
              <a:rPr lang="en-US" sz="1800" dirty="0" smtClean="0">
                <a:latin typeface="Liberation Sans" panose="020B0604020202020204" pitchFamily="34" charset="0"/>
              </a:rPr>
              <a:t>. Companies </a:t>
            </a:r>
            <a:r>
              <a:rPr lang="en-US" sz="1800" dirty="0">
                <a:latin typeface="Liberation Sans" panose="020B0604020202020204" pitchFamily="34" charset="0"/>
              </a:rPr>
              <a:t>that needed </a:t>
            </a:r>
            <a:r>
              <a:rPr lang="en-US" sz="1800" dirty="0" smtClean="0">
                <a:latin typeface="Liberation Sans" panose="020B0604020202020204" pitchFamily="34" charset="0"/>
              </a:rPr>
              <a:t>financing </a:t>
            </a:r>
            <a:r>
              <a:rPr lang="en-US" sz="1800" dirty="0">
                <a:latin typeface="Liberation Sans" panose="020B0604020202020204" pitchFamily="34" charset="0"/>
              </a:rPr>
              <a:t>were forced to </a:t>
            </a:r>
            <a:r>
              <a:rPr lang="en-US" sz="1800" dirty="0" smtClean="0">
                <a:latin typeface="Liberation Sans" panose="020B0604020202020204" pitchFamily="34" charset="0"/>
              </a:rPr>
              <a:t>look to </a:t>
            </a:r>
            <a:r>
              <a:rPr lang="en-US" sz="1800" dirty="0">
                <a:latin typeface="Liberation Sans" panose="020B0604020202020204" pitchFamily="34" charset="0"/>
              </a:rPr>
              <a:t>alternative sources. </a:t>
            </a:r>
            <a:r>
              <a:rPr lang="en-US" sz="1800" dirty="0" smtClean="0">
                <a:latin typeface="Liberation Sans" panose="020B0604020202020204" pitchFamily="34" charset="0"/>
              </a:rPr>
              <a:t>For example</a:t>
            </a:r>
            <a:r>
              <a:rPr lang="en-US" sz="1800" dirty="0">
                <a:latin typeface="Liberation Sans" panose="020B0604020202020204" pitchFamily="34" charset="0"/>
              </a:rPr>
              <a:t>, those with </a:t>
            </a:r>
            <a:r>
              <a:rPr lang="en-US" sz="1800" dirty="0" smtClean="0">
                <a:latin typeface="Liberation Sans" panose="020B0604020202020204" pitchFamily="34" charset="0"/>
              </a:rPr>
              <a:t>significant </a:t>
            </a:r>
            <a:r>
              <a:rPr lang="en-US" sz="1800" dirty="0">
                <a:latin typeface="Liberation Sans" panose="020B0604020202020204" pitchFamily="34" charset="0"/>
              </a:rPr>
              <a:t>receivables were </a:t>
            </a:r>
            <a:r>
              <a:rPr lang="en-US" sz="1800" dirty="0" smtClean="0">
                <a:latin typeface="Liberation Sans" panose="020B0604020202020204" pitchFamily="34" charset="0"/>
              </a:rPr>
              <a:t>sometimes able </a:t>
            </a:r>
            <a:r>
              <a:rPr lang="en-US" sz="1800" dirty="0">
                <a:latin typeface="Liberation Sans" panose="020B0604020202020204" pitchFamily="34" charset="0"/>
              </a:rPr>
              <a:t>to use those </a:t>
            </a:r>
            <a:r>
              <a:rPr lang="en-US" sz="1800" dirty="0" smtClean="0">
                <a:latin typeface="Liberation Sans" panose="020B0604020202020204" pitchFamily="34" charset="0"/>
              </a:rPr>
              <a:t>as a </a:t>
            </a:r>
            <a:r>
              <a:rPr lang="en-US" sz="1800" dirty="0">
                <a:latin typeface="Liberation Sans" panose="020B0604020202020204" pitchFamily="34" charset="0"/>
              </a:rPr>
              <a:t>mechanism to get funding</a:t>
            </a:r>
            <a:r>
              <a:rPr lang="en-US" sz="1800" dirty="0" smtClean="0">
                <a:latin typeface="Liberation Sans" panose="020B0604020202020204" pitchFamily="34" charset="0"/>
              </a:rPr>
              <a:t>. One </a:t>
            </a:r>
            <a:r>
              <a:rPr lang="en-US" sz="1800" dirty="0">
                <a:latin typeface="Liberation Sans" panose="020B0604020202020204" pitchFamily="34" charset="0"/>
              </a:rPr>
              <a:t>company, </a:t>
            </a:r>
            <a:r>
              <a:rPr lang="en-US" sz="1800" b="1" dirty="0" smtClean="0">
                <a:solidFill>
                  <a:srgbClr val="CC0000"/>
                </a:solidFill>
                <a:latin typeface="Liberation Sans" panose="020B0604020202020204" pitchFamily="34" charset="0"/>
              </a:rPr>
              <a:t>Trafalgar Capital </a:t>
            </a:r>
            <a:r>
              <a:rPr lang="en-US" sz="1800" b="1" dirty="0">
                <a:solidFill>
                  <a:srgbClr val="CC0000"/>
                </a:solidFill>
                <a:latin typeface="Liberation Sans" panose="020B0604020202020204" pitchFamily="34" charset="0"/>
              </a:rPr>
              <a:t>Advisors</a:t>
            </a:r>
            <a:r>
              <a:rPr lang="en-US" sz="1800" dirty="0">
                <a:latin typeface="Liberation Sans" panose="020B0604020202020204" pitchFamily="34" charset="0"/>
              </a:rPr>
              <a:t> (GBR), has an investment fund that </a:t>
            </a:r>
            <a:r>
              <a:rPr lang="en-US" sz="1800" dirty="0" smtClean="0">
                <a:latin typeface="Liberation Sans" panose="020B0604020202020204" pitchFamily="34" charset="0"/>
              </a:rPr>
              <a:t>extends financing </a:t>
            </a:r>
            <a:r>
              <a:rPr lang="en-US" sz="1800" dirty="0">
                <a:latin typeface="Liberation Sans" panose="020B0604020202020204" pitchFamily="34" charset="0"/>
              </a:rPr>
              <a:t>supported by receivables, especially on </a:t>
            </a:r>
            <a:r>
              <a:rPr lang="en-US" sz="1800" dirty="0" smtClean="0">
                <a:latin typeface="Liberation Sans" panose="020B0604020202020204" pitchFamily="34" charset="0"/>
              </a:rPr>
              <a:t>long-term contracts</a:t>
            </a:r>
            <a:r>
              <a:rPr lang="en-US" sz="1800" dirty="0">
                <a:latin typeface="Liberation Sans" panose="020B0604020202020204" pitchFamily="34" charset="0"/>
              </a:rPr>
              <a:t>. Examples have included, “suppliers with a </a:t>
            </a:r>
            <a:r>
              <a:rPr lang="en-US" sz="1800" dirty="0" smtClean="0">
                <a:latin typeface="Liberation Sans" panose="020B0604020202020204" pitchFamily="34" charset="0"/>
              </a:rPr>
              <a:t>large order </a:t>
            </a:r>
            <a:r>
              <a:rPr lang="en-US" sz="1800" dirty="0">
                <a:latin typeface="Liberation Sans" panose="020B0604020202020204" pitchFamily="34" charset="0"/>
              </a:rPr>
              <a:t>from a large supermarket chain such as </a:t>
            </a:r>
            <a:r>
              <a:rPr lang="en-US" sz="1800" dirty="0" smtClean="0">
                <a:latin typeface="Liberation Sans" panose="020B0604020202020204" pitchFamily="34" charset="0"/>
              </a:rPr>
              <a:t>Walmart or </a:t>
            </a:r>
            <a:r>
              <a:rPr lang="en-US" sz="1800" dirty="0">
                <a:latin typeface="Liberation Sans" panose="020B0604020202020204" pitchFamily="34" charset="0"/>
              </a:rPr>
              <a:t>Carrefour, which may account for 30 percent of </a:t>
            </a:r>
            <a:r>
              <a:rPr lang="en-US" sz="1800" dirty="0" smtClean="0">
                <a:latin typeface="Liberation Sans" panose="020B0604020202020204" pitchFamily="34" charset="0"/>
              </a:rPr>
              <a:t>their annual </a:t>
            </a:r>
            <a:r>
              <a:rPr lang="en-US" sz="1800" dirty="0">
                <a:latin typeface="Liberation Sans" panose="020B0604020202020204" pitchFamily="34" charset="0"/>
              </a:rPr>
              <a:t>revenue, companies supplying systems to </a:t>
            </a:r>
            <a:r>
              <a:rPr lang="en-US" sz="1800" dirty="0" smtClean="0">
                <a:latin typeface="Liberation Sans" panose="020B0604020202020204" pitchFamily="34" charset="0"/>
              </a:rPr>
              <a:t>Thomson Reuters </a:t>
            </a:r>
            <a:r>
              <a:rPr lang="en-US" sz="1800" dirty="0">
                <a:latin typeface="Liberation Sans" panose="020B0604020202020204" pitchFamily="34" charset="0"/>
              </a:rPr>
              <a:t>on ‘non-cancellable’ contracts, contractors </a:t>
            </a:r>
            <a:r>
              <a:rPr lang="en-US" sz="1800" dirty="0" smtClean="0">
                <a:latin typeface="Liberation Sans" panose="020B0604020202020204" pitchFamily="34" charset="0"/>
              </a:rPr>
              <a:t>selling to </a:t>
            </a:r>
            <a:r>
              <a:rPr lang="en-US" sz="1800" dirty="0">
                <a:latin typeface="Liberation Sans" panose="020B0604020202020204" pitchFamily="34" charset="0"/>
              </a:rPr>
              <a:t>the UK’s Ministry of Defence (‘they never get paid </a:t>
            </a:r>
            <a:r>
              <a:rPr lang="en-US" sz="1800" dirty="0" smtClean="0">
                <a:latin typeface="Liberation Sans" panose="020B0604020202020204" pitchFamily="34" charset="0"/>
              </a:rPr>
              <a:t>on time</a:t>
            </a:r>
            <a:r>
              <a:rPr lang="en-US" sz="1800" dirty="0">
                <a:latin typeface="Liberation Sans" panose="020B0604020202020204" pitchFamily="34" charset="0"/>
              </a:rPr>
              <a:t>’), and an organiser of international golf </a:t>
            </a:r>
            <a:r>
              <a:rPr lang="en-US" sz="1800" dirty="0" smtClean="0">
                <a:latin typeface="Liberation Sans" panose="020B0604020202020204" pitchFamily="34" charset="0"/>
              </a:rPr>
              <a:t>tournaments with </a:t>
            </a:r>
            <a:r>
              <a:rPr lang="en-US" sz="1800" dirty="0">
                <a:latin typeface="Liberation Sans" panose="020B0604020202020204" pitchFamily="34" charset="0"/>
              </a:rPr>
              <a:t>long-term contracts but lumpy revenue streams.” </a:t>
            </a:r>
            <a:r>
              <a:rPr lang="en-US" sz="1800" dirty="0" smtClean="0">
                <a:latin typeface="Liberation Sans" panose="020B0604020202020204" pitchFamily="34" charset="0"/>
              </a:rPr>
              <a:t>The company </a:t>
            </a:r>
            <a:r>
              <a:rPr lang="en-US" sz="1800" dirty="0">
                <a:latin typeface="Liberation Sans" panose="020B0604020202020204" pitchFamily="34" charset="0"/>
              </a:rPr>
              <a:t>does not like to lend on “intangible” collateral</a:t>
            </a:r>
            <a:r>
              <a:rPr lang="en-US" sz="1800" dirty="0" smtClean="0">
                <a:latin typeface="Liberation Sans" panose="020B0604020202020204" pitchFamily="34" charset="0"/>
              </a:rPr>
              <a:t>, such </a:t>
            </a:r>
            <a:r>
              <a:rPr lang="en-US" sz="1800" dirty="0">
                <a:latin typeface="Liberation Sans" panose="020B0604020202020204" pitchFamily="34" charset="0"/>
              </a:rPr>
              <a:t>as that of biotech or software companies</a:t>
            </a:r>
            <a:r>
              <a:rPr lang="en-US" sz="1800" dirty="0" smtClean="0">
                <a:latin typeface="Liberation Sans" panose="020B0604020202020204" pitchFamily="34" charset="0"/>
              </a:rPr>
              <a:t>. </a:t>
            </a:r>
          </a:p>
          <a:p>
            <a:pPr algn="just">
              <a:lnSpc>
                <a:spcPct val="110000"/>
              </a:lnSpc>
              <a:spcBef>
                <a:spcPts val="600"/>
              </a:spcBef>
            </a:pPr>
            <a:r>
              <a:rPr lang="en-US" sz="1600" i="1" dirty="0" smtClean="0">
                <a:latin typeface="Liberation Sans" panose="020B0604020202020204" pitchFamily="34" charset="0"/>
              </a:rPr>
              <a:t>Source</a:t>
            </a:r>
            <a:r>
              <a:rPr lang="en-US" sz="1600" i="1" dirty="0">
                <a:latin typeface="Liberation Sans" panose="020B0604020202020204" pitchFamily="34" charset="0"/>
              </a:rPr>
              <a:t>: </a:t>
            </a:r>
            <a:r>
              <a:rPr lang="en-US" sz="1600" dirty="0">
                <a:latin typeface="Liberation Sans" panose="020B0604020202020204" pitchFamily="34" charset="0"/>
              </a:rPr>
              <a:t>Steve Johnson, “Few Fund Managers Filling Bank </a:t>
            </a:r>
            <a:r>
              <a:rPr lang="en-US" sz="1600" dirty="0" smtClean="0">
                <a:latin typeface="Liberation Sans" panose="020B0604020202020204" pitchFamily="34" charset="0"/>
              </a:rPr>
              <a:t>Lending Void</a:t>
            </a:r>
            <a:r>
              <a:rPr lang="en-US" sz="1600" dirty="0">
                <a:latin typeface="Liberation Sans" panose="020B0604020202020204" pitchFamily="34" charset="0"/>
              </a:rPr>
              <a:t>,” </a:t>
            </a:r>
            <a:r>
              <a:rPr lang="en-US" sz="1600" i="1" dirty="0">
                <a:latin typeface="Liberation Sans" panose="020B0604020202020204" pitchFamily="34" charset="0"/>
              </a:rPr>
              <a:t>Financial Times Online (FT.com) </a:t>
            </a:r>
            <a:r>
              <a:rPr lang="en-US" sz="1600" dirty="0">
                <a:latin typeface="Liberation Sans" panose="020B0604020202020204" pitchFamily="34" charset="0"/>
              </a:rPr>
              <a:t>(January 9, 2011).</a:t>
            </a:r>
          </a:p>
        </p:txBody>
      </p:sp>
      <p:sp>
        <p:nvSpPr>
          <p:cNvPr id="11" name="Rectangle 10"/>
          <p:cNvSpPr/>
          <p:nvPr/>
        </p:nvSpPr>
        <p:spPr bwMode="auto">
          <a:xfrm>
            <a:off x="332096" y="353704"/>
            <a:ext cx="8458200" cy="5717354"/>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2" name="Rectangle 11"/>
          <p:cNvSpPr/>
          <p:nvPr/>
        </p:nvSpPr>
        <p:spPr bwMode="auto">
          <a:xfrm>
            <a:off x="318448" y="6081354"/>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extLst>
      <p:ext uri="{BB962C8B-B14F-4D97-AF65-F5344CB8AC3E}">
        <p14:creationId xmlns:p14="http://schemas.microsoft.com/office/powerpoint/2010/main" val="4250291219"/>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Rectangle 20"/>
          <p:cNvSpPr>
            <a:spLocks noChangeArrowheads="1"/>
          </p:cNvSpPr>
          <p:nvPr/>
        </p:nvSpPr>
        <p:spPr bwMode="auto">
          <a:xfrm>
            <a:off x="533400" y="1328172"/>
            <a:ext cx="8229600" cy="21121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143000" algn="l"/>
                <a:tab pos="7029450" algn="r"/>
              </a:tabLst>
              <a:defRPr sz="2400">
                <a:solidFill>
                  <a:schemeClr val="tx1"/>
                </a:solidFill>
                <a:latin typeface="Comic Sans MS" pitchFamily="66" charset="0"/>
              </a:defRPr>
            </a:lvl1pPr>
            <a:lvl2pPr marL="971550" indent="-457200">
              <a:tabLst>
                <a:tab pos="1143000" algn="l"/>
                <a:tab pos="7029450" algn="r"/>
              </a:tabLst>
              <a:defRPr sz="2400">
                <a:solidFill>
                  <a:schemeClr val="tx1"/>
                </a:solidFill>
                <a:latin typeface="Comic Sans MS" pitchFamily="66" charset="0"/>
              </a:defRPr>
            </a:lvl2pPr>
            <a:lvl3pPr marL="1543050" indent="-457200">
              <a:tabLst>
                <a:tab pos="1143000" algn="l"/>
                <a:tab pos="7029450" algn="r"/>
              </a:tabLst>
              <a:defRPr sz="2400">
                <a:solidFill>
                  <a:schemeClr val="tx1"/>
                </a:solidFill>
                <a:latin typeface="Comic Sans MS" pitchFamily="66" charset="0"/>
              </a:defRPr>
            </a:lvl3pPr>
            <a:lvl4pPr marL="2114550" indent="-457200">
              <a:tabLst>
                <a:tab pos="1143000" algn="l"/>
                <a:tab pos="7029450" algn="r"/>
              </a:tabLst>
              <a:defRPr sz="2400">
                <a:solidFill>
                  <a:schemeClr val="tx1"/>
                </a:solidFill>
                <a:latin typeface="Comic Sans MS" pitchFamily="66" charset="0"/>
              </a:defRPr>
            </a:lvl4pPr>
            <a:lvl5pPr marL="2686050" indent="-457200">
              <a:tabLst>
                <a:tab pos="1143000" algn="l"/>
                <a:tab pos="7029450" algn="r"/>
              </a:tabLst>
              <a:defRPr sz="2400">
                <a:solidFill>
                  <a:schemeClr val="tx1"/>
                </a:solidFill>
                <a:latin typeface="Comic Sans MS" pitchFamily="66" charset="0"/>
              </a:defRPr>
            </a:lvl5pPr>
            <a:lvl6pPr marL="31432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6pPr>
            <a:lvl7pPr marL="36004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7pPr>
            <a:lvl8pPr marL="40576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8pPr>
            <a:lvl9pPr marL="45148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9pPr>
          </a:lstStyle>
          <a:p>
            <a:pPr algn="l">
              <a:lnSpc>
                <a:spcPct val="125000"/>
              </a:lnSpc>
              <a:spcBef>
                <a:spcPct val="25000"/>
              </a:spcBef>
            </a:pPr>
            <a:r>
              <a:rPr lang="en-US" sz="2100" dirty="0" smtClean="0">
                <a:latin typeface="Liberation Sans" panose="020B0604020202020204" pitchFamily="34" charset="0"/>
              </a:rPr>
              <a:t>Gambit </a:t>
            </a:r>
            <a:r>
              <a:rPr lang="en-US" sz="2100" dirty="0">
                <a:latin typeface="Liberation Sans" panose="020B0604020202020204" pitchFamily="34" charset="0"/>
              </a:rPr>
              <a:t>Stores accepts from Leonard </a:t>
            </a:r>
            <a:r>
              <a:rPr lang="en-US" sz="2100" dirty="0" smtClean="0">
                <a:latin typeface="Liberation Sans" panose="020B0604020202020204" pitchFamily="34" charset="0"/>
              </a:rPr>
              <a:t>SpA </a:t>
            </a:r>
            <a:r>
              <a:rPr lang="en-US" sz="2100" dirty="0">
                <a:latin typeface="Liberation Sans" panose="020B0604020202020204" pitchFamily="34" charset="0"/>
              </a:rPr>
              <a:t>a </a:t>
            </a:r>
            <a:r>
              <a:rPr lang="en-US" sz="2100" dirty="0" smtClean="0">
                <a:latin typeface="Liberation Sans" panose="020B0604020202020204" pitchFamily="34" charset="0"/>
              </a:rPr>
              <a:t>€3,400</a:t>
            </a:r>
            <a:r>
              <a:rPr lang="en-US" sz="2100" dirty="0">
                <a:latin typeface="Liberation Sans" panose="020B0604020202020204" pitchFamily="34" charset="0"/>
              </a:rPr>
              <a:t>, 90-day, 6% note dated May 10 in </a:t>
            </a:r>
            <a:r>
              <a:rPr lang="en-US" sz="2100" dirty="0" smtClean="0">
                <a:latin typeface="Liberation Sans" panose="020B0604020202020204" pitchFamily="34" charset="0"/>
              </a:rPr>
              <a:t>settlement of </a:t>
            </a:r>
            <a:r>
              <a:rPr lang="en-US" sz="2100" dirty="0">
                <a:latin typeface="Liberation Sans" panose="020B0604020202020204" pitchFamily="34" charset="0"/>
              </a:rPr>
              <a:t>Leonard’s overdue open account. The note matures on August 8. What entry </a:t>
            </a:r>
            <a:r>
              <a:rPr lang="en-US" sz="2100" dirty="0" smtClean="0">
                <a:latin typeface="Liberation Sans" panose="020B0604020202020204" pitchFamily="34" charset="0"/>
              </a:rPr>
              <a:t>does Gambit </a:t>
            </a:r>
            <a:r>
              <a:rPr lang="en-US" sz="2100" dirty="0">
                <a:latin typeface="Liberation Sans" panose="020B0604020202020204" pitchFamily="34" charset="0"/>
              </a:rPr>
              <a:t>make at the maturity date, assuming Leonard pays the note and interest in full </a:t>
            </a:r>
            <a:r>
              <a:rPr lang="en-US" sz="2100" dirty="0" smtClean="0">
                <a:latin typeface="Liberation Sans" panose="020B0604020202020204" pitchFamily="34" charset="0"/>
              </a:rPr>
              <a:t>at that </a:t>
            </a:r>
            <a:r>
              <a:rPr lang="en-US" sz="2100" dirty="0">
                <a:latin typeface="Liberation Sans" panose="020B0604020202020204" pitchFamily="34" charset="0"/>
              </a:rPr>
              <a:t>time?</a:t>
            </a:r>
          </a:p>
        </p:txBody>
      </p:sp>
      <p:sp>
        <p:nvSpPr>
          <p:cNvPr id="39952" name="Rectangle 21"/>
          <p:cNvSpPr>
            <a:spLocks noChangeArrowheads="1"/>
          </p:cNvSpPr>
          <p:nvPr/>
        </p:nvSpPr>
        <p:spPr bwMode="auto">
          <a:xfrm>
            <a:off x="533400" y="3513594"/>
            <a:ext cx="19050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971550" indent="-457200">
              <a:tabLst>
                <a:tab pos="2057400" algn="l"/>
              </a:tabLst>
              <a:defRPr sz="2400">
                <a:solidFill>
                  <a:schemeClr val="tx1"/>
                </a:solidFill>
                <a:latin typeface="Comic Sans MS" pitchFamily="66" charset="0"/>
              </a:defRPr>
            </a:lvl2pPr>
            <a:lvl3pPr marL="1543050" indent="-457200">
              <a:tabLst>
                <a:tab pos="2057400" algn="l"/>
              </a:tabLst>
              <a:defRPr sz="2400">
                <a:solidFill>
                  <a:schemeClr val="tx1"/>
                </a:solidFill>
                <a:latin typeface="Comic Sans MS" pitchFamily="66" charset="0"/>
              </a:defRPr>
            </a:lvl3pPr>
            <a:lvl4pPr marL="2114550" indent="-457200">
              <a:tabLst>
                <a:tab pos="2057400" algn="l"/>
              </a:tabLst>
              <a:defRPr sz="2400">
                <a:solidFill>
                  <a:schemeClr val="tx1"/>
                </a:solidFill>
                <a:latin typeface="Comic Sans MS" pitchFamily="66" charset="0"/>
              </a:defRPr>
            </a:lvl4pPr>
            <a:lvl5pPr marL="2686050" indent="-457200">
              <a:tabLst>
                <a:tab pos="2057400" algn="l"/>
              </a:tabLst>
              <a:defRPr sz="2400">
                <a:solidFill>
                  <a:schemeClr val="tx1"/>
                </a:solidFill>
                <a:latin typeface="Comic Sans MS" pitchFamily="66" charset="0"/>
              </a:defRPr>
            </a:lvl5pPr>
            <a:lvl6pPr marL="3143250" indent="-4572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3600450" indent="-4572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4057650" indent="-4572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4514850" indent="-4572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spcBef>
                <a:spcPct val="50000"/>
              </a:spcBef>
            </a:pPr>
            <a:r>
              <a:rPr lang="en-US" altLang="en-US" sz="2100" b="1" dirty="0" smtClean="0">
                <a:solidFill>
                  <a:srgbClr val="CC0000"/>
                </a:solidFill>
                <a:latin typeface="Liberation Sans" panose="020B0604020202020204" pitchFamily="34" charset="0"/>
              </a:rPr>
              <a:t>Solution</a:t>
            </a:r>
            <a:endParaRPr lang="en-US" altLang="en-US" sz="2100" b="1" dirty="0">
              <a:solidFill>
                <a:srgbClr val="CC0000"/>
              </a:solidFill>
              <a:latin typeface="Liberation Sans" panose="020B0604020202020204" pitchFamily="34" charset="0"/>
            </a:endParaRPr>
          </a:p>
        </p:txBody>
      </p:sp>
      <p:sp>
        <p:nvSpPr>
          <p:cNvPr id="2" name="Rectangle 1"/>
          <p:cNvSpPr/>
          <p:nvPr/>
        </p:nvSpPr>
        <p:spPr>
          <a:xfrm>
            <a:off x="533400" y="4027944"/>
            <a:ext cx="8229600" cy="432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5000"/>
              </a:lnSpc>
              <a:spcBef>
                <a:spcPct val="25000"/>
              </a:spcBef>
              <a:tabLst>
                <a:tab pos="1143000" algn="l"/>
                <a:tab pos="7029450" algn="r"/>
              </a:tabLst>
            </a:pPr>
            <a:r>
              <a:rPr lang="en-US" sz="2100" dirty="0" smtClean="0">
                <a:latin typeface="Liberation Sans" panose="020B0604020202020204" pitchFamily="34" charset="0"/>
              </a:rPr>
              <a:t>Interest </a:t>
            </a:r>
            <a:r>
              <a:rPr lang="en-US" sz="2100" dirty="0">
                <a:latin typeface="Liberation Sans" panose="020B0604020202020204" pitchFamily="34" charset="0"/>
              </a:rPr>
              <a:t>payable </a:t>
            </a:r>
            <a:r>
              <a:rPr lang="en-US" sz="2100" dirty="0" smtClean="0">
                <a:latin typeface="Liberation Sans" panose="020B0604020202020204" pitchFamily="34" charset="0"/>
              </a:rPr>
              <a:t>at </a:t>
            </a:r>
            <a:r>
              <a:rPr lang="en-US" sz="2100" dirty="0">
                <a:latin typeface="Liberation Sans" panose="020B0604020202020204" pitchFamily="34" charset="0"/>
              </a:rPr>
              <a:t>maturity </a:t>
            </a:r>
            <a:r>
              <a:rPr lang="en-US" sz="2100" dirty="0" smtClean="0">
                <a:latin typeface="Liberation Sans" panose="020B0604020202020204" pitchFamily="34" charset="0"/>
              </a:rPr>
              <a:t>date = €3,400 </a:t>
            </a:r>
            <a:r>
              <a:rPr lang="en-US" sz="2100" dirty="0">
                <a:latin typeface="Liberation Sans" panose="020B0604020202020204" pitchFamily="34" charset="0"/>
              </a:rPr>
              <a:t>× 6% × </a:t>
            </a:r>
            <a:r>
              <a:rPr lang="en-US" sz="2100" dirty="0" smtClean="0">
                <a:latin typeface="Liberation Sans" panose="020B0604020202020204" pitchFamily="34" charset="0"/>
              </a:rPr>
              <a:t>90/360 = </a:t>
            </a:r>
            <a:r>
              <a:rPr lang="en-US" sz="2100" b="1" dirty="0" smtClean="0">
                <a:latin typeface="Liberation Sans" panose="020B0604020202020204" pitchFamily="34" charset="0"/>
              </a:rPr>
              <a:t>€51</a:t>
            </a:r>
            <a:endParaRPr lang="en-US" sz="2100" b="1" dirty="0">
              <a:latin typeface="Liberation Sans" panose="020B0604020202020204" pitchFamily="34" charset="0"/>
            </a:endParaRPr>
          </a:p>
        </p:txBody>
      </p:sp>
      <p:sp>
        <p:nvSpPr>
          <p:cNvPr id="16" name="Text Box 6"/>
          <p:cNvSpPr txBox="1">
            <a:spLocks noChangeArrowheads="1"/>
          </p:cNvSpPr>
          <p:nvPr/>
        </p:nvSpPr>
        <p:spPr bwMode="auto">
          <a:xfrm>
            <a:off x="1066800" y="4604772"/>
            <a:ext cx="6934200" cy="133882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400">
                <a:solidFill>
                  <a:schemeClr val="tx1"/>
                </a:solidFill>
                <a:latin typeface="Comic Sans MS" pitchFamily="66" charset="0"/>
              </a:defRPr>
            </a:lvl1pPr>
            <a:lvl2pPr marL="1028700" indent="-457200">
              <a:tabLst>
                <a:tab pos="4572000" algn="r"/>
              </a:tabLst>
              <a:defRPr sz="2400">
                <a:solidFill>
                  <a:schemeClr val="tx1"/>
                </a:solidFill>
                <a:latin typeface="Comic Sans MS" pitchFamily="66" charset="0"/>
              </a:defRPr>
            </a:lvl2pPr>
            <a:lvl3pPr marL="1600200" indent="-457200">
              <a:tabLst>
                <a:tab pos="4572000" algn="r"/>
              </a:tabLst>
              <a:defRPr sz="2400">
                <a:solidFill>
                  <a:schemeClr val="tx1"/>
                </a:solidFill>
                <a:latin typeface="Comic Sans MS" pitchFamily="66" charset="0"/>
              </a:defRPr>
            </a:lvl3pPr>
            <a:lvl4pPr marL="2171700" indent="-457200">
              <a:tabLst>
                <a:tab pos="4572000" algn="r"/>
              </a:tabLst>
              <a:defRPr sz="2400">
                <a:solidFill>
                  <a:schemeClr val="tx1"/>
                </a:solidFill>
                <a:latin typeface="Comic Sans MS" pitchFamily="66" charset="0"/>
              </a:defRPr>
            </a:lvl4pPr>
            <a:lvl5pPr marL="2743200" indent="-457200">
              <a:tabLst>
                <a:tab pos="4572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572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572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572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572000" algn="r"/>
              </a:tabLst>
              <a:defRPr sz="2400">
                <a:solidFill>
                  <a:schemeClr val="tx1"/>
                </a:solidFill>
                <a:latin typeface="Comic Sans MS" pitchFamily="66" charset="0"/>
              </a:defRPr>
            </a:lvl9pPr>
          </a:lstStyle>
          <a:p>
            <a:pPr marL="463550" indent="-463550" algn="l">
              <a:spcBef>
                <a:spcPts val="900"/>
              </a:spcBef>
              <a:tabLst>
                <a:tab pos="5035550" algn="r"/>
                <a:tab pos="6632575" algn="r"/>
              </a:tabLst>
            </a:pPr>
            <a:r>
              <a:rPr lang="en-US" altLang="en-US" sz="2200" dirty="0">
                <a:latin typeface="Liberation Sans" panose="020B0604020202020204" pitchFamily="34" charset="0"/>
              </a:rPr>
              <a:t>Cash 	</a:t>
            </a:r>
            <a:r>
              <a:rPr lang="en-US" altLang="en-US" sz="2200" dirty="0" smtClean="0">
                <a:latin typeface="Liberation Sans" panose="020B0604020202020204" pitchFamily="34" charset="0"/>
              </a:rPr>
              <a:t>3,451</a:t>
            </a:r>
          </a:p>
          <a:p>
            <a:pPr marL="463550" indent="-463550" algn="l">
              <a:spcBef>
                <a:spcPts val="900"/>
              </a:spcBef>
              <a:tabLst>
                <a:tab pos="5035550" algn="r"/>
                <a:tab pos="6632575" algn="r"/>
              </a:tabLst>
            </a:pPr>
            <a:r>
              <a:rPr lang="en-US" sz="2200" dirty="0" smtClean="0">
                <a:latin typeface="Liberation Sans" panose="020B0604020202020204" pitchFamily="34" charset="0"/>
              </a:rPr>
              <a:t>	Notes </a:t>
            </a:r>
            <a:r>
              <a:rPr lang="en-US" sz="2200" dirty="0">
                <a:latin typeface="Liberation Sans" panose="020B0604020202020204" pitchFamily="34" charset="0"/>
              </a:rPr>
              <a:t>Receivable </a:t>
            </a:r>
            <a:r>
              <a:rPr lang="en-US" sz="2200" dirty="0" smtClean="0">
                <a:latin typeface="Liberation Sans" panose="020B0604020202020204" pitchFamily="34" charset="0"/>
              </a:rPr>
              <a:t>		3,400</a:t>
            </a:r>
          </a:p>
          <a:p>
            <a:pPr marL="463550" indent="-463550" algn="l">
              <a:spcBef>
                <a:spcPts val="900"/>
              </a:spcBef>
              <a:tabLst>
                <a:tab pos="5035550" algn="r"/>
                <a:tab pos="6632575" algn="r"/>
              </a:tabLst>
            </a:pPr>
            <a:r>
              <a:rPr lang="en-US" sz="2200" dirty="0" smtClean="0">
                <a:latin typeface="Liberation Sans" panose="020B0604020202020204" pitchFamily="34" charset="0"/>
              </a:rPr>
              <a:t>	</a:t>
            </a:r>
            <a:r>
              <a:rPr lang="fr-FR" sz="2200" dirty="0" smtClean="0">
                <a:latin typeface="Liberation Sans" panose="020B0604020202020204" pitchFamily="34" charset="0"/>
              </a:rPr>
              <a:t>Interest Revenue</a:t>
            </a:r>
            <a:r>
              <a:rPr lang="en-US" sz="2000" dirty="0" smtClean="0">
                <a:latin typeface="Liberation Sans" panose="020B0604020202020204" pitchFamily="34" charset="0"/>
              </a:rPr>
              <a:t> </a:t>
            </a:r>
            <a:r>
              <a:rPr lang="en-US" sz="2200" dirty="0" smtClean="0">
                <a:latin typeface="Liberation Sans" panose="020B0604020202020204" pitchFamily="34" charset="0"/>
              </a:rPr>
              <a:t>		51</a:t>
            </a:r>
            <a:endParaRPr lang="en-US" altLang="en-US" sz="2200" dirty="0">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
        <p:nvSpPr>
          <p:cNvPr id="13" name="TextBox 12"/>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4" name="TextBox 1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39707725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left)">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bldLvl="3"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781800" y="1028581"/>
            <a:ext cx="22098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9</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the statement presentation and analysis of receivables.</a:t>
            </a:r>
            <a:endParaRPr lang="en-US" sz="1400" b="1" dirty="0">
              <a:latin typeface="Liberation Sans" panose="020B0604020202020204" pitchFamily="34" charset="0"/>
            </a:endParaRPr>
          </a:p>
        </p:txBody>
      </p:sp>
      <p:sp>
        <p:nvSpPr>
          <p:cNvPr id="999426" name="Text Box 2"/>
          <p:cNvSpPr txBox="1">
            <a:spLocks noChangeArrowheads="1"/>
          </p:cNvSpPr>
          <p:nvPr/>
        </p:nvSpPr>
        <p:spPr bwMode="auto">
          <a:xfrm>
            <a:off x="457200" y="1289050"/>
            <a:ext cx="5486400" cy="5191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CC0000"/>
                </a:solidFill>
                <a:latin typeface="Liberation Sans" panose="020B0604020202020204" pitchFamily="34" charset="0"/>
              </a:rPr>
              <a:t>Presentation</a:t>
            </a:r>
          </a:p>
        </p:txBody>
      </p:sp>
      <p:sp>
        <p:nvSpPr>
          <p:cNvPr id="999429" name="Text Box 5"/>
          <p:cNvSpPr txBox="1">
            <a:spLocks noChangeArrowheads="1"/>
          </p:cNvSpPr>
          <p:nvPr/>
        </p:nvSpPr>
        <p:spPr bwMode="auto">
          <a:xfrm>
            <a:off x="1371600" y="1981200"/>
            <a:ext cx="7239000" cy="4278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lgn="l">
              <a:defRPr sz="2400">
                <a:solidFill>
                  <a:schemeClr val="tx1"/>
                </a:solidFill>
                <a:latin typeface="Times New Roman" pitchFamily="18" charset="0"/>
              </a:defRPr>
            </a:lvl1pPr>
            <a:lvl2pPr marL="904875" indent="-388938"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70000"/>
              </a:spcBef>
              <a:buClr>
                <a:srgbClr val="CC0000"/>
              </a:buClr>
              <a:buSzPct val="80000"/>
              <a:buFont typeface="Wingdings" pitchFamily="2" charset="2"/>
              <a:buChar char="u"/>
            </a:pPr>
            <a:r>
              <a:rPr lang="en-US" altLang="en-US" sz="2000" dirty="0">
                <a:solidFill>
                  <a:srgbClr val="000000"/>
                </a:solidFill>
                <a:latin typeface="Liberation Sans" panose="020B0604020202020204" pitchFamily="34" charset="0"/>
              </a:rPr>
              <a:t>Identify in the statement of financial </a:t>
            </a:r>
            <a:endParaRPr lang="en-US" altLang="en-US" sz="2000" dirty="0" smtClean="0">
              <a:solidFill>
                <a:srgbClr val="000000"/>
              </a:solidFill>
              <a:latin typeface="Liberation Sans" panose="020B0604020202020204" pitchFamily="34" charset="0"/>
            </a:endParaRPr>
          </a:p>
          <a:p>
            <a:pPr marL="395288" indent="0">
              <a:lnSpc>
                <a:spcPct val="120000"/>
              </a:lnSpc>
              <a:spcBef>
                <a:spcPts val="0"/>
              </a:spcBef>
              <a:buClr>
                <a:srgbClr val="CC0000"/>
              </a:buClr>
              <a:buSzPct val="80000"/>
            </a:pPr>
            <a:r>
              <a:rPr lang="en-US" altLang="en-US" sz="2000" dirty="0" smtClean="0">
                <a:solidFill>
                  <a:srgbClr val="000000"/>
                </a:solidFill>
                <a:latin typeface="Liberation Sans" panose="020B0604020202020204" pitchFamily="34" charset="0"/>
              </a:rPr>
              <a:t>position </a:t>
            </a:r>
            <a:r>
              <a:rPr lang="en-US" altLang="en-US" sz="2000" dirty="0">
                <a:solidFill>
                  <a:srgbClr val="000000"/>
                </a:solidFill>
                <a:latin typeface="Liberation Sans" panose="020B0604020202020204" pitchFamily="34" charset="0"/>
              </a:rPr>
              <a:t>or in the notes each major type of receivable. </a:t>
            </a:r>
          </a:p>
          <a:p>
            <a:pPr>
              <a:lnSpc>
                <a:spcPct val="120000"/>
              </a:lnSpc>
              <a:spcBef>
                <a:spcPct val="70000"/>
              </a:spcBef>
              <a:buClr>
                <a:srgbClr val="CC0000"/>
              </a:buClr>
              <a:buSzPct val="80000"/>
              <a:buFont typeface="Wingdings" pitchFamily="2" charset="2"/>
              <a:buChar char="u"/>
            </a:pPr>
            <a:r>
              <a:rPr lang="en-US" altLang="en-US" sz="2000" dirty="0">
                <a:solidFill>
                  <a:srgbClr val="000000"/>
                </a:solidFill>
                <a:latin typeface="Liberation Sans" panose="020B0604020202020204" pitchFamily="34" charset="0"/>
              </a:rPr>
              <a:t>Report short-term receivables as current assets. </a:t>
            </a:r>
          </a:p>
          <a:p>
            <a:pPr>
              <a:lnSpc>
                <a:spcPct val="120000"/>
              </a:lnSpc>
              <a:spcBef>
                <a:spcPct val="70000"/>
              </a:spcBef>
              <a:buClr>
                <a:srgbClr val="CC0000"/>
              </a:buClr>
              <a:buSzPct val="80000"/>
              <a:buFont typeface="Wingdings" pitchFamily="2" charset="2"/>
              <a:buChar char="u"/>
            </a:pPr>
            <a:r>
              <a:rPr lang="en-US" altLang="en-US" sz="2000" dirty="0">
                <a:solidFill>
                  <a:srgbClr val="000000"/>
                </a:solidFill>
                <a:latin typeface="Liberation Sans" panose="020B0604020202020204" pitchFamily="34" charset="0"/>
              </a:rPr>
              <a:t>Report both gross amount of receivables and allowance for doubtful account.</a:t>
            </a:r>
          </a:p>
          <a:p>
            <a:pPr>
              <a:lnSpc>
                <a:spcPct val="120000"/>
              </a:lnSpc>
              <a:spcBef>
                <a:spcPct val="70000"/>
              </a:spcBef>
              <a:buClr>
                <a:srgbClr val="CC0000"/>
              </a:buClr>
              <a:buSzPct val="80000"/>
              <a:buFont typeface="Wingdings" pitchFamily="2" charset="2"/>
              <a:buChar char="u"/>
            </a:pPr>
            <a:r>
              <a:rPr lang="en-US" altLang="en-US" sz="2000" dirty="0">
                <a:solidFill>
                  <a:srgbClr val="000000"/>
                </a:solidFill>
                <a:latin typeface="Liberation Sans" panose="020B0604020202020204" pitchFamily="34" charset="0"/>
              </a:rPr>
              <a:t>Report bad debt expense and service charge expense as selling expenses.</a:t>
            </a:r>
          </a:p>
          <a:p>
            <a:pPr>
              <a:lnSpc>
                <a:spcPct val="120000"/>
              </a:lnSpc>
              <a:spcBef>
                <a:spcPct val="70000"/>
              </a:spcBef>
              <a:buClr>
                <a:srgbClr val="CC0000"/>
              </a:buClr>
              <a:buSzPct val="80000"/>
              <a:buFont typeface="Wingdings" pitchFamily="2" charset="2"/>
              <a:buChar char="u"/>
            </a:pPr>
            <a:r>
              <a:rPr lang="en-US" altLang="en-US" sz="2000" dirty="0">
                <a:solidFill>
                  <a:srgbClr val="000000"/>
                </a:solidFill>
                <a:latin typeface="Liberation Sans" panose="020B0604020202020204" pitchFamily="34" charset="0"/>
              </a:rPr>
              <a:t>Report interest revenue under “Other income and expense.”</a:t>
            </a:r>
          </a:p>
        </p:txBody>
      </p:sp>
      <p:sp>
        <p:nvSpPr>
          <p:cNvPr id="999430" name="Text Box 6"/>
          <p:cNvSpPr txBox="1">
            <a:spLocks noChangeArrowheads="1"/>
          </p:cNvSpPr>
          <p:nvPr/>
        </p:nvSpPr>
        <p:spPr bwMode="auto">
          <a:xfrm>
            <a:off x="76200" y="2895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00"/>
                </a:solidFill>
                <a:latin typeface="Liberation Sans" panose="020B0604020202020204" pitchFamily="34" charset="0"/>
              </a:rPr>
              <a:t>SFP</a:t>
            </a:r>
          </a:p>
        </p:txBody>
      </p:sp>
      <p:sp>
        <p:nvSpPr>
          <p:cNvPr id="999431" name="AutoShape 7"/>
          <p:cNvSpPr>
            <a:spLocks/>
          </p:cNvSpPr>
          <p:nvPr/>
        </p:nvSpPr>
        <p:spPr bwMode="auto">
          <a:xfrm>
            <a:off x="990600" y="1981200"/>
            <a:ext cx="457200" cy="2286000"/>
          </a:xfrm>
          <a:prstGeom prst="leftBrace">
            <a:avLst>
              <a:gd name="adj1" fmla="val 41667"/>
              <a:gd name="adj2" fmla="val 50000"/>
            </a:avLst>
          </a:prstGeom>
          <a:noFill/>
          <a:ln w="38100"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99432" name="Text Box 8"/>
          <p:cNvSpPr txBox="1">
            <a:spLocks noChangeArrowheads="1"/>
          </p:cNvSpPr>
          <p:nvPr/>
        </p:nvSpPr>
        <p:spPr bwMode="auto">
          <a:xfrm>
            <a:off x="228600" y="5105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00"/>
                </a:solidFill>
                <a:latin typeface="Liberation Sans" panose="020B0604020202020204" pitchFamily="34" charset="0"/>
              </a:rPr>
              <a:t>IS</a:t>
            </a:r>
          </a:p>
        </p:txBody>
      </p:sp>
      <p:sp>
        <p:nvSpPr>
          <p:cNvPr id="999433" name="AutoShape 9"/>
          <p:cNvSpPr>
            <a:spLocks/>
          </p:cNvSpPr>
          <p:nvPr/>
        </p:nvSpPr>
        <p:spPr bwMode="auto">
          <a:xfrm>
            <a:off x="990600" y="4495800"/>
            <a:ext cx="457200" cy="1676400"/>
          </a:xfrm>
          <a:prstGeom prst="leftBrace">
            <a:avLst>
              <a:gd name="adj1" fmla="val 27778"/>
              <a:gd name="adj2" fmla="val 50000"/>
            </a:avLst>
          </a:prstGeom>
          <a:noFill/>
          <a:ln w="38100"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cxnSp>
        <p:nvCxnSpPr>
          <p:cNvPr id="11" name="Straight Connector 10"/>
          <p:cNvCxnSpPr/>
          <p:nvPr/>
        </p:nvCxnSpPr>
        <p:spPr bwMode="auto">
          <a:xfrm>
            <a:off x="6705600" y="976952"/>
            <a:ext cx="0" cy="124649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Box 11"/>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Statement Presentation and Analysis</a:t>
            </a:r>
            <a:endParaRPr lang="en-US" altLang="en-US" i="0" dirty="0">
              <a:solidFill>
                <a:schemeClr val="accent3"/>
              </a:solidFill>
            </a:endParaRPr>
          </a:p>
        </p:txBody>
      </p:sp>
      <p:sp>
        <p:nvSpPr>
          <p:cNvPr id="13" name="TextBox 12"/>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2203237754"/>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Text Box 2"/>
          <p:cNvSpPr txBox="1">
            <a:spLocks noChangeArrowheads="1"/>
          </p:cNvSpPr>
          <p:nvPr/>
        </p:nvSpPr>
        <p:spPr bwMode="auto">
          <a:xfrm>
            <a:off x="457200" y="1295400"/>
            <a:ext cx="7620000" cy="5191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marL="109538" algn="l">
              <a:defRPr sz="2800" b="1">
                <a:solidFill>
                  <a:srgbClr val="CC0000"/>
                </a:solidFill>
                <a:latin typeface="Liberation Sans" panose="020B0604020202020204" pitchFamily="34" charset="0"/>
              </a:defRPr>
            </a:lvl1pPr>
            <a:lvl2pPr marL="109538" algn="l">
              <a:defRPr>
                <a:latin typeface="Times New Roman" pitchFamily="18" charset="0"/>
              </a:defRPr>
            </a:lvl2pPr>
            <a:lvl3pPr marL="109538" algn="l">
              <a:defRPr>
                <a:latin typeface="Times New Roman" pitchFamily="18" charset="0"/>
              </a:defRPr>
            </a:lvl3pPr>
            <a:lvl4pPr marL="109538" algn="l">
              <a:defRPr>
                <a:latin typeface="Times New Roman" pitchFamily="18" charset="0"/>
              </a:defRPr>
            </a:lvl4pPr>
            <a:lvl5pPr marL="109538" algn="l">
              <a:defRPr>
                <a:latin typeface="Times New Roman" pitchFamily="18" charset="0"/>
              </a:defRPr>
            </a:lvl5pPr>
            <a:lvl6pPr marL="566738" eaLnBrk="0" fontAlgn="base" hangingPunct="0">
              <a:spcBef>
                <a:spcPct val="0"/>
              </a:spcBef>
              <a:spcAft>
                <a:spcPct val="0"/>
              </a:spcAft>
              <a:defRPr>
                <a:latin typeface="Times New Roman" pitchFamily="18" charset="0"/>
              </a:defRPr>
            </a:lvl6pPr>
            <a:lvl7pPr marL="1023938" eaLnBrk="0" fontAlgn="base" hangingPunct="0">
              <a:spcBef>
                <a:spcPct val="0"/>
              </a:spcBef>
              <a:spcAft>
                <a:spcPct val="0"/>
              </a:spcAft>
              <a:defRPr>
                <a:latin typeface="Times New Roman" pitchFamily="18" charset="0"/>
              </a:defRPr>
            </a:lvl7pPr>
            <a:lvl8pPr marL="1481138" eaLnBrk="0" fontAlgn="base" hangingPunct="0">
              <a:spcBef>
                <a:spcPct val="0"/>
              </a:spcBef>
              <a:spcAft>
                <a:spcPct val="0"/>
              </a:spcAft>
              <a:defRPr>
                <a:latin typeface="Times New Roman" pitchFamily="18" charset="0"/>
              </a:defRPr>
            </a:lvl8pPr>
            <a:lvl9pPr marL="1938338" eaLnBrk="0" fontAlgn="base" hangingPunct="0">
              <a:spcBef>
                <a:spcPct val="0"/>
              </a:spcBef>
              <a:spcAft>
                <a:spcPct val="0"/>
              </a:spcAft>
              <a:defRPr>
                <a:latin typeface="Times New Roman" pitchFamily="18" charset="0"/>
              </a:defRPr>
            </a:lvl9pPr>
          </a:lstStyle>
          <a:p>
            <a:r>
              <a:rPr lang="en-US" altLang="en-US" dirty="0"/>
              <a:t>Analysis</a:t>
            </a:r>
          </a:p>
        </p:txBody>
      </p:sp>
      <p:sp>
        <p:nvSpPr>
          <p:cNvPr id="1001478" name="Text Box 6"/>
          <p:cNvSpPr txBox="1">
            <a:spLocks noChangeArrowheads="1"/>
          </p:cNvSpPr>
          <p:nvPr/>
        </p:nvSpPr>
        <p:spPr bwMode="auto">
          <a:xfrm>
            <a:off x="928048" y="5902656"/>
            <a:ext cx="3452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defRPr sz="12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dirty="0"/>
              <a:t>Illustration 8-17</a:t>
            </a:r>
          </a:p>
          <a:p>
            <a:r>
              <a:rPr lang="en-US" b="0" dirty="0"/>
              <a:t>Accounts receivable </a:t>
            </a:r>
            <a:r>
              <a:rPr lang="en-US" b="0" dirty="0" smtClean="0"/>
              <a:t>turnover and </a:t>
            </a:r>
            <a:r>
              <a:rPr lang="en-US" b="0" dirty="0"/>
              <a:t>computation</a:t>
            </a:r>
            <a:endParaRPr lang="en-US" altLang="en-US" b="0" dirty="0"/>
          </a:p>
        </p:txBody>
      </p:sp>
      <p:sp>
        <p:nvSpPr>
          <p:cNvPr id="1001484" name="Rectangle 12"/>
          <p:cNvSpPr>
            <a:spLocks noChangeArrowheads="1"/>
          </p:cNvSpPr>
          <p:nvPr/>
        </p:nvSpPr>
        <p:spPr bwMode="auto">
          <a:xfrm>
            <a:off x="457199" y="1863725"/>
            <a:ext cx="8353425" cy="239712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In </a:t>
            </a:r>
            <a:r>
              <a:rPr lang="en-US" altLang="en-US" sz="2100" dirty="0">
                <a:latin typeface="Liberation Sans" panose="020B0604020202020204" pitchFamily="34" charset="0"/>
              </a:rPr>
              <a:t>a recent year </a:t>
            </a:r>
            <a:r>
              <a:rPr lang="en-US" altLang="en-US" sz="2100" b="1" dirty="0">
                <a:solidFill>
                  <a:srgbClr val="CC0000"/>
                </a:solidFill>
                <a:latin typeface="Liberation Sans" panose="020B0604020202020204" pitchFamily="34" charset="0"/>
              </a:rPr>
              <a:t>Lenovo Group </a:t>
            </a:r>
            <a:r>
              <a:rPr lang="en-US" altLang="en-US" sz="2100" dirty="0">
                <a:latin typeface="Liberation Sans" panose="020B0604020202020204" pitchFamily="34" charset="0"/>
              </a:rPr>
              <a:t>(CHN) </a:t>
            </a:r>
            <a:r>
              <a:rPr lang="en-US" sz="2100" dirty="0" smtClean="0">
                <a:latin typeface="Liberation Sans" panose="020B0604020202020204" pitchFamily="34" charset="0"/>
              </a:rPr>
              <a:t>(</a:t>
            </a:r>
            <a:r>
              <a:rPr lang="en-US" sz="2100" dirty="0">
                <a:latin typeface="Liberation Sans" panose="020B0604020202020204" pitchFamily="34" charset="0"/>
              </a:rPr>
              <a:t>which reported in U.S</a:t>
            </a:r>
            <a:r>
              <a:rPr lang="en-US" sz="2100" dirty="0" smtClean="0">
                <a:latin typeface="Liberation Sans" panose="020B0604020202020204" pitchFamily="34" charset="0"/>
              </a:rPr>
              <a:t>. dollars</a:t>
            </a:r>
            <a:r>
              <a:rPr lang="en-US" sz="2100" dirty="0">
                <a:latin typeface="Liberation Sans" panose="020B0604020202020204" pitchFamily="34" charset="0"/>
              </a:rPr>
              <a:t>) had net sales of $38,707 million for the year. It had a beginning </a:t>
            </a:r>
            <a:r>
              <a:rPr lang="en-US" sz="2100" dirty="0" smtClean="0">
                <a:latin typeface="Liberation Sans" panose="020B0604020202020204" pitchFamily="34" charset="0"/>
              </a:rPr>
              <a:t>accounts receivable </a:t>
            </a:r>
            <a:r>
              <a:rPr lang="en-US" sz="2100" dirty="0">
                <a:latin typeface="Liberation Sans" panose="020B0604020202020204" pitchFamily="34" charset="0"/>
              </a:rPr>
              <a:t>(net) balance of $2,885 million and an ending accounts </a:t>
            </a:r>
            <a:r>
              <a:rPr lang="en-US" sz="2100" dirty="0" smtClean="0">
                <a:latin typeface="Liberation Sans" panose="020B0604020202020204" pitchFamily="34" charset="0"/>
              </a:rPr>
              <a:t>receivable (</a:t>
            </a:r>
            <a:r>
              <a:rPr lang="en-US" sz="2100" dirty="0">
                <a:latin typeface="Liberation Sans" panose="020B0604020202020204" pitchFamily="34" charset="0"/>
              </a:rPr>
              <a:t>net) balance of $3,171 million. Assuming that Lenovo’s sales were all on credit</a:t>
            </a:r>
            <a:r>
              <a:rPr lang="en-US" sz="2100" dirty="0" smtClean="0">
                <a:latin typeface="Liberation Sans" panose="020B0604020202020204" pitchFamily="34" charset="0"/>
              </a:rPr>
              <a:t>, its </a:t>
            </a:r>
            <a:r>
              <a:rPr lang="en-US" sz="2100" dirty="0">
                <a:latin typeface="Liberation Sans" panose="020B0604020202020204" pitchFamily="34" charset="0"/>
              </a:rPr>
              <a:t>accounts receivable turnover is computed as follows.</a:t>
            </a:r>
            <a:endParaRPr lang="en-US" altLang="en-US" sz="2100" dirty="0">
              <a:latin typeface="Liberation Sans" panose="020B0604020202020204" pitchFamily="34" charset="0"/>
            </a:endParaRPr>
          </a:p>
        </p:txBody>
      </p:sp>
      <p:pic>
        <p:nvPicPr>
          <p:cNvPr id="10014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8582025"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1488" name="Rectangle 16"/>
          <p:cNvSpPr>
            <a:spLocks noChangeArrowheads="1"/>
          </p:cNvSpPr>
          <p:nvPr/>
        </p:nvSpPr>
        <p:spPr bwMode="auto">
          <a:xfrm>
            <a:off x="457200" y="5029200"/>
            <a:ext cx="8001000" cy="762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001489" name="Text Box 17"/>
          <p:cNvSpPr txBox="1">
            <a:spLocks noChangeArrowheads="1"/>
          </p:cNvSpPr>
          <p:nvPr/>
        </p:nvSpPr>
        <p:spPr bwMode="auto">
          <a:xfrm>
            <a:off x="609600" y="53340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latin typeface="Liberation Sans" panose="020B0604020202020204" pitchFamily="34" charset="0"/>
                <a:cs typeface="Arial" charset="0"/>
              </a:rPr>
              <a:t>$38,707</a:t>
            </a:r>
            <a:endParaRPr lang="en-US" altLang="en-US" sz="1700" b="1" dirty="0">
              <a:latin typeface="Liberation Sans" panose="020B0604020202020204" pitchFamily="34" charset="0"/>
            </a:endParaRPr>
          </a:p>
        </p:txBody>
      </p:sp>
      <p:sp>
        <p:nvSpPr>
          <p:cNvPr id="1001490" name="Text Box 18"/>
          <p:cNvSpPr txBox="1">
            <a:spLocks noChangeArrowheads="1"/>
          </p:cNvSpPr>
          <p:nvPr/>
        </p:nvSpPr>
        <p:spPr bwMode="auto">
          <a:xfrm>
            <a:off x="2362200" y="53340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1001491" name="Text Box 19"/>
          <p:cNvSpPr txBox="1">
            <a:spLocks noChangeArrowheads="1"/>
          </p:cNvSpPr>
          <p:nvPr/>
        </p:nvSpPr>
        <p:spPr bwMode="auto">
          <a:xfrm>
            <a:off x="3048000" y="5181600"/>
            <a:ext cx="2286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latin typeface="Liberation Sans" panose="020B0604020202020204" pitchFamily="34" charset="0"/>
                <a:cs typeface="Arial" charset="0"/>
              </a:rPr>
              <a:t>$2,885</a:t>
            </a:r>
            <a:r>
              <a:rPr lang="en-US" altLang="en-US" sz="1700" b="1" dirty="0" smtClean="0">
                <a:latin typeface="Liberation Sans" panose="020B0604020202020204" pitchFamily="34" charset="0"/>
              </a:rPr>
              <a:t> </a:t>
            </a:r>
            <a:r>
              <a:rPr lang="en-US" altLang="en-US" sz="1700" b="1" dirty="0">
                <a:latin typeface="Liberation Sans" panose="020B0604020202020204" pitchFamily="34" charset="0"/>
              </a:rPr>
              <a:t>+ </a:t>
            </a:r>
            <a:r>
              <a:rPr lang="en-US" altLang="en-US" sz="1700" b="1" dirty="0" smtClean="0">
                <a:latin typeface="Liberation Sans" panose="020B0604020202020204" pitchFamily="34" charset="0"/>
                <a:cs typeface="Arial" charset="0"/>
              </a:rPr>
              <a:t>$3,171</a:t>
            </a:r>
            <a:r>
              <a:rPr lang="en-US" altLang="en-US" sz="1700" b="1" dirty="0" smtClean="0">
                <a:latin typeface="Liberation Sans" panose="020B0604020202020204" pitchFamily="34" charset="0"/>
              </a:rPr>
              <a:t> </a:t>
            </a:r>
            <a:endParaRPr lang="en-US" altLang="en-US" sz="1700" b="1" dirty="0">
              <a:latin typeface="Liberation Sans" panose="020B0604020202020204" pitchFamily="34" charset="0"/>
            </a:endParaRPr>
          </a:p>
        </p:txBody>
      </p:sp>
      <p:sp>
        <p:nvSpPr>
          <p:cNvPr id="1001492" name="Text Box 20"/>
          <p:cNvSpPr txBox="1">
            <a:spLocks noChangeArrowheads="1"/>
          </p:cNvSpPr>
          <p:nvPr/>
        </p:nvSpPr>
        <p:spPr bwMode="auto">
          <a:xfrm>
            <a:off x="3048000" y="5516563"/>
            <a:ext cx="2286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rPr>
              <a:t>2</a:t>
            </a:r>
          </a:p>
        </p:txBody>
      </p:sp>
      <p:sp>
        <p:nvSpPr>
          <p:cNvPr id="1001493" name="Text Box 21"/>
          <p:cNvSpPr txBox="1">
            <a:spLocks noChangeArrowheads="1"/>
          </p:cNvSpPr>
          <p:nvPr/>
        </p:nvSpPr>
        <p:spPr bwMode="auto">
          <a:xfrm>
            <a:off x="5715000" y="53340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1001494" name="Text Box 22"/>
          <p:cNvSpPr txBox="1">
            <a:spLocks noChangeArrowheads="1"/>
          </p:cNvSpPr>
          <p:nvPr/>
        </p:nvSpPr>
        <p:spPr bwMode="auto">
          <a:xfrm>
            <a:off x="6629400" y="53340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solidFill>
                  <a:srgbClr val="CC0000"/>
                </a:solidFill>
                <a:latin typeface="Liberation Sans" panose="020B0604020202020204" pitchFamily="34" charset="0"/>
              </a:rPr>
              <a:t>12.8 </a:t>
            </a:r>
            <a:r>
              <a:rPr lang="en-US" altLang="en-US" sz="1700" b="1" dirty="0">
                <a:solidFill>
                  <a:srgbClr val="CC0000"/>
                </a:solidFill>
                <a:latin typeface="Liberation Sans" panose="020B0604020202020204" pitchFamily="34" charset="0"/>
              </a:rPr>
              <a:t>times</a:t>
            </a:r>
          </a:p>
        </p:txBody>
      </p:sp>
      <p:sp>
        <p:nvSpPr>
          <p:cNvPr id="1001495" name="Line 23"/>
          <p:cNvSpPr>
            <a:spLocks noChangeShapeType="1"/>
          </p:cNvSpPr>
          <p:nvPr/>
        </p:nvSpPr>
        <p:spPr bwMode="auto">
          <a:xfrm>
            <a:off x="3048000" y="5514975"/>
            <a:ext cx="2438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
        <p:nvSpPr>
          <p:cNvPr id="2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1"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Statement Presentation and Analysis</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35260006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1489"/>
                                        </p:tgtEl>
                                        <p:attrNameLst>
                                          <p:attrName>style.visibility</p:attrName>
                                        </p:attrNameLst>
                                      </p:cBhvr>
                                      <p:to>
                                        <p:strVal val="visible"/>
                                      </p:to>
                                    </p:set>
                                    <p:animEffect transition="in" filter="wipe(left)">
                                      <p:cBhvr>
                                        <p:cTn id="7" dur="500"/>
                                        <p:tgtEl>
                                          <p:spTgt spid="1001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1491"/>
                                        </p:tgtEl>
                                        <p:attrNameLst>
                                          <p:attrName>style.visibility</p:attrName>
                                        </p:attrNameLst>
                                      </p:cBhvr>
                                      <p:to>
                                        <p:strVal val="visible"/>
                                      </p:to>
                                    </p:set>
                                    <p:animEffect transition="in" filter="wipe(left)">
                                      <p:cBhvr>
                                        <p:cTn id="12" dur="500"/>
                                        <p:tgtEl>
                                          <p:spTgt spid="1001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1492"/>
                                        </p:tgtEl>
                                        <p:attrNameLst>
                                          <p:attrName>style.visibility</p:attrName>
                                        </p:attrNameLst>
                                      </p:cBhvr>
                                      <p:to>
                                        <p:strVal val="visible"/>
                                      </p:to>
                                    </p:set>
                                    <p:animEffect transition="in" filter="wipe(left)">
                                      <p:cBhvr>
                                        <p:cTn id="17" dur="500"/>
                                        <p:tgtEl>
                                          <p:spTgt spid="10014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1494"/>
                                        </p:tgtEl>
                                        <p:attrNameLst>
                                          <p:attrName>style.visibility</p:attrName>
                                        </p:attrNameLst>
                                      </p:cBhvr>
                                      <p:to>
                                        <p:strVal val="visible"/>
                                      </p:to>
                                    </p:set>
                                    <p:animEffect transition="in" filter="wipe(left)">
                                      <p:cBhvr>
                                        <p:cTn id="22" dur="500"/>
                                        <p:tgtEl>
                                          <p:spTgt spid="100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89" grpId="0"/>
      <p:bldP spid="1001491" grpId="0"/>
      <p:bldP spid="1001492" grpId="0"/>
      <p:bldP spid="100149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8582025"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16"/>
          <p:cNvSpPr>
            <a:spLocks noChangeArrowheads="1"/>
          </p:cNvSpPr>
          <p:nvPr/>
        </p:nvSpPr>
        <p:spPr bwMode="auto">
          <a:xfrm>
            <a:off x="457200" y="3505200"/>
            <a:ext cx="8001000" cy="762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32" name="Text Box 17"/>
          <p:cNvSpPr txBox="1">
            <a:spLocks noChangeArrowheads="1"/>
          </p:cNvSpPr>
          <p:nvPr/>
        </p:nvSpPr>
        <p:spPr bwMode="auto">
          <a:xfrm>
            <a:off x="609600" y="38100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latin typeface="Liberation Sans" panose="020B0604020202020204" pitchFamily="34" charset="0"/>
                <a:cs typeface="Arial" charset="0"/>
              </a:rPr>
              <a:t>$38,707</a:t>
            </a:r>
            <a:endParaRPr lang="en-US" altLang="en-US" sz="1700" b="1" dirty="0">
              <a:latin typeface="Liberation Sans" panose="020B0604020202020204" pitchFamily="34" charset="0"/>
            </a:endParaRPr>
          </a:p>
        </p:txBody>
      </p:sp>
      <p:sp>
        <p:nvSpPr>
          <p:cNvPr id="34" name="Text Box 19"/>
          <p:cNvSpPr txBox="1">
            <a:spLocks noChangeArrowheads="1"/>
          </p:cNvSpPr>
          <p:nvPr/>
        </p:nvSpPr>
        <p:spPr bwMode="auto">
          <a:xfrm>
            <a:off x="3048000" y="3657600"/>
            <a:ext cx="2286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latin typeface="Liberation Sans" panose="020B0604020202020204" pitchFamily="34" charset="0"/>
                <a:cs typeface="Arial" charset="0"/>
              </a:rPr>
              <a:t>$2,885</a:t>
            </a:r>
            <a:r>
              <a:rPr lang="en-US" altLang="en-US" sz="1700" b="1" dirty="0" smtClean="0">
                <a:latin typeface="Liberation Sans" panose="020B0604020202020204" pitchFamily="34" charset="0"/>
              </a:rPr>
              <a:t> </a:t>
            </a:r>
            <a:r>
              <a:rPr lang="en-US" altLang="en-US" sz="1700" b="1" dirty="0">
                <a:latin typeface="Liberation Sans" panose="020B0604020202020204" pitchFamily="34" charset="0"/>
              </a:rPr>
              <a:t>+ </a:t>
            </a:r>
            <a:r>
              <a:rPr lang="en-US" altLang="en-US" sz="1700" b="1" dirty="0" smtClean="0">
                <a:latin typeface="Liberation Sans" panose="020B0604020202020204" pitchFamily="34" charset="0"/>
                <a:cs typeface="Arial" charset="0"/>
              </a:rPr>
              <a:t>$3,171</a:t>
            </a:r>
            <a:r>
              <a:rPr lang="en-US" altLang="en-US" sz="1700" b="1" dirty="0" smtClean="0">
                <a:latin typeface="Liberation Sans" panose="020B0604020202020204" pitchFamily="34" charset="0"/>
              </a:rPr>
              <a:t> </a:t>
            </a:r>
            <a:endParaRPr lang="en-US" altLang="en-US" sz="1700" b="1" dirty="0">
              <a:latin typeface="Liberation Sans" panose="020B0604020202020204" pitchFamily="34" charset="0"/>
            </a:endParaRPr>
          </a:p>
        </p:txBody>
      </p:sp>
      <p:sp>
        <p:nvSpPr>
          <p:cNvPr id="35" name="Text Box 20"/>
          <p:cNvSpPr txBox="1">
            <a:spLocks noChangeArrowheads="1"/>
          </p:cNvSpPr>
          <p:nvPr/>
        </p:nvSpPr>
        <p:spPr bwMode="auto">
          <a:xfrm>
            <a:off x="3048000" y="3992563"/>
            <a:ext cx="2286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rPr>
              <a:t>2</a:t>
            </a:r>
          </a:p>
        </p:txBody>
      </p:sp>
      <p:sp>
        <p:nvSpPr>
          <p:cNvPr id="37" name="Text Box 22"/>
          <p:cNvSpPr txBox="1">
            <a:spLocks noChangeArrowheads="1"/>
          </p:cNvSpPr>
          <p:nvPr/>
        </p:nvSpPr>
        <p:spPr bwMode="auto">
          <a:xfrm>
            <a:off x="6629400" y="38100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solidFill>
                  <a:srgbClr val="CC0000"/>
                </a:solidFill>
                <a:latin typeface="Liberation Sans" panose="020B0604020202020204" pitchFamily="34" charset="0"/>
              </a:rPr>
              <a:t>12.8 </a:t>
            </a:r>
            <a:r>
              <a:rPr lang="en-US" altLang="en-US" sz="1700" b="1" dirty="0">
                <a:solidFill>
                  <a:srgbClr val="CC0000"/>
                </a:solidFill>
                <a:latin typeface="Liberation Sans" panose="020B0604020202020204" pitchFamily="34" charset="0"/>
              </a:rPr>
              <a:t>times</a:t>
            </a:r>
          </a:p>
        </p:txBody>
      </p:sp>
      <p:sp>
        <p:nvSpPr>
          <p:cNvPr id="1007619" name="Text Box 3"/>
          <p:cNvSpPr txBox="1">
            <a:spLocks noChangeArrowheads="1"/>
          </p:cNvSpPr>
          <p:nvPr/>
        </p:nvSpPr>
        <p:spPr bwMode="auto">
          <a:xfrm>
            <a:off x="7239000" y="4495800"/>
            <a:ext cx="14478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200" b="1" dirty="0">
                <a:latin typeface="Liberation Sans" panose="020B0604020202020204" pitchFamily="34" charset="0"/>
              </a:rPr>
              <a:t>Illustration 8-18</a:t>
            </a:r>
          </a:p>
        </p:txBody>
      </p:sp>
      <p:sp>
        <p:nvSpPr>
          <p:cNvPr id="1007623" name="Rectangle 7"/>
          <p:cNvSpPr>
            <a:spLocks noChangeArrowheads="1"/>
          </p:cNvSpPr>
          <p:nvPr/>
        </p:nvSpPr>
        <p:spPr bwMode="auto">
          <a:xfrm>
            <a:off x="457200" y="1863725"/>
            <a:ext cx="8077200" cy="86042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Variant </a:t>
            </a:r>
            <a:r>
              <a:rPr lang="en-US" altLang="en-US" sz="2100" dirty="0">
                <a:latin typeface="Liberation Sans" panose="020B0604020202020204" pitchFamily="34" charset="0"/>
              </a:rPr>
              <a:t>of the accounts receivable turnover ratio is average collection period in terms of days.</a:t>
            </a:r>
          </a:p>
        </p:txBody>
      </p:sp>
      <p:pic>
        <p:nvPicPr>
          <p:cNvPr id="10076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724400"/>
            <a:ext cx="8610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7635" name="Text Box 19"/>
          <p:cNvSpPr txBox="1">
            <a:spLocks noChangeArrowheads="1"/>
          </p:cNvSpPr>
          <p:nvPr/>
        </p:nvSpPr>
        <p:spPr bwMode="auto">
          <a:xfrm>
            <a:off x="7239000" y="2590800"/>
            <a:ext cx="14478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200" b="1" dirty="0">
                <a:latin typeface="Liberation Sans" panose="020B0604020202020204" pitchFamily="34" charset="0"/>
              </a:rPr>
              <a:t>Illustration 8-17</a:t>
            </a:r>
          </a:p>
        </p:txBody>
      </p:sp>
      <p:sp>
        <p:nvSpPr>
          <p:cNvPr id="1007645" name="Rectangle 29"/>
          <p:cNvSpPr>
            <a:spLocks noChangeArrowheads="1"/>
          </p:cNvSpPr>
          <p:nvPr/>
        </p:nvSpPr>
        <p:spPr bwMode="auto">
          <a:xfrm>
            <a:off x="457200" y="5562600"/>
            <a:ext cx="8001000" cy="762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007646" name="Text Box 30"/>
          <p:cNvSpPr txBox="1">
            <a:spLocks noChangeArrowheads="1"/>
          </p:cNvSpPr>
          <p:nvPr/>
        </p:nvSpPr>
        <p:spPr bwMode="auto">
          <a:xfrm>
            <a:off x="609600" y="55626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rPr>
              <a:t>365 days</a:t>
            </a:r>
          </a:p>
        </p:txBody>
      </p:sp>
      <p:sp>
        <p:nvSpPr>
          <p:cNvPr id="1007647" name="Text Box 31"/>
          <p:cNvSpPr txBox="1">
            <a:spLocks noChangeArrowheads="1"/>
          </p:cNvSpPr>
          <p:nvPr/>
        </p:nvSpPr>
        <p:spPr bwMode="auto">
          <a:xfrm>
            <a:off x="2362200" y="55626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1007648" name="Text Box 32"/>
          <p:cNvSpPr txBox="1">
            <a:spLocks noChangeArrowheads="1"/>
          </p:cNvSpPr>
          <p:nvPr/>
        </p:nvSpPr>
        <p:spPr bwMode="auto">
          <a:xfrm>
            <a:off x="5715000" y="55626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1007649" name="Text Box 33"/>
          <p:cNvSpPr txBox="1">
            <a:spLocks noChangeArrowheads="1"/>
          </p:cNvSpPr>
          <p:nvPr/>
        </p:nvSpPr>
        <p:spPr bwMode="auto">
          <a:xfrm>
            <a:off x="6629400" y="55626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defRPr sz="1700" b="1">
                <a:solidFill>
                  <a:srgbClr val="CC0000"/>
                </a:solidFill>
                <a:latin typeface="Liberation Sans" panose="020B0604020202020204" pitchFamily="34" charset="0"/>
              </a:defRPr>
            </a:lvl1pPr>
          </a:lstStyle>
          <a:p>
            <a:r>
              <a:rPr lang="en-US" altLang="en-US" dirty="0"/>
              <a:t>28.5 days</a:t>
            </a:r>
          </a:p>
        </p:txBody>
      </p:sp>
      <p:sp>
        <p:nvSpPr>
          <p:cNvPr id="1007650" name="Text Box 34"/>
          <p:cNvSpPr txBox="1">
            <a:spLocks noChangeArrowheads="1"/>
          </p:cNvSpPr>
          <p:nvPr/>
        </p:nvSpPr>
        <p:spPr bwMode="auto">
          <a:xfrm>
            <a:off x="3429000" y="55626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latin typeface="Liberation Sans" panose="020B0604020202020204" pitchFamily="34" charset="0"/>
              </a:rPr>
              <a:t>12.8 </a:t>
            </a:r>
            <a:r>
              <a:rPr lang="en-US" altLang="en-US" sz="1700" b="1" dirty="0">
                <a:latin typeface="Liberation Sans" panose="020B0604020202020204" pitchFamily="34" charset="0"/>
              </a:rPr>
              <a:t>times</a:t>
            </a:r>
          </a:p>
        </p:txBody>
      </p:sp>
      <p:sp>
        <p:nvSpPr>
          <p:cNvPr id="26" name="Text Box 2"/>
          <p:cNvSpPr txBox="1">
            <a:spLocks noChangeArrowheads="1"/>
          </p:cNvSpPr>
          <p:nvPr/>
        </p:nvSpPr>
        <p:spPr bwMode="auto">
          <a:xfrm>
            <a:off x="457200" y="1295400"/>
            <a:ext cx="7620000" cy="5191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marL="109538" algn="l">
              <a:defRPr sz="2800" b="1">
                <a:solidFill>
                  <a:srgbClr val="CC0000"/>
                </a:solidFill>
                <a:latin typeface="Liberation Sans" panose="020B0604020202020204" pitchFamily="34" charset="0"/>
              </a:defRPr>
            </a:lvl1pPr>
            <a:lvl2pPr marL="109538" algn="l">
              <a:defRPr>
                <a:latin typeface="Times New Roman" pitchFamily="18" charset="0"/>
              </a:defRPr>
            </a:lvl2pPr>
            <a:lvl3pPr marL="109538" algn="l">
              <a:defRPr>
                <a:latin typeface="Times New Roman" pitchFamily="18" charset="0"/>
              </a:defRPr>
            </a:lvl3pPr>
            <a:lvl4pPr marL="109538" algn="l">
              <a:defRPr>
                <a:latin typeface="Times New Roman" pitchFamily="18" charset="0"/>
              </a:defRPr>
            </a:lvl4pPr>
            <a:lvl5pPr marL="109538" algn="l">
              <a:defRPr>
                <a:latin typeface="Times New Roman" pitchFamily="18" charset="0"/>
              </a:defRPr>
            </a:lvl5pPr>
            <a:lvl6pPr marL="566738" eaLnBrk="0" fontAlgn="base" hangingPunct="0">
              <a:spcBef>
                <a:spcPct val="0"/>
              </a:spcBef>
              <a:spcAft>
                <a:spcPct val="0"/>
              </a:spcAft>
              <a:defRPr>
                <a:latin typeface="Times New Roman" pitchFamily="18" charset="0"/>
              </a:defRPr>
            </a:lvl6pPr>
            <a:lvl7pPr marL="1023938" eaLnBrk="0" fontAlgn="base" hangingPunct="0">
              <a:spcBef>
                <a:spcPct val="0"/>
              </a:spcBef>
              <a:spcAft>
                <a:spcPct val="0"/>
              </a:spcAft>
              <a:defRPr>
                <a:latin typeface="Times New Roman" pitchFamily="18" charset="0"/>
              </a:defRPr>
            </a:lvl7pPr>
            <a:lvl8pPr marL="1481138" eaLnBrk="0" fontAlgn="base" hangingPunct="0">
              <a:spcBef>
                <a:spcPct val="0"/>
              </a:spcBef>
              <a:spcAft>
                <a:spcPct val="0"/>
              </a:spcAft>
              <a:defRPr>
                <a:latin typeface="Times New Roman" pitchFamily="18" charset="0"/>
              </a:defRPr>
            </a:lvl8pPr>
            <a:lvl9pPr marL="1938338" eaLnBrk="0" fontAlgn="base" hangingPunct="0">
              <a:spcBef>
                <a:spcPct val="0"/>
              </a:spcBef>
              <a:spcAft>
                <a:spcPct val="0"/>
              </a:spcAft>
              <a:defRPr>
                <a:latin typeface="Times New Roman" pitchFamily="18" charset="0"/>
              </a:defRPr>
            </a:lvl9pPr>
          </a:lstStyle>
          <a:p>
            <a:r>
              <a:rPr lang="en-US" altLang="en-US" dirty="0"/>
              <a:t>Analysis</a:t>
            </a:r>
          </a:p>
        </p:txBody>
      </p:sp>
      <p:sp>
        <p:nvSpPr>
          <p:cNvPr id="2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
        <p:nvSpPr>
          <p:cNvPr id="33" name="Text Box 18"/>
          <p:cNvSpPr txBox="1">
            <a:spLocks noChangeArrowheads="1"/>
          </p:cNvSpPr>
          <p:nvPr/>
        </p:nvSpPr>
        <p:spPr bwMode="auto">
          <a:xfrm>
            <a:off x="2362200" y="38100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36" name="Text Box 21"/>
          <p:cNvSpPr txBox="1">
            <a:spLocks noChangeArrowheads="1"/>
          </p:cNvSpPr>
          <p:nvPr/>
        </p:nvSpPr>
        <p:spPr bwMode="auto">
          <a:xfrm>
            <a:off x="5715000" y="38100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38" name="Line 23"/>
          <p:cNvSpPr>
            <a:spLocks noChangeShapeType="1"/>
          </p:cNvSpPr>
          <p:nvPr/>
        </p:nvSpPr>
        <p:spPr bwMode="auto">
          <a:xfrm>
            <a:off x="3048000" y="3990975"/>
            <a:ext cx="2438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07628" name="Line 12"/>
          <p:cNvSpPr>
            <a:spLocks noChangeShapeType="1"/>
          </p:cNvSpPr>
          <p:nvPr/>
        </p:nvSpPr>
        <p:spPr bwMode="auto">
          <a:xfrm flipH="1">
            <a:off x="4800600" y="4191000"/>
            <a:ext cx="2133600" cy="1371600"/>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4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Statement Presentation and Analysis</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617789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7646"/>
                                        </p:tgtEl>
                                        <p:attrNameLst>
                                          <p:attrName>style.visibility</p:attrName>
                                        </p:attrNameLst>
                                      </p:cBhvr>
                                      <p:to>
                                        <p:strVal val="visible"/>
                                      </p:to>
                                    </p:set>
                                    <p:animEffect transition="in" filter="wipe(left)">
                                      <p:cBhvr>
                                        <p:cTn id="7" dur="500"/>
                                        <p:tgtEl>
                                          <p:spTgt spid="1007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07628"/>
                                        </p:tgtEl>
                                        <p:attrNameLst>
                                          <p:attrName>style.visibility</p:attrName>
                                        </p:attrNameLst>
                                      </p:cBhvr>
                                      <p:to>
                                        <p:strVal val="visible"/>
                                      </p:to>
                                    </p:set>
                                    <p:animEffect transition="in" filter="wipe(right)">
                                      <p:cBhvr>
                                        <p:cTn id="12" dur="500"/>
                                        <p:tgtEl>
                                          <p:spTgt spid="100762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07650"/>
                                        </p:tgtEl>
                                        <p:attrNameLst>
                                          <p:attrName>style.visibility</p:attrName>
                                        </p:attrNameLst>
                                      </p:cBhvr>
                                      <p:to>
                                        <p:strVal val="visible"/>
                                      </p:to>
                                    </p:set>
                                    <p:animEffect transition="in" filter="wipe(left)">
                                      <p:cBhvr>
                                        <p:cTn id="16" dur="500"/>
                                        <p:tgtEl>
                                          <p:spTgt spid="10076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07649"/>
                                        </p:tgtEl>
                                        <p:attrNameLst>
                                          <p:attrName>style.visibility</p:attrName>
                                        </p:attrNameLst>
                                      </p:cBhvr>
                                      <p:to>
                                        <p:strVal val="visible"/>
                                      </p:to>
                                    </p:set>
                                    <p:animEffect transition="in" filter="wipe(left)">
                                      <p:cBhvr>
                                        <p:cTn id="21" dur="500"/>
                                        <p:tgtEl>
                                          <p:spTgt spid="100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46" grpId="0"/>
      <p:bldP spid="1007649" grpId="0"/>
      <p:bldP spid="1007650" grpId="0"/>
      <p:bldP spid="100762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7" y="3352800"/>
            <a:ext cx="8808723" cy="2797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51" name="Rectangle 20"/>
          <p:cNvSpPr>
            <a:spLocks noChangeArrowheads="1"/>
          </p:cNvSpPr>
          <p:nvPr/>
        </p:nvSpPr>
        <p:spPr bwMode="auto">
          <a:xfrm>
            <a:off x="533400" y="1326588"/>
            <a:ext cx="8229600" cy="18173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143000" algn="l"/>
                <a:tab pos="7029450" algn="r"/>
              </a:tabLst>
              <a:defRPr sz="2400">
                <a:solidFill>
                  <a:schemeClr val="tx1"/>
                </a:solidFill>
                <a:latin typeface="Comic Sans MS" pitchFamily="66" charset="0"/>
              </a:defRPr>
            </a:lvl1pPr>
            <a:lvl2pPr marL="971550" indent="-457200">
              <a:tabLst>
                <a:tab pos="1143000" algn="l"/>
                <a:tab pos="7029450" algn="r"/>
              </a:tabLst>
              <a:defRPr sz="2400">
                <a:solidFill>
                  <a:schemeClr val="tx1"/>
                </a:solidFill>
                <a:latin typeface="Comic Sans MS" pitchFamily="66" charset="0"/>
              </a:defRPr>
            </a:lvl2pPr>
            <a:lvl3pPr marL="1543050" indent="-457200">
              <a:tabLst>
                <a:tab pos="1143000" algn="l"/>
                <a:tab pos="7029450" algn="r"/>
              </a:tabLst>
              <a:defRPr sz="2400">
                <a:solidFill>
                  <a:schemeClr val="tx1"/>
                </a:solidFill>
                <a:latin typeface="Comic Sans MS" pitchFamily="66" charset="0"/>
              </a:defRPr>
            </a:lvl3pPr>
            <a:lvl4pPr marL="2114550" indent="-457200">
              <a:tabLst>
                <a:tab pos="1143000" algn="l"/>
                <a:tab pos="7029450" algn="r"/>
              </a:tabLst>
              <a:defRPr sz="2400">
                <a:solidFill>
                  <a:schemeClr val="tx1"/>
                </a:solidFill>
                <a:latin typeface="Comic Sans MS" pitchFamily="66" charset="0"/>
              </a:defRPr>
            </a:lvl4pPr>
            <a:lvl5pPr marL="2686050" indent="-457200">
              <a:tabLst>
                <a:tab pos="1143000" algn="l"/>
                <a:tab pos="7029450" algn="r"/>
              </a:tabLst>
              <a:defRPr sz="2400">
                <a:solidFill>
                  <a:schemeClr val="tx1"/>
                </a:solidFill>
                <a:latin typeface="Comic Sans MS" pitchFamily="66" charset="0"/>
              </a:defRPr>
            </a:lvl5pPr>
            <a:lvl6pPr marL="31432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6pPr>
            <a:lvl7pPr marL="36004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7pPr>
            <a:lvl8pPr marL="40576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8pPr>
            <a:lvl9pPr marL="45148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9pPr>
          </a:lstStyle>
          <a:p>
            <a:pPr algn="l">
              <a:lnSpc>
                <a:spcPct val="114000"/>
              </a:lnSpc>
              <a:spcBef>
                <a:spcPts val="1200"/>
              </a:spcBef>
            </a:pPr>
            <a:r>
              <a:rPr lang="en-US" sz="2000" dirty="0" smtClean="0">
                <a:latin typeface="Liberation Sans" panose="020B0604020202020204" pitchFamily="34" charset="0"/>
              </a:rPr>
              <a:t>In </a:t>
            </a:r>
            <a:r>
              <a:rPr lang="en-US" sz="2000" dirty="0">
                <a:latin typeface="Liberation Sans" panose="020B0604020202020204" pitchFamily="34" charset="0"/>
              </a:rPr>
              <a:t>2017, Rafael Nadal </a:t>
            </a:r>
            <a:r>
              <a:rPr lang="en-US" sz="2000" dirty="0" smtClean="0">
                <a:latin typeface="Liberation Sans" panose="020B0604020202020204" pitchFamily="34" charset="0"/>
              </a:rPr>
              <a:t>SA had </a:t>
            </a:r>
            <a:r>
              <a:rPr lang="en-US" sz="2000" dirty="0">
                <a:latin typeface="Liberation Sans" panose="020B0604020202020204" pitchFamily="34" charset="0"/>
              </a:rPr>
              <a:t>net credit sales of </a:t>
            </a:r>
            <a:r>
              <a:rPr lang="en-US" sz="2000" dirty="0" smtClean="0">
                <a:latin typeface="Liberation Sans" panose="020B0604020202020204" pitchFamily="34" charset="0"/>
              </a:rPr>
              <a:t>€923,795 </a:t>
            </a:r>
            <a:r>
              <a:rPr lang="en-US" sz="2000" dirty="0">
                <a:latin typeface="Liberation Sans" panose="020B0604020202020204" pitchFamily="34" charset="0"/>
              </a:rPr>
              <a:t>for the year. It had </a:t>
            </a:r>
            <a:r>
              <a:rPr lang="en-US" sz="2000" dirty="0" smtClean="0">
                <a:latin typeface="Liberation Sans" panose="020B0604020202020204" pitchFamily="34" charset="0"/>
              </a:rPr>
              <a:t>a beginning </a:t>
            </a:r>
            <a:r>
              <a:rPr lang="en-US" sz="2000" dirty="0">
                <a:latin typeface="Liberation Sans" panose="020B0604020202020204" pitchFamily="34" charset="0"/>
              </a:rPr>
              <a:t>accounts receivable (net) balance of </a:t>
            </a:r>
            <a:r>
              <a:rPr lang="en-US" sz="2000" dirty="0" smtClean="0">
                <a:latin typeface="Liberation Sans" panose="020B0604020202020204" pitchFamily="34" charset="0"/>
              </a:rPr>
              <a:t>€38,275 </a:t>
            </a:r>
            <a:r>
              <a:rPr lang="en-US" sz="2000" dirty="0">
                <a:latin typeface="Liberation Sans" panose="020B0604020202020204" pitchFamily="34" charset="0"/>
              </a:rPr>
              <a:t>and an ending accounts </a:t>
            </a:r>
            <a:r>
              <a:rPr lang="en-US" sz="2000" dirty="0" smtClean="0">
                <a:latin typeface="Liberation Sans" panose="020B0604020202020204" pitchFamily="34" charset="0"/>
              </a:rPr>
              <a:t>receivable (</a:t>
            </a:r>
            <a:r>
              <a:rPr lang="en-US" sz="2000" dirty="0">
                <a:latin typeface="Liberation Sans" panose="020B0604020202020204" pitchFamily="34" charset="0"/>
              </a:rPr>
              <a:t>net) balance of </a:t>
            </a:r>
            <a:r>
              <a:rPr lang="en-US" sz="2000" dirty="0" smtClean="0">
                <a:latin typeface="Liberation Sans" panose="020B0604020202020204" pitchFamily="34" charset="0"/>
              </a:rPr>
              <a:t>€35,988</a:t>
            </a:r>
            <a:r>
              <a:rPr lang="en-US" sz="2000" dirty="0">
                <a:latin typeface="Liberation Sans" panose="020B0604020202020204" pitchFamily="34" charset="0"/>
              </a:rPr>
              <a:t>. Compute Rafael Nadal SA’s </a:t>
            </a:r>
            <a:r>
              <a:rPr lang="en-US" sz="2000" b="1" dirty="0" smtClean="0">
                <a:latin typeface="Liberation Sans" panose="020B0604020202020204" pitchFamily="34" charset="0"/>
              </a:rPr>
              <a:t>accounts </a:t>
            </a:r>
            <a:r>
              <a:rPr lang="en-US" sz="2000" b="1" dirty="0">
                <a:latin typeface="Liberation Sans" panose="020B0604020202020204" pitchFamily="34" charset="0"/>
              </a:rPr>
              <a:t>receivable </a:t>
            </a:r>
            <a:r>
              <a:rPr lang="en-US" sz="2000" b="1" dirty="0" smtClean="0">
                <a:latin typeface="Liberation Sans" panose="020B0604020202020204" pitchFamily="34" charset="0"/>
              </a:rPr>
              <a:t>turnover </a:t>
            </a:r>
            <a:r>
              <a:rPr lang="en-US" sz="2000" dirty="0" smtClean="0">
                <a:latin typeface="Liberation Sans" panose="020B0604020202020204" pitchFamily="34" charset="0"/>
              </a:rPr>
              <a:t>and </a:t>
            </a:r>
            <a:r>
              <a:rPr lang="en-US" sz="2000" b="1" dirty="0" smtClean="0">
                <a:latin typeface="Liberation Sans" panose="020B0604020202020204" pitchFamily="34" charset="0"/>
              </a:rPr>
              <a:t>average </a:t>
            </a:r>
            <a:r>
              <a:rPr lang="en-US" sz="2000" b="1" dirty="0">
                <a:latin typeface="Liberation Sans" panose="020B0604020202020204" pitchFamily="34" charset="0"/>
              </a:rPr>
              <a:t>collection period in days</a:t>
            </a:r>
            <a:r>
              <a:rPr lang="en-US" sz="2000" dirty="0">
                <a:latin typeface="Liberation Sans" panose="020B0604020202020204" pitchFamily="34" charset="0"/>
              </a:rPr>
              <a:t>.</a:t>
            </a:r>
            <a:endParaRPr lang="en-US" altLang="en-US" sz="2000" dirty="0">
              <a:latin typeface="Liberation Sans" panose="020B0604020202020204" pitchFamily="34" charset="0"/>
            </a:endParaRPr>
          </a:p>
        </p:txBody>
      </p:sp>
      <p:sp>
        <p:nvSpPr>
          <p:cNvPr id="23" name="Rectangle 22"/>
          <p:cNvSpPr/>
          <p:nvPr/>
        </p:nvSpPr>
        <p:spPr bwMode="auto">
          <a:xfrm>
            <a:off x="8763000" y="125104"/>
            <a:ext cx="228600" cy="102858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 name="Rectangle 1"/>
          <p:cNvSpPr/>
          <p:nvPr/>
        </p:nvSpPr>
        <p:spPr bwMode="auto">
          <a:xfrm>
            <a:off x="609600" y="4160744"/>
            <a:ext cx="1401066"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8" name="Rectangle 17"/>
          <p:cNvSpPr/>
          <p:nvPr/>
        </p:nvSpPr>
        <p:spPr bwMode="auto">
          <a:xfrm>
            <a:off x="3020704" y="4098192"/>
            <a:ext cx="2482074"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9" name="Rectangle 18"/>
          <p:cNvSpPr/>
          <p:nvPr/>
        </p:nvSpPr>
        <p:spPr bwMode="auto">
          <a:xfrm>
            <a:off x="3020704" y="4520136"/>
            <a:ext cx="2482074"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0" name="Rectangle 19"/>
          <p:cNvSpPr/>
          <p:nvPr/>
        </p:nvSpPr>
        <p:spPr bwMode="auto">
          <a:xfrm>
            <a:off x="6781800" y="4088401"/>
            <a:ext cx="1541173"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7" name="Rectangle 26"/>
          <p:cNvSpPr/>
          <p:nvPr/>
        </p:nvSpPr>
        <p:spPr bwMode="auto">
          <a:xfrm>
            <a:off x="381000" y="5780280"/>
            <a:ext cx="1541173"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8" name="Rectangle 27"/>
          <p:cNvSpPr/>
          <p:nvPr/>
        </p:nvSpPr>
        <p:spPr bwMode="auto">
          <a:xfrm>
            <a:off x="3640427" y="5788240"/>
            <a:ext cx="1541173"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9" name="Rectangle 28"/>
          <p:cNvSpPr/>
          <p:nvPr/>
        </p:nvSpPr>
        <p:spPr bwMode="auto">
          <a:xfrm>
            <a:off x="6858000" y="5783449"/>
            <a:ext cx="1541173"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
        <p:nvSpPr>
          <p:cNvPr id="31" name="TextBox 3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2" name="TextBox 3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9000992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7" grpId="0" animBg="1"/>
      <p:bldP spid="28" grpId="0" animBg="1"/>
      <p:bldP spid="2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03435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3363101"/>
          </a:xfrm>
          <a:prstGeom prst="rect">
            <a:avLst/>
          </a:prstGeom>
          <a:noFill/>
          <a:ln>
            <a:noFill/>
          </a:ln>
          <a:effectLst/>
          <a:extLst/>
        </p:spPr>
        <p:txBody>
          <a:bodyPr lIns="91440" tIns="46038" rIns="182562" bIns="46038">
            <a:spAutoFit/>
          </a:bodyPr>
          <a:lstStyle/>
          <a:p>
            <a:pPr marL="0" lvl="1" algn="l">
              <a:lnSpc>
                <a:spcPct val="125000"/>
              </a:lnSpc>
              <a:spcBef>
                <a:spcPts val="1200"/>
              </a:spcBef>
              <a:buClr>
                <a:schemeClr val="tx1"/>
              </a:buClr>
            </a:pPr>
            <a:r>
              <a:rPr lang="en-US" sz="2300" dirty="0" smtClean="0">
                <a:latin typeface="Liberation Sans" panose="020B0604020202020204" pitchFamily="34" charset="0"/>
              </a:rPr>
              <a:t>Accounts </a:t>
            </a:r>
            <a:r>
              <a:rPr lang="en-US" sz="2300" dirty="0">
                <a:latin typeface="Liberation Sans" panose="020B0604020202020204" pitchFamily="34" charset="0"/>
              </a:rPr>
              <a:t>and notes receivable are reported in </a:t>
            </a:r>
            <a:r>
              <a:rPr lang="en-US" sz="2300" dirty="0" smtClean="0">
                <a:latin typeface="Liberation Sans" panose="020B0604020202020204" pitchFamily="34" charset="0"/>
              </a:rPr>
              <a:t>the current </a:t>
            </a:r>
            <a:r>
              <a:rPr lang="en-US" sz="2300" dirty="0">
                <a:latin typeface="Liberation Sans" panose="020B0604020202020204" pitchFamily="34" charset="0"/>
              </a:rPr>
              <a:t>assets section of the statement of </a:t>
            </a:r>
            <a:r>
              <a:rPr lang="en-US" sz="2300" dirty="0" smtClean="0">
                <a:latin typeface="Liberation Sans" panose="020B0604020202020204" pitchFamily="34" charset="0"/>
              </a:rPr>
              <a:t>financial position </a:t>
            </a:r>
            <a:r>
              <a:rPr lang="en-US" sz="2300" dirty="0">
                <a:latin typeface="Liberation Sans" panose="020B0604020202020204" pitchFamily="34" charset="0"/>
              </a:rPr>
              <a:t>at</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cash </a:t>
            </a:r>
            <a:r>
              <a:rPr lang="en-US" sz="2300" dirty="0">
                <a:latin typeface="Liberation Sans" panose="020B0604020202020204" pitchFamily="34" charset="0"/>
              </a:rPr>
              <a:t>(net) realizable value</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net </a:t>
            </a:r>
            <a:r>
              <a:rPr lang="en-US" sz="2300" dirty="0">
                <a:latin typeface="Liberation Sans" panose="020B0604020202020204" pitchFamily="34" charset="0"/>
              </a:rPr>
              <a:t>book value</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lower-of-cost-or-net </a:t>
            </a:r>
            <a:r>
              <a:rPr lang="en-US" sz="2300" dirty="0">
                <a:latin typeface="Liberation Sans" panose="020B0604020202020204" pitchFamily="34" charset="0"/>
              </a:rPr>
              <a:t>realizable value</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invoice </a:t>
            </a:r>
            <a:r>
              <a:rPr lang="en-US" sz="2300" dirty="0">
                <a:latin typeface="Liberation Sans" panose="020B0604020202020204" pitchFamily="34" charset="0"/>
              </a:rPr>
              <a:t>cost.</a:t>
            </a: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Statement Presentation and Analysis</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6759218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781800" y="976952"/>
            <a:ext cx="0" cy="124649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197" name="Text Box 9"/>
          <p:cNvSpPr txBox="1">
            <a:spLocks noChangeArrowheads="1"/>
          </p:cNvSpPr>
          <p:nvPr/>
        </p:nvSpPr>
        <p:spPr bwMode="auto">
          <a:xfrm>
            <a:off x="609600" y="1926608"/>
            <a:ext cx="7620000" cy="4228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1084263"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marL="688975" algn="l">
              <a:lnSpc>
                <a:spcPct val="125000"/>
              </a:lnSpc>
              <a:spcBef>
                <a:spcPts val="1200"/>
              </a:spcBef>
              <a:buClr>
                <a:srgbClr val="CC0000"/>
              </a:buClr>
              <a:buSzPct val="80000"/>
              <a:buFont typeface="Wingdings" pitchFamily="2" charset="2"/>
              <a:buChar char="u"/>
            </a:pPr>
            <a:r>
              <a:rPr lang="en-US" altLang="en-US" sz="2200" b="1" dirty="0">
                <a:latin typeface="Liberation Sans" panose="020B0604020202020204" pitchFamily="34" charset="0"/>
              </a:rPr>
              <a:t>Service </a:t>
            </a:r>
            <a:r>
              <a:rPr lang="en-US" altLang="en-US" sz="2200" b="1" dirty="0" smtClean="0">
                <a:latin typeface="Liberation Sans" panose="020B0604020202020204" pitchFamily="34" charset="0"/>
              </a:rPr>
              <a:t>organization</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records a </a:t>
            </a:r>
            <a:endParaRPr lang="en-US" altLang="en-US" sz="2200" dirty="0" smtClean="0">
              <a:latin typeface="Liberation Sans" panose="020B0604020202020204" pitchFamily="34" charset="0"/>
            </a:endParaRPr>
          </a:p>
          <a:p>
            <a:pPr marL="682625" indent="0" algn="l">
              <a:lnSpc>
                <a:spcPct val="125000"/>
              </a:lnSpc>
              <a:spcBef>
                <a:spcPts val="0"/>
              </a:spcBef>
              <a:buClr>
                <a:srgbClr val="CC0000"/>
              </a:buClr>
              <a:buSzPct val="80000"/>
            </a:pPr>
            <a:r>
              <a:rPr lang="en-US" altLang="en-US" sz="2200" dirty="0" smtClean="0">
                <a:latin typeface="Liberation Sans" panose="020B0604020202020204" pitchFamily="34" charset="0"/>
              </a:rPr>
              <a:t>receivable </a:t>
            </a:r>
            <a:r>
              <a:rPr lang="en-US" altLang="en-US" sz="2200" dirty="0">
                <a:latin typeface="Liberation Sans" panose="020B0604020202020204" pitchFamily="34" charset="0"/>
              </a:rPr>
              <a:t>when it performs service on account.  </a:t>
            </a:r>
          </a:p>
          <a:p>
            <a:pPr marL="688975" algn="l">
              <a:lnSpc>
                <a:spcPct val="125000"/>
              </a:lnSpc>
              <a:spcBef>
                <a:spcPts val="1200"/>
              </a:spcBef>
              <a:buClr>
                <a:srgbClr val="CC0000"/>
              </a:buClr>
              <a:buSzPct val="80000"/>
              <a:buFont typeface="Wingdings" pitchFamily="2" charset="2"/>
              <a:buChar char="u"/>
            </a:pPr>
            <a:r>
              <a:rPr lang="en-US" altLang="en-US" sz="2200" b="1" dirty="0">
                <a:latin typeface="Liberation Sans" panose="020B0604020202020204" pitchFamily="34" charset="0"/>
              </a:rPr>
              <a:t>Merchandiser</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records </a:t>
            </a:r>
            <a:r>
              <a:rPr lang="en-US" altLang="en-US" sz="2200" dirty="0">
                <a:latin typeface="Liberation Sans" panose="020B0604020202020204" pitchFamily="34" charset="0"/>
              </a:rPr>
              <a:t>accounts receivable at the point of sale of merchandise on </a:t>
            </a:r>
            <a:r>
              <a:rPr lang="en-US" altLang="en-US" sz="2200" dirty="0" smtClean="0">
                <a:latin typeface="Liberation Sans" panose="020B0604020202020204" pitchFamily="34" charset="0"/>
              </a:rPr>
              <a:t>account.</a:t>
            </a:r>
          </a:p>
          <a:p>
            <a:pPr marL="688975" algn="l">
              <a:lnSpc>
                <a:spcPct val="125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Seller </a:t>
            </a:r>
            <a:r>
              <a:rPr lang="en-US" sz="2200" dirty="0">
                <a:latin typeface="Liberation Sans" panose="020B0604020202020204" pitchFamily="34" charset="0"/>
              </a:rPr>
              <a:t>may offer </a:t>
            </a:r>
            <a:r>
              <a:rPr lang="en-US" sz="2200" dirty="0" smtClean="0">
                <a:latin typeface="Liberation Sans" panose="020B0604020202020204" pitchFamily="34" charset="0"/>
              </a:rPr>
              <a:t>a </a:t>
            </a:r>
            <a:r>
              <a:rPr lang="en-US" sz="2200" b="1" dirty="0">
                <a:latin typeface="Liberation Sans" panose="020B0604020202020204" pitchFamily="34" charset="0"/>
              </a:rPr>
              <a:t>discount</a:t>
            </a:r>
            <a:r>
              <a:rPr lang="en-US" sz="2200" dirty="0" smtClean="0">
                <a:latin typeface="Liberation Sans" panose="020B0604020202020204" pitchFamily="34" charset="0"/>
              </a:rPr>
              <a:t> to encourage </a:t>
            </a:r>
            <a:r>
              <a:rPr lang="en-US" sz="2200" dirty="0">
                <a:latin typeface="Liberation Sans" panose="020B0604020202020204" pitchFamily="34" charset="0"/>
              </a:rPr>
              <a:t>early </a:t>
            </a:r>
            <a:r>
              <a:rPr lang="en-US" sz="2200" dirty="0" smtClean="0">
                <a:latin typeface="Liberation Sans" panose="020B0604020202020204" pitchFamily="34" charset="0"/>
              </a:rPr>
              <a:t>payment.</a:t>
            </a:r>
          </a:p>
          <a:p>
            <a:pPr marL="688975" algn="l">
              <a:lnSpc>
                <a:spcPct val="125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Buyer might </a:t>
            </a:r>
            <a:r>
              <a:rPr lang="en-US" sz="2200" b="1" dirty="0">
                <a:latin typeface="Liberation Sans" panose="020B0604020202020204" pitchFamily="34" charset="0"/>
              </a:rPr>
              <a:t>return</a:t>
            </a:r>
            <a:r>
              <a:rPr lang="en-US" sz="2200" dirty="0" smtClean="0">
                <a:latin typeface="Liberation Sans" panose="020B0604020202020204" pitchFamily="34" charset="0"/>
              </a:rPr>
              <a:t> </a:t>
            </a:r>
            <a:r>
              <a:rPr lang="en-US" sz="2200" b="1" dirty="0" smtClean="0">
                <a:latin typeface="Liberation Sans" panose="020B0604020202020204" pitchFamily="34" charset="0"/>
              </a:rPr>
              <a:t>goods</a:t>
            </a:r>
            <a:r>
              <a:rPr lang="en-US" sz="2200" dirty="0" smtClean="0">
                <a:latin typeface="Liberation Sans" panose="020B0604020202020204" pitchFamily="34" charset="0"/>
              </a:rPr>
              <a:t> found to be unacceptable.</a:t>
            </a:r>
            <a:endParaRPr lang="en-US" altLang="en-US" sz="2200" dirty="0" smtClean="0">
              <a:latin typeface="Liberation Sans" panose="020B0604020202020204" pitchFamily="34" charset="0"/>
            </a:endParaRPr>
          </a:p>
          <a:p>
            <a:pPr marL="1316038" lvl="1" algn="l">
              <a:lnSpc>
                <a:spcPct val="125000"/>
              </a:lnSpc>
              <a:spcBef>
                <a:spcPts val="1200"/>
              </a:spcBef>
              <a:buClr>
                <a:srgbClr val="CC0000"/>
              </a:buClr>
              <a:buSzPct val="80000"/>
              <a:buFont typeface="Arial" panose="020B0604020202020204" pitchFamily="34" charset="0"/>
              <a:buChar char="►"/>
            </a:pPr>
            <a:r>
              <a:rPr lang="en-US" sz="2100" dirty="0" smtClean="0">
                <a:latin typeface="Liberation Sans" panose="020B0604020202020204" pitchFamily="34" charset="0"/>
              </a:rPr>
              <a:t>Sales </a:t>
            </a:r>
            <a:r>
              <a:rPr lang="en-US" sz="2100" dirty="0">
                <a:latin typeface="Liberation Sans" panose="020B0604020202020204" pitchFamily="34" charset="0"/>
              </a:rPr>
              <a:t>returns </a:t>
            </a:r>
            <a:r>
              <a:rPr lang="en-US" sz="2100" dirty="0" smtClean="0">
                <a:latin typeface="Liberation Sans" panose="020B0604020202020204" pitchFamily="34" charset="0"/>
              </a:rPr>
              <a:t>reduce </a:t>
            </a:r>
            <a:r>
              <a:rPr lang="en-US" sz="2100" dirty="0">
                <a:latin typeface="Liberation Sans" panose="020B0604020202020204" pitchFamily="34" charset="0"/>
              </a:rPr>
              <a:t>receivables. </a:t>
            </a:r>
            <a:endParaRPr lang="en-US" sz="2100" dirty="0" smtClean="0">
              <a:latin typeface="Liberation Sans" panose="020B0604020202020204" pitchFamily="34" charset="0"/>
            </a:endParaRPr>
          </a:p>
        </p:txBody>
      </p:sp>
      <p:sp>
        <p:nvSpPr>
          <p:cNvPr id="8" name="Rectangle 2"/>
          <p:cNvSpPr>
            <a:spLocks noChangeArrowheads="1"/>
          </p:cNvSpPr>
          <p:nvPr/>
        </p:nvSpPr>
        <p:spPr bwMode="auto">
          <a:xfrm>
            <a:off x="609600" y="1330964"/>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2800" b="1" dirty="0" smtClean="0">
                <a:solidFill>
                  <a:srgbClr val="CC0000"/>
                </a:solidFill>
                <a:latin typeface="Liberation Sans" panose="020B0604020202020204" pitchFamily="34" charset="0"/>
              </a:rPr>
              <a:t>Recognizing Accounts Receivable</a:t>
            </a:r>
            <a:endParaRPr lang="en-US" altLang="en-US" sz="2800" b="1" i="0" dirty="0">
              <a:solidFill>
                <a:srgbClr val="CC0000"/>
              </a:solidFill>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7" name="TextBox 6"/>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Accounts Receivable</a:t>
            </a:r>
            <a:endParaRPr lang="en-US" altLang="en-US" i="0" dirty="0">
              <a:solidFill>
                <a:schemeClr val="accent3"/>
              </a:solidFill>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1" name="Rectangle 10"/>
          <p:cNvSpPr/>
          <p:nvPr/>
        </p:nvSpPr>
        <p:spPr>
          <a:xfrm>
            <a:off x="6858000" y="1028581"/>
            <a:ext cx="21336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2</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how companies recognize accounts </a:t>
            </a:r>
            <a:r>
              <a:rPr lang="en-US" sz="1400" b="1" dirty="0">
                <a:latin typeface="Liberation Sans" panose="020B0604020202020204" pitchFamily="34" charset="0"/>
              </a:rPr>
              <a:t>receivable.</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81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1200"/>
              </a:spcBef>
              <a:buClr>
                <a:schemeClr val="tx1"/>
              </a:buClr>
              <a:buNone/>
            </a:pPr>
            <a:r>
              <a:rPr lang="en-US" altLang="en-US" sz="2000" i="0" dirty="0" smtClean="0">
                <a:solidFill>
                  <a:schemeClr val="tx1"/>
                </a:solidFill>
                <a:latin typeface="Liberation Sans" panose="020B0604020202020204" pitchFamily="34" charset="0"/>
              </a:rPr>
              <a:t>Similarities</a:t>
            </a:r>
            <a:endParaRPr lang="en-US" alt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and IFRS account for bad debts in a similar fashion. Both account for short-term </a:t>
            </a:r>
            <a:r>
              <a:rPr lang="en-US" sz="1800" b="0" dirty="0" smtClean="0">
                <a:solidFill>
                  <a:schemeClr val="tx1"/>
                </a:solidFill>
                <a:latin typeface="Liberation Sans" panose="020B0604020202020204" pitchFamily="34" charset="0"/>
              </a:rPr>
              <a:t>receivables at </a:t>
            </a:r>
            <a:r>
              <a:rPr lang="en-US" sz="1800" b="0" dirty="0">
                <a:solidFill>
                  <a:schemeClr val="tx1"/>
                </a:solidFill>
                <a:latin typeface="Liberation Sans" panose="020B0604020202020204" pitchFamily="34" charset="0"/>
              </a:rPr>
              <a:t>amortized cost, adjusted for allowances for doubtful accounts</a:t>
            </a:r>
            <a:r>
              <a:rPr lang="en-US" sz="1800" b="0" dirty="0" smtClean="0">
                <a:solidFill>
                  <a:schemeClr val="tx1"/>
                </a:solidFill>
                <a:latin typeface="Liberation Sans" panose="020B0604020202020204" pitchFamily="34" charset="0"/>
              </a:rPr>
              <a:t>.</a:t>
            </a:r>
          </a:p>
          <a:p>
            <a:pPr marL="0" indent="0" algn="just">
              <a:lnSpc>
                <a:spcPct val="110000"/>
              </a:lnSpc>
              <a:spcBef>
                <a:spcPts val="1200"/>
              </a:spcBef>
              <a:buClr>
                <a:schemeClr val="tx1"/>
              </a:buClr>
              <a:buNone/>
            </a:pPr>
            <a:r>
              <a:rPr lang="en-US" altLang="en-US" sz="2000" dirty="0" smtClean="0">
                <a:solidFill>
                  <a:schemeClr val="tx1"/>
                </a:solidFill>
                <a:latin typeface="Liberation Sans" panose="020B0604020202020204" pitchFamily="34" charset="0"/>
              </a:rPr>
              <a:t>Differences</a:t>
            </a:r>
            <a:endParaRPr lang="en-US" altLang="en-US" sz="200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and GAAP differ in the criteria used to derecognize (generally through a sale or factoring</a:t>
            </a:r>
            <a:r>
              <a:rPr lang="en-US" sz="1800" b="0" dirty="0" smtClean="0">
                <a:solidFill>
                  <a:schemeClr val="tx1"/>
                </a:solidFill>
                <a:latin typeface="Liberation Sans" panose="020B0604020202020204" pitchFamily="34" charset="0"/>
              </a:rPr>
              <a:t>) a </a:t>
            </a:r>
            <a:r>
              <a:rPr lang="en-US" sz="1800" b="0" dirty="0">
                <a:solidFill>
                  <a:schemeClr val="tx1"/>
                </a:solidFill>
                <a:latin typeface="Liberation Sans" panose="020B0604020202020204" pitchFamily="34" charset="0"/>
              </a:rPr>
              <a:t>receivable. IFRS uses a combination approach focused on risks and rewards and loss of control</a:t>
            </a:r>
            <a:r>
              <a:rPr lang="en-US" sz="1800" b="0" dirty="0" smtClean="0">
                <a:solidFill>
                  <a:schemeClr val="tx1"/>
                </a:solidFill>
                <a:latin typeface="Liberation Sans" panose="020B0604020202020204" pitchFamily="34" charset="0"/>
              </a:rPr>
              <a:t>. GAAP </a:t>
            </a:r>
            <a:r>
              <a:rPr lang="en-US" sz="1800" b="0" dirty="0">
                <a:solidFill>
                  <a:schemeClr val="tx1"/>
                </a:solidFill>
                <a:latin typeface="Liberation Sans" panose="020B0604020202020204" pitchFamily="34" charset="0"/>
              </a:rPr>
              <a:t>uses loss of control as the primary criterion. In addition, IFRS permits </a:t>
            </a:r>
            <a:r>
              <a:rPr lang="en-US" sz="1800" b="0" dirty="0" smtClean="0">
                <a:solidFill>
                  <a:schemeClr val="tx1"/>
                </a:solidFill>
                <a:latin typeface="Liberation Sans" panose="020B0604020202020204" pitchFamily="34" charset="0"/>
              </a:rPr>
              <a:t>partial derecognition</a:t>
            </a:r>
            <a:r>
              <a:rPr lang="en-US" sz="1800" b="0" dirty="0">
                <a:solidFill>
                  <a:schemeClr val="tx1"/>
                </a:solidFill>
                <a:latin typeface="Liberation Sans" panose="020B0604020202020204" pitchFamily="34" charset="0"/>
              </a:rPr>
              <a:t>; GAAP does not</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specifies </a:t>
            </a:r>
            <a:r>
              <a:rPr lang="en-US" sz="1800" b="0" dirty="0">
                <a:solidFill>
                  <a:schemeClr val="tx1"/>
                </a:solidFill>
                <a:latin typeface="Liberation Sans" panose="020B0604020202020204" pitchFamily="34" charset="0"/>
              </a:rPr>
              <a:t>a two-step process for determining the impairment of receivables for a </a:t>
            </a:r>
            <a:r>
              <a:rPr lang="en-US" sz="1800" b="0" dirty="0" smtClean="0">
                <a:solidFill>
                  <a:schemeClr val="tx1"/>
                </a:solidFill>
                <a:latin typeface="Liberation Sans" panose="020B0604020202020204" pitchFamily="34" charset="0"/>
              </a:rPr>
              <a:t>period. This </a:t>
            </a:r>
            <a:r>
              <a:rPr lang="en-US" sz="1800" b="0" dirty="0">
                <a:solidFill>
                  <a:schemeClr val="tx1"/>
                </a:solidFill>
                <a:latin typeface="Liberation Sans" panose="020B0604020202020204" pitchFamily="34" charset="0"/>
              </a:rPr>
              <a:t>process starts by identifying individual impairments of </a:t>
            </a:r>
            <a:r>
              <a:rPr lang="en-US" sz="1800" b="0" dirty="0" smtClean="0">
                <a:solidFill>
                  <a:schemeClr val="tx1"/>
                </a:solidFill>
                <a:latin typeface="Liberation Sans" panose="020B0604020202020204" pitchFamily="34" charset="0"/>
              </a:rPr>
              <a:t>specific </a:t>
            </a:r>
            <a:r>
              <a:rPr lang="en-US" sz="1800" b="0" dirty="0">
                <a:solidFill>
                  <a:schemeClr val="tx1"/>
                </a:solidFill>
                <a:latin typeface="Liberation Sans" panose="020B0604020202020204" pitchFamily="34" charset="0"/>
              </a:rPr>
              <a:t>receivables and </a:t>
            </a:r>
            <a:r>
              <a:rPr lang="en-US" sz="1800" b="0" dirty="0" smtClean="0">
                <a:solidFill>
                  <a:schemeClr val="tx1"/>
                </a:solidFill>
                <a:latin typeface="Liberation Sans" panose="020B0604020202020204" pitchFamily="34" charset="0"/>
              </a:rPr>
              <a:t>then estimating </a:t>
            </a:r>
            <a:r>
              <a:rPr lang="en-US" sz="1800" b="0" dirty="0">
                <a:solidFill>
                  <a:schemeClr val="tx1"/>
                </a:solidFill>
                <a:latin typeface="Liberation Sans" panose="020B0604020202020204" pitchFamily="34" charset="0"/>
              </a:rPr>
              <a:t>impairments of groups of receivables. GAAP does not specify a similar approach</a:t>
            </a:r>
            <a:r>
              <a:rPr lang="en-US" sz="1800" b="0" dirty="0" smtClean="0">
                <a:solidFill>
                  <a:schemeClr val="tx1"/>
                </a:solidFill>
                <a:latin typeface="Liberation Sans" panose="020B0604020202020204" pitchFamily="34" charset="0"/>
              </a:rPr>
              <a:t>.</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48005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248400" y="398254"/>
            <a:ext cx="0" cy="98385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324601" y="457200"/>
            <a:ext cx="2667000" cy="1015663"/>
          </a:xfrm>
          <a:prstGeom prst="rect">
            <a:avLst/>
          </a:prstGeom>
        </p:spPr>
        <p:txBody>
          <a:bodyPr wrap="square">
            <a:spAutoFit/>
          </a:bodyPr>
          <a:lstStyle/>
          <a:p>
            <a:pPr algn="l"/>
            <a:r>
              <a:rPr lang="en-US" sz="1800" b="1" i="0" dirty="0">
                <a:solidFill>
                  <a:srgbClr val="FF3300"/>
                </a:solidFill>
                <a:latin typeface="Liberation Sans" panose="020B0604020202020204" pitchFamily="34" charset="0"/>
              </a:rPr>
              <a:t>Learning Objective </a:t>
            </a:r>
            <a:r>
              <a:rPr lang="en-US" sz="1800" b="1" i="0" dirty="0" smtClean="0">
                <a:solidFill>
                  <a:srgbClr val="FF3300"/>
                </a:solidFill>
                <a:latin typeface="Liberation Sans" panose="020B0604020202020204" pitchFamily="34" charset="0"/>
              </a:rPr>
              <a:t>10</a:t>
            </a:r>
            <a:endParaRPr lang="en-US" sz="1800" b="1" i="0" dirty="0">
              <a:solidFill>
                <a:srgbClr val="FF3300"/>
              </a:solidFill>
              <a:latin typeface="Liberation Sans" panose="020B0604020202020204" pitchFamily="34" charset="0"/>
            </a:endParaRPr>
          </a:p>
          <a:p>
            <a:pPr algn="l"/>
            <a:r>
              <a:rPr lang="en-US" sz="1400" b="1" i="0" dirty="0" smtClean="0">
                <a:solidFill>
                  <a:schemeClr val="tx1"/>
                </a:solidFill>
                <a:latin typeface="Liberation Sans" panose="020B0604020202020204" pitchFamily="34" charset="0"/>
              </a:rPr>
              <a:t>Compare the accounting for receivables under IFRS and U.S. GAAP.</a:t>
            </a:r>
            <a:endParaRPr lang="en-US" sz="1400" b="1" i="0" dirty="0">
              <a:solidFill>
                <a:schemeClr val="tx1"/>
              </a:solidFill>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1142466309"/>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chemeClr val="hlink"/>
                </a:solidFill>
                <a:latin typeface="Liberation Sans" panose="020B0604020202020204" pitchFamily="34" charset="0"/>
              </a:rPr>
              <a:t>Looking to the Future</a:t>
            </a:r>
            <a:endParaRPr lang="en-US" altLang="en-US" sz="2400" i="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buNone/>
            </a:pPr>
            <a:r>
              <a:rPr lang="en-US" sz="1800" b="0" dirty="0">
                <a:solidFill>
                  <a:schemeClr val="tx1"/>
                </a:solidFill>
                <a:latin typeface="Liberation Sans" panose="020B0604020202020204" pitchFamily="34" charset="0"/>
              </a:rPr>
              <a:t>It appears likely that the question of recording fair values for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instruments will </a:t>
            </a:r>
            <a:r>
              <a:rPr lang="en-US" sz="1800" b="0" dirty="0" smtClean="0">
                <a:solidFill>
                  <a:schemeClr val="tx1"/>
                </a:solidFill>
                <a:latin typeface="Liberation Sans" panose="020B0604020202020204" pitchFamily="34" charset="0"/>
              </a:rPr>
              <a:t>continue to </a:t>
            </a:r>
            <a:r>
              <a:rPr lang="en-US" sz="1800" b="0" dirty="0">
                <a:solidFill>
                  <a:schemeClr val="tx1"/>
                </a:solidFill>
                <a:latin typeface="Liberation Sans" panose="020B0604020202020204" pitchFamily="34" charset="0"/>
              </a:rPr>
              <a:t>be an important issue to resolve as the Boards work toward convergence</a:t>
            </a:r>
            <a:r>
              <a:rPr lang="en-US" sz="1800" b="0" dirty="0" smtClean="0">
                <a:solidFill>
                  <a:schemeClr val="tx1"/>
                </a:solidFill>
                <a:latin typeface="Liberation Sans" panose="020B0604020202020204" pitchFamily="34" charset="0"/>
              </a:rPr>
              <a:t>. Both </a:t>
            </a:r>
            <a:r>
              <a:rPr lang="en-US" sz="1800" b="0" dirty="0">
                <a:solidFill>
                  <a:schemeClr val="tx1"/>
                </a:solidFill>
                <a:latin typeface="Liberation Sans" panose="020B0604020202020204" pitchFamily="34" charset="0"/>
              </a:rPr>
              <a:t>the </a:t>
            </a:r>
            <a:r>
              <a:rPr lang="en-US" sz="1800" b="0" dirty="0" smtClean="0">
                <a:solidFill>
                  <a:schemeClr val="tx1"/>
                </a:solidFill>
                <a:latin typeface="Liberation Sans" panose="020B0604020202020204" pitchFamily="34" charset="0"/>
              </a:rPr>
              <a:t>IASB and </a:t>
            </a:r>
            <a:r>
              <a:rPr lang="en-US" sz="1800" b="0" dirty="0">
                <a:solidFill>
                  <a:schemeClr val="tx1"/>
                </a:solidFill>
                <a:latin typeface="Liberation Sans" panose="020B0604020202020204" pitchFamily="34" charset="0"/>
              </a:rPr>
              <a:t>the FASB have indicated that they believe that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would be more </a:t>
            </a:r>
            <a:r>
              <a:rPr lang="en-US" sz="1800" b="0" dirty="0" smtClean="0">
                <a:solidFill>
                  <a:schemeClr val="tx1"/>
                </a:solidFill>
                <a:latin typeface="Liberation Sans" panose="020B0604020202020204" pitchFamily="34" charset="0"/>
              </a:rPr>
              <a:t>transparent and </a:t>
            </a:r>
            <a:r>
              <a:rPr lang="en-US" sz="1800" b="0" dirty="0">
                <a:solidFill>
                  <a:schemeClr val="tx1"/>
                </a:solidFill>
                <a:latin typeface="Liberation Sans" panose="020B0604020202020204" pitchFamily="34" charset="0"/>
              </a:rPr>
              <a:t>understandable if companies recorded and reported all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instruments at </a:t>
            </a:r>
            <a:r>
              <a:rPr lang="en-US" sz="1800" b="0" dirty="0" smtClean="0">
                <a:solidFill>
                  <a:schemeClr val="tx1"/>
                </a:solidFill>
                <a:latin typeface="Liberation Sans" panose="020B0604020202020204" pitchFamily="34" charset="0"/>
              </a:rPr>
              <a:t>fair value. That </a:t>
            </a:r>
            <a:r>
              <a:rPr lang="en-US" sz="1800" b="0" dirty="0">
                <a:solidFill>
                  <a:schemeClr val="tx1"/>
                </a:solidFill>
                <a:latin typeface="Liberation Sans" panose="020B0604020202020204" pitchFamily="34" charset="0"/>
              </a:rPr>
              <a:t>said, in IFRS 9, which was issued in 2009, the IASB created a split model, where </a:t>
            </a:r>
            <a:r>
              <a:rPr lang="en-US" sz="1800" b="0" dirty="0" smtClean="0">
                <a:solidFill>
                  <a:schemeClr val="tx1"/>
                </a:solidFill>
                <a:latin typeface="Liberation Sans" panose="020B0604020202020204" pitchFamily="34" charset="0"/>
              </a:rPr>
              <a:t>some financial </a:t>
            </a:r>
            <a:r>
              <a:rPr lang="en-US" sz="1800" b="0" dirty="0">
                <a:solidFill>
                  <a:schemeClr val="tx1"/>
                </a:solidFill>
                <a:latin typeface="Liberation Sans" panose="020B0604020202020204" pitchFamily="34" charset="0"/>
              </a:rPr>
              <a:t>instruments are recorded at fair value, but other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assets, such as loans and receivables</a:t>
            </a:r>
            <a:r>
              <a:rPr lang="en-US" sz="1800" b="0" dirty="0" smtClean="0">
                <a:solidFill>
                  <a:schemeClr val="tx1"/>
                </a:solidFill>
                <a:latin typeface="Liberation Sans" panose="020B0604020202020204" pitchFamily="34" charset="0"/>
              </a:rPr>
              <a:t>, can </a:t>
            </a:r>
            <a:r>
              <a:rPr lang="en-US" sz="1800" b="0" dirty="0">
                <a:solidFill>
                  <a:schemeClr val="tx1"/>
                </a:solidFill>
                <a:latin typeface="Liberation Sans" panose="020B0604020202020204" pitchFamily="34" charset="0"/>
              </a:rPr>
              <a:t>be accounted for at amortized cost if certain criteria are met. Critics say that this </a:t>
            </a:r>
            <a:r>
              <a:rPr lang="en-US" sz="1800" b="0" dirty="0" smtClean="0">
                <a:solidFill>
                  <a:schemeClr val="tx1"/>
                </a:solidFill>
                <a:latin typeface="Liberation Sans" panose="020B0604020202020204" pitchFamily="34" charset="0"/>
              </a:rPr>
              <a:t>can result </a:t>
            </a:r>
            <a:r>
              <a:rPr lang="en-US" sz="1800" b="0" dirty="0">
                <a:solidFill>
                  <a:schemeClr val="tx1"/>
                </a:solidFill>
                <a:latin typeface="Liberation Sans" panose="020B0604020202020204" pitchFamily="34" charset="0"/>
              </a:rPr>
              <a:t>in two companies with identical securities accounting for those securities in different ways</a:t>
            </a:r>
            <a:r>
              <a:rPr lang="en-US" sz="1800" b="0" dirty="0" smtClean="0">
                <a:solidFill>
                  <a:schemeClr val="tx1"/>
                </a:solidFill>
                <a:latin typeface="Liberation Sans" panose="020B0604020202020204" pitchFamily="34" charset="0"/>
              </a:rPr>
              <a:t>. A </a:t>
            </a:r>
            <a:r>
              <a:rPr lang="en-US" sz="1800" b="0" dirty="0">
                <a:solidFill>
                  <a:schemeClr val="tx1"/>
                </a:solidFill>
                <a:latin typeface="Liberation Sans" panose="020B0604020202020204" pitchFamily="34" charset="0"/>
              </a:rPr>
              <a:t>proposal by the FASB would require that practically all equity instruments be reported at fair </a:t>
            </a:r>
            <a:r>
              <a:rPr lang="en-US" sz="1800" b="0" dirty="0" smtClean="0">
                <a:solidFill>
                  <a:schemeClr val="tx1"/>
                </a:solidFill>
                <a:latin typeface="Liberation Sans" panose="020B0604020202020204" pitchFamily="34" charset="0"/>
              </a:rPr>
              <a:t>value </a:t>
            </a:r>
            <a:r>
              <a:rPr lang="en-US" sz="1800" b="0" dirty="0">
                <a:solidFill>
                  <a:schemeClr val="tx1"/>
                </a:solidFill>
                <a:latin typeface="Liberation Sans" panose="020B0604020202020204" pitchFamily="34" charset="0"/>
              </a:rPr>
              <a:t>and that debt instruments may or may not be reported at fair value, depending on </a:t>
            </a:r>
            <a:r>
              <a:rPr lang="en-US" sz="1800" b="0" dirty="0" smtClean="0">
                <a:solidFill>
                  <a:schemeClr val="tx1"/>
                </a:solidFill>
                <a:latin typeface="Liberation Sans" panose="020B0604020202020204" pitchFamily="34" charset="0"/>
              </a:rPr>
              <a:t>whether certain </a:t>
            </a:r>
            <a:r>
              <a:rPr lang="en-US" sz="1800" b="0" dirty="0">
                <a:solidFill>
                  <a:schemeClr val="tx1"/>
                </a:solidFill>
                <a:latin typeface="Liberation Sans" panose="020B0604020202020204" pitchFamily="34" charset="0"/>
              </a:rPr>
              <a:t>criteria are met. It has been suggested that IFRS 9 will likely be changed or replaced as </a:t>
            </a:r>
            <a:r>
              <a:rPr lang="en-US" sz="1800" b="0" dirty="0" smtClean="0">
                <a:solidFill>
                  <a:schemeClr val="tx1"/>
                </a:solidFill>
                <a:latin typeface="Liberation Sans" panose="020B0604020202020204" pitchFamily="34" charset="0"/>
              </a:rPr>
              <a:t>the FASB </a:t>
            </a:r>
            <a:r>
              <a:rPr lang="en-US" sz="1800" b="0" dirty="0">
                <a:solidFill>
                  <a:schemeClr val="tx1"/>
                </a:solidFill>
                <a:latin typeface="Liberation Sans" panose="020B0604020202020204" pitchFamily="34" charset="0"/>
              </a:rPr>
              <a:t>and IASB continue to deliberate the best treatment for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instruments. </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1153934411"/>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268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None/>
            </a:pPr>
            <a:r>
              <a:rPr lang="en-US" sz="2100" b="0" dirty="0" smtClean="0">
                <a:latin typeface="Liberation Sans" panose="020B0604020202020204" pitchFamily="34" charset="0"/>
              </a:rPr>
              <a:t>Under </a:t>
            </a:r>
            <a:r>
              <a:rPr lang="en-US" sz="2100" b="0" dirty="0">
                <a:latin typeface="Liberation Sans" panose="020B0604020202020204" pitchFamily="34" charset="0"/>
              </a:rPr>
              <a:t>GAAP, receivables are reported on the balance sheet at</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amortized </a:t>
            </a:r>
            <a:r>
              <a:rPr lang="en-US" sz="2100" b="0" dirty="0">
                <a:latin typeface="Liberation Sans" panose="020B0604020202020204" pitchFamily="34" charset="0"/>
              </a:rPr>
              <a:t>cost</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amortized </a:t>
            </a:r>
            <a:r>
              <a:rPr lang="en-US" sz="2100" b="0" dirty="0">
                <a:latin typeface="Liberation Sans" panose="020B0604020202020204" pitchFamily="34" charset="0"/>
              </a:rPr>
              <a:t>cost less allowance for doubtful accounts</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historical </a:t>
            </a:r>
            <a:r>
              <a:rPr lang="en-US" sz="2100" b="0" dirty="0">
                <a:latin typeface="Liberation Sans" panose="020B0604020202020204" pitchFamily="34" charset="0"/>
              </a:rPr>
              <a:t>cost</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replacement </a:t>
            </a:r>
            <a:r>
              <a:rPr lang="en-US" sz="2100" b="0" dirty="0">
                <a:latin typeface="Liberation Sans" panose="020B0604020202020204" pitchFamily="34" charset="0"/>
              </a:rPr>
              <a:t>cost.</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8956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31134208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87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Clr>
                <a:srgbClr val="800000"/>
              </a:buClr>
              <a:buSzPct val="80000"/>
              <a:buFont typeface="Wingdings" pitchFamily="2" charset="2"/>
              <a:buNone/>
            </a:pPr>
            <a:r>
              <a:rPr lang="en-US" altLang="en-US" sz="2100" dirty="0">
                <a:solidFill>
                  <a:schemeClr val="bg2"/>
                </a:solidFill>
                <a:latin typeface="Liberation Sans" panose="020B0604020202020204" pitchFamily="34" charset="0"/>
              </a:rPr>
              <a:t>Which of the following statements is false?</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Receivables include equity securities purchased by the company.</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Receivables include credit card receivables.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Receivables include amounts owed by employees as a result of company loans to employees.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Receivables include amounts resulting from transactions with customers.</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485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41206432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271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Clr>
                <a:srgbClr val="800000"/>
              </a:buClr>
              <a:buSzPct val="80000"/>
              <a:buFont typeface="Wingdings" pitchFamily="2" charset="2"/>
              <a:buNone/>
            </a:pPr>
            <a:r>
              <a:rPr lang="en-US" altLang="en-US" sz="2100" dirty="0">
                <a:solidFill>
                  <a:schemeClr val="bg2"/>
                </a:solidFill>
                <a:latin typeface="Liberation Sans" panose="020B0604020202020204" pitchFamily="34" charset="0"/>
              </a:rPr>
              <a:t>In recording a factoring transaction:</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IFRS focuses on loss of control.</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GAAP focuses on loss of control and risks and rewards.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IFRS and GAAP allow partial derecognition.</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IFRS allows partial derecognition.</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00334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507218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i="0" dirty="0">
                <a:solidFill>
                  <a:schemeClr val="tx1"/>
                </a:solidFill>
                <a:latin typeface="Liberation Sans" panose="020B0604020202020204" pitchFamily="34" charset="0"/>
              </a:rPr>
              <a:t>“Copyright © </a:t>
            </a:r>
            <a:r>
              <a:rPr lang="en-US" altLang="en-US" sz="2000" b="0" i="0" dirty="0" smtClean="0">
                <a:solidFill>
                  <a:schemeClr val="tx1"/>
                </a:solidFill>
                <a:latin typeface="Liberation Sans" panose="020B0604020202020204" pitchFamily="34" charset="0"/>
              </a:rPr>
              <a:t>2016 </a:t>
            </a:r>
            <a:r>
              <a:rPr lang="en-US" altLang="en-US" sz="2000" b="0" i="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65138186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295400"/>
            <a:ext cx="81534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1028700" indent="-457200">
              <a:tabLst>
                <a:tab pos="514350" algn="l"/>
              </a:tabLst>
              <a:defRPr sz="2400">
                <a:solidFill>
                  <a:schemeClr val="tx1"/>
                </a:solidFill>
                <a:latin typeface="Comic Sans MS" pitchFamily="66" charset="0"/>
              </a:defRPr>
            </a:lvl2pPr>
            <a:lvl3pPr marL="1600200" indent="-457200">
              <a:tabLst>
                <a:tab pos="514350" algn="l"/>
              </a:tabLst>
              <a:defRPr sz="2400">
                <a:solidFill>
                  <a:schemeClr val="tx1"/>
                </a:solidFill>
                <a:latin typeface="Comic Sans MS" pitchFamily="66" charset="0"/>
              </a:defRPr>
            </a:lvl3pPr>
            <a:lvl4pPr marL="2171700" indent="-457200">
              <a:tabLst>
                <a:tab pos="514350" algn="l"/>
              </a:tabLst>
              <a:defRPr sz="2400">
                <a:solidFill>
                  <a:schemeClr val="tx1"/>
                </a:solidFill>
                <a:latin typeface="Comic Sans MS" pitchFamily="66" charset="0"/>
              </a:defRPr>
            </a:lvl4pPr>
            <a:lvl5pPr marL="2743200" indent="-457200">
              <a:tabLst>
                <a:tab pos="514350" algn="l"/>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14350" algn="l"/>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14350" algn="l"/>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14350" algn="l"/>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20000"/>
              </a:lnSpc>
              <a:spcBef>
                <a:spcPts val="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a:t>
            </a:r>
            <a:r>
              <a:rPr lang="en-US" altLang="en-US" sz="2200" b="1" dirty="0" smtClean="0">
                <a:solidFill>
                  <a:srgbClr val="CC0000"/>
                </a:solidFill>
                <a:latin typeface="Liberation Sans" panose="020B0604020202020204" pitchFamily="34" charset="0"/>
              </a:rPr>
              <a:t>Hennes &amp; Mauritz </a:t>
            </a:r>
            <a:r>
              <a:rPr lang="en-US" altLang="en-US" sz="2200" dirty="0" smtClean="0">
                <a:latin typeface="Liberation Sans" panose="020B0604020202020204" pitchFamily="34" charset="0"/>
              </a:rPr>
              <a:t>(SWE) </a:t>
            </a:r>
            <a:r>
              <a:rPr lang="en-US" altLang="en-US" sz="2200" dirty="0">
                <a:latin typeface="Liberation Sans" panose="020B0604020202020204" pitchFamily="34" charset="0"/>
              </a:rPr>
              <a:t>Co. on July 1,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sells merchandise on account to Polo Company for $1,000 terms 2/10, n/30.  Prepare the journal entry to record this transaction on the books of Hennes &amp; </a:t>
            </a:r>
            <a:r>
              <a:rPr lang="en-US" altLang="en-US" sz="2200" dirty="0" smtClean="0">
                <a:latin typeface="Liberation Sans" panose="020B0604020202020204" pitchFamily="34" charset="0"/>
              </a:rPr>
              <a:t>Mauritz.</a:t>
            </a:r>
            <a:endParaRPr lang="en-US" altLang="en-US" sz="2200" dirty="0">
              <a:latin typeface="Liberation Sans" panose="020B0604020202020204" pitchFamily="34" charset="0"/>
            </a:endParaRPr>
          </a:p>
        </p:txBody>
      </p:sp>
      <p:sp>
        <p:nvSpPr>
          <p:cNvPr id="882691" name="Text Box 3"/>
          <p:cNvSpPr txBox="1">
            <a:spLocks noChangeArrowheads="1"/>
          </p:cNvSpPr>
          <p:nvPr/>
        </p:nvSpPr>
        <p:spPr bwMode="auto">
          <a:xfrm>
            <a:off x="1828800" y="3124200"/>
            <a:ext cx="65532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1028700" indent="-457200">
              <a:tabLst>
                <a:tab pos="4862513" algn="r"/>
              </a:tabLst>
              <a:defRPr sz="2400">
                <a:solidFill>
                  <a:schemeClr val="tx1"/>
                </a:solidFill>
                <a:latin typeface="Comic Sans MS" pitchFamily="66" charset="0"/>
              </a:defRPr>
            </a:lvl2pPr>
            <a:lvl3pPr marL="1600200" indent="-457200">
              <a:tabLst>
                <a:tab pos="4862513" algn="r"/>
              </a:tabLst>
              <a:defRPr sz="2400">
                <a:solidFill>
                  <a:schemeClr val="tx1"/>
                </a:solidFill>
                <a:latin typeface="Comic Sans MS" pitchFamily="66" charset="0"/>
              </a:defRPr>
            </a:lvl3pPr>
            <a:lvl4pPr marL="2171700" indent="-457200">
              <a:tabLst>
                <a:tab pos="4862513" algn="r"/>
              </a:tabLst>
              <a:defRPr sz="2400">
                <a:solidFill>
                  <a:schemeClr val="tx1"/>
                </a:solidFill>
                <a:latin typeface="Comic Sans MS" pitchFamily="66" charset="0"/>
              </a:defRPr>
            </a:lvl4pPr>
            <a:lvl5pPr marL="2743200" indent="-457200">
              <a:tabLst>
                <a:tab pos="4862513"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Accounts Receivable</a:t>
            </a:r>
            <a:r>
              <a:rPr lang="en-US" altLang="en-US" sz="2200" dirty="0">
                <a:latin typeface="Liberation Sans" panose="020B0604020202020204" pitchFamily="34" charset="0"/>
                <a:cs typeface="Arial" charset="0"/>
              </a:rPr>
              <a:t>	1,000</a:t>
            </a:r>
          </a:p>
        </p:txBody>
      </p:sp>
      <p:sp>
        <p:nvSpPr>
          <p:cNvPr id="9220" name="Text Box 4"/>
          <p:cNvSpPr txBox="1">
            <a:spLocks noChangeArrowheads="1"/>
          </p:cNvSpPr>
          <p:nvPr/>
        </p:nvSpPr>
        <p:spPr bwMode="auto">
          <a:xfrm>
            <a:off x="685800" y="3124200"/>
            <a:ext cx="11430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b="1" dirty="0">
                <a:latin typeface="Liberation Sans" panose="020B0604020202020204" pitchFamily="34" charset="0"/>
                <a:cs typeface="Arial" charset="0"/>
              </a:rPr>
              <a:t>Jul. 1</a:t>
            </a:r>
          </a:p>
        </p:txBody>
      </p:sp>
      <p:sp>
        <p:nvSpPr>
          <p:cNvPr id="882693" name="Text Box 5"/>
          <p:cNvSpPr txBox="1">
            <a:spLocks noChangeArrowheads="1"/>
          </p:cNvSpPr>
          <p:nvPr/>
        </p:nvSpPr>
        <p:spPr bwMode="auto">
          <a:xfrm>
            <a:off x="1828800" y="3581400"/>
            <a:ext cx="65532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Sales Revenue</a:t>
            </a:r>
            <a:r>
              <a:rPr lang="en-US" altLang="en-US" sz="2200" dirty="0">
                <a:latin typeface="Liberation Sans" panose="020B0604020202020204" pitchFamily="34" charset="0"/>
                <a:cs typeface="Arial" charset="0"/>
              </a:rPr>
              <a:t>		1,000</a:t>
            </a:r>
          </a:p>
        </p:txBody>
      </p:sp>
      <p:sp>
        <p:nvSpPr>
          <p:cNvPr id="9"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Recognizing Accounts Receivable</a:t>
            </a:r>
            <a:endParaRPr lang="en-US" altLang="en-US" sz="3200" b="1" i="0" dirty="0">
              <a:solidFill>
                <a:srgbClr val="CC0000"/>
              </a:solidFill>
              <a:effectLst/>
              <a:latin typeface="Liberation Sans" panose="020B0604020202020204" pitchFamily="34" charset="0"/>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2691"/>
                                        </p:tgtEl>
                                        <p:attrNameLst>
                                          <p:attrName>style.visibility</p:attrName>
                                        </p:attrNameLst>
                                      </p:cBhvr>
                                      <p:to>
                                        <p:strVal val="visible"/>
                                      </p:to>
                                    </p:set>
                                    <p:animEffect transition="in" filter="wipe(left)">
                                      <p:cBhvr>
                                        <p:cTn id="7" dur="500"/>
                                        <p:tgtEl>
                                          <p:spTgt spid="882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2693"/>
                                        </p:tgtEl>
                                        <p:attrNameLst>
                                          <p:attrName>style.visibility</p:attrName>
                                        </p:attrNameLst>
                                      </p:cBhvr>
                                      <p:to>
                                        <p:strVal val="visible"/>
                                      </p:to>
                                    </p:set>
                                    <p:animEffect transition="in" filter="wipe(left)">
                                      <p:cBhvr>
                                        <p:cTn id="12" dur="500"/>
                                        <p:tgtEl>
                                          <p:spTgt spid="882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autoUpdateAnimBg="0"/>
      <p:bldP spid="88269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09600" y="1295400"/>
            <a:ext cx="80772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1028700" indent="-457200">
              <a:tabLst>
                <a:tab pos="514350" algn="l"/>
              </a:tabLst>
              <a:defRPr sz="2400">
                <a:solidFill>
                  <a:schemeClr val="tx1"/>
                </a:solidFill>
                <a:latin typeface="Comic Sans MS" pitchFamily="66" charset="0"/>
              </a:defRPr>
            </a:lvl2pPr>
            <a:lvl3pPr marL="1600200" indent="-457200">
              <a:tabLst>
                <a:tab pos="514350" algn="l"/>
              </a:tabLst>
              <a:defRPr sz="2400">
                <a:solidFill>
                  <a:schemeClr val="tx1"/>
                </a:solidFill>
                <a:latin typeface="Comic Sans MS" pitchFamily="66" charset="0"/>
              </a:defRPr>
            </a:lvl3pPr>
            <a:lvl4pPr marL="2171700" indent="-457200">
              <a:tabLst>
                <a:tab pos="514350" algn="l"/>
              </a:tabLst>
              <a:defRPr sz="2400">
                <a:solidFill>
                  <a:schemeClr val="tx1"/>
                </a:solidFill>
                <a:latin typeface="Comic Sans MS" pitchFamily="66" charset="0"/>
              </a:defRPr>
            </a:lvl4pPr>
            <a:lvl5pPr marL="2743200" indent="-457200">
              <a:tabLst>
                <a:tab pos="514350" algn="l"/>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14350" algn="l"/>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14350" algn="l"/>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14350" algn="l"/>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On July 5, Polo returns merchandise worth $100 to Hennes &amp; Mauritz. </a:t>
            </a:r>
          </a:p>
        </p:txBody>
      </p:sp>
      <p:sp>
        <p:nvSpPr>
          <p:cNvPr id="886787" name="Text Box 3"/>
          <p:cNvSpPr txBox="1">
            <a:spLocks noChangeArrowheads="1"/>
          </p:cNvSpPr>
          <p:nvPr/>
        </p:nvSpPr>
        <p:spPr bwMode="auto">
          <a:xfrm>
            <a:off x="1828800" y="2362200"/>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1028700" indent="-457200">
              <a:tabLst>
                <a:tab pos="4862513" algn="r"/>
              </a:tabLst>
              <a:defRPr sz="2400">
                <a:solidFill>
                  <a:schemeClr val="tx1"/>
                </a:solidFill>
                <a:latin typeface="Comic Sans MS" pitchFamily="66" charset="0"/>
              </a:defRPr>
            </a:lvl2pPr>
            <a:lvl3pPr marL="1600200" indent="-457200">
              <a:tabLst>
                <a:tab pos="4862513" algn="r"/>
              </a:tabLst>
              <a:defRPr sz="2400">
                <a:solidFill>
                  <a:schemeClr val="tx1"/>
                </a:solidFill>
                <a:latin typeface="Comic Sans MS" pitchFamily="66" charset="0"/>
              </a:defRPr>
            </a:lvl3pPr>
            <a:lvl4pPr marL="2171700" indent="-457200">
              <a:tabLst>
                <a:tab pos="4862513" algn="r"/>
              </a:tabLst>
              <a:defRPr sz="2400">
                <a:solidFill>
                  <a:schemeClr val="tx1"/>
                </a:solidFill>
                <a:latin typeface="Comic Sans MS" pitchFamily="66" charset="0"/>
              </a:defRPr>
            </a:lvl4pPr>
            <a:lvl5pPr marL="2743200" indent="-457200">
              <a:tabLst>
                <a:tab pos="4862513"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a:t>
            </a:r>
            <a:r>
              <a:rPr lang="en-US" altLang="en-US" sz="2200" dirty="0" smtClean="0">
                <a:latin typeface="Liberation Sans" panose="020B0604020202020204" pitchFamily="34" charset="0"/>
                <a:cs typeface="Arial" charset="0"/>
              </a:rPr>
              <a:t>Returns and Allowances</a:t>
            </a:r>
            <a:r>
              <a:rPr lang="en-US" altLang="en-US" sz="2200" dirty="0">
                <a:latin typeface="Liberation Sans" panose="020B0604020202020204" pitchFamily="34" charset="0"/>
                <a:cs typeface="Arial" charset="0"/>
              </a:rPr>
              <a:t>	100</a:t>
            </a:r>
          </a:p>
        </p:txBody>
      </p:sp>
      <p:sp>
        <p:nvSpPr>
          <p:cNvPr id="10244" name="Text Box 4"/>
          <p:cNvSpPr txBox="1">
            <a:spLocks noChangeArrowheads="1"/>
          </p:cNvSpPr>
          <p:nvPr/>
        </p:nvSpPr>
        <p:spPr bwMode="auto">
          <a:xfrm>
            <a:off x="685800" y="2362200"/>
            <a:ext cx="11430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b="1" dirty="0">
                <a:latin typeface="Liberation Sans" panose="020B0604020202020204" pitchFamily="34" charset="0"/>
                <a:cs typeface="Arial" charset="0"/>
              </a:rPr>
              <a:t>Jul. 5</a:t>
            </a:r>
          </a:p>
        </p:txBody>
      </p:sp>
      <p:sp>
        <p:nvSpPr>
          <p:cNvPr id="886789" name="Text Box 5"/>
          <p:cNvSpPr txBox="1">
            <a:spLocks noChangeArrowheads="1"/>
          </p:cNvSpPr>
          <p:nvPr/>
        </p:nvSpPr>
        <p:spPr bwMode="auto">
          <a:xfrm>
            <a:off x="1828800" y="2819400"/>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100</a:t>
            </a:r>
          </a:p>
        </p:txBody>
      </p:sp>
      <p:sp>
        <p:nvSpPr>
          <p:cNvPr id="10246" name="Text Box 7"/>
          <p:cNvSpPr txBox="1">
            <a:spLocks noChangeArrowheads="1"/>
          </p:cNvSpPr>
          <p:nvPr/>
        </p:nvSpPr>
        <p:spPr bwMode="auto">
          <a:xfrm>
            <a:off x="609600" y="3763963"/>
            <a:ext cx="8458200" cy="86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0000"/>
              </a:lnSpc>
              <a:tabLst>
                <a:tab pos="514350" algn="l"/>
              </a:tabLst>
              <a:defRPr sz="2200" b="1">
                <a:latin typeface="Liberation Sans" panose="020B0604020202020204" pitchFamily="34" charset="0"/>
              </a:defRPr>
            </a:lvl1pPr>
            <a:lvl2pPr marL="1028700" indent="-457200">
              <a:tabLst>
                <a:tab pos="514350" algn="l"/>
              </a:tabLst>
            </a:lvl2pPr>
            <a:lvl3pPr marL="1600200" indent="-457200">
              <a:tabLst>
                <a:tab pos="514350" algn="l"/>
              </a:tabLst>
            </a:lvl3pPr>
            <a:lvl4pPr marL="2171700" indent="-457200">
              <a:tabLst>
                <a:tab pos="514350" algn="l"/>
              </a:tabLst>
            </a:lvl4pPr>
            <a:lvl5pPr marL="2743200" indent="-457200">
              <a:tabLst>
                <a:tab pos="514350" algn="l"/>
              </a:tabLst>
            </a:lvl5pPr>
            <a:lvl6pPr marL="3200400" indent="-457200" algn="ctr" eaLnBrk="0" fontAlgn="base" hangingPunct="0">
              <a:spcBef>
                <a:spcPct val="0"/>
              </a:spcBef>
              <a:spcAft>
                <a:spcPct val="0"/>
              </a:spcAft>
              <a:tabLst>
                <a:tab pos="514350" algn="l"/>
              </a:tabLst>
            </a:lvl6pPr>
            <a:lvl7pPr marL="3657600" indent="-457200" algn="ctr" eaLnBrk="0" fontAlgn="base" hangingPunct="0">
              <a:spcBef>
                <a:spcPct val="0"/>
              </a:spcBef>
              <a:spcAft>
                <a:spcPct val="0"/>
              </a:spcAft>
              <a:tabLst>
                <a:tab pos="514350" algn="l"/>
              </a:tabLst>
            </a:lvl7pPr>
            <a:lvl8pPr marL="4114800" indent="-457200" algn="ctr" eaLnBrk="0" fontAlgn="base" hangingPunct="0">
              <a:spcBef>
                <a:spcPct val="0"/>
              </a:spcBef>
              <a:spcAft>
                <a:spcPct val="0"/>
              </a:spcAft>
              <a:tabLst>
                <a:tab pos="514350" algn="l"/>
              </a:tabLst>
            </a:lvl8pPr>
            <a:lvl9pPr marL="4572000" indent="-457200" algn="ctr" eaLnBrk="0" fontAlgn="base" hangingPunct="0">
              <a:spcBef>
                <a:spcPct val="0"/>
              </a:spcBef>
              <a:spcAft>
                <a:spcPct val="0"/>
              </a:spcAft>
              <a:tabLst>
                <a:tab pos="514350" algn="l"/>
              </a:tabLst>
            </a:lvl9pPr>
          </a:lstStyle>
          <a:p>
            <a:r>
              <a:rPr lang="en-US" altLang="en-US" dirty="0"/>
              <a:t>Illustration</a:t>
            </a:r>
            <a:r>
              <a:rPr lang="en-US" altLang="en-US" b="0" dirty="0"/>
              <a:t>: On July 11, Hennes &amp; Mauritz receives payment </a:t>
            </a:r>
            <a:r>
              <a:rPr lang="en-US" altLang="en-US" b="0" dirty="0" smtClean="0"/>
              <a:t>from Polo </a:t>
            </a:r>
            <a:r>
              <a:rPr lang="en-US" altLang="en-US" b="0" dirty="0"/>
              <a:t>Company for the balance due.</a:t>
            </a:r>
          </a:p>
        </p:txBody>
      </p:sp>
      <p:sp>
        <p:nvSpPr>
          <p:cNvPr id="886792" name="Text Box 8"/>
          <p:cNvSpPr txBox="1">
            <a:spLocks noChangeArrowheads="1"/>
          </p:cNvSpPr>
          <p:nvPr/>
        </p:nvSpPr>
        <p:spPr bwMode="auto">
          <a:xfrm>
            <a:off x="1828800" y="4800600"/>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1028700" indent="-457200">
              <a:tabLst>
                <a:tab pos="4862513" algn="r"/>
              </a:tabLst>
              <a:defRPr sz="2400">
                <a:solidFill>
                  <a:schemeClr val="tx1"/>
                </a:solidFill>
                <a:latin typeface="Comic Sans MS" pitchFamily="66" charset="0"/>
              </a:defRPr>
            </a:lvl2pPr>
            <a:lvl3pPr marL="1600200" indent="-457200">
              <a:tabLst>
                <a:tab pos="4862513" algn="r"/>
              </a:tabLst>
              <a:defRPr sz="2400">
                <a:solidFill>
                  <a:schemeClr val="tx1"/>
                </a:solidFill>
                <a:latin typeface="Comic Sans MS" pitchFamily="66" charset="0"/>
              </a:defRPr>
            </a:lvl3pPr>
            <a:lvl4pPr marL="2171700" indent="-457200">
              <a:tabLst>
                <a:tab pos="4862513" algn="r"/>
              </a:tabLst>
              <a:defRPr sz="2400">
                <a:solidFill>
                  <a:schemeClr val="tx1"/>
                </a:solidFill>
                <a:latin typeface="Comic Sans MS" pitchFamily="66" charset="0"/>
              </a:defRPr>
            </a:lvl4pPr>
            <a:lvl5pPr marL="2743200" indent="-457200">
              <a:tabLst>
                <a:tab pos="4862513"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Cash  ($900 - $18)</a:t>
            </a:r>
            <a:r>
              <a:rPr lang="en-US" altLang="en-US" sz="2200" dirty="0">
                <a:latin typeface="Liberation Sans" panose="020B0604020202020204" pitchFamily="34" charset="0"/>
                <a:cs typeface="Arial" charset="0"/>
              </a:rPr>
              <a:t>	882</a:t>
            </a:r>
          </a:p>
        </p:txBody>
      </p:sp>
      <p:sp>
        <p:nvSpPr>
          <p:cNvPr id="10248" name="Text Box 9"/>
          <p:cNvSpPr txBox="1">
            <a:spLocks noChangeArrowheads="1"/>
          </p:cNvSpPr>
          <p:nvPr/>
        </p:nvSpPr>
        <p:spPr bwMode="auto">
          <a:xfrm>
            <a:off x="685800" y="4800600"/>
            <a:ext cx="11430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b="1" dirty="0">
                <a:latin typeface="Liberation Sans" panose="020B0604020202020204" pitchFamily="34" charset="0"/>
                <a:cs typeface="Arial" charset="0"/>
              </a:rPr>
              <a:t>Jul. 11</a:t>
            </a:r>
          </a:p>
        </p:txBody>
      </p:sp>
      <p:sp>
        <p:nvSpPr>
          <p:cNvPr id="886794" name="Text Box 10"/>
          <p:cNvSpPr txBox="1">
            <a:spLocks noChangeArrowheads="1"/>
          </p:cNvSpPr>
          <p:nvPr/>
        </p:nvSpPr>
        <p:spPr bwMode="auto">
          <a:xfrm>
            <a:off x="1828800" y="5257800"/>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a:t>
            </a:r>
            <a:r>
              <a:rPr lang="en-US" altLang="en-US" sz="2200" dirty="0" smtClean="0">
                <a:latin typeface="Liberation Sans" panose="020B0604020202020204" pitchFamily="34" charset="0"/>
                <a:cs typeface="Arial" charset="0"/>
              </a:rPr>
              <a:t>Discounts </a:t>
            </a:r>
            <a:r>
              <a:rPr lang="en-US" altLang="en-US" sz="2200" dirty="0" smtClean="0">
                <a:latin typeface="Liberation Sans" panose="020B0604020202020204" pitchFamily="34" charset="0"/>
              </a:rPr>
              <a:t>($</a:t>
            </a:r>
            <a:r>
              <a:rPr lang="en-US" altLang="en-US" sz="2200" dirty="0">
                <a:latin typeface="Liberation Sans" panose="020B0604020202020204" pitchFamily="34" charset="0"/>
              </a:rPr>
              <a:t>900 x .02)</a:t>
            </a:r>
            <a:r>
              <a:rPr lang="en-US" altLang="en-US" sz="2200" dirty="0">
                <a:latin typeface="Liberation Sans" panose="020B0604020202020204" pitchFamily="34" charset="0"/>
                <a:cs typeface="Arial" charset="0"/>
              </a:rPr>
              <a:t>	18</a:t>
            </a:r>
          </a:p>
        </p:txBody>
      </p:sp>
      <p:sp>
        <p:nvSpPr>
          <p:cNvPr id="886795" name="Text Box 11"/>
          <p:cNvSpPr txBox="1">
            <a:spLocks noChangeArrowheads="1"/>
          </p:cNvSpPr>
          <p:nvPr/>
        </p:nvSpPr>
        <p:spPr bwMode="auto">
          <a:xfrm>
            <a:off x="1828800" y="5684838"/>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900</a:t>
            </a:r>
          </a:p>
        </p:txBody>
      </p:sp>
      <p:sp>
        <p:nvSpPr>
          <p:cNvPr id="10251" name="Line 12"/>
          <p:cNvSpPr>
            <a:spLocks noChangeShapeType="1"/>
          </p:cNvSpPr>
          <p:nvPr/>
        </p:nvSpPr>
        <p:spPr bwMode="auto">
          <a:xfrm>
            <a:off x="304800" y="3526808"/>
            <a:ext cx="8458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7"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Recognizing Accounts Receivable</a:t>
            </a:r>
            <a:endParaRPr lang="en-US" altLang="en-US" sz="3200" b="1" i="0" dirty="0">
              <a:solidFill>
                <a:srgbClr val="CC0000"/>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6787"/>
                                        </p:tgtEl>
                                        <p:attrNameLst>
                                          <p:attrName>style.visibility</p:attrName>
                                        </p:attrNameLst>
                                      </p:cBhvr>
                                      <p:to>
                                        <p:strVal val="visible"/>
                                      </p:to>
                                    </p:set>
                                    <p:animEffect transition="in" filter="wipe(left)">
                                      <p:cBhvr>
                                        <p:cTn id="7" dur="500"/>
                                        <p:tgtEl>
                                          <p:spTgt spid="886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6789"/>
                                        </p:tgtEl>
                                        <p:attrNameLst>
                                          <p:attrName>style.visibility</p:attrName>
                                        </p:attrNameLst>
                                      </p:cBhvr>
                                      <p:to>
                                        <p:strVal val="visible"/>
                                      </p:to>
                                    </p:set>
                                    <p:animEffect transition="in" filter="wipe(left)">
                                      <p:cBhvr>
                                        <p:cTn id="12" dur="500"/>
                                        <p:tgtEl>
                                          <p:spTgt spid="886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6792"/>
                                        </p:tgtEl>
                                        <p:attrNameLst>
                                          <p:attrName>style.visibility</p:attrName>
                                        </p:attrNameLst>
                                      </p:cBhvr>
                                      <p:to>
                                        <p:strVal val="visible"/>
                                      </p:to>
                                    </p:set>
                                    <p:animEffect transition="in" filter="wipe(left)">
                                      <p:cBhvr>
                                        <p:cTn id="17" dur="500"/>
                                        <p:tgtEl>
                                          <p:spTgt spid="886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6794"/>
                                        </p:tgtEl>
                                        <p:attrNameLst>
                                          <p:attrName>style.visibility</p:attrName>
                                        </p:attrNameLst>
                                      </p:cBhvr>
                                      <p:to>
                                        <p:strVal val="visible"/>
                                      </p:to>
                                    </p:set>
                                    <p:animEffect transition="in" filter="wipe(left)">
                                      <p:cBhvr>
                                        <p:cTn id="22" dur="500"/>
                                        <p:tgtEl>
                                          <p:spTgt spid="8867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6795"/>
                                        </p:tgtEl>
                                        <p:attrNameLst>
                                          <p:attrName>style.visibility</p:attrName>
                                        </p:attrNameLst>
                                      </p:cBhvr>
                                      <p:to>
                                        <p:strVal val="visible"/>
                                      </p:to>
                                    </p:set>
                                    <p:animEffect transition="in" filter="wipe(left)">
                                      <p:cBhvr>
                                        <p:cTn id="27" dur="500"/>
                                        <p:tgtEl>
                                          <p:spTgt spid="886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7" grpId="0" autoUpdateAnimBg="0"/>
      <p:bldP spid="886789" grpId="0" autoUpdateAnimBg="0"/>
      <p:bldP spid="886792" grpId="0" autoUpdateAnimBg="0"/>
      <p:bldP spid="886794" grpId="0" autoUpdateAnimBg="0"/>
      <p:bldP spid="886795" grpId="0" autoUpdateAnimBg="0"/>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2.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3.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4.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5.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12125</TotalTime>
  <Pages>43</Pages>
  <Words>4876</Words>
  <Application>Microsoft Office PowerPoint</Application>
  <PresentationFormat>On-screen Show (4:3)</PresentationFormat>
  <Paragraphs>639</Paragraphs>
  <Slides>75</Slides>
  <Notes>74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harmon</cp:lastModifiedBy>
  <cp:revision>2029</cp:revision>
  <cp:lastPrinted>1999-09-16T17:08:20Z</cp:lastPrinted>
  <dcterms:created xsi:type="dcterms:W3CDTF">1997-03-28T18:03:02Z</dcterms:created>
  <dcterms:modified xsi:type="dcterms:W3CDTF">2015-08-20T03:35:57Z</dcterms:modified>
</cp:coreProperties>
</file>