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77" r:id="rId2"/>
    <p:sldId id="678" r:id="rId3"/>
    <p:sldId id="679" r:id="rId4"/>
    <p:sldId id="619" r:id="rId5"/>
    <p:sldId id="680" r:id="rId6"/>
    <p:sldId id="491" r:id="rId7"/>
    <p:sldId id="492" r:id="rId8"/>
    <p:sldId id="681" r:id="rId9"/>
    <p:sldId id="493" r:id="rId10"/>
    <p:sldId id="568" r:id="rId11"/>
    <p:sldId id="495" r:id="rId12"/>
    <p:sldId id="496" r:id="rId13"/>
    <p:sldId id="682" r:id="rId14"/>
    <p:sldId id="601" r:id="rId1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006699"/>
    <a:srgbClr val="006600"/>
    <a:srgbClr val="004274"/>
    <a:srgbClr val="0060A8"/>
    <a:srgbClr val="000066"/>
    <a:srgbClr val="B00000"/>
    <a:srgbClr val="EB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8632" autoAdjust="0"/>
  </p:normalViewPr>
  <p:slideViewPr>
    <p:cSldViewPr>
      <p:cViewPr varScale="1">
        <p:scale>
          <a:sx n="72" d="100"/>
          <a:sy n="72" d="100"/>
        </p:scale>
        <p:origin x="5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6866"/>
    </p:cViewPr>
  </p:sorterViewPr>
  <p:notesViewPr>
    <p:cSldViewPr>
      <p:cViewPr>
        <p:scale>
          <a:sx n="75" d="100"/>
          <a:sy n="75" d="100"/>
        </p:scale>
        <p:origin x="-2064" y="-22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64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4560888"/>
            <a:ext cx="6583363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371" tIns="46849" rIns="95371" bIns="46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47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61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61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Answer = 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3489FC96-A15A-439A-99A9-1296589C7A68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D39D6687-CFD7-4B51-8C31-564A2F34232F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8208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A75A1439-E963-483C-8AEC-E2C737684C9A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065F2E90-892F-4A00-B367-28DA7163F557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133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C0B696ED-FCB6-4D1F-BB67-93EDB7B354C5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A914F5DF-AAC1-4AFB-9A10-CCE39F568688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2687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367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42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03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i="0" dirty="0">
                <a:solidFill>
                  <a:schemeClr val="tx1"/>
                </a:solidFill>
                <a:latin typeface="Arial" charset="0"/>
              </a:rPr>
              <a:t>6-</a:t>
            </a:r>
            <a:fld id="{77298B2B-C645-404F-94D8-9E6B8644FD35}" type="slidenum">
              <a:rPr lang="en-US" altLang="en-US" sz="1200" i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2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701" r:id="rId5"/>
    <p:sldLayoutId id="2147483702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rgbClr val="A4C0E6"/>
              </a:gs>
              <a:gs pos="69000">
                <a:srgbClr val="3740B3"/>
              </a:gs>
              <a:gs pos="100000">
                <a:srgbClr val="6D80CC"/>
              </a:gs>
              <a:gs pos="5000">
                <a:schemeClr val="tx2">
                  <a:lumMod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962"/>
            <a:ext cx="9144000" cy="53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"/>
            <a:ext cx="1472689" cy="1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5513696"/>
            <a:ext cx="3688080" cy="5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8600" y="5715000"/>
            <a:ext cx="3429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i="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Prepared by</a:t>
            </a:r>
          </a:p>
          <a:p>
            <a:pPr algn="ctr">
              <a:defRPr/>
            </a:pPr>
            <a:r>
              <a:rPr lang="en-US" sz="1400" i="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Coby Harmon</a:t>
            </a:r>
          </a:p>
          <a:p>
            <a:pPr algn="ctr">
              <a:defRPr/>
            </a:pPr>
            <a:r>
              <a:rPr lang="en-US" sz="1400" i="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University of California, Santa Barbara</a:t>
            </a:r>
          </a:p>
          <a:p>
            <a:pPr algn="ctr">
              <a:defRPr/>
            </a:pPr>
            <a:r>
              <a:rPr lang="en-US" sz="1400" i="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Westmont College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68" y="228600"/>
            <a:ext cx="21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W</a:t>
            </a:r>
            <a:r>
              <a:rPr lang="en-US" sz="4000" i="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ILEY</a:t>
            </a:r>
            <a:endParaRPr lang="en-US" sz="4800" i="0" dirty="0">
              <a:solidFill>
                <a:schemeClr val="accent3"/>
              </a:solidFill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42936"/>
            <a:ext cx="39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i="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IFRS EDITION</a:t>
            </a:r>
            <a:endParaRPr lang="en-US" sz="4200" i="0" dirty="0"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857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467600" y="1600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Illustration 6-2 </a:t>
            </a:r>
            <a:r>
              <a:rPr lang="en-US" altLang="en-US" sz="1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Terms of sale</a:t>
            </a: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533400" y="1295400"/>
            <a:ext cx="6843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6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GOODS IN TRANSIT</a:t>
            </a:r>
            <a:endParaRPr lang="en-US" altLang="en-US" sz="2600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329745" name="AutoShape 17"/>
          <p:cNvSpPr>
            <a:spLocks noChangeArrowheads="1"/>
          </p:cNvSpPr>
          <p:nvPr/>
        </p:nvSpPr>
        <p:spPr bwMode="auto">
          <a:xfrm rot="16200000">
            <a:off x="4572000" y="48577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5029200" y="2316163"/>
            <a:ext cx="3733800" cy="1403350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0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Ownership of the goods passes to the buyer when the public carrier accepts the goods from the seller.</a:t>
            </a:r>
          </a:p>
        </p:txBody>
      </p:sp>
      <p:sp>
        <p:nvSpPr>
          <p:cNvPr id="15366" name="Rectangle 20"/>
          <p:cNvSpPr>
            <a:spLocks noChangeArrowheads="1"/>
          </p:cNvSpPr>
          <p:nvPr/>
        </p:nvSpPr>
        <p:spPr bwMode="auto">
          <a:xfrm>
            <a:off x="5029200" y="4476750"/>
            <a:ext cx="3733800" cy="1147763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64008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20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Ownership of the goods remains with the seller until the goods reach the buyer.</a:t>
            </a:r>
          </a:p>
        </p:txBody>
      </p:sp>
      <p:sp>
        <p:nvSpPr>
          <p:cNvPr id="329749" name="AutoShape 21"/>
          <p:cNvSpPr>
            <a:spLocks noChangeArrowheads="1"/>
          </p:cNvSpPr>
          <p:nvPr/>
        </p:nvSpPr>
        <p:spPr bwMode="auto">
          <a:xfrm rot="16200000">
            <a:off x="4572000" y="280511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latin typeface="Liberation Sans" panose="020B0604020202020204" pitchFamily="34" charset="0"/>
            </a:endParaRPr>
          </a:p>
        </p:txBody>
      </p:sp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5750"/>
            <a:ext cx="4267200" cy="1900238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4267200" cy="1900237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533400" y="304800"/>
            <a:ext cx="8229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i="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DETERMINING OWNERSHIP OF GOODS</a:t>
            </a:r>
            <a:endParaRPr lang="en-US" altLang="en-US" sz="3200" i="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905000"/>
            <a:ext cx="8001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69215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300" b="0" i="0" dirty="0">
                <a:solidFill>
                  <a:schemeClr val="tx1"/>
                </a:solidFill>
                <a:latin typeface="Liberation Sans" panose="020B0604020202020204" pitchFamily="34" charset="0"/>
                <a:cs typeface="Times New Roman" pitchFamily="18" charset="0"/>
              </a:rPr>
              <a:t>Goods in transit should be included in the inventory of the buyer when the: 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b="0" i="0" dirty="0">
                <a:solidFill>
                  <a:schemeClr val="tx1"/>
                </a:solidFill>
                <a:latin typeface="Liberation Sans" panose="020B0604020202020204" pitchFamily="34" charset="0"/>
                <a:cs typeface="Times New Roman" pitchFamily="18" charset="0"/>
              </a:rPr>
              <a:t>public carrier accepts the goods from the seller. 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b="0" i="0" dirty="0">
                <a:solidFill>
                  <a:schemeClr val="tx1"/>
                </a:solidFill>
                <a:latin typeface="Liberation Sans" panose="020B0604020202020204" pitchFamily="34" charset="0"/>
                <a:cs typeface="Times New Roman" pitchFamily="18" charset="0"/>
              </a:rPr>
              <a:t>goods reach the buyer. 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b="0" i="0" dirty="0">
                <a:solidFill>
                  <a:schemeClr val="tx1"/>
                </a:solidFill>
                <a:latin typeface="Liberation Sans" panose="020B0604020202020204" pitchFamily="34" charset="0"/>
                <a:cs typeface="Times New Roman" pitchFamily="18" charset="0"/>
              </a:rPr>
              <a:t>terms of sale are FOB destination. 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b="0" i="0" dirty="0">
                <a:solidFill>
                  <a:schemeClr val="tx1"/>
                </a:solidFill>
                <a:latin typeface="Liberation Sans" panose="020B0604020202020204" pitchFamily="34" charset="0"/>
                <a:cs typeface="Times New Roman" pitchFamily="18" charset="0"/>
              </a:rPr>
              <a:t>terms of sale are FOB shipping point.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6843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3000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Question</a:t>
            </a:r>
            <a:endParaRPr lang="en-US" altLang="en-US" sz="3000" i="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10" name="Notched Right Arrow 9"/>
          <p:cNvSpPr/>
          <p:nvPr/>
        </p:nvSpPr>
        <p:spPr bwMode="auto">
          <a:xfrm>
            <a:off x="180109" y="4751696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i="0" dirty="0">
                <a:solidFill>
                  <a:srgbClr val="CC0000"/>
                </a:solidFill>
                <a:latin typeface="Liberation Sans" panose="020B0604020202020204" pitchFamily="34" charset="0"/>
              </a:rPr>
              <a:t>Determining </a:t>
            </a:r>
            <a:r>
              <a:rPr lang="en-US" altLang="en-US" sz="3200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Ownership of Goods</a:t>
            </a:r>
            <a:endParaRPr lang="en-US" altLang="en-US" sz="3200" i="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153400" cy="25360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altLang="en-US" sz="260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CONSIGNED GOODS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altLang="en-US" sz="2100" b="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To </a:t>
            </a: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hold the goods of other parties and try to sell the goods for them for a fee, but without taking ownership of the goods.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altLang="en-US" sz="2200" b="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Many </a:t>
            </a: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car, boat, and antique dealers sell goods on consignment, why? </a:t>
            </a:r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i="0" dirty="0">
                <a:solidFill>
                  <a:srgbClr val="CC0000"/>
                </a:solidFill>
                <a:latin typeface="Liberation Sans" panose="020B0604020202020204" pitchFamily="34" charset="0"/>
              </a:rPr>
              <a:t>Determining </a:t>
            </a:r>
            <a:r>
              <a:rPr lang="en-US" altLang="en-US" sz="3200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Ownership of Goods</a:t>
            </a:r>
            <a:endParaRPr lang="en-US" altLang="en-US" sz="3200" i="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5" name="Rectangle 9"/>
          <p:cNvSpPr>
            <a:spLocks noChangeArrowheads="1"/>
          </p:cNvSpPr>
          <p:nvPr/>
        </p:nvSpPr>
        <p:spPr bwMode="auto">
          <a:xfrm>
            <a:off x="457200" y="5215584"/>
            <a:ext cx="82296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800" b="1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Missing </a:t>
            </a:r>
            <a:r>
              <a:rPr lang="en-US" altLang="en-US" sz="1800" b="1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Control</a:t>
            </a:r>
            <a:endParaRPr lang="en-US" altLang="en-US" sz="1800" b="1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Independent </a:t>
            </a:r>
            <a:r>
              <a:rPr lang="en-US" sz="1800" dirty="0">
                <a:solidFill>
                  <a:schemeClr val="tx1"/>
                </a:solidFill>
                <a:latin typeface="Liberation Sans" panose="020B0604020202020204" pitchFamily="34" charset="0"/>
              </a:rPr>
              <a:t>internal </a:t>
            </a:r>
            <a:r>
              <a:rPr lang="en-US" sz="18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verification</a:t>
            </a:r>
            <a:r>
              <a:rPr lang="en-US" sz="1800" dirty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inventory records should have been spot-checked periodically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, verifying that the number of units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agreed with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amount on hand and that the unit costs agreed with vendor price sheets.</a:t>
            </a:r>
            <a:endParaRPr lang="en-US" altLang="en-US" sz="1800" b="0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381000" y="310993"/>
            <a:ext cx="8410575" cy="411162"/>
          </a:xfrm>
          <a:prstGeom prst="rect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00" b="1" i="0" dirty="0">
                <a:solidFill>
                  <a:schemeClr val="bg1"/>
                </a:solidFill>
                <a:latin typeface="Liberation Sans" panose="020B0604020202020204" pitchFamily="34" charset="0"/>
              </a:rPr>
              <a:t>ANATOMY OF A FRAUD</a:t>
            </a:r>
          </a:p>
        </p:txBody>
      </p:sp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457200" y="803449"/>
            <a:ext cx="822960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Ted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Nickerson, CEO of clock manufacturer Dally Industries, was feared by all of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his employees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 Ted also had expensive tastes. To support this habit, Ted took out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large loans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, which he collateralized with his ordinary shares of Dally Industries. If the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price of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Dally’s shares fell, he was required to provide the bank with more ordinary shares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To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achieve target net income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figures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and thus maintain the share price, Ted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coerced employees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 the company to alter inventory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figures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 Inventory quantities were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manipulated by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changing the amounts on inventory control tags after the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year-end physical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 count. For example, if a tag said there were 20 units of a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particular item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, the tag was changed to 220. Similarly, the unit costs that were used to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determine the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value of ending inventory were increased from, for example, $125 per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unit to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$1,250. Both of these fraudulent changes had the effect of increasing the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amount of 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reported ending inventory. This reduced cost of goods sold and increased </a:t>
            </a:r>
            <a:r>
              <a:rPr lang="en-US" sz="18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net income</a:t>
            </a:r>
            <a:r>
              <a:rPr lang="en-US" sz="18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  <a:endParaRPr lang="en-US" altLang="en-US" sz="1800" b="0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1000" y="5584208"/>
            <a:ext cx="8410575" cy="838200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43784" name="Rectangle 8"/>
          <p:cNvSpPr>
            <a:spLocks noChangeArrowheads="1"/>
          </p:cNvSpPr>
          <p:nvPr/>
        </p:nvSpPr>
        <p:spPr bwMode="auto">
          <a:xfrm>
            <a:off x="381000" y="4765849"/>
            <a:ext cx="8410575" cy="4111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Total take: </a:t>
            </a:r>
            <a:r>
              <a:rPr lang="en-US" altLang="en-US" sz="1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$245,000</a:t>
            </a:r>
            <a:endParaRPr lang="en-US" altLang="en-US" sz="1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</p:spTree>
    <p:extLst>
      <p:ext uri="{BB962C8B-B14F-4D97-AF65-F5344CB8AC3E}">
        <p14:creationId xmlns:p14="http://schemas.microsoft.com/office/powerpoint/2010/main" val="191396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457200" y="4634881"/>
            <a:ext cx="8305800" cy="16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1.	Goods of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15,000 </a:t>
            </a: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held on consignment should be deducted from the inventory 	count.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2.	The goods of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10,000 </a:t>
            </a: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purchased FOB shipping point should be added to the 	inventory count.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3.	Item 3 was treated correctly.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274763"/>
            <a:ext cx="8305800" cy="304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tabLst>
                <a:tab pos="342900" algn="l"/>
                <a:tab pos="1943100" algn="l"/>
              </a:tabLst>
              <a:defRPr/>
            </a:pP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Deng Yaping 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Company completed its inventory count. It arrived at a total inventory value of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200,000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. You have been given the information listed below. Discuss how this information affects the reported cost of inventory.</a:t>
            </a:r>
          </a:p>
          <a:p>
            <a:pPr marL="341313" indent="-341313">
              <a:lnSpc>
                <a:spcPct val="115000"/>
              </a:lnSpc>
              <a:spcBef>
                <a:spcPct val="20000"/>
              </a:spcBef>
              <a:tabLst>
                <a:tab pos="342900" algn="l"/>
                <a:tab pos="1943100" algn="l"/>
              </a:tabLst>
              <a:defRPr/>
            </a:pP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1. 	</a:t>
            </a: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Deng Yaping 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included in the inventory goods held on consignment for Falls Co., costing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15,000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.</a:t>
            </a:r>
          </a:p>
          <a:p>
            <a:pPr marL="341313" indent="-341313">
              <a:lnSpc>
                <a:spcPct val="115000"/>
              </a:lnSpc>
              <a:spcBef>
                <a:spcPct val="20000"/>
              </a:spcBef>
              <a:tabLst>
                <a:tab pos="342900" algn="l"/>
                <a:tab pos="1943100" algn="l"/>
              </a:tabLst>
              <a:defRPr/>
            </a:pP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2. 	The company did not include in the count purchased goods of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10,000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, which 	were in transit (terms: FOB shipping point).</a:t>
            </a:r>
          </a:p>
          <a:p>
            <a:pPr marL="341313" indent="-341313">
              <a:lnSpc>
                <a:spcPct val="115000"/>
              </a:lnSpc>
              <a:spcBef>
                <a:spcPct val="20000"/>
              </a:spcBef>
              <a:tabLst>
                <a:tab pos="342900" algn="l"/>
                <a:tab pos="1943100" algn="l"/>
              </a:tabLst>
              <a:defRPr/>
            </a:pP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3. 	The company did not include in the count inventory that had been sold with a 	cost of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12,000</a:t>
            </a:r>
            <a:r>
              <a:rPr 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, which was in transit (terms: FOB shipping point).</a:t>
            </a:r>
          </a:p>
        </p:txBody>
      </p:sp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457200" y="4271343"/>
            <a:ext cx="1600200" cy="3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5257800" algn="r"/>
                <a:tab pos="6858000" algn="r"/>
                <a:tab pos="8001000" algn="r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5000"/>
              </a:lnSpc>
              <a:spcBef>
                <a:spcPct val="20000"/>
              </a:spcBef>
            </a:pPr>
            <a:r>
              <a:rPr lang="en-US" altLang="en-US" sz="1700" i="0" dirty="0">
                <a:solidFill>
                  <a:schemeClr val="bg2"/>
                </a:solidFill>
                <a:latin typeface="Liberation Sans" panose="020B0604020202020204" pitchFamily="34" charset="0"/>
              </a:rPr>
              <a:t>Solution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4343400" y="5816600"/>
            <a:ext cx="3429000" cy="736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tIns="18288" anchor="ctr"/>
          <a:lstStyle>
            <a:lvl1pPr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943100" algn="l"/>
              </a:tabLs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en-US" sz="1700" i="0" dirty="0">
                <a:solidFill>
                  <a:schemeClr val="bg2"/>
                </a:solidFill>
                <a:latin typeface="Liberation Sans" panose="020B0604020202020204" pitchFamily="34" charset="0"/>
              </a:rPr>
              <a:t>Inventory should be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195,000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 (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200,000 </a:t>
            </a: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-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15,000 </a:t>
            </a: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+ </a:t>
            </a:r>
            <a:r>
              <a:rPr lang="en-US" sz="17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</a:t>
            </a:r>
            <a:r>
              <a:rPr lang="en-US" altLang="en-US" sz="1700" b="0" i="0" dirty="0" smtClean="0">
                <a:solidFill>
                  <a:schemeClr val="bg2"/>
                </a:solidFill>
                <a:latin typeface="Liberation Sans" panose="020B0604020202020204" pitchFamily="34" charset="0"/>
              </a:rPr>
              <a:t>10,000</a:t>
            </a:r>
            <a:r>
              <a:rPr lang="en-US" altLang="en-US" sz="1700" b="0" i="0" dirty="0">
                <a:solidFill>
                  <a:schemeClr val="bg2"/>
                </a:solidFill>
                <a:latin typeface="Liberation Sans" panose="020B0604020202020204" pitchFamily="34" charset="0"/>
              </a:rPr>
              <a:t>).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i="0" dirty="0" smtClean="0"/>
              <a:t>DO IT!</a:t>
            </a:r>
            <a:endParaRPr lang="en-US" sz="3100" i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6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6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05" grpId="0" build="p"/>
      <p:bldP spid="3963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533400" y="609600"/>
            <a:ext cx="815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500" i="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PREVIEW OF </a:t>
            </a:r>
            <a:r>
              <a:rPr lang="en-US" altLang="en-US" sz="4000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CHAPTER 6</a:t>
            </a:r>
            <a:endParaRPr lang="en-US" altLang="en-US" sz="2400" i="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282825" y="5334000"/>
            <a:ext cx="4498975" cy="1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Accounting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IFRS 3rd </a:t>
            </a:r>
            <a:r>
              <a:rPr lang="en-US" altLang="en-US" sz="19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Edition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Weygandt </a:t>
            </a:r>
            <a:r>
              <a:rPr lang="en-US" altLang="en-US" sz="1900" i="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Kimmel </a:t>
            </a:r>
            <a:r>
              <a:rPr lang="en-US" altLang="en-US" sz="1900" i="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19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Kieso</a:t>
            </a:r>
            <a:r>
              <a:rPr lang="en-US" altLang="en-US" sz="17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52600"/>
            <a:ext cx="8721726" cy="26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3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685800" y="539088"/>
            <a:ext cx="9698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9600" i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9600" i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8000" y="1905000"/>
            <a:ext cx="8331200" cy="446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2300" b="1" i="0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LEARNING OBJECTIVES</a:t>
            </a:r>
          </a:p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After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studying this chapter, you should be able to: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Discuss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how to classify and determine inventory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 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accounting for inventories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and apply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inventory cost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flow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methods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financial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effects of the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inventory cost flow assumptions.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Explain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lower-of-cost-or-net realizable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value basis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of accounting for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inventories.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Indicate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effects of inventory errors on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financial statements.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Discuss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presentation and analysis of inventory.</a:t>
            </a: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329603" y="193234"/>
            <a:ext cx="1718092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i="0" dirty="0" smtClean="0">
                <a:solidFill>
                  <a:srgbClr val="5F5F5F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CHAPTER</a:t>
            </a:r>
            <a:endParaRPr lang="en-US" altLang="en-US" sz="8800" i="0" dirty="0">
              <a:solidFill>
                <a:srgbClr val="5F5F5F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1"/>
          <p:cNvSpPr>
            <a:spLocks noChangeArrowheads="1"/>
          </p:cNvSpPr>
          <p:nvPr/>
        </p:nvSpPr>
        <p:spPr bwMode="auto">
          <a:xfrm>
            <a:off x="2057400" y="769960"/>
            <a:ext cx="67818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4800" b="1" i="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Inventories</a:t>
            </a:r>
            <a:endParaRPr lang="en-US" altLang="en-US" sz="4800" b="1" i="0" dirty="0">
              <a:solidFill>
                <a:srgbClr val="5F5F5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1981200" y="667243"/>
            <a:ext cx="0" cy="1039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0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27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 bwMode="auto">
          <a:xfrm>
            <a:off x="6248400" y="963304"/>
            <a:ext cx="0" cy="77564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85800" y="3239757"/>
            <a:ext cx="3581400" cy="164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1775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855663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One Classification: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</a:t>
            </a:r>
          </a:p>
          <a:p>
            <a:pPr>
              <a:lnSpc>
                <a:spcPct val="12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</a:pPr>
            <a:endParaRPr lang="en-US" altLang="en-US" sz="2200" b="0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800600" y="3209595"/>
            <a:ext cx="3581400" cy="2225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6538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909638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Three Classifications: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Raw Materials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Work in Process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Finished Goods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85800" y="2174545"/>
            <a:ext cx="3581400" cy="862012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Merchandising </a:t>
            </a:r>
            <a:r>
              <a:rPr lang="en-US" altLang="en-US" sz="25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800600" y="2172957"/>
            <a:ext cx="3581400" cy="862013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Manufacturing </a:t>
            </a:r>
            <a:r>
              <a:rPr lang="en-US" altLang="en-US" sz="25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1066800" y="4747671"/>
            <a:ext cx="3276600" cy="1500729"/>
          </a:xfrm>
          <a:prstGeom prst="rect">
            <a:avLst/>
          </a:prstGeom>
          <a:solidFill>
            <a:schemeClr val="accent3"/>
          </a:solidFill>
          <a:ln w="19050" cap="sq" algn="ctr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lIns="182880" rIns="182880" anchor="ctr" anchorCtr="0">
            <a:no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r>
              <a:rPr lang="en-US" sz="1600" i="0" dirty="0" smtClean="0">
                <a:solidFill>
                  <a:srgbClr val="004274"/>
                </a:solidFill>
                <a:latin typeface="Liberation Sans" panose="020B0604020202020204" pitchFamily="34" charset="0"/>
              </a:rPr>
              <a:t>• </a:t>
            </a:r>
            <a:r>
              <a:rPr lang="en-US" sz="1600" i="0" dirty="0">
                <a:solidFill>
                  <a:srgbClr val="004274"/>
                </a:solidFill>
                <a:latin typeface="Liberation Sans" panose="020B0604020202020204" pitchFamily="34" charset="0"/>
              </a:rPr>
              <a:t>HELPFUL HINT</a:t>
            </a:r>
            <a:endParaRPr lang="en-US" altLang="en-US" sz="1600" i="0" dirty="0">
              <a:solidFill>
                <a:srgbClr val="004274"/>
              </a:solidFill>
              <a:latin typeface="Liberation Sans" panose="020B0604020202020204" pitchFamily="34" charset="0"/>
            </a:endParaRPr>
          </a:p>
          <a:p>
            <a:r>
              <a:rPr lang="en-US" altLang="en-US" sz="16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Regardless of </a:t>
            </a:r>
            <a:r>
              <a:rPr lang="en-US" altLang="en-US" sz="16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classification</a:t>
            </a:r>
            <a:r>
              <a:rPr lang="en-US" altLang="en-US" sz="16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, companies report all inventories under Current Assets on the </a:t>
            </a:r>
            <a:r>
              <a:rPr lang="en-US" altLang="en-US" sz="16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statement of financial position.</a:t>
            </a:r>
            <a:endParaRPr lang="en-US" altLang="en-US" sz="1600" b="0" i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1336344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buSzPct val="80000"/>
              <a:defRPr/>
            </a:pPr>
            <a:r>
              <a:rPr lang="en-US" i="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Classifying Inventory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i="0" dirty="0" smtClean="0">
                <a:solidFill>
                  <a:schemeClr val="accent3"/>
                </a:solidFill>
              </a:rPr>
              <a:t>Classifying and Determining Inventory</a:t>
            </a:r>
            <a:endParaRPr lang="en-US" altLang="en-US" i="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17" name="Rectangle 16"/>
          <p:cNvSpPr/>
          <p:nvPr/>
        </p:nvSpPr>
        <p:spPr>
          <a:xfrm>
            <a:off x="6336678" y="1028581"/>
            <a:ext cx="25787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1 </a:t>
            </a:r>
            <a:r>
              <a:rPr lang="en-US" sz="1400" b="1" i="0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i="0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Discuss how to </a:t>
            </a:r>
            <a:r>
              <a:rPr lang="en-US" sz="14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classify </a:t>
            </a:r>
            <a:r>
              <a:rPr lang="en-US" sz="14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and determine </a:t>
            </a:r>
            <a:r>
              <a:rPr lang="en-US" sz="14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8126104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ACCOUNTING ACROSS THE ORGANIZATION</a:t>
            </a:r>
            <a:endParaRPr lang="en-US" altLang="en-US" sz="2800" b="1" i="0" dirty="0">
              <a:solidFill>
                <a:srgbClr val="FF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165344"/>
            <a:ext cx="8153400" cy="4702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2100" b="1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 Big Hiccup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JIT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can save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 company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lot of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money,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but it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isn’t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without risk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 An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unexpected disruption in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supply chain can cost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company a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lot of money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Japanese automakers experienced just such a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disruption when a 6.8-magnitude earthquake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caused major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damage to the company that produces 50% of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their piston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rings. The rings themselves cost only $1.50, but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you cannot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make a car without them. No other supplier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could quickly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begin producing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sufficient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quantities of the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rings to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match the desired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specifications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 As a result, the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automakers were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forced to shut down production for a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few days—a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loss of tens of thousands of cars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 </a:t>
            </a:r>
          </a:p>
          <a:p>
            <a:pPr algn="just">
              <a:spcBef>
                <a:spcPts val="1200"/>
              </a:spcBef>
            </a:pPr>
            <a:r>
              <a:rPr lang="en-US" sz="19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Source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: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Amy Chozick, “A Key Strategy of Japan’s Car </a:t>
            </a:r>
            <a:r>
              <a:rPr lang="en-US" sz="19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Makers Backfires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,” </a:t>
            </a:r>
            <a:r>
              <a:rPr lang="en-US" sz="19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Wall Street Journal </a:t>
            </a:r>
            <a:r>
              <a:rPr lang="en-US" sz="19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(July 20, 2007).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5589896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5943600"/>
            <a:ext cx="8476488" cy="161358"/>
          </a:xfrm>
          <a:prstGeom prst="rect">
            <a:avLst/>
          </a:prstGeom>
          <a:solidFill>
            <a:srgbClr val="FF33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</p:spTree>
    <p:extLst>
      <p:ext uri="{BB962C8B-B14F-4D97-AF65-F5344CB8AC3E}">
        <p14:creationId xmlns:p14="http://schemas.microsoft.com/office/powerpoint/2010/main" val="3853076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772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6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Physical Inventory taken for two reasons: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848600" cy="370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8001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95000"/>
            </a:pPr>
            <a:r>
              <a:rPr lang="en-US" altLang="en-US" sz="23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Perpetual System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Check accuracy of inventory records.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Determine amount of inventory lost due to wasted raw materials, shoplifting, or employee theft.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95000"/>
            </a:pPr>
            <a:r>
              <a:rPr lang="en-US" altLang="en-US" sz="23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Periodic System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Determine the inventory on hand.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Determine the cost of goods sold for the period.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i="0" dirty="0">
                <a:solidFill>
                  <a:srgbClr val="CC0000"/>
                </a:solidFill>
                <a:latin typeface="Liberation Sans" panose="020B0604020202020204" pitchFamily="34" charset="0"/>
              </a:rPr>
              <a:t>Determining Inventory Quantities</a:t>
            </a: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1890713"/>
            <a:ext cx="8001000" cy="299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69215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Involves counting, weighing, or measuring each kind of inventory on hand.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Companies often “take inventory”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when the business is closed or </a:t>
            </a:r>
            <a:endParaRPr lang="en-US" altLang="en-US" sz="2100" b="0" i="0" dirty="0" smtClean="0">
              <a:solidFill>
                <a:srgbClr val="000000"/>
              </a:solidFill>
              <a:latin typeface="Liberation Sans" panose="020B0604020202020204" pitchFamily="34" charset="0"/>
            </a:endParaRPr>
          </a:p>
          <a:p>
            <a:pPr marL="234950" lvl="1" indent="447675">
              <a:lnSpc>
                <a:spcPct val="120000"/>
              </a:lnSpc>
              <a:spcBef>
                <a:spcPts val="200"/>
              </a:spcBef>
              <a:buClr>
                <a:srgbClr val="CC0000"/>
              </a:buClr>
              <a:buSzPct val="80000"/>
            </a:pPr>
            <a:r>
              <a:rPr lang="en-US" altLang="en-US" sz="2100" b="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business is </a:t>
            </a:r>
            <a:r>
              <a:rPr lang="en-US" altLang="en-US" sz="21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slow.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at the end of the accounting period.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843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600" i="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TAKING A PHYSICAL INVENTORY </a:t>
            </a:r>
            <a:endParaRPr lang="en-US" altLang="en-US" sz="2600" i="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i="0" dirty="0">
                <a:solidFill>
                  <a:srgbClr val="CC0000"/>
                </a:solidFill>
                <a:latin typeface="Liberation Sans" panose="020B0604020202020204" pitchFamily="34" charset="0"/>
              </a:rPr>
              <a:t>Determining Inventory Quantities</a:t>
            </a:r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76207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3657600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006699"/>
                </a:solidFill>
                <a:latin typeface="Liberation Sans" panose="020B0604020202020204" pitchFamily="34" charset="0"/>
              </a:rPr>
              <a:t>ETHICS INSIGHT</a:t>
            </a:r>
            <a:endParaRPr lang="en-US" altLang="en-US" sz="2800" b="1" i="0" dirty="0">
              <a:solidFill>
                <a:srgbClr val="006699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066800"/>
            <a:ext cx="8153400" cy="369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10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Falsifying </a:t>
            </a:r>
            <a:r>
              <a:rPr lang="en-US" sz="210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 to Boost Income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Managers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at a women’s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apparel maker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were convicted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of falsifying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 records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to boost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net income—and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consequently to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boost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management bonuses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. In another case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, executives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at an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electronics manufacturer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were accused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of defrauding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lenders by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manipulating inventory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records.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indictment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said the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company classified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“defective goods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as new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or refurbished” and claimed that it owned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certain shipments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“from overseas suppliers” when, in fact, </a:t>
            </a:r>
            <a:r>
              <a:rPr lang="en-US" sz="2100" b="0" i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company </a:t>
            </a: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either did not own the shipments or the shipments</a:t>
            </a:r>
          </a:p>
          <a:p>
            <a:pPr algn="just">
              <a:lnSpc>
                <a:spcPct val="110000"/>
              </a:lnSpc>
            </a:pPr>
            <a:r>
              <a:rPr lang="en-US" sz="2100" b="0" i="0" dirty="0">
                <a:solidFill>
                  <a:schemeClr val="tx1"/>
                </a:solidFill>
                <a:latin typeface="Liberation Sans" panose="020B0604020202020204" pitchFamily="34" charset="0"/>
              </a:rPr>
              <a:t>did not exist.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4599296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4953000"/>
            <a:ext cx="8476488" cy="161358"/>
          </a:xfrm>
          <a:prstGeom prst="rect">
            <a:avLst/>
          </a:prstGeom>
          <a:solidFill>
            <a:srgbClr val="006699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  <p:extLst>
      <p:ext uri="{BB962C8B-B14F-4D97-AF65-F5344CB8AC3E}">
        <p14:creationId xmlns:p14="http://schemas.microsoft.com/office/powerpoint/2010/main" val="31625828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1890713"/>
            <a:ext cx="7162800" cy="18281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69215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altLang="en-US" sz="240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GOODS IN TRANSIT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Purchased </a:t>
            </a: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goods not yet received.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spcAft>
                <a:spcPct val="25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0" i="0" dirty="0">
                <a:solidFill>
                  <a:srgbClr val="000000"/>
                </a:solidFill>
                <a:latin typeface="Liberation Sans" panose="020B0604020202020204" pitchFamily="34" charset="0"/>
              </a:rPr>
              <a:t>Sold goods not yet delivered.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8437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600" i="0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DETERMINING OWNERSHIP OF GOODS</a:t>
            </a:r>
            <a:endParaRPr lang="en-US" altLang="en-US" sz="2600" i="0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104900" y="4156681"/>
            <a:ext cx="6858000" cy="1253519"/>
          </a:xfrm>
          <a:prstGeom prst="rect">
            <a:avLst/>
          </a:prstGeom>
          <a:solidFill>
            <a:schemeClr val="accent3"/>
          </a:solidFill>
          <a:ln w="19050" cap="sq" algn="ctr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182880" rIns="182880" anchor="ctr" anchorCtr="0">
            <a:noAutofit/>
          </a:bodyPr>
          <a:lstStyle>
            <a:defPPr>
              <a:defRPr lang="en-US"/>
            </a:defPPr>
            <a:lvl1pPr>
              <a:defRPr sz="1600" i="0">
                <a:solidFill>
                  <a:srgbClr val="004274"/>
                </a:solidFill>
                <a:latin typeface="Liberation Sans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1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Goods in transit </a:t>
            </a:r>
            <a:r>
              <a:rPr lang="en-US" altLang="en-US" sz="2000" b="0" dirty="0">
                <a:solidFill>
                  <a:schemeClr val="tx1"/>
                </a:solidFill>
              </a:rPr>
              <a:t>should be included in the inventory of the company that has </a:t>
            </a:r>
            <a:r>
              <a:rPr lang="en-US" altLang="en-US" sz="2000" dirty="0">
                <a:solidFill>
                  <a:schemeClr val="tx1"/>
                </a:solidFill>
              </a:rPr>
              <a:t>legal title </a:t>
            </a:r>
            <a:r>
              <a:rPr lang="en-US" altLang="en-US" sz="2000" b="0" dirty="0">
                <a:solidFill>
                  <a:schemeClr val="tx1"/>
                </a:solidFill>
              </a:rPr>
              <a:t>to the goods.  Legal title is determined by the </a:t>
            </a:r>
            <a:r>
              <a:rPr lang="en-US" altLang="en-US" sz="2000" dirty="0">
                <a:solidFill>
                  <a:schemeClr val="tx1"/>
                </a:solidFill>
              </a:rPr>
              <a:t>terms of sale</a:t>
            </a:r>
            <a:r>
              <a:rPr lang="en-US" altLang="en-US" sz="20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i="0" dirty="0">
                <a:solidFill>
                  <a:srgbClr val="CC0000"/>
                </a:solidFill>
                <a:latin typeface="Liberation Sans" panose="020B0604020202020204" pitchFamily="34" charset="0"/>
              </a:rPr>
              <a:t>Determining Inventory Quantities</a:t>
            </a: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8153400" y="6369050"/>
            <a:ext cx="83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dirty="0">
                <a:solidFill>
                  <a:schemeClr val="bg2"/>
                </a:solidFill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10445</TotalTime>
  <Pages>43</Pages>
  <Words>1024</Words>
  <Application>Microsoft Office PowerPoint</Application>
  <PresentationFormat>On-screen Show (4:3)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Andalus</vt:lpstr>
      <vt:lpstr>Arial</vt:lpstr>
      <vt:lpstr>Comic Sans MS</vt:lpstr>
      <vt:lpstr>Constantia</vt:lpstr>
      <vt:lpstr>Liberation Sans</vt:lpstr>
      <vt:lpstr>Times New Roman</vt:lpstr>
      <vt:lpstr>Wingdings</vt:lpstr>
      <vt:lpstr>movnglnc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See la bd</cp:lastModifiedBy>
  <cp:revision>1672</cp:revision>
  <cp:lastPrinted>1999-09-16T17:08:20Z</cp:lastPrinted>
  <dcterms:created xsi:type="dcterms:W3CDTF">1997-03-28T18:03:02Z</dcterms:created>
  <dcterms:modified xsi:type="dcterms:W3CDTF">2019-08-27T02:47:39Z</dcterms:modified>
</cp:coreProperties>
</file>