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882" r:id="rId2"/>
    <p:sldId id="841" r:id="rId3"/>
    <p:sldId id="843" r:id="rId4"/>
    <p:sldId id="625" r:id="rId5"/>
    <p:sldId id="626" r:id="rId6"/>
    <p:sldId id="614" r:id="rId7"/>
    <p:sldId id="627" r:id="rId8"/>
    <p:sldId id="806" r:id="rId9"/>
    <p:sldId id="807" r:id="rId10"/>
    <p:sldId id="830" r:id="rId11"/>
    <p:sldId id="831" r:id="rId12"/>
    <p:sldId id="721" r:id="rId13"/>
    <p:sldId id="858" r:id="rId14"/>
    <p:sldId id="859" r:id="rId15"/>
    <p:sldId id="860" r:id="rId16"/>
    <p:sldId id="862" r:id="rId17"/>
    <p:sldId id="861" r:id="rId18"/>
    <p:sldId id="863" r:id="rId19"/>
    <p:sldId id="865" r:id="rId20"/>
    <p:sldId id="864" r:id="rId21"/>
    <p:sldId id="866" r:id="rId22"/>
    <p:sldId id="725" r:id="rId23"/>
    <p:sldId id="867" r:id="rId24"/>
    <p:sldId id="872" r:id="rId25"/>
    <p:sldId id="868" r:id="rId26"/>
    <p:sldId id="869" r:id="rId27"/>
    <p:sldId id="870" r:id="rId28"/>
    <p:sldId id="871" r:id="rId29"/>
    <p:sldId id="813" r:id="rId30"/>
    <p:sldId id="834" r:id="rId31"/>
    <p:sldId id="729" r:id="rId32"/>
    <p:sldId id="753" r:id="rId33"/>
    <p:sldId id="731" r:id="rId34"/>
    <p:sldId id="761" r:id="rId35"/>
    <p:sldId id="732" r:id="rId36"/>
    <p:sldId id="733" r:id="rId37"/>
    <p:sldId id="734" r:id="rId38"/>
    <p:sldId id="735" r:id="rId39"/>
    <p:sldId id="736" r:id="rId40"/>
    <p:sldId id="737" r:id="rId41"/>
    <p:sldId id="738" r:id="rId42"/>
    <p:sldId id="873" r:id="rId43"/>
    <p:sldId id="814" r:id="rId44"/>
    <p:sldId id="874" r:id="rId45"/>
    <p:sldId id="875" r:id="rId46"/>
    <p:sldId id="876" r:id="rId47"/>
    <p:sldId id="877" r:id="rId48"/>
    <p:sldId id="878" r:id="rId49"/>
    <p:sldId id="879" r:id="rId50"/>
    <p:sldId id="880" r:id="rId51"/>
    <p:sldId id="881" r:id="rId52"/>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C"/>
    <a:srgbClr val="FFFF99"/>
    <a:srgbClr val="800000"/>
    <a:srgbClr val="AD0000"/>
    <a:srgbClr val="5393FB"/>
    <a:srgbClr val="4FA7FF"/>
    <a:srgbClr val="2D96FF"/>
    <a:srgbClr val="007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2" d="100"/>
          <a:sy n="72" d="100"/>
        </p:scale>
        <p:origin x="58" y="39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100" d="100"/>
        <a:sy n="100" d="100"/>
      </p:scale>
      <p:origin x="0" y="18762"/>
    </p:cViewPr>
  </p:sorterViewPr>
  <p:notesViewPr>
    <p:cSldViewPr>
      <p:cViewPr>
        <p:scale>
          <a:sx n="75" d="100"/>
          <a:sy n="75" d="100"/>
        </p:scale>
        <p:origin x="-2310" y="72"/>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26.xml"/><Relationship Id="rId18" Type="http://schemas.openxmlformats.org/officeDocument/2006/relationships/slide" Target="slides/slide31.xml"/><Relationship Id="rId3" Type="http://schemas.openxmlformats.org/officeDocument/2006/relationships/slide" Target="slides/slide6.xml"/><Relationship Id="rId7" Type="http://schemas.openxmlformats.org/officeDocument/2006/relationships/slide" Target="slides/slide10.xml"/><Relationship Id="rId12" Type="http://schemas.openxmlformats.org/officeDocument/2006/relationships/slide" Target="slides/slide25.xml"/><Relationship Id="rId17" Type="http://schemas.openxmlformats.org/officeDocument/2006/relationships/slide" Target="slides/slide30.xml"/><Relationship Id="rId2" Type="http://schemas.openxmlformats.org/officeDocument/2006/relationships/slide" Target="slides/slide5.xml"/><Relationship Id="rId16" Type="http://schemas.openxmlformats.org/officeDocument/2006/relationships/slide" Target="slides/slide29.xml"/><Relationship Id="rId20" Type="http://schemas.openxmlformats.org/officeDocument/2006/relationships/slide" Target="slides/slide43.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24.xml"/><Relationship Id="rId5" Type="http://schemas.openxmlformats.org/officeDocument/2006/relationships/slide" Target="slides/slide8.xml"/><Relationship Id="rId15" Type="http://schemas.openxmlformats.org/officeDocument/2006/relationships/slide" Target="slides/slide28.xml"/><Relationship Id="rId10" Type="http://schemas.openxmlformats.org/officeDocument/2006/relationships/slide" Target="slides/slide22.xml"/><Relationship Id="rId19" Type="http://schemas.openxmlformats.org/officeDocument/2006/relationships/slide" Target="slides/slide3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25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861634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Rot="1" noChangeAspect="1" noChangeArrowheads="1" noTextEdit="1"/>
          </p:cNvSpPr>
          <p:nvPr>
            <p:ph type="sldImg"/>
          </p:nvPr>
        </p:nvSpPr>
        <p:spPr>
          <a:xfrm>
            <a:off x="1190625" y="703263"/>
            <a:ext cx="4627563" cy="3470275"/>
          </a:xfrm>
          <a:ln/>
        </p:spPr>
      </p:sp>
      <p:sp>
        <p:nvSpPr>
          <p:cNvPr id="1081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Rot="1" noChangeAspect="1" noChangeArrowheads="1" noTextEdit="1"/>
          </p:cNvSpPr>
          <p:nvPr>
            <p:ph type="sldImg"/>
          </p:nvPr>
        </p:nvSpPr>
        <p:spPr>
          <a:xfrm>
            <a:off x="1190625" y="703263"/>
            <a:ext cx="4627563" cy="3470275"/>
          </a:xfrm>
          <a:ln/>
        </p:spPr>
      </p:sp>
      <p:sp>
        <p:nvSpPr>
          <p:cNvPr id="1083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Rot="1" noChangeAspect="1" noChangeArrowheads="1" noTextEdit="1"/>
          </p:cNvSpPr>
          <p:nvPr>
            <p:ph type="sldImg"/>
          </p:nvPr>
        </p:nvSpPr>
        <p:spPr>
          <a:xfrm>
            <a:off x="1190625" y="703263"/>
            <a:ext cx="4627563" cy="3470275"/>
          </a:xfrm>
          <a:ln/>
        </p:spPr>
      </p:sp>
      <p:sp>
        <p:nvSpPr>
          <p:cNvPr id="1085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52" tIns="45120" rIns="91852" bIns="45120"/>
          <a:lstStyle/>
          <a:p>
            <a:endParaRPr lang="en-US" alt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73" tIns="46737" rIns="93473" bIns="46737"/>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0625" y="703263"/>
            <a:ext cx="4627563" cy="3470275"/>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11664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83388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81602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4270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97608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3576301352"/>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5706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026149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9152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4886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46999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9891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412618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208269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200" b="1" dirty="0">
                <a:latin typeface="Arial" charset="0"/>
              </a:rPr>
              <a:t>5-</a:t>
            </a:r>
            <a:fld id="{A312235D-5B42-4B5B-810B-1423FE49CC39}"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152400" y="57150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0191575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1331387"/>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a:t>
            </a:r>
            <a:r>
              <a:rPr lang="en-US" sz="2200" b="0" dirty="0" smtClean="0">
                <a:solidFill>
                  <a:schemeClr val="tx1"/>
                </a:solidFill>
                <a:latin typeface="Liberation Sans" panose="020B0604020202020204" pitchFamily="34" charset="0"/>
              </a:rPr>
              <a:t>€25,000, Sales </a:t>
            </a:r>
            <a:r>
              <a:rPr lang="en-US" sz="2200" b="0" dirty="0">
                <a:solidFill>
                  <a:schemeClr val="tx1"/>
                </a:solidFill>
                <a:latin typeface="Liberation Sans" panose="020B0604020202020204" pitchFamily="34" charset="0"/>
              </a:rPr>
              <a:t>Revenue </a:t>
            </a:r>
            <a:r>
              <a:rPr lang="en-US" sz="2200" b="0" dirty="0" smtClean="0">
                <a:solidFill>
                  <a:schemeClr val="tx1"/>
                </a:solidFill>
                <a:latin typeface="Liberation Sans" panose="020B0604020202020204" pitchFamily="34" charset="0"/>
              </a:rPr>
              <a:t>€162,400</a:t>
            </a:r>
            <a:r>
              <a:rPr lang="en-US" sz="2200" b="0" dirty="0">
                <a:solidFill>
                  <a:schemeClr val="tx1"/>
                </a:solidFill>
                <a:latin typeface="Liberation Sans" panose="020B0604020202020204" pitchFamily="34" charset="0"/>
              </a:rPr>
              <a:t>, Sales Returns and Allowances </a:t>
            </a:r>
            <a:r>
              <a:rPr lang="en-US" sz="2200" b="0" dirty="0" smtClean="0">
                <a:solidFill>
                  <a:schemeClr val="tx1"/>
                </a:solidFill>
                <a:latin typeface="Liberation Sans" panose="020B0604020202020204" pitchFamily="34" charset="0"/>
              </a:rPr>
              <a:t>€4,800</a:t>
            </a:r>
            <a:r>
              <a:rPr lang="en-US" sz="2200" b="0" dirty="0">
                <a:solidFill>
                  <a:schemeClr val="tx1"/>
                </a:solidFill>
                <a:latin typeface="Liberation Sans" panose="020B0604020202020204" pitchFamily="34" charset="0"/>
              </a:rPr>
              <a:t>, Sales Discounts </a:t>
            </a:r>
            <a:r>
              <a:rPr lang="en-US" sz="2200" b="0" dirty="0" smtClean="0">
                <a:solidFill>
                  <a:schemeClr val="tx1"/>
                </a:solidFill>
                <a:latin typeface="Liberation Sans" panose="020B0604020202020204" pitchFamily="34" charset="0"/>
              </a:rPr>
              <a:t>€3,600, Cost </a:t>
            </a:r>
            <a:r>
              <a:rPr lang="en-US" sz="2200" b="0" dirty="0">
                <a:solidFill>
                  <a:schemeClr val="tx1"/>
                </a:solidFill>
                <a:latin typeface="Liberation Sans" panose="020B0604020202020204" pitchFamily="34" charset="0"/>
              </a:rPr>
              <a:t>of Goods Sold $110,000, Rent Revenue </a:t>
            </a:r>
            <a:r>
              <a:rPr lang="en-US" sz="2200" b="0" dirty="0" smtClean="0">
                <a:solidFill>
                  <a:schemeClr val="tx1"/>
                </a:solidFill>
                <a:latin typeface="Liberation Sans" panose="020B0604020202020204" pitchFamily="34" charset="0"/>
              </a:rPr>
              <a:t>€6,000</a:t>
            </a:r>
            <a:r>
              <a:rPr lang="en-US" sz="2200" b="0" dirty="0">
                <a:solidFill>
                  <a:schemeClr val="tx1"/>
                </a:solidFill>
                <a:latin typeface="Liberation Sans" panose="020B0604020202020204" pitchFamily="34" charset="0"/>
              </a:rPr>
              <a:t>, Freight-Out </a:t>
            </a:r>
            <a:r>
              <a:rPr lang="en-US" sz="2200" b="0" dirty="0" smtClean="0">
                <a:solidFill>
                  <a:schemeClr val="tx1"/>
                </a:solidFill>
                <a:latin typeface="Liberation Sans" panose="020B0604020202020204" pitchFamily="34" charset="0"/>
              </a:rPr>
              <a:t>€1,800</a:t>
            </a:r>
            <a:r>
              <a:rPr lang="en-US" sz="2200" b="0" dirty="0">
                <a:solidFill>
                  <a:schemeClr val="tx1"/>
                </a:solidFill>
                <a:latin typeface="Liberation Sans" panose="020B0604020202020204" pitchFamily="34" charset="0"/>
              </a:rPr>
              <a:t>,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a:t>
            </a:r>
            <a:r>
              <a:rPr lang="en-US" sz="2200" b="0" dirty="0" smtClean="0">
                <a:solidFill>
                  <a:schemeClr val="tx1"/>
                </a:solidFill>
                <a:latin typeface="Liberation Sans" panose="020B0604020202020204" pitchFamily="34" charset="0"/>
              </a:rPr>
              <a:t>€22,000</a:t>
            </a:r>
            <a:r>
              <a:rPr lang="en-US" sz="2200" b="0" dirty="0">
                <a:solidFill>
                  <a:schemeClr val="tx1"/>
                </a:solidFill>
                <a:latin typeface="Liberation Sans" panose="020B0604020202020204" pitchFamily="34" charset="0"/>
              </a:rPr>
              <a:t>.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4376916"/>
            <a:ext cx="6629400" cy="12618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Sales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162,400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Rent </a:t>
            </a:r>
            <a:r>
              <a:rPr lang="en-US" sz="2200" dirty="0">
                <a:latin typeface="Liberation Sans" panose="020B0604020202020204" pitchFamily="34" charset="0"/>
                <a:cs typeface="Arial" charset="0"/>
              </a:rPr>
              <a:t>Revenue </a:t>
            </a:r>
            <a:r>
              <a:rPr lang="en-US" sz="2200" dirty="0" smtClean="0">
                <a:latin typeface="Liberation Sans" panose="020B0604020202020204" pitchFamily="34" charset="0"/>
                <a:cs typeface="Arial" charset="0"/>
              </a:rPr>
              <a:t>	6,000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168,400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4376916"/>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7" name="TextBox 2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535215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609600" y="457200"/>
            <a:ext cx="8077200" cy="293618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2"/>
              </a:buClr>
              <a:buSzPct val="75000"/>
              <a:buFont typeface="Wingdings" pitchFamily="2" charset="2"/>
              <a:buChar char="l"/>
              <a:tabLst>
                <a:tab pos="2057400" algn="l"/>
              </a:tabLst>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tabLst>
                <a:tab pos="2057400" algn="l"/>
              </a:tabLst>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tabLst>
                <a:tab pos="20574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2057400" algn="l"/>
              </a:tabLst>
              <a:defRPr sz="2000" b="1">
                <a:solidFill>
                  <a:schemeClr val="bg2"/>
                </a:solidFill>
                <a:latin typeface="Arial" charset="0"/>
              </a:defRPr>
            </a:lvl9pPr>
          </a:lstStyle>
          <a:p>
            <a:pPr>
              <a:lnSpc>
                <a:spcPct val="120000"/>
              </a:lnSpc>
              <a:spcBef>
                <a:spcPts val="1200"/>
              </a:spcBef>
              <a:buClrTx/>
              <a:buSzTx/>
              <a:buFontTx/>
              <a:buNone/>
            </a:pPr>
            <a:r>
              <a:rPr lang="en-US" sz="2200" b="0" dirty="0" smtClean="0">
                <a:solidFill>
                  <a:schemeClr val="tx1"/>
                </a:solidFill>
                <a:latin typeface="Liberation Sans" panose="020B0604020202020204" pitchFamily="34" charset="0"/>
              </a:rPr>
              <a:t>The </a:t>
            </a:r>
            <a:r>
              <a:rPr lang="en-US" sz="2200" b="0" dirty="0">
                <a:solidFill>
                  <a:schemeClr val="tx1"/>
                </a:solidFill>
                <a:latin typeface="Liberation Sans" panose="020B0604020202020204" pitchFamily="34" charset="0"/>
              </a:rPr>
              <a:t>trial balance of Celine’s Sports Wear Shop at December 31 shows Inventory </a:t>
            </a:r>
            <a:r>
              <a:rPr lang="en-US" sz="2200" b="0" dirty="0" smtClean="0">
                <a:solidFill>
                  <a:schemeClr val="tx1"/>
                </a:solidFill>
                <a:latin typeface="Liberation Sans" panose="020B0604020202020204" pitchFamily="34" charset="0"/>
              </a:rPr>
              <a:t>€25,000, Sales </a:t>
            </a:r>
            <a:r>
              <a:rPr lang="en-US" sz="2200" b="0" dirty="0">
                <a:solidFill>
                  <a:schemeClr val="tx1"/>
                </a:solidFill>
                <a:latin typeface="Liberation Sans" panose="020B0604020202020204" pitchFamily="34" charset="0"/>
              </a:rPr>
              <a:t>Revenue </a:t>
            </a:r>
            <a:r>
              <a:rPr lang="en-US" sz="2200" b="0" dirty="0" smtClean="0">
                <a:solidFill>
                  <a:schemeClr val="tx1"/>
                </a:solidFill>
                <a:latin typeface="Liberation Sans" panose="020B0604020202020204" pitchFamily="34" charset="0"/>
              </a:rPr>
              <a:t>€162,400</a:t>
            </a:r>
            <a:r>
              <a:rPr lang="en-US" sz="2200" b="0" dirty="0">
                <a:solidFill>
                  <a:schemeClr val="tx1"/>
                </a:solidFill>
                <a:latin typeface="Liberation Sans" panose="020B0604020202020204" pitchFamily="34" charset="0"/>
              </a:rPr>
              <a:t>, Sales Returns and Allowances </a:t>
            </a:r>
            <a:r>
              <a:rPr lang="en-US" sz="2200" b="0" dirty="0" smtClean="0">
                <a:solidFill>
                  <a:schemeClr val="tx1"/>
                </a:solidFill>
                <a:latin typeface="Liberation Sans" panose="020B0604020202020204" pitchFamily="34" charset="0"/>
              </a:rPr>
              <a:t>€4,800</a:t>
            </a:r>
            <a:r>
              <a:rPr lang="en-US" sz="2200" b="0" dirty="0">
                <a:solidFill>
                  <a:schemeClr val="tx1"/>
                </a:solidFill>
                <a:latin typeface="Liberation Sans" panose="020B0604020202020204" pitchFamily="34" charset="0"/>
              </a:rPr>
              <a:t>, Sales Discounts </a:t>
            </a:r>
            <a:r>
              <a:rPr lang="en-US" sz="2200" b="0" dirty="0" smtClean="0">
                <a:solidFill>
                  <a:schemeClr val="tx1"/>
                </a:solidFill>
                <a:latin typeface="Liberation Sans" panose="020B0604020202020204" pitchFamily="34" charset="0"/>
              </a:rPr>
              <a:t>€3,600, Cost </a:t>
            </a:r>
            <a:r>
              <a:rPr lang="en-US" sz="2200" b="0" dirty="0">
                <a:solidFill>
                  <a:schemeClr val="tx1"/>
                </a:solidFill>
                <a:latin typeface="Liberation Sans" panose="020B0604020202020204" pitchFamily="34" charset="0"/>
              </a:rPr>
              <a:t>of Goods Sold </a:t>
            </a:r>
            <a:r>
              <a:rPr lang="en-US" sz="2200" b="0" dirty="0" smtClean="0">
                <a:solidFill>
                  <a:schemeClr val="tx1"/>
                </a:solidFill>
                <a:latin typeface="Liberation Sans" panose="020B0604020202020204" pitchFamily="34" charset="0"/>
              </a:rPr>
              <a:t>€110,000</a:t>
            </a:r>
            <a:r>
              <a:rPr lang="en-US" sz="2200" b="0" dirty="0">
                <a:solidFill>
                  <a:schemeClr val="tx1"/>
                </a:solidFill>
                <a:latin typeface="Liberation Sans" panose="020B0604020202020204" pitchFamily="34" charset="0"/>
              </a:rPr>
              <a:t>, Rent Revenue </a:t>
            </a:r>
            <a:r>
              <a:rPr lang="en-US" sz="2200" b="0" dirty="0" smtClean="0">
                <a:solidFill>
                  <a:schemeClr val="tx1"/>
                </a:solidFill>
                <a:latin typeface="Liberation Sans" panose="020B0604020202020204" pitchFamily="34" charset="0"/>
              </a:rPr>
              <a:t>€6,000</a:t>
            </a:r>
            <a:r>
              <a:rPr lang="en-US" sz="2200" b="0" dirty="0">
                <a:solidFill>
                  <a:schemeClr val="tx1"/>
                </a:solidFill>
                <a:latin typeface="Liberation Sans" panose="020B0604020202020204" pitchFamily="34" charset="0"/>
              </a:rPr>
              <a:t>, Freight-Out </a:t>
            </a:r>
            <a:r>
              <a:rPr lang="en-US" sz="2200" b="0" dirty="0" smtClean="0">
                <a:solidFill>
                  <a:schemeClr val="tx1"/>
                </a:solidFill>
                <a:latin typeface="Liberation Sans" panose="020B0604020202020204" pitchFamily="34" charset="0"/>
              </a:rPr>
              <a:t>€1,800</a:t>
            </a:r>
            <a:r>
              <a:rPr lang="en-US" sz="2200" b="0" dirty="0">
                <a:solidFill>
                  <a:schemeClr val="tx1"/>
                </a:solidFill>
                <a:latin typeface="Liberation Sans" panose="020B0604020202020204" pitchFamily="34" charset="0"/>
              </a:rPr>
              <a:t>, Rent </a:t>
            </a:r>
            <a:r>
              <a:rPr lang="en-US" sz="2200" b="0" dirty="0" smtClean="0">
                <a:solidFill>
                  <a:schemeClr val="tx1"/>
                </a:solidFill>
                <a:latin typeface="Liberation Sans" panose="020B0604020202020204" pitchFamily="34" charset="0"/>
              </a:rPr>
              <a:t>Expense €8,800</a:t>
            </a:r>
            <a:r>
              <a:rPr lang="en-US" sz="2200" b="0" dirty="0">
                <a:solidFill>
                  <a:schemeClr val="tx1"/>
                </a:solidFill>
                <a:latin typeface="Liberation Sans" panose="020B0604020202020204" pitchFamily="34" charset="0"/>
              </a:rPr>
              <a:t>, and Salaries and Wages Expense </a:t>
            </a:r>
            <a:r>
              <a:rPr lang="en-US" sz="2200" b="0" dirty="0" smtClean="0">
                <a:solidFill>
                  <a:schemeClr val="tx1"/>
                </a:solidFill>
                <a:latin typeface="Liberation Sans" panose="020B0604020202020204" pitchFamily="34" charset="0"/>
              </a:rPr>
              <a:t>€22,000</a:t>
            </a:r>
            <a:r>
              <a:rPr lang="en-US" sz="2200" b="0" dirty="0">
                <a:solidFill>
                  <a:schemeClr val="tx1"/>
                </a:solidFill>
                <a:latin typeface="Liberation Sans" panose="020B0604020202020204" pitchFamily="34" charset="0"/>
              </a:rPr>
              <a:t>. Prepare the closing entries for </a:t>
            </a:r>
            <a:r>
              <a:rPr lang="en-US" sz="2200" b="0" dirty="0" smtClean="0">
                <a:solidFill>
                  <a:schemeClr val="tx1"/>
                </a:solidFill>
                <a:latin typeface="Liberation Sans" panose="020B0604020202020204" pitchFamily="34" charset="0"/>
              </a:rPr>
              <a:t>the above </a:t>
            </a:r>
            <a:r>
              <a:rPr lang="en-US" sz="2200" b="0" dirty="0">
                <a:solidFill>
                  <a:schemeClr val="tx1"/>
                </a:solidFill>
                <a:latin typeface="Liberation Sans" panose="020B0604020202020204" pitchFamily="34" charset="0"/>
              </a:rPr>
              <a:t>accounts.</a:t>
            </a:r>
          </a:p>
        </p:txBody>
      </p:sp>
      <p:sp>
        <p:nvSpPr>
          <p:cNvPr id="17" name="Text Box 2"/>
          <p:cNvSpPr txBox="1">
            <a:spLocks noChangeArrowheads="1"/>
          </p:cNvSpPr>
          <p:nvPr/>
        </p:nvSpPr>
        <p:spPr bwMode="auto">
          <a:xfrm>
            <a:off x="1981200" y="3502729"/>
            <a:ext cx="6629400" cy="29238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Income </a:t>
            </a:r>
            <a:r>
              <a:rPr lang="en-US" sz="2200" dirty="0">
                <a:latin typeface="Liberation Sans" panose="020B0604020202020204" pitchFamily="34" charset="0"/>
                <a:cs typeface="Arial" charset="0"/>
              </a:rPr>
              <a:t>Summary </a:t>
            </a:r>
            <a:r>
              <a:rPr lang="en-US" sz="2200" dirty="0" smtClean="0">
                <a:latin typeface="Liberation Sans" panose="020B0604020202020204" pitchFamily="34" charset="0"/>
                <a:cs typeface="Arial" charset="0"/>
              </a:rPr>
              <a:t>	151,000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Cost </a:t>
            </a:r>
            <a:r>
              <a:rPr lang="en-US" sz="2200" dirty="0">
                <a:latin typeface="Liberation Sans" panose="020B0604020202020204" pitchFamily="34" charset="0"/>
                <a:cs typeface="Arial" charset="0"/>
              </a:rPr>
              <a:t>of Goods Sold </a:t>
            </a:r>
            <a:r>
              <a:rPr lang="en-US" sz="2200" dirty="0" smtClean="0">
                <a:latin typeface="Liberation Sans" panose="020B0604020202020204" pitchFamily="34" charset="0"/>
                <a:cs typeface="Arial" charset="0"/>
              </a:rPr>
              <a:t>		110,000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Returns and Allowances </a:t>
            </a:r>
            <a:r>
              <a:rPr lang="en-US" sz="2200" dirty="0" smtClean="0">
                <a:latin typeface="Liberation Sans" panose="020B0604020202020204" pitchFamily="34" charset="0"/>
                <a:cs typeface="Arial" charset="0"/>
              </a:rPr>
              <a:t>		4,800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Sales </a:t>
            </a:r>
            <a:r>
              <a:rPr lang="en-US" sz="2200" dirty="0">
                <a:latin typeface="Liberation Sans" panose="020B0604020202020204" pitchFamily="34" charset="0"/>
                <a:cs typeface="Arial" charset="0"/>
              </a:rPr>
              <a:t>Discounts </a:t>
            </a:r>
            <a:r>
              <a:rPr lang="en-US" sz="2200" dirty="0" smtClean="0">
                <a:latin typeface="Liberation Sans" panose="020B0604020202020204" pitchFamily="34" charset="0"/>
                <a:cs typeface="Arial" charset="0"/>
              </a:rPr>
              <a:t>		3,600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Freight-Out 		1,800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Rent </a:t>
            </a:r>
            <a:r>
              <a:rPr lang="en-US" sz="2200" dirty="0">
                <a:latin typeface="Liberation Sans" panose="020B0604020202020204" pitchFamily="34" charset="0"/>
                <a:cs typeface="Arial" charset="0"/>
              </a:rPr>
              <a:t>Expense </a:t>
            </a:r>
            <a:r>
              <a:rPr lang="en-US" sz="2200" dirty="0" smtClean="0">
                <a:latin typeface="Liberation Sans" panose="020B0604020202020204" pitchFamily="34" charset="0"/>
                <a:cs typeface="Arial" charset="0"/>
              </a:rPr>
              <a:t>		8,800</a:t>
            </a:r>
          </a:p>
          <a:p>
            <a:pPr marL="463550" indent="-463550" algn="l">
              <a:spcBef>
                <a:spcPts val="600"/>
              </a:spcBef>
              <a:tabLst>
                <a:tab pos="4913313" algn="r"/>
                <a:tab pos="6223000" algn="r"/>
              </a:tabLst>
            </a:pPr>
            <a:r>
              <a:rPr lang="en-US" sz="2200" dirty="0" smtClean="0">
                <a:latin typeface="Liberation Sans" panose="020B0604020202020204" pitchFamily="34" charset="0"/>
                <a:cs typeface="Arial" charset="0"/>
              </a:rPr>
              <a:t>	Salaries </a:t>
            </a:r>
            <a:r>
              <a:rPr lang="en-US" sz="2200" dirty="0">
                <a:latin typeface="Liberation Sans" panose="020B0604020202020204" pitchFamily="34" charset="0"/>
                <a:cs typeface="Arial" charset="0"/>
              </a:rPr>
              <a:t>and Wages Expense </a:t>
            </a:r>
            <a:r>
              <a:rPr lang="en-US" sz="2200" dirty="0" smtClean="0">
                <a:latin typeface="Liberation Sans" panose="020B0604020202020204" pitchFamily="34" charset="0"/>
                <a:cs typeface="Arial" charset="0"/>
              </a:rPr>
              <a:t>		22,000</a:t>
            </a:r>
            <a:endParaRPr lang="en-US" altLang="en-US" sz="2200" dirty="0">
              <a:latin typeface="Liberation Sans" panose="020B0604020202020204" pitchFamily="34" charset="0"/>
              <a:cs typeface="Arial" charset="0"/>
            </a:endParaRPr>
          </a:p>
        </p:txBody>
      </p:sp>
      <p:sp>
        <p:nvSpPr>
          <p:cNvPr id="31" name="Text Box 3"/>
          <p:cNvSpPr txBox="1">
            <a:spLocks noChangeArrowheads="1"/>
          </p:cNvSpPr>
          <p:nvPr/>
        </p:nvSpPr>
        <p:spPr bwMode="auto">
          <a:xfrm>
            <a:off x="609600" y="3502729"/>
            <a:ext cx="1066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Dec. 31</a:t>
            </a:r>
            <a:endParaRPr lang="en-US" altLang="en-US" sz="2200" dirty="0">
              <a:latin typeface="Liberation Sans" panose="020B0604020202020204" pitchFamily="34" charset="0"/>
              <a:cs typeface="Arial"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960527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left)">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left)">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wipe(left)">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wipe(left)">
                                      <p:cBhvr>
                                        <p:cTn id="37"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547688" y="1337606"/>
            <a:ext cx="6843712"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solidFill>
                  <a:srgbClr val="CC0000"/>
                </a:solidFill>
                <a:latin typeface="Liberation Sans" panose="020B0604020202020204" pitchFamily="34" charset="0"/>
              </a:rPr>
              <a:t>Income </a:t>
            </a:r>
            <a:r>
              <a:rPr lang="en-US" altLang="en-US" sz="2800" b="1" dirty="0">
                <a:solidFill>
                  <a:srgbClr val="CC0000"/>
                </a:solidFill>
                <a:latin typeface="Liberation Sans" panose="020B0604020202020204" pitchFamily="34" charset="0"/>
              </a:rPr>
              <a:t>Statement</a:t>
            </a:r>
          </a:p>
        </p:txBody>
      </p:sp>
      <p:sp>
        <p:nvSpPr>
          <p:cNvPr id="41989" name="Text Box 2"/>
          <p:cNvSpPr txBox="1">
            <a:spLocks noChangeArrowheads="1"/>
          </p:cNvSpPr>
          <p:nvPr/>
        </p:nvSpPr>
        <p:spPr bwMode="auto">
          <a:xfrm>
            <a:off x="533400" y="1988481"/>
            <a:ext cx="7924800" cy="1946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8975" algn="l">
              <a:lnSpc>
                <a:spcPct val="125000"/>
              </a:lnSpc>
              <a:spcBef>
                <a:spcPct val="40000"/>
              </a:spcBef>
              <a:spcAft>
                <a:spcPct val="20000"/>
              </a:spcAft>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Primary </a:t>
            </a:r>
            <a:r>
              <a:rPr lang="en-US" altLang="en-US" sz="2200" dirty="0">
                <a:solidFill>
                  <a:srgbClr val="000000"/>
                </a:solidFill>
                <a:latin typeface="Liberation Sans" panose="020B0604020202020204" pitchFamily="34" charset="0"/>
              </a:rPr>
              <a:t>source of information for evaluating a company’s performance. </a:t>
            </a:r>
            <a:endParaRPr lang="en-US" altLang="en-US" sz="2200" dirty="0" smtClean="0">
              <a:solidFill>
                <a:srgbClr val="000000"/>
              </a:solidFill>
              <a:latin typeface="Liberation Sans" panose="020B0604020202020204" pitchFamily="34" charset="0"/>
            </a:endParaRPr>
          </a:p>
          <a:p>
            <a:pPr marL="688975" algn="l">
              <a:lnSpc>
                <a:spcPct val="125000"/>
              </a:lnSpc>
              <a:spcBef>
                <a:spcPct val="40000"/>
              </a:spcBef>
              <a:spcAft>
                <a:spcPct val="20000"/>
              </a:spcAft>
              <a:buClr>
                <a:srgbClr val="CC0000"/>
              </a:buClr>
              <a:buSzPct val="80000"/>
              <a:buFont typeface="Wingdings" pitchFamily="2" charset="2"/>
              <a:buChar char="u"/>
            </a:pPr>
            <a:r>
              <a:rPr lang="en-US" altLang="en-US" sz="2200" dirty="0" smtClean="0">
                <a:solidFill>
                  <a:srgbClr val="000000"/>
                </a:solidFill>
                <a:latin typeface="Liberation Sans" panose="020B0604020202020204" pitchFamily="34" charset="0"/>
              </a:rPr>
              <a:t>Format </a:t>
            </a:r>
            <a:r>
              <a:rPr lang="en-US" altLang="en-US" sz="2200" dirty="0">
                <a:solidFill>
                  <a:srgbClr val="000000"/>
                </a:solidFill>
                <a:latin typeface="Liberation Sans" panose="020B0604020202020204" pitchFamily="34" charset="0"/>
              </a:rPr>
              <a:t>is designed to differentiate between the various sources of income and expense.</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
        <p:nvSpPr>
          <p:cNvPr id="11" name="Rectangle 10"/>
          <p:cNvSpPr/>
          <p:nvPr/>
        </p:nvSpPr>
        <p:spPr>
          <a:xfrm>
            <a:off x="6396256" y="1039504"/>
            <a:ext cx="2595344"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5</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Prepare an income statement for a merchandiser.</a:t>
            </a:r>
            <a:endParaRPr lang="en-US" sz="1400" b="1" dirty="0">
              <a:latin typeface="Liberation Sans" panose="020B0604020202020204" pitchFamily="34" charset="0"/>
            </a:endParaRPr>
          </a:p>
        </p:txBody>
      </p:sp>
      <p:cxnSp>
        <p:nvCxnSpPr>
          <p:cNvPr id="12" name="Straight Connector 11"/>
          <p:cNvCxnSpPr/>
          <p:nvPr/>
        </p:nvCxnSpPr>
        <p:spPr bwMode="auto">
          <a:xfrm>
            <a:off x="6322328" y="976952"/>
            <a:ext cx="0" cy="1009975"/>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Forms of Financial Statements</a:t>
            </a:r>
            <a:endParaRPr lang="en-US" altLang="en-US"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3" name="Text Box 7"/>
          <p:cNvSpPr txBox="1">
            <a:spLocks noChangeArrowheads="1"/>
          </p:cNvSpPr>
          <p:nvPr/>
        </p:nvSpPr>
        <p:spPr bwMode="auto">
          <a:xfrm>
            <a:off x="190500" y="269544"/>
            <a:ext cx="2438400" cy="1274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5" name="Text Box 7"/>
          <p:cNvSpPr txBox="1">
            <a:spLocks noChangeArrowheads="1"/>
          </p:cNvSpPr>
          <p:nvPr/>
        </p:nvSpPr>
        <p:spPr bwMode="auto">
          <a:xfrm>
            <a:off x="201304" y="1600200"/>
            <a:ext cx="2958152" cy="2326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sz="2200" dirty="0">
                <a:latin typeface="Liberation Sans" panose="020B0604020202020204" pitchFamily="34" charset="0"/>
              </a:rPr>
              <a:t>The income statement is a primary source of information for evaluating a company’s</a:t>
            </a:r>
          </a:p>
          <a:p>
            <a:pPr>
              <a:lnSpc>
                <a:spcPct val="110000"/>
              </a:lnSpc>
            </a:pPr>
            <a:r>
              <a:rPr lang="en-US" sz="2200" dirty="0">
                <a:latin typeface="Liberation Sans" panose="020B0604020202020204" pitchFamily="34" charset="0"/>
              </a:rPr>
              <a:t>performance.</a:t>
            </a: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4389959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983346"/>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Net </a:t>
            </a:r>
            <a:r>
              <a:rPr lang="en-US" altLang="en-US" sz="2100" b="1" dirty="0" smtClean="0">
                <a:solidFill>
                  <a:srgbClr val="006600"/>
                </a:solidFill>
                <a:latin typeface="Liberation Sans" panose="020B0604020202020204" pitchFamily="34" charset="0"/>
              </a:rPr>
              <a:t>sales</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040914"/>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057400" y="1815857"/>
            <a:ext cx="1066800" cy="520457"/>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10267893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1468094"/>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Gross </a:t>
            </a:r>
            <a:r>
              <a:rPr lang="en-US" altLang="en-US" sz="2100" b="1" dirty="0" smtClean="0">
                <a:solidFill>
                  <a:srgbClr val="006600"/>
                </a:solidFill>
                <a:latin typeface="Liberation Sans" panose="020B0604020202020204" pitchFamily="34" charset="0"/>
              </a:rPr>
              <a:t>profit</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438400" y="2057400"/>
            <a:ext cx="6858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6972358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1468094"/>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Gross </a:t>
            </a:r>
            <a:r>
              <a:rPr lang="en-US" altLang="en-US" sz="2100" b="1" dirty="0" smtClean="0">
                <a:solidFill>
                  <a:srgbClr val="006600"/>
                </a:solidFill>
                <a:latin typeface="Liberation Sans" panose="020B0604020202020204" pitchFamily="34" charset="0"/>
              </a:rPr>
              <a:t>profit</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438400" y="2057400"/>
            <a:ext cx="685800" cy="6096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90248"/>
            <a:ext cx="9144000" cy="98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4316104"/>
            <a:ext cx="2019300" cy="646331"/>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5-11</a:t>
            </a:r>
          </a:p>
          <a:p>
            <a:pPr algn="l"/>
            <a:r>
              <a:rPr lang="en-US" sz="1200" dirty="0">
                <a:latin typeface="Liberation Sans" panose="020B0604020202020204" pitchFamily="34" charset="0"/>
              </a:rPr>
              <a:t>Gross </a:t>
            </a:r>
            <a:r>
              <a:rPr lang="en-US" sz="1200" dirty="0" smtClean="0">
                <a:latin typeface="Liberation Sans" panose="020B0604020202020204" pitchFamily="34" charset="0"/>
              </a:rPr>
              <a:t>profit </a:t>
            </a:r>
            <a:r>
              <a:rPr lang="en-US" sz="1200" dirty="0">
                <a:latin typeface="Liberation Sans" panose="020B0604020202020204" pitchFamily="34" charset="0"/>
              </a:rPr>
              <a:t>rate formula</a:t>
            </a:r>
          </a:p>
          <a:p>
            <a:pPr algn="l"/>
            <a:r>
              <a:rPr lang="en-US" sz="1200" dirty="0">
                <a:latin typeface="Liberation Sans" panose="020B0604020202020204" pitchFamily="34" charset="0"/>
              </a:rPr>
              <a:t>and computation</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447630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2340641"/>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Operating </a:t>
            </a:r>
            <a:r>
              <a:rPr lang="en-US" altLang="en-US" sz="2100" b="1" dirty="0" smtClean="0">
                <a:solidFill>
                  <a:srgbClr val="006600"/>
                </a:solidFill>
                <a:latin typeface="Liberation Sans" panose="020B0604020202020204" pitchFamily="34" charset="0"/>
              </a:rPr>
              <a:t>expenses</a:t>
            </a:r>
            <a:endParaRPr lang="en-US" altLang="en-US" sz="2100" b="1" dirty="0">
              <a:solidFill>
                <a:srgbClr val="006600"/>
              </a:solidFill>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44038793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213187"/>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Other income and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11602069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213187"/>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Other income and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3927144"/>
            <a:ext cx="76200" cy="2391481"/>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pic>
        <p:nvPicPr>
          <p:cNvPr id="1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3943626"/>
            <a:ext cx="5600700" cy="238097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70118232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5</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4485"/>
            <a:ext cx="8721726" cy="279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29034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3697935"/>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Other income and expense</a:t>
            </a:r>
          </a:p>
          <a:p>
            <a:pPr>
              <a:lnSpc>
                <a:spcPct val="120000"/>
              </a:lnSpc>
              <a:spcBef>
                <a:spcPct val="30000"/>
              </a:spcBef>
              <a:buClr>
                <a:srgbClr val="CC0000"/>
              </a:buClr>
              <a:buSzPct val="80000"/>
              <a:buFont typeface="Wingdings" pitchFamily="2" charset="2"/>
              <a:buChar char="u"/>
            </a:pPr>
            <a:r>
              <a:rPr lang="en-US" altLang="en-US" sz="2100" b="1" dirty="0">
                <a:solidFill>
                  <a:srgbClr val="006600"/>
                </a:solidFill>
                <a:latin typeface="Liberation Sans" panose="020B0604020202020204" pitchFamily="34" charset="0"/>
              </a:rPr>
              <a:t>Interest </a:t>
            </a:r>
            <a:r>
              <a:rPr lang="en-US" altLang="en-US" sz="2100" b="1" dirty="0" smtClean="0">
                <a:solidFill>
                  <a:srgbClr val="006600"/>
                </a:solidFill>
                <a:latin typeface="Liberation Sans" panose="020B0604020202020204" pitchFamily="34" charset="0"/>
              </a:rPr>
              <a:t>expense</a:t>
            </a:r>
            <a:endParaRPr lang="en-US" altLang="en-US" sz="2100" b="1" dirty="0">
              <a:solidFill>
                <a:srgbClr val="006600"/>
              </a:solidFill>
              <a:latin typeface="Liberation Sans" panose="020B0604020202020204" pitchFamily="34" charset="0"/>
            </a:endParaRP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1" name="Line 15"/>
          <p:cNvSpPr>
            <a:spLocks noChangeShapeType="1"/>
          </p:cNvSpPr>
          <p:nvPr/>
        </p:nvSpPr>
        <p:spPr bwMode="auto">
          <a:xfrm>
            <a:off x="2628900" y="5257800"/>
            <a:ext cx="723900" cy="4905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3"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4982429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457200"/>
            <a:ext cx="5600700" cy="585346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1063940" name="Text Box 4"/>
          <p:cNvSpPr txBox="1">
            <a:spLocks noChangeArrowheads="1"/>
          </p:cNvSpPr>
          <p:nvPr/>
        </p:nvSpPr>
        <p:spPr bwMode="auto">
          <a:xfrm>
            <a:off x="228600" y="1600200"/>
            <a:ext cx="2819400" cy="4148138"/>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SzPct val="80000"/>
            </a:pPr>
            <a:r>
              <a:rPr lang="en-US" altLang="en-US" sz="2200" b="1" dirty="0">
                <a:latin typeface="Liberation Sans" panose="020B0604020202020204" pitchFamily="34" charset="0"/>
              </a:rPr>
              <a:t>Key Items: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Net sales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Gross profit</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Operating expenses</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Other income and expense</a:t>
            </a:r>
          </a:p>
          <a:p>
            <a:pPr>
              <a:lnSpc>
                <a:spcPct val="120000"/>
              </a:lnSpc>
              <a:spcBef>
                <a:spcPct val="30000"/>
              </a:spcBef>
              <a:buClr>
                <a:srgbClr val="CC0000"/>
              </a:buClr>
              <a:buSzPct val="80000"/>
              <a:buFont typeface="Wingdings" pitchFamily="2" charset="2"/>
              <a:buChar char="u"/>
            </a:pPr>
            <a:r>
              <a:rPr lang="en-US" altLang="en-US" sz="2100" dirty="0">
                <a:latin typeface="Liberation Sans" panose="020B0604020202020204" pitchFamily="34" charset="0"/>
              </a:rPr>
              <a:t>Interest expense</a:t>
            </a:r>
          </a:p>
          <a:p>
            <a:pPr>
              <a:lnSpc>
                <a:spcPct val="120000"/>
              </a:lnSpc>
              <a:spcBef>
                <a:spcPct val="30000"/>
              </a:spcBef>
              <a:buClr>
                <a:srgbClr val="CC0000"/>
              </a:buClr>
              <a:buSzPct val="80000"/>
              <a:buFont typeface="Wingdings" pitchFamily="2" charset="2"/>
              <a:buChar char="u"/>
            </a:pPr>
            <a:r>
              <a:rPr lang="en-US" altLang="en-US" sz="2100" b="1" dirty="0">
                <a:solidFill>
                  <a:srgbClr val="CC0000"/>
                </a:solidFill>
                <a:latin typeface="Liberation Sans" panose="020B0604020202020204" pitchFamily="34" charset="0"/>
              </a:rPr>
              <a:t>Net income</a:t>
            </a:r>
          </a:p>
        </p:txBody>
      </p:sp>
      <p:sp>
        <p:nvSpPr>
          <p:cNvPr id="1063941" name="AutoShape 5"/>
          <p:cNvSpPr>
            <a:spLocks/>
          </p:cNvSpPr>
          <p:nvPr/>
        </p:nvSpPr>
        <p:spPr bwMode="auto">
          <a:xfrm>
            <a:off x="3124200" y="4876800"/>
            <a:ext cx="76200" cy="692727"/>
          </a:xfrm>
          <a:prstGeom prst="leftBracket">
            <a:avLst>
              <a:gd name="adj" fmla="val 83333"/>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2" name="Line 6"/>
          <p:cNvSpPr>
            <a:spLocks noChangeShapeType="1"/>
          </p:cNvSpPr>
          <p:nvPr/>
        </p:nvSpPr>
        <p:spPr bwMode="auto">
          <a:xfrm>
            <a:off x="2590800" y="4495800"/>
            <a:ext cx="533400" cy="533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3" name="Text Box 7"/>
          <p:cNvSpPr txBox="1">
            <a:spLocks noChangeArrowheads="1"/>
          </p:cNvSpPr>
          <p:nvPr/>
        </p:nvSpPr>
        <p:spPr bwMode="auto">
          <a:xfrm>
            <a:off x="190500" y="269544"/>
            <a:ext cx="2438400" cy="1219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20000"/>
              </a:lnSpc>
              <a:buSzPct val="80000"/>
            </a:pPr>
            <a:r>
              <a:rPr lang="en-US" altLang="en-US" sz="3200" b="1" dirty="0">
                <a:solidFill>
                  <a:srgbClr val="CC0000"/>
                </a:solidFill>
                <a:latin typeface="Liberation Sans" panose="020B0604020202020204" pitchFamily="34" charset="0"/>
              </a:rPr>
              <a:t>Income Statement</a:t>
            </a:r>
          </a:p>
        </p:txBody>
      </p:sp>
      <p:sp>
        <p:nvSpPr>
          <p:cNvPr id="1063946" name="Text Box 10"/>
          <p:cNvSpPr txBox="1">
            <a:spLocks noChangeArrowheads="1"/>
          </p:cNvSpPr>
          <p:nvPr/>
        </p:nvSpPr>
        <p:spPr bwMode="auto">
          <a:xfrm>
            <a:off x="3159456" y="6365259"/>
            <a:ext cx="14478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5-14</a:t>
            </a:r>
          </a:p>
        </p:txBody>
      </p:sp>
      <p:sp>
        <p:nvSpPr>
          <p:cNvPr id="1063947" name="AutoShape 11"/>
          <p:cNvSpPr>
            <a:spLocks/>
          </p:cNvSpPr>
          <p:nvPr/>
        </p:nvSpPr>
        <p:spPr bwMode="auto">
          <a:xfrm>
            <a:off x="3124200" y="2895600"/>
            <a:ext cx="76200" cy="16764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48" name="Line 12"/>
          <p:cNvSpPr>
            <a:spLocks noChangeShapeType="1"/>
          </p:cNvSpPr>
          <p:nvPr/>
        </p:nvSpPr>
        <p:spPr bwMode="auto">
          <a:xfrm>
            <a:off x="2133600" y="3581400"/>
            <a:ext cx="990600" cy="1524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49" name="AutoShape 13"/>
          <p:cNvSpPr>
            <a:spLocks/>
          </p:cNvSpPr>
          <p:nvPr/>
        </p:nvSpPr>
        <p:spPr bwMode="auto">
          <a:xfrm>
            <a:off x="3124200" y="1295400"/>
            <a:ext cx="76200" cy="1524000"/>
          </a:xfrm>
          <a:prstGeom prst="leftBracket">
            <a:avLst>
              <a:gd name="adj" fmla="val 166667"/>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Liberation Sans" panose="020B0604020202020204" pitchFamily="34" charset="0"/>
            </a:endParaRPr>
          </a:p>
        </p:txBody>
      </p:sp>
      <p:sp>
        <p:nvSpPr>
          <p:cNvPr id="1063950" name="Line 14"/>
          <p:cNvSpPr>
            <a:spLocks noChangeShapeType="1"/>
          </p:cNvSpPr>
          <p:nvPr/>
        </p:nvSpPr>
        <p:spPr bwMode="auto">
          <a:xfrm flipV="1">
            <a:off x="2286000" y="2057400"/>
            <a:ext cx="838200" cy="7620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1" name="Line 15"/>
          <p:cNvSpPr>
            <a:spLocks noChangeShapeType="1"/>
          </p:cNvSpPr>
          <p:nvPr/>
        </p:nvSpPr>
        <p:spPr bwMode="auto">
          <a:xfrm>
            <a:off x="2628900" y="5257800"/>
            <a:ext cx="723900" cy="4905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63952" name="Line 16"/>
          <p:cNvSpPr>
            <a:spLocks noChangeShapeType="1"/>
          </p:cNvSpPr>
          <p:nvPr/>
        </p:nvSpPr>
        <p:spPr bwMode="auto">
          <a:xfrm>
            <a:off x="2286000" y="5569528"/>
            <a:ext cx="1066800" cy="415636"/>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22481413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1890713"/>
            <a:ext cx="8001000" cy="3657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69215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spcBef>
                <a:spcPct val="40000"/>
              </a:spcBef>
              <a:buClr>
                <a:schemeClr val="tx1"/>
              </a:buClr>
              <a:buFont typeface="Wingdings" pitchFamily="2" charset="2"/>
              <a:buNone/>
            </a:pPr>
            <a:r>
              <a:rPr lang="en-US" altLang="en-US" sz="2300" dirty="0">
                <a:latin typeface="Liberation Sans" panose="020B0604020202020204" pitchFamily="34" charset="0"/>
                <a:cs typeface="Times New Roman" pitchFamily="18" charset="0"/>
              </a:rPr>
              <a:t>The </a:t>
            </a:r>
            <a:r>
              <a:rPr lang="en-US" altLang="en-US" sz="2300" dirty="0" smtClean="0">
                <a:latin typeface="Liberation Sans" panose="020B0604020202020204" pitchFamily="34" charset="0"/>
                <a:cs typeface="Times New Roman" pitchFamily="18" charset="0"/>
              </a:rPr>
              <a:t>income </a:t>
            </a:r>
            <a:r>
              <a:rPr lang="en-US" altLang="en-US" sz="2300" dirty="0">
                <a:latin typeface="Liberation Sans" panose="020B0604020202020204" pitchFamily="34" charset="0"/>
                <a:cs typeface="Times New Roman" pitchFamily="18" charset="0"/>
              </a:rPr>
              <a:t>statement for a merchandiser shows each of the following features </a:t>
            </a:r>
            <a:r>
              <a:rPr lang="en-US" altLang="en-US" sz="2300" b="1" dirty="0">
                <a:latin typeface="Liberation Sans" panose="020B0604020202020204" pitchFamily="34" charset="0"/>
                <a:cs typeface="Times New Roman" pitchFamily="18" charset="0"/>
              </a:rPr>
              <a:t>except</a:t>
            </a:r>
            <a:r>
              <a:rPr lang="en-US" altLang="en-US" sz="2300" dirty="0">
                <a:latin typeface="Liberation Sans" panose="020B0604020202020204" pitchFamily="34" charset="0"/>
                <a:cs typeface="Times New Roman" pitchFamily="18" charset="0"/>
              </a:rPr>
              <a: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gross profit.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cost of goods sold.  </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a sales </a:t>
            </a:r>
            <a:r>
              <a:rPr lang="en-US" altLang="en-US" sz="2300" dirty="0" smtClean="0">
                <a:latin typeface="Liberation Sans" panose="020B0604020202020204" pitchFamily="34" charset="0"/>
                <a:cs typeface="Times New Roman" pitchFamily="18" charset="0"/>
              </a:rPr>
              <a:t>section</a:t>
            </a:r>
            <a:r>
              <a:rPr lang="en-US" altLang="en-US" sz="2300" dirty="0">
                <a:latin typeface="Liberation Sans" panose="020B0604020202020204" pitchFamily="34" charset="0"/>
                <a:cs typeface="Times New Roman" pitchFamily="18" charset="0"/>
              </a:rPr>
              <a:t>.</a:t>
            </a:r>
          </a:p>
          <a:p>
            <a:pPr marL="801688" lvl="1" algn="l">
              <a:lnSpc>
                <a:spcPct val="125000"/>
              </a:lnSpc>
              <a:spcBef>
                <a:spcPct val="40000"/>
              </a:spcBef>
              <a:buClr>
                <a:schemeClr val="tx1"/>
              </a:buClr>
              <a:buFont typeface="Wingdings" pitchFamily="2" charset="2"/>
              <a:buAutoNum type="alphaLcPeriod"/>
            </a:pPr>
            <a:r>
              <a:rPr lang="en-US" altLang="en-US" sz="2300" dirty="0">
                <a:latin typeface="Liberation Sans" panose="020B0604020202020204" pitchFamily="34" charset="0"/>
                <a:cs typeface="Times New Roman" pitchFamily="18" charset="0"/>
              </a:rPr>
              <a:t>investing activities section.</a:t>
            </a:r>
          </a:p>
        </p:txBody>
      </p:sp>
      <p:sp>
        <p:nvSpPr>
          <p:cNvPr id="49155" name="Text Box 11"/>
          <p:cNvSpPr txBox="1">
            <a:spLocks noChangeArrowheads="1"/>
          </p:cNvSpPr>
          <p:nvPr/>
        </p:nvSpPr>
        <p:spPr bwMode="auto">
          <a:xfrm>
            <a:off x="547688" y="1295400"/>
            <a:ext cx="6843712"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000" b="1" dirty="0" smtClean="0">
                <a:solidFill>
                  <a:srgbClr val="CC0000"/>
                </a:solidFill>
                <a:latin typeface="Liberation Sans" panose="020B0604020202020204" pitchFamily="34" charset="0"/>
              </a:rPr>
              <a:t>Question </a:t>
            </a:r>
            <a:endParaRPr lang="en-US" altLang="en-US" sz="3000" b="1" dirty="0">
              <a:solidFill>
                <a:srgbClr val="CC0000"/>
              </a:solidFill>
              <a:latin typeface="Liberation Sans" panose="020B0604020202020204" pitchFamily="34" charset="0"/>
            </a:endParaRPr>
          </a:p>
        </p:txBody>
      </p:sp>
      <p:sp>
        <p:nvSpPr>
          <p:cNvPr id="49157"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Notched Right Arrow 8"/>
          <p:cNvSpPr/>
          <p:nvPr/>
        </p:nvSpPr>
        <p:spPr bwMode="auto">
          <a:xfrm>
            <a:off x="256309" y="470916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Income Statement</a:t>
            </a:r>
            <a:endParaRPr lang="en-US" altLang="en-US" sz="3200" b="1" dirty="0">
              <a:solidFill>
                <a:srgbClr val="CC0000"/>
              </a:solidFill>
              <a:latin typeface="Liberation Sans" panose="020B0604020202020204" pitchFamily="34" charset="0"/>
            </a:endParaRPr>
          </a:p>
        </p:txBody>
      </p:sp>
      <p:sp>
        <p:nvSpPr>
          <p:cNvPr id="7"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9" name="Rectangle 5"/>
          <p:cNvSpPr>
            <a:spLocks noChangeArrowheads="1"/>
          </p:cNvSpPr>
          <p:nvPr/>
        </p:nvSpPr>
        <p:spPr bwMode="auto">
          <a:xfrm>
            <a:off x="533400" y="1295400"/>
            <a:ext cx="7848600"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0000"/>
              </a:lnSpc>
            </a:pPr>
            <a:r>
              <a:rPr lang="en-US" altLang="en-US" sz="2100" dirty="0">
                <a:latin typeface="Liberation Sans" panose="020B0604020202020204" pitchFamily="34" charset="0"/>
              </a:rPr>
              <a:t>Includes certain adjustments to pension plan assets, gains and losses on foreign currency translation, and unrealized gains and losses on certain types of investments.</a:t>
            </a:r>
          </a:p>
        </p:txBody>
      </p:sp>
      <p:sp>
        <p:nvSpPr>
          <p:cNvPr id="1065990" name="Rectangle 6"/>
          <p:cNvSpPr>
            <a:spLocks noChangeArrowheads="1"/>
          </p:cNvSpPr>
          <p:nvPr/>
        </p:nvSpPr>
        <p:spPr bwMode="auto">
          <a:xfrm>
            <a:off x="2514599" y="5165821"/>
            <a:ext cx="6324601" cy="115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0000"/>
              </a:lnSpc>
            </a:pPr>
            <a:r>
              <a:rPr lang="en-US" altLang="en-US" sz="2100" dirty="0">
                <a:latin typeface="Liberation Sans" panose="020B0604020202020204" pitchFamily="34" charset="0"/>
              </a:rPr>
              <a:t>Reported in a combined statement of net income and comprehensive income, </a:t>
            </a:r>
            <a:r>
              <a:rPr lang="en-US" altLang="en-US" sz="2100" b="1" dirty="0">
                <a:latin typeface="Liberation Sans" panose="020B0604020202020204" pitchFamily="34" charset="0"/>
              </a:rPr>
              <a:t>or</a:t>
            </a:r>
            <a:r>
              <a:rPr lang="en-US" altLang="en-US" sz="2100" dirty="0">
                <a:latin typeface="Liberation Sans" panose="020B0604020202020204" pitchFamily="34" charset="0"/>
              </a:rPr>
              <a:t> in a separate schedule that reports only comprehensive income.</a:t>
            </a:r>
          </a:p>
        </p:txBody>
      </p:sp>
      <p:sp>
        <p:nvSpPr>
          <p:cNvPr id="10"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006600"/>
                </a:solidFill>
                <a:latin typeface="Liberation Sans" panose="020B0604020202020204" pitchFamily="34" charset="0"/>
              </a:rPr>
              <a:t>COMPREHENSIVE INCOME</a:t>
            </a:r>
            <a:endParaRPr lang="en-US" altLang="en-US" sz="3200" b="1" dirty="0">
              <a:solidFill>
                <a:srgbClr val="006600"/>
              </a:solidFill>
              <a:latin typeface="Liberation Sans" panose="020B0604020202020204" pitchFamily="34" charset="0"/>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609834"/>
            <a:ext cx="8534400" cy="241936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42248" y="5098955"/>
            <a:ext cx="2057400" cy="83099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5-15</a:t>
            </a:r>
          </a:p>
          <a:p>
            <a:pPr algn="l"/>
            <a:r>
              <a:rPr lang="en-US" sz="1200" dirty="0">
                <a:latin typeface="Liberation Sans" panose="020B0604020202020204" pitchFamily="34" charset="0"/>
              </a:rPr>
              <a:t>Separate statement of net</a:t>
            </a:r>
          </a:p>
          <a:p>
            <a:pPr algn="l"/>
            <a:r>
              <a:rPr lang="en-US" sz="1200" dirty="0">
                <a:latin typeface="Liberation Sans" panose="020B0604020202020204" pitchFamily="34" charset="0"/>
              </a:rPr>
              <a:t>income and comprehensive</a:t>
            </a:r>
          </a:p>
          <a:p>
            <a:pPr algn="l"/>
            <a:r>
              <a:rPr lang="en-US" sz="1200" dirty="0">
                <a:latin typeface="Liberation Sans" panose="020B0604020202020204" pitchFamily="34" charset="0"/>
              </a:rPr>
              <a:t>income</a:t>
            </a:r>
          </a:p>
        </p:txBody>
      </p: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96060120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080448"/>
            <a:ext cx="8153400" cy="5116016"/>
          </a:xfrm>
          <a:prstGeom prst="rect">
            <a:avLst/>
          </a:prstGeom>
        </p:spPr>
        <p:txBody>
          <a:bodyPr wrap="square">
            <a:spAutoFit/>
          </a:bodyPr>
          <a:lstStyle/>
          <a:p>
            <a:pPr algn="just">
              <a:lnSpc>
                <a:spcPct val="110000"/>
              </a:lnSpc>
              <a:spcBef>
                <a:spcPts val="600"/>
              </a:spcBef>
            </a:pPr>
            <a:r>
              <a:rPr lang="en-US" sz="1700" b="1" dirty="0" smtClean="0">
                <a:solidFill>
                  <a:schemeClr val="tx1"/>
                </a:solidFill>
                <a:latin typeface="Liberation Sans" panose="020B0604020202020204" pitchFamily="34" charset="0"/>
              </a:rPr>
              <a:t>Online Sales Stall in India</a:t>
            </a:r>
          </a:p>
          <a:p>
            <a:pPr algn="just">
              <a:lnSpc>
                <a:spcPct val="110000"/>
              </a:lnSpc>
              <a:spcBef>
                <a:spcPts val="600"/>
              </a:spcBef>
            </a:pPr>
            <a:r>
              <a:rPr lang="en-US" sz="1700" dirty="0" smtClean="0">
                <a:latin typeface="Liberation Sans" panose="020B0604020202020204" pitchFamily="34" charset="0"/>
              </a:rPr>
              <a:t>India </a:t>
            </a:r>
            <a:r>
              <a:rPr lang="en-US" sz="1700" dirty="0">
                <a:latin typeface="Liberation Sans" panose="020B0604020202020204" pitchFamily="34" charset="0"/>
              </a:rPr>
              <a:t>is well known </a:t>
            </a:r>
            <a:r>
              <a:rPr lang="en-US" sz="1700" dirty="0" smtClean="0">
                <a:latin typeface="Liberation Sans" panose="020B0604020202020204" pitchFamily="34" charset="0"/>
              </a:rPr>
              <a:t>for its </a:t>
            </a:r>
            <a:r>
              <a:rPr lang="en-US" sz="1700" dirty="0">
                <a:latin typeface="Liberation Sans" panose="020B0604020202020204" pitchFamily="34" charset="0"/>
              </a:rPr>
              <a:t>large pool of </a:t>
            </a:r>
            <a:r>
              <a:rPr lang="en-US" sz="1700" dirty="0" smtClean="0">
                <a:latin typeface="Liberation Sans" panose="020B0604020202020204" pitchFamily="34" charset="0"/>
              </a:rPr>
              <a:t>excellent software </a:t>
            </a:r>
            <a:r>
              <a:rPr lang="en-US" sz="1700" dirty="0">
                <a:latin typeface="Liberation Sans" panose="020B0604020202020204" pitchFamily="34" charset="0"/>
              </a:rPr>
              <a:t>engineers</a:t>
            </a:r>
            <a:r>
              <a:rPr lang="en-US" sz="1700" dirty="0" smtClean="0">
                <a:latin typeface="Liberation Sans" panose="020B0604020202020204" pitchFamily="34" charset="0"/>
              </a:rPr>
              <a:t>. Therefore</a:t>
            </a:r>
            <a:r>
              <a:rPr lang="en-US" sz="1700" dirty="0">
                <a:latin typeface="Liberation Sans" panose="020B0604020202020204" pitchFamily="34" charset="0"/>
              </a:rPr>
              <a:t>, it may </a:t>
            </a:r>
            <a:r>
              <a:rPr lang="en-US" sz="1700" dirty="0" smtClean="0">
                <a:latin typeface="Liberation Sans" panose="020B0604020202020204" pitchFamily="34" charset="0"/>
              </a:rPr>
              <a:t>come as </a:t>
            </a:r>
            <a:r>
              <a:rPr lang="en-US" sz="1700" dirty="0">
                <a:latin typeface="Liberation Sans" panose="020B0604020202020204" pitchFamily="34" charset="0"/>
              </a:rPr>
              <a:t>a surprise that </a:t>
            </a:r>
            <a:r>
              <a:rPr lang="en-US" sz="1700" dirty="0" smtClean="0">
                <a:latin typeface="Liberation Sans" panose="020B0604020202020204" pitchFamily="34" charset="0"/>
              </a:rPr>
              <a:t>online merchandise </a:t>
            </a:r>
            <a:r>
              <a:rPr lang="en-US" sz="1700" dirty="0">
                <a:latin typeface="Liberation Sans" panose="020B0604020202020204" pitchFamily="34" charset="0"/>
              </a:rPr>
              <a:t>sales </a:t>
            </a:r>
            <a:r>
              <a:rPr lang="en-US" sz="1700" dirty="0" smtClean="0">
                <a:latin typeface="Liberation Sans" panose="020B0604020202020204" pitchFamily="34" charset="0"/>
              </a:rPr>
              <a:t>are only </a:t>
            </a:r>
            <a:r>
              <a:rPr lang="en-US" sz="1700" dirty="0">
                <a:latin typeface="Liberation Sans" panose="020B0604020202020204" pitchFamily="34" charset="0"/>
              </a:rPr>
              <a:t>starting to </a:t>
            </a:r>
            <a:r>
              <a:rPr lang="en-US" sz="1700" dirty="0" smtClean="0">
                <a:latin typeface="Liberation Sans" panose="020B0604020202020204" pitchFamily="34" charset="0"/>
              </a:rPr>
              <a:t>take hold </a:t>
            </a:r>
            <a:r>
              <a:rPr lang="en-US" sz="1700" dirty="0">
                <a:latin typeface="Liberation Sans" panose="020B0604020202020204" pitchFamily="34" charset="0"/>
              </a:rPr>
              <a:t>in this country. </a:t>
            </a:r>
            <a:r>
              <a:rPr lang="en-US" sz="1700" dirty="0" smtClean="0">
                <a:latin typeface="Liberation Sans" panose="020B0604020202020204" pitchFamily="34" charset="0"/>
              </a:rPr>
              <a:t>The reason </a:t>
            </a:r>
            <a:r>
              <a:rPr lang="en-US" sz="1700" dirty="0">
                <a:latin typeface="Liberation Sans" panose="020B0604020202020204" pitchFamily="34" charset="0"/>
              </a:rPr>
              <a:t>for the </a:t>
            </a:r>
            <a:r>
              <a:rPr lang="en-US" sz="1700" dirty="0" smtClean="0">
                <a:latin typeface="Liberation Sans" panose="020B0604020202020204" pitchFamily="34" charset="0"/>
              </a:rPr>
              <a:t>delay compared </a:t>
            </a:r>
            <a:r>
              <a:rPr lang="en-US" sz="1700" dirty="0">
                <a:latin typeface="Liberation Sans" panose="020B0604020202020204" pitchFamily="34" charset="0"/>
              </a:rPr>
              <a:t>to many </a:t>
            </a:r>
            <a:r>
              <a:rPr lang="en-US" sz="1700" dirty="0" smtClean="0">
                <a:latin typeface="Liberation Sans" panose="020B0604020202020204" pitchFamily="34" charset="0"/>
              </a:rPr>
              <a:t>other countries </a:t>
            </a:r>
            <a:r>
              <a:rPr lang="en-US" sz="1700" dirty="0">
                <a:latin typeface="Liberation Sans" panose="020B0604020202020204" pitchFamily="34" charset="0"/>
              </a:rPr>
              <a:t>is that, </a:t>
            </a:r>
            <a:r>
              <a:rPr lang="en-US" sz="1700" dirty="0" smtClean="0">
                <a:latin typeface="Liberation Sans" panose="020B0604020202020204" pitchFamily="34" charset="0"/>
              </a:rPr>
              <a:t>until recently</a:t>
            </a:r>
            <a:r>
              <a:rPr lang="en-US" sz="1700" dirty="0">
                <a:latin typeface="Liberation Sans" panose="020B0604020202020204" pitchFamily="34" charset="0"/>
              </a:rPr>
              <a:t>, consistent </a:t>
            </a:r>
            <a:r>
              <a:rPr lang="en-US" sz="1700" dirty="0" smtClean="0">
                <a:latin typeface="Liberation Sans" panose="020B0604020202020204" pitchFamily="34" charset="0"/>
              </a:rPr>
              <a:t>Internet access </a:t>
            </a:r>
            <a:r>
              <a:rPr lang="en-US" sz="1700" dirty="0">
                <a:latin typeface="Liberation Sans" panose="020B0604020202020204" pitchFamily="34" charset="0"/>
              </a:rPr>
              <a:t>was </a:t>
            </a:r>
            <a:r>
              <a:rPr lang="en-US" sz="1700" dirty="0" smtClean="0">
                <a:latin typeface="Liberation Sans" panose="020B0604020202020204" pitchFamily="34" charset="0"/>
              </a:rPr>
              <a:t>limited to </a:t>
            </a:r>
            <a:r>
              <a:rPr lang="en-US" sz="1700" dirty="0">
                <a:latin typeface="Liberation Sans" panose="020B0604020202020204" pitchFamily="34" charset="0"/>
              </a:rPr>
              <a:t>a small portion of </a:t>
            </a:r>
            <a:r>
              <a:rPr lang="en-US" sz="1700" dirty="0" smtClean="0">
                <a:latin typeface="Liberation Sans" panose="020B0604020202020204" pitchFamily="34" charset="0"/>
              </a:rPr>
              <a:t>the Indian population</a:t>
            </a:r>
            <a:r>
              <a:rPr lang="en-US" sz="1700" dirty="0">
                <a:latin typeface="Liberation Sans" panose="020B0604020202020204" pitchFamily="34" charset="0"/>
              </a:rPr>
              <a:t>. But</a:t>
            </a:r>
            <a:r>
              <a:rPr lang="en-US" sz="1700" dirty="0" smtClean="0">
                <a:latin typeface="Liberation Sans" panose="020B0604020202020204" pitchFamily="34" charset="0"/>
              </a:rPr>
              <a:t>, experts </a:t>
            </a:r>
            <a:r>
              <a:rPr lang="en-US" sz="1700" dirty="0">
                <a:latin typeface="Liberation Sans" panose="020B0604020202020204" pitchFamily="34" charset="0"/>
              </a:rPr>
              <a:t>predict that by 2015 up to 200 million </a:t>
            </a:r>
            <a:r>
              <a:rPr lang="en-US" sz="1700" dirty="0" smtClean="0">
                <a:latin typeface="Liberation Sans" panose="020B0604020202020204" pitchFamily="34" charset="0"/>
              </a:rPr>
              <a:t>Indians will </a:t>
            </a:r>
            <a:r>
              <a:rPr lang="en-US" sz="1700" dirty="0">
                <a:latin typeface="Liberation Sans" panose="020B0604020202020204" pitchFamily="34" charset="0"/>
              </a:rPr>
              <a:t>have Internet access. To take advantage of this, </a:t>
            </a:r>
            <a:r>
              <a:rPr lang="en-US" sz="1700" dirty="0" smtClean="0">
                <a:latin typeface="Liberation Sans" panose="020B0604020202020204" pitchFamily="34" charset="0"/>
              </a:rPr>
              <a:t>two software </a:t>
            </a:r>
            <a:r>
              <a:rPr lang="en-US" sz="1700" dirty="0">
                <a:latin typeface="Liberation Sans" panose="020B0604020202020204" pitchFamily="34" charset="0"/>
              </a:rPr>
              <a:t>engineers started the online </a:t>
            </a:r>
            <a:r>
              <a:rPr lang="en-US" sz="1700" dirty="0" smtClean="0">
                <a:latin typeface="Liberation Sans" panose="020B0604020202020204" pitchFamily="34" charset="0"/>
              </a:rPr>
              <a:t>merchandising company </a:t>
            </a:r>
            <a:r>
              <a:rPr lang="en-US" sz="1700" b="1" dirty="0" err="1">
                <a:solidFill>
                  <a:srgbClr val="CC0000"/>
                </a:solidFill>
                <a:latin typeface="Liberation Sans" panose="020B0604020202020204" pitchFamily="34" charset="0"/>
              </a:rPr>
              <a:t>Flipkart</a:t>
            </a:r>
            <a:r>
              <a:rPr lang="en-US" sz="1700" dirty="0">
                <a:solidFill>
                  <a:srgbClr val="CC0000"/>
                </a:solidFill>
                <a:latin typeface="Liberation Sans" panose="020B0604020202020204" pitchFamily="34" charset="0"/>
              </a:rPr>
              <a:t> </a:t>
            </a:r>
            <a:r>
              <a:rPr lang="en-US" sz="1700" dirty="0">
                <a:latin typeface="Liberation Sans" panose="020B0604020202020204" pitchFamily="34" charset="0"/>
              </a:rPr>
              <a:t>(IND). Their goal is “to be the Amazon</a:t>
            </a:r>
            <a:r>
              <a:rPr lang="en-US" sz="1700" dirty="0" smtClean="0">
                <a:latin typeface="Liberation Sans" panose="020B0604020202020204" pitchFamily="34" charset="0"/>
              </a:rPr>
              <a:t>. com </a:t>
            </a:r>
            <a:r>
              <a:rPr lang="en-US" sz="1700" dirty="0">
                <a:latin typeface="Liberation Sans" panose="020B0604020202020204" pitchFamily="34" charset="0"/>
              </a:rPr>
              <a:t>of India.” Sales hit $20 million in a recent year, </a:t>
            </a:r>
            <a:r>
              <a:rPr lang="en-US" sz="1700" dirty="0" smtClean="0">
                <a:latin typeface="Liberation Sans" panose="020B0604020202020204" pitchFamily="34" charset="0"/>
              </a:rPr>
              <a:t>but the </a:t>
            </a:r>
            <a:r>
              <a:rPr lang="en-US" sz="1700" dirty="0">
                <a:latin typeface="Liberation Sans" panose="020B0604020202020204" pitchFamily="34" charset="0"/>
              </a:rPr>
              <a:t>company faces many barriers to both growth </a:t>
            </a:r>
            <a:r>
              <a:rPr lang="en-US" sz="1700" dirty="0" smtClean="0">
                <a:latin typeface="Liberation Sans" panose="020B0604020202020204" pitchFamily="34" charset="0"/>
              </a:rPr>
              <a:t>and profitability</a:t>
            </a:r>
            <a:r>
              <a:rPr lang="en-US" sz="1700" dirty="0">
                <a:latin typeface="Liberation Sans" panose="020B0604020202020204" pitchFamily="34" charset="0"/>
              </a:rPr>
              <a:t>. First, few Indians have credit cards, so </a:t>
            </a:r>
            <a:r>
              <a:rPr lang="en-US" sz="1700" dirty="0" smtClean="0">
                <a:latin typeface="Liberation Sans" panose="020B0604020202020204" pitchFamily="34" charset="0"/>
              </a:rPr>
              <a:t>many transactions </a:t>
            </a:r>
            <a:r>
              <a:rPr lang="en-US" sz="1700" dirty="0">
                <a:latin typeface="Liberation Sans" panose="020B0604020202020204" pitchFamily="34" charset="0"/>
              </a:rPr>
              <a:t>must be done in cash. And, while the </a:t>
            </a:r>
            <a:r>
              <a:rPr lang="en-US" sz="1700" dirty="0" smtClean="0">
                <a:latin typeface="Liberation Sans" panose="020B0604020202020204" pitchFamily="34" charset="0"/>
              </a:rPr>
              <a:t>company has </a:t>
            </a:r>
            <a:r>
              <a:rPr lang="en-US" sz="1700" dirty="0">
                <a:latin typeface="Liberation Sans" panose="020B0604020202020204" pitchFamily="34" charset="0"/>
              </a:rPr>
              <a:t>a book catalog of over 100 million titles, it is very </a:t>
            </a:r>
            <a:r>
              <a:rPr lang="en-US" sz="1700" dirty="0" smtClean="0">
                <a:latin typeface="Liberation Sans" panose="020B0604020202020204" pitchFamily="34" charset="0"/>
              </a:rPr>
              <a:t>difficult to </a:t>
            </a:r>
            <a:r>
              <a:rPr lang="en-US" sz="1700" dirty="0">
                <a:latin typeface="Liberation Sans" panose="020B0604020202020204" pitchFamily="34" charset="0"/>
              </a:rPr>
              <a:t>deliver those books (or anything else) over India’s </a:t>
            </a:r>
            <a:r>
              <a:rPr lang="en-US" sz="1700" dirty="0" smtClean="0">
                <a:latin typeface="Liberation Sans" panose="020B0604020202020204" pitchFamily="34" charset="0"/>
              </a:rPr>
              <a:t>poorly maintained </a:t>
            </a:r>
            <a:r>
              <a:rPr lang="en-US" sz="1700" dirty="0">
                <a:latin typeface="Liberation Sans" panose="020B0604020202020204" pitchFamily="34" charset="0"/>
              </a:rPr>
              <a:t>roads. As a consequence, even if </a:t>
            </a:r>
            <a:r>
              <a:rPr lang="en-US" sz="1700" dirty="0" smtClean="0">
                <a:latin typeface="Liberation Sans" panose="020B0604020202020204" pitchFamily="34" charset="0"/>
              </a:rPr>
              <a:t>Internet access </a:t>
            </a:r>
            <a:r>
              <a:rPr lang="en-US" sz="1700" dirty="0">
                <a:latin typeface="Liberation Sans" panose="020B0604020202020204" pitchFamily="34" charset="0"/>
              </a:rPr>
              <a:t>improves rapidly, online merchandisers need to </a:t>
            </a:r>
            <a:r>
              <a:rPr lang="en-US" sz="1700" dirty="0" smtClean="0">
                <a:latin typeface="Liberation Sans" panose="020B0604020202020204" pitchFamily="34" charset="0"/>
              </a:rPr>
              <a:t>see improvements </a:t>
            </a:r>
            <a:r>
              <a:rPr lang="en-US" sz="1700" dirty="0">
                <a:latin typeface="Liberation Sans" panose="020B0604020202020204" pitchFamily="34" charset="0"/>
              </a:rPr>
              <a:t>in the banking and transportation </a:t>
            </a:r>
            <a:r>
              <a:rPr lang="en-US" sz="1700" dirty="0" smtClean="0">
                <a:latin typeface="Liberation Sans" panose="020B0604020202020204" pitchFamily="34" charset="0"/>
              </a:rPr>
              <a:t>systems in </a:t>
            </a:r>
            <a:r>
              <a:rPr lang="en-US" sz="1700" dirty="0">
                <a:latin typeface="Liberation Sans" panose="020B0604020202020204" pitchFamily="34" charset="0"/>
              </a:rPr>
              <a:t>India for sales to really take off</a:t>
            </a:r>
            <a:r>
              <a:rPr lang="en-US" sz="1700" dirty="0" smtClean="0">
                <a:latin typeface="Liberation Sans" panose="020B0604020202020204" pitchFamily="34" charset="0"/>
              </a:rPr>
              <a:t>. </a:t>
            </a:r>
          </a:p>
          <a:p>
            <a:pPr algn="just">
              <a:lnSpc>
                <a:spcPct val="110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err="1">
                <a:latin typeface="Liberation Sans" panose="020B0604020202020204" pitchFamily="34" charset="0"/>
              </a:rPr>
              <a:t>Amol</a:t>
            </a:r>
            <a:r>
              <a:rPr lang="en-US" sz="1600" dirty="0">
                <a:latin typeface="Liberation Sans" panose="020B0604020202020204" pitchFamily="34" charset="0"/>
              </a:rPr>
              <a:t> Sharma, “Dot-Coms Begin to Blossom in India</a:t>
            </a:r>
            <a:r>
              <a:rPr lang="en-US" sz="1600" dirty="0" smtClean="0">
                <a:latin typeface="Liberation Sans" panose="020B0604020202020204" pitchFamily="34" charset="0"/>
              </a:rPr>
              <a:t>,” </a:t>
            </a:r>
            <a:r>
              <a:rPr lang="en-US" sz="1600" i="1" dirty="0" smtClean="0">
                <a:latin typeface="Liberation Sans" panose="020B0604020202020204" pitchFamily="34" charset="0"/>
              </a:rPr>
              <a:t>Wall </a:t>
            </a:r>
            <a:r>
              <a:rPr lang="en-US" sz="1600" i="1" dirty="0">
                <a:latin typeface="Liberation Sans" panose="020B0604020202020204" pitchFamily="34" charset="0"/>
              </a:rPr>
              <a:t>Street Journal </a:t>
            </a:r>
            <a:r>
              <a:rPr lang="en-US" sz="1600" dirty="0">
                <a:latin typeface="Liberation Sans" panose="020B0604020202020204" pitchFamily="34" charset="0"/>
              </a:rPr>
              <a:t>(April 12, 2011).</a:t>
            </a:r>
          </a:p>
        </p:txBody>
      </p:sp>
      <p:sp>
        <p:nvSpPr>
          <p:cNvPr id="9" name="Rectangle 8"/>
          <p:cNvSpPr/>
          <p:nvPr/>
        </p:nvSpPr>
        <p:spPr bwMode="auto">
          <a:xfrm>
            <a:off x="332096" y="353704"/>
            <a:ext cx="8458200" cy="588573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6239442"/>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Text Box 9"/>
          <p:cNvSpPr txBox="1">
            <a:spLocks noChangeArrowheads="1"/>
          </p:cNvSpPr>
          <p:nvPr/>
        </p:nvSpPr>
        <p:spPr bwMode="auto">
          <a:xfrm>
            <a:off x="8229600" y="6443246"/>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867953494"/>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3"/>
          <p:cNvSpPr>
            <a:spLocks noChangeShapeType="1"/>
          </p:cNvSpPr>
          <p:nvPr/>
        </p:nvSpPr>
        <p:spPr bwMode="auto">
          <a:xfrm>
            <a:off x="304800" y="145576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Rectangle 6"/>
          <p:cNvSpPr>
            <a:spLocks noChangeArrowheads="1"/>
          </p:cNvSpPr>
          <p:nvPr/>
        </p:nvSpPr>
        <p:spPr bwMode="auto">
          <a:xfrm>
            <a:off x="533400" y="304800"/>
            <a:ext cx="83058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solidFill>
                  <a:srgbClr val="CC0000"/>
                </a:solidFill>
                <a:latin typeface="Liberation Sans" panose="020B0604020202020204" pitchFamily="34" charset="0"/>
              </a:rPr>
              <a:t>Inventory Presentation in the Classified </a:t>
            </a:r>
            <a:r>
              <a:rPr lang="en-US" altLang="en-US" sz="3200" b="1" dirty="0">
                <a:solidFill>
                  <a:srgbClr val="CC0000"/>
                </a:solidFill>
                <a:latin typeface="Liberation Sans" panose="020B0604020202020204" pitchFamily="34" charset="0"/>
              </a:rPr>
              <a:t>Statement of Financial Position</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15152"/>
            <a:ext cx="8534400" cy="383205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5715000"/>
            <a:ext cx="4572000" cy="46166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5-16</a:t>
            </a:r>
          </a:p>
          <a:p>
            <a:pPr algn="l"/>
            <a:r>
              <a:rPr lang="en-US" sz="1200" dirty="0">
                <a:latin typeface="Liberation Sans" panose="020B0604020202020204" pitchFamily="34" charset="0"/>
              </a:rPr>
              <a:t>Assets section of a </a:t>
            </a:r>
            <a:r>
              <a:rPr lang="en-US" sz="1200" dirty="0" smtClean="0">
                <a:latin typeface="Liberation Sans" panose="020B0604020202020204" pitchFamily="34" charset="0"/>
              </a:rPr>
              <a:t>classified statement </a:t>
            </a:r>
            <a:r>
              <a:rPr lang="en-US" sz="1200" dirty="0">
                <a:latin typeface="Liberation Sans" panose="020B0604020202020204" pitchFamily="34" charset="0"/>
              </a:rPr>
              <a:t>of </a:t>
            </a:r>
            <a:r>
              <a:rPr lang="en-US" sz="1200" dirty="0" smtClean="0">
                <a:latin typeface="Liberation Sans" panose="020B0604020202020204" pitchFamily="34" charset="0"/>
              </a:rPr>
              <a:t>financial </a:t>
            </a:r>
            <a:r>
              <a:rPr lang="en-US" sz="1200" dirty="0">
                <a:latin typeface="Liberation Sans" panose="020B0604020202020204" pitchFamily="34" charset="0"/>
              </a:rPr>
              <a:t>position</a:t>
            </a:r>
          </a:p>
        </p:txBody>
      </p:sp>
      <p:sp>
        <p:nvSpPr>
          <p:cNvPr id="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7234153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5" name="Rectangle 5"/>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0339" name="Text Box 19"/>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Accounts payable</a:t>
            </a:r>
          </a:p>
        </p:txBody>
      </p:sp>
      <p:sp>
        <p:nvSpPr>
          <p:cNvPr id="1080340" name="Text Box 20"/>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41" name="Text Box 21"/>
          <p:cNvSpPr txBox="1">
            <a:spLocks noChangeArrowheads="1"/>
          </p:cNvSpPr>
          <p:nvPr/>
        </p:nvSpPr>
        <p:spPr bwMode="auto">
          <a:xfrm>
            <a:off x="6019800" y="3200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0342" name="Text Box 22"/>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0343" name="Text Box 23"/>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0344" name="Text Box 24"/>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0345" name="Line 25"/>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6" name="Line 26"/>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7" name="Line 27"/>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0348" name="Text Box 28"/>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Accounts receivable</a:t>
            </a:r>
          </a:p>
        </p:txBody>
      </p:sp>
      <p:sp>
        <p:nvSpPr>
          <p:cNvPr id="1080349" name="Text Box 29"/>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0" name="Text Box 30"/>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0351" name="Text Box 31"/>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Accumulated Depreciation-Buildings</a:t>
            </a:r>
          </a:p>
        </p:txBody>
      </p:sp>
      <p:sp>
        <p:nvSpPr>
          <p:cNvPr id="1080352" name="Text Box 32"/>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3" name="Text Box 33"/>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54" name="Text Box 34"/>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Accumulated Depreciation-Equipment</a:t>
            </a:r>
          </a:p>
        </p:txBody>
      </p:sp>
      <p:sp>
        <p:nvSpPr>
          <p:cNvPr id="1080355" name="Text Box 35"/>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56" name="Text Box 36"/>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69" name="Text Box 49"/>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Advertising Expense</a:t>
            </a:r>
          </a:p>
        </p:txBody>
      </p:sp>
      <p:sp>
        <p:nvSpPr>
          <p:cNvPr id="1080370" name="Text Box 50"/>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0371" name="Text Box 51"/>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0372" name="Text Box 52"/>
          <p:cNvSpPr txBox="1">
            <a:spLocks noChangeArrowheads="1"/>
          </p:cNvSpPr>
          <p:nvPr/>
        </p:nvSpPr>
        <p:spPr bwMode="auto">
          <a:xfrm>
            <a:off x="685800" y="49085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Buildings</a:t>
            </a:r>
          </a:p>
        </p:txBody>
      </p:sp>
      <p:sp>
        <p:nvSpPr>
          <p:cNvPr id="1080373" name="Text Box 53"/>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74" name="Text Box 54"/>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0375" name="Text Box 55"/>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Cash</a:t>
            </a:r>
          </a:p>
        </p:txBody>
      </p:sp>
      <p:sp>
        <p:nvSpPr>
          <p:cNvPr id="1080376" name="Text Box 56"/>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0378" name="Text Box 58"/>
          <p:cNvSpPr txBox="1">
            <a:spLocks noChangeArrowheads="1"/>
          </p:cNvSpPr>
          <p:nvPr/>
        </p:nvSpPr>
        <p:spPr bwMode="auto">
          <a:xfrm>
            <a:off x="685800" y="55943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Depreciation Expense</a:t>
            </a:r>
          </a:p>
        </p:txBody>
      </p:sp>
      <p:sp>
        <p:nvSpPr>
          <p:cNvPr id="1080379" name="Text Box 59"/>
          <p:cNvSpPr txBox="1">
            <a:spLocks noChangeArrowheads="1"/>
          </p:cNvSpPr>
          <p:nvPr/>
        </p:nvSpPr>
        <p:spPr bwMode="auto">
          <a:xfrm>
            <a:off x="4495800" y="55943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0381" name="Text Box 61"/>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0382" name="Text Box 62"/>
          <p:cNvSpPr txBox="1">
            <a:spLocks noChangeArrowheads="1"/>
          </p:cNvSpPr>
          <p:nvPr/>
        </p:nvSpPr>
        <p:spPr bwMode="auto">
          <a:xfrm>
            <a:off x="6019800" y="55943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0383" name="Text Box 63"/>
          <p:cNvSpPr txBox="1">
            <a:spLocks noChangeArrowheads="1"/>
          </p:cNvSpPr>
          <p:nvPr/>
        </p:nvSpPr>
        <p:spPr bwMode="auto">
          <a:xfrm>
            <a:off x="685800" y="59436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Dividends</a:t>
            </a:r>
          </a:p>
        </p:txBody>
      </p:sp>
      <p:sp>
        <p:nvSpPr>
          <p:cNvPr id="1080384" name="Text Box 64"/>
          <p:cNvSpPr txBox="1">
            <a:spLocks noChangeArrowheads="1"/>
          </p:cNvSpPr>
          <p:nvPr/>
        </p:nvSpPr>
        <p:spPr bwMode="auto">
          <a:xfrm>
            <a:off x="4495800" y="5943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RES</a:t>
            </a:r>
          </a:p>
        </p:txBody>
      </p:sp>
      <p:sp>
        <p:nvSpPr>
          <p:cNvPr id="1080385" name="Text Box 65"/>
          <p:cNvSpPr txBox="1">
            <a:spLocks noChangeArrowheads="1"/>
          </p:cNvSpPr>
          <p:nvPr/>
        </p:nvSpPr>
        <p:spPr bwMode="auto">
          <a:xfrm>
            <a:off x="6019800" y="59436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Deduction section</a:t>
            </a:r>
          </a:p>
        </p:txBody>
      </p:sp>
      <p:sp>
        <p:nvSpPr>
          <p:cNvPr id="38" name="TextBox 3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9" name="TextBox 3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41162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0340"/>
                                        </p:tgtEl>
                                        <p:attrNameLst>
                                          <p:attrName>style.visibility</p:attrName>
                                        </p:attrNameLst>
                                      </p:cBhvr>
                                      <p:to>
                                        <p:strVal val="visible"/>
                                      </p:to>
                                    </p:set>
                                    <p:animEffect transition="in" filter="wipe(left)">
                                      <p:cBhvr>
                                        <p:cTn id="7" dur="500"/>
                                        <p:tgtEl>
                                          <p:spTgt spid="1080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0341"/>
                                        </p:tgtEl>
                                        <p:attrNameLst>
                                          <p:attrName>style.visibility</p:attrName>
                                        </p:attrNameLst>
                                      </p:cBhvr>
                                      <p:to>
                                        <p:strVal val="visible"/>
                                      </p:to>
                                    </p:set>
                                    <p:animEffect transition="in" filter="wipe(left)">
                                      <p:cBhvr>
                                        <p:cTn id="12" dur="500"/>
                                        <p:tgtEl>
                                          <p:spTgt spid="10803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0349"/>
                                        </p:tgtEl>
                                        <p:attrNameLst>
                                          <p:attrName>style.visibility</p:attrName>
                                        </p:attrNameLst>
                                      </p:cBhvr>
                                      <p:to>
                                        <p:strVal val="visible"/>
                                      </p:to>
                                    </p:set>
                                    <p:animEffect transition="in" filter="wipe(left)">
                                      <p:cBhvr>
                                        <p:cTn id="17" dur="500"/>
                                        <p:tgtEl>
                                          <p:spTgt spid="10803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0350"/>
                                        </p:tgtEl>
                                        <p:attrNameLst>
                                          <p:attrName>style.visibility</p:attrName>
                                        </p:attrNameLst>
                                      </p:cBhvr>
                                      <p:to>
                                        <p:strVal val="visible"/>
                                      </p:to>
                                    </p:set>
                                    <p:animEffect transition="in" filter="wipe(left)">
                                      <p:cBhvr>
                                        <p:cTn id="22" dur="500"/>
                                        <p:tgtEl>
                                          <p:spTgt spid="10803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0352"/>
                                        </p:tgtEl>
                                        <p:attrNameLst>
                                          <p:attrName>style.visibility</p:attrName>
                                        </p:attrNameLst>
                                      </p:cBhvr>
                                      <p:to>
                                        <p:strVal val="visible"/>
                                      </p:to>
                                    </p:set>
                                    <p:animEffect transition="in" filter="wipe(left)">
                                      <p:cBhvr>
                                        <p:cTn id="27" dur="500"/>
                                        <p:tgtEl>
                                          <p:spTgt spid="10803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0353"/>
                                        </p:tgtEl>
                                        <p:attrNameLst>
                                          <p:attrName>style.visibility</p:attrName>
                                        </p:attrNameLst>
                                      </p:cBhvr>
                                      <p:to>
                                        <p:strVal val="visible"/>
                                      </p:to>
                                    </p:set>
                                    <p:animEffect transition="in" filter="wipe(left)">
                                      <p:cBhvr>
                                        <p:cTn id="32" dur="500"/>
                                        <p:tgtEl>
                                          <p:spTgt spid="10803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0355"/>
                                        </p:tgtEl>
                                        <p:attrNameLst>
                                          <p:attrName>style.visibility</p:attrName>
                                        </p:attrNameLst>
                                      </p:cBhvr>
                                      <p:to>
                                        <p:strVal val="visible"/>
                                      </p:to>
                                    </p:set>
                                    <p:animEffect transition="in" filter="wipe(left)">
                                      <p:cBhvr>
                                        <p:cTn id="37" dur="500"/>
                                        <p:tgtEl>
                                          <p:spTgt spid="10803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0356"/>
                                        </p:tgtEl>
                                        <p:attrNameLst>
                                          <p:attrName>style.visibility</p:attrName>
                                        </p:attrNameLst>
                                      </p:cBhvr>
                                      <p:to>
                                        <p:strVal val="visible"/>
                                      </p:to>
                                    </p:set>
                                    <p:animEffect transition="in" filter="wipe(left)">
                                      <p:cBhvr>
                                        <p:cTn id="42" dur="500"/>
                                        <p:tgtEl>
                                          <p:spTgt spid="108035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0370"/>
                                        </p:tgtEl>
                                        <p:attrNameLst>
                                          <p:attrName>style.visibility</p:attrName>
                                        </p:attrNameLst>
                                      </p:cBhvr>
                                      <p:to>
                                        <p:strVal val="visible"/>
                                      </p:to>
                                    </p:set>
                                    <p:animEffect transition="in" filter="wipe(left)">
                                      <p:cBhvr>
                                        <p:cTn id="47" dur="500"/>
                                        <p:tgtEl>
                                          <p:spTgt spid="108037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0371"/>
                                        </p:tgtEl>
                                        <p:attrNameLst>
                                          <p:attrName>style.visibility</p:attrName>
                                        </p:attrNameLst>
                                      </p:cBhvr>
                                      <p:to>
                                        <p:strVal val="visible"/>
                                      </p:to>
                                    </p:set>
                                    <p:animEffect transition="in" filter="wipe(left)">
                                      <p:cBhvr>
                                        <p:cTn id="52" dur="500"/>
                                        <p:tgtEl>
                                          <p:spTgt spid="108037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0373"/>
                                        </p:tgtEl>
                                        <p:attrNameLst>
                                          <p:attrName>style.visibility</p:attrName>
                                        </p:attrNameLst>
                                      </p:cBhvr>
                                      <p:to>
                                        <p:strVal val="visible"/>
                                      </p:to>
                                    </p:set>
                                    <p:animEffect transition="in" filter="wipe(left)">
                                      <p:cBhvr>
                                        <p:cTn id="57" dur="500"/>
                                        <p:tgtEl>
                                          <p:spTgt spid="108037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0374"/>
                                        </p:tgtEl>
                                        <p:attrNameLst>
                                          <p:attrName>style.visibility</p:attrName>
                                        </p:attrNameLst>
                                      </p:cBhvr>
                                      <p:to>
                                        <p:strVal val="visible"/>
                                      </p:to>
                                    </p:set>
                                    <p:animEffect transition="in" filter="wipe(left)">
                                      <p:cBhvr>
                                        <p:cTn id="62" dur="500"/>
                                        <p:tgtEl>
                                          <p:spTgt spid="108037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0376"/>
                                        </p:tgtEl>
                                        <p:attrNameLst>
                                          <p:attrName>style.visibility</p:attrName>
                                        </p:attrNameLst>
                                      </p:cBhvr>
                                      <p:to>
                                        <p:strVal val="visible"/>
                                      </p:to>
                                    </p:set>
                                    <p:animEffect transition="in" filter="wipe(left)">
                                      <p:cBhvr>
                                        <p:cTn id="67" dur="500"/>
                                        <p:tgtEl>
                                          <p:spTgt spid="1080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0381"/>
                                        </p:tgtEl>
                                        <p:attrNameLst>
                                          <p:attrName>style.visibility</p:attrName>
                                        </p:attrNameLst>
                                      </p:cBhvr>
                                      <p:to>
                                        <p:strVal val="visible"/>
                                      </p:to>
                                    </p:set>
                                    <p:animEffect transition="in" filter="wipe(left)">
                                      <p:cBhvr>
                                        <p:cTn id="72" dur="500"/>
                                        <p:tgtEl>
                                          <p:spTgt spid="108038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80379"/>
                                        </p:tgtEl>
                                        <p:attrNameLst>
                                          <p:attrName>style.visibility</p:attrName>
                                        </p:attrNameLst>
                                      </p:cBhvr>
                                      <p:to>
                                        <p:strVal val="visible"/>
                                      </p:to>
                                    </p:set>
                                    <p:animEffect transition="in" filter="wipe(left)">
                                      <p:cBhvr>
                                        <p:cTn id="77" dur="500"/>
                                        <p:tgtEl>
                                          <p:spTgt spid="108037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80382"/>
                                        </p:tgtEl>
                                        <p:attrNameLst>
                                          <p:attrName>style.visibility</p:attrName>
                                        </p:attrNameLst>
                                      </p:cBhvr>
                                      <p:to>
                                        <p:strVal val="visible"/>
                                      </p:to>
                                    </p:set>
                                    <p:animEffect transition="in" filter="wipe(left)">
                                      <p:cBhvr>
                                        <p:cTn id="82" dur="500"/>
                                        <p:tgtEl>
                                          <p:spTgt spid="108038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80384"/>
                                        </p:tgtEl>
                                        <p:attrNameLst>
                                          <p:attrName>style.visibility</p:attrName>
                                        </p:attrNameLst>
                                      </p:cBhvr>
                                      <p:to>
                                        <p:strVal val="visible"/>
                                      </p:to>
                                    </p:set>
                                    <p:animEffect transition="in" filter="wipe(left)">
                                      <p:cBhvr>
                                        <p:cTn id="87" dur="500"/>
                                        <p:tgtEl>
                                          <p:spTgt spid="108038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80385"/>
                                        </p:tgtEl>
                                        <p:attrNameLst>
                                          <p:attrName>style.visibility</p:attrName>
                                        </p:attrNameLst>
                                      </p:cBhvr>
                                      <p:to>
                                        <p:strVal val="visible"/>
                                      </p:to>
                                    </p:set>
                                    <p:animEffect transition="in" filter="wipe(left)">
                                      <p:cBhvr>
                                        <p:cTn id="92" dur="500"/>
                                        <p:tgtEl>
                                          <p:spTgt spid="1080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40" grpId="0"/>
      <p:bldP spid="1080341" grpId="0"/>
      <p:bldP spid="1080349" grpId="0"/>
      <p:bldP spid="1080350" grpId="0"/>
      <p:bldP spid="1080352" grpId="0"/>
      <p:bldP spid="1080353" grpId="0"/>
      <p:bldP spid="1080355" grpId="0"/>
      <p:bldP spid="1080356" grpId="0"/>
      <p:bldP spid="1080370" grpId="0"/>
      <p:bldP spid="1080371" grpId="0"/>
      <p:bldP spid="1080373" grpId="0"/>
      <p:bldP spid="1080374" grpId="0"/>
      <p:bldP spid="1080376" grpId="0"/>
      <p:bldP spid="1080379" grpId="0"/>
      <p:bldP spid="1080381" grpId="0"/>
      <p:bldP spid="1080382" grpId="0"/>
      <p:bldP spid="1080384" grpId="0"/>
      <p:bldP spid="10803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1" name="Rectangle 3"/>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2373" name="Text Box 5"/>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Equipment</a:t>
            </a:r>
          </a:p>
        </p:txBody>
      </p:sp>
      <p:sp>
        <p:nvSpPr>
          <p:cNvPr id="1082374" name="Text Box 6"/>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75" name="Text Box 7"/>
          <p:cNvSpPr txBox="1">
            <a:spLocks noChangeArrowheads="1"/>
          </p:cNvSpPr>
          <p:nvPr/>
        </p:nvSpPr>
        <p:spPr bwMode="auto">
          <a:xfrm>
            <a:off x="6019800" y="32004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2376" name="Text Box 8"/>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2377" name="Text Box 9"/>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2378" name="Text Box 10"/>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2379" name="Line 11"/>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0" name="Line 12"/>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1" name="Line 13"/>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2382" name="Text Box 14"/>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Freight-Out</a:t>
            </a:r>
          </a:p>
        </p:txBody>
      </p:sp>
      <p:sp>
        <p:nvSpPr>
          <p:cNvPr id="1082383" name="Text Box 15"/>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84" name="Text Box 16"/>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2385" name="Text Box 17"/>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Gain on Disposal of Plant Assets</a:t>
            </a:r>
          </a:p>
        </p:txBody>
      </p:sp>
      <p:sp>
        <p:nvSpPr>
          <p:cNvPr id="1082386" name="Text Box 18"/>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87" name="Text Box 19"/>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Other income and expense</a:t>
            </a:r>
          </a:p>
        </p:txBody>
      </p:sp>
      <p:sp>
        <p:nvSpPr>
          <p:cNvPr id="1082388" name="Text Box 20"/>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Insurance Expense</a:t>
            </a:r>
          </a:p>
        </p:txBody>
      </p:sp>
      <p:sp>
        <p:nvSpPr>
          <p:cNvPr id="1082389" name="Text Box 21"/>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90" name="Text Box 22"/>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2391" name="Text Box 23"/>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Expense</a:t>
            </a:r>
          </a:p>
        </p:txBody>
      </p:sp>
      <p:sp>
        <p:nvSpPr>
          <p:cNvPr id="1082392" name="Text Box 24"/>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2393" name="Text Box 25"/>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expense</a:t>
            </a:r>
          </a:p>
        </p:txBody>
      </p:sp>
      <p:sp>
        <p:nvSpPr>
          <p:cNvPr id="1082394" name="Text Box 26"/>
          <p:cNvSpPr txBox="1">
            <a:spLocks noChangeArrowheads="1"/>
          </p:cNvSpPr>
          <p:nvPr/>
        </p:nvSpPr>
        <p:spPr bwMode="auto">
          <a:xfrm>
            <a:off x="685800" y="49085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Interest Payable</a:t>
            </a:r>
          </a:p>
        </p:txBody>
      </p:sp>
      <p:sp>
        <p:nvSpPr>
          <p:cNvPr id="1082395" name="Text Box 27"/>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96" name="Text Box 28"/>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2397" name="Text Box 29"/>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Inventory</a:t>
            </a:r>
          </a:p>
        </p:txBody>
      </p:sp>
      <p:sp>
        <p:nvSpPr>
          <p:cNvPr id="1082398" name="Text Box 30"/>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399" name="Text Box 31"/>
          <p:cNvSpPr txBox="1">
            <a:spLocks noChangeArrowheads="1"/>
          </p:cNvSpPr>
          <p:nvPr/>
        </p:nvSpPr>
        <p:spPr bwMode="auto">
          <a:xfrm>
            <a:off x="685800" y="55943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Land</a:t>
            </a:r>
          </a:p>
        </p:txBody>
      </p:sp>
      <p:sp>
        <p:nvSpPr>
          <p:cNvPr id="1082400" name="Text Box 32"/>
          <p:cNvSpPr txBox="1">
            <a:spLocks noChangeArrowheads="1"/>
          </p:cNvSpPr>
          <p:nvPr/>
        </p:nvSpPr>
        <p:spPr bwMode="auto">
          <a:xfrm>
            <a:off x="4495800" y="55943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401" name="Text Box 33"/>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assets</a:t>
            </a:r>
          </a:p>
        </p:txBody>
      </p:sp>
      <p:sp>
        <p:nvSpPr>
          <p:cNvPr id="1082402" name="Text Box 34"/>
          <p:cNvSpPr txBox="1">
            <a:spLocks noChangeArrowheads="1"/>
          </p:cNvSpPr>
          <p:nvPr/>
        </p:nvSpPr>
        <p:spPr bwMode="auto">
          <a:xfrm>
            <a:off x="6019800" y="55943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plant, and equipment</a:t>
            </a:r>
          </a:p>
        </p:txBody>
      </p:sp>
      <p:sp>
        <p:nvSpPr>
          <p:cNvPr id="1082403" name="Text Box 35"/>
          <p:cNvSpPr txBox="1">
            <a:spLocks noChangeArrowheads="1"/>
          </p:cNvSpPr>
          <p:nvPr/>
        </p:nvSpPr>
        <p:spPr bwMode="auto">
          <a:xfrm>
            <a:off x="685800" y="59436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Notes </a:t>
            </a:r>
            <a:r>
              <a:rPr lang="en-US" altLang="en-US" sz="1600" dirty="0" smtClean="0">
                <a:latin typeface="Liberation Sans" panose="020B0604020202020204" pitchFamily="34" charset="0"/>
              </a:rPr>
              <a:t>Payable (due in 3 years)</a:t>
            </a:r>
            <a:endParaRPr lang="en-US" altLang="en-US" sz="1600" dirty="0">
              <a:latin typeface="Liberation Sans" panose="020B0604020202020204" pitchFamily="34" charset="0"/>
            </a:endParaRPr>
          </a:p>
        </p:txBody>
      </p:sp>
      <p:sp>
        <p:nvSpPr>
          <p:cNvPr id="1082404" name="Text Box 36"/>
          <p:cNvSpPr txBox="1">
            <a:spLocks noChangeArrowheads="1"/>
          </p:cNvSpPr>
          <p:nvPr/>
        </p:nvSpPr>
        <p:spPr bwMode="auto">
          <a:xfrm>
            <a:off x="4495800" y="59436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2405" name="Text Box 37"/>
          <p:cNvSpPr txBox="1">
            <a:spLocks noChangeArrowheads="1"/>
          </p:cNvSpPr>
          <p:nvPr/>
        </p:nvSpPr>
        <p:spPr bwMode="auto">
          <a:xfrm>
            <a:off x="6019800" y="59436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Non-current liabilities</a:t>
            </a:r>
          </a:p>
        </p:txBody>
      </p:sp>
      <p:sp>
        <p:nvSpPr>
          <p:cNvPr id="38" name="TextBox 3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9" name="TextBox 3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8093634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2374"/>
                                        </p:tgtEl>
                                        <p:attrNameLst>
                                          <p:attrName>style.visibility</p:attrName>
                                        </p:attrNameLst>
                                      </p:cBhvr>
                                      <p:to>
                                        <p:strVal val="visible"/>
                                      </p:to>
                                    </p:set>
                                    <p:animEffect transition="in" filter="wipe(left)">
                                      <p:cBhvr>
                                        <p:cTn id="7" dur="500"/>
                                        <p:tgtEl>
                                          <p:spTgt spid="1082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2375"/>
                                        </p:tgtEl>
                                        <p:attrNameLst>
                                          <p:attrName>style.visibility</p:attrName>
                                        </p:attrNameLst>
                                      </p:cBhvr>
                                      <p:to>
                                        <p:strVal val="visible"/>
                                      </p:to>
                                    </p:set>
                                    <p:animEffect transition="in" filter="wipe(left)">
                                      <p:cBhvr>
                                        <p:cTn id="12" dur="500"/>
                                        <p:tgtEl>
                                          <p:spTgt spid="10823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2383"/>
                                        </p:tgtEl>
                                        <p:attrNameLst>
                                          <p:attrName>style.visibility</p:attrName>
                                        </p:attrNameLst>
                                      </p:cBhvr>
                                      <p:to>
                                        <p:strVal val="visible"/>
                                      </p:to>
                                    </p:set>
                                    <p:animEffect transition="in" filter="wipe(left)">
                                      <p:cBhvr>
                                        <p:cTn id="17" dur="500"/>
                                        <p:tgtEl>
                                          <p:spTgt spid="10823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2384"/>
                                        </p:tgtEl>
                                        <p:attrNameLst>
                                          <p:attrName>style.visibility</p:attrName>
                                        </p:attrNameLst>
                                      </p:cBhvr>
                                      <p:to>
                                        <p:strVal val="visible"/>
                                      </p:to>
                                    </p:set>
                                    <p:animEffect transition="in" filter="wipe(left)">
                                      <p:cBhvr>
                                        <p:cTn id="22" dur="500"/>
                                        <p:tgtEl>
                                          <p:spTgt spid="10823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2386"/>
                                        </p:tgtEl>
                                        <p:attrNameLst>
                                          <p:attrName>style.visibility</p:attrName>
                                        </p:attrNameLst>
                                      </p:cBhvr>
                                      <p:to>
                                        <p:strVal val="visible"/>
                                      </p:to>
                                    </p:set>
                                    <p:animEffect transition="in" filter="wipe(left)">
                                      <p:cBhvr>
                                        <p:cTn id="27" dur="500"/>
                                        <p:tgtEl>
                                          <p:spTgt spid="10823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2387"/>
                                        </p:tgtEl>
                                        <p:attrNameLst>
                                          <p:attrName>style.visibility</p:attrName>
                                        </p:attrNameLst>
                                      </p:cBhvr>
                                      <p:to>
                                        <p:strVal val="visible"/>
                                      </p:to>
                                    </p:set>
                                    <p:animEffect transition="in" filter="wipe(left)">
                                      <p:cBhvr>
                                        <p:cTn id="32" dur="500"/>
                                        <p:tgtEl>
                                          <p:spTgt spid="10823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2389"/>
                                        </p:tgtEl>
                                        <p:attrNameLst>
                                          <p:attrName>style.visibility</p:attrName>
                                        </p:attrNameLst>
                                      </p:cBhvr>
                                      <p:to>
                                        <p:strVal val="visible"/>
                                      </p:to>
                                    </p:set>
                                    <p:animEffect transition="in" filter="wipe(left)">
                                      <p:cBhvr>
                                        <p:cTn id="37" dur="500"/>
                                        <p:tgtEl>
                                          <p:spTgt spid="10823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2390"/>
                                        </p:tgtEl>
                                        <p:attrNameLst>
                                          <p:attrName>style.visibility</p:attrName>
                                        </p:attrNameLst>
                                      </p:cBhvr>
                                      <p:to>
                                        <p:strVal val="visible"/>
                                      </p:to>
                                    </p:set>
                                    <p:animEffect transition="in" filter="wipe(left)">
                                      <p:cBhvr>
                                        <p:cTn id="42" dur="500"/>
                                        <p:tgtEl>
                                          <p:spTgt spid="10823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2392"/>
                                        </p:tgtEl>
                                        <p:attrNameLst>
                                          <p:attrName>style.visibility</p:attrName>
                                        </p:attrNameLst>
                                      </p:cBhvr>
                                      <p:to>
                                        <p:strVal val="visible"/>
                                      </p:to>
                                    </p:set>
                                    <p:animEffect transition="in" filter="wipe(left)">
                                      <p:cBhvr>
                                        <p:cTn id="47" dur="500"/>
                                        <p:tgtEl>
                                          <p:spTgt spid="108239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2393"/>
                                        </p:tgtEl>
                                        <p:attrNameLst>
                                          <p:attrName>style.visibility</p:attrName>
                                        </p:attrNameLst>
                                      </p:cBhvr>
                                      <p:to>
                                        <p:strVal val="visible"/>
                                      </p:to>
                                    </p:set>
                                    <p:animEffect transition="in" filter="wipe(left)">
                                      <p:cBhvr>
                                        <p:cTn id="52" dur="500"/>
                                        <p:tgtEl>
                                          <p:spTgt spid="108239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2395"/>
                                        </p:tgtEl>
                                        <p:attrNameLst>
                                          <p:attrName>style.visibility</p:attrName>
                                        </p:attrNameLst>
                                      </p:cBhvr>
                                      <p:to>
                                        <p:strVal val="visible"/>
                                      </p:to>
                                    </p:set>
                                    <p:animEffect transition="in" filter="wipe(left)">
                                      <p:cBhvr>
                                        <p:cTn id="57" dur="500"/>
                                        <p:tgtEl>
                                          <p:spTgt spid="10823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2396"/>
                                        </p:tgtEl>
                                        <p:attrNameLst>
                                          <p:attrName>style.visibility</p:attrName>
                                        </p:attrNameLst>
                                      </p:cBhvr>
                                      <p:to>
                                        <p:strVal val="visible"/>
                                      </p:to>
                                    </p:set>
                                    <p:animEffect transition="in" filter="wipe(left)">
                                      <p:cBhvr>
                                        <p:cTn id="62" dur="500"/>
                                        <p:tgtEl>
                                          <p:spTgt spid="10823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2398"/>
                                        </p:tgtEl>
                                        <p:attrNameLst>
                                          <p:attrName>style.visibility</p:attrName>
                                        </p:attrNameLst>
                                      </p:cBhvr>
                                      <p:to>
                                        <p:strVal val="visible"/>
                                      </p:to>
                                    </p:set>
                                    <p:animEffect transition="in" filter="wipe(left)">
                                      <p:cBhvr>
                                        <p:cTn id="67" dur="500"/>
                                        <p:tgtEl>
                                          <p:spTgt spid="108239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2401"/>
                                        </p:tgtEl>
                                        <p:attrNameLst>
                                          <p:attrName>style.visibility</p:attrName>
                                        </p:attrNameLst>
                                      </p:cBhvr>
                                      <p:to>
                                        <p:strVal val="visible"/>
                                      </p:to>
                                    </p:set>
                                    <p:animEffect transition="in" filter="wipe(left)">
                                      <p:cBhvr>
                                        <p:cTn id="72" dur="500"/>
                                        <p:tgtEl>
                                          <p:spTgt spid="108240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82400"/>
                                        </p:tgtEl>
                                        <p:attrNameLst>
                                          <p:attrName>style.visibility</p:attrName>
                                        </p:attrNameLst>
                                      </p:cBhvr>
                                      <p:to>
                                        <p:strVal val="visible"/>
                                      </p:to>
                                    </p:set>
                                    <p:animEffect transition="in" filter="wipe(left)">
                                      <p:cBhvr>
                                        <p:cTn id="77" dur="500"/>
                                        <p:tgtEl>
                                          <p:spTgt spid="108240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82402"/>
                                        </p:tgtEl>
                                        <p:attrNameLst>
                                          <p:attrName>style.visibility</p:attrName>
                                        </p:attrNameLst>
                                      </p:cBhvr>
                                      <p:to>
                                        <p:strVal val="visible"/>
                                      </p:to>
                                    </p:set>
                                    <p:animEffect transition="in" filter="wipe(left)">
                                      <p:cBhvr>
                                        <p:cTn id="82" dur="500"/>
                                        <p:tgtEl>
                                          <p:spTgt spid="108240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82404"/>
                                        </p:tgtEl>
                                        <p:attrNameLst>
                                          <p:attrName>style.visibility</p:attrName>
                                        </p:attrNameLst>
                                      </p:cBhvr>
                                      <p:to>
                                        <p:strVal val="visible"/>
                                      </p:to>
                                    </p:set>
                                    <p:animEffect transition="in" filter="wipe(left)">
                                      <p:cBhvr>
                                        <p:cTn id="87" dur="500"/>
                                        <p:tgtEl>
                                          <p:spTgt spid="108240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082405"/>
                                        </p:tgtEl>
                                        <p:attrNameLst>
                                          <p:attrName>style.visibility</p:attrName>
                                        </p:attrNameLst>
                                      </p:cBhvr>
                                      <p:to>
                                        <p:strVal val="visible"/>
                                      </p:to>
                                    </p:set>
                                    <p:animEffect transition="in" filter="wipe(left)">
                                      <p:cBhvr>
                                        <p:cTn id="92" dur="500"/>
                                        <p:tgtEl>
                                          <p:spTgt spid="108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4" grpId="0"/>
      <p:bldP spid="1082375" grpId="0"/>
      <p:bldP spid="1082383" grpId="0"/>
      <p:bldP spid="1082384" grpId="0"/>
      <p:bldP spid="1082386" grpId="0"/>
      <p:bldP spid="1082387" grpId="0"/>
      <p:bldP spid="1082389" grpId="0"/>
      <p:bldP spid="1082390" grpId="0"/>
      <p:bldP spid="1082392" grpId="0"/>
      <p:bldP spid="1082393" grpId="0"/>
      <p:bldP spid="1082395" grpId="0"/>
      <p:bldP spid="1082396" grpId="0"/>
      <p:bldP spid="1082398" grpId="0"/>
      <p:bldP spid="1082400" grpId="0"/>
      <p:bldP spid="1082401" grpId="0"/>
      <p:bldP spid="1082402" grpId="0"/>
      <p:bldP spid="1082404" grpId="0"/>
      <p:bldP spid="10824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9" name="Rectangle 3"/>
          <p:cNvSpPr>
            <a:spLocks noChangeArrowheads="1"/>
          </p:cNvSpPr>
          <p:nvPr/>
        </p:nvSpPr>
        <p:spPr bwMode="auto">
          <a:xfrm>
            <a:off x="609600" y="1219200"/>
            <a:ext cx="8001000" cy="149579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algn="l">
              <a:tabLst>
                <a:tab pos="2057400" algn="l"/>
              </a:tabLst>
              <a:defRPr sz="2400">
                <a:solidFill>
                  <a:schemeClr val="tx1"/>
                </a:solidFill>
                <a:latin typeface="Times New Roman" pitchFamily="18" charset="0"/>
              </a:defRPr>
            </a:lvl2pPr>
            <a:lvl3pPr algn="l">
              <a:tabLst>
                <a:tab pos="2057400" algn="l"/>
              </a:tabLst>
              <a:defRPr sz="2400">
                <a:solidFill>
                  <a:schemeClr val="tx1"/>
                </a:solidFill>
                <a:latin typeface="Times New Roman" pitchFamily="18" charset="0"/>
              </a:defRPr>
            </a:lvl3pPr>
            <a:lvl4pPr algn="l">
              <a:tabLst>
                <a:tab pos="2057400" algn="l"/>
              </a:tabLst>
              <a:defRPr sz="2400">
                <a:solidFill>
                  <a:schemeClr val="tx1"/>
                </a:solidFill>
                <a:latin typeface="Times New Roman" pitchFamily="18" charset="0"/>
              </a:defRPr>
            </a:lvl4pPr>
            <a:lvl5pPr algn="l">
              <a:tabLst>
                <a:tab pos="2057400" algn="l"/>
              </a:tabLst>
              <a:defRPr sz="2400">
                <a:solidFill>
                  <a:schemeClr val="tx1"/>
                </a:solidFill>
                <a:latin typeface="Times New Roman" pitchFamily="18" charset="0"/>
              </a:defRPr>
            </a:lvl5pPr>
            <a:lvl6pPr eaLnBrk="0" fontAlgn="base" hangingPunct="0">
              <a:spcBef>
                <a:spcPct val="0"/>
              </a:spcBef>
              <a:spcAft>
                <a:spcPct val="0"/>
              </a:spcAft>
              <a:tabLst>
                <a:tab pos="2057400" algn="l"/>
              </a:tabLst>
              <a:defRPr sz="2400">
                <a:solidFill>
                  <a:schemeClr val="tx1"/>
                </a:solidFill>
                <a:latin typeface="Times New Roman" pitchFamily="18" charset="0"/>
              </a:defRPr>
            </a:lvl6pPr>
            <a:lvl7pPr eaLnBrk="0" fontAlgn="base" hangingPunct="0">
              <a:spcBef>
                <a:spcPct val="0"/>
              </a:spcBef>
              <a:spcAft>
                <a:spcPct val="0"/>
              </a:spcAft>
              <a:tabLst>
                <a:tab pos="2057400" algn="l"/>
              </a:tabLst>
              <a:defRPr sz="2400">
                <a:solidFill>
                  <a:schemeClr val="tx1"/>
                </a:solidFill>
                <a:latin typeface="Times New Roman" pitchFamily="18" charset="0"/>
              </a:defRPr>
            </a:lvl7pPr>
            <a:lvl8pPr eaLnBrk="0" fontAlgn="base" hangingPunct="0">
              <a:spcBef>
                <a:spcPct val="0"/>
              </a:spcBef>
              <a:spcAft>
                <a:spcPct val="0"/>
              </a:spcAft>
              <a:tabLst>
                <a:tab pos="2057400" algn="l"/>
              </a:tabLst>
              <a:defRPr sz="2400">
                <a:solidFill>
                  <a:schemeClr val="tx1"/>
                </a:solidFill>
                <a:latin typeface="Times New Roman" pitchFamily="18" charset="0"/>
              </a:defRPr>
            </a:lvl8pPr>
            <a:lvl9pPr eaLnBrk="0" fontAlgn="base" hangingPunct="0">
              <a:spcBef>
                <a:spcPct val="0"/>
              </a:spcBef>
              <a:spcAft>
                <a:spcPct val="0"/>
              </a:spcAft>
              <a:tabLst>
                <a:tab pos="2057400" algn="l"/>
              </a:tabLst>
              <a:defRPr sz="2400">
                <a:solidFill>
                  <a:schemeClr val="tx1"/>
                </a:solidFill>
                <a:latin typeface="Times New Roman" pitchFamily="18" charset="0"/>
              </a:defRPr>
            </a:lvl9pPr>
          </a:lstStyle>
          <a:p>
            <a:pPr>
              <a:lnSpc>
                <a:spcPct val="120000"/>
              </a:lnSpc>
            </a:pPr>
            <a:r>
              <a:rPr lang="en-US" altLang="en-US" sz="1900">
                <a:latin typeface="Liberation Sans" panose="020B0604020202020204" pitchFamily="34" charset="0"/>
              </a:rPr>
              <a:t>You are presented with the following list of accounts from the adjusted trial balance for merchandiser Gorman Company. Indicate in which financial statement and under what classification each of the following would be reported.</a:t>
            </a:r>
          </a:p>
        </p:txBody>
      </p:sp>
      <p:sp>
        <p:nvSpPr>
          <p:cNvPr id="1084421" name="Text Box 5"/>
          <p:cNvSpPr txBox="1">
            <a:spLocks noChangeArrowheads="1"/>
          </p:cNvSpPr>
          <p:nvPr/>
        </p:nvSpPr>
        <p:spPr bwMode="auto">
          <a:xfrm>
            <a:off x="685800" y="3200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Property Taxes Payable</a:t>
            </a:r>
          </a:p>
        </p:txBody>
      </p:sp>
      <p:sp>
        <p:nvSpPr>
          <p:cNvPr id="1084422" name="Text Box 6"/>
          <p:cNvSpPr txBox="1">
            <a:spLocks noChangeArrowheads="1"/>
          </p:cNvSpPr>
          <p:nvPr/>
        </p:nvSpPr>
        <p:spPr bwMode="auto">
          <a:xfrm>
            <a:off x="4495800" y="32004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23" name="Text Box 7"/>
          <p:cNvSpPr txBox="1">
            <a:spLocks noChangeArrowheads="1"/>
          </p:cNvSpPr>
          <p:nvPr/>
        </p:nvSpPr>
        <p:spPr bwMode="auto">
          <a:xfrm>
            <a:off x="6019800" y="32004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Current </a:t>
            </a:r>
            <a:r>
              <a:rPr lang="en-US" altLang="en-US" sz="1600" dirty="0">
                <a:latin typeface="Liberation Sans" panose="020B0604020202020204" pitchFamily="34" charset="0"/>
              </a:rPr>
              <a:t>liabilities</a:t>
            </a:r>
          </a:p>
        </p:txBody>
      </p:sp>
      <p:sp>
        <p:nvSpPr>
          <p:cNvPr id="1084424" name="Text Box 8"/>
          <p:cNvSpPr txBox="1">
            <a:spLocks noChangeArrowheads="1"/>
          </p:cNvSpPr>
          <p:nvPr/>
        </p:nvSpPr>
        <p:spPr bwMode="auto">
          <a:xfrm>
            <a:off x="685800" y="28194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Account</a:t>
            </a:r>
          </a:p>
        </p:txBody>
      </p:sp>
      <p:sp>
        <p:nvSpPr>
          <p:cNvPr id="1084425" name="Text Box 9"/>
          <p:cNvSpPr txBox="1">
            <a:spLocks noChangeArrowheads="1"/>
          </p:cNvSpPr>
          <p:nvPr/>
        </p:nvSpPr>
        <p:spPr bwMode="auto">
          <a:xfrm>
            <a:off x="4419600" y="25431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a:latin typeface="Liberation Sans" panose="020B0604020202020204" pitchFamily="34" charset="0"/>
              </a:rPr>
              <a:t>Financial Statement</a:t>
            </a:r>
          </a:p>
        </p:txBody>
      </p:sp>
      <p:sp>
        <p:nvSpPr>
          <p:cNvPr id="1084426" name="Text Box 10"/>
          <p:cNvSpPr txBox="1">
            <a:spLocks noChangeArrowheads="1"/>
          </p:cNvSpPr>
          <p:nvPr/>
        </p:nvSpPr>
        <p:spPr bwMode="auto">
          <a:xfrm>
            <a:off x="6019800" y="28194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a:latin typeface="Liberation Sans" panose="020B0604020202020204" pitchFamily="34" charset="0"/>
              </a:rPr>
              <a:t>Classification</a:t>
            </a:r>
          </a:p>
        </p:txBody>
      </p:sp>
      <p:sp>
        <p:nvSpPr>
          <p:cNvPr id="1084427" name="Line 11"/>
          <p:cNvSpPr>
            <a:spLocks noChangeShapeType="1"/>
          </p:cNvSpPr>
          <p:nvPr/>
        </p:nvSpPr>
        <p:spPr bwMode="auto">
          <a:xfrm>
            <a:off x="762000" y="3124200"/>
            <a:ext cx="35052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28" name="Line 12"/>
          <p:cNvSpPr>
            <a:spLocks noChangeShapeType="1"/>
          </p:cNvSpPr>
          <p:nvPr/>
        </p:nvSpPr>
        <p:spPr bwMode="auto">
          <a:xfrm>
            <a:off x="4495800" y="3124200"/>
            <a:ext cx="1295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29" name="Line 13"/>
          <p:cNvSpPr>
            <a:spLocks noChangeShapeType="1"/>
          </p:cNvSpPr>
          <p:nvPr/>
        </p:nvSpPr>
        <p:spPr bwMode="auto">
          <a:xfrm>
            <a:off x="6096000" y="3124200"/>
            <a:ext cx="22098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Liberation Sans" panose="020B0604020202020204" pitchFamily="34" charset="0"/>
            </a:endParaRPr>
          </a:p>
        </p:txBody>
      </p:sp>
      <p:sp>
        <p:nvSpPr>
          <p:cNvPr id="1084430" name="Text Box 14"/>
          <p:cNvSpPr txBox="1">
            <a:spLocks noChangeArrowheads="1"/>
          </p:cNvSpPr>
          <p:nvPr/>
        </p:nvSpPr>
        <p:spPr bwMode="auto">
          <a:xfrm>
            <a:off x="685800" y="353695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Salaries and Wages Expense</a:t>
            </a:r>
          </a:p>
        </p:txBody>
      </p:sp>
      <p:sp>
        <p:nvSpPr>
          <p:cNvPr id="1084431" name="Text Box 15"/>
          <p:cNvSpPr txBox="1">
            <a:spLocks noChangeArrowheads="1"/>
          </p:cNvSpPr>
          <p:nvPr/>
        </p:nvSpPr>
        <p:spPr bwMode="auto">
          <a:xfrm>
            <a:off x="4495800" y="35369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32" name="Text Box 16"/>
          <p:cNvSpPr txBox="1">
            <a:spLocks noChangeArrowheads="1"/>
          </p:cNvSpPr>
          <p:nvPr/>
        </p:nvSpPr>
        <p:spPr bwMode="auto">
          <a:xfrm>
            <a:off x="6019800" y="35369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1084433" name="Text Box 17"/>
          <p:cNvSpPr txBox="1">
            <a:spLocks noChangeArrowheads="1"/>
          </p:cNvSpPr>
          <p:nvPr/>
        </p:nvSpPr>
        <p:spPr bwMode="auto">
          <a:xfrm>
            <a:off x="685800" y="388620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a:latin typeface="Liberation Sans" panose="020B0604020202020204" pitchFamily="34" charset="0"/>
              </a:rPr>
              <a:t>Salaries and Wages Payable</a:t>
            </a:r>
          </a:p>
        </p:txBody>
      </p:sp>
      <p:sp>
        <p:nvSpPr>
          <p:cNvPr id="1084434" name="Text Box 18"/>
          <p:cNvSpPr txBox="1">
            <a:spLocks noChangeArrowheads="1"/>
          </p:cNvSpPr>
          <p:nvPr/>
        </p:nvSpPr>
        <p:spPr bwMode="auto">
          <a:xfrm>
            <a:off x="4495800" y="3886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35" name="Text Box 19"/>
          <p:cNvSpPr txBox="1">
            <a:spLocks noChangeArrowheads="1"/>
          </p:cNvSpPr>
          <p:nvPr/>
        </p:nvSpPr>
        <p:spPr bwMode="auto">
          <a:xfrm>
            <a:off x="6019800" y="38862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Current liabilities</a:t>
            </a:r>
          </a:p>
        </p:txBody>
      </p:sp>
      <p:sp>
        <p:nvSpPr>
          <p:cNvPr id="1084436" name="Text Box 20"/>
          <p:cNvSpPr txBox="1">
            <a:spLocks noChangeArrowheads="1"/>
          </p:cNvSpPr>
          <p:nvPr/>
        </p:nvSpPr>
        <p:spPr bwMode="auto">
          <a:xfrm>
            <a:off x="685800" y="422275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Sales Returns and Allowances</a:t>
            </a:r>
          </a:p>
        </p:txBody>
      </p:sp>
      <p:sp>
        <p:nvSpPr>
          <p:cNvPr id="1084437" name="Text Box 21"/>
          <p:cNvSpPr txBox="1">
            <a:spLocks noChangeArrowheads="1"/>
          </p:cNvSpPr>
          <p:nvPr/>
        </p:nvSpPr>
        <p:spPr bwMode="auto">
          <a:xfrm>
            <a:off x="4495800" y="42227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38" name="Text Box 22"/>
          <p:cNvSpPr txBox="1">
            <a:spLocks noChangeArrowheads="1"/>
          </p:cNvSpPr>
          <p:nvPr/>
        </p:nvSpPr>
        <p:spPr bwMode="auto">
          <a:xfrm>
            <a:off x="6019800" y="42227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Sales</a:t>
            </a:r>
            <a:endParaRPr lang="en-US" altLang="en-US" sz="1600" dirty="0">
              <a:latin typeface="Liberation Sans" panose="020B0604020202020204" pitchFamily="34" charset="0"/>
            </a:endParaRPr>
          </a:p>
        </p:txBody>
      </p:sp>
      <p:sp>
        <p:nvSpPr>
          <p:cNvPr id="1084439" name="Text Box 23"/>
          <p:cNvSpPr txBox="1">
            <a:spLocks noChangeArrowheads="1"/>
          </p:cNvSpPr>
          <p:nvPr/>
        </p:nvSpPr>
        <p:spPr bwMode="auto">
          <a:xfrm>
            <a:off x="685800" y="45720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Sales Revenue</a:t>
            </a:r>
          </a:p>
        </p:txBody>
      </p:sp>
      <p:sp>
        <p:nvSpPr>
          <p:cNvPr id="1084440" name="Text Box 24"/>
          <p:cNvSpPr txBox="1">
            <a:spLocks noChangeArrowheads="1"/>
          </p:cNvSpPr>
          <p:nvPr/>
        </p:nvSpPr>
        <p:spPr bwMode="auto">
          <a:xfrm>
            <a:off x="4495800" y="45720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41" name="Text Box 25"/>
          <p:cNvSpPr txBox="1">
            <a:spLocks noChangeArrowheads="1"/>
          </p:cNvSpPr>
          <p:nvPr/>
        </p:nvSpPr>
        <p:spPr bwMode="auto">
          <a:xfrm>
            <a:off x="6019800" y="45720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smtClean="0">
                <a:latin typeface="Liberation Sans" panose="020B0604020202020204" pitchFamily="34" charset="0"/>
              </a:rPr>
              <a:t>Sales</a:t>
            </a:r>
            <a:endParaRPr lang="en-US" altLang="en-US" sz="1600" dirty="0">
              <a:latin typeface="Liberation Sans" panose="020B0604020202020204" pitchFamily="34" charset="0"/>
            </a:endParaRPr>
          </a:p>
        </p:txBody>
      </p:sp>
      <p:sp>
        <p:nvSpPr>
          <p:cNvPr id="1084442" name="Text Box 26"/>
          <p:cNvSpPr txBox="1">
            <a:spLocks noChangeArrowheads="1"/>
          </p:cNvSpPr>
          <p:nvPr/>
        </p:nvSpPr>
        <p:spPr bwMode="auto">
          <a:xfrm>
            <a:off x="685800" y="4908550"/>
            <a:ext cx="3733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dirty="0">
                <a:latin typeface="Liberation Sans" panose="020B0604020202020204" pitchFamily="34" charset="0"/>
              </a:rPr>
              <a:t>Share </a:t>
            </a:r>
            <a:r>
              <a:rPr lang="en-US" altLang="en-US" sz="1600" dirty="0" smtClean="0">
                <a:latin typeface="Liberation Sans" panose="020B0604020202020204" pitchFamily="34" charset="0"/>
              </a:rPr>
              <a:t>Capital</a:t>
            </a:r>
            <a:r>
              <a:rPr lang="en-US" sz="1600" dirty="0" smtClean="0"/>
              <a:t>—</a:t>
            </a:r>
            <a:r>
              <a:rPr lang="en-US" altLang="en-US" sz="1600" dirty="0" smtClean="0">
                <a:latin typeface="Liberation Sans" panose="020B0604020202020204" pitchFamily="34" charset="0"/>
              </a:rPr>
              <a:t>Ordinary</a:t>
            </a:r>
            <a:endParaRPr lang="en-US" altLang="en-US" sz="1600" dirty="0">
              <a:latin typeface="Liberation Sans" panose="020B0604020202020204" pitchFamily="34" charset="0"/>
            </a:endParaRPr>
          </a:p>
        </p:txBody>
      </p:sp>
      <p:sp>
        <p:nvSpPr>
          <p:cNvPr id="1084443" name="Text Box 27"/>
          <p:cNvSpPr txBox="1">
            <a:spLocks noChangeArrowheads="1"/>
          </p:cNvSpPr>
          <p:nvPr/>
        </p:nvSpPr>
        <p:spPr bwMode="auto">
          <a:xfrm>
            <a:off x="4495800" y="490855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SFP</a:t>
            </a:r>
          </a:p>
        </p:txBody>
      </p:sp>
      <p:sp>
        <p:nvSpPr>
          <p:cNvPr id="1084444" name="Text Box 28"/>
          <p:cNvSpPr txBox="1">
            <a:spLocks noChangeArrowheads="1"/>
          </p:cNvSpPr>
          <p:nvPr/>
        </p:nvSpPr>
        <p:spPr bwMode="auto">
          <a:xfrm>
            <a:off x="6019800" y="490855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Equity</a:t>
            </a:r>
          </a:p>
        </p:txBody>
      </p:sp>
      <p:sp>
        <p:nvSpPr>
          <p:cNvPr id="1084445" name="Text Box 29"/>
          <p:cNvSpPr txBox="1">
            <a:spLocks noChangeArrowheads="1"/>
          </p:cNvSpPr>
          <p:nvPr/>
        </p:nvSpPr>
        <p:spPr bwMode="auto">
          <a:xfrm>
            <a:off x="685800" y="5257800"/>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Utilities Expense</a:t>
            </a:r>
          </a:p>
        </p:txBody>
      </p:sp>
      <p:sp>
        <p:nvSpPr>
          <p:cNvPr id="1084446" name="Text Box 30"/>
          <p:cNvSpPr txBox="1">
            <a:spLocks noChangeArrowheads="1"/>
          </p:cNvSpPr>
          <p:nvPr/>
        </p:nvSpPr>
        <p:spPr bwMode="auto">
          <a:xfrm>
            <a:off x="4495800" y="52578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Liberation Sans" panose="020B0604020202020204" pitchFamily="34" charset="0"/>
              </a:rPr>
              <a:t>IS</a:t>
            </a:r>
          </a:p>
        </p:txBody>
      </p:sp>
      <p:sp>
        <p:nvSpPr>
          <p:cNvPr id="1084449" name="Text Box 33"/>
          <p:cNvSpPr txBox="1">
            <a:spLocks noChangeArrowheads="1"/>
          </p:cNvSpPr>
          <p:nvPr/>
        </p:nvSpPr>
        <p:spPr bwMode="auto">
          <a:xfrm>
            <a:off x="6019800" y="52578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a:latin typeface="Liberation Sans" panose="020B0604020202020204" pitchFamily="34" charset="0"/>
              </a:rPr>
              <a:t>Operating expenses</a:t>
            </a:r>
          </a:p>
        </p:txBody>
      </p:sp>
      <p:sp>
        <p:nvSpPr>
          <p:cNvPr id="32" name="TextBox 3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3" name="TextBox 3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5</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9736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4422"/>
                                        </p:tgtEl>
                                        <p:attrNameLst>
                                          <p:attrName>style.visibility</p:attrName>
                                        </p:attrNameLst>
                                      </p:cBhvr>
                                      <p:to>
                                        <p:strVal val="visible"/>
                                      </p:to>
                                    </p:set>
                                    <p:animEffect transition="in" filter="wipe(left)">
                                      <p:cBhvr>
                                        <p:cTn id="7" dur="500"/>
                                        <p:tgtEl>
                                          <p:spTgt spid="1084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4423"/>
                                        </p:tgtEl>
                                        <p:attrNameLst>
                                          <p:attrName>style.visibility</p:attrName>
                                        </p:attrNameLst>
                                      </p:cBhvr>
                                      <p:to>
                                        <p:strVal val="visible"/>
                                      </p:to>
                                    </p:set>
                                    <p:animEffect transition="in" filter="wipe(left)">
                                      <p:cBhvr>
                                        <p:cTn id="12" dur="500"/>
                                        <p:tgtEl>
                                          <p:spTgt spid="1084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4431"/>
                                        </p:tgtEl>
                                        <p:attrNameLst>
                                          <p:attrName>style.visibility</p:attrName>
                                        </p:attrNameLst>
                                      </p:cBhvr>
                                      <p:to>
                                        <p:strVal val="visible"/>
                                      </p:to>
                                    </p:set>
                                    <p:animEffect transition="in" filter="wipe(left)">
                                      <p:cBhvr>
                                        <p:cTn id="17" dur="500"/>
                                        <p:tgtEl>
                                          <p:spTgt spid="10844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4432"/>
                                        </p:tgtEl>
                                        <p:attrNameLst>
                                          <p:attrName>style.visibility</p:attrName>
                                        </p:attrNameLst>
                                      </p:cBhvr>
                                      <p:to>
                                        <p:strVal val="visible"/>
                                      </p:to>
                                    </p:set>
                                    <p:animEffect transition="in" filter="wipe(left)">
                                      <p:cBhvr>
                                        <p:cTn id="22" dur="500"/>
                                        <p:tgtEl>
                                          <p:spTgt spid="10844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84434"/>
                                        </p:tgtEl>
                                        <p:attrNameLst>
                                          <p:attrName>style.visibility</p:attrName>
                                        </p:attrNameLst>
                                      </p:cBhvr>
                                      <p:to>
                                        <p:strVal val="visible"/>
                                      </p:to>
                                    </p:set>
                                    <p:animEffect transition="in" filter="wipe(left)">
                                      <p:cBhvr>
                                        <p:cTn id="27" dur="500"/>
                                        <p:tgtEl>
                                          <p:spTgt spid="10844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4435"/>
                                        </p:tgtEl>
                                        <p:attrNameLst>
                                          <p:attrName>style.visibility</p:attrName>
                                        </p:attrNameLst>
                                      </p:cBhvr>
                                      <p:to>
                                        <p:strVal val="visible"/>
                                      </p:to>
                                    </p:set>
                                    <p:animEffect transition="in" filter="wipe(left)">
                                      <p:cBhvr>
                                        <p:cTn id="32" dur="500"/>
                                        <p:tgtEl>
                                          <p:spTgt spid="10844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84437"/>
                                        </p:tgtEl>
                                        <p:attrNameLst>
                                          <p:attrName>style.visibility</p:attrName>
                                        </p:attrNameLst>
                                      </p:cBhvr>
                                      <p:to>
                                        <p:strVal val="visible"/>
                                      </p:to>
                                    </p:set>
                                    <p:animEffect transition="in" filter="wipe(left)">
                                      <p:cBhvr>
                                        <p:cTn id="37" dur="500"/>
                                        <p:tgtEl>
                                          <p:spTgt spid="10844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84438"/>
                                        </p:tgtEl>
                                        <p:attrNameLst>
                                          <p:attrName>style.visibility</p:attrName>
                                        </p:attrNameLst>
                                      </p:cBhvr>
                                      <p:to>
                                        <p:strVal val="visible"/>
                                      </p:to>
                                    </p:set>
                                    <p:animEffect transition="in" filter="wipe(left)">
                                      <p:cBhvr>
                                        <p:cTn id="42" dur="500"/>
                                        <p:tgtEl>
                                          <p:spTgt spid="10844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84440"/>
                                        </p:tgtEl>
                                        <p:attrNameLst>
                                          <p:attrName>style.visibility</p:attrName>
                                        </p:attrNameLst>
                                      </p:cBhvr>
                                      <p:to>
                                        <p:strVal val="visible"/>
                                      </p:to>
                                    </p:set>
                                    <p:animEffect transition="in" filter="wipe(left)">
                                      <p:cBhvr>
                                        <p:cTn id="47" dur="500"/>
                                        <p:tgtEl>
                                          <p:spTgt spid="10844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84441"/>
                                        </p:tgtEl>
                                        <p:attrNameLst>
                                          <p:attrName>style.visibility</p:attrName>
                                        </p:attrNameLst>
                                      </p:cBhvr>
                                      <p:to>
                                        <p:strVal val="visible"/>
                                      </p:to>
                                    </p:set>
                                    <p:animEffect transition="in" filter="wipe(left)">
                                      <p:cBhvr>
                                        <p:cTn id="52" dur="500"/>
                                        <p:tgtEl>
                                          <p:spTgt spid="108444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84443"/>
                                        </p:tgtEl>
                                        <p:attrNameLst>
                                          <p:attrName>style.visibility</p:attrName>
                                        </p:attrNameLst>
                                      </p:cBhvr>
                                      <p:to>
                                        <p:strVal val="visible"/>
                                      </p:to>
                                    </p:set>
                                    <p:animEffect transition="in" filter="wipe(left)">
                                      <p:cBhvr>
                                        <p:cTn id="57" dur="500"/>
                                        <p:tgtEl>
                                          <p:spTgt spid="108444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84444"/>
                                        </p:tgtEl>
                                        <p:attrNameLst>
                                          <p:attrName>style.visibility</p:attrName>
                                        </p:attrNameLst>
                                      </p:cBhvr>
                                      <p:to>
                                        <p:strVal val="visible"/>
                                      </p:to>
                                    </p:set>
                                    <p:animEffect transition="in" filter="wipe(left)">
                                      <p:cBhvr>
                                        <p:cTn id="62" dur="500"/>
                                        <p:tgtEl>
                                          <p:spTgt spid="108444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84446"/>
                                        </p:tgtEl>
                                        <p:attrNameLst>
                                          <p:attrName>style.visibility</p:attrName>
                                        </p:attrNameLst>
                                      </p:cBhvr>
                                      <p:to>
                                        <p:strVal val="visible"/>
                                      </p:to>
                                    </p:set>
                                    <p:animEffect transition="in" filter="wipe(left)">
                                      <p:cBhvr>
                                        <p:cTn id="67" dur="500"/>
                                        <p:tgtEl>
                                          <p:spTgt spid="108444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84449"/>
                                        </p:tgtEl>
                                        <p:attrNameLst>
                                          <p:attrName>style.visibility</p:attrName>
                                        </p:attrNameLst>
                                      </p:cBhvr>
                                      <p:to>
                                        <p:strVal val="visible"/>
                                      </p:to>
                                    </p:set>
                                    <p:animEffect transition="in" filter="wipe(left)">
                                      <p:cBhvr>
                                        <p:cTn id="72" dur="500"/>
                                        <p:tgtEl>
                                          <p:spTgt spid="1084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22" grpId="0"/>
      <p:bldP spid="1084423" grpId="0"/>
      <p:bldP spid="1084431" grpId="0"/>
      <p:bldP spid="1084432" grpId="0"/>
      <p:bldP spid="1084434" grpId="0"/>
      <p:bldP spid="1084435" grpId="0"/>
      <p:bldP spid="1084437" grpId="0"/>
      <p:bldP spid="1084438" grpId="0"/>
      <p:bldP spid="1084440" grpId="0"/>
      <p:bldP spid="1084441" grpId="0"/>
      <p:bldP spid="1084443" grpId="0"/>
      <p:bldP spid="1084444" grpId="0"/>
      <p:bldP spid="1084446" grpId="0"/>
      <p:bldP spid="10844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14" name="Rectangle 7"/>
          <p:cNvSpPr>
            <a:spLocks noChangeArrowheads="1"/>
          </p:cNvSpPr>
          <p:nvPr/>
        </p:nvSpPr>
        <p:spPr bwMode="auto">
          <a:xfrm>
            <a:off x="533400" y="15240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000" b="1" dirty="0" smtClean="0">
                <a:solidFill>
                  <a:srgbClr val="CC0000"/>
                </a:solidFill>
                <a:latin typeface="Liberation Sans" panose="020B0604020202020204" pitchFamily="34" charset="0"/>
              </a:rPr>
              <a:t>Using a Worksheet</a:t>
            </a:r>
            <a:endParaRPr lang="en-US" altLang="en-US" sz="3000" b="1" dirty="0">
              <a:solidFill>
                <a:srgbClr val="CC0000"/>
              </a:solidFill>
              <a:latin typeface="Liberation Sans" panose="020B0604020202020204" pitchFamily="34" charset="0"/>
            </a:endParaRPr>
          </a:p>
        </p:txBody>
      </p:sp>
      <p:sp>
        <p:nvSpPr>
          <p:cNvPr id="2" name="Rectangle 1"/>
          <p:cNvSpPr/>
          <p:nvPr/>
        </p:nvSpPr>
        <p:spPr>
          <a:xfrm>
            <a:off x="533400" y="2157948"/>
            <a:ext cx="8153400" cy="3342453"/>
          </a:xfrm>
          <a:prstGeom prst="rect">
            <a:avLst/>
          </a:prstGeom>
        </p:spPr>
        <p:txBody>
          <a:bodyPr wrap="square">
            <a:spAutoFit/>
          </a:bodyPr>
          <a:lstStyle/>
          <a:p>
            <a:pPr algn="l">
              <a:lnSpc>
                <a:spcPct val="120000"/>
              </a:lnSpc>
              <a:spcBef>
                <a:spcPts val="1200"/>
              </a:spcBef>
            </a:pPr>
            <a:r>
              <a:rPr lang="en-US" sz="2200" dirty="0">
                <a:latin typeface="Liberation Sans" panose="020B0604020202020204" pitchFamily="34" charset="0"/>
              </a:rPr>
              <a:t>As indicated in Chapter 4, a worksheet enables </a:t>
            </a:r>
            <a:endParaRPr lang="en-US" sz="2200" dirty="0" smtClean="0">
              <a:latin typeface="Liberation Sans" panose="020B0604020202020204" pitchFamily="34" charset="0"/>
            </a:endParaRPr>
          </a:p>
          <a:p>
            <a:pPr algn="l">
              <a:lnSpc>
                <a:spcPct val="120000"/>
              </a:lnSpc>
              <a:spcBef>
                <a:spcPts val="0"/>
              </a:spcBef>
            </a:pPr>
            <a:r>
              <a:rPr lang="en-US" sz="2200" dirty="0" smtClean="0">
                <a:latin typeface="Liberation Sans" panose="020B0604020202020204" pitchFamily="34" charset="0"/>
              </a:rPr>
              <a:t>companies </a:t>
            </a:r>
            <a:r>
              <a:rPr lang="en-US" sz="2200" dirty="0">
                <a:latin typeface="Liberation Sans" panose="020B0604020202020204" pitchFamily="34" charset="0"/>
              </a:rPr>
              <a:t>to prepare </a:t>
            </a:r>
            <a:r>
              <a:rPr lang="en-US" sz="2200" dirty="0" smtClean="0">
                <a:latin typeface="Liberation Sans" panose="020B0604020202020204" pitchFamily="34" charset="0"/>
              </a:rPr>
              <a:t>financial statements </a:t>
            </a:r>
            <a:r>
              <a:rPr lang="en-US" sz="2200" dirty="0">
                <a:latin typeface="Liberation Sans" panose="020B0604020202020204" pitchFamily="34" charset="0"/>
              </a:rPr>
              <a:t>before they journalize and post adjusting entries. The steps in </a:t>
            </a:r>
            <a:r>
              <a:rPr lang="en-US" sz="2200" dirty="0" smtClean="0">
                <a:latin typeface="Liberation Sans" panose="020B0604020202020204" pitchFamily="34" charset="0"/>
              </a:rPr>
              <a:t>preparing a </a:t>
            </a:r>
            <a:r>
              <a:rPr lang="en-US" sz="2200" dirty="0">
                <a:latin typeface="Liberation Sans" panose="020B0604020202020204" pitchFamily="34" charset="0"/>
              </a:rPr>
              <a:t>worksheet for a merchandising company are the same as for a service </a:t>
            </a:r>
            <a:r>
              <a:rPr lang="en-US" sz="2200" dirty="0" smtClean="0">
                <a:latin typeface="Liberation Sans" panose="020B0604020202020204" pitchFamily="34" charset="0"/>
              </a:rPr>
              <a:t>company. </a:t>
            </a:r>
            <a:r>
              <a:rPr lang="en-US" sz="2200" dirty="0">
                <a:latin typeface="Liberation Sans" panose="020B0604020202020204" pitchFamily="34" charset="0"/>
              </a:rPr>
              <a:t>Illustration 5A-1 </a:t>
            </a:r>
            <a:r>
              <a:rPr lang="en-US" sz="2200" dirty="0" smtClean="0">
                <a:latin typeface="Liberation Sans" panose="020B0604020202020204" pitchFamily="34" charset="0"/>
              </a:rPr>
              <a:t>shows </a:t>
            </a:r>
            <a:r>
              <a:rPr lang="en-US" sz="2200" dirty="0">
                <a:latin typeface="Liberation Sans" panose="020B0604020202020204" pitchFamily="34" charset="0"/>
              </a:rPr>
              <a:t>the worksheet </a:t>
            </a:r>
            <a:r>
              <a:rPr lang="en-US" sz="2200" dirty="0" smtClean="0">
                <a:latin typeface="Liberation Sans" panose="020B0604020202020204" pitchFamily="34" charset="0"/>
              </a:rPr>
              <a:t>for PW </a:t>
            </a:r>
            <a:r>
              <a:rPr lang="en-US" sz="2200" dirty="0">
                <a:latin typeface="Liberation Sans" panose="020B0604020202020204" pitchFamily="34" charset="0"/>
              </a:rPr>
              <a:t>Audio </a:t>
            </a:r>
            <a:r>
              <a:rPr lang="en-US" sz="2200" dirty="0" smtClean="0">
                <a:latin typeface="Liberation Sans" panose="020B0604020202020204" pitchFamily="34" charset="0"/>
              </a:rPr>
              <a:t>Supply </a:t>
            </a:r>
            <a:r>
              <a:rPr lang="en-US" sz="2200" dirty="0">
                <a:latin typeface="Liberation Sans" panose="020B0604020202020204" pitchFamily="34" charset="0"/>
              </a:rPr>
              <a:t>(excluding nonoperating items). The unique accounts </a:t>
            </a:r>
            <a:r>
              <a:rPr lang="en-US" sz="2200" dirty="0" smtClean="0">
                <a:latin typeface="Liberation Sans" panose="020B0604020202020204" pitchFamily="34" charset="0"/>
              </a:rPr>
              <a:t>for a </a:t>
            </a:r>
            <a:r>
              <a:rPr lang="en-US" sz="2200" dirty="0">
                <a:latin typeface="Liberation Sans" panose="020B0604020202020204" pitchFamily="34" charset="0"/>
              </a:rPr>
              <a:t>merchandiser using a </a:t>
            </a:r>
            <a:r>
              <a:rPr lang="en-US" sz="2200" b="1" dirty="0">
                <a:latin typeface="Liberation Sans" panose="020B0604020202020204" pitchFamily="34" charset="0"/>
              </a:rPr>
              <a:t>perpetual </a:t>
            </a:r>
            <a:r>
              <a:rPr lang="en-US" sz="2200" b="1" dirty="0" smtClean="0">
                <a:latin typeface="Liberation Sans" panose="020B0604020202020204" pitchFamily="34" charset="0"/>
              </a:rPr>
              <a:t>inventory </a:t>
            </a:r>
            <a:r>
              <a:rPr lang="en-US" sz="2200" b="1" dirty="0">
                <a:latin typeface="Liberation Sans" panose="020B0604020202020204" pitchFamily="34" charset="0"/>
              </a:rPr>
              <a:t>system </a:t>
            </a:r>
            <a:r>
              <a:rPr lang="en-US" sz="2200" dirty="0">
                <a:latin typeface="Liberation Sans" panose="020B0604020202020204" pitchFamily="34" charset="0"/>
              </a:rPr>
              <a:t>are in </a:t>
            </a:r>
            <a:r>
              <a:rPr lang="en-US" sz="2200" b="1" dirty="0">
                <a:solidFill>
                  <a:schemeClr val="accent6">
                    <a:lumMod val="75000"/>
                  </a:schemeClr>
                </a:solidFill>
                <a:latin typeface="Liberation Sans" panose="020B0604020202020204" pitchFamily="34" charset="0"/>
              </a:rPr>
              <a:t>red</a:t>
            </a:r>
            <a:r>
              <a:rPr lang="en-US" sz="2200" dirty="0">
                <a:latin typeface="Liberation Sans" panose="020B0604020202020204" pitchFamily="34" charset="0"/>
              </a:rPr>
              <a:t>.</a:t>
            </a:r>
          </a:p>
        </p:txBody>
      </p:sp>
      <p:sp>
        <p:nvSpPr>
          <p:cNvPr id="16"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cxnSp>
        <p:nvCxnSpPr>
          <p:cNvPr id="9" name="Straight Connector 8"/>
          <p:cNvCxnSpPr/>
          <p:nvPr/>
        </p:nvCxnSpPr>
        <p:spPr bwMode="auto">
          <a:xfrm>
            <a:off x="6817056" y="1176983"/>
            <a:ext cx="0" cy="126689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a:spLocks noChangeArrowheads="1"/>
          </p:cNvSpPr>
          <p:nvPr/>
        </p:nvSpPr>
        <p:spPr bwMode="auto">
          <a:xfrm>
            <a:off x="290286" y="274319"/>
            <a:ext cx="2249714" cy="920756"/>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5A</a:t>
            </a:r>
            <a:endParaRPr lang="en-US" altLang="en-US" sz="2400" b="1" dirty="0">
              <a:solidFill>
                <a:schemeClr val="accent3"/>
              </a:solidFill>
              <a:latin typeface="Liberation Sans" panose="020B0604020202020204" pitchFamily="34" charset="0"/>
            </a:endParaRPr>
          </a:p>
        </p:txBody>
      </p:sp>
      <p:sp>
        <p:nvSpPr>
          <p:cNvPr id="15" name="Rectangle 5"/>
          <p:cNvSpPr>
            <a:spLocks noChangeArrowheads="1"/>
          </p:cNvSpPr>
          <p:nvPr/>
        </p:nvSpPr>
        <p:spPr bwMode="auto">
          <a:xfrm>
            <a:off x="2540000" y="274320"/>
            <a:ext cx="6241143" cy="928688"/>
          </a:xfrm>
          <a:prstGeom prst="rect">
            <a:avLst/>
          </a:prstGeom>
          <a:solidFill>
            <a:srgbClr val="0000BF"/>
          </a:solidFill>
          <a:ln>
            <a:noFill/>
          </a:ln>
          <a:effectLst/>
        </p:spPr>
        <p:txBody>
          <a:bodyPr wrap="square" lIns="86493" tIns="27432" rIns="86493" bIns="43247" anchor="ctr"/>
          <a:lstStyle/>
          <a:p>
            <a:pPr marL="53975" algn="l"/>
            <a:r>
              <a:rPr lang="en-US" sz="2700" b="1" dirty="0" smtClean="0">
                <a:solidFill>
                  <a:schemeClr val="accent3"/>
                </a:solidFill>
                <a:latin typeface="Liberation Sans" panose="020B0604020202020204" pitchFamily="34" charset="0"/>
              </a:rPr>
              <a:t>Worksheet for a Merchandising Company</a:t>
            </a:r>
            <a:endParaRPr lang="en-US" sz="2700" b="1" dirty="0">
              <a:solidFill>
                <a:schemeClr val="accent3"/>
              </a:solidFill>
              <a:latin typeface="Liberation Sans" panose="020B0604020202020204" pitchFamily="34" charset="0"/>
            </a:endParaRPr>
          </a:p>
        </p:txBody>
      </p:sp>
      <p:sp>
        <p:nvSpPr>
          <p:cNvPr id="17" name="Rectangle 16"/>
          <p:cNvSpPr/>
          <p:nvPr/>
        </p:nvSpPr>
        <p:spPr>
          <a:xfrm>
            <a:off x="6864390" y="1221938"/>
            <a:ext cx="1928178" cy="1292662"/>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6</a:t>
            </a:r>
          </a:p>
          <a:p>
            <a:pPr algn="l"/>
            <a:r>
              <a:rPr lang="en-US" sz="1400" b="1" dirty="0" smtClean="0">
                <a:solidFill>
                  <a:schemeClr val="tx1"/>
                </a:solidFill>
                <a:latin typeface="Liberation Sans" panose="020B0604020202020204" pitchFamily="34" charset="0"/>
              </a:rPr>
              <a:t>Prepare a worksheet for a merchandising company.</a:t>
            </a:r>
            <a:endParaRPr lang="en-US" sz="1400" b="1" dirty="0">
              <a:solidFill>
                <a:schemeClr val="tx1"/>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5</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81200"/>
            <a:ext cx="8331200" cy="365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differences between service </a:t>
            </a:r>
            <a:r>
              <a:rPr lang="en-US" sz="1900" dirty="0" smtClean="0">
                <a:latin typeface="Liberation Sans" panose="020B0604020202020204" pitchFamily="34" charset="0"/>
              </a:rPr>
              <a:t>and merchandising companies.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recording of purchases under </a:t>
            </a:r>
            <a:r>
              <a:rPr lang="en-US" sz="1900" dirty="0" smtClean="0">
                <a:latin typeface="Liberation Sans" panose="020B0604020202020204" pitchFamily="34" charset="0"/>
              </a:rPr>
              <a:t>a perpetual </a:t>
            </a:r>
            <a:r>
              <a:rPr lang="en-US" sz="1900" dirty="0">
                <a:latin typeface="Liberation Sans" panose="020B0604020202020204" pitchFamily="34" charset="0"/>
              </a:rPr>
              <a:t>inventory </a:t>
            </a:r>
            <a:r>
              <a:rPr lang="en-US" sz="1900" dirty="0" smtClean="0">
                <a:latin typeface="Liberation Sans" panose="020B0604020202020204" pitchFamily="34" charset="0"/>
              </a:rPr>
              <a:t>system.</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recording of sales revenues under </a:t>
            </a:r>
            <a:r>
              <a:rPr lang="en-US" sz="1900" dirty="0" smtClean="0">
                <a:latin typeface="Liberation Sans" panose="020B0604020202020204" pitchFamily="34" charset="0"/>
              </a:rPr>
              <a:t>a perpetual </a:t>
            </a:r>
            <a:r>
              <a:rPr lang="en-US" sz="1900" dirty="0">
                <a:latin typeface="Liberation Sans" panose="020B0604020202020204" pitchFamily="34" charset="0"/>
              </a:rPr>
              <a:t>inventory </a:t>
            </a:r>
            <a:r>
              <a:rPr lang="en-US" sz="1900" dirty="0" smtClean="0">
                <a:latin typeface="Liberation Sans" panose="020B0604020202020204" pitchFamily="34" charset="0"/>
              </a:rPr>
              <a:t>system.</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the steps in the accounting cycle for </a:t>
            </a:r>
            <a:r>
              <a:rPr lang="en-US" sz="1900" dirty="0" smtClean="0">
                <a:latin typeface="Liberation Sans" panose="020B0604020202020204" pitchFamily="34" charset="0"/>
              </a:rPr>
              <a:t>a merchandising company.</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an income statement for a merchandiser.</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498752"/>
            <a:ext cx="6781800" cy="135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100" b="1" dirty="0" smtClean="0">
                <a:solidFill>
                  <a:srgbClr val="5F5F5F"/>
                </a:solidFill>
                <a:latin typeface="Liberation Sans" panose="020B0604020202020204" pitchFamily="34" charset="0"/>
              </a:rPr>
              <a:t>Accounting for Merchandising Operations</a:t>
            </a:r>
            <a:endParaRPr lang="en-US" altLang="en-US" sz="41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81021192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605" y="281629"/>
            <a:ext cx="7155081" cy="62963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4274" name="Text Box 4"/>
          <p:cNvSpPr txBox="1">
            <a:spLocks noChangeArrowheads="1"/>
          </p:cNvSpPr>
          <p:nvPr/>
        </p:nvSpPr>
        <p:spPr bwMode="auto">
          <a:xfrm>
            <a:off x="1219200" y="6469063"/>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endParaRPr lang="en-US" alt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6</a:t>
            </a:r>
            <a:endParaRPr lang="en-US" altLang="en-US" sz="1600" i="1" dirty="0">
              <a:latin typeface="Liberation Sans" panose="020B0604020202020204" pitchFamily="34" charset="0"/>
            </a:endParaRPr>
          </a:p>
        </p:txBody>
      </p:sp>
      <p:sp>
        <p:nvSpPr>
          <p:cNvPr id="2" name="Rectangle 1"/>
          <p:cNvSpPr/>
          <p:nvPr/>
        </p:nvSpPr>
        <p:spPr>
          <a:xfrm>
            <a:off x="7072952" y="205517"/>
            <a:ext cx="1905000" cy="646331"/>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5A-1</a:t>
            </a:r>
          </a:p>
          <a:p>
            <a:pPr algn="l"/>
            <a:r>
              <a:rPr lang="en-US" sz="1200" dirty="0">
                <a:latin typeface="Liberation Sans" panose="020B0604020202020204" pitchFamily="34" charset="0"/>
              </a:rPr>
              <a:t>Worksheet for </a:t>
            </a:r>
            <a:r>
              <a:rPr lang="en-US" sz="1200" dirty="0" smtClean="0">
                <a:latin typeface="Liberation Sans" panose="020B0604020202020204" pitchFamily="34" charset="0"/>
              </a:rPr>
              <a:t>merchandising company</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121220042"/>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6781800" y="955344"/>
            <a:ext cx="0" cy="174120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298" name="Text Box 2"/>
          <p:cNvSpPr txBox="1">
            <a:spLocks noChangeArrowheads="1"/>
          </p:cNvSpPr>
          <p:nvPr/>
        </p:nvSpPr>
        <p:spPr bwMode="auto">
          <a:xfrm>
            <a:off x="914400" y="2452048"/>
            <a:ext cx="7467600" cy="2597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40000"/>
              </a:spcBef>
              <a:spcAft>
                <a:spcPts val="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No running account of changes in </a:t>
            </a:r>
            <a:endParaRPr lang="en-US" altLang="en-US" sz="2200" dirty="0" smtClean="0">
              <a:solidFill>
                <a:srgbClr val="000000"/>
              </a:solidFill>
              <a:latin typeface="Liberation Sans" panose="020B0604020202020204" pitchFamily="34" charset="0"/>
            </a:endParaRPr>
          </a:p>
          <a:p>
            <a:pPr marL="463550" indent="0" algn="l">
              <a:lnSpc>
                <a:spcPct val="120000"/>
              </a:lnSpc>
              <a:spcBef>
                <a:spcPts val="0"/>
              </a:spcBef>
              <a:spcAft>
                <a:spcPct val="20000"/>
              </a:spcAft>
              <a:buClr>
                <a:srgbClr val="CC0000"/>
              </a:buClr>
              <a:buSzPct val="80000"/>
            </a:pPr>
            <a:r>
              <a:rPr lang="en-US" altLang="en-US" sz="2200" dirty="0" smtClean="0">
                <a:solidFill>
                  <a:srgbClr val="000000"/>
                </a:solidFill>
                <a:latin typeface="Liberation Sans" panose="020B0604020202020204" pitchFamily="34" charset="0"/>
              </a:rPr>
              <a:t>inventory</a:t>
            </a:r>
            <a:r>
              <a:rPr lang="en-US" altLang="en-US" sz="2200" dirty="0">
                <a:solidFill>
                  <a:srgbClr val="000000"/>
                </a:solidFill>
                <a:latin typeface="Liberation Sans" panose="020B0604020202020204" pitchFamily="34" charset="0"/>
              </a:rPr>
              <a:t>.</a:t>
            </a:r>
          </a:p>
          <a:p>
            <a:pPr algn="l">
              <a:lnSpc>
                <a:spcPct val="120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Ending inventory determined by physical count.</a:t>
            </a:r>
          </a:p>
          <a:p>
            <a:pPr algn="l">
              <a:lnSpc>
                <a:spcPct val="120000"/>
              </a:lnSpc>
              <a:spcBef>
                <a:spcPct val="40000"/>
              </a:spcBef>
              <a:spcAft>
                <a:spcPct val="20000"/>
              </a:spcAft>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Cost of goods sold not determined until the end of the period.</a:t>
            </a:r>
          </a:p>
        </p:txBody>
      </p:sp>
      <p:sp>
        <p:nvSpPr>
          <p:cNvPr id="925702" name="Text Box 6"/>
          <p:cNvSpPr txBox="1">
            <a:spLocks noChangeArrowheads="1"/>
          </p:cNvSpPr>
          <p:nvPr/>
        </p:nvSpPr>
        <p:spPr bwMode="auto">
          <a:xfrm>
            <a:off x="685800" y="1385248"/>
            <a:ext cx="57912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rgbClr val="CC0000"/>
                </a:solidFill>
                <a:latin typeface="Liberation Sans" panose="020B0604020202020204" pitchFamily="34" charset="0"/>
              </a:rPr>
              <a:t>Determining Cost of Goods Sold Under a Periodic System</a:t>
            </a: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13" name="Rectangle 12"/>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b="1" dirty="0" smtClean="0">
                <a:solidFill>
                  <a:schemeClr val="accent3"/>
                </a:solidFill>
                <a:latin typeface="Liberation Sans" panose="020B0604020202020204" pitchFamily="34" charset="0"/>
              </a:rPr>
              <a:t>APPENDIX 5B</a:t>
            </a:r>
            <a:endParaRPr lang="en-US" altLang="en-US" sz="2400" b="1" dirty="0">
              <a:solidFill>
                <a:schemeClr val="accent3"/>
              </a:solidFill>
              <a:latin typeface="Liberation Sans" panose="020B0604020202020204" pitchFamily="34" charset="0"/>
            </a:endParaRPr>
          </a:p>
        </p:txBody>
      </p:sp>
      <p:sp>
        <p:nvSpPr>
          <p:cNvPr id="14"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lgn="l"/>
            <a:r>
              <a:rPr lang="en-US" sz="2800" b="1" dirty="0" smtClean="0">
                <a:solidFill>
                  <a:schemeClr val="accent3"/>
                </a:solidFill>
                <a:latin typeface="Liberation Sans" panose="020B0604020202020204" pitchFamily="34" charset="0"/>
              </a:rPr>
              <a:t>Periodic Inventory System</a:t>
            </a:r>
            <a:endParaRPr lang="en-US" sz="2800" b="1" dirty="0">
              <a:solidFill>
                <a:schemeClr val="accent3"/>
              </a:solidFill>
              <a:latin typeface="Liberation Sans" panose="020B0604020202020204" pitchFamily="34" charset="0"/>
            </a:endParaRPr>
          </a:p>
        </p:txBody>
      </p:sp>
      <p:sp>
        <p:nvSpPr>
          <p:cNvPr id="15" name="Rectangle 14"/>
          <p:cNvSpPr/>
          <p:nvPr/>
        </p:nvSpPr>
        <p:spPr>
          <a:xfrm>
            <a:off x="6829134" y="1066800"/>
            <a:ext cx="2080578"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7</a:t>
            </a:r>
          </a:p>
          <a:p>
            <a:pPr algn="l"/>
            <a:r>
              <a:rPr lang="en-US" sz="1400" b="1" dirty="0" smtClean="0">
                <a:latin typeface="Liberation Sans" panose="020B0604020202020204" pitchFamily="34" charset="0"/>
              </a:rPr>
              <a:t>Explain </a:t>
            </a:r>
            <a:r>
              <a:rPr lang="en-US" sz="1400" b="1" dirty="0">
                <a:latin typeface="Liberation Sans" panose="020B0604020202020204" pitchFamily="34" charset="0"/>
              </a:rPr>
              <a:t>the </a:t>
            </a:r>
            <a:r>
              <a:rPr lang="en-US" sz="1400" b="1" dirty="0" smtClean="0">
                <a:latin typeface="Liberation Sans" panose="020B0604020202020204" pitchFamily="34" charset="0"/>
              </a:rPr>
              <a:t>recording of </a:t>
            </a:r>
            <a:r>
              <a:rPr lang="en-US" sz="1400" b="1" dirty="0">
                <a:latin typeface="Liberation Sans" panose="020B0604020202020204" pitchFamily="34" charset="0"/>
              </a:rPr>
              <a:t>purchases and </a:t>
            </a:r>
            <a:r>
              <a:rPr lang="en-US" sz="1400" b="1" dirty="0" smtClean="0">
                <a:latin typeface="Liberation Sans" panose="020B0604020202020204" pitchFamily="34" charset="0"/>
              </a:rPr>
              <a:t>sales of </a:t>
            </a:r>
            <a:r>
              <a:rPr lang="en-US" sz="1400" b="1" dirty="0">
                <a:latin typeface="Liberation Sans" panose="020B0604020202020204" pitchFamily="34" charset="0"/>
              </a:rPr>
              <a:t>inventory </a:t>
            </a:r>
            <a:r>
              <a:rPr lang="en-US" sz="1400" b="1" dirty="0" smtClean="0">
                <a:latin typeface="Liberation Sans" panose="020B0604020202020204" pitchFamily="34" charset="0"/>
              </a:rPr>
              <a:t>under a </a:t>
            </a:r>
            <a:r>
              <a:rPr lang="en-US" sz="1400" b="1" dirty="0">
                <a:latin typeface="Liberation Sans" panose="020B0604020202020204" pitchFamily="34" charset="0"/>
              </a:rPr>
              <a:t>periodic </a:t>
            </a:r>
            <a:r>
              <a:rPr lang="en-US" sz="1400" b="1" dirty="0" smtClean="0">
                <a:latin typeface="Liberation Sans" panose="020B0604020202020204" pitchFamily="34" charset="0"/>
              </a:rPr>
              <a:t>inventory system</a:t>
            </a:r>
            <a:r>
              <a:rPr lang="en-US" sz="1400" b="1" dirty="0">
                <a:latin typeface="Liberation Sans" panose="020B0604020202020204" pitchFamily="34" charset="0"/>
              </a:rPr>
              <a:t>.</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7"/>
          <p:cNvSpPr>
            <a:spLocks noChangeArrowheads="1"/>
          </p:cNvSpPr>
          <p:nvPr/>
        </p:nvSpPr>
        <p:spPr bwMode="auto">
          <a:xfrm>
            <a:off x="6019800" y="2184400"/>
            <a:ext cx="21336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r"/>
            <a:r>
              <a:rPr lang="en-US" altLang="en-US" sz="1200" b="1" dirty="0">
                <a:latin typeface="Arial" charset="0"/>
              </a:rPr>
              <a:t>Illustration 5B-2 </a:t>
            </a:r>
          </a:p>
        </p:txBody>
      </p:sp>
      <p:sp>
        <p:nvSpPr>
          <p:cNvPr id="8" name="Line 2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defRPr/>
            </a:pPr>
            <a:r>
              <a:rPr lang="en-US" sz="3200" b="1" dirty="0">
                <a:solidFill>
                  <a:srgbClr val="CC0000"/>
                </a:solidFill>
                <a:latin typeface="Arial" charset="0"/>
              </a:rPr>
              <a:t>Determining Cost of Goods Sold Under a Periodic System</a:t>
            </a:r>
          </a:p>
        </p:txBody>
      </p:sp>
      <p:sp>
        <p:nvSpPr>
          <p:cNvPr id="2" name="Rectangle 1"/>
          <p:cNvSpPr/>
          <p:nvPr/>
        </p:nvSpPr>
        <p:spPr>
          <a:xfrm>
            <a:off x="6705600" y="865188"/>
            <a:ext cx="2286000" cy="830997"/>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5B-2</a:t>
            </a:r>
          </a:p>
          <a:p>
            <a:pPr algn="l"/>
            <a:r>
              <a:rPr lang="en-US" sz="1200" dirty="0">
                <a:latin typeface="Liberation Sans" panose="020B0604020202020204" pitchFamily="34" charset="0"/>
              </a:rPr>
              <a:t>Cost of goods sold for a</a:t>
            </a:r>
          </a:p>
          <a:p>
            <a:pPr algn="l"/>
            <a:r>
              <a:rPr lang="en-US" sz="1200" dirty="0">
                <a:latin typeface="Liberation Sans" panose="020B0604020202020204" pitchFamily="34" charset="0"/>
              </a:rPr>
              <a:t>merchandiser using a periodic</a:t>
            </a:r>
          </a:p>
          <a:p>
            <a:pPr algn="l"/>
            <a:r>
              <a:rPr lang="en-US" sz="1200" dirty="0">
                <a:latin typeface="Liberation Sans" panose="020B0604020202020204" pitchFamily="34" charset="0"/>
              </a:rPr>
              <a:t>inventory system</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98" y="1766248"/>
            <a:ext cx="8525301" cy="456362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4"/>
          <p:cNvSpPr txBox="1">
            <a:spLocks noChangeArrowheads="1"/>
          </p:cNvSpPr>
          <p:nvPr/>
        </p:nvSpPr>
        <p:spPr bwMode="auto">
          <a:xfrm>
            <a:off x="533400" y="1295400"/>
            <a:ext cx="7772400" cy="440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Comic Sans MS" pitchFamily="66" charset="0"/>
              </a:defRPr>
            </a:lvl1pPr>
            <a:lvl2pPr marL="1143000" indent="-45720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Record revenues when sales are made.</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Do not record cost of merchandise sold on the date of sale.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Physical inventory count determines: </a:t>
            </a:r>
          </a:p>
          <a:p>
            <a:pPr marL="1377950" lvl="1" indent="-463550" algn="l">
              <a:lnSpc>
                <a:spcPct val="120000"/>
              </a:lnSpc>
              <a:spcBef>
                <a:spcPct val="45000"/>
              </a:spcBef>
              <a:buClr>
                <a:srgbClr val="CC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on hand</a:t>
            </a:r>
            <a:r>
              <a:rPr lang="en-US" altLang="en-US" dirty="0">
                <a:latin typeface="Liberation Sans" panose="020B0604020202020204" pitchFamily="34" charset="0"/>
              </a:rPr>
              <a:t> and </a:t>
            </a:r>
          </a:p>
          <a:p>
            <a:pPr marL="1377950" lvl="1" indent="-463550" algn="l">
              <a:lnSpc>
                <a:spcPct val="120000"/>
              </a:lnSpc>
              <a:spcBef>
                <a:spcPct val="45000"/>
              </a:spcBef>
              <a:buClr>
                <a:srgbClr val="CC0000"/>
              </a:buClr>
              <a:buSzPct val="80000"/>
              <a:buFont typeface="Arial" charset="0"/>
              <a:buChar char="►"/>
            </a:pPr>
            <a:r>
              <a:rPr lang="en-US" altLang="en-US" dirty="0">
                <a:latin typeface="Liberation Sans" panose="020B0604020202020204" pitchFamily="34" charset="0"/>
              </a:rPr>
              <a:t>Cost of merchandise </a:t>
            </a:r>
            <a:r>
              <a:rPr lang="en-US" altLang="en-US" b="1" dirty="0">
                <a:latin typeface="Liberation Sans" panose="020B0604020202020204" pitchFamily="34" charset="0"/>
              </a:rPr>
              <a:t>sold</a:t>
            </a:r>
            <a:r>
              <a:rPr lang="en-US" altLang="en-US" dirty="0">
                <a:latin typeface="Liberation Sans" panose="020B0604020202020204" pitchFamily="34" charset="0"/>
              </a:rPr>
              <a:t> during the period.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Record purchases in Purchases account. </a:t>
            </a:r>
          </a:p>
          <a:p>
            <a:pPr marL="682625" indent="-450850" algn="l">
              <a:lnSpc>
                <a:spcPct val="120000"/>
              </a:lnSpc>
              <a:spcBef>
                <a:spcPct val="45000"/>
              </a:spcBef>
              <a:buClr>
                <a:srgbClr val="CC0000"/>
              </a:buClr>
              <a:buSzPct val="80000"/>
              <a:buFont typeface="Wingdings" pitchFamily="2" charset="2"/>
              <a:buChar char="u"/>
            </a:pPr>
            <a:r>
              <a:rPr lang="en-US" altLang="en-US" sz="2100" dirty="0">
                <a:latin typeface="Liberation Sans" panose="020B0604020202020204" pitchFamily="34" charset="0"/>
              </a:rPr>
              <a:t>Purchase returns and allowances, Purchase discounts, and Freight costs are recorded in separate accounts.</a:t>
            </a:r>
          </a:p>
        </p:txBody>
      </p:sp>
      <p:sp>
        <p:nvSpPr>
          <p:cNvPr id="7"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Merchandise Transactions</a:t>
            </a:r>
            <a:endParaRPr lang="en-US" altLang="en-US" sz="3200" b="1"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533400" y="1295400"/>
            <a:ext cx="80772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On </a:t>
            </a:r>
            <a:r>
              <a:rPr lang="en-US" altLang="en-US" sz="2200" dirty="0">
                <a:latin typeface="Liberation Sans" panose="020B0604020202020204" pitchFamily="34" charset="0"/>
              </a:rPr>
              <a:t>the basis of the sales invoice (Illustration 5-6) and receipt of the merchandise ordered from PW Audio Supply, Sauk Stereo records the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purchase as follows.</a:t>
            </a:r>
          </a:p>
        </p:txBody>
      </p:sp>
      <p:sp>
        <p:nvSpPr>
          <p:cNvPr id="990212" name="Text Box 4"/>
          <p:cNvSpPr txBox="1">
            <a:spLocks noChangeArrowheads="1"/>
          </p:cNvSpPr>
          <p:nvPr/>
        </p:nvSpPr>
        <p:spPr bwMode="auto">
          <a:xfrm>
            <a:off x="1752600" y="30559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Purchases	3,800</a:t>
            </a:r>
          </a:p>
        </p:txBody>
      </p:sp>
      <p:sp>
        <p:nvSpPr>
          <p:cNvPr id="58373" name="Text Box 5"/>
          <p:cNvSpPr txBox="1">
            <a:spLocks noChangeArrowheads="1"/>
          </p:cNvSpPr>
          <p:nvPr/>
        </p:nvSpPr>
        <p:spPr bwMode="auto">
          <a:xfrm>
            <a:off x="533400" y="3055938"/>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90214" name="Text Box 6"/>
          <p:cNvSpPr txBox="1">
            <a:spLocks noChangeArrowheads="1"/>
          </p:cNvSpPr>
          <p:nvPr/>
        </p:nvSpPr>
        <p:spPr bwMode="auto">
          <a:xfrm>
            <a:off x="1752600" y="3589338"/>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Payable  		3,800</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0212"/>
                                        </p:tgtEl>
                                        <p:attrNameLst>
                                          <p:attrName>style.visibility</p:attrName>
                                        </p:attrNameLst>
                                      </p:cBhvr>
                                      <p:to>
                                        <p:strVal val="visible"/>
                                      </p:to>
                                    </p:set>
                                    <p:animEffect transition="in" filter="wipe(left)">
                                      <p:cBhvr>
                                        <p:cTn id="7" dur="500"/>
                                        <p:tgtEl>
                                          <p:spTgt spid="990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4"/>
                                        </p:tgtEl>
                                        <p:attrNameLst>
                                          <p:attrName>style.visibility</p:attrName>
                                        </p:attrNameLst>
                                      </p:cBhvr>
                                      <p:to>
                                        <p:strVal val="visible"/>
                                      </p:to>
                                    </p:set>
                                    <p:animEffect transition="in" filter="wipe(left)">
                                      <p:cBhvr>
                                        <p:cTn id="12" dur="500"/>
                                        <p:tgtEl>
                                          <p:spTgt spid="990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2" grpId="0" autoUpdateAnimBg="0"/>
      <p:bldP spid="99021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533400" y="1905000"/>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If </a:t>
            </a:r>
            <a:r>
              <a:rPr lang="en-US" altLang="en-US" sz="2200" dirty="0">
                <a:latin typeface="Liberation Sans" panose="020B0604020202020204" pitchFamily="34" charset="0"/>
              </a:rPr>
              <a:t>Sauk pays Public Freight Company </a:t>
            </a:r>
            <a:r>
              <a:rPr lang="en-US" altLang="en-US" sz="2200" dirty="0" smtClean="0">
                <a:latin typeface="Liberation Sans" panose="020B0604020202020204" pitchFamily="34" charset="0"/>
              </a:rPr>
              <a:t>€150</a:t>
            </a:r>
            <a:endParaRPr lang="en-US" altLang="en-US" sz="2200" dirty="0">
              <a:latin typeface="Liberation Sans" panose="020B0604020202020204" pitchFamily="34" charset="0"/>
            </a:endParaRPr>
          </a:p>
          <a:p>
            <a:pPr algn="l">
              <a:lnSpc>
                <a:spcPct val="125000"/>
              </a:lnSpc>
            </a:pPr>
            <a:r>
              <a:rPr lang="en-US" altLang="en-US" sz="2200" dirty="0">
                <a:latin typeface="Liberation Sans" panose="020B0604020202020204" pitchFamily="34" charset="0"/>
              </a:rPr>
              <a:t>for freight charges on its purchase from PW Audio Supply on May 6, the entry on Sauk’s books is:</a:t>
            </a:r>
          </a:p>
        </p:txBody>
      </p:sp>
      <p:sp>
        <p:nvSpPr>
          <p:cNvPr id="931845" name="Text Box 5"/>
          <p:cNvSpPr txBox="1">
            <a:spLocks noChangeArrowheads="1"/>
          </p:cNvSpPr>
          <p:nvPr/>
        </p:nvSpPr>
        <p:spPr bwMode="auto">
          <a:xfrm>
            <a:off x="1752600" y="36734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rPr>
              <a:t>Freight-In </a:t>
            </a:r>
            <a:r>
              <a:rPr lang="en-US" altLang="en-US" sz="2200" dirty="0">
                <a:latin typeface="Liberation Sans" panose="020B0604020202020204" pitchFamily="34" charset="0"/>
              </a:rPr>
              <a:t>(Transportation-In)</a:t>
            </a:r>
            <a:r>
              <a:rPr lang="en-US" altLang="en-US" sz="2200" dirty="0">
                <a:latin typeface="Liberation Sans" panose="020B0604020202020204" pitchFamily="34" charset="0"/>
                <a:cs typeface="Arial" charset="0"/>
              </a:rPr>
              <a:t>	150</a:t>
            </a:r>
          </a:p>
        </p:txBody>
      </p:sp>
      <p:sp>
        <p:nvSpPr>
          <p:cNvPr id="59396" name="Text Box 6"/>
          <p:cNvSpPr txBox="1">
            <a:spLocks noChangeArrowheads="1"/>
          </p:cNvSpPr>
          <p:nvPr/>
        </p:nvSpPr>
        <p:spPr bwMode="auto">
          <a:xfrm>
            <a:off x="533400" y="3673475"/>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6</a:t>
            </a:r>
          </a:p>
        </p:txBody>
      </p:sp>
      <p:sp>
        <p:nvSpPr>
          <p:cNvPr id="931847" name="Text Box 7"/>
          <p:cNvSpPr txBox="1">
            <a:spLocks noChangeArrowheads="1"/>
          </p:cNvSpPr>
          <p:nvPr/>
        </p:nvSpPr>
        <p:spPr bwMode="auto">
          <a:xfrm>
            <a:off x="1752600" y="4206875"/>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150</a:t>
            </a:r>
          </a:p>
        </p:txBody>
      </p:sp>
      <p:sp>
        <p:nvSpPr>
          <p:cNvPr id="59399" name="Text Box 12"/>
          <p:cNvSpPr txBox="1">
            <a:spLocks noChangeArrowheads="1"/>
          </p:cNvSpPr>
          <p:nvPr/>
        </p:nvSpPr>
        <p:spPr bwMode="auto">
          <a:xfrm>
            <a:off x="533400" y="1295400"/>
            <a:ext cx="7924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2800" b="1" dirty="0" smtClean="0">
                <a:solidFill>
                  <a:srgbClr val="006600"/>
                </a:solidFill>
                <a:latin typeface="Liberation Sans" panose="020B0604020202020204" pitchFamily="34" charset="0"/>
              </a:rPr>
              <a:t>FREIGHT COSTS</a:t>
            </a:r>
            <a:endParaRPr lang="en-US" altLang="en-US" sz="2800" b="1" dirty="0">
              <a:solidFill>
                <a:srgbClr val="006600"/>
              </a:solidFill>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5"/>
                                        </p:tgtEl>
                                        <p:attrNameLst>
                                          <p:attrName>style.visibility</p:attrName>
                                        </p:attrNameLst>
                                      </p:cBhvr>
                                      <p:to>
                                        <p:strVal val="visible"/>
                                      </p:to>
                                    </p:set>
                                    <p:animEffect transition="in" filter="wipe(left)">
                                      <p:cBhvr>
                                        <p:cTn id="7" dur="500"/>
                                        <p:tgtEl>
                                          <p:spTgt spid="931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7"/>
                                        </p:tgtEl>
                                        <p:attrNameLst>
                                          <p:attrName>style.visibility</p:attrName>
                                        </p:attrNameLst>
                                      </p:cBhvr>
                                      <p:to>
                                        <p:strVal val="visible"/>
                                      </p:to>
                                    </p:set>
                                    <p:animEffect transition="in" filter="wipe(left)">
                                      <p:cBhvr>
                                        <p:cTn id="12" dur="500"/>
                                        <p:tgtEl>
                                          <p:spTgt spid="93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autoUpdateAnimBg="0"/>
      <p:bldP spid="93184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3" name="Text Box 5"/>
          <p:cNvSpPr txBox="1">
            <a:spLocks noChangeArrowheads="1"/>
          </p:cNvSpPr>
          <p:nvPr/>
        </p:nvSpPr>
        <p:spPr bwMode="auto">
          <a:xfrm>
            <a:off x="1752600" y="36639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tabLst>
                <a:tab pos="5432425" algn="r"/>
              </a:tabLst>
            </a:pPr>
            <a:r>
              <a:rPr lang="en-US" altLang="en-US" sz="2200" dirty="0">
                <a:latin typeface="Liberation Sans" panose="020B0604020202020204" pitchFamily="34" charset="0"/>
              </a:rPr>
              <a:t>Accounts </a:t>
            </a:r>
            <a:r>
              <a:rPr lang="en-US" altLang="en-US" sz="2200" dirty="0" smtClean="0">
                <a:latin typeface="Liberation Sans" panose="020B0604020202020204" pitchFamily="34" charset="0"/>
              </a:rPr>
              <a:t>Payable</a:t>
            </a:r>
            <a:r>
              <a:rPr lang="en-US" altLang="en-US" sz="2200" dirty="0">
                <a:latin typeface="Liberation Sans" panose="020B0604020202020204" pitchFamily="34" charset="0"/>
                <a:cs typeface="Arial" charset="0"/>
              </a:rPr>
              <a:t>	300</a:t>
            </a:r>
          </a:p>
        </p:txBody>
      </p:sp>
      <p:sp>
        <p:nvSpPr>
          <p:cNvPr id="60419" name="Text Box 6"/>
          <p:cNvSpPr txBox="1">
            <a:spLocks noChangeArrowheads="1"/>
          </p:cNvSpPr>
          <p:nvPr/>
        </p:nvSpPr>
        <p:spPr bwMode="auto">
          <a:xfrm>
            <a:off x="533400" y="3663950"/>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33895" name="Text Box 7"/>
          <p:cNvSpPr txBox="1">
            <a:spLocks noChangeArrowheads="1"/>
          </p:cNvSpPr>
          <p:nvPr/>
        </p:nvSpPr>
        <p:spPr bwMode="auto">
          <a:xfrm>
            <a:off x="1752600" y="4197350"/>
            <a:ext cx="6934200"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tabLst>
                <a:tab pos="4745038" algn="r"/>
                <a:tab pos="6400800" algn="r"/>
              </a:tabLst>
            </a:pPr>
            <a:r>
              <a:rPr lang="en-US" altLang="en-US" sz="2200" dirty="0">
                <a:latin typeface="Liberation Sans" panose="020B0604020202020204" pitchFamily="34" charset="0"/>
              </a:rPr>
              <a:t>Purchase Returns and Allowances</a:t>
            </a:r>
            <a:r>
              <a:rPr lang="en-US" altLang="en-US" sz="2200" dirty="0">
                <a:latin typeface="Liberation Sans" panose="020B0604020202020204" pitchFamily="34" charset="0"/>
                <a:cs typeface="Arial" charset="0"/>
              </a:rPr>
              <a:t> 	300</a:t>
            </a:r>
          </a:p>
        </p:txBody>
      </p:sp>
      <p:sp>
        <p:nvSpPr>
          <p:cNvPr id="60421" name="Text Box 8"/>
          <p:cNvSpPr txBox="1">
            <a:spLocks noChangeArrowheads="1"/>
          </p:cNvSpPr>
          <p:nvPr/>
        </p:nvSpPr>
        <p:spPr bwMode="auto">
          <a:xfrm>
            <a:off x="533400" y="1295400"/>
            <a:ext cx="74676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PURCHASE RETURNS AND ALLOWANCES</a:t>
            </a:r>
            <a:endParaRPr lang="en-US" altLang="en-US" sz="2600" b="1" dirty="0">
              <a:solidFill>
                <a:srgbClr val="006600"/>
              </a:solidFill>
              <a:latin typeface="Liberation Sans" panose="020B0604020202020204" pitchFamily="34" charset="0"/>
            </a:endParaRPr>
          </a:p>
        </p:txBody>
      </p:sp>
      <p:sp>
        <p:nvSpPr>
          <p:cNvPr id="60423" name="Text Box 13"/>
          <p:cNvSpPr txBox="1">
            <a:spLocks noChangeArrowheads="1"/>
          </p:cNvSpPr>
          <p:nvPr/>
        </p:nvSpPr>
        <p:spPr bwMode="auto">
          <a:xfrm>
            <a:off x="533400" y="1903412"/>
            <a:ext cx="79248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Sauk </a:t>
            </a:r>
            <a:r>
              <a:rPr lang="en-US" altLang="en-US" sz="2200" dirty="0">
                <a:latin typeface="Liberation Sans" panose="020B0604020202020204" pitchFamily="34" charset="0"/>
              </a:rPr>
              <a:t>Stereo returns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of goods to PW Audio Supply and prepares the following entry to recognize the return.</a:t>
            </a: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3"/>
                                        </p:tgtEl>
                                        <p:attrNameLst>
                                          <p:attrName>style.visibility</p:attrName>
                                        </p:attrNameLst>
                                      </p:cBhvr>
                                      <p:to>
                                        <p:strVal val="visible"/>
                                      </p:to>
                                    </p:set>
                                    <p:animEffect transition="in" filter="wipe(left)">
                                      <p:cBhvr>
                                        <p:cTn id="7" dur="500"/>
                                        <p:tgtEl>
                                          <p:spTgt spid="933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5"/>
                                        </p:tgtEl>
                                        <p:attrNameLst>
                                          <p:attrName>style.visibility</p:attrName>
                                        </p:attrNameLst>
                                      </p:cBhvr>
                                      <p:to>
                                        <p:strVal val="visible"/>
                                      </p:to>
                                    </p:set>
                                    <p:animEffect transition="in" filter="wipe(left)">
                                      <p:cBhvr>
                                        <p:cTn id="12" dur="500"/>
                                        <p:tgtEl>
                                          <p:spTgt spid="933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3" grpId="0" autoUpdateAnimBg="0"/>
      <p:bldP spid="93389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1" name="Text Box 5"/>
          <p:cNvSpPr txBox="1">
            <a:spLocks noChangeArrowheads="1"/>
          </p:cNvSpPr>
          <p:nvPr/>
        </p:nvSpPr>
        <p:spPr bwMode="auto">
          <a:xfrm>
            <a:off x="1828800" y="39227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Payable</a:t>
            </a:r>
            <a:r>
              <a:rPr lang="en-US" altLang="en-US" sz="2200" dirty="0">
                <a:latin typeface="Liberation Sans" panose="020B0604020202020204" pitchFamily="34" charset="0"/>
                <a:cs typeface="Arial" charset="0"/>
              </a:rPr>
              <a:t>	3,500</a:t>
            </a:r>
          </a:p>
        </p:txBody>
      </p:sp>
      <p:sp>
        <p:nvSpPr>
          <p:cNvPr id="61443" name="Text Box 6"/>
          <p:cNvSpPr txBox="1">
            <a:spLocks noChangeArrowheads="1"/>
          </p:cNvSpPr>
          <p:nvPr/>
        </p:nvSpPr>
        <p:spPr bwMode="auto">
          <a:xfrm>
            <a:off x="533400" y="3922712"/>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35943" name="Text Box 7"/>
          <p:cNvSpPr txBox="1">
            <a:spLocks noChangeArrowheads="1"/>
          </p:cNvSpPr>
          <p:nvPr/>
        </p:nvSpPr>
        <p:spPr bwMode="auto">
          <a:xfrm>
            <a:off x="1828800" y="4456112"/>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Purchase Discounts</a:t>
            </a:r>
            <a:r>
              <a:rPr lang="en-US" altLang="en-US" sz="2200" dirty="0">
                <a:latin typeface="Liberation Sans" panose="020B0604020202020204" pitchFamily="34" charset="0"/>
                <a:cs typeface="Arial" charset="0"/>
              </a:rPr>
              <a:t> 		70</a:t>
            </a:r>
          </a:p>
        </p:txBody>
      </p:sp>
      <p:sp>
        <p:nvSpPr>
          <p:cNvPr id="61445" name="Text Box 8"/>
          <p:cNvSpPr txBox="1">
            <a:spLocks noChangeArrowheads="1"/>
          </p:cNvSpPr>
          <p:nvPr/>
        </p:nvSpPr>
        <p:spPr bwMode="auto">
          <a:xfrm>
            <a:off x="533400" y="1295400"/>
            <a:ext cx="6248400" cy="48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PURCHASE DISCOUNTS</a:t>
            </a:r>
            <a:endParaRPr lang="en-US" altLang="en-US" sz="2600" b="1" dirty="0">
              <a:solidFill>
                <a:srgbClr val="006600"/>
              </a:solidFill>
              <a:latin typeface="Liberation Sans" panose="020B0604020202020204" pitchFamily="34" charset="0"/>
            </a:endParaRPr>
          </a:p>
        </p:txBody>
      </p:sp>
      <p:sp>
        <p:nvSpPr>
          <p:cNvPr id="935945" name="Text Box 9"/>
          <p:cNvSpPr txBox="1">
            <a:spLocks noChangeArrowheads="1"/>
          </p:cNvSpPr>
          <p:nvPr/>
        </p:nvSpPr>
        <p:spPr bwMode="auto">
          <a:xfrm>
            <a:off x="1828800" y="49593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Cash	</a:t>
            </a:r>
            <a:r>
              <a:rPr lang="en-US" altLang="en-US" sz="2200" dirty="0">
                <a:latin typeface="Liberation Sans" panose="020B0604020202020204" pitchFamily="34" charset="0"/>
                <a:cs typeface="Arial" charset="0"/>
              </a:rPr>
              <a:t> 	3,430</a:t>
            </a:r>
          </a:p>
        </p:txBody>
      </p:sp>
      <p:sp>
        <p:nvSpPr>
          <p:cNvPr id="61448" name="Text Box 13"/>
          <p:cNvSpPr txBox="1">
            <a:spLocks noChangeArrowheads="1"/>
          </p:cNvSpPr>
          <p:nvPr/>
        </p:nvSpPr>
        <p:spPr bwMode="auto">
          <a:xfrm>
            <a:off x="533400" y="1903412"/>
            <a:ext cx="792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On </a:t>
            </a:r>
            <a:r>
              <a:rPr lang="en-US" altLang="en-US" sz="2200" dirty="0">
                <a:latin typeface="Liberation Sans" panose="020B0604020202020204" pitchFamily="34" charset="0"/>
              </a:rPr>
              <a:t>May 14 Sauk Stereo pays the balance due on account to PW Audio Supply, taking the 2% cash discount allowed by PW Audio for payment within 10 days. Sauk</a:t>
            </a:r>
          </a:p>
          <a:p>
            <a:pPr algn="l">
              <a:lnSpc>
                <a:spcPct val="125000"/>
              </a:lnSpc>
            </a:pPr>
            <a:r>
              <a:rPr lang="en-US" altLang="en-US" sz="2200" dirty="0">
                <a:latin typeface="Liberation Sans" panose="020B0604020202020204" pitchFamily="34" charset="0"/>
              </a:rPr>
              <a:t>Stereo records the payment and discount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SzPct val="80000"/>
            </a:pPr>
            <a:r>
              <a:rPr lang="en-US" altLang="en-US" sz="3200" b="1" dirty="0" smtClean="0">
                <a:solidFill>
                  <a:srgbClr val="CC0000"/>
                </a:solidFill>
                <a:latin typeface="Liberation Sans" panose="020B0604020202020204" pitchFamily="34" charset="0"/>
              </a:rPr>
              <a:t>Recording Purchases of Merchandise</a:t>
            </a:r>
            <a:endParaRPr lang="en-US" altLang="en-US" sz="3200" b="1" dirty="0">
              <a:solidFill>
                <a:srgbClr val="CC0000"/>
              </a:solidFill>
              <a:latin typeface="Liberation Sans" panose="020B0604020202020204" pitchFamily="34" charset="0"/>
            </a:endParaRP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wipe(left)">
                                      <p:cBhvr>
                                        <p:cTn id="7" dur="500"/>
                                        <p:tgtEl>
                                          <p:spTgt spid="935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5943"/>
                                        </p:tgtEl>
                                        <p:attrNameLst>
                                          <p:attrName>style.visibility</p:attrName>
                                        </p:attrNameLst>
                                      </p:cBhvr>
                                      <p:to>
                                        <p:strVal val="visible"/>
                                      </p:to>
                                    </p:set>
                                    <p:animEffect transition="in" filter="wipe(left)">
                                      <p:cBhvr>
                                        <p:cTn id="12" dur="500"/>
                                        <p:tgtEl>
                                          <p:spTgt spid="935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Effect transition="in" filter="wipe(left)">
                                      <p:cBhvr>
                                        <p:cTn id="17" dur="500"/>
                                        <p:tgtEl>
                                          <p:spTgt spid="93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1" grpId="0" autoUpdateAnimBg="0"/>
      <p:bldP spid="935943" grpId="0" autoUpdateAnimBg="0"/>
      <p:bldP spid="93594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43815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b="1" dirty="0">
                <a:solidFill>
                  <a:srgbClr val="CC0000"/>
                </a:solidFill>
                <a:latin typeface="Liberation Sans" panose="020B0604020202020204" pitchFamily="34" charset="0"/>
              </a:rPr>
              <a:t>No entry is recorded for cost of goods sold at the time of the sale under a periodic system.</a:t>
            </a:r>
          </a:p>
        </p:txBody>
      </p:sp>
      <p:sp>
        <p:nvSpPr>
          <p:cNvPr id="62467" name="Text Box 5"/>
          <p:cNvSpPr txBox="1">
            <a:spLocks noChangeArrowheads="1"/>
          </p:cNvSpPr>
          <p:nvPr/>
        </p:nvSpPr>
        <p:spPr bwMode="auto">
          <a:xfrm>
            <a:off x="533400" y="1295400"/>
            <a:ext cx="8153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PW Audio Supply, records the sale of </a:t>
            </a:r>
            <a:r>
              <a:rPr lang="en-US" altLang="en-US" sz="2200" dirty="0" smtClean="0">
                <a:latin typeface="Liberation Sans" panose="020B0604020202020204" pitchFamily="34" charset="0"/>
              </a:rPr>
              <a:t>€3,800 </a:t>
            </a:r>
            <a:r>
              <a:rPr lang="en-US" altLang="en-US" sz="2200" dirty="0">
                <a:latin typeface="Liberation Sans" panose="020B0604020202020204" pitchFamily="34" charset="0"/>
              </a:rPr>
              <a:t>of merchandise to Sauk Stereo on May 4 (sales invoice No. 731, Illustration 5-6) as follows.</a:t>
            </a:r>
          </a:p>
        </p:txBody>
      </p:sp>
      <p:sp>
        <p:nvSpPr>
          <p:cNvPr id="937990" name="Text Box 6"/>
          <p:cNvSpPr txBox="1">
            <a:spLocks noChangeArrowheads="1"/>
          </p:cNvSpPr>
          <p:nvPr/>
        </p:nvSpPr>
        <p:spPr bwMode="auto">
          <a:xfrm>
            <a:off x="1828800" y="30400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745038" algn="r"/>
              </a:tabLst>
              <a:defRPr sz="2000">
                <a:solidFill>
                  <a:schemeClr val="tx1"/>
                </a:solidFill>
                <a:latin typeface="Comic Sans MS" pitchFamily="66" charset="0"/>
              </a:defRPr>
            </a:lvl1pPr>
            <a:lvl2pPr marL="742950" indent="-285750">
              <a:tabLst>
                <a:tab pos="4745038" algn="r"/>
              </a:tabLst>
              <a:defRPr sz="2000">
                <a:solidFill>
                  <a:schemeClr val="tx1"/>
                </a:solidFill>
                <a:latin typeface="Comic Sans MS" pitchFamily="66" charset="0"/>
              </a:defRPr>
            </a:lvl2pPr>
            <a:lvl3pPr marL="1143000" indent="-228600">
              <a:tabLst>
                <a:tab pos="4745038" algn="r"/>
              </a:tabLst>
              <a:defRPr sz="2000">
                <a:solidFill>
                  <a:schemeClr val="tx1"/>
                </a:solidFill>
                <a:latin typeface="Comic Sans MS" pitchFamily="66" charset="0"/>
              </a:defRPr>
            </a:lvl3pPr>
            <a:lvl4pPr marL="1600200" indent="-228600">
              <a:tabLst>
                <a:tab pos="4745038" algn="r"/>
              </a:tabLst>
              <a:defRPr sz="2000">
                <a:solidFill>
                  <a:schemeClr val="tx1"/>
                </a:solidFill>
                <a:latin typeface="Comic Sans MS" pitchFamily="66" charset="0"/>
              </a:defRPr>
            </a:lvl4pPr>
            <a:lvl5pPr marL="2057400" indent="-228600">
              <a:tabLst>
                <a:tab pos="474503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3,800</a:t>
            </a:r>
          </a:p>
        </p:txBody>
      </p:sp>
      <p:sp>
        <p:nvSpPr>
          <p:cNvPr id="62469" name="Text Box 7"/>
          <p:cNvSpPr txBox="1">
            <a:spLocks noChangeArrowheads="1"/>
          </p:cNvSpPr>
          <p:nvPr/>
        </p:nvSpPr>
        <p:spPr bwMode="auto">
          <a:xfrm>
            <a:off x="533400" y="3040063"/>
            <a:ext cx="1524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4</a:t>
            </a:r>
          </a:p>
        </p:txBody>
      </p:sp>
      <p:sp>
        <p:nvSpPr>
          <p:cNvPr id="937992" name="Text Box 8"/>
          <p:cNvSpPr txBox="1">
            <a:spLocks noChangeArrowheads="1"/>
          </p:cNvSpPr>
          <p:nvPr/>
        </p:nvSpPr>
        <p:spPr bwMode="auto">
          <a:xfrm>
            <a:off x="1828800" y="3573463"/>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Revenue  		3,800</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wipe(left)">
                                      <p:cBhvr>
                                        <p:cTn id="7" dur="500"/>
                                        <p:tgtEl>
                                          <p:spTgt spid="93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92"/>
                                        </p:tgtEl>
                                        <p:attrNameLst>
                                          <p:attrName>style.visibility</p:attrName>
                                        </p:attrNameLst>
                                      </p:cBhvr>
                                      <p:to>
                                        <p:strVal val="visible"/>
                                      </p:to>
                                    </p:set>
                                    <p:animEffect transition="in" filter="wipe(left)">
                                      <p:cBhvr>
                                        <p:cTn id="12" dur="500"/>
                                        <p:tgtEl>
                                          <p:spTgt spid="93799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2466"/>
                                        </p:tgtEl>
                                        <p:attrNameLst>
                                          <p:attrName>style.visibility</p:attrName>
                                        </p:attrNameLst>
                                      </p:cBhvr>
                                      <p:to>
                                        <p:strVal val="visible"/>
                                      </p:to>
                                    </p:set>
                                    <p:animEffect transition="in" filter="fade">
                                      <p:cBhvr>
                                        <p:cTn id="16"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937990" grpId="0" autoUpdateAnimBg="0"/>
      <p:bldP spid="93799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533400" y="1903412"/>
            <a:ext cx="80010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To </a:t>
            </a:r>
            <a:r>
              <a:rPr lang="en-US" altLang="en-US" sz="2200" dirty="0">
                <a:latin typeface="Liberation Sans" panose="020B0604020202020204" pitchFamily="34" charset="0"/>
              </a:rPr>
              <a:t>record the returned goods received from Sauk Stereo on May 8, PW Audio Supply records the </a:t>
            </a:r>
            <a:r>
              <a:rPr lang="en-US" altLang="en-US" sz="2200" dirty="0" smtClean="0">
                <a:latin typeface="Liberation Sans" panose="020B0604020202020204" pitchFamily="34" charset="0"/>
              </a:rPr>
              <a:t>€300 </a:t>
            </a:r>
            <a:r>
              <a:rPr lang="en-US" altLang="en-US" sz="2200" dirty="0">
                <a:latin typeface="Liberation Sans" panose="020B0604020202020204" pitchFamily="34" charset="0"/>
              </a:rPr>
              <a:t>sales return as follows.</a:t>
            </a:r>
          </a:p>
        </p:txBody>
      </p:sp>
      <p:sp>
        <p:nvSpPr>
          <p:cNvPr id="940036" name="Text Box 4"/>
          <p:cNvSpPr txBox="1">
            <a:spLocks noChangeArrowheads="1"/>
          </p:cNvSpPr>
          <p:nvPr/>
        </p:nvSpPr>
        <p:spPr bwMode="auto">
          <a:xfrm>
            <a:off x="1828800" y="3557587"/>
            <a:ext cx="64008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914900" algn="r"/>
              </a:tabLst>
              <a:defRPr sz="2000">
                <a:solidFill>
                  <a:schemeClr val="tx1"/>
                </a:solidFill>
                <a:latin typeface="Comic Sans MS" pitchFamily="66" charset="0"/>
              </a:defRPr>
            </a:lvl1pPr>
            <a:lvl2pPr marL="742950" indent="-285750">
              <a:tabLst>
                <a:tab pos="4914900" algn="r"/>
              </a:tabLst>
              <a:defRPr sz="2000">
                <a:solidFill>
                  <a:schemeClr val="tx1"/>
                </a:solidFill>
                <a:latin typeface="Comic Sans MS" pitchFamily="66" charset="0"/>
              </a:defRPr>
            </a:lvl2pPr>
            <a:lvl3pPr marL="1143000" indent="-228600">
              <a:tabLst>
                <a:tab pos="4914900" algn="r"/>
              </a:tabLst>
              <a:defRPr sz="2000">
                <a:solidFill>
                  <a:schemeClr val="tx1"/>
                </a:solidFill>
                <a:latin typeface="Comic Sans MS" pitchFamily="66" charset="0"/>
              </a:defRPr>
            </a:lvl3pPr>
            <a:lvl4pPr marL="1600200" indent="-228600">
              <a:tabLst>
                <a:tab pos="4914900" algn="r"/>
              </a:tabLst>
              <a:defRPr sz="2000">
                <a:solidFill>
                  <a:schemeClr val="tx1"/>
                </a:solidFill>
                <a:latin typeface="Comic Sans MS" pitchFamily="66" charset="0"/>
              </a:defRPr>
            </a:lvl4pPr>
            <a:lvl5pPr marL="2057400" indent="-228600">
              <a:tabLst>
                <a:tab pos="49149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9149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9149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9149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9149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Sales Returns and Allowances</a:t>
            </a:r>
            <a:r>
              <a:rPr lang="en-US" altLang="en-US" sz="2200" dirty="0">
                <a:latin typeface="Liberation Sans" panose="020B0604020202020204" pitchFamily="34" charset="0"/>
                <a:cs typeface="Arial" charset="0"/>
              </a:rPr>
              <a:t>	300</a:t>
            </a:r>
          </a:p>
        </p:txBody>
      </p:sp>
      <p:sp>
        <p:nvSpPr>
          <p:cNvPr id="63492" name="Text Box 5"/>
          <p:cNvSpPr txBox="1">
            <a:spLocks noChangeArrowheads="1"/>
          </p:cNvSpPr>
          <p:nvPr/>
        </p:nvSpPr>
        <p:spPr bwMode="auto">
          <a:xfrm>
            <a:off x="533400" y="3557587"/>
            <a:ext cx="1524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8</a:t>
            </a:r>
          </a:p>
        </p:txBody>
      </p:sp>
      <p:sp>
        <p:nvSpPr>
          <p:cNvPr id="940038" name="Text Box 6"/>
          <p:cNvSpPr txBox="1">
            <a:spLocks noChangeArrowheads="1"/>
          </p:cNvSpPr>
          <p:nvPr/>
        </p:nvSpPr>
        <p:spPr bwMode="auto">
          <a:xfrm>
            <a:off x="1828800" y="4121150"/>
            <a:ext cx="64008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745038" algn="r"/>
                <a:tab pos="6110288" algn="r"/>
              </a:tabLst>
              <a:defRPr sz="2000">
                <a:solidFill>
                  <a:schemeClr val="tx1"/>
                </a:solidFill>
                <a:latin typeface="Comic Sans MS" pitchFamily="66" charset="0"/>
              </a:defRPr>
            </a:lvl1pPr>
            <a:lvl2pPr marL="742950" indent="-285750">
              <a:tabLst>
                <a:tab pos="4745038" algn="r"/>
                <a:tab pos="6110288" algn="r"/>
              </a:tabLst>
              <a:defRPr sz="2000">
                <a:solidFill>
                  <a:schemeClr val="tx1"/>
                </a:solidFill>
                <a:latin typeface="Comic Sans MS" pitchFamily="66" charset="0"/>
              </a:defRPr>
            </a:lvl2pPr>
            <a:lvl3pPr marL="1143000" indent="-228600">
              <a:tabLst>
                <a:tab pos="4745038" algn="r"/>
                <a:tab pos="6110288" algn="r"/>
              </a:tabLst>
              <a:defRPr sz="2000">
                <a:solidFill>
                  <a:schemeClr val="tx1"/>
                </a:solidFill>
                <a:latin typeface="Comic Sans MS" pitchFamily="66" charset="0"/>
              </a:defRPr>
            </a:lvl3pPr>
            <a:lvl4pPr marL="1600200" indent="-228600">
              <a:tabLst>
                <a:tab pos="4745038" algn="r"/>
                <a:tab pos="6110288" algn="r"/>
              </a:tabLst>
              <a:defRPr sz="2000">
                <a:solidFill>
                  <a:schemeClr val="tx1"/>
                </a:solidFill>
                <a:latin typeface="Comic Sans MS" pitchFamily="66" charset="0"/>
              </a:defRPr>
            </a:lvl4pPr>
            <a:lvl5pPr marL="2057400" indent="-228600">
              <a:tabLst>
                <a:tab pos="4745038" algn="r"/>
                <a:tab pos="6110288"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745038" algn="r"/>
                <a:tab pos="6110288"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rPr>
              <a:t>Accounts Receivable</a:t>
            </a:r>
            <a:r>
              <a:rPr lang="en-US" altLang="en-US" sz="2200" dirty="0">
                <a:latin typeface="Liberation Sans" panose="020B0604020202020204" pitchFamily="34" charset="0"/>
                <a:cs typeface="Arial" charset="0"/>
              </a:rPr>
              <a:t> 		300</a:t>
            </a:r>
          </a:p>
        </p:txBody>
      </p:sp>
      <p:sp>
        <p:nvSpPr>
          <p:cNvPr id="63494" name="Text Box 7"/>
          <p:cNvSpPr txBox="1">
            <a:spLocks noChangeArrowheads="1"/>
          </p:cNvSpPr>
          <p:nvPr/>
        </p:nvSpPr>
        <p:spPr bwMode="auto">
          <a:xfrm>
            <a:off x="533400" y="1295400"/>
            <a:ext cx="624840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solidFill>
                  <a:srgbClr val="006600"/>
                </a:solidFill>
                <a:latin typeface="Liberation Sans" panose="020B0604020202020204" pitchFamily="34" charset="0"/>
              </a:rPr>
              <a:t>SALES RETURNS AND ALLOWANCES</a:t>
            </a:r>
            <a:endParaRPr lang="en-US" altLang="en-US" sz="2600" b="1" dirty="0">
              <a:solidFill>
                <a:srgbClr val="006600"/>
              </a:solidFill>
              <a:latin typeface="Liberation Sans" panose="020B0604020202020204" pitchFamily="34" charset="0"/>
            </a:endParaRPr>
          </a:p>
        </p:txBody>
      </p:sp>
      <p:sp>
        <p:nvSpPr>
          <p:cNvPr id="12"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3"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6"/>
                                        </p:tgtEl>
                                        <p:attrNameLst>
                                          <p:attrName>style.visibility</p:attrName>
                                        </p:attrNameLst>
                                      </p:cBhvr>
                                      <p:to>
                                        <p:strVal val="visible"/>
                                      </p:to>
                                    </p:set>
                                    <p:animEffect transition="in" filter="wipe(left)">
                                      <p:cBhvr>
                                        <p:cTn id="7" dur="500"/>
                                        <p:tgtEl>
                                          <p:spTgt spid="94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8"/>
                                        </p:tgtEl>
                                        <p:attrNameLst>
                                          <p:attrName>style.visibility</p:attrName>
                                        </p:attrNameLst>
                                      </p:cBhvr>
                                      <p:to>
                                        <p:strVal val="visible"/>
                                      </p:to>
                                    </p:set>
                                    <p:animEffect transition="in" filter="wipe(left)">
                                      <p:cBhvr>
                                        <p:cTn id="12"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autoUpdateAnimBg="0"/>
      <p:bldP spid="94003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bwMode="auto">
          <a:xfrm>
            <a:off x="6781800" y="976952"/>
            <a:ext cx="0" cy="168799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122" name="Rectangle 2"/>
          <p:cNvSpPr>
            <a:spLocks noChangeArrowheads="1"/>
          </p:cNvSpPr>
          <p:nvPr/>
        </p:nvSpPr>
        <p:spPr bwMode="auto">
          <a:xfrm>
            <a:off x="429904" y="3092450"/>
            <a:ext cx="8305800" cy="2133600"/>
          </a:xfrm>
          <a:prstGeom prst="rect">
            <a:avLst/>
          </a:prstGeom>
          <a:solidFill>
            <a:srgbClr val="FFFFCC"/>
          </a:solidFill>
          <a:ln w="381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pic>
        <p:nvPicPr>
          <p:cNvPr id="5123" name="Picture 56" descr="ANd9GcSOIdLGanUplF9A3LzYBZEGvJqfPRDVr8zSqH6bhWCHER6lIV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197225"/>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457200" y="1317008"/>
            <a:ext cx="46482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spcBef>
                <a:spcPct val="25000"/>
              </a:spcBef>
              <a:buClr>
                <a:schemeClr val="tx1"/>
              </a:buClr>
              <a:buFont typeface="Wingdings" pitchFamily="2" charset="2"/>
              <a:buNone/>
            </a:pPr>
            <a:r>
              <a:rPr lang="en-US" altLang="en-US" sz="2600" b="1" dirty="0">
                <a:latin typeface="Liberation Sans" panose="020B0604020202020204" pitchFamily="34" charset="0"/>
              </a:rPr>
              <a:t>Merchandising Companies</a:t>
            </a:r>
          </a:p>
          <a:p>
            <a:pPr algn="l">
              <a:lnSpc>
                <a:spcPct val="120000"/>
              </a:lnSpc>
              <a:spcBef>
                <a:spcPct val="25000"/>
              </a:spcBef>
              <a:buClr>
                <a:schemeClr val="tx1"/>
              </a:buClr>
              <a:buFont typeface="Wingdings" pitchFamily="2" charset="2"/>
              <a:buNone/>
            </a:pPr>
            <a:r>
              <a:rPr lang="en-US" altLang="en-US" sz="2400" dirty="0">
                <a:latin typeface="Liberation Sans" panose="020B0604020202020204" pitchFamily="34" charset="0"/>
              </a:rPr>
              <a:t>Buy and Sell Goods </a:t>
            </a:r>
          </a:p>
        </p:txBody>
      </p:sp>
      <p:sp>
        <p:nvSpPr>
          <p:cNvPr id="5127" name="Text Box 13"/>
          <p:cNvSpPr txBox="1">
            <a:spLocks noChangeArrowheads="1"/>
          </p:cNvSpPr>
          <p:nvPr/>
        </p:nvSpPr>
        <p:spPr bwMode="auto">
          <a:xfrm>
            <a:off x="762000" y="46466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Wholesaler</a:t>
            </a:r>
          </a:p>
        </p:txBody>
      </p:sp>
      <p:sp>
        <p:nvSpPr>
          <p:cNvPr id="5129" name="Text Box 16"/>
          <p:cNvSpPr txBox="1">
            <a:spLocks noChangeArrowheads="1"/>
          </p:cNvSpPr>
          <p:nvPr/>
        </p:nvSpPr>
        <p:spPr bwMode="auto">
          <a:xfrm>
            <a:off x="6553200" y="4646613"/>
            <a:ext cx="1828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Consumer</a:t>
            </a:r>
          </a:p>
        </p:txBody>
      </p:sp>
      <p:sp>
        <p:nvSpPr>
          <p:cNvPr id="5130" name="AutoShape 17"/>
          <p:cNvSpPr>
            <a:spLocks noChangeArrowheads="1"/>
          </p:cNvSpPr>
          <p:nvPr/>
        </p:nvSpPr>
        <p:spPr bwMode="auto">
          <a:xfrm>
            <a:off x="2694296" y="3854450"/>
            <a:ext cx="457200" cy="228600"/>
          </a:xfrm>
          <a:prstGeom prst="rightArrow">
            <a:avLst>
              <a:gd name="adj1" fmla="val 50000"/>
              <a:gd name="adj2" fmla="val 50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1" name="AutoShape 18"/>
          <p:cNvSpPr>
            <a:spLocks noChangeArrowheads="1"/>
          </p:cNvSpPr>
          <p:nvPr/>
        </p:nvSpPr>
        <p:spPr bwMode="auto">
          <a:xfrm>
            <a:off x="5867400" y="3854450"/>
            <a:ext cx="457200" cy="228600"/>
          </a:xfrm>
          <a:prstGeom prst="rightArrow">
            <a:avLst>
              <a:gd name="adj1" fmla="val 50000"/>
              <a:gd name="adj2" fmla="val 50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2" name="Rectangle 20"/>
          <p:cNvSpPr>
            <a:spLocks noChangeArrowheads="1"/>
          </p:cNvSpPr>
          <p:nvPr/>
        </p:nvSpPr>
        <p:spPr bwMode="auto">
          <a:xfrm>
            <a:off x="595952" y="5486400"/>
            <a:ext cx="8077200" cy="76200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2200" dirty="0">
                <a:latin typeface="Liberation Sans" panose="020B0604020202020204" pitchFamily="34" charset="0"/>
              </a:rPr>
              <a:t>The primary source of revenues is referred to as                    </a:t>
            </a:r>
            <a:r>
              <a:rPr lang="en-US" altLang="en-US" sz="2200" b="1" dirty="0">
                <a:solidFill>
                  <a:srgbClr val="000066"/>
                </a:solidFill>
                <a:latin typeface="Liberation Sans" panose="020B0604020202020204" pitchFamily="34" charset="0"/>
              </a:rPr>
              <a:t>sales revenue</a:t>
            </a:r>
            <a:r>
              <a:rPr lang="en-US" altLang="en-US" sz="2200" dirty="0">
                <a:latin typeface="Liberation Sans" panose="020B0604020202020204" pitchFamily="34" charset="0"/>
              </a:rPr>
              <a:t> or </a:t>
            </a:r>
            <a:r>
              <a:rPr lang="en-US" altLang="en-US" sz="2200" b="1" dirty="0">
                <a:latin typeface="Liberation Sans" panose="020B0604020202020204" pitchFamily="34" charset="0"/>
              </a:rPr>
              <a:t>sales</a:t>
            </a:r>
            <a:r>
              <a:rPr lang="en-US" altLang="en-US" sz="2200" dirty="0">
                <a:latin typeface="Liberation Sans" panose="020B0604020202020204" pitchFamily="34" charset="0"/>
              </a:rPr>
              <a:t>.</a:t>
            </a:r>
          </a:p>
        </p:txBody>
      </p:sp>
      <p:sp>
        <p:nvSpPr>
          <p:cNvPr id="5136" name="AutoShape 32"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7" name="AutoShape 34"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8" name="AutoShape 36"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39" name="AutoShape 40" descr="9k="/>
          <p:cNvSpPr>
            <a:spLocks noChangeAspect="1" noChangeArrowheads="1"/>
          </p:cNvSpPr>
          <p:nvPr/>
        </p:nvSpPr>
        <p:spPr bwMode="auto">
          <a:xfrm>
            <a:off x="3829050" y="278765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0" name="AutoShape 48"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1" name="AutoShape 50" descr="2Q=="/>
          <p:cNvSpPr>
            <a:spLocks noChangeAspect="1" noChangeArrowheads="1"/>
          </p:cNvSpPr>
          <p:nvPr/>
        </p:nvSpPr>
        <p:spPr bwMode="auto">
          <a:xfrm>
            <a:off x="3733800" y="3121025"/>
            <a:ext cx="1676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5142" name="Text Box 15"/>
          <p:cNvSpPr txBox="1">
            <a:spLocks noChangeArrowheads="1"/>
          </p:cNvSpPr>
          <p:nvPr/>
        </p:nvSpPr>
        <p:spPr bwMode="auto">
          <a:xfrm>
            <a:off x="3886200" y="2590800"/>
            <a:ext cx="1219200" cy="427038"/>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2200" b="1" dirty="0">
                <a:latin typeface="Liberation Sans" panose="020B0604020202020204" pitchFamily="34" charset="0"/>
              </a:rPr>
              <a:t>Retailer</a:t>
            </a:r>
          </a:p>
        </p:txBody>
      </p:sp>
      <p:sp>
        <p:nvSpPr>
          <p:cNvPr id="2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31" name="TextBox 30"/>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Merchandising Operations</a:t>
            </a:r>
            <a:endParaRPr lang="en-US" altLang="en-US" dirty="0">
              <a:solidFill>
                <a:schemeClr val="accent3"/>
              </a:solidFill>
            </a:endParaRPr>
          </a:p>
        </p:txBody>
      </p:sp>
      <p:sp>
        <p:nvSpPr>
          <p:cNvPr id="32" name="TextBox 31"/>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33" name="Rectangle 32"/>
          <p:cNvSpPr/>
          <p:nvPr/>
        </p:nvSpPr>
        <p:spPr>
          <a:xfrm>
            <a:off x="6911022" y="1039504"/>
            <a:ext cx="2080578" cy="1723549"/>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1 </a:t>
            </a:r>
            <a:r>
              <a:rPr lang="en-US" sz="1400" b="1" dirty="0" smtClean="0">
                <a:solidFill>
                  <a:srgbClr val="FF3300"/>
                </a:solidFill>
                <a:latin typeface="Liberation Sans" panose="020B0604020202020204" pitchFamily="34" charset="0"/>
              </a:rPr>
              <a:t> </a:t>
            </a:r>
            <a:endParaRPr lang="en-US" sz="1400" b="1" dirty="0">
              <a:solidFill>
                <a:srgbClr val="FF3300"/>
              </a:solidFill>
              <a:latin typeface="Liberation Sans" panose="020B0604020202020204" pitchFamily="34" charset="0"/>
            </a:endParaRPr>
          </a:p>
          <a:p>
            <a:pPr algn="l"/>
            <a:r>
              <a:rPr lang="en-US" sz="1400" b="1" dirty="0" smtClean="0">
                <a:solidFill>
                  <a:schemeClr val="tx1"/>
                </a:solidFill>
                <a:latin typeface="Liberation Sans" panose="020B0604020202020204" pitchFamily="34" charset="0"/>
              </a:rPr>
              <a:t>Identify the differences between service and merchandising companies.</a:t>
            </a:r>
            <a:endParaRPr lang="en-US" sz="1400" b="1" dirty="0">
              <a:solidFill>
                <a:schemeClr val="tx1"/>
              </a:solidFill>
              <a:latin typeface="Liberation Sans" panose="020B0604020202020204" pitchFamily="34" charset="0"/>
            </a:endParaRPr>
          </a:p>
        </p:txBody>
      </p:sp>
      <p:pic>
        <p:nvPicPr>
          <p:cNvPr id="3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904" y="1981377"/>
            <a:ext cx="8382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1209" y="1389640"/>
            <a:ext cx="1316182" cy="36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0" descr="ANd9GcTYZPScEQjb4ydq5g8E7L4821jXXgIQ8JM7wGG2k5-1XggLFgD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352800"/>
            <a:ext cx="2057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581400"/>
            <a:ext cx="1853045" cy="73458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6" name="Text Box 6"/>
          <p:cNvSpPr txBox="1">
            <a:spLocks noChangeArrowheads="1"/>
          </p:cNvSpPr>
          <p:nvPr/>
        </p:nvSpPr>
        <p:spPr bwMode="auto">
          <a:xfrm>
            <a:off x="1905000" y="3898900"/>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Cash	3,430</a:t>
            </a:r>
          </a:p>
        </p:txBody>
      </p:sp>
      <p:sp>
        <p:nvSpPr>
          <p:cNvPr id="64515" name="Text Box 7"/>
          <p:cNvSpPr txBox="1">
            <a:spLocks noChangeArrowheads="1"/>
          </p:cNvSpPr>
          <p:nvPr/>
        </p:nvSpPr>
        <p:spPr bwMode="auto">
          <a:xfrm>
            <a:off x="533400" y="3898900"/>
            <a:ext cx="1143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May 14</a:t>
            </a:r>
          </a:p>
        </p:txBody>
      </p:sp>
      <p:sp>
        <p:nvSpPr>
          <p:cNvPr id="942088" name="Text Box 8"/>
          <p:cNvSpPr txBox="1">
            <a:spLocks noChangeArrowheads="1"/>
          </p:cNvSpPr>
          <p:nvPr/>
        </p:nvSpPr>
        <p:spPr bwMode="auto">
          <a:xfrm>
            <a:off x="1905000" y="4981575"/>
            <a:ext cx="6553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5715000" algn="r"/>
              </a:tabLst>
              <a:defRPr sz="2000">
                <a:solidFill>
                  <a:schemeClr val="tx1"/>
                </a:solidFill>
                <a:latin typeface="Comic Sans MS" pitchFamily="66" charset="0"/>
              </a:defRPr>
            </a:lvl1pPr>
            <a:lvl2pPr marL="742950" indent="-285750">
              <a:tabLst>
                <a:tab pos="4862513" algn="r"/>
                <a:tab pos="5715000" algn="r"/>
              </a:tabLst>
              <a:defRPr sz="2000">
                <a:solidFill>
                  <a:schemeClr val="tx1"/>
                </a:solidFill>
                <a:latin typeface="Comic Sans MS" pitchFamily="66" charset="0"/>
              </a:defRPr>
            </a:lvl2pPr>
            <a:lvl3pPr marL="1143000" indent="-228600">
              <a:tabLst>
                <a:tab pos="4862513" algn="r"/>
                <a:tab pos="5715000" algn="r"/>
              </a:tabLst>
              <a:defRPr sz="2000">
                <a:solidFill>
                  <a:schemeClr val="tx1"/>
                </a:solidFill>
                <a:latin typeface="Comic Sans MS" pitchFamily="66" charset="0"/>
              </a:defRPr>
            </a:lvl3pPr>
            <a:lvl4pPr marL="1600200" indent="-228600">
              <a:tabLst>
                <a:tab pos="4862513" algn="r"/>
                <a:tab pos="5715000" algn="r"/>
              </a:tabLst>
              <a:defRPr sz="2000">
                <a:solidFill>
                  <a:schemeClr val="tx1"/>
                </a:solidFill>
                <a:latin typeface="Comic Sans MS" pitchFamily="66" charset="0"/>
              </a:defRPr>
            </a:lvl4pPr>
            <a:lvl5pPr marL="2057400" indent="-228600">
              <a:tabLst>
                <a:tab pos="4862513" algn="r"/>
                <a:tab pos="5715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862513" algn="r"/>
                <a:tab pos="5715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Receivable		3,500</a:t>
            </a:r>
          </a:p>
        </p:txBody>
      </p:sp>
      <p:sp>
        <p:nvSpPr>
          <p:cNvPr id="942089" name="Text Box 9"/>
          <p:cNvSpPr txBox="1">
            <a:spLocks noChangeArrowheads="1"/>
          </p:cNvSpPr>
          <p:nvPr/>
        </p:nvSpPr>
        <p:spPr bwMode="auto">
          <a:xfrm>
            <a:off x="1905000" y="4449762"/>
            <a:ext cx="6553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000">
                <a:solidFill>
                  <a:schemeClr val="tx1"/>
                </a:solidFill>
                <a:latin typeface="Comic Sans MS" pitchFamily="66" charset="0"/>
              </a:defRPr>
            </a:lvl1pPr>
            <a:lvl2pPr marL="742950" indent="-285750">
              <a:tabLst>
                <a:tab pos="4572000" algn="r"/>
              </a:tabLst>
              <a:defRPr sz="2000">
                <a:solidFill>
                  <a:schemeClr val="tx1"/>
                </a:solidFill>
                <a:latin typeface="Comic Sans MS" pitchFamily="66" charset="0"/>
              </a:defRPr>
            </a:lvl2pPr>
            <a:lvl3pPr marL="1143000" indent="-228600">
              <a:tabLst>
                <a:tab pos="4572000" algn="r"/>
              </a:tabLst>
              <a:defRPr sz="2000">
                <a:solidFill>
                  <a:schemeClr val="tx1"/>
                </a:solidFill>
                <a:latin typeface="Comic Sans MS" pitchFamily="66" charset="0"/>
              </a:defRPr>
            </a:lvl3pPr>
            <a:lvl4pPr marL="1600200" indent="-228600">
              <a:tabLst>
                <a:tab pos="4572000" algn="r"/>
              </a:tabLst>
              <a:defRPr sz="2000">
                <a:solidFill>
                  <a:schemeClr val="tx1"/>
                </a:solidFill>
                <a:latin typeface="Comic Sans MS" pitchFamily="66" charset="0"/>
              </a:defRPr>
            </a:lvl4pPr>
            <a:lvl5pPr marL="2057400" indent="-228600">
              <a:tabLst>
                <a:tab pos="4572000" algn="r"/>
              </a:tabLst>
              <a:defRPr sz="2000">
                <a:solidFill>
                  <a:schemeClr val="tx1"/>
                </a:solidFill>
                <a:latin typeface="Comic Sans MS" pitchFamily="66" charset="0"/>
              </a:defRPr>
            </a:lvl5pPr>
            <a:lvl6pPr marL="2514600" indent="-228600" algn="ctr" eaLnBrk="0" fontAlgn="base" hangingPunct="0">
              <a:spcBef>
                <a:spcPct val="0"/>
              </a:spcBef>
              <a:spcAft>
                <a:spcPct val="0"/>
              </a:spcAft>
              <a:tabLst>
                <a:tab pos="4572000" algn="r"/>
              </a:tabLst>
              <a:defRPr sz="2000">
                <a:solidFill>
                  <a:schemeClr val="tx1"/>
                </a:solidFill>
                <a:latin typeface="Comic Sans MS" pitchFamily="66" charset="0"/>
              </a:defRPr>
            </a:lvl6pPr>
            <a:lvl7pPr marL="2971800" indent="-228600" algn="ctr" eaLnBrk="0" fontAlgn="base" hangingPunct="0">
              <a:spcBef>
                <a:spcPct val="0"/>
              </a:spcBef>
              <a:spcAft>
                <a:spcPct val="0"/>
              </a:spcAft>
              <a:tabLst>
                <a:tab pos="4572000" algn="r"/>
              </a:tabLst>
              <a:defRPr sz="2000">
                <a:solidFill>
                  <a:schemeClr val="tx1"/>
                </a:solidFill>
                <a:latin typeface="Comic Sans MS" pitchFamily="66" charset="0"/>
              </a:defRPr>
            </a:lvl7pPr>
            <a:lvl8pPr marL="3429000" indent="-228600" algn="ctr" eaLnBrk="0" fontAlgn="base" hangingPunct="0">
              <a:spcBef>
                <a:spcPct val="0"/>
              </a:spcBef>
              <a:spcAft>
                <a:spcPct val="0"/>
              </a:spcAft>
              <a:tabLst>
                <a:tab pos="4572000" algn="r"/>
              </a:tabLst>
              <a:defRPr sz="2000">
                <a:solidFill>
                  <a:schemeClr val="tx1"/>
                </a:solidFill>
                <a:latin typeface="Comic Sans MS" pitchFamily="66" charset="0"/>
              </a:defRPr>
            </a:lvl8pPr>
            <a:lvl9pPr marL="3886200" indent="-228600" algn="ctr" eaLnBrk="0" fontAlgn="base" hangingPunct="0">
              <a:spcBef>
                <a:spcPct val="0"/>
              </a:spcBef>
              <a:spcAft>
                <a:spcPct val="0"/>
              </a:spcAft>
              <a:tabLst>
                <a:tab pos="4572000" algn="r"/>
              </a:tabLst>
              <a:defRPr sz="20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Discounts	70</a:t>
            </a:r>
          </a:p>
        </p:txBody>
      </p:sp>
      <p:sp>
        <p:nvSpPr>
          <p:cNvPr id="64519" name="Text Box 20"/>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SALES DISCOUNTS</a:t>
            </a:r>
            <a:endParaRPr lang="en-US" altLang="en-US" dirty="0"/>
          </a:p>
        </p:txBody>
      </p:sp>
      <p:sp>
        <p:nvSpPr>
          <p:cNvPr id="64520" name="Text Box 21"/>
          <p:cNvSpPr txBox="1">
            <a:spLocks noChangeArrowheads="1"/>
          </p:cNvSpPr>
          <p:nvPr/>
        </p:nvSpPr>
        <p:spPr bwMode="auto">
          <a:xfrm>
            <a:off x="533400" y="1903412"/>
            <a:ext cx="80010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5000"/>
              </a:lnSpc>
            </a:pPr>
            <a:r>
              <a:rPr lang="en-US" altLang="en-US" sz="2200" b="1" dirty="0">
                <a:latin typeface="Liberation Sans" panose="020B0604020202020204" pitchFamily="34" charset="0"/>
              </a:rPr>
              <a:t>Illustration:  </a:t>
            </a:r>
            <a:r>
              <a:rPr lang="en-US" altLang="en-US" sz="2200" dirty="0">
                <a:latin typeface="Liberation Sans" panose="020B0604020202020204" pitchFamily="34" charset="0"/>
              </a:rPr>
              <a:t>On May 14, PW Audio Supply receives payment of </a:t>
            </a:r>
            <a:r>
              <a:rPr lang="en-US" altLang="en-US" sz="2200" dirty="0" smtClean="0">
                <a:latin typeface="Liberation Sans" panose="020B0604020202020204" pitchFamily="34" charset="0"/>
              </a:rPr>
              <a:t>€3,430 </a:t>
            </a:r>
            <a:r>
              <a:rPr lang="en-US" altLang="en-US" sz="2200" dirty="0">
                <a:latin typeface="Liberation Sans" panose="020B0604020202020204" pitchFamily="34" charset="0"/>
              </a:rPr>
              <a:t>on account from Sauk Stereo. PW Audio honors the 2% cash discount and records the payment of Sauk’s account receivable in full as follows.</a:t>
            </a:r>
          </a:p>
        </p:txBody>
      </p:sp>
      <p:sp>
        <p:nvSpPr>
          <p:cNvPr id="13"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5"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wipe(left)">
                                      <p:cBhvr>
                                        <p:cTn id="7" dur="500"/>
                                        <p:tgtEl>
                                          <p:spTgt spid="94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9"/>
                                        </p:tgtEl>
                                        <p:attrNameLst>
                                          <p:attrName>style.visibility</p:attrName>
                                        </p:attrNameLst>
                                      </p:cBhvr>
                                      <p:to>
                                        <p:strVal val="visible"/>
                                      </p:to>
                                    </p:set>
                                    <p:animEffect transition="in" filter="wipe(left)">
                                      <p:cBhvr>
                                        <p:cTn id="12" dur="500"/>
                                        <p:tgtEl>
                                          <p:spTgt spid="942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8"/>
                                        </p:tgtEl>
                                        <p:attrNameLst>
                                          <p:attrName>style.visibility</p:attrName>
                                        </p:attrNameLst>
                                      </p:cBhvr>
                                      <p:to>
                                        <p:strVal val="visible"/>
                                      </p:to>
                                    </p:set>
                                    <p:animEffect transition="in" filter="wipe(left)">
                                      <p:cBhvr>
                                        <p:cTn id="17" dur="500"/>
                                        <p:tgtEl>
                                          <p:spTgt spid="94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p:bldP spid="942088" grpId="0"/>
      <p:bldP spid="94208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11"/>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COMPARISON OF ENTRIES</a:t>
            </a:r>
            <a:endParaRPr lang="en-US" altLang="en-US" dirty="0"/>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2" name="Rectangle 1"/>
          <p:cNvSpPr/>
          <p:nvPr/>
        </p:nvSpPr>
        <p:spPr>
          <a:xfrm>
            <a:off x="228600" y="4863152"/>
            <a:ext cx="51816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5B-3</a:t>
            </a:r>
          </a:p>
          <a:p>
            <a:pPr algn="l"/>
            <a:r>
              <a:rPr lang="en-US" sz="1200" dirty="0">
                <a:latin typeface="Liberation Sans" panose="020B0604020202020204" pitchFamily="34" charset="0"/>
              </a:rPr>
              <a:t>Comparison of entries </a:t>
            </a:r>
            <a:r>
              <a:rPr lang="en-US" sz="1200" dirty="0" smtClean="0">
                <a:latin typeface="Liberation Sans" panose="020B0604020202020204" pitchFamily="34" charset="0"/>
              </a:rPr>
              <a:t>for perpetual </a:t>
            </a:r>
            <a:r>
              <a:rPr lang="en-US" sz="1200" dirty="0">
                <a:latin typeface="Liberation Sans" panose="020B0604020202020204" pitchFamily="34" charset="0"/>
              </a:rPr>
              <a:t>and </a:t>
            </a:r>
            <a:r>
              <a:rPr lang="en-US" sz="1200" dirty="0" smtClean="0">
                <a:latin typeface="Liberation Sans" panose="020B0604020202020204" pitchFamily="34" charset="0"/>
              </a:rPr>
              <a:t>periodic inventory </a:t>
            </a:r>
            <a:r>
              <a:rPr lang="en-US" sz="1200" dirty="0">
                <a:latin typeface="Liberation Sans" panose="020B0604020202020204" pitchFamily="34" charset="0"/>
              </a:rPr>
              <a:t>systems</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1981200"/>
            <a:ext cx="8549185" cy="281059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5" y="1981200"/>
            <a:ext cx="8549185" cy="324136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5540" name="Text Box 11"/>
          <p:cNvSpPr txBox="1">
            <a:spLocks noChangeArrowheads="1"/>
          </p:cNvSpPr>
          <p:nvPr/>
        </p:nvSpPr>
        <p:spPr bwMode="auto">
          <a:xfrm>
            <a:off x="533400" y="1295400"/>
            <a:ext cx="62484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COMPARISON OF ENTRIES</a:t>
            </a:r>
            <a:endParaRPr lang="en-US" altLang="en-US" dirty="0"/>
          </a:p>
        </p:txBody>
      </p:sp>
      <p:sp>
        <p:nvSpPr>
          <p:cNvPr id="9" name="Line 2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 name="Rectangle 6"/>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a:solidFill>
                  <a:srgbClr val="CC0000"/>
                </a:solidFill>
                <a:latin typeface="Liberation Sans" panose="020B0604020202020204" pitchFamily="34" charset="0"/>
              </a:rPr>
              <a:t>Recording Sales of Merchandise</a:t>
            </a: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2" name="Rectangle 1"/>
          <p:cNvSpPr/>
          <p:nvPr/>
        </p:nvSpPr>
        <p:spPr>
          <a:xfrm>
            <a:off x="228600" y="5288591"/>
            <a:ext cx="5181600" cy="461665"/>
          </a:xfrm>
          <a:prstGeom prst="rect">
            <a:avLst/>
          </a:prstGeom>
          <a:solidFill>
            <a:schemeClr val="accent3"/>
          </a:solidFill>
        </p:spPr>
        <p:txBody>
          <a:bodyPr wrap="square">
            <a:spAutoFit/>
          </a:bodyPr>
          <a:lstStyle/>
          <a:p>
            <a:pPr algn="l"/>
            <a:r>
              <a:rPr lang="en-US" sz="1200" b="1" dirty="0">
                <a:latin typeface="Liberation Sans" panose="020B0604020202020204" pitchFamily="34" charset="0"/>
              </a:rPr>
              <a:t>Illustration 5B-3</a:t>
            </a:r>
          </a:p>
          <a:p>
            <a:pPr algn="l"/>
            <a:r>
              <a:rPr lang="en-US" sz="1200" dirty="0">
                <a:latin typeface="Liberation Sans" panose="020B0604020202020204" pitchFamily="34" charset="0"/>
              </a:rPr>
              <a:t>Comparison of entries </a:t>
            </a:r>
            <a:r>
              <a:rPr lang="en-US" sz="1200" dirty="0" smtClean="0">
                <a:latin typeface="Liberation Sans" panose="020B0604020202020204" pitchFamily="34" charset="0"/>
              </a:rPr>
              <a:t>for perpetual </a:t>
            </a:r>
            <a:r>
              <a:rPr lang="en-US" sz="1200" dirty="0">
                <a:latin typeface="Liberation Sans" panose="020B0604020202020204" pitchFamily="34" charset="0"/>
              </a:rPr>
              <a:t>and </a:t>
            </a:r>
            <a:r>
              <a:rPr lang="en-US" sz="1200" dirty="0" smtClean="0">
                <a:latin typeface="Liberation Sans" panose="020B0604020202020204" pitchFamily="34" charset="0"/>
              </a:rPr>
              <a:t>periodic inventory </a:t>
            </a:r>
            <a:r>
              <a:rPr lang="en-US" sz="1200" dirty="0">
                <a:latin typeface="Liberation Sans" panose="020B0604020202020204" pitchFamily="34" charset="0"/>
              </a:rPr>
              <a:t>systems</a:t>
            </a:r>
          </a:p>
        </p:txBody>
      </p:sp>
    </p:spTree>
    <p:extLst>
      <p:ext uri="{BB962C8B-B14F-4D97-AF65-F5344CB8AC3E}">
        <p14:creationId xmlns:p14="http://schemas.microsoft.com/office/powerpoint/2010/main" val="2424550441"/>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83058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7</a:t>
            </a:r>
            <a:endParaRPr lang="en-US" altLang="en-US" sz="1600" i="1" dirty="0">
              <a:latin typeface="Liberation Sans" panose="020B0604020202020204" pitchFamily="34" charset="0"/>
            </a:endParaRPr>
          </a:p>
        </p:txBody>
      </p:sp>
      <p:sp>
        <p:nvSpPr>
          <p:cNvPr id="843793" name="Text Box 17"/>
          <p:cNvSpPr txBox="1">
            <a:spLocks noChangeArrowheads="1"/>
          </p:cNvSpPr>
          <p:nvPr/>
        </p:nvSpPr>
        <p:spPr bwMode="auto">
          <a:xfrm>
            <a:off x="228600" y="432137"/>
            <a:ext cx="15240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5B-5</a:t>
            </a:r>
          </a:p>
          <a:p>
            <a:pPr algn="l"/>
            <a:r>
              <a:rPr lang="en-US" altLang="en-US" sz="1200" dirty="0">
                <a:latin typeface="Liberation Sans" panose="020B0604020202020204" pitchFamily="34" charset="0"/>
              </a:rPr>
              <a:t>Worksheet for merchandising</a:t>
            </a:r>
          </a:p>
          <a:p>
            <a:pPr algn="l"/>
            <a:r>
              <a:rPr lang="en-US" altLang="en-US" sz="1200" dirty="0">
                <a:latin typeface="Liberation Sans" panose="020B0604020202020204" pitchFamily="34" charset="0"/>
              </a:rPr>
              <a:t>company—periodic inventory system</a:t>
            </a:r>
            <a:endParaRPr lang="en-US" altLang="en-US" sz="1200" b="1" dirty="0">
              <a:latin typeface="Liberation Sans" panose="020B0604020202020204"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65" y="222912"/>
            <a:ext cx="6589735" cy="641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4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both GAAP and IFRS, a company can choose to use either a perpetual or a periodic system</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Inventories </a:t>
            </a:r>
            <a:r>
              <a:rPr lang="en-US" sz="1800" b="0" dirty="0">
                <a:solidFill>
                  <a:schemeClr val="tx1"/>
                </a:solidFill>
                <a:latin typeface="Liberation Sans" panose="020B0604020202020204" pitchFamily="34" charset="0"/>
              </a:rPr>
              <a:t>are </a:t>
            </a:r>
            <a:r>
              <a:rPr lang="en-US" sz="1800" b="0" dirty="0" smtClean="0">
                <a:solidFill>
                  <a:schemeClr val="tx1"/>
                </a:solidFill>
                <a:latin typeface="Liberation Sans" panose="020B0604020202020204" pitchFamily="34" charset="0"/>
              </a:rPr>
              <a:t>defined </a:t>
            </a:r>
            <a:r>
              <a:rPr lang="en-US" sz="1800" b="0" dirty="0">
                <a:solidFill>
                  <a:schemeClr val="tx1"/>
                </a:solidFill>
                <a:latin typeface="Liberation Sans" panose="020B0604020202020204" pitchFamily="34" charset="0"/>
              </a:rPr>
              <a:t>by IFRS as held-for-sale in the ordinary course of business, in the </a:t>
            </a:r>
            <a:r>
              <a:rPr lang="en-US" sz="1800" b="0" dirty="0" smtClean="0">
                <a:solidFill>
                  <a:schemeClr val="tx1"/>
                </a:solidFill>
                <a:latin typeface="Liberation Sans" panose="020B0604020202020204" pitchFamily="34" charset="0"/>
              </a:rPr>
              <a:t>process of </a:t>
            </a:r>
            <a:r>
              <a:rPr lang="en-US" sz="1800" b="0" dirty="0">
                <a:solidFill>
                  <a:schemeClr val="tx1"/>
                </a:solidFill>
                <a:latin typeface="Liberation Sans" panose="020B0604020202020204" pitchFamily="34" charset="0"/>
              </a:rPr>
              <a:t>production for such sale, or in the form of materials or supplies to be consumed in the </a:t>
            </a:r>
            <a:r>
              <a:rPr lang="en-US" sz="1800" b="0" dirty="0" smtClean="0">
                <a:solidFill>
                  <a:schemeClr val="tx1"/>
                </a:solidFill>
                <a:latin typeface="Liberation Sans" panose="020B0604020202020204" pitchFamily="34" charset="0"/>
              </a:rPr>
              <a:t>production process </a:t>
            </a:r>
            <a:r>
              <a:rPr lang="en-US" sz="1800" b="0" dirty="0">
                <a:solidFill>
                  <a:schemeClr val="tx1"/>
                </a:solidFill>
                <a:latin typeface="Liberation Sans" panose="020B0604020202020204" pitchFamily="34" charset="0"/>
              </a:rPr>
              <a:t>or in the performing of services. The </a:t>
            </a:r>
            <a:r>
              <a:rPr lang="en-US" sz="1800" b="0" dirty="0" smtClean="0">
                <a:solidFill>
                  <a:schemeClr val="tx1"/>
                </a:solidFill>
                <a:latin typeface="Liberation Sans" panose="020B0604020202020204" pitchFamily="34" charset="0"/>
              </a:rPr>
              <a:t>definition </a:t>
            </a:r>
            <a:r>
              <a:rPr lang="en-US" sz="1800" b="0" dirty="0">
                <a:solidFill>
                  <a:schemeClr val="tx1"/>
                </a:solidFill>
                <a:latin typeface="Liberation Sans" panose="020B0604020202020204" pitchFamily="34" charset="0"/>
              </a:rPr>
              <a:t>under GAAP is essentially the same</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Similar </a:t>
            </a:r>
            <a:r>
              <a:rPr lang="en-US" sz="1800" b="0" dirty="0">
                <a:solidFill>
                  <a:schemeClr val="tx1"/>
                </a:solidFill>
                <a:latin typeface="Liberation Sans" panose="020B0604020202020204" pitchFamily="34" charset="0"/>
              </a:rPr>
              <a:t>to GAAP, comprehensive income under IFRS includes unrealized gains and losses (</a:t>
            </a:r>
            <a:r>
              <a:rPr lang="en-US" sz="1800" b="0" dirty="0" smtClean="0">
                <a:solidFill>
                  <a:schemeClr val="tx1"/>
                </a:solidFill>
                <a:latin typeface="Liberation Sans" panose="020B0604020202020204" pitchFamily="34" charset="0"/>
              </a:rPr>
              <a:t>such as </a:t>
            </a:r>
            <a:r>
              <a:rPr lang="en-US" sz="1800" b="0" dirty="0">
                <a:solidFill>
                  <a:schemeClr val="tx1"/>
                </a:solidFill>
                <a:latin typeface="Liberation Sans" panose="020B0604020202020204" pitchFamily="34" charset="0"/>
              </a:rPr>
              <a:t>those on non-trading securities) that are not included in the calculation of net income.</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400800" y="402599"/>
            <a:ext cx="0" cy="104775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461479" y="457200"/>
            <a:ext cx="2530121" cy="1015663"/>
          </a:xfrm>
          <a:prstGeom prst="rect">
            <a:avLst/>
          </a:prstGeom>
        </p:spPr>
        <p:txBody>
          <a:bodyPr wrap="square">
            <a:spAutoFit/>
          </a:bodyPr>
          <a:lstStyle/>
          <a:p>
            <a:pPr algn="l"/>
            <a:r>
              <a:rPr lang="en-US" sz="1800" b="1" dirty="0">
                <a:solidFill>
                  <a:srgbClr val="FF3300"/>
                </a:solidFill>
                <a:latin typeface="Liberation Sans" panose="020B0604020202020204" pitchFamily="34" charset="0"/>
              </a:rPr>
              <a:t>Learning Objective </a:t>
            </a:r>
            <a:r>
              <a:rPr lang="en-US" sz="1800" b="1" dirty="0" smtClean="0">
                <a:solidFill>
                  <a:srgbClr val="FF3300"/>
                </a:solidFill>
                <a:latin typeface="Liberation Sans" panose="020B0604020202020204" pitchFamily="34" charset="0"/>
              </a:rPr>
              <a:t>8</a:t>
            </a:r>
            <a:endParaRPr lang="en-US" sz="1800" b="1" dirty="0">
              <a:solidFill>
                <a:srgbClr val="FF3300"/>
              </a:solidFill>
              <a:latin typeface="Liberation Sans" panose="020B0604020202020204" pitchFamily="34" charset="0"/>
            </a:endParaRPr>
          </a:p>
          <a:p>
            <a:pPr algn="l"/>
            <a:r>
              <a:rPr lang="en-US" sz="1400" b="1" dirty="0" smtClean="0">
                <a:solidFill>
                  <a:schemeClr val="tx1"/>
                </a:solidFill>
                <a:latin typeface="Liberation Sans" panose="020B0604020202020204" pitchFamily="34" charset="0"/>
              </a:rPr>
              <a:t>Compare the accounting for merchandising under IFRS and U.S. GAAP.</a:t>
            </a:r>
            <a:endParaRPr lang="en-US" sz="1400" b="1" dirty="0">
              <a:solidFill>
                <a:schemeClr val="tx1"/>
              </a:solidFill>
              <a:latin typeface="Liberation Sans" panose="020B0604020202020204" pitchFamily="34" charset="0"/>
            </a:endParaRPr>
          </a:p>
        </p:txBody>
      </p:sp>
      <p:sp>
        <p:nvSpPr>
          <p:cNvPr id="12"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4200768822"/>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153401" cy="39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GAAP, companies generally classify income statement items by function. </a:t>
            </a:r>
            <a:r>
              <a:rPr lang="en-US" sz="1800" b="0" dirty="0" smtClean="0">
                <a:solidFill>
                  <a:schemeClr val="tx1"/>
                </a:solidFill>
                <a:latin typeface="Liberation Sans" panose="020B0604020202020204" pitchFamily="34" charset="0"/>
              </a:rPr>
              <a:t>Classification by function </a:t>
            </a:r>
            <a:r>
              <a:rPr lang="en-US" sz="1800" b="0" dirty="0">
                <a:solidFill>
                  <a:schemeClr val="tx1"/>
                </a:solidFill>
                <a:latin typeface="Liberation Sans" panose="020B0604020202020204" pitchFamily="34" charset="0"/>
              </a:rPr>
              <a:t>leads to descriptions like administration, distribution, and manufacturing. Under IFRS</a:t>
            </a:r>
            <a:r>
              <a:rPr lang="en-US" sz="1800" b="0" dirty="0" smtClean="0">
                <a:solidFill>
                  <a:schemeClr val="tx1"/>
                </a:solidFill>
                <a:latin typeface="Liberation Sans" panose="020B0604020202020204" pitchFamily="34" charset="0"/>
              </a:rPr>
              <a:t>, companies </a:t>
            </a:r>
            <a:r>
              <a:rPr lang="en-US" sz="1800" b="0" dirty="0">
                <a:solidFill>
                  <a:schemeClr val="tx1"/>
                </a:solidFill>
                <a:latin typeface="Liberation Sans" panose="020B0604020202020204" pitchFamily="34" charset="0"/>
              </a:rPr>
              <a:t>must classify expenses by either nature or by function. </a:t>
            </a:r>
            <a:r>
              <a:rPr lang="en-US" sz="1800" b="0" dirty="0" smtClean="0">
                <a:solidFill>
                  <a:schemeClr val="tx1"/>
                </a:solidFill>
                <a:latin typeface="Liberation Sans" panose="020B0604020202020204" pitchFamily="34" charset="0"/>
              </a:rPr>
              <a:t>Classification </a:t>
            </a:r>
            <a:r>
              <a:rPr lang="en-US" sz="1800" b="0" dirty="0">
                <a:solidFill>
                  <a:schemeClr val="tx1"/>
                </a:solidFill>
                <a:latin typeface="Liberation Sans" panose="020B0604020202020204" pitchFamily="34" charset="0"/>
              </a:rPr>
              <a:t>by nature </a:t>
            </a:r>
            <a:r>
              <a:rPr lang="en-US" sz="1800" b="0" dirty="0" smtClean="0">
                <a:solidFill>
                  <a:schemeClr val="tx1"/>
                </a:solidFill>
                <a:latin typeface="Liberation Sans" panose="020B0604020202020204" pitchFamily="34" charset="0"/>
              </a:rPr>
              <a:t>leads to </a:t>
            </a:r>
            <a:r>
              <a:rPr lang="en-US" sz="1800" b="0" dirty="0">
                <a:solidFill>
                  <a:schemeClr val="tx1"/>
                </a:solidFill>
                <a:latin typeface="Liberation Sans" panose="020B0604020202020204" pitchFamily="34" charset="0"/>
              </a:rPr>
              <a:t>descriptions such as the following: salaries, depreciation expense, and utilities expense. If </a:t>
            </a:r>
            <a:r>
              <a:rPr lang="en-US" sz="1800" b="0" dirty="0" smtClean="0">
                <a:solidFill>
                  <a:schemeClr val="tx1"/>
                </a:solidFill>
                <a:latin typeface="Liberation Sans" panose="020B0604020202020204" pitchFamily="34" charset="0"/>
              </a:rPr>
              <a:t>a company </a:t>
            </a:r>
            <a:r>
              <a:rPr lang="en-US" sz="1800" b="0" dirty="0">
                <a:solidFill>
                  <a:schemeClr val="tx1"/>
                </a:solidFill>
                <a:latin typeface="Liberation Sans" panose="020B0604020202020204" pitchFamily="34" charset="0"/>
              </a:rPr>
              <a:t>uses the functional-expense method on the income statement, disclosure by nature </a:t>
            </a:r>
            <a:r>
              <a:rPr lang="en-US" sz="1800" b="0" dirty="0" smtClean="0">
                <a:solidFill>
                  <a:schemeClr val="tx1"/>
                </a:solidFill>
                <a:latin typeface="Liberation Sans" panose="020B0604020202020204" pitchFamily="34" charset="0"/>
              </a:rPr>
              <a:t>is required </a:t>
            </a:r>
            <a:r>
              <a:rPr lang="en-US" sz="1800" b="0" dirty="0">
                <a:solidFill>
                  <a:schemeClr val="tx1"/>
                </a:solidFill>
                <a:latin typeface="Liberation Sans" panose="020B0604020202020204" pitchFamily="34" charset="0"/>
              </a:rPr>
              <a:t>in the notes to the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Presentation </a:t>
            </a:r>
            <a:r>
              <a:rPr lang="en-US" sz="1800" b="0" dirty="0">
                <a:solidFill>
                  <a:schemeClr val="tx1"/>
                </a:solidFill>
                <a:latin typeface="Liberation Sans" panose="020B0604020202020204" pitchFamily="34" charset="0"/>
              </a:rPr>
              <a:t>of the income statement under GAAP follows either a single-step or </a:t>
            </a:r>
            <a:r>
              <a:rPr lang="en-US" sz="1800" b="0" dirty="0" smtClean="0">
                <a:solidFill>
                  <a:schemeClr val="tx1"/>
                </a:solidFill>
                <a:latin typeface="Liberation Sans" panose="020B0604020202020204" pitchFamily="34" charset="0"/>
              </a:rPr>
              <a:t>multiple-step format</a:t>
            </a:r>
            <a:r>
              <a:rPr lang="en-US" sz="1800" b="0" dirty="0">
                <a:solidFill>
                  <a:schemeClr val="tx1"/>
                </a:solidFill>
                <a:latin typeface="Liberation Sans" panose="020B0604020202020204" pitchFamily="34" charset="0"/>
              </a:rPr>
              <a:t>. IFRS does not mention a single-step or multiple-step approach.</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011010785"/>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
        <p:nvSpPr>
          <p:cNvPr id="9" name="Rectangle 3"/>
          <p:cNvSpPr>
            <a:spLocks noChangeArrowheads="1"/>
          </p:cNvSpPr>
          <p:nvPr/>
        </p:nvSpPr>
        <p:spPr bwMode="auto">
          <a:xfrm>
            <a:off x="533399" y="1752600"/>
            <a:ext cx="8153401" cy="302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revaluation of land, buildings, and intangible assets is permitted. The initial gains </a:t>
            </a:r>
            <a:r>
              <a:rPr lang="en-US" sz="1800" b="0" dirty="0" smtClean="0">
                <a:solidFill>
                  <a:schemeClr val="tx1"/>
                </a:solidFill>
                <a:latin typeface="Liberation Sans" panose="020B0604020202020204" pitchFamily="34" charset="0"/>
              </a:rPr>
              <a:t>and losses </a:t>
            </a:r>
            <a:r>
              <a:rPr lang="en-US" sz="1800" b="0" dirty="0">
                <a:solidFill>
                  <a:schemeClr val="tx1"/>
                </a:solidFill>
                <a:latin typeface="Liberation Sans" panose="020B0604020202020204" pitchFamily="34" charset="0"/>
              </a:rPr>
              <a:t>resulting from this revaluation are reported as adjustments to equity, often referred to </a:t>
            </a:r>
            <a:r>
              <a:rPr lang="en-US" sz="1800" b="0" dirty="0" smtClean="0">
                <a:solidFill>
                  <a:schemeClr val="tx1"/>
                </a:solidFill>
                <a:latin typeface="Liberation Sans" panose="020B0604020202020204" pitchFamily="34" charset="0"/>
              </a:rPr>
              <a:t>as other </a:t>
            </a:r>
            <a:r>
              <a:rPr lang="en-US" sz="1800" b="0" dirty="0">
                <a:solidFill>
                  <a:schemeClr val="tx1"/>
                </a:solidFill>
                <a:latin typeface="Liberation Sans" panose="020B0604020202020204" pitchFamily="34" charset="0"/>
              </a:rPr>
              <a:t>comprehensive income. The effect of this difference is that the use of IFRS instead of </a:t>
            </a:r>
            <a:r>
              <a:rPr lang="en-US" sz="1800" b="0" dirty="0" smtClean="0">
                <a:solidFill>
                  <a:schemeClr val="tx1"/>
                </a:solidFill>
                <a:latin typeface="Liberation Sans" panose="020B0604020202020204" pitchFamily="34" charset="0"/>
              </a:rPr>
              <a:t>GAAP results </a:t>
            </a:r>
            <a:r>
              <a:rPr lang="en-US" sz="1800" b="0" dirty="0">
                <a:solidFill>
                  <a:schemeClr val="tx1"/>
                </a:solidFill>
                <a:latin typeface="Liberation Sans" panose="020B0604020202020204" pitchFamily="34" charset="0"/>
              </a:rPr>
              <a:t>in more transactions affecting equity (other comprehensive income) but not net income</a:t>
            </a:r>
            <a:r>
              <a:rPr lang="en-US" sz="1800" b="0" dirty="0" smtClean="0">
                <a:solidFill>
                  <a:schemeClr val="tx1"/>
                </a:solidFill>
                <a:latin typeface="Liberation Sans" panose="020B0604020202020204" pitchFamily="34" charset="0"/>
              </a:rPr>
              <a:t>. </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requires that two years of income statement information be presented, whereas </a:t>
            </a:r>
            <a:r>
              <a:rPr lang="en-US" sz="1800" b="0" dirty="0" smtClean="0">
                <a:solidFill>
                  <a:schemeClr val="tx1"/>
                </a:solidFill>
                <a:latin typeface="Liberation Sans" panose="020B0604020202020204" pitchFamily="34" charset="0"/>
              </a:rPr>
              <a:t>GAAP requires </a:t>
            </a:r>
            <a:r>
              <a:rPr lang="en-US" sz="1800" b="0" dirty="0">
                <a:solidFill>
                  <a:schemeClr val="tx1"/>
                </a:solidFill>
                <a:latin typeface="Liberation Sans" panose="020B0604020202020204" pitchFamily="34" charset="0"/>
              </a:rPr>
              <a:t>three years.</a:t>
            </a:r>
          </a:p>
        </p:txBody>
      </p:sp>
    </p:spTree>
    <p:extLst>
      <p:ext uri="{BB962C8B-B14F-4D97-AF65-F5344CB8AC3E}">
        <p14:creationId xmlns:p14="http://schemas.microsoft.com/office/powerpoint/2010/main" val="1700292376"/>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IASB and FASB are working on a project that would rework the structure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 Specifically</a:t>
            </a:r>
            <a:r>
              <a:rPr lang="en-US" sz="1800" b="0" dirty="0">
                <a:solidFill>
                  <a:schemeClr val="tx1"/>
                </a:solidFill>
                <a:latin typeface="Liberation Sans" panose="020B0604020202020204" pitchFamily="34" charset="0"/>
              </a:rPr>
              <a:t>, this project will address the issue of how to classify various items in the </a:t>
            </a:r>
            <a:r>
              <a:rPr lang="en-US" sz="1800" b="0" dirty="0" smtClean="0">
                <a:solidFill>
                  <a:schemeClr val="tx1"/>
                </a:solidFill>
                <a:latin typeface="Liberation Sans" panose="020B0604020202020204" pitchFamily="34" charset="0"/>
              </a:rPr>
              <a:t>income statement</a:t>
            </a:r>
            <a:r>
              <a:rPr lang="en-US" sz="1800" b="0" dirty="0">
                <a:solidFill>
                  <a:schemeClr val="tx1"/>
                </a:solidFill>
                <a:latin typeface="Liberation Sans" panose="020B0604020202020204" pitchFamily="34" charset="0"/>
              </a:rPr>
              <a:t>. A main goal of this new approach is to provide information that better represents </a:t>
            </a:r>
            <a:r>
              <a:rPr lang="en-US" sz="1800" b="0" dirty="0" smtClean="0">
                <a:solidFill>
                  <a:schemeClr val="tx1"/>
                </a:solidFill>
                <a:latin typeface="Liberation Sans" panose="020B0604020202020204" pitchFamily="34" charset="0"/>
              </a:rPr>
              <a:t>how businesses </a:t>
            </a:r>
            <a:r>
              <a:rPr lang="en-US" sz="1800" b="0" dirty="0">
                <a:solidFill>
                  <a:schemeClr val="tx1"/>
                </a:solidFill>
                <a:latin typeface="Liberation Sans" panose="020B0604020202020204" pitchFamily="34" charset="0"/>
              </a:rPr>
              <a:t>are run. In addition, this approach draws attention away from just one </a:t>
            </a:r>
            <a:r>
              <a:rPr lang="en-US" sz="1800" b="0" dirty="0" smtClean="0">
                <a:solidFill>
                  <a:schemeClr val="tx1"/>
                </a:solidFill>
                <a:latin typeface="Liberation Sans" panose="020B0604020202020204" pitchFamily="34" charset="0"/>
              </a:rPr>
              <a:t>number—net income</a:t>
            </a:r>
            <a:r>
              <a:rPr lang="en-US" sz="1800" b="0" dirty="0">
                <a:solidFill>
                  <a:schemeClr val="tx1"/>
                </a:solidFill>
                <a:latin typeface="Liberation Sans" panose="020B0604020202020204" pitchFamily="34" charset="0"/>
              </a:rPr>
              <a:t>. It will adopt major groupings similar to those currently used by the statement of </a:t>
            </a:r>
            <a:r>
              <a:rPr lang="en-US" sz="1800" b="0" dirty="0" smtClean="0">
                <a:solidFill>
                  <a:schemeClr val="tx1"/>
                </a:solidFill>
                <a:latin typeface="Liberation Sans" panose="020B0604020202020204" pitchFamily="34" charset="0"/>
              </a:rPr>
              <a:t>cash flows </a:t>
            </a:r>
            <a:r>
              <a:rPr lang="en-US" sz="1800" b="0" dirty="0">
                <a:solidFill>
                  <a:schemeClr val="tx1"/>
                </a:solidFill>
                <a:latin typeface="Liberation Sans" panose="020B0604020202020204" pitchFamily="34" charset="0"/>
              </a:rPr>
              <a:t>(operating, investing, and </a:t>
            </a:r>
            <a:r>
              <a:rPr lang="en-US" sz="1800" b="0" dirty="0" smtClean="0">
                <a:solidFill>
                  <a:schemeClr val="tx1"/>
                </a:solidFill>
                <a:latin typeface="Liberation Sans" panose="020B0604020202020204" pitchFamily="34" charset="0"/>
              </a:rPr>
              <a:t>financing</a:t>
            </a:r>
            <a:r>
              <a:rPr lang="en-US" sz="1800" b="0" dirty="0">
                <a:solidFill>
                  <a:schemeClr val="tx1"/>
                </a:solidFill>
                <a:latin typeface="Liberation Sans" panose="020B0604020202020204" pitchFamily="34" charset="0"/>
              </a:rPr>
              <a:t>), so that numbers can be more readily traced </a:t>
            </a:r>
            <a:r>
              <a:rPr lang="en-US" sz="1800" b="0" dirty="0" smtClean="0">
                <a:solidFill>
                  <a:schemeClr val="tx1"/>
                </a:solidFill>
                <a:latin typeface="Liberation Sans" panose="020B0604020202020204" pitchFamily="34" charset="0"/>
              </a:rPr>
              <a:t>across statements</a:t>
            </a:r>
            <a:r>
              <a:rPr lang="en-US" sz="1800" b="0" dirty="0">
                <a:solidFill>
                  <a:schemeClr val="tx1"/>
                </a:solidFill>
                <a:latin typeface="Liberation Sans" panose="020B0604020202020204" pitchFamily="34" charset="0"/>
              </a:rPr>
              <a:t>. For example, the amount of income that is generated by operations would be </a:t>
            </a:r>
            <a:r>
              <a:rPr lang="en-US" sz="1800" b="0" dirty="0" smtClean="0">
                <a:solidFill>
                  <a:schemeClr val="tx1"/>
                </a:solidFill>
                <a:latin typeface="Liberation Sans" panose="020B0604020202020204" pitchFamily="34" charset="0"/>
              </a:rPr>
              <a:t>traceable to </a:t>
            </a:r>
            <a:r>
              <a:rPr lang="en-US" sz="1800" b="0" dirty="0">
                <a:solidFill>
                  <a:schemeClr val="tx1"/>
                </a:solidFill>
                <a:latin typeface="Liberation Sans" panose="020B0604020202020204" pitchFamily="34" charset="0"/>
              </a:rPr>
              <a:t>the assets and liabilities used to generate the income. Finally, this approach would also </a:t>
            </a:r>
            <a:r>
              <a:rPr lang="en-US" sz="1800" b="0" dirty="0" smtClean="0">
                <a:solidFill>
                  <a:schemeClr val="tx1"/>
                </a:solidFill>
                <a:latin typeface="Liberation Sans" panose="020B0604020202020204" pitchFamily="34" charset="0"/>
              </a:rPr>
              <a:t>provide detail</a:t>
            </a:r>
            <a:r>
              <a:rPr lang="en-US" sz="1800" b="0" dirty="0">
                <a:solidFill>
                  <a:schemeClr val="tx1"/>
                </a:solidFill>
                <a:latin typeface="Liberation Sans" panose="020B0604020202020204" pitchFamily="34" charset="0"/>
              </a:rPr>
              <a:t>, beyond that currently seen in most statements (either GAAP or IFRS), by requiring that </a:t>
            </a:r>
            <a:r>
              <a:rPr lang="en-US" sz="1800" b="0" dirty="0" smtClean="0">
                <a:solidFill>
                  <a:schemeClr val="tx1"/>
                </a:solidFill>
                <a:latin typeface="Liberation Sans" panose="020B0604020202020204" pitchFamily="34" charset="0"/>
              </a:rPr>
              <a:t>line items </a:t>
            </a:r>
            <a:r>
              <a:rPr lang="en-US" sz="1800" b="0" dirty="0">
                <a:solidFill>
                  <a:schemeClr val="tx1"/>
                </a:solidFill>
                <a:latin typeface="Liberation Sans" panose="020B0604020202020204" pitchFamily="34" charset="0"/>
              </a:rPr>
              <a:t>be presented both by function and by nature. The new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 format was </a:t>
            </a:r>
            <a:r>
              <a:rPr lang="en-US" sz="1800" b="0" dirty="0" smtClean="0">
                <a:solidFill>
                  <a:schemeClr val="tx1"/>
                </a:solidFill>
                <a:latin typeface="Liberation Sans" panose="020B0604020202020204" pitchFamily="34" charset="0"/>
              </a:rPr>
              <a:t>heavily influenced </a:t>
            </a:r>
            <a:r>
              <a:rPr lang="en-US" sz="1800" b="0" dirty="0">
                <a:solidFill>
                  <a:schemeClr val="tx1"/>
                </a:solidFill>
                <a:latin typeface="Liberation Sans" panose="020B0604020202020204" pitchFamily="34" charset="0"/>
              </a:rPr>
              <a:t>by suggestions from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analysts.</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2365034744"/>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rgbClr val="CC0000"/>
                </a:solidFill>
                <a:latin typeface="Liberation Sans" panose="020B0604020202020204" pitchFamily="34" charset="0"/>
              </a:rPr>
              <a:t>GAAP 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6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would </a:t>
            </a:r>
            <a:r>
              <a:rPr lang="en-US" sz="2100" dirty="0">
                <a:latin typeface="Liberation Sans" panose="020B0604020202020204" pitchFamily="34" charset="0"/>
              </a:rPr>
              <a:t>not</a:t>
            </a:r>
            <a:r>
              <a:rPr lang="en-US" sz="2100" b="0" dirty="0">
                <a:latin typeface="Liberation Sans" panose="020B0604020202020204" pitchFamily="34" charset="0"/>
              </a:rPr>
              <a:t> be included in the </a:t>
            </a:r>
            <a:r>
              <a:rPr lang="en-US" sz="2100" b="0" dirty="0" smtClean="0">
                <a:latin typeface="Liberation Sans" panose="020B0604020202020204" pitchFamily="34" charset="0"/>
              </a:rPr>
              <a:t>definition </a:t>
            </a:r>
            <a:r>
              <a:rPr lang="en-US" sz="2100" b="0" dirty="0">
                <a:latin typeface="Liberation Sans" panose="020B0604020202020204" pitchFamily="34" charset="0"/>
              </a:rPr>
              <a:t>of inventory under GAAP</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Photocopy </a:t>
            </a:r>
            <a:r>
              <a:rPr lang="en-US" sz="2100" b="0" dirty="0">
                <a:latin typeface="Liberation Sans" panose="020B0604020202020204" pitchFamily="34" charset="0"/>
              </a:rPr>
              <a:t>paper held for sale by an </a:t>
            </a:r>
            <a:r>
              <a:rPr lang="en-US" sz="2100" b="0" dirty="0" smtClean="0">
                <a:latin typeface="Liberation Sans" panose="020B0604020202020204" pitchFamily="34" charset="0"/>
              </a:rPr>
              <a:t>office-supply </a:t>
            </a:r>
            <a:r>
              <a:rPr lang="en-US" sz="2100" b="0" dirty="0">
                <a:latin typeface="Liberation Sans" panose="020B0604020202020204" pitchFamily="34" charset="0"/>
              </a:rPr>
              <a:t>store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Stereo </a:t>
            </a:r>
            <a:r>
              <a:rPr lang="en-US" sz="2100" b="0" dirty="0">
                <a:latin typeface="Liberation Sans" panose="020B0604020202020204" pitchFamily="34" charset="0"/>
              </a:rPr>
              <a:t>equipment held for sale by an electronics store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Used office </a:t>
            </a:r>
            <a:r>
              <a:rPr lang="en-US" sz="2100" b="0" dirty="0">
                <a:latin typeface="Liberation Sans" panose="020B0604020202020204" pitchFamily="34" charset="0"/>
              </a:rPr>
              <a:t>equipment held for sale by the human relations department of a </a:t>
            </a:r>
            <a:r>
              <a:rPr lang="en-US" sz="2100" b="0" dirty="0" smtClean="0">
                <a:latin typeface="Liberation Sans" panose="020B0604020202020204" pitchFamily="34" charset="0"/>
              </a:rPr>
              <a:t>plastics company.</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All </a:t>
            </a:r>
            <a:r>
              <a:rPr lang="en-US" sz="2100" b="0" dirty="0">
                <a:latin typeface="Liberation Sans" panose="020B0604020202020204" pitchFamily="34" charset="0"/>
              </a:rPr>
              <a:t>of the above would meet the </a:t>
            </a:r>
            <a:r>
              <a:rPr lang="en-US" sz="2100" b="0" dirty="0" smtClean="0">
                <a:latin typeface="Liberation Sans" panose="020B0604020202020204" pitchFamily="34" charset="0"/>
              </a:rPr>
              <a:t>definition</a:t>
            </a:r>
            <a:r>
              <a:rPr lang="en-US" sz="2100" b="0" dirty="0">
                <a:latin typeface="Liberation Sans" panose="020B0604020202020204" pitchFamily="34" charset="0"/>
              </a:rPr>
              <a:t>.</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9624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1"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926802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2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sz="2100" b="0" dirty="0" smtClean="0">
                <a:latin typeface="Liberation Sans" panose="020B0604020202020204" pitchFamily="34" charset="0"/>
              </a:rPr>
              <a:t>Which </a:t>
            </a:r>
            <a:r>
              <a:rPr lang="en-US" sz="2100" b="0" dirty="0">
                <a:latin typeface="Liberation Sans" panose="020B0604020202020204" pitchFamily="34" charset="0"/>
              </a:rPr>
              <a:t>of the following would </a:t>
            </a:r>
            <a:r>
              <a:rPr lang="en-US" sz="2100" dirty="0">
                <a:latin typeface="Liberation Sans" panose="020B0604020202020204" pitchFamily="34" charset="0"/>
              </a:rPr>
              <a:t>not</a:t>
            </a:r>
            <a:r>
              <a:rPr lang="en-US" sz="2100" b="0" dirty="0">
                <a:latin typeface="Liberation Sans" panose="020B0604020202020204" pitchFamily="34" charset="0"/>
              </a:rPr>
              <a:t> be a line item of a company reporting costs by nature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Depreciation </a:t>
            </a:r>
            <a:r>
              <a:rPr lang="en-US" sz="2100" b="0" dirty="0">
                <a:latin typeface="Liberation Sans" panose="020B0604020202020204" pitchFamily="34" charset="0"/>
              </a:rPr>
              <a:t>expense. </a:t>
            </a:r>
            <a:endParaRPr lang="en-US" sz="2100" b="0" dirty="0" smtClean="0">
              <a:latin typeface="Liberation Sans" panose="020B0604020202020204" pitchFamily="34" charset="0"/>
            </a:endParaRP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Interest </a:t>
            </a:r>
            <a:r>
              <a:rPr lang="en-US" sz="2100" b="0" dirty="0">
                <a:latin typeface="Liberation Sans" panose="020B0604020202020204" pitchFamily="34" charset="0"/>
              </a:rPr>
              <a:t>expense</a:t>
            </a:r>
            <a:r>
              <a:rPr lang="en-US" sz="2100" b="0" dirty="0" smtClean="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Salaries </a:t>
            </a:r>
            <a:r>
              <a:rPr lang="en-US" sz="2100" b="0" dirty="0">
                <a:latin typeface="Liberation Sans" panose="020B0604020202020204" pitchFamily="34" charset="0"/>
              </a:rPr>
              <a:t>and wages expense. </a:t>
            </a:r>
            <a:endParaRPr lang="en-US" sz="2100" b="0" dirty="0" smtClean="0">
              <a:latin typeface="Liberation Sans" panose="020B0604020202020204" pitchFamily="34" charset="0"/>
            </a:endParaRPr>
          </a:p>
          <a:p>
            <a:pPr lvl="1">
              <a:lnSpc>
                <a:spcPct val="125000"/>
              </a:lnSpc>
              <a:spcBef>
                <a:spcPct val="60000"/>
              </a:spcBef>
              <a:buClr>
                <a:schemeClr val="tx1"/>
              </a:buClr>
              <a:buSzPct val="100000"/>
              <a:buFont typeface="Wingdings" pitchFamily="2" charset="2"/>
              <a:buAutoNum type="alphaLcParenR"/>
            </a:pPr>
            <a:r>
              <a:rPr lang="en-US" sz="2100" b="0" dirty="0" smtClean="0">
                <a:latin typeface="Liberation Sans" panose="020B0604020202020204" pitchFamily="34" charset="0"/>
              </a:rPr>
              <a:t>Manufacturing expense.</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5583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858079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457200" y="1295400"/>
            <a:ext cx="5638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82562" tIns="46038" rIns="182562" bIns="46038"/>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buClr>
                <a:schemeClr val="tx1"/>
              </a:buClr>
              <a:buFont typeface="Wingdings" pitchFamily="2" charset="2"/>
              <a:buNone/>
            </a:pPr>
            <a:r>
              <a:rPr lang="en-US" altLang="en-US" sz="2600" b="1" dirty="0">
                <a:latin typeface="Liberation Sans" panose="020B0604020202020204" pitchFamily="34" charset="0"/>
              </a:rPr>
              <a:t>Income Measurement</a:t>
            </a:r>
            <a:endParaRPr lang="en-US" altLang="en-US" sz="2600" dirty="0">
              <a:latin typeface="Liberation Sans" panose="020B0604020202020204" pitchFamily="34" charset="0"/>
            </a:endParaRPr>
          </a:p>
        </p:txBody>
      </p:sp>
      <p:sp>
        <p:nvSpPr>
          <p:cNvPr id="6148" name="Rectangle 24"/>
          <p:cNvSpPr>
            <a:spLocks noChangeArrowheads="1"/>
          </p:cNvSpPr>
          <p:nvPr/>
        </p:nvSpPr>
        <p:spPr bwMode="auto">
          <a:xfrm>
            <a:off x="533400" y="4648200"/>
            <a:ext cx="3886200" cy="12001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nSpc>
                <a:spcPct val="120000"/>
              </a:lnSpc>
            </a:pPr>
            <a:r>
              <a:rPr lang="en-US" altLang="en-US" b="1" dirty="0">
                <a:solidFill>
                  <a:srgbClr val="000066"/>
                </a:solidFill>
                <a:latin typeface="Liberation Sans" panose="020B0604020202020204" pitchFamily="34" charset="0"/>
              </a:rPr>
              <a:t>Cost of goods</a:t>
            </a:r>
            <a:r>
              <a:rPr lang="en-US" altLang="en-US" dirty="0">
                <a:latin typeface="Liberation Sans" panose="020B0604020202020204" pitchFamily="34" charset="0"/>
              </a:rPr>
              <a:t> sold is the total cost of merchandise sold during the period.</a:t>
            </a:r>
          </a:p>
        </p:txBody>
      </p:sp>
      <p:sp>
        <p:nvSpPr>
          <p:cNvPr id="6149" name="Rectangle 26"/>
          <p:cNvSpPr>
            <a:spLocks noChangeArrowheads="1"/>
          </p:cNvSpPr>
          <p:nvPr/>
        </p:nvSpPr>
        <p:spPr bwMode="auto">
          <a:xfrm>
            <a:off x="3048000" y="2025650"/>
            <a:ext cx="2286000" cy="641350"/>
          </a:xfrm>
          <a:prstGeom prst="rect">
            <a:avLst/>
          </a:prstGeom>
          <a:solidFill>
            <a:schemeClr val="bg1"/>
          </a:solidFill>
          <a:ln>
            <a:noFill/>
          </a:ln>
          <a:effectLst/>
          <a:extLs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800" dirty="0">
                <a:latin typeface="Liberation Sans" panose="020B0604020202020204" pitchFamily="34" charset="0"/>
              </a:rPr>
              <a:t>Not used in a Service business.</a:t>
            </a:r>
          </a:p>
        </p:txBody>
      </p:sp>
      <p:sp>
        <p:nvSpPr>
          <p:cNvPr id="6150" name="Line 27"/>
          <p:cNvSpPr>
            <a:spLocks noChangeShapeType="1"/>
          </p:cNvSpPr>
          <p:nvPr/>
        </p:nvSpPr>
        <p:spPr bwMode="auto">
          <a:xfrm flipH="1">
            <a:off x="3200400" y="2667000"/>
            <a:ext cx="5334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1" name="Line 28"/>
          <p:cNvSpPr>
            <a:spLocks noChangeShapeType="1"/>
          </p:cNvSpPr>
          <p:nvPr/>
        </p:nvSpPr>
        <p:spPr bwMode="auto">
          <a:xfrm>
            <a:off x="3733800" y="2667000"/>
            <a:ext cx="609600" cy="457200"/>
          </a:xfrm>
          <a:prstGeom prst="line">
            <a:avLst/>
          </a:prstGeom>
          <a:noFill/>
          <a:ln w="28575"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152" name="Rectangle 34"/>
          <p:cNvSpPr>
            <a:spLocks noChangeArrowheads="1"/>
          </p:cNvSpPr>
          <p:nvPr/>
        </p:nvSpPr>
        <p:spPr bwMode="auto">
          <a:xfrm>
            <a:off x="7391400" y="4419600"/>
            <a:ext cx="1524000" cy="10668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Net </a:t>
            </a:r>
          </a:p>
          <a:p>
            <a:r>
              <a:rPr lang="en-US" altLang="en-US" sz="1900" b="1" dirty="0">
                <a:latin typeface="Liberation Sans" panose="020B0604020202020204" pitchFamily="34" charset="0"/>
              </a:rPr>
              <a:t>Income </a:t>
            </a:r>
          </a:p>
          <a:p>
            <a:r>
              <a:rPr lang="en-US" altLang="en-US" sz="1900" b="1" dirty="0">
                <a:latin typeface="Liberation Sans" panose="020B0604020202020204" pitchFamily="34" charset="0"/>
              </a:rPr>
              <a:t>(Loss)</a:t>
            </a:r>
          </a:p>
        </p:txBody>
      </p:sp>
      <p:cxnSp>
        <p:nvCxnSpPr>
          <p:cNvPr id="6153" name="AutoShape 37"/>
          <p:cNvCxnSpPr>
            <a:cxnSpLocks noChangeShapeType="1"/>
            <a:stCxn id="6161" idx="3"/>
            <a:endCxn id="6162" idx="0"/>
          </p:cNvCxnSpPr>
          <p:nvPr/>
        </p:nvCxnSpPr>
        <p:spPr bwMode="auto">
          <a:xfrm>
            <a:off x="1995488" y="24765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4" name="Text Box 38"/>
          <p:cNvSpPr txBox="1">
            <a:spLocks noChangeArrowheads="1"/>
          </p:cNvSpPr>
          <p:nvPr/>
        </p:nvSpPr>
        <p:spPr bwMode="auto">
          <a:xfrm>
            <a:off x="1905000" y="21780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5" name="AutoShape 41"/>
          <p:cNvCxnSpPr>
            <a:cxnSpLocks noChangeShapeType="1"/>
            <a:stCxn id="6163" idx="3"/>
            <a:endCxn id="6164" idx="0"/>
          </p:cNvCxnSpPr>
          <p:nvPr/>
        </p:nvCxnSpPr>
        <p:spPr bwMode="auto">
          <a:xfrm>
            <a:off x="5424488" y="3695700"/>
            <a:ext cx="442912" cy="785813"/>
          </a:xfrm>
          <a:prstGeom prst="bentConnector2">
            <a:avLst/>
          </a:prstGeom>
          <a:noFill/>
          <a:ln w="38100" cap="sq">
            <a:solidFill>
              <a:srgbClr val="8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6" name="Text Box 42"/>
          <p:cNvSpPr txBox="1">
            <a:spLocks noChangeArrowheads="1"/>
          </p:cNvSpPr>
          <p:nvPr/>
        </p:nvSpPr>
        <p:spPr bwMode="auto">
          <a:xfrm>
            <a:off x="5334000" y="339725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Less</a:t>
            </a:r>
          </a:p>
        </p:txBody>
      </p:sp>
      <p:cxnSp>
        <p:nvCxnSpPr>
          <p:cNvPr id="6157" name="AutoShape 43"/>
          <p:cNvCxnSpPr>
            <a:cxnSpLocks noChangeShapeType="1"/>
            <a:stCxn id="6162" idx="3"/>
            <a:endCxn id="6163" idx="1"/>
          </p:cNvCxnSpPr>
          <p:nvPr/>
        </p:nvCxnSpPr>
        <p:spPr bwMode="auto">
          <a:xfrm>
            <a:off x="3214688" y="3695700"/>
            <a:ext cx="6572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46"/>
          <p:cNvCxnSpPr>
            <a:cxnSpLocks noChangeShapeType="1"/>
            <a:endCxn id="6152" idx="1"/>
          </p:cNvCxnSpPr>
          <p:nvPr/>
        </p:nvCxnSpPr>
        <p:spPr bwMode="auto">
          <a:xfrm>
            <a:off x="6643688" y="4953000"/>
            <a:ext cx="733425" cy="0"/>
          </a:xfrm>
          <a:prstGeom prst="straightConnector1">
            <a:avLst/>
          </a:prstGeom>
          <a:noFill/>
          <a:ln w="38100"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9" name="Text Box 47"/>
          <p:cNvSpPr txBox="1">
            <a:spLocks noChangeArrowheads="1"/>
          </p:cNvSpPr>
          <p:nvPr/>
        </p:nvSpPr>
        <p:spPr bwMode="auto">
          <a:xfrm>
            <a:off x="3124200" y="3352800"/>
            <a:ext cx="838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0" name="Text Box 48"/>
          <p:cNvSpPr txBox="1">
            <a:spLocks noChangeArrowheads="1"/>
          </p:cNvSpPr>
          <p:nvPr/>
        </p:nvSpPr>
        <p:spPr bwMode="auto">
          <a:xfrm>
            <a:off x="6629400" y="4572000"/>
            <a:ext cx="7620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pPr>
            <a:r>
              <a:rPr lang="en-US" altLang="en-US" sz="1300" b="1" dirty="0">
                <a:latin typeface="Liberation Sans" panose="020B0604020202020204" pitchFamily="34" charset="0"/>
              </a:rPr>
              <a:t>Equals</a:t>
            </a:r>
          </a:p>
        </p:txBody>
      </p:sp>
      <p:sp>
        <p:nvSpPr>
          <p:cNvPr id="6161" name="Rectangle 30"/>
          <p:cNvSpPr>
            <a:spLocks noChangeArrowheads="1"/>
          </p:cNvSpPr>
          <p:nvPr/>
        </p:nvSpPr>
        <p:spPr bwMode="auto">
          <a:xfrm>
            <a:off x="457200" y="2057400"/>
            <a:ext cx="1524000" cy="838200"/>
          </a:xfrm>
          <a:prstGeom prst="rect">
            <a:avLst/>
          </a:prstGeom>
          <a:solidFill>
            <a:srgbClr val="FAEFB6"/>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Sales</a:t>
            </a:r>
          </a:p>
          <a:p>
            <a:r>
              <a:rPr lang="en-US" altLang="en-US" sz="1900" b="1" dirty="0">
                <a:latin typeface="Liberation Sans" panose="020B0604020202020204" pitchFamily="34" charset="0"/>
              </a:rPr>
              <a:t>Revenue</a:t>
            </a:r>
          </a:p>
        </p:txBody>
      </p:sp>
      <p:sp>
        <p:nvSpPr>
          <p:cNvPr id="6162" name="Rectangle 31"/>
          <p:cNvSpPr>
            <a:spLocks noChangeArrowheads="1"/>
          </p:cNvSpPr>
          <p:nvPr/>
        </p:nvSpPr>
        <p:spPr bwMode="auto">
          <a:xfrm>
            <a:off x="16764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Cost of </a:t>
            </a:r>
          </a:p>
          <a:p>
            <a:r>
              <a:rPr lang="en-US" altLang="en-US" sz="1900" b="1" dirty="0">
                <a:latin typeface="Liberation Sans" panose="020B0604020202020204" pitchFamily="34" charset="0"/>
              </a:rPr>
              <a:t>Goods Sold</a:t>
            </a:r>
          </a:p>
        </p:txBody>
      </p:sp>
      <p:sp>
        <p:nvSpPr>
          <p:cNvPr id="6163" name="Rectangle 32"/>
          <p:cNvSpPr>
            <a:spLocks noChangeArrowheads="1"/>
          </p:cNvSpPr>
          <p:nvPr/>
        </p:nvSpPr>
        <p:spPr bwMode="auto">
          <a:xfrm>
            <a:off x="3886200" y="3276600"/>
            <a:ext cx="1524000" cy="838200"/>
          </a:xfrm>
          <a:prstGeom prst="rect">
            <a:avLst/>
          </a:prstGeom>
          <a:solidFill>
            <a:srgbClr val="66FFFF"/>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Gross </a:t>
            </a:r>
          </a:p>
          <a:p>
            <a:r>
              <a:rPr lang="en-US" altLang="en-US" sz="1900" b="1" dirty="0">
                <a:latin typeface="Liberation Sans" panose="020B0604020202020204" pitchFamily="34" charset="0"/>
              </a:rPr>
              <a:t>Profit</a:t>
            </a:r>
          </a:p>
        </p:txBody>
      </p:sp>
      <p:sp>
        <p:nvSpPr>
          <p:cNvPr id="6164" name="Rectangle 33"/>
          <p:cNvSpPr>
            <a:spLocks noChangeArrowheads="1"/>
          </p:cNvSpPr>
          <p:nvPr/>
        </p:nvSpPr>
        <p:spPr bwMode="auto">
          <a:xfrm>
            <a:off x="5105400" y="4495800"/>
            <a:ext cx="1524000" cy="838200"/>
          </a:xfrm>
          <a:prstGeom prst="rect">
            <a:avLst/>
          </a:prstGeom>
          <a:solidFill>
            <a:srgbClr val="FAEFB6"/>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900" b="1" dirty="0">
                <a:latin typeface="Liberation Sans" panose="020B0604020202020204" pitchFamily="34" charset="0"/>
              </a:rPr>
              <a:t>Operating </a:t>
            </a:r>
          </a:p>
          <a:p>
            <a:r>
              <a:rPr lang="en-US" altLang="en-US" sz="1900" b="1" dirty="0">
                <a:latin typeface="Liberation Sans" panose="020B0604020202020204" pitchFamily="34" charset="0"/>
              </a:rPr>
              <a:t>Expenses</a:t>
            </a:r>
          </a:p>
        </p:txBody>
      </p:sp>
      <p:sp>
        <p:nvSpPr>
          <p:cNvPr id="6165" name="Rectangle 49"/>
          <p:cNvSpPr>
            <a:spLocks noChangeArrowheads="1"/>
          </p:cNvSpPr>
          <p:nvPr/>
        </p:nvSpPr>
        <p:spPr bwMode="auto">
          <a:xfrm>
            <a:off x="6172200" y="2286000"/>
            <a:ext cx="259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5-1 </a:t>
            </a:r>
          </a:p>
          <a:p>
            <a:pPr algn="l"/>
            <a:r>
              <a:rPr lang="en-US" altLang="en-US" sz="1200" dirty="0">
                <a:latin typeface="Liberation Sans" panose="020B0604020202020204" pitchFamily="34" charset="0"/>
              </a:rPr>
              <a:t>Income measurement process for a merchandising company</a:t>
            </a:r>
          </a:p>
        </p:txBody>
      </p:sp>
      <p:sp>
        <p:nvSpPr>
          <p:cNvPr id="6167"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
        <p:nvSpPr>
          <p:cNvPr id="2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3200" dirty="0" smtClean="0">
                <a:solidFill>
                  <a:schemeClr val="tx2">
                    <a:lumMod val="75000"/>
                  </a:schemeClr>
                </a:solidFill>
                <a:latin typeface="Liberation Sans" panose="020B0604020202020204" pitchFamily="34" charset="0"/>
              </a:rPr>
              <a:t>Merchandising Operations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5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900"/>
              </a:spcBef>
              <a:buClr>
                <a:srgbClr val="800000"/>
              </a:buClr>
              <a:buSzPct val="80000"/>
              <a:buFont typeface="Wingdings" pitchFamily="2" charset="2"/>
              <a:buNone/>
            </a:pPr>
            <a:r>
              <a:rPr lang="en-US" sz="2100" dirty="0" smtClean="0">
                <a:solidFill>
                  <a:schemeClr val="bg2"/>
                </a:solidFill>
                <a:latin typeface="Liberation Sans" panose="020B0604020202020204" pitchFamily="34" charset="0"/>
              </a:rPr>
              <a:t>Which </a:t>
            </a:r>
            <a:r>
              <a:rPr lang="en-US" sz="2100" dirty="0">
                <a:solidFill>
                  <a:schemeClr val="bg2"/>
                </a:solidFill>
                <a:latin typeface="Liberation Sans" panose="020B0604020202020204" pitchFamily="34" charset="0"/>
              </a:rPr>
              <a:t>of the following statements is </a:t>
            </a:r>
            <a:r>
              <a:rPr lang="en-US" sz="2100" b="1" dirty="0">
                <a:solidFill>
                  <a:schemeClr val="bg2"/>
                </a:solidFill>
                <a:latin typeface="Liberation Sans" panose="020B0604020202020204" pitchFamily="34" charset="0"/>
              </a:rPr>
              <a:t>false</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GAAP specifically </a:t>
            </a:r>
            <a:r>
              <a:rPr lang="en-US" sz="2100" dirty="0">
                <a:solidFill>
                  <a:schemeClr val="bg2"/>
                </a:solidFill>
                <a:latin typeface="Liberation Sans" panose="020B0604020202020204" pitchFamily="34" charset="0"/>
              </a:rPr>
              <a:t>requires use of a multiple-step income statement</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Under </a:t>
            </a:r>
            <a:r>
              <a:rPr lang="en-US" sz="2100" dirty="0">
                <a:solidFill>
                  <a:schemeClr val="bg2"/>
                </a:solidFill>
                <a:latin typeface="Liberation Sans" panose="020B0604020202020204" pitchFamily="34" charset="0"/>
              </a:rPr>
              <a:t>GAAP, companies can use either a perpetual or periodic system</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proposed new format for </a:t>
            </a:r>
            <a:r>
              <a:rPr lang="en-US" sz="2100" dirty="0" smtClean="0">
                <a:solidFill>
                  <a:schemeClr val="bg2"/>
                </a:solidFill>
                <a:latin typeface="Liberation Sans" panose="020B0604020202020204" pitchFamily="34" charset="0"/>
              </a:rPr>
              <a:t>financial </a:t>
            </a:r>
            <a:r>
              <a:rPr lang="en-US" sz="2100" dirty="0">
                <a:solidFill>
                  <a:schemeClr val="bg2"/>
                </a:solidFill>
                <a:latin typeface="Liberation Sans" panose="020B0604020202020204" pitchFamily="34" charset="0"/>
              </a:rPr>
              <a:t>statements was heavily </a:t>
            </a:r>
            <a:r>
              <a:rPr lang="en-US" sz="2100" dirty="0" smtClean="0">
                <a:solidFill>
                  <a:schemeClr val="bg2"/>
                </a:solidFill>
                <a:latin typeface="Liberation Sans" panose="020B0604020202020204" pitchFamily="34" charset="0"/>
              </a:rPr>
              <a:t>influenced </a:t>
            </a:r>
            <a:r>
              <a:rPr lang="en-US" sz="2100" dirty="0">
                <a:solidFill>
                  <a:schemeClr val="bg2"/>
                </a:solidFill>
                <a:latin typeface="Liberation Sans" panose="020B0604020202020204" pitchFamily="34" charset="0"/>
              </a:rPr>
              <a:t>by the </a:t>
            </a:r>
            <a:r>
              <a:rPr lang="en-US" sz="2100" dirty="0" smtClean="0">
                <a:solidFill>
                  <a:schemeClr val="bg2"/>
                </a:solidFill>
                <a:latin typeface="Liberation Sans" panose="020B0604020202020204" pitchFamily="34" charset="0"/>
              </a:rPr>
              <a:t>suggestions of financial </a:t>
            </a:r>
            <a:r>
              <a:rPr lang="en-US" sz="2100" dirty="0">
                <a:solidFill>
                  <a:schemeClr val="bg2"/>
                </a:solidFill>
                <a:latin typeface="Liberation Sans" panose="020B0604020202020204" pitchFamily="34" charset="0"/>
              </a:rPr>
              <a:t>statement analysts</a:t>
            </a:r>
            <a:r>
              <a:rPr lang="en-US" sz="2100" dirty="0" smtClean="0">
                <a:solidFill>
                  <a:schemeClr val="bg2"/>
                </a:solidFill>
                <a:latin typeface="Liberation Sans" panose="020B0604020202020204" pitchFamily="34" charset="0"/>
              </a:rPr>
              <a:t>.</a:t>
            </a:r>
          </a:p>
          <a:p>
            <a:pPr marL="685800" lvl="1" indent="-457200" algn="l">
              <a:lnSpc>
                <a:spcPct val="125000"/>
              </a:lnSpc>
              <a:spcBef>
                <a:spcPts val="900"/>
              </a:spcBef>
              <a:buClr>
                <a:schemeClr val="tx1"/>
              </a:buClr>
              <a:buSzPct val="100000"/>
              <a:buFont typeface="Wingdings" pitchFamily="2" charset="2"/>
              <a:buAutoNum type="alphaLcParenR"/>
            </a:pPr>
            <a:r>
              <a:rPr lang="en-US" sz="2100" dirty="0" smtClean="0">
                <a:solidFill>
                  <a:schemeClr val="bg2"/>
                </a:solidFill>
                <a:latin typeface="Liberation Sans" panose="020B0604020202020204" pitchFamily="34" charset="0"/>
              </a:rPr>
              <a:t>The </a:t>
            </a:r>
            <a:r>
              <a:rPr lang="en-US" sz="2100" dirty="0">
                <a:solidFill>
                  <a:schemeClr val="bg2"/>
                </a:solidFill>
                <a:latin typeface="Liberation Sans" panose="020B0604020202020204" pitchFamily="34" charset="0"/>
              </a:rPr>
              <a:t>new income statement format will try to de-emphasize the focus on the “net income</a:t>
            </a:r>
            <a:r>
              <a:rPr lang="en-US" sz="2100" dirty="0" smtClean="0">
                <a:solidFill>
                  <a:schemeClr val="bg2"/>
                </a:solidFill>
                <a:latin typeface="Liberation Sans" panose="020B0604020202020204" pitchFamily="34" charset="0"/>
              </a:rPr>
              <a:t>” line </a:t>
            </a:r>
            <a:r>
              <a:rPr lang="en-US" sz="2100" dirty="0">
                <a:solidFill>
                  <a:schemeClr val="bg2"/>
                </a:solidFill>
                <a:latin typeface="Liberation Sans" panose="020B0604020202020204" pitchFamily="34" charset="0"/>
              </a:rPr>
              <a:t>item.</a:t>
            </a:r>
            <a:endParaRPr lang="en-US" altLang="en-US" sz="2100" dirty="0">
              <a:solidFill>
                <a:schemeClr val="bg2"/>
              </a:solidFill>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132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1112862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99430008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2895600" y="1374775"/>
            <a:ext cx="6096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2"/>
          <p:cNvSpPr txBox="1">
            <a:spLocks noChangeArrowheads="1"/>
          </p:cNvSpPr>
          <p:nvPr/>
        </p:nvSpPr>
        <p:spPr bwMode="auto">
          <a:xfrm>
            <a:off x="381000" y="1295400"/>
            <a:ext cx="2362200" cy="3432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30000"/>
              </a:lnSpc>
              <a:spcBef>
                <a:spcPct val="50000"/>
              </a:spcBef>
            </a:pPr>
            <a:r>
              <a:rPr lang="en-US" altLang="en-US" sz="2100" dirty="0">
                <a:latin typeface="Liberation Sans" panose="020B0604020202020204" pitchFamily="34" charset="0"/>
                <a:cs typeface="Arial" charset="0"/>
              </a:rPr>
              <a:t>The operating cycle of a </a:t>
            </a:r>
            <a:r>
              <a:rPr lang="en-US" altLang="en-US" sz="2100" b="1" dirty="0">
                <a:latin typeface="Liberation Sans" panose="020B0604020202020204" pitchFamily="34" charset="0"/>
                <a:cs typeface="Arial" charset="0"/>
              </a:rPr>
              <a:t>merchandising company</a:t>
            </a:r>
            <a:r>
              <a:rPr lang="en-US" altLang="en-US" sz="2100" dirty="0">
                <a:latin typeface="Liberation Sans" panose="020B0604020202020204" pitchFamily="34" charset="0"/>
                <a:cs typeface="Arial" charset="0"/>
              </a:rPr>
              <a:t> ordinarily is longer than that of a </a:t>
            </a:r>
            <a:r>
              <a:rPr lang="en-US" altLang="en-US" sz="2100" b="1" dirty="0">
                <a:latin typeface="Liberation Sans" panose="020B0604020202020204" pitchFamily="34" charset="0"/>
                <a:cs typeface="Arial" charset="0"/>
              </a:rPr>
              <a:t>service company</a:t>
            </a:r>
            <a:r>
              <a:rPr lang="en-US" altLang="en-US" sz="2100" dirty="0">
                <a:latin typeface="Liberation Sans" panose="020B0604020202020204" pitchFamily="34" charset="0"/>
                <a:cs typeface="Arial" charset="0"/>
              </a:rPr>
              <a:t>.</a:t>
            </a:r>
          </a:p>
        </p:txBody>
      </p:sp>
      <p:sp>
        <p:nvSpPr>
          <p:cNvPr id="7172" name="Text Box 10"/>
          <p:cNvSpPr txBox="1">
            <a:spLocks noChangeArrowheads="1"/>
          </p:cNvSpPr>
          <p:nvPr/>
        </p:nvSpPr>
        <p:spPr bwMode="auto">
          <a:xfrm>
            <a:off x="7391400" y="1265238"/>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5-2</a:t>
            </a:r>
          </a:p>
        </p:txBody>
      </p:sp>
      <p:sp>
        <p:nvSpPr>
          <p:cNvPr id="7175"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Operating Cycles</a:t>
            </a:r>
            <a:endParaRPr lang="en-US" altLang="en-US" sz="3200" b="1" dirty="0">
              <a:solidFill>
                <a:srgbClr val="CC0000"/>
              </a:solidFill>
              <a:latin typeface="Liberation Sans" panose="020B0604020202020204" pitchFamily="34" charset="0"/>
            </a:endParaRPr>
          </a:p>
        </p:txBody>
      </p:sp>
      <p:sp>
        <p:nvSpPr>
          <p:cNvPr id="7176"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7" name="Text Box 10"/>
          <p:cNvSpPr txBox="1">
            <a:spLocks noChangeArrowheads="1"/>
          </p:cNvSpPr>
          <p:nvPr/>
        </p:nvSpPr>
        <p:spPr bwMode="auto">
          <a:xfrm>
            <a:off x="1524000" y="5943600"/>
            <a:ext cx="1295400" cy="27463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5-3</a:t>
            </a:r>
          </a:p>
        </p:txBody>
      </p:sp>
      <p:sp>
        <p:nvSpPr>
          <p:cNvPr id="10"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43000" y="1443037"/>
            <a:ext cx="6781800" cy="381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7"/>
          <p:cNvSpPr>
            <a:spLocks noChangeArrowheads="1"/>
          </p:cNvSpPr>
          <p:nvPr/>
        </p:nvSpPr>
        <p:spPr bwMode="auto">
          <a:xfrm>
            <a:off x="609600" y="5454650"/>
            <a:ext cx="8305800" cy="832279"/>
          </a:xfrm>
          <a:prstGeom prst="rect">
            <a:avLst/>
          </a:prstGeom>
          <a:noFill/>
          <a:ln>
            <a:noFill/>
          </a:ln>
          <a:effectLst/>
          <a:extLst>
            <a:ext uri="{909E8E84-426E-40DD-AFC4-6F175D3DCCD1}">
              <a14:hiddenFill xmlns:a14="http://schemas.microsoft.com/office/drawing/2010/main">
                <a:solidFill>
                  <a:srgbClr val="FAEFB6"/>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lnSpc>
                <a:spcPct val="120000"/>
              </a:lnSpc>
            </a:pPr>
            <a:r>
              <a:rPr lang="en-US" altLang="en-US" sz="2100" dirty="0">
                <a:latin typeface="Liberation Sans" panose="020B0604020202020204" pitchFamily="34" charset="0"/>
              </a:rPr>
              <a:t>Companies use either a </a:t>
            </a:r>
            <a:r>
              <a:rPr lang="en-US" altLang="en-US" sz="2100" b="1" dirty="0">
                <a:latin typeface="Liberation Sans" panose="020B0604020202020204" pitchFamily="34" charset="0"/>
              </a:rPr>
              <a:t>perpetual inventory system </a:t>
            </a:r>
            <a:r>
              <a:rPr lang="en-US" altLang="en-US" sz="2100" dirty="0">
                <a:latin typeface="Liberation Sans" panose="020B0604020202020204" pitchFamily="34" charset="0"/>
              </a:rPr>
              <a:t>or a </a:t>
            </a:r>
            <a:r>
              <a:rPr lang="en-US" altLang="en-US" sz="2100" b="1" dirty="0">
                <a:latin typeface="Liberation Sans" panose="020B0604020202020204" pitchFamily="34" charset="0"/>
              </a:rPr>
              <a:t>periodic inventory system</a:t>
            </a:r>
            <a:r>
              <a:rPr lang="en-US" altLang="en-US" sz="2100" dirty="0">
                <a:latin typeface="Liberation Sans" panose="020B0604020202020204" pitchFamily="34" charset="0"/>
              </a:rPr>
              <a:t> to account for inventory.</a:t>
            </a:r>
          </a:p>
        </p:txBody>
      </p:sp>
      <p:sp>
        <p:nvSpPr>
          <p:cNvPr id="8198" name="Text Box 15"/>
          <p:cNvSpPr txBox="1">
            <a:spLocks noChangeArrowheads="1"/>
          </p:cNvSpPr>
          <p:nvPr/>
        </p:nvSpPr>
        <p:spPr bwMode="auto">
          <a:xfrm>
            <a:off x="6705600" y="1143000"/>
            <a:ext cx="1295400" cy="274637"/>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r>
              <a:rPr lang="en-US" altLang="en-US" sz="1200" b="1" dirty="0">
                <a:latin typeface="Liberation Sans" panose="020B0604020202020204" pitchFamily="34" charset="0"/>
              </a:rPr>
              <a:t>Illustration 5-4</a:t>
            </a:r>
          </a:p>
        </p:txBody>
      </p:sp>
      <p:sp>
        <p:nvSpPr>
          <p:cNvPr id="8199"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Flow of Costs</a:t>
            </a:r>
            <a:endParaRPr lang="en-US" altLang="en-US" sz="3200" b="1" dirty="0">
              <a:solidFill>
                <a:srgbClr val="CC0000"/>
              </a:solidFill>
              <a:latin typeface="Liberation Sans" panose="020B0604020202020204" pitchFamily="34" charset="0"/>
            </a:endParaRPr>
          </a:p>
        </p:txBody>
      </p:sp>
      <p:sp>
        <p:nvSpPr>
          <p:cNvPr id="8200"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1</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lgn="l"/>
            <a:r>
              <a:rPr lang="en-US" altLang="en-US" sz="3200" b="1" dirty="0" smtClean="0">
                <a:solidFill>
                  <a:srgbClr val="CC0000"/>
                </a:solidFill>
                <a:latin typeface="Liberation Sans" panose="020B0604020202020204" pitchFamily="34" charset="0"/>
              </a:rPr>
              <a:t>Closing Entries</a:t>
            </a:r>
            <a:endParaRPr lang="en-US" altLang="en-US" sz="3200" b="1" dirty="0">
              <a:solidFill>
                <a:srgbClr val="CC0000"/>
              </a:solidFill>
              <a:latin typeface="Liberation Sans" panose="020B0604020202020204" pitchFamily="34" charset="0"/>
            </a:endParaRP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1"/>
            <a:ext cx="8534400" cy="445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1"/>
            <a:ext cx="8534400" cy="445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7"/>
          <p:cNvSpPr>
            <a:spLocks noChangeArrowheads="1"/>
          </p:cNvSpPr>
          <p:nvPr/>
        </p:nvSpPr>
        <p:spPr bwMode="auto">
          <a:xfrm>
            <a:off x="533400" y="3048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a:solidFill>
                  <a:srgbClr val="CC0000"/>
                </a:solidFill>
                <a:latin typeface="Liberation Sans" panose="020B0604020202020204" pitchFamily="34" charset="0"/>
              </a:rPr>
              <a:t>Closing Entries</a:t>
            </a:r>
          </a:p>
        </p:txBody>
      </p:sp>
      <p:sp>
        <p:nvSpPr>
          <p:cNvPr id="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
        <p:nvSpPr>
          <p:cNvPr id="2" name="Rectangle 1"/>
          <p:cNvSpPr/>
          <p:nvPr/>
        </p:nvSpPr>
        <p:spPr bwMode="auto">
          <a:xfrm>
            <a:off x="533400" y="3276600"/>
            <a:ext cx="8458200" cy="2819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Comic Sans MS" pitchFamily="66" charset="0"/>
            </a:endParaRP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296" y="1309048"/>
            <a:ext cx="7543800" cy="225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15939</TotalTime>
  <Pages>43</Pages>
  <Words>2811</Words>
  <Application>Microsoft Office PowerPoint</Application>
  <PresentationFormat>On-screen Show (4:3)</PresentationFormat>
  <Paragraphs>435</Paragraphs>
  <Slides>51</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 Unicode MS</vt:lpstr>
      <vt:lpstr>Andalus</vt:lpstr>
      <vt:lpstr>Arial</vt:lpstr>
      <vt:lpstr>Comic Sans MS</vt:lpstr>
      <vt:lpstr>Constantia</vt:lpstr>
      <vt:lpstr>Liberation Sans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See la bd</cp:lastModifiedBy>
  <cp:revision>2177</cp:revision>
  <cp:lastPrinted>1999-09-16T17:08:20Z</cp:lastPrinted>
  <dcterms:created xsi:type="dcterms:W3CDTF">1997-03-28T18:03:02Z</dcterms:created>
  <dcterms:modified xsi:type="dcterms:W3CDTF">2019-08-27T02:46:42Z</dcterms:modified>
</cp:coreProperties>
</file>