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882" r:id="rId2"/>
    <p:sldId id="841" r:id="rId3"/>
    <p:sldId id="843" r:id="rId4"/>
    <p:sldId id="625" r:id="rId5"/>
    <p:sldId id="626" r:id="rId6"/>
    <p:sldId id="614" r:id="rId7"/>
    <p:sldId id="627" r:id="rId8"/>
    <p:sldId id="764" r:id="rId9"/>
    <p:sldId id="708" r:id="rId10"/>
    <p:sldId id="709" r:id="rId11"/>
    <p:sldId id="845" r:id="rId12"/>
    <p:sldId id="846" r:id="rId13"/>
    <p:sldId id="710" r:id="rId14"/>
    <p:sldId id="711" r:id="rId15"/>
    <p:sldId id="712" r:id="rId16"/>
    <p:sldId id="713" r:id="rId17"/>
    <p:sldId id="847" r:id="rId18"/>
    <p:sldId id="715" r:id="rId19"/>
    <p:sldId id="716" r:id="rId20"/>
    <p:sldId id="828" r:id="rId21"/>
    <p:sldId id="829" r:id="rId22"/>
    <p:sldId id="804" r:id="rId23"/>
    <p:sldId id="805" r:id="rId24"/>
  </p:sldIdLst>
  <p:sldSz cx="9144000" cy="6858000" type="screen4x3"/>
  <p:notesSz cx="7004050" cy="929005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5">
          <p15:clr>
            <a:srgbClr val="A4A3A4"/>
          </p15:clr>
        </p15:guide>
        <p15:guide id="2" pos="220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006600"/>
    <a:srgbClr val="FFFFCC"/>
    <a:srgbClr val="FFFF99"/>
    <a:srgbClr val="800000"/>
    <a:srgbClr val="AD0000"/>
    <a:srgbClr val="5393FB"/>
    <a:srgbClr val="4FA7FF"/>
    <a:srgbClr val="2D96FF"/>
    <a:srgbClr val="007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71" autoAdjust="0"/>
  </p:normalViewPr>
  <p:slideViewPr>
    <p:cSldViewPr>
      <p:cViewPr varScale="1">
        <p:scale>
          <a:sx n="72" d="100"/>
          <a:sy n="72" d="100"/>
        </p:scale>
        <p:origin x="58" y="3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8762"/>
    </p:cViewPr>
  </p:sorterViewPr>
  <p:notesViewPr>
    <p:cSldViewPr>
      <p:cViewPr>
        <p:scale>
          <a:sx n="75" d="100"/>
          <a:sy n="75" d="100"/>
        </p:scale>
        <p:origin x="-2310" y="72"/>
      </p:cViewPr>
      <p:guideLst>
        <p:guide orient="horz" pos="2925"/>
        <p:guide pos="220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1.xml"/><Relationship Id="rId13" Type="http://schemas.openxmlformats.org/officeDocument/2006/relationships/slide" Target="slides/slide16.xml"/><Relationship Id="rId18" Type="http://schemas.openxmlformats.org/officeDocument/2006/relationships/slide" Target="slides/slide21.xml"/><Relationship Id="rId3" Type="http://schemas.openxmlformats.org/officeDocument/2006/relationships/slide" Target="slides/slide6.xml"/><Relationship Id="rId7" Type="http://schemas.openxmlformats.org/officeDocument/2006/relationships/slide" Target="slides/slide10.xml"/><Relationship Id="rId12" Type="http://schemas.openxmlformats.org/officeDocument/2006/relationships/slide" Target="slides/slide15.xml"/><Relationship Id="rId17" Type="http://schemas.openxmlformats.org/officeDocument/2006/relationships/slide" Target="slides/slide20.xml"/><Relationship Id="rId2" Type="http://schemas.openxmlformats.org/officeDocument/2006/relationships/slide" Target="slides/slide5.xml"/><Relationship Id="rId16" Type="http://schemas.openxmlformats.org/officeDocument/2006/relationships/slide" Target="slides/slide19.xml"/><Relationship Id="rId20" Type="http://schemas.openxmlformats.org/officeDocument/2006/relationships/slide" Target="slides/slide23.xml"/><Relationship Id="rId1" Type="http://schemas.openxmlformats.org/officeDocument/2006/relationships/slide" Target="slides/slide4.xml"/><Relationship Id="rId6" Type="http://schemas.openxmlformats.org/officeDocument/2006/relationships/slide" Target="slides/slide9.xml"/><Relationship Id="rId11" Type="http://schemas.openxmlformats.org/officeDocument/2006/relationships/slide" Target="slides/slide14.xml"/><Relationship Id="rId5" Type="http://schemas.openxmlformats.org/officeDocument/2006/relationships/slide" Target="slides/slide8.xml"/><Relationship Id="rId15" Type="http://schemas.openxmlformats.org/officeDocument/2006/relationships/slide" Target="slides/slide18.xml"/><Relationship Id="rId10" Type="http://schemas.openxmlformats.org/officeDocument/2006/relationships/slide" Target="slides/slide13.xml"/><Relationship Id="rId19" Type="http://schemas.openxmlformats.org/officeDocument/2006/relationships/slide" Target="slides/slide22.xml"/><Relationship Id="rId4" Type="http://schemas.openxmlformats.org/officeDocument/2006/relationships/slide" Target="slides/slide7.xml"/><Relationship Id="rId9" Type="http://schemas.openxmlformats.org/officeDocument/2006/relationships/slide" Target="slides/slide12.xml"/><Relationship Id="rId14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25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388938" y="4413250"/>
            <a:ext cx="6303962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871" tIns="45130" rIns="91871" bIns="451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notes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82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9038" y="703263"/>
            <a:ext cx="4627562" cy="347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616346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4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2213" y="703263"/>
            <a:ext cx="4624387" cy="3470275"/>
          </a:xfrm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7563" cy="34702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703263"/>
            <a:ext cx="4627563" cy="34702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9038" y="703263"/>
            <a:ext cx="4625975" cy="3470275"/>
          </a:xfrm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166421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833887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354013"/>
            <a:ext cx="2095500" cy="5589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54013"/>
            <a:ext cx="6134100" cy="5589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16029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270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976080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0" y="354013"/>
            <a:ext cx="7607300" cy="560387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013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70624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61496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1148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915259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488665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469993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989100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4126182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208269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1149350" y="354013"/>
            <a:ext cx="7607300" cy="560387"/>
          </a:xfrm>
          <a:prstGeom prst="rect">
            <a:avLst/>
          </a:prstGeom>
          <a:solidFill>
            <a:srgbClr val="003399"/>
          </a:solidFill>
          <a:ln w="63500">
            <a:solidFill>
              <a:srgbClr val="54385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8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143000"/>
            <a:ext cx="83820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2562" tIns="46038" rIns="1825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Text Box 16"/>
          <p:cNvSpPr txBox="1">
            <a:spLocks noChangeArrowheads="1"/>
          </p:cNvSpPr>
          <p:nvPr/>
        </p:nvSpPr>
        <p:spPr bwMode="auto">
          <a:xfrm>
            <a:off x="76200" y="6400800"/>
            <a:ext cx="762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200" b="1" dirty="0">
                <a:latin typeface="Arial" charset="0"/>
              </a:rPr>
              <a:t>5-</a:t>
            </a:r>
            <a:fld id="{A312235D-5B42-4B5B-810B-1423FE49CC39}" type="slidenum">
              <a:rPr lang="en-US" altLang="en-US" sz="1200" b="1">
                <a:latin typeface="Arial" charset="0"/>
              </a:rPr>
              <a:pPr>
                <a:spcBef>
                  <a:spcPct val="50000"/>
                </a:spcBef>
              </a:pPr>
              <a:t>‹#›</a:t>
            </a:fld>
            <a:endParaRPr lang="en-US" altLang="en-US" sz="1200" b="1" dirty="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000" b="1" i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8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000" b="1">
          <a:solidFill>
            <a:schemeClr val="bg2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9144000" cy="19050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rgbClr val="A4C0E6"/>
              </a:gs>
              <a:gs pos="69000">
                <a:srgbClr val="3740B3"/>
              </a:gs>
              <a:gs pos="100000">
                <a:srgbClr val="6D80CC"/>
              </a:gs>
              <a:gs pos="5000">
                <a:schemeClr val="tx2">
                  <a:lumMod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488962"/>
            <a:ext cx="9144000" cy="536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75" y="1"/>
            <a:ext cx="1472689" cy="14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04" y="5513696"/>
            <a:ext cx="3688080" cy="55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152400" y="5715000"/>
            <a:ext cx="3429000" cy="95410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Prepared by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Coby Harmon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University of California, Santa Barbara</a:t>
            </a:r>
          </a:p>
          <a:p>
            <a:pPr>
              <a:defRPr/>
            </a:pPr>
            <a:r>
              <a:rPr lang="en-US" sz="1400" dirty="0" smtClean="0">
                <a:solidFill>
                  <a:schemeClr val="accent3"/>
                </a:solidFill>
                <a:latin typeface="Liberation Sans" panose="020B0604020202020204" pitchFamily="34" charset="0"/>
              </a:rPr>
              <a:t>Westmont College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5268" y="228600"/>
            <a:ext cx="2185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W</a:t>
            </a:r>
            <a:r>
              <a:rPr lang="en-US" sz="4000" dirty="0" smtClean="0">
                <a:solidFill>
                  <a:schemeClr val="accent3"/>
                </a:solidFill>
                <a:latin typeface="Constantia" panose="02030602050306030303" pitchFamily="18" charset="0"/>
                <a:cs typeface="Andalus" panose="02020603050405020304" pitchFamily="18" charset="-78"/>
              </a:rPr>
              <a:t>ILEY</a:t>
            </a:r>
            <a:endParaRPr lang="en-US" sz="4800" dirty="0">
              <a:solidFill>
                <a:schemeClr val="accent3"/>
              </a:solidFill>
              <a:latin typeface="Constantia" panose="02030602050306030303" pitchFamily="18" charset="0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4442936"/>
            <a:ext cx="39453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smtClean="0">
                <a:solidFill>
                  <a:schemeClr val="accent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IFRS EDITION</a:t>
            </a:r>
            <a:endParaRPr lang="en-US" sz="4200" dirty="0">
              <a:solidFill>
                <a:schemeClr val="accent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01915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740" name="Text Box 4"/>
          <p:cNvSpPr txBox="1">
            <a:spLocks noChangeArrowheads="1"/>
          </p:cNvSpPr>
          <p:nvPr/>
        </p:nvSpPr>
        <p:spPr bwMode="auto">
          <a:xfrm>
            <a:off x="1905000" y="2971800"/>
            <a:ext cx="670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Accounts Receivable	3,800</a:t>
            </a: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457200" y="2971800"/>
            <a:ext cx="99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May 4</a:t>
            </a:r>
          </a:p>
        </p:txBody>
      </p:sp>
      <p:sp>
        <p:nvSpPr>
          <p:cNvPr id="884742" name="Text Box 6"/>
          <p:cNvSpPr txBox="1">
            <a:spLocks noChangeArrowheads="1"/>
          </p:cNvSpPr>
          <p:nvPr/>
        </p:nvSpPr>
        <p:spPr bwMode="auto">
          <a:xfrm>
            <a:off x="1905000" y="3476625"/>
            <a:ext cx="670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Sales Revenue 		3,800</a:t>
            </a:r>
          </a:p>
        </p:txBody>
      </p:sp>
      <p:sp>
        <p:nvSpPr>
          <p:cNvPr id="28678" name="Text Box 7"/>
          <p:cNvSpPr txBox="1">
            <a:spLocks noChangeArrowheads="1"/>
          </p:cNvSpPr>
          <p:nvPr/>
        </p:nvSpPr>
        <p:spPr bwMode="auto">
          <a:xfrm>
            <a:off x="533400" y="1295400"/>
            <a:ext cx="8077200" cy="136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</a:t>
            </a:r>
            <a:r>
              <a:rPr lang="en-US" altLang="en-US" sz="2200" b="1" dirty="0" smtClean="0">
                <a:latin typeface="Liberation Sans" panose="020B0604020202020204" pitchFamily="34" charset="0"/>
              </a:rPr>
              <a:t>: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 </a:t>
            </a:r>
            <a:r>
              <a:rPr lang="en-US" altLang="en-US" sz="2200" dirty="0">
                <a:latin typeface="Liberation Sans" panose="020B0604020202020204" pitchFamily="34" charset="0"/>
              </a:rPr>
              <a:t>PW Audio Supply records the sale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€3,800 </a:t>
            </a:r>
            <a:r>
              <a:rPr lang="en-US" altLang="en-US" sz="2200" dirty="0">
                <a:latin typeface="Liberation Sans" panose="020B0604020202020204" pitchFamily="34" charset="0"/>
              </a:rPr>
              <a:t>on May 4 to Sauk Stereo on account (Illustration 5-6) as follows (assume the merchandise cost PW Audio Supply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€2,400</a:t>
            </a:r>
            <a:r>
              <a:rPr lang="en-US" altLang="en-US" sz="2200" dirty="0">
                <a:latin typeface="Liberation Sans" panose="020B0604020202020204" pitchFamily="34" charset="0"/>
              </a:rPr>
              <a:t>).</a:t>
            </a:r>
          </a:p>
        </p:txBody>
      </p:sp>
      <p:sp>
        <p:nvSpPr>
          <p:cNvPr id="884744" name="Text Box 8"/>
          <p:cNvSpPr txBox="1">
            <a:spLocks noChangeArrowheads="1"/>
          </p:cNvSpPr>
          <p:nvPr/>
        </p:nvSpPr>
        <p:spPr bwMode="auto">
          <a:xfrm>
            <a:off x="1905000" y="4343400"/>
            <a:ext cx="670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Cost of Goods Sold	2,400</a:t>
            </a:r>
          </a:p>
        </p:txBody>
      </p:sp>
      <p:sp>
        <p:nvSpPr>
          <p:cNvPr id="28680" name="Text Box 9"/>
          <p:cNvSpPr txBox="1">
            <a:spLocks noChangeArrowheads="1"/>
          </p:cNvSpPr>
          <p:nvPr/>
        </p:nvSpPr>
        <p:spPr bwMode="auto">
          <a:xfrm>
            <a:off x="457200" y="4343400"/>
            <a:ext cx="990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4</a:t>
            </a:r>
          </a:p>
        </p:txBody>
      </p:sp>
      <p:sp>
        <p:nvSpPr>
          <p:cNvPr id="884746" name="Text Box 10"/>
          <p:cNvSpPr txBox="1">
            <a:spLocks noChangeArrowheads="1"/>
          </p:cNvSpPr>
          <p:nvPr/>
        </p:nvSpPr>
        <p:spPr bwMode="auto">
          <a:xfrm>
            <a:off x="1905000" y="4848225"/>
            <a:ext cx="67056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Inventory 		2,400</a:t>
            </a:r>
          </a:p>
        </p:txBody>
      </p:sp>
      <p:sp>
        <p:nvSpPr>
          <p:cNvPr id="28682" name="Rectangle 11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Recording Sales of Merchandise</a:t>
            </a:r>
          </a:p>
        </p:txBody>
      </p:sp>
      <p:sp>
        <p:nvSpPr>
          <p:cNvPr id="2868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47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4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4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4740" grpId="0" autoUpdateAnimBg="0"/>
      <p:bldP spid="884742" grpId="0" autoUpdateAnimBg="0"/>
      <p:bldP spid="884744" grpId="0" autoUpdateAnimBg="0"/>
      <p:bldP spid="88474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5" name="Rectangle 9"/>
          <p:cNvSpPr>
            <a:spLocks noChangeArrowheads="1"/>
          </p:cNvSpPr>
          <p:nvPr/>
        </p:nvSpPr>
        <p:spPr bwMode="auto">
          <a:xfrm>
            <a:off x="457200" y="4580885"/>
            <a:ext cx="8229600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800" b="1" dirty="0">
                <a:latin typeface="Liberation Sans" panose="020B0604020202020204" pitchFamily="34" charset="0"/>
              </a:rPr>
              <a:t>The Missing </a:t>
            </a:r>
            <a:r>
              <a:rPr lang="en-US" altLang="en-US" sz="1800" b="1" dirty="0" smtClean="0">
                <a:latin typeface="Liberation Sans" panose="020B0604020202020204" pitchFamily="34" charset="0"/>
              </a:rPr>
              <a:t>Controls</a:t>
            </a:r>
            <a:endParaRPr lang="en-US" altLang="en-US" sz="1800" b="1" dirty="0">
              <a:latin typeface="Liberation Sans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US" sz="1800" b="1" i="1" dirty="0" smtClean="0">
                <a:latin typeface="Liberation Sans" panose="020B0604020202020204" pitchFamily="34" charset="0"/>
              </a:rPr>
              <a:t>Human </a:t>
            </a:r>
            <a:r>
              <a:rPr lang="en-US" sz="1800" b="1" i="1" dirty="0">
                <a:latin typeface="Liberation Sans" panose="020B0604020202020204" pitchFamily="34" charset="0"/>
              </a:rPr>
              <a:t>resource controls</a:t>
            </a:r>
            <a:r>
              <a:rPr lang="en-US" sz="1800" dirty="0">
                <a:latin typeface="Liberation Sans" panose="020B0604020202020204" pitchFamily="34" charset="0"/>
              </a:rPr>
              <a:t>. A background check would have revealed Holly’s </a:t>
            </a:r>
            <a:r>
              <a:rPr lang="en-US" sz="1800" dirty="0" smtClean="0">
                <a:latin typeface="Liberation Sans" panose="020B0604020202020204" pitchFamily="34" charset="0"/>
              </a:rPr>
              <a:t>previous criminal </a:t>
            </a:r>
            <a:r>
              <a:rPr lang="en-US" sz="1800" dirty="0">
                <a:latin typeface="Liberation Sans" panose="020B0604020202020204" pitchFamily="34" charset="0"/>
              </a:rPr>
              <a:t>record. She would not have been hired as a </a:t>
            </a:r>
            <a:r>
              <a:rPr lang="en-US" sz="1800" dirty="0" smtClean="0">
                <a:latin typeface="Liberation Sans" panose="020B0604020202020204" pitchFamily="34" charset="0"/>
              </a:rPr>
              <a:t>cashier.</a:t>
            </a:r>
            <a:endParaRPr lang="en-US" altLang="en-US" sz="1800" dirty="0">
              <a:latin typeface="Liberation Sans" panose="020B0604020202020204" pitchFamily="34" charset="0"/>
            </a:endParaRPr>
          </a:p>
        </p:txBody>
      </p:sp>
      <p:sp>
        <p:nvSpPr>
          <p:cNvPr id="843784" name="Rectangle 8"/>
          <p:cNvSpPr>
            <a:spLocks noChangeArrowheads="1"/>
          </p:cNvSpPr>
          <p:nvPr/>
        </p:nvSpPr>
        <p:spPr bwMode="auto">
          <a:xfrm>
            <a:off x="381000" y="4110037"/>
            <a:ext cx="8410575" cy="4111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marL="1143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</a:rPr>
              <a:t>Total take: $</a:t>
            </a:r>
            <a:r>
              <a:rPr lang="en-US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</a:rPr>
              <a:t>12,000</a:t>
            </a:r>
            <a:endParaRPr lang="en-US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381000" y="381000"/>
            <a:ext cx="8410575" cy="411162"/>
          </a:xfrm>
          <a:prstGeom prst="rect">
            <a:avLst/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r>
              <a:rPr lang="en-US" altLang="en-US" sz="18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ANATOMY OF A FRAUD</a:t>
            </a:r>
          </a:p>
        </p:txBody>
      </p:sp>
      <p:sp>
        <p:nvSpPr>
          <p:cNvPr id="843783" name="Rectangle 7"/>
          <p:cNvSpPr>
            <a:spLocks noChangeArrowheads="1"/>
          </p:cNvSpPr>
          <p:nvPr/>
        </p:nvSpPr>
        <p:spPr bwMode="auto">
          <a:xfrm>
            <a:off x="457200" y="914400"/>
            <a:ext cx="8229600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800" dirty="0" smtClean="0">
                <a:latin typeface="Liberation Sans" panose="020B0604020202020204" pitchFamily="34" charset="0"/>
              </a:rPr>
              <a:t>Holly </a:t>
            </a:r>
            <a:r>
              <a:rPr lang="en-US" sz="1800" dirty="0">
                <a:latin typeface="Liberation Sans" panose="020B0604020202020204" pitchFamily="34" charset="0"/>
              </a:rPr>
              <a:t>Harmon was a cashier at a national superstore for only a short while when </a:t>
            </a:r>
            <a:r>
              <a:rPr lang="en-US" sz="1800" dirty="0" smtClean="0">
                <a:latin typeface="Liberation Sans" panose="020B0604020202020204" pitchFamily="34" charset="0"/>
              </a:rPr>
              <a:t>she began </a:t>
            </a:r>
            <a:r>
              <a:rPr lang="en-US" sz="1800" dirty="0">
                <a:latin typeface="Liberation Sans" panose="020B0604020202020204" pitchFamily="34" charset="0"/>
              </a:rPr>
              <a:t>stealing merchandise using three methods. Under the </a:t>
            </a:r>
            <a:r>
              <a:rPr lang="en-US" sz="1800" dirty="0" smtClean="0">
                <a:latin typeface="Liberation Sans" panose="020B0604020202020204" pitchFamily="34" charset="0"/>
              </a:rPr>
              <a:t>first </a:t>
            </a:r>
            <a:r>
              <a:rPr lang="en-US" sz="1800" dirty="0">
                <a:latin typeface="Liberation Sans" panose="020B0604020202020204" pitchFamily="34" charset="0"/>
              </a:rPr>
              <a:t>method, her </a:t>
            </a:r>
            <a:r>
              <a:rPr lang="en-US" sz="1800" dirty="0" smtClean="0">
                <a:latin typeface="Liberation Sans" panose="020B0604020202020204" pitchFamily="34" charset="0"/>
              </a:rPr>
              <a:t>husband or </a:t>
            </a:r>
            <a:r>
              <a:rPr lang="en-US" sz="1800" dirty="0">
                <a:latin typeface="Liberation Sans" panose="020B0604020202020204" pitchFamily="34" charset="0"/>
              </a:rPr>
              <a:t>friends took UPC labels from cheaper items and put them on more </a:t>
            </a:r>
            <a:r>
              <a:rPr lang="en-US" sz="1800" dirty="0" smtClean="0">
                <a:latin typeface="Liberation Sans" panose="020B0604020202020204" pitchFamily="34" charset="0"/>
              </a:rPr>
              <a:t>expensive items</a:t>
            </a:r>
            <a:r>
              <a:rPr lang="en-US" sz="1800" dirty="0">
                <a:latin typeface="Liberation Sans" panose="020B0604020202020204" pitchFamily="34" charset="0"/>
              </a:rPr>
              <a:t>. Holly then scanned the goods at the register. Using the second method, </a:t>
            </a:r>
            <a:r>
              <a:rPr lang="en-US" sz="1800" dirty="0" smtClean="0">
                <a:latin typeface="Liberation Sans" panose="020B0604020202020204" pitchFamily="34" charset="0"/>
              </a:rPr>
              <a:t>Holly scanned </a:t>
            </a:r>
            <a:r>
              <a:rPr lang="en-US" sz="1800" dirty="0">
                <a:latin typeface="Liberation Sans" panose="020B0604020202020204" pitchFamily="34" charset="0"/>
              </a:rPr>
              <a:t>an item at the register but then voided the sale and left the merchandise </a:t>
            </a:r>
            <a:r>
              <a:rPr lang="en-US" sz="1800" dirty="0" smtClean="0">
                <a:latin typeface="Liberation Sans" panose="020B0604020202020204" pitchFamily="34" charset="0"/>
              </a:rPr>
              <a:t>in the </a:t>
            </a:r>
            <a:r>
              <a:rPr lang="en-US" sz="1800" dirty="0">
                <a:latin typeface="Liberation Sans" panose="020B0604020202020204" pitchFamily="34" charset="0"/>
              </a:rPr>
              <a:t>shopping cart. A third approach was to put goods into large </a:t>
            </a:r>
            <a:r>
              <a:rPr lang="en-US" sz="1800" dirty="0" smtClean="0">
                <a:latin typeface="Liberation Sans" panose="020B0604020202020204" pitchFamily="34" charset="0"/>
              </a:rPr>
              <a:t>plastic containers. She </a:t>
            </a:r>
            <a:r>
              <a:rPr lang="en-US" sz="1800" dirty="0">
                <a:latin typeface="Liberation Sans" panose="020B0604020202020204" pitchFamily="34" charset="0"/>
              </a:rPr>
              <a:t>scanned the plastic containers but not the goods within them. One day, Holly </a:t>
            </a:r>
            <a:r>
              <a:rPr lang="en-US" sz="1800" dirty="0" smtClean="0">
                <a:latin typeface="Liberation Sans" panose="020B0604020202020204" pitchFamily="34" charset="0"/>
              </a:rPr>
              <a:t>did not </a:t>
            </a:r>
            <a:r>
              <a:rPr lang="en-US" sz="1800" dirty="0">
                <a:latin typeface="Liberation Sans" panose="020B0604020202020204" pitchFamily="34" charset="0"/>
              </a:rPr>
              <a:t>call in sick or show up for work. In such instances, the company reviews past </a:t>
            </a:r>
            <a:r>
              <a:rPr lang="en-US" sz="1800" dirty="0" smtClean="0">
                <a:latin typeface="Liberation Sans" panose="020B0604020202020204" pitchFamily="34" charset="0"/>
              </a:rPr>
              <a:t>surveillance tapes </a:t>
            </a:r>
            <a:r>
              <a:rPr lang="en-US" sz="1800" dirty="0">
                <a:latin typeface="Liberation Sans" panose="020B0604020202020204" pitchFamily="34" charset="0"/>
              </a:rPr>
              <a:t>to look for suspicious activity by employees. This enabled the store </a:t>
            </a:r>
            <a:r>
              <a:rPr lang="en-US" sz="1800" dirty="0" smtClean="0">
                <a:latin typeface="Liberation Sans" panose="020B0604020202020204" pitchFamily="34" charset="0"/>
              </a:rPr>
              <a:t>to observe </a:t>
            </a:r>
            <a:r>
              <a:rPr lang="en-US" sz="1800" dirty="0">
                <a:latin typeface="Liberation Sans" panose="020B0604020202020204" pitchFamily="34" charset="0"/>
              </a:rPr>
              <a:t>the thefts and to identify the participants.</a:t>
            </a:r>
            <a:endParaRPr lang="en-US" altLang="en-US" sz="1800" dirty="0">
              <a:latin typeface="Liberation Sans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457200" indent="-457200" algn="r">
              <a:tabLst>
                <a:tab pos="685800" algn="l"/>
              </a:tabLst>
              <a:defRPr sz="1600" b="1" i="1">
                <a:solidFill>
                  <a:schemeClr val="bg2"/>
                </a:solidFill>
                <a:effectLst/>
                <a:latin typeface="Liberation Sans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2pPr>
            <a:lvl3pPr marL="1143000" indent="-228600"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3pPr>
            <a:lvl4pPr marL="1600200" indent="-228600"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4pPr>
            <a:lvl5pPr marL="2057400" indent="-228600"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/>
              <a:t>LO </a:t>
            </a:r>
            <a:r>
              <a:rPr lang="en-US" altLang="en-US" dirty="0" smtClean="0"/>
              <a:t>3 </a:t>
            </a:r>
            <a:endParaRPr lang="en-US" altLang="en-US" dirty="0"/>
          </a:p>
        </p:txBody>
      </p:sp>
      <p:sp>
        <p:nvSpPr>
          <p:cNvPr id="2" name="Rectangle 1"/>
          <p:cNvSpPr/>
          <p:nvPr/>
        </p:nvSpPr>
        <p:spPr bwMode="auto">
          <a:xfrm>
            <a:off x="381000" y="4953000"/>
            <a:ext cx="8410575" cy="762000"/>
          </a:xfrm>
          <a:prstGeom prst="rect">
            <a:avLst/>
          </a:prstGeom>
          <a:solidFill>
            <a:schemeClr val="accent3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213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85" name="Rectangle 9"/>
          <p:cNvSpPr>
            <a:spLocks noChangeArrowheads="1"/>
          </p:cNvSpPr>
          <p:nvPr/>
        </p:nvSpPr>
        <p:spPr bwMode="auto">
          <a:xfrm>
            <a:off x="457200" y="4580885"/>
            <a:ext cx="8229600" cy="180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altLang="en-US" sz="1800" b="1" dirty="0">
                <a:latin typeface="Liberation Sans" panose="020B0604020202020204" pitchFamily="34" charset="0"/>
              </a:rPr>
              <a:t>The Missing </a:t>
            </a:r>
            <a:r>
              <a:rPr lang="en-US" altLang="en-US" sz="1800" b="1" dirty="0" smtClean="0">
                <a:latin typeface="Liberation Sans" panose="020B0604020202020204" pitchFamily="34" charset="0"/>
              </a:rPr>
              <a:t>Controls</a:t>
            </a:r>
            <a:endParaRPr lang="en-US" altLang="en-US" sz="1800" b="1" dirty="0">
              <a:latin typeface="Liberation Sans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en-US" sz="1800" b="1" i="1" dirty="0" smtClean="0">
                <a:latin typeface="Liberation Sans" panose="020B0604020202020204" pitchFamily="34" charset="0"/>
              </a:rPr>
              <a:t>Physical </a:t>
            </a:r>
            <a:r>
              <a:rPr lang="en-US" sz="1800" b="1" i="1" dirty="0">
                <a:latin typeface="Liberation Sans" panose="020B0604020202020204" pitchFamily="34" charset="0"/>
              </a:rPr>
              <a:t>controls. </a:t>
            </a:r>
            <a:r>
              <a:rPr lang="en-US" sz="1800" dirty="0">
                <a:latin typeface="Liberation Sans" panose="020B0604020202020204" pitchFamily="34" charset="0"/>
              </a:rPr>
              <a:t>Software can </a:t>
            </a:r>
            <a:r>
              <a:rPr lang="en-US" sz="1800" dirty="0" smtClean="0">
                <a:latin typeface="Liberation Sans" panose="020B0604020202020204" pitchFamily="34" charset="0"/>
              </a:rPr>
              <a:t>flag </a:t>
            </a:r>
            <a:r>
              <a:rPr lang="en-US" sz="1800" dirty="0">
                <a:latin typeface="Liberation Sans" panose="020B0604020202020204" pitchFamily="34" charset="0"/>
              </a:rPr>
              <a:t>high numbers of voided transactions or a </a:t>
            </a:r>
            <a:r>
              <a:rPr lang="en-US" sz="1800" dirty="0" smtClean="0">
                <a:latin typeface="Liberation Sans" panose="020B0604020202020204" pitchFamily="34" charset="0"/>
              </a:rPr>
              <a:t>high number </a:t>
            </a:r>
            <a:r>
              <a:rPr lang="en-US" sz="1800" dirty="0">
                <a:latin typeface="Liberation Sans" panose="020B0604020202020204" pitchFamily="34" charset="0"/>
              </a:rPr>
              <a:t>of sales of low-priced goods. Random comparisons of video records with </a:t>
            </a:r>
            <a:r>
              <a:rPr lang="en-US" sz="1800" dirty="0" smtClean="0">
                <a:latin typeface="Liberation Sans" panose="020B0604020202020204" pitchFamily="34" charset="0"/>
              </a:rPr>
              <a:t>cash register </a:t>
            </a:r>
            <a:r>
              <a:rPr lang="en-US" sz="1800" dirty="0">
                <a:latin typeface="Liberation Sans" panose="020B0604020202020204" pitchFamily="34" charset="0"/>
              </a:rPr>
              <a:t>records can ensure that the goods reported as sold on the register are </a:t>
            </a:r>
            <a:r>
              <a:rPr lang="en-US" sz="1800" dirty="0" smtClean="0">
                <a:latin typeface="Liberation Sans" panose="020B0604020202020204" pitchFamily="34" charset="0"/>
              </a:rPr>
              <a:t>the same </a:t>
            </a:r>
            <a:r>
              <a:rPr lang="en-US" sz="1800" dirty="0">
                <a:latin typeface="Liberation Sans" panose="020B0604020202020204" pitchFamily="34" charset="0"/>
              </a:rPr>
              <a:t>goods that are shown being purchased on the video recording. </a:t>
            </a:r>
            <a:r>
              <a:rPr lang="en-US" sz="1800" dirty="0" smtClean="0">
                <a:latin typeface="Liberation Sans" panose="020B0604020202020204" pitchFamily="34" charset="0"/>
              </a:rPr>
              <a:t>Employees should </a:t>
            </a:r>
            <a:r>
              <a:rPr lang="en-US" sz="1800" dirty="0">
                <a:latin typeface="Liberation Sans" panose="020B0604020202020204" pitchFamily="34" charset="0"/>
              </a:rPr>
              <a:t>be aware that they are being monitored.</a:t>
            </a:r>
            <a:endParaRPr lang="en-US" altLang="en-US" sz="1800" dirty="0">
              <a:latin typeface="Liberation Sans" panose="020B0604020202020204" pitchFamily="34" charset="0"/>
            </a:endParaRPr>
          </a:p>
        </p:txBody>
      </p:sp>
      <p:sp>
        <p:nvSpPr>
          <p:cNvPr id="843784" name="Rectangle 8"/>
          <p:cNvSpPr>
            <a:spLocks noChangeArrowheads="1"/>
          </p:cNvSpPr>
          <p:nvPr/>
        </p:nvSpPr>
        <p:spPr bwMode="auto">
          <a:xfrm>
            <a:off x="381000" y="4110037"/>
            <a:ext cx="8410575" cy="411163"/>
          </a:xfrm>
          <a:prstGeom prst="rect">
            <a:avLst/>
          </a:prstGeom>
          <a:solidFill>
            <a:schemeClr val="bg1">
              <a:lumMod val="50000"/>
            </a:schemeClr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>
            <a:lvl1pPr marL="114300" algn="l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algn="l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</a:rPr>
              <a:t>Total take: $</a:t>
            </a:r>
            <a:r>
              <a:rPr lang="en-US" alt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ans" panose="020B0604020202020204" pitchFamily="34" charset="0"/>
              </a:rPr>
              <a:t>12,000</a:t>
            </a:r>
            <a:endParaRPr lang="en-US" alt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ans" panose="020B0604020202020204" pitchFamily="34" charset="0"/>
            </a:endParaRPr>
          </a:p>
        </p:txBody>
      </p:sp>
      <p:sp>
        <p:nvSpPr>
          <p:cNvPr id="843782" name="Rectangle 6"/>
          <p:cNvSpPr>
            <a:spLocks noChangeArrowheads="1"/>
          </p:cNvSpPr>
          <p:nvPr/>
        </p:nvSpPr>
        <p:spPr bwMode="auto">
          <a:xfrm>
            <a:off x="381000" y="381000"/>
            <a:ext cx="8410575" cy="411162"/>
          </a:xfrm>
          <a:prstGeom prst="rect">
            <a:avLst/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/>
          <a:p>
            <a:r>
              <a:rPr lang="en-US" altLang="en-US" sz="1800" b="1" dirty="0">
                <a:solidFill>
                  <a:schemeClr val="bg1"/>
                </a:solidFill>
                <a:latin typeface="Liberation Sans" panose="020B0604020202020204" pitchFamily="34" charset="0"/>
              </a:rPr>
              <a:t>ANATOMY OF A FRAUD</a:t>
            </a:r>
          </a:p>
        </p:txBody>
      </p:sp>
      <p:sp>
        <p:nvSpPr>
          <p:cNvPr id="843783" name="Rectangle 7"/>
          <p:cNvSpPr>
            <a:spLocks noChangeArrowheads="1"/>
          </p:cNvSpPr>
          <p:nvPr/>
        </p:nvSpPr>
        <p:spPr bwMode="auto">
          <a:xfrm>
            <a:off x="457200" y="914400"/>
            <a:ext cx="8229600" cy="31393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800" dirty="0" smtClean="0">
                <a:latin typeface="Liberation Sans" panose="020B0604020202020204" pitchFamily="34" charset="0"/>
              </a:rPr>
              <a:t>Holly </a:t>
            </a:r>
            <a:r>
              <a:rPr lang="en-US" sz="1800" dirty="0">
                <a:latin typeface="Liberation Sans" panose="020B0604020202020204" pitchFamily="34" charset="0"/>
              </a:rPr>
              <a:t>Harmon was a cashier at a national superstore for only a short while when </a:t>
            </a:r>
            <a:r>
              <a:rPr lang="en-US" sz="1800" dirty="0" smtClean="0">
                <a:latin typeface="Liberation Sans" panose="020B0604020202020204" pitchFamily="34" charset="0"/>
              </a:rPr>
              <a:t>she began </a:t>
            </a:r>
            <a:r>
              <a:rPr lang="en-US" sz="1800" dirty="0">
                <a:latin typeface="Liberation Sans" panose="020B0604020202020204" pitchFamily="34" charset="0"/>
              </a:rPr>
              <a:t>stealing merchandise using three methods. Under the </a:t>
            </a:r>
            <a:r>
              <a:rPr lang="en-US" sz="1800" dirty="0" smtClean="0">
                <a:latin typeface="Liberation Sans" panose="020B0604020202020204" pitchFamily="34" charset="0"/>
              </a:rPr>
              <a:t>first </a:t>
            </a:r>
            <a:r>
              <a:rPr lang="en-US" sz="1800" dirty="0">
                <a:latin typeface="Liberation Sans" panose="020B0604020202020204" pitchFamily="34" charset="0"/>
              </a:rPr>
              <a:t>method, her </a:t>
            </a:r>
            <a:r>
              <a:rPr lang="en-US" sz="1800" dirty="0" smtClean="0">
                <a:latin typeface="Liberation Sans" panose="020B0604020202020204" pitchFamily="34" charset="0"/>
              </a:rPr>
              <a:t>husband or </a:t>
            </a:r>
            <a:r>
              <a:rPr lang="en-US" sz="1800" dirty="0">
                <a:latin typeface="Liberation Sans" panose="020B0604020202020204" pitchFamily="34" charset="0"/>
              </a:rPr>
              <a:t>friends took UPC labels from cheaper items and put them on more </a:t>
            </a:r>
            <a:r>
              <a:rPr lang="en-US" sz="1800" dirty="0" smtClean="0">
                <a:latin typeface="Liberation Sans" panose="020B0604020202020204" pitchFamily="34" charset="0"/>
              </a:rPr>
              <a:t>expensive items</a:t>
            </a:r>
            <a:r>
              <a:rPr lang="en-US" sz="1800" dirty="0">
                <a:latin typeface="Liberation Sans" panose="020B0604020202020204" pitchFamily="34" charset="0"/>
              </a:rPr>
              <a:t>. Holly then scanned the goods at the register. Using the second method, </a:t>
            </a:r>
            <a:r>
              <a:rPr lang="en-US" sz="1800" dirty="0" smtClean="0">
                <a:latin typeface="Liberation Sans" panose="020B0604020202020204" pitchFamily="34" charset="0"/>
              </a:rPr>
              <a:t>Holly scanned </a:t>
            </a:r>
            <a:r>
              <a:rPr lang="en-US" sz="1800" dirty="0">
                <a:latin typeface="Liberation Sans" panose="020B0604020202020204" pitchFamily="34" charset="0"/>
              </a:rPr>
              <a:t>an item at the register but then voided the sale and left the merchandise </a:t>
            </a:r>
            <a:r>
              <a:rPr lang="en-US" sz="1800" dirty="0" smtClean="0">
                <a:latin typeface="Liberation Sans" panose="020B0604020202020204" pitchFamily="34" charset="0"/>
              </a:rPr>
              <a:t>in the </a:t>
            </a:r>
            <a:r>
              <a:rPr lang="en-US" sz="1800" dirty="0">
                <a:latin typeface="Liberation Sans" panose="020B0604020202020204" pitchFamily="34" charset="0"/>
              </a:rPr>
              <a:t>shopping cart. A third approach was to put goods into large </a:t>
            </a:r>
            <a:r>
              <a:rPr lang="en-US" sz="1800" dirty="0" smtClean="0">
                <a:latin typeface="Liberation Sans" panose="020B0604020202020204" pitchFamily="34" charset="0"/>
              </a:rPr>
              <a:t>plastic containers. She </a:t>
            </a:r>
            <a:r>
              <a:rPr lang="en-US" sz="1800" dirty="0">
                <a:latin typeface="Liberation Sans" panose="020B0604020202020204" pitchFamily="34" charset="0"/>
              </a:rPr>
              <a:t>scanned the plastic containers but not the goods within them. One day, Holly </a:t>
            </a:r>
            <a:r>
              <a:rPr lang="en-US" sz="1800" dirty="0" smtClean="0">
                <a:latin typeface="Liberation Sans" panose="020B0604020202020204" pitchFamily="34" charset="0"/>
              </a:rPr>
              <a:t>did not </a:t>
            </a:r>
            <a:r>
              <a:rPr lang="en-US" sz="1800" dirty="0">
                <a:latin typeface="Liberation Sans" panose="020B0604020202020204" pitchFamily="34" charset="0"/>
              </a:rPr>
              <a:t>call in sick or show up for work. In such instances, the company reviews past </a:t>
            </a:r>
            <a:r>
              <a:rPr lang="en-US" sz="1800" dirty="0" smtClean="0">
                <a:latin typeface="Liberation Sans" panose="020B0604020202020204" pitchFamily="34" charset="0"/>
              </a:rPr>
              <a:t>surveillance tapes </a:t>
            </a:r>
            <a:r>
              <a:rPr lang="en-US" sz="1800" dirty="0">
                <a:latin typeface="Liberation Sans" panose="020B0604020202020204" pitchFamily="34" charset="0"/>
              </a:rPr>
              <a:t>to look for suspicious activity by employees. This enabled the store </a:t>
            </a:r>
            <a:r>
              <a:rPr lang="en-US" sz="1800" dirty="0" smtClean="0">
                <a:latin typeface="Liberation Sans" panose="020B0604020202020204" pitchFamily="34" charset="0"/>
              </a:rPr>
              <a:t>to observe </a:t>
            </a:r>
            <a:r>
              <a:rPr lang="en-US" sz="1800" dirty="0">
                <a:latin typeface="Liberation Sans" panose="020B0604020202020204" pitchFamily="34" charset="0"/>
              </a:rPr>
              <a:t>the thefts and to identify the participants.</a:t>
            </a:r>
            <a:endParaRPr lang="en-US" altLang="en-US" sz="1800" dirty="0">
              <a:latin typeface="Liberation Sans" panose="020B0604020202020204" pitchFamily="34" charset="0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229600" y="6369050"/>
            <a:ext cx="762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marL="457200" indent="-457200" algn="r">
              <a:tabLst>
                <a:tab pos="685800" algn="l"/>
              </a:tabLst>
              <a:defRPr sz="1600" b="1" i="1">
                <a:solidFill>
                  <a:schemeClr val="bg2"/>
                </a:solidFill>
                <a:effectLst/>
                <a:latin typeface="Liberation Sans" panose="020B0604020202020204" pitchFamily="34" charset="0"/>
              </a:defRPr>
            </a:lvl1pPr>
            <a:lvl2pPr marL="742950" indent="-285750"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2pPr>
            <a:lvl3pPr marL="1143000" indent="-228600"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3pPr>
            <a:lvl4pPr marL="1600200" indent="-228600"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4pPr>
            <a:lvl5pPr marL="2057400" indent="-228600"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defRPr>
            </a:lvl9pPr>
          </a:lstStyle>
          <a:p>
            <a:r>
              <a:rPr lang="en-US" altLang="en-US" dirty="0"/>
              <a:t>LO </a:t>
            </a:r>
            <a:r>
              <a:rPr lang="en-US" altLang="en-US" dirty="0" smtClean="0"/>
              <a:t>3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1794675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85800" y="1295400"/>
            <a:ext cx="7924800" cy="340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10287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65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1" dirty="0">
                <a:latin typeface="Liberation Sans" panose="020B0604020202020204" pitchFamily="34" charset="0"/>
              </a:rPr>
              <a:t>“Flip side”</a:t>
            </a:r>
            <a:r>
              <a:rPr lang="en-US" altLang="en-US" sz="2200" dirty="0">
                <a:latin typeface="Liberation Sans" panose="020B0604020202020204" pitchFamily="34" charset="0"/>
              </a:rPr>
              <a:t> of purchase returns and allowances.</a:t>
            </a:r>
          </a:p>
          <a:p>
            <a:pPr algn="l">
              <a:lnSpc>
                <a:spcPct val="125000"/>
              </a:lnSpc>
              <a:spcBef>
                <a:spcPct val="65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1" dirty="0">
                <a:latin typeface="Liberation Sans" panose="020B0604020202020204" pitchFamily="34" charset="0"/>
              </a:rPr>
              <a:t>Contra-revenue account</a:t>
            </a:r>
            <a:r>
              <a:rPr lang="en-US" altLang="en-US" sz="2200" dirty="0">
                <a:latin typeface="Liberation Sans" panose="020B0604020202020204" pitchFamily="34" charset="0"/>
              </a:rPr>
              <a:t> to Sales Revenue (debit).</a:t>
            </a:r>
          </a:p>
          <a:p>
            <a:pPr algn="l">
              <a:lnSpc>
                <a:spcPct val="125000"/>
              </a:lnSpc>
              <a:spcBef>
                <a:spcPct val="65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1" dirty="0">
                <a:latin typeface="Liberation Sans" panose="020B0604020202020204" pitchFamily="34" charset="0"/>
              </a:rPr>
              <a:t>Sales not reduced</a:t>
            </a:r>
            <a:r>
              <a:rPr lang="en-US" altLang="en-US" sz="2200" dirty="0">
                <a:latin typeface="Liberation Sans" panose="020B0604020202020204" pitchFamily="34" charset="0"/>
              </a:rPr>
              <a:t> (debited) because:</a:t>
            </a:r>
          </a:p>
          <a:p>
            <a:pPr lvl="1" algn="l">
              <a:lnSpc>
                <a:spcPct val="125000"/>
              </a:lnSpc>
              <a:spcBef>
                <a:spcPct val="65000"/>
              </a:spcBef>
              <a:buClr>
                <a:srgbClr val="CC0000"/>
              </a:buClr>
              <a:buSzPct val="80000"/>
              <a:buFont typeface="Arial" charset="0"/>
              <a:buChar char="►"/>
            </a:pPr>
            <a:r>
              <a:rPr lang="en-US" altLang="en-US" sz="2100" dirty="0">
                <a:latin typeface="Liberation Sans" panose="020B0604020202020204" pitchFamily="34" charset="0"/>
              </a:rPr>
              <a:t>Would obscure importance of sales returns and allowances as a percentage of sales. </a:t>
            </a:r>
          </a:p>
          <a:p>
            <a:pPr lvl="1" algn="l">
              <a:lnSpc>
                <a:spcPct val="125000"/>
              </a:lnSpc>
              <a:spcBef>
                <a:spcPct val="65000"/>
              </a:spcBef>
              <a:buClr>
                <a:srgbClr val="CC0000"/>
              </a:buClr>
              <a:buSzPct val="80000"/>
              <a:buFont typeface="Arial" charset="0"/>
              <a:buChar char="►"/>
            </a:pPr>
            <a:r>
              <a:rPr lang="en-US" altLang="en-US" sz="2100" dirty="0">
                <a:latin typeface="Liberation Sans" panose="020B0604020202020204" pitchFamily="34" charset="0"/>
              </a:rPr>
              <a:t>Could distort comparisons.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Sales Returns and Allowances 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072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79248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</a:t>
            </a:r>
            <a:r>
              <a:rPr lang="en-US" altLang="en-US" sz="2200" b="1" dirty="0" smtClean="0">
                <a:latin typeface="Liberation Sans" panose="020B0604020202020204" pitchFamily="34" charset="0"/>
              </a:rPr>
              <a:t>: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 </a:t>
            </a:r>
            <a:r>
              <a:rPr lang="en-US" altLang="en-US" sz="2200" dirty="0">
                <a:latin typeface="Liberation Sans" panose="020B0604020202020204" pitchFamily="34" charset="0"/>
              </a:rPr>
              <a:t>Prepare the entry PW Audio Supply would make to record the credit for returned goods that had a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€300 </a:t>
            </a:r>
            <a:r>
              <a:rPr lang="en-US" altLang="en-US" sz="2200" dirty="0">
                <a:latin typeface="Liberation Sans" panose="020B0604020202020204" pitchFamily="34" charset="0"/>
              </a:rPr>
              <a:t>selling price (assume a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€140 </a:t>
            </a:r>
            <a:r>
              <a:rPr lang="en-US" altLang="en-US" sz="2200" dirty="0">
                <a:latin typeface="Liberation Sans" panose="020B0604020202020204" pitchFamily="34" charset="0"/>
              </a:rPr>
              <a:t>cost).  Assume the </a:t>
            </a:r>
            <a:r>
              <a:rPr lang="en-US" altLang="en-US" sz="2200" b="1" dirty="0">
                <a:latin typeface="Liberation Sans" panose="020B0604020202020204" pitchFamily="34" charset="0"/>
              </a:rPr>
              <a:t>goods were not defective</a:t>
            </a:r>
            <a:r>
              <a:rPr lang="en-US" altLang="en-US" sz="2200" dirty="0">
                <a:latin typeface="Liberation Sans" panose="020B0604020202020204" pitchFamily="34" charset="0"/>
              </a:rPr>
              <a:t>.</a:t>
            </a:r>
          </a:p>
        </p:txBody>
      </p:sp>
      <p:sp>
        <p:nvSpPr>
          <p:cNvPr id="888837" name="Text Box 5"/>
          <p:cNvSpPr txBox="1">
            <a:spLocks noChangeArrowheads="1"/>
          </p:cNvSpPr>
          <p:nvPr/>
        </p:nvSpPr>
        <p:spPr bwMode="auto">
          <a:xfrm>
            <a:off x="1828800" y="3352800"/>
            <a:ext cx="678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Sales Returns and Allowances  	300</a:t>
            </a:r>
          </a:p>
        </p:txBody>
      </p:sp>
      <p:sp>
        <p:nvSpPr>
          <p:cNvPr id="31749" name="Text Box 6"/>
          <p:cNvSpPr txBox="1">
            <a:spLocks noChangeArrowheads="1"/>
          </p:cNvSpPr>
          <p:nvPr/>
        </p:nvSpPr>
        <p:spPr bwMode="auto">
          <a:xfrm>
            <a:off x="533400" y="3352800"/>
            <a:ext cx="114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May 8</a:t>
            </a:r>
          </a:p>
        </p:txBody>
      </p:sp>
      <p:sp>
        <p:nvSpPr>
          <p:cNvPr id="888839" name="Text Box 7"/>
          <p:cNvSpPr txBox="1">
            <a:spLocks noChangeArrowheads="1"/>
          </p:cNvSpPr>
          <p:nvPr/>
        </p:nvSpPr>
        <p:spPr bwMode="auto">
          <a:xfrm>
            <a:off x="1828800" y="3856038"/>
            <a:ext cx="678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Accounts Receivable		300</a:t>
            </a:r>
          </a:p>
        </p:txBody>
      </p:sp>
      <p:sp>
        <p:nvSpPr>
          <p:cNvPr id="888840" name="Text Box 8"/>
          <p:cNvSpPr txBox="1">
            <a:spLocks noChangeArrowheads="1"/>
          </p:cNvSpPr>
          <p:nvPr/>
        </p:nvSpPr>
        <p:spPr bwMode="auto">
          <a:xfrm>
            <a:off x="1828800" y="4602163"/>
            <a:ext cx="678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Inventory  	140</a:t>
            </a:r>
          </a:p>
        </p:txBody>
      </p:sp>
      <p:sp>
        <p:nvSpPr>
          <p:cNvPr id="31752" name="Text Box 9"/>
          <p:cNvSpPr txBox="1">
            <a:spLocks noChangeArrowheads="1"/>
          </p:cNvSpPr>
          <p:nvPr/>
        </p:nvSpPr>
        <p:spPr bwMode="auto">
          <a:xfrm>
            <a:off x="228600" y="4602163"/>
            <a:ext cx="114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8</a:t>
            </a:r>
          </a:p>
        </p:txBody>
      </p:sp>
      <p:sp>
        <p:nvSpPr>
          <p:cNvPr id="888842" name="Text Box 10"/>
          <p:cNvSpPr txBox="1">
            <a:spLocks noChangeArrowheads="1"/>
          </p:cNvSpPr>
          <p:nvPr/>
        </p:nvSpPr>
        <p:spPr bwMode="auto">
          <a:xfrm>
            <a:off x="1828800" y="5105400"/>
            <a:ext cx="678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Cost of Goods Sold		140</a:t>
            </a:r>
          </a:p>
        </p:txBody>
      </p:sp>
      <p:sp>
        <p:nvSpPr>
          <p:cNvPr id="3175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Sales Returns and Allowances 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8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88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88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88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7" grpId="0" autoUpdateAnimBg="0"/>
      <p:bldP spid="888839" grpId="0" autoUpdateAnimBg="0"/>
      <p:bldP spid="888840" grpId="0" autoUpdateAnimBg="0"/>
      <p:bldP spid="888842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1828800" y="2895600"/>
            <a:ext cx="678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Sales Returns and Allowances  	300</a:t>
            </a: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1828800" y="3398838"/>
            <a:ext cx="678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Accounts Receivable		300</a:t>
            </a:r>
          </a:p>
        </p:txBody>
      </p:sp>
      <p:sp>
        <p:nvSpPr>
          <p:cNvPr id="890888" name="Text Box 8"/>
          <p:cNvSpPr txBox="1">
            <a:spLocks noChangeArrowheads="1"/>
          </p:cNvSpPr>
          <p:nvPr/>
        </p:nvSpPr>
        <p:spPr bwMode="auto">
          <a:xfrm>
            <a:off x="1828800" y="4144963"/>
            <a:ext cx="678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292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Inventory  	50</a:t>
            </a:r>
          </a:p>
        </p:txBody>
      </p:sp>
      <p:sp>
        <p:nvSpPr>
          <p:cNvPr id="890890" name="Text Box 10"/>
          <p:cNvSpPr txBox="1">
            <a:spLocks noChangeArrowheads="1"/>
          </p:cNvSpPr>
          <p:nvPr/>
        </p:nvSpPr>
        <p:spPr bwMode="auto">
          <a:xfrm>
            <a:off x="1828800" y="4648200"/>
            <a:ext cx="678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0579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Cost of Goods Sold		50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533400" y="1295400"/>
            <a:ext cx="79248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</a:t>
            </a:r>
            <a:r>
              <a:rPr lang="en-US" altLang="en-US" sz="2200" b="1" dirty="0" smtClean="0">
                <a:latin typeface="Liberation Sans" panose="020B0604020202020204" pitchFamily="34" charset="0"/>
              </a:rPr>
              <a:t>: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 </a:t>
            </a:r>
            <a:r>
              <a:rPr lang="en-US" altLang="en-US" sz="2200" dirty="0">
                <a:latin typeface="Liberation Sans" panose="020B0604020202020204" pitchFamily="34" charset="0"/>
              </a:rPr>
              <a:t>Assume the </a:t>
            </a:r>
            <a:r>
              <a:rPr lang="en-US" altLang="en-US" sz="2200" b="1" dirty="0">
                <a:latin typeface="Liberation Sans" panose="020B0604020202020204" pitchFamily="34" charset="0"/>
              </a:rPr>
              <a:t>returned goods were defective</a:t>
            </a:r>
            <a:r>
              <a:rPr lang="en-US" altLang="en-US" sz="2200" dirty="0">
                <a:latin typeface="Liberation Sans" panose="020B0604020202020204" pitchFamily="34" charset="0"/>
              </a:rPr>
              <a:t> and had a scrap value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€50</a:t>
            </a:r>
            <a:r>
              <a:rPr lang="en-US" altLang="en-US" sz="2200" dirty="0">
                <a:latin typeface="Liberation Sans" panose="020B0604020202020204" pitchFamily="34" charset="0"/>
              </a:rPr>
              <a:t>, PW Audio would make the following entries:</a:t>
            </a:r>
          </a:p>
        </p:txBody>
      </p:sp>
      <p:sp>
        <p:nvSpPr>
          <p:cNvPr id="32776" name="Text Box 13"/>
          <p:cNvSpPr txBox="1">
            <a:spLocks noChangeArrowheads="1"/>
          </p:cNvSpPr>
          <p:nvPr/>
        </p:nvSpPr>
        <p:spPr bwMode="auto">
          <a:xfrm>
            <a:off x="533400" y="2895600"/>
            <a:ext cx="114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May 8</a:t>
            </a:r>
          </a:p>
        </p:txBody>
      </p:sp>
      <p:sp>
        <p:nvSpPr>
          <p:cNvPr id="32777" name="Text Box 14"/>
          <p:cNvSpPr txBox="1">
            <a:spLocks noChangeArrowheads="1"/>
          </p:cNvSpPr>
          <p:nvPr/>
        </p:nvSpPr>
        <p:spPr bwMode="auto">
          <a:xfrm>
            <a:off x="228600" y="4144963"/>
            <a:ext cx="11430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8</a:t>
            </a:r>
          </a:p>
        </p:txBody>
      </p:sp>
      <p:sp>
        <p:nvSpPr>
          <p:cNvPr id="32779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Sales Returns and Allowances 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88" grpId="0" autoUpdateAnimBg="0"/>
      <p:bldP spid="890890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457200" y="1890713"/>
            <a:ext cx="7696200" cy="396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69215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The cost of goods sold is determined and recorded each time a sale occurs in:  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periodic inventory system only.  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a perpetual inventory system only.  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both a periodic and perpetual inventory system.  </a:t>
            </a:r>
          </a:p>
          <a:p>
            <a:pPr lvl="1" algn="l">
              <a:lnSpc>
                <a:spcPct val="120000"/>
              </a:lnSpc>
              <a:spcBef>
                <a:spcPct val="40000"/>
              </a:spcBef>
              <a:buClr>
                <a:schemeClr val="tx1"/>
              </a:buClr>
              <a:buFont typeface="Wingdings" pitchFamily="2" charset="2"/>
              <a:buAutoNum type="alphaLcPeriod"/>
            </a:pPr>
            <a:r>
              <a:rPr lang="en-US" altLang="en-US" sz="2300" dirty="0">
                <a:latin typeface="Liberation Sans" panose="020B0604020202020204" pitchFamily="34" charset="0"/>
                <a:cs typeface="Times New Roman" pitchFamily="18" charset="0"/>
              </a:rPr>
              <a:t>neither a periodic nor perpetual inventory system.</a:t>
            </a: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533400" y="1295400"/>
            <a:ext cx="6843713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0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Question </a:t>
            </a:r>
            <a:endParaRPr lang="en-US" altLang="en-US" sz="30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3798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Sales Returns and Allowances 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10" name="Notched Right Arrow 9"/>
          <p:cNvSpPr/>
          <p:nvPr/>
        </p:nvSpPr>
        <p:spPr bwMode="auto">
          <a:xfrm>
            <a:off x="180109" y="3470216"/>
            <a:ext cx="554182" cy="457200"/>
          </a:xfrm>
          <a:prstGeom prst="notchedRightArrow">
            <a:avLst/>
          </a:prstGeom>
          <a:solidFill>
            <a:srgbClr val="CC0000"/>
          </a:solidFill>
          <a:ln w="381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84496" y="465468"/>
            <a:ext cx="8126104" cy="560388"/>
          </a:xfrm>
          <a:prstGeom prst="rect">
            <a:avLst/>
          </a:prstGeom>
          <a:noFill/>
          <a:ln>
            <a:noFill/>
          </a:ln>
          <a:effectLst/>
        </p:spPr>
        <p:txBody>
          <a:bodyPr lIns="90488" tIns="44450" rIns="90488" bIns="44450" anchor="ctr" anchorCtr="0"/>
          <a:lstStyle/>
          <a:p>
            <a:pPr algn="l"/>
            <a:r>
              <a:rPr lang="en-US" altLang="en-US" sz="2800" b="1" i="0" dirty="0" smtClean="0">
                <a:solidFill>
                  <a:srgbClr val="FF0000"/>
                </a:solidFill>
                <a:latin typeface="Liberation Sans" panose="020B0604020202020204" pitchFamily="34" charset="0"/>
              </a:rPr>
              <a:t>ACCOUNTING ACROSS THE ORGANIZATION</a:t>
            </a:r>
            <a:endParaRPr lang="en-US" altLang="en-US" sz="2800" b="1" i="0" dirty="0">
              <a:solidFill>
                <a:srgbClr val="FF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4496" y="1080037"/>
            <a:ext cx="8153400" cy="5108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Merchandiser’s Accounting Causes Alarm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Liberation Sans" panose="020B0604020202020204" pitchFamily="34" charset="0"/>
              </a:rPr>
              <a:t>Accounting </a:t>
            </a:r>
            <a:r>
              <a:rPr lang="en-US" sz="1800" dirty="0">
                <a:latin typeface="Liberation Sans" panose="020B0604020202020204" pitchFamily="34" charset="0"/>
              </a:rPr>
              <a:t>for </a:t>
            </a:r>
            <a:r>
              <a:rPr lang="en-US" sz="1800" dirty="0" smtClean="0">
                <a:latin typeface="Liberation Sans" panose="020B0604020202020204" pitchFamily="34" charset="0"/>
              </a:rPr>
              <a:t>merchandising transactions </a:t>
            </a:r>
            <a:r>
              <a:rPr lang="en-US" sz="1800" dirty="0">
                <a:latin typeface="Liberation Sans" panose="020B0604020202020204" pitchFamily="34" charset="0"/>
              </a:rPr>
              <a:t>is </a:t>
            </a:r>
            <a:r>
              <a:rPr lang="en-US" sz="1800" dirty="0" smtClean="0">
                <a:latin typeface="Liberation Sans" panose="020B0604020202020204" pitchFamily="34" charset="0"/>
              </a:rPr>
              <a:t>not always </a:t>
            </a:r>
            <a:r>
              <a:rPr lang="en-US" sz="1800" dirty="0">
                <a:latin typeface="Liberation Sans" panose="020B0604020202020204" pitchFamily="34" charset="0"/>
              </a:rPr>
              <a:t>as easy as it </a:t>
            </a:r>
            <a:r>
              <a:rPr lang="en-US" sz="1800" dirty="0" smtClean="0">
                <a:latin typeface="Liberation Sans" panose="020B0604020202020204" pitchFamily="34" charset="0"/>
              </a:rPr>
              <a:t>might first </a:t>
            </a:r>
            <a:r>
              <a:rPr lang="en-US" sz="1800" dirty="0">
                <a:latin typeface="Liberation Sans" panose="020B0604020202020204" pitchFamily="34" charset="0"/>
              </a:rPr>
              <a:t>appear. Recently, </a:t>
            </a:r>
            <a:r>
              <a:rPr lang="en-US" sz="18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Tesco</a:t>
            </a:r>
            <a:r>
              <a:rPr lang="en-US" sz="1800" dirty="0" smtClean="0">
                <a:latin typeface="Liberation Sans" panose="020B0604020202020204" pitchFamily="34" charset="0"/>
              </a:rPr>
              <a:t> (</a:t>
            </a:r>
            <a:r>
              <a:rPr lang="en-US" sz="1800" dirty="0">
                <a:latin typeface="Liberation Sans" panose="020B0604020202020204" pitchFamily="34" charset="0"/>
              </a:rPr>
              <a:t>GBR) announced that </a:t>
            </a:r>
            <a:r>
              <a:rPr lang="en-US" sz="1800" dirty="0" smtClean="0">
                <a:latin typeface="Liberation Sans" panose="020B0604020202020204" pitchFamily="34" charset="0"/>
              </a:rPr>
              <a:t>it had </a:t>
            </a:r>
            <a:r>
              <a:rPr lang="en-US" sz="1800" dirty="0">
                <a:latin typeface="Liberation Sans" panose="020B0604020202020204" pitchFamily="34" charset="0"/>
              </a:rPr>
              <a:t>overstated </a:t>
            </a:r>
            <a:r>
              <a:rPr lang="en-US" sz="1800" dirty="0" smtClean="0">
                <a:latin typeface="Liberation Sans" panose="020B0604020202020204" pitchFamily="34" charset="0"/>
              </a:rPr>
              <a:t>profits by £</a:t>
            </a:r>
            <a:r>
              <a:rPr lang="en-US" sz="1800" dirty="0">
                <a:latin typeface="Liberation Sans" panose="020B0604020202020204" pitchFamily="34" charset="0"/>
              </a:rPr>
              <a:t>263 million over a </a:t>
            </a:r>
            <a:r>
              <a:rPr lang="en-US" sz="1800" dirty="0" smtClean="0">
                <a:latin typeface="Liberation Sans" panose="020B0604020202020204" pitchFamily="34" charset="0"/>
              </a:rPr>
              <a:t>three-year period</a:t>
            </a:r>
            <a:r>
              <a:rPr lang="en-US" sz="1800" dirty="0">
                <a:latin typeface="Liberation Sans" panose="020B0604020202020204" pitchFamily="34" charset="0"/>
              </a:rPr>
              <a:t>. The </a:t>
            </a:r>
            <a:r>
              <a:rPr lang="en-US" sz="1800" dirty="0" smtClean="0">
                <a:latin typeface="Liberation Sans" panose="020B0604020202020204" pitchFamily="34" charset="0"/>
              </a:rPr>
              <a:t>error related </a:t>
            </a:r>
            <a:r>
              <a:rPr lang="en-US" sz="1800" dirty="0">
                <a:latin typeface="Liberation Sans" panose="020B0604020202020204" pitchFamily="34" charset="0"/>
              </a:rPr>
              <a:t>to how Tesco </a:t>
            </a:r>
            <a:r>
              <a:rPr lang="en-US" sz="1800" dirty="0" smtClean="0">
                <a:latin typeface="Liberation Sans" panose="020B0604020202020204" pitchFamily="34" charset="0"/>
              </a:rPr>
              <a:t>accounted for </a:t>
            </a:r>
            <a:r>
              <a:rPr lang="en-US" sz="1800" dirty="0">
                <a:latin typeface="Liberation Sans" panose="020B0604020202020204" pitchFamily="34" charset="0"/>
              </a:rPr>
              <a:t>amounts </a:t>
            </a:r>
            <a:r>
              <a:rPr lang="en-US" sz="1800" dirty="0" smtClean="0">
                <a:latin typeface="Liberation Sans" panose="020B0604020202020204" pitchFamily="34" charset="0"/>
              </a:rPr>
              <a:t>received from </a:t>
            </a:r>
            <a:r>
              <a:rPr lang="en-US" sz="1800" dirty="0">
                <a:latin typeface="Liberation Sans" panose="020B0604020202020204" pitchFamily="34" charset="0"/>
              </a:rPr>
              <a:t>suppliers </a:t>
            </a:r>
            <a:r>
              <a:rPr lang="en-US" sz="1800" dirty="0" smtClean="0">
                <a:latin typeface="Liberation Sans" panose="020B0604020202020204" pitchFamily="34" charset="0"/>
              </a:rPr>
              <a:t>for promotional </a:t>
            </a:r>
            <a:r>
              <a:rPr lang="en-US" sz="1800" dirty="0">
                <a:latin typeface="Liberation Sans" panose="020B0604020202020204" pitchFamily="34" charset="0"/>
              </a:rPr>
              <a:t>activities </a:t>
            </a:r>
            <a:r>
              <a:rPr lang="en-US" sz="1800" dirty="0" smtClean="0">
                <a:latin typeface="Liberation Sans" panose="020B0604020202020204" pitchFamily="34" charset="0"/>
              </a:rPr>
              <a:t>of those </a:t>
            </a:r>
            <a:r>
              <a:rPr lang="en-US" sz="1800" dirty="0">
                <a:latin typeface="Liberation Sans" panose="020B0604020202020204" pitchFamily="34" charset="0"/>
              </a:rPr>
              <a:t>companies’ products</a:t>
            </a:r>
            <a:r>
              <a:rPr lang="en-US" sz="1800" dirty="0" smtClean="0">
                <a:latin typeface="Liberation Sans" panose="020B0604020202020204" pitchFamily="34" charset="0"/>
              </a:rPr>
              <a:t>. When </a:t>
            </a:r>
            <a:r>
              <a:rPr lang="en-US" sz="1800" dirty="0">
                <a:latin typeface="Liberation Sans" panose="020B0604020202020204" pitchFamily="34" charset="0"/>
              </a:rPr>
              <a:t>a retailer runs advertisements promoting a </a:t>
            </a:r>
            <a:r>
              <a:rPr lang="en-US" sz="1800" dirty="0" smtClean="0">
                <a:latin typeface="Liberation Sans" panose="020B0604020202020204" pitchFamily="34" charset="0"/>
              </a:rPr>
              <a:t>particular product</a:t>
            </a:r>
            <a:r>
              <a:rPr lang="en-US" sz="1800" dirty="0">
                <a:latin typeface="Liberation Sans" panose="020B0604020202020204" pitchFamily="34" charset="0"/>
              </a:rPr>
              <a:t>, the producer of that product shares </a:t>
            </a:r>
            <a:r>
              <a:rPr lang="en-US" sz="1800" dirty="0" smtClean="0">
                <a:latin typeface="Liberation Sans" panose="020B0604020202020204" pitchFamily="34" charset="0"/>
              </a:rPr>
              <a:t>part of </a:t>
            </a:r>
            <a:r>
              <a:rPr lang="en-US" sz="1800" dirty="0">
                <a:latin typeface="Liberation Sans" panose="020B0604020202020204" pitchFamily="34" charset="0"/>
              </a:rPr>
              <a:t>the advertising cost. Typically, the producer pays the </a:t>
            </a:r>
            <a:r>
              <a:rPr lang="en-US" sz="1800" dirty="0" smtClean="0">
                <a:latin typeface="Liberation Sans" panose="020B0604020202020204" pitchFamily="34" charset="0"/>
              </a:rPr>
              <a:t>merchandiser its </a:t>
            </a:r>
            <a:r>
              <a:rPr lang="en-US" sz="1800" dirty="0">
                <a:latin typeface="Liberation Sans" panose="020B0604020202020204" pitchFamily="34" charset="0"/>
              </a:rPr>
              <a:t>share of the advertising cost as much as a </a:t>
            </a:r>
            <a:r>
              <a:rPr lang="en-US" sz="1800" dirty="0" smtClean="0">
                <a:latin typeface="Liberation Sans" panose="020B0604020202020204" pitchFamily="34" charset="0"/>
              </a:rPr>
              <a:t>year before </a:t>
            </a:r>
            <a:r>
              <a:rPr lang="en-US" sz="1800" dirty="0">
                <a:latin typeface="Liberation Sans" panose="020B0604020202020204" pitchFamily="34" charset="0"/>
              </a:rPr>
              <a:t>the advertisement is run. The questions </a:t>
            </a:r>
            <a:r>
              <a:rPr lang="en-US" sz="1800" dirty="0" smtClean="0">
                <a:latin typeface="Liberation Sans" panose="020B0604020202020204" pitchFamily="34" charset="0"/>
              </a:rPr>
              <a:t>become, how </a:t>
            </a:r>
            <a:r>
              <a:rPr lang="en-US" sz="1800" dirty="0">
                <a:latin typeface="Liberation Sans" panose="020B0604020202020204" pitchFamily="34" charset="0"/>
              </a:rPr>
              <a:t>should these amounts be reported by the </a:t>
            </a:r>
            <a:r>
              <a:rPr lang="en-US" sz="1800" dirty="0" smtClean="0">
                <a:latin typeface="Liberation Sans" panose="020B0604020202020204" pitchFamily="34" charset="0"/>
              </a:rPr>
              <a:t>merchandiser at </a:t>
            </a:r>
            <a:r>
              <a:rPr lang="en-US" sz="1800" dirty="0">
                <a:latin typeface="Liberation Sans" panose="020B0604020202020204" pitchFamily="34" charset="0"/>
              </a:rPr>
              <a:t>the time it </a:t>
            </a:r>
            <a:r>
              <a:rPr lang="en-US" sz="1800" dirty="0" smtClean="0">
                <a:latin typeface="Liberation Sans" panose="020B0604020202020204" pitchFamily="34" charset="0"/>
              </a:rPr>
              <a:t>receives </a:t>
            </a:r>
            <a:r>
              <a:rPr lang="en-US" sz="1800" dirty="0">
                <a:latin typeface="Liberation Sans" panose="020B0604020202020204" pitchFamily="34" charset="0"/>
              </a:rPr>
              <a:t>the funds, and when </a:t>
            </a:r>
            <a:r>
              <a:rPr lang="en-US" sz="1800" dirty="0" smtClean="0">
                <a:latin typeface="Liberation Sans" panose="020B0604020202020204" pitchFamily="34" charset="0"/>
              </a:rPr>
              <a:t>should these </a:t>
            </a:r>
            <a:r>
              <a:rPr lang="en-US" sz="1800" dirty="0">
                <a:latin typeface="Liberation Sans" panose="020B0604020202020204" pitchFamily="34" charset="0"/>
              </a:rPr>
              <a:t>amounts affect income? The scandal surrounding </a:t>
            </a:r>
            <a:r>
              <a:rPr lang="en-US" sz="1800" dirty="0" smtClean="0">
                <a:latin typeface="Liberation Sans" panose="020B0604020202020204" pitchFamily="34" charset="0"/>
              </a:rPr>
              <a:t>this accounting </a:t>
            </a:r>
            <a:r>
              <a:rPr lang="en-US" sz="1800" dirty="0">
                <a:latin typeface="Liberation Sans" panose="020B0604020202020204" pitchFamily="34" charset="0"/>
              </a:rPr>
              <a:t>treatment was serious enough that it </a:t>
            </a:r>
            <a:r>
              <a:rPr lang="en-US" sz="1800" dirty="0" smtClean="0">
                <a:latin typeface="Liberation Sans" panose="020B0604020202020204" pitchFamily="34" charset="0"/>
              </a:rPr>
              <a:t>caused the </a:t>
            </a:r>
            <a:r>
              <a:rPr lang="en-US" sz="1800" dirty="0">
                <a:latin typeface="Liberation Sans" panose="020B0604020202020204" pitchFamily="34" charset="0"/>
              </a:rPr>
              <a:t>company’s chairman to resign, and an outside </a:t>
            </a:r>
            <a:r>
              <a:rPr lang="en-US" sz="1800" dirty="0" smtClean="0">
                <a:latin typeface="Liberation Sans" panose="020B0604020202020204" pitchFamily="34" charset="0"/>
              </a:rPr>
              <a:t>auditing firm </a:t>
            </a:r>
            <a:r>
              <a:rPr lang="en-US" sz="1800" dirty="0">
                <a:latin typeface="Liberation Sans" panose="020B0604020202020204" pitchFamily="34" charset="0"/>
              </a:rPr>
              <a:t>was brought in to investigate. One analyst </a:t>
            </a:r>
            <a:r>
              <a:rPr lang="en-US" sz="1800" dirty="0" smtClean="0">
                <a:latin typeface="Liberation Sans" panose="020B0604020202020204" pitchFamily="34" charset="0"/>
              </a:rPr>
              <a:t>commentated that </a:t>
            </a:r>
            <a:r>
              <a:rPr lang="en-US" sz="1800" dirty="0">
                <a:latin typeface="Liberation Sans" panose="020B0604020202020204" pitchFamily="34" charset="0"/>
              </a:rPr>
              <a:t>“we can never recall a period so damaging </a:t>
            </a:r>
            <a:r>
              <a:rPr lang="en-US" sz="1800" dirty="0" smtClean="0">
                <a:latin typeface="Liberation Sans" panose="020B0604020202020204" pitchFamily="34" charset="0"/>
              </a:rPr>
              <a:t>to the </a:t>
            </a:r>
            <a:r>
              <a:rPr lang="en-US" sz="1800" dirty="0">
                <a:latin typeface="Liberation Sans" panose="020B0604020202020204" pitchFamily="34" charset="0"/>
              </a:rPr>
              <a:t>reputation of the company</a:t>
            </a:r>
            <a:r>
              <a:rPr lang="en-US" sz="1800" dirty="0" smtClean="0">
                <a:latin typeface="Liberation Sans" panose="020B0604020202020204" pitchFamily="34" charset="0"/>
              </a:rPr>
              <a:t>.”</a:t>
            </a:r>
          </a:p>
          <a:p>
            <a:pPr algn="just">
              <a:lnSpc>
                <a:spcPct val="105000"/>
              </a:lnSpc>
              <a:spcBef>
                <a:spcPts val="600"/>
              </a:spcBef>
            </a:pPr>
            <a:r>
              <a:rPr lang="en-US" sz="1600" i="1" dirty="0" smtClean="0">
                <a:latin typeface="Liberation Sans" panose="020B0604020202020204" pitchFamily="34" charset="0"/>
              </a:rPr>
              <a:t>Source</a:t>
            </a:r>
            <a:r>
              <a:rPr lang="en-US" sz="1600" i="1" dirty="0">
                <a:latin typeface="Liberation Sans" panose="020B0604020202020204" pitchFamily="34" charset="0"/>
              </a:rPr>
              <a:t>: </a:t>
            </a:r>
            <a:r>
              <a:rPr lang="en-US" sz="1600" dirty="0">
                <a:latin typeface="Liberation Sans" panose="020B0604020202020204" pitchFamily="34" charset="0"/>
              </a:rPr>
              <a:t>Jenny Anderson, “Tesco Chairman to Step Down </a:t>
            </a:r>
            <a:r>
              <a:rPr lang="en-US" sz="1600" dirty="0" smtClean="0">
                <a:latin typeface="Liberation Sans" panose="020B0604020202020204" pitchFamily="34" charset="0"/>
              </a:rPr>
              <a:t>as Overstatement </a:t>
            </a:r>
            <a:r>
              <a:rPr lang="en-US" sz="1600" dirty="0">
                <a:latin typeface="Liberation Sans" panose="020B0604020202020204" pitchFamily="34" charset="0"/>
              </a:rPr>
              <a:t>of </a:t>
            </a:r>
            <a:r>
              <a:rPr lang="en-US" sz="1600" dirty="0" smtClean="0">
                <a:latin typeface="Liberation Sans" panose="020B0604020202020204" pitchFamily="34" charset="0"/>
              </a:rPr>
              <a:t>Profit </a:t>
            </a:r>
            <a:r>
              <a:rPr lang="en-US" sz="1600" dirty="0">
                <a:latin typeface="Liberation Sans" panose="020B0604020202020204" pitchFamily="34" charset="0"/>
              </a:rPr>
              <a:t>Grows,” </a:t>
            </a:r>
            <a:r>
              <a:rPr lang="en-US" sz="1600" i="1" dirty="0">
                <a:latin typeface="Liberation Sans" panose="020B0604020202020204" pitchFamily="34" charset="0"/>
              </a:rPr>
              <a:t>The New York Times </a:t>
            </a:r>
            <a:r>
              <a:rPr lang="en-US" sz="1600" i="1" dirty="0" smtClean="0">
                <a:latin typeface="Liberation Sans" panose="020B0604020202020204" pitchFamily="34" charset="0"/>
              </a:rPr>
              <a:t>Online </a:t>
            </a:r>
            <a:r>
              <a:rPr lang="en-US" sz="1600" dirty="0">
                <a:latin typeface="Liberation Sans" panose="020B0604020202020204" pitchFamily="34" charset="0"/>
              </a:rPr>
              <a:t>(October 23, 2014).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332096" y="353704"/>
            <a:ext cx="8458200" cy="5885738"/>
          </a:xfrm>
          <a:prstGeom prst="rect">
            <a:avLst/>
          </a:prstGeom>
          <a:noFill/>
          <a:ln w="28575" cap="sq" cmpd="sng" algn="ctr">
            <a:solidFill>
              <a:srgbClr val="5F5F5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18448" y="6239442"/>
            <a:ext cx="8476488" cy="161358"/>
          </a:xfrm>
          <a:prstGeom prst="rect">
            <a:avLst/>
          </a:prstGeom>
          <a:solidFill>
            <a:srgbClr val="FF3300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229600" y="6443246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20511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3200400"/>
            <a:ext cx="8534400" cy="1928480"/>
          </a:xfrm>
          <a:prstGeom prst="rect">
            <a:avLst/>
          </a:prstGeom>
          <a:noFill/>
          <a:ln w="19050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762000" y="1295400"/>
            <a:ext cx="7696200" cy="1565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latin typeface="Liberation Sans" panose="020B0604020202020204" pitchFamily="34" charset="0"/>
              </a:rPr>
              <a:t>Offered to customers to </a:t>
            </a:r>
            <a:r>
              <a:rPr lang="en-US" altLang="en-US" sz="2200" b="1" dirty="0">
                <a:latin typeface="Liberation Sans" panose="020B0604020202020204" pitchFamily="34" charset="0"/>
              </a:rPr>
              <a:t>promote prompt payment </a:t>
            </a:r>
            <a:r>
              <a:rPr lang="en-US" altLang="en-US" sz="2200" dirty="0">
                <a:latin typeface="Liberation Sans" panose="020B0604020202020204" pitchFamily="34" charset="0"/>
              </a:rPr>
              <a:t>of the balance due.</a:t>
            </a:r>
          </a:p>
          <a:p>
            <a:pPr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b="1" dirty="0">
                <a:latin typeface="Liberation Sans" panose="020B0604020202020204" pitchFamily="34" charset="0"/>
              </a:rPr>
              <a:t>Contra-revenue account</a:t>
            </a:r>
            <a:r>
              <a:rPr lang="en-US" altLang="en-US" sz="2200" dirty="0">
                <a:latin typeface="Liberation Sans" panose="020B0604020202020204" pitchFamily="34" charset="0"/>
              </a:rPr>
              <a:t> (debit) to Sales Revenue.</a:t>
            </a:r>
          </a:p>
        </p:txBody>
      </p:sp>
      <p:sp>
        <p:nvSpPr>
          <p:cNvPr id="35846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Sales Discount 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6" name="Text Box 4"/>
          <p:cNvSpPr txBox="1">
            <a:spLocks noChangeArrowheads="1"/>
          </p:cNvSpPr>
          <p:nvPr/>
        </p:nvSpPr>
        <p:spPr bwMode="auto">
          <a:xfrm>
            <a:off x="1981200" y="3810000"/>
            <a:ext cx="65532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Cash	3,430</a:t>
            </a:r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609600" y="3810000"/>
            <a:ext cx="1143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May 14</a:t>
            </a:r>
          </a:p>
        </p:txBody>
      </p:sp>
      <p:sp>
        <p:nvSpPr>
          <p:cNvPr id="899078" name="Text Box 6"/>
          <p:cNvSpPr txBox="1">
            <a:spLocks noChangeArrowheads="1"/>
          </p:cNvSpPr>
          <p:nvPr/>
        </p:nvSpPr>
        <p:spPr bwMode="auto">
          <a:xfrm>
            <a:off x="1981200" y="4770438"/>
            <a:ext cx="6553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5715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Accounts Receivable		3,500</a:t>
            </a:r>
          </a:p>
        </p:txBody>
      </p:sp>
      <p:sp>
        <p:nvSpPr>
          <p:cNvPr id="899079" name="Text Box 7"/>
          <p:cNvSpPr txBox="1">
            <a:spLocks noChangeArrowheads="1"/>
          </p:cNvSpPr>
          <p:nvPr/>
        </p:nvSpPr>
        <p:spPr bwMode="auto">
          <a:xfrm>
            <a:off x="1981200" y="4313238"/>
            <a:ext cx="65532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Sales Discounts	70</a:t>
            </a:r>
          </a:p>
        </p:txBody>
      </p:sp>
      <p:sp>
        <p:nvSpPr>
          <p:cNvPr id="899080" name="Rectangle 8"/>
          <p:cNvSpPr>
            <a:spLocks noChangeArrowheads="1"/>
          </p:cNvSpPr>
          <p:nvPr/>
        </p:nvSpPr>
        <p:spPr bwMode="auto">
          <a:xfrm>
            <a:off x="782638" y="5724525"/>
            <a:ext cx="274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512763" indent="-512763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800" dirty="0">
                <a:solidFill>
                  <a:srgbClr val="800000"/>
                </a:solidFill>
                <a:latin typeface="Liberation Sans" panose="020B0604020202020204" pitchFamily="34" charset="0"/>
              </a:rPr>
              <a:t>*  </a:t>
            </a:r>
            <a:r>
              <a:rPr lang="en-US" altLang="en-US" sz="1800" dirty="0" smtClean="0">
                <a:latin typeface="Liberation Sans" panose="020B0604020202020204" pitchFamily="34" charset="0"/>
              </a:rPr>
              <a:t>[(€3,800 </a:t>
            </a:r>
            <a:r>
              <a:rPr lang="en-US" altLang="en-US" sz="1800" dirty="0">
                <a:latin typeface="Liberation Sans" panose="020B0604020202020204" pitchFamily="34" charset="0"/>
              </a:rPr>
              <a:t>– </a:t>
            </a:r>
            <a:r>
              <a:rPr lang="en-US" altLang="en-US" sz="1800" dirty="0" smtClean="0">
                <a:latin typeface="Liberation Sans" panose="020B0604020202020204" pitchFamily="34" charset="0"/>
              </a:rPr>
              <a:t>€300</a:t>
            </a:r>
            <a:r>
              <a:rPr lang="en-US" altLang="en-US" sz="1800" dirty="0">
                <a:latin typeface="Liberation Sans" panose="020B0604020202020204" pitchFamily="34" charset="0"/>
              </a:rPr>
              <a:t>) X 2%]</a:t>
            </a:r>
          </a:p>
        </p:txBody>
      </p:sp>
      <p:sp>
        <p:nvSpPr>
          <p:cNvPr id="899081" name="Text Box 9"/>
          <p:cNvSpPr txBox="1">
            <a:spLocks noChangeArrowheads="1"/>
          </p:cNvSpPr>
          <p:nvPr/>
        </p:nvSpPr>
        <p:spPr bwMode="auto">
          <a:xfrm>
            <a:off x="6629400" y="4327525"/>
            <a:ext cx="30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dirty="0">
                <a:solidFill>
                  <a:srgbClr val="800000"/>
                </a:solidFill>
                <a:latin typeface="Liberation Sans" panose="020B0604020202020204" pitchFamily="34" charset="0"/>
              </a:rPr>
              <a:t>*</a:t>
            </a:r>
          </a:p>
        </p:txBody>
      </p:sp>
      <p:sp>
        <p:nvSpPr>
          <p:cNvPr id="36873" name="Text Box 10"/>
          <p:cNvSpPr txBox="1">
            <a:spLocks noChangeArrowheads="1"/>
          </p:cNvSpPr>
          <p:nvPr/>
        </p:nvSpPr>
        <p:spPr bwMode="auto">
          <a:xfrm>
            <a:off x="533400" y="1295400"/>
            <a:ext cx="8001000" cy="218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7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Illustration:</a:t>
            </a:r>
            <a:r>
              <a:rPr lang="en-US" altLang="en-US" sz="2200" dirty="0">
                <a:latin typeface="Liberation Sans" panose="020B0604020202020204" pitchFamily="34" charset="0"/>
              </a:rPr>
              <a:t>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Assume </a:t>
            </a:r>
            <a:r>
              <a:rPr lang="en-US" altLang="en-US" sz="2200" dirty="0">
                <a:latin typeface="Liberation Sans" panose="020B0604020202020204" pitchFamily="34" charset="0"/>
              </a:rPr>
              <a:t>Sauk Stereo pays the balance due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€3,500 </a:t>
            </a:r>
            <a:r>
              <a:rPr lang="en-US" altLang="en-US" sz="2200" dirty="0">
                <a:latin typeface="Liberation Sans" panose="020B0604020202020204" pitchFamily="34" charset="0"/>
              </a:rPr>
              <a:t>(gross invoice price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€3,800 </a:t>
            </a:r>
            <a:r>
              <a:rPr lang="en-US" altLang="en-US" sz="2200" dirty="0">
                <a:latin typeface="Liberation Sans" panose="020B0604020202020204" pitchFamily="34" charset="0"/>
              </a:rPr>
              <a:t>less purchase returns and allowances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€300</a:t>
            </a:r>
            <a:r>
              <a:rPr lang="en-US" altLang="en-US" sz="2200" dirty="0">
                <a:latin typeface="Liberation Sans" panose="020B0604020202020204" pitchFamily="34" charset="0"/>
              </a:rPr>
              <a:t>) on May 14, the last day of the discount period.  Prepare the journal entry PW Audio Supply makes to record the receipt on May 14.</a:t>
            </a:r>
          </a:p>
        </p:txBody>
      </p:sp>
      <p:sp>
        <p:nvSpPr>
          <p:cNvPr id="36875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32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Sales Discount </a:t>
            </a:r>
            <a:endParaRPr lang="en-US" altLang="en-US" sz="3200" b="1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9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9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9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9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76" grpId="0"/>
      <p:bldP spid="899078" grpId="0"/>
      <p:bldP spid="899079" grpId="0"/>
      <p:bldP spid="899080" grpId="0"/>
      <p:bldP spid="8990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051"/>
          <p:cNvSpPr>
            <a:spLocks noChangeArrowheads="1"/>
          </p:cNvSpPr>
          <p:nvPr/>
        </p:nvSpPr>
        <p:spPr bwMode="auto">
          <a:xfrm>
            <a:off x="533400" y="609600"/>
            <a:ext cx="81534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en-US" altLang="en-US" sz="3500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PREVIEW OF </a:t>
            </a:r>
            <a:r>
              <a:rPr lang="en-US" altLang="en-US" sz="4000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CHAPTER 5</a:t>
            </a:r>
            <a:endParaRPr lang="en-US" altLang="en-US" sz="2400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282825" y="5334000"/>
            <a:ext cx="4498975" cy="109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>
            <a:lvl1pPr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 defTabSz="865188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defTabSz="86518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dirty="0">
                <a:solidFill>
                  <a:schemeClr val="tx1"/>
                </a:solidFill>
                <a:latin typeface="Liberation Sans" panose="020B0604020202020204" pitchFamily="34" charset="0"/>
              </a:rPr>
              <a:t>Financial Accounting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IFRS 3rd </a:t>
            </a: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Edition</a:t>
            </a:r>
          </a:p>
          <a:p>
            <a:pPr algn="ctr">
              <a:lnSpc>
                <a:spcPct val="114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Weygandt 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Kimmel 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  <a:cs typeface="Arial"/>
              </a:rPr>
              <a:t>●</a:t>
            </a:r>
            <a:r>
              <a:rPr lang="en-US" altLang="en-US" sz="190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  <a:r>
              <a:rPr lang="en-US" altLang="en-US" sz="1900" dirty="0">
                <a:solidFill>
                  <a:schemeClr val="tx1"/>
                </a:solidFill>
                <a:latin typeface="Liberation Sans" panose="020B0604020202020204" pitchFamily="34" charset="0"/>
              </a:rPr>
              <a:t>Kieso</a:t>
            </a:r>
            <a:r>
              <a:rPr lang="en-US" altLang="en-US" sz="1700" dirty="0">
                <a:solidFill>
                  <a:schemeClr val="tx1"/>
                </a:solidFill>
                <a:latin typeface="Liberation Sans" panose="020B0604020202020204" pitchFamily="34" charset="0"/>
              </a:rPr>
              <a:t> 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84485"/>
            <a:ext cx="8721726" cy="2797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2903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981200" y="4038600"/>
            <a:ext cx="66294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Accounts </a:t>
            </a:r>
            <a:r>
              <a:rPr lang="en-US" sz="2200" dirty="0">
                <a:latin typeface="Liberation Sans" panose="020B0604020202020204" pitchFamily="34" charset="0"/>
                <a:cs typeface="Arial" charset="0"/>
              </a:rPr>
              <a:t>Receivable </a:t>
            </a: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15,000</a:t>
            </a:r>
          </a:p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sz="2200" dirty="0">
                <a:latin typeface="Liberation Sans" panose="020B0604020202020204" pitchFamily="34" charset="0"/>
                <a:cs typeface="Arial" charset="0"/>
              </a:rPr>
              <a:t>	</a:t>
            </a: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Sales </a:t>
            </a:r>
            <a:r>
              <a:rPr lang="en-US" sz="2200" dirty="0">
                <a:latin typeface="Liberation Sans" panose="020B0604020202020204" pitchFamily="34" charset="0"/>
                <a:cs typeface="Arial" charset="0"/>
              </a:rPr>
              <a:t>Revenue </a:t>
            </a: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	15,000</a:t>
            </a:r>
          </a:p>
          <a:p>
            <a:pPr marL="463550" indent="-463550" algn="l">
              <a:spcBef>
                <a:spcPts val="18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Cost </a:t>
            </a:r>
            <a:r>
              <a:rPr lang="en-US" sz="2200" dirty="0">
                <a:latin typeface="Liberation Sans" panose="020B0604020202020204" pitchFamily="34" charset="0"/>
                <a:cs typeface="Arial" charset="0"/>
              </a:rPr>
              <a:t>of Goods Sold </a:t>
            </a: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8,000</a:t>
            </a:r>
          </a:p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Inventory 		8,000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09600" y="4038600"/>
            <a:ext cx="106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Sept. 5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09600" y="5005133"/>
            <a:ext cx="106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Sept. 5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09600" y="1325318"/>
            <a:ext cx="8077200" cy="2529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On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September 5,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 buys merchandise on account from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Gao Company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The selling price of the goods is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¥15,000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, and the cost to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Gao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was ¥8,000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On September 8,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returns defective goods with a selling price of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¥2,000 and the fair value of ¥300. Record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transactions on the books of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Gao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Company.</a:t>
            </a:r>
          </a:p>
        </p:txBody>
      </p:sp>
    </p:spTree>
    <p:extLst>
      <p:ext uri="{BB962C8B-B14F-4D97-AF65-F5344CB8AC3E}">
        <p14:creationId xmlns:p14="http://schemas.microsoft.com/office/powerpoint/2010/main" val="318655602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981200" y="4036129"/>
            <a:ext cx="66294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0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Sales </a:t>
            </a:r>
            <a:r>
              <a:rPr lang="en-US" sz="2200" dirty="0">
                <a:latin typeface="Liberation Sans" panose="020B0604020202020204" pitchFamily="34" charset="0"/>
                <a:cs typeface="Arial" charset="0"/>
              </a:rPr>
              <a:t>Returns and Allowances </a:t>
            </a: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2,000</a:t>
            </a:r>
          </a:p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	Accounts Receivable 		2,000</a:t>
            </a:r>
          </a:p>
          <a:p>
            <a:pPr marL="463550" indent="-463550" algn="l">
              <a:spcBef>
                <a:spcPts val="1800"/>
              </a:spcBef>
              <a:tabLst>
                <a:tab pos="4913313" algn="r"/>
                <a:tab pos="6223000" algn="r"/>
              </a:tabLst>
            </a:pPr>
            <a:r>
              <a:rPr lang="en-US" sz="2200" dirty="0" smtClean="0">
                <a:latin typeface="Liberation Sans" panose="020B0604020202020204" pitchFamily="34" charset="0"/>
                <a:cs typeface="Arial" charset="0"/>
              </a:rPr>
              <a:t>Inventory 	300</a:t>
            </a:r>
          </a:p>
          <a:p>
            <a:pPr marL="463550" indent="-463550" algn="l">
              <a:spcBef>
                <a:spcPts val="600"/>
              </a:spcBef>
              <a:tabLst>
                <a:tab pos="4913313" algn="r"/>
                <a:tab pos="6223000" algn="r"/>
              </a:tabLst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	Cost of Goods Sold		300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609600" y="4036129"/>
            <a:ext cx="106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Sept. 8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09600" y="5002662"/>
            <a:ext cx="1066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 smtClean="0">
                <a:latin typeface="Liberation Sans" panose="020B0604020202020204" pitchFamily="34" charset="0"/>
                <a:cs typeface="Arial" charset="0"/>
              </a:rPr>
              <a:t>Sept. 8</a:t>
            </a:r>
            <a:endParaRPr lang="en-US" altLang="en-US" sz="2200" dirty="0">
              <a:latin typeface="Liberation Sans" panose="020B0604020202020204" pitchFamily="34" charset="0"/>
              <a:cs typeface="Arial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7504" y="397171"/>
            <a:ext cx="8577217" cy="579781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altLang="en-US" dirty="0" smtClean="0">
                <a:solidFill>
                  <a:schemeClr val="accent3"/>
                </a:solidFill>
              </a:rPr>
              <a:t>&gt;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07939" y="397171"/>
            <a:ext cx="1711461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r>
              <a:rPr lang="en-US" sz="3100" dirty="0" smtClean="0"/>
              <a:t>DO IT!</a:t>
            </a:r>
            <a:endParaRPr lang="en-US" sz="3100" dirty="0"/>
          </a:p>
        </p:txBody>
      </p:sp>
      <p:sp>
        <p:nvSpPr>
          <p:cNvPr id="29" name="Rectangle 3"/>
          <p:cNvSpPr>
            <a:spLocks noChangeArrowheads="1"/>
          </p:cNvSpPr>
          <p:nvPr/>
        </p:nvSpPr>
        <p:spPr bwMode="auto">
          <a:xfrm>
            <a:off x="609600" y="1325318"/>
            <a:ext cx="8077200" cy="25299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tabLst>
                <a:tab pos="2057400" algn="l"/>
              </a:tabLst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lnSpc>
                <a:spcPct val="120000"/>
              </a:lnSpc>
              <a:spcBef>
                <a:spcPts val="1200"/>
              </a:spcBef>
              <a:buClrTx/>
              <a:buSzTx/>
              <a:buFontTx/>
              <a:buNone/>
            </a:pP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On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September 5,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 buys merchandise on account from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Gao Company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The selling price of the goods is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¥15,000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, and the cost to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Gao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was ¥8,000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. On September 8,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Zhu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returns defective goods with a selling price of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¥2,000 and the fair value of ¥300. Record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the transactions on the books of </a:t>
            </a:r>
            <a:r>
              <a:rPr lang="en-US" sz="2200" b="0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Gao </a:t>
            </a:r>
            <a:r>
              <a:rPr lang="en-US" sz="2200" b="0" dirty="0">
                <a:solidFill>
                  <a:schemeClr val="tx1"/>
                </a:solidFill>
                <a:latin typeface="Liberation Sans" panose="020B0604020202020204" pitchFamily="34" charset="0"/>
              </a:rPr>
              <a:t>Company.</a:t>
            </a:r>
          </a:p>
        </p:txBody>
      </p:sp>
    </p:spTree>
    <p:extLst>
      <p:ext uri="{BB962C8B-B14F-4D97-AF65-F5344CB8AC3E}">
        <p14:creationId xmlns:p14="http://schemas.microsoft.com/office/powerpoint/2010/main" val="185236631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bldLvl="2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762000" y="2089150"/>
            <a:ext cx="7924800" cy="281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rgbClr val="000000"/>
                </a:solidFill>
                <a:latin typeface="Liberation Sans" panose="020B0604020202020204" pitchFamily="34" charset="0"/>
              </a:rPr>
              <a:t>Generally the same as a service company. </a:t>
            </a:r>
          </a:p>
          <a:p>
            <a:pPr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rgbClr val="000000"/>
                </a:solidFill>
                <a:latin typeface="Liberation Sans" panose="020B0604020202020204" pitchFamily="34" charset="0"/>
              </a:rPr>
              <a:t>One additional adjustment to make the records agree with the actual inventory on hand.</a:t>
            </a:r>
          </a:p>
          <a:p>
            <a:pPr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200" dirty="0">
                <a:solidFill>
                  <a:srgbClr val="000000"/>
                </a:solidFill>
                <a:latin typeface="Liberation Sans" panose="020B0604020202020204" pitchFamily="34" charset="0"/>
              </a:rPr>
              <a:t>Involves adjusting Inventory and Cost of Goods Sold.</a:t>
            </a:r>
          </a:p>
          <a:p>
            <a:pPr algn="l">
              <a:lnSpc>
                <a:spcPct val="125000"/>
              </a:lnSpc>
              <a:spcBef>
                <a:spcPct val="40000"/>
              </a:spcBef>
              <a:spcAft>
                <a:spcPct val="20000"/>
              </a:spcAft>
              <a:buClr>
                <a:srgbClr val="800000"/>
              </a:buClr>
              <a:buSzPct val="80000"/>
              <a:buFont typeface="Wingdings" pitchFamily="2" charset="2"/>
              <a:buChar char="u"/>
            </a:pPr>
            <a:endParaRPr lang="en-US" altLang="en-US" sz="2200" dirty="0">
              <a:solidFill>
                <a:srgbClr val="00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7894" name="Text Box 9"/>
          <p:cNvSpPr txBox="1">
            <a:spLocks noChangeArrowheads="1"/>
          </p:cNvSpPr>
          <p:nvPr/>
        </p:nvSpPr>
        <p:spPr bwMode="auto">
          <a:xfrm>
            <a:off x="533400" y="1447800"/>
            <a:ext cx="68437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SzPct val="80000"/>
            </a:pPr>
            <a:r>
              <a:rPr lang="en-US" altLang="en-US" sz="2800" b="1" dirty="0">
                <a:solidFill>
                  <a:srgbClr val="CC0000"/>
                </a:solidFill>
                <a:latin typeface="Liberation Sans" panose="020B0604020202020204" pitchFamily="34" charset="0"/>
              </a:rPr>
              <a:t>Adjusting Entries 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4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396256" y="1039504"/>
            <a:ext cx="2595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4 </a:t>
            </a:r>
            <a:r>
              <a:rPr lang="en-US" sz="14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endParaRPr lang="en-US" sz="1400" b="1" dirty="0">
              <a:solidFill>
                <a:srgbClr val="FF3300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400" b="1" dirty="0" smtClean="0">
                <a:latin typeface="Liberation Sans" panose="020B0604020202020204" pitchFamily="34" charset="0"/>
              </a:rPr>
              <a:t>Explain </a:t>
            </a:r>
            <a:r>
              <a:rPr lang="en-US" sz="1400" b="1" dirty="0">
                <a:latin typeface="Liberation Sans" panose="020B0604020202020204" pitchFamily="34" charset="0"/>
              </a:rPr>
              <a:t>the </a:t>
            </a:r>
            <a:r>
              <a:rPr lang="en-US" sz="1400" b="1" dirty="0" smtClean="0">
                <a:latin typeface="Liberation Sans" panose="020B0604020202020204" pitchFamily="34" charset="0"/>
              </a:rPr>
              <a:t>steps in the accounting cycle for a merchandising company.</a:t>
            </a:r>
            <a:endParaRPr lang="en-US" sz="1400" b="1" dirty="0">
              <a:latin typeface="Liberation Sans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6322328" y="976952"/>
            <a:ext cx="0" cy="100997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762000" y="397171"/>
            <a:ext cx="8092721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pPr marL="109538"/>
            <a:r>
              <a:rPr lang="en-US" altLang="en-US" dirty="0" smtClean="0">
                <a:solidFill>
                  <a:schemeClr val="accent3"/>
                </a:solidFill>
              </a:rPr>
              <a:t>Recording Sales of Merchandise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7504" y="397171"/>
            <a:ext cx="484496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endParaRPr lang="en-US" sz="3100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11"/>
          <p:cNvSpPr txBox="1">
            <a:spLocks noChangeArrowheads="1"/>
          </p:cNvSpPr>
          <p:nvPr/>
        </p:nvSpPr>
        <p:spPr bwMode="auto">
          <a:xfrm>
            <a:off x="533400" y="1295400"/>
            <a:ext cx="838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en-US" sz="2200" b="1" dirty="0">
                <a:latin typeface="Liberation Sans" panose="020B0604020202020204" pitchFamily="34" charset="0"/>
              </a:rPr>
              <a:t>Illustration:</a:t>
            </a:r>
            <a:r>
              <a:rPr lang="en-US" altLang="en-US" sz="2200" dirty="0">
                <a:latin typeface="Liberation Sans" panose="020B0604020202020204" pitchFamily="34" charset="0"/>
              </a:rPr>
              <a:t>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Suppose </a:t>
            </a:r>
            <a:r>
              <a:rPr lang="en-US" altLang="en-US" sz="2200" dirty="0">
                <a:latin typeface="Liberation Sans" panose="020B0604020202020204" pitchFamily="34" charset="0"/>
              </a:rPr>
              <a:t>that PW Audio Supply has an unadjusted balance of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€40,500 </a:t>
            </a:r>
            <a:r>
              <a:rPr lang="en-US" altLang="en-US" sz="2200" dirty="0">
                <a:latin typeface="Liberation Sans" panose="020B0604020202020204" pitchFamily="34" charset="0"/>
              </a:rPr>
              <a:t>in Merchandise Inventory. Through a physical count, PW Audio determines that its actual merchandise inventory at year-end is </a:t>
            </a:r>
            <a:r>
              <a:rPr lang="en-US" altLang="en-US" sz="2200" dirty="0" smtClean="0">
                <a:latin typeface="Liberation Sans" panose="020B0604020202020204" pitchFamily="34" charset="0"/>
              </a:rPr>
              <a:t>€40,000</a:t>
            </a:r>
            <a:r>
              <a:rPr lang="en-US" altLang="en-US" sz="2200" dirty="0">
                <a:latin typeface="Liberation Sans" panose="020B0604020202020204" pitchFamily="34" charset="0"/>
              </a:rPr>
              <a:t>. The company would make an adjusting entry as follows.</a:t>
            </a:r>
          </a:p>
        </p:txBody>
      </p:sp>
      <p:sp>
        <p:nvSpPr>
          <p:cNvPr id="781324" name="Text Box 12"/>
          <p:cNvSpPr txBox="1">
            <a:spLocks noChangeArrowheads="1"/>
          </p:cNvSpPr>
          <p:nvPr/>
        </p:nvSpPr>
        <p:spPr bwMode="auto">
          <a:xfrm>
            <a:off x="1295400" y="3757613"/>
            <a:ext cx="6781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419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Cost of Goods Sold  	500</a:t>
            </a:r>
          </a:p>
        </p:txBody>
      </p:sp>
      <p:sp>
        <p:nvSpPr>
          <p:cNvPr id="781326" name="Text Box 14"/>
          <p:cNvSpPr txBox="1">
            <a:spLocks noChangeArrowheads="1"/>
          </p:cNvSpPr>
          <p:nvPr/>
        </p:nvSpPr>
        <p:spPr bwMode="auto">
          <a:xfrm>
            <a:off x="1295400" y="4260850"/>
            <a:ext cx="67818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862513" algn="r"/>
                <a:tab pos="65119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200" dirty="0">
                <a:latin typeface="Liberation Sans" panose="020B0604020202020204" pitchFamily="34" charset="0"/>
                <a:cs typeface="Arial" charset="0"/>
              </a:rPr>
              <a:t>Inventory		500</a:t>
            </a: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0000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Adjusting Entries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38919" name="Line 1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4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1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24" grpId="0" autoUpdateAnimBg="0"/>
      <p:bldP spid="78132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051"/>
          <p:cNvSpPr txBox="1">
            <a:spLocks noChangeArrowheads="1"/>
          </p:cNvSpPr>
          <p:nvPr/>
        </p:nvSpPr>
        <p:spPr bwMode="auto">
          <a:xfrm>
            <a:off x="685800" y="539088"/>
            <a:ext cx="96981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96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altLang="en-US" sz="9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438" name="Rectangle 6"/>
          <p:cNvSpPr>
            <a:spLocks noChangeArrowheads="1"/>
          </p:cNvSpPr>
          <p:nvPr/>
        </p:nvSpPr>
        <p:spPr bwMode="auto">
          <a:xfrm>
            <a:off x="508000" y="1981200"/>
            <a:ext cx="8331200" cy="365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6493" tIns="43247" rIns="86493" bIns="43247">
            <a:spAutoFit/>
          </a:bodyPr>
          <a:lstStyle/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defRPr/>
            </a:pPr>
            <a:r>
              <a:rPr lang="en-US" sz="2300" b="1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LEARNING OBJECTIVES</a:t>
            </a:r>
          </a:p>
          <a:p>
            <a:pPr marL="457200" indent="-457200" algn="l" defTabSz="865188" eaLnBrk="1" hangingPunct="1">
              <a:lnSpc>
                <a:spcPct val="125000"/>
              </a:lnSpc>
              <a:spcBef>
                <a:spcPts val="600"/>
              </a:spcBef>
              <a:spcAft>
                <a:spcPct val="35000"/>
              </a:spcAft>
              <a:defRPr/>
            </a:pPr>
            <a:r>
              <a:rPr lang="en-US" sz="1900" b="0" i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After </a:t>
            </a:r>
            <a:r>
              <a:rPr lang="en-US" sz="1900" b="0" i="1" dirty="0">
                <a:solidFill>
                  <a:schemeClr val="tx1"/>
                </a:solidFill>
                <a:latin typeface="Liberation Sans" panose="020B0604020202020204" pitchFamily="34" charset="0"/>
              </a:rPr>
              <a:t>studying this chapter, you should be able to: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Identify </a:t>
            </a:r>
            <a:r>
              <a:rPr lang="en-US" sz="1900" dirty="0">
                <a:latin typeface="Liberation Sans" panose="020B0604020202020204" pitchFamily="34" charset="0"/>
              </a:rPr>
              <a:t>the differences between service </a:t>
            </a:r>
            <a:r>
              <a:rPr lang="en-US" sz="1900" dirty="0" smtClean="0">
                <a:latin typeface="Liberation Sans" panose="020B0604020202020204" pitchFamily="34" charset="0"/>
              </a:rPr>
              <a:t>and merchandising companies.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Explain </a:t>
            </a:r>
            <a:r>
              <a:rPr lang="en-US" sz="1900" dirty="0">
                <a:latin typeface="Liberation Sans" panose="020B0604020202020204" pitchFamily="34" charset="0"/>
              </a:rPr>
              <a:t>the recording of purchases under </a:t>
            </a:r>
            <a:r>
              <a:rPr lang="en-US" sz="1900" dirty="0" smtClean="0">
                <a:latin typeface="Liberation Sans" panose="020B0604020202020204" pitchFamily="34" charset="0"/>
              </a:rPr>
              <a:t>a perpetual </a:t>
            </a:r>
            <a:r>
              <a:rPr lang="en-US" sz="1900" dirty="0">
                <a:latin typeface="Liberation Sans" panose="020B0604020202020204" pitchFamily="34" charset="0"/>
              </a:rPr>
              <a:t>inventory </a:t>
            </a:r>
            <a:r>
              <a:rPr lang="en-US" sz="1900" dirty="0" smtClean="0">
                <a:latin typeface="Liberation Sans" panose="020B0604020202020204" pitchFamily="34" charset="0"/>
              </a:rPr>
              <a:t>system.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Explain </a:t>
            </a:r>
            <a:r>
              <a:rPr lang="en-US" sz="1900" dirty="0">
                <a:latin typeface="Liberation Sans" panose="020B0604020202020204" pitchFamily="34" charset="0"/>
              </a:rPr>
              <a:t>the recording of sales revenues under </a:t>
            </a:r>
            <a:r>
              <a:rPr lang="en-US" sz="1900" dirty="0" smtClean="0">
                <a:latin typeface="Liberation Sans" panose="020B0604020202020204" pitchFamily="34" charset="0"/>
              </a:rPr>
              <a:t>a perpetual </a:t>
            </a:r>
            <a:r>
              <a:rPr lang="en-US" sz="1900" dirty="0">
                <a:latin typeface="Liberation Sans" panose="020B0604020202020204" pitchFamily="34" charset="0"/>
              </a:rPr>
              <a:t>inventory </a:t>
            </a:r>
            <a:r>
              <a:rPr lang="en-US" sz="1900" dirty="0" smtClean="0">
                <a:latin typeface="Liberation Sans" panose="020B0604020202020204" pitchFamily="34" charset="0"/>
              </a:rPr>
              <a:t>system.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Explain </a:t>
            </a:r>
            <a:r>
              <a:rPr lang="en-US" sz="1900" dirty="0">
                <a:latin typeface="Liberation Sans" panose="020B0604020202020204" pitchFamily="34" charset="0"/>
              </a:rPr>
              <a:t>the steps in the accounting cycle for </a:t>
            </a:r>
            <a:r>
              <a:rPr lang="en-US" sz="1900" dirty="0" smtClean="0">
                <a:latin typeface="Liberation Sans" panose="020B0604020202020204" pitchFamily="34" charset="0"/>
              </a:rPr>
              <a:t>a merchandising company.</a:t>
            </a:r>
          </a:p>
          <a:p>
            <a:pPr marL="341313" indent="-341313" algn="l" defTabSz="865188" eaLnBrk="1" hangingPunct="1">
              <a:lnSpc>
                <a:spcPct val="125000"/>
              </a:lnSpc>
              <a:spcBef>
                <a:spcPts val="600"/>
              </a:spcBef>
              <a:buClr>
                <a:srgbClr val="CC0000"/>
              </a:buClr>
              <a:buFont typeface="+mj-lt"/>
              <a:buAutoNum type="arabicPeriod"/>
              <a:defRPr/>
            </a:pPr>
            <a:r>
              <a:rPr lang="en-US" sz="1900" dirty="0" smtClean="0">
                <a:latin typeface="Liberation Sans" panose="020B0604020202020204" pitchFamily="34" charset="0"/>
              </a:rPr>
              <a:t>Prepare </a:t>
            </a:r>
            <a:r>
              <a:rPr lang="en-US" sz="1900" dirty="0">
                <a:latin typeface="Liberation Sans" panose="020B0604020202020204" pitchFamily="34" charset="0"/>
              </a:rPr>
              <a:t>an income statement for a merchandiser.</a:t>
            </a:r>
          </a:p>
        </p:txBody>
      </p:sp>
      <p:sp>
        <p:nvSpPr>
          <p:cNvPr id="9" name="Rectangle 2051"/>
          <p:cNvSpPr txBox="1">
            <a:spLocks noChangeArrowheads="1"/>
          </p:cNvSpPr>
          <p:nvPr/>
        </p:nvSpPr>
        <p:spPr bwMode="auto">
          <a:xfrm>
            <a:off x="329603" y="193234"/>
            <a:ext cx="1718092" cy="568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562" tIns="46038" rIns="182562" bIns="46038" anchor="ctr"/>
          <a:lstStyle>
            <a:lvl1pPr marL="342900" indent="-3429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ctr">
              <a:spcBef>
                <a:spcPts val="0"/>
              </a:spcBef>
              <a:buFont typeface="Wingdings" pitchFamily="2" charset="2"/>
              <a:buNone/>
            </a:pPr>
            <a:r>
              <a:rPr lang="en-US" altLang="en-US" sz="2000" dirty="0" smtClean="0">
                <a:solidFill>
                  <a:srgbClr val="5F5F5F"/>
                </a:solidFill>
                <a:latin typeface="Liberation Sans" panose="020B0604020202020204" pitchFamily="34" charset="0"/>
                <a:cs typeface="Arial" panose="020B0604020202020204" pitchFamily="34" charset="0"/>
              </a:rPr>
              <a:t>CHAPTER</a:t>
            </a:r>
            <a:endParaRPr lang="en-US" altLang="en-US" sz="8800" dirty="0">
              <a:solidFill>
                <a:srgbClr val="5F5F5F"/>
              </a:solidFill>
              <a:latin typeface="Liberation Sans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2051"/>
          <p:cNvSpPr>
            <a:spLocks noChangeArrowheads="1"/>
          </p:cNvSpPr>
          <p:nvPr/>
        </p:nvSpPr>
        <p:spPr bwMode="auto">
          <a:xfrm>
            <a:off x="2057400" y="498752"/>
            <a:ext cx="6781800" cy="1354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tIns="46038" bIns="46038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altLang="en-US" sz="4100" b="1" dirty="0" smtClean="0">
                <a:solidFill>
                  <a:srgbClr val="5F5F5F"/>
                </a:solidFill>
                <a:latin typeface="Liberation Sans" panose="020B0604020202020204" pitchFamily="34" charset="0"/>
              </a:rPr>
              <a:t>Accounting for Merchandising Operations</a:t>
            </a:r>
            <a:endParaRPr lang="en-US" altLang="en-US" sz="4100" b="1" dirty="0">
              <a:solidFill>
                <a:srgbClr val="5F5F5F"/>
              </a:solidFill>
              <a:latin typeface="Liberation Sans" panose="020B0604020202020204" pitchFamily="34" charset="0"/>
            </a:endParaRPr>
          </a:p>
        </p:txBody>
      </p:sp>
      <p:sp>
        <p:nvSpPr>
          <p:cNvPr id="4103" name="Line 15"/>
          <p:cNvSpPr>
            <a:spLocks noChangeShapeType="1"/>
          </p:cNvSpPr>
          <p:nvPr/>
        </p:nvSpPr>
        <p:spPr bwMode="auto">
          <a:xfrm>
            <a:off x="1981200" y="667243"/>
            <a:ext cx="0" cy="1039091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021192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 bwMode="auto">
          <a:xfrm>
            <a:off x="6781800" y="976952"/>
            <a:ext cx="0" cy="1687998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29904" y="3092450"/>
            <a:ext cx="8305800" cy="2133600"/>
          </a:xfrm>
          <a:prstGeom prst="rect">
            <a:avLst/>
          </a:prstGeom>
          <a:solidFill>
            <a:srgbClr val="FFFFCC"/>
          </a:solidFill>
          <a:ln w="381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pic>
        <p:nvPicPr>
          <p:cNvPr id="5123" name="Picture 56" descr="ANd9GcSOIdLGanUplF9A3LzYBZEGvJqfPRDVr8zSqH6bhWCHER6lIVz-U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425" y="3197225"/>
            <a:ext cx="234315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1317008"/>
            <a:ext cx="464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600" b="1" dirty="0">
                <a:latin typeface="Liberation Sans" panose="020B0604020202020204" pitchFamily="34" charset="0"/>
              </a:rPr>
              <a:t>Merchandising Companies</a:t>
            </a:r>
          </a:p>
          <a:p>
            <a:pPr algn="l">
              <a:lnSpc>
                <a:spcPct val="120000"/>
              </a:lnSpc>
              <a:spcBef>
                <a:spcPct val="25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400" dirty="0">
                <a:latin typeface="Liberation Sans" panose="020B0604020202020204" pitchFamily="34" charset="0"/>
              </a:rPr>
              <a:t>Buy and Sell Goods </a:t>
            </a:r>
          </a:p>
        </p:txBody>
      </p:sp>
      <p:sp>
        <p:nvSpPr>
          <p:cNvPr id="5127" name="Text Box 13"/>
          <p:cNvSpPr txBox="1">
            <a:spLocks noChangeArrowheads="1"/>
          </p:cNvSpPr>
          <p:nvPr/>
        </p:nvSpPr>
        <p:spPr bwMode="auto">
          <a:xfrm>
            <a:off x="762000" y="4646613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Wholesaler</a:t>
            </a:r>
          </a:p>
        </p:txBody>
      </p:sp>
      <p:sp>
        <p:nvSpPr>
          <p:cNvPr id="5129" name="Text Box 16"/>
          <p:cNvSpPr txBox="1">
            <a:spLocks noChangeArrowheads="1"/>
          </p:cNvSpPr>
          <p:nvPr/>
        </p:nvSpPr>
        <p:spPr bwMode="auto">
          <a:xfrm>
            <a:off x="6553200" y="4646613"/>
            <a:ext cx="18288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Consumer</a:t>
            </a:r>
          </a:p>
        </p:txBody>
      </p:sp>
      <p:sp>
        <p:nvSpPr>
          <p:cNvPr id="5130" name="AutoShape 17"/>
          <p:cNvSpPr>
            <a:spLocks noChangeArrowheads="1"/>
          </p:cNvSpPr>
          <p:nvPr/>
        </p:nvSpPr>
        <p:spPr bwMode="auto">
          <a:xfrm>
            <a:off x="2694296" y="38544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1" name="AutoShape 18"/>
          <p:cNvSpPr>
            <a:spLocks noChangeArrowheads="1"/>
          </p:cNvSpPr>
          <p:nvPr/>
        </p:nvSpPr>
        <p:spPr bwMode="auto">
          <a:xfrm>
            <a:off x="5867400" y="385445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C00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/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2" name="Rectangle 20"/>
          <p:cNvSpPr>
            <a:spLocks noChangeArrowheads="1"/>
          </p:cNvSpPr>
          <p:nvPr/>
        </p:nvSpPr>
        <p:spPr bwMode="auto">
          <a:xfrm>
            <a:off x="595952" y="5486400"/>
            <a:ext cx="8077200" cy="762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2200" dirty="0">
                <a:latin typeface="Liberation Sans" panose="020B0604020202020204" pitchFamily="34" charset="0"/>
              </a:rPr>
              <a:t>The primary source of revenues is referred to as                    </a:t>
            </a:r>
            <a:r>
              <a:rPr lang="en-US" altLang="en-US" sz="2200" b="1" dirty="0">
                <a:solidFill>
                  <a:srgbClr val="000066"/>
                </a:solidFill>
                <a:latin typeface="Liberation Sans" panose="020B0604020202020204" pitchFamily="34" charset="0"/>
              </a:rPr>
              <a:t>sales revenue</a:t>
            </a:r>
            <a:r>
              <a:rPr lang="en-US" altLang="en-US" sz="2200" dirty="0">
                <a:latin typeface="Liberation Sans" panose="020B0604020202020204" pitchFamily="34" charset="0"/>
              </a:rPr>
              <a:t> or </a:t>
            </a:r>
            <a:r>
              <a:rPr lang="en-US" altLang="en-US" sz="2200" b="1" dirty="0">
                <a:latin typeface="Liberation Sans" panose="020B0604020202020204" pitchFamily="34" charset="0"/>
              </a:rPr>
              <a:t>sales</a:t>
            </a:r>
            <a:r>
              <a:rPr lang="en-US" altLang="en-US" sz="2200" dirty="0">
                <a:latin typeface="Liberation Sans" panose="020B0604020202020204" pitchFamily="34" charset="0"/>
              </a:rPr>
              <a:t>.</a:t>
            </a:r>
          </a:p>
        </p:txBody>
      </p:sp>
      <p:sp>
        <p:nvSpPr>
          <p:cNvPr id="5136" name="AutoShape 32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7" name="AutoShape 34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8" name="AutoShape 36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39" name="AutoShape 40" descr="9k="/>
          <p:cNvSpPr>
            <a:spLocks noChangeAspect="1" noChangeArrowheads="1"/>
          </p:cNvSpPr>
          <p:nvPr/>
        </p:nvSpPr>
        <p:spPr bwMode="auto">
          <a:xfrm>
            <a:off x="3829050" y="2787650"/>
            <a:ext cx="14859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40" name="AutoShape 48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41" name="AutoShape 50" descr="2Q=="/>
          <p:cNvSpPr>
            <a:spLocks noChangeAspect="1" noChangeArrowheads="1"/>
          </p:cNvSpPr>
          <p:nvPr/>
        </p:nvSpPr>
        <p:spPr bwMode="auto">
          <a:xfrm>
            <a:off x="3733800" y="3121025"/>
            <a:ext cx="16764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latin typeface="Liberation Sans" panose="020B0604020202020204" pitchFamily="34" charset="0"/>
            </a:endParaRPr>
          </a:p>
        </p:txBody>
      </p:sp>
      <p:sp>
        <p:nvSpPr>
          <p:cNvPr id="5142" name="Text Box 15"/>
          <p:cNvSpPr txBox="1">
            <a:spLocks noChangeArrowheads="1"/>
          </p:cNvSpPr>
          <p:nvPr/>
        </p:nvSpPr>
        <p:spPr bwMode="auto">
          <a:xfrm>
            <a:off x="3886200" y="2590800"/>
            <a:ext cx="1219200" cy="4270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dirty="0">
                <a:latin typeface="Liberation Sans" panose="020B0604020202020204" pitchFamily="34" charset="0"/>
              </a:rPr>
              <a:t>Retailer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2000" y="397171"/>
            <a:ext cx="8092721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pPr marL="109538"/>
            <a:r>
              <a:rPr lang="en-US" altLang="en-US" dirty="0" smtClean="0">
                <a:solidFill>
                  <a:schemeClr val="accent3"/>
                </a:solidFill>
              </a:rPr>
              <a:t>Merchandising Operations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77504" y="397171"/>
            <a:ext cx="484496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endParaRPr lang="en-US" sz="3100" dirty="0"/>
          </a:p>
        </p:txBody>
      </p:sp>
      <p:sp>
        <p:nvSpPr>
          <p:cNvPr id="33" name="Rectangle 32"/>
          <p:cNvSpPr/>
          <p:nvPr/>
        </p:nvSpPr>
        <p:spPr>
          <a:xfrm>
            <a:off x="6911022" y="1039504"/>
            <a:ext cx="208057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1 </a:t>
            </a:r>
            <a:r>
              <a:rPr lang="en-US" sz="14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endParaRPr lang="en-US" sz="1400" b="1" dirty="0">
              <a:solidFill>
                <a:srgbClr val="FF3300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400" b="1" dirty="0" smtClean="0">
                <a:solidFill>
                  <a:schemeClr val="tx1"/>
                </a:solidFill>
                <a:latin typeface="Liberation Sans" panose="020B0604020202020204" pitchFamily="34" charset="0"/>
              </a:rPr>
              <a:t>Identify the differences between service and merchandising companies.</a:t>
            </a:r>
            <a:endParaRPr lang="en-US" sz="1400" b="1" dirty="0">
              <a:solidFill>
                <a:schemeClr val="tx1"/>
              </a:solidFill>
              <a:latin typeface="Liberation Sans" panose="020B0604020202020204" pitchFamily="34" charset="0"/>
            </a:endParaRPr>
          </a:p>
        </p:txBody>
      </p:sp>
      <p:pic>
        <p:nvPicPr>
          <p:cNvPr id="34" name="Picture 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04" y="1981377"/>
            <a:ext cx="838200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2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209" y="1389640"/>
            <a:ext cx="1316182" cy="36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60" descr="ANd9GcTYZPScEQjb4ydq5g8E7L4821jXXgIQ8JM7wGG2k5-1XggLFgDp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52800"/>
            <a:ext cx="2057400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81400"/>
            <a:ext cx="1853045" cy="73458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457200" y="1295400"/>
            <a:ext cx="5638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562" tIns="46038" rIns="182562" bIns="46038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buClr>
                <a:schemeClr val="tx1"/>
              </a:buClr>
              <a:buFont typeface="Wingdings" pitchFamily="2" charset="2"/>
              <a:buNone/>
            </a:pPr>
            <a:r>
              <a:rPr lang="en-US" altLang="en-US" sz="2600" b="1" dirty="0">
                <a:latin typeface="Liberation Sans" panose="020B0604020202020204" pitchFamily="34" charset="0"/>
              </a:rPr>
              <a:t>Income Measurement</a:t>
            </a:r>
            <a:endParaRPr lang="en-US" altLang="en-US" sz="2600" dirty="0">
              <a:latin typeface="Liberation Sans" panose="020B0604020202020204" pitchFamily="34" charset="0"/>
            </a:endParaRPr>
          </a:p>
        </p:txBody>
      </p:sp>
      <p:sp>
        <p:nvSpPr>
          <p:cNvPr id="6148" name="Rectangle 24"/>
          <p:cNvSpPr>
            <a:spLocks noChangeArrowheads="1"/>
          </p:cNvSpPr>
          <p:nvPr/>
        </p:nvSpPr>
        <p:spPr bwMode="auto">
          <a:xfrm>
            <a:off x="533400" y="4648200"/>
            <a:ext cx="38862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en-US" b="1" dirty="0">
                <a:solidFill>
                  <a:srgbClr val="000066"/>
                </a:solidFill>
                <a:latin typeface="Liberation Sans" panose="020B0604020202020204" pitchFamily="34" charset="0"/>
              </a:rPr>
              <a:t>Cost of goods</a:t>
            </a:r>
            <a:r>
              <a:rPr lang="en-US" altLang="en-US" dirty="0">
                <a:latin typeface="Liberation Sans" panose="020B0604020202020204" pitchFamily="34" charset="0"/>
              </a:rPr>
              <a:t> sold is the total cost of merchandise sold during the period.</a:t>
            </a:r>
          </a:p>
        </p:txBody>
      </p:sp>
      <p:sp>
        <p:nvSpPr>
          <p:cNvPr id="6149" name="Rectangle 26"/>
          <p:cNvSpPr>
            <a:spLocks noChangeArrowheads="1"/>
          </p:cNvSpPr>
          <p:nvPr/>
        </p:nvSpPr>
        <p:spPr bwMode="auto">
          <a:xfrm>
            <a:off x="3048000" y="2025650"/>
            <a:ext cx="22860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800" dirty="0">
                <a:latin typeface="Liberation Sans" panose="020B0604020202020204" pitchFamily="34" charset="0"/>
              </a:rPr>
              <a:t>Not used in a Service business.</a:t>
            </a:r>
          </a:p>
        </p:txBody>
      </p:sp>
      <p:sp>
        <p:nvSpPr>
          <p:cNvPr id="6150" name="Line 27"/>
          <p:cNvSpPr>
            <a:spLocks noChangeShapeType="1"/>
          </p:cNvSpPr>
          <p:nvPr/>
        </p:nvSpPr>
        <p:spPr bwMode="auto">
          <a:xfrm flipH="1">
            <a:off x="3200400" y="2667000"/>
            <a:ext cx="5334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6151" name="Line 28"/>
          <p:cNvSpPr>
            <a:spLocks noChangeShapeType="1"/>
          </p:cNvSpPr>
          <p:nvPr/>
        </p:nvSpPr>
        <p:spPr bwMode="auto">
          <a:xfrm>
            <a:off x="3733800" y="2667000"/>
            <a:ext cx="609600" cy="4572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6152" name="Rectangle 34"/>
          <p:cNvSpPr>
            <a:spLocks noChangeArrowheads="1"/>
          </p:cNvSpPr>
          <p:nvPr/>
        </p:nvSpPr>
        <p:spPr bwMode="auto">
          <a:xfrm>
            <a:off x="7391400" y="4419600"/>
            <a:ext cx="1524000" cy="1066800"/>
          </a:xfrm>
          <a:prstGeom prst="rect">
            <a:avLst/>
          </a:prstGeom>
          <a:solidFill>
            <a:srgbClr val="FAEFB6"/>
          </a:solidFill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Net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Income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(Loss)</a:t>
            </a:r>
          </a:p>
        </p:txBody>
      </p:sp>
      <p:cxnSp>
        <p:nvCxnSpPr>
          <p:cNvPr id="6153" name="AutoShape 37"/>
          <p:cNvCxnSpPr>
            <a:cxnSpLocks noChangeShapeType="1"/>
            <a:stCxn id="6161" idx="3"/>
            <a:endCxn id="6162" idx="0"/>
          </p:cNvCxnSpPr>
          <p:nvPr/>
        </p:nvCxnSpPr>
        <p:spPr bwMode="auto">
          <a:xfrm>
            <a:off x="1995488" y="2476500"/>
            <a:ext cx="442912" cy="785813"/>
          </a:xfrm>
          <a:prstGeom prst="bentConnector2">
            <a:avLst/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4" name="Text Box 38"/>
          <p:cNvSpPr txBox="1">
            <a:spLocks noChangeArrowheads="1"/>
          </p:cNvSpPr>
          <p:nvPr/>
        </p:nvSpPr>
        <p:spPr bwMode="auto">
          <a:xfrm>
            <a:off x="1905000" y="2178050"/>
            <a:ext cx="762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 dirty="0">
                <a:latin typeface="Liberation Sans" panose="020B0604020202020204" pitchFamily="34" charset="0"/>
              </a:rPr>
              <a:t>Less</a:t>
            </a:r>
          </a:p>
        </p:txBody>
      </p:sp>
      <p:cxnSp>
        <p:nvCxnSpPr>
          <p:cNvPr id="6155" name="AutoShape 41"/>
          <p:cNvCxnSpPr>
            <a:cxnSpLocks noChangeShapeType="1"/>
            <a:stCxn id="6163" idx="3"/>
            <a:endCxn id="6164" idx="0"/>
          </p:cNvCxnSpPr>
          <p:nvPr/>
        </p:nvCxnSpPr>
        <p:spPr bwMode="auto">
          <a:xfrm>
            <a:off x="5424488" y="3695700"/>
            <a:ext cx="442912" cy="785813"/>
          </a:xfrm>
          <a:prstGeom prst="bentConnector2">
            <a:avLst/>
          </a:prstGeom>
          <a:noFill/>
          <a:ln w="38100" cap="sq">
            <a:solidFill>
              <a:srgbClr val="800000"/>
            </a:solidFill>
            <a:miter lim="800000"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6" name="Text Box 42"/>
          <p:cNvSpPr txBox="1">
            <a:spLocks noChangeArrowheads="1"/>
          </p:cNvSpPr>
          <p:nvPr/>
        </p:nvSpPr>
        <p:spPr bwMode="auto">
          <a:xfrm>
            <a:off x="5334000" y="3397250"/>
            <a:ext cx="762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 dirty="0">
                <a:latin typeface="Liberation Sans" panose="020B0604020202020204" pitchFamily="34" charset="0"/>
              </a:rPr>
              <a:t>Less</a:t>
            </a:r>
          </a:p>
        </p:txBody>
      </p:sp>
      <p:cxnSp>
        <p:nvCxnSpPr>
          <p:cNvPr id="6157" name="AutoShape 43"/>
          <p:cNvCxnSpPr>
            <a:cxnSpLocks noChangeShapeType="1"/>
            <a:stCxn id="6162" idx="3"/>
            <a:endCxn id="6163" idx="1"/>
          </p:cNvCxnSpPr>
          <p:nvPr/>
        </p:nvCxnSpPr>
        <p:spPr bwMode="auto">
          <a:xfrm>
            <a:off x="3214688" y="3695700"/>
            <a:ext cx="657225" cy="0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158" name="AutoShape 46"/>
          <p:cNvCxnSpPr>
            <a:cxnSpLocks noChangeShapeType="1"/>
            <a:endCxn id="6152" idx="1"/>
          </p:cNvCxnSpPr>
          <p:nvPr/>
        </p:nvCxnSpPr>
        <p:spPr bwMode="auto">
          <a:xfrm>
            <a:off x="6643688" y="4953000"/>
            <a:ext cx="733425" cy="0"/>
          </a:xfrm>
          <a:prstGeom prst="straightConnector1">
            <a:avLst/>
          </a:prstGeom>
          <a:noFill/>
          <a:ln w="38100" cap="sq">
            <a:solidFill>
              <a:srgbClr val="800000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59" name="Text Box 47"/>
          <p:cNvSpPr txBox="1">
            <a:spLocks noChangeArrowheads="1"/>
          </p:cNvSpPr>
          <p:nvPr/>
        </p:nvSpPr>
        <p:spPr bwMode="auto">
          <a:xfrm>
            <a:off x="3124200" y="3352800"/>
            <a:ext cx="8382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 dirty="0">
                <a:latin typeface="Liberation Sans" panose="020B0604020202020204" pitchFamily="34" charset="0"/>
              </a:rPr>
              <a:t>Equals</a:t>
            </a:r>
          </a:p>
        </p:txBody>
      </p:sp>
      <p:sp>
        <p:nvSpPr>
          <p:cNvPr id="6160" name="Text Box 48"/>
          <p:cNvSpPr txBox="1">
            <a:spLocks noChangeArrowheads="1"/>
          </p:cNvSpPr>
          <p:nvPr/>
        </p:nvSpPr>
        <p:spPr bwMode="auto">
          <a:xfrm>
            <a:off x="6629400" y="4572000"/>
            <a:ext cx="7620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 algn="ctr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300" b="1" dirty="0">
                <a:latin typeface="Liberation Sans" panose="020B0604020202020204" pitchFamily="34" charset="0"/>
              </a:rPr>
              <a:t>Equals</a:t>
            </a:r>
          </a:p>
        </p:txBody>
      </p:sp>
      <p:sp>
        <p:nvSpPr>
          <p:cNvPr id="6161" name="Rectangle 30"/>
          <p:cNvSpPr>
            <a:spLocks noChangeArrowheads="1"/>
          </p:cNvSpPr>
          <p:nvPr/>
        </p:nvSpPr>
        <p:spPr bwMode="auto">
          <a:xfrm>
            <a:off x="457200" y="2057400"/>
            <a:ext cx="1524000" cy="838200"/>
          </a:xfrm>
          <a:prstGeom prst="rect">
            <a:avLst/>
          </a:prstGeom>
          <a:solidFill>
            <a:srgbClr val="FAEFB6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Sales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Revenue</a:t>
            </a:r>
          </a:p>
        </p:txBody>
      </p:sp>
      <p:sp>
        <p:nvSpPr>
          <p:cNvPr id="6162" name="Rectangle 31"/>
          <p:cNvSpPr>
            <a:spLocks noChangeArrowheads="1"/>
          </p:cNvSpPr>
          <p:nvPr/>
        </p:nvSpPr>
        <p:spPr bwMode="auto">
          <a:xfrm>
            <a:off x="1676400" y="3276600"/>
            <a:ext cx="1524000" cy="838200"/>
          </a:xfrm>
          <a:prstGeom prst="rect">
            <a:avLst/>
          </a:prstGeom>
          <a:solidFill>
            <a:srgbClr val="66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Cost of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Goods Sold</a:t>
            </a:r>
          </a:p>
        </p:txBody>
      </p:sp>
      <p:sp>
        <p:nvSpPr>
          <p:cNvPr id="6163" name="Rectangle 32"/>
          <p:cNvSpPr>
            <a:spLocks noChangeArrowheads="1"/>
          </p:cNvSpPr>
          <p:nvPr/>
        </p:nvSpPr>
        <p:spPr bwMode="auto">
          <a:xfrm>
            <a:off x="3886200" y="3276600"/>
            <a:ext cx="1524000" cy="838200"/>
          </a:xfrm>
          <a:prstGeom prst="rect">
            <a:avLst/>
          </a:prstGeom>
          <a:solidFill>
            <a:srgbClr val="66FFFF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Gross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Profit</a:t>
            </a:r>
          </a:p>
        </p:txBody>
      </p:sp>
      <p:sp>
        <p:nvSpPr>
          <p:cNvPr id="6164" name="Rectangle 33"/>
          <p:cNvSpPr>
            <a:spLocks noChangeArrowheads="1"/>
          </p:cNvSpPr>
          <p:nvPr/>
        </p:nvSpPr>
        <p:spPr bwMode="auto">
          <a:xfrm>
            <a:off x="5105400" y="4495800"/>
            <a:ext cx="1524000" cy="838200"/>
          </a:xfrm>
          <a:prstGeom prst="rect">
            <a:avLst/>
          </a:prstGeom>
          <a:solidFill>
            <a:srgbClr val="FAEFB6"/>
          </a:solidFill>
          <a:ln w="28575" cap="sq" algn="ctr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900" b="1" dirty="0">
                <a:latin typeface="Liberation Sans" panose="020B0604020202020204" pitchFamily="34" charset="0"/>
              </a:rPr>
              <a:t>Operating </a:t>
            </a:r>
          </a:p>
          <a:p>
            <a:r>
              <a:rPr lang="en-US" altLang="en-US" sz="1900" b="1" dirty="0">
                <a:latin typeface="Liberation Sans" panose="020B0604020202020204" pitchFamily="34" charset="0"/>
              </a:rPr>
              <a:t>Expenses</a:t>
            </a:r>
          </a:p>
        </p:txBody>
      </p:sp>
      <p:sp>
        <p:nvSpPr>
          <p:cNvPr id="6165" name="Rectangle 49"/>
          <p:cNvSpPr>
            <a:spLocks noChangeArrowheads="1"/>
          </p:cNvSpPr>
          <p:nvPr/>
        </p:nvSpPr>
        <p:spPr bwMode="auto">
          <a:xfrm>
            <a:off x="6172200" y="2286000"/>
            <a:ext cx="2590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200" b="1" dirty="0">
                <a:latin typeface="Liberation Sans" panose="020B0604020202020204" pitchFamily="34" charset="0"/>
              </a:rPr>
              <a:t>Illustration 5-1 </a:t>
            </a:r>
          </a:p>
          <a:p>
            <a:pPr algn="l"/>
            <a:r>
              <a:rPr lang="en-US" altLang="en-US" sz="1200" dirty="0">
                <a:latin typeface="Liberation Sans" panose="020B0604020202020204" pitchFamily="34" charset="0"/>
              </a:rPr>
              <a:t>Income measurement process for a merchandising company</a:t>
            </a:r>
          </a:p>
        </p:txBody>
      </p:sp>
      <p:sp>
        <p:nvSpPr>
          <p:cNvPr id="6167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Merchandising Operations</a:t>
            </a:r>
            <a:endParaRPr lang="en-US" altLang="en-US" sz="3200" dirty="0">
              <a:solidFill>
                <a:schemeClr val="tx2">
                  <a:lumMod val="75000"/>
                </a:schemeClr>
              </a:solidFill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374775"/>
            <a:ext cx="6096000" cy="487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381000" y="1295400"/>
            <a:ext cx="2362200" cy="343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The operating cycle of a </a:t>
            </a:r>
            <a:r>
              <a:rPr lang="en-US" altLang="en-US" sz="2100" b="1" dirty="0">
                <a:latin typeface="Liberation Sans" panose="020B0604020202020204" pitchFamily="34" charset="0"/>
                <a:cs typeface="Arial" charset="0"/>
              </a:rPr>
              <a:t>merchandising company</a:t>
            </a: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 ordinarily is longer than that of a </a:t>
            </a:r>
            <a:r>
              <a:rPr lang="en-US" altLang="en-US" sz="2100" b="1" dirty="0">
                <a:latin typeface="Liberation Sans" panose="020B0604020202020204" pitchFamily="34" charset="0"/>
                <a:cs typeface="Arial" charset="0"/>
              </a:rPr>
              <a:t>service company</a:t>
            </a:r>
            <a:r>
              <a:rPr lang="en-US" altLang="en-US" sz="2100" dirty="0">
                <a:latin typeface="Liberation Sans" panose="020B0604020202020204" pitchFamily="34" charset="0"/>
                <a:cs typeface="Arial" charset="0"/>
              </a:rPr>
              <a:t>.</a:t>
            </a:r>
          </a:p>
        </p:txBody>
      </p:sp>
      <p:sp>
        <p:nvSpPr>
          <p:cNvPr id="7172" name="Text Box 10"/>
          <p:cNvSpPr txBox="1">
            <a:spLocks noChangeArrowheads="1"/>
          </p:cNvSpPr>
          <p:nvPr/>
        </p:nvSpPr>
        <p:spPr bwMode="auto">
          <a:xfrm>
            <a:off x="7391400" y="1265238"/>
            <a:ext cx="1295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b="1" dirty="0">
                <a:latin typeface="Liberation Sans" panose="020B0604020202020204" pitchFamily="34" charset="0"/>
              </a:rPr>
              <a:t>Illustration 5-2</a:t>
            </a:r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Operating Cycles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7176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7177" name="Text Box 10"/>
          <p:cNvSpPr txBox="1">
            <a:spLocks noChangeArrowheads="1"/>
          </p:cNvSpPr>
          <p:nvPr/>
        </p:nvSpPr>
        <p:spPr bwMode="auto">
          <a:xfrm>
            <a:off x="1524000" y="5943600"/>
            <a:ext cx="12954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b="1" dirty="0">
                <a:latin typeface="Liberation Sans" panose="020B0604020202020204" pitchFamily="34" charset="0"/>
              </a:rPr>
              <a:t>Illustration 5-3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3037"/>
            <a:ext cx="6781800" cy="3814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196" name="Rectangle 7"/>
          <p:cNvSpPr>
            <a:spLocks noChangeArrowheads="1"/>
          </p:cNvSpPr>
          <p:nvPr/>
        </p:nvSpPr>
        <p:spPr bwMode="auto">
          <a:xfrm>
            <a:off x="609600" y="5454650"/>
            <a:ext cx="8305800" cy="83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AEFB6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altLang="en-US" sz="2100" dirty="0">
                <a:latin typeface="Liberation Sans" panose="020B0604020202020204" pitchFamily="34" charset="0"/>
              </a:rPr>
              <a:t>Companies use either a </a:t>
            </a:r>
            <a:r>
              <a:rPr lang="en-US" altLang="en-US" sz="2100" b="1" dirty="0">
                <a:latin typeface="Liberation Sans" panose="020B0604020202020204" pitchFamily="34" charset="0"/>
              </a:rPr>
              <a:t>perpetual inventory system </a:t>
            </a:r>
            <a:r>
              <a:rPr lang="en-US" altLang="en-US" sz="2100" dirty="0">
                <a:latin typeface="Liberation Sans" panose="020B0604020202020204" pitchFamily="34" charset="0"/>
              </a:rPr>
              <a:t>or a </a:t>
            </a:r>
            <a:r>
              <a:rPr lang="en-US" altLang="en-US" sz="2100" b="1" dirty="0">
                <a:latin typeface="Liberation Sans" panose="020B0604020202020204" pitchFamily="34" charset="0"/>
              </a:rPr>
              <a:t>periodic inventory system</a:t>
            </a:r>
            <a:r>
              <a:rPr lang="en-US" altLang="en-US" sz="2100" dirty="0">
                <a:latin typeface="Liberation Sans" panose="020B0604020202020204" pitchFamily="34" charset="0"/>
              </a:rPr>
              <a:t> to account for inventory.</a:t>
            </a:r>
          </a:p>
        </p:txBody>
      </p:sp>
      <p:sp>
        <p:nvSpPr>
          <p:cNvPr id="8198" name="Text Box 15"/>
          <p:cNvSpPr txBox="1">
            <a:spLocks noChangeArrowheads="1"/>
          </p:cNvSpPr>
          <p:nvPr/>
        </p:nvSpPr>
        <p:spPr bwMode="auto">
          <a:xfrm>
            <a:off x="6705600" y="1143000"/>
            <a:ext cx="1295400" cy="2746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r>
              <a:rPr lang="en-US" altLang="en-US" sz="1200" b="1" dirty="0">
                <a:latin typeface="Liberation Sans" panose="020B0604020202020204" pitchFamily="34" charset="0"/>
              </a:rPr>
              <a:t>Illustration 5-4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 smtClean="0">
                <a:solidFill>
                  <a:srgbClr val="CC0000"/>
                </a:solidFill>
                <a:latin typeface="Liberation Sans" panose="020B0604020202020204" pitchFamily="34" charset="0"/>
              </a:rPr>
              <a:t>Flow of Costs</a:t>
            </a:r>
            <a:endParaRPr lang="en-US" altLang="en-US" sz="3200" b="1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1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396256" y="1039504"/>
            <a:ext cx="25953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Learning Objective 3 </a:t>
            </a:r>
            <a:r>
              <a:rPr lang="en-US" sz="1400" b="1" dirty="0" smtClean="0">
                <a:solidFill>
                  <a:srgbClr val="FF3300"/>
                </a:solidFill>
                <a:latin typeface="Liberation Sans" panose="020B0604020202020204" pitchFamily="34" charset="0"/>
              </a:rPr>
              <a:t> </a:t>
            </a:r>
            <a:endParaRPr lang="en-US" sz="1400" b="1" dirty="0">
              <a:solidFill>
                <a:srgbClr val="FF3300"/>
              </a:solidFill>
              <a:latin typeface="Liberation Sans" panose="020B0604020202020204" pitchFamily="34" charset="0"/>
            </a:endParaRPr>
          </a:p>
          <a:p>
            <a:pPr algn="l"/>
            <a:r>
              <a:rPr lang="en-US" sz="1400" b="1" dirty="0" smtClean="0">
                <a:latin typeface="Liberation Sans" panose="020B0604020202020204" pitchFamily="34" charset="0"/>
              </a:rPr>
              <a:t>Explain </a:t>
            </a:r>
            <a:r>
              <a:rPr lang="en-US" sz="1400" b="1" dirty="0">
                <a:latin typeface="Liberation Sans" panose="020B0604020202020204" pitchFamily="34" charset="0"/>
              </a:rPr>
              <a:t>the </a:t>
            </a:r>
            <a:r>
              <a:rPr lang="en-US" sz="1400" b="1" dirty="0" smtClean="0">
                <a:latin typeface="Liberation Sans" panose="020B0604020202020204" pitchFamily="34" charset="0"/>
              </a:rPr>
              <a:t>recording of sales revenue </a:t>
            </a:r>
            <a:r>
              <a:rPr lang="en-US" sz="1400" b="1" dirty="0">
                <a:latin typeface="Liberation Sans" panose="020B0604020202020204" pitchFamily="34" charset="0"/>
              </a:rPr>
              <a:t>under </a:t>
            </a:r>
            <a:r>
              <a:rPr lang="en-US" sz="1400" b="1" dirty="0" smtClean="0">
                <a:latin typeface="Liberation Sans" panose="020B0604020202020204" pitchFamily="34" charset="0"/>
              </a:rPr>
              <a:t>a perpetual inventory system</a:t>
            </a:r>
            <a:r>
              <a:rPr lang="en-US" sz="1400" b="1" dirty="0">
                <a:latin typeface="Liberation Sans" panose="020B0604020202020204" pitchFamily="34" charset="0"/>
              </a:rPr>
              <a:t>.</a:t>
            </a: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09600" y="1267156"/>
            <a:ext cx="5589896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30000"/>
              </a:lnSpc>
              <a:spcBef>
                <a:spcPct val="40000"/>
              </a:spcBef>
              <a:spcAft>
                <a:spcPct val="20000"/>
              </a:spcAft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Made using </a:t>
            </a:r>
            <a:r>
              <a:rPr lang="en-US" altLang="en-US" sz="2100" b="1" dirty="0">
                <a:latin typeface="Liberation Sans" panose="020B0604020202020204" pitchFamily="34" charset="0"/>
              </a:rPr>
              <a:t>cash or credit</a:t>
            </a:r>
            <a:r>
              <a:rPr lang="en-US" altLang="en-US" sz="2100" dirty="0">
                <a:latin typeface="Liberation Sans" panose="020B0604020202020204" pitchFamily="34" charset="0"/>
              </a:rPr>
              <a:t> (on account).</a:t>
            </a:r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09600" y="1876756"/>
            <a:ext cx="3962400" cy="425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Sales revenue, like service revenue, is recorded when the performance obligation is satisfied.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Performance obligation is satisfied when the goods are transferred from the seller to the buyer.</a:t>
            </a:r>
          </a:p>
          <a:p>
            <a:pPr algn="l">
              <a:lnSpc>
                <a:spcPct val="120000"/>
              </a:lnSpc>
              <a:spcBef>
                <a:spcPct val="50000"/>
              </a:spcBef>
              <a:buClr>
                <a:srgbClr val="CC0000"/>
              </a:buClr>
              <a:buSzPct val="80000"/>
              <a:buFont typeface="Wingdings" pitchFamily="2" charset="2"/>
              <a:buChar char="u"/>
            </a:pPr>
            <a:r>
              <a:rPr lang="en-US" altLang="en-US" sz="2100" dirty="0">
                <a:latin typeface="Liberation Sans" panose="020B0604020202020204" pitchFamily="34" charset="0"/>
              </a:rPr>
              <a:t>Sales invoice should support each credit sale.</a:t>
            </a:r>
          </a:p>
        </p:txBody>
      </p:sp>
      <p:sp>
        <p:nvSpPr>
          <p:cNvPr id="26630" name="Text Box 13"/>
          <p:cNvSpPr txBox="1">
            <a:spLocks noChangeArrowheads="1"/>
          </p:cNvSpPr>
          <p:nvPr/>
        </p:nvSpPr>
        <p:spPr bwMode="auto">
          <a:xfrm>
            <a:off x="4827896" y="6324600"/>
            <a:ext cx="1371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8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1200" b="1" dirty="0">
                <a:latin typeface="Liberation Sans" panose="020B0604020202020204" pitchFamily="34" charset="0"/>
              </a:rPr>
              <a:t>Illustration 5-6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>
            <a:off x="6322328" y="976952"/>
            <a:ext cx="0" cy="1009975"/>
          </a:xfrm>
          <a:prstGeom prst="line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62000" y="397171"/>
            <a:ext cx="8092721" cy="579781"/>
          </a:xfrm>
          <a:prstGeom prst="rect">
            <a:avLst/>
          </a:prstGeom>
          <a:solidFill>
            <a:srgbClr val="0000BF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 anchor="ctr" anchorCtr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pPr marL="109538"/>
            <a:r>
              <a:rPr lang="en-US" altLang="en-US" dirty="0" smtClean="0">
                <a:solidFill>
                  <a:schemeClr val="accent3"/>
                </a:solidFill>
              </a:rPr>
              <a:t>Recording Sales of Merchandise</a:t>
            </a:r>
            <a:endParaRPr lang="en-US" altLang="en-US" dirty="0">
              <a:solidFill>
                <a:schemeClr val="accent3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7504" y="397171"/>
            <a:ext cx="484496" cy="579781"/>
          </a:xfrm>
          <a:prstGeom prst="rect">
            <a:avLst/>
          </a:prstGeom>
          <a:solidFill>
            <a:srgbClr val="FF9900"/>
          </a:solidFill>
          <a:ln w="12700">
            <a:solidFill>
              <a:srgbClr val="777777"/>
            </a:solidFill>
          </a:ln>
        </p:spPr>
        <p:txBody>
          <a:bodyPr wrap="square" lIns="86493" tIns="43247" rIns="86493" bIns="43247" rtlCol="0">
            <a:noAutofit/>
          </a:bodyPr>
          <a:lstStyle>
            <a:defPPr>
              <a:defRPr lang="en-US"/>
            </a:defPPr>
            <a:lvl1pPr marL="231775" algn="l">
              <a:defRPr sz="3200" b="1">
                <a:solidFill>
                  <a:schemeClr val="bg1"/>
                </a:solidFill>
                <a:latin typeface="Liberation Sans" panose="020B0604020202020204" pitchFamily="34" charset="0"/>
              </a:defRPr>
            </a:lvl1pPr>
          </a:lstStyle>
          <a:p>
            <a:endParaRPr lang="en-US" sz="3100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1" y="2209800"/>
            <a:ext cx="3860800" cy="4052871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33400" y="1295400"/>
            <a:ext cx="845820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lnSpc>
                <a:spcPct val="110000"/>
              </a:lnSpc>
              <a:spcBef>
                <a:spcPct val="50000"/>
              </a:spcBef>
            </a:pPr>
            <a:r>
              <a:rPr lang="en-US" altLang="en-US" sz="2800" b="1" dirty="0">
                <a:latin typeface="Liberation Sans" panose="020B0604020202020204" pitchFamily="34" charset="0"/>
              </a:rPr>
              <a:t>Journal Entries to Record a Sale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219200" y="2362200"/>
            <a:ext cx="7239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300" dirty="0">
                <a:latin typeface="Liberation Sans" panose="020B0604020202020204" pitchFamily="34" charset="0"/>
                <a:cs typeface="Arial" charset="0"/>
              </a:rPr>
              <a:t>Cash </a:t>
            </a:r>
            <a:r>
              <a:rPr lang="en-US" altLang="en-US" sz="2300" b="1" dirty="0">
                <a:solidFill>
                  <a:srgbClr val="CC0000"/>
                </a:solidFill>
                <a:latin typeface="Liberation Sans" panose="020B0604020202020204" pitchFamily="34" charset="0"/>
                <a:cs typeface="Arial" charset="0"/>
              </a:rPr>
              <a:t>or</a:t>
            </a:r>
            <a:r>
              <a:rPr lang="en-US" altLang="en-US" sz="2300" dirty="0">
                <a:latin typeface="Liberation Sans" panose="020B0604020202020204" pitchFamily="34" charset="0"/>
                <a:cs typeface="Arial" charset="0"/>
              </a:rPr>
              <a:t> Accounts </a:t>
            </a:r>
            <a:r>
              <a:rPr lang="en-US" altLang="en-US" sz="2300" dirty="0" smtClean="0">
                <a:latin typeface="Liberation Sans" panose="020B0604020202020204" pitchFamily="34" charset="0"/>
                <a:cs typeface="Arial" charset="0"/>
              </a:rPr>
              <a:t>Receivable</a:t>
            </a:r>
            <a:r>
              <a:rPr lang="en-US" altLang="en-US" sz="2300" dirty="0">
                <a:latin typeface="Liberation Sans" panose="020B0604020202020204" pitchFamily="34" charset="0"/>
                <a:cs typeface="Arial" charset="0"/>
              </a:rPr>
              <a:t>	XXX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219200" y="2819400"/>
            <a:ext cx="7239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300" dirty="0">
                <a:latin typeface="Liberation Sans" panose="020B0604020202020204" pitchFamily="34" charset="0"/>
                <a:cs typeface="Arial" charset="0"/>
              </a:rPr>
              <a:t>Sales </a:t>
            </a:r>
            <a:r>
              <a:rPr lang="en-US" altLang="en-US" sz="2300" dirty="0" smtClean="0">
                <a:latin typeface="Liberation Sans" panose="020B0604020202020204" pitchFamily="34" charset="0"/>
                <a:cs typeface="Arial" charset="0"/>
              </a:rPr>
              <a:t>Revenue </a:t>
            </a:r>
            <a:r>
              <a:rPr lang="en-US" altLang="en-US" sz="2300" dirty="0">
                <a:latin typeface="Liberation Sans" panose="020B0604020202020204" pitchFamily="34" charset="0"/>
                <a:cs typeface="Arial" charset="0"/>
              </a:rPr>
              <a:t>		XXX</a:t>
            </a:r>
          </a:p>
        </p:txBody>
      </p:sp>
      <p:sp>
        <p:nvSpPr>
          <p:cNvPr id="27654" name="Text Box 7"/>
          <p:cNvSpPr txBox="1">
            <a:spLocks noChangeArrowheads="1"/>
          </p:cNvSpPr>
          <p:nvPr/>
        </p:nvSpPr>
        <p:spPr bwMode="auto">
          <a:xfrm>
            <a:off x="304800" y="2362200"/>
            <a:ext cx="685800" cy="446276"/>
          </a:xfrm>
          <a:prstGeom prst="rect">
            <a:avLst/>
          </a:prstGeom>
          <a:solidFill>
            <a:srgbClr val="FFFFCC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00" b="1" dirty="0">
                <a:solidFill>
                  <a:srgbClr val="CC0000"/>
                </a:solidFill>
                <a:latin typeface="Liberation Sans" panose="020B0604020202020204" pitchFamily="34" charset="0"/>
                <a:cs typeface="Arial" charset="0"/>
              </a:rPr>
              <a:t>#1</a:t>
            </a:r>
          </a:p>
        </p:txBody>
      </p:sp>
      <p:sp>
        <p:nvSpPr>
          <p:cNvPr id="27655" name="Text Box 8"/>
          <p:cNvSpPr txBox="1">
            <a:spLocks noChangeArrowheads="1"/>
          </p:cNvSpPr>
          <p:nvPr/>
        </p:nvSpPr>
        <p:spPr bwMode="auto">
          <a:xfrm>
            <a:off x="1219200" y="4038600"/>
            <a:ext cx="7239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084763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300" dirty="0">
                <a:latin typeface="Liberation Sans" panose="020B0604020202020204" pitchFamily="34" charset="0"/>
                <a:cs typeface="Arial" charset="0"/>
              </a:rPr>
              <a:t>Cost of </a:t>
            </a:r>
            <a:r>
              <a:rPr lang="en-US" altLang="en-US" sz="2300" dirty="0" smtClean="0">
                <a:latin typeface="Liberation Sans" panose="020B0604020202020204" pitchFamily="34" charset="0"/>
                <a:cs typeface="Arial" charset="0"/>
              </a:rPr>
              <a:t>Goods Sold</a:t>
            </a:r>
            <a:r>
              <a:rPr lang="en-US" altLang="en-US" sz="2300" dirty="0">
                <a:latin typeface="Liberation Sans" panose="020B0604020202020204" pitchFamily="34" charset="0"/>
                <a:cs typeface="Arial" charset="0"/>
              </a:rPr>
              <a:t>	XXX</a:t>
            </a:r>
          </a:p>
        </p:txBody>
      </p:sp>
      <p:sp>
        <p:nvSpPr>
          <p:cNvPr id="27656" name="Text Box 9"/>
          <p:cNvSpPr txBox="1">
            <a:spLocks noChangeArrowheads="1"/>
          </p:cNvSpPr>
          <p:nvPr/>
        </p:nvSpPr>
        <p:spPr bwMode="auto">
          <a:xfrm>
            <a:off x="1219200" y="4495800"/>
            <a:ext cx="7239000" cy="44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0375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745038" algn="r"/>
                <a:tab pos="60547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altLang="en-US" sz="2300" dirty="0">
                <a:latin typeface="Liberation Sans" panose="020B0604020202020204" pitchFamily="34" charset="0"/>
                <a:cs typeface="Arial" charset="0"/>
              </a:rPr>
              <a:t>Inventory  		XXX</a:t>
            </a:r>
          </a:p>
        </p:txBody>
      </p:sp>
      <p:sp>
        <p:nvSpPr>
          <p:cNvPr id="27657" name="Text Box 10"/>
          <p:cNvSpPr txBox="1">
            <a:spLocks noChangeArrowheads="1"/>
          </p:cNvSpPr>
          <p:nvPr/>
        </p:nvSpPr>
        <p:spPr bwMode="auto">
          <a:xfrm>
            <a:off x="304800" y="4024313"/>
            <a:ext cx="685800" cy="446276"/>
          </a:xfrm>
          <a:prstGeom prst="rect">
            <a:avLst/>
          </a:prstGeom>
          <a:solidFill>
            <a:srgbClr val="FFFFCC"/>
          </a:solidFill>
          <a:ln w="28575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5597525" algn="r"/>
              </a:tabLs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300" b="1" dirty="0">
                <a:solidFill>
                  <a:srgbClr val="CC0000"/>
                </a:solidFill>
                <a:latin typeface="Liberation Sans" panose="020B0604020202020204" pitchFamily="34" charset="0"/>
                <a:cs typeface="Arial" charset="0"/>
              </a:rPr>
              <a:t>#2</a:t>
            </a:r>
          </a:p>
        </p:txBody>
      </p:sp>
      <p:sp>
        <p:nvSpPr>
          <p:cNvPr id="27658" name="AutoShape 11"/>
          <p:cNvSpPr>
            <a:spLocks/>
          </p:cNvSpPr>
          <p:nvPr/>
        </p:nvSpPr>
        <p:spPr bwMode="auto">
          <a:xfrm>
            <a:off x="7543800" y="23622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28575" cap="sq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7848600" y="2514600"/>
            <a:ext cx="1066800" cy="733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dirty="0">
                <a:solidFill>
                  <a:srgbClr val="CC0000"/>
                </a:solidFill>
                <a:latin typeface="Liberation Sans" panose="020B0604020202020204" pitchFamily="34" charset="0"/>
              </a:rPr>
              <a:t>Selling Price</a:t>
            </a:r>
          </a:p>
        </p:txBody>
      </p:sp>
      <p:sp>
        <p:nvSpPr>
          <p:cNvPr id="27660" name="AutoShape 13"/>
          <p:cNvSpPr>
            <a:spLocks/>
          </p:cNvSpPr>
          <p:nvPr/>
        </p:nvSpPr>
        <p:spPr bwMode="auto">
          <a:xfrm>
            <a:off x="7543800" y="3962400"/>
            <a:ext cx="304800" cy="1066800"/>
          </a:xfrm>
          <a:prstGeom prst="rightBrace">
            <a:avLst>
              <a:gd name="adj1" fmla="val 29167"/>
              <a:gd name="adj2" fmla="val 50000"/>
            </a:avLst>
          </a:prstGeom>
          <a:noFill/>
          <a:ln w="28575" cap="sq">
            <a:solidFill>
              <a:srgbClr val="CC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endParaRPr lang="en-US" altLang="en-US" dirty="0">
              <a:solidFill>
                <a:srgbClr val="CC0000"/>
              </a:solidFill>
              <a:latin typeface="Liberation Sans" panose="020B0604020202020204" pitchFamily="34" charset="0"/>
            </a:endParaRPr>
          </a:p>
        </p:txBody>
      </p:sp>
      <p:sp>
        <p:nvSpPr>
          <p:cNvPr id="27661" name="Text Box 14"/>
          <p:cNvSpPr txBox="1">
            <a:spLocks noChangeArrowheads="1"/>
          </p:cNvSpPr>
          <p:nvPr/>
        </p:nvSpPr>
        <p:spPr bwMode="auto">
          <a:xfrm>
            <a:off x="7848600" y="4289403"/>
            <a:ext cx="1066800" cy="412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100" b="1" dirty="0">
                <a:solidFill>
                  <a:srgbClr val="CC0000"/>
                </a:solidFill>
                <a:latin typeface="Liberation Sans" panose="020B0604020202020204" pitchFamily="34" charset="0"/>
              </a:rPr>
              <a:t>Cost</a:t>
            </a:r>
          </a:p>
        </p:txBody>
      </p:sp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533400" y="304800"/>
            <a:ext cx="7620000" cy="56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488" tIns="44450" rIns="90488" bIns="44450"/>
          <a:lstStyle>
            <a:lvl1pPr>
              <a:defRPr sz="20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l"/>
            <a:r>
              <a:rPr lang="en-US" altLang="en-US" sz="3200" b="1" dirty="0">
                <a:solidFill>
                  <a:schemeClr val="tx2">
                    <a:lumMod val="75000"/>
                  </a:schemeClr>
                </a:solidFill>
                <a:latin typeface="Liberation Sans" panose="020B0604020202020204" pitchFamily="34" charset="0"/>
              </a:rPr>
              <a:t>Recording Sales of Merchandise</a:t>
            </a:r>
          </a:p>
        </p:txBody>
      </p:sp>
      <p:sp>
        <p:nvSpPr>
          <p:cNvPr id="27663" name="Line 7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571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>
              <a:latin typeface="Liberation Sans" panose="020B0604020202020204" pitchFamily="34" charset="0"/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8229600" y="6369050"/>
            <a:ext cx="762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800" b="1">
                <a:solidFill>
                  <a:schemeClr val="bg2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 b="1">
                <a:solidFill>
                  <a:schemeClr val="bg2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l"/>
              <a:defRPr sz="2000" b="1">
                <a:solidFill>
                  <a:schemeClr val="bg2"/>
                </a:solidFill>
                <a:latin typeface="Arial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i="1" dirty="0">
                <a:latin typeface="Liberation Sans" panose="020B0604020202020204" pitchFamily="34" charset="0"/>
              </a:rPr>
              <a:t>LO </a:t>
            </a:r>
            <a:r>
              <a:rPr lang="en-US" altLang="en-US" sz="1600" i="1" dirty="0" smtClean="0">
                <a:latin typeface="Liberation Sans" panose="020B0604020202020204" pitchFamily="34" charset="0"/>
              </a:rPr>
              <a:t>3</a:t>
            </a:r>
            <a:endParaRPr lang="en-US" altLang="en-US" sz="1600" i="1" dirty="0">
              <a:latin typeface="Liberation Sans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vnglnc">
  <a:themeElements>
    <a:clrScheme name="">
      <a:dk1>
        <a:srgbClr val="000000"/>
      </a:dk1>
      <a:lt1>
        <a:srgbClr val="FFFFFF"/>
      </a:lt1>
      <a:dk2>
        <a:srgbClr val="0000FF"/>
      </a:dk2>
      <a:lt2>
        <a:srgbClr val="000000"/>
      </a:lt2>
      <a:accent1>
        <a:srgbClr val="00FFFF"/>
      </a:accent1>
      <a:accent2>
        <a:srgbClr val="FF0000"/>
      </a:accent2>
      <a:accent3>
        <a:srgbClr val="FFFFFF"/>
      </a:accent3>
      <a:accent4>
        <a:srgbClr val="000000"/>
      </a:accent4>
      <a:accent5>
        <a:srgbClr val="AAFFFF"/>
      </a:accent5>
      <a:accent6>
        <a:srgbClr val="E70000"/>
      </a:accent6>
      <a:hlink>
        <a:srgbClr val="000099"/>
      </a:hlink>
      <a:folHlink>
        <a:srgbClr val="000000"/>
      </a:folHlink>
    </a:clrScheme>
    <a:fontScheme name="movnglnc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movngln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vnglnc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vnglnc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FF"/>
    </a:dk2>
    <a:lt2>
      <a:srgbClr val="000000"/>
    </a:lt2>
    <a:accent1>
      <a:srgbClr val="000000"/>
    </a:accent1>
    <a:accent2>
      <a:srgbClr val="FF0000"/>
    </a:accent2>
    <a:accent3>
      <a:srgbClr val="FFFFFF"/>
    </a:accent3>
    <a:accent4>
      <a:srgbClr val="000000"/>
    </a:accent4>
    <a:accent5>
      <a:srgbClr val="AAAAAA"/>
    </a:accent5>
    <a:accent6>
      <a:srgbClr val="E70000"/>
    </a:accent6>
    <a:hlink>
      <a:srgbClr val="00FF00"/>
    </a:hlink>
    <a:folHlink>
      <a:srgbClr val="00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Office\Templates\1033\Company Handbook.pot</Template>
  <TotalTime>15940</TotalTime>
  <Pages>43</Pages>
  <Words>1623</Words>
  <Application>Microsoft Office PowerPoint</Application>
  <PresentationFormat>On-screen Show (4:3)</PresentationFormat>
  <Paragraphs>186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 Unicode MS</vt:lpstr>
      <vt:lpstr>Andalus</vt:lpstr>
      <vt:lpstr>Arial</vt:lpstr>
      <vt:lpstr>Comic Sans MS</vt:lpstr>
      <vt:lpstr>Constantia</vt:lpstr>
      <vt:lpstr>Liberation Sans</vt:lpstr>
      <vt:lpstr>Times New Roman</vt:lpstr>
      <vt:lpstr>Wingdings</vt:lpstr>
      <vt:lpstr>movnglnc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Financial Accounting and Accounting Standards</dc:title>
  <dc:creator>Coby Harmon</dc:creator>
  <cp:lastModifiedBy>See la bd</cp:lastModifiedBy>
  <cp:revision>2177</cp:revision>
  <cp:lastPrinted>1999-09-16T17:08:20Z</cp:lastPrinted>
  <dcterms:created xsi:type="dcterms:W3CDTF">1997-03-28T18:03:02Z</dcterms:created>
  <dcterms:modified xsi:type="dcterms:W3CDTF">2019-08-27T02:45:42Z</dcterms:modified>
</cp:coreProperties>
</file>