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handoutMasterIdLst>
    <p:handoutMasterId r:id="rId55"/>
  </p:handoutMasterIdLst>
  <p:sldIdLst>
    <p:sldId id="679" r:id="rId2"/>
    <p:sldId id="633" r:id="rId3"/>
    <p:sldId id="634" r:id="rId4"/>
    <p:sldId id="515" r:id="rId5"/>
    <p:sldId id="516" r:id="rId6"/>
    <p:sldId id="532" r:id="rId7"/>
    <p:sldId id="533" r:id="rId8"/>
    <p:sldId id="534" r:id="rId9"/>
    <p:sldId id="535" r:id="rId10"/>
    <p:sldId id="649" r:id="rId11"/>
    <p:sldId id="537" r:id="rId12"/>
    <p:sldId id="538" r:id="rId13"/>
    <p:sldId id="539" r:id="rId14"/>
    <p:sldId id="540" r:id="rId15"/>
    <p:sldId id="650" r:id="rId16"/>
    <p:sldId id="543" r:id="rId17"/>
    <p:sldId id="651" r:id="rId18"/>
    <p:sldId id="545" r:id="rId19"/>
    <p:sldId id="652" r:id="rId20"/>
    <p:sldId id="613" r:id="rId21"/>
    <p:sldId id="614" r:id="rId22"/>
    <p:sldId id="653" r:id="rId23"/>
    <p:sldId id="430" r:id="rId24"/>
    <p:sldId id="502" r:id="rId25"/>
    <p:sldId id="472" r:id="rId26"/>
    <p:sldId id="429" r:id="rId27"/>
    <p:sldId id="441" r:id="rId28"/>
    <p:sldId id="442" r:id="rId29"/>
    <p:sldId id="615" r:id="rId30"/>
    <p:sldId id="654" r:id="rId31"/>
    <p:sldId id="655" r:id="rId32"/>
    <p:sldId id="656" r:id="rId33"/>
    <p:sldId id="479" r:id="rId34"/>
    <p:sldId id="619" r:id="rId35"/>
    <p:sldId id="620" r:id="rId36"/>
    <p:sldId id="621" r:id="rId37"/>
    <p:sldId id="622" r:id="rId38"/>
    <p:sldId id="623" r:id="rId39"/>
    <p:sldId id="624" r:id="rId40"/>
    <p:sldId id="625" r:id="rId41"/>
    <p:sldId id="626" r:id="rId42"/>
    <p:sldId id="627" r:id="rId43"/>
    <p:sldId id="628" r:id="rId44"/>
    <p:sldId id="629" r:id="rId45"/>
    <p:sldId id="666" r:id="rId46"/>
    <p:sldId id="667" r:id="rId47"/>
    <p:sldId id="668" r:id="rId48"/>
    <p:sldId id="669" r:id="rId49"/>
    <p:sldId id="670" r:id="rId50"/>
    <p:sldId id="671" r:id="rId51"/>
    <p:sldId id="672" r:id="rId52"/>
    <p:sldId id="665" r:id="rId53"/>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b="1" kern="1200">
        <a:solidFill>
          <a:schemeClr val="bg1"/>
        </a:solidFill>
        <a:latin typeface="Arial" charset="0"/>
        <a:ea typeface="+mn-ea"/>
        <a:cs typeface="+mn-cs"/>
      </a:defRPr>
    </a:lvl1pPr>
    <a:lvl2pPr marL="457200" algn="l" rtl="0" eaLnBrk="0" fontAlgn="base" hangingPunct="0">
      <a:spcBef>
        <a:spcPct val="0"/>
      </a:spcBef>
      <a:spcAft>
        <a:spcPct val="0"/>
      </a:spcAft>
      <a:defRPr sz="2800" b="1" kern="1200">
        <a:solidFill>
          <a:schemeClr val="bg1"/>
        </a:solidFill>
        <a:latin typeface="Arial" charset="0"/>
        <a:ea typeface="+mn-ea"/>
        <a:cs typeface="+mn-cs"/>
      </a:defRPr>
    </a:lvl2pPr>
    <a:lvl3pPr marL="914400" algn="l" rtl="0" eaLnBrk="0" fontAlgn="base" hangingPunct="0">
      <a:spcBef>
        <a:spcPct val="0"/>
      </a:spcBef>
      <a:spcAft>
        <a:spcPct val="0"/>
      </a:spcAft>
      <a:defRPr sz="2800" b="1" kern="1200">
        <a:solidFill>
          <a:schemeClr val="bg1"/>
        </a:solidFill>
        <a:latin typeface="Arial" charset="0"/>
        <a:ea typeface="+mn-ea"/>
        <a:cs typeface="+mn-cs"/>
      </a:defRPr>
    </a:lvl3pPr>
    <a:lvl4pPr marL="1371600" algn="l" rtl="0" eaLnBrk="0" fontAlgn="base" hangingPunct="0">
      <a:spcBef>
        <a:spcPct val="0"/>
      </a:spcBef>
      <a:spcAft>
        <a:spcPct val="0"/>
      </a:spcAft>
      <a:defRPr sz="2800" b="1" kern="1200">
        <a:solidFill>
          <a:schemeClr val="bg1"/>
        </a:solidFill>
        <a:latin typeface="Arial" charset="0"/>
        <a:ea typeface="+mn-ea"/>
        <a:cs typeface="+mn-cs"/>
      </a:defRPr>
    </a:lvl4pPr>
    <a:lvl5pPr marL="1828800" algn="l" rtl="0" eaLnBrk="0" fontAlgn="base" hangingPunct="0">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C"/>
    <a:srgbClr val="006600"/>
    <a:srgbClr val="FF6600"/>
    <a:srgbClr val="FF3300"/>
    <a:srgbClr val="FFA669"/>
    <a:srgbClr val="FF8F43"/>
    <a:srgbClr val="0000BF"/>
    <a:srgbClr val="5F5F5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0" autoAdjust="0"/>
    <p:restoredTop sz="88632" autoAdjust="0"/>
  </p:normalViewPr>
  <p:slideViewPr>
    <p:cSldViewPr>
      <p:cViewPr varScale="1">
        <p:scale>
          <a:sx n="72" d="100"/>
          <a:sy n="72" d="100"/>
        </p:scale>
        <p:origin x="58" y="39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sorterViewPr>
    <p:cViewPr>
      <p:scale>
        <a:sx n="140" d="100"/>
        <a:sy n="140" d="100"/>
      </p:scale>
      <p:origin x="0" y="5310"/>
    </p:cViewPr>
  </p:sorterViewPr>
  <p:notesViewPr>
    <p:cSldViewPr>
      <p:cViewPr>
        <p:scale>
          <a:sx n="75" d="100"/>
          <a:sy n="75" d="100"/>
        </p:scale>
        <p:origin x="-2238" y="7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 Type="http://schemas.openxmlformats.org/officeDocument/2006/relationships/slide" Target="slides/slide6.xml"/><Relationship Id="rId21" Type="http://schemas.openxmlformats.org/officeDocument/2006/relationships/slide" Target="slides/slide24.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10" Type="http://schemas.openxmlformats.org/officeDocument/2006/relationships/slide" Target="slides/slide13.xml"/><Relationship Id="rId19" Type="http://schemas.openxmlformats.org/officeDocument/2006/relationships/slide" Target="slides/slide2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406400" y="4560888"/>
            <a:ext cx="6583363" cy="4319587"/>
          </a:xfrm>
          <a:prstGeom prst="rect">
            <a:avLst/>
          </a:prstGeom>
          <a:noFill/>
          <a:ln w="12700">
            <a:noFill/>
            <a:miter lim="800000"/>
            <a:headEnd/>
            <a:tailEnd/>
          </a:ln>
        </p:spPr>
        <p:txBody>
          <a:bodyPr vert="horz" wrap="square" lIns="95371" tIns="46849" rIns="95371" bIns="46849"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67"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640685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268413" y="727075"/>
            <a:ext cx="4783137" cy="3586163"/>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8413" y="727075"/>
            <a:ext cx="4781550" cy="3586163"/>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361" tIns="46844" rIns="95361" bIns="46844"/>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260475" y="722313"/>
            <a:ext cx="4794250" cy="3595687"/>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74918" y="4561062"/>
            <a:ext cx="5365364" cy="431988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7044" tIns="48523" rIns="97044" bIns="48523"/>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2729509"/>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796454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347858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550530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789050500"/>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863485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339468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15802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205726"/>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506431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96016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337322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053382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77000"/>
            <a:ext cx="685800" cy="274638"/>
          </a:xfrm>
          <a:prstGeom prst="rect">
            <a:avLst/>
          </a:prstGeom>
          <a:noFill/>
          <a:ln w="12700">
            <a:noFill/>
            <a:miter lim="800000"/>
            <a:headEnd/>
            <a:tailEnd/>
          </a:ln>
          <a:effec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1200" dirty="0">
                <a:solidFill>
                  <a:schemeClr val="tx1"/>
                </a:solidFill>
              </a:rPr>
              <a:t>3-</a:t>
            </a:r>
            <a:fld id="{059E5863-EC27-45FC-91DC-A3E3235EBD50}" type="slidenum">
              <a:rPr lang="en-US" altLang="en-US" sz="1200">
                <a:solidFill>
                  <a:schemeClr val="tx1"/>
                </a:solidFill>
              </a:rPr>
              <a:pPr algn="ctr">
                <a:spcBef>
                  <a:spcPct val="50000"/>
                </a:spcBef>
              </a:pPr>
              <a:t>‹#›</a:t>
            </a:fld>
            <a:endParaRPr lang="en-US" altLang="en-US" sz="12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9.png"/><Relationship Id="rId4" Type="http://schemas.microsoft.com/office/2007/relationships/hdphoto" Target="../media/hdphoto6.wdp"/></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31.png"/><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5432967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840104"/>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3-14</a:t>
            </a:r>
          </a:p>
          <a:p>
            <a:r>
              <a:rPr lang="en-US" sz="1200" b="0" dirty="0">
                <a:solidFill>
                  <a:schemeClr val="tx1"/>
                </a:solidFill>
                <a:latin typeface="Liberation Sans" panose="020B0604020202020204" pitchFamily="34" charset="0"/>
              </a:rPr>
              <a:t>Adjustment for </a:t>
            </a:r>
            <a:r>
              <a:rPr lang="en-US" sz="1200" b="0" dirty="0" smtClean="0">
                <a:solidFill>
                  <a:schemeClr val="tx1"/>
                </a:solidFill>
                <a:latin typeface="Liberation Sans" panose="020B0604020202020204" pitchFamily="34" charset="0"/>
              </a:rPr>
              <a:t>accrued revenue</a:t>
            </a:r>
            <a:endParaRPr lang="en-US" sz="1200" b="0" dirty="0">
              <a:solidFill>
                <a:schemeClr val="tx1"/>
              </a:solidFill>
              <a:latin typeface="Liberation Sans" panose="020B0604020202020204" pitchFamily="34" charset="0"/>
            </a:endParaRPr>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96" y="304799"/>
            <a:ext cx="8305800" cy="554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7082308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9"/>
          <p:cNvSpPr txBox="1">
            <a:spLocks noChangeArrowheads="1"/>
          </p:cNvSpPr>
          <p:nvPr/>
        </p:nvSpPr>
        <p:spPr bwMode="auto">
          <a:xfrm>
            <a:off x="242248" y="3508695"/>
            <a:ext cx="3429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1200">
                <a:solidFill>
                  <a:schemeClr val="tx1"/>
                </a:solidFill>
                <a:latin typeface="Liberation Sans" panose="020B0604020202020204" pitchFamily="34" charset="0"/>
              </a:defRPr>
            </a:lvl1pPr>
          </a:lstStyle>
          <a:p>
            <a:r>
              <a:rPr lang="en-US" dirty="0"/>
              <a:t>Illustration 3-15</a:t>
            </a:r>
          </a:p>
          <a:p>
            <a:r>
              <a:rPr lang="en-US" b="0" dirty="0"/>
              <a:t>Accounting for </a:t>
            </a:r>
            <a:r>
              <a:rPr lang="en-US" b="0" dirty="0" smtClean="0"/>
              <a:t>accrued revenues</a:t>
            </a:r>
            <a:endParaRPr lang="en-US" altLang="en-US" b="0" dirty="0"/>
          </a:p>
        </p:txBody>
      </p:sp>
      <p:sp>
        <p:nvSpPr>
          <p:cNvPr id="43012"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8534400" cy="2000250"/>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4294967295"/>
          </p:nvPr>
        </p:nvSpPr>
        <p:spPr>
          <a:xfrm>
            <a:off x="533400" y="1368425"/>
            <a:ext cx="8077200" cy="533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Expenses incurred but not yet paid in cash or recorded.</a:t>
            </a:r>
          </a:p>
        </p:txBody>
      </p:sp>
      <p:sp>
        <p:nvSpPr>
          <p:cNvPr id="49155" name="Rectangle 6"/>
          <p:cNvSpPr>
            <a:spLocks noChangeArrowheads="1"/>
          </p:cNvSpPr>
          <p:nvPr/>
        </p:nvSpPr>
        <p:spPr bwMode="auto">
          <a:xfrm>
            <a:off x="304800" y="3784600"/>
            <a:ext cx="30480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10287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Interest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Taxes</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Salaries</a:t>
            </a:r>
          </a:p>
        </p:txBody>
      </p:sp>
      <p:sp>
        <p:nvSpPr>
          <p:cNvPr id="49156" name="Rectangle 13"/>
          <p:cNvSpPr>
            <a:spLocks noChangeArrowheads="1"/>
          </p:cNvSpPr>
          <p:nvPr/>
        </p:nvSpPr>
        <p:spPr bwMode="auto">
          <a:xfrm>
            <a:off x="609600" y="3197225"/>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Accrued expenses often occur in regard to:</a:t>
            </a:r>
          </a:p>
        </p:txBody>
      </p:sp>
      <p:sp>
        <p:nvSpPr>
          <p:cNvPr id="4403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Text Box 5"/>
          <p:cNvSpPr txBox="1">
            <a:spLocks noChangeArrowheads="1"/>
          </p:cNvSpPr>
          <p:nvPr/>
        </p:nvSpPr>
        <p:spPr bwMode="auto">
          <a:xfrm>
            <a:off x="4038600" y="2282825"/>
            <a:ext cx="1447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spcBef>
                <a:spcPct val="50000"/>
              </a:spcBef>
            </a:pPr>
            <a:r>
              <a:rPr lang="en-US" altLang="en-US" sz="2300" dirty="0">
                <a:solidFill>
                  <a:srgbClr val="CC0000"/>
                </a:solidFill>
                <a:latin typeface="Liberation Sans" panose="020B0604020202020204" pitchFamily="34" charset="0"/>
                <a:cs typeface="Arial" charset="0"/>
              </a:rPr>
              <a:t>BEFORE</a:t>
            </a:r>
          </a:p>
        </p:txBody>
      </p:sp>
      <p:sp>
        <p:nvSpPr>
          <p:cNvPr id="13" name="Text Box 8"/>
          <p:cNvSpPr txBox="1">
            <a:spLocks noChangeArrowheads="1"/>
          </p:cNvSpPr>
          <p:nvPr/>
        </p:nvSpPr>
        <p:spPr bwMode="auto">
          <a:xfrm>
            <a:off x="5638800" y="2282825"/>
            <a:ext cx="26670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Payment</a:t>
            </a:r>
          </a:p>
        </p:txBody>
      </p:sp>
      <p:sp>
        <p:nvSpPr>
          <p:cNvPr id="14" name="Text Box 9"/>
          <p:cNvSpPr txBox="1">
            <a:spLocks noChangeArrowheads="1"/>
          </p:cNvSpPr>
          <p:nvPr/>
        </p:nvSpPr>
        <p:spPr bwMode="auto">
          <a:xfrm>
            <a:off x="762000" y="22828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Expense Recorded</a:t>
            </a: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050"/>
          <p:cNvSpPr txBox="1">
            <a:spLocks noChangeArrowheads="1"/>
          </p:cNvSpPr>
          <p:nvPr/>
        </p:nvSpPr>
        <p:spPr bwMode="auto">
          <a:xfrm>
            <a:off x="762000" y="1295400"/>
            <a:ext cx="8001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records the obligation and recognizes the expense.</a:t>
            </a:r>
          </a:p>
          <a:p>
            <a:pPr>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a:t>
            </a:r>
          </a:p>
          <a:p>
            <a:pPr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(debit) an </a:t>
            </a:r>
            <a:r>
              <a:rPr lang="en-US" altLang="en-US" sz="2100" dirty="0">
                <a:solidFill>
                  <a:schemeClr val="tx1"/>
                </a:solidFill>
                <a:latin typeface="Liberation Sans" panose="020B0604020202020204" pitchFamily="34" charset="0"/>
              </a:rPr>
              <a:t>expense account</a:t>
            </a:r>
            <a:r>
              <a:rPr lang="en-US" altLang="en-US" sz="2100" b="0" dirty="0">
                <a:solidFill>
                  <a:schemeClr val="tx1"/>
                </a:solidFill>
                <a:latin typeface="Liberation Sans" panose="020B0604020202020204" pitchFamily="34" charset="0"/>
              </a:rPr>
              <a:t> and </a:t>
            </a:r>
          </a:p>
          <a:p>
            <a:pPr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a:t>
            </a:r>
            <a:r>
              <a:rPr lang="en-US" altLang="en-US" sz="2100" b="0" dirty="0">
                <a:solidFill>
                  <a:schemeClr val="tx1"/>
                </a:solidFill>
                <a:latin typeface="Liberation Sans" panose="020B0604020202020204" pitchFamily="34" charset="0"/>
              </a:rPr>
              <a:t> (credit) a </a:t>
            </a:r>
            <a:r>
              <a:rPr lang="en-US" altLang="en-US" sz="2100" dirty="0">
                <a:solidFill>
                  <a:schemeClr val="tx1"/>
                </a:solidFill>
                <a:latin typeface="Liberation Sans" panose="020B0604020202020204" pitchFamily="34" charset="0"/>
              </a:rPr>
              <a:t>liability account</a:t>
            </a:r>
            <a:r>
              <a:rPr lang="en-US" altLang="en-US" sz="2100" b="0" dirty="0">
                <a:solidFill>
                  <a:schemeClr val="tx1"/>
                </a:solidFill>
                <a:latin typeface="Liberation Sans" panose="020B0604020202020204" pitchFamily="34" charset="0"/>
              </a:rPr>
              <a:t>.</a:t>
            </a:r>
          </a:p>
        </p:txBody>
      </p:sp>
      <p:sp>
        <p:nvSpPr>
          <p:cNvPr id="45061"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0182" name="Rectangle 8"/>
          <p:cNvSpPr>
            <a:spLocks noChangeArrowheads="1"/>
          </p:cNvSpPr>
          <p:nvPr/>
        </p:nvSpPr>
        <p:spPr bwMode="auto">
          <a:xfrm>
            <a:off x="7467600" y="37338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3-16</a:t>
            </a:r>
          </a:p>
          <a:p>
            <a:r>
              <a:rPr lang="en-US" sz="1200" b="0" dirty="0">
                <a:solidFill>
                  <a:schemeClr val="tx1"/>
                </a:solidFill>
                <a:latin typeface="Liberation Sans" panose="020B0604020202020204" pitchFamily="34" charset="0"/>
              </a:rPr>
              <a:t>Adjusting entries for </a:t>
            </a:r>
            <a:r>
              <a:rPr lang="en-US" sz="1200" b="0" dirty="0" smtClean="0">
                <a:solidFill>
                  <a:schemeClr val="tx1"/>
                </a:solidFill>
                <a:latin typeface="Liberation Sans" panose="020B0604020202020204" pitchFamily="34" charset="0"/>
              </a:rPr>
              <a:t>accrued expenses</a:t>
            </a:r>
            <a:endParaRPr lang="en-US" altLang="en-US" sz="1200" b="0" dirty="0">
              <a:solidFill>
                <a:schemeClr val="tx1"/>
              </a:solidFill>
              <a:latin typeface="Liberation Sans" panose="020B0604020202020204" pitchFamily="34" charset="0"/>
            </a:endParaRPr>
          </a:p>
        </p:txBody>
      </p:sp>
      <p:pic>
        <p:nvPicPr>
          <p:cNvPr id="50183"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04704" y="3814762"/>
            <a:ext cx="6186696"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2971800"/>
            <a:ext cx="8534400" cy="1444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3" name="Text Box 20"/>
          <p:cNvSpPr txBox="1">
            <a:spLocks noChangeArrowheads="1"/>
          </p:cNvSpPr>
          <p:nvPr/>
        </p:nvSpPr>
        <p:spPr bwMode="auto">
          <a:xfrm>
            <a:off x="609600" y="1295400"/>
            <a:ext cx="80772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signed a three-month note payable in the amount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5,000 </a:t>
            </a:r>
            <a:r>
              <a:rPr lang="en-US" altLang="en-US" sz="2100" b="0" dirty="0">
                <a:solidFill>
                  <a:schemeClr val="tx1"/>
                </a:solidFill>
                <a:latin typeface="Liberation Sans" panose="020B0604020202020204" pitchFamily="34" charset="0"/>
              </a:rPr>
              <a:t>on October 1. The note requires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to pay interest at an annual rate of 12%.</a:t>
            </a:r>
          </a:p>
        </p:txBody>
      </p:sp>
      <p:sp>
        <p:nvSpPr>
          <p:cNvPr id="315429" name="Text Box 37"/>
          <p:cNvSpPr txBox="1">
            <a:spLocks noChangeArrowheads="1"/>
          </p:cNvSpPr>
          <p:nvPr/>
        </p:nvSpPr>
        <p:spPr bwMode="auto">
          <a:xfrm>
            <a:off x="1981200" y="5106988"/>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Interest Payable</a:t>
            </a:r>
          </a:p>
        </p:txBody>
      </p:sp>
      <p:sp>
        <p:nvSpPr>
          <p:cNvPr id="315432" name="Text Box 40"/>
          <p:cNvSpPr txBox="1">
            <a:spLocks noChangeArrowheads="1"/>
          </p:cNvSpPr>
          <p:nvPr/>
        </p:nvSpPr>
        <p:spPr bwMode="auto">
          <a:xfrm>
            <a:off x="6934200" y="51069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315433" name="Text Box 41"/>
          <p:cNvSpPr txBox="1">
            <a:spLocks noChangeArrowheads="1"/>
          </p:cNvSpPr>
          <p:nvPr/>
        </p:nvSpPr>
        <p:spPr bwMode="auto">
          <a:xfrm>
            <a:off x="1981200" y="46482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Interest Expense</a:t>
            </a:r>
          </a:p>
        </p:txBody>
      </p:sp>
      <p:sp>
        <p:nvSpPr>
          <p:cNvPr id="315434" name="Text Box 42"/>
          <p:cNvSpPr txBox="1">
            <a:spLocks noChangeArrowheads="1"/>
          </p:cNvSpPr>
          <p:nvPr/>
        </p:nvSpPr>
        <p:spPr bwMode="auto">
          <a:xfrm>
            <a:off x="5943600" y="4648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50</a:t>
            </a:r>
          </a:p>
        </p:txBody>
      </p:sp>
      <p:sp>
        <p:nvSpPr>
          <p:cNvPr id="51208" name="Text Box 48"/>
          <p:cNvSpPr txBox="1">
            <a:spLocks noChangeArrowheads="1"/>
          </p:cNvSpPr>
          <p:nvPr/>
        </p:nvSpPr>
        <p:spPr bwMode="auto">
          <a:xfrm>
            <a:off x="609600" y="46482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4608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1212" name="Rectangle 8"/>
          <p:cNvSpPr>
            <a:spLocks noChangeArrowheads="1"/>
          </p:cNvSpPr>
          <p:nvPr/>
        </p:nvSpPr>
        <p:spPr bwMode="auto">
          <a:xfrm>
            <a:off x="7239000" y="2299648"/>
            <a:ext cx="15240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3-17</a:t>
            </a:r>
          </a:p>
          <a:p>
            <a:r>
              <a:rPr lang="en-US" sz="1200" b="0" dirty="0">
                <a:solidFill>
                  <a:schemeClr val="tx1"/>
                </a:solidFill>
                <a:latin typeface="Liberation Sans" panose="020B0604020202020204" pitchFamily="34" charset="0"/>
              </a:rPr>
              <a:t>Formula for computing interest</a:t>
            </a:r>
            <a:endParaRPr lang="en-US" altLang="en-US" sz="1200" b="0" dirty="0">
              <a:solidFill>
                <a:schemeClr val="tx1"/>
              </a:solidFill>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ACCRUED INTEREST</a:t>
            </a:r>
            <a:endParaRPr lang="en-US" altLang="en-US" sz="3200" dirty="0">
              <a:solidFill>
                <a:schemeClr val="tx1"/>
              </a:solidFill>
              <a:latin typeface="Liberation Sans" panose="020B0604020202020204" pitchFamily="34" charset="0"/>
            </a:endParaRPr>
          </a:p>
        </p:txBody>
      </p:sp>
      <p:sp>
        <p:nvSpPr>
          <p:cNvPr id="1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433"/>
                                        </p:tgtEl>
                                        <p:attrNameLst>
                                          <p:attrName>style.visibility</p:attrName>
                                        </p:attrNameLst>
                                      </p:cBhvr>
                                      <p:to>
                                        <p:strVal val="visible"/>
                                      </p:to>
                                    </p:set>
                                    <p:animEffect transition="in" filter="wipe(left)">
                                      <p:cBhvr>
                                        <p:cTn id="7" dur="500"/>
                                        <p:tgtEl>
                                          <p:spTgt spid="3154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5434"/>
                                        </p:tgtEl>
                                        <p:attrNameLst>
                                          <p:attrName>style.visibility</p:attrName>
                                        </p:attrNameLst>
                                      </p:cBhvr>
                                      <p:to>
                                        <p:strVal val="visible"/>
                                      </p:to>
                                    </p:set>
                                    <p:animEffect transition="in" filter="wipe(left)">
                                      <p:cBhvr>
                                        <p:cTn id="11" dur="500"/>
                                        <p:tgtEl>
                                          <p:spTgt spid="3154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5429"/>
                                        </p:tgtEl>
                                        <p:attrNameLst>
                                          <p:attrName>style.visibility</p:attrName>
                                        </p:attrNameLst>
                                      </p:cBhvr>
                                      <p:to>
                                        <p:strVal val="visible"/>
                                      </p:to>
                                    </p:set>
                                    <p:animEffect transition="in" filter="wipe(left)">
                                      <p:cBhvr>
                                        <p:cTn id="16" dur="500"/>
                                        <p:tgtEl>
                                          <p:spTgt spid="31542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15432"/>
                                        </p:tgtEl>
                                        <p:attrNameLst>
                                          <p:attrName>style.visibility</p:attrName>
                                        </p:attrNameLst>
                                      </p:cBhvr>
                                      <p:to>
                                        <p:strVal val="visible"/>
                                      </p:to>
                                    </p:set>
                                    <p:animEffect transition="in" filter="wipe(left)">
                                      <p:cBhvr>
                                        <p:cTn id="20"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423848"/>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3-18</a:t>
            </a:r>
          </a:p>
          <a:p>
            <a:r>
              <a:rPr lang="en-US" sz="1200" b="0" dirty="0">
                <a:solidFill>
                  <a:schemeClr val="tx1"/>
                </a:solidFill>
                <a:latin typeface="Liberation Sans" panose="020B0604020202020204" pitchFamily="34" charset="0"/>
              </a:rPr>
              <a:t>Adjustment for accrued interest</a:t>
            </a: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05800"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3623489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685800" y="3524726"/>
            <a:ext cx="6705600" cy="287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54275" name="Text Box 20"/>
          <p:cNvSpPr txBox="1">
            <a:spLocks noChangeArrowheads="1"/>
          </p:cNvSpPr>
          <p:nvPr/>
        </p:nvSpPr>
        <p:spPr bwMode="auto">
          <a:xfrm>
            <a:off x="609600" y="1295400"/>
            <a:ext cx="80772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paid salaries and wages on October 26; the next payment of salaries will not occur until November 9. The employees receive total salaries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2,000 </a:t>
            </a:r>
            <a:r>
              <a:rPr lang="en-US" altLang="en-US" sz="2100" b="0" dirty="0">
                <a:solidFill>
                  <a:schemeClr val="tx1"/>
                </a:solidFill>
                <a:latin typeface="Liberation Sans" panose="020B0604020202020204" pitchFamily="34" charset="0"/>
              </a:rPr>
              <a:t>for a five-day work week, or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per day. Thus, accrued salaries at October 31 are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1,200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400 </a:t>
            </a:r>
            <a:r>
              <a:rPr lang="en-US" altLang="en-US" sz="2100" b="0" dirty="0">
                <a:solidFill>
                  <a:schemeClr val="tx1"/>
                </a:solidFill>
                <a:latin typeface="Liberation Sans" panose="020B0604020202020204" pitchFamily="34" charset="0"/>
              </a:rPr>
              <a:t>x 3 days).</a:t>
            </a:r>
          </a:p>
        </p:txBody>
      </p:sp>
      <p:sp>
        <p:nvSpPr>
          <p:cNvPr id="49157"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4279" name="Rectangle 14"/>
          <p:cNvSpPr>
            <a:spLocks noChangeArrowheads="1"/>
          </p:cNvSpPr>
          <p:nvPr/>
        </p:nvSpPr>
        <p:spPr bwMode="auto">
          <a:xfrm>
            <a:off x="7467600" y="3469944"/>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3-19</a:t>
            </a:r>
          </a:p>
          <a:p>
            <a:r>
              <a:rPr lang="en-US" sz="1200" b="0" dirty="0">
                <a:solidFill>
                  <a:schemeClr val="tx1"/>
                </a:solidFill>
                <a:latin typeface="Liberation Sans" panose="020B0604020202020204" pitchFamily="34" charset="0"/>
              </a:rPr>
              <a:t>Calendar showing Yazici’s pay</a:t>
            </a:r>
          </a:p>
          <a:p>
            <a:r>
              <a:rPr lang="en-US" sz="1200" b="0" dirty="0">
                <a:solidFill>
                  <a:schemeClr val="tx1"/>
                </a:solidFill>
                <a:latin typeface="Liberation Sans" panose="020B0604020202020204" pitchFamily="34" charset="0"/>
              </a:rPr>
              <a:t>periods</a:t>
            </a:r>
            <a:endParaRPr lang="en-US" altLang="en-US" sz="1200" b="0" dirty="0">
              <a:solidFill>
                <a:schemeClr val="tx1"/>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1"/>
                </a:solidFill>
                <a:latin typeface="Liberation Sans" panose="020B0604020202020204" pitchFamily="34" charset="0"/>
              </a:rPr>
              <a:t>ACCRUED SALARIES AND WAGES</a:t>
            </a:r>
            <a:endParaRPr lang="en-US" altLang="en-US" sz="320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0056" y="5544487"/>
            <a:ext cx="3546144"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3-20</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for accrued </a:t>
            </a:r>
            <a:r>
              <a:rPr lang="en-US" sz="1200" b="0" dirty="0">
                <a:solidFill>
                  <a:schemeClr val="tx1"/>
                </a:solidFill>
                <a:latin typeface="Liberation Sans" panose="020B0604020202020204" pitchFamily="34" charset="0"/>
              </a:rPr>
              <a:t>salaries </a:t>
            </a:r>
            <a:r>
              <a:rPr lang="en-US" sz="1200" b="0" dirty="0" smtClean="0">
                <a:solidFill>
                  <a:schemeClr val="tx1"/>
                </a:solidFill>
                <a:latin typeface="Liberation Sans" panose="020B0604020202020204" pitchFamily="34" charset="0"/>
              </a:rPr>
              <a:t>and wages</a:t>
            </a:r>
            <a:endParaRPr lang="en-US" sz="1200" b="0" dirty="0">
              <a:solidFill>
                <a:schemeClr val="tx1"/>
              </a:solidFill>
              <a:latin typeface="Liberation Sans" panose="020B0604020202020204" pitchFamily="34" charset="0"/>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7873"/>
            <a:ext cx="8382000" cy="522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9504653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EXPENSES</a:t>
            </a:r>
            <a:endParaRPr lang="en-US" altLang="en-US" sz="3200" dirty="0">
              <a:solidFill>
                <a:srgbClr val="006600"/>
              </a:solidFill>
              <a:latin typeface="Liberation Sans" panose="020B0604020202020204" pitchFamily="34" charset="0"/>
            </a:endParaRPr>
          </a:p>
        </p:txBody>
      </p:sp>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34400" cy="2085975"/>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3683421"/>
            <a:ext cx="4572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3-21</a:t>
            </a:r>
          </a:p>
          <a:p>
            <a:r>
              <a:rPr lang="en-US" sz="1200" b="0" dirty="0">
                <a:solidFill>
                  <a:schemeClr val="tx1"/>
                </a:solidFill>
                <a:latin typeface="Liberation Sans" panose="020B0604020202020204" pitchFamily="34" charset="0"/>
              </a:rPr>
              <a:t>Accounting for </a:t>
            </a:r>
            <a:r>
              <a:rPr lang="en-US" sz="1200" b="0" dirty="0" smtClean="0">
                <a:solidFill>
                  <a:schemeClr val="tx1"/>
                </a:solidFill>
                <a:latin typeface="Liberation Sans" panose="020B0604020202020204" pitchFamily="34" charset="0"/>
              </a:rPr>
              <a:t>accrued expenses</a:t>
            </a:r>
            <a:endParaRPr lang="en-US" sz="1200" b="0" dirty="0">
              <a:solidFill>
                <a:schemeClr val="tx1"/>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006600"/>
                </a:solidFill>
                <a:latin typeface="Liberation Sans" panose="020B0604020202020204" pitchFamily="34" charset="0"/>
              </a:rPr>
              <a:t>People, Plant, and Profit Insight</a:t>
            </a:r>
            <a:endParaRPr lang="en-US" altLang="en-US" sz="2800" b="1" i="0" dirty="0">
              <a:solidFill>
                <a:srgbClr val="006600"/>
              </a:solidFill>
              <a:latin typeface="Liberation Sans" panose="020B0604020202020204" pitchFamily="34" charset="0"/>
            </a:endParaRPr>
          </a:p>
        </p:txBody>
      </p:sp>
      <p:sp>
        <p:nvSpPr>
          <p:cNvPr id="2" name="Rectangle 1"/>
          <p:cNvSpPr/>
          <p:nvPr/>
        </p:nvSpPr>
        <p:spPr>
          <a:xfrm>
            <a:off x="484496" y="1135184"/>
            <a:ext cx="8153400" cy="4762971"/>
          </a:xfrm>
          <a:prstGeom prst="rect">
            <a:avLst/>
          </a:prstGeom>
        </p:spPr>
        <p:txBody>
          <a:bodyPr wrap="square">
            <a:spAutoFit/>
          </a:bodyPr>
          <a:lstStyle/>
          <a:p>
            <a:pPr algn="just">
              <a:lnSpc>
                <a:spcPct val="110000"/>
              </a:lnSpc>
              <a:spcBef>
                <a:spcPts val="600"/>
              </a:spcBef>
            </a:pPr>
            <a:r>
              <a:rPr lang="en-US" sz="2100" b="1" dirty="0" smtClean="0">
                <a:solidFill>
                  <a:schemeClr val="tx1"/>
                </a:solidFill>
                <a:latin typeface="Liberation Sans" panose="020B0604020202020204" pitchFamily="34" charset="0"/>
              </a:rPr>
              <a:t>Got Junk?</a:t>
            </a:r>
          </a:p>
          <a:p>
            <a:pPr algn="just">
              <a:lnSpc>
                <a:spcPct val="110000"/>
              </a:lnSpc>
              <a:spcBef>
                <a:spcPts val="600"/>
              </a:spcBef>
            </a:pPr>
            <a:r>
              <a:rPr lang="en-US" sz="2100" b="0" dirty="0" smtClean="0">
                <a:solidFill>
                  <a:schemeClr val="tx1"/>
                </a:solidFill>
                <a:latin typeface="Liberation Sans" panose="020B0604020202020204" pitchFamily="34" charset="0"/>
              </a:rPr>
              <a:t>Do </a:t>
            </a:r>
            <a:r>
              <a:rPr lang="en-US" sz="2100" b="0" dirty="0">
                <a:solidFill>
                  <a:schemeClr val="tx1"/>
                </a:solidFill>
                <a:latin typeface="Liberation Sans" panose="020B0604020202020204" pitchFamily="34" charset="0"/>
              </a:rPr>
              <a:t>you have an old </a:t>
            </a:r>
            <a:r>
              <a:rPr lang="en-US" sz="2100" b="0" dirty="0" smtClean="0">
                <a:solidFill>
                  <a:schemeClr val="tx1"/>
                </a:solidFill>
                <a:latin typeface="Liberation Sans" panose="020B0604020202020204" pitchFamily="34" charset="0"/>
              </a:rPr>
              <a:t>computer or </a:t>
            </a:r>
            <a:r>
              <a:rPr lang="en-US" sz="2100" b="0" dirty="0">
                <a:solidFill>
                  <a:schemeClr val="tx1"/>
                </a:solidFill>
                <a:latin typeface="Liberation Sans" panose="020B0604020202020204" pitchFamily="34" charset="0"/>
              </a:rPr>
              <a:t>two that you </a:t>
            </a:r>
            <a:r>
              <a:rPr lang="en-US" sz="2100" b="0" dirty="0" smtClean="0">
                <a:solidFill>
                  <a:schemeClr val="tx1"/>
                </a:solidFill>
                <a:latin typeface="Liberation Sans" panose="020B0604020202020204" pitchFamily="34" charset="0"/>
              </a:rPr>
              <a:t>no longer </a:t>
            </a:r>
            <a:r>
              <a:rPr lang="en-US" sz="2100" b="0" dirty="0">
                <a:solidFill>
                  <a:schemeClr val="tx1"/>
                </a:solidFill>
                <a:latin typeface="Liberation Sans" panose="020B0604020202020204" pitchFamily="34" charset="0"/>
              </a:rPr>
              <a:t>use? How about </a:t>
            </a:r>
            <a:r>
              <a:rPr lang="en-US" sz="2100" b="0" dirty="0" smtClean="0">
                <a:solidFill>
                  <a:schemeClr val="tx1"/>
                </a:solidFill>
                <a:latin typeface="Liberation Sans" panose="020B0604020202020204" pitchFamily="34" charset="0"/>
              </a:rPr>
              <a:t>an old </a:t>
            </a:r>
            <a:r>
              <a:rPr lang="en-US" sz="2100" b="0" dirty="0">
                <a:solidFill>
                  <a:schemeClr val="tx1"/>
                </a:solidFill>
                <a:latin typeface="Liberation Sans" panose="020B0604020202020204" pitchFamily="34" charset="0"/>
              </a:rPr>
              <a:t>TV that needs replacing</a:t>
            </a:r>
            <a:r>
              <a:rPr lang="en-US" sz="2100" b="0" dirty="0" smtClean="0">
                <a:solidFill>
                  <a:schemeClr val="tx1"/>
                </a:solidFill>
                <a:latin typeface="Liberation Sans" panose="020B0604020202020204" pitchFamily="34" charset="0"/>
              </a:rPr>
              <a:t>? Many </a:t>
            </a:r>
            <a:r>
              <a:rPr lang="en-US" sz="2100" b="0" dirty="0">
                <a:solidFill>
                  <a:schemeClr val="tx1"/>
                </a:solidFill>
                <a:latin typeface="Liberation Sans" panose="020B0604020202020204" pitchFamily="34" charset="0"/>
              </a:rPr>
              <a:t>people do. </a:t>
            </a:r>
            <a:r>
              <a:rPr lang="en-US" sz="2100" b="0" dirty="0" smtClean="0">
                <a:solidFill>
                  <a:schemeClr val="tx1"/>
                </a:solidFill>
                <a:latin typeface="Liberation Sans" panose="020B0604020202020204" pitchFamily="34" charset="0"/>
              </a:rPr>
              <a:t>Approximately 163,000 computers and </a:t>
            </a:r>
            <a:r>
              <a:rPr lang="en-US" sz="2100" b="0" dirty="0">
                <a:solidFill>
                  <a:schemeClr val="tx1"/>
                </a:solidFill>
                <a:latin typeface="Liberation Sans" panose="020B0604020202020204" pitchFamily="34" charset="0"/>
              </a:rPr>
              <a:t>televisions </a:t>
            </a:r>
            <a:r>
              <a:rPr lang="en-US" sz="2100" b="0" dirty="0" smtClean="0">
                <a:solidFill>
                  <a:schemeClr val="tx1"/>
                </a:solidFill>
                <a:latin typeface="Liberation Sans" panose="020B0604020202020204" pitchFamily="34" charset="0"/>
              </a:rPr>
              <a:t>become obsolete </a:t>
            </a:r>
            <a:r>
              <a:rPr lang="en-US" sz="2100" b="0" dirty="0">
                <a:solidFill>
                  <a:schemeClr val="tx1"/>
                </a:solidFill>
                <a:latin typeface="Liberation Sans" panose="020B0604020202020204" pitchFamily="34" charset="0"/>
              </a:rPr>
              <a:t>each day. Yet</a:t>
            </a:r>
            <a:r>
              <a:rPr lang="en-US" sz="2100" b="0" dirty="0" smtClean="0">
                <a:solidFill>
                  <a:schemeClr val="tx1"/>
                </a:solidFill>
                <a:latin typeface="Liberation Sans" panose="020B0604020202020204" pitchFamily="34" charset="0"/>
              </a:rPr>
              <a:t>, estimates </a:t>
            </a:r>
            <a:r>
              <a:rPr lang="en-US" sz="2100" b="0" dirty="0">
                <a:solidFill>
                  <a:schemeClr val="tx1"/>
                </a:solidFill>
                <a:latin typeface="Liberation Sans" panose="020B0604020202020204" pitchFamily="34" charset="0"/>
              </a:rPr>
              <a:t>indicate </a:t>
            </a:r>
            <a:r>
              <a:rPr lang="en-US" sz="2100" b="0" dirty="0" smtClean="0">
                <a:solidFill>
                  <a:schemeClr val="tx1"/>
                </a:solidFill>
                <a:latin typeface="Liberation Sans" panose="020B0604020202020204" pitchFamily="34" charset="0"/>
              </a:rPr>
              <a:t>that only </a:t>
            </a:r>
            <a:r>
              <a:rPr lang="en-US" sz="2100" b="0" dirty="0">
                <a:solidFill>
                  <a:schemeClr val="tx1"/>
                </a:solidFill>
                <a:latin typeface="Liberation Sans" panose="020B0604020202020204" pitchFamily="34" charset="0"/>
              </a:rPr>
              <a:t>11% of computers </a:t>
            </a:r>
            <a:r>
              <a:rPr lang="en-US" sz="2100" b="0" dirty="0" smtClean="0">
                <a:solidFill>
                  <a:schemeClr val="tx1"/>
                </a:solidFill>
                <a:latin typeface="Liberation Sans" panose="020B0604020202020204" pitchFamily="34" charset="0"/>
              </a:rPr>
              <a:t>are recycled </a:t>
            </a:r>
            <a:r>
              <a:rPr lang="en-US" sz="2100" b="0" dirty="0">
                <a:solidFill>
                  <a:schemeClr val="tx1"/>
                </a:solidFill>
                <a:latin typeface="Liberation Sans" panose="020B0604020202020204" pitchFamily="34" charset="0"/>
              </a:rPr>
              <a:t>and 75% of </a:t>
            </a:r>
            <a:r>
              <a:rPr lang="en-US" sz="2100" b="0" dirty="0" smtClean="0">
                <a:solidFill>
                  <a:schemeClr val="tx1"/>
                </a:solidFill>
                <a:latin typeface="Liberation Sans" panose="020B0604020202020204" pitchFamily="34" charset="0"/>
              </a:rPr>
              <a:t>all computers </a:t>
            </a:r>
            <a:r>
              <a:rPr lang="en-US" sz="2100" b="0" dirty="0">
                <a:solidFill>
                  <a:schemeClr val="tx1"/>
                </a:solidFill>
                <a:latin typeface="Liberation Sans" panose="020B0604020202020204" pitchFamily="34" charset="0"/>
              </a:rPr>
              <a:t>ever sold are sitting in storage somewhere</a:t>
            </a:r>
            <a:r>
              <a:rPr lang="en-US" sz="2100" b="0" dirty="0" smtClean="0">
                <a:solidFill>
                  <a:schemeClr val="tx1"/>
                </a:solidFill>
                <a:latin typeface="Liberation Sans" panose="020B0604020202020204" pitchFamily="34" charset="0"/>
              </a:rPr>
              <a:t>, waiting </a:t>
            </a:r>
            <a:r>
              <a:rPr lang="en-US" sz="2100" b="0" dirty="0">
                <a:solidFill>
                  <a:schemeClr val="tx1"/>
                </a:solidFill>
                <a:latin typeface="Liberation Sans" panose="020B0604020202020204" pitchFamily="34" charset="0"/>
              </a:rPr>
              <a:t>to be disposed of. Each of these old TVs </a:t>
            </a:r>
            <a:r>
              <a:rPr lang="en-US" sz="2100" b="0" dirty="0" smtClean="0">
                <a:solidFill>
                  <a:schemeClr val="tx1"/>
                </a:solidFill>
                <a:latin typeface="Liberation Sans" panose="020B0604020202020204" pitchFamily="34" charset="0"/>
              </a:rPr>
              <a:t>and computers </a:t>
            </a:r>
            <a:r>
              <a:rPr lang="en-US" sz="2100" b="0" dirty="0">
                <a:solidFill>
                  <a:schemeClr val="tx1"/>
                </a:solidFill>
                <a:latin typeface="Liberation Sans" panose="020B0604020202020204" pitchFamily="34" charset="0"/>
              </a:rPr>
              <a:t>is loaded with lead, cadmium, mercury, </a:t>
            </a:r>
            <a:r>
              <a:rPr lang="en-US" sz="2100" b="0" dirty="0" smtClean="0">
                <a:solidFill>
                  <a:schemeClr val="tx1"/>
                </a:solidFill>
                <a:latin typeface="Liberation Sans" panose="020B0604020202020204" pitchFamily="34" charset="0"/>
              </a:rPr>
              <a:t>and other </a:t>
            </a:r>
            <a:r>
              <a:rPr lang="en-US" sz="2100" b="0" dirty="0">
                <a:solidFill>
                  <a:schemeClr val="tx1"/>
                </a:solidFill>
                <a:latin typeface="Liberation Sans" panose="020B0604020202020204" pitchFamily="34" charset="0"/>
              </a:rPr>
              <a:t>toxic chemicals. If you have one of these </a:t>
            </a:r>
            <a:r>
              <a:rPr lang="en-US" sz="2100" b="0" dirty="0" smtClean="0">
                <a:solidFill>
                  <a:schemeClr val="tx1"/>
                </a:solidFill>
                <a:latin typeface="Liberation Sans" panose="020B0604020202020204" pitchFamily="34" charset="0"/>
              </a:rPr>
              <a:t>electronic gadgets</a:t>
            </a:r>
            <a:r>
              <a:rPr lang="en-US" sz="2100" b="0" dirty="0">
                <a:solidFill>
                  <a:schemeClr val="tx1"/>
                </a:solidFill>
                <a:latin typeface="Liberation Sans" panose="020B0604020202020204" pitchFamily="34" charset="0"/>
              </a:rPr>
              <a:t>, you have a responsibility, and a probable cost</a:t>
            </a:r>
            <a:r>
              <a:rPr lang="en-US" sz="2100" b="0" dirty="0" smtClean="0">
                <a:solidFill>
                  <a:schemeClr val="tx1"/>
                </a:solidFill>
                <a:latin typeface="Liberation Sans" panose="020B0604020202020204" pitchFamily="34" charset="0"/>
              </a:rPr>
              <a:t>, for </a:t>
            </a:r>
            <a:r>
              <a:rPr lang="en-US" sz="2100" b="0" dirty="0">
                <a:solidFill>
                  <a:schemeClr val="tx1"/>
                </a:solidFill>
                <a:latin typeface="Liberation Sans" panose="020B0604020202020204" pitchFamily="34" charset="0"/>
              </a:rPr>
              <a:t>disposing of it. Companies have the same problem</a:t>
            </a:r>
            <a:r>
              <a:rPr lang="en-US" sz="2100" b="0" dirty="0" smtClean="0">
                <a:solidFill>
                  <a:schemeClr val="tx1"/>
                </a:solidFill>
                <a:latin typeface="Liberation Sans" panose="020B0604020202020204" pitchFamily="34" charset="0"/>
              </a:rPr>
              <a:t>, but </a:t>
            </a:r>
            <a:r>
              <a:rPr lang="en-US" sz="2100" b="0" dirty="0">
                <a:solidFill>
                  <a:schemeClr val="tx1"/>
                </a:solidFill>
                <a:latin typeface="Liberation Sans" panose="020B0604020202020204" pitchFamily="34" charset="0"/>
              </a:rPr>
              <a:t>their discarded materials may include lead paint</a:t>
            </a:r>
            <a:r>
              <a:rPr lang="en-US" sz="2100" b="0" dirty="0" smtClean="0">
                <a:solidFill>
                  <a:schemeClr val="tx1"/>
                </a:solidFill>
                <a:latin typeface="Liberation Sans" panose="020B0604020202020204" pitchFamily="34" charset="0"/>
              </a:rPr>
              <a:t>, asbestos</a:t>
            </a:r>
            <a:r>
              <a:rPr lang="en-US" sz="2100" b="0" dirty="0">
                <a:solidFill>
                  <a:schemeClr val="tx1"/>
                </a:solidFill>
                <a:latin typeface="Liberation Sans" panose="020B0604020202020204" pitchFamily="34" charset="0"/>
              </a:rPr>
              <a:t>, and other toxic chemicals.</a:t>
            </a:r>
          </a:p>
        </p:txBody>
      </p:sp>
      <p:sp>
        <p:nvSpPr>
          <p:cNvPr id="9" name="Rectangle 8"/>
          <p:cNvSpPr/>
          <p:nvPr/>
        </p:nvSpPr>
        <p:spPr bwMode="auto">
          <a:xfrm>
            <a:off x="332096" y="353704"/>
            <a:ext cx="8458200" cy="562139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78856"/>
            <a:ext cx="8476488" cy="161358"/>
          </a:xfrm>
          <a:prstGeom prst="rect">
            <a:avLst/>
          </a:prstGeom>
          <a:solidFill>
            <a:srgbClr val="0066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10947459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3</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315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75508"/>
            <a:ext cx="8721725" cy="2225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76533877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22696"/>
            <a:ext cx="7772400" cy="463203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25000"/>
              </a:lnSpc>
              <a:spcBef>
                <a:spcPts val="600"/>
              </a:spcBef>
            </a:pPr>
            <a:r>
              <a:rPr lang="en-US" sz="2000" b="0" dirty="0" smtClean="0">
                <a:solidFill>
                  <a:schemeClr val="tx1"/>
                </a:solidFill>
                <a:latin typeface="Liberation Sans" panose="020B0604020202020204" pitchFamily="34" charset="0"/>
              </a:rPr>
              <a:t>Micro </a:t>
            </a:r>
            <a:r>
              <a:rPr lang="en-US" sz="2000" b="0" dirty="0">
                <a:solidFill>
                  <a:schemeClr val="tx1"/>
                </a:solidFill>
                <a:latin typeface="Liberation Sans" panose="020B0604020202020204" pitchFamily="34" charset="0"/>
              </a:rPr>
              <a:t>Computer Services began operations on August 1, 2017. At the end of August 2017</a:t>
            </a:r>
            <a:r>
              <a:rPr lang="en-US" sz="2000" b="0" dirty="0" smtClean="0">
                <a:solidFill>
                  <a:schemeClr val="tx1"/>
                </a:solidFill>
                <a:latin typeface="Liberation Sans" panose="020B0604020202020204" pitchFamily="34" charset="0"/>
              </a:rPr>
              <a:t>, management </a:t>
            </a:r>
            <a:r>
              <a:rPr lang="en-US" sz="2000" b="0" dirty="0">
                <a:solidFill>
                  <a:schemeClr val="tx1"/>
                </a:solidFill>
                <a:latin typeface="Liberation Sans" panose="020B0604020202020204" pitchFamily="34" charset="0"/>
              </a:rPr>
              <a:t>prepares monthly </a:t>
            </a:r>
            <a:r>
              <a:rPr lang="en-US" sz="2000" b="0" dirty="0" smtClean="0">
                <a:solidFill>
                  <a:schemeClr val="tx1"/>
                </a:solidFill>
                <a:latin typeface="Liberation Sans" panose="020B0604020202020204" pitchFamily="34" charset="0"/>
              </a:rPr>
              <a:t>financial </a:t>
            </a:r>
            <a:r>
              <a:rPr lang="en-US" sz="2000" b="0" dirty="0">
                <a:solidFill>
                  <a:schemeClr val="tx1"/>
                </a:solidFill>
                <a:latin typeface="Liberation Sans" panose="020B0604020202020204" pitchFamily="34" charset="0"/>
              </a:rPr>
              <a:t>statements. The following information </a:t>
            </a:r>
            <a:r>
              <a:rPr lang="en-US" sz="2000" b="0" dirty="0" smtClean="0">
                <a:solidFill>
                  <a:schemeClr val="tx1"/>
                </a:solidFill>
                <a:latin typeface="Liberation Sans" panose="020B0604020202020204" pitchFamily="34" charset="0"/>
              </a:rPr>
              <a:t>relates to </a:t>
            </a:r>
            <a:r>
              <a:rPr lang="en-US" sz="2000" b="0" dirty="0">
                <a:solidFill>
                  <a:schemeClr val="tx1"/>
                </a:solidFill>
                <a:latin typeface="Liberation Sans" panose="020B0604020202020204" pitchFamily="34" charset="0"/>
              </a:rPr>
              <a:t>August.</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a:t>
            </a:r>
            <a:r>
              <a:rPr lang="en-US" sz="2000" b="0" dirty="0" smtClean="0">
                <a:solidFill>
                  <a:schemeClr val="tx1"/>
                </a:solidFill>
                <a:latin typeface="Liberation Sans" panose="020B0604020202020204" pitchFamily="34" charset="0"/>
              </a:rPr>
              <a:t>¥300,000 </a:t>
            </a:r>
            <a:r>
              <a:rPr lang="en-US" sz="2000" b="0" dirty="0">
                <a:solidFill>
                  <a:schemeClr val="tx1"/>
                </a:solidFill>
                <a:latin typeface="Liberation Sans" panose="020B0604020202020204" pitchFamily="34" charset="0"/>
              </a:rPr>
              <a:t>from a local bank on a 15-year mortgage</a:t>
            </a:r>
            <a:r>
              <a:rPr lang="en-US" sz="2000" b="0" dirty="0" smtClean="0">
                <a:solidFill>
                  <a:schemeClr val="tx1"/>
                </a:solidFill>
                <a:latin typeface="Liberation Sans" panose="020B0604020202020204" pitchFamily="34" charset="0"/>
              </a:rPr>
              <a:t>. The </a:t>
            </a:r>
            <a:r>
              <a:rPr lang="en-US" sz="2000" b="0" dirty="0">
                <a:solidFill>
                  <a:schemeClr val="tx1"/>
                </a:solidFill>
                <a:latin typeface="Liberation Sans" panose="020B0604020202020204" pitchFamily="34" charset="0"/>
              </a:rPr>
              <a:t>annual interest rate is 10</a:t>
            </a:r>
            <a:r>
              <a:rPr lang="en-US" sz="2000" b="0" dirty="0" smtClean="0">
                <a:solidFill>
                  <a:schemeClr val="tx1"/>
                </a:solidFill>
                <a:latin typeface="Liberation Sans" panose="020B0604020202020204" pitchFamily="34" charset="0"/>
              </a:rPr>
              <a:t>%.</a:t>
            </a:r>
          </a:p>
          <a:p>
            <a:pPr marL="693738" indent="-457200">
              <a:lnSpc>
                <a:spcPct val="125000"/>
              </a:lnSpc>
              <a:spcBef>
                <a:spcPts val="600"/>
              </a:spcBef>
              <a:buFont typeface="+mj-lt"/>
              <a:buAutoNum type="arabicPeriod"/>
            </a:pPr>
            <a:r>
              <a:rPr lang="en-US" sz="2000" b="0" dirty="0" smtClean="0">
                <a:solidFill>
                  <a:schemeClr val="tx1"/>
                </a:solidFill>
                <a:latin typeface="Liberation Sans" panose="020B0604020202020204" pitchFamily="34" charset="0"/>
              </a:rPr>
              <a:t>Revenue </a:t>
            </a:r>
            <a:r>
              <a:rPr lang="en-US" sz="2000" b="0" dirty="0">
                <a:solidFill>
                  <a:schemeClr val="tx1"/>
                </a:solidFill>
                <a:latin typeface="Liberation Sans" panose="020B0604020202020204" pitchFamily="34" charset="0"/>
              </a:rPr>
              <a:t>for services performed but unrecorded for August totaled </a:t>
            </a:r>
            <a:r>
              <a:rPr lang="en-US" sz="2000" b="0" dirty="0" smtClean="0">
                <a:solidFill>
                  <a:schemeClr val="tx1"/>
                </a:solidFill>
                <a:latin typeface="Liberation Sans" panose="020B0604020202020204" pitchFamily="34" charset="0"/>
              </a:rPr>
              <a:t>¥11,000</a:t>
            </a:r>
            <a:r>
              <a:rPr lang="en-US" sz="2000" b="0" dirty="0">
                <a:solidFill>
                  <a:schemeClr val="tx1"/>
                </a:solidFill>
                <a:latin typeface="Liberation Sans" panose="020B0604020202020204" pitchFamily="34" charset="0"/>
              </a:rPr>
              <a:t>.</a:t>
            </a:r>
          </a:p>
          <a:p>
            <a:pPr>
              <a:lnSpc>
                <a:spcPct val="125000"/>
              </a:lnSpc>
              <a:spcBef>
                <a:spcPts val="600"/>
              </a:spcBef>
            </a:pPr>
            <a:r>
              <a:rPr lang="en-US" sz="2000" b="0" dirty="0">
                <a:solidFill>
                  <a:schemeClr val="tx1"/>
                </a:solidFill>
                <a:latin typeface="Liberation Sans" panose="020B0604020202020204" pitchFamily="34" charset="0"/>
              </a:rPr>
              <a:t>Prepare the adjusting entries needed at August 31, 2017.</a:t>
            </a: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2" name="TextBox 2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4344188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09600" y="1322696"/>
            <a:ext cx="8001000" cy="4385816"/>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800" b="1">
                <a:solidFill>
                  <a:schemeClr val="bg1"/>
                </a:solidFill>
                <a:latin typeface="Arial" charset="0"/>
              </a:defRPr>
            </a:lvl1pPr>
            <a:lvl2pPr marL="742950" indent="-285750">
              <a:tabLst>
                <a:tab pos="2057400" algn="l"/>
              </a:tabLst>
              <a:defRPr sz="2800" b="1">
                <a:solidFill>
                  <a:schemeClr val="bg1"/>
                </a:solidFill>
                <a:latin typeface="Arial" charset="0"/>
              </a:defRPr>
            </a:lvl2pPr>
            <a:lvl3pPr marL="1143000" indent="-228600">
              <a:tabLst>
                <a:tab pos="2057400" algn="l"/>
              </a:tabLst>
              <a:defRPr sz="2800" b="1">
                <a:solidFill>
                  <a:schemeClr val="bg1"/>
                </a:solidFill>
                <a:latin typeface="Arial" charset="0"/>
              </a:defRPr>
            </a:lvl3pPr>
            <a:lvl4pPr marL="1600200" indent="-228600">
              <a:tabLst>
                <a:tab pos="2057400" algn="l"/>
              </a:tabLst>
              <a:defRPr sz="2800" b="1">
                <a:solidFill>
                  <a:schemeClr val="bg1"/>
                </a:solidFill>
                <a:latin typeface="Arial" charset="0"/>
              </a:defRPr>
            </a:lvl4pPr>
            <a:lvl5pPr marL="2057400" indent="-228600">
              <a:tabLst>
                <a:tab pos="2057400" algn="l"/>
              </a:tabLst>
              <a:defRPr sz="2800" b="1">
                <a:solidFill>
                  <a:schemeClr val="bg1"/>
                </a:solidFill>
                <a:latin typeface="Arial" charset="0"/>
              </a:defRPr>
            </a:lvl5pPr>
            <a:lvl6pPr marL="2514600" indent="-228600" eaLnBrk="0" fontAlgn="base" hangingPunct="0">
              <a:spcBef>
                <a:spcPct val="0"/>
              </a:spcBef>
              <a:spcAft>
                <a:spcPct val="0"/>
              </a:spcAft>
              <a:tabLst>
                <a:tab pos="2057400" algn="l"/>
              </a:tabLst>
              <a:defRPr sz="2800" b="1">
                <a:solidFill>
                  <a:schemeClr val="bg1"/>
                </a:solidFill>
                <a:latin typeface="Arial" charset="0"/>
              </a:defRPr>
            </a:lvl6pPr>
            <a:lvl7pPr marL="2971800" indent="-228600" eaLnBrk="0" fontAlgn="base" hangingPunct="0">
              <a:spcBef>
                <a:spcPct val="0"/>
              </a:spcBef>
              <a:spcAft>
                <a:spcPct val="0"/>
              </a:spcAft>
              <a:tabLst>
                <a:tab pos="2057400" algn="l"/>
              </a:tabLst>
              <a:defRPr sz="2800" b="1">
                <a:solidFill>
                  <a:schemeClr val="bg1"/>
                </a:solidFill>
                <a:latin typeface="Arial" charset="0"/>
              </a:defRPr>
            </a:lvl7pPr>
            <a:lvl8pPr marL="3429000" indent="-228600" eaLnBrk="0" fontAlgn="base" hangingPunct="0">
              <a:spcBef>
                <a:spcPct val="0"/>
              </a:spcBef>
              <a:spcAft>
                <a:spcPct val="0"/>
              </a:spcAft>
              <a:tabLst>
                <a:tab pos="2057400" algn="l"/>
              </a:tabLst>
              <a:defRPr sz="2800" b="1">
                <a:solidFill>
                  <a:schemeClr val="bg1"/>
                </a:solidFill>
                <a:latin typeface="Arial" charset="0"/>
              </a:defRPr>
            </a:lvl8pPr>
            <a:lvl9pPr marL="3886200" indent="-228600" eaLnBrk="0" fontAlgn="base" hangingPunct="0">
              <a:spcBef>
                <a:spcPct val="0"/>
              </a:spcBef>
              <a:spcAft>
                <a:spcPct val="0"/>
              </a:spcAft>
              <a:tabLst>
                <a:tab pos="2057400" algn="l"/>
              </a:tabLst>
              <a:defRPr sz="2800" b="1">
                <a:solidFill>
                  <a:schemeClr val="bg1"/>
                </a:solidFill>
                <a:latin typeface="Arial" charset="0"/>
              </a:defRPr>
            </a:lvl9pPr>
          </a:lstStyle>
          <a:p>
            <a:pPr>
              <a:lnSpc>
                <a:spcPct val="110000"/>
              </a:lnSpc>
              <a:spcBef>
                <a:spcPts val="600"/>
              </a:spcBef>
            </a:pPr>
            <a:r>
              <a:rPr lang="en-US" sz="2000" dirty="0">
                <a:solidFill>
                  <a:schemeClr val="tx1"/>
                </a:solidFill>
                <a:latin typeface="Liberation Sans" panose="020B0604020202020204" pitchFamily="34" charset="0"/>
              </a:rPr>
              <a:t>Prepare the adjusting entries needed at August 31, 2017.</a:t>
            </a:r>
          </a:p>
          <a:p>
            <a:pPr marL="693738" indent="-457200">
              <a:lnSpc>
                <a:spcPct val="110000"/>
              </a:lnSpc>
              <a:spcBef>
                <a:spcPts val="600"/>
              </a:spcBef>
              <a:buFont typeface="+mj-lt"/>
              <a:buAutoNum type="arabicPeriod"/>
            </a:pPr>
            <a:r>
              <a:rPr lang="en-US" sz="2000" b="0" dirty="0" smtClean="0">
                <a:solidFill>
                  <a:schemeClr val="tx1"/>
                </a:solidFill>
                <a:latin typeface="Liberation Sans" panose="020B0604020202020204" pitchFamily="34" charset="0"/>
              </a:rPr>
              <a:t>At </a:t>
            </a:r>
            <a:r>
              <a:rPr lang="en-US" sz="2000" b="0" dirty="0">
                <a:solidFill>
                  <a:schemeClr val="tx1"/>
                </a:solidFill>
                <a:latin typeface="Liberation Sans" panose="020B0604020202020204" pitchFamily="34" charset="0"/>
              </a:rPr>
              <a:t>August 31, the company owed its employees </a:t>
            </a:r>
            <a:r>
              <a:rPr lang="en-US" sz="2000" b="0" dirty="0" smtClean="0">
                <a:solidFill>
                  <a:schemeClr val="tx1"/>
                </a:solidFill>
                <a:latin typeface="Liberation Sans" panose="020B0604020202020204" pitchFamily="34" charset="0"/>
              </a:rPr>
              <a:t>¥8,000 </a:t>
            </a:r>
            <a:r>
              <a:rPr lang="en-US" sz="2000" b="0" dirty="0">
                <a:solidFill>
                  <a:schemeClr val="tx1"/>
                </a:solidFill>
                <a:latin typeface="Liberation Sans" panose="020B0604020202020204" pitchFamily="34" charset="0"/>
              </a:rPr>
              <a:t>in salaries and wages that will </a:t>
            </a:r>
            <a:r>
              <a:rPr lang="en-US" sz="2000" b="0" dirty="0" smtClean="0">
                <a:solidFill>
                  <a:schemeClr val="tx1"/>
                </a:solidFill>
                <a:latin typeface="Liberation Sans" panose="020B0604020202020204" pitchFamily="34" charset="0"/>
              </a:rPr>
              <a:t>be paid </a:t>
            </a:r>
            <a:r>
              <a:rPr lang="en-US" sz="2000" b="0" dirty="0">
                <a:solidFill>
                  <a:schemeClr val="tx1"/>
                </a:solidFill>
                <a:latin typeface="Liberation Sans" panose="020B0604020202020204" pitchFamily="34" charset="0"/>
              </a:rPr>
              <a:t>on September </a:t>
            </a:r>
            <a:r>
              <a:rPr lang="en-US" sz="2000" b="0" dirty="0" smtClean="0">
                <a:solidFill>
                  <a:schemeClr val="tx1"/>
                </a:solidFill>
                <a:latin typeface="Liberation Sans" panose="020B0604020202020204" pitchFamily="34" charset="0"/>
              </a:rPr>
              <a:t>1.</a:t>
            </a:r>
          </a:p>
          <a:p>
            <a:pPr marL="693738" indent="-457200">
              <a:lnSpc>
                <a:spcPct val="110000"/>
              </a:lnSpc>
              <a:spcBef>
                <a:spcPts val="7200"/>
              </a:spcBef>
              <a:buFont typeface="+mj-lt"/>
              <a:buAutoNum type="arabicPeriod"/>
            </a:pPr>
            <a:r>
              <a:rPr lang="en-US" sz="2000" b="0" dirty="0" smtClean="0">
                <a:solidFill>
                  <a:schemeClr val="tx1"/>
                </a:solidFill>
                <a:latin typeface="Liberation Sans" panose="020B0604020202020204" pitchFamily="34" charset="0"/>
              </a:rPr>
              <a:t>On </a:t>
            </a:r>
            <a:r>
              <a:rPr lang="en-US" sz="2000" b="0" dirty="0">
                <a:solidFill>
                  <a:schemeClr val="tx1"/>
                </a:solidFill>
                <a:latin typeface="Liberation Sans" panose="020B0604020202020204" pitchFamily="34" charset="0"/>
              </a:rPr>
              <a:t>August 1, the company borrowed </a:t>
            </a:r>
            <a:r>
              <a:rPr lang="en-US" sz="2000" b="0" dirty="0" smtClean="0">
                <a:solidFill>
                  <a:schemeClr val="tx1"/>
                </a:solidFill>
                <a:latin typeface="Liberation Sans" panose="020B0604020202020204" pitchFamily="34" charset="0"/>
              </a:rPr>
              <a:t>¥300,000 </a:t>
            </a:r>
            <a:r>
              <a:rPr lang="en-US" sz="2000" b="0" dirty="0">
                <a:solidFill>
                  <a:schemeClr val="tx1"/>
                </a:solidFill>
                <a:latin typeface="Liberation Sans" panose="020B0604020202020204" pitchFamily="34" charset="0"/>
              </a:rPr>
              <a:t>from a local bank on a 15-year mortgage. The annual interest rate is 10%.</a:t>
            </a:r>
          </a:p>
          <a:p>
            <a:pPr marL="693738" indent="-457200">
              <a:lnSpc>
                <a:spcPct val="110000"/>
              </a:lnSpc>
              <a:spcBef>
                <a:spcPts val="7200"/>
              </a:spcBef>
              <a:buFont typeface="+mj-lt"/>
              <a:buAutoNum type="arabicPeriod"/>
            </a:pPr>
            <a:r>
              <a:rPr lang="en-US" sz="2000" b="0" dirty="0">
                <a:solidFill>
                  <a:schemeClr val="tx1"/>
                </a:solidFill>
                <a:latin typeface="Liberation Sans" panose="020B0604020202020204" pitchFamily="34" charset="0"/>
              </a:rPr>
              <a:t>Revenue for services performed but unrecorded for August totaled </a:t>
            </a:r>
            <a:r>
              <a:rPr lang="en-US" sz="2000" b="0" dirty="0" smtClean="0">
                <a:solidFill>
                  <a:schemeClr val="tx1"/>
                </a:solidFill>
                <a:latin typeface="Liberation Sans" panose="020B0604020202020204" pitchFamily="34" charset="0"/>
              </a:rPr>
              <a:t>¥11,000.</a:t>
            </a:r>
            <a:endParaRPr lang="en-US" sz="2000" b="0" dirty="0">
              <a:solidFill>
                <a:schemeClr val="tx1"/>
              </a:solidFill>
              <a:latin typeface="Liberation Sans" panose="020B0604020202020204" pitchFamily="34" charset="0"/>
            </a:endParaRPr>
          </a:p>
        </p:txBody>
      </p:sp>
      <p:sp>
        <p:nvSpPr>
          <p:cNvPr id="2" name="Rectangle 1"/>
          <p:cNvSpPr/>
          <p:nvPr/>
        </p:nvSpPr>
        <p:spPr>
          <a:xfrm>
            <a:off x="1600200" y="2532371"/>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Salaries and Wages Expense	8,000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Salaries and Wages Payable		8,000</a:t>
            </a:r>
            <a:endParaRPr lang="en-US" sz="1900" dirty="0">
              <a:solidFill>
                <a:schemeClr val="tx1"/>
              </a:solidFill>
              <a:latin typeface="Liberation Sans" panose="020B0604020202020204" pitchFamily="34" charset="0"/>
            </a:endParaRPr>
          </a:p>
        </p:txBody>
      </p:sp>
      <p:sp>
        <p:nvSpPr>
          <p:cNvPr id="13" name="Rectangle 12"/>
          <p:cNvSpPr/>
          <p:nvPr/>
        </p:nvSpPr>
        <p:spPr>
          <a:xfrm>
            <a:off x="1600200" y="410279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Interest Expense	2,500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Interest Payable		2,500</a:t>
            </a:r>
            <a:endParaRPr lang="en-US" sz="1900" dirty="0">
              <a:solidFill>
                <a:schemeClr val="tx1"/>
              </a:solidFill>
              <a:latin typeface="Liberation Sans" panose="020B0604020202020204" pitchFamily="34" charset="0"/>
            </a:endParaRPr>
          </a:p>
        </p:txBody>
      </p:sp>
      <p:sp>
        <p:nvSpPr>
          <p:cNvPr id="14" name="Rectangle 13"/>
          <p:cNvSpPr/>
          <p:nvPr/>
        </p:nvSpPr>
        <p:spPr>
          <a:xfrm>
            <a:off x="1600200" y="5702990"/>
            <a:ext cx="7239000" cy="715581"/>
          </a:xfrm>
          <a:prstGeom prst="rect">
            <a:avLst/>
          </a:prstGeom>
          <a:noFill/>
          <a:ln>
            <a:noFill/>
          </a:ln>
          <a:effectLst/>
          <a:extLst/>
        </p:spPr>
        <p:txBody>
          <a:bodyPr wrap="square">
            <a:spAutoFit/>
          </a:bodyPr>
          <a:lstStyle/>
          <a:p>
            <a:pPr marL="457200" indent="-457200">
              <a:spcBef>
                <a:spcPts val="300"/>
              </a:spcBef>
              <a:tabLst>
                <a:tab pos="5310188" algn="r"/>
                <a:tab pos="6518275" algn="r"/>
              </a:tabLst>
            </a:pPr>
            <a:r>
              <a:rPr lang="en-US" sz="1900" dirty="0" smtClean="0">
                <a:solidFill>
                  <a:schemeClr val="tx1"/>
                </a:solidFill>
                <a:latin typeface="Liberation Sans" panose="020B0604020202020204" pitchFamily="34" charset="0"/>
              </a:rPr>
              <a:t>Accounts Receivable</a:t>
            </a:r>
            <a:r>
              <a:rPr lang="en-US" sz="1900" smtClean="0">
                <a:solidFill>
                  <a:schemeClr val="tx1"/>
                </a:solidFill>
                <a:latin typeface="Liberation Sans" panose="020B0604020202020204" pitchFamily="34" charset="0"/>
              </a:rPr>
              <a:t>	11,000</a:t>
            </a:r>
            <a:endParaRPr lang="en-US" sz="1900" dirty="0">
              <a:solidFill>
                <a:schemeClr val="tx1"/>
              </a:solidFill>
              <a:latin typeface="Liberation Sans" panose="020B0604020202020204" pitchFamily="34" charset="0"/>
            </a:endParaRPr>
          </a:p>
          <a:p>
            <a:pPr marL="457200" indent="-457200">
              <a:spcBef>
                <a:spcPts val="300"/>
              </a:spcBef>
              <a:tabLst>
                <a:tab pos="5146675" algn="r"/>
                <a:tab pos="6459538" algn="r"/>
              </a:tabLst>
            </a:pPr>
            <a:r>
              <a:rPr lang="en-US" sz="1900" dirty="0" smtClean="0">
                <a:solidFill>
                  <a:schemeClr val="tx1"/>
                </a:solidFill>
                <a:latin typeface="Liberation Sans" panose="020B0604020202020204" pitchFamily="34" charset="0"/>
              </a:rPr>
              <a:t>	Service Revenue		11,000</a:t>
            </a:r>
            <a:endParaRPr lang="en-US" sz="1900" dirty="0">
              <a:solidFill>
                <a:schemeClr val="tx1"/>
              </a:solidFill>
              <a:latin typeface="Liberation Sans" panose="020B0604020202020204" pitchFamily="34" charset="0"/>
            </a:endParaRPr>
          </a:p>
        </p:txBody>
      </p:sp>
      <p:sp>
        <p:nvSpPr>
          <p:cNvPr id="22" name="TextBox 21"/>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6" name="TextBox 2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2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164635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ipe(left)">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ipe(left)">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wipe(left)">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1" end="1"/>
                                            </p:txEl>
                                          </p:spTgt>
                                        </p:tgtEl>
                                        <p:attrNameLst>
                                          <p:attrName>style.visibility</p:attrName>
                                        </p:attrNameLst>
                                      </p:cBhvr>
                                      <p:to>
                                        <p:strVal val="visible"/>
                                      </p:to>
                                    </p:set>
                                    <p:animEffect transition="in" filter="wipe(left)">
                                      <p:cBhvr>
                                        <p:cTn id="32"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3" grpId="0" build="p" bldLvl="2"/>
      <p:bldP spid="1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447800"/>
            <a:ext cx="8534400" cy="3180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58376" name="Text Box 9"/>
          <p:cNvSpPr txBox="1">
            <a:spLocks noChangeArrowheads="1"/>
          </p:cNvSpPr>
          <p:nvPr/>
        </p:nvSpPr>
        <p:spPr bwMode="auto">
          <a:xfrm>
            <a:off x="250208" y="4664714"/>
            <a:ext cx="2797792" cy="461665"/>
          </a:xfrm>
          <a:prstGeom prst="rect">
            <a:avLst/>
          </a:prstGeom>
          <a:solidFill>
            <a:schemeClr val="bg1"/>
          </a:solidFill>
          <a:ln>
            <a:noFill/>
          </a:ln>
          <a:extLst>
            <a:ext uri="{91240B29-F687-4F45-9708-019B960494DF}">
              <a14:hiddenLine xmlns:a14="http://schemas.microsoft.com/office/drawing/2010/main" w="19050" cap="sq" algn="ctr">
                <a:solidFill>
                  <a:srgbClr val="000000"/>
                </a:solidFill>
                <a:miter lim="800000"/>
                <a:headEnd type="none" w="sm" len="sm"/>
                <a:tailEnd type="none" w="sm" len="sm"/>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a:t>
            </a:r>
            <a:r>
              <a:rPr lang="en-US" altLang="en-US" sz="1200" dirty="0" smtClean="0">
                <a:solidFill>
                  <a:schemeClr val="tx1"/>
                </a:solidFill>
                <a:latin typeface="Liberation Sans" panose="020B0604020202020204" pitchFamily="34" charset="0"/>
              </a:rPr>
              <a:t>3-22</a:t>
            </a:r>
          </a:p>
          <a:p>
            <a:pPr>
              <a:spcBef>
                <a:spcPct val="0"/>
              </a:spcBef>
              <a:buClrTx/>
              <a:buSzTx/>
              <a:buFontTx/>
              <a:buNone/>
            </a:pPr>
            <a:r>
              <a:rPr lang="en-US" altLang="en-US" sz="1200" b="0" dirty="0" smtClean="0">
                <a:solidFill>
                  <a:schemeClr val="tx1"/>
                </a:solidFill>
                <a:latin typeface="Liberation Sans" panose="020B0604020202020204" pitchFamily="34" charset="0"/>
              </a:rPr>
              <a:t>Summary of adjusting entries</a:t>
            </a:r>
            <a:endParaRPr lang="en-US" altLang="en-US" sz="1200" b="0" dirty="0">
              <a:solidFill>
                <a:schemeClr val="tx1"/>
              </a:solidFill>
              <a:latin typeface="Liberation Sans" panose="020B0604020202020204" pitchFamily="34" charset="0"/>
            </a:endParaRP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Summary of Basic Relationships</a:t>
            </a:r>
            <a:endParaRPr lang="en-US" altLang="en-US" sz="3200" dirty="0">
              <a:solidFill>
                <a:srgbClr val="CC0000"/>
              </a:solidFill>
              <a:latin typeface="Liberation Sans" panose="020B0604020202020204" pitchFamily="34" charset="0"/>
            </a:endParaRPr>
          </a:p>
        </p:txBody>
      </p:sp>
      <p:sp>
        <p:nvSpPr>
          <p:cNvPr id="8"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5756390"/>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7"/>
          <p:cNvSpPr txBox="1">
            <a:spLocks noChangeArrowheads="1"/>
          </p:cNvSpPr>
          <p:nvPr/>
        </p:nvSpPr>
        <p:spPr bwMode="auto">
          <a:xfrm>
            <a:off x="609600" y="1752600"/>
            <a:ext cx="7924800"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Tx/>
              <a:buSzTx/>
              <a:buFontTx/>
              <a:buNone/>
            </a:pPr>
            <a:r>
              <a:rPr lang="en-US" altLang="en-US" dirty="0">
                <a:solidFill>
                  <a:srgbClr val="CC0000"/>
                </a:solidFill>
                <a:latin typeface="Liberation Sans" panose="020B0604020202020204" pitchFamily="34" charset="0"/>
                <a:cs typeface="Arial" charset="0"/>
              </a:rPr>
              <a:t>Preparing the Adjusted Trial Balance</a:t>
            </a:r>
            <a:endParaRPr lang="en-US" altLang="en-US" b="0" dirty="0">
              <a:solidFill>
                <a:srgbClr val="CC0000"/>
              </a:solidFill>
              <a:latin typeface="Liberation Sans" panose="020B0604020202020204" pitchFamily="34" charset="0"/>
              <a:cs typeface="Arial" charset="0"/>
            </a:endParaRP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Prepared </a:t>
            </a:r>
            <a:r>
              <a:rPr lang="en-US" altLang="en-US" sz="2100" dirty="0">
                <a:solidFill>
                  <a:schemeClr val="tx1"/>
                </a:solidFill>
                <a:latin typeface="Liberation Sans" panose="020B0604020202020204" pitchFamily="34" charset="0"/>
                <a:cs typeface="Arial" charset="0"/>
              </a:rPr>
              <a:t>after all adjusting entries</a:t>
            </a:r>
            <a:r>
              <a:rPr lang="en-US" altLang="en-US" sz="2100" b="0" dirty="0">
                <a:solidFill>
                  <a:schemeClr val="tx1"/>
                </a:solidFill>
                <a:latin typeface="Liberation Sans" panose="020B0604020202020204" pitchFamily="34" charset="0"/>
                <a:cs typeface="Arial" charset="0"/>
              </a:rPr>
              <a:t> are </a:t>
            </a:r>
            <a:endParaRPr lang="en-US" altLang="en-US" sz="2100" b="0" dirty="0" smtClean="0">
              <a:solidFill>
                <a:schemeClr val="tx1"/>
              </a:solidFill>
              <a:latin typeface="Liberation Sans" panose="020B0604020202020204" pitchFamily="34" charset="0"/>
              <a:cs typeface="Arial" charset="0"/>
            </a:endParaRPr>
          </a:p>
          <a:p>
            <a:pPr marL="679450" lvl="1" indent="0">
              <a:lnSpc>
                <a:spcPct val="120000"/>
              </a:lnSpc>
              <a:spcBef>
                <a:spcPts val="0"/>
              </a:spcBef>
              <a:buClr>
                <a:srgbClr val="CC0000"/>
              </a:buClr>
              <a:buSzPct val="80000"/>
              <a:buNone/>
            </a:pPr>
            <a:r>
              <a:rPr lang="en-US" altLang="en-US" sz="2100" b="0" dirty="0" smtClean="0">
                <a:solidFill>
                  <a:schemeClr val="tx1"/>
                </a:solidFill>
                <a:latin typeface="Liberation Sans" panose="020B0604020202020204" pitchFamily="34" charset="0"/>
                <a:cs typeface="Arial" charset="0"/>
              </a:rPr>
              <a:t>journalized </a:t>
            </a:r>
            <a:r>
              <a:rPr lang="en-US" altLang="en-US" sz="2100" b="0" dirty="0">
                <a:solidFill>
                  <a:schemeClr val="tx1"/>
                </a:solidFill>
                <a:latin typeface="Liberation Sans" panose="020B0604020202020204" pitchFamily="34" charset="0"/>
                <a:cs typeface="Arial" charset="0"/>
              </a:rPr>
              <a:t>and posted.</a:t>
            </a: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Purpose is to </a:t>
            </a:r>
            <a:r>
              <a:rPr lang="en-US" altLang="en-US" sz="2100" dirty="0">
                <a:solidFill>
                  <a:schemeClr val="tx1"/>
                </a:solidFill>
                <a:latin typeface="Liberation Sans" panose="020B0604020202020204" pitchFamily="34" charset="0"/>
                <a:cs typeface="Arial" charset="0"/>
              </a:rPr>
              <a:t>prove the equality</a:t>
            </a:r>
            <a:r>
              <a:rPr lang="en-US" altLang="en-US" sz="2100" b="0" dirty="0">
                <a:solidFill>
                  <a:schemeClr val="tx1"/>
                </a:solidFill>
                <a:latin typeface="Liberation Sans" panose="020B0604020202020204" pitchFamily="34" charset="0"/>
                <a:cs typeface="Arial" charset="0"/>
              </a:rPr>
              <a:t> of debit balances and credit balances in the ledger. </a:t>
            </a:r>
          </a:p>
          <a:p>
            <a:pPr lvl="1">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cs typeface="Arial" charset="0"/>
              </a:rPr>
              <a:t>Is the </a:t>
            </a:r>
            <a:r>
              <a:rPr lang="en-US" altLang="en-US" sz="2100" dirty="0">
                <a:solidFill>
                  <a:schemeClr val="tx1"/>
                </a:solidFill>
                <a:latin typeface="Liberation Sans" panose="020B0604020202020204" pitchFamily="34" charset="0"/>
                <a:cs typeface="Arial" charset="0"/>
              </a:rPr>
              <a:t>primary basis for the preparation of financial statements</a:t>
            </a:r>
            <a:r>
              <a:rPr lang="en-US" altLang="en-US" sz="2100" b="0" dirty="0">
                <a:solidFill>
                  <a:schemeClr val="tx1"/>
                </a:solidFill>
                <a:latin typeface="Liberation Sans" panose="020B0604020202020204" pitchFamily="34" charset="0"/>
                <a:cs typeface="Arial" charset="0"/>
              </a:rPr>
              <a:t>.</a:t>
            </a:r>
          </a:p>
          <a:p>
            <a:pPr lvl="1">
              <a:lnSpc>
                <a:spcPct val="120000"/>
              </a:lnSpc>
              <a:spcBef>
                <a:spcPct val="70000"/>
              </a:spcBef>
              <a:buClr>
                <a:srgbClr val="800000"/>
              </a:buClr>
              <a:buSzPct val="80000"/>
              <a:buFont typeface="Wingdings" pitchFamily="2" charset="2"/>
              <a:buChar char="u"/>
            </a:pPr>
            <a:endParaRPr lang="en-US" altLang="en-US" sz="2100" b="0" dirty="0">
              <a:solidFill>
                <a:schemeClr val="tx1"/>
              </a:solidFill>
              <a:latin typeface="Liberation Sans" panose="020B0604020202020204" pitchFamily="34" charset="0"/>
              <a:cs typeface="Arial" charset="0"/>
            </a:endParaRPr>
          </a:p>
        </p:txBody>
      </p:sp>
      <p:cxnSp>
        <p:nvCxnSpPr>
          <p:cNvPr id="7" name="Straight Connector 6"/>
          <p:cNvCxnSpPr/>
          <p:nvPr/>
        </p:nvCxnSpPr>
        <p:spPr bwMode="auto">
          <a:xfrm>
            <a:off x="7147279" y="1371600"/>
            <a:ext cx="0" cy="19050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TextBox 10"/>
          <p:cNvSpPr txBox="1"/>
          <p:nvPr/>
        </p:nvSpPr>
        <p:spPr>
          <a:xfrm>
            <a:off x="762000" y="381000"/>
            <a:ext cx="8092721" cy="1027118"/>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Adjusted Trial Balance and Financial Statements</a:t>
            </a:r>
            <a:endParaRPr lang="en-US" altLang="en-US" dirty="0">
              <a:solidFill>
                <a:schemeClr val="accent3"/>
              </a:solidFill>
            </a:endParaRPr>
          </a:p>
        </p:txBody>
      </p:sp>
      <p:sp>
        <p:nvSpPr>
          <p:cNvPr id="12" name="TextBox 11"/>
          <p:cNvSpPr txBox="1"/>
          <p:nvPr/>
        </p:nvSpPr>
        <p:spPr>
          <a:xfrm>
            <a:off x="277504" y="381000"/>
            <a:ext cx="484496" cy="1027118"/>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3" name="Rectangle 12"/>
          <p:cNvSpPr/>
          <p:nvPr/>
        </p:nvSpPr>
        <p:spPr>
          <a:xfrm>
            <a:off x="7276501" y="1469408"/>
            <a:ext cx="1715099"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7</a:t>
            </a:r>
          </a:p>
          <a:p>
            <a:pPr algn="l"/>
            <a:r>
              <a:rPr lang="en-US" sz="1600" dirty="0" smtClean="0">
                <a:solidFill>
                  <a:schemeClr val="tx1"/>
                </a:solidFill>
                <a:latin typeface="Liberation Sans" panose="020B0604020202020204" pitchFamily="34" charset="0"/>
              </a:rPr>
              <a:t>Describe </a:t>
            </a:r>
            <a:r>
              <a:rPr lang="en-US" sz="1600" dirty="0">
                <a:solidFill>
                  <a:schemeClr val="tx1"/>
                </a:solidFill>
                <a:latin typeface="Liberation Sans" panose="020B0604020202020204" pitchFamily="34" charset="0"/>
              </a:rPr>
              <a:t>the </a:t>
            </a:r>
            <a:r>
              <a:rPr lang="en-US" sz="1600" dirty="0" smtClean="0">
                <a:solidFill>
                  <a:schemeClr val="tx1"/>
                </a:solidFill>
                <a:latin typeface="Liberation Sans" panose="020B0604020202020204" pitchFamily="34" charset="0"/>
              </a:rPr>
              <a:t>nature and </a:t>
            </a:r>
            <a:r>
              <a:rPr lang="en-US" sz="1600" dirty="0">
                <a:solidFill>
                  <a:schemeClr val="tx1"/>
                </a:solidFill>
                <a:latin typeface="Liberation Sans" panose="020B0604020202020204" pitchFamily="34" charset="0"/>
              </a:rPr>
              <a:t>purpose of an</a:t>
            </a:r>
          </a:p>
          <a:p>
            <a:r>
              <a:rPr lang="en-US" sz="1600" dirty="0">
                <a:solidFill>
                  <a:schemeClr val="tx1"/>
                </a:solidFill>
                <a:latin typeface="Liberation Sans" panose="020B0604020202020204" pitchFamily="34" charset="0"/>
              </a:rPr>
              <a:t>adjusted trial balance.</a:t>
            </a: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866" y="332096"/>
            <a:ext cx="7155886" cy="6064251"/>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676400" y="6193808"/>
            <a:ext cx="1676400" cy="461665"/>
          </a:xfrm>
          <a:prstGeom prst="rect">
            <a:avLst/>
          </a:prstGeom>
          <a:solidFill>
            <a:schemeClr val="accent3"/>
          </a:solidFill>
          <a:ln w="19050">
            <a:solidFill>
              <a:schemeClr val="tx1"/>
            </a:solidFill>
            <a:miter lim="800000"/>
            <a:headEnd/>
            <a:tailEnd/>
          </a:ln>
        </p:spPr>
        <p:txBody>
          <a:bodyPr wrap="square">
            <a:spAutoFit/>
          </a:bodyPr>
          <a:lstStyle/>
          <a:p>
            <a:r>
              <a:rPr lang="en-US" sz="1200" dirty="0">
                <a:solidFill>
                  <a:schemeClr val="tx1"/>
                </a:solidFill>
                <a:latin typeface="Liberation Sans" panose="020B0604020202020204" pitchFamily="34" charset="0"/>
              </a:rPr>
              <a:t>Illustration 3-25</a:t>
            </a:r>
          </a:p>
          <a:p>
            <a:r>
              <a:rPr lang="en-US" sz="1200" b="0" dirty="0" smtClean="0">
                <a:solidFill>
                  <a:schemeClr val="tx1"/>
                </a:solidFill>
                <a:latin typeface="Liberation Sans" panose="020B0604020202020204" pitchFamily="34" charset="0"/>
              </a:rPr>
              <a:t>Adjusted </a:t>
            </a:r>
            <a:r>
              <a:rPr lang="en-US" sz="1200" b="0" dirty="0">
                <a:solidFill>
                  <a:schemeClr val="tx1"/>
                </a:solidFill>
                <a:latin typeface="Liberation Sans" panose="020B0604020202020204" pitchFamily="34" charset="0"/>
              </a:rPr>
              <a:t>trial balance</a:t>
            </a:r>
          </a:p>
        </p:txBody>
      </p:sp>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33400" y="1905000"/>
            <a:ext cx="7924800" cy="4343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562" tIns="46038" rIns="182562" bIns="46038"/>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623888" indent="-38893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30000"/>
              </a:spcBef>
              <a:buFont typeface="Wingdings" pitchFamily="2" charset="2"/>
              <a:buNone/>
            </a:pPr>
            <a:r>
              <a:rPr lang="en-US" sz="1900" b="0" dirty="0" smtClean="0">
                <a:solidFill>
                  <a:schemeClr val="tx1"/>
                </a:solidFill>
                <a:latin typeface="Liberation Sans" panose="020B0604020202020204" pitchFamily="34" charset="0"/>
              </a:rPr>
              <a:t>Which </a:t>
            </a:r>
            <a:r>
              <a:rPr lang="en-US" sz="1900" b="0" dirty="0">
                <a:solidFill>
                  <a:schemeClr val="tx1"/>
                </a:solidFill>
                <a:latin typeface="Liberation Sans" panose="020B0604020202020204" pitchFamily="34" charset="0"/>
              </a:rPr>
              <a:t>of the following statements is incorrect </a:t>
            </a:r>
            <a:r>
              <a:rPr lang="en-US" sz="1900" b="0" dirty="0" smtClean="0">
                <a:solidFill>
                  <a:schemeClr val="tx1"/>
                </a:solidFill>
                <a:latin typeface="Liberation Sans" panose="020B0604020202020204" pitchFamily="34" charset="0"/>
              </a:rPr>
              <a:t>concerning the </a:t>
            </a:r>
            <a:r>
              <a:rPr lang="en-US" sz="1900" b="0" dirty="0">
                <a:solidFill>
                  <a:schemeClr val="tx1"/>
                </a:solidFill>
                <a:latin typeface="Liberation Sans" panose="020B0604020202020204" pitchFamily="34" charset="0"/>
              </a:rPr>
              <a:t>adjusted trial balance</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a:t>
            </a:r>
            <a:r>
              <a:rPr lang="en-US" sz="1900" b="0" dirty="0">
                <a:solidFill>
                  <a:schemeClr val="tx1"/>
                </a:solidFill>
                <a:latin typeface="Liberation Sans" panose="020B0604020202020204" pitchFamily="34" charset="0"/>
              </a:rPr>
              <a:t>a) An adjusted trial balance proves the </a:t>
            </a:r>
            <a:r>
              <a:rPr lang="en-US" sz="1900" b="0" dirty="0" smtClean="0">
                <a:solidFill>
                  <a:schemeClr val="tx1"/>
                </a:solidFill>
                <a:latin typeface="Liberation Sans" panose="020B0604020202020204" pitchFamily="34" charset="0"/>
              </a:rPr>
              <a:t>equality of </a:t>
            </a:r>
            <a:r>
              <a:rPr lang="en-US" sz="1900" b="0" dirty="0">
                <a:solidFill>
                  <a:schemeClr val="tx1"/>
                </a:solidFill>
                <a:latin typeface="Liberation Sans" panose="020B0604020202020204" pitchFamily="34" charset="0"/>
              </a:rPr>
              <a:t>the total debit balances and the total </a:t>
            </a:r>
            <a:r>
              <a:rPr lang="en-US" sz="1900" b="0" dirty="0" smtClean="0">
                <a:solidFill>
                  <a:schemeClr val="tx1"/>
                </a:solidFill>
                <a:latin typeface="Liberation Sans" panose="020B0604020202020204" pitchFamily="34" charset="0"/>
              </a:rPr>
              <a:t>credit balances </a:t>
            </a:r>
            <a:r>
              <a:rPr lang="en-US" sz="1900" b="0" dirty="0">
                <a:solidFill>
                  <a:schemeClr val="tx1"/>
                </a:solidFill>
                <a:latin typeface="Liberation Sans" panose="020B0604020202020204" pitchFamily="34" charset="0"/>
              </a:rPr>
              <a:t>in the ledger after all adjustments </a:t>
            </a:r>
            <a:r>
              <a:rPr lang="en-US" sz="1900" b="0" dirty="0" smtClean="0">
                <a:solidFill>
                  <a:schemeClr val="tx1"/>
                </a:solidFill>
                <a:latin typeface="Liberation Sans" panose="020B0604020202020204" pitchFamily="34" charset="0"/>
              </a:rPr>
              <a:t>are made.</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provides the </a:t>
            </a:r>
            <a:r>
              <a:rPr lang="en-US" sz="1900" b="0" dirty="0" smtClean="0">
                <a:solidFill>
                  <a:schemeClr val="tx1"/>
                </a:solidFill>
                <a:latin typeface="Liberation Sans" panose="020B0604020202020204" pitchFamily="34" charset="0"/>
              </a:rPr>
              <a:t>primary basis </a:t>
            </a:r>
            <a:r>
              <a:rPr lang="en-US" sz="1900" b="0" dirty="0">
                <a:solidFill>
                  <a:schemeClr val="tx1"/>
                </a:solidFill>
                <a:latin typeface="Liberation Sans" panose="020B0604020202020204" pitchFamily="34" charset="0"/>
              </a:rPr>
              <a:t>for the preparation of </a:t>
            </a:r>
            <a:r>
              <a:rPr lang="en-US" sz="1900" b="0" dirty="0" smtClean="0">
                <a:solidFill>
                  <a:schemeClr val="tx1"/>
                </a:solidFill>
                <a:latin typeface="Liberation Sans" panose="020B0604020202020204" pitchFamily="34" charset="0"/>
              </a:rPr>
              <a:t>financial </a:t>
            </a:r>
            <a:r>
              <a:rPr lang="en-US" sz="1900" b="0" dirty="0">
                <a:solidFill>
                  <a:schemeClr val="tx1"/>
                </a:solidFill>
                <a:latin typeface="Liberation Sans" panose="020B0604020202020204" pitchFamily="34" charset="0"/>
              </a:rPr>
              <a:t>statements</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lists the account </a:t>
            </a:r>
            <a:r>
              <a:rPr lang="en-US" sz="1900" b="0" dirty="0" smtClean="0">
                <a:solidFill>
                  <a:schemeClr val="tx1"/>
                </a:solidFill>
                <a:latin typeface="Liberation Sans" panose="020B0604020202020204" pitchFamily="34" charset="0"/>
              </a:rPr>
              <a:t>balances segregated </a:t>
            </a:r>
            <a:r>
              <a:rPr lang="en-US" sz="1900" b="0" dirty="0">
                <a:solidFill>
                  <a:schemeClr val="tx1"/>
                </a:solidFill>
                <a:latin typeface="Liberation Sans" panose="020B0604020202020204" pitchFamily="34" charset="0"/>
              </a:rPr>
              <a:t>by assets and liabilities</a:t>
            </a:r>
            <a:r>
              <a:rPr lang="en-US" sz="1900" b="0" dirty="0" smtClean="0">
                <a:solidFill>
                  <a:schemeClr val="tx1"/>
                </a:solidFill>
                <a:latin typeface="Liberation Sans" panose="020B0604020202020204" pitchFamily="34" charset="0"/>
              </a:rPr>
              <a:t>.</a:t>
            </a:r>
          </a:p>
          <a:p>
            <a:pPr lvl="1">
              <a:lnSpc>
                <a:spcPct val="120000"/>
              </a:lnSpc>
              <a:spcBef>
                <a:spcPct val="30000"/>
              </a:spcBef>
              <a:buClr>
                <a:schemeClr val="tx1"/>
              </a:buClr>
              <a:buSzTx/>
              <a:buFont typeface="Wingdings" pitchFamily="2" charset="2"/>
              <a:buAutoNum type="alphaLcPeriod"/>
            </a:pPr>
            <a:r>
              <a:rPr lang="en-US" sz="1900" b="0" dirty="0" smtClean="0">
                <a:solidFill>
                  <a:schemeClr val="tx1"/>
                </a:solidFill>
                <a:latin typeface="Liberation Sans" panose="020B0604020202020204" pitchFamily="34" charset="0"/>
              </a:rPr>
              <a:t>The </a:t>
            </a:r>
            <a:r>
              <a:rPr lang="en-US" sz="1900" b="0" dirty="0">
                <a:solidFill>
                  <a:schemeClr val="tx1"/>
                </a:solidFill>
                <a:latin typeface="Liberation Sans" panose="020B0604020202020204" pitchFamily="34" charset="0"/>
              </a:rPr>
              <a:t>adjusted trial balance is prepared after </a:t>
            </a:r>
            <a:r>
              <a:rPr lang="en-US" sz="1900" b="0" dirty="0" smtClean="0">
                <a:solidFill>
                  <a:schemeClr val="tx1"/>
                </a:solidFill>
                <a:latin typeface="Liberation Sans" panose="020B0604020202020204" pitchFamily="34" charset="0"/>
              </a:rPr>
              <a:t>the adjusting </a:t>
            </a:r>
            <a:r>
              <a:rPr lang="en-US" sz="1900" b="0" dirty="0">
                <a:solidFill>
                  <a:schemeClr val="tx1"/>
                </a:solidFill>
                <a:latin typeface="Liberation Sans" panose="020B0604020202020204" pitchFamily="34" charset="0"/>
              </a:rPr>
              <a:t>entries have been journalized </a:t>
            </a:r>
            <a:r>
              <a:rPr lang="en-US" sz="1900" b="0" dirty="0" smtClean="0">
                <a:solidFill>
                  <a:schemeClr val="tx1"/>
                </a:solidFill>
                <a:latin typeface="Liberation Sans" panose="020B0604020202020204" pitchFamily="34" charset="0"/>
              </a:rPr>
              <a:t>and posted</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55303"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9" name="Rectangle 8"/>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Preparing the Adjusted Trail Balance</a:t>
            </a:r>
            <a:endParaRPr lang="en-US" altLang="en-US" sz="3200" dirty="0">
              <a:solidFill>
                <a:srgbClr val="CC0000"/>
              </a:solidFill>
              <a:latin typeface="Liberation Sans" panose="020B0604020202020204" pitchFamily="34" charset="0"/>
            </a:endParaRPr>
          </a:p>
        </p:txBody>
      </p:sp>
      <p:sp>
        <p:nvSpPr>
          <p:cNvPr id="11" name="Rectangle 4"/>
          <p:cNvSpPr>
            <a:spLocks noChangeArrowheads="1"/>
          </p:cNvSpPr>
          <p:nvPr/>
        </p:nvSpPr>
        <p:spPr bwMode="auto">
          <a:xfrm>
            <a:off x="609600" y="1295400"/>
            <a:ext cx="5334000" cy="584775"/>
          </a:xfrm>
          <a:prstGeom prst="rect">
            <a:avLst/>
          </a:prstGeom>
          <a:noFill/>
          <a:ln w="63500">
            <a:noFill/>
            <a:miter lim="800000"/>
            <a:headEnd/>
            <a:tailEnd/>
          </a:ln>
          <a:effectLst/>
          <a:extLst/>
        </p:spPr>
        <p:txBody>
          <a:bodyPr vert="horz" wrap="square" lIns="90488" tIns="44450" rIns="90488" bIns="44450" numCol="1" anchor="ctr" anchorCtr="0" compatLnSpc="1">
            <a:prstTxWarp prst="textNoShape">
              <a:avLst/>
            </a:prstTxWarp>
          </a:bodyPr>
          <a:lstStyle/>
          <a:p>
            <a:r>
              <a:rPr lang="en-US" altLang="en-US" sz="3000" dirty="0">
                <a:solidFill>
                  <a:srgbClr val="CC0000"/>
                </a:solidFill>
                <a:latin typeface="Liberation Sans" panose="020B0604020202020204" pitchFamily="34" charset="0"/>
              </a:rPr>
              <a:t>Question</a:t>
            </a:r>
          </a:p>
        </p:txBody>
      </p:sp>
      <p:sp>
        <p:nvSpPr>
          <p:cNvPr id="12" name="Notched Right Arrow 11"/>
          <p:cNvSpPr/>
          <p:nvPr/>
        </p:nvSpPr>
        <p:spPr bwMode="auto">
          <a:xfrm>
            <a:off x="270370" y="4593608"/>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11"/>
          <p:cNvSpPr>
            <a:spLocks noChangeArrowheads="1"/>
          </p:cNvSpPr>
          <p:nvPr/>
        </p:nvSpPr>
        <p:spPr bwMode="auto">
          <a:xfrm>
            <a:off x="35699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a:solidFill>
                  <a:schemeClr val="tx1"/>
                </a:solidFill>
                <a:latin typeface="Liberation Sans" panose="020B0604020202020204" pitchFamily="34" charset="0"/>
              </a:rPr>
              <a:t>Retained Earnings Statement </a:t>
            </a:r>
          </a:p>
        </p:txBody>
      </p:sp>
      <p:sp>
        <p:nvSpPr>
          <p:cNvPr id="63491" name="Text Box 6"/>
          <p:cNvSpPr txBox="1">
            <a:spLocks noChangeArrowheads="1"/>
          </p:cNvSpPr>
          <p:nvPr/>
        </p:nvSpPr>
        <p:spPr bwMode="auto">
          <a:xfrm>
            <a:off x="685800" y="1520432"/>
            <a:ext cx="7772400" cy="829458"/>
          </a:xfrm>
          <a:prstGeom prst="rect">
            <a:avLst/>
          </a:prstGeom>
          <a:solidFill>
            <a:schemeClr val="bg1"/>
          </a:solidFill>
          <a:ln w="28575">
            <a:solidFill>
              <a:schemeClr val="tx1"/>
            </a:solidFill>
            <a:miter lim="800000"/>
            <a:headEnd/>
            <a:tailEnd/>
          </a:ln>
          <a:effectLst>
            <a:outerShdw dist="107763" dir="2700000" algn="ctr" rotWithShape="0">
              <a:schemeClr val="bg2"/>
            </a:outerShdw>
          </a:effectLst>
        </p:spPr>
        <p:txBody>
          <a:bodyPr tIns="0" anchor="ctr" anchorCtr="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2300" b="0" dirty="0">
                <a:solidFill>
                  <a:schemeClr val="tx1"/>
                </a:solidFill>
                <a:latin typeface="Liberation Sans" panose="020B0604020202020204" pitchFamily="34" charset="0"/>
                <a:cs typeface="Arial" charset="0"/>
              </a:rPr>
              <a:t>Financial Statements are prepared directly from the </a:t>
            </a:r>
            <a:r>
              <a:rPr lang="en-US" altLang="en-US" sz="2300" dirty="0">
                <a:solidFill>
                  <a:schemeClr val="tx1"/>
                </a:solidFill>
                <a:latin typeface="Liberation Sans" panose="020B0604020202020204" pitchFamily="34" charset="0"/>
                <a:cs typeface="Arial" charset="0"/>
              </a:rPr>
              <a:t>Adjusted Trial Balance</a:t>
            </a:r>
            <a:r>
              <a:rPr lang="en-US" altLang="en-US" sz="2300" b="0" dirty="0">
                <a:solidFill>
                  <a:schemeClr val="tx1"/>
                </a:solidFill>
                <a:latin typeface="Liberation Sans" panose="020B0604020202020204" pitchFamily="34" charset="0"/>
                <a:cs typeface="Arial" charset="0"/>
              </a:rPr>
              <a:t>.  </a:t>
            </a:r>
            <a:endParaRPr lang="en-US" altLang="en-US" sz="2300" dirty="0">
              <a:solidFill>
                <a:schemeClr val="tx1"/>
              </a:solidFill>
              <a:latin typeface="Liberation Sans" panose="020B0604020202020204" pitchFamily="34" charset="0"/>
              <a:cs typeface="Arial" charset="0"/>
            </a:endParaRPr>
          </a:p>
        </p:txBody>
      </p:sp>
      <p:sp>
        <p:nvSpPr>
          <p:cNvPr id="63492" name="AutoShape 8"/>
          <p:cNvSpPr>
            <a:spLocks noChangeArrowheads="1"/>
          </p:cNvSpPr>
          <p:nvPr/>
        </p:nvSpPr>
        <p:spPr bwMode="auto">
          <a:xfrm>
            <a:off x="8267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a:solidFill>
                  <a:schemeClr val="tx1"/>
                </a:solidFill>
                <a:latin typeface="Liberation Sans" panose="020B0604020202020204" pitchFamily="34" charset="0"/>
              </a:rPr>
              <a:t>Income Statement</a:t>
            </a:r>
          </a:p>
        </p:txBody>
      </p:sp>
      <p:sp>
        <p:nvSpPr>
          <p:cNvPr id="63493" name="AutoShape 9"/>
          <p:cNvSpPr>
            <a:spLocks noChangeArrowheads="1"/>
          </p:cNvSpPr>
          <p:nvPr/>
        </p:nvSpPr>
        <p:spPr bwMode="auto">
          <a:xfrm>
            <a:off x="6313170" y="3336925"/>
            <a:ext cx="1927860" cy="1905000"/>
          </a:xfrm>
          <a:prstGeom prst="foldedCorner">
            <a:avLst>
              <a:gd name="adj" fmla="val 12500"/>
            </a:avLst>
          </a:prstGeom>
          <a:solidFill>
            <a:srgbClr val="F9EFA5"/>
          </a:solidFill>
          <a:ln w="12700" cap="sq">
            <a:solidFill>
              <a:schemeClr val="tx1"/>
            </a:solidFill>
            <a:round/>
            <a:headEnd type="none" w="sm" len="sm"/>
            <a:tailEnd type="none" w="sm" len="sm"/>
          </a:ln>
        </p:spPr>
        <p:txBody>
          <a:bodyPr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300" dirty="0" smtClean="0">
                <a:solidFill>
                  <a:schemeClr val="tx1"/>
                </a:solidFill>
                <a:latin typeface="Liberation Sans" panose="020B0604020202020204" pitchFamily="34" charset="0"/>
              </a:rPr>
              <a:t>Statement of Financial Position</a:t>
            </a:r>
            <a:endParaRPr lang="en-US" altLang="en-US" sz="2300" dirty="0">
              <a:solidFill>
                <a:schemeClr val="tx1"/>
              </a:solidFill>
              <a:latin typeface="Liberation Sans" panose="020B0604020202020204" pitchFamily="34" charset="0"/>
            </a:endParaRPr>
          </a:p>
        </p:txBody>
      </p:sp>
      <p:sp>
        <p:nvSpPr>
          <p:cNvPr id="63494" name="AutoShape 13"/>
          <p:cNvSpPr>
            <a:spLocks noChangeArrowheads="1"/>
          </p:cNvSpPr>
          <p:nvPr/>
        </p:nvSpPr>
        <p:spPr bwMode="auto">
          <a:xfrm>
            <a:off x="43498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3495" name="AutoShape 15"/>
          <p:cNvSpPr>
            <a:spLocks noChangeArrowheads="1"/>
          </p:cNvSpPr>
          <p:nvPr/>
        </p:nvSpPr>
        <p:spPr bwMode="auto">
          <a:xfrm>
            <a:off x="16066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3496" name="AutoShape 16"/>
          <p:cNvSpPr>
            <a:spLocks noChangeArrowheads="1"/>
          </p:cNvSpPr>
          <p:nvPr/>
        </p:nvSpPr>
        <p:spPr bwMode="auto">
          <a:xfrm>
            <a:off x="7093019" y="2498725"/>
            <a:ext cx="368163" cy="762000"/>
          </a:xfrm>
          <a:prstGeom prst="downArrow">
            <a:avLst>
              <a:gd name="adj1" fmla="val 50000"/>
              <a:gd name="adj2" fmla="val 83333"/>
            </a:avLst>
          </a:prstGeom>
          <a:solidFill>
            <a:srgbClr val="CC0000"/>
          </a:solidFill>
          <a:ln w="12700" cap="sq">
            <a:solidFill>
              <a:schemeClr val="tx1"/>
            </a:solid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56331"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2" name="Rectangle 11"/>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Preparing Financial Statements</a:t>
            </a:r>
            <a:endParaRPr lang="en-US" altLang="en-US" sz="3200" dirty="0">
              <a:solidFill>
                <a:srgbClr val="CC0000"/>
              </a:solidFill>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16" y="179696"/>
            <a:ext cx="7956584" cy="643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7" name="Rectangle 16"/>
          <p:cNvSpPr>
            <a:spLocks noChangeArrowheads="1"/>
          </p:cNvSpPr>
          <p:nvPr/>
        </p:nvSpPr>
        <p:spPr bwMode="auto">
          <a:xfrm>
            <a:off x="8382000" y="1905000"/>
            <a:ext cx="228600" cy="5334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64518" name="Rectangle 12"/>
          <p:cNvSpPr>
            <a:spLocks noChangeArrowheads="1"/>
          </p:cNvSpPr>
          <p:nvPr/>
        </p:nvSpPr>
        <p:spPr bwMode="auto">
          <a:xfrm>
            <a:off x="685800" y="5893439"/>
            <a:ext cx="3733800" cy="646113"/>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3-26  </a:t>
            </a:r>
          </a:p>
          <a:p>
            <a:pPr>
              <a:spcBef>
                <a:spcPct val="0"/>
              </a:spcBef>
              <a:buClrTx/>
              <a:buSzTx/>
              <a:buFontTx/>
              <a:buNone/>
            </a:pPr>
            <a:r>
              <a:rPr lang="en-US" altLang="en-US" sz="1200" b="0" dirty="0">
                <a:solidFill>
                  <a:schemeClr val="tx1"/>
                </a:solidFill>
                <a:latin typeface="Liberation Sans" panose="020B0604020202020204" pitchFamily="34" charset="0"/>
              </a:rPr>
              <a:t>Preparation of the income statement and retained earnings statement from the adjusted trial balance</a:t>
            </a:r>
          </a:p>
        </p:txBody>
      </p:sp>
      <p:sp>
        <p:nvSpPr>
          <p:cNvPr id="7" name="Text Box 5"/>
          <p:cNvSpPr txBox="1">
            <a:spLocks noChangeArrowheads="1"/>
          </p:cNvSpPr>
          <p:nvPr/>
        </p:nvSpPr>
        <p:spPr bwMode="auto">
          <a:xfrm>
            <a:off x="83820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11"/>
          <p:cNvSpPr>
            <a:spLocks noChangeArrowheads="1"/>
          </p:cNvSpPr>
          <p:nvPr/>
        </p:nvSpPr>
        <p:spPr bwMode="auto">
          <a:xfrm>
            <a:off x="914400" y="5906869"/>
            <a:ext cx="2971800" cy="646331"/>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3-27  </a:t>
            </a:r>
          </a:p>
          <a:p>
            <a:pPr>
              <a:spcBef>
                <a:spcPct val="0"/>
              </a:spcBef>
              <a:buClrTx/>
              <a:buSzTx/>
              <a:buFontTx/>
              <a:buNone/>
            </a:pPr>
            <a:r>
              <a:rPr lang="en-US" altLang="en-US" sz="1200" b="0" dirty="0">
                <a:solidFill>
                  <a:schemeClr val="tx1"/>
                </a:solidFill>
                <a:latin typeface="Liberation Sans" panose="020B0604020202020204" pitchFamily="34" charset="0"/>
              </a:rPr>
              <a:t>Preparation of the </a:t>
            </a:r>
            <a:r>
              <a:rPr lang="en-US" altLang="en-US" sz="1200" b="0" dirty="0" smtClean="0">
                <a:solidFill>
                  <a:schemeClr val="tx1"/>
                </a:solidFill>
                <a:latin typeface="Liberation Sans" panose="020B0604020202020204" pitchFamily="34" charset="0"/>
              </a:rPr>
              <a:t>statement of financial position </a:t>
            </a:r>
            <a:r>
              <a:rPr lang="en-US" altLang="en-US" sz="1200" b="0" dirty="0">
                <a:solidFill>
                  <a:schemeClr val="tx1"/>
                </a:solidFill>
                <a:latin typeface="Liberation Sans" panose="020B0604020202020204" pitchFamily="34" charset="0"/>
              </a:rPr>
              <a:t>from the adjusted trial balance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15" y="332096"/>
            <a:ext cx="8707797" cy="555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26" y="1271675"/>
            <a:ext cx="8561295" cy="468557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3390205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3</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852281"/>
            <a:ext cx="8331200" cy="417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b="0" i="1" dirty="0" smtClean="0">
                <a:solidFill>
                  <a:schemeClr val="tx1"/>
                </a:solidFill>
                <a:latin typeface="Liberation Sans" panose="020B0604020202020204" pitchFamily="34" charset="0"/>
              </a:rPr>
              <a:t>After </a:t>
            </a:r>
            <a:r>
              <a:rPr lang="en-US" sz="1900" b="0" i="1" dirty="0">
                <a:solidFill>
                  <a:schemeClr val="tx1"/>
                </a:solidFill>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time period </a:t>
            </a:r>
            <a:r>
              <a:rPr lang="en-US" sz="1900" b="0" dirty="0" smtClean="0">
                <a:solidFill>
                  <a:schemeClr val="tx1"/>
                </a:solidFill>
                <a:latin typeface="Liberation Sans" panose="020B0604020202020204" pitchFamily="34" charset="0"/>
              </a:rPr>
              <a:t>assumption.</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accrual basis of </a:t>
            </a:r>
            <a:r>
              <a:rPr lang="en-US" sz="1900" b="0" dirty="0" smtClean="0">
                <a:solidFill>
                  <a:schemeClr val="tx1"/>
                </a:solidFill>
                <a:latin typeface="Liberation Sans" panose="020B0604020202020204" pitchFamily="34" charset="0"/>
              </a:rPr>
              <a:t>accounting.</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Explain </a:t>
            </a:r>
            <a:r>
              <a:rPr lang="en-US" sz="1900" b="0" dirty="0">
                <a:solidFill>
                  <a:schemeClr val="tx1"/>
                </a:solidFill>
                <a:latin typeface="Liberation Sans" panose="020B0604020202020204" pitchFamily="34" charset="0"/>
              </a:rPr>
              <a:t>the reasons for adjusting </a:t>
            </a:r>
            <a:r>
              <a:rPr lang="en-US" sz="1900" b="0" dirty="0" smtClean="0">
                <a:solidFill>
                  <a:schemeClr val="tx1"/>
                </a:solidFill>
                <a:latin typeface="Liberation Sans" panose="020B0604020202020204" pitchFamily="34" charset="0"/>
              </a:rPr>
              <a:t>entries.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Identify </a:t>
            </a:r>
            <a:r>
              <a:rPr lang="en-US" sz="1900" b="0" dirty="0">
                <a:solidFill>
                  <a:schemeClr val="tx1"/>
                </a:solidFill>
                <a:latin typeface="Liberation Sans" panose="020B0604020202020204" pitchFamily="34" charset="0"/>
              </a:rPr>
              <a:t>the major types of adjusting </a:t>
            </a:r>
            <a:r>
              <a:rPr lang="en-US" sz="1900" b="0" dirty="0" smtClean="0">
                <a:solidFill>
                  <a:schemeClr val="tx1"/>
                </a:solidFill>
                <a:latin typeface="Liberation Sans" panose="020B0604020202020204" pitchFamily="34" charset="0"/>
              </a:rPr>
              <a:t>entries.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Prepare </a:t>
            </a:r>
            <a:r>
              <a:rPr lang="en-US" sz="1900" b="0" dirty="0">
                <a:solidFill>
                  <a:schemeClr val="tx1"/>
                </a:solidFill>
                <a:latin typeface="Liberation Sans" panose="020B0604020202020204" pitchFamily="34" charset="0"/>
              </a:rPr>
              <a:t>adjusting entries for </a:t>
            </a:r>
            <a:r>
              <a:rPr lang="en-US" sz="1900" b="0" dirty="0" smtClean="0">
                <a:solidFill>
                  <a:schemeClr val="tx1"/>
                </a:solidFill>
                <a:latin typeface="Liberation Sans" panose="020B0604020202020204" pitchFamily="34" charset="0"/>
              </a:rPr>
              <a:t>deferrals.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Prepare </a:t>
            </a:r>
            <a:r>
              <a:rPr lang="en-US" sz="1900" b="0" dirty="0">
                <a:solidFill>
                  <a:schemeClr val="tx1"/>
                </a:solidFill>
                <a:latin typeface="Liberation Sans" panose="020B0604020202020204" pitchFamily="34" charset="0"/>
              </a:rPr>
              <a:t>adjusting entries for </a:t>
            </a:r>
            <a:r>
              <a:rPr lang="en-US" sz="1900" b="0" dirty="0" smtClean="0">
                <a:solidFill>
                  <a:schemeClr val="tx1"/>
                </a:solidFill>
                <a:latin typeface="Liberation Sans" panose="020B0604020202020204" pitchFamily="34" charset="0"/>
              </a:rPr>
              <a:t>accruals.</a:t>
            </a:r>
          </a:p>
          <a:p>
            <a:pPr marL="341313" indent="-341313" algn="l" defTabSz="865188" eaLnBrk="1" hangingPunct="1">
              <a:lnSpc>
                <a:spcPct val="125000"/>
              </a:lnSpc>
              <a:spcBef>
                <a:spcPts val="600"/>
              </a:spcBef>
              <a:buClr>
                <a:srgbClr val="CC0000"/>
              </a:buClr>
              <a:buFont typeface="+mj-lt"/>
              <a:buAutoNum type="arabicPeriod"/>
              <a:defRPr/>
            </a:pPr>
            <a:r>
              <a:rPr lang="en-US" sz="1900" b="0" dirty="0" smtClean="0">
                <a:solidFill>
                  <a:schemeClr val="tx1"/>
                </a:solidFill>
                <a:latin typeface="Liberation Sans" panose="020B0604020202020204" pitchFamily="34" charset="0"/>
              </a:rPr>
              <a:t>Describe </a:t>
            </a:r>
            <a:r>
              <a:rPr lang="en-US" sz="1900" b="0" dirty="0">
                <a:solidFill>
                  <a:schemeClr val="tx1"/>
                </a:solidFill>
                <a:latin typeface="Liberation Sans" panose="020B0604020202020204" pitchFamily="34" charset="0"/>
              </a:rPr>
              <a:t>the nature and purpose of an adjusted trial balance.</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54040"/>
            <a:ext cx="6781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smtClean="0">
                <a:solidFill>
                  <a:srgbClr val="5F5F5F"/>
                </a:solidFill>
                <a:latin typeface="Liberation Sans" panose="020B0604020202020204" pitchFamily="34" charset="0"/>
              </a:rPr>
              <a:t>Adjusting the Accounts</a:t>
            </a:r>
            <a:endParaRPr lang="en-US" altLang="en-US" sz="44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743764"/>
            <a:ext cx="0" cy="85875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983491893"/>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1289"/>
            <a:ext cx="8015515" cy="404663"/>
          </a:xfrm>
          <a:prstGeom prst="rect">
            <a:avLst/>
          </a:prstGeom>
        </p:spPr>
        <p:txBody>
          <a:bodyPr wrap="square">
            <a:spAutoFit/>
          </a:bodyPr>
          <a:lstStyle/>
          <a:p>
            <a:pPr>
              <a:lnSpc>
                <a:spcPct val="110000"/>
              </a:lnSpc>
            </a:pPr>
            <a:r>
              <a:rPr lang="en-US" sz="2000" b="0" dirty="0">
                <a:solidFill>
                  <a:schemeClr val="tx1"/>
                </a:solidFill>
                <a:latin typeface="Liberation Sans" panose="020B0604020202020204" pitchFamily="34" charset="0"/>
              </a:rPr>
              <a:t>(a) Determine the net income for the quarter April 1 to June 30</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54531"/>
            <a:ext cx="7646987" cy="45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990600" y="22098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 name="Rectangle 7"/>
          <p:cNvSpPr/>
          <p:nvPr/>
        </p:nvSpPr>
        <p:spPr bwMode="auto">
          <a:xfrm>
            <a:off x="990600" y="2541896"/>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Rectangle 8"/>
          <p:cNvSpPr/>
          <p:nvPr/>
        </p:nvSpPr>
        <p:spPr bwMode="auto">
          <a:xfrm>
            <a:off x="6664050" y="2895600"/>
            <a:ext cx="187035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bwMode="auto">
          <a:xfrm>
            <a:off x="990600" y="35814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Rectangle 10"/>
          <p:cNvSpPr/>
          <p:nvPr/>
        </p:nvSpPr>
        <p:spPr bwMode="auto">
          <a:xfrm>
            <a:off x="990600" y="3899848"/>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Rectangle 11"/>
          <p:cNvSpPr/>
          <p:nvPr/>
        </p:nvSpPr>
        <p:spPr bwMode="auto">
          <a:xfrm>
            <a:off x="990600" y="4231944"/>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Rectangle 12"/>
          <p:cNvSpPr/>
          <p:nvPr/>
        </p:nvSpPr>
        <p:spPr bwMode="auto">
          <a:xfrm>
            <a:off x="990600" y="4558352"/>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Rectangle 14"/>
          <p:cNvSpPr/>
          <p:nvPr/>
        </p:nvSpPr>
        <p:spPr bwMode="auto">
          <a:xfrm>
            <a:off x="990600" y="4876800"/>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Rectangle 15"/>
          <p:cNvSpPr/>
          <p:nvPr/>
        </p:nvSpPr>
        <p:spPr bwMode="auto">
          <a:xfrm>
            <a:off x="990600" y="5203208"/>
            <a:ext cx="754380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Rectangle 16"/>
          <p:cNvSpPr/>
          <p:nvPr/>
        </p:nvSpPr>
        <p:spPr bwMode="auto">
          <a:xfrm>
            <a:off x="6664050" y="5534458"/>
            <a:ext cx="1870350"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Rectangle 17"/>
          <p:cNvSpPr/>
          <p:nvPr/>
        </p:nvSpPr>
        <p:spPr bwMode="auto">
          <a:xfrm>
            <a:off x="6664050" y="5916304"/>
            <a:ext cx="1641750"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32591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6023"/>
            <a:ext cx="8559936" cy="312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1291289"/>
            <a:ext cx="8015515" cy="1081771"/>
          </a:xfrm>
          <a:prstGeom prst="rect">
            <a:avLst/>
          </a:prstGeom>
        </p:spPr>
        <p:txBody>
          <a:bodyPr wrap="square">
            <a:spAutoFit/>
          </a:bodyPr>
          <a:lstStyle/>
          <a:p>
            <a:pPr marL="457200" indent="-457200">
              <a:lnSpc>
                <a:spcPct val="110000"/>
              </a:lnSpc>
              <a:buFont typeface="Wingdings" panose="05000000000000000000" pitchFamily="2" charset="2"/>
              <a:buAutoNum type="alphaLcParenBoth" startAt="2"/>
            </a:pPr>
            <a:r>
              <a:rPr lang="en-US" sz="2000" b="0" dirty="0" smtClean="0">
                <a:solidFill>
                  <a:schemeClr val="tx1"/>
                </a:solidFill>
                <a:latin typeface="Liberation Sans" panose="020B0604020202020204" pitchFamily="34" charset="0"/>
              </a:rPr>
              <a:t>Determine </a:t>
            </a:r>
            <a:r>
              <a:rPr lang="en-US" sz="2000" b="0" dirty="0">
                <a:solidFill>
                  <a:schemeClr val="tx1"/>
                </a:solidFill>
                <a:latin typeface="Liberation Sans" panose="020B0604020202020204" pitchFamily="34" charset="0"/>
              </a:rPr>
              <a:t>the total assets and total liabilities at June 30, 2017, for Skolnick Co.</a:t>
            </a:r>
          </a:p>
          <a:p>
            <a:pPr marL="457200" indent="-457200">
              <a:lnSpc>
                <a:spcPct val="110000"/>
              </a:lnSpc>
              <a:buAutoNum type="alphaLcParenBoth" startAt="2"/>
            </a:pP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4" name="Rectangle 3"/>
          <p:cNvSpPr/>
          <p:nvPr/>
        </p:nvSpPr>
        <p:spPr bwMode="auto">
          <a:xfrm>
            <a:off x="277504" y="2653352"/>
            <a:ext cx="48278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 name="Rectangle 19"/>
          <p:cNvSpPr/>
          <p:nvPr/>
        </p:nvSpPr>
        <p:spPr bwMode="auto">
          <a:xfrm>
            <a:off x="277504" y="2957514"/>
            <a:ext cx="4827896" cy="790573"/>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Rectangle 20"/>
          <p:cNvSpPr/>
          <p:nvPr/>
        </p:nvSpPr>
        <p:spPr bwMode="auto">
          <a:xfrm>
            <a:off x="304800" y="3761096"/>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304800" y="4015299"/>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bwMode="auto">
          <a:xfrm>
            <a:off x="304800" y="4265507"/>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5" name="Rectangle 24"/>
          <p:cNvSpPr/>
          <p:nvPr/>
        </p:nvSpPr>
        <p:spPr bwMode="auto">
          <a:xfrm>
            <a:off x="304800" y="4535051"/>
            <a:ext cx="48278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Rectangle 25"/>
          <p:cNvSpPr/>
          <p:nvPr/>
        </p:nvSpPr>
        <p:spPr bwMode="auto">
          <a:xfrm>
            <a:off x="3581400" y="4880795"/>
            <a:ext cx="15512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Rectangle 26"/>
          <p:cNvSpPr/>
          <p:nvPr/>
        </p:nvSpPr>
        <p:spPr bwMode="auto">
          <a:xfrm>
            <a:off x="5288131" y="2667207"/>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Rectangle 27"/>
          <p:cNvSpPr/>
          <p:nvPr/>
        </p:nvSpPr>
        <p:spPr bwMode="auto">
          <a:xfrm>
            <a:off x="5285096" y="2944711"/>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Rectangle 28"/>
          <p:cNvSpPr/>
          <p:nvPr/>
        </p:nvSpPr>
        <p:spPr bwMode="auto">
          <a:xfrm>
            <a:off x="5288131" y="3214461"/>
            <a:ext cx="3627269" cy="51997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0" name="Rectangle 29"/>
          <p:cNvSpPr/>
          <p:nvPr/>
        </p:nvSpPr>
        <p:spPr bwMode="auto">
          <a:xfrm>
            <a:off x="5288131" y="3747222"/>
            <a:ext cx="3627269" cy="519978"/>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1" name="Rectangle 30"/>
          <p:cNvSpPr/>
          <p:nvPr/>
        </p:nvSpPr>
        <p:spPr bwMode="auto">
          <a:xfrm>
            <a:off x="5288131" y="4267613"/>
            <a:ext cx="3627269" cy="27709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2" name="Rectangle 31"/>
          <p:cNvSpPr/>
          <p:nvPr/>
        </p:nvSpPr>
        <p:spPr bwMode="auto">
          <a:xfrm>
            <a:off x="7315200" y="4876800"/>
            <a:ext cx="1551296" cy="251901"/>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991965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9"/>
                                        </p:tgtEl>
                                      </p:cBhvr>
                                    </p:animEffect>
                                    <p:set>
                                      <p:cBhvr>
                                        <p:cTn id="52" dur="1" fill="hold">
                                          <p:stCondLst>
                                            <p:cond delay="499"/>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91289"/>
            <a:ext cx="8015515" cy="743217"/>
          </a:xfrm>
          <a:prstGeom prst="rect">
            <a:avLst/>
          </a:prstGeom>
        </p:spPr>
        <p:txBody>
          <a:bodyPr wrap="square">
            <a:spAutoFit/>
          </a:bodyPr>
          <a:lstStyle/>
          <a:p>
            <a:pPr marL="457200" indent="-457200">
              <a:lnSpc>
                <a:spcPct val="110000"/>
              </a:lnSpc>
              <a:buFont typeface="Wingdings" panose="05000000000000000000" pitchFamily="2" charset="2"/>
              <a:buAutoNum type="alphaLcParenBoth" startAt="3"/>
            </a:pPr>
            <a:r>
              <a:rPr lang="en-US" sz="2000" b="0" dirty="0" smtClean="0">
                <a:solidFill>
                  <a:schemeClr val="tx1"/>
                </a:solidFill>
                <a:latin typeface="Liberation Sans" panose="020B0604020202020204" pitchFamily="34" charset="0"/>
              </a:rPr>
              <a:t>Determine </a:t>
            </a:r>
            <a:r>
              <a:rPr lang="en-US" sz="2000" b="0" dirty="0">
                <a:solidFill>
                  <a:schemeClr val="tx1"/>
                </a:solidFill>
                <a:latin typeface="Liberation Sans" panose="020B0604020202020204" pitchFamily="34" charset="0"/>
              </a:rPr>
              <a:t>the amount that appears for retained earnings at June 30, 2017</a:t>
            </a:r>
            <a:r>
              <a:rPr lang="en-US" sz="2000" b="0" dirty="0" smtClean="0">
                <a:solidFill>
                  <a:schemeClr val="tx1"/>
                </a:solidFill>
                <a:latin typeface="Liberation Sans" panose="020B0604020202020204" pitchFamily="34" charset="0"/>
              </a:rPr>
              <a:t>.</a:t>
            </a:r>
            <a:endParaRPr lang="en-US" sz="2000" b="0" dirty="0">
              <a:solidFill>
                <a:schemeClr val="tx1"/>
              </a:solidFill>
              <a:latin typeface="Liberation Sans" panose="020B0604020202020204" pitchFamily="34" charset="0"/>
            </a:endParaRPr>
          </a:p>
        </p:txBody>
      </p:sp>
      <p:sp>
        <p:nvSpPr>
          <p:cNvPr id="14" name="TextBox 13"/>
          <p:cNvSpPr txBox="1"/>
          <p:nvPr/>
        </p:nvSpPr>
        <p:spPr>
          <a:xfrm>
            <a:off x="277504" y="397171"/>
            <a:ext cx="8577217" cy="579781"/>
          </a:xfrm>
          <a:prstGeom prst="rect">
            <a:avLst/>
          </a:prstGeom>
          <a:solidFill>
            <a:srgbClr val="0000BF"/>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3" name="TextBox 22"/>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05075"/>
            <a:ext cx="55911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bwMode="auto">
          <a:xfrm>
            <a:off x="5029200" y="2590800"/>
            <a:ext cx="17036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4" name="Rectangle 33"/>
          <p:cNvSpPr/>
          <p:nvPr/>
        </p:nvSpPr>
        <p:spPr bwMode="auto">
          <a:xfrm>
            <a:off x="1107939" y="2895600"/>
            <a:ext cx="5624957"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5" name="Rectangle 34"/>
          <p:cNvSpPr/>
          <p:nvPr/>
        </p:nvSpPr>
        <p:spPr bwMode="auto">
          <a:xfrm>
            <a:off x="1102056" y="3214048"/>
            <a:ext cx="5624957"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6" name="Rectangle 35"/>
          <p:cNvSpPr/>
          <p:nvPr/>
        </p:nvSpPr>
        <p:spPr bwMode="auto">
          <a:xfrm>
            <a:off x="5029200" y="3595048"/>
            <a:ext cx="1703696" cy="30480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2466671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7147279" y="1163600"/>
            <a:ext cx="0" cy="218920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6562" name="Text Box 2"/>
          <p:cNvSpPr txBox="1">
            <a:spLocks noChangeArrowheads="1"/>
          </p:cNvSpPr>
          <p:nvPr/>
        </p:nvSpPr>
        <p:spPr bwMode="auto">
          <a:xfrm>
            <a:off x="609600" y="2133600"/>
            <a:ext cx="64008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682625" indent="-45085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When a company prepays an expense, it debits that amount to </a:t>
            </a:r>
            <a:r>
              <a:rPr lang="en-US" altLang="en-US" sz="2100" dirty="0">
                <a:solidFill>
                  <a:schemeClr val="tx1"/>
                </a:solidFill>
                <a:latin typeface="Liberation Sans" panose="020B0604020202020204" pitchFamily="34" charset="0"/>
              </a:rPr>
              <a:t>an expense account</a:t>
            </a:r>
            <a:r>
              <a:rPr lang="en-US" altLang="en-US" sz="2100" b="0" dirty="0">
                <a:solidFill>
                  <a:schemeClr val="tx1"/>
                </a:solidFill>
                <a:latin typeface="Liberation Sans" panose="020B0604020202020204" pitchFamily="34" charset="0"/>
              </a:rPr>
              <a:t>.</a:t>
            </a:r>
          </a:p>
          <a:p>
            <a:pPr>
              <a:lnSpc>
                <a:spcPct val="120000"/>
              </a:lnSpc>
              <a:spcBef>
                <a:spcPct val="7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When it receives payment for future services, it credits the amount to </a:t>
            </a:r>
            <a:r>
              <a:rPr lang="en-US" altLang="en-US" sz="2100" dirty="0">
                <a:solidFill>
                  <a:schemeClr val="tx1"/>
                </a:solidFill>
                <a:latin typeface="Liberation Sans" panose="020B0604020202020204" pitchFamily="34" charset="0"/>
              </a:rPr>
              <a:t>a revenue account</a:t>
            </a:r>
            <a:r>
              <a:rPr lang="en-US" altLang="en-US" sz="2100" b="0" dirty="0">
                <a:solidFill>
                  <a:schemeClr val="tx1"/>
                </a:solidFill>
                <a:latin typeface="Liberation Sans" panose="020B0604020202020204" pitchFamily="34" charset="0"/>
              </a:rPr>
              <a:t>.</a:t>
            </a:r>
          </a:p>
        </p:txBody>
      </p:sp>
      <p:sp>
        <p:nvSpPr>
          <p:cNvPr id="66568" name="Rectangle 20"/>
          <p:cNvSpPr>
            <a:spLocks noChangeArrowheads="1"/>
          </p:cNvSpPr>
          <p:nvPr/>
        </p:nvSpPr>
        <p:spPr bwMode="auto">
          <a:xfrm>
            <a:off x="609600" y="1524000"/>
            <a:ext cx="3657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Pct val="80000"/>
              <a:buFontTx/>
              <a:buNone/>
            </a:pPr>
            <a:r>
              <a:rPr lang="en-US" altLang="en-US" dirty="0">
                <a:solidFill>
                  <a:schemeClr val="tx1"/>
                </a:solidFill>
                <a:latin typeface="Liberation Sans" panose="020B0604020202020204" pitchFamily="34" charset="0"/>
              </a:rPr>
              <a:t>Alternate Treatment</a:t>
            </a:r>
          </a:p>
        </p:txBody>
      </p:sp>
      <p:sp>
        <p:nvSpPr>
          <p:cNvPr id="9" name="Rectangle 8"/>
          <p:cNvSpPr>
            <a:spLocks noChangeArrowheads="1"/>
          </p:cNvSpPr>
          <p:nvPr/>
        </p:nvSpPr>
        <p:spPr bwMode="auto">
          <a:xfrm>
            <a:off x="290286" y="274320"/>
            <a:ext cx="2249714" cy="920755"/>
          </a:xfrm>
          <a:prstGeom prst="rect">
            <a:avLst/>
          </a:prstGeom>
          <a:solidFill>
            <a:srgbClr val="FF6600"/>
          </a:solidFill>
          <a:ln>
            <a:noFill/>
          </a:ln>
          <a:effectLst/>
        </p:spPr>
        <p:txBody>
          <a:bodyPr wrap="none" lIns="86493" tIns="43247" rIns="86493" bIns="43247" anchor="ctr"/>
          <a:lstStyle/>
          <a:p>
            <a:r>
              <a:rPr lang="en-US" altLang="en-US" sz="2400" dirty="0" smtClean="0">
                <a:latin typeface="Liberation Sans" panose="020B0604020202020204" pitchFamily="34" charset="0"/>
              </a:rPr>
              <a:t>APPENDIX 3A</a:t>
            </a:r>
            <a:endParaRPr lang="en-US" altLang="en-US" sz="2400" dirty="0">
              <a:latin typeface="Liberation Sans" panose="020B0604020202020204" pitchFamily="34" charset="0"/>
            </a:endParaRPr>
          </a:p>
        </p:txBody>
      </p:sp>
      <p:sp>
        <p:nvSpPr>
          <p:cNvPr id="10" name="Rectangle 5"/>
          <p:cNvSpPr>
            <a:spLocks noChangeArrowheads="1"/>
          </p:cNvSpPr>
          <p:nvPr/>
        </p:nvSpPr>
        <p:spPr bwMode="auto">
          <a:xfrm>
            <a:off x="2540000" y="274320"/>
            <a:ext cx="6241143" cy="928688"/>
          </a:xfrm>
          <a:prstGeom prst="rect">
            <a:avLst/>
          </a:prstGeom>
          <a:solidFill>
            <a:srgbClr val="0000BF"/>
          </a:solidFill>
          <a:ln>
            <a:noFill/>
          </a:ln>
          <a:effectLst/>
        </p:spPr>
        <p:txBody>
          <a:bodyPr wrap="square" lIns="86493" tIns="27432" rIns="86493" bIns="43247" anchor="ctr"/>
          <a:lstStyle/>
          <a:p>
            <a:pPr marL="53975"/>
            <a:r>
              <a:rPr lang="en-US" sz="2400" dirty="0">
                <a:latin typeface="Liberation Sans" panose="020B0604020202020204" pitchFamily="34" charset="0"/>
              </a:rPr>
              <a:t>Alternative Treatment of Prepaid </a:t>
            </a:r>
            <a:r>
              <a:rPr lang="en-US" sz="2400" dirty="0" smtClean="0">
                <a:latin typeface="Liberation Sans" panose="020B0604020202020204" pitchFamily="34" charset="0"/>
              </a:rPr>
              <a:t>Expenses and </a:t>
            </a:r>
            <a:r>
              <a:rPr lang="en-US" sz="2400" dirty="0">
                <a:latin typeface="Liberation Sans" panose="020B0604020202020204" pitchFamily="34" charset="0"/>
              </a:rPr>
              <a:t>Unearned Revenues</a:t>
            </a:r>
            <a:endParaRPr lang="en-US" sz="2500" b="1" dirty="0">
              <a:solidFill>
                <a:schemeClr val="bg1"/>
              </a:solidFill>
              <a:latin typeface="Liberation Sans" panose="020B0604020202020204" pitchFamily="34" charset="0"/>
            </a:endParaRPr>
          </a:p>
        </p:txBody>
      </p:sp>
      <p:sp>
        <p:nvSpPr>
          <p:cNvPr id="12" name="Rectangle 11"/>
          <p:cNvSpPr/>
          <p:nvPr/>
        </p:nvSpPr>
        <p:spPr>
          <a:xfrm>
            <a:off x="7235557" y="1261408"/>
            <a:ext cx="1715099" cy="2185214"/>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8</a:t>
            </a:r>
          </a:p>
          <a:p>
            <a:pPr algn="l"/>
            <a:r>
              <a:rPr lang="en-US" sz="1600" dirty="0" smtClean="0">
                <a:solidFill>
                  <a:schemeClr val="tx1"/>
                </a:solidFill>
                <a:latin typeface="Liberation Sans" panose="020B0604020202020204" pitchFamily="34" charset="0"/>
              </a:rPr>
              <a:t>Prepare adjusting entries for </a:t>
            </a:r>
            <a:r>
              <a:rPr lang="en-US" sz="1600" dirty="0">
                <a:solidFill>
                  <a:schemeClr val="tx1"/>
                </a:solidFill>
                <a:latin typeface="Liberation Sans" panose="020B0604020202020204" pitchFamily="34" charset="0"/>
              </a:rPr>
              <a:t>the alternative</a:t>
            </a:r>
          </a:p>
          <a:p>
            <a:r>
              <a:rPr lang="en-US" sz="1600" dirty="0">
                <a:solidFill>
                  <a:schemeClr val="tx1"/>
                </a:solidFill>
                <a:latin typeface="Liberation Sans" panose="020B0604020202020204" pitchFamily="34" charset="0"/>
              </a:rPr>
              <a:t>treatment of deferrals.</a:t>
            </a:r>
          </a:p>
        </p:txBody>
      </p:sp>
      <p:sp>
        <p:nvSpPr>
          <p:cNvPr id="13"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17"/>
          <p:cNvSpPr>
            <a:spLocks noChangeArrowheads="1"/>
          </p:cNvSpPr>
          <p:nvPr/>
        </p:nvSpPr>
        <p:spPr bwMode="auto">
          <a:xfrm>
            <a:off x="609600" y="1295400"/>
            <a:ext cx="822960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57150">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choose to </a:t>
            </a:r>
            <a:r>
              <a:rPr lang="en-US" altLang="en-US" sz="2100" dirty="0">
                <a:solidFill>
                  <a:schemeClr val="tx1"/>
                </a:solidFill>
                <a:latin typeface="Liberation Sans" panose="020B0604020202020204" pitchFamily="34" charset="0"/>
              </a:rPr>
              <a:t>debit (increase) an expense account</a:t>
            </a:r>
            <a:r>
              <a:rPr lang="en-US" altLang="en-US" sz="2100" b="0" dirty="0">
                <a:solidFill>
                  <a:schemeClr val="tx1"/>
                </a:solidFill>
                <a:latin typeface="Liberation Sans" panose="020B0604020202020204" pitchFamily="34" charset="0"/>
              </a:rPr>
              <a:t> rather than an asset account. This alternative treatment is simply more convenient.</a:t>
            </a: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2819400"/>
            <a:ext cx="8382000" cy="2048182"/>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Prepaid Expenses</a:t>
            </a:r>
          </a:p>
        </p:txBody>
      </p:sp>
      <p:sp>
        <p:nvSpPr>
          <p:cNvPr id="2" name="Rectangle 1"/>
          <p:cNvSpPr/>
          <p:nvPr/>
        </p:nvSpPr>
        <p:spPr>
          <a:xfrm>
            <a:off x="304800" y="4915476"/>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3A-2</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approaches—a </a:t>
            </a:r>
            <a:r>
              <a:rPr lang="en-US" sz="1200" b="0" dirty="0">
                <a:solidFill>
                  <a:schemeClr val="tx1"/>
                </a:solidFill>
                <a:latin typeface="Liberation Sans" panose="020B0604020202020204" pitchFamily="34" charset="0"/>
              </a:rPr>
              <a:t>comparison</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811606870"/>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7"/>
          <p:cNvSpPr>
            <a:spLocks noChangeArrowheads="1"/>
          </p:cNvSpPr>
          <p:nvPr/>
        </p:nvSpPr>
        <p:spPr bwMode="auto">
          <a:xfrm>
            <a:off x="609600" y="1295400"/>
            <a:ext cx="822960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p>
            <a:pPr marL="3175">
              <a:lnSpc>
                <a:spcPct val="125000"/>
              </a:lnSpc>
              <a:spcBef>
                <a:spcPts val="1200"/>
              </a:spcBef>
              <a:buClr>
                <a:srgbClr val="800000"/>
              </a:buClr>
              <a:buSzPct val="80000"/>
              <a:buFont typeface="Wingdings" pitchFamily="2" charset="2"/>
              <a:buNone/>
            </a:pPr>
            <a:r>
              <a:rPr lang="en-US" altLang="en-US" sz="2100" b="0" dirty="0">
                <a:solidFill>
                  <a:schemeClr val="tx1"/>
                </a:solidFill>
                <a:latin typeface="Liberation Sans" panose="020B0604020202020204" pitchFamily="34" charset="0"/>
              </a:rPr>
              <a:t>Company may </a:t>
            </a:r>
            <a:r>
              <a:rPr lang="en-US" altLang="en-US" sz="2100" dirty="0">
                <a:solidFill>
                  <a:schemeClr val="tx1"/>
                </a:solidFill>
                <a:latin typeface="Liberation Sans" panose="020B0604020202020204" pitchFamily="34" charset="0"/>
              </a:rPr>
              <a:t>credit (increase) a revenue account </a:t>
            </a:r>
            <a:r>
              <a:rPr lang="en-US" altLang="en-US" sz="2100" b="0" dirty="0">
                <a:solidFill>
                  <a:schemeClr val="tx1"/>
                </a:solidFill>
                <a:latin typeface="Liberation Sans" panose="020B0604020202020204" pitchFamily="34" charset="0"/>
              </a:rPr>
              <a:t>when they receive cash for future services.</a:t>
            </a:r>
          </a:p>
        </p:txBody>
      </p:sp>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381000" y="2514600"/>
            <a:ext cx="8400143" cy="2845763"/>
          </a:xfrm>
          <a:prstGeom prst="rect">
            <a:avLst/>
          </a:prstGeom>
          <a:noFill/>
          <a:ln w="19050" cap="sq"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5"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Rectangle 15"/>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a:solidFill>
                  <a:srgbClr val="CC0000"/>
                </a:solidFill>
                <a:latin typeface="Liberation Sans" panose="020B0604020202020204" pitchFamily="34" charset="0"/>
              </a:rPr>
              <a:t>Unearned Revenues</a:t>
            </a:r>
          </a:p>
        </p:txBody>
      </p:sp>
      <p:sp>
        <p:nvSpPr>
          <p:cNvPr id="2" name="Rectangle 1"/>
          <p:cNvSpPr/>
          <p:nvPr/>
        </p:nvSpPr>
        <p:spPr>
          <a:xfrm>
            <a:off x="304800" y="5427343"/>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3A-5</a:t>
            </a:r>
          </a:p>
          <a:p>
            <a:r>
              <a:rPr lang="en-US" sz="1200" b="0" dirty="0">
                <a:solidFill>
                  <a:schemeClr val="tx1"/>
                </a:solidFill>
                <a:latin typeface="Liberation Sans" panose="020B0604020202020204" pitchFamily="34" charset="0"/>
              </a:rPr>
              <a:t>Adjustment </a:t>
            </a:r>
            <a:r>
              <a:rPr lang="en-US" sz="1200" b="0" dirty="0" smtClean="0">
                <a:solidFill>
                  <a:schemeClr val="tx1"/>
                </a:solidFill>
                <a:latin typeface="Liberation Sans" panose="020B0604020202020204" pitchFamily="34" charset="0"/>
              </a:rPr>
              <a:t>approaches—a </a:t>
            </a:r>
            <a:r>
              <a:rPr lang="en-US" sz="1200" b="0" dirty="0">
                <a:solidFill>
                  <a:schemeClr val="tx1"/>
                </a:solidFill>
                <a:latin typeface="Liberation Sans" panose="020B0604020202020204" pitchFamily="34" charset="0"/>
              </a:rPr>
              <a:t>comparison</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774155827"/>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4"/>
          <p:cNvSpPr>
            <a:spLocks noChangeShapeType="1"/>
          </p:cNvSpPr>
          <p:nvPr/>
        </p:nvSpPr>
        <p:spPr bwMode="auto">
          <a:xfrm>
            <a:off x="304800" y="15240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t" anchorCtr="0" compatLnSpc="1">
            <a:prstTxWarp prst="textNoShape">
              <a:avLst/>
            </a:prstTxWarp>
          </a:bodyPr>
          <a:lstStyle/>
          <a:p>
            <a:r>
              <a:rPr lang="en-US" altLang="en-US" sz="3200" dirty="0" smtClean="0">
                <a:solidFill>
                  <a:srgbClr val="CC0000"/>
                </a:solidFill>
                <a:latin typeface="Liberation Sans" panose="020B0604020202020204" pitchFamily="34" charset="0"/>
              </a:rPr>
              <a:t>Summary of Additional Adjustments Relationships</a:t>
            </a:r>
            <a:endParaRPr lang="en-US" altLang="en-US" sz="3200" dirty="0">
              <a:solidFill>
                <a:srgbClr val="CC0000"/>
              </a:solidFill>
              <a:latin typeface="Liberation Sans" panose="020B060402020202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953537"/>
            <a:ext cx="8534400" cy="259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0208" y="4585648"/>
            <a:ext cx="4572000" cy="461665"/>
          </a:xfrm>
          <a:prstGeom prst="rect">
            <a:avLst/>
          </a:prstGeom>
          <a:solidFill>
            <a:schemeClr val="bg1"/>
          </a:solidFill>
          <a:ln>
            <a:noFill/>
          </a:ln>
          <a:effectLst/>
          <a:extLst>
            <a:ext uri="{91240B29-F687-4F45-9708-019B960494DF}">
              <a14:hiddenLine xmlns:a14="http://schemas.microsoft.com/office/drawing/2010/main" w="12700"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solidFill>
                  <a:schemeClr val="tx1"/>
                </a:solidFill>
                <a:latin typeface="Liberation Sans" panose="020B0604020202020204" pitchFamily="34" charset="0"/>
              </a:rPr>
              <a:t>Illustration 3A-7</a:t>
            </a:r>
          </a:p>
          <a:p>
            <a:r>
              <a:rPr lang="en-US" sz="1200" b="0" dirty="0">
                <a:solidFill>
                  <a:schemeClr val="tx1"/>
                </a:solidFill>
                <a:latin typeface="Liberation Sans" panose="020B0604020202020204" pitchFamily="34" charset="0"/>
              </a:rPr>
              <a:t>Summary of basic relationships for deferrals</a:t>
            </a:r>
          </a:p>
        </p:txBody>
      </p:sp>
      <p:sp>
        <p:nvSpPr>
          <p:cNvPr id="9"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8</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6758866"/>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7147279" y="1049141"/>
            <a:ext cx="0" cy="1672451"/>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65539" name="Rectangle 5"/>
          <p:cNvSpPr>
            <a:spLocks noChangeArrowheads="1"/>
          </p:cNvSpPr>
          <p:nvPr/>
        </p:nvSpPr>
        <p:spPr bwMode="auto">
          <a:xfrm>
            <a:off x="609600" y="1994848"/>
            <a:ext cx="8153400" cy="4461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endParaRPr lang="en-US" altLang="en-US" sz="2100" b="0" dirty="0" smtClean="0">
              <a:solidFill>
                <a:schemeClr val="tx1"/>
              </a:solidFill>
              <a:latin typeface="Liberation Sans" panose="020B0604020202020204" pitchFamily="34" charset="0"/>
            </a:endParaRPr>
          </a:p>
          <a:p>
            <a:pPr>
              <a:lnSpc>
                <a:spcPct val="125000"/>
              </a:lnSpc>
              <a:spcBef>
                <a:spcPts val="0"/>
              </a:spcBef>
            </a:pPr>
            <a:r>
              <a:rPr lang="en-US" altLang="en-US" sz="2100" dirty="0" smtClean="0">
                <a:solidFill>
                  <a:schemeClr val="tx1"/>
                </a:solidFill>
                <a:latin typeface="Liberation Sans" panose="020B0604020202020204" pitchFamily="34" charset="0"/>
              </a:rPr>
              <a:t>faithful </a:t>
            </a:r>
            <a:r>
              <a:rPr lang="en-US" altLang="en-US" sz="2100" dirty="0">
                <a:solidFill>
                  <a:schemeClr val="tx1"/>
                </a:solidFill>
                <a:latin typeface="Liberation Sans" panose="020B0604020202020204" pitchFamily="34" charset="0"/>
              </a:rPr>
              <a:t>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a:solidFill>
                  <a:schemeClr val="tx1"/>
                </a:solidFill>
                <a:latin typeface="Liberation Sans" panose="020B0604020202020204" pitchFamily="34" charset="0"/>
              </a:rPr>
              <a:t>Relevance  </a:t>
            </a:r>
            <a:endParaRPr lang="en-US" altLang="en-US" sz="210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Make </a:t>
            </a:r>
            <a:r>
              <a:rPr lang="en-US" altLang="en-US" sz="2000" b="0" dirty="0">
                <a:solidFill>
                  <a:schemeClr val="tx1"/>
                </a:solidFill>
                <a:latin typeface="Liberation Sans" panose="020B0604020202020204" pitchFamily="34" charset="0"/>
              </a:rPr>
              <a:t>a difference in a business decision. </a:t>
            </a:r>
            <a:endParaRPr lang="en-US" altLang="en-US" sz="2000" b="0" dirty="0" smtClean="0">
              <a:solidFill>
                <a:schemeClr val="tx1"/>
              </a:solidFill>
              <a:latin typeface="Liberation Sans" panose="020B0604020202020204" pitchFamily="34" charset="0"/>
            </a:endParaRPr>
          </a:p>
          <a:p>
            <a:pPr lvl="1">
              <a:lnSpc>
                <a:spcPct val="125000"/>
              </a:lnSpc>
              <a:spcBef>
                <a:spcPts val="1200"/>
              </a:spcBef>
              <a:buClr>
                <a:srgbClr val="CC0000"/>
              </a:buClr>
              <a:buSzPct val="80000"/>
              <a:buFont typeface="Wingdings" pitchFamily="2" charset="2"/>
              <a:buChar char="u"/>
            </a:pPr>
            <a:r>
              <a:rPr lang="en-US" altLang="en-US" sz="2000" b="0" dirty="0" smtClean="0">
                <a:solidFill>
                  <a:schemeClr val="tx1"/>
                </a:solidFill>
                <a:latin typeface="Liberation Sans" panose="020B0604020202020204" pitchFamily="34" charset="0"/>
              </a:rPr>
              <a:t>Provides </a:t>
            </a:r>
            <a:r>
              <a:rPr lang="en-US" altLang="en-US" sz="2000" b="0" dirty="0">
                <a:solidFill>
                  <a:schemeClr val="tx1"/>
                </a:solidFill>
                <a:latin typeface="Liberation Sans" panose="020B0604020202020204" pitchFamily="34" charset="0"/>
              </a:rPr>
              <a:t>information that has </a:t>
            </a:r>
            <a:r>
              <a:rPr lang="en-US" altLang="en-US" sz="2000" dirty="0">
                <a:solidFill>
                  <a:schemeClr val="tx1"/>
                </a:solidFill>
                <a:latin typeface="Liberation Sans" panose="020B0604020202020204" pitchFamily="34" charset="0"/>
              </a:rPr>
              <a:t>predictive </a:t>
            </a:r>
            <a:r>
              <a:rPr lang="en-US" altLang="en-US" sz="2000" dirty="0" smtClean="0">
                <a:solidFill>
                  <a:schemeClr val="tx1"/>
                </a:solidFill>
                <a:latin typeface="Liberation Sans" panose="020B0604020202020204" pitchFamily="34" charset="0"/>
              </a:rPr>
              <a:t>value </a:t>
            </a:r>
            <a:r>
              <a:rPr lang="en-US" altLang="en-US" sz="2000" b="0" dirty="0">
                <a:solidFill>
                  <a:schemeClr val="tx1"/>
                </a:solidFill>
                <a:latin typeface="Liberation Sans" panose="020B0604020202020204" pitchFamily="34" charset="0"/>
              </a:rPr>
              <a:t>and</a:t>
            </a:r>
            <a:r>
              <a:rPr lang="en-US" altLang="en-US" sz="2000" dirty="0" smtClean="0">
                <a:solidFill>
                  <a:schemeClr val="tx1"/>
                </a:solidFill>
                <a:latin typeface="Liberation Sans" panose="020B0604020202020204" pitchFamily="34" charset="0"/>
              </a:rPr>
              <a:t> confirmatory value</a:t>
            </a:r>
            <a:r>
              <a:rPr lang="en-US" altLang="en-US" sz="2000" b="0" dirty="0" smtClean="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altLang="en-US" sz="2000" dirty="0" smtClean="0">
                <a:solidFill>
                  <a:schemeClr val="tx2">
                    <a:lumMod val="75000"/>
                  </a:schemeClr>
                </a:solidFill>
                <a:latin typeface="Liberation Sans" panose="020B0604020202020204" pitchFamily="34" charset="0"/>
              </a:rPr>
              <a:t>Materiality</a:t>
            </a:r>
            <a:r>
              <a:rPr lang="en-US" altLang="en-US" sz="2000" dirty="0" smtClean="0">
                <a:solidFill>
                  <a:schemeClr val="tx1"/>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is a company-specific aspect of relevance. </a:t>
            </a:r>
            <a:endParaRPr lang="en-US" altLang="en-US" sz="20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altLang="en-US" sz="1900" b="0" dirty="0" smtClean="0">
                <a:solidFill>
                  <a:schemeClr val="tx1"/>
                </a:solidFill>
                <a:latin typeface="Liberation Sans" panose="020B0604020202020204" pitchFamily="34" charset="0"/>
              </a:rPr>
              <a:t>An </a:t>
            </a:r>
            <a:r>
              <a:rPr lang="en-US" altLang="en-US" sz="1900" b="0" dirty="0">
                <a:solidFill>
                  <a:schemeClr val="tx1"/>
                </a:solidFill>
                <a:latin typeface="Liberation Sans" panose="020B0604020202020204" pitchFamily="34" charset="0"/>
              </a:rPr>
              <a:t>item is material when its </a:t>
            </a:r>
            <a:r>
              <a:rPr lang="en-US" altLang="en-US" sz="1900" dirty="0">
                <a:solidFill>
                  <a:schemeClr val="tx1"/>
                </a:solidFill>
                <a:latin typeface="Liberation Sans" panose="020B0604020202020204" pitchFamily="34" charset="0"/>
              </a:rPr>
              <a:t>size </a:t>
            </a:r>
            <a:r>
              <a:rPr lang="en-US" altLang="en-US" sz="1900" b="0" dirty="0">
                <a:solidFill>
                  <a:schemeClr val="tx1"/>
                </a:solidFill>
                <a:latin typeface="Liberation Sans" panose="020B0604020202020204" pitchFamily="34" charset="0"/>
              </a:rPr>
              <a:t>makes it likely to influence the decision of an investor or creditor.</a:t>
            </a:r>
          </a:p>
        </p:txBody>
      </p:sp>
      <p:sp>
        <p:nvSpPr>
          <p:cNvPr id="9" name="Rectangle 20"/>
          <p:cNvSpPr>
            <a:spLocks noChangeArrowheads="1"/>
          </p:cNvSpPr>
          <p:nvPr/>
        </p:nvSpPr>
        <p:spPr bwMode="auto">
          <a:xfrm>
            <a:off x="609600" y="1385248"/>
            <a:ext cx="81534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ts val="0"/>
              </a:spcBef>
              <a:buClr>
                <a:srgbClr val="800000"/>
              </a:buClr>
              <a:buSzPct val="80000"/>
              <a:buFont typeface="Wingdings" pitchFamily="2" charset="2"/>
              <a:buNone/>
            </a:pPr>
            <a:r>
              <a:rPr lang="en-US" altLang="en-US" dirty="0" smtClean="0">
                <a:solidFill>
                  <a:srgbClr val="CC0000"/>
                </a:solidFill>
                <a:latin typeface="Liberation Sans" panose="020B0604020202020204" pitchFamily="34" charset="0"/>
              </a:rPr>
              <a:t>Qualities of Useful Information</a:t>
            </a:r>
            <a:endParaRPr lang="en-US" altLang="en-US" dirty="0">
              <a:solidFill>
                <a:srgbClr val="CC0000"/>
              </a:solidFill>
              <a:latin typeface="Liberation Sans" panose="020B0604020202020204" pitchFamily="34" charset="0"/>
            </a:endParaRPr>
          </a:p>
        </p:txBody>
      </p:sp>
      <p:sp>
        <p:nvSpPr>
          <p:cNvPr id="12" name="Rectangle 11"/>
          <p:cNvSpPr>
            <a:spLocks noChangeArrowheads="1"/>
          </p:cNvSpPr>
          <p:nvPr/>
        </p:nvSpPr>
        <p:spPr bwMode="auto">
          <a:xfrm>
            <a:off x="290286" y="420253"/>
            <a:ext cx="2249714" cy="628888"/>
          </a:xfrm>
          <a:prstGeom prst="rect">
            <a:avLst/>
          </a:prstGeom>
          <a:solidFill>
            <a:srgbClr val="FF6600"/>
          </a:solidFill>
          <a:ln>
            <a:noFill/>
          </a:ln>
          <a:effectLst/>
        </p:spPr>
        <p:txBody>
          <a:bodyPr wrap="none" lIns="86493" tIns="43247" rIns="86493" bIns="43247" anchor="ctr"/>
          <a:lstStyle/>
          <a:p>
            <a:r>
              <a:rPr lang="en-US" altLang="en-US" sz="2400" dirty="0" smtClean="0">
                <a:latin typeface="Liberation Sans" panose="020B0604020202020204" pitchFamily="34" charset="0"/>
              </a:rPr>
              <a:t>APPENDIX 3B</a:t>
            </a:r>
            <a:endParaRPr lang="en-US" altLang="en-US" sz="2400" dirty="0">
              <a:latin typeface="Liberation Sans" panose="020B0604020202020204" pitchFamily="34" charset="0"/>
            </a:endParaRPr>
          </a:p>
        </p:txBody>
      </p:sp>
      <p:sp>
        <p:nvSpPr>
          <p:cNvPr id="13" name="Rectangle 5"/>
          <p:cNvSpPr>
            <a:spLocks noChangeArrowheads="1"/>
          </p:cNvSpPr>
          <p:nvPr/>
        </p:nvSpPr>
        <p:spPr bwMode="auto">
          <a:xfrm>
            <a:off x="2540000" y="421511"/>
            <a:ext cx="6241143" cy="634306"/>
          </a:xfrm>
          <a:prstGeom prst="rect">
            <a:avLst/>
          </a:prstGeom>
          <a:solidFill>
            <a:srgbClr val="0000BF"/>
          </a:solidFill>
          <a:ln>
            <a:noFill/>
          </a:ln>
          <a:effectLst/>
        </p:spPr>
        <p:txBody>
          <a:bodyPr wrap="square" lIns="86493" tIns="27432" rIns="86493" bIns="43247" anchor="ctr"/>
          <a:lstStyle/>
          <a:p>
            <a:pPr marL="53975"/>
            <a:r>
              <a:rPr lang="en-US" dirty="0" smtClean="0">
                <a:latin typeface="Liberation Sans" panose="020B0604020202020204" pitchFamily="34" charset="0"/>
              </a:rPr>
              <a:t>Concepts in Action</a:t>
            </a:r>
            <a:endParaRPr lang="en-US" b="1" dirty="0">
              <a:solidFill>
                <a:schemeClr val="bg1"/>
              </a:solidFill>
              <a:latin typeface="Liberation Sans" panose="020B0604020202020204" pitchFamily="34" charset="0"/>
            </a:endParaRPr>
          </a:p>
        </p:txBody>
      </p:sp>
      <p:sp>
        <p:nvSpPr>
          <p:cNvPr id="14" name="Rectangle 13"/>
          <p:cNvSpPr/>
          <p:nvPr/>
        </p:nvSpPr>
        <p:spPr>
          <a:xfrm>
            <a:off x="7235557" y="1115704"/>
            <a:ext cx="1715099" cy="1692771"/>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9</a:t>
            </a:r>
          </a:p>
          <a:p>
            <a:pPr algn="l"/>
            <a:r>
              <a:rPr lang="en-US" sz="1600" dirty="0" smtClean="0">
                <a:solidFill>
                  <a:schemeClr val="tx1"/>
                </a:solidFill>
                <a:latin typeface="Liberation Sans" panose="020B0604020202020204" pitchFamily="34" charset="0"/>
              </a:rPr>
              <a:t>Discuss financial reporting concepts.</a:t>
            </a:r>
            <a:endParaRPr lang="en-US" sz="1600" dirty="0">
              <a:solidFill>
                <a:schemeClr val="tx1"/>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101351111"/>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5"/>
          <p:cNvSpPr>
            <a:spLocks noChangeArrowheads="1"/>
          </p:cNvSpPr>
          <p:nvPr/>
        </p:nvSpPr>
        <p:spPr bwMode="auto">
          <a:xfrm>
            <a:off x="609600" y="1295400"/>
            <a:ext cx="8153400" cy="368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690563" indent="-461963">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nSpc>
                <a:spcPct val="125000"/>
              </a:lnSpc>
              <a:spcBef>
                <a:spcPts val="1200"/>
              </a:spcBef>
            </a:pPr>
            <a:r>
              <a:rPr lang="en-US" altLang="en-US" sz="2100" b="0" dirty="0" smtClean="0">
                <a:solidFill>
                  <a:schemeClr val="tx1"/>
                </a:solidFill>
                <a:latin typeface="Liberation Sans" panose="020B0604020202020204" pitchFamily="34" charset="0"/>
              </a:rPr>
              <a:t>Two </a:t>
            </a:r>
            <a:r>
              <a:rPr lang="en-US" altLang="en-US" sz="2100" b="0" dirty="0">
                <a:solidFill>
                  <a:schemeClr val="tx1"/>
                </a:solidFill>
                <a:latin typeface="Liberation Sans" panose="020B0604020202020204" pitchFamily="34" charset="0"/>
              </a:rPr>
              <a:t>fundamental qualities, </a:t>
            </a:r>
            <a:r>
              <a:rPr lang="en-US" altLang="en-US" sz="2100" dirty="0">
                <a:solidFill>
                  <a:schemeClr val="tx1"/>
                </a:solidFill>
                <a:latin typeface="Liberation Sans" panose="020B0604020202020204" pitchFamily="34" charset="0"/>
              </a:rPr>
              <a:t>relevance</a:t>
            </a:r>
            <a:r>
              <a:rPr lang="en-US" altLang="en-US" sz="2100" b="0" dirty="0">
                <a:solidFill>
                  <a:schemeClr val="tx1"/>
                </a:solidFill>
                <a:latin typeface="Liberation Sans" panose="020B0604020202020204" pitchFamily="34" charset="0"/>
              </a:rPr>
              <a:t> and </a:t>
            </a:r>
            <a:r>
              <a:rPr lang="en-US" altLang="en-US" sz="2100" dirty="0">
                <a:solidFill>
                  <a:schemeClr val="tx1"/>
                </a:solidFill>
                <a:latin typeface="Liberation Sans" panose="020B0604020202020204" pitchFamily="34" charset="0"/>
              </a:rPr>
              <a:t>faithful representation</a:t>
            </a:r>
            <a:r>
              <a:rPr lang="en-US" altLang="en-US" sz="2100" b="0" dirty="0">
                <a:solidFill>
                  <a:schemeClr val="tx1"/>
                </a:solidFill>
                <a:latin typeface="Liberation Sans" panose="020B0604020202020204" pitchFamily="34" charset="0"/>
              </a:rPr>
              <a:t>.</a:t>
            </a:r>
          </a:p>
          <a:p>
            <a:pPr marL="0" lvl="1" indent="0">
              <a:lnSpc>
                <a:spcPct val="125000"/>
              </a:lnSpc>
              <a:spcBef>
                <a:spcPts val="1200"/>
              </a:spcBef>
              <a:buClr>
                <a:srgbClr val="800000"/>
              </a:buClr>
              <a:buSzPct val="80000"/>
            </a:pPr>
            <a:r>
              <a:rPr lang="en-US" altLang="en-US" sz="2100" dirty="0" smtClean="0">
                <a:solidFill>
                  <a:schemeClr val="tx1"/>
                </a:solidFill>
                <a:latin typeface="Liberation Sans" panose="020B0604020202020204" pitchFamily="34" charset="0"/>
              </a:rPr>
              <a:t>Faithful Representation  </a:t>
            </a:r>
          </a:p>
          <a:p>
            <a:pPr lvl="1">
              <a:lnSpc>
                <a:spcPct val="125000"/>
              </a:lnSpc>
              <a:spcBef>
                <a:spcPts val="1200"/>
              </a:spcBef>
              <a:buClr>
                <a:srgbClr val="CC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accurately depicts what really happened</a:t>
            </a:r>
            <a:r>
              <a:rPr lang="en-US" sz="2000" b="0" dirty="0" smtClean="0">
                <a:solidFill>
                  <a:schemeClr val="tx1"/>
                </a:solidFill>
                <a:latin typeface="Liberation Sans" panose="020B0604020202020204" pitchFamily="34" charset="0"/>
              </a:rPr>
              <a:t>. </a:t>
            </a:r>
          </a:p>
          <a:p>
            <a:pPr lvl="1">
              <a:lnSpc>
                <a:spcPct val="125000"/>
              </a:lnSpc>
              <a:spcBef>
                <a:spcPts val="1200"/>
              </a:spcBef>
              <a:buClr>
                <a:srgbClr val="CC0000"/>
              </a:buClr>
              <a:buSzPct val="80000"/>
              <a:buFont typeface="Wingdings" pitchFamily="2" charset="2"/>
              <a:buChar char="u"/>
            </a:pPr>
            <a:r>
              <a:rPr lang="en-US" sz="2000" b="0" dirty="0" smtClean="0">
                <a:solidFill>
                  <a:schemeClr val="tx1"/>
                </a:solidFill>
                <a:latin typeface="Liberation Sans" panose="020B0604020202020204" pitchFamily="34" charset="0"/>
              </a:rPr>
              <a:t>Information </a:t>
            </a:r>
            <a:r>
              <a:rPr lang="en-US" sz="2000" b="0" dirty="0">
                <a:solidFill>
                  <a:schemeClr val="tx1"/>
                </a:solidFill>
                <a:latin typeface="Liberation Sans" panose="020B0604020202020204" pitchFamily="34" charset="0"/>
              </a:rPr>
              <a:t>must </a:t>
            </a:r>
            <a:r>
              <a:rPr lang="en-US" sz="2000" b="0" dirty="0" smtClean="0">
                <a:solidFill>
                  <a:schemeClr val="tx1"/>
                </a:solidFill>
                <a:latin typeface="Liberation Sans" panose="020B0604020202020204" pitchFamily="34" charset="0"/>
              </a:rPr>
              <a:t>be </a:t>
            </a: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complete</a:t>
            </a:r>
            <a:r>
              <a:rPr lang="en-US" sz="1900" b="0" dirty="0" smtClean="0">
                <a:solidFill>
                  <a:schemeClr val="tx1"/>
                </a:solidFill>
                <a:latin typeface="Liberation Sans" panose="020B0604020202020204" pitchFamily="34" charset="0"/>
              </a:rPr>
              <a:t> (nothing </a:t>
            </a:r>
            <a:r>
              <a:rPr lang="en-US" sz="1900" b="0" dirty="0">
                <a:solidFill>
                  <a:schemeClr val="tx1"/>
                </a:solidFill>
                <a:latin typeface="Liberation Sans" panose="020B0604020202020204" pitchFamily="34" charset="0"/>
              </a:rPr>
              <a:t>important has been omitted),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neutral</a:t>
            </a:r>
            <a:r>
              <a:rPr lang="en-US" sz="1900" b="0" dirty="0" smtClean="0">
                <a:solidFill>
                  <a:schemeClr val="tx1"/>
                </a:solidFill>
                <a:latin typeface="Liberation Sans" panose="020B0604020202020204" pitchFamily="34" charset="0"/>
              </a:rPr>
              <a:t> (</a:t>
            </a:r>
            <a:r>
              <a:rPr lang="en-US" sz="1900" b="0" dirty="0">
                <a:solidFill>
                  <a:schemeClr val="tx1"/>
                </a:solidFill>
                <a:latin typeface="Liberation Sans" panose="020B0604020202020204" pitchFamily="34" charset="0"/>
              </a:rPr>
              <a:t>is not biased toward one position or another), and </a:t>
            </a:r>
            <a:endParaRPr lang="en-US" sz="1900" b="0" dirty="0" smtClean="0">
              <a:solidFill>
                <a:schemeClr val="tx1"/>
              </a:solidFill>
              <a:latin typeface="Liberation Sans" panose="020B0604020202020204" pitchFamily="34" charset="0"/>
            </a:endParaRPr>
          </a:p>
          <a:p>
            <a:pPr marL="1257300" lvl="2" indent="-342900">
              <a:lnSpc>
                <a:spcPct val="125000"/>
              </a:lnSpc>
              <a:spcBef>
                <a:spcPts val="1200"/>
              </a:spcBef>
              <a:buClr>
                <a:srgbClr val="CC0000"/>
              </a:buClr>
              <a:buSzPct val="80000"/>
              <a:buFont typeface="Arial" panose="020B0604020202020204" pitchFamily="34" charset="0"/>
              <a:buChar char="►"/>
            </a:pPr>
            <a:r>
              <a:rPr lang="en-US" sz="1900" dirty="0" smtClean="0">
                <a:solidFill>
                  <a:schemeClr val="tx1"/>
                </a:solidFill>
                <a:latin typeface="Liberation Sans" panose="020B0604020202020204" pitchFamily="34" charset="0"/>
              </a:rPr>
              <a:t>free</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from</a:t>
            </a:r>
            <a:r>
              <a:rPr lang="en-US" sz="1900" b="0" dirty="0" smtClean="0">
                <a:solidFill>
                  <a:schemeClr val="tx1"/>
                </a:solidFill>
                <a:latin typeface="Liberation Sans" panose="020B0604020202020204" pitchFamily="34" charset="0"/>
              </a:rPr>
              <a:t> </a:t>
            </a:r>
            <a:r>
              <a:rPr lang="en-US" sz="1900" dirty="0">
                <a:solidFill>
                  <a:schemeClr val="tx1"/>
                </a:solidFill>
                <a:latin typeface="Liberation Sans" panose="020B0604020202020204" pitchFamily="34" charset="0"/>
              </a:rPr>
              <a:t>error</a:t>
            </a:r>
            <a:r>
              <a:rPr lang="en-US" sz="1900" b="0" dirty="0">
                <a:solidFill>
                  <a:schemeClr val="tx1"/>
                </a:solidFill>
                <a:latin typeface="Liberation Sans" panose="020B0604020202020204" pitchFamily="34" charset="0"/>
              </a:rPr>
              <a:t>.</a:t>
            </a:r>
            <a:endParaRPr lang="en-US" altLang="en-US" sz="1900" b="0" dirty="0">
              <a:solidFill>
                <a:schemeClr val="tx1"/>
              </a:solidFill>
              <a:latin typeface="Liberation Sans" panose="020B0604020202020204" pitchFamily="34" charset="0"/>
            </a:endParaRPr>
          </a:p>
        </p:txBody>
      </p:sp>
      <p:sp>
        <p:nvSpPr>
          <p:cNvPr id="10"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1" name="Rectangle 10"/>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Qualities of Useful Information</a:t>
            </a:r>
            <a:endParaRPr lang="en-US" altLang="en-US" sz="3200" dirty="0">
              <a:solidFill>
                <a:srgbClr val="CC0000"/>
              </a:solidFill>
              <a:latin typeface="Liberation Sans" panose="020B0604020202020204" pitchFamily="34" charset="0"/>
            </a:endParaRPr>
          </a:p>
        </p:txBody>
      </p:sp>
      <p:sp>
        <p:nvSpPr>
          <p:cNvPr id="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271194909"/>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ChangeArrowheads="1"/>
          </p:cNvSpPr>
          <p:nvPr/>
        </p:nvSpPr>
        <p:spPr bwMode="auto">
          <a:xfrm>
            <a:off x="609600" y="1295400"/>
            <a:ext cx="5600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altLang="en-US" sz="2700" dirty="0">
                <a:solidFill>
                  <a:srgbClr val="006600"/>
                </a:solidFill>
                <a:latin typeface="Liberation Sans" panose="020B0604020202020204" pitchFamily="34" charset="0"/>
              </a:rPr>
              <a:t>ENHANCING QUALITIES</a:t>
            </a:r>
          </a:p>
        </p:txBody>
      </p:sp>
      <p:sp>
        <p:nvSpPr>
          <p:cNvPr id="67587" name="Rectangle 4"/>
          <p:cNvSpPr>
            <a:spLocks noChangeArrowheads="1"/>
          </p:cNvSpPr>
          <p:nvPr/>
        </p:nvSpPr>
        <p:spPr bwMode="auto">
          <a:xfrm>
            <a:off x="381000" y="2133600"/>
            <a:ext cx="25908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1900" dirty="0">
                <a:solidFill>
                  <a:schemeClr val="tx1"/>
                </a:solidFill>
                <a:latin typeface="Liberation Sans" panose="020B0604020202020204" pitchFamily="34" charset="0"/>
              </a:rPr>
              <a:t>Comparability </a:t>
            </a:r>
            <a:r>
              <a:rPr lang="en-US" altLang="en-US" sz="1900" b="0" dirty="0">
                <a:solidFill>
                  <a:schemeClr val="tx1"/>
                </a:solidFill>
                <a:latin typeface="Liberation Sans" panose="020B0604020202020204" pitchFamily="34" charset="0"/>
              </a:rPr>
              <a:t>results when different companies use the same accounting principles.</a:t>
            </a:r>
          </a:p>
        </p:txBody>
      </p:sp>
      <p:sp>
        <p:nvSpPr>
          <p:cNvPr id="67588" name="Rectangle 5"/>
          <p:cNvSpPr>
            <a:spLocks noChangeArrowheads="1"/>
          </p:cNvSpPr>
          <p:nvPr/>
        </p:nvSpPr>
        <p:spPr bwMode="auto">
          <a:xfrm>
            <a:off x="1333500" y="4267200"/>
            <a:ext cx="2895600" cy="1646605"/>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dirty="0">
                <a:solidFill>
                  <a:schemeClr val="tx1"/>
                </a:solidFill>
                <a:latin typeface="Liberation Sans" panose="020B0604020202020204" pitchFamily="34" charset="0"/>
              </a:rPr>
              <a:t>Consistency</a:t>
            </a:r>
            <a:r>
              <a:rPr lang="en-US" altLang="en-US" sz="1900" b="0" dirty="0">
                <a:solidFill>
                  <a:schemeClr val="tx1"/>
                </a:solidFill>
                <a:latin typeface="Liberation Sans" panose="020B0604020202020204" pitchFamily="34" charset="0"/>
              </a:rPr>
              <a:t> means that a company uses the same accounting</a:t>
            </a:r>
          </a:p>
          <a:p>
            <a:pPr algn="ctr"/>
            <a:r>
              <a:rPr lang="en-US" altLang="en-US" sz="1900" b="0" dirty="0">
                <a:solidFill>
                  <a:schemeClr val="tx1"/>
                </a:solidFill>
                <a:latin typeface="Liberation Sans" panose="020B0604020202020204" pitchFamily="34" charset="0"/>
              </a:rPr>
              <a:t>principles and methods from year to year.</a:t>
            </a:r>
          </a:p>
        </p:txBody>
      </p:sp>
      <p:sp>
        <p:nvSpPr>
          <p:cNvPr id="67589" name="Rectangle 6"/>
          <p:cNvSpPr>
            <a:spLocks noChangeArrowheads="1"/>
          </p:cNvSpPr>
          <p:nvPr/>
        </p:nvSpPr>
        <p:spPr bwMode="auto">
          <a:xfrm>
            <a:off x="3200400" y="2133600"/>
            <a:ext cx="27432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is </a:t>
            </a:r>
            <a:r>
              <a:rPr lang="en-US" altLang="en-US" sz="1900" dirty="0">
                <a:solidFill>
                  <a:schemeClr val="tx1"/>
                </a:solidFill>
                <a:latin typeface="Liberation Sans" panose="020B0604020202020204" pitchFamily="34" charset="0"/>
              </a:rPr>
              <a:t>verifiable</a:t>
            </a:r>
            <a:r>
              <a:rPr lang="en-US" altLang="en-US" sz="1900" b="0" dirty="0">
                <a:solidFill>
                  <a:schemeClr val="tx1"/>
                </a:solidFill>
                <a:latin typeface="Liberation Sans" panose="020B0604020202020204" pitchFamily="34" charset="0"/>
              </a:rPr>
              <a:t> if independent</a:t>
            </a:r>
          </a:p>
          <a:p>
            <a:pPr algn="ctr"/>
            <a:r>
              <a:rPr lang="en-US" altLang="en-US" sz="1900" b="0" dirty="0">
                <a:solidFill>
                  <a:schemeClr val="tx1"/>
                </a:solidFill>
                <a:latin typeface="Liberation Sans" panose="020B0604020202020204" pitchFamily="34" charset="0"/>
              </a:rPr>
              <a:t>observers, using the same methods, obtain similar results.</a:t>
            </a:r>
          </a:p>
        </p:txBody>
      </p:sp>
      <p:sp>
        <p:nvSpPr>
          <p:cNvPr id="67590" name="Rectangle 7"/>
          <p:cNvSpPr>
            <a:spLocks noChangeArrowheads="1"/>
          </p:cNvSpPr>
          <p:nvPr/>
        </p:nvSpPr>
        <p:spPr bwMode="auto">
          <a:xfrm>
            <a:off x="4533900" y="4495800"/>
            <a:ext cx="3162300" cy="1061829"/>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wrap="square" lIns="137160" tIns="91440" rIns="137160" bIns="91440">
            <a:spAutoFit/>
          </a:bodyPr>
          <a:lstStyle/>
          <a:p>
            <a:pPr algn="ctr"/>
            <a:r>
              <a:rPr lang="en-US" altLang="en-US" sz="1900" b="0" dirty="0">
                <a:solidFill>
                  <a:schemeClr val="tx1"/>
                </a:solidFill>
                <a:latin typeface="Liberation Sans" panose="020B0604020202020204" pitchFamily="34" charset="0"/>
              </a:rPr>
              <a:t>For accounting information to have relevance, it must be </a:t>
            </a:r>
            <a:r>
              <a:rPr lang="en-US" altLang="en-US" sz="1900" dirty="0">
                <a:solidFill>
                  <a:schemeClr val="tx1"/>
                </a:solidFill>
                <a:latin typeface="Liberation Sans" panose="020B0604020202020204" pitchFamily="34" charset="0"/>
              </a:rPr>
              <a:t>timely</a:t>
            </a:r>
            <a:r>
              <a:rPr lang="en-US" altLang="en-US" sz="1900" b="0" dirty="0">
                <a:solidFill>
                  <a:schemeClr val="tx1"/>
                </a:solidFill>
                <a:latin typeface="Liberation Sans" panose="020B0604020202020204" pitchFamily="34" charset="0"/>
              </a:rPr>
              <a:t>.</a:t>
            </a:r>
          </a:p>
        </p:txBody>
      </p:sp>
      <p:sp>
        <p:nvSpPr>
          <p:cNvPr id="67591" name="Rectangle 8"/>
          <p:cNvSpPr>
            <a:spLocks noChangeArrowheads="1"/>
          </p:cNvSpPr>
          <p:nvPr/>
        </p:nvSpPr>
        <p:spPr bwMode="auto">
          <a:xfrm>
            <a:off x="6172200" y="2133600"/>
            <a:ext cx="2667000" cy="1938992"/>
          </a:xfrm>
          <a:prstGeom prst="rect">
            <a:avLst/>
          </a:prstGeom>
          <a:solidFill>
            <a:schemeClr val="bg1"/>
          </a:solidFill>
          <a:ln w="28575" cap="sq">
            <a:solidFill>
              <a:schemeClr val="tx1"/>
            </a:solidFill>
            <a:miter lim="800000"/>
            <a:headEnd type="none" w="sm" len="sm"/>
            <a:tailEnd type="none" w="sm" len="sm"/>
          </a:ln>
          <a:effectLst>
            <a:innerShdw blurRad="114300">
              <a:prstClr val="black"/>
            </a:innerShdw>
          </a:effectLst>
          <a:extLst/>
        </p:spPr>
        <p:txBody>
          <a:bodyPr lIns="137160" tIns="91440" rIns="137160" bIns="91440">
            <a:spAutoFit/>
          </a:bodyPr>
          <a:lstStyle/>
          <a:p>
            <a:pPr algn="ctr"/>
            <a:r>
              <a:rPr lang="en-US" altLang="en-US" sz="1900" b="0" dirty="0">
                <a:solidFill>
                  <a:schemeClr val="tx1"/>
                </a:solidFill>
                <a:latin typeface="Liberation Sans" panose="020B0604020202020204" pitchFamily="34" charset="0"/>
              </a:rPr>
              <a:t>Information has the quality of </a:t>
            </a:r>
            <a:r>
              <a:rPr lang="en-US" altLang="en-US" sz="1900" dirty="0">
                <a:solidFill>
                  <a:schemeClr val="tx1"/>
                </a:solidFill>
                <a:latin typeface="Liberation Sans" panose="020B0604020202020204" pitchFamily="34" charset="0"/>
              </a:rPr>
              <a:t>understandability</a:t>
            </a:r>
          </a:p>
          <a:p>
            <a:pPr algn="ctr"/>
            <a:r>
              <a:rPr lang="en-US" altLang="en-US" sz="1900" b="0" dirty="0">
                <a:solidFill>
                  <a:schemeClr val="tx1"/>
                </a:solidFill>
                <a:latin typeface="Liberation Sans" panose="020B0604020202020204" pitchFamily="34" charset="0"/>
              </a:rPr>
              <a:t>if it is presented in a clear and concise fashion.</a:t>
            </a:r>
          </a:p>
        </p:txBody>
      </p:sp>
      <p:sp>
        <p:nvSpPr>
          <p:cNvPr id="14"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14"/>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Qualities of Useful Information</a:t>
            </a:r>
            <a:endParaRPr lang="en-US" altLang="en-US" sz="3200" dirty="0">
              <a:solidFill>
                <a:srgbClr val="CC0000"/>
              </a:solidFill>
              <a:latin typeface="Liberation Sans" panose="020B0604020202020204" pitchFamily="34" charset="0"/>
            </a:endParaRPr>
          </a:p>
        </p:txBody>
      </p:sp>
      <p:sp>
        <p:nvSpPr>
          <p:cNvPr id="12"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75934831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609600" y="5410200"/>
            <a:ext cx="2514600" cy="457200"/>
          </a:xfrm>
          <a:prstGeom prst="rect">
            <a:avLst/>
          </a:prstGeom>
          <a:solidFill>
            <a:schemeClr val="bg1"/>
          </a:solidFill>
          <a:ln>
            <a:noFill/>
          </a:ln>
          <a:extLst>
            <a:ext uri="{91240B29-F687-4F45-9708-019B960494DF}">
              <a14:hiddenLine xmlns:a14="http://schemas.microsoft.com/office/drawing/2010/main" w="19050"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1200" dirty="0">
                <a:solidFill>
                  <a:schemeClr val="tx1"/>
                </a:solidFill>
                <a:latin typeface="Liberation Sans" panose="020B0604020202020204" pitchFamily="34" charset="0"/>
              </a:rPr>
              <a:t>Illustration 3-2</a:t>
            </a:r>
          </a:p>
          <a:p>
            <a:pPr>
              <a:spcBef>
                <a:spcPct val="0"/>
              </a:spcBef>
              <a:buClrTx/>
              <a:buSzTx/>
              <a:buFontTx/>
              <a:buNone/>
            </a:pPr>
            <a:r>
              <a:rPr lang="en-US" altLang="en-US" sz="1200" b="0" dirty="0">
                <a:solidFill>
                  <a:schemeClr val="tx1"/>
                </a:solidFill>
                <a:latin typeface="Liberation Sans" panose="020B0604020202020204" pitchFamily="34" charset="0"/>
              </a:rPr>
              <a:t>Categories of adjusting entries</a:t>
            </a:r>
            <a:endParaRPr lang="en-US" altLang="en-US" sz="1200" b="0" dirty="0">
              <a:solidFill>
                <a:srgbClr val="B00000"/>
              </a:solidFill>
              <a:latin typeface="Liberation Sans" panose="020B0604020202020204" pitchFamily="34" charset="0"/>
            </a:endParaRPr>
          </a:p>
        </p:txBody>
      </p:sp>
      <p:sp>
        <p:nvSpPr>
          <p:cNvPr id="20486" name="Rectangle 15"/>
          <p:cNvSpPr>
            <a:spLocks noChangeArrowheads="1"/>
          </p:cNvSpPr>
          <p:nvPr/>
        </p:nvSpPr>
        <p:spPr bwMode="auto">
          <a:xfrm>
            <a:off x="457200" y="1600200"/>
            <a:ext cx="8305800" cy="3810000"/>
          </a:xfrm>
          <a:prstGeom prst="rect">
            <a:avLst/>
          </a:prstGeom>
          <a:noFill/>
          <a:ln w="19050" cap="sq">
            <a:noFill/>
            <a:miter lim="800000"/>
            <a:headEnd type="none" w="sm" len="sm"/>
            <a:tailEnd type="none" w="sm" len="sm"/>
          </a:ln>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0"/>
              </a:spcBef>
              <a:buClrTx/>
              <a:buSzTx/>
              <a:buFontTx/>
              <a:buNone/>
            </a:pPr>
            <a:endParaRPr lang="en-US" altLang="en-US" sz="2400" b="0" dirty="0">
              <a:solidFill>
                <a:schemeClr val="tx1"/>
              </a:solidFill>
              <a:latin typeface="Liberation Sans" panose="020B0604020202020204" pitchFamily="34" charset="0"/>
            </a:endParaRPr>
          </a:p>
        </p:txBody>
      </p:sp>
      <p:sp>
        <p:nvSpPr>
          <p:cNvPr id="311301" name="Rectangle 5"/>
          <p:cNvSpPr>
            <a:spLocks noChangeArrowheads="1"/>
          </p:cNvSpPr>
          <p:nvPr/>
        </p:nvSpPr>
        <p:spPr bwMode="auto">
          <a:xfrm>
            <a:off x="609600" y="2286000"/>
            <a:ext cx="3810000" cy="1600200"/>
          </a:xfrm>
          <a:prstGeom prst="rect">
            <a:avLst/>
          </a:prstGeom>
          <a:noFill/>
          <a:ln w="28575" cap="sq">
            <a:noFill/>
            <a:miter lim="800000"/>
            <a:headEnd type="none" w="sm" len="sm"/>
            <a:tailEnd type="none" w="sm" len="sm"/>
          </a:ln>
          <a:effectLst/>
        </p:spPr>
        <p:txBody>
          <a:bodyPr tIns="137160"/>
          <a:lstStyle/>
          <a:p>
            <a:pPr marL="346075" indent="-346075">
              <a:lnSpc>
                <a:spcPct val="115000"/>
              </a:lnSpc>
              <a:defRPr/>
            </a:pPr>
            <a:r>
              <a:rPr lang="en-US" sz="2000" dirty="0">
                <a:solidFill>
                  <a:schemeClr val="tx1"/>
                </a:solidFill>
                <a:latin typeface="Liberation Sans" panose="020B0604020202020204" pitchFamily="34" charset="0"/>
              </a:rPr>
              <a:t>1.</a:t>
            </a:r>
            <a:r>
              <a:rPr lang="en-US" sz="2000" dirty="0">
                <a:solidFill>
                  <a:schemeClr val="accent2"/>
                </a:solidFill>
                <a:effectLst>
                  <a:outerShdw blurRad="38100" dist="38100" dir="2700000" algn="tl">
                    <a:srgbClr val="C0C0C0"/>
                  </a:outerShdw>
                </a:effectLst>
                <a:latin typeface="Liberation Sans" panose="020B0604020202020204" pitchFamily="34" charset="0"/>
              </a:rPr>
              <a:t>	</a:t>
            </a:r>
            <a:r>
              <a:rPr lang="en-US" sz="2000" dirty="0">
                <a:solidFill>
                  <a:srgbClr val="CC0000"/>
                </a:solidFill>
                <a:latin typeface="Liberation Sans" panose="020B0604020202020204" pitchFamily="34" charset="0"/>
              </a:rPr>
              <a:t>Prepaid Expenses.</a:t>
            </a:r>
            <a:r>
              <a:rPr lang="en-US" sz="2000" dirty="0">
                <a:solidFill>
                  <a:srgbClr val="CC0000"/>
                </a:solidFill>
                <a:effectLst>
                  <a:outerShdw blurRad="38100" dist="38100" dir="2700000" algn="tl">
                    <a:srgbClr val="C0C0C0"/>
                  </a:outerShdw>
                </a:effectLst>
                <a:latin typeface="Liberation Sans" panose="020B0604020202020204" pitchFamily="34" charset="0"/>
              </a:rPr>
              <a:t> </a:t>
            </a:r>
            <a:r>
              <a:rPr lang="en-US" sz="2000" b="0" dirty="0">
                <a:solidFill>
                  <a:schemeClr val="tx1"/>
                </a:solidFill>
                <a:latin typeface="Liberation Sans" panose="020B0604020202020204" pitchFamily="34" charset="0"/>
              </a:rPr>
              <a:t>Expenses paid in cash before they are used or consumed.</a:t>
            </a:r>
          </a:p>
        </p:txBody>
      </p:sp>
      <p:sp>
        <p:nvSpPr>
          <p:cNvPr id="20488" name="Rectangle 7"/>
          <p:cNvSpPr>
            <a:spLocks noChangeArrowheads="1"/>
          </p:cNvSpPr>
          <p:nvPr/>
        </p:nvSpPr>
        <p:spPr bwMode="auto">
          <a:xfrm>
            <a:off x="609600" y="1676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Deferrals</a:t>
            </a:r>
          </a:p>
        </p:txBody>
      </p:sp>
      <p:sp>
        <p:nvSpPr>
          <p:cNvPr id="20489" name="Rectangle 8"/>
          <p:cNvSpPr>
            <a:spLocks noChangeArrowheads="1"/>
          </p:cNvSpPr>
          <p:nvPr/>
        </p:nvSpPr>
        <p:spPr bwMode="auto">
          <a:xfrm>
            <a:off x="4800600" y="22860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1. </a:t>
            </a:r>
            <a:r>
              <a:rPr lang="en-US" altLang="en-US" sz="2000" b="0" dirty="0">
                <a:solidFill>
                  <a:schemeClr val="tx1"/>
                </a:solidFill>
                <a:latin typeface="Liberation Sans" panose="020B0604020202020204" pitchFamily="34" charset="0"/>
              </a:rPr>
              <a:t>	</a:t>
            </a:r>
            <a:r>
              <a:rPr lang="en-US" altLang="en-US" sz="2000" dirty="0">
                <a:solidFill>
                  <a:srgbClr val="CC0000"/>
                </a:solidFill>
                <a:latin typeface="Liberation Sans" panose="020B0604020202020204" pitchFamily="34" charset="0"/>
              </a:rPr>
              <a:t>Accrued Revenues.</a:t>
            </a:r>
            <a:r>
              <a:rPr lang="en-US" altLang="en-US" sz="2000" b="0" dirty="0">
                <a:solidFill>
                  <a:srgbClr val="CC0000"/>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Revenues for services performed but not yet received in cash or recorded. </a:t>
            </a:r>
          </a:p>
        </p:txBody>
      </p:sp>
      <p:sp>
        <p:nvSpPr>
          <p:cNvPr id="20490" name="Rectangle 10"/>
          <p:cNvSpPr>
            <a:spLocks noChangeArrowheads="1"/>
          </p:cNvSpPr>
          <p:nvPr/>
        </p:nvSpPr>
        <p:spPr bwMode="auto">
          <a:xfrm>
            <a:off x="4800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6075" indent="-346075">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2. </a:t>
            </a:r>
            <a:r>
              <a:rPr lang="en-US" altLang="en-US" sz="2000" b="0" dirty="0">
                <a:solidFill>
                  <a:schemeClr val="tx1"/>
                </a:solidFill>
                <a:latin typeface="Liberation Sans" panose="020B0604020202020204" pitchFamily="34" charset="0"/>
              </a:rPr>
              <a:t>	</a:t>
            </a:r>
            <a:r>
              <a:rPr lang="en-US" altLang="en-US" sz="2000" dirty="0">
                <a:solidFill>
                  <a:srgbClr val="CC0000"/>
                </a:solidFill>
                <a:latin typeface="Liberation Sans" panose="020B0604020202020204" pitchFamily="34" charset="0"/>
              </a:rPr>
              <a:t>Accrued Expenses.</a:t>
            </a:r>
            <a:r>
              <a:rPr lang="en-US" altLang="en-US" sz="2000" b="0" dirty="0">
                <a:solidFill>
                  <a:srgbClr val="CC0000"/>
                </a:solidFill>
                <a:latin typeface="Liberation Sans" panose="020B0604020202020204" pitchFamily="34" charset="0"/>
              </a:rPr>
              <a:t>  </a:t>
            </a:r>
            <a:r>
              <a:rPr lang="en-US" altLang="en-US" sz="2000" b="0" dirty="0">
                <a:solidFill>
                  <a:schemeClr val="tx1"/>
                </a:solidFill>
                <a:latin typeface="Liberation Sans" panose="020B0604020202020204" pitchFamily="34" charset="0"/>
              </a:rPr>
              <a:t>Expenses incurred but not yet paid in cash or recorded.</a:t>
            </a:r>
          </a:p>
        </p:txBody>
      </p:sp>
      <p:sp>
        <p:nvSpPr>
          <p:cNvPr id="20491" name="Rectangle 11"/>
          <p:cNvSpPr>
            <a:spLocks noChangeArrowheads="1"/>
          </p:cNvSpPr>
          <p:nvPr/>
        </p:nvSpPr>
        <p:spPr bwMode="auto">
          <a:xfrm>
            <a:off x="609600" y="38862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tIns="137160"/>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0"/>
              </a:spcBef>
              <a:buClrTx/>
              <a:buSzTx/>
              <a:buFontTx/>
              <a:buNone/>
            </a:pPr>
            <a:r>
              <a:rPr lang="en-US" altLang="en-US" sz="2000" dirty="0">
                <a:solidFill>
                  <a:schemeClr val="tx1"/>
                </a:solidFill>
                <a:latin typeface="Liberation Sans" panose="020B0604020202020204" pitchFamily="34" charset="0"/>
              </a:rPr>
              <a:t>2.</a:t>
            </a:r>
            <a:r>
              <a:rPr lang="en-US" altLang="en-US" sz="2000" dirty="0">
                <a:solidFill>
                  <a:srgbClr val="990000"/>
                </a:solidFill>
                <a:latin typeface="Liberation Sans" panose="020B0604020202020204" pitchFamily="34" charset="0"/>
              </a:rPr>
              <a:t>  </a:t>
            </a:r>
            <a:r>
              <a:rPr lang="en-US" altLang="en-US" sz="2000" dirty="0">
                <a:solidFill>
                  <a:srgbClr val="CC0000"/>
                </a:solidFill>
                <a:latin typeface="Liberation Sans" panose="020B0604020202020204" pitchFamily="34" charset="0"/>
              </a:rPr>
              <a:t>Unearned Revenues.</a:t>
            </a:r>
            <a:r>
              <a:rPr lang="en-US" altLang="en-US" sz="2000" b="0" dirty="0">
                <a:solidFill>
                  <a:srgbClr val="CC0000"/>
                </a:solidFill>
                <a:latin typeface="Liberation Sans" panose="020B0604020202020204" pitchFamily="34" charset="0"/>
              </a:rPr>
              <a:t>  </a:t>
            </a:r>
          </a:p>
          <a:p>
            <a:pPr>
              <a:lnSpc>
                <a:spcPct val="115000"/>
              </a:lnSpc>
              <a:spcBef>
                <a:spcPct val="0"/>
              </a:spcBef>
              <a:buClrTx/>
              <a:buSzTx/>
              <a:buFontTx/>
              <a:buNone/>
            </a:pPr>
            <a:r>
              <a:rPr lang="en-US" altLang="en-US" sz="2000" b="0" dirty="0">
                <a:solidFill>
                  <a:schemeClr val="tx1"/>
                </a:solidFill>
                <a:latin typeface="Liberation Sans" panose="020B0604020202020204" pitchFamily="34" charset="0"/>
              </a:rPr>
              <a:t>	Cash received before services are performed.</a:t>
            </a:r>
          </a:p>
        </p:txBody>
      </p:sp>
      <p:sp>
        <p:nvSpPr>
          <p:cNvPr id="20492" name="Rectangle 12"/>
          <p:cNvSpPr>
            <a:spLocks noChangeArrowheads="1"/>
          </p:cNvSpPr>
          <p:nvPr/>
        </p:nvSpPr>
        <p:spPr bwMode="auto">
          <a:xfrm>
            <a:off x="4800600" y="1676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tx1"/>
                </a:solidFill>
                <a:latin typeface="Liberation Sans" panose="020B0604020202020204" pitchFamily="34" charset="0"/>
              </a:rPr>
              <a:t>Accruals</a:t>
            </a:r>
          </a:p>
        </p:txBody>
      </p:sp>
      <p:sp>
        <p:nvSpPr>
          <p:cNvPr id="17431" name="Line 14"/>
          <p:cNvSpPr>
            <a:spLocks noChangeShapeType="1"/>
          </p:cNvSpPr>
          <p:nvPr/>
        </p:nvSpPr>
        <p:spPr bwMode="auto">
          <a:xfrm>
            <a:off x="685800" y="2209800"/>
            <a:ext cx="7848600" cy="0"/>
          </a:xfrm>
          <a:prstGeom prst="line">
            <a:avLst/>
          </a:prstGeom>
          <a:noFill/>
          <a:ln w="381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5"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Types of Adjusting </a:t>
            </a:r>
            <a:r>
              <a:rPr lang="en-US" altLang="en-US" sz="3200" dirty="0">
                <a:solidFill>
                  <a:srgbClr val="CC0000"/>
                </a:solidFill>
                <a:latin typeface="Liberation Sans" panose="020B0604020202020204" pitchFamily="34" charset="0"/>
              </a:rPr>
              <a:t>Entries</a:t>
            </a:r>
          </a:p>
        </p:txBody>
      </p:sp>
      <p:sp>
        <p:nvSpPr>
          <p:cNvPr id="16" name="Line 9"/>
          <p:cNvSpPr>
            <a:spLocks noChangeShapeType="1"/>
          </p:cNvSpPr>
          <p:nvPr/>
        </p:nvSpPr>
        <p:spPr bwMode="auto">
          <a:xfrm>
            <a:off x="304800" y="990600"/>
            <a:ext cx="64008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cxnSp>
        <p:nvCxnSpPr>
          <p:cNvPr id="17" name="Straight Connector 16"/>
          <p:cNvCxnSpPr/>
          <p:nvPr/>
        </p:nvCxnSpPr>
        <p:spPr bwMode="auto">
          <a:xfrm>
            <a:off x="6858000" y="443552"/>
            <a:ext cx="0" cy="123444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8" name="Rectangle 17"/>
          <p:cNvSpPr/>
          <p:nvPr/>
        </p:nvSpPr>
        <p:spPr>
          <a:xfrm>
            <a:off x="6911022" y="326408"/>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4 </a:t>
            </a:r>
            <a:r>
              <a:rPr lang="en-US" sz="1600" b="1" dirty="0" smtClean="0">
                <a:solidFill>
                  <a:srgbClr val="FF3300"/>
                </a:solidFill>
                <a:latin typeface="Liberation Sans" panose="020B0604020202020204" pitchFamily="34" charset="0"/>
              </a:rPr>
              <a:t> </a:t>
            </a:r>
            <a:r>
              <a:rPr lang="en-US" sz="1600" dirty="0">
                <a:solidFill>
                  <a:schemeClr val="tx1"/>
                </a:solidFill>
                <a:latin typeface="Liberation Sans" panose="020B0604020202020204" pitchFamily="34" charset="0"/>
              </a:rPr>
              <a:t>Identify the major types of </a:t>
            </a:r>
            <a:r>
              <a:rPr lang="en-US" sz="1600" b="1" dirty="0" smtClean="0">
                <a:solidFill>
                  <a:schemeClr val="tx1"/>
                </a:solidFill>
                <a:latin typeface="Liberation Sans" panose="020B0604020202020204" pitchFamily="34" charset="0"/>
              </a:rPr>
              <a:t>adjusting entries.</a:t>
            </a:r>
            <a:endParaRPr lang="en-US" sz="1600" b="1" dirty="0">
              <a:solidFill>
                <a:schemeClr val="tx1"/>
              </a:solidFill>
              <a:latin typeface="Liberation Sans" panose="020B0604020202020204" pitchFamily="34" charset="0"/>
            </a:endParaRPr>
          </a:p>
        </p:txBody>
      </p:sp>
      <p:sp>
        <p:nvSpPr>
          <p:cNvPr id="19" name="Text Box 9"/>
          <p:cNvSpPr txBox="1">
            <a:spLocks noChangeArrowheads="1"/>
          </p:cNvSpPr>
          <p:nvPr/>
        </p:nvSpPr>
        <p:spPr bwMode="auto">
          <a:xfrm>
            <a:off x="8229600" y="6369050"/>
            <a:ext cx="762000"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a:latin typeface="Liberation Sans" panose="020B0604020202020204" pitchFamily="34" charset="0"/>
              </a:rPr>
              <a:t>LO </a:t>
            </a:r>
            <a:r>
              <a:rPr lang="en-US" altLang="en-US" sz="1600" i="1" dirty="0" smtClean="0">
                <a:latin typeface="Liberation Sans" panose="020B0604020202020204" pitchFamily="34" charset="0"/>
              </a:rPr>
              <a:t>4</a:t>
            </a:r>
            <a:endParaRPr lang="en-US" altLang="en-US" sz="1600" i="1" dirty="0">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29200" y="1692275"/>
            <a:ext cx="2743200" cy="18129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8612" name="Rectangle 6"/>
          <p:cNvSpPr>
            <a:spLocks noChangeArrowheads="1"/>
          </p:cNvSpPr>
          <p:nvPr/>
        </p:nvSpPr>
        <p:spPr bwMode="auto">
          <a:xfrm>
            <a:off x="13716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100" dirty="0">
                <a:solidFill>
                  <a:schemeClr val="tx1"/>
                </a:solidFill>
                <a:latin typeface="Liberation Sans" panose="020B0604020202020204" pitchFamily="34" charset="0"/>
              </a:rPr>
              <a:t>Monetary Unit</a:t>
            </a:r>
          </a:p>
        </p:txBody>
      </p:sp>
      <p:sp>
        <p:nvSpPr>
          <p:cNvPr id="191495" name="AutoShape 7"/>
          <p:cNvSpPr>
            <a:spLocks noChangeArrowheads="1"/>
          </p:cNvSpPr>
          <p:nvPr/>
        </p:nvSpPr>
        <p:spPr bwMode="auto">
          <a:xfrm rot="10800000">
            <a:off x="251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68614" name="Rectangle 8"/>
          <p:cNvSpPr>
            <a:spLocks noChangeArrowheads="1"/>
          </p:cNvSpPr>
          <p:nvPr/>
        </p:nvSpPr>
        <p:spPr bwMode="auto">
          <a:xfrm>
            <a:off x="5105400" y="3962400"/>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Economic Entity</a:t>
            </a:r>
          </a:p>
        </p:txBody>
      </p:sp>
      <p:sp>
        <p:nvSpPr>
          <p:cNvPr id="68615" name="Text Box 9"/>
          <p:cNvSpPr txBox="1">
            <a:spLocks noChangeArrowheads="1"/>
          </p:cNvSpPr>
          <p:nvPr/>
        </p:nvSpPr>
        <p:spPr bwMode="auto">
          <a:xfrm>
            <a:off x="1143000" y="5906869"/>
            <a:ext cx="19050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sz="1200" dirty="0">
                <a:solidFill>
                  <a:schemeClr val="tx1"/>
                </a:solidFill>
                <a:latin typeface="Liberation Sans" panose="020B0604020202020204" pitchFamily="34" charset="0"/>
              </a:rPr>
              <a:t>Illustration 3B-2</a:t>
            </a:r>
          </a:p>
          <a:p>
            <a:r>
              <a:rPr lang="en-US" sz="1200" b="0" dirty="0">
                <a:solidFill>
                  <a:schemeClr val="tx1"/>
                </a:solidFill>
                <a:latin typeface="Liberation Sans" panose="020B0604020202020204" pitchFamily="34" charset="0"/>
              </a:rPr>
              <a:t>Key assumptions in </a:t>
            </a:r>
            <a:r>
              <a:rPr lang="en-US" sz="1200" b="0" dirty="0" smtClean="0">
                <a:solidFill>
                  <a:schemeClr val="tx1"/>
                </a:solidFill>
                <a:latin typeface="Liberation Sans" panose="020B0604020202020204" pitchFamily="34" charset="0"/>
              </a:rPr>
              <a:t>financial reporting</a:t>
            </a:r>
            <a:endParaRPr lang="en-US" altLang="en-US" sz="1200" dirty="0">
              <a:solidFill>
                <a:schemeClr val="tx1"/>
              </a:solidFill>
              <a:latin typeface="Liberation Sans" panose="020B0604020202020204" pitchFamily="34" charset="0"/>
            </a:endParaRPr>
          </a:p>
        </p:txBody>
      </p:sp>
      <p:sp>
        <p:nvSpPr>
          <p:cNvPr id="191498" name="Rectangle 10"/>
          <p:cNvSpPr>
            <a:spLocks noChangeArrowheads="1"/>
          </p:cNvSpPr>
          <p:nvPr/>
        </p:nvSpPr>
        <p:spPr bwMode="auto">
          <a:xfrm>
            <a:off x="914400" y="4359275"/>
            <a:ext cx="33528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Requires that only those things that can be expressed in money are included in the accounting records.</a:t>
            </a:r>
          </a:p>
        </p:txBody>
      </p:sp>
      <p:sp>
        <p:nvSpPr>
          <p:cNvPr id="191499" name="Rectangle 11"/>
          <p:cNvSpPr>
            <a:spLocks noChangeArrowheads="1"/>
          </p:cNvSpPr>
          <p:nvPr/>
        </p:nvSpPr>
        <p:spPr bwMode="auto">
          <a:xfrm>
            <a:off x="4800600" y="4352862"/>
            <a:ext cx="3276600" cy="103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every economic entity can be separately identified and accounted for.</a:t>
            </a:r>
          </a:p>
        </p:txBody>
      </p:sp>
      <p:pic>
        <p:nvPicPr>
          <p:cNvPr id="68618" name="Picture 1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1785938"/>
            <a:ext cx="2743200" cy="1719262"/>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91502" name="AutoShape 14"/>
          <p:cNvSpPr>
            <a:spLocks noChangeArrowheads="1"/>
          </p:cNvSpPr>
          <p:nvPr/>
        </p:nvSpPr>
        <p:spPr bwMode="auto">
          <a:xfrm rot="10800000">
            <a:off x="6324600" y="35814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Assumptions in Financial Reporting</a:t>
            </a:r>
            <a:endParaRPr lang="en-US" altLang="en-US" sz="3200" dirty="0">
              <a:solidFill>
                <a:srgbClr val="CC0000"/>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36806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1498"/>
                                        </p:tgtEl>
                                        <p:attrNameLst>
                                          <p:attrName>style.visibility</p:attrName>
                                        </p:attrNameLst>
                                      </p:cBhvr>
                                      <p:to>
                                        <p:strVal val="visible"/>
                                      </p:to>
                                    </p:set>
                                    <p:animEffect transition="in" filter="wipe(up)">
                                      <p:cBhvr>
                                        <p:cTn id="7" dur="500"/>
                                        <p:tgtEl>
                                          <p:spTgt spid="191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1499"/>
                                        </p:tgtEl>
                                        <p:attrNameLst>
                                          <p:attrName>style.visibility</p:attrName>
                                        </p:attrNameLst>
                                      </p:cBhvr>
                                      <p:to>
                                        <p:strVal val="visible"/>
                                      </p:to>
                                    </p:set>
                                    <p:animEffect transition="in" filter="wipe(up)">
                                      <p:cBhvr>
                                        <p:cTn id="12"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8" grpId="0"/>
      <p:bldP spid="1914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1" name="AutoShape 5"/>
          <p:cNvSpPr>
            <a:spLocks noChangeArrowheads="1"/>
          </p:cNvSpPr>
          <p:nvPr/>
        </p:nvSpPr>
        <p:spPr bwMode="auto">
          <a:xfrm rot="10800000">
            <a:off x="251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sp>
        <p:nvSpPr>
          <p:cNvPr id="193544" name="AutoShape 8"/>
          <p:cNvSpPr>
            <a:spLocks noChangeArrowheads="1"/>
          </p:cNvSpPr>
          <p:nvPr/>
        </p:nvSpPr>
        <p:spPr bwMode="auto">
          <a:xfrm rot="10800000">
            <a:off x="6324600" y="3352800"/>
            <a:ext cx="152400" cy="304800"/>
          </a:xfrm>
          <a:prstGeom prst="upArrow">
            <a:avLst>
              <a:gd name="adj1" fmla="val 50000"/>
              <a:gd name="adj2" fmla="val 50000"/>
            </a:avLst>
          </a:prstGeom>
          <a:solidFill>
            <a:srgbClr val="80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000000"/>
                </a:outerShdw>
              </a:effectLst>
              <a:latin typeface="Liberation Sans" panose="020B0604020202020204" pitchFamily="34" charset="0"/>
            </a:endParaRPr>
          </a:p>
        </p:txBody>
      </p:sp>
      <p:pic>
        <p:nvPicPr>
          <p:cNvPr id="69637" name="Picture 9"/>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5029200" y="1746250"/>
            <a:ext cx="2743200" cy="1454150"/>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9638" name="Rectangle 10"/>
          <p:cNvSpPr>
            <a:spLocks noChangeArrowheads="1"/>
          </p:cNvSpPr>
          <p:nvPr/>
        </p:nvSpPr>
        <p:spPr bwMode="auto">
          <a:xfrm>
            <a:off x="4876800" y="3683000"/>
            <a:ext cx="3048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Going Concern</a:t>
            </a:r>
          </a:p>
        </p:txBody>
      </p:sp>
      <p:sp>
        <p:nvSpPr>
          <p:cNvPr id="193547" name="Rectangle 11"/>
          <p:cNvSpPr>
            <a:spLocks noChangeArrowheads="1"/>
          </p:cNvSpPr>
          <p:nvPr/>
        </p:nvSpPr>
        <p:spPr bwMode="auto">
          <a:xfrm>
            <a:off x="4953000" y="4067175"/>
            <a:ext cx="29718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The business will remain in operation for the foreseeable future.</a:t>
            </a:r>
          </a:p>
        </p:txBody>
      </p:sp>
      <p:sp>
        <p:nvSpPr>
          <p:cNvPr id="69640" name="Rectangle 12"/>
          <p:cNvSpPr>
            <a:spLocks noChangeArrowheads="1"/>
          </p:cNvSpPr>
          <p:nvPr/>
        </p:nvSpPr>
        <p:spPr bwMode="auto">
          <a:xfrm>
            <a:off x="1371600" y="3698875"/>
            <a:ext cx="25146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100" dirty="0">
                <a:solidFill>
                  <a:schemeClr val="tx1"/>
                </a:solidFill>
                <a:latin typeface="Liberation Sans" panose="020B0604020202020204" pitchFamily="34" charset="0"/>
              </a:rPr>
              <a:t>Time Period</a:t>
            </a:r>
          </a:p>
        </p:txBody>
      </p:sp>
      <p:sp>
        <p:nvSpPr>
          <p:cNvPr id="193549" name="Rectangle 13"/>
          <p:cNvSpPr>
            <a:spLocks noChangeArrowheads="1"/>
          </p:cNvSpPr>
          <p:nvPr/>
        </p:nvSpPr>
        <p:spPr bwMode="auto">
          <a:xfrm>
            <a:off x="990600" y="4114800"/>
            <a:ext cx="3276600"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1800" b="0" dirty="0">
                <a:solidFill>
                  <a:schemeClr val="tx1"/>
                </a:solidFill>
                <a:latin typeface="Liberation Sans" panose="020B0604020202020204" pitchFamily="34" charset="0"/>
              </a:rPr>
              <a:t>States that the life of a business can be divided into artificial time periods.</a:t>
            </a:r>
          </a:p>
        </p:txBody>
      </p:sp>
      <p:pic>
        <p:nvPicPr>
          <p:cNvPr id="69642" name="Picture 1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219200" y="1676400"/>
            <a:ext cx="2743200" cy="1520825"/>
          </a:xfrm>
          <a:prstGeom prst="rect">
            <a:avLst/>
          </a:prstGeom>
          <a:noFill/>
          <a:ln w="19050" cap="sq">
            <a:solidFill>
              <a:schemeClr val="tx1"/>
            </a:solidFill>
            <a:miter lim="800000"/>
            <a:headEnd type="none" w="sm" len="sm"/>
            <a:tailEnd type="none" w="sm" len="sm"/>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Assumptions in Financial Reporting</a:t>
            </a:r>
            <a:endParaRPr lang="en-US" altLang="en-US" sz="3200" dirty="0">
              <a:solidFill>
                <a:schemeClr val="tx2">
                  <a:lumMod val="75000"/>
                </a:schemeClr>
              </a:solidFill>
              <a:latin typeface="Liberation Sans" panose="020B0604020202020204" pitchFamily="34" charset="0"/>
            </a:endParaRPr>
          </a:p>
        </p:txBody>
      </p:sp>
      <p:sp>
        <p:nvSpPr>
          <p:cNvPr id="16" name="Text Box 9"/>
          <p:cNvSpPr txBox="1">
            <a:spLocks noChangeArrowheads="1"/>
          </p:cNvSpPr>
          <p:nvPr/>
        </p:nvSpPr>
        <p:spPr bwMode="auto">
          <a:xfrm>
            <a:off x="1143000" y="5906869"/>
            <a:ext cx="1905000" cy="646331"/>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r>
              <a:rPr lang="en-US" sz="1200" dirty="0">
                <a:solidFill>
                  <a:schemeClr val="tx1"/>
                </a:solidFill>
                <a:latin typeface="Liberation Sans" panose="020B0604020202020204" pitchFamily="34" charset="0"/>
              </a:rPr>
              <a:t>Illustration 3B-2</a:t>
            </a:r>
          </a:p>
          <a:p>
            <a:r>
              <a:rPr lang="en-US" sz="1200" b="0" dirty="0">
                <a:solidFill>
                  <a:schemeClr val="tx1"/>
                </a:solidFill>
                <a:latin typeface="Liberation Sans" panose="020B0604020202020204" pitchFamily="34" charset="0"/>
              </a:rPr>
              <a:t>Key assumptions in </a:t>
            </a:r>
            <a:r>
              <a:rPr lang="en-US" sz="1200" b="0" dirty="0" smtClean="0">
                <a:solidFill>
                  <a:schemeClr val="tx1"/>
                </a:solidFill>
                <a:latin typeface="Liberation Sans" panose="020B0604020202020204" pitchFamily="34" charset="0"/>
              </a:rPr>
              <a:t>financial reporting</a:t>
            </a:r>
            <a:endParaRPr lang="en-US" altLang="en-US" sz="1200" dirty="0">
              <a:solidFill>
                <a:schemeClr val="tx1"/>
              </a:solidFill>
              <a:latin typeface="Liberation Sans" panose="020B0604020202020204" pitchFamily="34" charset="0"/>
            </a:endParaRPr>
          </a:p>
        </p:txBody>
      </p:sp>
      <p:sp>
        <p:nvSpPr>
          <p:cNvPr id="2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5839187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3549"/>
                                        </p:tgtEl>
                                        <p:attrNameLst>
                                          <p:attrName>style.visibility</p:attrName>
                                        </p:attrNameLst>
                                      </p:cBhvr>
                                      <p:to>
                                        <p:strVal val="visible"/>
                                      </p:to>
                                    </p:set>
                                    <p:animEffect transition="in" filter="wipe(up)">
                                      <p:cBhvr>
                                        <p:cTn id="7" dur="500"/>
                                        <p:tgtEl>
                                          <p:spTgt spid="193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3547"/>
                                        </p:tgtEl>
                                        <p:attrNameLst>
                                          <p:attrName>style.visibility</p:attrName>
                                        </p:attrNameLst>
                                      </p:cBhvr>
                                      <p:to>
                                        <p:strVal val="visible"/>
                                      </p:to>
                                    </p:set>
                                    <p:animEffect transition="in" filter="wipe(up)">
                                      <p:cBhvr>
                                        <p:cTn id="12" dur="5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7" grpId="0"/>
      <p:bldP spid="1935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066800" y="1295400"/>
            <a:ext cx="43434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200" dirty="0">
                <a:solidFill>
                  <a:schemeClr val="tx1"/>
                </a:solidFill>
                <a:latin typeface="Liberation Sans" panose="020B0604020202020204" pitchFamily="34" charset="0"/>
              </a:rPr>
              <a:t>MEASUREMENT PRINCIPLES</a:t>
            </a:r>
          </a:p>
        </p:txBody>
      </p:sp>
      <p:sp>
        <p:nvSpPr>
          <p:cNvPr id="70660" name="Rectangle 6"/>
          <p:cNvSpPr>
            <a:spLocks noChangeArrowheads="1"/>
          </p:cNvSpPr>
          <p:nvPr/>
        </p:nvSpPr>
        <p:spPr bwMode="auto">
          <a:xfrm>
            <a:off x="685800" y="2043113"/>
            <a:ext cx="2362200" cy="446276"/>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dirty="0" smtClean="0">
                <a:solidFill>
                  <a:schemeClr val="tx1"/>
                </a:solidFill>
                <a:latin typeface="Liberation Sans" panose="020B0604020202020204" pitchFamily="34" charset="0"/>
              </a:rPr>
              <a:t>Historical Cost</a:t>
            </a:r>
            <a:endParaRPr lang="en-US" altLang="en-US" sz="2100" b="0" dirty="0">
              <a:solidFill>
                <a:schemeClr val="tx1"/>
              </a:solidFill>
              <a:latin typeface="Liberation Sans" panose="020B0604020202020204" pitchFamily="34" charset="0"/>
            </a:endParaRPr>
          </a:p>
        </p:txBody>
      </p:sp>
      <p:sp>
        <p:nvSpPr>
          <p:cNvPr id="70661" name="Rectangle 7"/>
          <p:cNvSpPr>
            <a:spLocks noChangeArrowheads="1"/>
          </p:cNvSpPr>
          <p:nvPr/>
        </p:nvSpPr>
        <p:spPr bwMode="auto">
          <a:xfrm>
            <a:off x="3429000" y="2043113"/>
            <a:ext cx="2362200" cy="432362"/>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chemeClr val="tx1"/>
                </a:solidFill>
                <a:latin typeface="Liberation Sans" panose="020B0604020202020204" pitchFamily="34" charset="0"/>
              </a:rPr>
              <a:t>Fair Value</a:t>
            </a:r>
            <a:endParaRPr lang="en-US" altLang="en-US" sz="2100" dirty="0">
              <a:solidFill>
                <a:schemeClr val="tx1"/>
              </a:solidFill>
              <a:latin typeface="Liberation Sans" panose="020B0604020202020204" pitchFamily="34" charset="0"/>
            </a:endParaRPr>
          </a:p>
        </p:txBody>
      </p:sp>
      <p:sp>
        <p:nvSpPr>
          <p:cNvPr id="195593" name="Rectangle 9"/>
          <p:cNvSpPr>
            <a:spLocks noChangeArrowheads="1"/>
          </p:cNvSpPr>
          <p:nvPr/>
        </p:nvSpPr>
        <p:spPr bwMode="auto">
          <a:xfrm>
            <a:off x="685800" y="2514600"/>
            <a:ext cx="236220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Or cost principle, dictates that companies record assets at their cost.</a:t>
            </a:r>
          </a:p>
        </p:txBody>
      </p:sp>
      <p:sp>
        <p:nvSpPr>
          <p:cNvPr id="195594" name="Rectangle 10"/>
          <p:cNvSpPr>
            <a:spLocks noChangeArrowheads="1"/>
          </p:cNvSpPr>
          <p:nvPr/>
        </p:nvSpPr>
        <p:spPr bwMode="auto">
          <a:xfrm>
            <a:off x="3429000" y="2514600"/>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Indicates that assets and liabilities should be reported at fair value (the price received to sell an asset or settle</a:t>
            </a:r>
          </a:p>
          <a:p>
            <a:pPr algn="ctr">
              <a:lnSpc>
                <a:spcPct val="115000"/>
              </a:lnSpc>
            </a:pPr>
            <a:r>
              <a:rPr lang="en-US" altLang="en-US" sz="2000" b="0" dirty="0">
                <a:solidFill>
                  <a:schemeClr val="tx1"/>
                </a:solidFill>
                <a:latin typeface="Liberation Sans" panose="020B0604020202020204" pitchFamily="34" charset="0"/>
              </a:rPr>
              <a:t>a liability). </a:t>
            </a:r>
          </a:p>
        </p:txBody>
      </p:sp>
      <p:sp>
        <p:nvSpPr>
          <p:cNvPr id="195596" name="Rectangle 12"/>
          <p:cNvSpPr>
            <a:spLocks noChangeArrowheads="1"/>
          </p:cNvSpPr>
          <p:nvPr/>
        </p:nvSpPr>
        <p:spPr bwMode="auto">
          <a:xfrm>
            <a:off x="6096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7" name="Rectangle 13"/>
          <p:cNvSpPr>
            <a:spLocks noChangeArrowheads="1"/>
          </p:cNvSpPr>
          <p:nvPr/>
        </p:nvSpPr>
        <p:spPr bwMode="auto">
          <a:xfrm>
            <a:off x="3352800" y="1981200"/>
            <a:ext cx="2514600" cy="3505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5599" name="Line 15"/>
          <p:cNvSpPr>
            <a:spLocks noChangeShapeType="1"/>
          </p:cNvSpPr>
          <p:nvPr/>
        </p:nvSpPr>
        <p:spPr bwMode="auto">
          <a:xfrm>
            <a:off x="609600" y="1814513"/>
            <a:ext cx="52578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6"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7" name="Rectangle 16"/>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Principles of Financial Reporting</a:t>
            </a:r>
            <a:endParaRPr lang="en-US" altLang="en-US" sz="3200" dirty="0">
              <a:solidFill>
                <a:srgbClr val="CC0000"/>
              </a:solidFill>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3216344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wipe(up)">
                                      <p:cBhvr>
                                        <p:cTn id="7" dur="500"/>
                                        <p:tgtEl>
                                          <p:spTgt spid="1955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5594"/>
                                        </p:tgtEl>
                                        <p:attrNameLst>
                                          <p:attrName>style.visibility</p:attrName>
                                        </p:attrNameLst>
                                      </p:cBhvr>
                                      <p:to>
                                        <p:strVal val="visible"/>
                                      </p:to>
                                    </p:set>
                                    <p:animEffect transition="in" filter="wipe(up)">
                                      <p:cBhvr>
                                        <p:cTn id="12" dur="500"/>
                                        <p:tgtEl>
                                          <p:spTgt spid="195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p:bldP spid="19559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noChangeArrowheads="1"/>
          </p:cNvSpPr>
          <p:nvPr/>
        </p:nvSpPr>
        <p:spPr bwMode="auto">
          <a:xfrm>
            <a:off x="685800" y="1524000"/>
            <a:ext cx="2362200" cy="1207254"/>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rgbClr val="006600"/>
                </a:solidFill>
                <a:latin typeface="Liberation Sans" panose="020B0604020202020204" pitchFamily="34" charset="0"/>
              </a:rPr>
              <a:t>REVENUE RECOGNITION PRINCIPLE</a:t>
            </a:r>
            <a:endParaRPr lang="en-US" altLang="en-US" sz="2100" dirty="0">
              <a:solidFill>
                <a:srgbClr val="006600"/>
              </a:solidFill>
              <a:latin typeface="Liberation Sans" panose="020B0604020202020204" pitchFamily="34" charset="0"/>
            </a:endParaRPr>
          </a:p>
        </p:txBody>
      </p:sp>
      <p:sp>
        <p:nvSpPr>
          <p:cNvPr id="207879" name="Rectangle 7"/>
          <p:cNvSpPr>
            <a:spLocks noChangeArrowheads="1"/>
          </p:cNvSpPr>
          <p:nvPr/>
        </p:nvSpPr>
        <p:spPr bwMode="auto">
          <a:xfrm>
            <a:off x="685800" y="2801937"/>
            <a:ext cx="23622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recognize revenue in the accounting period in which the performance obligation is satisfied.</a:t>
            </a:r>
          </a:p>
        </p:txBody>
      </p:sp>
      <p:sp>
        <p:nvSpPr>
          <p:cNvPr id="207880" name="Rectangle 8"/>
          <p:cNvSpPr>
            <a:spLocks noChangeArrowheads="1"/>
          </p:cNvSpPr>
          <p:nvPr/>
        </p:nvSpPr>
        <p:spPr bwMode="auto">
          <a:xfrm>
            <a:off x="3429000" y="2816225"/>
            <a:ext cx="2362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Dictates that efforts (expenses) be matched with results (revenues). Thus, expenses follow revenues.</a:t>
            </a:r>
          </a:p>
        </p:txBody>
      </p:sp>
      <p:sp>
        <p:nvSpPr>
          <p:cNvPr id="207881" name="Rectangle 9"/>
          <p:cNvSpPr>
            <a:spLocks noChangeArrowheads="1"/>
          </p:cNvSpPr>
          <p:nvPr/>
        </p:nvSpPr>
        <p:spPr bwMode="auto">
          <a:xfrm>
            <a:off x="6172200" y="2816225"/>
            <a:ext cx="24384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000" b="0" dirty="0">
                <a:solidFill>
                  <a:schemeClr val="tx1"/>
                </a:solidFill>
                <a:latin typeface="Liberation Sans" panose="020B0604020202020204" pitchFamily="34" charset="0"/>
              </a:rPr>
              <a:t>Requires that companies disclose all circumstances</a:t>
            </a:r>
          </a:p>
          <a:p>
            <a:pPr algn="ctr">
              <a:lnSpc>
                <a:spcPct val="115000"/>
              </a:lnSpc>
            </a:pPr>
            <a:r>
              <a:rPr lang="en-US" altLang="en-US" sz="2000" b="0" dirty="0">
                <a:solidFill>
                  <a:schemeClr val="tx1"/>
                </a:solidFill>
                <a:latin typeface="Liberation Sans" panose="020B0604020202020204" pitchFamily="34" charset="0"/>
              </a:rPr>
              <a:t>and events that would make a difference to financial statement users.</a:t>
            </a:r>
          </a:p>
        </p:txBody>
      </p:sp>
      <p:sp>
        <p:nvSpPr>
          <p:cNvPr id="207882" name="Rectangle 10"/>
          <p:cNvSpPr>
            <a:spLocks noChangeArrowheads="1"/>
          </p:cNvSpPr>
          <p:nvPr/>
        </p:nvSpPr>
        <p:spPr bwMode="auto">
          <a:xfrm>
            <a:off x="6096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3" name="Rectangle 11"/>
          <p:cNvSpPr>
            <a:spLocks noChangeArrowheads="1"/>
          </p:cNvSpPr>
          <p:nvPr/>
        </p:nvSpPr>
        <p:spPr bwMode="auto">
          <a:xfrm>
            <a:off x="3352800" y="1447800"/>
            <a:ext cx="25146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207884" name="Rectangle 12"/>
          <p:cNvSpPr>
            <a:spLocks noChangeArrowheads="1"/>
          </p:cNvSpPr>
          <p:nvPr/>
        </p:nvSpPr>
        <p:spPr bwMode="auto">
          <a:xfrm>
            <a:off x="6096000" y="1447800"/>
            <a:ext cx="2590800" cy="4267200"/>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1692" name="Rectangle 16"/>
          <p:cNvSpPr>
            <a:spLocks noChangeArrowheads="1"/>
          </p:cNvSpPr>
          <p:nvPr/>
        </p:nvSpPr>
        <p:spPr bwMode="auto">
          <a:xfrm>
            <a:off x="3429000" y="1524000"/>
            <a:ext cx="2362200" cy="1207254"/>
          </a:xfrm>
          <a:prstGeom prst="rect">
            <a:avLst/>
          </a:prstGeom>
          <a:solidFill>
            <a:srgbClr val="FFFFCC"/>
          </a:solidFill>
          <a:ln w="19050" cap="sq">
            <a:solidFill>
              <a:schemeClr val="tx1"/>
            </a:solidFill>
            <a:miter lim="800000"/>
            <a:headEnd type="none" w="sm" len="sm"/>
            <a:tailEnd type="none" w="sm" len="sm"/>
          </a:ln>
          <a:effectLst/>
          <a:extLst/>
        </p:spPr>
        <p:txBody>
          <a:bodyPr>
            <a:spAutoFit/>
          </a:bodyPr>
          <a:lstStyle/>
          <a:p>
            <a:pPr algn="ctr">
              <a:lnSpc>
                <a:spcPct val="115000"/>
              </a:lnSpc>
            </a:pPr>
            <a:r>
              <a:rPr lang="en-US" altLang="en-US" sz="2100" dirty="0" smtClean="0">
                <a:solidFill>
                  <a:srgbClr val="006600"/>
                </a:solidFill>
                <a:latin typeface="Liberation Sans" panose="020B0604020202020204" pitchFamily="34" charset="0"/>
              </a:rPr>
              <a:t>EXPENSE RECOGNITION PRINCIPLE</a:t>
            </a:r>
            <a:endParaRPr lang="en-US" altLang="en-US" sz="2100" dirty="0">
              <a:solidFill>
                <a:srgbClr val="006600"/>
              </a:solidFill>
              <a:latin typeface="Liberation Sans" panose="020B0604020202020204" pitchFamily="34" charset="0"/>
            </a:endParaRPr>
          </a:p>
        </p:txBody>
      </p:sp>
      <p:sp>
        <p:nvSpPr>
          <p:cNvPr id="71693" name="Rectangle 17"/>
          <p:cNvSpPr>
            <a:spLocks noChangeArrowheads="1"/>
          </p:cNvSpPr>
          <p:nvPr/>
        </p:nvSpPr>
        <p:spPr bwMode="auto">
          <a:xfrm>
            <a:off x="6172200" y="1524000"/>
            <a:ext cx="2438400" cy="1207254"/>
          </a:xfrm>
          <a:prstGeom prst="rect">
            <a:avLst/>
          </a:prstGeom>
          <a:solidFill>
            <a:srgbClr val="FFFFCC"/>
          </a:solidFill>
          <a:ln w="19050" cap="sq">
            <a:solidFill>
              <a:schemeClr val="tx1"/>
            </a:solidFill>
            <a:miter lim="800000"/>
            <a:headEnd type="none" w="sm" len="sm"/>
            <a:tailEnd type="none" w="sm" len="sm"/>
          </a:ln>
          <a:effectLst/>
          <a:extLst/>
        </p:spPr>
        <p:txBody>
          <a:bodyPr wrap="square" anchor="ctr" anchorCtr="0">
            <a:noAutofit/>
          </a:bodyPr>
          <a:lstStyle/>
          <a:p>
            <a:pPr algn="ctr">
              <a:lnSpc>
                <a:spcPct val="115000"/>
              </a:lnSpc>
            </a:pPr>
            <a:r>
              <a:rPr lang="en-US" altLang="en-US" sz="2100" dirty="0" smtClean="0">
                <a:solidFill>
                  <a:srgbClr val="006600"/>
                </a:solidFill>
                <a:latin typeface="Liberation Sans" panose="020B0604020202020204" pitchFamily="34" charset="0"/>
              </a:rPr>
              <a:t>FULL DISCLOSURE PRINCIPLE</a:t>
            </a:r>
            <a:endParaRPr lang="en-US" altLang="en-US" sz="2100" dirty="0">
              <a:solidFill>
                <a:srgbClr val="006600"/>
              </a:solidFill>
              <a:latin typeface="Liberation Sans" panose="020B0604020202020204" pitchFamily="34" charset="0"/>
            </a:endParaRPr>
          </a:p>
        </p:txBody>
      </p:sp>
      <p:sp>
        <p:nvSpPr>
          <p:cNvPr id="17"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8" name="Rectangle 1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chemeClr val="tx2">
                    <a:lumMod val="75000"/>
                  </a:schemeClr>
                </a:solidFill>
                <a:latin typeface="Liberation Sans" panose="020B0604020202020204" pitchFamily="34" charset="0"/>
              </a:rPr>
              <a:t>Principles of Financial Reporting</a:t>
            </a:r>
            <a:endParaRPr lang="en-US" altLang="en-US" sz="3200" dirty="0">
              <a:solidFill>
                <a:schemeClr val="tx2">
                  <a:lumMod val="75000"/>
                </a:schemeClr>
              </a:solidFill>
              <a:latin typeface="Liberation Sans" panose="020B0604020202020204" pitchFamily="34" charset="0"/>
            </a:endParaRPr>
          </a:p>
        </p:txBody>
      </p:sp>
      <p:sp>
        <p:nvSpPr>
          <p:cNvPr id="15"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333161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7879"/>
                                        </p:tgtEl>
                                        <p:attrNameLst>
                                          <p:attrName>style.visibility</p:attrName>
                                        </p:attrNameLst>
                                      </p:cBhvr>
                                      <p:to>
                                        <p:strVal val="visible"/>
                                      </p:to>
                                    </p:set>
                                    <p:animEffect transition="in" filter="wipe(up)">
                                      <p:cBhvr>
                                        <p:cTn id="7" dur="500"/>
                                        <p:tgtEl>
                                          <p:spTgt spid="2078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7880"/>
                                        </p:tgtEl>
                                        <p:attrNameLst>
                                          <p:attrName>style.visibility</p:attrName>
                                        </p:attrNameLst>
                                      </p:cBhvr>
                                      <p:to>
                                        <p:strVal val="visible"/>
                                      </p:to>
                                    </p:set>
                                    <p:animEffect transition="in" filter="wipe(up)">
                                      <p:cBhvr>
                                        <p:cTn id="12" dur="500"/>
                                        <p:tgtEl>
                                          <p:spTgt spid="2078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7881"/>
                                        </p:tgtEl>
                                        <p:attrNameLst>
                                          <p:attrName>style.visibility</p:attrName>
                                        </p:attrNameLst>
                                      </p:cBhvr>
                                      <p:to>
                                        <p:strVal val="visible"/>
                                      </p:to>
                                    </p:set>
                                    <p:animEffect transition="in" filter="wipe(up)">
                                      <p:cBhvr>
                                        <p:cTn id="17" dur="500"/>
                                        <p:tgtEl>
                                          <p:spTgt spid="207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9" grpId="0"/>
      <p:bldP spid="207880" grpId="0"/>
      <p:bldP spid="2078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3429000" y="2209800"/>
            <a:ext cx="5105400" cy="17526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197638" name="Rectangle 6"/>
          <p:cNvSpPr>
            <a:spLocks noChangeArrowheads="1"/>
          </p:cNvSpPr>
          <p:nvPr/>
        </p:nvSpPr>
        <p:spPr bwMode="auto">
          <a:xfrm>
            <a:off x="3429000" y="4267200"/>
            <a:ext cx="5105400" cy="1828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endParaRPr lang="en-US" altLang="en-US" dirty="0">
              <a:effectLst>
                <a:outerShdw blurRad="38100" dist="38100" dir="2700000" algn="tl">
                  <a:srgbClr val="C0C0C0"/>
                </a:outerShdw>
              </a:effectLst>
              <a:latin typeface="Liberation Sans" panose="020B0604020202020204" pitchFamily="34" charset="0"/>
            </a:endParaRPr>
          </a:p>
        </p:txBody>
      </p:sp>
      <p:sp>
        <p:nvSpPr>
          <p:cNvPr id="72709" name="Rectangle 7"/>
          <p:cNvSpPr>
            <a:spLocks noChangeArrowheads="1"/>
          </p:cNvSpPr>
          <p:nvPr/>
        </p:nvSpPr>
        <p:spPr bwMode="auto">
          <a:xfrm>
            <a:off x="4724400" y="14478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r>
              <a:rPr lang="en-US" altLang="en-US" sz="2400" dirty="0">
                <a:solidFill>
                  <a:schemeClr val="tx2">
                    <a:lumMod val="75000"/>
                  </a:schemeClr>
                </a:solidFill>
                <a:latin typeface="Liberation Sans" panose="020B0604020202020204" pitchFamily="34" charset="0"/>
              </a:rPr>
              <a:t>Cost Constraint</a:t>
            </a:r>
          </a:p>
        </p:txBody>
      </p:sp>
      <p:sp>
        <p:nvSpPr>
          <p:cNvPr id="197640" name="Rectangle 8"/>
          <p:cNvSpPr>
            <a:spLocks noChangeArrowheads="1"/>
          </p:cNvSpPr>
          <p:nvPr/>
        </p:nvSpPr>
        <p:spPr bwMode="auto">
          <a:xfrm>
            <a:off x="4038600" y="1981200"/>
            <a:ext cx="4419600"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bg1"/>
                </a:solidFill>
                <a:latin typeface="Arial" charset="0"/>
              </a:defRPr>
            </a:lvl1pPr>
            <a:lvl2pPr marL="742950" indent="-285750">
              <a:defRPr sz="2800" b="1">
                <a:solidFill>
                  <a:schemeClr val="bg1"/>
                </a:solidFill>
                <a:latin typeface="Arial" charset="0"/>
              </a:defRPr>
            </a:lvl2pPr>
            <a:lvl3pPr marL="1143000" indent="-228600">
              <a:defRPr sz="2800" b="1">
                <a:solidFill>
                  <a:schemeClr val="bg1"/>
                </a:solidFill>
                <a:latin typeface="Arial" charset="0"/>
              </a:defRPr>
            </a:lvl3pPr>
            <a:lvl4pPr marL="1600200" indent="-228600">
              <a:defRPr sz="2800" b="1">
                <a:solidFill>
                  <a:schemeClr val="bg1"/>
                </a:solidFill>
                <a:latin typeface="Arial" charset="0"/>
              </a:defRPr>
            </a:lvl4pPr>
            <a:lvl5pPr marL="2057400" indent="-228600">
              <a:defRPr sz="2800" b="1">
                <a:solidFill>
                  <a:schemeClr val="bg1"/>
                </a:solidFill>
                <a:latin typeface="Arial" charset="0"/>
              </a:defRPr>
            </a:lvl5pPr>
            <a:lvl6pPr marL="2514600" indent="-228600" eaLnBrk="0" fontAlgn="base" hangingPunct="0">
              <a:spcBef>
                <a:spcPct val="0"/>
              </a:spcBef>
              <a:spcAft>
                <a:spcPct val="0"/>
              </a:spcAft>
              <a:defRPr sz="2800" b="1">
                <a:solidFill>
                  <a:schemeClr val="bg1"/>
                </a:solidFill>
                <a:latin typeface="Arial" charset="0"/>
              </a:defRPr>
            </a:lvl6pPr>
            <a:lvl7pPr marL="2971800" indent="-228600" eaLnBrk="0" fontAlgn="base" hangingPunct="0">
              <a:spcBef>
                <a:spcPct val="0"/>
              </a:spcBef>
              <a:spcAft>
                <a:spcPct val="0"/>
              </a:spcAft>
              <a:defRPr sz="2800" b="1">
                <a:solidFill>
                  <a:schemeClr val="bg1"/>
                </a:solidFill>
                <a:latin typeface="Arial" charset="0"/>
              </a:defRPr>
            </a:lvl7pPr>
            <a:lvl8pPr marL="3429000" indent="-228600" eaLnBrk="0" fontAlgn="base" hangingPunct="0">
              <a:spcBef>
                <a:spcPct val="0"/>
              </a:spcBef>
              <a:spcAft>
                <a:spcPct val="0"/>
              </a:spcAft>
              <a:defRPr sz="2800" b="1">
                <a:solidFill>
                  <a:schemeClr val="bg1"/>
                </a:solidFill>
                <a:latin typeface="Arial" charset="0"/>
              </a:defRPr>
            </a:lvl8pPr>
            <a:lvl9pPr marL="3886200" indent="-228600" eaLnBrk="0" fontAlgn="base" hangingPunct="0">
              <a:spcBef>
                <a:spcPct val="0"/>
              </a:spcBef>
              <a:spcAft>
                <a:spcPct val="0"/>
              </a:spcAft>
              <a:defRPr sz="2800" b="1">
                <a:solidFill>
                  <a:schemeClr val="bg1"/>
                </a:solidFill>
                <a:latin typeface="Arial" charset="0"/>
              </a:defRPr>
            </a:lvl9pPr>
          </a:lstStyle>
          <a:p>
            <a:pPr algn="ctr">
              <a:lnSpc>
                <a:spcPct val="115000"/>
              </a:lnSpc>
            </a:pPr>
            <a:r>
              <a:rPr lang="en-US" altLang="en-US" sz="2100" b="0" dirty="0">
                <a:solidFill>
                  <a:schemeClr val="tx1"/>
                </a:solidFill>
                <a:latin typeface="Liberation Sans" panose="020B0604020202020204" pitchFamily="34" charset="0"/>
              </a:rPr>
              <a:t>Accounting standard-setters weigh the cost that companies will incur to provide the information against the benefit that financial statement users will gain from having the information available.</a:t>
            </a:r>
          </a:p>
        </p:txBody>
      </p:sp>
      <p:pic>
        <p:nvPicPr>
          <p:cNvPr id="72711" name="Picture 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762000" y="1600200"/>
            <a:ext cx="29718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Rectangle 13"/>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Cost Constraint</a:t>
            </a:r>
            <a:endParaRPr lang="en-US" altLang="en-US" sz="3200" dirty="0">
              <a:solidFill>
                <a:srgbClr val="CC00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9</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927804210"/>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77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gn="just">
              <a:lnSpc>
                <a:spcPct val="110000"/>
              </a:lnSpc>
              <a:spcBef>
                <a:spcPts val="600"/>
              </a:spcBef>
              <a:buClr>
                <a:schemeClr val="tx1"/>
              </a:buClr>
              <a:buNone/>
            </a:pPr>
            <a:r>
              <a:rPr lang="en-US" altLang="en-US" sz="2000" dirty="0" smtClean="0">
                <a:solidFill>
                  <a:schemeClr val="tx1"/>
                </a:solidFill>
                <a:latin typeface="Liberation Sans" panose="020B0604020202020204" pitchFamily="34" charset="0"/>
              </a:rPr>
              <a:t>Similarities</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Like </a:t>
            </a:r>
            <a:r>
              <a:rPr lang="en-US" altLang="en-US" sz="1800" b="0" dirty="0">
                <a:solidFill>
                  <a:schemeClr val="tx1"/>
                </a:solidFill>
                <a:latin typeface="Liberation Sans" panose="020B0604020202020204" pitchFamily="34" charset="0"/>
              </a:rPr>
              <a:t>IFRS, companies applying GAAP use </a:t>
            </a:r>
            <a:endParaRPr lang="en-US" altLang="en-US" sz="1800" b="0" dirty="0" smtClean="0">
              <a:solidFill>
                <a:schemeClr val="tx1"/>
              </a:solidFill>
              <a:latin typeface="Liberation Sans" panose="020B0604020202020204" pitchFamily="34" charset="0"/>
            </a:endParaRPr>
          </a:p>
          <a:p>
            <a:pPr marL="341313" indent="0" algn="just">
              <a:lnSpc>
                <a:spcPct val="110000"/>
              </a:lnSpc>
              <a:spcBef>
                <a:spcPts val="0"/>
              </a:spcBef>
              <a:buClr>
                <a:schemeClr val="tx1"/>
              </a:buClr>
              <a:buNone/>
            </a:pPr>
            <a:r>
              <a:rPr lang="en-US" altLang="en-US" sz="1800" b="0" dirty="0" smtClean="0">
                <a:solidFill>
                  <a:schemeClr val="tx1"/>
                </a:solidFill>
                <a:latin typeface="Liberation Sans" panose="020B0604020202020204" pitchFamily="34" charset="0"/>
              </a:rPr>
              <a:t>accrual-basis </a:t>
            </a:r>
            <a:r>
              <a:rPr lang="en-US" altLang="en-US" sz="1800" b="0" dirty="0">
                <a:solidFill>
                  <a:schemeClr val="tx1"/>
                </a:solidFill>
                <a:latin typeface="Liberation Sans" panose="020B0604020202020204" pitchFamily="34" charset="0"/>
              </a:rPr>
              <a:t>accounting to ensure that they record transactions that change a company’s financial statements in the period in which events </a:t>
            </a:r>
            <a:r>
              <a:rPr lang="en-US" altLang="en-US" sz="1800" b="0" dirty="0" smtClean="0">
                <a:solidFill>
                  <a:schemeClr val="tx1"/>
                </a:solidFill>
                <a:latin typeface="Liberation Sans" panose="020B0604020202020204" pitchFamily="34" charset="0"/>
              </a:rPr>
              <a:t>occur.</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Similar </a:t>
            </a:r>
            <a:r>
              <a:rPr lang="en-US" altLang="en-US" sz="1800" b="0" dirty="0">
                <a:solidFill>
                  <a:schemeClr val="tx1"/>
                </a:solidFill>
                <a:latin typeface="Liberation Sans" panose="020B0604020202020204" pitchFamily="34" charset="0"/>
              </a:rPr>
              <a:t>to IFRS, cash-basis accounting is not in accordance with </a:t>
            </a:r>
            <a:r>
              <a:rPr lang="en-US" altLang="en-US" sz="1800" b="0" dirty="0" smtClean="0">
                <a:solidFill>
                  <a:schemeClr val="tx1"/>
                </a:solidFill>
                <a:latin typeface="Liberation Sans" panose="020B0604020202020204" pitchFamily="34" charset="0"/>
              </a:rPr>
              <a:t>GAAP.</a:t>
            </a:r>
          </a:p>
          <a:p>
            <a:pPr marL="341313" indent="-341313" algn="just">
              <a:lnSpc>
                <a:spcPct val="110000"/>
              </a:lnSpc>
              <a:spcBef>
                <a:spcPts val="600"/>
              </a:spcBef>
              <a:buClr>
                <a:schemeClr val="tx1"/>
              </a:buClr>
            </a:pPr>
            <a:r>
              <a:rPr lang="en-US" altLang="en-US" sz="1800" b="0" dirty="0" smtClean="0">
                <a:solidFill>
                  <a:schemeClr val="tx1"/>
                </a:solidFill>
                <a:latin typeface="Liberation Sans" panose="020B0604020202020204" pitchFamily="34" charset="0"/>
              </a:rPr>
              <a:t>GAAP </a:t>
            </a:r>
            <a:r>
              <a:rPr lang="en-US" altLang="en-US" sz="1800" b="0" dirty="0">
                <a:solidFill>
                  <a:schemeClr val="tx1"/>
                </a:solidFill>
                <a:latin typeface="Liberation Sans" panose="020B0604020202020204" pitchFamily="34" charset="0"/>
              </a:rPr>
              <a:t>also divides the economic life of companies into artificial time periods. Under both GAAP and IFRS, this is referred to as the </a:t>
            </a:r>
            <a:r>
              <a:rPr lang="en-US" altLang="en-US" sz="1800" b="0" i="1" dirty="0">
                <a:solidFill>
                  <a:schemeClr val="tx1"/>
                </a:solidFill>
                <a:latin typeface="Liberation Sans" panose="020B0604020202020204" pitchFamily="34" charset="0"/>
              </a:rPr>
              <a:t>time period assumption</a:t>
            </a:r>
            <a:r>
              <a:rPr lang="en-US" altLang="en-US" sz="1800" b="0" dirty="0" smtClean="0">
                <a:solidFill>
                  <a:schemeClr val="tx1"/>
                </a:solidFill>
                <a:latin typeface="Liberation Sans" panose="020B0604020202020204" pitchFamily="34" charset="0"/>
              </a:rPr>
              <a:t>. </a:t>
            </a:r>
            <a:r>
              <a:rPr lang="en-US" sz="1800" b="0" dirty="0" smtClean="0">
                <a:solidFill>
                  <a:schemeClr val="tx1"/>
                </a:solidFill>
                <a:latin typeface="Liberation Sans" panose="020B0604020202020204" pitchFamily="34" charset="0"/>
              </a:rPr>
              <a:t>GAAP </a:t>
            </a:r>
            <a:r>
              <a:rPr lang="en-US" sz="1800" b="0" dirty="0">
                <a:solidFill>
                  <a:schemeClr val="tx1"/>
                </a:solidFill>
                <a:latin typeface="Liberation Sans" panose="020B0604020202020204" pitchFamily="34" charset="0"/>
              </a:rPr>
              <a:t>requires that companies </a:t>
            </a:r>
            <a:r>
              <a:rPr lang="en-US" sz="1800" b="0" dirty="0" smtClean="0">
                <a:solidFill>
                  <a:schemeClr val="tx1"/>
                </a:solidFill>
                <a:latin typeface="Liberation Sans" panose="020B0604020202020204" pitchFamily="34" charset="0"/>
              </a:rPr>
              <a:t>present a </a:t>
            </a:r>
            <a:r>
              <a:rPr lang="en-US" sz="1800" b="0" dirty="0">
                <a:solidFill>
                  <a:schemeClr val="tx1"/>
                </a:solidFill>
                <a:latin typeface="Liberation Sans" panose="020B0604020202020204" pitchFamily="34" charset="0"/>
              </a:rPr>
              <a:t>complete set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including comparative information annually.</a:t>
            </a:r>
          </a:p>
          <a:p>
            <a:pPr marL="341313" indent="-341313" algn="just">
              <a:lnSpc>
                <a:spcPct val="110000"/>
              </a:lnSpc>
              <a:spcBef>
                <a:spcPts val="600"/>
              </a:spcBef>
              <a:buClr>
                <a:schemeClr val="tx1"/>
              </a:buClr>
            </a:pPr>
            <a:r>
              <a:rPr lang="en-US" sz="1800" b="0" dirty="0">
                <a:solidFill>
                  <a:schemeClr val="tx1"/>
                </a:solidFill>
                <a:latin typeface="Liberation Sans" panose="020B0604020202020204" pitchFamily="34" charset="0"/>
              </a:rPr>
              <a:t>The form and content 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are very similar under GAAP and IFRS. Any </a:t>
            </a:r>
            <a:r>
              <a:rPr lang="en-US" sz="1800" b="0" dirty="0" smtClean="0">
                <a:solidFill>
                  <a:schemeClr val="tx1"/>
                </a:solidFill>
                <a:latin typeface="Liberation Sans" panose="020B0604020202020204" pitchFamily="34" charset="0"/>
              </a:rPr>
              <a:t>significant </a:t>
            </a:r>
            <a:r>
              <a:rPr lang="en-US" sz="1800" b="0" dirty="0">
                <a:solidFill>
                  <a:schemeClr val="tx1"/>
                </a:solidFill>
                <a:latin typeface="Liberation Sans" panose="020B0604020202020204" pitchFamily="34" charset="0"/>
              </a:rPr>
              <a:t>differences will be discussed in those chapters that address </a:t>
            </a:r>
            <a:r>
              <a:rPr lang="en-US" sz="1800" b="0" dirty="0" smtClean="0">
                <a:solidFill>
                  <a:schemeClr val="tx1"/>
                </a:solidFill>
                <a:latin typeface="Liberation Sans" panose="020B0604020202020204" pitchFamily="34" charset="0"/>
              </a:rPr>
              <a:t>specific financial </a:t>
            </a:r>
            <a:r>
              <a:rPr lang="en-US" sz="1800" b="0" dirty="0">
                <a:solidFill>
                  <a:schemeClr val="tx1"/>
                </a:solidFill>
                <a:latin typeface="Liberation Sans" panose="020B0604020202020204" pitchFamily="34" charset="0"/>
              </a:rPr>
              <a:t>statements</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Revenue </a:t>
            </a:r>
            <a:r>
              <a:rPr lang="en-US" sz="1800" b="0" dirty="0">
                <a:solidFill>
                  <a:schemeClr val="tx1"/>
                </a:solidFill>
                <a:latin typeface="Liberation Sans" panose="020B0604020202020204" pitchFamily="34" charset="0"/>
              </a:rPr>
              <a:t>recognition fraud is a major issue in U.S.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reporting. The same situation </a:t>
            </a:r>
            <a:r>
              <a:rPr lang="en-US" sz="1800" b="0" dirty="0" smtClean="0">
                <a:solidFill>
                  <a:schemeClr val="tx1"/>
                </a:solidFill>
                <a:latin typeface="Liberation Sans" panose="020B0604020202020204" pitchFamily="34" charset="0"/>
              </a:rPr>
              <a:t>exists for </a:t>
            </a:r>
            <a:r>
              <a:rPr lang="en-US" sz="1800" b="0" dirty="0">
                <a:solidFill>
                  <a:schemeClr val="tx1"/>
                </a:solidFill>
                <a:latin typeface="Liberation Sans" panose="020B0604020202020204" pitchFamily="34" charset="0"/>
              </a:rPr>
              <a:t>most other countries as well</a:t>
            </a:r>
            <a:r>
              <a:rPr lang="en-US" sz="1800" b="0" dirty="0" smtClean="0">
                <a:solidFill>
                  <a:schemeClr val="tx1"/>
                </a:solidFill>
                <a:latin typeface="Liberation Sans" panose="020B0604020202020204" pitchFamily="34" charset="0"/>
              </a:rPr>
              <a:t>.</a:t>
            </a:r>
            <a:endParaRPr lang="en-US" sz="1800" b="0" dirty="0">
              <a:solidFill>
                <a:schemeClr val="tx1"/>
              </a:solidFill>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553200" y="394648"/>
            <a:ext cx="1842" cy="18913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613879" y="457200"/>
            <a:ext cx="2240841" cy="1938992"/>
          </a:xfrm>
          <a:prstGeom prst="rect">
            <a:avLst/>
          </a:prstGeom>
        </p:spPr>
        <p:txBody>
          <a:bodyPr wrap="square">
            <a:spAutoFit/>
          </a:bodyPr>
          <a:lstStyle/>
          <a:p>
            <a:pPr algn="l"/>
            <a:r>
              <a:rPr lang="en-US" sz="2000" b="1" dirty="0">
                <a:solidFill>
                  <a:srgbClr val="FF3300"/>
                </a:solidFill>
                <a:latin typeface="Liberation Sans" panose="020B0604020202020204" pitchFamily="34" charset="0"/>
              </a:rPr>
              <a:t>Learning Objective </a:t>
            </a:r>
            <a:r>
              <a:rPr lang="en-US" sz="2000" b="1" dirty="0" smtClean="0">
                <a:solidFill>
                  <a:srgbClr val="FF3300"/>
                </a:solidFill>
                <a:latin typeface="Liberation Sans" panose="020B0604020202020204" pitchFamily="34" charset="0"/>
              </a:rPr>
              <a:t>10</a:t>
            </a:r>
            <a:endParaRPr lang="en-US" sz="2000" b="1" dirty="0">
              <a:solidFill>
                <a:srgbClr val="FF3300"/>
              </a:solidFill>
              <a:latin typeface="Liberation Sans" panose="020B0604020202020204" pitchFamily="34" charset="0"/>
            </a:endParaRPr>
          </a:p>
          <a:p>
            <a:pPr algn="l"/>
            <a:r>
              <a:rPr lang="en-US" sz="1600" b="1" dirty="0" smtClean="0">
                <a:solidFill>
                  <a:schemeClr val="tx1"/>
                </a:solidFill>
                <a:latin typeface="Liberation Sans" panose="020B0604020202020204" pitchFamily="34" charset="0"/>
              </a:rPr>
              <a:t>Compare the procedures for the adjusting entries under IFRS and U.S. GAAP.</a:t>
            </a:r>
            <a:endParaRPr lang="en-US" sz="1600" b="1"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5657687"/>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9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Prior </a:t>
            </a:r>
            <a:r>
              <a:rPr lang="en-US" sz="1800" b="0" dirty="0">
                <a:solidFill>
                  <a:schemeClr val="tx1"/>
                </a:solidFill>
                <a:latin typeface="Liberation Sans" panose="020B0604020202020204" pitchFamily="34" charset="0"/>
              </a:rPr>
              <a:t>to the issuance of a new joint revenue recognition standard by the IASB and the FASB</a:t>
            </a:r>
            <a:r>
              <a:rPr lang="en-US" sz="1800" b="0" dirty="0" smtClean="0">
                <a:solidFill>
                  <a:schemeClr val="tx1"/>
                </a:solidFill>
                <a:latin typeface="Liberation Sans" panose="020B0604020202020204" pitchFamily="34" charset="0"/>
              </a:rPr>
              <a:t>, GAAP </a:t>
            </a:r>
            <a:r>
              <a:rPr lang="en-US" sz="1800" b="0" dirty="0">
                <a:solidFill>
                  <a:schemeClr val="tx1"/>
                </a:solidFill>
                <a:latin typeface="Liberation Sans" panose="020B0604020202020204" pitchFamily="34" charset="0"/>
              </a:rPr>
              <a:t>had more than 100 rules dealing with revenue recognition. Many of these rules </a:t>
            </a:r>
            <a:r>
              <a:rPr lang="en-US" sz="1800" b="0" dirty="0" smtClean="0">
                <a:solidFill>
                  <a:schemeClr val="tx1"/>
                </a:solidFill>
                <a:latin typeface="Liberation Sans" panose="020B0604020202020204" pitchFamily="34" charset="0"/>
              </a:rPr>
              <a:t>were industry-specific</a:t>
            </a:r>
            <a:r>
              <a:rPr lang="en-US" sz="1800" b="0" dirty="0">
                <a:solidFill>
                  <a:schemeClr val="tx1"/>
                </a:solidFill>
                <a:latin typeface="Liberation Sans" panose="020B0604020202020204" pitchFamily="34" charset="0"/>
              </a:rPr>
              <a:t>. Revenue recognition under IFRS was determined primarily by a single standard</a:t>
            </a:r>
            <a:r>
              <a:rPr lang="en-US" sz="1800" b="0" dirty="0" smtClean="0">
                <a:solidFill>
                  <a:schemeClr val="tx1"/>
                </a:solidFill>
                <a:latin typeface="Liberation Sans" panose="020B0604020202020204" pitchFamily="34" charset="0"/>
              </a:rPr>
              <a:t>, IAS </a:t>
            </a:r>
            <a:r>
              <a:rPr lang="en-US" sz="1800" b="0" dirty="0">
                <a:solidFill>
                  <a:schemeClr val="tx1"/>
                </a:solidFill>
                <a:latin typeface="Liberation Sans" panose="020B0604020202020204" pitchFamily="34" charset="0"/>
              </a:rPr>
              <a:t>18. Despite this large disparity in the detailed guidance devoted to revenue recognition</a:t>
            </a:r>
            <a:r>
              <a:rPr lang="en-US" sz="1800" b="0" dirty="0" smtClean="0">
                <a:solidFill>
                  <a:schemeClr val="tx1"/>
                </a:solidFill>
                <a:latin typeface="Liberation Sans" panose="020B0604020202020204" pitchFamily="34" charset="0"/>
              </a:rPr>
              <a:t>, the </a:t>
            </a:r>
            <a:r>
              <a:rPr lang="en-US" sz="1800" b="0" dirty="0">
                <a:solidFill>
                  <a:schemeClr val="tx1"/>
                </a:solidFill>
                <a:latin typeface="Liberation Sans" panose="020B0604020202020204" pitchFamily="34" charset="0"/>
              </a:rPr>
              <a:t>general revenue recognition principles required by IFRS were similar to those </a:t>
            </a:r>
            <a:r>
              <a:rPr lang="en-US" sz="1800" b="0" dirty="0" smtClean="0">
                <a:solidFill>
                  <a:schemeClr val="tx1"/>
                </a:solidFill>
                <a:latin typeface="Liberation Sans" panose="020B0604020202020204" pitchFamily="34" charset="0"/>
              </a:rPr>
              <a:t>under GAAP.</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Internal </a:t>
            </a:r>
            <a:r>
              <a:rPr lang="en-US" sz="1800" b="0" dirty="0">
                <a:solidFill>
                  <a:schemeClr val="tx1"/>
                </a:solidFill>
                <a:latin typeface="Liberation Sans" panose="020B0604020202020204" pitchFamily="34" charset="0"/>
              </a:rPr>
              <a:t>controls are a system of checks and balances designed to detect and prevent fraud </a:t>
            </a:r>
            <a:r>
              <a:rPr lang="en-US" sz="1800" b="0" dirty="0" smtClean="0">
                <a:solidFill>
                  <a:schemeClr val="tx1"/>
                </a:solidFill>
                <a:latin typeface="Liberation Sans" panose="020B0604020202020204" pitchFamily="34" charset="0"/>
              </a:rPr>
              <a:t>and errors</a:t>
            </a:r>
            <a:r>
              <a:rPr lang="en-US" sz="1800" b="0" dirty="0">
                <a:solidFill>
                  <a:schemeClr val="tx1"/>
                </a:solidFill>
                <a:latin typeface="Liberation Sans" panose="020B0604020202020204" pitchFamily="34" charset="0"/>
              </a:rPr>
              <a:t>. The Sarbanes-Oxley Act requires U.S. companies to enhance their systems of </a:t>
            </a:r>
            <a:r>
              <a:rPr lang="en-US" sz="1800" b="0" dirty="0" smtClean="0">
                <a:solidFill>
                  <a:schemeClr val="tx1"/>
                </a:solidFill>
                <a:latin typeface="Liberation Sans" panose="020B0604020202020204" pitchFamily="34" charset="0"/>
              </a:rPr>
              <a:t>internal control</a:t>
            </a:r>
            <a:r>
              <a:rPr lang="en-US" sz="1800" b="0" dirty="0">
                <a:solidFill>
                  <a:schemeClr val="tx1"/>
                </a:solidFill>
                <a:latin typeface="Liberation Sans" panose="020B0604020202020204" pitchFamily="34" charset="0"/>
              </a:rPr>
              <a:t>. However, many foreign companies do not have this requirement.</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87423705"/>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indent="0">
              <a:lnSpc>
                <a:spcPct val="110000"/>
              </a:lnSpc>
              <a:spcBef>
                <a:spcPts val="600"/>
              </a:spcBef>
              <a:buClr>
                <a:schemeClr val="tx1"/>
              </a:buClr>
              <a:buNone/>
            </a:pPr>
            <a:r>
              <a:rPr lang="en-US" sz="2000" dirty="0" smtClean="0">
                <a:solidFill>
                  <a:schemeClr val="tx1"/>
                </a:solidFill>
                <a:latin typeface="Liberation Sans" panose="020B0604020202020204" pitchFamily="34" charset="0"/>
              </a:rPr>
              <a:t>Differences</a:t>
            </a:r>
            <a:endParaRPr lang="en-US" sz="2000" dirty="0">
              <a:solidFill>
                <a:schemeClr val="tx1"/>
              </a:solidFill>
              <a:latin typeface="Liberation Sans" panose="020B0604020202020204" pitchFamily="34" charset="0"/>
            </a:endParaRP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revaluation to fair value of items such as land and buildings is permitted. This is </a:t>
            </a:r>
            <a:r>
              <a:rPr lang="en-US" sz="1800" b="0" dirty="0" smtClean="0">
                <a:solidFill>
                  <a:schemeClr val="tx1"/>
                </a:solidFill>
                <a:latin typeface="Liberation Sans" panose="020B0604020202020204" pitchFamily="34" charset="0"/>
              </a:rPr>
              <a:t>not permitted </a:t>
            </a:r>
            <a:r>
              <a:rPr lang="en-US" sz="1800" b="0" dirty="0">
                <a:solidFill>
                  <a:schemeClr val="tx1"/>
                </a:solidFill>
                <a:latin typeface="Liberation Sans" panose="020B0604020202020204" pitchFamily="34" charset="0"/>
              </a:rPr>
              <a:t>under GAAP</a:t>
            </a:r>
            <a:r>
              <a:rPr lang="en-US" sz="1800" b="0" dirty="0" smtClean="0">
                <a:solidFill>
                  <a:schemeClr val="tx1"/>
                </a:solidFill>
                <a:latin typeface="Liberation Sans" panose="020B0604020202020204" pitchFamily="34" charset="0"/>
              </a:rPr>
              <a:t>.</a:t>
            </a:r>
          </a:p>
          <a:p>
            <a:pPr marL="341313" indent="-341313" algn="just">
              <a:lnSpc>
                <a:spcPct val="110000"/>
              </a:lnSpc>
              <a:spcBef>
                <a:spcPts val="600"/>
              </a:spcBef>
              <a:buClr>
                <a:schemeClr val="tx1"/>
              </a:buClr>
            </a:pPr>
            <a:r>
              <a:rPr lang="en-US" sz="1800" b="0" dirty="0" smtClean="0">
                <a:solidFill>
                  <a:schemeClr val="tx1"/>
                </a:solidFill>
                <a:latin typeface="Liberation Sans" panose="020B0604020202020204" pitchFamily="34" charset="0"/>
              </a:rPr>
              <a:t>Under </a:t>
            </a:r>
            <a:r>
              <a:rPr lang="en-US" sz="1800" b="0" dirty="0">
                <a:solidFill>
                  <a:schemeClr val="tx1"/>
                </a:solidFill>
                <a:latin typeface="Liberation Sans" panose="020B0604020202020204" pitchFamily="34" charset="0"/>
              </a:rPr>
              <a:t>IFRS, the term “income” includes both revenues, which arise during the normal course </a:t>
            </a:r>
            <a:r>
              <a:rPr lang="en-US" sz="1800" b="0" dirty="0" smtClean="0">
                <a:solidFill>
                  <a:schemeClr val="tx1"/>
                </a:solidFill>
                <a:latin typeface="Liberation Sans" panose="020B0604020202020204" pitchFamily="34" charset="0"/>
              </a:rPr>
              <a:t>of operating </a:t>
            </a:r>
            <a:r>
              <a:rPr lang="en-US" sz="1800" b="0" dirty="0">
                <a:solidFill>
                  <a:schemeClr val="tx1"/>
                </a:solidFill>
                <a:latin typeface="Liberation Sans" panose="020B0604020202020204" pitchFamily="34" charset="0"/>
              </a:rPr>
              <a:t>activities, and gains, which arise from activities outside of the normal sales of </a:t>
            </a:r>
            <a:r>
              <a:rPr lang="en-US" sz="1800" b="0" dirty="0" smtClean="0">
                <a:solidFill>
                  <a:schemeClr val="tx1"/>
                </a:solidFill>
                <a:latin typeface="Liberation Sans" panose="020B0604020202020204" pitchFamily="34" charset="0"/>
              </a:rPr>
              <a:t>goods and </a:t>
            </a:r>
            <a:r>
              <a:rPr lang="en-US" sz="1800" b="0" dirty="0">
                <a:solidFill>
                  <a:schemeClr val="tx1"/>
                </a:solidFill>
                <a:latin typeface="Liberation Sans" panose="020B0604020202020204" pitchFamily="34" charset="0"/>
              </a:rPr>
              <a:t>services. The term income is not used this way under GAAP. Instead, under GAAP </a:t>
            </a:r>
            <a:r>
              <a:rPr lang="en-US" sz="1800" b="0" dirty="0" smtClean="0">
                <a:solidFill>
                  <a:schemeClr val="tx1"/>
                </a:solidFill>
                <a:latin typeface="Liberation Sans" panose="020B0604020202020204" pitchFamily="34" charset="0"/>
              </a:rPr>
              <a:t>income refers </a:t>
            </a:r>
            <a:r>
              <a:rPr lang="en-US" sz="1800" b="0" dirty="0">
                <a:solidFill>
                  <a:schemeClr val="tx1"/>
                </a:solidFill>
                <a:latin typeface="Liberation Sans" panose="020B0604020202020204" pitchFamily="34" charset="0"/>
              </a:rPr>
              <a:t>to the net difference between revenues and expenses. Expenses under IFRS include </a:t>
            </a:r>
            <a:r>
              <a:rPr lang="en-US" sz="1800" b="0" dirty="0" smtClean="0">
                <a:solidFill>
                  <a:schemeClr val="tx1"/>
                </a:solidFill>
                <a:latin typeface="Liberation Sans" panose="020B0604020202020204" pitchFamily="34" charset="0"/>
              </a:rPr>
              <a:t>both those </a:t>
            </a:r>
            <a:r>
              <a:rPr lang="en-US" sz="1800" b="0" dirty="0">
                <a:solidFill>
                  <a:schemeClr val="tx1"/>
                </a:solidFill>
                <a:latin typeface="Liberation Sans" panose="020B0604020202020204" pitchFamily="34" charset="0"/>
              </a:rPr>
              <a:t>costs incurred in the normal course of operations, as well as losses that are not part </a:t>
            </a:r>
            <a:r>
              <a:rPr lang="en-US" sz="1800" b="0" dirty="0" smtClean="0">
                <a:solidFill>
                  <a:schemeClr val="tx1"/>
                </a:solidFill>
                <a:latin typeface="Liberation Sans" panose="020B0604020202020204" pitchFamily="34" charset="0"/>
              </a:rPr>
              <a:t>of normal </a:t>
            </a:r>
            <a:r>
              <a:rPr lang="en-US" sz="1800" b="0" dirty="0">
                <a:solidFill>
                  <a:schemeClr val="tx1"/>
                </a:solidFill>
                <a:latin typeface="Liberation Sans" panose="020B0604020202020204" pitchFamily="34" charset="0"/>
              </a:rPr>
              <a:t>operations. This is in contrast to GAAP, which </a:t>
            </a:r>
            <a:r>
              <a:rPr lang="en-US" sz="1800" b="0" dirty="0" smtClean="0">
                <a:solidFill>
                  <a:schemeClr val="tx1"/>
                </a:solidFill>
                <a:latin typeface="Liberation Sans" panose="020B0604020202020204" pitchFamily="34" charset="0"/>
              </a:rPr>
              <a:t>defines </a:t>
            </a:r>
            <a:r>
              <a:rPr lang="en-US" sz="1800" b="0" dirty="0">
                <a:solidFill>
                  <a:schemeClr val="tx1"/>
                </a:solidFill>
                <a:latin typeface="Liberation Sans" panose="020B0604020202020204" pitchFamily="34" charset="0"/>
              </a:rPr>
              <a:t>each separately.</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7"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72579892"/>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159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In </a:t>
            </a:r>
            <a:r>
              <a:rPr lang="en-US" sz="1800" b="0" dirty="0">
                <a:solidFill>
                  <a:schemeClr val="tx1"/>
                </a:solidFill>
                <a:latin typeface="Liberation Sans" panose="020B0604020202020204" pitchFamily="34" charset="0"/>
              </a:rPr>
              <a:t>May 2014, the IASB and FASB completed a joint project on revenue recognition. The purpose </a:t>
            </a:r>
            <a:r>
              <a:rPr lang="en-US" sz="1800" b="0" dirty="0" smtClean="0">
                <a:solidFill>
                  <a:schemeClr val="tx1"/>
                </a:solidFill>
                <a:latin typeface="Liberation Sans" panose="020B0604020202020204" pitchFamily="34" charset="0"/>
              </a:rPr>
              <a:t>of this </a:t>
            </a:r>
            <a:r>
              <a:rPr lang="en-US" sz="1800" b="0" dirty="0">
                <a:solidFill>
                  <a:schemeClr val="tx1"/>
                </a:solidFill>
                <a:latin typeface="Liberation Sans" panose="020B0604020202020204" pitchFamily="34" charset="0"/>
              </a:rPr>
              <a:t>project was to develop comprehensive guidance on when to recognize revenue. This </a:t>
            </a:r>
            <a:r>
              <a:rPr lang="en-US" sz="1800" b="0" dirty="0" smtClean="0">
                <a:solidFill>
                  <a:schemeClr val="tx1"/>
                </a:solidFill>
                <a:latin typeface="Liberation Sans" panose="020B0604020202020204" pitchFamily="34" charset="0"/>
              </a:rPr>
              <a:t>approach focuses </a:t>
            </a:r>
            <a:r>
              <a:rPr lang="en-US" sz="1800" b="0" dirty="0">
                <a:solidFill>
                  <a:schemeClr val="tx1"/>
                </a:solidFill>
                <a:latin typeface="Liberation Sans" panose="020B0604020202020204" pitchFamily="34" charset="0"/>
              </a:rPr>
              <a:t>on changes in assets and liabilities as the basis for revenue recognition. It is hoped that </a:t>
            </a:r>
            <a:r>
              <a:rPr lang="en-US" sz="1800" b="0" dirty="0" smtClean="0">
                <a:solidFill>
                  <a:schemeClr val="tx1"/>
                </a:solidFill>
                <a:latin typeface="Liberation Sans" panose="020B0604020202020204" pitchFamily="34" charset="0"/>
              </a:rPr>
              <a:t>this approach </a:t>
            </a:r>
            <a:r>
              <a:rPr lang="en-US" sz="1800" b="0" dirty="0">
                <a:solidFill>
                  <a:schemeClr val="tx1"/>
                </a:solidFill>
                <a:latin typeface="Liberation Sans" panose="020B0604020202020204" pitchFamily="34" charset="0"/>
              </a:rPr>
              <a:t>will lead to more consistent accounting in this area.</a:t>
            </a: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151567707"/>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446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altLang="en-US" sz="2100" b="0" dirty="0">
                <a:latin typeface="Liberation Sans" panose="020B0604020202020204" pitchFamily="34" charset="0"/>
              </a:rPr>
              <a:t>GAAP:</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provides the same type of guidance as IFRS for revenue recognition.</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provides only general guidance on revenue recognition, compared to the detailed guidance provided by IFRS.</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allows revenue to be recognized when a customer makes an order.</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requires that revenue not be recognized until cash is received.</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238949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0"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664312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96" y="381000"/>
            <a:ext cx="8311056" cy="509251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06" name="Text Box 7"/>
          <p:cNvSpPr txBox="1">
            <a:spLocks noChangeArrowheads="1"/>
          </p:cNvSpPr>
          <p:nvPr/>
        </p:nvSpPr>
        <p:spPr bwMode="auto">
          <a:xfrm>
            <a:off x="1828800" y="5587060"/>
            <a:ext cx="6738152" cy="78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3000"/>
              </a:lnSpc>
              <a:spcBef>
                <a:spcPct val="50000"/>
              </a:spcBef>
              <a:buClrTx/>
              <a:buSzTx/>
              <a:buFontTx/>
              <a:buNone/>
            </a:pPr>
            <a:r>
              <a:rPr lang="en-US" altLang="en-US" sz="2000" b="0" dirty="0" smtClean="0">
                <a:solidFill>
                  <a:schemeClr val="tx1"/>
                </a:solidFill>
                <a:latin typeface="Liberation Sans" panose="020B0604020202020204" pitchFamily="34" charset="0"/>
              </a:rPr>
              <a:t>Each </a:t>
            </a:r>
            <a:r>
              <a:rPr lang="en-US" altLang="en-US" sz="2000" b="0" dirty="0">
                <a:solidFill>
                  <a:schemeClr val="tx1"/>
                </a:solidFill>
                <a:latin typeface="Liberation Sans" panose="020B0604020202020204" pitchFamily="34" charset="0"/>
              </a:rPr>
              <a:t>account is analyzed to determine whether it is complete and up-to-date for financial statement purposes.</a:t>
            </a:r>
            <a:endParaRPr lang="en-US" altLang="en-US" sz="2000" b="0" dirty="0">
              <a:solidFill>
                <a:schemeClr val="tx1"/>
              </a:solidFill>
              <a:latin typeface="Liberation Sans" panose="020B0604020202020204" pitchFamily="34" charset="0"/>
              <a:cs typeface="Arial" charset="0"/>
            </a:endParaRPr>
          </a:p>
        </p:txBody>
      </p:sp>
      <p:sp>
        <p:nvSpPr>
          <p:cNvPr id="9" name="Rectangle 7"/>
          <p:cNvSpPr>
            <a:spLocks noChangeArrowheads="1"/>
          </p:cNvSpPr>
          <p:nvPr/>
        </p:nvSpPr>
        <p:spPr bwMode="auto">
          <a:xfrm>
            <a:off x="318448" y="5535304"/>
            <a:ext cx="1524000" cy="461665"/>
          </a:xfrm>
          <a:prstGeom prst="rect">
            <a:avLst/>
          </a:prstGeom>
          <a:solidFill>
            <a:schemeClr val="bg1"/>
          </a:solidFill>
          <a:ln>
            <a:noFill/>
          </a:ln>
          <a:effectLst/>
          <a:extLst>
            <a:ext uri="{91240B29-F687-4F45-9708-019B960494DF}">
              <a14:hiddenLine xmlns:a14="http://schemas.microsoft.com/office/drawing/2010/main" w="1905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solidFill>
                  <a:schemeClr val="tx1"/>
                </a:solidFill>
                <a:latin typeface="Liberation Sans" panose="020B0604020202020204" pitchFamily="34" charset="0"/>
              </a:rPr>
              <a:t>Illustration </a:t>
            </a:r>
            <a:r>
              <a:rPr lang="en-US" altLang="en-US" sz="1200" b="1" dirty="0" smtClean="0">
                <a:solidFill>
                  <a:schemeClr val="tx1"/>
                </a:solidFill>
                <a:latin typeface="Liberation Sans" panose="020B0604020202020204" pitchFamily="34" charset="0"/>
              </a:rPr>
              <a:t>3-3</a:t>
            </a:r>
          </a:p>
          <a:p>
            <a:r>
              <a:rPr lang="en-US" altLang="en-US" sz="1200" b="0" dirty="0" smtClean="0">
                <a:solidFill>
                  <a:schemeClr val="tx1"/>
                </a:solidFill>
                <a:latin typeface="Liberation Sans" panose="020B0604020202020204" pitchFamily="34" charset="0"/>
              </a:rPr>
              <a:t>Trial balance</a:t>
            </a:r>
            <a:endParaRPr lang="en-US" altLang="en-US" sz="1200" b="0" dirty="0">
              <a:solidFill>
                <a:schemeClr val="tx1"/>
              </a:solidFill>
              <a:latin typeface="Liberation Sans" panose="020B0604020202020204" pitchFamily="34" charset="0"/>
            </a:endParaRPr>
          </a:p>
        </p:txBody>
      </p:sp>
      <p:sp>
        <p:nvSpPr>
          <p:cNvPr id="10"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29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60000"/>
              </a:spcBef>
              <a:buClr>
                <a:srgbClr val="800000"/>
              </a:buClr>
              <a:buSzPct val="80000"/>
              <a:buNone/>
            </a:pPr>
            <a:r>
              <a:rPr lang="en-US" altLang="en-US" sz="2100" b="0" dirty="0">
                <a:latin typeface="Liberation Sans" panose="020B0604020202020204" pitchFamily="34" charset="0"/>
              </a:rPr>
              <a:t>Which of the following statements is </a:t>
            </a:r>
            <a:r>
              <a:rPr lang="en-US" altLang="en-US" sz="2100" dirty="0">
                <a:latin typeface="Liberation Sans" panose="020B0604020202020204" pitchFamily="34" charset="0"/>
              </a:rPr>
              <a:t>false</a:t>
            </a:r>
            <a:r>
              <a:rPr lang="en-US" altLang="en-US" sz="2100" b="0" dirty="0">
                <a:latin typeface="Liberation Sans" panose="020B0604020202020204" pitchFamily="34" charset="0"/>
              </a:rPr>
              <a:t>?</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employs the time period assumption.</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employs accrual accounting.</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requires that revenues and costs must be capable of being measured reliably.</a:t>
            </a:r>
          </a:p>
          <a:p>
            <a:pPr lvl="1">
              <a:lnSpc>
                <a:spcPct val="125000"/>
              </a:lnSpc>
              <a:spcBef>
                <a:spcPct val="60000"/>
              </a:spcBef>
              <a:buClr>
                <a:schemeClr val="tx1"/>
              </a:buClr>
              <a:buSzPct val="100000"/>
              <a:buFont typeface="Wingdings" pitchFamily="2" charset="2"/>
              <a:buAutoNum type="alphaLcParenR"/>
            </a:pPr>
            <a:r>
              <a:rPr lang="en-US" altLang="en-US" sz="2100" b="0" dirty="0">
                <a:latin typeface="Liberation Sans" panose="020B0604020202020204" pitchFamily="34" charset="0"/>
              </a:rPr>
              <a:t>GAAP uses the cash basis of accounting.</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45720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95394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6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60000"/>
              </a:spcBef>
              <a:buClr>
                <a:srgbClr val="800000"/>
              </a:buClr>
              <a:buSzPct val="80000"/>
              <a:buFont typeface="Wingdings" pitchFamily="2" charset="2"/>
              <a:buNone/>
            </a:pPr>
            <a:r>
              <a:rPr lang="en-US" altLang="en-US" sz="2100" b="0" dirty="0">
                <a:solidFill>
                  <a:schemeClr val="bg2"/>
                </a:solidFill>
                <a:latin typeface="Liberation Sans" panose="020B0604020202020204" pitchFamily="34" charset="0"/>
              </a:rPr>
              <a:t>Which of the following statements is </a:t>
            </a:r>
            <a:r>
              <a:rPr lang="en-US" altLang="en-US" sz="2100" dirty="0">
                <a:solidFill>
                  <a:schemeClr val="bg2"/>
                </a:solidFill>
                <a:latin typeface="Liberation Sans" panose="020B0604020202020204" pitchFamily="34" charset="0"/>
              </a:rPr>
              <a:t>false</a:t>
            </a:r>
            <a:r>
              <a:rPr lang="en-US" altLang="en-US" sz="2100" b="0" dirty="0">
                <a:solidFill>
                  <a:schemeClr val="bg2"/>
                </a:solidFill>
                <a:latin typeface="Liberation Sans" panose="020B0604020202020204" pitchFamily="34" charset="0"/>
              </a:rPr>
              <a:t>?</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the term </a:t>
            </a:r>
            <a:r>
              <a:rPr lang="en-US" altLang="en-US" sz="2100" b="0" i="1" dirty="0">
                <a:solidFill>
                  <a:schemeClr val="bg2"/>
                </a:solidFill>
                <a:latin typeface="Liberation Sans" panose="020B0604020202020204" pitchFamily="34" charset="0"/>
              </a:rPr>
              <a:t>income</a:t>
            </a:r>
            <a:r>
              <a:rPr lang="en-US" altLang="en-US" sz="2100" b="0" dirty="0">
                <a:solidFill>
                  <a:schemeClr val="bg2"/>
                </a:solidFill>
                <a:latin typeface="Liberation Sans" panose="020B0604020202020204" pitchFamily="34" charset="0"/>
              </a:rPr>
              <a:t> describes both revenues and gains.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the term </a:t>
            </a:r>
            <a:r>
              <a:rPr lang="en-US" altLang="en-US" sz="2100" b="0" i="1" dirty="0">
                <a:solidFill>
                  <a:schemeClr val="bg2"/>
                </a:solidFill>
                <a:latin typeface="Liberation Sans" panose="020B0604020202020204" pitchFamily="34" charset="0"/>
              </a:rPr>
              <a:t>expenses</a:t>
            </a:r>
            <a:r>
              <a:rPr lang="en-US" altLang="en-US" sz="2100" b="0" dirty="0">
                <a:solidFill>
                  <a:schemeClr val="bg2"/>
                </a:solidFill>
                <a:latin typeface="Liberation Sans" panose="020B0604020202020204" pitchFamily="34" charset="0"/>
              </a:rPr>
              <a:t> includes losses.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Under IFRS, firms do not engage in the closing process.</a:t>
            </a:r>
          </a:p>
          <a:p>
            <a:pPr marL="685800" lvl="1" indent="-457200">
              <a:lnSpc>
                <a:spcPct val="125000"/>
              </a:lnSpc>
              <a:spcBef>
                <a:spcPct val="60000"/>
              </a:spcBef>
              <a:buClr>
                <a:schemeClr val="tx1"/>
              </a:buClr>
              <a:buSzPct val="100000"/>
              <a:buFont typeface="Wingdings" pitchFamily="2" charset="2"/>
              <a:buAutoNum type="alphaLcParenR"/>
            </a:pPr>
            <a:r>
              <a:rPr lang="en-US" altLang="en-US" sz="2100" b="0" dirty="0">
                <a:solidFill>
                  <a:schemeClr val="bg2"/>
                </a:solidFill>
                <a:latin typeface="Liberation Sans" panose="020B0604020202020204" pitchFamily="34" charset="0"/>
              </a:rPr>
              <a:t>IFRS has fewer standards than GAAP that address revenue recognition.</a:t>
            </a: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9624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9" name="Text Box 5"/>
          <p:cNvSpPr txBox="1">
            <a:spLocks noChangeArrowheads="1"/>
          </p:cNvSpPr>
          <p:nvPr/>
        </p:nvSpPr>
        <p:spPr bwMode="auto">
          <a:xfrm>
            <a:off x="8153400" y="6369050"/>
            <a:ext cx="8382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10</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524980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351399362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609600" y="1295400"/>
            <a:ext cx="8001000" cy="368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itchFamily="2" charset="2"/>
              <a:buChar char="l"/>
              <a:tabLst>
                <a:tab pos="1371600" algn="l"/>
              </a:tabLst>
              <a:defRPr sz="2800" b="1">
                <a:solidFill>
                  <a:schemeClr val="bg2"/>
                </a:solidFill>
                <a:latin typeface="Arial" charset="0"/>
              </a:defRPr>
            </a:lvl1pPr>
            <a:lvl2pPr marL="685800" indent="-457200">
              <a:spcBef>
                <a:spcPct val="20000"/>
              </a:spcBef>
              <a:buClr>
                <a:schemeClr val="accent2"/>
              </a:buClr>
              <a:buSzPct val="75000"/>
              <a:buFont typeface="Wingdings" pitchFamily="2" charset="2"/>
              <a:buChar char="l"/>
              <a:tabLst>
                <a:tab pos="1371600" algn="l"/>
              </a:tabLst>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tabLst>
                <a:tab pos="1371600" algn="l"/>
              </a:tabLst>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tabLst>
                <a:tab pos="1371600" algn="l"/>
              </a:tabLst>
              <a:defRPr sz="2000" b="1">
                <a:solidFill>
                  <a:schemeClr val="bg2"/>
                </a:solidFill>
                <a:latin typeface="Arial" charset="0"/>
              </a:defRPr>
            </a:lvl9pPr>
          </a:lstStyle>
          <a:p>
            <a:pPr>
              <a:lnSpc>
                <a:spcPct val="125000"/>
              </a:lnSpc>
              <a:spcBef>
                <a:spcPct val="40000"/>
              </a:spcBef>
              <a:buClrTx/>
              <a:buSzPct val="80000"/>
              <a:buFontTx/>
              <a:buNone/>
            </a:pPr>
            <a:r>
              <a:rPr lang="en-US" altLang="en-US" sz="2300" dirty="0">
                <a:solidFill>
                  <a:schemeClr val="tx1"/>
                </a:solidFill>
                <a:latin typeface="Liberation Sans" panose="020B0604020202020204" pitchFamily="34" charset="0"/>
              </a:rPr>
              <a:t>Accruals </a:t>
            </a:r>
            <a:r>
              <a:rPr lang="en-US" altLang="en-US" sz="2300" b="0" dirty="0">
                <a:solidFill>
                  <a:schemeClr val="tx1"/>
                </a:solidFill>
                <a:latin typeface="Liberation Sans" panose="020B0604020202020204" pitchFamily="34" charset="0"/>
              </a:rPr>
              <a:t>are made to record </a:t>
            </a:r>
          </a:p>
          <a:p>
            <a:pPr lvl="1">
              <a:lnSpc>
                <a:spcPct val="125000"/>
              </a:lnSpc>
              <a:spcBef>
                <a:spcPct val="6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Revenues for services performed but not </a:t>
            </a:r>
            <a:endParaRPr lang="en-US" altLang="en-US" sz="2200" b="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yet </a:t>
            </a:r>
            <a:r>
              <a:rPr lang="en-US" altLang="en-US" sz="2200" b="0" dirty="0">
                <a:solidFill>
                  <a:schemeClr val="tx1"/>
                </a:solidFill>
                <a:latin typeface="Liberation Sans" panose="020B0604020202020204" pitchFamily="34" charset="0"/>
              </a:rPr>
              <a:t>recorded at the statement date </a:t>
            </a:r>
            <a:endParaRPr lang="en-US" altLang="en-US" sz="2200" b="0" dirty="0" smtClean="0">
              <a:solidFill>
                <a:schemeClr val="tx1"/>
              </a:solidFill>
              <a:latin typeface="Liberation Sans" panose="020B0604020202020204" pitchFamily="34" charset="0"/>
            </a:endParaRPr>
          </a:p>
          <a:p>
            <a:pPr marL="679450" lvl="1" indent="0">
              <a:lnSpc>
                <a:spcPct val="125000"/>
              </a:lnSpc>
              <a:spcBef>
                <a:spcPts val="0"/>
              </a:spcBef>
              <a:buClr>
                <a:srgbClr val="CC0000"/>
              </a:buClr>
              <a:buSzPct val="80000"/>
              <a:buNone/>
            </a:pPr>
            <a:r>
              <a:rPr lang="en-US" altLang="en-US" sz="2200" b="0" dirty="0" smtClean="0">
                <a:solidFill>
                  <a:schemeClr val="tx1"/>
                </a:solidFill>
                <a:latin typeface="Liberation Sans" panose="020B0604020202020204" pitchFamily="34" charset="0"/>
              </a:rPr>
              <a:t>(</a:t>
            </a:r>
            <a:r>
              <a:rPr lang="en-US" altLang="en-US" sz="2200" dirty="0">
                <a:solidFill>
                  <a:srgbClr val="000099"/>
                </a:solidFill>
                <a:latin typeface="Liberation Sans" panose="020B0604020202020204" pitchFamily="34" charset="0"/>
              </a:rPr>
              <a:t>accrued revenues</a:t>
            </a:r>
            <a:r>
              <a:rPr lang="en-US" altLang="en-US" sz="2200" b="0" dirty="0">
                <a:solidFill>
                  <a:schemeClr val="tx1"/>
                </a:solidFill>
                <a:latin typeface="Liberation Sans" panose="020B0604020202020204" pitchFamily="34" charset="0"/>
              </a:rPr>
              <a:t>). </a:t>
            </a:r>
          </a:p>
          <a:p>
            <a:pPr>
              <a:lnSpc>
                <a:spcPct val="125000"/>
              </a:lnSpc>
              <a:spcBef>
                <a:spcPct val="60000"/>
              </a:spcBef>
              <a:buClrTx/>
              <a:buSzPct val="80000"/>
              <a:buFontTx/>
              <a:buNone/>
            </a:pPr>
            <a:r>
              <a:rPr lang="en-US" altLang="en-US" sz="2200" b="0" dirty="0">
                <a:solidFill>
                  <a:schemeClr val="tx1"/>
                </a:solidFill>
                <a:latin typeface="Liberation Sans" panose="020B0604020202020204" pitchFamily="34" charset="0"/>
              </a:rPr>
              <a:t>	</a:t>
            </a:r>
            <a:r>
              <a:rPr lang="en-US" altLang="en-US" sz="2200" i="1" dirty="0">
                <a:solidFill>
                  <a:srgbClr val="CC0000"/>
                </a:solidFill>
                <a:latin typeface="Liberation Sans" panose="020B0604020202020204" pitchFamily="34" charset="0"/>
              </a:rPr>
              <a:t>OR</a:t>
            </a:r>
            <a:r>
              <a:rPr lang="en-US" altLang="en-US" sz="2200" i="1" dirty="0">
                <a:solidFill>
                  <a:srgbClr val="800000"/>
                </a:solidFill>
                <a:latin typeface="Liberation Sans" panose="020B0604020202020204" pitchFamily="34" charset="0"/>
              </a:rPr>
              <a:t> </a:t>
            </a:r>
          </a:p>
          <a:p>
            <a:pPr lvl="1">
              <a:lnSpc>
                <a:spcPct val="125000"/>
              </a:lnSpc>
              <a:spcBef>
                <a:spcPct val="60000"/>
              </a:spcBef>
              <a:buClr>
                <a:srgbClr val="CC0000"/>
              </a:buClr>
              <a:buSzPct val="80000"/>
              <a:buFont typeface="Wingdings" pitchFamily="2" charset="2"/>
              <a:buChar char="u"/>
            </a:pPr>
            <a:r>
              <a:rPr lang="en-US" altLang="en-US" sz="2200" b="0" dirty="0">
                <a:solidFill>
                  <a:schemeClr val="tx1"/>
                </a:solidFill>
                <a:latin typeface="Liberation Sans" panose="020B0604020202020204" pitchFamily="34" charset="0"/>
              </a:rPr>
              <a:t>Expenses incurred but not yet paid or recorded at the statement date (</a:t>
            </a:r>
            <a:r>
              <a:rPr lang="en-US" altLang="en-US" sz="2200" dirty="0">
                <a:solidFill>
                  <a:srgbClr val="000099"/>
                </a:solidFill>
                <a:latin typeface="Liberation Sans" panose="020B0604020202020204" pitchFamily="34" charset="0"/>
              </a:rPr>
              <a:t>accrued expenses</a:t>
            </a:r>
            <a:r>
              <a:rPr lang="en-US" altLang="en-US" sz="2200" b="0" dirty="0">
                <a:solidFill>
                  <a:schemeClr val="tx1"/>
                </a:solidFill>
                <a:latin typeface="Liberation Sans" panose="020B0604020202020204" pitchFamily="34" charset="0"/>
              </a:rPr>
              <a:t>).</a:t>
            </a:r>
          </a:p>
        </p:txBody>
      </p:sp>
      <p:sp>
        <p:nvSpPr>
          <p:cNvPr id="10" name="Rectangle 9"/>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CC0000"/>
                </a:solidFill>
                <a:latin typeface="Liberation Sans" panose="020B0604020202020204" pitchFamily="34" charset="0"/>
              </a:rPr>
              <a:t>Adjusting Entries for Accruals</a:t>
            </a:r>
            <a:endParaRPr lang="en-US" altLang="en-US" sz="3200" dirty="0">
              <a:solidFill>
                <a:srgbClr val="CC0000"/>
              </a:solidFill>
              <a:latin typeface="Liberation Sans" panose="020B0604020202020204" pitchFamily="34" charset="0"/>
            </a:endParaRPr>
          </a:p>
        </p:txBody>
      </p:sp>
      <p:cxnSp>
        <p:nvCxnSpPr>
          <p:cNvPr id="11" name="Straight Connector 10"/>
          <p:cNvCxnSpPr/>
          <p:nvPr/>
        </p:nvCxnSpPr>
        <p:spPr bwMode="auto">
          <a:xfrm>
            <a:off x="6934200" y="990600"/>
            <a:ext cx="0" cy="142903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2" name="Rectangle 11"/>
          <p:cNvSpPr/>
          <p:nvPr/>
        </p:nvSpPr>
        <p:spPr>
          <a:xfrm>
            <a:off x="6987222" y="1068050"/>
            <a:ext cx="2004378" cy="1446550"/>
          </a:xfrm>
          <a:prstGeom prst="rect">
            <a:avLst/>
          </a:prstGeom>
          <a:solidFill>
            <a:schemeClr val="accent3"/>
          </a:solidFill>
        </p:spPr>
        <p:txBody>
          <a:bodyPr wrap="square">
            <a:spAutoFit/>
          </a:bodyPr>
          <a:lstStyle/>
          <a:p>
            <a:pPr algn="l"/>
            <a:r>
              <a:rPr lang="en-US" sz="2000" b="1" dirty="0" smtClean="0">
                <a:solidFill>
                  <a:srgbClr val="FF3300"/>
                </a:solidFill>
                <a:latin typeface="Liberation Sans" panose="020B0604020202020204" pitchFamily="34" charset="0"/>
              </a:rPr>
              <a:t>Learning Objective </a:t>
            </a:r>
            <a:r>
              <a:rPr lang="en-US" sz="2000" dirty="0">
                <a:solidFill>
                  <a:srgbClr val="FF3300"/>
                </a:solidFill>
                <a:latin typeface="Liberation Sans" panose="020B0604020202020204" pitchFamily="34" charset="0"/>
              </a:rPr>
              <a:t>6</a:t>
            </a:r>
            <a:r>
              <a:rPr lang="en-US" sz="2000" b="1" dirty="0" smtClean="0">
                <a:solidFill>
                  <a:srgbClr val="FF3300"/>
                </a:solidFill>
                <a:latin typeface="Liberation Sans" panose="020B0604020202020204" pitchFamily="34" charset="0"/>
              </a:rPr>
              <a:t> </a:t>
            </a:r>
            <a:r>
              <a:rPr lang="en-US" sz="1600" b="1" dirty="0" smtClean="0">
                <a:solidFill>
                  <a:srgbClr val="FF3300"/>
                </a:solidFill>
                <a:latin typeface="Liberation Sans" panose="020B0604020202020204" pitchFamily="34" charset="0"/>
              </a:rPr>
              <a:t> </a:t>
            </a:r>
            <a:r>
              <a:rPr lang="en-US" sz="1600" dirty="0" smtClean="0">
                <a:solidFill>
                  <a:schemeClr val="tx1"/>
                </a:solidFill>
                <a:latin typeface="Liberation Sans" panose="020B0604020202020204" pitchFamily="34" charset="0"/>
              </a:rPr>
              <a:t>Prepare adjusting entries for accruals.</a:t>
            </a:r>
            <a:endParaRPr lang="en-US" sz="1600" b="1" dirty="0">
              <a:solidFill>
                <a:schemeClr val="tx1"/>
              </a:solidFill>
              <a:latin typeface="Liberation Sans" panose="020B0604020202020204" pitchFamily="34" charset="0"/>
            </a:endParaRPr>
          </a:p>
        </p:txBody>
      </p:sp>
      <p:sp>
        <p:nvSpPr>
          <p:cNvPr id="13" name="Line 1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4"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4294967295"/>
          </p:nvPr>
        </p:nvSpPr>
        <p:spPr>
          <a:xfrm>
            <a:off x="533400" y="1295400"/>
            <a:ext cx="8077200" cy="9144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indent="0">
              <a:lnSpc>
                <a:spcPct val="110000"/>
              </a:lnSpc>
              <a:buClr>
                <a:srgbClr val="006666"/>
              </a:buClr>
              <a:buSzTx/>
              <a:buFont typeface="Monotype Sorts" pitchFamily="2" charset="2"/>
              <a:buNone/>
            </a:pPr>
            <a:r>
              <a:rPr lang="en-US" altLang="en-US" sz="2200" b="0" dirty="0" smtClean="0">
                <a:effectLst/>
                <a:latin typeface="Liberation Sans" panose="020B0604020202020204" pitchFamily="34" charset="0"/>
              </a:rPr>
              <a:t>Revenues for services performed but not yet received in cash or recorded.</a:t>
            </a:r>
          </a:p>
        </p:txBody>
      </p:sp>
      <p:sp>
        <p:nvSpPr>
          <p:cNvPr id="44035" name="Rectangle 6"/>
          <p:cNvSpPr>
            <a:spLocks noChangeArrowheads="1"/>
          </p:cNvSpPr>
          <p:nvPr/>
        </p:nvSpPr>
        <p:spPr bwMode="auto">
          <a:xfrm>
            <a:off x="762000" y="3951288"/>
            <a:ext cx="30480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Rent</a:t>
            </a:r>
          </a:p>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Interest</a:t>
            </a:r>
          </a:p>
        </p:txBody>
      </p:sp>
      <p:sp>
        <p:nvSpPr>
          <p:cNvPr id="44036" name="Rectangle 12"/>
          <p:cNvSpPr>
            <a:spLocks noChangeArrowheads="1"/>
          </p:cNvSpPr>
          <p:nvPr/>
        </p:nvSpPr>
        <p:spPr bwMode="auto">
          <a:xfrm>
            <a:off x="2895600" y="3930650"/>
            <a:ext cx="48006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spcBef>
                <a:spcPct val="20000"/>
              </a:spcBef>
              <a:buClr>
                <a:schemeClr val="accent2"/>
              </a:buClr>
              <a:buSzPct val="75000"/>
              <a:buFont typeface="Wingdings" pitchFamily="2" charset="2"/>
              <a:buChar char="l"/>
              <a:defRPr sz="2800" b="1">
                <a:solidFill>
                  <a:schemeClr val="bg2"/>
                </a:solidFill>
                <a:latin typeface="Arial" charset="0"/>
              </a:defRPr>
            </a:lvl1pPr>
            <a:lvl2pPr marL="5715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lvl="1">
              <a:spcAft>
                <a:spcPct val="20000"/>
              </a:spcAft>
              <a:buClr>
                <a:srgbClr val="CC0000"/>
              </a:buClr>
              <a:buSzPct val="80000"/>
              <a:buFont typeface="Wingdings" pitchFamily="2" charset="2"/>
              <a:buChar char="u"/>
            </a:pPr>
            <a:r>
              <a:rPr lang="en-US" altLang="en-US" sz="2100" b="0" dirty="0">
                <a:latin typeface="Liberation Sans" panose="020B0604020202020204" pitchFamily="34" charset="0"/>
              </a:rPr>
              <a:t>Services performed</a:t>
            </a:r>
          </a:p>
        </p:txBody>
      </p:sp>
      <p:sp>
        <p:nvSpPr>
          <p:cNvPr id="44037" name="Rectangle 13"/>
          <p:cNvSpPr>
            <a:spLocks noChangeArrowheads="1"/>
          </p:cNvSpPr>
          <p:nvPr/>
        </p:nvSpPr>
        <p:spPr bwMode="auto">
          <a:xfrm>
            <a:off x="609600" y="3429000"/>
            <a:ext cx="6324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a:tailEnd/>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spcAft>
                <a:spcPct val="20000"/>
              </a:spcAft>
              <a:buClrTx/>
              <a:buSzPct val="80000"/>
              <a:buFontTx/>
              <a:buNone/>
            </a:pPr>
            <a:r>
              <a:rPr lang="en-US" altLang="en-US" sz="2200" b="0" dirty="0">
                <a:latin typeface="Liberation Sans" panose="020B0604020202020204" pitchFamily="34" charset="0"/>
              </a:rPr>
              <a:t>Accrued revenues often occur in regard to:</a:t>
            </a:r>
          </a:p>
        </p:txBody>
      </p:sp>
      <p:sp>
        <p:nvSpPr>
          <p:cNvPr id="38919" name="Line 1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13"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sp>
        <p:nvSpPr>
          <p:cNvPr id="14" name="Text Box 7"/>
          <p:cNvSpPr txBox="1">
            <a:spLocks noChangeArrowheads="1"/>
          </p:cNvSpPr>
          <p:nvPr/>
        </p:nvSpPr>
        <p:spPr bwMode="auto">
          <a:xfrm>
            <a:off x="4038600" y="2505456"/>
            <a:ext cx="144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defPPr>
              <a:defRPr lang="en-US"/>
            </a:defPPr>
            <a:lvl1pPr marL="457200" indent="-457200" algn="ctr">
              <a:spcBef>
                <a:spcPct val="50000"/>
              </a:spcBef>
              <a:defRPr sz="2300">
                <a:solidFill>
                  <a:srgbClr val="800000"/>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solidFill>
                  <a:srgbClr val="CC0000"/>
                </a:solidFill>
              </a:rPr>
              <a:t>BEFORE</a:t>
            </a:r>
          </a:p>
        </p:txBody>
      </p:sp>
      <p:sp>
        <p:nvSpPr>
          <p:cNvPr id="15" name="Text Box 11"/>
          <p:cNvSpPr txBox="1">
            <a:spLocks noChangeArrowheads="1"/>
          </p:cNvSpPr>
          <p:nvPr/>
        </p:nvSpPr>
        <p:spPr bwMode="auto">
          <a:xfrm>
            <a:off x="5562600" y="2486025"/>
            <a:ext cx="2438400"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Cash Receipt</a:t>
            </a:r>
          </a:p>
        </p:txBody>
      </p:sp>
      <p:sp>
        <p:nvSpPr>
          <p:cNvPr id="16" name="Text Box 12"/>
          <p:cNvSpPr txBox="1">
            <a:spLocks noChangeArrowheads="1"/>
          </p:cNvSpPr>
          <p:nvPr/>
        </p:nvSpPr>
        <p:spPr bwMode="auto">
          <a:xfrm>
            <a:off x="838200" y="2486025"/>
            <a:ext cx="3135313" cy="492443"/>
          </a:xfrm>
          <a:prstGeom prst="rect">
            <a:avLst/>
          </a:prstGeom>
          <a:solidFill>
            <a:srgbClr val="FFFF99"/>
          </a:solidFill>
          <a:ln w="28575">
            <a:solidFill>
              <a:schemeClr val="tx1"/>
            </a:solidFill>
            <a:miter lim="800000"/>
            <a:headEnd/>
            <a:tailEnd/>
          </a:ln>
          <a:effectLst>
            <a:innerShdw blurRad="114300">
              <a:prstClr val="black"/>
            </a:innerShdw>
          </a:effectLst>
        </p:spPr>
        <p:txBody>
          <a:bodyPr bIns="91440">
            <a:spAutoFit/>
          </a:bodyPr>
          <a:lstStyle>
            <a:defPPr>
              <a:defRPr lang="en-US"/>
            </a:defPPr>
            <a:lvl1pPr marL="457200" indent="-457200" algn="ctr">
              <a:defRPr sz="2300">
                <a:solidFill>
                  <a:schemeClr val="tx1"/>
                </a:solidFill>
                <a:latin typeface="Liberation Sans" panose="020B0604020202020204" pitchFamily="34" charset="0"/>
                <a:cs typeface="Arial"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Revenue Recorded</a:t>
            </a:r>
          </a:p>
        </p:txBody>
      </p:sp>
      <p:sp>
        <p:nvSpPr>
          <p:cNvPr id="17"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050"/>
          <p:cNvSpPr txBox="1">
            <a:spLocks noChangeArrowheads="1"/>
          </p:cNvSpPr>
          <p:nvPr/>
        </p:nvSpPr>
        <p:spPr bwMode="auto">
          <a:xfrm>
            <a:off x="609600" y="1295400"/>
            <a:ext cx="80010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Lst>
        </p:spPr>
        <p:txBody>
          <a:bodyPr>
            <a:spAutoFit/>
          </a:bodyPr>
          <a:lstStyle>
            <a:lvl1pPr marL="457200" indent="-457200">
              <a:spcBef>
                <a:spcPct val="20000"/>
              </a:spcBef>
              <a:buClr>
                <a:schemeClr val="accent2"/>
              </a:buClr>
              <a:buSzPct val="75000"/>
              <a:buFont typeface="Wingdings" pitchFamily="2" charset="2"/>
              <a:buChar char="l"/>
              <a:defRPr sz="2800" b="1">
                <a:solidFill>
                  <a:schemeClr val="bg2"/>
                </a:solidFill>
                <a:latin typeface="Arial" charset="0"/>
              </a:defRPr>
            </a:lvl1pPr>
            <a:lvl2pPr marL="914400" indent="-45720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688975">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 records the </a:t>
            </a:r>
            <a:r>
              <a:rPr lang="en-US" altLang="en-US" sz="2100" dirty="0">
                <a:solidFill>
                  <a:schemeClr val="tx1"/>
                </a:solidFill>
                <a:latin typeface="Liberation Sans" panose="020B0604020202020204" pitchFamily="34" charset="0"/>
              </a:rPr>
              <a:t>receivable</a:t>
            </a:r>
            <a:r>
              <a:rPr lang="en-US" altLang="en-US" sz="2100" b="0" dirty="0">
                <a:solidFill>
                  <a:schemeClr val="tx1"/>
                </a:solidFill>
                <a:latin typeface="Liberation Sans" panose="020B0604020202020204" pitchFamily="34" charset="0"/>
              </a:rPr>
              <a:t> that exists and records the </a:t>
            </a:r>
            <a:r>
              <a:rPr lang="en-US" altLang="en-US" sz="2100" dirty="0">
                <a:solidFill>
                  <a:schemeClr val="tx1"/>
                </a:solidFill>
                <a:latin typeface="Liberation Sans" panose="020B0604020202020204" pitchFamily="34" charset="0"/>
              </a:rPr>
              <a:t>revenues for services performed</a:t>
            </a:r>
            <a:r>
              <a:rPr lang="en-US" altLang="en-US" sz="2100" b="0" dirty="0">
                <a:solidFill>
                  <a:schemeClr val="tx1"/>
                </a:solidFill>
                <a:latin typeface="Liberation Sans" panose="020B0604020202020204" pitchFamily="34" charset="0"/>
              </a:rPr>
              <a:t>.</a:t>
            </a:r>
          </a:p>
          <a:p>
            <a:pPr marL="688975">
              <a:lnSpc>
                <a:spcPct val="120000"/>
              </a:lnSpc>
              <a:spcBef>
                <a:spcPct val="50000"/>
              </a:spcBef>
              <a:buClr>
                <a:srgbClr val="CC0000"/>
              </a:buClr>
              <a:buSzPct val="80000"/>
              <a:buFont typeface="Wingdings" pitchFamily="2" charset="2"/>
              <a:buChar char="u"/>
            </a:pPr>
            <a:r>
              <a:rPr lang="en-US" altLang="en-US" sz="2100" b="0" dirty="0">
                <a:solidFill>
                  <a:schemeClr val="tx1"/>
                </a:solidFill>
                <a:latin typeface="Liberation Sans" panose="020B0604020202020204" pitchFamily="34" charset="0"/>
              </a:rPr>
              <a:t>Adjusting entry:</a:t>
            </a:r>
          </a:p>
          <a:p>
            <a:pPr marL="1377950"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Increases</a:t>
            </a:r>
            <a:r>
              <a:rPr lang="en-US" altLang="en-US" sz="2100" b="0" dirty="0">
                <a:solidFill>
                  <a:schemeClr val="tx1"/>
                </a:solidFill>
                <a:latin typeface="Liberation Sans" panose="020B0604020202020204" pitchFamily="34" charset="0"/>
              </a:rPr>
              <a:t> (debits) an </a:t>
            </a:r>
            <a:r>
              <a:rPr lang="en-US" altLang="en-US" sz="2100" dirty="0">
                <a:solidFill>
                  <a:schemeClr val="tx1"/>
                </a:solidFill>
                <a:latin typeface="Liberation Sans" panose="020B0604020202020204" pitchFamily="34" charset="0"/>
              </a:rPr>
              <a:t>asset account</a:t>
            </a:r>
            <a:r>
              <a:rPr lang="en-US" altLang="en-US" sz="2100" b="0" dirty="0">
                <a:solidFill>
                  <a:schemeClr val="tx1"/>
                </a:solidFill>
                <a:latin typeface="Liberation Sans" panose="020B0604020202020204" pitchFamily="34" charset="0"/>
              </a:rPr>
              <a:t> and </a:t>
            </a:r>
          </a:p>
          <a:p>
            <a:pPr marL="1377950" lvl="1">
              <a:lnSpc>
                <a:spcPct val="120000"/>
              </a:lnSpc>
              <a:spcBef>
                <a:spcPct val="30000"/>
              </a:spcBef>
              <a:buClr>
                <a:srgbClr val="CC0000"/>
              </a:buClr>
              <a:buSzPct val="80000"/>
              <a:buFont typeface="Arial" charset="0"/>
              <a:buChar char="►"/>
            </a:pPr>
            <a:r>
              <a:rPr lang="en-US" altLang="en-US" sz="2100" dirty="0">
                <a:solidFill>
                  <a:schemeClr val="tx1"/>
                </a:solidFill>
                <a:latin typeface="Liberation Sans" panose="020B0604020202020204" pitchFamily="34" charset="0"/>
              </a:rPr>
              <a:t>Increases</a:t>
            </a:r>
            <a:r>
              <a:rPr lang="en-US" altLang="en-US" sz="2100" b="0" dirty="0">
                <a:solidFill>
                  <a:schemeClr val="tx1"/>
                </a:solidFill>
                <a:latin typeface="Liberation Sans" panose="020B0604020202020204" pitchFamily="34" charset="0"/>
              </a:rPr>
              <a:t> (credits) a </a:t>
            </a:r>
            <a:r>
              <a:rPr lang="en-US" altLang="en-US" sz="2100" dirty="0">
                <a:solidFill>
                  <a:schemeClr val="tx1"/>
                </a:solidFill>
                <a:latin typeface="Liberation Sans" panose="020B0604020202020204" pitchFamily="34" charset="0"/>
              </a:rPr>
              <a:t>revenue account</a:t>
            </a:r>
            <a:r>
              <a:rPr lang="en-US" altLang="en-US" sz="2100" b="0" dirty="0">
                <a:solidFill>
                  <a:schemeClr val="tx1"/>
                </a:solidFill>
                <a:latin typeface="Liberation Sans" panose="020B0604020202020204" pitchFamily="34" charset="0"/>
              </a:rPr>
              <a:t>.</a:t>
            </a:r>
          </a:p>
        </p:txBody>
      </p:sp>
      <p:sp>
        <p:nvSpPr>
          <p:cNvPr id="39940" name="Line 5"/>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pic>
        <p:nvPicPr>
          <p:cNvPr id="45063" name="Picture 103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168295" y="3814762"/>
            <a:ext cx="637550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5061" name="Rectangle 8"/>
          <p:cNvSpPr>
            <a:spLocks noChangeArrowheads="1"/>
          </p:cNvSpPr>
          <p:nvPr/>
        </p:nvSpPr>
        <p:spPr bwMode="auto">
          <a:xfrm>
            <a:off x="7543800" y="3886200"/>
            <a:ext cx="1524000" cy="83099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dirty="0">
                <a:solidFill>
                  <a:schemeClr val="tx1"/>
                </a:solidFill>
                <a:latin typeface="Liberation Sans" panose="020B0604020202020204" pitchFamily="34" charset="0"/>
              </a:rPr>
              <a:t>Illustration 3-13</a:t>
            </a:r>
          </a:p>
          <a:p>
            <a:r>
              <a:rPr lang="en-US" sz="1200" b="0" dirty="0">
                <a:solidFill>
                  <a:schemeClr val="tx1"/>
                </a:solidFill>
                <a:latin typeface="Liberation Sans" panose="020B0604020202020204" pitchFamily="34" charset="0"/>
              </a:rPr>
              <a:t>Adjusting entries for accrued</a:t>
            </a:r>
          </a:p>
          <a:p>
            <a:r>
              <a:rPr lang="en-US" sz="1200" b="0" dirty="0">
                <a:solidFill>
                  <a:schemeClr val="tx1"/>
                </a:solidFill>
                <a:latin typeface="Liberation Sans" panose="020B0604020202020204" pitchFamily="34" charset="0"/>
              </a:rPr>
              <a:t>revenues</a:t>
            </a:r>
            <a:endParaRPr lang="en-US" altLang="en-US" sz="1200" b="0" dirty="0">
              <a:solidFill>
                <a:schemeClr val="tx1"/>
              </a:solidFill>
              <a:latin typeface="Liberation Sans" panose="020B0604020202020204" pitchFamily="34" charset="0"/>
            </a:endParaRPr>
          </a:p>
        </p:txBody>
      </p:sp>
      <p:sp>
        <p:nvSpPr>
          <p:cNvPr id="1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sp>
        <p:nvSpPr>
          <p:cNvPr id="1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0"/>
          <p:cNvSpPr txBox="1">
            <a:spLocks noChangeArrowheads="1"/>
          </p:cNvSpPr>
          <p:nvPr/>
        </p:nvSpPr>
        <p:spPr bwMode="auto">
          <a:xfrm>
            <a:off x="609600" y="1295400"/>
            <a:ext cx="5715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dirty="0">
                <a:solidFill>
                  <a:schemeClr val="tx1"/>
                </a:solidFill>
                <a:latin typeface="Liberation Sans" panose="020B0604020202020204" pitchFamily="34" charset="0"/>
              </a:rPr>
              <a:t>Illustration:  </a:t>
            </a:r>
            <a:r>
              <a:rPr lang="en-US" altLang="en-US" sz="2100" b="0" dirty="0">
                <a:solidFill>
                  <a:schemeClr val="tx1"/>
                </a:solidFill>
                <a:latin typeface="Liberation Sans" panose="020B0604020202020204" pitchFamily="34" charset="0"/>
              </a:rPr>
              <a:t>In October,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Advertising </a:t>
            </a:r>
            <a:r>
              <a:rPr lang="en-US" altLang="en-US" sz="2100" b="0" dirty="0" smtClean="0">
                <a:solidFill>
                  <a:schemeClr val="tx1"/>
                </a:solidFill>
                <a:latin typeface="Liberation Sans" panose="020B0604020202020204" pitchFamily="34" charset="0"/>
              </a:rPr>
              <a:t>Inc. </a:t>
            </a:r>
            <a:r>
              <a:rPr lang="en-US" altLang="en-US" sz="2100" b="0" dirty="0">
                <a:solidFill>
                  <a:schemeClr val="tx1"/>
                </a:solidFill>
                <a:latin typeface="Liberation Sans" panose="020B0604020202020204" pitchFamily="34" charset="0"/>
              </a:rPr>
              <a:t>performed services worth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 </a:t>
            </a:r>
            <a:r>
              <a:rPr lang="en-US" altLang="en-US" sz="2100" b="0" dirty="0">
                <a:solidFill>
                  <a:schemeClr val="tx1"/>
                </a:solidFill>
                <a:latin typeface="Liberation Sans" panose="020B0604020202020204" pitchFamily="34" charset="0"/>
              </a:rPr>
              <a:t>that were not billed to clients in October.</a:t>
            </a:r>
          </a:p>
        </p:txBody>
      </p:sp>
      <p:sp>
        <p:nvSpPr>
          <p:cNvPr id="315429" name="Text Box 37"/>
          <p:cNvSpPr txBox="1">
            <a:spLocks noChangeArrowheads="1"/>
          </p:cNvSpPr>
          <p:nvPr/>
        </p:nvSpPr>
        <p:spPr bwMode="auto">
          <a:xfrm>
            <a:off x="1981200" y="5835650"/>
            <a:ext cx="3505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Accounts Receivable</a:t>
            </a:r>
          </a:p>
        </p:txBody>
      </p:sp>
      <p:sp>
        <p:nvSpPr>
          <p:cNvPr id="315432" name="Text Box 40"/>
          <p:cNvSpPr txBox="1">
            <a:spLocks noChangeArrowheads="1"/>
          </p:cNvSpPr>
          <p:nvPr/>
        </p:nvSpPr>
        <p:spPr bwMode="auto">
          <a:xfrm>
            <a:off x="6096000" y="583565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315433" name="Text Box 41"/>
          <p:cNvSpPr txBox="1">
            <a:spLocks noChangeArrowheads="1"/>
          </p:cNvSpPr>
          <p:nvPr/>
        </p:nvSpPr>
        <p:spPr bwMode="auto">
          <a:xfrm>
            <a:off x="1981200" y="5376863"/>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Cash</a:t>
            </a:r>
          </a:p>
        </p:txBody>
      </p:sp>
      <p:sp>
        <p:nvSpPr>
          <p:cNvPr id="315434" name="Text Box 42"/>
          <p:cNvSpPr txBox="1">
            <a:spLocks noChangeArrowheads="1"/>
          </p:cNvSpPr>
          <p:nvPr/>
        </p:nvSpPr>
        <p:spPr bwMode="auto">
          <a:xfrm>
            <a:off x="51054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46087" name="Text Box 48"/>
          <p:cNvSpPr txBox="1">
            <a:spLocks noChangeArrowheads="1"/>
          </p:cNvSpPr>
          <p:nvPr/>
        </p:nvSpPr>
        <p:spPr bwMode="auto">
          <a:xfrm>
            <a:off x="609600" y="5376863"/>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Nov. 10</a:t>
            </a:r>
          </a:p>
        </p:txBody>
      </p:sp>
      <p:sp>
        <p:nvSpPr>
          <p:cNvPr id="40969" name="Line 1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effectLst>
                <a:outerShdw blurRad="38100" dist="38100" dir="2700000" algn="tl">
                  <a:srgbClr val="000000">
                    <a:alpha val="43137"/>
                  </a:srgbClr>
                </a:outerShdw>
              </a:effectLst>
              <a:latin typeface="Liberation Sans" panose="020B0604020202020204" pitchFamily="34" charset="0"/>
            </a:endParaRPr>
          </a:p>
        </p:txBody>
      </p:sp>
      <p:sp>
        <p:nvSpPr>
          <p:cNvPr id="2" name="Text Box 42"/>
          <p:cNvSpPr txBox="1">
            <a:spLocks noChangeArrowheads="1"/>
          </p:cNvSpPr>
          <p:nvPr/>
        </p:nvSpPr>
        <p:spPr bwMode="auto">
          <a:xfrm>
            <a:off x="3810000" y="32004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3" name="Text Box 37"/>
          <p:cNvSpPr txBox="1">
            <a:spLocks noChangeArrowheads="1"/>
          </p:cNvSpPr>
          <p:nvPr/>
        </p:nvSpPr>
        <p:spPr bwMode="auto">
          <a:xfrm>
            <a:off x="609600" y="3659188"/>
            <a:ext cx="487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Service Revenue</a:t>
            </a:r>
          </a:p>
        </p:txBody>
      </p:sp>
      <p:sp>
        <p:nvSpPr>
          <p:cNvPr id="4" name="Text Box 40"/>
          <p:cNvSpPr txBox="1">
            <a:spLocks noChangeArrowheads="1"/>
          </p:cNvSpPr>
          <p:nvPr/>
        </p:nvSpPr>
        <p:spPr bwMode="auto">
          <a:xfrm>
            <a:off x="4800600" y="3659188"/>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2100" b="0" dirty="0">
                <a:solidFill>
                  <a:schemeClr val="tx1"/>
                </a:solidFill>
                <a:latin typeface="Liberation Sans" panose="020B0604020202020204" pitchFamily="34" charset="0"/>
                <a:cs typeface="Arial" charset="0"/>
              </a:rPr>
              <a:t>200</a:t>
            </a:r>
          </a:p>
        </p:txBody>
      </p:sp>
      <p:sp>
        <p:nvSpPr>
          <p:cNvPr id="5" name="Text Box 41"/>
          <p:cNvSpPr txBox="1">
            <a:spLocks noChangeArrowheads="1"/>
          </p:cNvSpPr>
          <p:nvPr/>
        </p:nvSpPr>
        <p:spPr bwMode="auto">
          <a:xfrm>
            <a:off x="609600" y="3200400"/>
            <a:ext cx="3810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Accounts Receivable</a:t>
            </a:r>
          </a:p>
        </p:txBody>
      </p:sp>
      <p:sp>
        <p:nvSpPr>
          <p:cNvPr id="46095" name="Text Box 48"/>
          <p:cNvSpPr txBox="1">
            <a:spLocks noChangeArrowheads="1"/>
          </p:cNvSpPr>
          <p:nvPr/>
        </p:nvSpPr>
        <p:spPr bwMode="auto">
          <a:xfrm>
            <a:off x="609600" y="2667000"/>
            <a:ext cx="121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rIns="0">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50000"/>
              </a:spcBef>
              <a:buClrTx/>
              <a:buSzTx/>
              <a:buFontTx/>
              <a:buNone/>
            </a:pPr>
            <a:r>
              <a:rPr lang="en-US" altLang="en-US" sz="2100" b="0" dirty="0">
                <a:solidFill>
                  <a:schemeClr val="tx1"/>
                </a:solidFill>
                <a:latin typeface="Liberation Sans" panose="020B0604020202020204" pitchFamily="34" charset="0"/>
                <a:cs typeface="Arial" charset="0"/>
              </a:rPr>
              <a:t>Oct. 31</a:t>
            </a:r>
          </a:p>
        </p:txBody>
      </p:sp>
      <p:sp>
        <p:nvSpPr>
          <p:cNvPr id="46096" name="Text Box 20"/>
          <p:cNvSpPr txBox="1">
            <a:spLocks noChangeArrowheads="1"/>
          </p:cNvSpPr>
          <p:nvPr/>
        </p:nvSpPr>
        <p:spPr bwMode="auto">
          <a:xfrm>
            <a:off x="609600" y="4318000"/>
            <a:ext cx="8077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0000"/>
              </a:lnSpc>
              <a:spcBef>
                <a:spcPct val="0"/>
              </a:spcBef>
              <a:buClrTx/>
              <a:buSzTx/>
              <a:buFontTx/>
              <a:buNone/>
            </a:pPr>
            <a:r>
              <a:rPr lang="en-US" altLang="en-US" sz="2100" b="0" dirty="0">
                <a:solidFill>
                  <a:schemeClr val="tx1"/>
                </a:solidFill>
                <a:latin typeface="Liberation Sans" panose="020B0604020202020204" pitchFamily="34" charset="0"/>
              </a:rPr>
              <a:t>On November 10, </a:t>
            </a:r>
            <a:r>
              <a:rPr lang="en-US" altLang="en-US" sz="2100" b="0" dirty="0" smtClean="0">
                <a:solidFill>
                  <a:schemeClr val="tx1"/>
                </a:solidFill>
                <a:latin typeface="Liberation Sans" panose="020B0604020202020204" pitchFamily="34" charset="0"/>
              </a:rPr>
              <a:t>Yazici </a:t>
            </a:r>
            <a:r>
              <a:rPr lang="en-US" altLang="en-US" sz="2100" b="0" dirty="0">
                <a:solidFill>
                  <a:schemeClr val="tx1"/>
                </a:solidFill>
                <a:latin typeface="Liberation Sans" panose="020B0604020202020204" pitchFamily="34" charset="0"/>
              </a:rPr>
              <a:t>receives cash of </a:t>
            </a:r>
            <a:r>
              <a:rPr lang="en-US" altLang="en-US" sz="2100" b="0" dirty="0" smtClean="0">
                <a:solidFill>
                  <a:schemeClr val="tx1"/>
                </a:solidFill>
                <a:latin typeface="Calibri"/>
              </a:rPr>
              <a:t>₺</a:t>
            </a:r>
            <a:r>
              <a:rPr lang="en-US" altLang="en-US" sz="2100" b="0" dirty="0" smtClean="0">
                <a:solidFill>
                  <a:schemeClr val="tx1"/>
                </a:solidFill>
                <a:latin typeface="Liberation Sans" panose="020B0604020202020204" pitchFamily="34" charset="0"/>
              </a:rPr>
              <a:t>200 </a:t>
            </a:r>
            <a:r>
              <a:rPr lang="en-US" altLang="en-US" sz="2100" b="0" dirty="0">
                <a:solidFill>
                  <a:schemeClr val="tx1"/>
                </a:solidFill>
                <a:latin typeface="Liberation Sans" panose="020B0604020202020204" pitchFamily="34" charset="0"/>
              </a:rPr>
              <a:t>for the services performed.</a:t>
            </a:r>
          </a:p>
        </p:txBody>
      </p:sp>
      <p:sp>
        <p:nvSpPr>
          <p:cNvPr id="20" name="Rectangle 7"/>
          <p:cNvSpPr>
            <a:spLocks noChangeArrowheads="1"/>
          </p:cNvSpPr>
          <p:nvPr/>
        </p:nvSpPr>
        <p:spPr bwMode="auto">
          <a:xfrm>
            <a:off x="609600" y="304800"/>
            <a:ext cx="82296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r>
              <a:rPr lang="en-US" altLang="en-US" sz="3200" dirty="0" smtClean="0">
                <a:solidFill>
                  <a:srgbClr val="006600"/>
                </a:solidFill>
                <a:latin typeface="Liberation Sans" panose="020B0604020202020204" pitchFamily="34" charset="0"/>
              </a:rPr>
              <a:t>ACCRUED REVENUES</a:t>
            </a:r>
            <a:endParaRPr lang="en-US" altLang="en-US" sz="3200" dirty="0">
              <a:solidFill>
                <a:srgbClr val="006600"/>
              </a:solidFill>
              <a:latin typeface="Liberation Sans"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882" y="1447800"/>
            <a:ext cx="2037918" cy="24907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 Box 5"/>
          <p:cNvSpPr txBox="1">
            <a:spLocks noChangeArrowheads="1"/>
          </p:cNvSpPr>
          <p:nvPr/>
        </p:nvSpPr>
        <p:spPr bwMode="auto">
          <a:xfrm>
            <a:off x="8305800" y="6369050"/>
            <a:ext cx="685800" cy="338554"/>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6</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5433"/>
                                        </p:tgtEl>
                                        <p:attrNameLst>
                                          <p:attrName>style.visibility</p:attrName>
                                        </p:attrNameLst>
                                      </p:cBhvr>
                                      <p:to>
                                        <p:strVal val="visible"/>
                                      </p:to>
                                    </p:set>
                                    <p:animEffect transition="in" filter="wipe(left)">
                                      <p:cBhvr>
                                        <p:cTn id="25" dur="500"/>
                                        <p:tgtEl>
                                          <p:spTgt spid="31543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15434"/>
                                        </p:tgtEl>
                                        <p:attrNameLst>
                                          <p:attrName>style.visibility</p:attrName>
                                        </p:attrNameLst>
                                      </p:cBhvr>
                                      <p:to>
                                        <p:strVal val="visible"/>
                                      </p:to>
                                    </p:set>
                                    <p:animEffect transition="in" filter="wipe(left)">
                                      <p:cBhvr>
                                        <p:cTn id="29" dur="500"/>
                                        <p:tgtEl>
                                          <p:spTgt spid="3154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5429"/>
                                        </p:tgtEl>
                                        <p:attrNameLst>
                                          <p:attrName>style.visibility</p:attrName>
                                        </p:attrNameLst>
                                      </p:cBhvr>
                                      <p:to>
                                        <p:strVal val="visible"/>
                                      </p:to>
                                    </p:set>
                                    <p:animEffect transition="in" filter="wipe(left)">
                                      <p:cBhvr>
                                        <p:cTn id="34" dur="500"/>
                                        <p:tgtEl>
                                          <p:spTgt spid="315429"/>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15432"/>
                                        </p:tgtEl>
                                        <p:attrNameLst>
                                          <p:attrName>style.visibility</p:attrName>
                                        </p:attrNameLst>
                                      </p:cBhvr>
                                      <p:to>
                                        <p:strVal val="visible"/>
                                      </p:to>
                                    </p:set>
                                    <p:animEffect transition="in" filter="wipe(left)">
                                      <p:cBhvr>
                                        <p:cTn id="38" dur="500"/>
                                        <p:tgtEl>
                                          <p:spTgt spid="315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29" grpId="0" autoUpdateAnimBg="0"/>
      <p:bldP spid="315432" grpId="0" autoUpdateAnimBg="0"/>
      <p:bldP spid="315433" grpId="0" autoUpdateAnimBg="0"/>
      <p:bldP spid="315434" grpId="0" autoUpdateAnimBg="0"/>
      <p:bldP spid="2" grpId="0" autoUpdateAnimBg="0"/>
      <p:bldP spid="3" grpId="0" autoUpdateAnimBg="0"/>
      <p:bldP spid="4" grpId="0" autoUpdateAnimBg="0"/>
      <p:bldP spid="5" grpId="0" autoUpdateAnimBg="0"/>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3150</TotalTime>
  <Pages>43</Pages>
  <Words>2636</Words>
  <Application>Microsoft Office PowerPoint</Application>
  <PresentationFormat>On-screen Show (4:3)</PresentationFormat>
  <Paragraphs>358</Paragraphs>
  <Slides>52</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Arial Unicode MS</vt:lpstr>
      <vt:lpstr>Andalus</vt:lpstr>
      <vt:lpstr>Arial</vt:lpstr>
      <vt:lpstr>Calibri</vt:lpstr>
      <vt:lpstr>Comic Sans MS</vt:lpstr>
      <vt:lpstr>Constantia</vt:lpstr>
      <vt:lpstr>Liberation Sans</vt:lpstr>
      <vt:lpstr>Monotype Sorts</vt:lpstr>
      <vt:lpstr>Times New Roman</vt:lpstr>
      <vt:lpstr>Wingdings</vt:lpstr>
      <vt:lpstr>movnglnc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See la bd</cp:lastModifiedBy>
  <cp:revision>1513</cp:revision>
  <cp:lastPrinted>1999-09-16T17:08:20Z</cp:lastPrinted>
  <dcterms:created xsi:type="dcterms:W3CDTF">1997-03-28T18:03:02Z</dcterms:created>
  <dcterms:modified xsi:type="dcterms:W3CDTF">2019-08-27T02:41:39Z</dcterms:modified>
</cp:coreProperties>
</file>