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679" r:id="rId2"/>
    <p:sldId id="633" r:id="rId3"/>
    <p:sldId id="634" r:id="rId4"/>
    <p:sldId id="635" r:id="rId5"/>
    <p:sldId id="512" r:id="rId6"/>
    <p:sldId id="469" r:id="rId7"/>
    <p:sldId id="449" r:id="rId8"/>
    <p:sldId id="513" r:id="rId9"/>
    <p:sldId id="589" r:id="rId10"/>
    <p:sldId id="452" r:id="rId11"/>
    <p:sldId id="514" r:id="rId12"/>
    <p:sldId id="470" r:id="rId13"/>
    <p:sldId id="636" r:id="rId14"/>
    <p:sldId id="637" r:id="rId15"/>
    <p:sldId id="454" r:id="rId16"/>
    <p:sldId id="638" r:id="rId17"/>
    <p:sldId id="515" r:id="rId18"/>
    <p:sldId id="516" r:id="rId19"/>
    <p:sldId id="590" r:id="rId20"/>
    <p:sldId id="517" r:id="rId21"/>
  </p:sldIdLst>
  <p:sldSz cx="9144000" cy="6858000" type="screen4x3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3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00"/>
    <a:srgbClr val="FFFFCC"/>
    <a:srgbClr val="006600"/>
    <a:srgbClr val="FF6600"/>
    <a:srgbClr val="FF3300"/>
    <a:srgbClr val="FFA669"/>
    <a:srgbClr val="FF8F43"/>
    <a:srgbClr val="0000BF"/>
    <a:srgbClr val="5F5F5F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0" autoAdjust="0"/>
    <p:restoredTop sz="88632" autoAdjust="0"/>
  </p:normalViewPr>
  <p:slideViewPr>
    <p:cSldViewPr>
      <p:cViewPr varScale="1">
        <p:scale>
          <a:sx n="72" d="100"/>
          <a:sy n="72" d="100"/>
        </p:scale>
        <p:origin x="58" y="3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5310"/>
    </p:cViewPr>
  </p:sorterViewPr>
  <p:notesViewPr>
    <p:cSldViewPr>
      <p:cViewPr>
        <p:scale>
          <a:sx n="75" d="100"/>
          <a:sy n="75" d="100"/>
        </p:scale>
        <p:origin x="-2238" y="72"/>
      </p:cViewPr>
      <p:guideLst>
        <p:guide orient="horz" pos="3023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1.xml"/><Relationship Id="rId13" Type="http://schemas.openxmlformats.org/officeDocument/2006/relationships/slide" Target="slides/slide16.xml"/><Relationship Id="rId3" Type="http://schemas.openxmlformats.org/officeDocument/2006/relationships/slide" Target="slides/slide6.xml"/><Relationship Id="rId7" Type="http://schemas.openxmlformats.org/officeDocument/2006/relationships/slide" Target="slides/slide10.xml"/><Relationship Id="rId12" Type="http://schemas.openxmlformats.org/officeDocument/2006/relationships/slide" Target="slides/slide15.xml"/><Relationship Id="rId17" Type="http://schemas.openxmlformats.org/officeDocument/2006/relationships/slide" Target="slides/slide20.xml"/><Relationship Id="rId2" Type="http://schemas.openxmlformats.org/officeDocument/2006/relationships/slide" Target="slides/slide5.xml"/><Relationship Id="rId16" Type="http://schemas.openxmlformats.org/officeDocument/2006/relationships/slide" Target="slides/slide19.xml"/><Relationship Id="rId1" Type="http://schemas.openxmlformats.org/officeDocument/2006/relationships/slide" Target="slides/slide4.xml"/><Relationship Id="rId6" Type="http://schemas.openxmlformats.org/officeDocument/2006/relationships/slide" Target="slides/slide9.xml"/><Relationship Id="rId11" Type="http://schemas.openxmlformats.org/officeDocument/2006/relationships/slide" Target="slides/slide14.xml"/><Relationship Id="rId5" Type="http://schemas.openxmlformats.org/officeDocument/2006/relationships/slide" Target="slides/slide8.xml"/><Relationship Id="rId15" Type="http://schemas.openxmlformats.org/officeDocument/2006/relationships/slide" Target="slides/slide18.xml"/><Relationship Id="rId10" Type="http://schemas.openxmlformats.org/officeDocument/2006/relationships/slide" Target="slides/slide13.xml"/><Relationship Id="rId4" Type="http://schemas.openxmlformats.org/officeDocument/2006/relationships/slide" Target="slides/slide7.xml"/><Relationship Id="rId9" Type="http://schemas.openxmlformats.org/officeDocument/2006/relationships/slide" Target="slides/slide12.xml"/><Relationship Id="rId14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28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06400" y="4560888"/>
            <a:ext cx="6583363" cy="4319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5371" tIns="46849" rIns="95371" bIns="468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8067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6825" y="727075"/>
            <a:ext cx="4781550" cy="35861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6406855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83137" cy="3586163"/>
          </a:xfrm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81550" cy="3586163"/>
          </a:xfrm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729509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964548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54013"/>
            <a:ext cx="2095500" cy="55895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54013"/>
            <a:ext cx="6134100" cy="55895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478580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9350" y="354013"/>
            <a:ext cx="7607300" cy="5603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143000"/>
            <a:ext cx="41148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1148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505309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9350" y="354013"/>
            <a:ext cx="7607300" cy="5603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05050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634855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3394680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143000"/>
            <a:ext cx="4114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114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58027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205726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064317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2960165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3373227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0533825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149350" y="354013"/>
            <a:ext cx="7607300" cy="560387"/>
          </a:xfrm>
          <a:prstGeom prst="rect">
            <a:avLst/>
          </a:prstGeom>
          <a:solidFill>
            <a:srgbClr val="003399"/>
          </a:solidFill>
          <a:ln w="63500">
            <a:solidFill>
              <a:srgbClr val="54385C"/>
            </a:solidFill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43000"/>
            <a:ext cx="8382000" cy="480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82562" tIns="46038" rIns="1825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76200" y="6477000"/>
            <a:ext cx="6858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dirty="0">
                <a:solidFill>
                  <a:schemeClr val="tx1"/>
                </a:solidFill>
              </a:rPr>
              <a:t>3-</a:t>
            </a:r>
            <a:fld id="{059E5863-EC27-45FC-91DC-A3E3235EBD50}" type="slidenum">
              <a:rPr lang="en-US" altLang="en-US" sz="1200">
                <a:solidFill>
                  <a:schemeClr val="tx1"/>
                </a:solidFill>
              </a:rPr>
              <a:pPr algn="ctr">
                <a:spcBef>
                  <a:spcPct val="50000"/>
                </a:spcBef>
              </a:pPr>
              <a:t>‹#›</a:t>
            </a:fld>
            <a:endParaRPr lang="en-US" altLang="en-US" sz="120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8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9144000" cy="1905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rgbClr val="A4C0E6"/>
              </a:gs>
              <a:gs pos="69000">
                <a:srgbClr val="3740B3"/>
              </a:gs>
              <a:gs pos="100000">
                <a:srgbClr val="6D80CC"/>
              </a:gs>
              <a:gs pos="5000">
                <a:schemeClr val="tx2">
                  <a:lumMod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88962"/>
            <a:ext cx="9144000" cy="536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1"/>
            <a:ext cx="1472689" cy="14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04" y="5513696"/>
            <a:ext cx="3688080" cy="55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0" y="5867400"/>
            <a:ext cx="3429000" cy="95410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dirty="0" smtClean="0">
                <a:solidFill>
                  <a:schemeClr val="accent3"/>
                </a:solidFill>
                <a:latin typeface="Liberation Sans" panose="020B0604020202020204" pitchFamily="34" charset="0"/>
              </a:rPr>
              <a:t>Prepared by</a:t>
            </a:r>
          </a:p>
          <a:p>
            <a:pPr>
              <a:defRPr/>
            </a:pPr>
            <a:r>
              <a:rPr lang="en-US" sz="1400" dirty="0" smtClean="0">
                <a:solidFill>
                  <a:schemeClr val="accent3"/>
                </a:solidFill>
                <a:latin typeface="Liberation Sans" panose="020B0604020202020204" pitchFamily="34" charset="0"/>
              </a:rPr>
              <a:t>Coby Harmon</a:t>
            </a:r>
          </a:p>
          <a:p>
            <a:pPr>
              <a:defRPr/>
            </a:pPr>
            <a:r>
              <a:rPr lang="en-US" sz="1400" dirty="0" smtClean="0">
                <a:solidFill>
                  <a:schemeClr val="accent3"/>
                </a:solidFill>
                <a:latin typeface="Liberation Sans" panose="020B0604020202020204" pitchFamily="34" charset="0"/>
              </a:rPr>
              <a:t>University of California, Santa Barbara</a:t>
            </a:r>
          </a:p>
          <a:p>
            <a:pPr>
              <a:defRPr/>
            </a:pPr>
            <a:r>
              <a:rPr lang="en-US" sz="1400" dirty="0" smtClean="0">
                <a:solidFill>
                  <a:schemeClr val="accent3"/>
                </a:solidFill>
                <a:latin typeface="Liberation Sans" panose="020B0604020202020204" pitchFamily="34" charset="0"/>
              </a:rPr>
              <a:t>Westmont College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5268" y="228600"/>
            <a:ext cx="2185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3"/>
                </a:solidFill>
                <a:latin typeface="Constantia" panose="02030602050306030303" pitchFamily="18" charset="0"/>
                <a:cs typeface="Andalus" panose="02020603050405020304" pitchFamily="18" charset="-78"/>
              </a:rPr>
              <a:t>W</a:t>
            </a:r>
            <a:r>
              <a:rPr lang="en-US" sz="4000" dirty="0" smtClean="0">
                <a:solidFill>
                  <a:schemeClr val="accent3"/>
                </a:solidFill>
                <a:latin typeface="Constantia" panose="02030602050306030303" pitchFamily="18" charset="0"/>
                <a:cs typeface="Andalus" panose="02020603050405020304" pitchFamily="18" charset="-78"/>
              </a:rPr>
              <a:t>ILEY</a:t>
            </a:r>
            <a:endParaRPr lang="en-US" sz="4800" dirty="0">
              <a:solidFill>
                <a:schemeClr val="accent3"/>
              </a:solidFill>
              <a:latin typeface="Constantia" panose="02030602050306030303" pitchFamily="18" charset="0"/>
              <a:cs typeface="Andalus" panose="02020603050405020304" pitchFamily="18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4442936"/>
            <a:ext cx="39453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solidFill>
                  <a:schemeClr val="accent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IFRS EDITION</a:t>
            </a:r>
            <a:endParaRPr lang="en-US" sz="4200" dirty="0">
              <a:solidFill>
                <a:schemeClr val="accent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43296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057400"/>
            <a:ext cx="2878138" cy="388620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609600" y="1295400"/>
            <a:ext cx="6934200" cy="592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25000"/>
              </a:lnSpc>
              <a:spcBef>
                <a:spcPct val="50000"/>
              </a:spcBef>
              <a:buClr>
                <a:srgbClr val="800000"/>
              </a:buClr>
              <a:buSzPct val="80000"/>
              <a:buFont typeface="Wingdings" pitchFamily="2" charset="2"/>
              <a:buNone/>
              <a:defRPr sz="2600">
                <a:solidFill>
                  <a:srgbClr val="006600"/>
                </a:solidFill>
                <a:latin typeface="Liberation Sans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bg2"/>
                </a:solidFill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>
                <a:solidFill>
                  <a:schemeClr val="bg2"/>
                </a:solidFill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>
                <a:solidFill>
                  <a:schemeClr val="bg2"/>
                </a:solidFill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>
                <a:solidFill>
                  <a:schemeClr val="bg2"/>
                </a:solidFill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>
                <a:solidFill>
                  <a:schemeClr val="bg2"/>
                </a:solidFill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>
                <a:solidFill>
                  <a:schemeClr val="bg2"/>
                </a:solidFill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>
                <a:solidFill>
                  <a:schemeClr val="bg2"/>
                </a:solidFill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>
                <a:solidFill>
                  <a:schemeClr val="bg2"/>
                </a:solidFill>
              </a:defRPr>
            </a:lvl9pPr>
          </a:lstStyle>
          <a:p>
            <a:r>
              <a:rPr lang="en-US" altLang="en-US" sz="2800" dirty="0"/>
              <a:t>EXPENSE RECOGNITION PRINCIPLE</a:t>
            </a:r>
          </a:p>
        </p:txBody>
      </p:sp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609600" y="1928813"/>
            <a:ext cx="3886200" cy="2778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  <a:buClrTx/>
              <a:buSzPct val="80000"/>
              <a:buFontTx/>
              <a:buNone/>
            </a:pPr>
            <a:r>
              <a:rPr lang="en-US" altLang="en-US" sz="23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Match expenses with revenues in the period when the company makes efforts to generate those revenues.</a:t>
            </a:r>
          </a:p>
          <a:p>
            <a:pPr>
              <a:lnSpc>
                <a:spcPct val="120000"/>
              </a:lnSpc>
              <a:spcBef>
                <a:spcPct val="50000"/>
              </a:spcBef>
              <a:buClrTx/>
              <a:buSzPct val="80000"/>
              <a:buFontTx/>
              <a:buNone/>
            </a:pPr>
            <a:r>
              <a:rPr lang="en-US" altLang="en-US" sz="2300" dirty="0">
                <a:solidFill>
                  <a:schemeClr val="tx1"/>
                </a:solidFill>
                <a:latin typeface="Liberation Sans" panose="020B0604020202020204" pitchFamily="34" charset="0"/>
              </a:rPr>
              <a:t>“Let the expenses follow the revenues.”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609600" y="304800"/>
            <a:ext cx="8229600" cy="560388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sz="3200" dirty="0">
                <a:solidFill>
                  <a:srgbClr val="CC0000"/>
                </a:solidFill>
                <a:latin typeface="Liberation Sans" panose="020B0604020202020204" pitchFamily="34" charset="0"/>
              </a:rPr>
              <a:t>Recognizing Revenues and Expenses</a:t>
            </a:r>
          </a:p>
        </p:txBody>
      </p:sp>
      <p:sp>
        <p:nvSpPr>
          <p:cNvPr id="10" name="Line 15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ans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229600" y="6369050"/>
            <a:ext cx="762000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i="1" dirty="0">
                <a:latin typeface="Liberation Sans" panose="020B0604020202020204" pitchFamily="34" charset="0"/>
              </a:rPr>
              <a:t>LO </a:t>
            </a:r>
            <a:r>
              <a:rPr lang="en-US" altLang="en-US" sz="1600" i="1" dirty="0" smtClean="0">
                <a:latin typeface="Liberation Sans" panose="020B0604020202020204" pitchFamily="34" charset="0"/>
              </a:rPr>
              <a:t>2</a:t>
            </a:r>
            <a:endParaRPr lang="en-US" altLang="en-US" sz="1600" i="1" dirty="0">
              <a:latin typeface="Liberation Sans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10"/>
          <p:cNvSpPr>
            <a:spLocks noChangeArrowheads="1"/>
          </p:cNvSpPr>
          <p:nvPr/>
        </p:nvSpPr>
        <p:spPr bwMode="auto">
          <a:xfrm>
            <a:off x="6233196" y="1408750"/>
            <a:ext cx="182807" cy="459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0" dirty="0">
              <a:solidFill>
                <a:schemeClr val="tx1"/>
              </a:solidFill>
              <a:latin typeface="Liberation Sans" panose="020B0604020202020204" pitchFamily="34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8229600" y="6369050"/>
            <a:ext cx="762000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i="1" dirty="0">
                <a:latin typeface="Liberation Sans" panose="020B0604020202020204" pitchFamily="34" charset="0"/>
              </a:rPr>
              <a:t>LO </a:t>
            </a:r>
            <a:r>
              <a:rPr lang="en-US" altLang="en-US" sz="1600" i="1" dirty="0" smtClean="0">
                <a:latin typeface="Liberation Sans" panose="020B0604020202020204" pitchFamily="34" charset="0"/>
              </a:rPr>
              <a:t>2</a:t>
            </a:r>
            <a:endParaRPr lang="en-US" altLang="en-US" sz="1600" i="1" dirty="0">
              <a:latin typeface="Liberation Sans" panose="020B0604020202020204" pitchFamily="34" charset="0"/>
            </a:endParaRPr>
          </a:p>
        </p:txBody>
      </p:sp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69" y="443552"/>
            <a:ext cx="8505635" cy="5998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7135504" y="390768"/>
            <a:ext cx="1676400" cy="82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algn="l"/>
            <a:r>
              <a:rPr lang="en-US" altLang="en-US" sz="1200" b="1" dirty="0">
                <a:solidFill>
                  <a:schemeClr val="tx1"/>
                </a:solidFill>
                <a:latin typeface="Liberation Sans" panose="020B0604020202020204" pitchFamily="34" charset="0"/>
              </a:rPr>
              <a:t>Illustration 3-1 </a:t>
            </a:r>
          </a:p>
          <a:p>
            <a:pPr algn="l"/>
            <a:r>
              <a:rPr lang="en-US" altLang="en-US" sz="1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IFRS relationships in revenue and expense recognition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609600" y="1981200"/>
            <a:ext cx="8382000" cy="441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6038" rIns="182562" bIns="46038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685800" indent="-4572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lnSpc>
                <a:spcPct val="125000"/>
              </a:lnSpc>
              <a:spcBef>
                <a:spcPts val="1200"/>
              </a:spcBef>
              <a:buClr>
                <a:schemeClr val="tx1"/>
              </a:buClr>
              <a:buSzTx/>
              <a:buFont typeface="Wingdings" pitchFamily="2" charset="2"/>
              <a:buNone/>
            </a:pPr>
            <a:r>
              <a:rPr lang="en-US" sz="21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The </a:t>
            </a:r>
            <a:r>
              <a:rPr lang="en-US" sz="21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revenue recognition principle states that</a:t>
            </a:r>
            <a:r>
              <a:rPr lang="en-US" sz="21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:</a:t>
            </a:r>
          </a:p>
          <a:p>
            <a:pPr lvl="1">
              <a:lnSpc>
                <a:spcPct val="125000"/>
              </a:lnSpc>
              <a:spcBef>
                <a:spcPts val="1200"/>
              </a:spcBef>
              <a:buClr>
                <a:schemeClr val="tx1"/>
              </a:buClr>
              <a:buSzTx/>
              <a:buFont typeface="Wingdings" pitchFamily="2" charset="2"/>
              <a:buAutoNum type="alphaLcPeriod"/>
            </a:pPr>
            <a:r>
              <a:rPr lang="en-US" sz="21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revenue </a:t>
            </a:r>
            <a:r>
              <a:rPr lang="en-US" sz="21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should be recognized in the </a:t>
            </a:r>
            <a:r>
              <a:rPr lang="en-US" sz="21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accounting period </a:t>
            </a:r>
            <a:r>
              <a:rPr lang="en-US" sz="21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in which a performance obligation </a:t>
            </a:r>
            <a:r>
              <a:rPr lang="en-US" sz="21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is satisfied.</a:t>
            </a:r>
          </a:p>
          <a:p>
            <a:pPr lvl="1">
              <a:lnSpc>
                <a:spcPct val="125000"/>
              </a:lnSpc>
              <a:spcBef>
                <a:spcPts val="1200"/>
              </a:spcBef>
              <a:buClr>
                <a:schemeClr val="tx1"/>
              </a:buClr>
              <a:buSzTx/>
              <a:buFont typeface="Wingdings" pitchFamily="2" charset="2"/>
              <a:buAutoNum type="alphaLcPeriod"/>
            </a:pPr>
            <a:r>
              <a:rPr lang="en-US" sz="21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expenses </a:t>
            </a:r>
            <a:r>
              <a:rPr lang="en-US" sz="21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should be matched with revenues</a:t>
            </a:r>
            <a:r>
              <a:rPr lang="en-US" sz="21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.</a:t>
            </a:r>
          </a:p>
          <a:p>
            <a:pPr lvl="1">
              <a:lnSpc>
                <a:spcPct val="125000"/>
              </a:lnSpc>
              <a:spcBef>
                <a:spcPts val="1200"/>
              </a:spcBef>
              <a:buClr>
                <a:schemeClr val="tx1"/>
              </a:buClr>
              <a:buSzTx/>
              <a:buFont typeface="Wingdings" pitchFamily="2" charset="2"/>
              <a:buAutoNum type="alphaLcPeriod"/>
            </a:pPr>
            <a:r>
              <a:rPr lang="en-US" sz="21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the </a:t>
            </a:r>
            <a:r>
              <a:rPr lang="en-US" sz="21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economic life of a business can be </a:t>
            </a:r>
            <a:r>
              <a:rPr lang="en-US" sz="21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divided into artificial </a:t>
            </a:r>
            <a:r>
              <a:rPr lang="en-US" sz="21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time periods</a:t>
            </a:r>
            <a:r>
              <a:rPr lang="en-US" sz="21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.</a:t>
            </a:r>
          </a:p>
          <a:p>
            <a:pPr lvl="1">
              <a:lnSpc>
                <a:spcPct val="125000"/>
              </a:lnSpc>
              <a:spcBef>
                <a:spcPts val="1200"/>
              </a:spcBef>
              <a:buClr>
                <a:schemeClr val="tx1"/>
              </a:buClr>
              <a:buSzTx/>
              <a:buFont typeface="Wingdings" pitchFamily="2" charset="2"/>
              <a:buAutoNum type="alphaLcPeriod"/>
            </a:pPr>
            <a:r>
              <a:rPr lang="en-US" sz="21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the fiscal </a:t>
            </a:r>
            <a:r>
              <a:rPr lang="en-US" sz="21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year should correspond with the </a:t>
            </a:r>
            <a:r>
              <a:rPr lang="en-US" sz="21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calendar year</a:t>
            </a:r>
            <a:r>
              <a:rPr lang="en-US" sz="21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.</a:t>
            </a:r>
            <a:endParaRPr lang="en-US" altLang="en-US" sz="2100" b="0" dirty="0">
              <a:solidFill>
                <a:schemeClr val="tx1"/>
              </a:solidFill>
              <a:latin typeface="Liberation Sans" panose="020B060402020202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09600" y="304800"/>
            <a:ext cx="8229600" cy="560388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sz="3200" dirty="0">
                <a:solidFill>
                  <a:srgbClr val="CC0000"/>
                </a:solidFill>
                <a:latin typeface="Liberation Sans" panose="020B0604020202020204" pitchFamily="34" charset="0"/>
              </a:rPr>
              <a:t>Recognizing Revenues and Expenses</a:t>
            </a:r>
          </a:p>
        </p:txBody>
      </p:sp>
      <p:sp>
        <p:nvSpPr>
          <p:cNvPr id="9" name="Line 15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ans" panose="020B0604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09600" y="1295400"/>
            <a:ext cx="5334000" cy="584775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  <a:effectLst/>
          <a:ex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sz="3000" dirty="0">
                <a:solidFill>
                  <a:srgbClr val="CC0000"/>
                </a:solidFill>
                <a:latin typeface="Liberation Sans" panose="020B0604020202020204" pitchFamily="34" charset="0"/>
              </a:rPr>
              <a:t>Question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8229600" y="6369050"/>
            <a:ext cx="762000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i="1" dirty="0">
                <a:latin typeface="Liberation Sans" panose="020B0604020202020204" pitchFamily="34" charset="0"/>
              </a:rPr>
              <a:t>LO </a:t>
            </a:r>
            <a:r>
              <a:rPr lang="en-US" altLang="en-US" sz="1600" i="1" dirty="0" smtClean="0">
                <a:latin typeface="Liberation Sans" panose="020B0604020202020204" pitchFamily="34" charset="0"/>
              </a:rPr>
              <a:t>2</a:t>
            </a:r>
            <a:endParaRPr lang="en-US" altLang="en-US" sz="1600" i="1" dirty="0">
              <a:latin typeface="Liberation Sans" panose="020B0604020202020204" pitchFamily="34" charset="0"/>
            </a:endParaRPr>
          </a:p>
        </p:txBody>
      </p:sp>
      <p:sp>
        <p:nvSpPr>
          <p:cNvPr id="12" name="Notched Right Arrow 11"/>
          <p:cNvSpPr/>
          <p:nvPr/>
        </p:nvSpPr>
        <p:spPr bwMode="auto">
          <a:xfrm>
            <a:off x="270370" y="2577152"/>
            <a:ext cx="554182" cy="457200"/>
          </a:xfrm>
          <a:prstGeom prst="notchedRightArrow">
            <a:avLst/>
          </a:prstGeom>
          <a:solidFill>
            <a:srgbClr val="CC0000"/>
          </a:solidFill>
          <a:ln w="381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altLang="en-US" dirty="0">
              <a:latin typeface="Liberation Sans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84496" y="465468"/>
            <a:ext cx="3657600" cy="560388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 anchor="ctr" anchorCtr="0"/>
          <a:lstStyle/>
          <a:p>
            <a:pPr algn="l"/>
            <a:r>
              <a:rPr lang="en-US" altLang="en-US" sz="2800" b="1" i="0" dirty="0" smtClean="0">
                <a:solidFill>
                  <a:srgbClr val="006699"/>
                </a:solidFill>
                <a:latin typeface="Liberation Sans" panose="020B0604020202020204" pitchFamily="34" charset="0"/>
              </a:rPr>
              <a:t>ETHICS</a:t>
            </a:r>
            <a:r>
              <a:rPr lang="en-US" altLang="en-US" sz="2800" b="1" i="0" dirty="0" smtClean="0">
                <a:solidFill>
                  <a:srgbClr val="00518E"/>
                </a:solidFill>
                <a:latin typeface="Liberation Sans" panose="020B0604020202020204" pitchFamily="34" charset="0"/>
              </a:rPr>
              <a:t> INSIGHT</a:t>
            </a:r>
            <a:endParaRPr lang="en-US" altLang="en-US" sz="2800" b="1" i="0" dirty="0">
              <a:solidFill>
                <a:srgbClr val="00518E"/>
              </a:solidFill>
              <a:latin typeface="Liberation Sans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4496" y="1187644"/>
            <a:ext cx="8153400" cy="4265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en-US" sz="220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Cooking the Books?</a:t>
            </a:r>
            <a:endParaRPr lang="en-US" sz="2200" dirty="0">
              <a:solidFill>
                <a:schemeClr val="tx1"/>
              </a:solidFill>
              <a:latin typeface="Liberation Sans" panose="020B0604020202020204" pitchFamily="34" charset="0"/>
            </a:endParaRPr>
          </a:p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en-US" sz="22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Allegations </a:t>
            </a:r>
            <a:r>
              <a:rPr lang="en-US" sz="2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of abuse of the </a:t>
            </a:r>
            <a:r>
              <a:rPr lang="en-US" sz="22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revenue recognition </a:t>
            </a:r>
            <a:r>
              <a:rPr lang="en-US" sz="2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principle have </a:t>
            </a:r>
            <a:r>
              <a:rPr lang="en-US" sz="22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become all </a:t>
            </a:r>
            <a:r>
              <a:rPr lang="en-US" sz="2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too common in recent years. </a:t>
            </a:r>
            <a:r>
              <a:rPr lang="en-US" sz="22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For example</a:t>
            </a:r>
            <a:r>
              <a:rPr lang="en-US" sz="2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, it was alleged that </a:t>
            </a:r>
            <a:r>
              <a:rPr lang="en-US" sz="2200" dirty="0">
                <a:solidFill>
                  <a:srgbClr val="CC0000"/>
                </a:solidFill>
                <a:latin typeface="Liberation Sans" panose="020B0604020202020204" pitchFamily="34" charset="0"/>
              </a:rPr>
              <a:t>Krispy Kreme </a:t>
            </a:r>
            <a:r>
              <a:rPr lang="en-US" sz="2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(USA) sometimes doubled </a:t>
            </a:r>
            <a:r>
              <a:rPr lang="en-US" sz="22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the number </a:t>
            </a:r>
            <a:r>
              <a:rPr lang="en-US" sz="2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of doughnuts shipped </a:t>
            </a:r>
            <a:r>
              <a:rPr lang="en-US" sz="22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to wholesale </a:t>
            </a:r>
            <a:r>
              <a:rPr lang="en-US" sz="2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customers at the end </a:t>
            </a:r>
            <a:r>
              <a:rPr lang="en-US" sz="22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of a </a:t>
            </a:r>
            <a:r>
              <a:rPr lang="en-US" sz="2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quarter to boost quarterly results</a:t>
            </a:r>
            <a:r>
              <a:rPr lang="en-US" sz="22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. The </a:t>
            </a:r>
            <a:r>
              <a:rPr lang="en-US" sz="2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customers shipped the </a:t>
            </a:r>
            <a:r>
              <a:rPr lang="en-US" sz="22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unsold doughnuts </a:t>
            </a:r>
            <a:r>
              <a:rPr lang="en-US" sz="2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back after the </a:t>
            </a:r>
            <a:r>
              <a:rPr lang="en-US" sz="22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beginning of </a:t>
            </a:r>
            <a:r>
              <a:rPr lang="en-US" sz="2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the next quarter for a refund</a:t>
            </a:r>
            <a:r>
              <a:rPr lang="en-US" sz="22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. Conversely</a:t>
            </a:r>
            <a:r>
              <a:rPr lang="en-US" sz="2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, </a:t>
            </a:r>
            <a:r>
              <a:rPr lang="en-US" sz="2200" dirty="0">
                <a:solidFill>
                  <a:srgbClr val="CC0000"/>
                </a:solidFill>
                <a:latin typeface="Liberation Sans" panose="020B0604020202020204" pitchFamily="34" charset="0"/>
              </a:rPr>
              <a:t>Computer Associates International</a:t>
            </a:r>
            <a:r>
              <a:rPr lang="en-US" sz="2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 (USA) </a:t>
            </a:r>
            <a:r>
              <a:rPr lang="en-US" sz="22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was accused </a:t>
            </a:r>
            <a:r>
              <a:rPr lang="en-US" sz="2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of backdating sales—that is, reporting a sale in </a:t>
            </a:r>
            <a:r>
              <a:rPr lang="en-US" sz="22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one period </a:t>
            </a:r>
            <a:r>
              <a:rPr lang="en-US" sz="2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that did not actually occur until the next period </a:t>
            </a:r>
            <a:r>
              <a:rPr lang="en-US" sz="22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in order </a:t>
            </a:r>
            <a:r>
              <a:rPr lang="en-US" sz="2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to achieve the earlier period’s sales </a:t>
            </a:r>
            <a:r>
              <a:rPr lang="en-US" sz="22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targets.</a:t>
            </a:r>
            <a:endParaRPr lang="en-US" sz="2200" b="0" dirty="0">
              <a:solidFill>
                <a:schemeClr val="tx1"/>
              </a:solidFill>
              <a:latin typeface="Liberation Sans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218296" y="465468"/>
            <a:ext cx="4011304" cy="560388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 anchor="ctr" anchorCtr="0"/>
          <a:lstStyle/>
          <a:p>
            <a:pPr marL="53975" algn="l"/>
            <a:r>
              <a:rPr lang="en-US" altLang="en-US" b="1" i="0" dirty="0" smtClean="0">
                <a:latin typeface="Liberation Sans" panose="020B0604020202020204" pitchFamily="34" charset="0"/>
              </a:rPr>
              <a:t>Why Accuracy Matters</a:t>
            </a:r>
            <a:endParaRPr lang="en-US" altLang="en-US" b="1" i="0" dirty="0">
              <a:latin typeface="Liberation Sans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32096" y="353704"/>
            <a:ext cx="8458200" cy="5208896"/>
          </a:xfrm>
          <a:prstGeom prst="rect">
            <a:avLst/>
          </a:prstGeom>
          <a:noFill/>
          <a:ln w="28575" cap="sq" cmpd="sng" algn="ctr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18448" y="5562600"/>
            <a:ext cx="8476488" cy="161358"/>
          </a:xfrm>
          <a:prstGeom prst="rect">
            <a:avLst/>
          </a:prstGeom>
          <a:solidFill>
            <a:srgbClr val="006699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229600" y="6369050"/>
            <a:ext cx="762000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i="1" dirty="0">
                <a:latin typeface="Liberation Sans" panose="020B0604020202020204" pitchFamily="34" charset="0"/>
              </a:rPr>
              <a:t>LO </a:t>
            </a:r>
            <a:r>
              <a:rPr lang="en-US" altLang="en-US" sz="1600" i="1" dirty="0" smtClean="0">
                <a:latin typeface="Liberation Sans" panose="020B0604020202020204" pitchFamily="34" charset="0"/>
              </a:rPr>
              <a:t>2</a:t>
            </a:r>
            <a:endParaRPr lang="en-US" altLang="en-US" sz="1600" i="1" dirty="0">
              <a:latin typeface="Liberation Sans" panose="020B0604020202020204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987120" y="470848"/>
            <a:ext cx="3657600" cy="560388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 anchor="ctr" anchorCtr="0"/>
          <a:lstStyle/>
          <a:p>
            <a:pPr algn="r"/>
            <a:r>
              <a:rPr lang="en-US" altLang="en-US" sz="2400" b="1" i="0" dirty="0" smtClean="0">
                <a:solidFill>
                  <a:srgbClr val="CC0000"/>
                </a:solidFill>
                <a:latin typeface="Liberation Sans" panose="020B0604020202020204" pitchFamily="34" charset="0"/>
              </a:rPr>
              <a:t>Krispy Kreme </a:t>
            </a:r>
            <a:r>
              <a:rPr lang="en-US" altLang="en-US" sz="2400" b="1" i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(USA)</a:t>
            </a:r>
            <a:endParaRPr lang="en-US" altLang="en-US" sz="2400" b="1" i="0" dirty="0">
              <a:solidFill>
                <a:schemeClr val="tx1"/>
              </a:solidFill>
              <a:latin typeface="Liberation Sans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31352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Oval 2"/>
          <p:cNvSpPr>
            <a:spLocks noChangeArrowheads="1"/>
          </p:cNvSpPr>
          <p:nvPr/>
        </p:nvSpPr>
        <p:spPr bwMode="auto">
          <a:xfrm>
            <a:off x="4191000" y="5240338"/>
            <a:ext cx="76200" cy="762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>
              <a:defRPr sz="28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9pPr>
          </a:lstStyle>
          <a:p>
            <a:endParaRPr lang="en-US" altLang="en-US" dirty="0">
              <a:effectLst>
                <a:outerShdw blurRad="38100" dist="38100" dir="2700000" algn="tl">
                  <a:srgbClr val="000000"/>
                </a:outerShdw>
              </a:effectLst>
              <a:latin typeface="Liberation Sans" panose="020B0604020202020204" pitchFamily="34" charset="0"/>
            </a:endParaRP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4114800" y="2438400"/>
            <a:ext cx="4495800" cy="3952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tabLst>
                <a:tab pos="2057400" algn="l"/>
              </a:tabLst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tabLst>
                <a:tab pos="2057400" algn="l"/>
              </a:tabLst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tabLst>
                <a:tab pos="2057400" algn="l"/>
              </a:tabLst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tabLst>
                <a:tab pos="2057400" algn="l"/>
              </a:tabLst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tabLst>
                <a:tab pos="2057400" algn="l"/>
              </a:tabLst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tabLst>
                <a:tab pos="2057400" algn="l"/>
              </a:tabLst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tabLst>
                <a:tab pos="2057400" algn="l"/>
              </a:tabLst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tabLst>
                <a:tab pos="2057400" algn="l"/>
              </a:tabLst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tabLst>
                <a:tab pos="2057400" algn="l"/>
              </a:tabLst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lnSpc>
                <a:spcPct val="120000"/>
              </a:lnSpc>
              <a:spcBef>
                <a:spcPct val="10000"/>
              </a:spcBef>
              <a:buClrTx/>
              <a:buSzTx/>
              <a:buFontTx/>
              <a:buAutoNum type="alphaLcParenBoth"/>
            </a:pPr>
            <a:r>
              <a:rPr lang="en-US" altLang="en-US" sz="17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Monthly and quarterly time periods.</a:t>
            </a:r>
          </a:p>
          <a:p>
            <a:pPr>
              <a:lnSpc>
                <a:spcPct val="120000"/>
              </a:lnSpc>
              <a:spcBef>
                <a:spcPct val="10000"/>
              </a:spcBef>
              <a:buClrTx/>
              <a:buSzTx/>
              <a:buFontTx/>
              <a:buAutoNum type="alphaLcParenBoth"/>
            </a:pPr>
            <a:r>
              <a:rPr lang="en-US" altLang="en-US" sz="17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Efforts (expenses) should be matched with results (revenues).</a:t>
            </a:r>
          </a:p>
          <a:p>
            <a:pPr>
              <a:lnSpc>
                <a:spcPct val="120000"/>
              </a:lnSpc>
              <a:spcBef>
                <a:spcPct val="10000"/>
              </a:spcBef>
              <a:buClrTx/>
              <a:buSzTx/>
              <a:buFontTx/>
              <a:buAutoNum type="alphaLcParenBoth"/>
            </a:pPr>
            <a:r>
              <a:rPr lang="en-US" altLang="en-US" sz="17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Accountants divide the economic life of a business into artificial time periods.</a:t>
            </a:r>
          </a:p>
          <a:p>
            <a:pPr>
              <a:lnSpc>
                <a:spcPct val="120000"/>
              </a:lnSpc>
              <a:spcBef>
                <a:spcPct val="10000"/>
              </a:spcBef>
              <a:buClrTx/>
              <a:buSzTx/>
              <a:buFontTx/>
              <a:buAutoNum type="alphaLcParenBoth"/>
            </a:pPr>
            <a:r>
              <a:rPr lang="en-US" altLang="en-US" sz="17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Companies record revenues when they receive cash and record expenses when they pay out cash.</a:t>
            </a:r>
          </a:p>
          <a:p>
            <a:pPr>
              <a:lnSpc>
                <a:spcPct val="120000"/>
              </a:lnSpc>
              <a:spcBef>
                <a:spcPct val="10000"/>
              </a:spcBef>
              <a:buClrTx/>
              <a:buSzTx/>
              <a:buFontTx/>
              <a:buAutoNum type="alphaLcParenBoth"/>
            </a:pPr>
            <a:r>
              <a:rPr lang="en-US" altLang="en-US" sz="17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An accounting time period that starts on January 1 and ends on December 31.</a:t>
            </a:r>
          </a:p>
          <a:p>
            <a:pPr>
              <a:lnSpc>
                <a:spcPct val="120000"/>
              </a:lnSpc>
              <a:spcBef>
                <a:spcPct val="10000"/>
              </a:spcBef>
              <a:buClrTx/>
              <a:buSzTx/>
              <a:buFontTx/>
              <a:buAutoNum type="alphaLcParenBoth"/>
            </a:pPr>
            <a:r>
              <a:rPr lang="en-US" altLang="en-US" sz="17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Companies record transactions in the period in which the events occur.</a:t>
            </a:r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609600" y="1295400"/>
            <a:ext cx="8001000" cy="1025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tabLst>
                <a:tab pos="2057400" algn="l"/>
              </a:tabLst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tabLst>
                <a:tab pos="2057400" algn="l"/>
              </a:tabLst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tabLst>
                <a:tab pos="2057400" algn="l"/>
              </a:tabLst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tabLst>
                <a:tab pos="2057400" algn="l"/>
              </a:tabLst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tabLst>
                <a:tab pos="2057400" algn="l"/>
              </a:tabLst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tabLst>
                <a:tab pos="2057400" algn="l"/>
              </a:tabLst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tabLst>
                <a:tab pos="2057400" algn="l"/>
              </a:tabLst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tabLst>
                <a:tab pos="2057400" algn="l"/>
              </a:tabLst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tabLst>
                <a:tab pos="2057400" algn="l"/>
              </a:tabLst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7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A list of concepts is provided in the left column below, with a description of the concept in the right column below. There are more descriptions provided than concepts. Match the description of the concept to the concept.</a:t>
            </a:r>
          </a:p>
        </p:txBody>
      </p:sp>
      <p:sp>
        <p:nvSpPr>
          <p:cNvPr id="158729" name="Oval 9"/>
          <p:cNvSpPr>
            <a:spLocks noChangeArrowheads="1"/>
          </p:cNvSpPr>
          <p:nvPr/>
        </p:nvSpPr>
        <p:spPr bwMode="auto">
          <a:xfrm>
            <a:off x="2438400" y="3048000"/>
            <a:ext cx="76200" cy="762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>
              <a:defRPr sz="28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9pPr>
          </a:lstStyle>
          <a:p>
            <a:endParaRPr lang="en-US" altLang="en-US" dirty="0">
              <a:effectLst>
                <a:outerShdw blurRad="38100" dist="38100" dir="2700000" algn="tl">
                  <a:srgbClr val="000000"/>
                </a:outerShdw>
              </a:effectLst>
              <a:latin typeface="Liberation Sans" panose="020B0604020202020204" pitchFamily="34" charset="0"/>
            </a:endParaRPr>
          </a:p>
        </p:txBody>
      </p:sp>
      <p:sp>
        <p:nvSpPr>
          <p:cNvPr id="16392" name="Rectangle 10"/>
          <p:cNvSpPr>
            <a:spLocks noChangeArrowheads="1"/>
          </p:cNvSpPr>
          <p:nvPr/>
        </p:nvSpPr>
        <p:spPr bwMode="auto">
          <a:xfrm>
            <a:off x="609600" y="2438400"/>
            <a:ext cx="3352800" cy="21018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85800" indent="-6858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tabLst>
                <a:tab pos="2057400" algn="l"/>
              </a:tabLst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tabLst>
                <a:tab pos="2057400" algn="l"/>
              </a:tabLst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tabLst>
                <a:tab pos="2057400" algn="l"/>
              </a:tabLst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tabLst>
                <a:tab pos="2057400" algn="l"/>
              </a:tabLst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tabLst>
                <a:tab pos="2057400" algn="l"/>
              </a:tabLst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tabLst>
                <a:tab pos="2057400" algn="l"/>
              </a:tabLst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tabLst>
                <a:tab pos="2057400" algn="l"/>
              </a:tabLst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tabLst>
                <a:tab pos="2057400" algn="l"/>
              </a:tabLst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tabLst>
                <a:tab pos="2057400" algn="l"/>
              </a:tabLst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lnSpc>
                <a:spcPct val="125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7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1. ___ Accrual-basis accounting.</a:t>
            </a:r>
          </a:p>
          <a:p>
            <a:pPr>
              <a:lnSpc>
                <a:spcPct val="125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7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2. ___	Calendar year.</a:t>
            </a:r>
          </a:p>
          <a:p>
            <a:pPr>
              <a:lnSpc>
                <a:spcPct val="125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7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3. ___	Time period assumption.</a:t>
            </a:r>
          </a:p>
          <a:p>
            <a:pPr>
              <a:lnSpc>
                <a:spcPct val="125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7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4. ___	Expense recognition principle.</a:t>
            </a:r>
          </a:p>
        </p:txBody>
      </p:sp>
      <p:sp>
        <p:nvSpPr>
          <p:cNvPr id="158738" name="Text Box 18"/>
          <p:cNvSpPr txBox="1">
            <a:spLocks noChangeArrowheads="1"/>
          </p:cNvSpPr>
          <p:nvPr/>
        </p:nvSpPr>
        <p:spPr bwMode="auto">
          <a:xfrm>
            <a:off x="914400" y="2438400"/>
            <a:ext cx="381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85800" indent="-6858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tabLst>
                <a:tab pos="2057400" algn="l"/>
              </a:tabLst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tabLst>
                <a:tab pos="2057400" algn="l"/>
              </a:tabLst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tabLst>
                <a:tab pos="2057400" algn="l"/>
              </a:tabLst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tabLst>
                <a:tab pos="2057400" algn="l"/>
              </a:tabLst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tabLst>
                <a:tab pos="2057400" algn="l"/>
              </a:tabLst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tabLst>
                <a:tab pos="2057400" algn="l"/>
              </a:tabLst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tabLst>
                <a:tab pos="2057400" algn="l"/>
              </a:tabLst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tabLst>
                <a:tab pos="2057400" algn="l"/>
              </a:tabLst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tabLst>
                <a:tab pos="2057400" algn="l"/>
              </a:tabLst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900" dirty="0">
                <a:solidFill>
                  <a:srgbClr val="CC0000"/>
                </a:solidFill>
                <a:latin typeface="Liberation Sans" panose="020B0604020202020204" pitchFamily="34" charset="0"/>
              </a:rPr>
              <a:t>f</a:t>
            </a:r>
          </a:p>
        </p:txBody>
      </p:sp>
      <p:sp>
        <p:nvSpPr>
          <p:cNvPr id="158739" name="Text Box 19"/>
          <p:cNvSpPr txBox="1">
            <a:spLocks noChangeArrowheads="1"/>
          </p:cNvSpPr>
          <p:nvPr/>
        </p:nvSpPr>
        <p:spPr bwMode="auto">
          <a:xfrm>
            <a:off x="914400" y="2881952"/>
            <a:ext cx="381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85800" indent="-6858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tabLst>
                <a:tab pos="2057400" algn="l"/>
              </a:tabLst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tabLst>
                <a:tab pos="2057400" algn="l"/>
              </a:tabLst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tabLst>
                <a:tab pos="2057400" algn="l"/>
              </a:tabLst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tabLst>
                <a:tab pos="2057400" algn="l"/>
              </a:tabLst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tabLst>
                <a:tab pos="2057400" algn="l"/>
              </a:tabLst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tabLst>
                <a:tab pos="2057400" algn="l"/>
              </a:tabLst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tabLst>
                <a:tab pos="2057400" algn="l"/>
              </a:tabLst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tabLst>
                <a:tab pos="2057400" algn="l"/>
              </a:tabLst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tabLst>
                <a:tab pos="2057400" algn="l"/>
              </a:tabLst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900" dirty="0">
                <a:solidFill>
                  <a:srgbClr val="CC0000"/>
                </a:solidFill>
                <a:latin typeface="Liberation Sans" panose="020B0604020202020204" pitchFamily="34" charset="0"/>
              </a:rPr>
              <a:t>e</a:t>
            </a:r>
          </a:p>
        </p:txBody>
      </p:sp>
      <p:sp>
        <p:nvSpPr>
          <p:cNvPr id="158740" name="Text Box 20"/>
          <p:cNvSpPr txBox="1">
            <a:spLocks noChangeArrowheads="1"/>
          </p:cNvSpPr>
          <p:nvPr/>
        </p:nvSpPr>
        <p:spPr bwMode="auto">
          <a:xfrm>
            <a:off x="914400" y="3339152"/>
            <a:ext cx="381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85800" indent="-6858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tabLst>
                <a:tab pos="2057400" algn="l"/>
              </a:tabLst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tabLst>
                <a:tab pos="2057400" algn="l"/>
              </a:tabLst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tabLst>
                <a:tab pos="2057400" algn="l"/>
              </a:tabLst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tabLst>
                <a:tab pos="2057400" algn="l"/>
              </a:tabLst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tabLst>
                <a:tab pos="2057400" algn="l"/>
              </a:tabLst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tabLst>
                <a:tab pos="2057400" algn="l"/>
              </a:tabLst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tabLst>
                <a:tab pos="2057400" algn="l"/>
              </a:tabLst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tabLst>
                <a:tab pos="2057400" algn="l"/>
              </a:tabLst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tabLst>
                <a:tab pos="2057400" algn="l"/>
              </a:tabLst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900" dirty="0">
                <a:solidFill>
                  <a:srgbClr val="CC0000"/>
                </a:solidFill>
                <a:latin typeface="Liberation Sans" panose="020B0604020202020204" pitchFamily="34" charset="0"/>
              </a:rPr>
              <a:t>c</a:t>
            </a:r>
          </a:p>
        </p:txBody>
      </p:sp>
      <p:sp>
        <p:nvSpPr>
          <p:cNvPr id="158741" name="Text Box 21"/>
          <p:cNvSpPr txBox="1">
            <a:spLocks noChangeArrowheads="1"/>
          </p:cNvSpPr>
          <p:nvPr/>
        </p:nvSpPr>
        <p:spPr bwMode="auto">
          <a:xfrm>
            <a:off x="914400" y="3782704"/>
            <a:ext cx="381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85800" indent="-6858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tabLst>
                <a:tab pos="2057400" algn="l"/>
              </a:tabLst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tabLst>
                <a:tab pos="2057400" algn="l"/>
              </a:tabLst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tabLst>
                <a:tab pos="2057400" algn="l"/>
              </a:tabLst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tabLst>
                <a:tab pos="2057400" algn="l"/>
              </a:tabLst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tabLst>
                <a:tab pos="2057400" algn="l"/>
              </a:tabLst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tabLst>
                <a:tab pos="2057400" algn="l"/>
              </a:tabLst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tabLst>
                <a:tab pos="2057400" algn="l"/>
              </a:tabLst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tabLst>
                <a:tab pos="2057400" algn="l"/>
              </a:tabLst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tabLst>
                <a:tab pos="2057400" algn="l"/>
              </a:tabLst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900" dirty="0">
                <a:solidFill>
                  <a:srgbClr val="CC0000"/>
                </a:solidFill>
                <a:latin typeface="Liberation Sans" panose="020B0604020202020204" pitchFamily="34" charset="0"/>
              </a:rPr>
              <a:t>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77504" y="397171"/>
            <a:ext cx="8577217" cy="579781"/>
          </a:xfrm>
          <a:prstGeom prst="rect">
            <a:avLst/>
          </a:prstGeom>
          <a:solidFill>
            <a:srgbClr val="0000BF"/>
          </a:solidFill>
          <a:ln w="12700">
            <a:solidFill>
              <a:srgbClr val="777777"/>
            </a:solidFill>
          </a:ln>
        </p:spPr>
        <p:txBody>
          <a:bodyPr wrap="square" lIns="86493" tIns="43247" rIns="86493" bIns="43247" rtlCol="0" anchor="ctr" anchorCtr="0">
            <a:noAutofit/>
          </a:bodyPr>
          <a:lstStyle>
            <a:defPPr>
              <a:defRPr lang="en-US"/>
            </a:defPPr>
            <a:lvl1pPr marL="231775" algn="l">
              <a:defRPr sz="3200" b="1">
                <a:solidFill>
                  <a:schemeClr val="bg1"/>
                </a:solidFill>
                <a:latin typeface="Liberation Sans" panose="020B0604020202020204" pitchFamily="34" charset="0"/>
              </a:defRPr>
            </a:lvl1pPr>
          </a:lstStyle>
          <a:p>
            <a:r>
              <a:rPr lang="en-US" altLang="en-US" dirty="0" smtClean="0">
                <a:solidFill>
                  <a:schemeClr val="accent3"/>
                </a:solidFill>
              </a:rPr>
              <a:t>&gt;</a:t>
            </a:r>
            <a:endParaRPr lang="en-US" altLang="en-US" dirty="0">
              <a:solidFill>
                <a:schemeClr val="accent3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07939" y="397171"/>
            <a:ext cx="1711461" cy="579781"/>
          </a:xfrm>
          <a:prstGeom prst="rect">
            <a:avLst/>
          </a:prstGeom>
          <a:solidFill>
            <a:srgbClr val="FF9900"/>
          </a:solidFill>
          <a:ln w="12700">
            <a:solidFill>
              <a:srgbClr val="777777"/>
            </a:solidFill>
          </a:ln>
        </p:spPr>
        <p:txBody>
          <a:bodyPr wrap="square" lIns="86493" tIns="43247" rIns="86493" bIns="43247" rtlCol="0">
            <a:noAutofit/>
          </a:bodyPr>
          <a:lstStyle>
            <a:defPPr>
              <a:defRPr lang="en-US"/>
            </a:defPPr>
            <a:lvl1pPr marL="231775" algn="l">
              <a:defRPr sz="3200" b="1">
                <a:solidFill>
                  <a:schemeClr val="bg1"/>
                </a:solidFill>
                <a:latin typeface="Liberation Sans" panose="020B0604020202020204" pitchFamily="34" charset="0"/>
              </a:defRPr>
            </a:lvl1pPr>
          </a:lstStyle>
          <a:p>
            <a:r>
              <a:rPr lang="en-US" sz="3100" dirty="0" smtClean="0"/>
              <a:t>DO IT!</a:t>
            </a:r>
            <a:endParaRPr lang="en-US" sz="3100" dirty="0"/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8229600" y="6369050"/>
            <a:ext cx="762000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i="1" dirty="0">
                <a:latin typeface="Liberation Sans" panose="020B0604020202020204" pitchFamily="34" charset="0"/>
              </a:rPr>
              <a:t>LO </a:t>
            </a:r>
            <a:r>
              <a:rPr lang="en-US" altLang="en-US" sz="1600" i="1" dirty="0" smtClean="0">
                <a:latin typeface="Liberation Sans" panose="020B0604020202020204" pitchFamily="34" charset="0"/>
              </a:rPr>
              <a:t>2</a:t>
            </a:r>
            <a:endParaRPr lang="en-US" altLang="en-US" sz="1600" i="1" dirty="0">
              <a:latin typeface="Liberation Sans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27599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8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8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8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8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38" grpId="0"/>
      <p:bldP spid="158739" grpId="0"/>
      <p:bldP spid="158740" grpId="0"/>
      <p:bldP spid="1587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609600" y="1317617"/>
            <a:ext cx="7848600" cy="4551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685800" indent="-4572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lnSpc>
                <a:spcPct val="125000"/>
              </a:lnSpc>
              <a:spcBef>
                <a:spcPts val="1200"/>
              </a:spcBef>
              <a:buClr>
                <a:srgbClr val="800000"/>
              </a:buClr>
              <a:buSzPct val="80000"/>
              <a:buFont typeface="Wingdings" pitchFamily="2" charset="2"/>
              <a:buNone/>
            </a:pPr>
            <a:r>
              <a:rPr lang="en-US" altLang="en-US" sz="2600" dirty="0">
                <a:solidFill>
                  <a:schemeClr val="tx1"/>
                </a:solidFill>
                <a:latin typeface="Liberation Sans" panose="020B0604020202020204" pitchFamily="34" charset="0"/>
              </a:rPr>
              <a:t>Adjusting Entries</a:t>
            </a:r>
          </a:p>
          <a:p>
            <a:pPr lvl="1">
              <a:lnSpc>
                <a:spcPct val="125000"/>
              </a:lnSpc>
              <a:spcBef>
                <a:spcPts val="1200"/>
              </a:spcBef>
              <a:buClr>
                <a:srgbClr val="CC0000"/>
              </a:buClr>
              <a:buSzPct val="80000"/>
              <a:buFont typeface="Wingdings" pitchFamily="2" charset="2"/>
              <a:buChar char="u"/>
            </a:pPr>
            <a:r>
              <a:rPr lang="en-US" altLang="en-US" sz="21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Ensure </a:t>
            </a:r>
            <a:r>
              <a:rPr lang="en-US" altLang="en-US" sz="2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that the </a:t>
            </a:r>
            <a:r>
              <a:rPr lang="en-US" altLang="en-US" sz="2200" dirty="0">
                <a:solidFill>
                  <a:schemeClr val="tx1"/>
                </a:solidFill>
                <a:latin typeface="Liberation Sans" panose="020B0604020202020204" pitchFamily="34" charset="0"/>
              </a:rPr>
              <a:t>revenue recognition</a:t>
            </a:r>
            <a:r>
              <a:rPr lang="en-US" altLang="en-US" sz="2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 and </a:t>
            </a:r>
            <a:endParaRPr lang="en-US" altLang="en-US" sz="2200" b="0" dirty="0" smtClean="0">
              <a:solidFill>
                <a:schemeClr val="tx1"/>
              </a:solidFill>
              <a:latin typeface="Liberation Sans" panose="020B0604020202020204" pitchFamily="34" charset="0"/>
            </a:endParaRPr>
          </a:p>
          <a:p>
            <a:pPr marL="682625" lvl="1" indent="0">
              <a:lnSpc>
                <a:spcPct val="125000"/>
              </a:lnSpc>
              <a:spcBef>
                <a:spcPts val="0"/>
              </a:spcBef>
              <a:buClr>
                <a:srgbClr val="CC0000"/>
              </a:buClr>
              <a:buSzPct val="80000"/>
              <a:buNone/>
            </a:pPr>
            <a:r>
              <a:rPr lang="en-US" altLang="en-US" sz="220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expense </a:t>
            </a:r>
            <a:r>
              <a:rPr lang="en-US" altLang="en-US" sz="2200" dirty="0">
                <a:solidFill>
                  <a:schemeClr val="tx1"/>
                </a:solidFill>
                <a:latin typeface="Liberation Sans" panose="020B0604020202020204" pitchFamily="34" charset="0"/>
              </a:rPr>
              <a:t>recognition</a:t>
            </a:r>
            <a:r>
              <a:rPr lang="en-US" altLang="en-US" sz="2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 principles are followed.</a:t>
            </a:r>
          </a:p>
          <a:p>
            <a:pPr lvl="1">
              <a:lnSpc>
                <a:spcPct val="125000"/>
              </a:lnSpc>
              <a:spcBef>
                <a:spcPts val="1200"/>
              </a:spcBef>
              <a:buClr>
                <a:srgbClr val="CC0000"/>
              </a:buClr>
              <a:buSzPct val="80000"/>
              <a:buFont typeface="Wingdings" pitchFamily="2" charset="2"/>
              <a:buChar char="u"/>
            </a:pPr>
            <a:r>
              <a:rPr lang="en-US" altLang="en-US" sz="2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Necessary because the </a:t>
            </a:r>
            <a:r>
              <a:rPr lang="en-US" altLang="en-US" sz="2200" dirty="0">
                <a:solidFill>
                  <a:schemeClr val="tx1"/>
                </a:solidFill>
                <a:latin typeface="Liberation Sans" panose="020B0604020202020204" pitchFamily="34" charset="0"/>
              </a:rPr>
              <a:t>trial balance may not contain up-to-date</a:t>
            </a:r>
            <a:r>
              <a:rPr lang="en-US" altLang="en-US" sz="2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 and complete data.</a:t>
            </a:r>
          </a:p>
          <a:p>
            <a:pPr lvl="1">
              <a:lnSpc>
                <a:spcPct val="125000"/>
              </a:lnSpc>
              <a:spcBef>
                <a:spcPts val="1200"/>
              </a:spcBef>
              <a:buClr>
                <a:srgbClr val="CC0000"/>
              </a:buClr>
              <a:buSzPct val="80000"/>
              <a:buFont typeface="Wingdings" pitchFamily="2" charset="2"/>
              <a:buChar char="u"/>
            </a:pPr>
            <a:r>
              <a:rPr lang="en-US" altLang="en-US" sz="2200" dirty="0">
                <a:solidFill>
                  <a:schemeClr val="tx1"/>
                </a:solidFill>
                <a:latin typeface="Liberation Sans" panose="020B0604020202020204" pitchFamily="34" charset="0"/>
              </a:rPr>
              <a:t>Required</a:t>
            </a:r>
            <a:r>
              <a:rPr lang="en-US" altLang="en-US" sz="2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 every time a company prepares financial statements.</a:t>
            </a:r>
          </a:p>
          <a:p>
            <a:pPr lvl="1">
              <a:lnSpc>
                <a:spcPct val="125000"/>
              </a:lnSpc>
              <a:spcBef>
                <a:spcPts val="1200"/>
              </a:spcBef>
              <a:buClr>
                <a:srgbClr val="CC0000"/>
              </a:buClr>
              <a:buSzPct val="80000"/>
              <a:buFont typeface="Wingdings" pitchFamily="2" charset="2"/>
              <a:buChar char="u"/>
            </a:pPr>
            <a:r>
              <a:rPr lang="en-US" altLang="en-US" sz="2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Will include </a:t>
            </a:r>
            <a:r>
              <a:rPr lang="en-US" altLang="en-US" sz="2200" dirty="0">
                <a:solidFill>
                  <a:schemeClr val="tx1"/>
                </a:solidFill>
                <a:latin typeface="Liberation Sans" panose="020B0604020202020204" pitchFamily="34" charset="0"/>
              </a:rPr>
              <a:t>one income statement account</a:t>
            </a:r>
            <a:r>
              <a:rPr lang="en-US" altLang="en-US" sz="2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 and </a:t>
            </a:r>
            <a:r>
              <a:rPr lang="en-US" altLang="en-US" sz="2200" dirty="0">
                <a:solidFill>
                  <a:schemeClr val="tx1"/>
                </a:solidFill>
                <a:latin typeface="Liberation Sans" panose="020B0604020202020204" pitchFamily="34" charset="0"/>
              </a:rPr>
              <a:t>one </a:t>
            </a:r>
            <a:r>
              <a:rPr lang="en-US" altLang="en-US" sz="220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statement of financial position account</a:t>
            </a:r>
            <a:r>
              <a:rPr lang="en-US" altLang="en-US" sz="2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.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7010400" y="941696"/>
            <a:ext cx="0" cy="1461448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762000" y="397171"/>
            <a:ext cx="8092721" cy="579781"/>
          </a:xfrm>
          <a:prstGeom prst="rect">
            <a:avLst/>
          </a:prstGeom>
          <a:solidFill>
            <a:srgbClr val="0000BF"/>
          </a:solidFill>
          <a:ln w="12700">
            <a:solidFill>
              <a:srgbClr val="777777"/>
            </a:solidFill>
          </a:ln>
        </p:spPr>
        <p:txBody>
          <a:bodyPr wrap="square" lIns="86493" tIns="43247" rIns="86493" bIns="43247" rtlCol="0" anchor="ctr" anchorCtr="0">
            <a:noAutofit/>
          </a:bodyPr>
          <a:lstStyle>
            <a:defPPr>
              <a:defRPr lang="en-US"/>
            </a:defPPr>
            <a:lvl1pPr marL="231775" algn="l">
              <a:defRPr sz="3200" b="1">
                <a:solidFill>
                  <a:schemeClr val="bg1"/>
                </a:solidFill>
                <a:latin typeface="Liberation Sans" panose="020B0604020202020204" pitchFamily="34" charset="0"/>
              </a:defRPr>
            </a:lvl1pPr>
          </a:lstStyle>
          <a:p>
            <a:pPr marL="109538"/>
            <a:r>
              <a:rPr lang="en-US" altLang="en-US" dirty="0" smtClean="0">
                <a:solidFill>
                  <a:schemeClr val="accent3"/>
                </a:solidFill>
              </a:rPr>
              <a:t>The Basics of Adjusting Entries</a:t>
            </a:r>
            <a:endParaRPr lang="en-US" altLang="en-US" dirty="0">
              <a:solidFill>
                <a:schemeClr val="accent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7504" y="397171"/>
            <a:ext cx="484496" cy="579781"/>
          </a:xfrm>
          <a:prstGeom prst="rect">
            <a:avLst/>
          </a:prstGeom>
          <a:solidFill>
            <a:srgbClr val="FF9900"/>
          </a:solidFill>
          <a:ln w="12700">
            <a:solidFill>
              <a:srgbClr val="777777"/>
            </a:solidFill>
          </a:ln>
        </p:spPr>
        <p:txBody>
          <a:bodyPr wrap="square" lIns="86493" tIns="43247" rIns="86493" bIns="43247" rtlCol="0">
            <a:noAutofit/>
          </a:bodyPr>
          <a:lstStyle>
            <a:defPPr>
              <a:defRPr lang="en-US"/>
            </a:defPPr>
            <a:lvl1pPr marL="231775" algn="l">
              <a:defRPr sz="3200" b="1">
                <a:solidFill>
                  <a:schemeClr val="bg1"/>
                </a:solidFill>
                <a:latin typeface="Liberation Sans" panose="020B0604020202020204" pitchFamily="34" charset="0"/>
              </a:defRPr>
            </a:lvl1pPr>
          </a:lstStyle>
          <a:p>
            <a:endParaRPr lang="en-US" sz="3100" dirty="0"/>
          </a:p>
        </p:txBody>
      </p:sp>
      <p:sp>
        <p:nvSpPr>
          <p:cNvPr id="11" name="Rectangle 10"/>
          <p:cNvSpPr/>
          <p:nvPr/>
        </p:nvSpPr>
        <p:spPr>
          <a:xfrm>
            <a:off x="7139622" y="1039504"/>
            <a:ext cx="200437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dirty="0" smtClean="0">
                <a:solidFill>
                  <a:srgbClr val="FF3300"/>
                </a:solidFill>
                <a:latin typeface="Liberation Sans" panose="020B0604020202020204" pitchFamily="34" charset="0"/>
              </a:rPr>
              <a:t>Learning Objective 3 </a:t>
            </a:r>
            <a:r>
              <a:rPr lang="en-US" sz="1600" b="1" dirty="0" smtClean="0">
                <a:solidFill>
                  <a:srgbClr val="FF3300"/>
                </a:solidFill>
                <a:latin typeface="Liberation Sans" panose="020B0604020202020204" pitchFamily="34" charset="0"/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Explain the reasons for adjusting entries.</a:t>
            </a:r>
            <a:endParaRPr lang="en-US" sz="1600" b="1" dirty="0">
              <a:solidFill>
                <a:schemeClr val="tx1"/>
              </a:solidFill>
              <a:latin typeface="Liberation Sans" panose="020B0604020202020204" pitchFamily="34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8229600" y="6369050"/>
            <a:ext cx="762000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i="1" dirty="0">
                <a:latin typeface="Liberation Sans" panose="020B0604020202020204" pitchFamily="34" charset="0"/>
              </a:rPr>
              <a:t>LO </a:t>
            </a:r>
            <a:r>
              <a:rPr lang="en-US" altLang="en-US" sz="1600" i="1" dirty="0" smtClean="0">
                <a:latin typeface="Liberation Sans" panose="020B0604020202020204" pitchFamily="34" charset="0"/>
              </a:rPr>
              <a:t>3</a:t>
            </a:r>
            <a:endParaRPr lang="en-US" altLang="en-US" sz="1600" i="1" dirty="0">
              <a:latin typeface="Liberation Sans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609600" y="1981200"/>
            <a:ext cx="8382000" cy="441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6038" rIns="182562" bIns="46038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685800" indent="-4572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lnSpc>
                <a:spcPct val="125000"/>
              </a:lnSpc>
              <a:spcBef>
                <a:spcPts val="1200"/>
              </a:spcBef>
              <a:buClr>
                <a:schemeClr val="tx1"/>
              </a:buClr>
              <a:buSzTx/>
              <a:buFont typeface="Wingdings" pitchFamily="2" charset="2"/>
              <a:buNone/>
            </a:pPr>
            <a:r>
              <a:rPr lang="en-US" sz="21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Adjusting </a:t>
            </a:r>
            <a:r>
              <a:rPr lang="en-US" sz="21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entries are made to ensure that</a:t>
            </a:r>
            <a:r>
              <a:rPr lang="en-US" sz="21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:</a:t>
            </a:r>
          </a:p>
          <a:p>
            <a:pPr lvl="1">
              <a:lnSpc>
                <a:spcPct val="125000"/>
              </a:lnSpc>
              <a:spcBef>
                <a:spcPts val="1200"/>
              </a:spcBef>
              <a:buClr>
                <a:schemeClr val="tx1"/>
              </a:buClr>
              <a:buSzTx/>
              <a:buFont typeface="Wingdings" pitchFamily="2" charset="2"/>
              <a:buAutoNum type="alphaLcPeriod"/>
            </a:pPr>
            <a:r>
              <a:rPr lang="en-US" sz="21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expenses </a:t>
            </a:r>
            <a:r>
              <a:rPr lang="en-US" sz="21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are recognized in the period in </a:t>
            </a:r>
            <a:r>
              <a:rPr lang="en-US" sz="21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which they </a:t>
            </a:r>
            <a:r>
              <a:rPr lang="en-US" sz="21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are incurred</a:t>
            </a:r>
            <a:r>
              <a:rPr lang="en-US" sz="21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.</a:t>
            </a:r>
          </a:p>
          <a:p>
            <a:pPr lvl="1">
              <a:lnSpc>
                <a:spcPct val="125000"/>
              </a:lnSpc>
              <a:spcBef>
                <a:spcPts val="1200"/>
              </a:spcBef>
              <a:buClr>
                <a:schemeClr val="tx1"/>
              </a:buClr>
              <a:buSzTx/>
              <a:buFont typeface="Wingdings" pitchFamily="2" charset="2"/>
              <a:buAutoNum type="alphaLcPeriod"/>
            </a:pPr>
            <a:r>
              <a:rPr lang="en-US" sz="21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revenues </a:t>
            </a:r>
            <a:r>
              <a:rPr lang="en-US" sz="21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are recorded in the period in </a:t>
            </a:r>
            <a:r>
              <a:rPr lang="en-US" sz="21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which services </a:t>
            </a:r>
            <a:r>
              <a:rPr lang="en-US" sz="21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are performed</a:t>
            </a:r>
            <a:r>
              <a:rPr lang="en-US" sz="21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. </a:t>
            </a:r>
          </a:p>
          <a:p>
            <a:pPr lvl="1">
              <a:lnSpc>
                <a:spcPct val="125000"/>
              </a:lnSpc>
              <a:spcBef>
                <a:spcPts val="1200"/>
              </a:spcBef>
              <a:buClr>
                <a:schemeClr val="tx1"/>
              </a:buClr>
              <a:buSzTx/>
              <a:buFont typeface="Wingdings" pitchFamily="2" charset="2"/>
              <a:buAutoNum type="alphaLcPeriod"/>
            </a:pPr>
            <a:r>
              <a:rPr lang="en-US" sz="21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statement </a:t>
            </a:r>
            <a:r>
              <a:rPr lang="en-US" sz="21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of </a:t>
            </a:r>
            <a:r>
              <a:rPr lang="en-US" sz="21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financial </a:t>
            </a:r>
            <a:r>
              <a:rPr lang="en-US" sz="21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position and income </a:t>
            </a:r>
            <a:r>
              <a:rPr lang="en-US" sz="21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statement accounts </a:t>
            </a:r>
            <a:r>
              <a:rPr lang="en-US" sz="21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have correct balances at the </a:t>
            </a:r>
            <a:r>
              <a:rPr lang="en-US" sz="21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end of </a:t>
            </a:r>
            <a:r>
              <a:rPr lang="en-US" sz="21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an accounting period</a:t>
            </a:r>
            <a:r>
              <a:rPr lang="en-US" sz="21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. </a:t>
            </a:r>
          </a:p>
          <a:p>
            <a:pPr lvl="1">
              <a:lnSpc>
                <a:spcPct val="125000"/>
              </a:lnSpc>
              <a:spcBef>
                <a:spcPts val="1200"/>
              </a:spcBef>
              <a:buClr>
                <a:schemeClr val="tx1"/>
              </a:buClr>
              <a:buSzTx/>
              <a:buFont typeface="Wingdings" pitchFamily="2" charset="2"/>
              <a:buAutoNum type="alphaLcPeriod"/>
            </a:pPr>
            <a:r>
              <a:rPr lang="en-US" sz="21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All </a:t>
            </a:r>
            <a:r>
              <a:rPr lang="en-US" sz="21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the responses above are correct.</a:t>
            </a:r>
            <a:endParaRPr lang="en-US" altLang="en-US" sz="2100" b="0" dirty="0">
              <a:solidFill>
                <a:schemeClr val="tx1"/>
              </a:solidFill>
              <a:latin typeface="Liberation Sans" panose="020B060402020202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47461" y="304800"/>
            <a:ext cx="8229600" cy="560388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sz="320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Adjusting Entries</a:t>
            </a:r>
            <a:endParaRPr lang="en-US" altLang="en-US" sz="3200" dirty="0">
              <a:solidFill>
                <a:schemeClr val="tx1"/>
              </a:solidFill>
              <a:latin typeface="Liberation Sans" panose="020B0604020202020204" pitchFamily="34" charset="0"/>
            </a:endParaRPr>
          </a:p>
        </p:txBody>
      </p:sp>
      <p:sp>
        <p:nvSpPr>
          <p:cNvPr id="9" name="Line 15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ans" panose="020B0604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09600" y="1295400"/>
            <a:ext cx="5334000" cy="584775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  <a:effectLst/>
          <a:ex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sz="3000" dirty="0">
                <a:solidFill>
                  <a:srgbClr val="CC0000"/>
                </a:solidFill>
                <a:latin typeface="Liberation Sans" panose="020B0604020202020204" pitchFamily="34" charset="0"/>
              </a:rPr>
              <a:t>Question</a:t>
            </a:r>
          </a:p>
        </p:txBody>
      </p:sp>
      <p:sp>
        <p:nvSpPr>
          <p:cNvPr id="12" name="Notched Right Arrow 11"/>
          <p:cNvSpPr/>
          <p:nvPr/>
        </p:nvSpPr>
        <p:spPr bwMode="auto">
          <a:xfrm>
            <a:off x="270370" y="5423848"/>
            <a:ext cx="554182" cy="457200"/>
          </a:xfrm>
          <a:prstGeom prst="notchedRightArrow">
            <a:avLst/>
          </a:prstGeom>
          <a:solidFill>
            <a:srgbClr val="CC0000"/>
          </a:solidFill>
          <a:ln w="381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altLang="en-US" dirty="0">
              <a:latin typeface="Liberation Sans" panose="020B0604020202020204" pitchFamily="34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8229600" y="6369050"/>
            <a:ext cx="762000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i="1" dirty="0">
                <a:latin typeface="Liberation Sans" panose="020B0604020202020204" pitchFamily="34" charset="0"/>
              </a:rPr>
              <a:t>LO </a:t>
            </a:r>
            <a:r>
              <a:rPr lang="en-US" altLang="en-US" sz="1600" i="1" dirty="0" smtClean="0">
                <a:latin typeface="Liberation Sans" panose="020B0604020202020204" pitchFamily="34" charset="0"/>
              </a:rPr>
              <a:t>3</a:t>
            </a:r>
            <a:endParaRPr lang="en-US" altLang="en-US" sz="1600" i="1" dirty="0">
              <a:latin typeface="Liberation Sans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43103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ChangeArrowheads="1"/>
          </p:cNvSpPr>
          <p:nvPr/>
        </p:nvSpPr>
        <p:spPr bwMode="auto">
          <a:xfrm>
            <a:off x="609600" y="5410200"/>
            <a:ext cx="2514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solidFill>
                  <a:schemeClr val="tx1"/>
                </a:solidFill>
                <a:latin typeface="Liberation Sans" panose="020B0604020202020204" pitchFamily="34" charset="0"/>
              </a:rPr>
              <a:t>Illustration 3-2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Categories of adjusting entries</a:t>
            </a:r>
            <a:endParaRPr lang="en-US" altLang="en-US" sz="1200" b="0" dirty="0">
              <a:solidFill>
                <a:srgbClr val="B00000"/>
              </a:solidFill>
              <a:latin typeface="Liberation Sans" panose="020B0604020202020204" pitchFamily="34" charset="0"/>
            </a:endParaRPr>
          </a:p>
        </p:txBody>
      </p:sp>
      <p:sp>
        <p:nvSpPr>
          <p:cNvPr id="20486" name="Rectangle 15"/>
          <p:cNvSpPr>
            <a:spLocks noChangeArrowheads="1"/>
          </p:cNvSpPr>
          <p:nvPr/>
        </p:nvSpPr>
        <p:spPr bwMode="auto">
          <a:xfrm>
            <a:off x="457200" y="1600200"/>
            <a:ext cx="8305800" cy="3810000"/>
          </a:xfrm>
          <a:prstGeom prst="rect">
            <a:avLst/>
          </a:prstGeom>
          <a:noFill/>
          <a:ln w="1905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0" dirty="0">
              <a:solidFill>
                <a:schemeClr val="tx1"/>
              </a:solidFill>
              <a:latin typeface="Liberation Sans" panose="020B0604020202020204" pitchFamily="34" charset="0"/>
            </a:endParaRPr>
          </a:p>
        </p:txBody>
      </p:sp>
      <p:sp>
        <p:nvSpPr>
          <p:cNvPr id="311301" name="Rectangle 5"/>
          <p:cNvSpPr>
            <a:spLocks noChangeArrowheads="1"/>
          </p:cNvSpPr>
          <p:nvPr/>
        </p:nvSpPr>
        <p:spPr bwMode="auto">
          <a:xfrm>
            <a:off x="609600" y="2286000"/>
            <a:ext cx="3810000" cy="1600200"/>
          </a:xfrm>
          <a:prstGeom prst="rect">
            <a:avLst/>
          </a:prstGeom>
          <a:noFill/>
          <a:ln w="28575" cap="sq">
            <a:noFill/>
            <a:miter lim="800000"/>
            <a:headEnd type="none" w="sm" len="sm"/>
            <a:tailEnd type="none" w="sm" len="sm"/>
          </a:ln>
          <a:effectLst/>
        </p:spPr>
        <p:txBody>
          <a:bodyPr tIns="137160"/>
          <a:lstStyle/>
          <a:p>
            <a:pPr marL="346075" indent="-346075">
              <a:lnSpc>
                <a:spcPct val="115000"/>
              </a:lnSpc>
              <a:defRPr/>
            </a:pPr>
            <a:r>
              <a:rPr lang="en-US" sz="2000" dirty="0">
                <a:solidFill>
                  <a:schemeClr val="tx1"/>
                </a:solidFill>
                <a:latin typeface="Liberation Sans" panose="020B0604020202020204" pitchFamily="34" charset="0"/>
              </a:rPr>
              <a:t>1.</a:t>
            </a:r>
            <a:r>
              <a:rPr 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iberation Sans" panose="020B0604020202020204" pitchFamily="34" charset="0"/>
              </a:rPr>
              <a:t>	</a:t>
            </a:r>
            <a:r>
              <a:rPr lang="en-US" sz="2000" dirty="0">
                <a:solidFill>
                  <a:srgbClr val="CC0000"/>
                </a:solidFill>
                <a:latin typeface="Liberation Sans" panose="020B0604020202020204" pitchFamily="34" charset="0"/>
              </a:rPr>
              <a:t>Prepaid Expenses.</a:t>
            </a:r>
            <a:r>
              <a:rPr lang="en-US" sz="20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iberation Sans" panose="020B0604020202020204" pitchFamily="34" charset="0"/>
              </a:rPr>
              <a:t> </a:t>
            </a:r>
            <a:r>
              <a:rPr lang="en-US" sz="20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Expenses paid in cash before they are used or consumed.</a:t>
            </a:r>
          </a:p>
        </p:txBody>
      </p:sp>
      <p:sp>
        <p:nvSpPr>
          <p:cNvPr id="20488" name="Rectangle 7"/>
          <p:cNvSpPr>
            <a:spLocks noChangeArrowheads="1"/>
          </p:cNvSpPr>
          <p:nvPr/>
        </p:nvSpPr>
        <p:spPr bwMode="auto">
          <a:xfrm>
            <a:off x="609600" y="1676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Liberation Sans" panose="020B0604020202020204" pitchFamily="34" charset="0"/>
              </a:rPr>
              <a:t>Deferrals</a:t>
            </a:r>
          </a:p>
        </p:txBody>
      </p:sp>
      <p:sp>
        <p:nvSpPr>
          <p:cNvPr id="20489" name="Rectangle 8"/>
          <p:cNvSpPr>
            <a:spLocks noChangeArrowheads="1"/>
          </p:cNvSpPr>
          <p:nvPr/>
        </p:nvSpPr>
        <p:spPr bwMode="auto">
          <a:xfrm>
            <a:off x="4800600" y="2286000"/>
            <a:ext cx="3810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tIns="137160"/>
          <a:lstStyle>
            <a:lvl1pPr marL="346075" indent="-346075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Liberation Sans" panose="020B0604020202020204" pitchFamily="34" charset="0"/>
              </a:rPr>
              <a:t>1. </a:t>
            </a:r>
            <a:r>
              <a:rPr lang="en-US" altLang="en-US" sz="20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	</a:t>
            </a:r>
            <a:r>
              <a:rPr lang="en-US" altLang="en-US" sz="2000" dirty="0">
                <a:solidFill>
                  <a:srgbClr val="CC0000"/>
                </a:solidFill>
                <a:latin typeface="Liberation Sans" panose="020B0604020202020204" pitchFamily="34" charset="0"/>
              </a:rPr>
              <a:t>Accrued Revenues.</a:t>
            </a:r>
            <a:r>
              <a:rPr lang="en-US" altLang="en-US" sz="2000" b="0" dirty="0">
                <a:solidFill>
                  <a:srgbClr val="CC0000"/>
                </a:solidFill>
                <a:latin typeface="Liberation Sans" panose="020B0604020202020204" pitchFamily="34" charset="0"/>
              </a:rPr>
              <a:t> </a:t>
            </a:r>
            <a:r>
              <a:rPr lang="en-US" altLang="en-US" sz="20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Revenues for services performed but not yet received in cash or recorded. </a:t>
            </a: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4800600" y="3886200"/>
            <a:ext cx="3810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tIns="137160"/>
          <a:lstStyle>
            <a:lvl1pPr marL="346075" indent="-346075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Liberation Sans" panose="020B0604020202020204" pitchFamily="34" charset="0"/>
              </a:rPr>
              <a:t>2. </a:t>
            </a:r>
            <a:r>
              <a:rPr lang="en-US" altLang="en-US" sz="20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	</a:t>
            </a:r>
            <a:r>
              <a:rPr lang="en-US" altLang="en-US" sz="2000" dirty="0">
                <a:solidFill>
                  <a:srgbClr val="CC0000"/>
                </a:solidFill>
                <a:latin typeface="Liberation Sans" panose="020B0604020202020204" pitchFamily="34" charset="0"/>
              </a:rPr>
              <a:t>Accrued Expenses.</a:t>
            </a:r>
            <a:r>
              <a:rPr lang="en-US" altLang="en-US" sz="2000" b="0" dirty="0">
                <a:solidFill>
                  <a:srgbClr val="CC0000"/>
                </a:solidFill>
                <a:latin typeface="Liberation Sans" panose="020B0604020202020204" pitchFamily="34" charset="0"/>
              </a:rPr>
              <a:t>  </a:t>
            </a:r>
            <a:r>
              <a:rPr lang="en-US" altLang="en-US" sz="20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Expenses incurred but not yet paid in cash or recorded.</a:t>
            </a: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609600" y="3886200"/>
            <a:ext cx="3810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tIns="137160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Liberation Sans" panose="020B0604020202020204" pitchFamily="34" charset="0"/>
              </a:rPr>
              <a:t>2.</a:t>
            </a:r>
            <a:r>
              <a:rPr lang="en-US" altLang="en-US" sz="2000" dirty="0">
                <a:solidFill>
                  <a:srgbClr val="990000"/>
                </a:solidFill>
                <a:latin typeface="Liberation Sans" panose="020B0604020202020204" pitchFamily="34" charset="0"/>
              </a:rPr>
              <a:t>  </a:t>
            </a:r>
            <a:r>
              <a:rPr lang="en-US" altLang="en-US" sz="2000" dirty="0">
                <a:solidFill>
                  <a:srgbClr val="CC0000"/>
                </a:solidFill>
                <a:latin typeface="Liberation Sans" panose="020B0604020202020204" pitchFamily="34" charset="0"/>
              </a:rPr>
              <a:t>Unearned Revenues.</a:t>
            </a:r>
            <a:r>
              <a:rPr lang="en-US" altLang="en-US" sz="2000" b="0" dirty="0">
                <a:solidFill>
                  <a:srgbClr val="CC0000"/>
                </a:solidFill>
                <a:latin typeface="Liberation Sans" panose="020B0604020202020204" pitchFamily="34" charset="0"/>
              </a:rPr>
              <a:t>  </a:t>
            </a:r>
          </a:p>
          <a:p>
            <a:pPr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	Cash received before services are performed.</a:t>
            </a: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4800600" y="1676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Liberation Sans" panose="020B0604020202020204" pitchFamily="34" charset="0"/>
              </a:rPr>
              <a:t>Accruals</a:t>
            </a:r>
          </a:p>
        </p:txBody>
      </p:sp>
      <p:sp>
        <p:nvSpPr>
          <p:cNvPr id="17431" name="Line 14"/>
          <p:cNvSpPr>
            <a:spLocks noChangeShapeType="1"/>
          </p:cNvSpPr>
          <p:nvPr/>
        </p:nvSpPr>
        <p:spPr bwMode="auto">
          <a:xfrm>
            <a:off x="685800" y="2209800"/>
            <a:ext cx="7848600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ans" panose="020B0604020202020204" pitchFamily="34" charset="0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609600" y="304800"/>
            <a:ext cx="8229600" cy="560388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sz="3200" dirty="0" smtClean="0">
                <a:solidFill>
                  <a:srgbClr val="CC0000"/>
                </a:solidFill>
                <a:latin typeface="Liberation Sans" panose="020B0604020202020204" pitchFamily="34" charset="0"/>
              </a:rPr>
              <a:t>Types of Adjusting </a:t>
            </a:r>
            <a:r>
              <a:rPr lang="en-US" altLang="en-US" sz="3200" dirty="0">
                <a:solidFill>
                  <a:srgbClr val="CC0000"/>
                </a:solidFill>
                <a:latin typeface="Liberation Sans" panose="020B0604020202020204" pitchFamily="34" charset="0"/>
              </a:rPr>
              <a:t>Entries</a:t>
            </a:r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>
            <a:off x="304800" y="990600"/>
            <a:ext cx="64008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ans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6858000" y="443552"/>
            <a:ext cx="0" cy="123444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8" name="Rectangle 17"/>
          <p:cNvSpPr/>
          <p:nvPr/>
        </p:nvSpPr>
        <p:spPr>
          <a:xfrm>
            <a:off x="6911022" y="326408"/>
            <a:ext cx="2004378" cy="1446550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l"/>
            <a:r>
              <a:rPr lang="en-US" sz="2000" b="1" dirty="0" smtClean="0">
                <a:solidFill>
                  <a:srgbClr val="FF3300"/>
                </a:solidFill>
                <a:latin typeface="Liberation Sans" panose="020B0604020202020204" pitchFamily="34" charset="0"/>
              </a:rPr>
              <a:t>Learning Objective 4 </a:t>
            </a:r>
            <a:r>
              <a:rPr lang="en-US" sz="1600" b="1" dirty="0" smtClean="0">
                <a:solidFill>
                  <a:srgbClr val="FF3300"/>
                </a:solidFill>
                <a:latin typeface="Liberation Sans" panose="020B0604020202020204" pitchFamily="34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Liberation Sans" panose="020B0604020202020204" pitchFamily="34" charset="0"/>
              </a:rPr>
              <a:t>Identify the major types of </a:t>
            </a:r>
            <a:r>
              <a:rPr lang="en-US" sz="1600" b="1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adjusting entries.</a:t>
            </a:r>
            <a:endParaRPr lang="en-US" sz="1600" b="1" dirty="0">
              <a:solidFill>
                <a:schemeClr val="tx1"/>
              </a:solidFill>
              <a:latin typeface="Liberation Sans" panose="020B0604020202020204" pitchFamily="34" charset="0"/>
            </a:endParaRP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8229600" y="6369050"/>
            <a:ext cx="762000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i="1" dirty="0">
                <a:latin typeface="Liberation Sans" panose="020B0604020202020204" pitchFamily="34" charset="0"/>
              </a:rPr>
              <a:t>LO </a:t>
            </a:r>
            <a:r>
              <a:rPr lang="en-US" altLang="en-US" sz="1600" i="1" dirty="0" smtClean="0">
                <a:latin typeface="Liberation Sans" panose="020B0604020202020204" pitchFamily="34" charset="0"/>
              </a:rPr>
              <a:t>4</a:t>
            </a:r>
            <a:endParaRPr lang="en-US" altLang="en-US" sz="1600" i="1" dirty="0">
              <a:latin typeface="Liberation Sans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96" y="381000"/>
            <a:ext cx="8311056" cy="509251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506" name="Text Box 7"/>
          <p:cNvSpPr txBox="1">
            <a:spLocks noChangeArrowheads="1"/>
          </p:cNvSpPr>
          <p:nvPr/>
        </p:nvSpPr>
        <p:spPr bwMode="auto">
          <a:xfrm>
            <a:off x="1828800" y="5587060"/>
            <a:ext cx="6738152" cy="787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lnSpc>
                <a:spcPct val="113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Each </a:t>
            </a:r>
            <a:r>
              <a:rPr lang="en-US" altLang="en-US" sz="20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account is analyzed to determine whether it is complete and up-to-date for financial statement purposes.</a:t>
            </a:r>
            <a:endParaRPr lang="en-US" altLang="en-US" sz="2000" b="0" dirty="0">
              <a:solidFill>
                <a:schemeClr val="tx1"/>
              </a:solidFill>
              <a:latin typeface="Liberation Sans" panose="020B0604020202020204" pitchFamily="34" charset="0"/>
              <a:cs typeface="Arial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18448" y="5535304"/>
            <a:ext cx="152400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cap="sq">
                <a:solidFill>
                  <a:srgbClr val="8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 b="1" dirty="0">
                <a:solidFill>
                  <a:schemeClr val="tx1"/>
                </a:solidFill>
                <a:latin typeface="Liberation Sans" panose="020B0604020202020204" pitchFamily="34" charset="0"/>
              </a:rPr>
              <a:t>Illustration </a:t>
            </a:r>
            <a:r>
              <a:rPr lang="en-US" altLang="en-US" sz="1200" b="1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3-3</a:t>
            </a:r>
          </a:p>
          <a:p>
            <a:r>
              <a:rPr lang="en-US" altLang="en-US" sz="12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Trial balance</a:t>
            </a:r>
            <a:endParaRPr lang="en-US" altLang="en-US" sz="1200" b="0" dirty="0">
              <a:solidFill>
                <a:schemeClr val="tx1"/>
              </a:solidFill>
              <a:latin typeface="Liberation Sans" panose="020B0604020202020204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8305800" y="6369050"/>
            <a:ext cx="685800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1600" i="1" dirty="0">
                <a:solidFill>
                  <a:schemeClr val="bg2"/>
                </a:solidFill>
                <a:latin typeface="Liberation Sans" panose="020B0604020202020204" pitchFamily="34" charset="0"/>
              </a:rPr>
              <a:t>LO </a:t>
            </a:r>
            <a:r>
              <a:rPr lang="en-US" altLang="en-US" sz="1600" i="1" dirty="0" smtClean="0">
                <a:solidFill>
                  <a:schemeClr val="bg2"/>
                </a:solidFill>
                <a:latin typeface="Liberation Sans" panose="020B0604020202020204" pitchFamily="34" charset="0"/>
              </a:rPr>
              <a:t>4</a:t>
            </a:r>
            <a:endParaRPr lang="en-US" altLang="en-US" sz="1600" i="1" dirty="0">
              <a:solidFill>
                <a:schemeClr val="bg2"/>
              </a:solidFill>
              <a:latin typeface="Liberation Sans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609600" y="1295400"/>
            <a:ext cx="6172200" cy="30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685800" indent="-4572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lnSpc>
                <a:spcPct val="125000"/>
              </a:lnSpc>
              <a:spcBef>
                <a:spcPts val="1200"/>
              </a:spcBef>
              <a:buClrTx/>
              <a:buSzPct val="80000"/>
              <a:buFontTx/>
              <a:buNone/>
            </a:pPr>
            <a:r>
              <a:rPr lang="en-US" altLang="en-US" sz="2300" dirty="0">
                <a:solidFill>
                  <a:schemeClr val="tx1"/>
                </a:solidFill>
                <a:latin typeface="Liberation Sans" panose="020B0604020202020204" pitchFamily="34" charset="0"/>
              </a:rPr>
              <a:t>Deferrals </a:t>
            </a:r>
            <a:r>
              <a:rPr lang="en-US" altLang="en-US" sz="23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are </a:t>
            </a:r>
            <a:r>
              <a:rPr lang="en-US" altLang="en-US" sz="2300" dirty="0">
                <a:solidFill>
                  <a:schemeClr val="tx1"/>
                </a:solidFill>
                <a:latin typeface="Liberation Sans" panose="020B0604020202020204" pitchFamily="34" charset="0"/>
              </a:rPr>
              <a:t>expenses or revenues</a:t>
            </a:r>
            <a:r>
              <a:rPr lang="en-US" altLang="en-US" sz="23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 </a:t>
            </a:r>
            <a:r>
              <a:rPr lang="en-US" altLang="en-US" sz="23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that are </a:t>
            </a:r>
            <a:r>
              <a:rPr lang="en-US" altLang="en-US" sz="23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recognized at a date later than the point when cash was originally exchanged.  There are </a:t>
            </a:r>
            <a:r>
              <a:rPr lang="en-US" altLang="en-US" sz="2300" dirty="0">
                <a:solidFill>
                  <a:schemeClr val="tx1"/>
                </a:solidFill>
                <a:latin typeface="Liberation Sans" panose="020B0604020202020204" pitchFamily="34" charset="0"/>
              </a:rPr>
              <a:t>two types</a:t>
            </a:r>
            <a:r>
              <a:rPr lang="en-US" altLang="en-US" sz="23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:</a:t>
            </a:r>
          </a:p>
          <a:p>
            <a:pPr lvl="1">
              <a:lnSpc>
                <a:spcPct val="125000"/>
              </a:lnSpc>
              <a:spcBef>
                <a:spcPts val="1200"/>
              </a:spcBef>
              <a:buClr>
                <a:srgbClr val="CC0000"/>
              </a:buClr>
              <a:buSzPct val="80000"/>
              <a:buFont typeface="Wingdings" pitchFamily="2" charset="2"/>
              <a:buChar char="u"/>
            </a:pPr>
            <a:r>
              <a:rPr lang="en-US" altLang="en-US" sz="2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Prepaid expenses and</a:t>
            </a:r>
            <a:r>
              <a:rPr lang="en-US" altLang="en-US" sz="2200" i="1" dirty="0">
                <a:solidFill>
                  <a:srgbClr val="CC0000"/>
                </a:solidFill>
                <a:latin typeface="Liberation Sans" panose="020B0604020202020204" pitchFamily="34" charset="0"/>
              </a:rPr>
              <a:t> </a:t>
            </a:r>
          </a:p>
          <a:p>
            <a:pPr lvl="1">
              <a:lnSpc>
                <a:spcPct val="125000"/>
              </a:lnSpc>
              <a:spcBef>
                <a:spcPts val="1200"/>
              </a:spcBef>
              <a:buClr>
                <a:srgbClr val="CC0000"/>
              </a:buClr>
              <a:buSzPct val="80000"/>
              <a:buFont typeface="Wingdings" pitchFamily="2" charset="2"/>
              <a:buChar char="u"/>
            </a:pPr>
            <a:r>
              <a:rPr lang="en-US" altLang="en-US" sz="2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Unearned revenues.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09600" y="304800"/>
            <a:ext cx="8229600" cy="560388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sz="3200" dirty="0" smtClean="0">
                <a:solidFill>
                  <a:srgbClr val="CC0000"/>
                </a:solidFill>
                <a:latin typeface="Liberation Sans" panose="020B0604020202020204" pitchFamily="34" charset="0"/>
              </a:rPr>
              <a:t>Adjusting Entries for Deferrals</a:t>
            </a:r>
            <a:endParaRPr lang="en-US" altLang="en-US" sz="3200" dirty="0">
              <a:solidFill>
                <a:srgbClr val="CC0000"/>
              </a:solidFill>
              <a:latin typeface="Liberation Sans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6934200" y="1185194"/>
            <a:ext cx="0" cy="123444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4" name="Rectangle 13"/>
          <p:cNvSpPr/>
          <p:nvPr/>
        </p:nvSpPr>
        <p:spPr>
          <a:xfrm>
            <a:off x="6987222" y="1068050"/>
            <a:ext cx="2004378" cy="1446550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l"/>
            <a:r>
              <a:rPr lang="en-US" sz="2000" b="1" dirty="0" smtClean="0">
                <a:solidFill>
                  <a:srgbClr val="FF3300"/>
                </a:solidFill>
                <a:latin typeface="Liberation Sans" panose="020B0604020202020204" pitchFamily="34" charset="0"/>
              </a:rPr>
              <a:t>Learning Objective 5 </a:t>
            </a:r>
            <a:r>
              <a:rPr lang="en-US" sz="1600" b="1" dirty="0" smtClean="0">
                <a:solidFill>
                  <a:srgbClr val="FF3300"/>
                </a:solidFill>
                <a:latin typeface="Liberation Sans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Prepare adjusting entries for deferrals.</a:t>
            </a:r>
            <a:endParaRPr lang="en-US" sz="1600" b="1" dirty="0">
              <a:solidFill>
                <a:schemeClr val="tx1"/>
              </a:solidFill>
              <a:latin typeface="Liberation Sans" panose="020B0604020202020204" pitchFamily="34" charset="0"/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ans" panose="020B0604020202020204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8305800" y="6369050"/>
            <a:ext cx="685800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1600" i="1" dirty="0">
                <a:solidFill>
                  <a:schemeClr val="bg2"/>
                </a:solidFill>
                <a:latin typeface="Liberation Sans" panose="020B0604020202020204" pitchFamily="34" charset="0"/>
              </a:rPr>
              <a:t>LO </a:t>
            </a:r>
            <a:r>
              <a:rPr lang="en-US" altLang="en-US" sz="1600" i="1" dirty="0" smtClean="0">
                <a:solidFill>
                  <a:schemeClr val="bg2"/>
                </a:solidFill>
                <a:latin typeface="Liberation Sans" panose="020B0604020202020204" pitchFamily="34" charset="0"/>
              </a:rPr>
              <a:t>5</a:t>
            </a:r>
            <a:endParaRPr lang="en-US" altLang="en-US" sz="1600" i="1" dirty="0">
              <a:solidFill>
                <a:schemeClr val="bg2"/>
              </a:solidFill>
              <a:latin typeface="Liberation Sans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051"/>
          <p:cNvSpPr>
            <a:spLocks noChangeArrowheads="1"/>
          </p:cNvSpPr>
          <p:nvPr/>
        </p:nvSpPr>
        <p:spPr bwMode="auto">
          <a:xfrm>
            <a:off x="533400" y="609600"/>
            <a:ext cx="81534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6038" bIns="46038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sz="3500" dirty="0" smtClean="0">
                <a:solidFill>
                  <a:srgbClr val="5F5F5F"/>
                </a:solidFill>
                <a:latin typeface="Liberation Sans" panose="020B0604020202020204" pitchFamily="34" charset="0"/>
              </a:rPr>
              <a:t>PREVIEW OF </a:t>
            </a:r>
            <a:r>
              <a:rPr lang="en-US" altLang="en-US" sz="4000" dirty="0" smtClean="0">
                <a:solidFill>
                  <a:srgbClr val="CC0000"/>
                </a:solidFill>
                <a:latin typeface="Liberation Sans" panose="020B0604020202020204" pitchFamily="34" charset="0"/>
              </a:rPr>
              <a:t>CHAPTER 3</a:t>
            </a:r>
            <a:endParaRPr lang="en-US" altLang="en-US" sz="2400" dirty="0">
              <a:solidFill>
                <a:srgbClr val="CC0000"/>
              </a:solidFill>
              <a:latin typeface="Liberation Sans" panose="020B0604020202020204" pitchFamily="34" charset="0"/>
            </a:endParaRPr>
          </a:p>
        </p:txBody>
      </p:sp>
      <p:sp>
        <p:nvSpPr>
          <p:cNvPr id="3075" name="Text Box 8"/>
          <p:cNvSpPr txBox="1">
            <a:spLocks noChangeArrowheads="1"/>
          </p:cNvSpPr>
          <p:nvPr/>
        </p:nvSpPr>
        <p:spPr bwMode="auto">
          <a:xfrm>
            <a:off x="2282825" y="5334000"/>
            <a:ext cx="4498975" cy="109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493" tIns="43247" rIns="86493" bIns="43247">
            <a:spAutoFit/>
          </a:bodyPr>
          <a:lstStyle>
            <a:lvl1pPr algn="l" defTabSz="865188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 algn="l" defTabSz="865188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 algn="l" defTabSz="865188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 algn="l" defTabSz="865188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 algn="l" defTabSz="865188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defTabSz="8651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defTabSz="8651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defTabSz="8651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defTabSz="8651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>
              <a:lnSpc>
                <a:spcPct val="114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100" dirty="0">
                <a:solidFill>
                  <a:schemeClr val="tx1"/>
                </a:solidFill>
                <a:latin typeface="Liberation Sans" panose="020B0604020202020204" pitchFamily="34" charset="0"/>
              </a:rPr>
              <a:t>Financial Accounting</a:t>
            </a:r>
          </a:p>
          <a:p>
            <a:pPr algn="ctr">
              <a:lnSpc>
                <a:spcPct val="114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90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IFRS 3rd </a:t>
            </a:r>
            <a:r>
              <a:rPr lang="en-US" altLang="en-US" sz="1900" dirty="0">
                <a:solidFill>
                  <a:schemeClr val="tx1"/>
                </a:solidFill>
                <a:latin typeface="Liberation Sans" panose="020B0604020202020204" pitchFamily="34" charset="0"/>
              </a:rPr>
              <a:t>Edition</a:t>
            </a:r>
          </a:p>
          <a:p>
            <a:pPr algn="ctr">
              <a:lnSpc>
                <a:spcPct val="114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900" dirty="0">
                <a:solidFill>
                  <a:schemeClr val="tx1"/>
                </a:solidFill>
                <a:latin typeface="Liberation Sans" panose="020B0604020202020204" pitchFamily="34" charset="0"/>
              </a:rPr>
              <a:t>Weygandt </a:t>
            </a:r>
            <a:r>
              <a:rPr lang="en-US" altLang="en-US" sz="1900" dirty="0" smtClean="0">
                <a:solidFill>
                  <a:schemeClr val="tx1"/>
                </a:solidFill>
                <a:latin typeface="Liberation Sans" panose="020B0604020202020204" pitchFamily="34" charset="0"/>
                <a:cs typeface="Arial"/>
              </a:rPr>
              <a:t>●</a:t>
            </a:r>
            <a:r>
              <a:rPr lang="en-US" altLang="en-US" sz="190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 Kimmel </a:t>
            </a:r>
            <a:r>
              <a:rPr lang="en-US" altLang="en-US" sz="1900" dirty="0" smtClean="0">
                <a:solidFill>
                  <a:schemeClr val="tx1"/>
                </a:solidFill>
                <a:latin typeface="Liberation Sans" panose="020B0604020202020204" pitchFamily="34" charset="0"/>
                <a:cs typeface="Arial"/>
              </a:rPr>
              <a:t>●</a:t>
            </a:r>
            <a:r>
              <a:rPr lang="en-US" altLang="en-US" sz="190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 </a:t>
            </a:r>
            <a:r>
              <a:rPr lang="en-US" altLang="en-US" sz="1900" dirty="0">
                <a:solidFill>
                  <a:schemeClr val="tx1"/>
                </a:solidFill>
                <a:latin typeface="Liberation Sans" panose="020B0604020202020204" pitchFamily="34" charset="0"/>
              </a:rPr>
              <a:t>Kieso</a:t>
            </a:r>
            <a:r>
              <a:rPr lang="en-US" altLang="en-US" sz="1700" dirty="0">
                <a:solidFill>
                  <a:schemeClr val="tx1"/>
                </a:solidFill>
                <a:latin typeface="Liberation Sans" panose="020B0604020202020204" pitchFamily="34" charset="0"/>
              </a:rPr>
              <a:t> </a:t>
            </a:r>
          </a:p>
        </p:txBody>
      </p:sp>
      <p:pic>
        <p:nvPicPr>
          <p:cNvPr id="3153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75508"/>
            <a:ext cx="8721725" cy="2225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53387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295400"/>
            <a:ext cx="8077200" cy="9144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lnSpc>
                <a:spcPct val="110000"/>
              </a:lnSpc>
              <a:buClr>
                <a:srgbClr val="006666"/>
              </a:buClr>
              <a:buSzTx/>
              <a:buFont typeface="Monotype Sorts" pitchFamily="2" charset="2"/>
              <a:buNone/>
            </a:pPr>
            <a:r>
              <a:rPr lang="en-US" altLang="en-US" sz="2200" b="0" dirty="0" smtClean="0">
                <a:effectLst/>
                <a:latin typeface="Liberation Sans" panose="020B0604020202020204" pitchFamily="34" charset="0"/>
              </a:rPr>
              <a:t>Payments of expenses that will benefit more than one accounting period.</a:t>
            </a:r>
          </a:p>
        </p:txBody>
      </p:sp>
      <p:sp>
        <p:nvSpPr>
          <p:cNvPr id="24579" name="Rectangle 6"/>
          <p:cNvSpPr>
            <a:spLocks noChangeArrowheads="1"/>
          </p:cNvSpPr>
          <p:nvPr/>
        </p:nvSpPr>
        <p:spPr bwMode="auto">
          <a:xfrm>
            <a:off x="762000" y="3875088"/>
            <a:ext cx="24384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571500" indent="-4572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lvl="1"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u"/>
            </a:pPr>
            <a:r>
              <a:rPr lang="en-US" altLang="en-US" sz="2100" b="0" dirty="0">
                <a:latin typeface="Liberation Sans" panose="020B0604020202020204" pitchFamily="34" charset="0"/>
              </a:rPr>
              <a:t>insurance</a:t>
            </a:r>
          </a:p>
          <a:p>
            <a:pPr lvl="1"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u"/>
            </a:pPr>
            <a:r>
              <a:rPr lang="en-US" altLang="en-US" sz="2100" b="0" dirty="0">
                <a:latin typeface="Liberation Sans" panose="020B0604020202020204" pitchFamily="34" charset="0"/>
              </a:rPr>
              <a:t>supplies</a:t>
            </a:r>
          </a:p>
          <a:p>
            <a:pPr lvl="1"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u"/>
            </a:pPr>
            <a:r>
              <a:rPr lang="en-US" altLang="en-US" sz="2100" b="0" dirty="0">
                <a:latin typeface="Liberation Sans" panose="020B0604020202020204" pitchFamily="34" charset="0"/>
              </a:rPr>
              <a:t>advertising</a:t>
            </a:r>
          </a:p>
        </p:txBody>
      </p:sp>
      <p:sp>
        <p:nvSpPr>
          <p:cNvPr id="24583" name="Rectangle 12"/>
          <p:cNvSpPr>
            <a:spLocks noChangeArrowheads="1"/>
          </p:cNvSpPr>
          <p:nvPr/>
        </p:nvSpPr>
        <p:spPr bwMode="auto">
          <a:xfrm>
            <a:off x="3352800" y="3854450"/>
            <a:ext cx="472440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571500" indent="-4572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lvl="1"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u"/>
            </a:pPr>
            <a:r>
              <a:rPr lang="en-US" altLang="en-US" sz="2100" b="0" dirty="0">
                <a:latin typeface="Liberation Sans" panose="020B0604020202020204" pitchFamily="34" charset="0"/>
              </a:rPr>
              <a:t>rent</a:t>
            </a:r>
          </a:p>
          <a:p>
            <a:pPr lvl="1"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u"/>
            </a:pPr>
            <a:r>
              <a:rPr lang="en-US" altLang="en-US" sz="2100" b="0" dirty="0">
                <a:latin typeface="Liberation Sans" panose="020B0604020202020204" pitchFamily="34" charset="0"/>
              </a:rPr>
              <a:t>buildings and equipment</a:t>
            </a:r>
          </a:p>
        </p:txBody>
      </p:sp>
      <p:sp>
        <p:nvSpPr>
          <p:cNvPr id="24584" name="Rectangle 13"/>
          <p:cNvSpPr>
            <a:spLocks noChangeArrowheads="1"/>
          </p:cNvSpPr>
          <p:nvPr/>
        </p:nvSpPr>
        <p:spPr bwMode="auto">
          <a:xfrm>
            <a:off x="609600" y="3352800"/>
            <a:ext cx="6324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20000"/>
              </a:spcAft>
              <a:buClrTx/>
              <a:buSzPct val="80000"/>
              <a:buFontTx/>
              <a:buNone/>
            </a:pPr>
            <a:r>
              <a:rPr lang="en-US" altLang="en-US" sz="2200" b="0" dirty="0">
                <a:latin typeface="Liberation Sans" panose="020B0604020202020204" pitchFamily="34" charset="0"/>
              </a:rPr>
              <a:t>Prepayments often occur in regard to: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609600" y="304800"/>
            <a:ext cx="8229600" cy="560388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sz="3200" dirty="0" smtClean="0">
                <a:solidFill>
                  <a:srgbClr val="006600"/>
                </a:solidFill>
                <a:latin typeface="Liberation Sans" panose="020B0604020202020204" pitchFamily="34" charset="0"/>
              </a:rPr>
              <a:t>PREPAID EXPENSES</a:t>
            </a:r>
            <a:endParaRPr lang="en-US" altLang="en-US" sz="3200" dirty="0">
              <a:solidFill>
                <a:srgbClr val="006600"/>
              </a:solidFill>
              <a:latin typeface="Liberation Sans" panose="020B0604020202020204" pitchFamily="34" charset="0"/>
            </a:endParaRP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ans" panose="020B0604020202020204" pitchFamily="34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066800" y="2479357"/>
            <a:ext cx="2438400" cy="492443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bIns="91440">
            <a:spAutoFit/>
          </a:bodyPr>
          <a:lstStyle>
            <a:defPPr>
              <a:defRPr lang="en-US"/>
            </a:defPPr>
            <a:lvl1pPr marL="457200" indent="-457200" algn="ctr">
              <a:defRPr sz="2300">
                <a:solidFill>
                  <a:schemeClr val="tx1"/>
                </a:solidFill>
                <a:latin typeface="Liberation Sans" panose="020B0604020202020204" pitchFamily="34" charset="0"/>
                <a:cs typeface="Arial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altLang="en-US" dirty="0"/>
              <a:t>Cash Payment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5170488" y="2479357"/>
            <a:ext cx="3135312" cy="492443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bIns="91440">
            <a:spAutoFit/>
          </a:bodyPr>
          <a:lstStyle>
            <a:defPPr>
              <a:defRPr lang="en-US"/>
            </a:defPPr>
            <a:lvl1pPr marL="457200" indent="-457200" algn="ctr">
              <a:defRPr sz="2300">
                <a:solidFill>
                  <a:schemeClr val="tx1"/>
                </a:solidFill>
                <a:latin typeface="Liberation Sans" panose="020B0604020202020204" pitchFamily="34" charset="0"/>
                <a:cs typeface="Arial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altLang="en-US" dirty="0"/>
              <a:t>Expense Recorded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3276600" y="2479357"/>
            <a:ext cx="21336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8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300" dirty="0">
                <a:solidFill>
                  <a:srgbClr val="CC0000"/>
                </a:solidFill>
                <a:latin typeface="Liberation Sans" panose="020B0604020202020204" pitchFamily="34" charset="0"/>
                <a:cs typeface="Arial" charset="0"/>
              </a:rPr>
              <a:t>BEFORE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8305800" y="6369050"/>
            <a:ext cx="685800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1600" i="1" dirty="0">
                <a:solidFill>
                  <a:schemeClr val="bg2"/>
                </a:solidFill>
                <a:latin typeface="Liberation Sans" panose="020B0604020202020204" pitchFamily="34" charset="0"/>
              </a:rPr>
              <a:t>LO </a:t>
            </a:r>
            <a:r>
              <a:rPr lang="en-US" altLang="en-US" sz="1600" i="1" dirty="0" smtClean="0">
                <a:solidFill>
                  <a:schemeClr val="bg2"/>
                </a:solidFill>
                <a:latin typeface="Liberation Sans" panose="020B0604020202020204" pitchFamily="34" charset="0"/>
              </a:rPr>
              <a:t>5</a:t>
            </a:r>
            <a:endParaRPr lang="en-US" altLang="en-US" sz="1600" i="1" dirty="0">
              <a:solidFill>
                <a:schemeClr val="bg2"/>
              </a:solidFill>
              <a:latin typeface="Liberation Sans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051"/>
          <p:cNvSpPr txBox="1">
            <a:spLocks noChangeArrowheads="1"/>
          </p:cNvSpPr>
          <p:nvPr/>
        </p:nvSpPr>
        <p:spPr bwMode="auto">
          <a:xfrm>
            <a:off x="685800" y="539088"/>
            <a:ext cx="96981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562" tIns="46038" rIns="182562" bIns="46038" anchor="ctr"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9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altLang="en-US" sz="9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4438" name="Rectangle 6"/>
          <p:cNvSpPr>
            <a:spLocks noChangeArrowheads="1"/>
          </p:cNvSpPr>
          <p:nvPr/>
        </p:nvSpPr>
        <p:spPr bwMode="auto">
          <a:xfrm>
            <a:off x="508000" y="1852281"/>
            <a:ext cx="8331200" cy="4171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493" tIns="43247" rIns="86493" bIns="43247">
            <a:spAutoFit/>
          </a:bodyPr>
          <a:lstStyle/>
          <a:p>
            <a:pPr marL="457200" indent="-457200" algn="l" defTabSz="865188" eaLnBrk="1" hangingPunct="1">
              <a:lnSpc>
                <a:spcPct val="125000"/>
              </a:lnSpc>
              <a:spcBef>
                <a:spcPts val="600"/>
              </a:spcBef>
              <a:defRPr/>
            </a:pPr>
            <a:r>
              <a:rPr lang="en-US" sz="2300" b="1" dirty="0" smtClean="0">
                <a:solidFill>
                  <a:schemeClr val="tx2">
                    <a:lumMod val="75000"/>
                  </a:schemeClr>
                </a:solidFill>
                <a:latin typeface="Liberation Sans" panose="020B0604020202020204" pitchFamily="34" charset="0"/>
              </a:rPr>
              <a:t>LEARNING OBJECTIVES</a:t>
            </a:r>
          </a:p>
          <a:p>
            <a:pPr marL="457200" indent="-457200" algn="l" defTabSz="865188" eaLnBrk="1" hangingPunct="1">
              <a:lnSpc>
                <a:spcPct val="125000"/>
              </a:lnSpc>
              <a:spcBef>
                <a:spcPts val="600"/>
              </a:spcBef>
              <a:spcAft>
                <a:spcPct val="35000"/>
              </a:spcAft>
              <a:defRPr/>
            </a:pPr>
            <a:r>
              <a:rPr lang="en-US" sz="1900" b="0" i="1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After </a:t>
            </a:r>
            <a:r>
              <a:rPr lang="en-US" sz="1900" b="0" i="1" dirty="0">
                <a:solidFill>
                  <a:schemeClr val="tx1"/>
                </a:solidFill>
                <a:latin typeface="Liberation Sans" panose="020B0604020202020204" pitchFamily="34" charset="0"/>
              </a:rPr>
              <a:t>studying this chapter, you should be able to:</a:t>
            </a:r>
          </a:p>
          <a:p>
            <a:pPr marL="341313" indent="-341313" algn="l" defTabSz="865188" eaLnBrk="1" hangingPunct="1">
              <a:lnSpc>
                <a:spcPct val="125000"/>
              </a:lnSpc>
              <a:spcBef>
                <a:spcPts val="600"/>
              </a:spcBef>
              <a:buClr>
                <a:srgbClr val="CC0000"/>
              </a:buClr>
              <a:buFont typeface="+mj-lt"/>
              <a:buAutoNum type="arabicPeriod"/>
              <a:defRPr/>
            </a:pPr>
            <a:r>
              <a:rPr lang="en-US" sz="19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Explain </a:t>
            </a:r>
            <a:r>
              <a:rPr lang="en-US" sz="19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the time period </a:t>
            </a:r>
            <a:r>
              <a:rPr lang="en-US" sz="19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assumption.</a:t>
            </a:r>
          </a:p>
          <a:p>
            <a:pPr marL="341313" indent="-341313" algn="l" defTabSz="865188" eaLnBrk="1" hangingPunct="1">
              <a:lnSpc>
                <a:spcPct val="125000"/>
              </a:lnSpc>
              <a:spcBef>
                <a:spcPts val="600"/>
              </a:spcBef>
              <a:buClr>
                <a:srgbClr val="CC0000"/>
              </a:buClr>
              <a:buFont typeface="+mj-lt"/>
              <a:buAutoNum type="arabicPeriod"/>
              <a:defRPr/>
            </a:pPr>
            <a:r>
              <a:rPr lang="en-US" sz="19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Explain </a:t>
            </a:r>
            <a:r>
              <a:rPr lang="en-US" sz="19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the accrual basis of </a:t>
            </a:r>
            <a:r>
              <a:rPr lang="en-US" sz="19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accounting.</a:t>
            </a:r>
          </a:p>
          <a:p>
            <a:pPr marL="341313" indent="-341313" algn="l" defTabSz="865188" eaLnBrk="1" hangingPunct="1">
              <a:lnSpc>
                <a:spcPct val="125000"/>
              </a:lnSpc>
              <a:spcBef>
                <a:spcPts val="600"/>
              </a:spcBef>
              <a:buClr>
                <a:srgbClr val="CC0000"/>
              </a:buClr>
              <a:buFont typeface="+mj-lt"/>
              <a:buAutoNum type="arabicPeriod"/>
              <a:defRPr/>
            </a:pPr>
            <a:r>
              <a:rPr lang="en-US" sz="19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Explain </a:t>
            </a:r>
            <a:r>
              <a:rPr lang="en-US" sz="19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the reasons for adjusting </a:t>
            </a:r>
            <a:r>
              <a:rPr lang="en-US" sz="19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entries.</a:t>
            </a:r>
          </a:p>
          <a:p>
            <a:pPr marL="341313" indent="-341313" algn="l" defTabSz="865188" eaLnBrk="1" hangingPunct="1">
              <a:lnSpc>
                <a:spcPct val="125000"/>
              </a:lnSpc>
              <a:spcBef>
                <a:spcPts val="600"/>
              </a:spcBef>
              <a:buClr>
                <a:srgbClr val="CC0000"/>
              </a:buClr>
              <a:buFont typeface="+mj-lt"/>
              <a:buAutoNum type="arabicPeriod"/>
              <a:defRPr/>
            </a:pPr>
            <a:r>
              <a:rPr lang="en-US" sz="19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Identify </a:t>
            </a:r>
            <a:r>
              <a:rPr lang="en-US" sz="19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the major types of adjusting </a:t>
            </a:r>
            <a:r>
              <a:rPr lang="en-US" sz="19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entries.</a:t>
            </a:r>
          </a:p>
          <a:p>
            <a:pPr marL="341313" indent="-341313" algn="l" defTabSz="865188" eaLnBrk="1" hangingPunct="1">
              <a:lnSpc>
                <a:spcPct val="125000"/>
              </a:lnSpc>
              <a:spcBef>
                <a:spcPts val="600"/>
              </a:spcBef>
              <a:buClr>
                <a:srgbClr val="CC0000"/>
              </a:buClr>
              <a:buFont typeface="+mj-lt"/>
              <a:buAutoNum type="arabicPeriod"/>
              <a:defRPr/>
            </a:pPr>
            <a:r>
              <a:rPr lang="en-US" sz="19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Prepare </a:t>
            </a:r>
            <a:r>
              <a:rPr lang="en-US" sz="19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adjusting entries for </a:t>
            </a:r>
            <a:r>
              <a:rPr lang="en-US" sz="19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deferrals.</a:t>
            </a:r>
          </a:p>
          <a:p>
            <a:pPr marL="341313" indent="-341313" algn="l" defTabSz="865188" eaLnBrk="1" hangingPunct="1">
              <a:lnSpc>
                <a:spcPct val="125000"/>
              </a:lnSpc>
              <a:spcBef>
                <a:spcPts val="600"/>
              </a:spcBef>
              <a:buClr>
                <a:srgbClr val="CC0000"/>
              </a:buClr>
              <a:buFont typeface="+mj-lt"/>
              <a:buAutoNum type="arabicPeriod"/>
              <a:defRPr/>
            </a:pPr>
            <a:r>
              <a:rPr lang="en-US" sz="19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Prepare </a:t>
            </a:r>
            <a:r>
              <a:rPr lang="en-US" sz="19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adjusting entries for </a:t>
            </a:r>
            <a:r>
              <a:rPr lang="en-US" sz="19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accruals.</a:t>
            </a:r>
          </a:p>
          <a:p>
            <a:pPr marL="341313" indent="-341313" algn="l" defTabSz="865188" eaLnBrk="1" hangingPunct="1">
              <a:lnSpc>
                <a:spcPct val="125000"/>
              </a:lnSpc>
              <a:spcBef>
                <a:spcPts val="600"/>
              </a:spcBef>
              <a:buClr>
                <a:srgbClr val="CC0000"/>
              </a:buClr>
              <a:buFont typeface="+mj-lt"/>
              <a:buAutoNum type="arabicPeriod"/>
              <a:defRPr/>
            </a:pPr>
            <a:r>
              <a:rPr lang="en-US" sz="19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Describe </a:t>
            </a:r>
            <a:r>
              <a:rPr lang="en-US" sz="19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the nature and purpose of an adjusted trial balance.</a:t>
            </a:r>
          </a:p>
        </p:txBody>
      </p:sp>
      <p:sp>
        <p:nvSpPr>
          <p:cNvPr id="9" name="Rectangle 2051"/>
          <p:cNvSpPr txBox="1">
            <a:spLocks noChangeArrowheads="1"/>
          </p:cNvSpPr>
          <p:nvPr/>
        </p:nvSpPr>
        <p:spPr bwMode="auto">
          <a:xfrm>
            <a:off x="329603" y="193234"/>
            <a:ext cx="1718092" cy="568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562" tIns="46038" rIns="182562" bIns="46038" anchor="ctr"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2000" dirty="0" smtClean="0">
                <a:solidFill>
                  <a:srgbClr val="5F5F5F"/>
                </a:solidFill>
                <a:latin typeface="Liberation Sans" panose="020B0604020202020204" pitchFamily="34" charset="0"/>
                <a:cs typeface="Arial" panose="020B0604020202020204" pitchFamily="34" charset="0"/>
              </a:rPr>
              <a:t>CHAPTER</a:t>
            </a:r>
            <a:endParaRPr lang="en-US" altLang="en-US" sz="8800" dirty="0">
              <a:solidFill>
                <a:srgbClr val="5F5F5F"/>
              </a:solidFill>
              <a:latin typeface="Liberation Sans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2051"/>
          <p:cNvSpPr>
            <a:spLocks noChangeArrowheads="1"/>
          </p:cNvSpPr>
          <p:nvPr/>
        </p:nvSpPr>
        <p:spPr bwMode="auto">
          <a:xfrm>
            <a:off x="2057400" y="754040"/>
            <a:ext cx="6781800" cy="77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6038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altLang="en-US" sz="4400" b="1" dirty="0" smtClean="0">
                <a:solidFill>
                  <a:srgbClr val="5F5F5F"/>
                </a:solidFill>
                <a:latin typeface="Liberation Sans" panose="020B0604020202020204" pitchFamily="34" charset="0"/>
              </a:rPr>
              <a:t>Adjusting the Accounts</a:t>
            </a:r>
            <a:endParaRPr lang="en-US" altLang="en-US" sz="4400" b="1" dirty="0">
              <a:solidFill>
                <a:srgbClr val="5F5F5F"/>
              </a:solidFill>
              <a:latin typeface="Liberation Sans" panose="020B0604020202020204" pitchFamily="34" charset="0"/>
            </a:endParaRPr>
          </a:p>
        </p:txBody>
      </p:sp>
      <p:sp>
        <p:nvSpPr>
          <p:cNvPr id="4103" name="Line 15"/>
          <p:cNvSpPr>
            <a:spLocks noChangeShapeType="1"/>
          </p:cNvSpPr>
          <p:nvPr/>
        </p:nvSpPr>
        <p:spPr bwMode="auto">
          <a:xfrm>
            <a:off x="1981200" y="743764"/>
            <a:ext cx="0" cy="858753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Liberation Sans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49189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 bwMode="auto">
          <a:xfrm>
            <a:off x="762001" y="941696"/>
            <a:ext cx="16514" cy="1461448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46434" name="Text Box 5"/>
          <p:cNvSpPr txBox="1">
            <a:spLocks noChangeArrowheads="1"/>
          </p:cNvSpPr>
          <p:nvPr/>
        </p:nvSpPr>
        <p:spPr bwMode="auto">
          <a:xfrm>
            <a:off x="914400" y="4800600"/>
            <a:ext cx="7772400" cy="1074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20000"/>
              </a:lnSpc>
              <a:spcBef>
                <a:spcPct val="50000"/>
              </a:spcBef>
              <a:buClr>
                <a:srgbClr val="CC0000"/>
              </a:buClr>
              <a:buSzPct val="80000"/>
              <a:buFont typeface="Wingdings" pitchFamily="2" charset="2"/>
              <a:buChar char="u"/>
            </a:pPr>
            <a:r>
              <a:rPr lang="en-US" altLang="en-US" sz="2200" b="0" dirty="0">
                <a:latin typeface="Liberation Sans" panose="020B0604020202020204" pitchFamily="34" charset="0"/>
              </a:rPr>
              <a:t>Generally a month, a quarter, or a year.</a:t>
            </a:r>
          </a:p>
          <a:p>
            <a:pPr algn="l">
              <a:lnSpc>
                <a:spcPct val="120000"/>
              </a:lnSpc>
              <a:spcBef>
                <a:spcPct val="50000"/>
              </a:spcBef>
              <a:buClr>
                <a:srgbClr val="CC0000"/>
              </a:buClr>
              <a:buSzPct val="80000"/>
              <a:buFont typeface="Wingdings" pitchFamily="2" charset="2"/>
              <a:buChar char="u"/>
            </a:pPr>
            <a:r>
              <a:rPr lang="en-US" altLang="en-US" sz="2200" b="0" dirty="0">
                <a:latin typeface="Liberation Sans" panose="020B0604020202020204" pitchFamily="34" charset="0"/>
              </a:rPr>
              <a:t>Also known as the “</a:t>
            </a:r>
            <a:r>
              <a:rPr lang="en-US" altLang="en-US" sz="2200" b="0" i="1" dirty="0">
                <a:latin typeface="Liberation Sans" panose="020B0604020202020204" pitchFamily="34" charset="0"/>
              </a:rPr>
              <a:t>Periodicity Assumption</a:t>
            </a:r>
            <a:r>
              <a:rPr lang="en-US" altLang="en-US" sz="2200" b="0" dirty="0">
                <a:latin typeface="Liberation Sans" panose="020B0604020202020204" pitchFamily="34" charset="0"/>
              </a:rPr>
              <a:t>”</a:t>
            </a:r>
          </a:p>
        </p:txBody>
      </p:sp>
      <p:sp>
        <p:nvSpPr>
          <p:cNvPr id="146436" name="Text Box 8"/>
          <p:cNvSpPr txBox="1">
            <a:spLocks noChangeArrowheads="1"/>
          </p:cNvSpPr>
          <p:nvPr/>
        </p:nvSpPr>
        <p:spPr bwMode="auto">
          <a:xfrm>
            <a:off x="2971800" y="1322080"/>
            <a:ext cx="5410200" cy="136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20000"/>
              </a:lnSpc>
              <a:spcBef>
                <a:spcPct val="30000"/>
              </a:spcBef>
              <a:buSzPct val="80000"/>
            </a:pPr>
            <a:r>
              <a:rPr lang="en-US" altLang="en-US" sz="2300" b="0" dirty="0">
                <a:latin typeface="Liberation Sans" panose="020B0604020202020204" pitchFamily="34" charset="0"/>
              </a:rPr>
              <a:t>Accountants divide the economic life of a business into artificial time periods  (</a:t>
            </a:r>
            <a:r>
              <a:rPr lang="en-US" altLang="en-US" sz="2300" dirty="0">
                <a:solidFill>
                  <a:schemeClr val="tx2">
                    <a:lumMod val="75000"/>
                  </a:schemeClr>
                </a:solidFill>
                <a:latin typeface="Liberation Sans" panose="020B0604020202020204" pitchFamily="34" charset="0"/>
              </a:rPr>
              <a:t>Time Period Assumption</a:t>
            </a:r>
            <a:r>
              <a:rPr lang="en-US" altLang="en-US" sz="2300" b="0" dirty="0">
                <a:latin typeface="Liberation Sans" panose="020B0604020202020204" pitchFamily="34" charset="0"/>
              </a:rPr>
              <a:t>).</a:t>
            </a:r>
          </a:p>
        </p:txBody>
      </p:sp>
      <p:sp>
        <p:nvSpPr>
          <p:cNvPr id="146438" name="Freeform 11"/>
          <p:cNvSpPr>
            <a:spLocks/>
          </p:cNvSpPr>
          <p:nvPr/>
        </p:nvSpPr>
        <p:spPr bwMode="auto">
          <a:xfrm>
            <a:off x="792163" y="3251200"/>
            <a:ext cx="7285037" cy="4763"/>
          </a:xfrm>
          <a:custGeom>
            <a:avLst/>
            <a:gdLst>
              <a:gd name="T0" fmla="*/ 0 w 4589"/>
              <a:gd name="T1" fmla="*/ 0 h 3"/>
              <a:gd name="T2" fmla="*/ 7285037 w 4589"/>
              <a:gd name="T3" fmla="*/ 4763 h 3"/>
              <a:gd name="T4" fmla="*/ 0 60000 65536"/>
              <a:gd name="T5" fmla="*/ 0 60000 65536"/>
              <a:gd name="T6" fmla="*/ 0 w 4589"/>
              <a:gd name="T7" fmla="*/ 0 h 3"/>
              <a:gd name="T8" fmla="*/ 4589 w 4589"/>
              <a:gd name="T9" fmla="*/ 3 h 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589" h="3">
                <a:moveTo>
                  <a:pt x="0" y="0"/>
                </a:moveTo>
                <a:lnTo>
                  <a:pt x="4589" y="3"/>
                </a:ln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>
              <a:latin typeface="Liberation Sans" panose="020B0604020202020204" pitchFamily="34" charset="0"/>
            </a:endParaRPr>
          </a:p>
        </p:txBody>
      </p:sp>
      <p:sp>
        <p:nvSpPr>
          <p:cNvPr id="146439" name="Line 12"/>
          <p:cNvSpPr>
            <a:spLocks noChangeShapeType="1"/>
          </p:cNvSpPr>
          <p:nvPr/>
        </p:nvSpPr>
        <p:spPr bwMode="auto">
          <a:xfrm>
            <a:off x="766763" y="3124200"/>
            <a:ext cx="0" cy="254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Liberation Sans" panose="020B0604020202020204" pitchFamily="34" charset="0"/>
            </a:endParaRPr>
          </a:p>
        </p:txBody>
      </p:sp>
      <p:sp>
        <p:nvSpPr>
          <p:cNvPr id="146440" name="Line 13"/>
          <p:cNvSpPr>
            <a:spLocks noChangeShapeType="1"/>
          </p:cNvSpPr>
          <p:nvPr/>
        </p:nvSpPr>
        <p:spPr bwMode="auto">
          <a:xfrm>
            <a:off x="1905000" y="3124200"/>
            <a:ext cx="0" cy="254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Liberation Sans" panose="020B0604020202020204" pitchFamily="34" charset="0"/>
            </a:endParaRPr>
          </a:p>
        </p:txBody>
      </p:sp>
      <p:sp>
        <p:nvSpPr>
          <p:cNvPr id="146441" name="Rectangle 14"/>
          <p:cNvSpPr>
            <a:spLocks noChangeArrowheads="1"/>
          </p:cNvSpPr>
          <p:nvPr/>
        </p:nvSpPr>
        <p:spPr bwMode="auto">
          <a:xfrm>
            <a:off x="828675" y="3263900"/>
            <a:ext cx="9239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>
                <a:latin typeface="Liberation Sans" panose="020B0604020202020204" pitchFamily="34" charset="0"/>
              </a:rPr>
              <a:t>Jan.</a:t>
            </a:r>
          </a:p>
        </p:txBody>
      </p:sp>
      <p:sp>
        <p:nvSpPr>
          <p:cNvPr id="146442" name="Rectangle 15"/>
          <p:cNvSpPr>
            <a:spLocks noChangeArrowheads="1"/>
          </p:cNvSpPr>
          <p:nvPr/>
        </p:nvSpPr>
        <p:spPr bwMode="auto">
          <a:xfrm>
            <a:off x="2047875" y="3263900"/>
            <a:ext cx="7715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>
                <a:latin typeface="Liberation Sans" panose="020B0604020202020204" pitchFamily="34" charset="0"/>
              </a:rPr>
              <a:t>Feb.</a:t>
            </a:r>
          </a:p>
        </p:txBody>
      </p:sp>
      <p:sp>
        <p:nvSpPr>
          <p:cNvPr id="146443" name="Rectangle 16"/>
          <p:cNvSpPr>
            <a:spLocks noChangeArrowheads="1"/>
          </p:cNvSpPr>
          <p:nvPr/>
        </p:nvSpPr>
        <p:spPr bwMode="auto">
          <a:xfrm>
            <a:off x="3190875" y="3263900"/>
            <a:ext cx="7715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>
                <a:latin typeface="Liberation Sans" panose="020B0604020202020204" pitchFamily="34" charset="0"/>
              </a:rPr>
              <a:t>Mar.</a:t>
            </a:r>
          </a:p>
        </p:txBody>
      </p:sp>
      <p:sp>
        <p:nvSpPr>
          <p:cNvPr id="146444" name="Rectangle 17"/>
          <p:cNvSpPr>
            <a:spLocks noChangeArrowheads="1"/>
          </p:cNvSpPr>
          <p:nvPr/>
        </p:nvSpPr>
        <p:spPr bwMode="auto">
          <a:xfrm>
            <a:off x="4333875" y="3263900"/>
            <a:ext cx="7715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>
                <a:latin typeface="Liberation Sans" panose="020B0604020202020204" pitchFamily="34" charset="0"/>
              </a:rPr>
              <a:t>Apr.</a:t>
            </a:r>
          </a:p>
        </p:txBody>
      </p:sp>
      <p:sp>
        <p:nvSpPr>
          <p:cNvPr id="146445" name="Line 19"/>
          <p:cNvSpPr>
            <a:spLocks noChangeShapeType="1"/>
          </p:cNvSpPr>
          <p:nvPr/>
        </p:nvSpPr>
        <p:spPr bwMode="auto">
          <a:xfrm>
            <a:off x="5324475" y="3124200"/>
            <a:ext cx="0" cy="254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Liberation Sans" panose="020B0604020202020204" pitchFamily="34" charset="0"/>
            </a:endParaRPr>
          </a:p>
        </p:txBody>
      </p:sp>
      <p:sp>
        <p:nvSpPr>
          <p:cNvPr id="146446" name="Rectangle 20"/>
          <p:cNvSpPr>
            <a:spLocks noChangeArrowheads="1"/>
          </p:cNvSpPr>
          <p:nvPr/>
        </p:nvSpPr>
        <p:spPr bwMode="auto">
          <a:xfrm>
            <a:off x="7153275" y="3263900"/>
            <a:ext cx="7715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>
                <a:latin typeface="Liberation Sans" panose="020B0604020202020204" pitchFamily="34" charset="0"/>
              </a:rPr>
              <a:t>Dec.</a:t>
            </a:r>
          </a:p>
        </p:txBody>
      </p:sp>
      <p:sp>
        <p:nvSpPr>
          <p:cNvPr id="146447" name="Line 21"/>
          <p:cNvSpPr>
            <a:spLocks noChangeShapeType="1"/>
          </p:cNvSpPr>
          <p:nvPr/>
        </p:nvSpPr>
        <p:spPr bwMode="auto">
          <a:xfrm>
            <a:off x="8067675" y="3124200"/>
            <a:ext cx="0" cy="254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Liberation Sans" panose="020B0604020202020204" pitchFamily="34" charset="0"/>
            </a:endParaRPr>
          </a:p>
        </p:txBody>
      </p:sp>
      <p:sp>
        <p:nvSpPr>
          <p:cNvPr id="146448" name="Rectangle 23"/>
          <p:cNvSpPr>
            <a:spLocks noChangeArrowheads="1"/>
          </p:cNvSpPr>
          <p:nvPr/>
        </p:nvSpPr>
        <p:spPr bwMode="auto">
          <a:xfrm>
            <a:off x="5562600" y="3124200"/>
            <a:ext cx="1143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5000"/>
              </a:lnSpc>
            </a:pPr>
            <a:r>
              <a:rPr lang="en-US" altLang="en-US" sz="2800" b="1" dirty="0">
                <a:latin typeface="Liberation Sans" panose="020B0604020202020204" pitchFamily="34" charset="0"/>
              </a:rPr>
              <a:t>. . . . .</a:t>
            </a:r>
          </a:p>
        </p:txBody>
      </p:sp>
      <p:sp>
        <p:nvSpPr>
          <p:cNvPr id="146449" name="Line 24"/>
          <p:cNvSpPr>
            <a:spLocks noChangeShapeType="1"/>
          </p:cNvSpPr>
          <p:nvPr/>
        </p:nvSpPr>
        <p:spPr bwMode="auto">
          <a:xfrm>
            <a:off x="3048000" y="3124200"/>
            <a:ext cx="0" cy="254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Liberation Sans" panose="020B0604020202020204" pitchFamily="34" charset="0"/>
            </a:endParaRPr>
          </a:p>
        </p:txBody>
      </p:sp>
      <p:sp>
        <p:nvSpPr>
          <p:cNvPr id="146450" name="Line 25"/>
          <p:cNvSpPr>
            <a:spLocks noChangeShapeType="1"/>
          </p:cNvSpPr>
          <p:nvPr/>
        </p:nvSpPr>
        <p:spPr bwMode="auto">
          <a:xfrm>
            <a:off x="4191000" y="3124200"/>
            <a:ext cx="0" cy="254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Liberation Sans" panose="020B0604020202020204" pitchFamily="34" charset="0"/>
            </a:endParaRPr>
          </a:p>
        </p:txBody>
      </p:sp>
      <p:sp>
        <p:nvSpPr>
          <p:cNvPr id="146451" name="Line 26"/>
          <p:cNvSpPr>
            <a:spLocks noChangeShapeType="1"/>
          </p:cNvSpPr>
          <p:nvPr/>
        </p:nvSpPr>
        <p:spPr bwMode="auto">
          <a:xfrm>
            <a:off x="6934200" y="3124200"/>
            <a:ext cx="0" cy="254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Liberation Sans" panose="020B0604020202020204" pitchFamily="34" charset="0"/>
            </a:endParaRPr>
          </a:p>
        </p:txBody>
      </p:sp>
      <p:sp>
        <p:nvSpPr>
          <p:cNvPr id="146452" name="AutoShape 27"/>
          <p:cNvSpPr>
            <a:spLocks/>
          </p:cNvSpPr>
          <p:nvPr/>
        </p:nvSpPr>
        <p:spPr bwMode="auto">
          <a:xfrm rot="16200000">
            <a:off x="1143000" y="3200400"/>
            <a:ext cx="381000" cy="1143000"/>
          </a:xfrm>
          <a:prstGeom prst="leftBrace">
            <a:avLst>
              <a:gd name="adj1" fmla="val 25000"/>
              <a:gd name="adj2" fmla="val 50000"/>
            </a:avLst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>
              <a:latin typeface="Liberation Sans" panose="020B0604020202020204" pitchFamily="34" charset="0"/>
            </a:endParaRPr>
          </a:p>
        </p:txBody>
      </p:sp>
      <p:sp>
        <p:nvSpPr>
          <p:cNvPr id="146453" name="AutoShape 28"/>
          <p:cNvSpPr>
            <a:spLocks/>
          </p:cNvSpPr>
          <p:nvPr/>
        </p:nvSpPr>
        <p:spPr bwMode="auto">
          <a:xfrm rot="16200000">
            <a:off x="2286000" y="2362200"/>
            <a:ext cx="381000" cy="3429000"/>
          </a:xfrm>
          <a:prstGeom prst="leftBrace">
            <a:avLst>
              <a:gd name="adj1" fmla="val 75000"/>
              <a:gd name="adj2" fmla="val 50000"/>
            </a:avLst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>
              <a:latin typeface="Liberation Sans" panose="020B0604020202020204" pitchFamily="34" charset="0"/>
            </a:endParaRPr>
          </a:p>
        </p:txBody>
      </p:sp>
      <p:sp>
        <p:nvSpPr>
          <p:cNvPr id="146454" name="AutoShape 29"/>
          <p:cNvSpPr>
            <a:spLocks/>
          </p:cNvSpPr>
          <p:nvPr/>
        </p:nvSpPr>
        <p:spPr bwMode="auto">
          <a:xfrm rot="16200000">
            <a:off x="4229100" y="723900"/>
            <a:ext cx="381000" cy="7315200"/>
          </a:xfrm>
          <a:prstGeom prst="leftBrace">
            <a:avLst>
              <a:gd name="adj1" fmla="val 160000"/>
              <a:gd name="adj2" fmla="val 50000"/>
            </a:avLst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>
              <a:latin typeface="Liberation Sans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2000" y="397171"/>
            <a:ext cx="8092721" cy="579781"/>
          </a:xfrm>
          <a:prstGeom prst="rect">
            <a:avLst/>
          </a:prstGeom>
          <a:solidFill>
            <a:srgbClr val="0000BF"/>
          </a:solidFill>
          <a:ln w="12700">
            <a:solidFill>
              <a:srgbClr val="777777"/>
            </a:solidFill>
          </a:ln>
        </p:spPr>
        <p:txBody>
          <a:bodyPr wrap="square" lIns="86493" tIns="43247" rIns="86493" bIns="43247" rtlCol="0" anchor="ctr" anchorCtr="0">
            <a:noAutofit/>
          </a:bodyPr>
          <a:lstStyle>
            <a:defPPr>
              <a:defRPr lang="en-US"/>
            </a:defPPr>
            <a:lvl1pPr marL="231775" algn="l">
              <a:defRPr sz="3200" b="1">
                <a:solidFill>
                  <a:schemeClr val="bg1"/>
                </a:solidFill>
                <a:latin typeface="Liberation Sans" panose="020B0604020202020204" pitchFamily="34" charset="0"/>
              </a:defRPr>
            </a:lvl1pPr>
          </a:lstStyle>
          <a:p>
            <a:pPr marL="109538"/>
            <a:r>
              <a:rPr lang="en-US" altLang="en-US" dirty="0" smtClean="0">
                <a:solidFill>
                  <a:schemeClr val="accent3"/>
                </a:solidFill>
              </a:rPr>
              <a:t>Timing Issues</a:t>
            </a:r>
            <a:endParaRPr lang="en-US" altLang="en-US" dirty="0">
              <a:solidFill>
                <a:schemeClr val="accent3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7504" y="397171"/>
            <a:ext cx="484496" cy="579781"/>
          </a:xfrm>
          <a:prstGeom prst="rect">
            <a:avLst/>
          </a:prstGeom>
          <a:solidFill>
            <a:srgbClr val="FF9900"/>
          </a:solidFill>
          <a:ln w="12700">
            <a:solidFill>
              <a:srgbClr val="777777"/>
            </a:solidFill>
          </a:ln>
        </p:spPr>
        <p:txBody>
          <a:bodyPr wrap="square" lIns="86493" tIns="43247" rIns="86493" bIns="43247" rtlCol="0">
            <a:noAutofit/>
          </a:bodyPr>
          <a:lstStyle>
            <a:defPPr>
              <a:defRPr lang="en-US"/>
            </a:defPPr>
            <a:lvl1pPr marL="231775" algn="l">
              <a:defRPr sz="3200" b="1">
                <a:solidFill>
                  <a:schemeClr val="bg1"/>
                </a:solidFill>
                <a:latin typeface="Liberation Sans" panose="020B0604020202020204" pitchFamily="34" charset="0"/>
              </a:defRPr>
            </a:lvl1pPr>
          </a:lstStyle>
          <a:p>
            <a:endParaRPr lang="en-US" sz="3100" dirty="0"/>
          </a:p>
        </p:txBody>
      </p:sp>
      <p:sp>
        <p:nvSpPr>
          <p:cNvPr id="26" name="Rectangle 25"/>
          <p:cNvSpPr/>
          <p:nvPr/>
        </p:nvSpPr>
        <p:spPr>
          <a:xfrm>
            <a:off x="891223" y="1039504"/>
            <a:ext cx="185197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dirty="0" smtClean="0">
                <a:solidFill>
                  <a:srgbClr val="FF3300"/>
                </a:solidFill>
                <a:latin typeface="Liberation Sans" panose="020B0604020202020204" pitchFamily="34" charset="0"/>
              </a:rPr>
              <a:t>Learning Objective 1 </a:t>
            </a:r>
            <a:r>
              <a:rPr lang="en-US" sz="1600" b="1" dirty="0" smtClean="0">
                <a:solidFill>
                  <a:srgbClr val="FF3300"/>
                </a:solidFill>
                <a:latin typeface="Liberation Sans" panose="020B0604020202020204" pitchFamily="34" charset="0"/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Explain the time period assumption.</a:t>
            </a:r>
            <a:endParaRPr lang="en-US" sz="1600" b="1" dirty="0">
              <a:solidFill>
                <a:schemeClr val="tx1"/>
              </a:solidFill>
              <a:latin typeface="Liberation Sans" panose="020B0604020202020204" pitchFamily="34" charset="0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8305800" y="6369050"/>
            <a:ext cx="685800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1600" i="1" dirty="0">
                <a:solidFill>
                  <a:schemeClr val="bg2"/>
                </a:solidFill>
                <a:latin typeface="Liberation Sans" panose="020B0604020202020204" pitchFamily="34" charset="0"/>
              </a:rPr>
              <a:t>LO </a:t>
            </a:r>
            <a:r>
              <a:rPr lang="en-US" altLang="en-US" sz="1600" i="1" dirty="0" smtClean="0">
                <a:solidFill>
                  <a:schemeClr val="bg2"/>
                </a:solidFill>
                <a:latin typeface="Liberation Sans" panose="020B0604020202020204" pitchFamily="34" charset="0"/>
              </a:rPr>
              <a:t>1</a:t>
            </a:r>
            <a:endParaRPr lang="en-US" altLang="en-US" sz="1600" i="1" dirty="0">
              <a:solidFill>
                <a:schemeClr val="bg2"/>
              </a:solidFill>
              <a:latin typeface="Liberation Sans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8920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838200" y="1295400"/>
            <a:ext cx="7772400" cy="35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lnSpc>
                <a:spcPct val="125000"/>
              </a:lnSpc>
              <a:spcBef>
                <a:spcPct val="50000"/>
              </a:spcBef>
              <a:buClr>
                <a:srgbClr val="CC0000"/>
              </a:buClr>
              <a:buSzPct val="80000"/>
              <a:buFont typeface="Wingdings" pitchFamily="2" charset="2"/>
              <a:buChar char="u"/>
            </a:pPr>
            <a:r>
              <a:rPr lang="en-US" altLang="en-US" sz="2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Monthly and quarterly time periods are called </a:t>
            </a:r>
            <a:r>
              <a:rPr lang="en-US" altLang="en-US" sz="2200" dirty="0">
                <a:solidFill>
                  <a:schemeClr val="hlink"/>
                </a:solidFill>
                <a:latin typeface="Liberation Sans" panose="020B0604020202020204" pitchFamily="34" charset="0"/>
              </a:rPr>
              <a:t>interim periods</a:t>
            </a:r>
            <a:r>
              <a:rPr lang="en-US" altLang="en-US" sz="2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. </a:t>
            </a:r>
          </a:p>
          <a:p>
            <a:pPr>
              <a:lnSpc>
                <a:spcPct val="125000"/>
              </a:lnSpc>
              <a:spcBef>
                <a:spcPct val="50000"/>
              </a:spcBef>
              <a:buClr>
                <a:srgbClr val="CC0000"/>
              </a:buClr>
              <a:buSzPct val="80000"/>
              <a:buFont typeface="Wingdings" pitchFamily="2" charset="2"/>
              <a:buChar char="u"/>
            </a:pPr>
            <a:r>
              <a:rPr lang="en-US" altLang="en-US" sz="2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Most large companies must prepare both </a:t>
            </a:r>
            <a:r>
              <a:rPr lang="en-US" altLang="en-US" sz="2200" dirty="0">
                <a:solidFill>
                  <a:schemeClr val="tx1"/>
                </a:solidFill>
                <a:latin typeface="Liberation Sans" panose="020B0604020202020204" pitchFamily="34" charset="0"/>
              </a:rPr>
              <a:t>quarterly </a:t>
            </a:r>
            <a:r>
              <a:rPr lang="en-US" altLang="en-US" sz="2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and</a:t>
            </a:r>
            <a:r>
              <a:rPr lang="en-US" altLang="en-US" sz="2200" dirty="0">
                <a:solidFill>
                  <a:schemeClr val="tx1"/>
                </a:solidFill>
                <a:latin typeface="Liberation Sans" panose="020B0604020202020204" pitchFamily="34" charset="0"/>
              </a:rPr>
              <a:t> annual</a:t>
            </a:r>
            <a:r>
              <a:rPr lang="en-US" altLang="en-US" sz="2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 financial statements.</a:t>
            </a:r>
          </a:p>
          <a:p>
            <a:pPr>
              <a:lnSpc>
                <a:spcPct val="125000"/>
              </a:lnSpc>
              <a:spcBef>
                <a:spcPct val="50000"/>
              </a:spcBef>
              <a:buClr>
                <a:srgbClr val="CC0000"/>
              </a:buClr>
              <a:buSzPct val="80000"/>
              <a:buFont typeface="Wingdings" pitchFamily="2" charset="2"/>
              <a:buChar char="u"/>
            </a:pPr>
            <a:r>
              <a:rPr lang="en-US" altLang="en-US" sz="2200" dirty="0">
                <a:solidFill>
                  <a:schemeClr val="hlink"/>
                </a:solidFill>
                <a:latin typeface="Liberation Sans" panose="020B0604020202020204" pitchFamily="34" charset="0"/>
              </a:rPr>
              <a:t>Fiscal Year</a:t>
            </a:r>
            <a:r>
              <a:rPr lang="en-US" altLang="en-US" sz="2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 = Accounting time period that is </a:t>
            </a:r>
            <a:r>
              <a:rPr lang="en-US" altLang="en-US" sz="2200" dirty="0">
                <a:solidFill>
                  <a:schemeClr val="tx1"/>
                </a:solidFill>
                <a:latin typeface="Liberation Sans" panose="020B0604020202020204" pitchFamily="34" charset="0"/>
              </a:rPr>
              <a:t>one year</a:t>
            </a:r>
            <a:r>
              <a:rPr lang="en-US" altLang="en-US" sz="2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 in length.</a:t>
            </a:r>
          </a:p>
          <a:p>
            <a:pPr>
              <a:lnSpc>
                <a:spcPct val="125000"/>
              </a:lnSpc>
              <a:spcBef>
                <a:spcPct val="50000"/>
              </a:spcBef>
              <a:buClr>
                <a:srgbClr val="CC0000"/>
              </a:buClr>
              <a:buSzPct val="80000"/>
              <a:buFont typeface="Wingdings" pitchFamily="2" charset="2"/>
              <a:buChar char="u"/>
            </a:pPr>
            <a:r>
              <a:rPr lang="en-US" altLang="en-US" sz="2200" dirty="0">
                <a:solidFill>
                  <a:schemeClr val="hlink"/>
                </a:solidFill>
                <a:latin typeface="Liberation Sans" panose="020B0604020202020204" pitchFamily="34" charset="0"/>
              </a:rPr>
              <a:t>Calendar Year</a:t>
            </a:r>
            <a:r>
              <a:rPr lang="en-US" altLang="en-US" sz="2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 = January 1 to December 31.</a:t>
            </a:r>
          </a:p>
        </p:txBody>
      </p:sp>
      <p:sp>
        <p:nvSpPr>
          <p:cNvPr id="6149" name="Rectangle 7"/>
          <p:cNvSpPr>
            <a:spLocks noChangeArrowheads="1"/>
          </p:cNvSpPr>
          <p:nvPr/>
        </p:nvSpPr>
        <p:spPr bwMode="auto">
          <a:xfrm>
            <a:off x="609600" y="304800"/>
            <a:ext cx="8229600" cy="560388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r>
              <a:rPr lang="en-US" sz="3200" dirty="0">
                <a:solidFill>
                  <a:srgbClr val="CC0000"/>
                </a:solidFill>
                <a:latin typeface="Liberation Sans" panose="020B0604020202020204" pitchFamily="34" charset="0"/>
              </a:rPr>
              <a:t>Fiscal and Calendar Years</a:t>
            </a:r>
          </a:p>
        </p:txBody>
      </p:sp>
      <p:sp>
        <p:nvSpPr>
          <p:cNvPr id="6158" name="Line 15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ans" panose="020B0604020202020204" pitchFamily="34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8153400" y="6369050"/>
            <a:ext cx="8382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i="1" dirty="0">
                <a:latin typeface="Liberation Sans" panose="020B0604020202020204" pitchFamily="34" charset="0"/>
              </a:rPr>
              <a:t>LO 1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533400" y="1936750"/>
            <a:ext cx="7696200" cy="456189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562" tIns="46038" rIns="182562" bIns="46038">
            <a:spAutoFit/>
          </a:bodyPr>
          <a:lstStyle>
            <a:lvl1pPr marL="517525" indent="-517525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682625" indent="-4508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lnSpc>
                <a:spcPct val="125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sz="2200" b="0" dirty="0" smtClean="0">
                <a:latin typeface="Liberation Sans" panose="020B0604020202020204" pitchFamily="34" charset="0"/>
              </a:rPr>
              <a:t>The time period assumption states that:</a:t>
            </a:r>
          </a:p>
          <a:p>
            <a:pPr lvl="1">
              <a:lnSpc>
                <a:spcPct val="125000"/>
              </a:lnSpc>
              <a:spcBef>
                <a:spcPts val="1200"/>
              </a:spcBef>
              <a:buClr>
                <a:schemeClr val="tx1"/>
              </a:buClr>
              <a:buSzTx/>
              <a:buFont typeface="Wingdings" pitchFamily="2" charset="2"/>
              <a:buAutoNum type="alphaLcPeriod"/>
            </a:pPr>
            <a:r>
              <a:rPr lang="en-US" sz="22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companies must wait until the calendar year is completed to prepare financial statements.</a:t>
            </a:r>
          </a:p>
          <a:p>
            <a:pPr lvl="1">
              <a:lnSpc>
                <a:spcPct val="125000"/>
              </a:lnSpc>
              <a:spcBef>
                <a:spcPts val="1200"/>
              </a:spcBef>
              <a:buClr>
                <a:schemeClr val="tx1"/>
              </a:buClr>
              <a:buSzTx/>
              <a:buFont typeface="Wingdings" pitchFamily="2" charset="2"/>
              <a:buAutoNum type="alphaLcPeriod"/>
            </a:pPr>
            <a:r>
              <a:rPr lang="en-US" sz="22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companies </a:t>
            </a:r>
            <a:r>
              <a:rPr lang="en-US" sz="2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use the </a:t>
            </a:r>
            <a:r>
              <a:rPr lang="en-US" sz="22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fiscal </a:t>
            </a:r>
            <a:r>
              <a:rPr lang="en-US" sz="2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year to report </a:t>
            </a:r>
            <a:r>
              <a:rPr lang="en-US" sz="22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financial information.</a:t>
            </a:r>
          </a:p>
          <a:p>
            <a:pPr lvl="1">
              <a:lnSpc>
                <a:spcPct val="125000"/>
              </a:lnSpc>
              <a:spcBef>
                <a:spcPts val="1200"/>
              </a:spcBef>
              <a:buClr>
                <a:schemeClr val="tx1"/>
              </a:buClr>
              <a:buSzTx/>
              <a:buFont typeface="Wingdings" pitchFamily="2" charset="2"/>
              <a:buAutoNum type="alphaLcPeriod"/>
            </a:pPr>
            <a:r>
              <a:rPr lang="en-US" sz="22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the </a:t>
            </a:r>
            <a:r>
              <a:rPr lang="en-US" sz="2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economic life of a business can be </a:t>
            </a:r>
            <a:r>
              <a:rPr lang="en-US" sz="22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divided into artificial </a:t>
            </a:r>
            <a:r>
              <a:rPr lang="en-US" sz="2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time periods</a:t>
            </a:r>
            <a:r>
              <a:rPr lang="en-US" sz="22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.</a:t>
            </a:r>
          </a:p>
          <a:p>
            <a:pPr lvl="1">
              <a:lnSpc>
                <a:spcPct val="125000"/>
              </a:lnSpc>
              <a:spcBef>
                <a:spcPts val="1200"/>
              </a:spcBef>
              <a:buClr>
                <a:schemeClr val="tx1"/>
              </a:buClr>
              <a:buSzTx/>
              <a:buFont typeface="Wingdings" pitchFamily="2" charset="2"/>
              <a:buAutoNum type="alphaLcPeriod"/>
            </a:pPr>
            <a:r>
              <a:rPr lang="en-US" sz="22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companies </a:t>
            </a:r>
            <a:r>
              <a:rPr lang="en-US" sz="2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record information in the time </a:t>
            </a:r>
            <a:r>
              <a:rPr lang="en-US" sz="22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period in </a:t>
            </a:r>
            <a:r>
              <a:rPr lang="en-US" sz="2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which the events occur.</a:t>
            </a:r>
            <a:endParaRPr lang="en-US" altLang="en-US" sz="2200" b="0" dirty="0">
              <a:solidFill>
                <a:schemeClr val="tx1"/>
              </a:solidFill>
              <a:latin typeface="Liberation Sans" panose="020B0604020202020204" pitchFamily="34" charset="0"/>
            </a:endParaRPr>
          </a:p>
        </p:txBody>
      </p:sp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8153400" y="6369050"/>
            <a:ext cx="8382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i="1" dirty="0">
                <a:latin typeface="Liberation Sans" panose="020B0604020202020204" pitchFamily="34" charset="0"/>
              </a:rPr>
              <a:t>LO 1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609600" y="304800"/>
            <a:ext cx="8229600" cy="560388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r>
              <a:rPr lang="en-US" sz="3200" dirty="0">
                <a:solidFill>
                  <a:srgbClr val="CC0000"/>
                </a:solidFill>
                <a:latin typeface="Liberation Sans" panose="020B0604020202020204" pitchFamily="34" charset="0"/>
              </a:rPr>
              <a:t>Fiscal and Calendar Years</a:t>
            </a:r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ans" panose="020B0604020202020204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09600" y="1295400"/>
            <a:ext cx="53340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l"/>
            <a:r>
              <a:rPr lang="en-US" altLang="en-US" sz="3000" b="1" dirty="0">
                <a:solidFill>
                  <a:srgbClr val="CC0000"/>
                </a:solidFill>
                <a:latin typeface="Liberation Sans" panose="020B0604020202020204" pitchFamily="34" charset="0"/>
              </a:rPr>
              <a:t>Question</a:t>
            </a:r>
          </a:p>
        </p:txBody>
      </p:sp>
      <p:sp>
        <p:nvSpPr>
          <p:cNvPr id="13" name="Notched Right Arrow 12"/>
          <p:cNvSpPr/>
          <p:nvPr/>
        </p:nvSpPr>
        <p:spPr bwMode="auto">
          <a:xfrm>
            <a:off x="270370" y="4536744"/>
            <a:ext cx="554182" cy="457200"/>
          </a:xfrm>
          <a:prstGeom prst="notchedRightArrow">
            <a:avLst/>
          </a:prstGeom>
          <a:solidFill>
            <a:srgbClr val="CC0000"/>
          </a:solidFill>
          <a:ln w="381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altLang="en-US" dirty="0">
              <a:latin typeface="Liberation Sans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609600" y="1295400"/>
            <a:ext cx="7620000" cy="357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685800" indent="-4572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lnSpc>
                <a:spcPct val="125000"/>
              </a:lnSpc>
              <a:spcBef>
                <a:spcPts val="1200"/>
              </a:spcBef>
              <a:buClr>
                <a:srgbClr val="800000"/>
              </a:buClr>
              <a:buSzPct val="80000"/>
              <a:buFont typeface="Wingdings" pitchFamily="2" charset="2"/>
              <a:buNone/>
            </a:pPr>
            <a:r>
              <a:rPr lang="en-US" altLang="en-US" sz="2500" dirty="0">
                <a:solidFill>
                  <a:schemeClr val="tx1"/>
                </a:solidFill>
                <a:latin typeface="Liberation Sans" panose="020B0604020202020204" pitchFamily="34" charset="0"/>
              </a:rPr>
              <a:t>Accrual-Basis Accounting</a:t>
            </a:r>
          </a:p>
          <a:p>
            <a:pPr lvl="1">
              <a:lnSpc>
                <a:spcPct val="125000"/>
              </a:lnSpc>
              <a:spcBef>
                <a:spcPts val="1200"/>
              </a:spcBef>
              <a:buClr>
                <a:srgbClr val="CC0000"/>
              </a:buClr>
              <a:buSzPct val="80000"/>
              <a:buFont typeface="Wingdings" pitchFamily="2" charset="2"/>
              <a:buChar char="u"/>
            </a:pPr>
            <a:r>
              <a:rPr lang="en-US" altLang="en-US" sz="2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Transactions recorded in the </a:t>
            </a:r>
            <a:r>
              <a:rPr lang="en-US" altLang="en-US" sz="2200" dirty="0">
                <a:solidFill>
                  <a:schemeClr val="tx1"/>
                </a:solidFill>
                <a:latin typeface="Liberation Sans" panose="020B0604020202020204" pitchFamily="34" charset="0"/>
              </a:rPr>
              <a:t>periods in </a:t>
            </a:r>
            <a:endParaRPr lang="en-US" altLang="en-US" sz="2200" dirty="0" smtClean="0">
              <a:solidFill>
                <a:schemeClr val="tx1"/>
              </a:solidFill>
              <a:latin typeface="Liberation Sans" panose="020B0604020202020204" pitchFamily="34" charset="0"/>
            </a:endParaRPr>
          </a:p>
          <a:p>
            <a:pPr marL="679450" lvl="1" indent="0">
              <a:lnSpc>
                <a:spcPct val="125000"/>
              </a:lnSpc>
              <a:spcBef>
                <a:spcPts val="0"/>
              </a:spcBef>
              <a:buClr>
                <a:srgbClr val="CC0000"/>
              </a:buClr>
              <a:buSzPct val="80000"/>
              <a:buNone/>
            </a:pPr>
            <a:r>
              <a:rPr lang="en-US" altLang="en-US" sz="220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which </a:t>
            </a:r>
            <a:r>
              <a:rPr lang="en-US" altLang="en-US" sz="2200" dirty="0">
                <a:solidFill>
                  <a:schemeClr val="tx1"/>
                </a:solidFill>
                <a:latin typeface="Liberation Sans" panose="020B0604020202020204" pitchFamily="34" charset="0"/>
              </a:rPr>
              <a:t>the events occur</a:t>
            </a:r>
            <a:r>
              <a:rPr lang="en-US" altLang="en-US" sz="2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.</a:t>
            </a:r>
          </a:p>
          <a:p>
            <a:pPr lvl="1">
              <a:lnSpc>
                <a:spcPct val="125000"/>
              </a:lnSpc>
              <a:spcBef>
                <a:spcPts val="1200"/>
              </a:spcBef>
              <a:buClr>
                <a:srgbClr val="CC0000"/>
              </a:buClr>
              <a:buSzPct val="80000"/>
              <a:buFont typeface="Wingdings" pitchFamily="2" charset="2"/>
              <a:buChar char="u"/>
            </a:pPr>
            <a:r>
              <a:rPr lang="en-US" altLang="en-US" sz="2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Companies </a:t>
            </a:r>
            <a:r>
              <a:rPr lang="en-US" altLang="en-US" sz="2200" dirty="0">
                <a:solidFill>
                  <a:schemeClr val="tx1"/>
                </a:solidFill>
                <a:latin typeface="Liberation Sans" panose="020B0604020202020204" pitchFamily="34" charset="0"/>
              </a:rPr>
              <a:t>recognize</a:t>
            </a:r>
            <a:r>
              <a:rPr lang="en-US" altLang="en-US" sz="2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 </a:t>
            </a:r>
            <a:r>
              <a:rPr lang="en-US" altLang="en-US" sz="2200" dirty="0">
                <a:solidFill>
                  <a:schemeClr val="tx1"/>
                </a:solidFill>
                <a:latin typeface="Liberation Sans" panose="020B0604020202020204" pitchFamily="34" charset="0"/>
              </a:rPr>
              <a:t>revenues when they</a:t>
            </a:r>
            <a:r>
              <a:rPr lang="en-US" altLang="en-US" sz="2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 </a:t>
            </a:r>
            <a:r>
              <a:rPr lang="en-US" altLang="en-US" sz="2200" dirty="0">
                <a:solidFill>
                  <a:schemeClr val="tx1"/>
                </a:solidFill>
                <a:latin typeface="Liberation Sans" panose="020B0604020202020204" pitchFamily="34" charset="0"/>
              </a:rPr>
              <a:t>perform services</a:t>
            </a:r>
            <a:r>
              <a:rPr lang="en-US" altLang="en-US" sz="2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 (rather than when they receive cash). </a:t>
            </a:r>
          </a:p>
          <a:p>
            <a:pPr lvl="1">
              <a:lnSpc>
                <a:spcPct val="125000"/>
              </a:lnSpc>
              <a:spcBef>
                <a:spcPts val="1200"/>
              </a:spcBef>
              <a:buClr>
                <a:srgbClr val="CC0000"/>
              </a:buClr>
              <a:buSzPct val="80000"/>
              <a:buFont typeface="Wingdings" pitchFamily="2" charset="2"/>
              <a:buChar char="u"/>
            </a:pPr>
            <a:r>
              <a:rPr lang="en-US" altLang="en-US" sz="2200" dirty="0">
                <a:solidFill>
                  <a:schemeClr val="tx1"/>
                </a:solidFill>
                <a:latin typeface="Liberation Sans" panose="020B0604020202020204" pitchFamily="34" charset="0"/>
              </a:rPr>
              <a:t>Expenses</a:t>
            </a:r>
            <a:r>
              <a:rPr lang="en-US" altLang="en-US" sz="2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 are recognized when </a:t>
            </a:r>
            <a:r>
              <a:rPr lang="en-US" altLang="en-US" sz="2200" dirty="0">
                <a:solidFill>
                  <a:schemeClr val="tx1"/>
                </a:solidFill>
                <a:latin typeface="Liberation Sans" panose="020B0604020202020204" pitchFamily="34" charset="0"/>
              </a:rPr>
              <a:t>incurred </a:t>
            </a:r>
            <a:r>
              <a:rPr lang="en-US" altLang="en-US" sz="2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(rather than when paid).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09600" y="304800"/>
            <a:ext cx="8229600" cy="560388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r>
              <a:rPr lang="en-US" sz="3200" dirty="0">
                <a:solidFill>
                  <a:srgbClr val="CC0000"/>
                </a:solidFill>
                <a:latin typeface="Liberation Sans" panose="020B0604020202020204" pitchFamily="34" charset="0"/>
              </a:rPr>
              <a:t>Accrual- versus Cash-Basis Accounting</a:t>
            </a:r>
          </a:p>
        </p:txBody>
      </p:sp>
      <p:sp>
        <p:nvSpPr>
          <p:cNvPr id="8" name="Line 15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ans" panose="020B0604020202020204" pitchFamily="34" charset="0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8153400" y="6369050"/>
            <a:ext cx="8382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i="1" dirty="0">
                <a:latin typeface="Liberation Sans" panose="020B0604020202020204" pitchFamily="34" charset="0"/>
              </a:rPr>
              <a:t>LO </a:t>
            </a:r>
            <a:r>
              <a:rPr lang="en-US" altLang="en-US" sz="1600" i="1" dirty="0" smtClean="0">
                <a:latin typeface="Liberation Sans" panose="020B0604020202020204" pitchFamily="34" charset="0"/>
              </a:rPr>
              <a:t>2</a:t>
            </a:r>
            <a:endParaRPr lang="en-US" altLang="en-US" sz="1600" i="1" dirty="0">
              <a:latin typeface="Liberation Sans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7010400" y="990600"/>
            <a:ext cx="0" cy="146304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9" name="Rectangle 8"/>
          <p:cNvSpPr/>
          <p:nvPr/>
        </p:nvSpPr>
        <p:spPr>
          <a:xfrm>
            <a:off x="7139623" y="1039504"/>
            <a:ext cx="185197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dirty="0" smtClean="0">
                <a:solidFill>
                  <a:srgbClr val="FF3300"/>
                </a:solidFill>
                <a:latin typeface="Liberation Sans" panose="020B0604020202020204" pitchFamily="34" charset="0"/>
              </a:rPr>
              <a:t>Learning Objective 2 </a:t>
            </a:r>
            <a:r>
              <a:rPr lang="en-US" sz="1600" b="1" dirty="0" smtClean="0">
                <a:solidFill>
                  <a:srgbClr val="FF3300"/>
                </a:solidFill>
                <a:latin typeface="Liberation Sans" panose="020B0604020202020204" pitchFamily="34" charset="0"/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Explain the accrual basis of accounting.</a:t>
            </a:r>
            <a:endParaRPr lang="en-US" sz="1600" b="1" dirty="0">
              <a:solidFill>
                <a:schemeClr val="tx1"/>
              </a:solidFill>
              <a:latin typeface="Liberation Sans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609600" y="1295400"/>
            <a:ext cx="8001000" cy="330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685800" indent="-4572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lnSpc>
                <a:spcPct val="125000"/>
              </a:lnSpc>
              <a:spcBef>
                <a:spcPts val="1200"/>
              </a:spcBef>
              <a:buClr>
                <a:srgbClr val="800000"/>
              </a:buClr>
              <a:buSzPct val="80000"/>
              <a:buFont typeface="Wingdings" pitchFamily="2" charset="2"/>
              <a:buNone/>
            </a:pPr>
            <a:r>
              <a:rPr lang="en-US" altLang="en-US" sz="2500" dirty="0">
                <a:solidFill>
                  <a:schemeClr val="tx1"/>
                </a:solidFill>
                <a:latin typeface="Liberation Sans" panose="020B0604020202020204" pitchFamily="34" charset="0"/>
              </a:rPr>
              <a:t>Cash-Basis Accounting</a:t>
            </a:r>
          </a:p>
          <a:p>
            <a:pPr lvl="1">
              <a:lnSpc>
                <a:spcPct val="125000"/>
              </a:lnSpc>
              <a:spcBef>
                <a:spcPts val="1200"/>
              </a:spcBef>
              <a:buClr>
                <a:srgbClr val="CC0000"/>
              </a:buClr>
              <a:buSzPct val="80000"/>
              <a:buFont typeface="Wingdings" pitchFamily="2" charset="2"/>
              <a:buChar char="u"/>
            </a:pPr>
            <a:r>
              <a:rPr lang="en-US" altLang="en-US" sz="2200" dirty="0">
                <a:solidFill>
                  <a:schemeClr val="tx1"/>
                </a:solidFill>
                <a:latin typeface="Liberation Sans" panose="020B0604020202020204" pitchFamily="34" charset="0"/>
              </a:rPr>
              <a:t>Revenues </a:t>
            </a:r>
            <a:r>
              <a:rPr lang="en-US" altLang="en-US" sz="2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are recorded when </a:t>
            </a:r>
            <a:r>
              <a:rPr lang="en-US" altLang="en-US" sz="2200" dirty="0">
                <a:solidFill>
                  <a:schemeClr val="tx1"/>
                </a:solidFill>
                <a:latin typeface="Liberation Sans" panose="020B0604020202020204" pitchFamily="34" charset="0"/>
              </a:rPr>
              <a:t>cash is received</a:t>
            </a:r>
            <a:r>
              <a:rPr lang="en-US" altLang="en-US" sz="2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.</a:t>
            </a:r>
          </a:p>
          <a:p>
            <a:pPr lvl="1">
              <a:lnSpc>
                <a:spcPct val="125000"/>
              </a:lnSpc>
              <a:spcBef>
                <a:spcPts val="1200"/>
              </a:spcBef>
              <a:buClr>
                <a:srgbClr val="CC0000"/>
              </a:buClr>
              <a:buSzPct val="80000"/>
              <a:buFont typeface="Wingdings" pitchFamily="2" charset="2"/>
              <a:buChar char="u"/>
            </a:pPr>
            <a:r>
              <a:rPr lang="en-US" altLang="en-US" sz="2200" dirty="0">
                <a:solidFill>
                  <a:schemeClr val="tx1"/>
                </a:solidFill>
                <a:latin typeface="Liberation Sans" panose="020B0604020202020204" pitchFamily="34" charset="0"/>
              </a:rPr>
              <a:t>Expenses</a:t>
            </a:r>
            <a:r>
              <a:rPr lang="en-US" altLang="en-US" sz="2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 are recorded when </a:t>
            </a:r>
            <a:r>
              <a:rPr lang="en-US" altLang="en-US" sz="2200" dirty="0">
                <a:solidFill>
                  <a:schemeClr val="tx1"/>
                </a:solidFill>
                <a:latin typeface="Liberation Sans" panose="020B0604020202020204" pitchFamily="34" charset="0"/>
              </a:rPr>
              <a:t>cash is paid</a:t>
            </a:r>
            <a:r>
              <a:rPr lang="en-US" altLang="en-US" sz="2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.  </a:t>
            </a:r>
          </a:p>
          <a:p>
            <a:pPr lvl="1">
              <a:lnSpc>
                <a:spcPct val="125000"/>
              </a:lnSpc>
              <a:spcBef>
                <a:spcPts val="1200"/>
              </a:spcBef>
              <a:buClr>
                <a:srgbClr val="CC0000"/>
              </a:buClr>
              <a:buSzPct val="80000"/>
              <a:buFont typeface="Wingdings" pitchFamily="2" charset="2"/>
              <a:buChar char="u"/>
            </a:pPr>
            <a:r>
              <a:rPr lang="en-US" altLang="en-US" sz="2200" dirty="0">
                <a:solidFill>
                  <a:schemeClr val="tx1"/>
                </a:solidFill>
                <a:latin typeface="Liberation Sans" panose="020B0604020202020204" pitchFamily="34" charset="0"/>
              </a:rPr>
              <a:t>Cash-basis accounting is not in accordance </a:t>
            </a:r>
            <a:r>
              <a:rPr lang="en-US" altLang="en-US" sz="220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with International </a:t>
            </a:r>
            <a:r>
              <a:rPr lang="en-US" altLang="en-US" sz="2200" dirty="0">
                <a:solidFill>
                  <a:schemeClr val="tx1"/>
                </a:solidFill>
                <a:latin typeface="Liberation Sans" panose="020B0604020202020204" pitchFamily="34" charset="0"/>
              </a:rPr>
              <a:t>Financial Reporting Standards (IFRS).</a:t>
            </a:r>
          </a:p>
          <a:p>
            <a:pPr lvl="1">
              <a:lnSpc>
                <a:spcPct val="125000"/>
              </a:lnSpc>
              <a:spcBef>
                <a:spcPts val="1200"/>
              </a:spcBef>
              <a:buClr>
                <a:srgbClr val="CC0000"/>
              </a:buClr>
              <a:buSzPct val="80000"/>
              <a:buFont typeface="Wingdings" pitchFamily="2" charset="2"/>
              <a:buChar char="u"/>
            </a:pPr>
            <a:endParaRPr lang="en-US" altLang="en-US" sz="2200" dirty="0">
              <a:solidFill>
                <a:schemeClr val="tx1"/>
              </a:solidFill>
              <a:latin typeface="Liberation Sans" panose="020B0604020202020204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09600" y="304800"/>
            <a:ext cx="8229600" cy="560388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r>
              <a:rPr lang="en-US" sz="3200" dirty="0">
                <a:solidFill>
                  <a:srgbClr val="CC0000"/>
                </a:solidFill>
                <a:latin typeface="Liberation Sans" panose="020B0604020202020204" pitchFamily="34" charset="0"/>
              </a:rPr>
              <a:t>Accrual- versus Cash-Basis Accounting</a:t>
            </a:r>
          </a:p>
        </p:txBody>
      </p:sp>
      <p:sp>
        <p:nvSpPr>
          <p:cNvPr id="8" name="Line 15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ans" panose="020B0604020202020204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8229600" y="6369050"/>
            <a:ext cx="762000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i="1" dirty="0">
                <a:latin typeface="Liberation Sans" panose="020B0604020202020204" pitchFamily="34" charset="0"/>
              </a:rPr>
              <a:t>LO </a:t>
            </a:r>
            <a:r>
              <a:rPr lang="en-US" altLang="en-US" sz="1600" i="1" dirty="0" smtClean="0">
                <a:latin typeface="Liberation Sans" panose="020B0604020202020204" pitchFamily="34" charset="0"/>
              </a:rPr>
              <a:t>2</a:t>
            </a:r>
            <a:endParaRPr lang="en-US" altLang="en-US" sz="1600" i="1" dirty="0">
              <a:latin typeface="Liberation Sans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026"/>
          <p:cNvSpPr txBox="1">
            <a:spLocks noChangeArrowheads="1"/>
          </p:cNvSpPr>
          <p:nvPr/>
        </p:nvSpPr>
        <p:spPr bwMode="auto">
          <a:xfrm>
            <a:off x="609600" y="1295400"/>
            <a:ext cx="7010400" cy="592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lnSpc>
                <a:spcPct val="125000"/>
              </a:lnSpc>
              <a:spcBef>
                <a:spcPct val="50000"/>
              </a:spcBef>
              <a:buClr>
                <a:srgbClr val="800000"/>
              </a:buClr>
              <a:buSzPct val="80000"/>
              <a:buFont typeface="Wingdings" pitchFamily="2" charset="2"/>
              <a:buNone/>
            </a:pPr>
            <a:r>
              <a:rPr lang="en-US" altLang="en-US" dirty="0">
                <a:solidFill>
                  <a:srgbClr val="006600"/>
                </a:solidFill>
                <a:latin typeface="Liberation Sans" panose="020B0604020202020204" pitchFamily="34" charset="0"/>
              </a:rPr>
              <a:t>REVENUE RECOGNITION PRINCIPLE</a:t>
            </a:r>
          </a:p>
        </p:txBody>
      </p:sp>
      <p:sp>
        <p:nvSpPr>
          <p:cNvPr id="11268" name="Text Box 1031"/>
          <p:cNvSpPr txBox="1">
            <a:spLocks noChangeArrowheads="1"/>
          </p:cNvSpPr>
          <p:nvPr/>
        </p:nvSpPr>
        <p:spPr bwMode="auto">
          <a:xfrm>
            <a:off x="609600" y="1944688"/>
            <a:ext cx="3962400" cy="175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  <a:buClrTx/>
              <a:buSzPct val="80000"/>
              <a:buFontTx/>
              <a:buNone/>
            </a:pPr>
            <a:r>
              <a:rPr lang="en-US" altLang="en-US" sz="2300" dirty="0">
                <a:solidFill>
                  <a:schemeClr val="tx1"/>
                </a:solidFill>
                <a:latin typeface="Liberation Sans" panose="020B0604020202020204" pitchFamily="34" charset="0"/>
              </a:rPr>
              <a:t>Recognize</a:t>
            </a:r>
            <a:r>
              <a:rPr lang="en-US" altLang="en-US" sz="23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 revenue in the accounting period in which the </a:t>
            </a:r>
            <a:r>
              <a:rPr lang="en-US" altLang="en-US" sz="2300" dirty="0">
                <a:solidFill>
                  <a:schemeClr val="tx1"/>
                </a:solidFill>
                <a:latin typeface="Liberation Sans" panose="020B0604020202020204" pitchFamily="34" charset="0"/>
              </a:rPr>
              <a:t>performance obligation is satisfied</a:t>
            </a:r>
            <a:r>
              <a:rPr lang="en-US" altLang="en-US" sz="23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.</a:t>
            </a:r>
          </a:p>
        </p:txBody>
      </p:sp>
      <p:pic>
        <p:nvPicPr>
          <p:cNvPr id="1127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033588"/>
            <a:ext cx="2881313" cy="391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609600" y="304800"/>
            <a:ext cx="8229600" cy="560388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sz="3200" dirty="0">
                <a:solidFill>
                  <a:srgbClr val="CC0000"/>
                </a:solidFill>
                <a:latin typeface="Liberation Sans" panose="020B0604020202020204" pitchFamily="34" charset="0"/>
              </a:rPr>
              <a:t>Recognizing Revenues and Expenses</a:t>
            </a:r>
          </a:p>
        </p:txBody>
      </p:sp>
      <p:sp>
        <p:nvSpPr>
          <p:cNvPr id="10" name="Line 15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ans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229600" y="6369050"/>
            <a:ext cx="762000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i="1" dirty="0">
                <a:latin typeface="Liberation Sans" panose="020B0604020202020204" pitchFamily="34" charset="0"/>
              </a:rPr>
              <a:t>LO </a:t>
            </a:r>
            <a:r>
              <a:rPr lang="en-US" altLang="en-US" sz="1600" i="1" dirty="0" smtClean="0">
                <a:latin typeface="Liberation Sans" panose="020B0604020202020204" pitchFamily="34" charset="0"/>
              </a:rPr>
              <a:t>2</a:t>
            </a:r>
            <a:endParaRPr lang="en-US" altLang="en-US" sz="1600" i="1" dirty="0">
              <a:latin typeface="Liberation Sans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vnglnc">
  <a:themeElements>
    <a:clrScheme name="">
      <a:dk1>
        <a:srgbClr val="000000"/>
      </a:dk1>
      <a:lt1>
        <a:srgbClr val="FFFFFF"/>
      </a:lt1>
      <a:dk2>
        <a:srgbClr val="0000FF"/>
      </a:dk2>
      <a:lt2>
        <a:srgbClr val="000000"/>
      </a:lt2>
      <a:accent1>
        <a:srgbClr val="00FFFF"/>
      </a:accent1>
      <a:accent2>
        <a:srgbClr val="FF0000"/>
      </a:accent2>
      <a:accent3>
        <a:srgbClr val="FFFFFF"/>
      </a:accent3>
      <a:accent4>
        <a:srgbClr val="000000"/>
      </a:accent4>
      <a:accent5>
        <a:srgbClr val="AAFFFF"/>
      </a:accent5>
      <a:accent6>
        <a:srgbClr val="E70000"/>
      </a:accent6>
      <a:hlink>
        <a:srgbClr val="000099"/>
      </a:hlink>
      <a:folHlink>
        <a:srgbClr val="000000"/>
      </a:folHlink>
    </a:clrScheme>
    <a:fontScheme name="movnglnc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vngln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ngln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vngln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ngln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ngln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ngln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ngln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Office\Templates\1033\Company Handbook.pot</Template>
  <TotalTime>3153</TotalTime>
  <Pages>43</Pages>
  <Words>1029</Words>
  <Application>Microsoft Office PowerPoint</Application>
  <PresentationFormat>On-screen Show (4:3)</PresentationFormat>
  <Paragraphs>157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 Unicode MS</vt:lpstr>
      <vt:lpstr>Andalus</vt:lpstr>
      <vt:lpstr>Arial</vt:lpstr>
      <vt:lpstr>Comic Sans MS</vt:lpstr>
      <vt:lpstr>Constantia</vt:lpstr>
      <vt:lpstr>Liberation Sans</vt:lpstr>
      <vt:lpstr>Monotype Sorts</vt:lpstr>
      <vt:lpstr>Wingdings</vt:lpstr>
      <vt:lpstr>movnglnc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Accounting and Accounting Standards</dc:title>
  <dc:creator>Coby Harmon</dc:creator>
  <cp:lastModifiedBy>See la bd</cp:lastModifiedBy>
  <cp:revision>1513</cp:revision>
  <cp:lastPrinted>1999-09-16T17:08:20Z</cp:lastPrinted>
  <dcterms:created xsi:type="dcterms:W3CDTF">1997-03-28T18:03:02Z</dcterms:created>
  <dcterms:modified xsi:type="dcterms:W3CDTF">2019-08-27T02:39:23Z</dcterms:modified>
</cp:coreProperties>
</file>