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1" r:id="rId6"/>
    <p:sldId id="260" r:id="rId7"/>
    <p:sldId id="262" r:id="rId8"/>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19" autoAdjust="0"/>
    <p:restoredTop sz="94660"/>
  </p:normalViewPr>
  <p:slideViewPr>
    <p:cSldViewPr snapToGrid="0">
      <p:cViewPr varScale="1">
        <p:scale>
          <a:sx n="36" d="100"/>
          <a:sy n="36" d="100"/>
        </p:scale>
        <p:origin x="66" y="10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a:xfrm>
            <a:off x="5332412" y="5883275"/>
            <a:ext cx="4324044" cy="365125"/>
          </a:xfrm>
        </p:spPr>
        <p:txBody>
          <a:bodyPr/>
          <a:lstStyle/>
          <a:p>
            <a:endParaRPr lang="id-ID"/>
          </a:p>
        </p:txBody>
      </p:sp>
      <p:sp>
        <p:nvSpPr>
          <p:cNvPr id="6" name="Slide Number Placeholder 5"/>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696647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C11DA-BFF4-4C09-B858-2F4A96B01202}" type="datetimeFigureOut">
              <a:rPr lang="id-ID" smtClean="0"/>
              <a:t>08/01/2015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695920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1213037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1225727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1280674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36271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1923989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1440432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99277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10951856" y="5867131"/>
            <a:ext cx="551167" cy="365125"/>
          </a:xfrm>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2978816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C11DA-BFF4-4C09-B858-2F4A96B01202}" type="datetimeFigureOut">
              <a:rPr lang="id-ID" smtClean="0"/>
              <a:t>08/01/2015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307931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2C11DA-BFF4-4C09-B858-2F4A96B01202}" type="datetimeFigureOut">
              <a:rPr lang="id-ID" smtClean="0"/>
              <a:t>08/01/2015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89581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2C11DA-BFF4-4C09-B858-2F4A96B01202}" type="datetimeFigureOut">
              <a:rPr lang="id-ID" smtClean="0"/>
              <a:t>08/01/2015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2793959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2C11DA-BFF4-4C09-B858-2F4A96B01202}" type="datetimeFigureOut">
              <a:rPr lang="id-ID" smtClean="0"/>
              <a:t>08/01/2015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1223008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C11DA-BFF4-4C09-B858-2F4A96B01202}" type="datetimeFigureOut">
              <a:rPr lang="id-ID" smtClean="0"/>
              <a:t>08/01/2015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241530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C11DA-BFF4-4C09-B858-2F4A96B01202}" type="datetimeFigureOut">
              <a:rPr lang="id-ID" smtClean="0"/>
              <a:t>08/01/2015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1454443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C11DA-BFF4-4C09-B858-2F4A96B01202}" type="datetimeFigureOut">
              <a:rPr lang="id-ID" smtClean="0"/>
              <a:t>08/01/2015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732C3E1-F776-4D6E-B5B0-5BB4DD33D6D4}" type="slidenum">
              <a:rPr lang="id-ID" smtClean="0"/>
              <a:t>‹#›</a:t>
            </a:fld>
            <a:endParaRPr lang="id-ID"/>
          </a:p>
        </p:txBody>
      </p:sp>
    </p:spTree>
    <p:extLst>
      <p:ext uri="{BB962C8B-B14F-4D97-AF65-F5344CB8AC3E}">
        <p14:creationId xmlns:p14="http://schemas.microsoft.com/office/powerpoint/2010/main" val="1729370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32C11DA-BFF4-4C09-B858-2F4A96B01202}" type="datetimeFigureOut">
              <a:rPr lang="id-ID" smtClean="0"/>
              <a:t>08/01/2015</a:t>
            </a:fld>
            <a:endParaRPr lang="id-ID"/>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d-ID"/>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732C3E1-F776-4D6E-B5B0-5BB4DD33D6D4}" type="slidenum">
              <a:rPr lang="id-ID" smtClean="0"/>
              <a:t>‹#›</a:t>
            </a:fld>
            <a:endParaRPr lang="id-ID"/>
          </a:p>
        </p:txBody>
      </p:sp>
    </p:spTree>
    <p:extLst>
      <p:ext uri="{BB962C8B-B14F-4D97-AF65-F5344CB8AC3E}">
        <p14:creationId xmlns:p14="http://schemas.microsoft.com/office/powerpoint/2010/main" val="24394356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jurnal-sdm.blogspot.com/2009/05/investasi-pengertian-dasar-jenis-dan.html" TargetMode="External"/><Relationship Id="rId2" Type="http://schemas.openxmlformats.org/officeDocument/2006/relationships/hyperlink" Target="http://jurnal-sdm.blogspot.com/2009/07/tingkat-suku-bunga-interest-rate.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jurnal-sdm.blogspot.com/2009/06/pasar-modal-definisi-pelaku-jenis-dan.html" TargetMode="External"/><Relationship Id="rId2" Type="http://schemas.openxmlformats.org/officeDocument/2006/relationships/hyperlink" Target="http://jurnal-sdm.blogspot.com/2009/06/nilai-tukar-mata-uang-faktor-faktor.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4509" y="193964"/>
            <a:ext cx="10814461" cy="6664035"/>
          </a:xfrm>
        </p:spPr>
        <p:txBody>
          <a:bodyPr>
            <a:noAutofit/>
          </a:bodyPr>
          <a:lstStyle/>
          <a:p>
            <a:pPr algn="l"/>
            <a:r>
              <a:rPr lang="id-ID" sz="3600" dirty="0"/>
              <a:t>Indeks LQ 45 adalah nilai kapitalisasi pasar dari 45 saham yang paling likuid dan memiliki nilai kapitalisasi yang besar hal itu merupakan indikator likuidasi. </a:t>
            </a:r>
            <a:r>
              <a:rPr lang="id-ID" sz="3600" dirty="0" smtClean="0"/>
              <a:t/>
            </a:r>
            <a:br>
              <a:rPr lang="id-ID" sz="3600" dirty="0" smtClean="0"/>
            </a:br>
            <a:r>
              <a:rPr lang="id-ID" sz="3600" dirty="0"/>
              <a:t/>
            </a:r>
            <a:br>
              <a:rPr lang="id-ID" sz="3600" dirty="0"/>
            </a:br>
            <a:r>
              <a:rPr lang="id-ID" sz="3600" dirty="0"/>
              <a:t>Indeks LQ 45, menggunakan 45 saham yang terpilih berdasarkan Likuiditas perdagangan saham dan disesuaikan setiap enam bulan (setiap awal bulan Februari dan Agustus). </a:t>
            </a:r>
            <a:r>
              <a:rPr lang="id-ID" sz="3600" dirty="0" smtClean="0"/>
              <a:t/>
            </a:r>
            <a:br>
              <a:rPr lang="id-ID" sz="3600" dirty="0" smtClean="0"/>
            </a:br>
            <a:r>
              <a:rPr lang="id-ID" sz="3600" dirty="0" smtClean="0"/>
              <a:t>Dengan </a:t>
            </a:r>
            <a:r>
              <a:rPr lang="id-ID" sz="3600" dirty="0"/>
              <a:t>demikian saham yang terdapat dalam indeks tersebut akan selalu berubah.</a:t>
            </a:r>
            <a:r>
              <a:rPr lang="id-ID" dirty="0"/>
              <a:t/>
            </a:r>
            <a:br>
              <a:rPr lang="id-ID" dirty="0"/>
            </a:br>
            <a:endParaRPr lang="id-ID" dirty="0"/>
          </a:p>
        </p:txBody>
      </p:sp>
    </p:spTree>
    <p:extLst>
      <p:ext uri="{BB962C8B-B14F-4D97-AF65-F5344CB8AC3E}">
        <p14:creationId xmlns:p14="http://schemas.microsoft.com/office/powerpoint/2010/main" val="3794334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391887"/>
            <a:ext cx="10018713" cy="5399314"/>
          </a:xfrm>
        </p:spPr>
        <p:txBody>
          <a:bodyPr>
            <a:normAutofit/>
          </a:bodyPr>
          <a:lstStyle/>
          <a:p>
            <a:r>
              <a:rPr lang="id-ID" sz="3200" dirty="0"/>
              <a:t>Beberapa kriteria - kriteria seleksi untuk menentukan suatu emiten dapat masuk dalam perhitungan indeks LQ 45 adalah :</a:t>
            </a:r>
          </a:p>
          <a:p>
            <a:r>
              <a:rPr lang="id-ID" sz="3200" dirty="0"/>
              <a:t>a. Kriteria yang pertama adalah :</a:t>
            </a:r>
            <a:br>
              <a:rPr lang="id-ID" sz="3200" dirty="0"/>
            </a:br>
            <a:r>
              <a:rPr lang="id-ID" sz="3200" dirty="0" smtClean="0"/>
              <a:t>- Berada </a:t>
            </a:r>
            <a:r>
              <a:rPr lang="id-ID" sz="3200" dirty="0"/>
              <a:t>di TOP 95 % dari total rata – rata tahunan </a:t>
            </a:r>
            <a:r>
              <a:rPr lang="id-ID" sz="3200" dirty="0" smtClean="0"/>
              <a:t>        nilai </a:t>
            </a:r>
            <a:r>
              <a:rPr lang="id-ID" sz="3200" dirty="0"/>
              <a:t>transaksi saham di pasar </a:t>
            </a:r>
            <a:r>
              <a:rPr lang="id-ID" sz="3200" dirty="0" smtClean="0"/>
              <a:t>reguler.</a:t>
            </a:r>
          </a:p>
          <a:p>
            <a:pPr marL="0" indent="0">
              <a:buNone/>
            </a:pPr>
            <a:r>
              <a:rPr lang="id-ID" sz="3200" dirty="0" smtClean="0"/>
              <a:t>     - Berada </a:t>
            </a:r>
            <a:r>
              <a:rPr lang="id-ID" sz="3200" dirty="0"/>
              <a:t>di TOP 90 % dari rata – rata </a:t>
            </a:r>
            <a:r>
              <a:rPr lang="id-ID" sz="3200" dirty="0" smtClean="0"/>
              <a:t>tahunan </a:t>
            </a:r>
          </a:p>
          <a:p>
            <a:pPr marL="0" indent="0">
              <a:buNone/>
            </a:pPr>
            <a:r>
              <a:rPr lang="id-ID" sz="3200" dirty="0"/>
              <a:t> </a:t>
            </a:r>
            <a:r>
              <a:rPr lang="id-ID" sz="3200" dirty="0" smtClean="0"/>
              <a:t>      kapitalisasi </a:t>
            </a:r>
            <a:r>
              <a:rPr lang="id-ID" sz="3200" dirty="0"/>
              <a:t>pasar.</a:t>
            </a:r>
          </a:p>
        </p:txBody>
      </p:sp>
    </p:spTree>
    <p:extLst>
      <p:ext uri="{BB962C8B-B14F-4D97-AF65-F5344CB8AC3E}">
        <p14:creationId xmlns:p14="http://schemas.microsoft.com/office/powerpoint/2010/main" val="4282565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
            <a:ext cx="10018713" cy="5791200"/>
          </a:xfrm>
        </p:spPr>
        <p:txBody>
          <a:bodyPr>
            <a:normAutofit/>
          </a:bodyPr>
          <a:lstStyle/>
          <a:p>
            <a:r>
              <a:rPr lang="id-ID" sz="3600" dirty="0"/>
              <a:t>b. Kriteria yang kedua adalah </a:t>
            </a:r>
            <a:r>
              <a:rPr lang="id-ID" sz="3600" dirty="0" smtClean="0"/>
              <a:t>:</a:t>
            </a:r>
            <a:r>
              <a:rPr lang="id-ID" sz="3600" dirty="0"/>
              <a:t/>
            </a:r>
            <a:br>
              <a:rPr lang="id-ID" sz="3600" dirty="0"/>
            </a:br>
            <a:r>
              <a:rPr lang="id-ID" sz="3600" dirty="0"/>
              <a:t>1.) Merupakan urutan tertinggi yang mewakili sektornya dalam klasifikasi industri BEJ sesuai dengan nilai kapitalisasi pasarnya.</a:t>
            </a:r>
            <a:br>
              <a:rPr lang="id-ID" sz="3600" dirty="0"/>
            </a:br>
            <a:r>
              <a:rPr lang="id-ID" sz="3600" dirty="0"/>
              <a:t>2.) Merupakan urutan tertinggi berdasarkan frekuensi transaksi </a:t>
            </a:r>
            <a:br>
              <a:rPr lang="id-ID" sz="3600" dirty="0"/>
            </a:br>
            <a:endParaRPr lang="id-ID" sz="3600" dirty="0"/>
          </a:p>
        </p:txBody>
      </p:sp>
    </p:spTree>
    <p:extLst>
      <p:ext uri="{BB962C8B-B14F-4D97-AF65-F5344CB8AC3E}">
        <p14:creationId xmlns:p14="http://schemas.microsoft.com/office/powerpoint/2010/main" val="107031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74171"/>
            <a:ext cx="10018713" cy="6966858"/>
          </a:xfrm>
        </p:spPr>
        <p:txBody>
          <a:bodyPr>
            <a:noAutofit/>
          </a:bodyPr>
          <a:lstStyle/>
          <a:p>
            <a:r>
              <a:rPr lang="id-ID" dirty="0"/>
              <a:t>Indeks LQ 45 hanya terdiri dari 45 saham yang telah terpilih melalui berbagai kriteria pemilihan, sehingga akan terdiri dari saham-saham dengan likuiditas dan kapitalisasi pasar yang tinggi. </a:t>
            </a:r>
          </a:p>
          <a:p>
            <a:r>
              <a:rPr lang="id-ID" dirty="0"/>
              <a:t>Saham-saham pada indeks LQ 45 harus memenuhi kriteria dan melewati seleksi utama sebagai berikut :</a:t>
            </a:r>
          </a:p>
          <a:p>
            <a:r>
              <a:rPr lang="id-ID" dirty="0"/>
              <a:t>1. Masuk dalam ranking 60 besar dari total transaksi saham di pasar reguler (rata-rata nilai transaksi selama 12 bulan terakhir).</a:t>
            </a:r>
            <a:br>
              <a:rPr lang="id-ID" dirty="0"/>
            </a:br>
            <a:r>
              <a:rPr lang="id-ID" dirty="0"/>
              <a:t>2. Ranking berdasar kapitalisasi pasar (rata-rata kapitalisasi pasar selama 12 bulan terakhir)</a:t>
            </a:r>
            <a:br>
              <a:rPr lang="id-ID" dirty="0"/>
            </a:br>
            <a:r>
              <a:rPr lang="id-ID" dirty="0"/>
              <a:t>3. Telah tercatat di BEJ minimum 3 bulan</a:t>
            </a:r>
            <a:br>
              <a:rPr lang="id-ID" dirty="0"/>
            </a:br>
            <a:r>
              <a:rPr lang="id-ID" dirty="0"/>
              <a:t>4. Keadaan keuangan perusahaan dan prospek pertumbuhannya, frekuensi dan jumlah hari perdagangan transaksi pasar reguler</a:t>
            </a:r>
            <a:r>
              <a:rPr lang="id-ID" dirty="0" smtClean="0"/>
              <a:t>.</a:t>
            </a:r>
            <a:endParaRPr lang="id-ID" dirty="0"/>
          </a:p>
          <a:p>
            <a:r>
              <a:rPr lang="id-ID" dirty="0"/>
              <a:t/>
            </a:r>
            <a:br>
              <a:rPr lang="id-ID" dirty="0"/>
            </a:br>
            <a:endParaRPr lang="id-ID" dirty="0"/>
          </a:p>
        </p:txBody>
      </p:sp>
    </p:spTree>
    <p:extLst>
      <p:ext uri="{BB962C8B-B14F-4D97-AF65-F5344CB8AC3E}">
        <p14:creationId xmlns:p14="http://schemas.microsoft.com/office/powerpoint/2010/main" val="1408013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443345"/>
            <a:ext cx="10018713" cy="5347855"/>
          </a:xfrm>
        </p:spPr>
        <p:txBody>
          <a:bodyPr>
            <a:normAutofit/>
          </a:bodyPr>
          <a:lstStyle/>
          <a:p>
            <a:r>
              <a:rPr lang="id-ID" sz="2800" dirty="0"/>
              <a:t>Saham-saham yang termasuk didalam LQ 45 terus dipantau dan setiap enam bulan akan diadakan review (awal Februari, dan Agustus). Apabila ada saham yang sudah tidak masuk kriteria maka akan diganti dengan saham lain yang memenuhi syarat. </a:t>
            </a:r>
          </a:p>
          <a:p>
            <a:r>
              <a:rPr lang="id-ID" sz="2800" dirty="0"/>
              <a:t>Pemilihan saham - saham LQ 45 harus wajar, oleh karena itu BEJ mempunyai komite penasehat yang terdiri dari para ahli di BAPEPAM, Universitas, dan Profesional di bidang pasar modal. </a:t>
            </a:r>
          </a:p>
        </p:txBody>
      </p:sp>
    </p:spTree>
    <p:extLst>
      <p:ext uri="{BB962C8B-B14F-4D97-AF65-F5344CB8AC3E}">
        <p14:creationId xmlns:p14="http://schemas.microsoft.com/office/powerpoint/2010/main" val="2773274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284513"/>
            <a:ext cx="10145486" cy="4855030"/>
          </a:xfrm>
        </p:spPr>
        <p:txBody>
          <a:bodyPr>
            <a:noAutofit/>
          </a:bodyPr>
          <a:lstStyle/>
          <a:p>
            <a:r>
              <a:rPr lang="id-ID" b="1" dirty="0"/>
              <a:t>Faktor –faktor yang berperan dalam pergerakan Indeks LQ 45, yaitu </a:t>
            </a:r>
            <a:r>
              <a:rPr lang="id-ID" b="1" dirty="0" smtClean="0"/>
              <a:t>:</a:t>
            </a:r>
            <a:endParaRPr lang="id-ID" dirty="0"/>
          </a:p>
          <a:p>
            <a:pPr lvl="0"/>
            <a:r>
              <a:rPr lang="id-ID" dirty="0">
                <a:hlinkClick r:id="rId2"/>
              </a:rPr>
              <a:t>Tingkat suku bunga</a:t>
            </a:r>
            <a:r>
              <a:rPr lang="id-ID" dirty="0"/>
              <a:t> SBI sebagai patokan (benchmark) portofolio </a:t>
            </a:r>
            <a:r>
              <a:rPr lang="id-ID" dirty="0">
                <a:hlinkClick r:id="rId3"/>
              </a:rPr>
              <a:t>investasi</a:t>
            </a:r>
            <a:r>
              <a:rPr lang="id-ID" dirty="0"/>
              <a:t> di pasar keuangan Indonesia,</a:t>
            </a:r>
          </a:p>
          <a:p>
            <a:pPr lvl="0"/>
            <a:r>
              <a:rPr lang="id-ID" dirty="0"/>
              <a:t>Tingkat toleransi investor terhadap risiko</a:t>
            </a:r>
          </a:p>
          <a:p>
            <a:pPr lvl="0"/>
            <a:r>
              <a:rPr lang="id-ID" dirty="0"/>
              <a:t>Saham – saham penggerak indeks (index mover stocks) yang notabene merupakan saham berkapitalisasi pasar besar di BEJ</a:t>
            </a:r>
            <a:r>
              <a:rPr lang="id-ID" dirty="0" smtClean="0"/>
              <a:t>.</a:t>
            </a:r>
          </a:p>
          <a:p>
            <a:pPr marL="0" lvl="0" indent="0">
              <a:buNone/>
            </a:pPr>
            <a:r>
              <a:rPr lang="id-ID" b="1" dirty="0"/>
              <a:t/>
            </a:r>
            <a:br>
              <a:rPr lang="id-ID" b="1" dirty="0"/>
            </a:br>
            <a:endParaRPr lang="id-ID" dirty="0"/>
          </a:p>
        </p:txBody>
      </p:sp>
    </p:spTree>
    <p:extLst>
      <p:ext uri="{BB962C8B-B14F-4D97-AF65-F5344CB8AC3E}">
        <p14:creationId xmlns:p14="http://schemas.microsoft.com/office/powerpoint/2010/main" val="1490169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
            <a:ext cx="10018713" cy="5791200"/>
          </a:xfrm>
        </p:spPr>
        <p:txBody>
          <a:bodyPr>
            <a:normAutofit/>
          </a:bodyPr>
          <a:lstStyle/>
          <a:p>
            <a:pPr lvl="0"/>
            <a:r>
              <a:rPr lang="id-ID" b="1" dirty="0"/>
              <a:t>Faktor – faktor yang berpengaruh terhadap naiknya Indeks LQ 45 </a:t>
            </a:r>
            <a:r>
              <a:rPr lang="id-ID" b="1" dirty="0" smtClean="0"/>
              <a:t> adalah </a:t>
            </a:r>
            <a:r>
              <a:rPr lang="id-ID" b="1" dirty="0"/>
              <a:t>:</a:t>
            </a:r>
            <a:r>
              <a:rPr lang="id-ID" dirty="0"/>
              <a:t/>
            </a:r>
            <a:br>
              <a:rPr lang="id-ID" dirty="0"/>
            </a:br>
            <a:r>
              <a:rPr lang="id-ID" dirty="0"/>
              <a:t>1. Penguatan bursa global dan regional menyusul penurunan harga minyak mentah dunia, dan</a:t>
            </a:r>
            <a:br>
              <a:rPr lang="id-ID" dirty="0"/>
            </a:br>
            <a:r>
              <a:rPr lang="id-ID" dirty="0"/>
              <a:t>2. Penguatan </a:t>
            </a:r>
            <a:r>
              <a:rPr lang="id-ID" dirty="0">
                <a:hlinkClick r:id="rId2"/>
              </a:rPr>
              <a:t>nilai tukar</a:t>
            </a:r>
            <a:r>
              <a:rPr lang="id-ID" dirty="0"/>
              <a:t> rupiah yang mampu mengangkat indeks LQ 45 ke zone positif.</a:t>
            </a:r>
            <a:br>
              <a:rPr lang="id-ID" dirty="0"/>
            </a:br>
            <a:r>
              <a:rPr lang="id-ID" dirty="0"/>
              <a:t/>
            </a:r>
            <a:br>
              <a:rPr lang="id-ID" dirty="0"/>
            </a:br>
            <a:r>
              <a:rPr lang="id-ID" dirty="0"/>
              <a:t>Tujuan indeks LQ 45 adalah sebagai pelengkap IHSG dan khususnya untuk menyediakan sarana yang obyektif dan terpercaya bagi analisis keuangan, manajer investasi, investor dan pemerhati </a:t>
            </a:r>
            <a:r>
              <a:rPr lang="id-ID" dirty="0">
                <a:hlinkClick r:id="rId3"/>
              </a:rPr>
              <a:t>pasar modal</a:t>
            </a:r>
            <a:r>
              <a:rPr lang="id-ID" dirty="0"/>
              <a:t> lainnya dalam memonitor pergerakan harga dari saham-saham yang aktif diperdagangkan.</a:t>
            </a:r>
          </a:p>
          <a:p>
            <a:endParaRPr lang="id-ID" dirty="0"/>
          </a:p>
        </p:txBody>
      </p:sp>
    </p:spTree>
    <p:extLst>
      <p:ext uri="{BB962C8B-B14F-4D97-AF65-F5344CB8AC3E}">
        <p14:creationId xmlns:p14="http://schemas.microsoft.com/office/powerpoint/2010/main" val="1732871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Parallax</Template>
  <TotalTime>11</TotalTime>
  <Words>225</Words>
  <Application>Microsoft Office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Corbel</vt:lpstr>
      <vt:lpstr>Parallax</vt:lpstr>
      <vt:lpstr>Indeks LQ 45 adalah nilai kapitalisasi pasar dari 45 saham yang paling likuid dan memiliki nilai kapitalisasi yang besar hal itu merupakan indikator likuidasi.   Indeks LQ 45, menggunakan 45 saham yang terpilih berdasarkan Likuiditas perdagangan saham dan disesuaikan setiap enam bulan (setiap awal bulan Februari dan Agustus).  Dengan demikian saham yang terdapat dalam indeks tersebut akan selalu berubah.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Indeks LQ 45 adalah nilai kapitalisasi pasar dari 45 saham yang paling likuid dan memiliki nilai kapitalisasi yang besar hal itu merupakan indikator likuidasi.   Indeks LQ 45, menggunakan 45 saham yang terpilih berdasarkan Likuiditas perdagangan saham dan disesuaikan setiap enam bulan (setiap awal bulan Februari dan Agustus). Dengan demikian saham yang terdapat dalam indeks tersebut akan selalu berubah.</dc:title>
  <dc:creator>Fitri</dc:creator>
  <cp:lastModifiedBy>Fitri</cp:lastModifiedBy>
  <cp:revision>3</cp:revision>
  <dcterms:created xsi:type="dcterms:W3CDTF">2014-11-21T01:11:13Z</dcterms:created>
  <dcterms:modified xsi:type="dcterms:W3CDTF">2015-01-07T21:05:31Z</dcterms:modified>
</cp:coreProperties>
</file>