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C61933-65E2-46A8-BE97-521A3C24B0EC}" type="datetimeFigureOut">
              <a:rPr lang="id-ID" smtClean="0"/>
              <a:t>08/01/2015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E46D36-A6BB-42FB-B59E-934AFF1A276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96037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18568946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37744841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601829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1F047-7124-410A-AB52-270E3EF966E4}" type="datetimeFigureOut">
              <a:rPr lang="id-ID" smtClean="0"/>
              <a:t>08/01/2015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ABBA-402B-482D-BE45-D0EC4A86F3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18867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1F047-7124-410A-AB52-270E3EF966E4}" type="datetimeFigureOut">
              <a:rPr lang="id-ID" smtClean="0"/>
              <a:t>08/01/2015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ABBA-402B-482D-BE45-D0EC4A86F3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59271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1F047-7124-410A-AB52-270E3EF966E4}" type="datetimeFigureOut">
              <a:rPr lang="id-ID" smtClean="0"/>
              <a:t>08/01/2015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ABBA-402B-482D-BE45-D0EC4A86F3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14639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1F047-7124-410A-AB52-270E3EF966E4}" type="datetimeFigureOut">
              <a:rPr lang="id-ID" smtClean="0"/>
              <a:t>08/01/2015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ABBA-402B-482D-BE45-D0EC4A86F3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455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1F047-7124-410A-AB52-270E3EF966E4}" type="datetimeFigureOut">
              <a:rPr lang="id-ID" smtClean="0"/>
              <a:t>08/01/2015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ABBA-402B-482D-BE45-D0EC4A86F3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84313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1F047-7124-410A-AB52-270E3EF966E4}" type="datetimeFigureOut">
              <a:rPr lang="id-ID" smtClean="0"/>
              <a:t>08/01/2015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ABBA-402B-482D-BE45-D0EC4A86F3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84385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1F047-7124-410A-AB52-270E3EF966E4}" type="datetimeFigureOut">
              <a:rPr lang="id-ID" smtClean="0"/>
              <a:t>08/01/2015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ABBA-402B-482D-BE45-D0EC4A86F3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84395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1F047-7124-410A-AB52-270E3EF966E4}" type="datetimeFigureOut">
              <a:rPr lang="id-ID" smtClean="0"/>
              <a:t>08/01/2015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ABBA-402B-482D-BE45-D0EC4A86F3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43107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1F047-7124-410A-AB52-270E3EF966E4}" type="datetimeFigureOut">
              <a:rPr lang="id-ID" smtClean="0"/>
              <a:t>08/01/2015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ABBA-402B-482D-BE45-D0EC4A86F3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48510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1F047-7124-410A-AB52-270E3EF966E4}" type="datetimeFigureOut">
              <a:rPr lang="id-ID" smtClean="0"/>
              <a:t>08/01/2015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ABBA-402B-482D-BE45-D0EC4A86F3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20293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1F047-7124-410A-AB52-270E3EF966E4}" type="datetimeFigureOut">
              <a:rPr lang="id-ID" smtClean="0"/>
              <a:t>08/01/2015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ABBA-402B-482D-BE45-D0EC4A86F3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77992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1F047-7124-410A-AB52-270E3EF966E4}" type="datetimeFigureOut">
              <a:rPr lang="id-ID" smtClean="0"/>
              <a:t>08/01/2015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4ABBA-402B-482D-BE45-D0EC4A86F3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18422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Vertical Analysis</a:t>
            </a:r>
            <a:b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</a:b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33344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354138"/>
            <a:ext cx="6172200" cy="4665662"/>
          </a:xfrm>
          <a:prstGeom prst="rect">
            <a:avLst/>
          </a:prstGeom>
          <a:noFill/>
          <a:ln w="19050" cap="sq">
            <a:solidFill>
              <a:srgbClr val="80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828800" y="2825750"/>
            <a:ext cx="2362200" cy="3308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900">
                <a:latin typeface="Arial" panose="020B0604020202020204" pitchFamily="34" charset="0"/>
              </a:rPr>
              <a:t>These results reinforce the earlier observations that </a:t>
            </a:r>
            <a:r>
              <a:rPr lang="en-US" sz="1900" b="1">
                <a:latin typeface="Arial" panose="020B0604020202020204" pitchFamily="34" charset="0"/>
              </a:rPr>
              <a:t>Quality is choosing to finance its growth through retention of earnings rather than through issuing additional debt</a:t>
            </a:r>
            <a:r>
              <a:rPr lang="en-US" sz="1900"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27652" name="Text Box 7"/>
          <p:cNvSpPr txBox="1">
            <a:spLocks noChangeArrowheads="1"/>
          </p:cNvSpPr>
          <p:nvPr/>
        </p:nvSpPr>
        <p:spPr bwMode="auto">
          <a:xfrm>
            <a:off x="2667000" y="6369050"/>
            <a:ext cx="7924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74675" indent="-5746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600" b="1" i="1">
                <a:solidFill>
                  <a:schemeClr val="bg2"/>
                </a:solidFill>
                <a:latin typeface="Arial" panose="020B0604020202020204" pitchFamily="34" charset="0"/>
              </a:rPr>
              <a:t>SO 4  Describe and apply vertical analysis.</a:t>
            </a:r>
          </a:p>
        </p:txBody>
      </p:sp>
      <p:sp>
        <p:nvSpPr>
          <p:cNvPr id="1179656" name="Rectangle 8"/>
          <p:cNvSpPr>
            <a:spLocks noChangeArrowheads="1"/>
          </p:cNvSpPr>
          <p:nvPr/>
        </p:nvSpPr>
        <p:spPr bwMode="auto">
          <a:xfrm>
            <a:off x="1981200" y="457200"/>
            <a:ext cx="8229600" cy="560388"/>
          </a:xfrm>
          <a:prstGeom prst="rect">
            <a:avLst/>
          </a:prstGeom>
          <a:solidFill>
            <a:srgbClr val="990000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488" tIns="44450" rIns="90488" bIns="44450"/>
          <a:lstStyle/>
          <a:p>
            <a:pPr marL="52388">
              <a:defRPr/>
            </a:pPr>
            <a:r>
              <a:rPr lang="en-US" sz="29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Vertical Analysis</a:t>
            </a:r>
          </a:p>
        </p:txBody>
      </p:sp>
      <p:sp>
        <p:nvSpPr>
          <p:cNvPr id="27654" name="Rectangle 10"/>
          <p:cNvSpPr>
            <a:spLocks noChangeArrowheads="1"/>
          </p:cNvSpPr>
          <p:nvPr/>
        </p:nvSpPr>
        <p:spPr bwMode="auto">
          <a:xfrm>
            <a:off x="1828800" y="1295400"/>
            <a:ext cx="23622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2800" b="1">
                <a:solidFill>
                  <a:srgbClr val="006600"/>
                </a:solidFill>
                <a:latin typeface="Arial" panose="020B0604020202020204" pitchFamily="34" charset="0"/>
              </a:rPr>
              <a:t>Statement of Financial Position</a:t>
            </a:r>
          </a:p>
        </p:txBody>
      </p:sp>
      <p:sp>
        <p:nvSpPr>
          <p:cNvPr id="27655" name="Rectangle 11"/>
          <p:cNvSpPr>
            <a:spLocks noChangeArrowheads="1"/>
          </p:cNvSpPr>
          <p:nvPr/>
        </p:nvSpPr>
        <p:spPr bwMode="auto">
          <a:xfrm>
            <a:off x="4267200" y="6172200"/>
            <a:ext cx="1371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cap="sq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40000"/>
              </a:spcBef>
              <a:buSzPct val="80000"/>
            </a:pPr>
            <a:r>
              <a:rPr lang="en-US" sz="1200" b="1">
                <a:solidFill>
                  <a:srgbClr val="006386"/>
                </a:solidFill>
                <a:latin typeface="Arial" panose="020B0604020202020204" pitchFamily="34" charset="0"/>
              </a:rPr>
              <a:t>Illustration 14-8</a:t>
            </a:r>
          </a:p>
        </p:txBody>
      </p:sp>
    </p:spTree>
    <p:extLst>
      <p:ext uri="{BB962C8B-B14F-4D97-AF65-F5344CB8AC3E}">
        <p14:creationId xmlns:p14="http://schemas.microsoft.com/office/powerpoint/2010/main" val="4247239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376364"/>
            <a:ext cx="6172200" cy="4491037"/>
          </a:xfrm>
          <a:prstGeom prst="rect">
            <a:avLst/>
          </a:prstGeom>
          <a:noFill/>
          <a:ln w="19050" cap="sq" algn="ctr">
            <a:solidFill>
              <a:srgbClr val="80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752600" y="2590801"/>
            <a:ext cx="23622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2000">
                <a:latin typeface="Arial" panose="020B0604020202020204" pitchFamily="34" charset="0"/>
              </a:rPr>
              <a:t>Quality appears</a:t>
            </a:r>
          </a:p>
          <a:p>
            <a:r>
              <a:rPr lang="en-US" sz="2000">
                <a:latin typeface="Arial" panose="020B0604020202020204" pitchFamily="34" charset="0"/>
              </a:rPr>
              <a:t>to be a profitable enterprise that is becoming even more successful.</a:t>
            </a:r>
          </a:p>
        </p:txBody>
      </p:sp>
      <p:sp>
        <p:nvSpPr>
          <p:cNvPr id="29700" name="Text Box 5"/>
          <p:cNvSpPr txBox="1">
            <a:spLocks noChangeArrowheads="1"/>
          </p:cNvSpPr>
          <p:nvPr/>
        </p:nvSpPr>
        <p:spPr bwMode="auto">
          <a:xfrm>
            <a:off x="2667000" y="6369050"/>
            <a:ext cx="7924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74675" indent="-5746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600" b="1" i="1">
                <a:solidFill>
                  <a:schemeClr val="bg2"/>
                </a:solidFill>
                <a:latin typeface="Arial" panose="020B0604020202020204" pitchFamily="34" charset="0"/>
              </a:rPr>
              <a:t>SO 4  Describe and apply vertical analysis.</a:t>
            </a:r>
          </a:p>
        </p:txBody>
      </p:sp>
      <p:sp>
        <p:nvSpPr>
          <p:cNvPr id="1181702" name="Rectangle 6"/>
          <p:cNvSpPr>
            <a:spLocks noChangeArrowheads="1"/>
          </p:cNvSpPr>
          <p:nvPr/>
        </p:nvSpPr>
        <p:spPr bwMode="auto">
          <a:xfrm>
            <a:off x="1981200" y="457200"/>
            <a:ext cx="8229600" cy="5603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488" tIns="44450" rIns="90488" bIns="44450"/>
          <a:lstStyle/>
          <a:p>
            <a:pPr marL="52388">
              <a:defRPr/>
            </a:pPr>
            <a:r>
              <a:rPr lang="en-US" sz="29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Vertical Analysis</a:t>
            </a:r>
          </a:p>
        </p:txBody>
      </p:sp>
      <p:sp>
        <p:nvSpPr>
          <p:cNvPr id="29702" name="Rectangle 8"/>
          <p:cNvSpPr>
            <a:spLocks noChangeArrowheads="1"/>
          </p:cNvSpPr>
          <p:nvPr/>
        </p:nvSpPr>
        <p:spPr bwMode="auto">
          <a:xfrm>
            <a:off x="1828800" y="1295400"/>
            <a:ext cx="2286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2800" b="1">
                <a:solidFill>
                  <a:srgbClr val="006600"/>
                </a:solidFill>
                <a:latin typeface="Arial" panose="020B0604020202020204" pitchFamily="34" charset="0"/>
              </a:rPr>
              <a:t>Income Statement</a:t>
            </a:r>
          </a:p>
        </p:txBody>
      </p:sp>
      <p:sp>
        <p:nvSpPr>
          <p:cNvPr id="29703" name="Rectangle 9"/>
          <p:cNvSpPr>
            <a:spLocks noChangeArrowheads="1"/>
          </p:cNvSpPr>
          <p:nvPr/>
        </p:nvSpPr>
        <p:spPr bwMode="auto">
          <a:xfrm>
            <a:off x="4267200" y="5943600"/>
            <a:ext cx="1371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cap="sq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40000"/>
              </a:spcBef>
              <a:buSzPct val="80000"/>
            </a:pPr>
            <a:r>
              <a:rPr lang="en-US" sz="1200" b="1">
                <a:solidFill>
                  <a:srgbClr val="006386"/>
                </a:solidFill>
                <a:latin typeface="Arial" panose="020B0604020202020204" pitchFamily="34" charset="0"/>
              </a:rPr>
              <a:t>Illustration 14-9</a:t>
            </a:r>
          </a:p>
        </p:txBody>
      </p:sp>
    </p:spTree>
    <p:extLst>
      <p:ext uri="{BB962C8B-B14F-4D97-AF65-F5344CB8AC3E}">
        <p14:creationId xmlns:p14="http://schemas.microsoft.com/office/powerpoint/2010/main" val="779168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ChangeArrowheads="1"/>
          </p:cNvSpPr>
          <p:nvPr/>
        </p:nvSpPr>
        <p:spPr bwMode="auto">
          <a:xfrm>
            <a:off x="1981200" y="1143000"/>
            <a:ext cx="83820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2200">
                <a:latin typeface="Arial" panose="020B0604020202020204" pitchFamily="34" charset="0"/>
              </a:rPr>
              <a:t>Enables a comparison of companies of different sizes.</a:t>
            </a:r>
          </a:p>
        </p:txBody>
      </p:sp>
      <p:sp>
        <p:nvSpPr>
          <p:cNvPr id="31747" name="Rectangle 5"/>
          <p:cNvSpPr>
            <a:spLocks noChangeArrowheads="1"/>
          </p:cNvSpPr>
          <p:nvPr/>
        </p:nvSpPr>
        <p:spPr bwMode="auto">
          <a:xfrm>
            <a:off x="8839200" y="1722439"/>
            <a:ext cx="1752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1">
                <a:solidFill>
                  <a:srgbClr val="006386"/>
                </a:solidFill>
                <a:latin typeface="Arial" panose="020B0604020202020204" pitchFamily="34" charset="0"/>
              </a:rPr>
              <a:t>Illustration 14-10</a:t>
            </a:r>
          </a:p>
          <a:p>
            <a:r>
              <a:rPr lang="en-US" sz="1200">
                <a:latin typeface="Arial" panose="020B0604020202020204" pitchFamily="34" charset="0"/>
              </a:rPr>
              <a:t>Intercompany income statement comparison</a:t>
            </a:r>
          </a:p>
        </p:txBody>
      </p:sp>
      <p:sp>
        <p:nvSpPr>
          <p:cNvPr id="31748" name="Text Box 7"/>
          <p:cNvSpPr txBox="1">
            <a:spLocks noChangeArrowheads="1"/>
          </p:cNvSpPr>
          <p:nvPr/>
        </p:nvSpPr>
        <p:spPr bwMode="auto">
          <a:xfrm>
            <a:off x="2667000" y="6369050"/>
            <a:ext cx="7924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74675" indent="-5746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600" b="1" i="1">
                <a:solidFill>
                  <a:schemeClr val="bg2"/>
                </a:solidFill>
                <a:latin typeface="Arial" panose="020B0604020202020204" pitchFamily="34" charset="0"/>
              </a:rPr>
              <a:t>SO 4  Describe and apply vertical analysis.</a:t>
            </a:r>
          </a:p>
        </p:txBody>
      </p:sp>
      <p:sp>
        <p:nvSpPr>
          <p:cNvPr id="1183752" name="Rectangle 8"/>
          <p:cNvSpPr>
            <a:spLocks noChangeArrowheads="1"/>
          </p:cNvSpPr>
          <p:nvPr/>
        </p:nvSpPr>
        <p:spPr bwMode="auto">
          <a:xfrm>
            <a:off x="1981200" y="422275"/>
            <a:ext cx="4572000" cy="560388"/>
          </a:xfrm>
          <a:prstGeom prst="rect">
            <a:avLst/>
          </a:prstGeom>
          <a:solidFill>
            <a:srgbClr val="990000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488" tIns="44450" rIns="90488" bIns="44450"/>
          <a:lstStyle/>
          <a:p>
            <a:pPr marL="52388" algn="ctr">
              <a:defRPr/>
            </a:pPr>
            <a:r>
              <a:rPr lang="en-US" sz="29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Vertical Analysis</a:t>
            </a:r>
          </a:p>
        </p:txBody>
      </p:sp>
      <p:sp>
        <p:nvSpPr>
          <p:cNvPr id="31750" name="Rectangle 10"/>
          <p:cNvSpPr>
            <a:spLocks noChangeArrowheads="1"/>
          </p:cNvSpPr>
          <p:nvPr/>
        </p:nvSpPr>
        <p:spPr bwMode="auto">
          <a:xfrm>
            <a:off x="1981200" y="5410200"/>
            <a:ext cx="8382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800">
                <a:latin typeface="Arial" panose="020B0604020202020204" pitchFamily="34" charset="0"/>
              </a:rPr>
              <a:t>Park Street earned net income more than 4,208 times larger than Quality’s, Park Street’s net income as a </a:t>
            </a:r>
            <a:r>
              <a:rPr lang="en-US" sz="1800" b="1">
                <a:latin typeface="Arial" panose="020B0604020202020204" pitchFamily="34" charset="0"/>
              </a:rPr>
              <a:t>percent of each sales euro </a:t>
            </a:r>
            <a:r>
              <a:rPr lang="en-US" sz="1800">
                <a:latin typeface="Arial" panose="020B0604020202020204" pitchFamily="34" charset="0"/>
              </a:rPr>
              <a:t>(5.6%) is only 44% of Quality’s (12.6%).</a:t>
            </a:r>
          </a:p>
        </p:txBody>
      </p:sp>
      <p:pic>
        <p:nvPicPr>
          <p:cNvPr id="31751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730376"/>
            <a:ext cx="7086600" cy="3451225"/>
          </a:xfrm>
          <a:prstGeom prst="rect">
            <a:avLst/>
          </a:prstGeom>
          <a:noFill/>
          <a:ln w="19050" cap="sq" algn="ctr">
            <a:solidFill>
              <a:srgbClr val="80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207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</Words>
  <Application>Microsoft Office PowerPoint</Application>
  <PresentationFormat>Widescreen</PresentationFormat>
  <Paragraphs>18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Vertical Analysis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Vertical Analysis </dc:title>
  <dc:creator>Fitri</dc:creator>
  <cp:lastModifiedBy>Fitri</cp:lastModifiedBy>
  <cp:revision>1</cp:revision>
  <dcterms:created xsi:type="dcterms:W3CDTF">2015-01-07T21:10:03Z</dcterms:created>
  <dcterms:modified xsi:type="dcterms:W3CDTF">2015-01-07T21:10:23Z</dcterms:modified>
</cp:coreProperties>
</file>