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43F8F-32A8-45A4-96DD-73806F0CC138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83C18-29D9-4505-BCAB-82D3F41CCAB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26300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3975851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2721591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4268259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69221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25456202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36222402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37801582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27284508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2698615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1/8/2015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1/8/2015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1/8/2015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1/8/2015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1/8/2015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AutoShape 4"/>
          <p:cNvSpPr>
            <a:spLocks noGrp="1" noChangeArrowheads="1"/>
          </p:cNvSpPr>
          <p:nvPr>
            <p:ph type="ctrTitle"/>
          </p:nvPr>
        </p:nvSpPr>
        <p:spPr bwMode="auto">
          <a:prstGeom prst="bevel">
            <a:avLst>
              <a:gd name="adj" fmla="val 12500"/>
            </a:avLst>
          </a:prstGeom>
          <a:solidFill>
            <a:srgbClr val="7B00E4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Profitability Ratios</a:t>
            </a:r>
          </a:p>
        </p:txBody>
      </p:sp>
    </p:spTree>
    <p:extLst>
      <p:ext uri="{BB962C8B-B14F-4D97-AF65-F5344CB8AC3E}">
        <p14:creationId xmlns:p14="http://schemas.microsoft.com/office/powerpoint/2010/main" val="1559599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4495800" y="6248401"/>
            <a:ext cx="6172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92150" indent="-6921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b="1" i="1">
                <a:solidFill>
                  <a:schemeClr val="bg2"/>
                </a:solidFill>
                <a:latin typeface="Arial" panose="020B0604020202020204" pitchFamily="34" charset="0"/>
              </a:rPr>
              <a:t>SO 5  Identify and compute ratios used in analyzing a firm’s liquidity, profitability, and solvency.</a:t>
            </a:r>
          </a:p>
        </p:txBody>
      </p:sp>
      <p:sp>
        <p:nvSpPr>
          <p:cNvPr id="1245187" name="Rectangle 3"/>
          <p:cNvSpPr>
            <a:spLocks noChangeArrowheads="1"/>
          </p:cNvSpPr>
          <p:nvPr/>
        </p:nvSpPr>
        <p:spPr bwMode="auto">
          <a:xfrm>
            <a:off x="1981200" y="457200"/>
            <a:ext cx="8229600" cy="560388"/>
          </a:xfrm>
          <a:prstGeom prst="rect">
            <a:avLst/>
          </a:prstGeo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52388">
              <a:defRPr/>
            </a:pPr>
            <a:r>
              <a:rPr lang="en-US" sz="29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Ratio Analysis</a:t>
            </a:r>
          </a:p>
        </p:txBody>
      </p:sp>
      <p:sp>
        <p:nvSpPr>
          <p:cNvPr id="75780" name="Rectangle 6"/>
          <p:cNvSpPr>
            <a:spLocks noChangeArrowheads="1"/>
          </p:cNvSpPr>
          <p:nvPr/>
        </p:nvSpPr>
        <p:spPr bwMode="auto">
          <a:xfrm>
            <a:off x="1828800" y="1295400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1">
                <a:solidFill>
                  <a:srgbClr val="006386"/>
                </a:solidFill>
                <a:latin typeface="Arial" panose="020B0604020202020204" pitchFamily="34" charset="0"/>
              </a:rPr>
              <a:t>Illustration 14-27</a:t>
            </a:r>
          </a:p>
          <a:p>
            <a:r>
              <a:rPr lang="en-US" sz="1200" b="1">
                <a:latin typeface="Arial" panose="020B0604020202020204" pitchFamily="34" charset="0"/>
              </a:rPr>
              <a:t>Summary of profitability ratios</a:t>
            </a:r>
          </a:p>
        </p:txBody>
      </p:sp>
      <p:sp>
        <p:nvSpPr>
          <p:cNvPr id="1245191" name="AutoShape 7"/>
          <p:cNvSpPr>
            <a:spLocks noChangeArrowheads="1"/>
          </p:cNvSpPr>
          <p:nvPr/>
        </p:nvSpPr>
        <p:spPr bwMode="auto">
          <a:xfrm>
            <a:off x="6781800" y="381000"/>
            <a:ext cx="3581400" cy="762000"/>
          </a:xfrm>
          <a:prstGeom prst="bevel">
            <a:avLst>
              <a:gd name="adj" fmla="val 12500"/>
            </a:avLst>
          </a:prstGeom>
          <a:solidFill>
            <a:srgbClr val="7B00E4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Profitability Ratios</a:t>
            </a:r>
          </a:p>
        </p:txBody>
      </p:sp>
      <p:pic>
        <p:nvPicPr>
          <p:cNvPr id="7578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4148138"/>
            <a:ext cx="8458200" cy="210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7578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828800"/>
            <a:ext cx="8458200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75784" name="Rectangle 10"/>
          <p:cNvSpPr>
            <a:spLocks noChangeArrowheads="1"/>
          </p:cNvSpPr>
          <p:nvPr/>
        </p:nvSpPr>
        <p:spPr bwMode="auto">
          <a:xfrm>
            <a:off x="1905000" y="1828800"/>
            <a:ext cx="8458200" cy="4419600"/>
          </a:xfrm>
          <a:prstGeom prst="rect">
            <a:avLst/>
          </a:prstGeom>
          <a:noFill/>
          <a:ln w="19050" cap="sq">
            <a:solidFill>
              <a:srgbClr val="80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61262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5029200" y="6248401"/>
            <a:ext cx="5562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92150" indent="-6921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i="1">
                <a:solidFill>
                  <a:schemeClr val="bg2"/>
                </a:solidFill>
                <a:latin typeface="Arial" panose="020B0604020202020204" pitchFamily="34" charset="0"/>
              </a:rPr>
              <a:t>SO 5  Identify and compute ratios used in analyzing a firm’s liquidity, profitability, and solvency.</a:t>
            </a:r>
          </a:p>
        </p:txBody>
      </p:sp>
      <p:sp>
        <p:nvSpPr>
          <p:cNvPr id="1110019" name="Rectangle 3"/>
          <p:cNvSpPr>
            <a:spLocks noChangeArrowheads="1"/>
          </p:cNvSpPr>
          <p:nvPr/>
        </p:nvSpPr>
        <p:spPr bwMode="auto">
          <a:xfrm>
            <a:off x="1981200" y="457200"/>
            <a:ext cx="8229600" cy="560388"/>
          </a:xfrm>
          <a:prstGeom prst="rect">
            <a:avLst/>
          </a:prstGeo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52388">
              <a:defRPr/>
            </a:pPr>
            <a:r>
              <a:rPr lang="en-US" sz="29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Ratio Analysis</a:t>
            </a:r>
          </a:p>
        </p:txBody>
      </p:sp>
      <p:sp>
        <p:nvSpPr>
          <p:cNvPr id="1110020" name="AutoShape 4"/>
          <p:cNvSpPr>
            <a:spLocks noChangeArrowheads="1"/>
          </p:cNvSpPr>
          <p:nvPr/>
        </p:nvSpPr>
        <p:spPr bwMode="auto">
          <a:xfrm>
            <a:off x="2141621" y="1270794"/>
            <a:ext cx="3581400" cy="762000"/>
          </a:xfrm>
          <a:prstGeom prst="bevel">
            <a:avLst>
              <a:gd name="adj" fmla="val 12500"/>
            </a:avLst>
          </a:prstGeom>
          <a:solidFill>
            <a:srgbClr val="7B00E4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Profitability Ratios</a:t>
            </a:r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2286000" y="2286001"/>
            <a:ext cx="7924800" cy="404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921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25000"/>
              </a:lnSpc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Arial" panose="020B0604020202020204" pitchFamily="34" charset="0"/>
              </a:rPr>
              <a:t>Measure the income or operating success of a company for a given period of time. </a:t>
            </a:r>
          </a:p>
          <a:p>
            <a:pPr lvl="1">
              <a:lnSpc>
                <a:spcPct val="115000"/>
              </a:lnSpc>
              <a:spcBef>
                <a:spcPct val="50000"/>
              </a:spcBef>
              <a:buClr>
                <a:srgbClr val="800000"/>
              </a:buClr>
              <a:buSzPct val="80000"/>
              <a:buFont typeface="Wingdings" panose="05000000000000000000" pitchFamily="2" charset="2"/>
              <a:buBlip>
                <a:blip r:embed="rId3"/>
              </a:buBlip>
            </a:pPr>
            <a:r>
              <a:rPr lang="en-US" sz="2200">
                <a:solidFill>
                  <a:srgbClr val="000000"/>
                </a:solidFill>
                <a:latin typeface="Arial" panose="020B0604020202020204" pitchFamily="34" charset="0"/>
              </a:rPr>
              <a:t>Income, or the lack of it, affects the company’s ability to obtain debt and equity financing,  liquidity position, and the ability to grow.</a:t>
            </a:r>
          </a:p>
          <a:p>
            <a:pPr lvl="1">
              <a:lnSpc>
                <a:spcPct val="115000"/>
              </a:lnSpc>
              <a:spcBef>
                <a:spcPct val="50000"/>
              </a:spcBef>
              <a:buClr>
                <a:srgbClr val="800000"/>
              </a:buClr>
              <a:buSzPct val="80000"/>
              <a:buFont typeface="Wingdings" panose="05000000000000000000" pitchFamily="2" charset="2"/>
              <a:buBlip>
                <a:blip r:embed="rId3"/>
              </a:buBlip>
            </a:pPr>
            <a:r>
              <a:rPr lang="en-US" sz="2200">
                <a:solidFill>
                  <a:srgbClr val="000000"/>
                </a:solidFill>
                <a:latin typeface="Arial" panose="020B0604020202020204" pitchFamily="34" charset="0"/>
              </a:rPr>
              <a:t>Ratios include the </a:t>
            </a:r>
            <a:r>
              <a:rPr lang="en-US" sz="2200" b="1">
                <a:solidFill>
                  <a:srgbClr val="800000"/>
                </a:solidFill>
                <a:latin typeface="Arial" panose="020B0604020202020204" pitchFamily="34" charset="0"/>
              </a:rPr>
              <a:t>profit margin</a:t>
            </a:r>
            <a:r>
              <a:rPr lang="en-US" sz="220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2200" b="1">
                <a:solidFill>
                  <a:srgbClr val="800000"/>
                </a:solidFill>
                <a:latin typeface="Arial" panose="020B0604020202020204" pitchFamily="34" charset="0"/>
              </a:rPr>
              <a:t>asset turnover</a:t>
            </a:r>
            <a:r>
              <a:rPr lang="en-US" sz="220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2200" b="1">
                <a:solidFill>
                  <a:srgbClr val="800000"/>
                </a:solidFill>
                <a:latin typeface="Arial" panose="020B0604020202020204" pitchFamily="34" charset="0"/>
              </a:rPr>
              <a:t>return on assets</a:t>
            </a:r>
            <a:r>
              <a:rPr lang="en-US" sz="220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en-US" sz="2200" b="1">
                <a:solidFill>
                  <a:srgbClr val="800000"/>
                </a:solidFill>
                <a:latin typeface="Arial" panose="020B0604020202020204" pitchFamily="34" charset="0"/>
              </a:rPr>
              <a:t> return on ordinary shareholders’ equity</a:t>
            </a:r>
            <a:r>
              <a:rPr lang="en-US" sz="220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en-US" sz="2200" b="1">
                <a:solidFill>
                  <a:srgbClr val="800000"/>
                </a:solidFill>
                <a:latin typeface="Arial" panose="020B0604020202020204" pitchFamily="34" charset="0"/>
              </a:rPr>
              <a:t> earnings per share</a:t>
            </a:r>
            <a:r>
              <a:rPr lang="en-US" sz="220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en-US" sz="2200" b="1">
                <a:solidFill>
                  <a:srgbClr val="800000"/>
                </a:solidFill>
                <a:latin typeface="Arial" panose="020B0604020202020204" pitchFamily="34" charset="0"/>
              </a:rPr>
              <a:t> price-earnings</a:t>
            </a:r>
            <a:r>
              <a:rPr lang="en-US" sz="2200">
                <a:solidFill>
                  <a:srgbClr val="000000"/>
                </a:solidFill>
                <a:latin typeface="Arial" panose="020B0604020202020204" pitchFamily="34" charset="0"/>
              </a:rPr>
              <a:t>, and</a:t>
            </a:r>
            <a:r>
              <a:rPr lang="en-US" sz="2200" b="1">
                <a:solidFill>
                  <a:srgbClr val="800000"/>
                </a:solidFill>
                <a:latin typeface="Arial" panose="020B0604020202020204" pitchFamily="34" charset="0"/>
              </a:rPr>
              <a:t> payout </a:t>
            </a:r>
            <a:r>
              <a:rPr lang="en-US" sz="2200">
                <a:solidFill>
                  <a:srgbClr val="000000"/>
                </a:solidFill>
                <a:latin typeface="Arial" panose="020B0604020202020204" pitchFamily="34" charset="0"/>
              </a:rPr>
              <a:t>ratio.</a:t>
            </a:r>
          </a:p>
        </p:txBody>
      </p:sp>
    </p:spTree>
    <p:extLst>
      <p:ext uri="{BB962C8B-B14F-4D97-AF65-F5344CB8AC3E}">
        <p14:creationId xmlns:p14="http://schemas.microsoft.com/office/powerpoint/2010/main" val="151178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3"/>
          <p:cNvSpPr txBox="1">
            <a:spLocks noChangeArrowheads="1"/>
          </p:cNvSpPr>
          <p:nvPr/>
        </p:nvSpPr>
        <p:spPr bwMode="auto">
          <a:xfrm>
            <a:off x="5029200" y="6248401"/>
            <a:ext cx="5562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92150" indent="-6921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i="1">
                <a:solidFill>
                  <a:schemeClr val="bg2"/>
                </a:solidFill>
                <a:latin typeface="Arial" panose="020B0604020202020204" pitchFamily="34" charset="0"/>
              </a:rPr>
              <a:t>SO 5  Identify and compute ratios used in analyzing a firm’s liquidity, profitability, and solvency.</a:t>
            </a:r>
          </a:p>
        </p:txBody>
      </p:sp>
      <p:sp>
        <p:nvSpPr>
          <p:cNvPr id="1112068" name="Rectangle 4"/>
          <p:cNvSpPr>
            <a:spLocks noChangeArrowheads="1"/>
          </p:cNvSpPr>
          <p:nvPr/>
        </p:nvSpPr>
        <p:spPr bwMode="auto">
          <a:xfrm>
            <a:off x="1981200" y="457200"/>
            <a:ext cx="8229600" cy="560388"/>
          </a:xfrm>
          <a:prstGeom prst="rect">
            <a:avLst/>
          </a:prstGeo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52388">
              <a:defRPr/>
            </a:pPr>
            <a:r>
              <a:rPr lang="en-US" sz="29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Ratio Analysis</a:t>
            </a:r>
          </a:p>
        </p:txBody>
      </p:sp>
      <p:sp>
        <p:nvSpPr>
          <p:cNvPr id="61444" name="Rectangle 6"/>
          <p:cNvSpPr>
            <a:spLocks noChangeArrowheads="1"/>
          </p:cNvSpPr>
          <p:nvPr/>
        </p:nvSpPr>
        <p:spPr bwMode="auto">
          <a:xfrm>
            <a:off x="2286000" y="5181600"/>
            <a:ext cx="76200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5000"/>
              </a:lnSpc>
            </a:pPr>
            <a:r>
              <a:rPr lang="en-US" sz="2200">
                <a:latin typeface="Arial" panose="020B0604020202020204" pitchFamily="34" charset="0"/>
              </a:rPr>
              <a:t>Measures the percentage of each dollar of sales that results in net income.</a:t>
            </a:r>
          </a:p>
        </p:txBody>
      </p:sp>
      <p:sp>
        <p:nvSpPr>
          <p:cNvPr id="1112081" name="AutoShape 17"/>
          <p:cNvSpPr>
            <a:spLocks noChangeArrowheads="1"/>
          </p:cNvSpPr>
          <p:nvPr/>
        </p:nvSpPr>
        <p:spPr bwMode="auto">
          <a:xfrm>
            <a:off x="6781800" y="381000"/>
            <a:ext cx="3581400" cy="762000"/>
          </a:xfrm>
          <a:prstGeom prst="bevel">
            <a:avLst>
              <a:gd name="adj" fmla="val 12500"/>
            </a:avLst>
          </a:prstGeom>
          <a:solidFill>
            <a:srgbClr val="7B00E4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Profitability Ratios</a:t>
            </a:r>
          </a:p>
        </p:txBody>
      </p:sp>
      <p:pic>
        <p:nvPicPr>
          <p:cNvPr id="61446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447800"/>
            <a:ext cx="775335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9683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3"/>
          <p:cNvSpPr txBox="1">
            <a:spLocks noChangeArrowheads="1"/>
          </p:cNvSpPr>
          <p:nvPr/>
        </p:nvSpPr>
        <p:spPr bwMode="auto">
          <a:xfrm>
            <a:off x="5029200" y="6248401"/>
            <a:ext cx="5562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92150" indent="-6921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i="1">
                <a:solidFill>
                  <a:schemeClr val="bg2"/>
                </a:solidFill>
                <a:latin typeface="Arial" panose="020B0604020202020204" pitchFamily="34" charset="0"/>
              </a:rPr>
              <a:t>SO 5  Identify and compute ratios used in analyzing a firm’s liquidity, profitability, and solvency.</a:t>
            </a:r>
          </a:p>
        </p:txBody>
      </p:sp>
      <p:sp>
        <p:nvSpPr>
          <p:cNvPr id="1114116" name="Rectangle 4"/>
          <p:cNvSpPr>
            <a:spLocks noChangeArrowheads="1"/>
          </p:cNvSpPr>
          <p:nvPr/>
        </p:nvSpPr>
        <p:spPr bwMode="auto">
          <a:xfrm>
            <a:off x="1981200" y="457200"/>
            <a:ext cx="8229600" cy="560388"/>
          </a:xfrm>
          <a:prstGeom prst="rect">
            <a:avLst/>
          </a:prstGeo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52388">
              <a:defRPr/>
            </a:pPr>
            <a:r>
              <a:rPr lang="en-US" sz="29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Ratio Analysis</a:t>
            </a:r>
          </a:p>
        </p:txBody>
      </p:sp>
      <p:sp>
        <p:nvSpPr>
          <p:cNvPr id="63492" name="Rectangle 6"/>
          <p:cNvSpPr>
            <a:spLocks noChangeArrowheads="1"/>
          </p:cNvSpPr>
          <p:nvPr/>
        </p:nvSpPr>
        <p:spPr bwMode="auto">
          <a:xfrm>
            <a:off x="2286000" y="4953000"/>
            <a:ext cx="76200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5000"/>
              </a:lnSpc>
            </a:pPr>
            <a:r>
              <a:rPr lang="en-US" sz="2200">
                <a:latin typeface="Arial" panose="020B0604020202020204" pitchFamily="34" charset="0"/>
              </a:rPr>
              <a:t>Measures how efficiently a company uses its assets to generate sales.</a:t>
            </a:r>
          </a:p>
        </p:txBody>
      </p:sp>
      <p:sp>
        <p:nvSpPr>
          <p:cNvPr id="1114128" name="AutoShape 16"/>
          <p:cNvSpPr>
            <a:spLocks noChangeArrowheads="1"/>
          </p:cNvSpPr>
          <p:nvPr/>
        </p:nvSpPr>
        <p:spPr bwMode="auto">
          <a:xfrm>
            <a:off x="6781800" y="381000"/>
            <a:ext cx="3581400" cy="762000"/>
          </a:xfrm>
          <a:prstGeom prst="bevel">
            <a:avLst>
              <a:gd name="adj" fmla="val 12500"/>
            </a:avLst>
          </a:prstGeom>
          <a:solidFill>
            <a:srgbClr val="7B00E4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Profitability Ratios</a:t>
            </a:r>
          </a:p>
        </p:txBody>
      </p:sp>
      <p:pic>
        <p:nvPicPr>
          <p:cNvPr id="63494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357314"/>
            <a:ext cx="8382000" cy="335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9173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3"/>
          <p:cNvSpPr txBox="1">
            <a:spLocks noChangeArrowheads="1"/>
          </p:cNvSpPr>
          <p:nvPr/>
        </p:nvSpPr>
        <p:spPr bwMode="auto">
          <a:xfrm>
            <a:off x="5029200" y="6248401"/>
            <a:ext cx="5562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92150" indent="-6921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i="1">
                <a:solidFill>
                  <a:schemeClr val="bg2"/>
                </a:solidFill>
                <a:latin typeface="Arial" panose="020B0604020202020204" pitchFamily="34" charset="0"/>
              </a:rPr>
              <a:t>SO 5  Identify and compute ratios used in analyzing a firm’s liquidity, profitability, and solvency.</a:t>
            </a:r>
          </a:p>
        </p:txBody>
      </p:sp>
      <p:sp>
        <p:nvSpPr>
          <p:cNvPr id="1116164" name="Rectangle 4"/>
          <p:cNvSpPr>
            <a:spLocks noChangeArrowheads="1"/>
          </p:cNvSpPr>
          <p:nvPr/>
        </p:nvSpPr>
        <p:spPr bwMode="auto">
          <a:xfrm>
            <a:off x="1981200" y="457200"/>
            <a:ext cx="8229600" cy="560388"/>
          </a:xfrm>
          <a:prstGeom prst="rect">
            <a:avLst/>
          </a:prstGeo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52388">
              <a:defRPr/>
            </a:pPr>
            <a:r>
              <a:rPr lang="en-US" sz="29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Ratio Analysis</a:t>
            </a:r>
          </a:p>
        </p:txBody>
      </p:sp>
      <p:sp>
        <p:nvSpPr>
          <p:cNvPr id="65540" name="Rectangle 6"/>
          <p:cNvSpPr>
            <a:spLocks noChangeArrowheads="1"/>
          </p:cNvSpPr>
          <p:nvPr/>
        </p:nvSpPr>
        <p:spPr bwMode="auto">
          <a:xfrm>
            <a:off x="2286000" y="5105400"/>
            <a:ext cx="76200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5000"/>
              </a:lnSpc>
            </a:pPr>
            <a:r>
              <a:rPr lang="en-US" sz="2200">
                <a:latin typeface="Arial" panose="020B0604020202020204" pitchFamily="34" charset="0"/>
              </a:rPr>
              <a:t>An overall measure of profitability.</a:t>
            </a:r>
          </a:p>
        </p:txBody>
      </p:sp>
      <p:sp>
        <p:nvSpPr>
          <p:cNvPr id="1116176" name="AutoShape 16"/>
          <p:cNvSpPr>
            <a:spLocks noChangeArrowheads="1"/>
          </p:cNvSpPr>
          <p:nvPr/>
        </p:nvSpPr>
        <p:spPr bwMode="auto">
          <a:xfrm>
            <a:off x="6781800" y="381000"/>
            <a:ext cx="3581400" cy="762000"/>
          </a:xfrm>
          <a:prstGeom prst="bevel">
            <a:avLst>
              <a:gd name="adj" fmla="val 12500"/>
            </a:avLst>
          </a:prstGeom>
          <a:solidFill>
            <a:srgbClr val="7B00E4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Profitability Ratios</a:t>
            </a:r>
          </a:p>
        </p:txBody>
      </p:sp>
      <p:pic>
        <p:nvPicPr>
          <p:cNvPr id="65542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371601"/>
            <a:ext cx="8362950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6692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5029200" y="6248401"/>
            <a:ext cx="5562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92150" indent="-6921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i="1">
                <a:solidFill>
                  <a:schemeClr val="bg2"/>
                </a:solidFill>
                <a:latin typeface="Arial" panose="020B0604020202020204" pitchFamily="34" charset="0"/>
              </a:rPr>
              <a:t>SO 5  Identify and compute ratios used in analyzing a firm’s liquidity, profitability, and solvency.</a:t>
            </a:r>
          </a:p>
        </p:txBody>
      </p:sp>
      <p:sp>
        <p:nvSpPr>
          <p:cNvPr id="1230851" name="Rectangle 3"/>
          <p:cNvSpPr>
            <a:spLocks noChangeArrowheads="1"/>
          </p:cNvSpPr>
          <p:nvPr/>
        </p:nvSpPr>
        <p:spPr bwMode="auto">
          <a:xfrm>
            <a:off x="1981200" y="457200"/>
            <a:ext cx="8229600" cy="560388"/>
          </a:xfrm>
          <a:prstGeom prst="rect">
            <a:avLst/>
          </a:prstGeo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52388">
              <a:defRPr/>
            </a:pPr>
            <a:r>
              <a:rPr lang="en-US" sz="29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Ratio Analysis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2286000" y="5105400"/>
            <a:ext cx="76200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5000"/>
              </a:lnSpc>
            </a:pPr>
            <a:r>
              <a:rPr lang="en-US" sz="2200">
                <a:latin typeface="Arial" panose="020B0604020202020204" pitchFamily="34" charset="0"/>
              </a:rPr>
              <a:t>Shows how many euros of net income the company earned for each dollar invested by the owners.</a:t>
            </a:r>
          </a:p>
        </p:txBody>
      </p:sp>
      <p:sp>
        <p:nvSpPr>
          <p:cNvPr id="1230853" name="AutoShape 5"/>
          <p:cNvSpPr>
            <a:spLocks noChangeArrowheads="1"/>
          </p:cNvSpPr>
          <p:nvPr/>
        </p:nvSpPr>
        <p:spPr bwMode="auto">
          <a:xfrm>
            <a:off x="6781800" y="381000"/>
            <a:ext cx="3581400" cy="762000"/>
          </a:xfrm>
          <a:prstGeom prst="bevel">
            <a:avLst>
              <a:gd name="adj" fmla="val 12500"/>
            </a:avLst>
          </a:prstGeom>
          <a:solidFill>
            <a:srgbClr val="7B00E4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Profitability Ratios</a:t>
            </a:r>
          </a:p>
        </p:txBody>
      </p:sp>
      <p:pic>
        <p:nvPicPr>
          <p:cNvPr id="67590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614" y="1335088"/>
            <a:ext cx="8434387" cy="361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8338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5029200" y="6248401"/>
            <a:ext cx="5562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92150" indent="-6921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i="1">
                <a:solidFill>
                  <a:schemeClr val="bg2"/>
                </a:solidFill>
                <a:latin typeface="Arial" panose="020B0604020202020204" pitchFamily="34" charset="0"/>
              </a:rPr>
              <a:t>SO 5  Identify and compute ratios used in analyzing a firm’s liquidity, profitability, and solvency.</a:t>
            </a:r>
          </a:p>
        </p:txBody>
      </p:sp>
      <p:sp>
        <p:nvSpPr>
          <p:cNvPr id="1232899" name="Rectangle 3"/>
          <p:cNvSpPr>
            <a:spLocks noChangeArrowheads="1"/>
          </p:cNvSpPr>
          <p:nvPr/>
        </p:nvSpPr>
        <p:spPr bwMode="auto">
          <a:xfrm>
            <a:off x="1981200" y="457200"/>
            <a:ext cx="8229600" cy="560388"/>
          </a:xfrm>
          <a:prstGeom prst="rect">
            <a:avLst/>
          </a:prstGeo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52388">
              <a:defRPr/>
            </a:pPr>
            <a:r>
              <a:rPr lang="en-US" sz="29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Ratio Analysis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2286000" y="4572000"/>
            <a:ext cx="80010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5000"/>
              </a:lnSpc>
            </a:pPr>
            <a:r>
              <a:rPr lang="en-US" sz="2200">
                <a:latin typeface="Arial" panose="020B0604020202020204" pitchFamily="34" charset="0"/>
              </a:rPr>
              <a:t>A measure of the amount of net income applicable to each ordinary share.</a:t>
            </a:r>
          </a:p>
        </p:txBody>
      </p:sp>
      <p:sp>
        <p:nvSpPr>
          <p:cNvPr id="1232901" name="AutoShape 5"/>
          <p:cNvSpPr>
            <a:spLocks noChangeArrowheads="1"/>
          </p:cNvSpPr>
          <p:nvPr/>
        </p:nvSpPr>
        <p:spPr bwMode="auto">
          <a:xfrm>
            <a:off x="6781800" y="381000"/>
            <a:ext cx="3581400" cy="762000"/>
          </a:xfrm>
          <a:prstGeom prst="bevel">
            <a:avLst>
              <a:gd name="adj" fmla="val 12500"/>
            </a:avLst>
          </a:prstGeom>
          <a:solidFill>
            <a:srgbClr val="7B00E4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Profitability Ratios</a:t>
            </a:r>
          </a:p>
        </p:txBody>
      </p:sp>
      <p:pic>
        <p:nvPicPr>
          <p:cNvPr id="6963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368426"/>
            <a:ext cx="8382000" cy="289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8557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5029200" y="6248401"/>
            <a:ext cx="5562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92150" indent="-6921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i="1">
                <a:solidFill>
                  <a:schemeClr val="bg2"/>
                </a:solidFill>
                <a:latin typeface="Arial" panose="020B0604020202020204" pitchFamily="34" charset="0"/>
              </a:rPr>
              <a:t>SO 5  Identify and compute ratios used in analyzing a firm’s liquidity, profitability, and solvency.</a:t>
            </a:r>
          </a:p>
        </p:txBody>
      </p:sp>
      <p:sp>
        <p:nvSpPr>
          <p:cNvPr id="1234947" name="Rectangle 3"/>
          <p:cNvSpPr>
            <a:spLocks noChangeArrowheads="1"/>
          </p:cNvSpPr>
          <p:nvPr/>
        </p:nvSpPr>
        <p:spPr bwMode="auto">
          <a:xfrm>
            <a:off x="1981200" y="457200"/>
            <a:ext cx="8229600" cy="560388"/>
          </a:xfrm>
          <a:prstGeom prst="rect">
            <a:avLst/>
          </a:prstGeo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52388">
              <a:defRPr/>
            </a:pPr>
            <a:r>
              <a:rPr lang="en-US" sz="29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Ratio Analysis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286000" y="5156200"/>
            <a:ext cx="80010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5000"/>
              </a:lnSpc>
            </a:pPr>
            <a:r>
              <a:rPr lang="en-US" sz="2200">
                <a:latin typeface="Arial" panose="020B0604020202020204" pitchFamily="34" charset="0"/>
              </a:rPr>
              <a:t>The price-earnings (PE) ratio reflects investors’ assessments of a company’s future earnings.</a:t>
            </a:r>
          </a:p>
        </p:txBody>
      </p:sp>
      <p:sp>
        <p:nvSpPr>
          <p:cNvPr id="1234949" name="AutoShape 5"/>
          <p:cNvSpPr>
            <a:spLocks noChangeArrowheads="1"/>
          </p:cNvSpPr>
          <p:nvPr/>
        </p:nvSpPr>
        <p:spPr bwMode="auto">
          <a:xfrm>
            <a:off x="6781800" y="381000"/>
            <a:ext cx="3581400" cy="762000"/>
          </a:xfrm>
          <a:prstGeom prst="bevel">
            <a:avLst>
              <a:gd name="adj" fmla="val 12500"/>
            </a:avLst>
          </a:prstGeom>
          <a:solidFill>
            <a:srgbClr val="7B00E4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Profitability Ratios</a:t>
            </a:r>
          </a:p>
        </p:txBody>
      </p:sp>
      <p:pic>
        <p:nvPicPr>
          <p:cNvPr id="7168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371601"/>
            <a:ext cx="8382000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8611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5029200" y="6248401"/>
            <a:ext cx="5562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92150" indent="-6921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i="1">
                <a:solidFill>
                  <a:schemeClr val="bg2"/>
                </a:solidFill>
                <a:latin typeface="Arial" panose="020B0604020202020204" pitchFamily="34" charset="0"/>
              </a:rPr>
              <a:t>SO 5  Identify and compute ratios used in analyzing a firm’s liquidity, profitability, and solvency.</a:t>
            </a:r>
          </a:p>
        </p:txBody>
      </p:sp>
      <p:sp>
        <p:nvSpPr>
          <p:cNvPr id="1236995" name="Rectangle 3"/>
          <p:cNvSpPr>
            <a:spLocks noChangeArrowheads="1"/>
          </p:cNvSpPr>
          <p:nvPr/>
        </p:nvSpPr>
        <p:spPr bwMode="auto">
          <a:xfrm>
            <a:off x="1981200" y="457200"/>
            <a:ext cx="8229600" cy="560388"/>
          </a:xfrm>
          <a:prstGeom prst="rect">
            <a:avLst/>
          </a:prstGeo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52388">
              <a:defRPr/>
            </a:pPr>
            <a:r>
              <a:rPr lang="en-US" sz="29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Ratio Analysis</a:t>
            </a: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2286000" y="5257800"/>
            <a:ext cx="80010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5000"/>
              </a:lnSpc>
            </a:pPr>
            <a:r>
              <a:rPr lang="en-US" sz="2200">
                <a:latin typeface="Arial" panose="020B0604020202020204" pitchFamily="34" charset="0"/>
              </a:rPr>
              <a:t>Measures the percentage of earnings distributed in the form of cash dividends.</a:t>
            </a:r>
          </a:p>
        </p:txBody>
      </p:sp>
      <p:sp>
        <p:nvSpPr>
          <p:cNvPr id="1236997" name="AutoShape 5"/>
          <p:cNvSpPr>
            <a:spLocks noChangeArrowheads="1"/>
          </p:cNvSpPr>
          <p:nvPr/>
        </p:nvSpPr>
        <p:spPr bwMode="auto">
          <a:xfrm>
            <a:off x="6781800" y="381000"/>
            <a:ext cx="3581400" cy="762000"/>
          </a:xfrm>
          <a:prstGeom prst="bevel">
            <a:avLst>
              <a:gd name="adj" fmla="val 12500"/>
            </a:avLst>
          </a:prstGeom>
          <a:solidFill>
            <a:srgbClr val="7B00E4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Profitability Ratios</a:t>
            </a:r>
          </a:p>
        </p:txBody>
      </p:sp>
      <p:pic>
        <p:nvPicPr>
          <p:cNvPr id="7373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447800"/>
            <a:ext cx="7848600" cy="376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6811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0</TotalTime>
  <Words>373</Words>
  <Application>Microsoft Office PowerPoint</Application>
  <PresentationFormat>Widescreen</PresentationFormat>
  <Paragraphs>40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Garamond</vt:lpstr>
      <vt:lpstr>Times New Roman</vt:lpstr>
      <vt:lpstr>Wingdings</vt:lpstr>
      <vt:lpstr>Savon</vt:lpstr>
      <vt:lpstr>Profitability Ratios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Profitability Ratios</dc:title>
  <dc:creator>Fitri</dc:creator>
  <cp:lastModifiedBy>Fitri</cp:lastModifiedBy>
  <cp:revision>1</cp:revision>
  <dcterms:created xsi:type="dcterms:W3CDTF">2015-01-07T21:12:02Z</dcterms:created>
  <dcterms:modified xsi:type="dcterms:W3CDTF">2015-01-07T21:12:53Z</dcterms:modified>
</cp:coreProperties>
</file>