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0" d="100"/>
          <a:sy n="80" d="100"/>
        </p:scale>
        <p:origin x="37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2218CD-1571-45A8-8820-32CE0EAF8DA0}" type="datetimeFigureOut">
              <a:rPr lang="id-ID" smtClean="0"/>
              <a:t>08/01/2015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221773-3F06-4AE2-B368-3D9A11D3241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4336918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d-ID" smtClean="0"/>
          </a:p>
        </p:txBody>
      </p:sp>
    </p:spTree>
    <p:extLst>
      <p:ext uri="{BB962C8B-B14F-4D97-AF65-F5344CB8AC3E}">
        <p14:creationId xmlns:p14="http://schemas.microsoft.com/office/powerpoint/2010/main" val="24086626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d-ID" smtClean="0"/>
          </a:p>
        </p:txBody>
      </p:sp>
    </p:spTree>
    <p:extLst>
      <p:ext uri="{BB962C8B-B14F-4D97-AF65-F5344CB8AC3E}">
        <p14:creationId xmlns:p14="http://schemas.microsoft.com/office/powerpoint/2010/main" val="12592248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d-ID" smtClean="0"/>
          </a:p>
        </p:txBody>
      </p:sp>
    </p:spTree>
    <p:extLst>
      <p:ext uri="{BB962C8B-B14F-4D97-AF65-F5344CB8AC3E}">
        <p14:creationId xmlns:p14="http://schemas.microsoft.com/office/powerpoint/2010/main" val="4836499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d-ID" smtClean="0"/>
          </a:p>
        </p:txBody>
      </p:sp>
    </p:spTree>
    <p:extLst>
      <p:ext uri="{BB962C8B-B14F-4D97-AF65-F5344CB8AC3E}">
        <p14:creationId xmlns:p14="http://schemas.microsoft.com/office/powerpoint/2010/main" val="11488954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d-ID" smtClean="0"/>
          </a:p>
        </p:txBody>
      </p:sp>
    </p:spTree>
    <p:extLst>
      <p:ext uri="{BB962C8B-B14F-4D97-AF65-F5344CB8AC3E}">
        <p14:creationId xmlns:p14="http://schemas.microsoft.com/office/powerpoint/2010/main" val="424258580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d-ID" smtClean="0"/>
          </a:p>
        </p:txBody>
      </p:sp>
    </p:spTree>
    <p:extLst>
      <p:ext uri="{BB962C8B-B14F-4D97-AF65-F5344CB8AC3E}">
        <p14:creationId xmlns:p14="http://schemas.microsoft.com/office/powerpoint/2010/main" val="275555079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d-ID" smtClean="0"/>
          </a:p>
        </p:txBody>
      </p:sp>
    </p:spTree>
    <p:extLst>
      <p:ext uri="{BB962C8B-B14F-4D97-AF65-F5344CB8AC3E}">
        <p14:creationId xmlns:p14="http://schemas.microsoft.com/office/powerpoint/2010/main" val="5792678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8EEBF-67CF-4384-9771-F60F13342B12}" type="datetimeFigureOut">
              <a:rPr lang="id-ID" smtClean="0"/>
              <a:t>08/01/2015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1E6EC-3877-4895-A41E-6B6DE224EDF1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0148689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8EEBF-67CF-4384-9771-F60F13342B12}" type="datetimeFigureOut">
              <a:rPr lang="id-ID" smtClean="0"/>
              <a:t>08/01/2015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1E6EC-3877-4895-A41E-6B6DE224EDF1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4190216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8EEBF-67CF-4384-9771-F60F13342B12}" type="datetimeFigureOut">
              <a:rPr lang="id-ID" smtClean="0"/>
              <a:t>08/01/2015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1E6EC-3877-4895-A41E-6B6DE224EDF1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788125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8EEBF-67CF-4384-9771-F60F13342B12}" type="datetimeFigureOut">
              <a:rPr lang="id-ID" smtClean="0"/>
              <a:t>08/01/2015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1E6EC-3877-4895-A41E-6B6DE224EDF1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0145851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8EEBF-67CF-4384-9771-F60F13342B12}" type="datetimeFigureOut">
              <a:rPr lang="id-ID" smtClean="0"/>
              <a:t>08/01/2015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1E6EC-3877-4895-A41E-6B6DE224EDF1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134642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8EEBF-67CF-4384-9771-F60F13342B12}" type="datetimeFigureOut">
              <a:rPr lang="id-ID" smtClean="0"/>
              <a:t>08/01/2015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1E6EC-3877-4895-A41E-6B6DE224EDF1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4121944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8EEBF-67CF-4384-9771-F60F13342B12}" type="datetimeFigureOut">
              <a:rPr lang="id-ID" smtClean="0"/>
              <a:t>08/01/2015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1E6EC-3877-4895-A41E-6B6DE224EDF1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186111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8EEBF-67CF-4384-9771-F60F13342B12}" type="datetimeFigureOut">
              <a:rPr lang="id-ID" smtClean="0"/>
              <a:t>08/01/2015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1E6EC-3877-4895-A41E-6B6DE224EDF1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406242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8EEBF-67CF-4384-9771-F60F13342B12}" type="datetimeFigureOut">
              <a:rPr lang="id-ID" smtClean="0"/>
              <a:t>08/01/2015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1E6EC-3877-4895-A41E-6B6DE224EDF1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7577423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8EEBF-67CF-4384-9771-F60F13342B12}" type="datetimeFigureOut">
              <a:rPr lang="id-ID" smtClean="0"/>
              <a:t>08/01/2015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1E6EC-3877-4895-A41E-6B6DE224EDF1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8255742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8EEBF-67CF-4384-9771-F60F13342B12}" type="datetimeFigureOut">
              <a:rPr lang="id-ID" smtClean="0"/>
              <a:t>08/01/2015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1E6EC-3877-4895-A41E-6B6DE224EDF1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489919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28EEBF-67CF-4384-9771-F60F13342B12}" type="datetimeFigureOut">
              <a:rPr lang="id-ID" smtClean="0"/>
              <a:t>08/01/2015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71E6EC-3877-4895-A41E-6B6DE224EDF1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224376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Rectangle 3"/>
          <p:cNvSpPr/>
          <p:nvPr/>
        </p:nvSpPr>
        <p:spPr>
          <a:xfrm>
            <a:off x="1524000" y="1828799"/>
            <a:ext cx="9144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72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Liquidity Ratios</a:t>
            </a:r>
            <a:endParaRPr lang="en-US" sz="7200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47862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ext Box 3"/>
          <p:cNvSpPr txBox="1">
            <a:spLocks noChangeArrowheads="1"/>
          </p:cNvSpPr>
          <p:nvPr/>
        </p:nvSpPr>
        <p:spPr bwMode="auto">
          <a:xfrm>
            <a:off x="5029200" y="6248401"/>
            <a:ext cx="55626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692150" indent="-6921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 i="1">
                <a:solidFill>
                  <a:schemeClr val="bg2"/>
                </a:solidFill>
                <a:latin typeface="Arial" panose="020B0604020202020204" pitchFamily="34" charset="0"/>
              </a:rPr>
              <a:t>SO 5  Identify and compute ratios used in analyzing a firm’s liquidity, profitability, and solvency.</a:t>
            </a:r>
          </a:p>
        </p:txBody>
      </p:sp>
      <p:sp>
        <p:nvSpPr>
          <p:cNvPr id="1191940" name="Rectangle 4"/>
          <p:cNvSpPr>
            <a:spLocks noChangeArrowheads="1"/>
          </p:cNvSpPr>
          <p:nvPr/>
        </p:nvSpPr>
        <p:spPr bwMode="auto">
          <a:xfrm>
            <a:off x="1981200" y="457200"/>
            <a:ext cx="8229600" cy="560388"/>
          </a:xfrm>
          <a:prstGeom prst="rect">
            <a:avLst/>
          </a:prstGeom>
          <a:solidFill>
            <a:srgbClr val="990000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lIns="90488" tIns="44450" rIns="90488" bIns="44450"/>
          <a:lstStyle/>
          <a:p>
            <a:pPr marL="52388">
              <a:defRPr/>
            </a:pPr>
            <a:r>
              <a:rPr lang="en-US" sz="2900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Ratio Analysis </a:t>
            </a:r>
          </a:p>
        </p:txBody>
      </p:sp>
      <p:sp>
        <p:nvSpPr>
          <p:cNvPr id="45060" name="Rectangle 5"/>
          <p:cNvSpPr>
            <a:spLocks noChangeArrowheads="1"/>
          </p:cNvSpPr>
          <p:nvPr/>
        </p:nvSpPr>
        <p:spPr bwMode="auto">
          <a:xfrm>
            <a:off x="2209800" y="1468438"/>
            <a:ext cx="6553200" cy="512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15000"/>
              </a:lnSpc>
              <a:spcBef>
                <a:spcPct val="70000"/>
              </a:spcBef>
            </a:pPr>
            <a:r>
              <a:rPr lang="en-US">
                <a:solidFill>
                  <a:srgbClr val="000000"/>
                </a:solidFill>
                <a:latin typeface="Arial" panose="020B0604020202020204" pitchFamily="34" charset="0"/>
              </a:rPr>
              <a:t>Compute the </a:t>
            </a:r>
            <a:r>
              <a:rPr lang="en-US" b="1">
                <a:solidFill>
                  <a:srgbClr val="800000"/>
                </a:solidFill>
                <a:latin typeface="Arial" panose="020B0604020202020204" pitchFamily="34" charset="0"/>
              </a:rPr>
              <a:t>Acid-Test Ratio</a:t>
            </a:r>
            <a:r>
              <a:rPr lang="en-US">
                <a:latin typeface="Arial" panose="020B0604020202020204" pitchFamily="34" charset="0"/>
              </a:rPr>
              <a:t> for 2011.</a:t>
            </a:r>
          </a:p>
        </p:txBody>
      </p:sp>
      <p:sp>
        <p:nvSpPr>
          <p:cNvPr id="1191942" name="AutoShape 6"/>
          <p:cNvSpPr>
            <a:spLocks noChangeArrowheads="1"/>
          </p:cNvSpPr>
          <p:nvPr/>
        </p:nvSpPr>
        <p:spPr bwMode="auto">
          <a:xfrm>
            <a:off x="6781800" y="381000"/>
            <a:ext cx="3581400" cy="762000"/>
          </a:xfrm>
          <a:prstGeom prst="bevel">
            <a:avLst>
              <a:gd name="adj" fmla="val 12500"/>
            </a:avLst>
          </a:prstGeom>
          <a:solidFill>
            <a:srgbClr val="0099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2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Liquidity Ratios</a:t>
            </a:r>
          </a:p>
        </p:txBody>
      </p:sp>
      <p:sp>
        <p:nvSpPr>
          <p:cNvPr id="45062" name="Rectangle 16"/>
          <p:cNvSpPr>
            <a:spLocks noChangeArrowheads="1"/>
          </p:cNvSpPr>
          <p:nvPr/>
        </p:nvSpPr>
        <p:spPr bwMode="auto">
          <a:xfrm>
            <a:off x="8077200" y="1981200"/>
            <a:ext cx="17526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cap="sq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40000"/>
              </a:spcBef>
              <a:buSzPct val="80000"/>
            </a:pPr>
            <a:r>
              <a:rPr lang="en-US" sz="1200" b="1">
                <a:solidFill>
                  <a:srgbClr val="006386"/>
                </a:solidFill>
                <a:latin typeface="Arial" panose="020B0604020202020204" pitchFamily="34" charset="0"/>
              </a:rPr>
              <a:t>Illustration 14-13</a:t>
            </a:r>
          </a:p>
        </p:txBody>
      </p:sp>
      <p:pic>
        <p:nvPicPr>
          <p:cNvPr id="45063" name="Picture 1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2286001"/>
            <a:ext cx="7391400" cy="3738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315288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ext Box 3"/>
          <p:cNvSpPr txBox="1">
            <a:spLocks noChangeArrowheads="1"/>
          </p:cNvSpPr>
          <p:nvPr/>
        </p:nvSpPr>
        <p:spPr bwMode="auto">
          <a:xfrm>
            <a:off x="5029200" y="6248401"/>
            <a:ext cx="55626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692150" indent="-6921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 i="1">
                <a:solidFill>
                  <a:schemeClr val="bg2"/>
                </a:solidFill>
                <a:latin typeface="Arial" panose="020B0604020202020204" pitchFamily="34" charset="0"/>
              </a:rPr>
              <a:t>SO 5  Identify and compute ratios used in analyzing a firm’s liquidity, profitability, and solvency.</a:t>
            </a:r>
          </a:p>
        </p:txBody>
      </p:sp>
      <p:sp>
        <p:nvSpPr>
          <p:cNvPr id="1198084" name="Rectangle 4"/>
          <p:cNvSpPr>
            <a:spLocks noChangeArrowheads="1"/>
          </p:cNvSpPr>
          <p:nvPr/>
        </p:nvSpPr>
        <p:spPr bwMode="auto">
          <a:xfrm>
            <a:off x="2019300" y="444500"/>
            <a:ext cx="3009900" cy="56038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lIns="90488" tIns="44450" rIns="90488" bIns="44450"/>
          <a:lstStyle/>
          <a:p>
            <a:pPr marL="52388">
              <a:defRPr/>
            </a:pPr>
            <a:r>
              <a:rPr lang="en-US" sz="29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Ratio Analysis</a:t>
            </a:r>
          </a:p>
        </p:txBody>
      </p:sp>
      <p:sp>
        <p:nvSpPr>
          <p:cNvPr id="47108" name="Rectangle 6"/>
          <p:cNvSpPr>
            <a:spLocks noChangeArrowheads="1"/>
          </p:cNvSpPr>
          <p:nvPr/>
        </p:nvSpPr>
        <p:spPr bwMode="auto">
          <a:xfrm>
            <a:off x="2286000" y="5181600"/>
            <a:ext cx="7620000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200">
                <a:latin typeface="Arial" panose="020B0604020202020204" pitchFamily="34" charset="0"/>
              </a:rPr>
              <a:t>The acid-test ratio measures immediate liquidity. </a:t>
            </a:r>
          </a:p>
        </p:txBody>
      </p:sp>
      <p:sp>
        <p:nvSpPr>
          <p:cNvPr id="1198096" name="AutoShape 16"/>
          <p:cNvSpPr>
            <a:spLocks noChangeArrowheads="1"/>
          </p:cNvSpPr>
          <p:nvPr/>
        </p:nvSpPr>
        <p:spPr bwMode="auto">
          <a:xfrm>
            <a:off x="5867400" y="609600"/>
            <a:ext cx="3563938" cy="673100"/>
          </a:xfrm>
          <a:prstGeom prst="bevel">
            <a:avLst>
              <a:gd name="adj" fmla="val 12500"/>
            </a:avLst>
          </a:prstGeom>
          <a:solidFill>
            <a:srgbClr val="0099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2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Liquidity Ratios</a:t>
            </a:r>
          </a:p>
        </p:txBody>
      </p:sp>
      <p:pic>
        <p:nvPicPr>
          <p:cNvPr id="47110" name="Picture 1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1619250"/>
            <a:ext cx="8458200" cy="3105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919767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ext Box 3"/>
          <p:cNvSpPr txBox="1">
            <a:spLocks noChangeArrowheads="1"/>
          </p:cNvSpPr>
          <p:nvPr/>
        </p:nvSpPr>
        <p:spPr bwMode="auto">
          <a:xfrm>
            <a:off x="5029200" y="6248401"/>
            <a:ext cx="55626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692150" indent="-6921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 i="1">
                <a:solidFill>
                  <a:schemeClr val="bg2"/>
                </a:solidFill>
                <a:latin typeface="Arial" panose="020B0604020202020204" pitchFamily="34" charset="0"/>
              </a:rPr>
              <a:t>SO 5  Identify and compute ratios used in analyzing a firm’s liquidity, profitability, and solvency.</a:t>
            </a:r>
          </a:p>
        </p:txBody>
      </p:sp>
      <p:sp>
        <p:nvSpPr>
          <p:cNvPr id="1101828" name="Rectangle 4"/>
          <p:cNvSpPr>
            <a:spLocks noChangeArrowheads="1"/>
          </p:cNvSpPr>
          <p:nvPr/>
        </p:nvSpPr>
        <p:spPr bwMode="auto">
          <a:xfrm>
            <a:off x="1981200" y="457200"/>
            <a:ext cx="8229600" cy="560388"/>
          </a:xfrm>
          <a:prstGeom prst="rect">
            <a:avLst/>
          </a:prstGeom>
          <a:solidFill>
            <a:srgbClr val="990000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lIns="90488" tIns="44450" rIns="90488" bIns="44450"/>
          <a:lstStyle/>
          <a:p>
            <a:pPr marL="52388">
              <a:defRPr/>
            </a:pPr>
            <a:r>
              <a:rPr lang="en-US" sz="2900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Ratio Analysis</a:t>
            </a:r>
          </a:p>
        </p:txBody>
      </p:sp>
      <p:sp>
        <p:nvSpPr>
          <p:cNvPr id="49156" name="Rectangle 6"/>
          <p:cNvSpPr>
            <a:spLocks noChangeArrowheads="1"/>
          </p:cNvSpPr>
          <p:nvPr/>
        </p:nvSpPr>
        <p:spPr bwMode="auto">
          <a:xfrm>
            <a:off x="2286000" y="5156200"/>
            <a:ext cx="7620000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15000"/>
              </a:lnSpc>
            </a:pPr>
            <a:r>
              <a:rPr lang="en-US" sz="2200">
                <a:latin typeface="Arial" panose="020B0604020202020204" pitchFamily="34" charset="0"/>
              </a:rPr>
              <a:t>It measures the number of times, on average, the company collects receivables during the period.</a:t>
            </a:r>
          </a:p>
        </p:txBody>
      </p:sp>
      <p:sp>
        <p:nvSpPr>
          <p:cNvPr id="1101846" name="AutoShape 22"/>
          <p:cNvSpPr>
            <a:spLocks noChangeArrowheads="1"/>
          </p:cNvSpPr>
          <p:nvPr/>
        </p:nvSpPr>
        <p:spPr bwMode="auto">
          <a:xfrm>
            <a:off x="6781800" y="381000"/>
            <a:ext cx="3581400" cy="762000"/>
          </a:xfrm>
          <a:prstGeom prst="bevel">
            <a:avLst>
              <a:gd name="adj" fmla="val 12500"/>
            </a:avLst>
          </a:prstGeom>
          <a:solidFill>
            <a:srgbClr val="0099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26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Liquidity Ratios</a:t>
            </a:r>
          </a:p>
        </p:txBody>
      </p:sp>
      <p:pic>
        <p:nvPicPr>
          <p:cNvPr id="49158" name="Picture 2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5964" y="1492250"/>
            <a:ext cx="8301037" cy="3460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397512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ChangeArrowheads="1"/>
          </p:cNvSpPr>
          <p:nvPr/>
        </p:nvSpPr>
        <p:spPr bwMode="auto">
          <a:xfrm>
            <a:off x="2286000" y="1600201"/>
            <a:ext cx="74676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id-ID"/>
          </a:p>
        </p:txBody>
      </p:sp>
      <p:sp>
        <p:nvSpPr>
          <p:cNvPr id="51203" name="Text Box 3"/>
          <p:cNvSpPr txBox="1">
            <a:spLocks noChangeArrowheads="1"/>
          </p:cNvSpPr>
          <p:nvPr/>
        </p:nvSpPr>
        <p:spPr bwMode="auto">
          <a:xfrm>
            <a:off x="5029200" y="6248401"/>
            <a:ext cx="55626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692150" indent="-6921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 i="1">
                <a:solidFill>
                  <a:schemeClr val="bg2"/>
                </a:solidFill>
                <a:latin typeface="Arial" panose="020B0604020202020204" pitchFamily="34" charset="0"/>
              </a:rPr>
              <a:t>SO 5  Identify and compute ratios used in analyzing a firm’s liquidity, profitability, and solvency.</a:t>
            </a:r>
          </a:p>
        </p:txBody>
      </p:sp>
      <p:sp>
        <p:nvSpPr>
          <p:cNvPr id="1103876" name="Rectangle 4"/>
          <p:cNvSpPr>
            <a:spLocks noChangeArrowheads="1"/>
          </p:cNvSpPr>
          <p:nvPr/>
        </p:nvSpPr>
        <p:spPr bwMode="auto">
          <a:xfrm>
            <a:off x="1981200" y="457200"/>
            <a:ext cx="8229600" cy="560388"/>
          </a:xfrm>
          <a:prstGeom prst="rect">
            <a:avLst/>
          </a:prstGeom>
          <a:solidFill>
            <a:srgbClr val="990000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lIns="90488" tIns="44450" rIns="90488" bIns="44450"/>
          <a:lstStyle/>
          <a:p>
            <a:pPr marL="52388">
              <a:defRPr/>
            </a:pPr>
            <a:r>
              <a:rPr lang="en-US" sz="2900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Ratio Analysis</a:t>
            </a:r>
          </a:p>
        </p:txBody>
      </p:sp>
      <p:sp>
        <p:nvSpPr>
          <p:cNvPr id="51205" name="Rectangle 5"/>
          <p:cNvSpPr>
            <a:spLocks noChangeArrowheads="1"/>
          </p:cNvSpPr>
          <p:nvPr/>
        </p:nvSpPr>
        <p:spPr bwMode="auto">
          <a:xfrm>
            <a:off x="2209800" y="1676401"/>
            <a:ext cx="8001000" cy="89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15000"/>
              </a:lnSpc>
              <a:spcBef>
                <a:spcPct val="70000"/>
              </a:spcBef>
            </a:pPr>
            <a:r>
              <a:rPr lang="en-US" sz="2300">
                <a:latin typeface="Arial" panose="020B0604020202020204" pitchFamily="34" charset="0"/>
              </a:rPr>
              <a:t>A variant of the receivables turnover ratio is to convert it to an </a:t>
            </a:r>
            <a:r>
              <a:rPr lang="en-US" sz="2300" b="1">
                <a:solidFill>
                  <a:srgbClr val="800000"/>
                </a:solidFill>
                <a:latin typeface="Arial" panose="020B0604020202020204" pitchFamily="34" charset="0"/>
              </a:rPr>
              <a:t>average collection period</a:t>
            </a:r>
            <a:r>
              <a:rPr lang="en-US" sz="2300" b="1">
                <a:latin typeface="Arial" panose="020B0604020202020204" pitchFamily="34" charset="0"/>
              </a:rPr>
              <a:t> </a:t>
            </a:r>
            <a:r>
              <a:rPr lang="en-US" sz="2300">
                <a:latin typeface="Arial" panose="020B0604020202020204" pitchFamily="34" charset="0"/>
              </a:rPr>
              <a:t>in terms of days.</a:t>
            </a:r>
          </a:p>
        </p:txBody>
      </p:sp>
      <p:sp>
        <p:nvSpPr>
          <p:cNvPr id="51206" name="Rectangle 6"/>
          <p:cNvSpPr>
            <a:spLocks noChangeArrowheads="1"/>
          </p:cNvSpPr>
          <p:nvPr/>
        </p:nvSpPr>
        <p:spPr bwMode="auto">
          <a:xfrm>
            <a:off x="2209800" y="3733800"/>
            <a:ext cx="78486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200">
                <a:latin typeface="Arial" panose="020B0604020202020204" pitchFamily="34" charset="0"/>
              </a:rPr>
              <a:t>This means that receivables are collected on average every 36 days.</a:t>
            </a:r>
          </a:p>
        </p:txBody>
      </p:sp>
      <p:sp>
        <p:nvSpPr>
          <p:cNvPr id="1103888" name="AutoShape 16"/>
          <p:cNvSpPr>
            <a:spLocks noChangeArrowheads="1"/>
          </p:cNvSpPr>
          <p:nvPr/>
        </p:nvSpPr>
        <p:spPr bwMode="auto">
          <a:xfrm>
            <a:off x="6781800" y="381000"/>
            <a:ext cx="3581400" cy="762000"/>
          </a:xfrm>
          <a:prstGeom prst="bevel">
            <a:avLst>
              <a:gd name="adj" fmla="val 12500"/>
            </a:avLst>
          </a:prstGeom>
          <a:solidFill>
            <a:srgbClr val="0099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26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Liquidity Ratios</a:t>
            </a:r>
          </a:p>
        </p:txBody>
      </p:sp>
      <p:sp>
        <p:nvSpPr>
          <p:cNvPr id="51208" name="Text Box 17"/>
          <p:cNvSpPr txBox="1">
            <a:spLocks noChangeArrowheads="1"/>
          </p:cNvSpPr>
          <p:nvPr/>
        </p:nvSpPr>
        <p:spPr bwMode="auto">
          <a:xfrm>
            <a:off x="2286000" y="2895601"/>
            <a:ext cx="7467600" cy="461665"/>
          </a:xfrm>
          <a:prstGeom prst="rect">
            <a:avLst/>
          </a:prstGeom>
          <a:solidFill>
            <a:srgbClr val="FFFF99"/>
          </a:solidFill>
          <a:ln w="28575">
            <a:solidFill>
              <a:srgbClr val="80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>
                <a:latin typeface="Arial" panose="020B0604020202020204" pitchFamily="34" charset="0"/>
              </a:rPr>
              <a:t>365 days / 10.2 times = every 35.78 days</a:t>
            </a:r>
          </a:p>
        </p:txBody>
      </p:sp>
    </p:spTree>
    <p:extLst>
      <p:ext uri="{BB962C8B-B14F-4D97-AF65-F5344CB8AC3E}">
        <p14:creationId xmlns:p14="http://schemas.microsoft.com/office/powerpoint/2010/main" val="6016609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ext Box 3"/>
          <p:cNvSpPr txBox="1">
            <a:spLocks noChangeArrowheads="1"/>
          </p:cNvSpPr>
          <p:nvPr/>
        </p:nvSpPr>
        <p:spPr bwMode="auto">
          <a:xfrm>
            <a:off x="5029200" y="6248401"/>
            <a:ext cx="55626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692150" indent="-6921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 i="1">
                <a:solidFill>
                  <a:schemeClr val="bg2"/>
                </a:solidFill>
                <a:latin typeface="Arial" panose="020B0604020202020204" pitchFamily="34" charset="0"/>
              </a:rPr>
              <a:t>SO 5  Identify and compute ratios used in analyzing a firm’s liquidity, profitability, and solvency.</a:t>
            </a:r>
          </a:p>
        </p:txBody>
      </p:sp>
      <p:sp>
        <p:nvSpPr>
          <p:cNvPr id="1105924" name="Rectangle 4"/>
          <p:cNvSpPr>
            <a:spLocks noChangeArrowheads="1"/>
          </p:cNvSpPr>
          <p:nvPr/>
        </p:nvSpPr>
        <p:spPr bwMode="auto">
          <a:xfrm>
            <a:off x="1981200" y="457200"/>
            <a:ext cx="8229600" cy="560388"/>
          </a:xfrm>
          <a:prstGeom prst="rect">
            <a:avLst/>
          </a:prstGeom>
          <a:solidFill>
            <a:srgbClr val="990000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lIns="90488" tIns="44450" rIns="90488" bIns="44450"/>
          <a:lstStyle/>
          <a:p>
            <a:pPr marL="52388">
              <a:defRPr/>
            </a:pPr>
            <a:r>
              <a:rPr lang="en-US" sz="2900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Ratio Analysis</a:t>
            </a:r>
          </a:p>
        </p:txBody>
      </p:sp>
      <p:sp>
        <p:nvSpPr>
          <p:cNvPr id="53252" name="Rectangle 6"/>
          <p:cNvSpPr>
            <a:spLocks noChangeArrowheads="1"/>
          </p:cNvSpPr>
          <p:nvPr/>
        </p:nvSpPr>
        <p:spPr bwMode="auto">
          <a:xfrm>
            <a:off x="2286000" y="5105400"/>
            <a:ext cx="8001000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15000"/>
              </a:lnSpc>
            </a:pPr>
            <a:r>
              <a:rPr lang="en-US" sz="2200">
                <a:latin typeface="Arial" panose="020B0604020202020204" pitchFamily="34" charset="0"/>
              </a:rPr>
              <a:t>Inventory turnover measures the number of times, on average, the inventory is sold during the period.</a:t>
            </a:r>
          </a:p>
        </p:txBody>
      </p:sp>
      <p:sp>
        <p:nvSpPr>
          <p:cNvPr id="1105936" name="AutoShape 16"/>
          <p:cNvSpPr>
            <a:spLocks noChangeArrowheads="1"/>
          </p:cNvSpPr>
          <p:nvPr/>
        </p:nvSpPr>
        <p:spPr bwMode="auto">
          <a:xfrm>
            <a:off x="6781800" y="381000"/>
            <a:ext cx="3581400" cy="762000"/>
          </a:xfrm>
          <a:prstGeom prst="bevel">
            <a:avLst>
              <a:gd name="adj" fmla="val 12500"/>
            </a:avLst>
          </a:prstGeom>
          <a:solidFill>
            <a:srgbClr val="0099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26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Liquidity Ratios</a:t>
            </a:r>
          </a:p>
        </p:txBody>
      </p:sp>
      <p:pic>
        <p:nvPicPr>
          <p:cNvPr id="53254" name="Picture 1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1524000"/>
            <a:ext cx="8229600" cy="337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351258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ext Box 3"/>
          <p:cNvSpPr txBox="1">
            <a:spLocks noChangeArrowheads="1"/>
          </p:cNvSpPr>
          <p:nvPr/>
        </p:nvSpPr>
        <p:spPr bwMode="auto">
          <a:xfrm>
            <a:off x="5029200" y="6248401"/>
            <a:ext cx="55626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692150" indent="-6921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 i="1">
                <a:solidFill>
                  <a:schemeClr val="bg2"/>
                </a:solidFill>
                <a:latin typeface="Arial" panose="020B0604020202020204" pitchFamily="34" charset="0"/>
              </a:rPr>
              <a:t>SO 5  Identify and compute ratios used in analyzing a firm’s liquidity, profitability, and solvency.</a:t>
            </a:r>
          </a:p>
        </p:txBody>
      </p:sp>
      <p:sp>
        <p:nvSpPr>
          <p:cNvPr id="1107972" name="Rectangle 4"/>
          <p:cNvSpPr>
            <a:spLocks noChangeArrowheads="1"/>
          </p:cNvSpPr>
          <p:nvPr/>
        </p:nvSpPr>
        <p:spPr bwMode="auto">
          <a:xfrm>
            <a:off x="1981200" y="457200"/>
            <a:ext cx="8229600" cy="560388"/>
          </a:xfrm>
          <a:prstGeom prst="rect">
            <a:avLst/>
          </a:prstGeom>
          <a:solidFill>
            <a:srgbClr val="990000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lIns="90488" tIns="44450" rIns="90488" bIns="44450"/>
          <a:lstStyle/>
          <a:p>
            <a:pPr marL="52388">
              <a:defRPr/>
            </a:pPr>
            <a:r>
              <a:rPr lang="en-US" sz="2900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Ratio Analysis</a:t>
            </a:r>
          </a:p>
        </p:txBody>
      </p:sp>
      <p:sp>
        <p:nvSpPr>
          <p:cNvPr id="55300" name="Rectangle 5"/>
          <p:cNvSpPr>
            <a:spLocks noChangeArrowheads="1"/>
          </p:cNvSpPr>
          <p:nvPr/>
        </p:nvSpPr>
        <p:spPr bwMode="auto">
          <a:xfrm>
            <a:off x="2209800" y="1752600"/>
            <a:ext cx="800100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15000"/>
              </a:lnSpc>
              <a:spcBef>
                <a:spcPct val="70000"/>
              </a:spcBef>
            </a:pPr>
            <a:r>
              <a:rPr lang="en-US" sz="2300">
                <a:latin typeface="Arial" panose="020B0604020202020204" pitchFamily="34" charset="0"/>
              </a:rPr>
              <a:t>A variant of inventory turnover is the </a:t>
            </a:r>
            <a:r>
              <a:rPr lang="en-US" sz="2300" b="1">
                <a:solidFill>
                  <a:srgbClr val="800000"/>
                </a:solidFill>
                <a:latin typeface="Arial" panose="020B0604020202020204" pitchFamily="34" charset="0"/>
              </a:rPr>
              <a:t>days in inventory</a:t>
            </a:r>
            <a:r>
              <a:rPr lang="en-US" sz="2300">
                <a:latin typeface="Arial" panose="020B0604020202020204" pitchFamily="34" charset="0"/>
              </a:rPr>
              <a:t>.</a:t>
            </a:r>
          </a:p>
        </p:txBody>
      </p:sp>
      <p:sp>
        <p:nvSpPr>
          <p:cNvPr id="55301" name="Rectangle 6"/>
          <p:cNvSpPr>
            <a:spLocks noChangeArrowheads="1"/>
          </p:cNvSpPr>
          <p:nvPr/>
        </p:nvSpPr>
        <p:spPr bwMode="auto">
          <a:xfrm>
            <a:off x="2209800" y="3505200"/>
            <a:ext cx="7848600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200">
                <a:latin typeface="Arial" panose="020B0604020202020204" pitchFamily="34" charset="0"/>
              </a:rPr>
              <a:t>Inventory turnover ratios vary considerably among industries.</a:t>
            </a:r>
          </a:p>
        </p:txBody>
      </p:sp>
      <p:sp>
        <p:nvSpPr>
          <p:cNvPr id="1107979" name="AutoShape 11"/>
          <p:cNvSpPr>
            <a:spLocks noChangeArrowheads="1"/>
          </p:cNvSpPr>
          <p:nvPr/>
        </p:nvSpPr>
        <p:spPr bwMode="auto">
          <a:xfrm>
            <a:off x="6781800" y="381000"/>
            <a:ext cx="3581400" cy="762000"/>
          </a:xfrm>
          <a:prstGeom prst="bevel">
            <a:avLst>
              <a:gd name="adj" fmla="val 12500"/>
            </a:avLst>
          </a:prstGeom>
          <a:solidFill>
            <a:srgbClr val="0099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26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Liquidity Ratios</a:t>
            </a:r>
          </a:p>
        </p:txBody>
      </p:sp>
      <p:sp>
        <p:nvSpPr>
          <p:cNvPr id="55303" name="Text Box 12"/>
          <p:cNvSpPr txBox="1">
            <a:spLocks noChangeArrowheads="1"/>
          </p:cNvSpPr>
          <p:nvPr/>
        </p:nvSpPr>
        <p:spPr bwMode="auto">
          <a:xfrm>
            <a:off x="2286000" y="2590801"/>
            <a:ext cx="7162800" cy="461665"/>
          </a:xfrm>
          <a:prstGeom prst="rect">
            <a:avLst/>
          </a:prstGeom>
          <a:solidFill>
            <a:srgbClr val="FFFF99"/>
          </a:solidFill>
          <a:ln w="28575">
            <a:solidFill>
              <a:srgbClr val="80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>
                <a:latin typeface="Arial" panose="020B0604020202020204" pitchFamily="34" charset="0"/>
              </a:rPr>
              <a:t>365 days / 2.3 times = every 159 days</a:t>
            </a:r>
          </a:p>
        </p:txBody>
      </p:sp>
    </p:spTree>
    <p:extLst>
      <p:ext uri="{BB962C8B-B14F-4D97-AF65-F5344CB8AC3E}">
        <p14:creationId xmlns:p14="http://schemas.microsoft.com/office/powerpoint/2010/main" val="21573047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ext Box 2"/>
          <p:cNvSpPr txBox="1">
            <a:spLocks noChangeArrowheads="1"/>
          </p:cNvSpPr>
          <p:nvPr/>
        </p:nvSpPr>
        <p:spPr bwMode="auto">
          <a:xfrm>
            <a:off x="5029200" y="6248401"/>
            <a:ext cx="55626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692150" indent="-6921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 i="1">
                <a:solidFill>
                  <a:schemeClr val="bg2"/>
                </a:solidFill>
                <a:latin typeface="Arial" panose="020B0604020202020204" pitchFamily="34" charset="0"/>
              </a:rPr>
              <a:t>SO 5  Identify and compute ratios used in analyzing a firm’s liquidity, profitability, and solvency.</a:t>
            </a:r>
          </a:p>
        </p:txBody>
      </p:sp>
      <p:sp>
        <p:nvSpPr>
          <p:cNvPr id="1243139" name="Rectangle 3"/>
          <p:cNvSpPr>
            <a:spLocks noChangeArrowheads="1"/>
          </p:cNvSpPr>
          <p:nvPr/>
        </p:nvSpPr>
        <p:spPr bwMode="auto">
          <a:xfrm>
            <a:off x="1981200" y="457200"/>
            <a:ext cx="8229600" cy="560388"/>
          </a:xfrm>
          <a:prstGeom prst="rect">
            <a:avLst/>
          </a:prstGeom>
          <a:solidFill>
            <a:srgbClr val="990000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lIns="90488" tIns="44450" rIns="90488" bIns="44450"/>
          <a:lstStyle/>
          <a:p>
            <a:pPr marL="52388">
              <a:defRPr/>
            </a:pPr>
            <a:r>
              <a:rPr lang="en-US" sz="2900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Ratio Analysis</a:t>
            </a:r>
          </a:p>
        </p:txBody>
      </p:sp>
      <p:sp>
        <p:nvSpPr>
          <p:cNvPr id="1243142" name="AutoShape 6"/>
          <p:cNvSpPr>
            <a:spLocks noChangeArrowheads="1"/>
          </p:cNvSpPr>
          <p:nvPr/>
        </p:nvSpPr>
        <p:spPr bwMode="auto">
          <a:xfrm>
            <a:off x="6781800" y="381000"/>
            <a:ext cx="3581400" cy="762000"/>
          </a:xfrm>
          <a:prstGeom prst="bevel">
            <a:avLst>
              <a:gd name="adj" fmla="val 12500"/>
            </a:avLst>
          </a:prstGeom>
          <a:solidFill>
            <a:srgbClr val="0099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26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Liquidity Ratios</a:t>
            </a:r>
          </a:p>
        </p:txBody>
      </p:sp>
      <p:pic>
        <p:nvPicPr>
          <p:cNvPr id="57349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2135188"/>
            <a:ext cx="8458200" cy="2741612"/>
          </a:xfrm>
          <a:prstGeom prst="rect">
            <a:avLst/>
          </a:prstGeom>
          <a:noFill/>
          <a:ln w="19050" cap="sq">
            <a:solidFill>
              <a:srgbClr val="800000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7350" name="Rectangle 10"/>
          <p:cNvSpPr>
            <a:spLocks noChangeArrowheads="1"/>
          </p:cNvSpPr>
          <p:nvPr/>
        </p:nvSpPr>
        <p:spPr bwMode="auto">
          <a:xfrm>
            <a:off x="1828800" y="1524000"/>
            <a:ext cx="449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200" b="1">
                <a:solidFill>
                  <a:srgbClr val="006386"/>
                </a:solidFill>
                <a:latin typeface="Arial" panose="020B0604020202020204" pitchFamily="34" charset="0"/>
              </a:rPr>
              <a:t>Illustration 14-27</a:t>
            </a:r>
          </a:p>
          <a:p>
            <a:r>
              <a:rPr lang="en-US" sz="1200" b="1">
                <a:latin typeface="Arial" panose="020B0604020202020204" pitchFamily="34" charset="0"/>
              </a:rPr>
              <a:t>Summary of liquidity ratios</a:t>
            </a:r>
          </a:p>
        </p:txBody>
      </p:sp>
    </p:spTree>
    <p:extLst>
      <p:ext uri="{BB962C8B-B14F-4D97-AF65-F5344CB8AC3E}">
        <p14:creationId xmlns:p14="http://schemas.microsoft.com/office/powerpoint/2010/main" val="3576506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285</Words>
  <Application>Microsoft Office PowerPoint</Application>
  <PresentationFormat>Widescreen</PresentationFormat>
  <Paragraphs>35</Paragraphs>
  <Slides>8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Fitri</dc:creator>
  <cp:lastModifiedBy>Fitri</cp:lastModifiedBy>
  <cp:revision>1</cp:revision>
  <dcterms:created xsi:type="dcterms:W3CDTF">2015-01-07T21:11:13Z</dcterms:created>
  <dcterms:modified xsi:type="dcterms:W3CDTF">2015-01-07T21:11:29Z</dcterms:modified>
</cp:coreProperties>
</file>