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218CD-1571-45A8-8820-32CE0EAF8DA0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21773-3F06-4AE2-B368-3D9A11D324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3691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408662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1259224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483649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1148895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4242585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755550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579267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EEBF-67CF-4384-9771-F60F13342B12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E6EC-3877-4895-A41E-6B6DE224ED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486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EEBF-67CF-4384-9771-F60F13342B12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E6EC-3877-4895-A41E-6B6DE224ED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902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EEBF-67CF-4384-9771-F60F13342B12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E6EC-3877-4895-A41E-6B6DE224ED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81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EEBF-67CF-4384-9771-F60F13342B12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E6EC-3877-4895-A41E-6B6DE224ED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458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EEBF-67CF-4384-9771-F60F13342B12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E6EC-3877-4895-A41E-6B6DE224ED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346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EEBF-67CF-4384-9771-F60F13342B12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E6EC-3877-4895-A41E-6B6DE224ED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219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EEBF-67CF-4384-9771-F60F13342B12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E6EC-3877-4895-A41E-6B6DE224ED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611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EEBF-67CF-4384-9771-F60F13342B12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E6EC-3877-4895-A41E-6B6DE224ED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62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EEBF-67CF-4384-9771-F60F13342B12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E6EC-3877-4895-A41E-6B6DE224ED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774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EEBF-67CF-4384-9771-F60F13342B12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E6EC-3877-4895-A41E-6B6DE224ED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2557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EEBF-67CF-4384-9771-F60F13342B12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E6EC-3877-4895-A41E-6B6DE224ED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99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8EEBF-67CF-4384-9771-F60F13342B12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1E6EC-3877-4895-A41E-6B6DE224ED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43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1524000" y="1828799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7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Liquidity Ratios</a:t>
            </a:r>
            <a:endParaRPr lang="en-US" sz="72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786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191940" name="Rectangle 4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 </a:t>
            </a:r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2209800" y="1468438"/>
            <a:ext cx="6553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  <a:spcBef>
                <a:spcPct val="70000"/>
              </a:spcBef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t>Compute the </a:t>
            </a:r>
            <a:r>
              <a:rPr lang="en-US" b="1">
                <a:solidFill>
                  <a:srgbClr val="800000"/>
                </a:solidFill>
                <a:latin typeface="Arial" panose="020B0604020202020204" pitchFamily="34" charset="0"/>
              </a:rPr>
              <a:t>Acid-Test Ratio</a:t>
            </a:r>
            <a:r>
              <a:rPr lang="en-US">
                <a:latin typeface="Arial" panose="020B0604020202020204" pitchFamily="34" charset="0"/>
              </a:rPr>
              <a:t> for 2011.</a:t>
            </a:r>
          </a:p>
        </p:txBody>
      </p:sp>
      <p:sp>
        <p:nvSpPr>
          <p:cNvPr id="1191942" name="AutoShape 6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Liquidity Ratios</a:t>
            </a:r>
          </a:p>
        </p:txBody>
      </p:sp>
      <p:sp>
        <p:nvSpPr>
          <p:cNvPr id="45062" name="Rectangle 16"/>
          <p:cNvSpPr>
            <a:spLocks noChangeArrowheads="1"/>
          </p:cNvSpPr>
          <p:nvPr/>
        </p:nvSpPr>
        <p:spPr bwMode="auto">
          <a:xfrm>
            <a:off x="8077200" y="1981200"/>
            <a:ext cx="1752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40000"/>
              </a:spcBef>
              <a:buSzPct val="80000"/>
            </a:pPr>
            <a:r>
              <a:rPr lang="en-US" sz="1200" b="1">
                <a:solidFill>
                  <a:srgbClr val="006386"/>
                </a:solidFill>
                <a:latin typeface="Arial" panose="020B0604020202020204" pitchFamily="34" charset="0"/>
              </a:rPr>
              <a:t>Illustration 14-13</a:t>
            </a:r>
          </a:p>
        </p:txBody>
      </p:sp>
      <p:pic>
        <p:nvPicPr>
          <p:cNvPr id="45063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86001"/>
            <a:ext cx="7391400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528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198084" name="Rectangle 4"/>
          <p:cNvSpPr>
            <a:spLocks noChangeArrowheads="1"/>
          </p:cNvSpPr>
          <p:nvPr/>
        </p:nvSpPr>
        <p:spPr bwMode="auto">
          <a:xfrm>
            <a:off x="2019300" y="444500"/>
            <a:ext cx="3009900" cy="5603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47108" name="Rectangle 6"/>
          <p:cNvSpPr>
            <a:spLocks noChangeArrowheads="1"/>
          </p:cNvSpPr>
          <p:nvPr/>
        </p:nvSpPr>
        <p:spPr bwMode="auto">
          <a:xfrm>
            <a:off x="2286000" y="5181600"/>
            <a:ext cx="7620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latin typeface="Arial" panose="020B0604020202020204" pitchFamily="34" charset="0"/>
              </a:rPr>
              <a:t>The acid-test ratio measures immediate liquidity. </a:t>
            </a:r>
          </a:p>
        </p:txBody>
      </p:sp>
      <p:sp>
        <p:nvSpPr>
          <p:cNvPr id="1198096" name="AutoShape 16"/>
          <p:cNvSpPr>
            <a:spLocks noChangeArrowheads="1"/>
          </p:cNvSpPr>
          <p:nvPr/>
        </p:nvSpPr>
        <p:spPr bwMode="auto">
          <a:xfrm>
            <a:off x="5867400" y="609600"/>
            <a:ext cx="3563938" cy="673100"/>
          </a:xfrm>
          <a:prstGeom prst="bevel">
            <a:avLst>
              <a:gd name="adj" fmla="val 12500"/>
            </a:avLst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Liquidity Ratios</a:t>
            </a:r>
          </a:p>
        </p:txBody>
      </p:sp>
      <p:pic>
        <p:nvPicPr>
          <p:cNvPr id="4711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19250"/>
            <a:ext cx="84582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1976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101828" name="Rectangle 4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49156" name="Rectangle 6"/>
          <p:cNvSpPr>
            <a:spLocks noChangeArrowheads="1"/>
          </p:cNvSpPr>
          <p:nvPr/>
        </p:nvSpPr>
        <p:spPr bwMode="auto">
          <a:xfrm>
            <a:off x="2286000" y="5156200"/>
            <a:ext cx="7620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200">
                <a:latin typeface="Arial" panose="020B0604020202020204" pitchFamily="34" charset="0"/>
              </a:rPr>
              <a:t>It measures the number of times, on average, the company collects receivables during the period.</a:t>
            </a:r>
          </a:p>
        </p:txBody>
      </p:sp>
      <p:sp>
        <p:nvSpPr>
          <p:cNvPr id="1101846" name="AutoShape 22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Liquidity Ratios</a:t>
            </a:r>
          </a:p>
        </p:txBody>
      </p:sp>
      <p:pic>
        <p:nvPicPr>
          <p:cNvPr id="49158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4" y="1492250"/>
            <a:ext cx="8301037" cy="346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751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286000" y="1600201"/>
            <a:ext cx="746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id-ID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103876" name="Rectangle 4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2209800" y="1676401"/>
            <a:ext cx="8001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  <a:spcBef>
                <a:spcPct val="70000"/>
              </a:spcBef>
            </a:pPr>
            <a:r>
              <a:rPr lang="en-US" sz="2300">
                <a:latin typeface="Arial" panose="020B0604020202020204" pitchFamily="34" charset="0"/>
              </a:rPr>
              <a:t>A variant of the receivables turnover ratio is to convert it to an </a:t>
            </a:r>
            <a:r>
              <a:rPr lang="en-US" sz="2300" b="1">
                <a:solidFill>
                  <a:srgbClr val="800000"/>
                </a:solidFill>
                <a:latin typeface="Arial" panose="020B0604020202020204" pitchFamily="34" charset="0"/>
              </a:rPr>
              <a:t>average collection period</a:t>
            </a:r>
            <a:r>
              <a:rPr lang="en-US" sz="2300" b="1">
                <a:latin typeface="Arial" panose="020B0604020202020204" pitchFamily="34" charset="0"/>
              </a:rPr>
              <a:t> </a:t>
            </a:r>
            <a:r>
              <a:rPr lang="en-US" sz="2300">
                <a:latin typeface="Arial" panose="020B0604020202020204" pitchFamily="34" charset="0"/>
              </a:rPr>
              <a:t>in terms of days.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2209800" y="3733800"/>
            <a:ext cx="784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latin typeface="Arial" panose="020B0604020202020204" pitchFamily="34" charset="0"/>
              </a:rPr>
              <a:t>This means that receivables are collected on average every 36 days.</a:t>
            </a:r>
          </a:p>
        </p:txBody>
      </p:sp>
      <p:sp>
        <p:nvSpPr>
          <p:cNvPr id="1103888" name="AutoShape 16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Liquidity Ratios</a:t>
            </a:r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2286000" y="2895601"/>
            <a:ext cx="7467600" cy="461665"/>
          </a:xfrm>
          <a:prstGeom prst="rect">
            <a:avLst/>
          </a:prstGeom>
          <a:solidFill>
            <a:srgbClr val="FFFF99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365 days / 10.2 times = every 35.78 days</a:t>
            </a:r>
          </a:p>
        </p:txBody>
      </p:sp>
    </p:spTree>
    <p:extLst>
      <p:ext uri="{BB962C8B-B14F-4D97-AF65-F5344CB8AC3E}">
        <p14:creationId xmlns:p14="http://schemas.microsoft.com/office/powerpoint/2010/main" val="601660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3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105924" name="Rectangle 4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53252" name="Rectangle 6"/>
          <p:cNvSpPr>
            <a:spLocks noChangeArrowheads="1"/>
          </p:cNvSpPr>
          <p:nvPr/>
        </p:nvSpPr>
        <p:spPr bwMode="auto">
          <a:xfrm>
            <a:off x="2286000" y="5105400"/>
            <a:ext cx="8001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200">
                <a:latin typeface="Arial" panose="020B0604020202020204" pitchFamily="34" charset="0"/>
              </a:rPr>
              <a:t>Inventory turnover measures the number of times, on average, the inventory is sold during the period.</a:t>
            </a:r>
          </a:p>
        </p:txBody>
      </p:sp>
      <p:sp>
        <p:nvSpPr>
          <p:cNvPr id="1105936" name="AutoShape 16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Liquidity Ratios</a:t>
            </a:r>
          </a:p>
        </p:txBody>
      </p:sp>
      <p:pic>
        <p:nvPicPr>
          <p:cNvPr id="53254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24000"/>
            <a:ext cx="822960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5125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3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107972" name="Rectangle 4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2209800" y="1752600"/>
            <a:ext cx="80010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  <a:spcBef>
                <a:spcPct val="70000"/>
              </a:spcBef>
            </a:pPr>
            <a:r>
              <a:rPr lang="en-US" sz="2300">
                <a:latin typeface="Arial" panose="020B0604020202020204" pitchFamily="34" charset="0"/>
              </a:rPr>
              <a:t>A variant of inventory turnover is the </a:t>
            </a:r>
            <a:r>
              <a:rPr lang="en-US" sz="2300" b="1">
                <a:solidFill>
                  <a:srgbClr val="800000"/>
                </a:solidFill>
                <a:latin typeface="Arial" panose="020B0604020202020204" pitchFamily="34" charset="0"/>
              </a:rPr>
              <a:t>days in inventory</a:t>
            </a:r>
            <a:r>
              <a:rPr lang="en-US" sz="23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55301" name="Rectangle 6"/>
          <p:cNvSpPr>
            <a:spLocks noChangeArrowheads="1"/>
          </p:cNvSpPr>
          <p:nvPr/>
        </p:nvSpPr>
        <p:spPr bwMode="auto">
          <a:xfrm>
            <a:off x="2209800" y="3505200"/>
            <a:ext cx="7848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latin typeface="Arial" panose="020B0604020202020204" pitchFamily="34" charset="0"/>
              </a:rPr>
              <a:t>Inventory turnover ratios vary considerably among industries.</a:t>
            </a:r>
          </a:p>
        </p:txBody>
      </p:sp>
      <p:sp>
        <p:nvSpPr>
          <p:cNvPr id="1107979" name="AutoShape 11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Liquidity Ratios</a:t>
            </a:r>
          </a:p>
        </p:txBody>
      </p:sp>
      <p:sp>
        <p:nvSpPr>
          <p:cNvPr id="55303" name="Text Box 12"/>
          <p:cNvSpPr txBox="1">
            <a:spLocks noChangeArrowheads="1"/>
          </p:cNvSpPr>
          <p:nvPr/>
        </p:nvSpPr>
        <p:spPr bwMode="auto">
          <a:xfrm>
            <a:off x="2286000" y="2590801"/>
            <a:ext cx="7162800" cy="461665"/>
          </a:xfrm>
          <a:prstGeom prst="rect">
            <a:avLst/>
          </a:prstGeom>
          <a:solidFill>
            <a:srgbClr val="FFFF99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365 days / 2.3 times = every 159 days</a:t>
            </a:r>
          </a:p>
        </p:txBody>
      </p:sp>
    </p:spTree>
    <p:extLst>
      <p:ext uri="{BB962C8B-B14F-4D97-AF65-F5344CB8AC3E}">
        <p14:creationId xmlns:p14="http://schemas.microsoft.com/office/powerpoint/2010/main" val="2157304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243139" name="Rectangle 3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1243142" name="AutoShape 6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Liquidity Ratios</a:t>
            </a:r>
          </a:p>
        </p:txBody>
      </p:sp>
      <p:pic>
        <p:nvPicPr>
          <p:cNvPr id="5734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35188"/>
            <a:ext cx="8458200" cy="2741612"/>
          </a:xfrm>
          <a:prstGeom prst="rect">
            <a:avLst/>
          </a:prstGeom>
          <a:noFill/>
          <a:ln w="1905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50" name="Rectangle 10"/>
          <p:cNvSpPr>
            <a:spLocks noChangeArrowheads="1"/>
          </p:cNvSpPr>
          <p:nvPr/>
        </p:nvSpPr>
        <p:spPr bwMode="auto">
          <a:xfrm>
            <a:off x="1828800" y="1524000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1">
                <a:solidFill>
                  <a:srgbClr val="006386"/>
                </a:solidFill>
                <a:latin typeface="Arial" panose="020B0604020202020204" pitchFamily="34" charset="0"/>
              </a:rPr>
              <a:t>Illustration 14-27</a:t>
            </a:r>
          </a:p>
          <a:p>
            <a:r>
              <a:rPr lang="en-US" sz="1200" b="1">
                <a:latin typeface="Arial" panose="020B0604020202020204" pitchFamily="34" charset="0"/>
              </a:rPr>
              <a:t>Summary of liquidity ratios</a:t>
            </a:r>
          </a:p>
        </p:txBody>
      </p:sp>
    </p:spTree>
    <p:extLst>
      <p:ext uri="{BB962C8B-B14F-4D97-AF65-F5344CB8AC3E}">
        <p14:creationId xmlns:p14="http://schemas.microsoft.com/office/powerpoint/2010/main" val="357650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Widescreen</PresentationFormat>
  <Paragraphs>35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Fitri</dc:creator>
  <cp:lastModifiedBy>Fitri</cp:lastModifiedBy>
  <cp:revision>1</cp:revision>
  <dcterms:created xsi:type="dcterms:W3CDTF">2015-01-07T21:11:13Z</dcterms:created>
  <dcterms:modified xsi:type="dcterms:W3CDTF">2015-01-07T21:11:29Z</dcterms:modified>
</cp:coreProperties>
</file>