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3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E863F1-4CAA-4447-9BF9-C51AFE526A8C}" type="datetimeFigureOut">
              <a:rPr lang="id-ID" smtClean="0"/>
              <a:t>08/01/2015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6EB448-319A-46F7-8734-F05A9C304C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625328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d-ID" smtClean="0"/>
          </a:p>
        </p:txBody>
      </p:sp>
    </p:spTree>
    <p:extLst>
      <p:ext uri="{BB962C8B-B14F-4D97-AF65-F5344CB8AC3E}">
        <p14:creationId xmlns:p14="http://schemas.microsoft.com/office/powerpoint/2010/main" val="21615190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d-ID" smtClean="0"/>
          </a:p>
        </p:txBody>
      </p:sp>
    </p:spTree>
    <p:extLst>
      <p:ext uri="{BB962C8B-B14F-4D97-AF65-F5344CB8AC3E}">
        <p14:creationId xmlns:p14="http://schemas.microsoft.com/office/powerpoint/2010/main" val="11357842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d-ID" smtClean="0"/>
          </a:p>
        </p:txBody>
      </p:sp>
    </p:spTree>
    <p:extLst>
      <p:ext uri="{BB962C8B-B14F-4D97-AF65-F5344CB8AC3E}">
        <p14:creationId xmlns:p14="http://schemas.microsoft.com/office/powerpoint/2010/main" val="38519198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417513" y="703263"/>
            <a:ext cx="6169025" cy="3470275"/>
          </a:xfrm>
          <a:ln/>
        </p:spPr>
      </p:sp>
      <p:sp>
        <p:nvSpPr>
          <p:cNvPr id="23555" name="Rectangle 4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d-ID" smtClean="0"/>
          </a:p>
        </p:txBody>
      </p:sp>
      <p:pic>
        <p:nvPicPr>
          <p:cNvPr id="2355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6025" y="4797425"/>
            <a:ext cx="4625975" cy="34702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25861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CD426-544E-495F-9830-99CB2D620D9A}" type="datetimeFigureOut">
              <a:rPr lang="id-ID" smtClean="0"/>
              <a:t>08/01/2015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C2171-54FE-4135-AEBD-F470DF942B7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93339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CD426-544E-495F-9830-99CB2D620D9A}" type="datetimeFigureOut">
              <a:rPr lang="id-ID" smtClean="0"/>
              <a:t>08/01/2015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C2171-54FE-4135-AEBD-F470DF942B7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69884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CD426-544E-495F-9830-99CB2D620D9A}" type="datetimeFigureOut">
              <a:rPr lang="id-ID" smtClean="0"/>
              <a:t>08/01/2015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C2171-54FE-4135-AEBD-F470DF942B7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37756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CD426-544E-495F-9830-99CB2D620D9A}" type="datetimeFigureOut">
              <a:rPr lang="id-ID" smtClean="0"/>
              <a:t>08/01/2015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C2171-54FE-4135-AEBD-F470DF942B7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14537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CD426-544E-495F-9830-99CB2D620D9A}" type="datetimeFigureOut">
              <a:rPr lang="id-ID" smtClean="0"/>
              <a:t>08/01/2015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C2171-54FE-4135-AEBD-F470DF942B7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77665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CD426-544E-495F-9830-99CB2D620D9A}" type="datetimeFigureOut">
              <a:rPr lang="id-ID" smtClean="0"/>
              <a:t>08/01/2015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C2171-54FE-4135-AEBD-F470DF942B7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88505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CD426-544E-495F-9830-99CB2D620D9A}" type="datetimeFigureOut">
              <a:rPr lang="id-ID" smtClean="0"/>
              <a:t>08/01/2015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C2171-54FE-4135-AEBD-F470DF942B7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00454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CD426-544E-495F-9830-99CB2D620D9A}" type="datetimeFigureOut">
              <a:rPr lang="id-ID" smtClean="0"/>
              <a:t>08/01/2015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C2171-54FE-4135-AEBD-F470DF942B7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69619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CD426-544E-495F-9830-99CB2D620D9A}" type="datetimeFigureOut">
              <a:rPr lang="id-ID" smtClean="0"/>
              <a:t>08/01/2015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C2171-54FE-4135-AEBD-F470DF942B7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06047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CD426-544E-495F-9830-99CB2D620D9A}" type="datetimeFigureOut">
              <a:rPr lang="id-ID" smtClean="0"/>
              <a:t>08/01/2015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C2171-54FE-4135-AEBD-F470DF942B7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49042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CD426-544E-495F-9830-99CB2D620D9A}" type="datetimeFigureOut">
              <a:rPr lang="id-ID" smtClean="0"/>
              <a:t>08/01/2015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C2171-54FE-4135-AEBD-F470DF942B7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75682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FCD426-544E-495F-9830-99CB2D620D9A}" type="datetimeFigureOut">
              <a:rPr lang="id-ID" smtClean="0"/>
              <a:t>08/01/2015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DC2171-54FE-4135-AEBD-F470DF942B7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73991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Rectangle 1039"/>
          <p:cNvSpPr>
            <a:spLocks noChangeArrowheads="1"/>
          </p:cNvSpPr>
          <p:nvPr/>
        </p:nvSpPr>
        <p:spPr bwMode="auto">
          <a:xfrm>
            <a:off x="1740569" y="417511"/>
            <a:ext cx="8229600" cy="2229435"/>
          </a:xfrm>
          <a:prstGeom prst="rect">
            <a:avLst/>
          </a:prstGeom>
          <a:solidFill>
            <a:srgbClr val="990000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0488" tIns="44450" rIns="90488" bIns="44450"/>
          <a:lstStyle/>
          <a:p>
            <a:pPr marL="52388">
              <a:defRPr/>
            </a:pPr>
            <a:r>
              <a:rPr lang="en-US" sz="72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Horizontal Analysis</a:t>
            </a:r>
          </a:p>
        </p:txBody>
      </p:sp>
    </p:spTree>
    <p:extLst>
      <p:ext uri="{BB962C8B-B14F-4D97-AF65-F5344CB8AC3E}">
        <p14:creationId xmlns:p14="http://schemas.microsoft.com/office/powerpoint/2010/main" val="3845945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104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1371601"/>
            <a:ext cx="6096000" cy="4824413"/>
          </a:xfrm>
          <a:prstGeom prst="rect">
            <a:avLst/>
          </a:prstGeom>
          <a:noFill/>
          <a:ln w="19050" cap="sq">
            <a:solidFill>
              <a:srgbClr val="80000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387" name="Text Box 1026"/>
          <p:cNvSpPr txBox="1">
            <a:spLocks noChangeArrowheads="1"/>
          </p:cNvSpPr>
          <p:nvPr/>
        </p:nvSpPr>
        <p:spPr bwMode="auto">
          <a:xfrm>
            <a:off x="2667000" y="6369050"/>
            <a:ext cx="79248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74675" indent="-5746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sz="1600" b="1" i="1">
                <a:solidFill>
                  <a:schemeClr val="bg2"/>
                </a:solidFill>
                <a:latin typeface="Arial" panose="020B0604020202020204" pitchFamily="34" charset="0"/>
              </a:rPr>
              <a:t>SO 3  Explain and apply horizontal analysis.</a:t>
            </a:r>
          </a:p>
        </p:txBody>
      </p:sp>
      <p:sp>
        <p:nvSpPr>
          <p:cNvPr id="1067023" name="Rectangle 1039"/>
          <p:cNvSpPr>
            <a:spLocks noChangeArrowheads="1"/>
          </p:cNvSpPr>
          <p:nvPr/>
        </p:nvSpPr>
        <p:spPr bwMode="auto">
          <a:xfrm>
            <a:off x="1740569" y="417512"/>
            <a:ext cx="8229600" cy="560388"/>
          </a:xfrm>
          <a:prstGeom prst="rect">
            <a:avLst/>
          </a:prstGeom>
          <a:solidFill>
            <a:srgbClr val="990000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0488" tIns="44450" rIns="90488" bIns="44450"/>
          <a:lstStyle/>
          <a:p>
            <a:pPr marL="52388">
              <a:defRPr/>
            </a:pPr>
            <a:r>
              <a:rPr lang="en-US" sz="29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Horizontal Analysis</a:t>
            </a:r>
          </a:p>
        </p:txBody>
      </p:sp>
      <p:sp>
        <p:nvSpPr>
          <p:cNvPr id="16389" name="Rectangle 1040"/>
          <p:cNvSpPr>
            <a:spLocks noChangeArrowheads="1"/>
          </p:cNvSpPr>
          <p:nvPr/>
        </p:nvSpPr>
        <p:spPr bwMode="auto">
          <a:xfrm>
            <a:off x="2743200" y="6172200"/>
            <a:ext cx="1371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cap="sq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40000"/>
              </a:spcBef>
              <a:buSzPct val="80000"/>
            </a:pPr>
            <a:r>
              <a:rPr lang="en-US" sz="1200" b="1">
                <a:solidFill>
                  <a:srgbClr val="006386"/>
                </a:solidFill>
                <a:latin typeface="Arial" panose="020B0604020202020204" pitchFamily="34" charset="0"/>
              </a:rPr>
              <a:t>Illustration 14-5</a:t>
            </a:r>
          </a:p>
        </p:txBody>
      </p:sp>
      <p:sp>
        <p:nvSpPr>
          <p:cNvPr id="16390" name="Rectangle 1036"/>
          <p:cNvSpPr>
            <a:spLocks noChangeArrowheads="1"/>
          </p:cNvSpPr>
          <p:nvPr/>
        </p:nvSpPr>
        <p:spPr bwMode="auto">
          <a:xfrm>
            <a:off x="1828800" y="2743200"/>
            <a:ext cx="2362200" cy="3444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800" dirty="0">
                <a:latin typeface="Arial" panose="020B0604020202020204" pitchFamily="34" charset="0"/>
              </a:rPr>
              <a:t>These changes suggest that the company expanded its asset base during 2011 and </a:t>
            </a:r>
            <a:r>
              <a:rPr lang="en-US" sz="1800" b="1" dirty="0">
                <a:latin typeface="Arial" panose="020B0604020202020204" pitchFamily="34" charset="0"/>
              </a:rPr>
              <a:t>financed this expansion primarily by retaining income </a:t>
            </a:r>
            <a:r>
              <a:rPr lang="en-US" sz="1800" dirty="0">
                <a:latin typeface="Arial" panose="020B0604020202020204" pitchFamily="34" charset="0"/>
              </a:rPr>
              <a:t>rather than assuming additional long-term debt.</a:t>
            </a:r>
            <a:endParaRPr lang="en-US" sz="18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6391" name="Rectangle 1041"/>
          <p:cNvSpPr>
            <a:spLocks noChangeArrowheads="1"/>
          </p:cNvSpPr>
          <p:nvPr/>
        </p:nvSpPr>
        <p:spPr bwMode="auto">
          <a:xfrm>
            <a:off x="1828800" y="1295400"/>
            <a:ext cx="2362200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2800" b="1" dirty="0">
                <a:solidFill>
                  <a:srgbClr val="006600"/>
                </a:solidFill>
                <a:latin typeface="Arial" panose="020B0604020202020204" pitchFamily="34" charset="0"/>
              </a:rPr>
              <a:t>Statement of Financial Position</a:t>
            </a:r>
          </a:p>
        </p:txBody>
      </p:sp>
    </p:spTree>
    <p:extLst>
      <p:ext uri="{BB962C8B-B14F-4D97-AF65-F5344CB8AC3E}">
        <p14:creationId xmlns:p14="http://schemas.microsoft.com/office/powerpoint/2010/main" val="23950092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1447801"/>
            <a:ext cx="6096000" cy="4627563"/>
          </a:xfrm>
          <a:prstGeom prst="rect">
            <a:avLst/>
          </a:prstGeom>
          <a:noFill/>
          <a:ln w="19050" cap="sq" algn="ctr">
            <a:solidFill>
              <a:srgbClr val="80000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435" name="Text Box 2"/>
          <p:cNvSpPr txBox="1">
            <a:spLocks noChangeArrowheads="1"/>
          </p:cNvSpPr>
          <p:nvPr/>
        </p:nvSpPr>
        <p:spPr bwMode="auto">
          <a:xfrm>
            <a:off x="2667000" y="6369050"/>
            <a:ext cx="79248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74675" indent="-5746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sz="1600" b="1" i="1">
                <a:solidFill>
                  <a:schemeClr val="bg2"/>
                </a:solidFill>
                <a:latin typeface="Arial" panose="020B0604020202020204" pitchFamily="34" charset="0"/>
              </a:rPr>
              <a:t>SO 3  Explain and apply horizontal analysis.</a:t>
            </a:r>
          </a:p>
        </p:txBody>
      </p:sp>
      <p:sp>
        <p:nvSpPr>
          <p:cNvPr id="1204228" name="Rectangle 4"/>
          <p:cNvSpPr>
            <a:spLocks noChangeArrowheads="1"/>
          </p:cNvSpPr>
          <p:nvPr/>
        </p:nvSpPr>
        <p:spPr bwMode="auto">
          <a:xfrm>
            <a:off x="1981200" y="457200"/>
            <a:ext cx="8229600" cy="560388"/>
          </a:xfrm>
          <a:prstGeom prst="rect">
            <a:avLst/>
          </a:prstGeom>
          <a:solidFill>
            <a:srgbClr val="990000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0488" tIns="44450" rIns="90488" bIns="44450"/>
          <a:lstStyle/>
          <a:p>
            <a:pPr marL="52388">
              <a:defRPr/>
            </a:pPr>
            <a:r>
              <a:rPr lang="en-US" sz="2900" b="1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Horizontal Analysis</a:t>
            </a:r>
          </a:p>
        </p:txBody>
      </p:sp>
      <p:sp>
        <p:nvSpPr>
          <p:cNvPr id="18437" name="Rectangle 6"/>
          <p:cNvSpPr>
            <a:spLocks noChangeArrowheads="1"/>
          </p:cNvSpPr>
          <p:nvPr/>
        </p:nvSpPr>
        <p:spPr bwMode="auto">
          <a:xfrm>
            <a:off x="1828800" y="2514600"/>
            <a:ext cx="2362200" cy="28346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800">
                <a:latin typeface="Arial" panose="020B0604020202020204" pitchFamily="34" charset="0"/>
              </a:rPr>
              <a:t>Overall, gross profit and net income were up substantially. Gross profit increased</a:t>
            </a:r>
          </a:p>
          <a:p>
            <a:pPr>
              <a:lnSpc>
                <a:spcPct val="110000"/>
              </a:lnSpc>
            </a:pPr>
            <a:r>
              <a:rPr lang="en-US" sz="1800">
                <a:latin typeface="Arial" panose="020B0604020202020204" pitchFamily="34" charset="0"/>
              </a:rPr>
              <a:t>17.1%, and net income, 26.5%. Quality’s profit trend appears favorable.</a:t>
            </a:r>
          </a:p>
        </p:txBody>
      </p:sp>
      <p:sp>
        <p:nvSpPr>
          <p:cNvPr id="18438" name="Rectangle 7"/>
          <p:cNvSpPr>
            <a:spLocks noChangeArrowheads="1"/>
          </p:cNvSpPr>
          <p:nvPr/>
        </p:nvSpPr>
        <p:spPr bwMode="auto">
          <a:xfrm>
            <a:off x="1828800" y="1295400"/>
            <a:ext cx="22860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2800" b="1">
                <a:solidFill>
                  <a:srgbClr val="006600"/>
                </a:solidFill>
                <a:latin typeface="Arial" panose="020B0604020202020204" pitchFamily="34" charset="0"/>
              </a:rPr>
              <a:t>Income Statement</a:t>
            </a:r>
          </a:p>
        </p:txBody>
      </p:sp>
      <p:sp>
        <p:nvSpPr>
          <p:cNvPr id="18439" name="Rectangle 11"/>
          <p:cNvSpPr>
            <a:spLocks noChangeArrowheads="1"/>
          </p:cNvSpPr>
          <p:nvPr/>
        </p:nvSpPr>
        <p:spPr bwMode="auto">
          <a:xfrm>
            <a:off x="2819400" y="5791200"/>
            <a:ext cx="1371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cap="sq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40000"/>
              </a:spcBef>
              <a:buSzPct val="80000"/>
            </a:pPr>
            <a:r>
              <a:rPr lang="en-US" sz="1200" b="1">
                <a:solidFill>
                  <a:srgbClr val="006386"/>
                </a:solidFill>
                <a:latin typeface="Arial" panose="020B0604020202020204" pitchFamily="34" charset="0"/>
              </a:rPr>
              <a:t>Illustration 14-6</a:t>
            </a:r>
          </a:p>
        </p:txBody>
      </p:sp>
    </p:spTree>
    <p:extLst>
      <p:ext uri="{BB962C8B-B14F-4D97-AF65-F5344CB8AC3E}">
        <p14:creationId xmlns:p14="http://schemas.microsoft.com/office/powerpoint/2010/main" val="14569254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1447800"/>
            <a:ext cx="7315200" cy="3035300"/>
          </a:xfrm>
          <a:prstGeom prst="rect">
            <a:avLst/>
          </a:prstGeom>
          <a:noFill/>
          <a:ln w="19050" cap="sq" algn="ctr">
            <a:solidFill>
              <a:srgbClr val="80000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2667000" y="6369050"/>
            <a:ext cx="79248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74675" indent="-5746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sz="1600" b="1" i="1">
                <a:solidFill>
                  <a:schemeClr val="bg2"/>
                </a:solidFill>
                <a:latin typeface="Arial" panose="020B0604020202020204" pitchFamily="34" charset="0"/>
              </a:rPr>
              <a:t>SO 3  Explain and apply horizontal analysis.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1981200" y="4876801"/>
            <a:ext cx="8382000" cy="112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en-US" sz="1800">
                <a:latin typeface="Arial" panose="020B0604020202020204" pitchFamily="34" charset="0"/>
              </a:rPr>
              <a:t>We saw in the horizontal analysis of the statement of financial position that ending retained earnings increased 38.6%. As indicated earlier, the company retained a significant portion of net income to finance additional plant facilities.</a:t>
            </a:r>
          </a:p>
        </p:txBody>
      </p:sp>
      <p:sp>
        <p:nvSpPr>
          <p:cNvPr id="1177605" name="Rectangle 5"/>
          <p:cNvSpPr>
            <a:spLocks noChangeArrowheads="1"/>
          </p:cNvSpPr>
          <p:nvPr/>
        </p:nvSpPr>
        <p:spPr bwMode="auto">
          <a:xfrm>
            <a:off x="1981200" y="457200"/>
            <a:ext cx="8229600" cy="560388"/>
          </a:xfrm>
          <a:prstGeom prst="rect">
            <a:avLst/>
          </a:prstGeom>
          <a:solidFill>
            <a:srgbClr val="990000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0488" tIns="44450" rIns="90488" bIns="44450"/>
          <a:lstStyle/>
          <a:p>
            <a:pPr marL="52388">
              <a:defRPr/>
            </a:pPr>
            <a:r>
              <a:rPr lang="en-US" sz="2900" b="1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Horizontal Analysis</a:t>
            </a:r>
          </a:p>
        </p:txBody>
      </p:sp>
      <p:sp>
        <p:nvSpPr>
          <p:cNvPr id="20486" name="Rectangle 9"/>
          <p:cNvSpPr>
            <a:spLocks noChangeArrowheads="1"/>
          </p:cNvSpPr>
          <p:nvPr/>
        </p:nvSpPr>
        <p:spPr bwMode="auto">
          <a:xfrm>
            <a:off x="1676400" y="4191000"/>
            <a:ext cx="1371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cap="sq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40000"/>
              </a:spcBef>
              <a:buSzPct val="80000"/>
            </a:pPr>
            <a:r>
              <a:rPr lang="en-US" sz="1200" b="1">
                <a:solidFill>
                  <a:srgbClr val="006386"/>
                </a:solidFill>
                <a:latin typeface="Arial" panose="020B0604020202020204" pitchFamily="34" charset="0"/>
              </a:rPr>
              <a:t>Illustration 14-7</a:t>
            </a:r>
          </a:p>
        </p:txBody>
      </p:sp>
      <p:sp>
        <p:nvSpPr>
          <p:cNvPr id="20487" name="Rectangle 8"/>
          <p:cNvSpPr>
            <a:spLocks noChangeArrowheads="1"/>
          </p:cNvSpPr>
          <p:nvPr/>
        </p:nvSpPr>
        <p:spPr bwMode="auto">
          <a:xfrm>
            <a:off x="1828800" y="1295400"/>
            <a:ext cx="2286000" cy="13731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sq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2800" b="1">
                <a:solidFill>
                  <a:srgbClr val="006600"/>
                </a:solidFill>
                <a:latin typeface="Arial" panose="020B0604020202020204" pitchFamily="34" charset="0"/>
              </a:rPr>
              <a:t>Retained Earnings Statement</a:t>
            </a:r>
          </a:p>
        </p:txBody>
      </p:sp>
    </p:spTree>
    <p:extLst>
      <p:ext uri="{BB962C8B-B14F-4D97-AF65-F5344CB8AC3E}">
        <p14:creationId xmlns:p14="http://schemas.microsoft.com/office/powerpoint/2010/main" val="18023437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4343400"/>
            <a:ext cx="8305800" cy="174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sp>
        <p:nvSpPr>
          <p:cNvPr id="22531" name="Rectangle 2"/>
          <p:cNvSpPr>
            <a:spLocks noChangeArrowheads="1"/>
          </p:cNvSpPr>
          <p:nvPr/>
        </p:nvSpPr>
        <p:spPr bwMode="auto">
          <a:xfrm>
            <a:off x="4267200" y="1219201"/>
            <a:ext cx="6096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2000" b="1">
                <a:solidFill>
                  <a:srgbClr val="800000"/>
                </a:solidFill>
                <a:latin typeface="Arial" panose="020B0604020202020204" pitchFamily="34" charset="0"/>
              </a:rPr>
              <a:t>Illustration:</a:t>
            </a:r>
            <a:r>
              <a:rPr lang="en-US" sz="2000">
                <a:latin typeface="Arial" panose="020B0604020202020204" pitchFamily="34" charset="0"/>
              </a:rPr>
              <a:t>  Summary financial information for Rosepatch Company is as follows.</a:t>
            </a:r>
          </a:p>
        </p:txBody>
      </p:sp>
      <p:pic>
        <p:nvPicPr>
          <p:cNvPr id="22532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295401"/>
            <a:ext cx="1690688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sp>
        <p:nvSpPr>
          <p:cNvPr id="22533" name="Text Box 8"/>
          <p:cNvSpPr txBox="1">
            <a:spLocks noChangeArrowheads="1"/>
          </p:cNvSpPr>
          <p:nvPr/>
        </p:nvSpPr>
        <p:spPr bwMode="auto">
          <a:xfrm>
            <a:off x="2133600" y="4449764"/>
            <a:ext cx="182880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 b="1">
                <a:solidFill>
                  <a:srgbClr val="800000"/>
                </a:solidFill>
                <a:latin typeface="Arial" panose="020B0604020202020204" pitchFamily="34" charset="0"/>
              </a:rPr>
              <a:t>Solution</a:t>
            </a:r>
          </a:p>
        </p:txBody>
      </p:sp>
      <p:sp>
        <p:nvSpPr>
          <p:cNvPr id="1206281" name="Rectangle 9"/>
          <p:cNvSpPr>
            <a:spLocks noChangeArrowheads="1"/>
          </p:cNvSpPr>
          <p:nvPr/>
        </p:nvSpPr>
        <p:spPr bwMode="auto">
          <a:xfrm>
            <a:off x="5867400" y="5334000"/>
            <a:ext cx="4267200" cy="304800"/>
          </a:xfrm>
          <a:prstGeom prst="rect">
            <a:avLst/>
          </a:prstGeom>
          <a:solidFill>
            <a:schemeClr val="bg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id-ID"/>
          </a:p>
        </p:txBody>
      </p:sp>
      <p:sp>
        <p:nvSpPr>
          <p:cNvPr id="1206282" name="Rectangle 10"/>
          <p:cNvSpPr>
            <a:spLocks noChangeArrowheads="1"/>
          </p:cNvSpPr>
          <p:nvPr/>
        </p:nvSpPr>
        <p:spPr bwMode="auto">
          <a:xfrm>
            <a:off x="5867400" y="5638800"/>
            <a:ext cx="4267200" cy="304800"/>
          </a:xfrm>
          <a:prstGeom prst="rect">
            <a:avLst/>
          </a:prstGeom>
          <a:solidFill>
            <a:schemeClr val="bg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id-ID"/>
          </a:p>
        </p:txBody>
      </p:sp>
      <p:sp>
        <p:nvSpPr>
          <p:cNvPr id="1206283" name="Rectangle 11"/>
          <p:cNvSpPr>
            <a:spLocks noChangeArrowheads="1"/>
          </p:cNvSpPr>
          <p:nvPr/>
        </p:nvSpPr>
        <p:spPr bwMode="auto">
          <a:xfrm>
            <a:off x="5867400" y="5029200"/>
            <a:ext cx="4267200" cy="304800"/>
          </a:xfrm>
          <a:prstGeom prst="rect">
            <a:avLst/>
          </a:prstGeom>
          <a:solidFill>
            <a:schemeClr val="bg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id-ID"/>
          </a:p>
        </p:txBody>
      </p:sp>
      <p:sp>
        <p:nvSpPr>
          <p:cNvPr id="1206284" name="Rectangle 12"/>
          <p:cNvSpPr>
            <a:spLocks noChangeArrowheads="1"/>
          </p:cNvSpPr>
          <p:nvPr/>
        </p:nvSpPr>
        <p:spPr bwMode="auto">
          <a:xfrm>
            <a:off x="4267200" y="5029200"/>
            <a:ext cx="1371600" cy="304800"/>
          </a:xfrm>
          <a:prstGeom prst="rect">
            <a:avLst/>
          </a:prstGeom>
          <a:solidFill>
            <a:schemeClr val="bg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id-ID"/>
          </a:p>
        </p:txBody>
      </p:sp>
      <p:sp>
        <p:nvSpPr>
          <p:cNvPr id="1206285" name="Rectangle 13"/>
          <p:cNvSpPr>
            <a:spLocks noChangeArrowheads="1"/>
          </p:cNvSpPr>
          <p:nvPr/>
        </p:nvSpPr>
        <p:spPr bwMode="auto">
          <a:xfrm>
            <a:off x="4267200" y="5334000"/>
            <a:ext cx="1371600" cy="304800"/>
          </a:xfrm>
          <a:prstGeom prst="rect">
            <a:avLst/>
          </a:prstGeom>
          <a:solidFill>
            <a:schemeClr val="bg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id-ID"/>
          </a:p>
        </p:txBody>
      </p:sp>
      <p:sp>
        <p:nvSpPr>
          <p:cNvPr id="1206286" name="Rectangle 14"/>
          <p:cNvSpPr>
            <a:spLocks noChangeArrowheads="1"/>
          </p:cNvSpPr>
          <p:nvPr/>
        </p:nvSpPr>
        <p:spPr bwMode="auto">
          <a:xfrm>
            <a:off x="4267200" y="5638800"/>
            <a:ext cx="1371600" cy="304800"/>
          </a:xfrm>
          <a:prstGeom prst="rect">
            <a:avLst/>
          </a:prstGeom>
          <a:solidFill>
            <a:schemeClr val="bg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id-ID"/>
          </a:p>
        </p:txBody>
      </p:sp>
      <p:sp>
        <p:nvSpPr>
          <p:cNvPr id="22540" name="Text Box 15"/>
          <p:cNvSpPr txBox="1">
            <a:spLocks noChangeArrowheads="1"/>
          </p:cNvSpPr>
          <p:nvPr/>
        </p:nvSpPr>
        <p:spPr bwMode="auto">
          <a:xfrm>
            <a:off x="2667000" y="6369050"/>
            <a:ext cx="79248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74675" indent="-5746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sz="1600" b="1" i="1">
                <a:solidFill>
                  <a:schemeClr val="bg2"/>
                </a:solidFill>
                <a:latin typeface="Arial" panose="020B0604020202020204" pitchFamily="34" charset="0"/>
              </a:rPr>
              <a:t>SO 4  Describe and apply horizontal analysis.</a:t>
            </a:r>
          </a:p>
        </p:txBody>
      </p:sp>
      <p:sp>
        <p:nvSpPr>
          <p:cNvPr id="1206288" name="Rectangle 16"/>
          <p:cNvSpPr>
            <a:spLocks noChangeArrowheads="1"/>
          </p:cNvSpPr>
          <p:nvPr/>
        </p:nvSpPr>
        <p:spPr bwMode="auto">
          <a:xfrm>
            <a:off x="1981200" y="457200"/>
            <a:ext cx="8229600" cy="560388"/>
          </a:xfrm>
          <a:prstGeom prst="rect">
            <a:avLst/>
          </a:prstGeom>
          <a:solidFill>
            <a:srgbClr val="990000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0488" tIns="44450" rIns="90488" bIns="44450"/>
          <a:lstStyle/>
          <a:p>
            <a:pPr marL="52388">
              <a:defRPr/>
            </a:pPr>
            <a:r>
              <a:rPr lang="en-US" sz="2900" b="1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Horizontal Analysis</a:t>
            </a:r>
          </a:p>
        </p:txBody>
      </p:sp>
      <p:pic>
        <p:nvPicPr>
          <p:cNvPr id="22542" name="Picture 1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133601"/>
            <a:ext cx="6019800" cy="1273175"/>
          </a:xfrm>
          <a:prstGeom prst="rect">
            <a:avLst/>
          </a:prstGeom>
          <a:noFill/>
          <a:ln w="12700" cap="sq" algn="ctr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543" name="Rectangle 20"/>
          <p:cNvSpPr>
            <a:spLocks noChangeArrowheads="1"/>
          </p:cNvSpPr>
          <p:nvPr/>
        </p:nvSpPr>
        <p:spPr bwMode="auto">
          <a:xfrm>
            <a:off x="2209800" y="3581401"/>
            <a:ext cx="80772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2000">
                <a:latin typeface="Arial" panose="020B0604020202020204" pitchFamily="34" charset="0"/>
              </a:rPr>
              <a:t>Compute the amount and percentage changes in 2011 using horizontal analysis, assuming 2010 is the base year.</a:t>
            </a:r>
          </a:p>
        </p:txBody>
      </p:sp>
    </p:spTree>
    <p:extLst>
      <p:ext uri="{BB962C8B-B14F-4D97-AF65-F5344CB8AC3E}">
        <p14:creationId xmlns:p14="http://schemas.microsoft.com/office/powerpoint/2010/main" val="944174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500"/>
                                        <p:tgtEl>
                                          <p:spTgt spid="12062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6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1" dur="500"/>
                                        <p:tgtEl>
                                          <p:spTgt spid="12062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6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6" dur="500"/>
                                        <p:tgtEl>
                                          <p:spTgt spid="12062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6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1" dur="500"/>
                                        <p:tgtEl>
                                          <p:spTgt spid="12062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6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6" dur="500"/>
                                        <p:tgtEl>
                                          <p:spTgt spid="12062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6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1" dur="500"/>
                                        <p:tgtEl>
                                          <p:spTgt spid="12062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6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6281" grpId="0" animBg="1"/>
      <p:bldP spid="1206282" grpId="0" animBg="1"/>
      <p:bldP spid="1206283" grpId="0" animBg="1"/>
      <p:bldP spid="1206284" grpId="0" animBg="1"/>
      <p:bldP spid="1206285" grpId="0" animBg="1"/>
      <p:bldP spid="120628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182</Words>
  <Application>Microsoft Office PowerPoint</Application>
  <PresentationFormat>Widescreen</PresentationFormat>
  <Paragraphs>22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Fitri</dc:creator>
  <cp:lastModifiedBy>Fitri</cp:lastModifiedBy>
  <cp:revision>1</cp:revision>
  <dcterms:created xsi:type="dcterms:W3CDTF">2015-01-07T21:09:10Z</dcterms:created>
  <dcterms:modified xsi:type="dcterms:W3CDTF">2015-01-07T21:09:30Z</dcterms:modified>
</cp:coreProperties>
</file>