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2"/>
  </p:notesMasterIdLst>
  <p:handoutMasterIdLst>
    <p:handoutMasterId r:id="rId13"/>
  </p:handoutMasterIdLst>
  <p:sldIdLst>
    <p:sldId id="288" r:id="rId2"/>
    <p:sldId id="256" r:id="rId3"/>
    <p:sldId id="281" r:id="rId4"/>
    <p:sldId id="265" r:id="rId5"/>
    <p:sldId id="282" r:id="rId6"/>
    <p:sldId id="283" r:id="rId7"/>
    <p:sldId id="284" r:id="rId8"/>
    <p:sldId id="285" r:id="rId9"/>
    <p:sldId id="286" r:id="rId10"/>
    <p:sldId id="28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C2C4C-32F5-44C6-996E-666D24D8439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0DFD4-DAED-4CED-A855-39D605034A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35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D2AC9-DE80-4734-830F-556224382C61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7AC4C-1466-4D1B-A787-56E894AAC8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86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C62D-64F6-4568-8E2F-9E328FDFD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477E-F70D-4D75-9F40-4E124FA56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CF79-EB5E-4F1F-879E-0FA9483CB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1873-0C73-410D-A039-7BF721DA4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3704-DF30-429D-966A-6766AD67CD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5501-8209-4A2B-9E2F-748029C9D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CCE7C-D145-4B89-9075-A6D369CD1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8BF42-3884-4B57-B4B2-A98CA3FAA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C10E26-2B38-4C49-BD07-D6CFFBA60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67B3-D135-4B6F-B6A1-FA8B17C41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A60AFA4-4CDA-4577-B0FB-9387973D2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66699" y="1039504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id-ID" sz="4400" dirty="0" smtClean="0">
                <a:solidFill>
                  <a:schemeClr val="tx2"/>
                </a:solidFill>
                <a:latin typeface="Tahoma" charset="0"/>
              </a:rPr>
              <a:t>METODOLOGI RISET AKUNTANSI</a:t>
            </a:r>
            <a:endParaRPr kumimoji="1" lang="en-US" sz="4400" dirty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4267200"/>
            <a:ext cx="8001000" cy="1966239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Lucida Handwriting" panose="03010101010101010101" pitchFamily="66" charset="0"/>
              </a:rPr>
              <a:t>Karsam</a:t>
            </a:r>
            <a:r>
              <a:rPr lang="en-US" sz="2800" dirty="0" smtClean="0">
                <a:latin typeface="Lucida Handwriting" panose="03010101010101010101" pitchFamily="66" charset="0"/>
              </a:rPr>
              <a:t> </a:t>
            </a:r>
            <a:r>
              <a:rPr lang="en-US" sz="2800" dirty="0" err="1" smtClean="0">
                <a:latin typeface="Lucida Handwriting" panose="03010101010101010101" pitchFamily="66" charset="0"/>
              </a:rPr>
              <a:t>Sunaryo</a:t>
            </a:r>
            <a:r>
              <a:rPr lang="id-ID" sz="2800" dirty="0" smtClean="0">
                <a:latin typeface="Lucida Handwriting" panose="03010101010101010101" pitchFamily="66" charset="0"/>
              </a:rPr>
              <a:t>,SE.,MAk.,Ak.,QMSA.</a:t>
            </a:r>
            <a:endParaRPr lang="id-ID" sz="2800" dirty="0">
              <a:latin typeface="Lucida Handwriting" panose="03010101010101010101" pitchFamily="66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AA6501FC-8F10-4793-8FF0-AABC89A1E45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124200" y="4038600"/>
            <a:ext cx="3786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© 2009 John Wiley &amp; Sons Ltd.</a:t>
            </a:r>
          </a:p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www.wileyeurope.com/college/sekaran</a:t>
            </a:r>
          </a:p>
        </p:txBody>
      </p:sp>
    </p:spTree>
    <p:extLst>
      <p:ext uri="{BB962C8B-B14F-4D97-AF65-F5344CB8AC3E}">
        <p14:creationId xmlns:p14="http://schemas.microsoft.com/office/powerpoint/2010/main" val="393905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Nama-nama</a:t>
            </a:r>
            <a:r>
              <a:rPr lang="en-US" dirty="0" smtClean="0"/>
              <a:t> Presenter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850"/>
            <a:ext cx="8448675" cy="507523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white">
          <a:xfrm>
            <a:off x="457200" y="1600200"/>
            <a:ext cx="3352800" cy="507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724400" y="3352800"/>
            <a:ext cx="441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Pertemuan</a:t>
            </a:r>
            <a:r>
              <a:rPr kumimoji="1" lang="en-US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Kedua</a:t>
            </a:r>
            <a:r>
              <a:rPr kumimoji="1" lang="en-US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belas</a:t>
            </a:r>
            <a:endParaRPr kumimoji="1" lang="en-US" dirty="0" smtClean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Proposal Penelitian</a:t>
            </a:r>
            <a:br>
              <a:rPr kumimoji="1" lang="en-US" b="1" dirty="0">
                <a:solidFill>
                  <a:schemeClr val="tx2"/>
                </a:solidFill>
                <a:latin typeface="Tahoma" charset="0"/>
              </a:rPr>
            </a:br>
            <a:endParaRPr lang="id-ID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C62D-64F6-4568-8E2F-9E328FDFDF0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Straight Arrow Connector 108"/>
          <p:cNvCxnSpPr>
            <a:stCxn id="41" idx="0"/>
            <a:endCxn id="4" idx="2"/>
          </p:cNvCxnSpPr>
          <p:nvPr/>
        </p:nvCxnSpPr>
        <p:spPr bwMode="auto">
          <a:xfrm rot="16200000" flipV="1">
            <a:off x="926932" y="2717632"/>
            <a:ext cx="2489537" cy="25908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V="1">
            <a:off x="3581400" y="2971800"/>
            <a:ext cx="4495800" cy="2286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752600"/>
            <a:ext cx="12954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</a:p>
          <a:p>
            <a:pPr algn="ctr"/>
            <a:r>
              <a:rPr lang="en-US" sz="1200" b="1" dirty="0" smtClean="0"/>
              <a:t>OBSERVASI</a:t>
            </a:r>
          </a:p>
          <a:p>
            <a:pPr algn="ctr"/>
            <a:r>
              <a:rPr lang="en-US" sz="1200" dirty="0" err="1" smtClean="0"/>
              <a:t>Identifikasi</a:t>
            </a:r>
            <a:r>
              <a:rPr lang="en-US" sz="1200" dirty="0" smtClean="0"/>
              <a:t> </a:t>
            </a:r>
            <a:r>
              <a:rPr lang="en-US" sz="1200" dirty="0" err="1" smtClean="0"/>
              <a:t>bidang</a:t>
            </a:r>
            <a:r>
              <a:rPr lang="en-US" sz="1200" dirty="0" smtClean="0"/>
              <a:t> </a:t>
            </a:r>
            <a:r>
              <a:rPr lang="en-US" sz="1200" dirty="0" err="1" smtClean="0"/>
              <a:t>Permasalahan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5004137"/>
            <a:ext cx="15240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</a:p>
          <a:p>
            <a:pPr algn="ctr"/>
            <a:r>
              <a:rPr lang="en-US" sz="1200" b="1" dirty="0" smtClean="0"/>
              <a:t>PENGUMPULAN DATA AWAL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Interview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</a:t>
            </a:r>
            <a:r>
              <a:rPr lang="en-US" sz="1200" dirty="0" err="1" smtClean="0"/>
              <a:t>Studi</a:t>
            </a:r>
            <a:r>
              <a:rPr lang="en-US" sz="1200" dirty="0" smtClean="0"/>
              <a:t> </a:t>
            </a:r>
            <a:r>
              <a:rPr lang="en-US" sz="1200" dirty="0" err="1" smtClean="0"/>
              <a:t>Pustaka</a:t>
            </a:r>
            <a:endParaRPr lang="en-US" sz="1200" dirty="0"/>
          </a:p>
        </p:txBody>
      </p:sp>
      <p:cxnSp>
        <p:nvCxnSpPr>
          <p:cNvPr id="8" name="Elbow Connector 7"/>
          <p:cNvCxnSpPr>
            <a:stCxn id="4" idx="2"/>
            <a:endCxn id="6" idx="0"/>
          </p:cNvCxnSpPr>
          <p:nvPr/>
        </p:nvCxnSpPr>
        <p:spPr bwMode="auto">
          <a:xfrm rot="16200000" flipH="1">
            <a:off x="-222587" y="3867150"/>
            <a:ext cx="2235874" cy="38100"/>
          </a:xfrm>
          <a:prstGeom prst="bentConnector3">
            <a:avLst>
              <a:gd name="adj1" fmla="val 349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295400" y="3048000"/>
            <a:ext cx="12954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</a:p>
          <a:p>
            <a:pPr algn="ctr"/>
            <a:r>
              <a:rPr lang="en-US" sz="1200" b="1" dirty="0" smtClean="0"/>
              <a:t>PENDEFINISIAN MASALAH</a:t>
            </a:r>
          </a:p>
          <a:p>
            <a:pPr algn="ctr"/>
            <a:r>
              <a:rPr lang="en-US" sz="1200" dirty="0" err="1" smtClean="0"/>
              <a:t>Pembatasan</a:t>
            </a:r>
            <a:r>
              <a:rPr lang="en-US" sz="1200" dirty="0" smtClean="0"/>
              <a:t> </a:t>
            </a:r>
            <a:r>
              <a:rPr lang="en-US" sz="1200" dirty="0" err="1" smtClean="0"/>
              <a:t>masalah</a:t>
            </a:r>
            <a:endParaRPr lang="en-US" sz="1200" dirty="0"/>
          </a:p>
        </p:txBody>
      </p:sp>
      <p:cxnSp>
        <p:nvCxnSpPr>
          <p:cNvPr id="11" name="Elbow Connector 10"/>
          <p:cNvCxnSpPr>
            <a:endCxn id="9" idx="1"/>
          </p:cNvCxnSpPr>
          <p:nvPr/>
        </p:nvCxnSpPr>
        <p:spPr bwMode="auto">
          <a:xfrm flipV="1">
            <a:off x="914400" y="3555832"/>
            <a:ext cx="381000" cy="255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971800" y="2819400"/>
            <a:ext cx="1066800" cy="1569660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</a:p>
          <a:p>
            <a:pPr algn="ctr"/>
            <a:r>
              <a:rPr lang="en-US" sz="1200" b="1" dirty="0" smtClean="0"/>
              <a:t>KERANGKA TEORI</a:t>
            </a:r>
          </a:p>
          <a:p>
            <a:pPr algn="ctr"/>
            <a:endParaRPr lang="en-US" sz="1200" b="1" dirty="0" smtClean="0"/>
          </a:p>
          <a:p>
            <a:r>
              <a:rPr lang="en-US" sz="1200" dirty="0" err="1" smtClean="0"/>
              <a:t>Variabel</a:t>
            </a:r>
            <a:r>
              <a:rPr lang="en-US" sz="1200" dirty="0" smtClean="0"/>
              <a:t>  </a:t>
            </a:r>
            <a:r>
              <a:rPr lang="en-US" sz="1200" dirty="0" err="1" smtClean="0"/>
              <a:t>sdh</a:t>
            </a:r>
            <a:r>
              <a:rPr lang="en-US" sz="1200" dirty="0" smtClean="0"/>
              <a:t> </a:t>
            </a:r>
            <a:r>
              <a:rPr lang="en-US" sz="1200" dirty="0" err="1" smtClean="0"/>
              <a:t>didefisikan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diberi</a:t>
            </a:r>
            <a:r>
              <a:rPr lang="en-US" sz="1200" dirty="0" smtClean="0"/>
              <a:t> label</a:t>
            </a:r>
            <a:endParaRPr lang="en-US" sz="1200" dirty="0"/>
          </a:p>
        </p:txBody>
      </p:sp>
      <p:cxnSp>
        <p:nvCxnSpPr>
          <p:cNvPr id="20" name="Elbow Connector 19"/>
          <p:cNvCxnSpPr>
            <a:stCxn id="9" idx="3"/>
            <a:endCxn id="17" idx="1"/>
          </p:cNvCxnSpPr>
          <p:nvPr/>
        </p:nvCxnSpPr>
        <p:spPr bwMode="auto">
          <a:xfrm>
            <a:off x="2590800" y="3555832"/>
            <a:ext cx="381000" cy="4839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419600" y="3124200"/>
            <a:ext cx="1295400" cy="830997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</a:p>
          <a:p>
            <a:pPr algn="ctr"/>
            <a:r>
              <a:rPr lang="en-US" sz="1200" b="1" dirty="0" smtClean="0"/>
              <a:t>PERUMUSAN HIPOTESIS</a:t>
            </a:r>
          </a:p>
          <a:p>
            <a:pPr algn="ctr"/>
            <a:endParaRPr lang="en-US" sz="1200" b="1" dirty="0" smtClean="0"/>
          </a:p>
        </p:txBody>
      </p:sp>
      <p:sp>
        <p:nvSpPr>
          <p:cNvPr id="28" name="Rounded Rectangle 27"/>
          <p:cNvSpPr/>
          <p:nvPr/>
        </p:nvSpPr>
        <p:spPr bwMode="auto">
          <a:xfrm>
            <a:off x="6096000" y="3048000"/>
            <a:ext cx="914400" cy="914400"/>
          </a:xfrm>
          <a:prstGeom prst="roundRect">
            <a:avLst/>
          </a:prstGeom>
          <a:solidFill>
            <a:schemeClr val="tx2"/>
          </a:solidFill>
          <a:ln w="28575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RANCANGAN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b="1" dirty="0" smtClean="0">
                <a:solidFill>
                  <a:schemeClr val="accent3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RISET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0" name="Elbow Connector 29"/>
          <p:cNvCxnSpPr>
            <a:stCxn id="17" idx="3"/>
            <a:endCxn id="25" idx="1"/>
          </p:cNvCxnSpPr>
          <p:nvPr/>
        </p:nvCxnSpPr>
        <p:spPr bwMode="auto">
          <a:xfrm flipV="1">
            <a:off x="4038600" y="3539699"/>
            <a:ext cx="381000" cy="6453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Elbow Connector 31"/>
          <p:cNvCxnSpPr>
            <a:stCxn id="25" idx="3"/>
            <a:endCxn id="28" idx="1"/>
          </p:cNvCxnSpPr>
          <p:nvPr/>
        </p:nvCxnSpPr>
        <p:spPr bwMode="auto">
          <a:xfrm flipV="1">
            <a:off x="5715000" y="3505200"/>
            <a:ext cx="381000" cy="3449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543800" y="1905000"/>
            <a:ext cx="14478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sz="12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7</a:t>
            </a:r>
            <a:endParaRPr lang="en-US" sz="1200" b="1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ANALISIS DAN INTERPRETASI DATA</a:t>
            </a:r>
          </a:p>
        </p:txBody>
      </p:sp>
      <p:cxnSp>
        <p:nvCxnSpPr>
          <p:cNvPr id="35" name="Elbow Connector 34"/>
          <p:cNvCxnSpPr>
            <a:stCxn id="28" idx="0"/>
            <a:endCxn id="33" idx="1"/>
          </p:cNvCxnSpPr>
          <p:nvPr/>
        </p:nvCxnSpPr>
        <p:spPr bwMode="auto">
          <a:xfrm rot="5400000" flipH="1" flipV="1">
            <a:off x="6684750" y="2188950"/>
            <a:ext cx="727501" cy="990600"/>
          </a:xfrm>
          <a:prstGeom prst="bentConnector2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543800" y="3403937"/>
            <a:ext cx="14478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sz="12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8</a:t>
            </a:r>
            <a:endParaRPr lang="en-US" sz="1200" b="1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PENGAMBILAN KESIMPULAN</a:t>
            </a:r>
          </a:p>
          <a:p>
            <a:pPr algn="ctr"/>
            <a:r>
              <a:rPr lang="en-US" sz="12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DEDUCTIVE</a:t>
            </a:r>
          </a:p>
        </p:txBody>
      </p:sp>
      <p:cxnSp>
        <p:nvCxnSpPr>
          <p:cNvPr id="38" name="Elbow Connector 37"/>
          <p:cNvCxnSpPr>
            <a:stCxn id="33" idx="2"/>
            <a:endCxn id="36" idx="0"/>
          </p:cNvCxnSpPr>
          <p:nvPr/>
        </p:nvCxnSpPr>
        <p:spPr bwMode="auto">
          <a:xfrm rot="5400000">
            <a:off x="7933730" y="3069967"/>
            <a:ext cx="66794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6705600" y="5029200"/>
            <a:ext cx="3810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YA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3200400" y="5257800"/>
            <a:ext cx="533400" cy="304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</a:p>
        </p:txBody>
      </p:sp>
      <p:cxnSp>
        <p:nvCxnSpPr>
          <p:cNvPr id="63" name="Elbow Connector 62"/>
          <p:cNvCxnSpPr>
            <a:stCxn id="36" idx="2"/>
            <a:endCxn id="40" idx="0"/>
          </p:cNvCxnSpPr>
          <p:nvPr/>
        </p:nvCxnSpPr>
        <p:spPr bwMode="auto">
          <a:xfrm rot="5400000">
            <a:off x="7184767" y="3946267"/>
            <a:ext cx="794266" cy="1371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4" name="Straight Arrow Connector 73"/>
          <p:cNvCxnSpPr>
            <a:stCxn id="41" idx="0"/>
            <a:endCxn id="17" idx="2"/>
          </p:cNvCxnSpPr>
          <p:nvPr/>
        </p:nvCxnSpPr>
        <p:spPr bwMode="auto">
          <a:xfrm rot="5400000" flipH="1" flipV="1">
            <a:off x="3051780" y="4804380"/>
            <a:ext cx="868740" cy="381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76" name="Straight Arrow Connector 75"/>
          <p:cNvCxnSpPr>
            <a:stCxn id="41" idx="0"/>
            <a:endCxn id="9" idx="2"/>
          </p:cNvCxnSpPr>
          <p:nvPr/>
        </p:nvCxnSpPr>
        <p:spPr bwMode="auto">
          <a:xfrm rot="16200000" flipV="1">
            <a:off x="2108032" y="3898732"/>
            <a:ext cx="1194137" cy="1524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0" name="Straight Arrow Connector 79"/>
          <p:cNvCxnSpPr>
            <a:stCxn id="41" idx="0"/>
            <a:endCxn id="6" idx="3"/>
          </p:cNvCxnSpPr>
          <p:nvPr/>
        </p:nvCxnSpPr>
        <p:spPr bwMode="auto">
          <a:xfrm rot="16200000" flipH="1" flipV="1">
            <a:off x="2444665" y="4489534"/>
            <a:ext cx="254169" cy="17907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41" idx="0"/>
            <a:endCxn id="25" idx="2"/>
          </p:cNvCxnSpPr>
          <p:nvPr/>
        </p:nvCxnSpPr>
        <p:spPr bwMode="auto">
          <a:xfrm rot="5400000" flipH="1" flipV="1">
            <a:off x="3615899" y="3806399"/>
            <a:ext cx="1302603" cy="16002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3886200" y="5874603"/>
            <a:ext cx="12954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9</a:t>
            </a:r>
          </a:p>
          <a:p>
            <a:pPr algn="ctr"/>
            <a:r>
              <a:rPr lang="en-US" sz="1200" b="1" dirty="0" smtClean="0"/>
              <a:t>PPENULISAN LAPORAN</a:t>
            </a:r>
          </a:p>
          <a:p>
            <a:pPr algn="ctr"/>
            <a:endParaRPr lang="en-US" sz="1200" b="1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5638800" y="5874603"/>
            <a:ext cx="12954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10</a:t>
            </a:r>
          </a:p>
          <a:p>
            <a:pPr algn="ctr"/>
            <a:r>
              <a:rPr lang="en-US" sz="1200" b="1" dirty="0" smtClean="0"/>
              <a:t>PRESENTASI LAPORAN</a:t>
            </a:r>
          </a:p>
          <a:p>
            <a:pPr algn="ctr"/>
            <a:endParaRPr lang="en-US" sz="1200" b="1" dirty="0" smtClean="0"/>
          </a:p>
        </p:txBody>
      </p:sp>
      <p:sp>
        <p:nvSpPr>
          <p:cNvPr id="99" name="TextBox 98"/>
          <p:cNvSpPr txBox="1"/>
          <p:nvPr/>
        </p:nvSpPr>
        <p:spPr>
          <a:xfrm>
            <a:off x="7467600" y="5874603"/>
            <a:ext cx="13716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11</a:t>
            </a:r>
          </a:p>
          <a:p>
            <a:pPr algn="ctr"/>
            <a:r>
              <a:rPr lang="en-US" sz="1200" b="1" dirty="0" smtClean="0"/>
              <a:t>PENGAMBILAN KEPUTUSAN MANAJERIAL</a:t>
            </a:r>
          </a:p>
        </p:txBody>
      </p:sp>
      <p:cxnSp>
        <p:nvCxnSpPr>
          <p:cNvPr id="101" name="Elbow Connector 100"/>
          <p:cNvCxnSpPr>
            <a:stCxn id="40" idx="2"/>
            <a:endCxn id="97" idx="0"/>
          </p:cNvCxnSpPr>
          <p:nvPr/>
        </p:nvCxnSpPr>
        <p:spPr bwMode="auto">
          <a:xfrm rot="5400000">
            <a:off x="5482799" y="4461301"/>
            <a:ext cx="464403" cy="2362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Elbow Connector 102"/>
          <p:cNvCxnSpPr>
            <a:stCxn id="97" idx="3"/>
            <a:endCxn id="98" idx="1"/>
          </p:cNvCxnSpPr>
          <p:nvPr/>
        </p:nvCxnSpPr>
        <p:spPr bwMode="auto">
          <a:xfrm>
            <a:off x="5181600" y="6290102"/>
            <a:ext cx="4572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5" name="Elbow Connector 104"/>
          <p:cNvCxnSpPr>
            <a:stCxn id="98" idx="3"/>
            <a:endCxn id="99" idx="1"/>
          </p:cNvCxnSpPr>
          <p:nvPr/>
        </p:nvCxnSpPr>
        <p:spPr bwMode="auto">
          <a:xfrm>
            <a:off x="6934200" y="6290102"/>
            <a:ext cx="5334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6" name="Elbow Connector 125"/>
          <p:cNvCxnSpPr>
            <a:endCxn id="41" idx="3"/>
          </p:cNvCxnSpPr>
          <p:nvPr/>
        </p:nvCxnSpPr>
        <p:spPr bwMode="auto">
          <a:xfrm rot="10800000" flipV="1">
            <a:off x="3733800" y="4648200"/>
            <a:ext cx="3200400" cy="7620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763000" cy="4876800"/>
          </a:xfrm>
        </p:spPr>
        <p:txBody>
          <a:bodyPr/>
          <a:lstStyle/>
          <a:p>
            <a:r>
              <a:rPr lang="en-US" sz="2800" dirty="0" smtClean="0"/>
              <a:t>Proposal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usulan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diperlukan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mengawali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kegiatan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Proposal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dikaji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dievaluasi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pembimbing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evaluator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pihak</a:t>
            </a:r>
            <a:r>
              <a:rPr lang="en-US" sz="2800" dirty="0" smtClean="0"/>
              <a:t> sponsor </a:t>
            </a:r>
            <a:r>
              <a:rPr lang="en-US" sz="2800" dirty="0" err="1" smtClean="0"/>
              <a:t>pemberi</a:t>
            </a:r>
            <a:r>
              <a:rPr lang="en-US" sz="2800" dirty="0" smtClean="0"/>
              <a:t> </a:t>
            </a:r>
            <a:r>
              <a:rPr lang="en-US" sz="2800" dirty="0" err="1" smtClean="0"/>
              <a:t>dana</a:t>
            </a:r>
            <a:r>
              <a:rPr lang="en-US" sz="2800" dirty="0" smtClean="0"/>
              <a:t>. </a:t>
            </a:r>
          </a:p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memperlancar</a:t>
            </a:r>
            <a:r>
              <a:rPr lang="en-US" sz="2800" dirty="0" smtClean="0"/>
              <a:t> </a:t>
            </a:r>
            <a:r>
              <a:rPr lang="en-US" sz="2800" dirty="0" err="1" smtClean="0"/>
              <a:t>evaluasi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kajian</a:t>
            </a:r>
            <a:r>
              <a:rPr lang="en-US" sz="2800" dirty="0" smtClean="0"/>
              <a:t>, proposal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mengikuti</a:t>
            </a:r>
            <a:r>
              <a:rPr lang="en-US" sz="2800" dirty="0" smtClean="0"/>
              <a:t> format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susunan</a:t>
            </a:r>
            <a:r>
              <a:rPr lang="en-US" sz="2800" dirty="0" smtClean="0"/>
              <a:t> </a:t>
            </a:r>
            <a:r>
              <a:rPr lang="en-US" sz="2800" dirty="0" err="1" smtClean="0"/>
              <a:t>isi</a:t>
            </a:r>
            <a:r>
              <a:rPr lang="en-US" sz="2800" dirty="0" smtClean="0"/>
              <a:t>, </a:t>
            </a:r>
            <a:r>
              <a:rPr lang="en-US" sz="2800" dirty="0" err="1" smtClean="0"/>
              <a:t>pengetikan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pengesahan</a:t>
            </a:r>
            <a:r>
              <a:rPr lang="en-US" sz="2800" dirty="0" smtClean="0"/>
              <a:t> (yang </a:t>
            </a:r>
            <a:r>
              <a:rPr lang="en-US" sz="2800" dirty="0" err="1" smtClean="0"/>
              <a:t>diminta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pembimbing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evaluator). </a:t>
            </a:r>
          </a:p>
          <a:p>
            <a:r>
              <a:rPr lang="en-US" sz="2800" dirty="0" err="1" smtClean="0"/>
              <a:t>Bahasan</a:t>
            </a:r>
            <a:r>
              <a:rPr lang="en-US" sz="2800" dirty="0" smtClean="0"/>
              <a:t> </a:t>
            </a:r>
            <a:r>
              <a:rPr lang="en-US" sz="2800" dirty="0" err="1" smtClean="0"/>
              <a:t>dibatasi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Proposal </a:t>
            </a:r>
            <a:r>
              <a:rPr lang="en-US" sz="2800" dirty="0" err="1" smtClean="0"/>
              <a:t>Skripsi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FE-</a:t>
            </a:r>
            <a:r>
              <a:rPr lang="en-US" sz="2800" dirty="0" err="1" smtClean="0"/>
              <a:t>Uhamka</a:t>
            </a:r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Skripsi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3850"/>
            <a:ext cx="8067675" cy="5075238"/>
          </a:xfrm>
        </p:spPr>
        <p:txBody>
          <a:bodyPr/>
          <a:lstStyle/>
          <a:p>
            <a:r>
              <a:rPr lang="en-US" dirty="0" err="1" smtClean="0"/>
              <a:t>Skripsi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akademik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ditulisd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gelar</a:t>
            </a:r>
            <a:r>
              <a:rPr lang="en-US" dirty="0" smtClean="0"/>
              <a:t> </a:t>
            </a:r>
            <a:r>
              <a:rPr lang="en-US" dirty="0" err="1" smtClean="0"/>
              <a:t>Sarjana</a:t>
            </a:r>
            <a:r>
              <a:rPr lang="en-US" dirty="0" smtClean="0"/>
              <a:t> Strata </a:t>
            </a:r>
            <a:r>
              <a:rPr lang="en-US" dirty="0" err="1" smtClean="0"/>
              <a:t>Satu</a:t>
            </a:r>
            <a:r>
              <a:rPr lang="en-US" dirty="0" smtClean="0"/>
              <a:t> (S1).</a:t>
            </a:r>
          </a:p>
          <a:p>
            <a:r>
              <a:rPr lang="en-US" dirty="0" err="1" smtClean="0"/>
              <a:t>Skripsi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bacaan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metodelogi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terarah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menjawab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Skripsi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3850"/>
            <a:ext cx="8143875" cy="5075238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Ruang</a:t>
            </a:r>
            <a:r>
              <a:rPr lang="en-US" sz="2800" dirty="0" smtClean="0"/>
              <a:t> </a:t>
            </a:r>
            <a:r>
              <a:rPr lang="en-US" sz="2800" dirty="0" err="1" smtClean="0"/>
              <a:t>lingkup</a:t>
            </a:r>
            <a:r>
              <a:rPr lang="en-US" sz="2800" dirty="0" smtClean="0"/>
              <a:t> </a:t>
            </a:r>
            <a:r>
              <a:rPr lang="en-US" sz="2800" dirty="0" err="1" smtClean="0"/>
              <a:t>materinya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: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Akuntansi</a:t>
            </a:r>
            <a:endParaRPr lang="en-US" sz="2800" dirty="0" smtClean="0"/>
          </a:p>
          <a:p>
            <a:r>
              <a:rPr lang="en-US" sz="2800" dirty="0" err="1" smtClean="0"/>
              <a:t>Skripsi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lapangan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kepustakaan</a:t>
            </a:r>
            <a:endParaRPr lang="en-US" sz="2800" dirty="0" smtClean="0"/>
          </a:p>
          <a:p>
            <a:r>
              <a:rPr lang="en-US" sz="2800" dirty="0" err="1" smtClean="0"/>
              <a:t>Skripsi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mandiri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prinsip-prinsip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,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teknis</a:t>
            </a:r>
            <a:r>
              <a:rPr lang="en-US" sz="2800" dirty="0" smtClean="0"/>
              <a:t> </a:t>
            </a:r>
            <a:r>
              <a:rPr lang="en-US" sz="2800" dirty="0" err="1" smtClean="0"/>
              <a:t>penulisan</a:t>
            </a:r>
            <a:r>
              <a:rPr lang="en-US" sz="2800" dirty="0" smtClean="0"/>
              <a:t> </a:t>
            </a:r>
            <a:r>
              <a:rPr lang="en-US" sz="2800" dirty="0" err="1" smtClean="0"/>
              <a:t>karya</a:t>
            </a:r>
            <a:r>
              <a:rPr lang="en-US" sz="2800" dirty="0" smtClean="0"/>
              <a:t> </a:t>
            </a:r>
            <a:r>
              <a:rPr lang="en-US" sz="2800" dirty="0" err="1" smtClean="0"/>
              <a:t>ilmiah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tepat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terarah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menjawab</a:t>
            </a:r>
            <a:r>
              <a:rPr lang="en-US" sz="2800" dirty="0" smtClean="0"/>
              <a:t> </a:t>
            </a:r>
            <a:r>
              <a:rPr lang="en-US" sz="2800" dirty="0" err="1" smtClean="0"/>
              <a:t>permasalahan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Skripsi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Indonesia yang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benar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Persyaratan</a:t>
            </a:r>
            <a:r>
              <a:rPr lang="en-US" sz="4000" dirty="0" smtClean="0"/>
              <a:t> </a:t>
            </a:r>
            <a:r>
              <a:rPr lang="en-US" sz="4000" dirty="0" err="1" smtClean="0"/>
              <a:t>dalam</a:t>
            </a:r>
            <a:r>
              <a:rPr lang="en-US" sz="4000" dirty="0" smtClean="0"/>
              <a:t> </a:t>
            </a:r>
            <a:r>
              <a:rPr lang="en-US" sz="4000" dirty="0" err="1" smtClean="0"/>
              <a:t>Pengajuan</a:t>
            </a:r>
            <a:r>
              <a:rPr lang="en-US" sz="4000" dirty="0" smtClean="0"/>
              <a:t> </a:t>
            </a:r>
            <a:r>
              <a:rPr lang="en-US" sz="4000" dirty="0" err="1" smtClean="0"/>
              <a:t>Skripsi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850"/>
            <a:ext cx="8448675" cy="5075238"/>
          </a:xfrm>
        </p:spPr>
        <p:txBody>
          <a:bodyPr/>
          <a:lstStyle/>
          <a:p>
            <a:pPr>
              <a:buNone/>
            </a:pPr>
            <a:r>
              <a:rPr lang="en-US" sz="2800" b="1" dirty="0" err="1" smtClean="0"/>
              <a:t>Persyaratan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Akademis</a:t>
            </a:r>
            <a:endParaRPr lang="en-US" sz="2800" b="1" dirty="0" smtClean="0"/>
          </a:p>
          <a:p>
            <a:r>
              <a:rPr lang="en-US" sz="2800" dirty="0" err="1" smtClean="0"/>
              <a:t>Jumlah</a:t>
            </a:r>
            <a:r>
              <a:rPr lang="en-US" sz="2800" dirty="0" smtClean="0"/>
              <a:t> SKS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sdh</a:t>
            </a:r>
            <a:r>
              <a:rPr lang="en-US" sz="2800" dirty="0" smtClean="0"/>
              <a:t> </a:t>
            </a:r>
            <a:r>
              <a:rPr lang="en-US" sz="2800" dirty="0" err="1" smtClean="0"/>
              <a:t>diselesaikan</a:t>
            </a:r>
            <a:r>
              <a:rPr lang="en-US" sz="2800" dirty="0" smtClean="0"/>
              <a:t> minimal 127 SKS </a:t>
            </a:r>
            <a:r>
              <a:rPr lang="en-US" sz="2800" dirty="0" err="1" smtClean="0"/>
              <a:t>dgn</a:t>
            </a:r>
            <a:r>
              <a:rPr lang="en-US" sz="2800" dirty="0" smtClean="0"/>
              <a:t> IPK </a:t>
            </a:r>
            <a:r>
              <a:rPr lang="en-US" sz="2800" dirty="0" err="1" smtClean="0"/>
              <a:t>miniman</a:t>
            </a:r>
            <a:r>
              <a:rPr lang="en-US" sz="2800" dirty="0" smtClean="0"/>
              <a:t> 2,5</a:t>
            </a:r>
          </a:p>
          <a:p>
            <a:r>
              <a:rPr lang="en-US" sz="2800" dirty="0" err="1" smtClean="0"/>
              <a:t>Mengikuti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lulus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ujian</a:t>
            </a:r>
            <a:r>
              <a:rPr lang="en-US" sz="2800" dirty="0" smtClean="0"/>
              <a:t> Seminar Proposal</a:t>
            </a:r>
          </a:p>
          <a:p>
            <a:r>
              <a:rPr lang="en-US" sz="2800" dirty="0" err="1" smtClean="0"/>
              <a:t>Nilai</a:t>
            </a:r>
            <a:r>
              <a:rPr lang="en-US" sz="2800" dirty="0" smtClean="0"/>
              <a:t> Mata </a:t>
            </a:r>
            <a:r>
              <a:rPr lang="en-US" sz="2800" dirty="0" err="1" smtClean="0"/>
              <a:t>kuliah</a:t>
            </a:r>
            <a:r>
              <a:rPr lang="en-US" sz="2800" dirty="0" smtClean="0"/>
              <a:t> </a:t>
            </a:r>
            <a:r>
              <a:rPr lang="en-US" sz="2800" dirty="0" err="1" smtClean="0"/>
              <a:t>Metodologi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minimal B</a:t>
            </a:r>
          </a:p>
          <a:p>
            <a:r>
              <a:rPr lang="en-US" sz="2800" dirty="0" err="1" smtClean="0"/>
              <a:t>Topik</a:t>
            </a:r>
            <a:r>
              <a:rPr lang="en-US" sz="2800" dirty="0" smtClean="0"/>
              <a:t> </a:t>
            </a:r>
            <a:r>
              <a:rPr lang="en-US" sz="2800" dirty="0" err="1" smtClean="0"/>
              <a:t>skripsi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sesuai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basis </a:t>
            </a:r>
            <a:r>
              <a:rPr lang="en-US" sz="2800" dirty="0" err="1" smtClean="0"/>
              <a:t>disiplin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Studi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mata</a:t>
            </a:r>
            <a:r>
              <a:rPr lang="en-US" sz="2800" dirty="0" smtClean="0"/>
              <a:t> </a:t>
            </a:r>
            <a:r>
              <a:rPr lang="en-US" sz="2800" dirty="0" err="1" smtClean="0"/>
              <a:t>kuliah</a:t>
            </a:r>
            <a:r>
              <a:rPr lang="en-US" sz="2800" dirty="0" smtClean="0"/>
              <a:t> </a:t>
            </a:r>
            <a:r>
              <a:rPr lang="en-US" sz="2800" dirty="0" err="1" smtClean="0"/>
              <a:t>konsentrasinya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b="1" dirty="0" err="1" smtClean="0"/>
              <a:t>Persyaratan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Administratif</a:t>
            </a:r>
            <a:endParaRPr lang="en-US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93850"/>
            <a:ext cx="8296275" cy="5075238"/>
          </a:xfrm>
        </p:spPr>
        <p:txBody>
          <a:bodyPr/>
          <a:lstStyle/>
          <a:p>
            <a:r>
              <a:rPr lang="en-US" sz="2800" dirty="0" err="1" smtClean="0"/>
              <a:t>Pengajuan</a:t>
            </a:r>
            <a:r>
              <a:rPr lang="en-US" sz="2800" dirty="0" smtClean="0"/>
              <a:t> </a:t>
            </a:r>
            <a:r>
              <a:rPr lang="en-US" sz="2800" dirty="0" err="1" smtClean="0"/>
              <a:t>Judul</a:t>
            </a:r>
            <a:endParaRPr lang="en-US" sz="2800" dirty="0" smtClean="0"/>
          </a:p>
          <a:p>
            <a:r>
              <a:rPr lang="en-US" sz="2800" dirty="0" smtClean="0"/>
              <a:t>Tim </a:t>
            </a:r>
            <a:r>
              <a:rPr lang="en-US" sz="2800" dirty="0" err="1" smtClean="0"/>
              <a:t>Pembimbing</a:t>
            </a:r>
            <a:r>
              <a:rPr lang="en-US" sz="2800" dirty="0" smtClean="0"/>
              <a:t> </a:t>
            </a:r>
            <a:r>
              <a:rPr lang="en-US" sz="2800" dirty="0" err="1" smtClean="0"/>
              <a:t>Skripsi</a:t>
            </a:r>
            <a:r>
              <a:rPr lang="en-US" sz="2800" dirty="0" smtClean="0"/>
              <a:t> (TPS)</a:t>
            </a:r>
          </a:p>
          <a:p>
            <a:r>
              <a:rPr lang="en-US" sz="2800" dirty="0" err="1" smtClean="0"/>
              <a:t>Konsultasi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TPS</a:t>
            </a:r>
          </a:p>
          <a:p>
            <a:r>
              <a:rPr lang="en-US" sz="2800" dirty="0" err="1" smtClean="0"/>
              <a:t>Rancangan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:</a:t>
            </a:r>
          </a:p>
          <a:p>
            <a:pPr lvl="1"/>
            <a:r>
              <a:rPr lang="en-US" sz="2400" dirty="0" err="1" smtClean="0"/>
              <a:t>Bab</a:t>
            </a:r>
            <a:r>
              <a:rPr lang="en-US" sz="2400" dirty="0" smtClean="0"/>
              <a:t> I. </a:t>
            </a:r>
            <a:r>
              <a:rPr lang="en-US" sz="2400" dirty="0" err="1" smtClean="0"/>
              <a:t>Pendahuluan</a:t>
            </a:r>
            <a:endParaRPr lang="en-US" sz="2400" dirty="0" smtClean="0"/>
          </a:p>
          <a:p>
            <a:pPr lvl="1"/>
            <a:r>
              <a:rPr lang="en-US" sz="2400" dirty="0" err="1" smtClean="0"/>
              <a:t>Bab</a:t>
            </a:r>
            <a:r>
              <a:rPr lang="en-US" sz="2400" dirty="0" smtClean="0"/>
              <a:t> II. </a:t>
            </a:r>
            <a:r>
              <a:rPr lang="en-US" sz="2400" dirty="0" err="1" smtClean="0"/>
              <a:t>Tinjauan</a:t>
            </a:r>
            <a:r>
              <a:rPr lang="en-US" sz="2400" dirty="0" smtClean="0"/>
              <a:t> </a:t>
            </a:r>
            <a:r>
              <a:rPr lang="en-US" sz="2400" dirty="0" err="1" smtClean="0"/>
              <a:t>Pustaka</a:t>
            </a:r>
            <a:endParaRPr lang="en-US" sz="2400" dirty="0" smtClean="0"/>
          </a:p>
          <a:p>
            <a:pPr lvl="1"/>
            <a:r>
              <a:rPr lang="en-US" sz="2400" dirty="0" err="1" smtClean="0"/>
              <a:t>Bab</a:t>
            </a:r>
            <a:r>
              <a:rPr lang="en-US" sz="2400" dirty="0" smtClean="0"/>
              <a:t> III.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endParaRPr lang="en-US" sz="2400" dirty="0" smtClean="0"/>
          </a:p>
          <a:p>
            <a:pPr lvl="1"/>
            <a:r>
              <a:rPr lang="en-US" sz="2400" dirty="0" err="1" smtClean="0"/>
              <a:t>Daftar</a:t>
            </a:r>
            <a:r>
              <a:rPr lang="en-US" sz="2400" dirty="0" smtClean="0"/>
              <a:t> </a:t>
            </a:r>
            <a:r>
              <a:rPr lang="en-US" sz="2400" dirty="0" err="1" smtClean="0"/>
              <a:t>Pustaka</a:t>
            </a:r>
            <a:endParaRPr lang="en-US" sz="2400" dirty="0" smtClean="0"/>
          </a:p>
          <a:p>
            <a:pPr lvl="1"/>
            <a:r>
              <a:rPr lang="en-US" sz="2400" dirty="0" err="1" smtClean="0"/>
              <a:t>Lampiran-Lampiran</a:t>
            </a:r>
            <a:endParaRPr lang="en-US" sz="2400" dirty="0" smtClean="0"/>
          </a:p>
          <a:p>
            <a:pPr lvl="1"/>
            <a:r>
              <a:rPr lang="en-US" sz="2400" dirty="0" err="1" smtClean="0"/>
              <a:t>Daftar</a:t>
            </a:r>
            <a:r>
              <a:rPr lang="en-US" sz="2400" dirty="0" smtClean="0"/>
              <a:t> </a:t>
            </a:r>
            <a:r>
              <a:rPr lang="en-US" sz="2400" dirty="0" err="1" smtClean="0"/>
              <a:t>Riwayat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Isi</a:t>
            </a:r>
            <a:r>
              <a:rPr lang="en-US" dirty="0" smtClean="0"/>
              <a:t> Proposal </a:t>
            </a:r>
            <a:r>
              <a:rPr lang="en-US" dirty="0" err="1" smtClean="0"/>
              <a:t>Skripsi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93850"/>
            <a:ext cx="4724400" cy="5075238"/>
          </a:xfrm>
        </p:spPr>
        <p:txBody>
          <a:bodyPr/>
          <a:lstStyle/>
          <a:p>
            <a:r>
              <a:rPr lang="en-US" sz="2000" dirty="0" err="1" smtClean="0"/>
              <a:t>Bab</a:t>
            </a:r>
            <a:r>
              <a:rPr lang="en-US" sz="2000" dirty="0" smtClean="0"/>
              <a:t> I. </a:t>
            </a:r>
            <a:r>
              <a:rPr lang="en-US" sz="2000" dirty="0" err="1" smtClean="0"/>
              <a:t>Pendahuluan</a:t>
            </a:r>
            <a:endParaRPr lang="en-US" sz="2000" dirty="0" smtClean="0"/>
          </a:p>
          <a:p>
            <a:r>
              <a:rPr lang="en-US" sz="2000" dirty="0" smtClean="0"/>
              <a:t>1.1. </a:t>
            </a:r>
            <a:r>
              <a:rPr lang="en-US" sz="2000" dirty="0" err="1" smtClean="0"/>
              <a:t>Latar</a:t>
            </a:r>
            <a:r>
              <a:rPr lang="en-US" sz="2000" dirty="0" smtClean="0"/>
              <a:t> </a:t>
            </a:r>
            <a:r>
              <a:rPr lang="en-US" sz="2000" dirty="0" err="1" smtClean="0"/>
              <a:t>Belakang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endParaRPr lang="en-US" sz="2000" dirty="0" smtClean="0"/>
          </a:p>
          <a:p>
            <a:r>
              <a:rPr lang="en-US" sz="2000" dirty="0" smtClean="0"/>
              <a:t>1.2. </a:t>
            </a:r>
            <a:r>
              <a:rPr lang="en-US" sz="2000" dirty="0" err="1" smtClean="0"/>
              <a:t>Permasalahan</a:t>
            </a:r>
            <a:endParaRPr lang="en-US" sz="2000" dirty="0" smtClean="0"/>
          </a:p>
          <a:p>
            <a:r>
              <a:rPr lang="en-US" sz="2000" dirty="0" smtClean="0"/>
              <a:t>1.3. </a:t>
            </a:r>
            <a:r>
              <a:rPr lang="en-US" sz="2000" dirty="0" err="1" smtClean="0"/>
              <a:t>Tujuan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Manfaat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endParaRPr lang="en-US" sz="2000" dirty="0" smtClean="0"/>
          </a:p>
          <a:p>
            <a:r>
              <a:rPr lang="en-US" sz="2000" dirty="0" err="1" smtClean="0"/>
              <a:t>Bab</a:t>
            </a:r>
            <a:r>
              <a:rPr lang="en-US" sz="2000" dirty="0" smtClean="0"/>
              <a:t> II. </a:t>
            </a:r>
            <a:r>
              <a:rPr lang="en-US" sz="2000" dirty="0" err="1" smtClean="0"/>
              <a:t>Tinjauan</a:t>
            </a:r>
            <a:r>
              <a:rPr lang="en-US" sz="2000" dirty="0" smtClean="0"/>
              <a:t> </a:t>
            </a:r>
            <a:r>
              <a:rPr lang="en-US" sz="2000" dirty="0" err="1" smtClean="0"/>
              <a:t>Pustaka</a:t>
            </a:r>
            <a:endParaRPr lang="en-US" sz="2000" dirty="0" smtClean="0"/>
          </a:p>
          <a:p>
            <a:r>
              <a:rPr lang="en-US" sz="2000" dirty="0" smtClean="0"/>
              <a:t>2.1. </a:t>
            </a:r>
            <a:r>
              <a:rPr lang="en-US" sz="2000" dirty="0" err="1" smtClean="0"/>
              <a:t>Gambaran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Terdahulu</a:t>
            </a:r>
            <a:endParaRPr lang="en-US" sz="2000" dirty="0" smtClean="0"/>
          </a:p>
          <a:p>
            <a:r>
              <a:rPr lang="en-US" sz="2000" dirty="0" smtClean="0"/>
              <a:t>2.2. </a:t>
            </a:r>
            <a:r>
              <a:rPr lang="en-US" sz="2000" dirty="0" err="1" smtClean="0"/>
              <a:t>Landasan</a:t>
            </a:r>
            <a:r>
              <a:rPr lang="en-US" sz="2000" dirty="0" smtClean="0"/>
              <a:t> </a:t>
            </a:r>
            <a:r>
              <a:rPr lang="en-US" sz="2000" dirty="0" err="1" smtClean="0"/>
              <a:t>Teori</a:t>
            </a:r>
            <a:endParaRPr lang="en-US" sz="2000" dirty="0" smtClean="0"/>
          </a:p>
          <a:p>
            <a:r>
              <a:rPr lang="en-US" sz="2000" dirty="0" smtClean="0"/>
              <a:t>2.3. </a:t>
            </a:r>
            <a:r>
              <a:rPr lang="en-US" sz="2000" dirty="0" err="1" smtClean="0"/>
              <a:t>Kerangka</a:t>
            </a:r>
            <a:r>
              <a:rPr lang="en-US" sz="2000" dirty="0" smtClean="0"/>
              <a:t> </a:t>
            </a:r>
            <a:r>
              <a:rPr lang="en-US" sz="2000" dirty="0" err="1" smtClean="0"/>
              <a:t>Pemikiran</a:t>
            </a:r>
            <a:r>
              <a:rPr lang="en-US" sz="2000" dirty="0" smtClean="0"/>
              <a:t> </a:t>
            </a:r>
            <a:r>
              <a:rPr lang="en-US" sz="2000" dirty="0" err="1" smtClean="0"/>
              <a:t>Teoritis</a:t>
            </a:r>
            <a:endParaRPr lang="en-US" sz="2000" dirty="0" smtClean="0"/>
          </a:p>
          <a:p>
            <a:r>
              <a:rPr lang="en-US" sz="2000" dirty="0" smtClean="0"/>
              <a:t>2.4  </a:t>
            </a:r>
            <a:r>
              <a:rPr lang="en-US" sz="2000" dirty="0" err="1" smtClean="0"/>
              <a:t>Hipotesis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white">
          <a:xfrm>
            <a:off x="4648200" y="1600200"/>
            <a:ext cx="4724400" cy="507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Bab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III.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Metode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Penelitian</a:t>
            </a: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000" kern="0" dirty="0" smtClean="0">
                <a:latin typeface="+mn-lt"/>
              </a:rPr>
              <a:t>3.1. </a:t>
            </a:r>
            <a:r>
              <a:rPr kumimoji="1" lang="en-US" sz="2000" kern="0" dirty="0" err="1" smtClean="0">
                <a:latin typeface="+mn-lt"/>
              </a:rPr>
              <a:t>Metode</a:t>
            </a:r>
            <a:r>
              <a:rPr kumimoji="1" lang="en-US" sz="2000" kern="0" dirty="0" smtClean="0">
                <a:latin typeface="+mn-lt"/>
              </a:rPr>
              <a:t> </a:t>
            </a:r>
            <a:r>
              <a:rPr kumimoji="1" lang="en-US" sz="2000" kern="0" dirty="0" err="1" smtClean="0">
                <a:latin typeface="+mn-lt"/>
              </a:rPr>
              <a:t>Penelitian</a:t>
            </a:r>
            <a:endParaRPr kumimoji="1" lang="en-US" sz="20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3.2.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Populasi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Sampel</a:t>
            </a: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000" kern="0" dirty="0" smtClean="0">
                <a:latin typeface="+mn-lt"/>
              </a:rPr>
              <a:t>3.3. </a:t>
            </a:r>
            <a:r>
              <a:rPr kumimoji="1" lang="en-US" sz="2000" kern="0" dirty="0" err="1" smtClean="0">
                <a:latin typeface="+mn-lt"/>
              </a:rPr>
              <a:t>Teknik</a:t>
            </a:r>
            <a:r>
              <a:rPr kumimoji="1" lang="en-US" sz="2000" kern="0" dirty="0" smtClean="0">
                <a:latin typeface="+mn-lt"/>
              </a:rPr>
              <a:t> </a:t>
            </a:r>
            <a:r>
              <a:rPr kumimoji="1" lang="en-US" sz="2000" kern="0" dirty="0" err="1" smtClean="0">
                <a:latin typeface="+mn-lt"/>
              </a:rPr>
              <a:t>Pengumpulan</a:t>
            </a:r>
            <a:r>
              <a:rPr kumimoji="1" lang="en-US" sz="2000" kern="0" dirty="0" smtClean="0">
                <a:latin typeface="+mn-lt"/>
              </a:rPr>
              <a:t> Data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3.4.</a:t>
            </a:r>
            <a:r>
              <a:rPr kumimoji="1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1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Pengolahan</a:t>
            </a:r>
            <a:r>
              <a:rPr kumimoji="1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1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Analisis</a:t>
            </a:r>
            <a:r>
              <a:rPr kumimoji="1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</a:t>
            </a: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Daftar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Pustaka</a:t>
            </a: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Lampiran-Lampiran</a:t>
            </a: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</a:pP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Instrumen</a:t>
            </a:r>
            <a:r>
              <a:rPr kumimoji="1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Pengumpulan</a:t>
            </a:r>
            <a:r>
              <a:rPr kumimoji="1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</a:t>
            </a: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</a:pPr>
            <a:r>
              <a:rPr kumimoji="1" lang="en-US" sz="2000" kern="0" baseline="0" dirty="0" err="1" smtClean="0">
                <a:latin typeface="+mn-lt"/>
              </a:rPr>
              <a:t>Instrumen</a:t>
            </a:r>
            <a:r>
              <a:rPr kumimoji="1" lang="en-US" sz="2000" kern="0" dirty="0" smtClean="0">
                <a:latin typeface="+mn-lt"/>
              </a:rPr>
              <a:t> </a:t>
            </a:r>
            <a:r>
              <a:rPr kumimoji="1" lang="en-US" sz="2000" kern="0" dirty="0" err="1" smtClean="0">
                <a:latin typeface="+mn-lt"/>
              </a:rPr>
              <a:t>Pengolahan</a:t>
            </a:r>
            <a:r>
              <a:rPr kumimoji="1" lang="en-US" sz="2000" kern="0" dirty="0" smtClean="0">
                <a:latin typeface="+mn-lt"/>
              </a:rPr>
              <a:t> Data</a:t>
            </a: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Daftar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Riwayat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Hidup</a:t>
            </a: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1770</TotalTime>
  <Words>448</Words>
  <Application>Microsoft Office PowerPoint</Application>
  <PresentationFormat>On-screen Show (4:3)</PresentationFormat>
  <Paragraphs>115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Angles</vt:lpstr>
      <vt:lpstr>Karsam Sunaryo,SE.,MAk.,Ak.,QMSA.</vt:lpstr>
      <vt:lpstr>Proposal Penelitian </vt:lpstr>
      <vt:lpstr>Proses Riset </vt:lpstr>
      <vt:lpstr>Pendahuluan</vt:lpstr>
      <vt:lpstr>Skripsi</vt:lpstr>
      <vt:lpstr>Karakteristik Skripsi</vt:lpstr>
      <vt:lpstr>Persyaratan dalam Pengajuan Skripsi</vt:lpstr>
      <vt:lpstr>Prosedur Penyusunan Proposal</vt:lpstr>
      <vt:lpstr>Isi Proposal Skripsi</vt:lpstr>
      <vt:lpstr>Nama-nama Presenter</vt:lpstr>
    </vt:vector>
  </TitlesOfParts>
  <Company>bppt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Metode Penelitian</dc:title>
  <dc:creator>muchdie</dc:creator>
  <cp:lastModifiedBy>User</cp:lastModifiedBy>
  <cp:revision>125</cp:revision>
  <dcterms:created xsi:type="dcterms:W3CDTF">2007-01-04T07:20:48Z</dcterms:created>
  <dcterms:modified xsi:type="dcterms:W3CDTF">2015-01-22T19:03:47Z</dcterms:modified>
</cp:coreProperties>
</file>