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9"/>
  </p:notesMasterIdLst>
  <p:handoutMasterIdLst>
    <p:handoutMasterId r:id="rId10"/>
  </p:handoutMasterIdLst>
  <p:sldIdLst>
    <p:sldId id="291" r:id="rId2"/>
    <p:sldId id="256" r:id="rId3"/>
    <p:sldId id="281" r:id="rId4"/>
    <p:sldId id="265" r:id="rId5"/>
    <p:sldId id="267" r:id="rId6"/>
    <p:sldId id="288" r:id="rId7"/>
    <p:sldId id="29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C2C4C-32F5-44C6-996E-666D24D8439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0DFD4-DAED-4CED-A855-39D605034A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8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D2AC9-DE80-4734-830F-556224382C61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7AC4C-1466-4D1B-A787-56E894AAC8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21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C62D-64F6-4568-8E2F-9E328FDFD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477E-F70D-4D75-9F40-4E124FA56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CF79-EB5E-4F1F-879E-0FA9483CB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1873-0C73-410D-A039-7BF721DA4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3704-DF30-429D-966A-6766AD67CD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5501-8209-4A2B-9E2F-748029C9D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CCE7C-D145-4B89-9075-A6D369CD1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8BF42-3884-4B57-B4B2-A98CA3FAA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C10E26-2B38-4C49-BD07-D6CFFBA60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67B3-D135-4B6F-B6A1-FA8B17C41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A60AFA4-4CDA-4577-B0FB-9387973D2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66699" y="1039504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id-ID" sz="4400" dirty="0" smtClean="0">
                <a:solidFill>
                  <a:schemeClr val="tx2"/>
                </a:solidFill>
                <a:latin typeface="Tahoma" charset="0"/>
              </a:rPr>
              <a:t>METODOLOGI RISET AKUNTANSI</a:t>
            </a:r>
            <a:endParaRPr kumimoji="1" lang="en-US" sz="4400" dirty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4267200"/>
            <a:ext cx="8001000" cy="1966239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Lucida Handwriting" panose="03010101010101010101" pitchFamily="66" charset="0"/>
              </a:rPr>
              <a:t>Karsam</a:t>
            </a:r>
            <a:r>
              <a:rPr lang="en-US" sz="2800" dirty="0" smtClean="0">
                <a:latin typeface="Lucida Handwriting" panose="03010101010101010101" pitchFamily="66" charset="0"/>
              </a:rPr>
              <a:t> </a:t>
            </a:r>
            <a:r>
              <a:rPr lang="en-US" sz="2800" dirty="0" err="1" smtClean="0">
                <a:latin typeface="Lucida Handwriting" panose="03010101010101010101" pitchFamily="66" charset="0"/>
              </a:rPr>
              <a:t>Sunaryo</a:t>
            </a:r>
            <a:r>
              <a:rPr lang="id-ID" sz="2800" dirty="0" smtClean="0">
                <a:latin typeface="Lucida Handwriting" panose="03010101010101010101" pitchFamily="66" charset="0"/>
              </a:rPr>
              <a:t>,SE.,MAk.,Ak.,QMSA.</a:t>
            </a:r>
            <a:endParaRPr lang="id-ID" sz="2800" dirty="0">
              <a:latin typeface="Lucida Handwriting" panose="03010101010101010101" pitchFamily="66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124200" y="4038600"/>
            <a:ext cx="3786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© 2009 John Wiley &amp; Sons Ltd.</a:t>
            </a:r>
          </a:p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www.wileyeurope.com/college/sekaran</a:t>
            </a:r>
          </a:p>
        </p:txBody>
      </p:sp>
    </p:spTree>
    <p:extLst>
      <p:ext uri="{BB962C8B-B14F-4D97-AF65-F5344CB8AC3E}">
        <p14:creationId xmlns:p14="http://schemas.microsoft.com/office/powerpoint/2010/main" val="393905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724400" y="3352800"/>
            <a:ext cx="441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Pertemuan</a:t>
            </a:r>
            <a:r>
              <a:rPr kumimoji="1" lang="en-US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Kesebelas</a:t>
            </a:r>
            <a:endParaRPr kumimoji="1" lang="en-US" dirty="0" smtClean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Pengolahan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> Data </a:t>
            </a:r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dan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Interpretasi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Hasil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/>
            </a:r>
            <a:br>
              <a:rPr kumimoji="1" lang="en-US" b="1" dirty="0">
                <a:solidFill>
                  <a:schemeClr val="tx2"/>
                </a:solidFill>
                <a:latin typeface="Tahoma" charset="0"/>
              </a:rPr>
            </a:br>
            <a:endParaRPr lang="id-ID" dirty="0"/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5357812" y="6185895"/>
            <a:ext cx="3786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© 2009 John Wiley &amp; Sons Ltd.</a:t>
            </a:r>
          </a:p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www.wileyeurope.com/college/sekaran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 rot="3352076">
            <a:off x="-308242" y="4771344"/>
            <a:ext cx="3208939" cy="1019910"/>
          </a:xfrm>
          <a:prstGeom prst="rect">
            <a:avLst/>
          </a:prstGeom>
        </p:spPr>
        <p:txBody>
          <a:bodyPr vert="horz" lIns="91440" tIns="45720" rIns="91440" bIns="9144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dirty="0" err="1" smtClean="0"/>
              <a:t>Karsam</a:t>
            </a:r>
            <a:r>
              <a:rPr lang="en-US" sz="2800" dirty="0" smtClean="0"/>
              <a:t> </a:t>
            </a:r>
            <a:r>
              <a:rPr lang="en-US" sz="2800" dirty="0" err="1" smtClean="0"/>
              <a:t>Sunaryo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Straight Arrow Connector 108"/>
          <p:cNvCxnSpPr>
            <a:stCxn id="41" idx="0"/>
            <a:endCxn id="4" idx="2"/>
          </p:cNvCxnSpPr>
          <p:nvPr/>
        </p:nvCxnSpPr>
        <p:spPr bwMode="auto">
          <a:xfrm rot="16200000" flipV="1">
            <a:off x="926932" y="2717632"/>
            <a:ext cx="2489537" cy="25908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V="1">
            <a:off x="3581400" y="2971800"/>
            <a:ext cx="4495800" cy="2286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752600"/>
            <a:ext cx="12954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</a:p>
          <a:p>
            <a:pPr algn="ctr"/>
            <a:r>
              <a:rPr lang="en-US" sz="1200" b="1" dirty="0" smtClean="0"/>
              <a:t>OBSERVASI</a:t>
            </a:r>
          </a:p>
          <a:p>
            <a:pPr algn="ctr"/>
            <a:r>
              <a:rPr lang="en-US" sz="1200" dirty="0" err="1" smtClean="0"/>
              <a:t>Identifikasi</a:t>
            </a:r>
            <a:r>
              <a:rPr lang="en-US" sz="1200" dirty="0" smtClean="0"/>
              <a:t> </a:t>
            </a:r>
            <a:r>
              <a:rPr lang="en-US" sz="1200" dirty="0" err="1" smtClean="0"/>
              <a:t>bidang</a:t>
            </a:r>
            <a:r>
              <a:rPr lang="en-US" sz="1200" dirty="0" smtClean="0"/>
              <a:t> </a:t>
            </a:r>
            <a:r>
              <a:rPr lang="en-US" sz="1200" dirty="0" err="1" smtClean="0"/>
              <a:t>Permasalahan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5004137"/>
            <a:ext cx="15240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</a:p>
          <a:p>
            <a:pPr algn="ctr"/>
            <a:r>
              <a:rPr lang="en-US" sz="1200" b="1" dirty="0" smtClean="0"/>
              <a:t>PENGUMPULAN DATA AWAL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Interview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</a:t>
            </a:r>
            <a:r>
              <a:rPr lang="en-US" sz="1200" dirty="0" err="1" smtClean="0"/>
              <a:t>Studi</a:t>
            </a:r>
            <a:r>
              <a:rPr lang="en-US" sz="1200" dirty="0" smtClean="0"/>
              <a:t> </a:t>
            </a:r>
            <a:r>
              <a:rPr lang="en-US" sz="1200" dirty="0" err="1" smtClean="0"/>
              <a:t>Pustaka</a:t>
            </a:r>
            <a:endParaRPr lang="en-US" sz="1200" dirty="0"/>
          </a:p>
        </p:txBody>
      </p:sp>
      <p:cxnSp>
        <p:nvCxnSpPr>
          <p:cNvPr id="8" name="Elbow Connector 7"/>
          <p:cNvCxnSpPr>
            <a:stCxn id="4" idx="2"/>
            <a:endCxn id="6" idx="0"/>
          </p:cNvCxnSpPr>
          <p:nvPr/>
        </p:nvCxnSpPr>
        <p:spPr bwMode="auto">
          <a:xfrm rot="16200000" flipH="1">
            <a:off x="-222587" y="3867150"/>
            <a:ext cx="2235874" cy="38100"/>
          </a:xfrm>
          <a:prstGeom prst="bentConnector3">
            <a:avLst>
              <a:gd name="adj1" fmla="val 349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295400" y="3048000"/>
            <a:ext cx="12954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</a:p>
          <a:p>
            <a:pPr algn="ctr"/>
            <a:r>
              <a:rPr lang="en-US" sz="1200" b="1" dirty="0" smtClean="0"/>
              <a:t>PENDEFINISIAN MASALAH</a:t>
            </a:r>
          </a:p>
          <a:p>
            <a:pPr algn="ctr"/>
            <a:r>
              <a:rPr lang="en-US" sz="1200" dirty="0" err="1" smtClean="0"/>
              <a:t>Pembatasan</a:t>
            </a:r>
            <a:r>
              <a:rPr lang="en-US" sz="1200" dirty="0" smtClean="0"/>
              <a:t> </a:t>
            </a:r>
            <a:r>
              <a:rPr lang="en-US" sz="1200" dirty="0" err="1" smtClean="0"/>
              <a:t>masalah</a:t>
            </a:r>
            <a:endParaRPr lang="en-US" sz="1200" dirty="0"/>
          </a:p>
        </p:txBody>
      </p:sp>
      <p:cxnSp>
        <p:nvCxnSpPr>
          <p:cNvPr id="11" name="Elbow Connector 10"/>
          <p:cNvCxnSpPr>
            <a:endCxn id="9" idx="1"/>
          </p:cNvCxnSpPr>
          <p:nvPr/>
        </p:nvCxnSpPr>
        <p:spPr bwMode="auto">
          <a:xfrm flipV="1">
            <a:off x="914400" y="3555832"/>
            <a:ext cx="381000" cy="255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971800" y="2819400"/>
            <a:ext cx="1066800" cy="1569660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</a:p>
          <a:p>
            <a:pPr algn="ctr"/>
            <a:r>
              <a:rPr lang="en-US" sz="1200" b="1" dirty="0" smtClean="0"/>
              <a:t>KERANGKA TEORI</a:t>
            </a:r>
          </a:p>
          <a:p>
            <a:pPr algn="ctr"/>
            <a:endParaRPr lang="en-US" sz="1200" b="1" dirty="0" smtClean="0"/>
          </a:p>
          <a:p>
            <a:r>
              <a:rPr lang="en-US" sz="1200" dirty="0" err="1" smtClean="0"/>
              <a:t>Variabel</a:t>
            </a:r>
            <a:r>
              <a:rPr lang="en-US" sz="1200" dirty="0" smtClean="0"/>
              <a:t>  </a:t>
            </a:r>
            <a:r>
              <a:rPr lang="en-US" sz="1200" dirty="0" err="1" smtClean="0"/>
              <a:t>sdh</a:t>
            </a:r>
            <a:r>
              <a:rPr lang="en-US" sz="1200" dirty="0" smtClean="0"/>
              <a:t> </a:t>
            </a:r>
            <a:r>
              <a:rPr lang="en-US" sz="1200" dirty="0" err="1" smtClean="0"/>
              <a:t>didefisikan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diberi</a:t>
            </a:r>
            <a:r>
              <a:rPr lang="en-US" sz="1200" dirty="0" smtClean="0"/>
              <a:t> label</a:t>
            </a:r>
            <a:endParaRPr lang="en-US" sz="1200" dirty="0"/>
          </a:p>
        </p:txBody>
      </p:sp>
      <p:cxnSp>
        <p:nvCxnSpPr>
          <p:cNvPr id="20" name="Elbow Connector 19"/>
          <p:cNvCxnSpPr>
            <a:stCxn id="9" idx="3"/>
            <a:endCxn id="17" idx="1"/>
          </p:cNvCxnSpPr>
          <p:nvPr/>
        </p:nvCxnSpPr>
        <p:spPr bwMode="auto">
          <a:xfrm>
            <a:off x="2590800" y="3555832"/>
            <a:ext cx="381000" cy="4839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419600" y="3124200"/>
            <a:ext cx="1295400" cy="830997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</a:p>
          <a:p>
            <a:pPr algn="ctr"/>
            <a:r>
              <a:rPr lang="en-US" sz="1200" b="1" dirty="0" smtClean="0"/>
              <a:t>PERUMUSAN HIPOTESIS</a:t>
            </a:r>
          </a:p>
          <a:p>
            <a:pPr algn="ctr"/>
            <a:endParaRPr lang="en-US" sz="1200" b="1" dirty="0" smtClean="0"/>
          </a:p>
        </p:txBody>
      </p:sp>
      <p:sp>
        <p:nvSpPr>
          <p:cNvPr id="28" name="Rounded Rectangle 27"/>
          <p:cNvSpPr/>
          <p:nvPr/>
        </p:nvSpPr>
        <p:spPr bwMode="auto">
          <a:xfrm>
            <a:off x="6096000" y="3048000"/>
            <a:ext cx="914400" cy="914400"/>
          </a:xfrm>
          <a:prstGeom prst="roundRect">
            <a:avLst/>
          </a:prstGeom>
          <a:solidFill>
            <a:schemeClr val="tx2"/>
          </a:solidFill>
          <a:ln w="28575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RANCANGAN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b="1" dirty="0" smtClean="0">
                <a:solidFill>
                  <a:schemeClr val="accent3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RISET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0" name="Elbow Connector 29"/>
          <p:cNvCxnSpPr>
            <a:stCxn id="17" idx="3"/>
            <a:endCxn id="25" idx="1"/>
          </p:cNvCxnSpPr>
          <p:nvPr/>
        </p:nvCxnSpPr>
        <p:spPr bwMode="auto">
          <a:xfrm flipV="1">
            <a:off x="4038600" y="3539699"/>
            <a:ext cx="381000" cy="6453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Elbow Connector 31"/>
          <p:cNvCxnSpPr>
            <a:stCxn id="25" idx="3"/>
            <a:endCxn id="28" idx="1"/>
          </p:cNvCxnSpPr>
          <p:nvPr/>
        </p:nvCxnSpPr>
        <p:spPr bwMode="auto">
          <a:xfrm flipV="1">
            <a:off x="5715000" y="3505200"/>
            <a:ext cx="381000" cy="3449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543800" y="1905000"/>
            <a:ext cx="14478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sz="12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7</a:t>
            </a:r>
            <a:endParaRPr lang="en-US" sz="1200" b="1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ANALISIS DAN INTERPRETASI DATA</a:t>
            </a:r>
          </a:p>
        </p:txBody>
      </p:sp>
      <p:cxnSp>
        <p:nvCxnSpPr>
          <p:cNvPr id="35" name="Elbow Connector 34"/>
          <p:cNvCxnSpPr>
            <a:stCxn id="28" idx="0"/>
            <a:endCxn id="33" idx="1"/>
          </p:cNvCxnSpPr>
          <p:nvPr/>
        </p:nvCxnSpPr>
        <p:spPr bwMode="auto">
          <a:xfrm rot="5400000" flipH="1" flipV="1">
            <a:off x="6684750" y="2188950"/>
            <a:ext cx="727501" cy="990600"/>
          </a:xfrm>
          <a:prstGeom prst="bentConnector2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543800" y="3403937"/>
            <a:ext cx="14478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sz="12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8</a:t>
            </a:r>
            <a:endParaRPr lang="en-US" sz="1200" b="1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PENGAMBILAN KESIMPULAN</a:t>
            </a:r>
          </a:p>
          <a:p>
            <a:pPr algn="ctr"/>
            <a:r>
              <a:rPr lang="en-US" sz="12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DEDUCTIVE</a:t>
            </a:r>
          </a:p>
        </p:txBody>
      </p:sp>
      <p:cxnSp>
        <p:nvCxnSpPr>
          <p:cNvPr id="38" name="Elbow Connector 37"/>
          <p:cNvCxnSpPr>
            <a:stCxn id="33" idx="2"/>
            <a:endCxn id="36" idx="0"/>
          </p:cNvCxnSpPr>
          <p:nvPr/>
        </p:nvCxnSpPr>
        <p:spPr bwMode="auto">
          <a:xfrm rot="5400000">
            <a:off x="7933730" y="3069967"/>
            <a:ext cx="66794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6705600" y="5029200"/>
            <a:ext cx="3810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YA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3200400" y="5257800"/>
            <a:ext cx="533400" cy="304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</a:p>
        </p:txBody>
      </p:sp>
      <p:cxnSp>
        <p:nvCxnSpPr>
          <p:cNvPr id="63" name="Elbow Connector 62"/>
          <p:cNvCxnSpPr>
            <a:stCxn id="36" idx="2"/>
            <a:endCxn id="40" idx="0"/>
          </p:cNvCxnSpPr>
          <p:nvPr/>
        </p:nvCxnSpPr>
        <p:spPr bwMode="auto">
          <a:xfrm rot="5400000">
            <a:off x="7184767" y="3946267"/>
            <a:ext cx="794266" cy="1371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4" name="Straight Arrow Connector 73"/>
          <p:cNvCxnSpPr>
            <a:stCxn id="41" idx="0"/>
            <a:endCxn id="17" idx="2"/>
          </p:cNvCxnSpPr>
          <p:nvPr/>
        </p:nvCxnSpPr>
        <p:spPr bwMode="auto">
          <a:xfrm rot="5400000" flipH="1" flipV="1">
            <a:off x="3051780" y="4804380"/>
            <a:ext cx="868740" cy="381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76" name="Straight Arrow Connector 75"/>
          <p:cNvCxnSpPr>
            <a:stCxn id="41" idx="0"/>
            <a:endCxn id="9" idx="2"/>
          </p:cNvCxnSpPr>
          <p:nvPr/>
        </p:nvCxnSpPr>
        <p:spPr bwMode="auto">
          <a:xfrm rot="16200000" flipV="1">
            <a:off x="2108032" y="3898732"/>
            <a:ext cx="1194137" cy="1524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0" name="Straight Arrow Connector 79"/>
          <p:cNvCxnSpPr>
            <a:stCxn id="41" idx="0"/>
            <a:endCxn id="6" idx="3"/>
          </p:cNvCxnSpPr>
          <p:nvPr/>
        </p:nvCxnSpPr>
        <p:spPr bwMode="auto">
          <a:xfrm rot="16200000" flipH="1" flipV="1">
            <a:off x="2444665" y="4489534"/>
            <a:ext cx="254169" cy="17907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41" idx="0"/>
            <a:endCxn id="25" idx="2"/>
          </p:cNvCxnSpPr>
          <p:nvPr/>
        </p:nvCxnSpPr>
        <p:spPr bwMode="auto">
          <a:xfrm rot="5400000" flipH="1" flipV="1">
            <a:off x="3615899" y="3806399"/>
            <a:ext cx="1302603" cy="16002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3886200" y="5874603"/>
            <a:ext cx="12954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9</a:t>
            </a:r>
          </a:p>
          <a:p>
            <a:pPr algn="ctr"/>
            <a:r>
              <a:rPr lang="en-US" sz="1200" b="1" dirty="0" smtClean="0"/>
              <a:t>PPENULISAN LAPORAN</a:t>
            </a:r>
          </a:p>
          <a:p>
            <a:pPr algn="ctr"/>
            <a:endParaRPr lang="en-US" sz="1200" b="1" dirty="0" smtClean="0"/>
          </a:p>
        </p:txBody>
      </p:sp>
      <p:sp>
        <p:nvSpPr>
          <p:cNvPr id="98" name="TextBox 97"/>
          <p:cNvSpPr txBox="1"/>
          <p:nvPr/>
        </p:nvSpPr>
        <p:spPr>
          <a:xfrm>
            <a:off x="5638800" y="5874603"/>
            <a:ext cx="12954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10</a:t>
            </a:r>
          </a:p>
          <a:p>
            <a:pPr algn="ctr"/>
            <a:r>
              <a:rPr lang="en-US" sz="1200" b="1" dirty="0" smtClean="0"/>
              <a:t>PRESENTASI LAPORAN</a:t>
            </a:r>
          </a:p>
          <a:p>
            <a:pPr algn="ctr"/>
            <a:endParaRPr lang="en-US" sz="1200" b="1" dirty="0" smtClean="0"/>
          </a:p>
        </p:txBody>
      </p:sp>
      <p:sp>
        <p:nvSpPr>
          <p:cNvPr id="99" name="TextBox 98"/>
          <p:cNvSpPr txBox="1"/>
          <p:nvPr/>
        </p:nvSpPr>
        <p:spPr>
          <a:xfrm>
            <a:off x="7467600" y="5874603"/>
            <a:ext cx="13716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11</a:t>
            </a:r>
          </a:p>
          <a:p>
            <a:pPr algn="ctr"/>
            <a:r>
              <a:rPr lang="en-US" sz="1200" b="1" dirty="0" smtClean="0"/>
              <a:t>PENGAMBILAN KEPUTUSAN MANAJERIAL</a:t>
            </a:r>
          </a:p>
        </p:txBody>
      </p:sp>
      <p:cxnSp>
        <p:nvCxnSpPr>
          <p:cNvPr id="101" name="Elbow Connector 100"/>
          <p:cNvCxnSpPr>
            <a:stCxn id="40" idx="2"/>
            <a:endCxn id="97" idx="0"/>
          </p:cNvCxnSpPr>
          <p:nvPr/>
        </p:nvCxnSpPr>
        <p:spPr bwMode="auto">
          <a:xfrm rot="5400000">
            <a:off x="5482799" y="4461301"/>
            <a:ext cx="464403" cy="2362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Elbow Connector 102"/>
          <p:cNvCxnSpPr>
            <a:stCxn id="97" idx="3"/>
            <a:endCxn id="98" idx="1"/>
          </p:cNvCxnSpPr>
          <p:nvPr/>
        </p:nvCxnSpPr>
        <p:spPr bwMode="auto">
          <a:xfrm>
            <a:off x="5181600" y="6290102"/>
            <a:ext cx="4572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5" name="Elbow Connector 104"/>
          <p:cNvCxnSpPr>
            <a:stCxn id="98" idx="3"/>
            <a:endCxn id="99" idx="1"/>
          </p:cNvCxnSpPr>
          <p:nvPr/>
        </p:nvCxnSpPr>
        <p:spPr bwMode="auto">
          <a:xfrm>
            <a:off x="6934200" y="6290102"/>
            <a:ext cx="5334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6" name="Elbow Connector 125"/>
          <p:cNvCxnSpPr>
            <a:endCxn id="41" idx="3"/>
          </p:cNvCxnSpPr>
          <p:nvPr/>
        </p:nvCxnSpPr>
        <p:spPr bwMode="auto">
          <a:xfrm rot="10800000" flipV="1">
            <a:off x="3733800" y="4648200"/>
            <a:ext cx="3200400" cy="7620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763000" cy="4876800"/>
          </a:xfrm>
        </p:spPr>
        <p:txBody>
          <a:bodyPr/>
          <a:lstStyle/>
          <a:p>
            <a:r>
              <a:rPr lang="en-US" sz="2800" b="1" dirty="0" err="1" smtClean="0"/>
              <a:t>Menyiapkan</a:t>
            </a:r>
            <a:r>
              <a:rPr lang="en-US" sz="2800" b="1" dirty="0" smtClean="0"/>
              <a:t> data </a:t>
            </a:r>
            <a:r>
              <a:rPr lang="en-US" sz="2800" b="1" dirty="0" err="1" smtClean="0"/>
              <a:t>untuk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Analisis</a:t>
            </a:r>
            <a:r>
              <a:rPr lang="en-US" sz="2800" b="1" dirty="0" smtClean="0"/>
              <a:t> </a:t>
            </a:r>
            <a:r>
              <a:rPr lang="en-US" sz="2800" dirty="0" smtClean="0"/>
              <a:t>: Editing, Coding, Categorizing, Entering Data</a:t>
            </a:r>
          </a:p>
          <a:p>
            <a:r>
              <a:rPr lang="en-US" sz="2800" b="1" dirty="0" err="1" smtClean="0"/>
              <a:t>Analisis</a:t>
            </a:r>
            <a:r>
              <a:rPr lang="en-US" sz="2800" b="1" dirty="0" smtClean="0"/>
              <a:t> Data </a:t>
            </a:r>
            <a:r>
              <a:rPr lang="en-US" sz="2800" dirty="0" smtClean="0"/>
              <a:t>: Feel for data, Goodness of Data, </a:t>
            </a:r>
            <a:r>
              <a:rPr lang="en-US" sz="2800" dirty="0" err="1" smtClean="0"/>
              <a:t>Pengujian</a:t>
            </a:r>
            <a:r>
              <a:rPr lang="en-US" sz="2800" dirty="0" smtClean="0"/>
              <a:t> </a:t>
            </a:r>
            <a:r>
              <a:rPr lang="en-US" sz="2800" dirty="0" err="1" smtClean="0"/>
              <a:t>Hipotesis</a:t>
            </a:r>
            <a:endParaRPr lang="en-US" sz="2800" dirty="0" smtClean="0"/>
          </a:p>
          <a:p>
            <a:r>
              <a:rPr lang="en-US" sz="2800" b="1" dirty="0" err="1" smtClean="0"/>
              <a:t>Analisis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Interpretasi</a:t>
            </a:r>
            <a:r>
              <a:rPr lang="en-US" sz="2800" b="1" dirty="0" smtClean="0"/>
              <a:t> Data </a:t>
            </a:r>
            <a:r>
              <a:rPr lang="en-US" b="1" dirty="0" smtClean="0"/>
              <a:t>:</a:t>
            </a:r>
            <a:r>
              <a:rPr lang="en-US" sz="2800" dirty="0" smtClean="0"/>
              <a:t> </a:t>
            </a:r>
            <a:r>
              <a:rPr lang="en-US" sz="2800" dirty="0" err="1" smtClean="0"/>
              <a:t>Mengunakan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Teknik</a:t>
            </a:r>
            <a:r>
              <a:rPr lang="en-US" sz="2800" dirty="0" smtClean="0"/>
              <a:t> </a:t>
            </a:r>
            <a:r>
              <a:rPr lang="en-US" sz="2800" dirty="0" err="1" smtClean="0"/>
              <a:t>Analisis</a:t>
            </a:r>
            <a:r>
              <a:rPr lang="en-US" sz="2800" dirty="0" smtClean="0"/>
              <a:t> Data, </a:t>
            </a:r>
            <a:r>
              <a:rPr lang="en-US" sz="2800" dirty="0" err="1" smtClean="0"/>
              <a:t>Statistik</a:t>
            </a:r>
            <a:r>
              <a:rPr lang="en-US" sz="2800" dirty="0" smtClean="0"/>
              <a:t> </a:t>
            </a:r>
            <a:r>
              <a:rPr lang="en-US" sz="2800" dirty="0" err="1" smtClean="0"/>
              <a:t>Deskriptif</a:t>
            </a:r>
            <a:r>
              <a:rPr lang="en-US" sz="2800" dirty="0" smtClean="0"/>
              <a:t>, </a:t>
            </a:r>
            <a:r>
              <a:rPr lang="en-US" sz="2800" dirty="0" err="1" smtClean="0"/>
              <a:t>Statistik</a:t>
            </a:r>
            <a:r>
              <a:rPr lang="en-US" sz="2800" dirty="0" smtClean="0"/>
              <a:t> </a:t>
            </a:r>
            <a:r>
              <a:rPr lang="en-US" sz="2800" dirty="0" err="1" smtClean="0"/>
              <a:t>Inferensial</a:t>
            </a:r>
            <a:endParaRPr lang="en-US" b="1" dirty="0" smtClean="0"/>
          </a:p>
          <a:p>
            <a:r>
              <a:rPr lang="en-US" sz="2800" b="1" dirty="0" err="1" smtClean="0"/>
              <a:t>Beberapa</a:t>
            </a:r>
            <a:r>
              <a:rPr lang="en-US" sz="2800" b="1" dirty="0" smtClean="0"/>
              <a:t> Software </a:t>
            </a:r>
            <a:r>
              <a:rPr lang="en-US" sz="2800" b="1" dirty="0" err="1" smtClean="0"/>
              <a:t>untuk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Analisis</a:t>
            </a:r>
            <a:r>
              <a:rPr lang="en-US" sz="2800" b="1" dirty="0" smtClean="0"/>
              <a:t> Data</a:t>
            </a:r>
          </a:p>
          <a:p>
            <a:r>
              <a:rPr lang="en-US" sz="2800" b="1" dirty="0" err="1" smtClean="0"/>
              <a:t>Penggunaan</a:t>
            </a:r>
            <a:r>
              <a:rPr lang="en-US" sz="2800" b="1" dirty="0" smtClean="0"/>
              <a:t> Expert System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endParaRPr lang="en-US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3850"/>
            <a:ext cx="8610600" cy="4349750"/>
          </a:xfrm>
        </p:spPr>
        <p:txBody>
          <a:bodyPr/>
          <a:lstStyle/>
          <a:p>
            <a:pPr>
              <a:buNone/>
            </a:pPr>
            <a:r>
              <a:rPr lang="en-US" sz="2600" dirty="0" err="1" smtClean="0"/>
              <a:t>Setelah</a:t>
            </a:r>
            <a:r>
              <a:rPr lang="en-US" sz="2600" dirty="0" smtClean="0"/>
              <a:t> </a:t>
            </a:r>
            <a:r>
              <a:rPr lang="en-US" sz="2600" dirty="0" err="1" smtClean="0"/>
              <a:t>mengikuti</a:t>
            </a:r>
            <a:r>
              <a:rPr lang="en-US" sz="2600" dirty="0" smtClean="0"/>
              <a:t> </a:t>
            </a:r>
            <a:r>
              <a:rPr lang="en-US" sz="2600" dirty="0" err="1" smtClean="0"/>
              <a:t>kuliah</a:t>
            </a:r>
            <a:r>
              <a:rPr lang="en-US" sz="2600" dirty="0" smtClean="0"/>
              <a:t>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Sdr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:</a:t>
            </a:r>
          </a:p>
          <a:p>
            <a:r>
              <a:rPr lang="en-US" sz="2600" dirty="0" err="1" smtClean="0"/>
              <a:t>Mengedit</a:t>
            </a:r>
            <a:r>
              <a:rPr lang="en-US" sz="2600" dirty="0" smtClean="0"/>
              <a:t> </a:t>
            </a:r>
            <a:r>
              <a:rPr lang="en-US" sz="2600" dirty="0" err="1" smtClean="0"/>
              <a:t>Kuisioner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interview </a:t>
            </a:r>
            <a:r>
              <a:rPr lang="en-US" sz="2600" dirty="0" err="1" smtClean="0"/>
              <a:t>responden</a:t>
            </a:r>
            <a:endParaRPr lang="en-US" sz="2600" dirty="0" smtClean="0"/>
          </a:p>
          <a:p>
            <a:r>
              <a:rPr lang="en-US" sz="2600" dirty="0" err="1" smtClean="0"/>
              <a:t>Mengatasi</a:t>
            </a:r>
            <a:r>
              <a:rPr lang="en-US" sz="2600" dirty="0" smtClean="0"/>
              <a:t> </a:t>
            </a:r>
            <a:r>
              <a:rPr lang="en-US" sz="2600" dirty="0" err="1" smtClean="0"/>
              <a:t>Jawaban</a:t>
            </a:r>
            <a:r>
              <a:rPr lang="en-US" sz="2600" dirty="0" smtClean="0"/>
              <a:t> </a:t>
            </a:r>
            <a:r>
              <a:rPr lang="en-US" sz="2600" dirty="0" err="1" smtClean="0"/>
              <a:t>Kosong</a:t>
            </a:r>
            <a:endParaRPr lang="en-US" sz="2600" dirty="0" smtClean="0"/>
          </a:p>
          <a:p>
            <a:r>
              <a:rPr lang="en-US" sz="2600" dirty="0" err="1" smtClean="0"/>
              <a:t>Menetapkan</a:t>
            </a:r>
            <a:r>
              <a:rPr lang="en-US" sz="2600" dirty="0" smtClean="0"/>
              <a:t> </a:t>
            </a:r>
            <a:r>
              <a:rPr lang="en-US" sz="2600" dirty="0" err="1" smtClean="0"/>
              <a:t>Kode</a:t>
            </a:r>
            <a:r>
              <a:rPr lang="en-US" sz="2600" dirty="0" smtClean="0"/>
              <a:t>, </a:t>
            </a:r>
            <a:r>
              <a:rPr lang="en-US" sz="2600" dirty="0" err="1" smtClean="0"/>
              <a:t>Melakukan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Pengkodean</a:t>
            </a:r>
            <a:r>
              <a:rPr lang="en-US" sz="2600" dirty="0" smtClean="0"/>
              <a:t>, </a:t>
            </a:r>
            <a:r>
              <a:rPr lang="en-US" sz="2600" dirty="0" err="1" smtClean="0"/>
              <a:t>Mengkategorikan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Membuat</a:t>
            </a:r>
            <a:r>
              <a:rPr lang="en-US" sz="2600" dirty="0" smtClean="0"/>
              <a:t> File Data</a:t>
            </a:r>
          </a:p>
          <a:p>
            <a:r>
              <a:rPr lang="en-US" sz="2600" dirty="0" err="1" smtClean="0"/>
              <a:t>Menggunakan</a:t>
            </a:r>
            <a:r>
              <a:rPr lang="en-US" sz="2600" dirty="0" smtClean="0"/>
              <a:t> Software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Analisis</a:t>
            </a:r>
            <a:r>
              <a:rPr lang="en-US" sz="2600" dirty="0" smtClean="0"/>
              <a:t> Data</a:t>
            </a:r>
          </a:p>
          <a:p>
            <a:r>
              <a:rPr lang="en-US" sz="2600" dirty="0" err="1" smtClean="0"/>
              <a:t>Melakukan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analisis</a:t>
            </a:r>
            <a:r>
              <a:rPr lang="en-US" sz="2600" dirty="0" smtClean="0"/>
              <a:t> data </a:t>
            </a:r>
            <a:r>
              <a:rPr lang="en-US" sz="2600" dirty="0" err="1" smtClean="0"/>
              <a:t>deskriptive</a:t>
            </a:r>
            <a:r>
              <a:rPr lang="en-US" sz="2600" dirty="0" smtClean="0"/>
              <a:t>, </a:t>
            </a:r>
            <a:r>
              <a:rPr lang="en-US" sz="2600" dirty="0" err="1" smtClean="0"/>
              <a:t>Pengujian</a:t>
            </a:r>
            <a:r>
              <a:rPr lang="en-US" sz="2600" dirty="0" smtClean="0"/>
              <a:t> “goodness” </a:t>
            </a:r>
            <a:r>
              <a:rPr lang="en-US" sz="2600" dirty="0" err="1" smtClean="0"/>
              <a:t>dari</a:t>
            </a:r>
            <a:r>
              <a:rPr lang="en-US" sz="2600" dirty="0" smtClean="0"/>
              <a:t> data</a:t>
            </a:r>
          </a:p>
          <a:p>
            <a:r>
              <a:rPr lang="en-US" sz="2600" dirty="0" err="1" smtClean="0"/>
              <a:t>Menginterpretasikan</a:t>
            </a:r>
            <a:r>
              <a:rPr lang="en-US" sz="2600" dirty="0" smtClean="0"/>
              <a:t> </a:t>
            </a:r>
            <a:r>
              <a:rPr lang="en-US" sz="2600" dirty="0" err="1" smtClean="0"/>
              <a:t>hasil</a:t>
            </a:r>
            <a:r>
              <a:rPr lang="en-US" sz="2600" dirty="0" smtClean="0"/>
              <a:t> </a:t>
            </a:r>
            <a:r>
              <a:rPr lang="en-US" sz="2600" dirty="0" err="1" smtClean="0"/>
              <a:t>pengujian</a:t>
            </a:r>
            <a:r>
              <a:rPr lang="en-US" sz="2600" dirty="0" smtClean="0"/>
              <a:t> </a:t>
            </a:r>
            <a:r>
              <a:rPr lang="en-US" sz="2600" dirty="0" err="1" smtClean="0"/>
              <a:t>hipotesis</a:t>
            </a:r>
            <a:r>
              <a:rPr lang="en-US" sz="2600" dirty="0" smtClean="0"/>
              <a:t>.</a:t>
            </a:r>
          </a:p>
          <a:p>
            <a:endParaRPr lang="id-ID" sz="2600" dirty="0" smtClean="0"/>
          </a:p>
          <a:p>
            <a:pPr>
              <a:buNone/>
            </a:pPr>
            <a:endParaRPr lang="id-ID" sz="2600" dirty="0" smtClean="0"/>
          </a:p>
          <a:p>
            <a:endParaRPr lang="id-ID" sz="2600" dirty="0" smtClean="0"/>
          </a:p>
          <a:p>
            <a:endParaRPr lang="en-US" sz="2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Rancangan</a:t>
            </a:r>
            <a:r>
              <a:rPr lang="en-US" b="1" dirty="0" smtClean="0"/>
              <a:t> </a:t>
            </a:r>
            <a:r>
              <a:rPr lang="en-US" b="1" dirty="0" err="1" smtClean="0"/>
              <a:t>Riset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09600" y="4038600"/>
            <a:ext cx="7086600" cy="45719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2118717"/>
            <a:ext cx="1143000" cy="172354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Kegunaan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Riset</a:t>
            </a:r>
            <a:r>
              <a:rPr lang="en-US" sz="1400" b="1" dirty="0" smtClean="0">
                <a:latin typeface="+mj-lt"/>
              </a:rPr>
              <a:t> 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Eksplorasi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Deskripsi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Pengujian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Hipotesis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2118717"/>
            <a:ext cx="1295400" cy="160043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Tipe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Investigasi</a:t>
            </a:r>
            <a:r>
              <a:rPr lang="en-US" sz="1400" b="1" dirty="0" smtClean="0">
                <a:latin typeface="+mj-lt"/>
              </a:rPr>
              <a:t> </a:t>
            </a:r>
          </a:p>
          <a:p>
            <a:r>
              <a:rPr lang="en-US" sz="1400" b="1" dirty="0" err="1" smtClean="0">
                <a:latin typeface="+mj-lt"/>
              </a:rPr>
              <a:t>Menetapka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b="1" dirty="0" smtClean="0">
                <a:latin typeface="+mj-lt"/>
              </a:rPr>
              <a:t> </a:t>
            </a:r>
            <a:r>
              <a:rPr lang="en-US" sz="1400" dirty="0" smtClean="0">
                <a:latin typeface="+mj-lt"/>
              </a:rPr>
              <a:t>hub </a:t>
            </a:r>
            <a:r>
              <a:rPr lang="en-US" sz="1400" dirty="0" err="1" smtClean="0">
                <a:latin typeface="+mj-lt"/>
              </a:rPr>
              <a:t>kausal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korelasi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perbedaan</a:t>
            </a:r>
            <a:endParaRPr lang="en-US" sz="1400" dirty="0" smtClean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2118717"/>
            <a:ext cx="1295400" cy="172354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Keterlibatan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Peneliti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Minimal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Manipulasi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Control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Simulas</a:t>
            </a:r>
            <a:r>
              <a:rPr lang="en-US" sz="1200" b="1" dirty="0" err="1" smtClean="0">
                <a:latin typeface="+mj-lt"/>
              </a:rPr>
              <a:t>i</a:t>
            </a:r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3000" y="2118717"/>
            <a:ext cx="1143000" cy="172354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Setting </a:t>
            </a:r>
            <a:r>
              <a:rPr lang="en-US" sz="1400" b="1" dirty="0" err="1" smtClean="0">
                <a:latin typeface="+mj-lt"/>
              </a:rPr>
              <a:t>Riset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Contrieved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Non-contrived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2118717"/>
            <a:ext cx="1295400" cy="169277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Ukuran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dan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Pengukuran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Def. </a:t>
            </a:r>
            <a:r>
              <a:rPr lang="en-US" sz="1200" dirty="0" err="1" smtClean="0">
                <a:latin typeface="+mj-lt"/>
              </a:rPr>
              <a:t>operasi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Unsur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Skala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Kategori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Kode</a:t>
            </a:r>
            <a:endParaRPr lang="en-US" sz="1400" dirty="0" smtClean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4372451"/>
            <a:ext cx="1143000" cy="19389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Unit </a:t>
            </a:r>
            <a:r>
              <a:rPr lang="en-US" sz="1400" b="1" dirty="0" err="1" smtClean="0">
                <a:latin typeface="+mj-lt"/>
              </a:rPr>
              <a:t>Analisis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Individual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Kelompok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Organisasi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Mesin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dsb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57600" y="4343400"/>
            <a:ext cx="1143000" cy="19082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Horison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Waktu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One shot (cross-section)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Longitudinal (time-series)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33600" y="4343401"/>
            <a:ext cx="1295400" cy="19082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Rancangan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Sampel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Probability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Non-</a:t>
            </a:r>
            <a:r>
              <a:rPr lang="en-US" sz="1200" dirty="0" err="1" smtClean="0">
                <a:latin typeface="+mj-lt"/>
              </a:rPr>
              <a:t>probablity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Size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endParaRPr lang="en-US" sz="1200" dirty="0" smtClean="0"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48400" y="4343400"/>
            <a:ext cx="1295400" cy="19082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Pengumpulan</a:t>
            </a:r>
            <a:r>
              <a:rPr lang="en-US" sz="1400" b="1" dirty="0" smtClean="0">
                <a:latin typeface="+mj-lt"/>
              </a:rPr>
              <a:t> Data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Observasi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Interview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Kuisioner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Pengukuran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fisik</a:t>
            </a:r>
            <a:endParaRPr lang="en-US" sz="1200" dirty="0" smtClean="0"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96200" y="2971800"/>
            <a:ext cx="1295400" cy="2215991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Analisis</a:t>
            </a:r>
            <a:r>
              <a:rPr lang="en-US" sz="1400" b="1" dirty="0" smtClean="0">
                <a:latin typeface="+mj-lt"/>
              </a:rPr>
              <a:t> Data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Feel for Data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Goodness of Data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Pengujian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Hipotesis</a:t>
            </a:r>
            <a:endParaRPr lang="en-US" sz="1400" dirty="0" smtClean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7157" y="2743199"/>
            <a:ext cx="492443" cy="266700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US" sz="2000" dirty="0" err="1" smtClean="0">
                <a:latin typeface="+mj-lt"/>
              </a:rPr>
              <a:t>Pernyataan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Masalah</a:t>
            </a:r>
            <a:endParaRPr lang="en-US" sz="2000" dirty="0">
              <a:latin typeface="+mj-lt"/>
            </a:endParaRPr>
          </a:p>
        </p:txBody>
      </p:sp>
      <p:cxnSp>
        <p:nvCxnSpPr>
          <p:cNvPr id="22" name="Straight Connector 21"/>
          <p:cNvCxnSpPr>
            <a:stCxn id="8" idx="2"/>
            <a:endCxn id="14" idx="0"/>
          </p:cNvCxnSpPr>
          <p:nvPr/>
        </p:nvCxnSpPr>
        <p:spPr bwMode="auto">
          <a:xfrm rot="5400000">
            <a:off x="1144608" y="4107358"/>
            <a:ext cx="530185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>
            <a:stCxn id="10" idx="2"/>
            <a:endCxn id="16" idx="0"/>
          </p:cNvCxnSpPr>
          <p:nvPr/>
        </p:nvCxnSpPr>
        <p:spPr bwMode="auto">
          <a:xfrm rot="5400000">
            <a:off x="2469177" y="4031278"/>
            <a:ext cx="624246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/>
          <p:cNvCxnSpPr>
            <a:stCxn id="11" idx="2"/>
            <a:endCxn id="15" idx="0"/>
          </p:cNvCxnSpPr>
          <p:nvPr/>
        </p:nvCxnSpPr>
        <p:spPr bwMode="auto">
          <a:xfrm rot="5400000">
            <a:off x="3978533" y="4092833"/>
            <a:ext cx="501134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>
            <a:stCxn id="13" idx="2"/>
            <a:endCxn id="17" idx="0"/>
          </p:cNvCxnSpPr>
          <p:nvPr/>
        </p:nvCxnSpPr>
        <p:spPr bwMode="auto">
          <a:xfrm rot="5400000">
            <a:off x="6630144" y="4077444"/>
            <a:ext cx="531912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rot="5400000">
            <a:off x="5487194" y="3961606"/>
            <a:ext cx="152400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2514600"/>
            <a:ext cx="553998" cy="2514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0" y="1524000"/>
            <a:ext cx="1902124" cy="46166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295400" y="4495800"/>
            <a:ext cx="1752600" cy="2133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Getting Data Ready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For Analysis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Editing data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Handling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blanks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baseline="0" dirty="0" smtClean="0"/>
              <a:t>Coding</a:t>
            </a:r>
            <a:r>
              <a:rPr lang="en-US" sz="1400" b="1" dirty="0" smtClean="0"/>
              <a:t> data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Categorizing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data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baseline="0" dirty="0" smtClean="0"/>
              <a:t>Creating</a:t>
            </a:r>
            <a:r>
              <a:rPr lang="en-US" sz="1400" b="1" dirty="0" smtClean="0"/>
              <a:t> data file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Programming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276600" y="4495800"/>
            <a:ext cx="1371600" cy="2133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Feel for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/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Mean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Standard dev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Correlation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Frequency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distribution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Etc…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800600" y="4495800"/>
            <a:ext cx="1371600" cy="2133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Goodness of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/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Reliability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Validity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324600" y="4495800"/>
            <a:ext cx="1371600" cy="2133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Hypoteses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Testing 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/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Appropriate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Statistical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Manipulation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Elbow Connector 13"/>
          <p:cNvCxnSpPr>
            <a:stCxn id="7" idx="3"/>
            <a:endCxn id="8" idx="1"/>
          </p:cNvCxnSpPr>
          <p:nvPr/>
        </p:nvCxnSpPr>
        <p:spPr bwMode="auto">
          <a:xfrm flipV="1">
            <a:off x="782598" y="1754833"/>
            <a:ext cx="3027402" cy="201706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3" name="Elbow Connector 22"/>
          <p:cNvCxnSpPr>
            <a:stCxn id="9" idx="0"/>
          </p:cNvCxnSpPr>
          <p:nvPr/>
        </p:nvCxnSpPr>
        <p:spPr bwMode="auto">
          <a:xfrm rot="16200000" flipV="1">
            <a:off x="1809750" y="4133850"/>
            <a:ext cx="685800" cy="381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Elbow Connector 24"/>
          <p:cNvCxnSpPr>
            <a:stCxn id="8" idx="2"/>
            <a:endCxn id="10" idx="0"/>
          </p:cNvCxnSpPr>
          <p:nvPr/>
        </p:nvCxnSpPr>
        <p:spPr bwMode="auto">
          <a:xfrm rot="5400000">
            <a:off x="3106664" y="2841401"/>
            <a:ext cx="2510135" cy="79866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Elbow Connector 26"/>
          <p:cNvCxnSpPr>
            <a:stCxn id="8" idx="2"/>
            <a:endCxn id="12" idx="0"/>
          </p:cNvCxnSpPr>
          <p:nvPr/>
        </p:nvCxnSpPr>
        <p:spPr bwMode="auto">
          <a:xfrm rot="16200000" flipH="1">
            <a:off x="4630664" y="2116063"/>
            <a:ext cx="2510135" cy="224933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Elbow Connector 28"/>
          <p:cNvCxnSpPr>
            <a:stCxn id="8" idx="2"/>
            <a:endCxn id="11" idx="0"/>
          </p:cNvCxnSpPr>
          <p:nvPr/>
        </p:nvCxnSpPr>
        <p:spPr bwMode="auto">
          <a:xfrm rot="16200000" flipH="1">
            <a:off x="3868664" y="2878063"/>
            <a:ext cx="2510135" cy="72533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019800" y="1524000"/>
            <a:ext cx="1856598" cy="46166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Interpretation</a:t>
            </a:r>
            <a:endParaRPr lang="en-US" dirty="0"/>
          </a:p>
        </p:txBody>
      </p:sp>
      <p:cxnSp>
        <p:nvCxnSpPr>
          <p:cNvPr id="34" name="Elbow Connector 33"/>
          <p:cNvCxnSpPr>
            <a:stCxn id="8" idx="3"/>
            <a:endCxn id="32" idx="1"/>
          </p:cNvCxnSpPr>
          <p:nvPr/>
        </p:nvCxnSpPr>
        <p:spPr bwMode="auto">
          <a:xfrm>
            <a:off x="5712124" y="1754833"/>
            <a:ext cx="307676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019800" y="2281535"/>
            <a:ext cx="1535998" cy="46166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cxnSp>
        <p:nvCxnSpPr>
          <p:cNvPr id="37" name="Elbow Connector 36"/>
          <p:cNvCxnSpPr>
            <a:stCxn id="32" idx="2"/>
            <a:endCxn id="35" idx="0"/>
          </p:cNvCxnSpPr>
          <p:nvPr/>
        </p:nvCxnSpPr>
        <p:spPr bwMode="auto">
          <a:xfrm rot="5400000">
            <a:off x="6720014" y="2053450"/>
            <a:ext cx="295870" cy="1603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7287402" y="3043535"/>
            <a:ext cx="1646605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Research</a:t>
            </a:r>
          </a:p>
          <a:p>
            <a:r>
              <a:rPr lang="en-US" dirty="0" smtClean="0"/>
              <a:t>Question</a:t>
            </a:r>
          </a:p>
          <a:p>
            <a:r>
              <a:rPr lang="en-US" dirty="0" smtClean="0"/>
              <a:t>Answered ?</a:t>
            </a:r>
            <a:endParaRPr lang="en-US" dirty="0"/>
          </a:p>
        </p:txBody>
      </p:sp>
      <p:cxnSp>
        <p:nvCxnSpPr>
          <p:cNvPr id="40" name="Shape 39"/>
          <p:cNvCxnSpPr>
            <a:stCxn id="35" idx="3"/>
            <a:endCxn id="38" idx="0"/>
          </p:cNvCxnSpPr>
          <p:nvPr/>
        </p:nvCxnSpPr>
        <p:spPr bwMode="auto">
          <a:xfrm>
            <a:off x="7555798" y="2512368"/>
            <a:ext cx="554907" cy="531167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1517</TotalTime>
  <Words>362</Words>
  <Application>Microsoft Office PowerPoint</Application>
  <PresentationFormat>On-screen Show (4:3)</PresentationFormat>
  <Paragraphs>158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Karsam Sunaryo,SE.,MAk.,Ak.,QMSA.</vt:lpstr>
      <vt:lpstr>Pengolahan Data dan Interpretasi Hasil </vt:lpstr>
      <vt:lpstr>Proses Riset </vt:lpstr>
      <vt:lpstr>Topik Bahasan</vt:lpstr>
      <vt:lpstr>Tujuan Pembelajaran</vt:lpstr>
      <vt:lpstr>Rancangan Riset</vt:lpstr>
      <vt:lpstr>Beberapa Pengertian</vt:lpstr>
    </vt:vector>
  </TitlesOfParts>
  <Company>bppt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Metode Penelitian</dc:title>
  <dc:creator>muchdie</dc:creator>
  <cp:lastModifiedBy>User</cp:lastModifiedBy>
  <cp:revision>121</cp:revision>
  <dcterms:created xsi:type="dcterms:W3CDTF">2007-01-04T07:20:48Z</dcterms:created>
  <dcterms:modified xsi:type="dcterms:W3CDTF">2015-01-22T19:03:04Z</dcterms:modified>
</cp:coreProperties>
</file>