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3"/>
  </p:notesMasterIdLst>
  <p:handoutMasterIdLst>
    <p:handoutMasterId r:id="rId24"/>
  </p:handoutMasterIdLst>
  <p:sldIdLst>
    <p:sldId id="317" r:id="rId2"/>
    <p:sldId id="256" r:id="rId3"/>
    <p:sldId id="281" r:id="rId4"/>
    <p:sldId id="265" r:id="rId5"/>
    <p:sldId id="267" r:id="rId6"/>
    <p:sldId id="289" r:id="rId7"/>
    <p:sldId id="288" r:id="rId8"/>
    <p:sldId id="290" r:id="rId9"/>
    <p:sldId id="291" r:id="rId10"/>
    <p:sldId id="292" r:id="rId11"/>
    <p:sldId id="293" r:id="rId12"/>
    <p:sldId id="294" r:id="rId13"/>
    <p:sldId id="295" r:id="rId14"/>
    <p:sldId id="311" r:id="rId15"/>
    <p:sldId id="312" r:id="rId16"/>
    <p:sldId id="296" r:id="rId17"/>
    <p:sldId id="297" r:id="rId18"/>
    <p:sldId id="313" r:id="rId19"/>
    <p:sldId id="314" r:id="rId20"/>
    <p:sldId id="315" r:id="rId21"/>
    <p:sldId id="316" r:id="rId22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08C2C4C-32F5-44C6-996E-666D24D8439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0B70DFD4-DAED-4CED-A855-39D605034A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03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D5DD2AC9-DE80-4734-830F-556224382C61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297AC4C-1466-4D1B-A787-56E894AAC8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0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477E-F70D-4D75-9F40-4E124FA56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CF79-EB5E-4F1F-879E-0FA9483CB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1873-0C73-410D-A039-7BF721DA4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3704-DF30-429D-966A-6766AD67CD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5501-8209-4A2B-9E2F-748029C9D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CCE7C-D145-4B89-9075-A6D369CD1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8BF42-3884-4B57-B4B2-A98CA3FAA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C10E26-2B38-4C49-BD07-D6CFFBA6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67B3-D135-4B6F-B6A1-FA8B17C41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A60AFA4-4CDA-4577-B0FB-9387973D2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66699" y="1039504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id-ID" sz="4400" dirty="0" smtClean="0">
                <a:solidFill>
                  <a:schemeClr val="tx2"/>
                </a:solidFill>
                <a:latin typeface="Tahoma" charset="0"/>
              </a:rPr>
              <a:t>METODOLOGI RISET AKUNTANSI</a:t>
            </a:r>
            <a:endParaRPr kumimoji="1" lang="en-US" sz="4400" dirty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4267200"/>
            <a:ext cx="8001000" cy="1966239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Lucida Handwriting" panose="03010101010101010101" pitchFamily="66" charset="0"/>
              </a:rPr>
              <a:t>Karsam</a:t>
            </a:r>
            <a:r>
              <a:rPr lang="en-US" sz="2800" dirty="0" smtClean="0">
                <a:latin typeface="Lucida Handwriting" panose="03010101010101010101" pitchFamily="66" charset="0"/>
              </a:rPr>
              <a:t> </a:t>
            </a:r>
            <a:r>
              <a:rPr lang="en-US" sz="2800" dirty="0" err="1" smtClean="0">
                <a:latin typeface="Lucida Handwriting" panose="03010101010101010101" pitchFamily="66" charset="0"/>
              </a:rPr>
              <a:t>Sunaryo</a:t>
            </a:r>
            <a:r>
              <a:rPr lang="id-ID" sz="2800" dirty="0" smtClean="0">
                <a:latin typeface="Lucida Handwriting" panose="03010101010101010101" pitchFamily="66" charset="0"/>
              </a:rPr>
              <a:t>,SE.,MAk.,Ak.,QMSA.</a:t>
            </a:r>
            <a:endParaRPr lang="id-ID" sz="2800" dirty="0">
              <a:latin typeface="Lucida Handwriting" panose="03010101010101010101" pitchFamily="66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AA6501FC-8F10-4793-8FF0-AABC89A1E45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124200" y="4038600"/>
            <a:ext cx="3786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© 2009 John Wiley &amp; Sons Ltd.</a:t>
            </a:r>
          </a:p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www.wileyeurope.com/college/sekaran</a:t>
            </a:r>
          </a:p>
        </p:txBody>
      </p:sp>
    </p:spTree>
    <p:extLst>
      <p:ext uri="{BB962C8B-B14F-4D97-AF65-F5344CB8AC3E}">
        <p14:creationId xmlns:p14="http://schemas.microsoft.com/office/powerpoint/2010/main" val="274196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610600" cy="4883150"/>
          </a:xfrm>
        </p:spPr>
        <p:txBody>
          <a:bodyPr/>
          <a:lstStyle/>
          <a:p>
            <a:endParaRPr lang="id-ID" sz="2600" dirty="0" smtClean="0"/>
          </a:p>
          <a:p>
            <a:endParaRPr lang="en-US" sz="26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white">
          <a:xfrm>
            <a:off x="609600" y="1524000"/>
            <a:ext cx="8229600" cy="48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Sampel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bagian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jumlah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karakteristik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dimiliki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populasi</a:t>
            </a:r>
            <a:r>
              <a:rPr kumimoji="1" lang="id-ID" sz="2800" kern="0" dirty="0" smtClean="0">
                <a:latin typeface="+mn-lt"/>
              </a:rPr>
              <a:t>.</a:t>
            </a:r>
            <a:endParaRPr kumimoji="1" lang="en-US" sz="2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Bila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populasi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peneliti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mempunyai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keterbatasan</a:t>
            </a:r>
            <a:r>
              <a:rPr kumimoji="1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sumberdaya</a:t>
            </a:r>
            <a:r>
              <a:rPr kumimoji="1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dana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waktu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tenaga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peneliti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akan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menggunakan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sampel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diambil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populasi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kesimpulan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diberlakukan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populasi</a:t>
            </a:r>
            <a:r>
              <a:rPr kumimoji="1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800" kern="0" baseline="0" dirty="0" smtClean="0">
                <a:latin typeface="+mn-lt"/>
              </a:rPr>
              <a:t>Sample yang </a:t>
            </a:r>
            <a:r>
              <a:rPr kumimoji="1" lang="en-US" sz="2800" kern="0" baseline="0" dirty="0" err="1" smtClean="0">
                <a:latin typeface="+mn-lt"/>
              </a:rPr>
              <a:t>diambil</a:t>
            </a:r>
            <a:r>
              <a:rPr kumimoji="1" lang="en-US" sz="2800" kern="0" baseline="0" dirty="0" smtClean="0">
                <a:latin typeface="+mn-lt"/>
              </a:rPr>
              <a:t> </a:t>
            </a:r>
            <a:r>
              <a:rPr kumimoji="1" lang="en-US" sz="2800" kern="0" baseline="0" dirty="0" err="1" smtClean="0">
                <a:latin typeface="+mn-lt"/>
              </a:rPr>
              <a:t>harus</a:t>
            </a:r>
            <a:r>
              <a:rPr kumimoji="1" lang="en-US" sz="2800" kern="0" baseline="0" dirty="0" smtClean="0">
                <a:latin typeface="+mn-lt"/>
              </a:rPr>
              <a:t> </a:t>
            </a:r>
            <a:r>
              <a:rPr kumimoji="1" lang="en-US" sz="2800" b="1" kern="0" baseline="0" dirty="0" err="1" smtClean="0">
                <a:latin typeface="+mn-lt"/>
              </a:rPr>
              <a:t>mencerminkan</a:t>
            </a:r>
            <a:r>
              <a:rPr kumimoji="1" lang="en-US" sz="2800" b="1" kern="0" baseline="0" dirty="0" smtClean="0">
                <a:latin typeface="+mn-lt"/>
              </a:rPr>
              <a:t> </a:t>
            </a:r>
            <a:r>
              <a:rPr kumimoji="1" lang="en-US" sz="2800" kern="0" baseline="0" dirty="0" err="1" smtClean="0">
                <a:latin typeface="+mn-lt"/>
              </a:rPr>
              <a:t>atau</a:t>
            </a:r>
            <a:r>
              <a:rPr kumimoji="1" lang="en-US" sz="2800" b="1" kern="0" dirty="0" smtClean="0">
                <a:latin typeface="+mn-lt"/>
              </a:rPr>
              <a:t> </a:t>
            </a:r>
            <a:r>
              <a:rPr kumimoji="1" lang="en-US" sz="2800" b="1" kern="0" dirty="0" err="1" smtClean="0">
                <a:latin typeface="+mn-lt"/>
              </a:rPr>
              <a:t>mewakili</a:t>
            </a:r>
            <a:r>
              <a:rPr kumimoji="1" lang="en-US" sz="2800" b="1" kern="0" dirty="0" smtClean="0">
                <a:latin typeface="+mn-lt"/>
              </a:rPr>
              <a:t> </a:t>
            </a:r>
            <a:r>
              <a:rPr kumimoji="1" lang="en-US" sz="2800" kern="0" baseline="0" dirty="0" err="1" smtClean="0">
                <a:latin typeface="+mn-lt"/>
              </a:rPr>
              <a:t>populasi</a:t>
            </a:r>
            <a:r>
              <a:rPr kumimoji="1" lang="en-US" sz="2800" kern="0" baseline="0" dirty="0" smtClean="0">
                <a:latin typeface="+mn-lt"/>
              </a:rPr>
              <a:t>, </a:t>
            </a:r>
            <a:r>
              <a:rPr kumimoji="1" lang="en-US" sz="2800" kern="0" baseline="0" dirty="0" err="1" smtClean="0">
                <a:latin typeface="+mn-lt"/>
              </a:rPr>
              <a:t>jika</a:t>
            </a:r>
            <a:r>
              <a:rPr kumimoji="1" lang="en-US" sz="2800" kern="0" baseline="0" dirty="0" smtClean="0">
                <a:latin typeface="+mn-lt"/>
              </a:rPr>
              <a:t> </a:t>
            </a:r>
            <a:r>
              <a:rPr kumimoji="1" lang="en-US" sz="2800" kern="0" baseline="0" dirty="0" err="1" smtClean="0">
                <a:latin typeface="+mn-lt"/>
              </a:rPr>
              <a:t>tidak</a:t>
            </a:r>
            <a:r>
              <a:rPr kumimoji="1" lang="en-US" sz="2800" kern="0" baseline="0" dirty="0" smtClean="0">
                <a:latin typeface="+mn-lt"/>
              </a:rPr>
              <a:t> </a:t>
            </a:r>
            <a:r>
              <a:rPr kumimoji="1" lang="en-US" sz="2800" kern="0" baseline="0" dirty="0" err="1" smtClean="0">
                <a:latin typeface="+mn-lt"/>
              </a:rPr>
              <a:t>maka</a:t>
            </a:r>
            <a:r>
              <a:rPr kumimoji="1" lang="en-US" sz="2800" kern="0" baseline="0" dirty="0" smtClean="0">
                <a:latin typeface="+mn-lt"/>
              </a:rPr>
              <a:t> </a:t>
            </a:r>
            <a:r>
              <a:rPr kumimoji="1" lang="en-US" sz="2800" b="1" kern="0" baseline="0" dirty="0" err="1" smtClean="0">
                <a:latin typeface="+mn-lt"/>
              </a:rPr>
              <a:t>kesimpulan</a:t>
            </a:r>
            <a:r>
              <a:rPr kumimoji="1" lang="en-US" sz="2800" kern="0" baseline="0" dirty="0" smtClean="0">
                <a:latin typeface="+mn-lt"/>
              </a:rPr>
              <a:t> yang </a:t>
            </a:r>
            <a:r>
              <a:rPr kumimoji="1" lang="en-US" sz="2800" kern="0" baseline="0" dirty="0" err="1" smtClean="0">
                <a:latin typeface="+mn-lt"/>
              </a:rPr>
              <a:t>diambil</a:t>
            </a:r>
            <a:r>
              <a:rPr kumimoji="1" lang="en-US" sz="2800" kern="0" baseline="0" dirty="0" smtClean="0">
                <a:latin typeface="+mn-lt"/>
              </a:rPr>
              <a:t> </a:t>
            </a:r>
            <a:r>
              <a:rPr kumimoji="1" lang="en-US" sz="2800" kern="0" baseline="0" dirty="0" err="1" smtClean="0">
                <a:latin typeface="+mn-lt"/>
              </a:rPr>
              <a:t>akan</a:t>
            </a:r>
            <a:r>
              <a:rPr kumimoji="1" lang="en-US" sz="2800" kern="0" baseline="0" dirty="0" smtClean="0">
                <a:latin typeface="+mn-lt"/>
              </a:rPr>
              <a:t> </a:t>
            </a:r>
            <a:r>
              <a:rPr kumimoji="1" lang="en-US" sz="2800" b="1" kern="0" baseline="0" dirty="0" err="1" smtClean="0">
                <a:latin typeface="+mn-lt"/>
              </a:rPr>
              <a:t>salah</a:t>
            </a:r>
            <a:r>
              <a:rPr kumimoji="1" lang="en-US" sz="2800" kern="0" dirty="0" smtClean="0">
                <a:latin typeface="+mn-lt"/>
              </a:rPr>
              <a:t>.</a:t>
            </a:r>
            <a:endParaRPr kumimoji="1" lang="id-ID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defRPr/>
            </a:pPr>
            <a:endParaRPr kumimoji="1" lang="id-ID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id-ID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id-ID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610600" cy="4883150"/>
          </a:xfrm>
        </p:spPr>
        <p:txBody>
          <a:bodyPr/>
          <a:lstStyle/>
          <a:p>
            <a:endParaRPr lang="id-ID" sz="2600" dirty="0" smtClean="0"/>
          </a:p>
          <a:p>
            <a:endParaRPr lang="en-US" sz="2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371600" y="3429000"/>
            <a:ext cx="1219200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Sampel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3429000"/>
            <a:ext cx="1447800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Populasi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1"/>
            <a:endCxn id="6" idx="3"/>
          </p:cNvCxnSpPr>
          <p:nvPr/>
        </p:nvCxnSpPr>
        <p:spPr bwMode="auto">
          <a:xfrm rot="10800000">
            <a:off x="2590800" y="3659833"/>
            <a:ext cx="3429000" cy="1588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055778" y="4191000"/>
            <a:ext cx="13356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Parameter</a:t>
            </a:r>
          </a:p>
          <a:p>
            <a:r>
              <a:rPr lang="en-US" sz="2000" dirty="0" smtClean="0"/>
              <a:t>(µ,     ,      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4267200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Statistik</a:t>
            </a:r>
            <a:endParaRPr lang="en-US" sz="2000" dirty="0" smtClean="0"/>
          </a:p>
          <a:p>
            <a:r>
              <a:rPr lang="en-US" sz="2000" dirty="0" smtClean="0"/>
              <a:t>(  ,     ,    ) </a:t>
            </a:r>
            <a:endParaRPr lang="en-US" sz="2000" dirty="0"/>
          </a:p>
        </p:txBody>
      </p:sp>
      <p:cxnSp>
        <p:nvCxnSpPr>
          <p:cNvPr id="14" name="Straight Connector 13"/>
          <p:cNvCxnSpPr>
            <a:stCxn id="6" idx="2"/>
            <a:endCxn id="12" idx="0"/>
          </p:cNvCxnSpPr>
          <p:nvPr/>
        </p:nvCxnSpPr>
        <p:spPr bwMode="auto">
          <a:xfrm rot="5400000">
            <a:off x="1792933" y="4078932"/>
            <a:ext cx="376535" cy="1588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>
            <a:stCxn id="7" idx="2"/>
            <a:endCxn id="11" idx="0"/>
          </p:cNvCxnSpPr>
          <p:nvPr/>
        </p:nvCxnSpPr>
        <p:spPr bwMode="auto">
          <a:xfrm rot="5400000">
            <a:off x="6583478" y="4030777"/>
            <a:ext cx="300335" cy="20111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657600" y="52578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estimates</a:t>
            </a:r>
            <a:endParaRPr lang="en-US" sz="1800" dirty="0"/>
          </a:p>
        </p:txBody>
      </p:sp>
      <p:cxnSp>
        <p:nvCxnSpPr>
          <p:cNvPr id="38" name="Shape 37"/>
          <p:cNvCxnSpPr>
            <a:stCxn id="12" idx="2"/>
            <a:endCxn id="34" idx="1"/>
          </p:cNvCxnSpPr>
          <p:nvPr/>
        </p:nvCxnSpPr>
        <p:spPr bwMode="auto">
          <a:xfrm rot="16200000" flipH="1">
            <a:off x="2585710" y="4370576"/>
            <a:ext cx="467380" cy="1676400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hape 39"/>
          <p:cNvCxnSpPr>
            <a:stCxn id="34" idx="3"/>
            <a:endCxn id="11" idx="2"/>
          </p:cNvCxnSpPr>
          <p:nvPr/>
        </p:nvCxnSpPr>
        <p:spPr bwMode="auto">
          <a:xfrm flipV="1">
            <a:off x="4701476" y="4898886"/>
            <a:ext cx="2022113" cy="543580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Kenormalan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610600" cy="4883150"/>
          </a:xfrm>
        </p:spPr>
        <p:txBody>
          <a:bodyPr/>
          <a:lstStyle/>
          <a:p>
            <a:r>
              <a:rPr lang="en-US" sz="2600" dirty="0" smtClean="0"/>
              <a:t> </a:t>
            </a:r>
            <a:endParaRPr lang="id-ID" sz="2600" dirty="0" smtClean="0"/>
          </a:p>
          <a:p>
            <a:endParaRPr lang="en-US" sz="26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white">
          <a:xfrm>
            <a:off x="609600" y="15240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Apa</a:t>
            </a:r>
            <a:r>
              <a:rPr kumimoji="1" lang="en-US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saja</a:t>
            </a:r>
            <a:r>
              <a:rPr kumimoji="1" lang="en-US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target yang </a:t>
            </a:r>
            <a:r>
              <a:rPr kumimoji="1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populasi</a:t>
            </a:r>
            <a:r>
              <a:rPr kumimoji="1" lang="en-US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1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relevan</a:t>
            </a:r>
            <a:r>
              <a:rPr kumimoji="1" lang="en-US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terhadap</a:t>
            </a:r>
            <a:r>
              <a:rPr kumimoji="1" lang="en-US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fokus</a:t>
            </a:r>
            <a:r>
              <a:rPr kumimoji="1" lang="en-US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riset</a:t>
            </a:r>
            <a:r>
              <a:rPr kumimoji="1" lang="en-US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800" kern="0" dirty="0" err="1" smtClean="0">
                <a:latin typeface="+mn-lt"/>
              </a:rPr>
              <a:t>Apa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saja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pastinya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paramater</a:t>
            </a:r>
            <a:r>
              <a:rPr kumimoji="1" lang="en-US" sz="2800" kern="0" dirty="0" smtClean="0">
                <a:latin typeface="+mn-lt"/>
              </a:rPr>
              <a:t>-parameter yang </a:t>
            </a:r>
            <a:r>
              <a:rPr kumimoji="1" lang="en-US" sz="2800" kern="0" dirty="0" err="1" smtClean="0">
                <a:latin typeface="+mn-lt"/>
              </a:rPr>
              <a:t>menarik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bagi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peneliti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untuk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diamati</a:t>
            </a:r>
            <a:r>
              <a:rPr kumimoji="1" lang="en-US" sz="2800" kern="0" dirty="0" smtClean="0">
                <a:latin typeface="+mn-lt"/>
              </a:rPr>
              <a:t> ?</a:t>
            </a:r>
          </a:p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800" kern="0" dirty="0" err="1" smtClean="0">
                <a:latin typeface="+mn-lt"/>
              </a:rPr>
              <a:t>Kerangka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sampel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seperti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apa</a:t>
            </a:r>
            <a:r>
              <a:rPr kumimoji="1" lang="en-US" sz="2800" kern="0" dirty="0" smtClean="0">
                <a:latin typeface="+mn-lt"/>
              </a:rPr>
              <a:t> yang </a:t>
            </a:r>
            <a:r>
              <a:rPr kumimoji="1" lang="en-US" sz="2800" kern="0" dirty="0" err="1" smtClean="0">
                <a:latin typeface="+mn-lt"/>
              </a:rPr>
              <a:t>tersedia</a:t>
            </a:r>
            <a:r>
              <a:rPr kumimoji="1" lang="en-US" sz="2800" kern="0" dirty="0" smtClean="0">
                <a:latin typeface="+mn-lt"/>
              </a:rPr>
              <a:t> ?</a:t>
            </a:r>
          </a:p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800" kern="0" dirty="0" err="1" smtClean="0">
                <a:latin typeface="+mn-lt"/>
              </a:rPr>
              <a:t>Berapa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ukuran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sampel</a:t>
            </a:r>
            <a:r>
              <a:rPr kumimoji="1" lang="en-US" sz="2800" kern="0" dirty="0" smtClean="0">
                <a:latin typeface="+mn-lt"/>
              </a:rPr>
              <a:t> yang </a:t>
            </a:r>
            <a:r>
              <a:rPr kumimoji="1" lang="en-US" sz="2800" kern="0" dirty="0" err="1" smtClean="0">
                <a:latin typeface="+mn-lt"/>
              </a:rPr>
              <a:t>dibutuhkan</a:t>
            </a:r>
            <a:r>
              <a:rPr kumimoji="1" lang="en-US" sz="2800" kern="0" dirty="0" smtClean="0">
                <a:latin typeface="+mn-lt"/>
              </a:rPr>
              <a:t> ?</a:t>
            </a:r>
          </a:p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800" kern="0" dirty="0" err="1" smtClean="0">
                <a:latin typeface="+mn-lt"/>
              </a:rPr>
              <a:t>Berapa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biaya</a:t>
            </a:r>
            <a:r>
              <a:rPr kumimoji="1" lang="en-US" sz="2800" kern="0" dirty="0" smtClean="0">
                <a:latin typeface="+mn-lt"/>
              </a:rPr>
              <a:t> yang </a:t>
            </a:r>
            <a:r>
              <a:rPr kumimoji="1" lang="en-US" sz="2800" kern="0" dirty="0" err="1" smtClean="0">
                <a:latin typeface="+mn-lt"/>
              </a:rPr>
              <a:t>melekat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dalam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rancangan</a:t>
            </a:r>
            <a:r>
              <a:rPr kumimoji="1" lang="en-US" sz="2800" kern="0" dirty="0" smtClean="0">
                <a:latin typeface="+mn-lt"/>
              </a:rPr>
              <a:t> sample ?</a:t>
            </a:r>
          </a:p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800" kern="0" dirty="0" err="1" smtClean="0">
                <a:latin typeface="+mn-lt"/>
              </a:rPr>
              <a:t>Berapa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waktu</a:t>
            </a:r>
            <a:r>
              <a:rPr kumimoji="1" lang="en-US" sz="2800" kern="0" dirty="0" smtClean="0">
                <a:latin typeface="+mn-lt"/>
              </a:rPr>
              <a:t> yang </a:t>
            </a:r>
            <a:r>
              <a:rPr kumimoji="1" lang="en-US" sz="2800" kern="0" dirty="0" err="1" smtClean="0">
                <a:latin typeface="+mn-lt"/>
              </a:rPr>
              <a:t>tersedia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untuk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mengumpulkan</a:t>
            </a:r>
            <a:r>
              <a:rPr kumimoji="1" lang="en-US" sz="2800" kern="0" dirty="0" smtClean="0">
                <a:latin typeface="+mn-lt"/>
              </a:rPr>
              <a:t> data </a:t>
            </a:r>
            <a:r>
              <a:rPr kumimoji="1" lang="en-US" sz="2800" kern="0" dirty="0" err="1" smtClean="0">
                <a:latin typeface="+mn-lt"/>
              </a:rPr>
              <a:t>dari</a:t>
            </a:r>
            <a:r>
              <a:rPr kumimoji="1" lang="en-US" sz="2800" kern="0" dirty="0" smtClean="0">
                <a:latin typeface="+mn-lt"/>
              </a:rPr>
              <a:t> </a:t>
            </a:r>
            <a:r>
              <a:rPr kumimoji="1" lang="en-US" sz="2800" kern="0" dirty="0" err="1" smtClean="0">
                <a:latin typeface="+mn-lt"/>
              </a:rPr>
              <a:t>sampel</a:t>
            </a:r>
            <a:r>
              <a:rPr kumimoji="1" lang="en-US" sz="2800" kern="0" dirty="0" smtClean="0">
                <a:latin typeface="+mn-lt"/>
              </a:rPr>
              <a:t> ?</a:t>
            </a:r>
            <a:endParaRPr kumimoji="1" lang="id-ID" sz="2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defRPr/>
            </a:pPr>
            <a:endParaRPr kumimoji="1" lang="id-ID" sz="2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id-ID" sz="2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id-ID" sz="2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sz="2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610600" cy="4883150"/>
          </a:xfrm>
        </p:spPr>
        <p:txBody>
          <a:bodyPr/>
          <a:lstStyle/>
          <a:p>
            <a:endParaRPr lang="id-ID" sz="2600" dirty="0" smtClean="0"/>
          </a:p>
          <a:p>
            <a:endParaRPr lang="en-US" sz="26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white">
          <a:xfrm>
            <a:off x="609600" y="15240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Probability Sampling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Unrestricted or Simple Random Sampling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Restricted or Complex Probability Sampling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Systematic Sampling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Stratified Random Sampling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Proportionate or </a:t>
            </a:r>
            <a:r>
              <a:rPr kumimoji="1" lang="en-US" b="1" i="1" kern="0" dirty="0" err="1" smtClean="0">
                <a:latin typeface="+mn-lt"/>
              </a:rPr>
              <a:t>Disproporsionate</a:t>
            </a:r>
            <a:r>
              <a:rPr kumimoji="1" lang="en-US" b="1" i="1" kern="0" dirty="0" smtClean="0">
                <a:latin typeface="+mn-lt"/>
              </a:rPr>
              <a:t> Random Sampling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Cluster Sampling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err="1" smtClean="0">
                <a:latin typeface="+mn-lt"/>
              </a:rPr>
              <a:t>Single_stage</a:t>
            </a:r>
            <a:r>
              <a:rPr kumimoji="1" lang="en-US" b="1" i="1" kern="0" dirty="0" smtClean="0">
                <a:latin typeface="+mn-lt"/>
              </a:rPr>
              <a:t> and Multistage Cluster Sampling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Area Sampling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Double Sampling</a:t>
            </a:r>
            <a:endParaRPr kumimoji="1" lang="id-ID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endParaRPr kumimoji="1" lang="id-ID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defRPr/>
            </a:pPr>
            <a:endParaRPr kumimoji="1" lang="id-ID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id-ID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id-ID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610600" cy="4883150"/>
          </a:xfrm>
        </p:spPr>
        <p:txBody>
          <a:bodyPr/>
          <a:lstStyle/>
          <a:p>
            <a:endParaRPr lang="id-ID" sz="2600" dirty="0" smtClean="0"/>
          </a:p>
          <a:p>
            <a:endParaRPr lang="en-US" sz="26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white">
          <a:xfrm>
            <a:off x="609600" y="15240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Non-Probability Sampling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Convenience Sampling</a:t>
            </a: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b="1" i="1" kern="0" dirty="0" smtClean="0">
                <a:latin typeface="+mn-lt"/>
              </a:rPr>
              <a:t>Purposive Sampling : Judgment Sampling, Quota Sampling</a:t>
            </a:r>
            <a:endParaRPr kumimoji="1" lang="id-ID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endParaRPr kumimoji="1" lang="id-ID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defRPr/>
            </a:pPr>
            <a:endParaRPr kumimoji="1" lang="id-ID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id-ID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id-ID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Sampling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1447800"/>
            <a:ext cx="2549096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Is </a:t>
            </a:r>
            <a:r>
              <a:rPr lang="en-US" sz="1400" b="1" dirty="0" smtClean="0"/>
              <a:t>REPRESENTATIVENESS</a:t>
            </a:r>
          </a:p>
          <a:p>
            <a:r>
              <a:rPr lang="en-US" sz="1400" dirty="0" smtClean="0"/>
              <a:t>Of sample critical for the study ?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19562" y="2590800"/>
            <a:ext cx="447238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553762" y="2664023"/>
            <a:ext cx="404278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cxnSp>
        <p:nvCxnSpPr>
          <p:cNvPr id="11" name="Elbow Connector 10"/>
          <p:cNvCxnSpPr>
            <a:stCxn id="6" idx="2"/>
            <a:endCxn id="8" idx="0"/>
          </p:cNvCxnSpPr>
          <p:nvPr/>
        </p:nvCxnSpPr>
        <p:spPr bwMode="auto">
          <a:xfrm rot="5400000">
            <a:off x="2120575" y="693627"/>
            <a:ext cx="619780" cy="317456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Elbow Connector 12"/>
          <p:cNvCxnSpPr>
            <a:stCxn id="6" idx="2"/>
            <a:endCxn id="9" idx="0"/>
          </p:cNvCxnSpPr>
          <p:nvPr/>
        </p:nvCxnSpPr>
        <p:spPr bwMode="auto">
          <a:xfrm rot="16200000" flipH="1">
            <a:off x="5540323" y="448444"/>
            <a:ext cx="693003" cy="373815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57200" y="3124200"/>
            <a:ext cx="1789272" cy="73866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Choose one of</a:t>
            </a:r>
          </a:p>
          <a:p>
            <a:r>
              <a:rPr lang="en-US" sz="1400" b="1" dirty="0" smtClean="0"/>
              <a:t>The PROBABILITY</a:t>
            </a:r>
          </a:p>
          <a:p>
            <a:r>
              <a:rPr lang="en-US" sz="1400" dirty="0" smtClean="0"/>
              <a:t>Sampling designs</a:t>
            </a:r>
            <a:endParaRPr lang="en-US" sz="1400" dirty="0"/>
          </a:p>
        </p:txBody>
      </p:sp>
      <p:cxnSp>
        <p:nvCxnSpPr>
          <p:cNvPr id="16" name="Elbow Connector 15"/>
          <p:cNvCxnSpPr>
            <a:stCxn id="8" idx="2"/>
            <a:endCxn id="14" idx="0"/>
          </p:cNvCxnSpPr>
          <p:nvPr/>
        </p:nvCxnSpPr>
        <p:spPr bwMode="auto">
          <a:xfrm rot="16200000" flipH="1">
            <a:off x="984697" y="2757060"/>
            <a:ext cx="225623" cy="50865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629400" y="5509736"/>
            <a:ext cx="2233304" cy="73866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Choose one of</a:t>
            </a:r>
          </a:p>
          <a:p>
            <a:r>
              <a:rPr lang="en-US" sz="1400" b="1" dirty="0" smtClean="0"/>
              <a:t>The NON PROBABILITY</a:t>
            </a:r>
          </a:p>
          <a:p>
            <a:r>
              <a:rPr lang="en-US" sz="1400" dirty="0" smtClean="0"/>
              <a:t>Sampling designs</a:t>
            </a:r>
            <a:endParaRPr lang="en-US" sz="1400" dirty="0"/>
          </a:p>
        </p:txBody>
      </p:sp>
      <p:cxnSp>
        <p:nvCxnSpPr>
          <p:cNvPr id="22" name="Elbow Connector 21"/>
          <p:cNvCxnSpPr>
            <a:stCxn id="9" idx="2"/>
          </p:cNvCxnSpPr>
          <p:nvPr/>
        </p:nvCxnSpPr>
        <p:spPr bwMode="auto">
          <a:xfrm rot="16200000" flipH="1">
            <a:off x="6659250" y="4068450"/>
            <a:ext cx="2514600" cy="32129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57200" y="4191000"/>
            <a:ext cx="1954381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If the purpose of</a:t>
            </a:r>
          </a:p>
          <a:p>
            <a:r>
              <a:rPr lang="en-US" sz="1400" dirty="0" smtClean="0"/>
              <a:t>The study mainly is for :</a:t>
            </a:r>
            <a:endParaRPr lang="en-US" sz="1400" dirty="0"/>
          </a:p>
        </p:txBody>
      </p:sp>
      <p:cxnSp>
        <p:nvCxnSpPr>
          <p:cNvPr id="25" name="Elbow Connector 24"/>
          <p:cNvCxnSpPr>
            <a:stCxn id="14" idx="2"/>
            <a:endCxn id="23" idx="0"/>
          </p:cNvCxnSpPr>
          <p:nvPr/>
        </p:nvCxnSpPr>
        <p:spPr bwMode="auto">
          <a:xfrm rot="16200000" flipH="1">
            <a:off x="1229045" y="3985654"/>
            <a:ext cx="328136" cy="8255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715584" y="4876800"/>
            <a:ext cx="1332416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Generalisability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1715584" y="5407223"/>
            <a:ext cx="2382319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Assessing </a:t>
            </a:r>
            <a:r>
              <a:rPr lang="en-US" sz="1400" dirty="0" err="1" smtClean="0"/>
              <a:t>differtial</a:t>
            </a:r>
            <a:r>
              <a:rPr lang="en-US" sz="1400" dirty="0" smtClean="0"/>
              <a:t>  parameter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1713755" y="5864423"/>
            <a:ext cx="3163045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Collecting information in a </a:t>
            </a:r>
            <a:r>
              <a:rPr lang="en-US" sz="1400" dirty="0" err="1" smtClean="0"/>
              <a:t>locatised</a:t>
            </a:r>
            <a:r>
              <a:rPr lang="en-US" sz="1400" dirty="0" smtClean="0"/>
              <a:t> area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1715584" y="6321623"/>
            <a:ext cx="3969356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Gathering more information from a subset of sample</a:t>
            </a:r>
            <a:endParaRPr lang="en-US" sz="1400" dirty="0"/>
          </a:p>
        </p:txBody>
      </p:sp>
      <p:cxnSp>
        <p:nvCxnSpPr>
          <p:cNvPr id="32" name="Shape 31"/>
          <p:cNvCxnSpPr>
            <a:stCxn id="23" idx="2"/>
            <a:endCxn id="27" idx="1"/>
          </p:cNvCxnSpPr>
          <p:nvPr/>
        </p:nvCxnSpPr>
        <p:spPr bwMode="auto">
          <a:xfrm rot="16200000" flipH="1">
            <a:off x="1416753" y="4731857"/>
            <a:ext cx="316469" cy="281193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" name="Shape 33"/>
          <p:cNvCxnSpPr>
            <a:stCxn id="23" idx="2"/>
            <a:endCxn id="28" idx="1"/>
          </p:cNvCxnSpPr>
          <p:nvPr/>
        </p:nvCxnSpPr>
        <p:spPr bwMode="auto">
          <a:xfrm rot="16200000" flipH="1">
            <a:off x="1151541" y="4997069"/>
            <a:ext cx="846892" cy="281193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hape 35"/>
          <p:cNvCxnSpPr>
            <a:stCxn id="23" idx="2"/>
            <a:endCxn id="29" idx="1"/>
          </p:cNvCxnSpPr>
          <p:nvPr/>
        </p:nvCxnSpPr>
        <p:spPr bwMode="auto">
          <a:xfrm rot="16200000" flipH="1">
            <a:off x="922027" y="5226584"/>
            <a:ext cx="1304092" cy="279364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Shape 37"/>
          <p:cNvCxnSpPr>
            <a:stCxn id="23" idx="2"/>
            <a:endCxn id="30" idx="1"/>
          </p:cNvCxnSpPr>
          <p:nvPr/>
        </p:nvCxnSpPr>
        <p:spPr bwMode="auto">
          <a:xfrm rot="16200000" flipH="1">
            <a:off x="694341" y="5454269"/>
            <a:ext cx="1761292" cy="281193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Sampling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21029" y="1981200"/>
            <a:ext cx="1332416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Generalisability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221029" y="2587823"/>
            <a:ext cx="2382319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Assessing </a:t>
            </a:r>
            <a:r>
              <a:rPr lang="en-US" sz="1400" dirty="0" err="1" smtClean="0"/>
              <a:t>differtial</a:t>
            </a:r>
            <a:r>
              <a:rPr lang="en-US" sz="1400" dirty="0" smtClean="0"/>
              <a:t>  parameter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4648200"/>
            <a:ext cx="3163045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Collecting information in a </a:t>
            </a:r>
            <a:r>
              <a:rPr lang="en-US" sz="1400" dirty="0" err="1" smtClean="0"/>
              <a:t>localised</a:t>
            </a:r>
            <a:r>
              <a:rPr lang="en-US" sz="1400" dirty="0" smtClean="0"/>
              <a:t> area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221029" y="5864423"/>
            <a:ext cx="3969356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Gathering more information from a subset of sample</a:t>
            </a:r>
            <a:endParaRPr lang="en-US" sz="1400" dirty="0"/>
          </a:p>
        </p:txBody>
      </p:sp>
      <p:cxnSp>
        <p:nvCxnSpPr>
          <p:cNvPr id="11" name="Shape 10"/>
          <p:cNvCxnSpPr>
            <a:endCxn id="6" idx="1"/>
          </p:cNvCxnSpPr>
          <p:nvPr/>
        </p:nvCxnSpPr>
        <p:spPr bwMode="auto">
          <a:xfrm rot="16200000" flipH="1">
            <a:off x="533570" y="1447629"/>
            <a:ext cx="763489" cy="611429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010984" y="1447800"/>
            <a:ext cx="1364476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Simple random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839784" y="1447800"/>
            <a:ext cx="1713931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Systematic Random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820984" y="1444823"/>
            <a:ext cx="1402885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Cluster random</a:t>
            </a:r>
            <a:endParaRPr lang="en-US" sz="1400" b="1" dirty="0"/>
          </a:p>
        </p:txBody>
      </p:sp>
      <p:cxnSp>
        <p:nvCxnSpPr>
          <p:cNvPr id="21" name="Shape 20"/>
          <p:cNvCxnSpPr>
            <a:stCxn id="6" idx="3"/>
            <a:endCxn id="16" idx="2"/>
          </p:cNvCxnSpPr>
          <p:nvPr/>
        </p:nvCxnSpPr>
        <p:spPr bwMode="auto">
          <a:xfrm flipV="1">
            <a:off x="2553445" y="1755577"/>
            <a:ext cx="1139777" cy="379512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3" name="Shape 22"/>
          <p:cNvCxnSpPr>
            <a:stCxn id="6" idx="3"/>
            <a:endCxn id="17" idx="2"/>
          </p:cNvCxnSpPr>
          <p:nvPr/>
        </p:nvCxnSpPr>
        <p:spPr bwMode="auto">
          <a:xfrm flipV="1">
            <a:off x="2553445" y="1755577"/>
            <a:ext cx="3143305" cy="379512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hape 27"/>
          <p:cNvCxnSpPr>
            <a:stCxn id="6" idx="3"/>
            <a:endCxn id="18" idx="2"/>
          </p:cNvCxnSpPr>
          <p:nvPr/>
        </p:nvCxnSpPr>
        <p:spPr bwMode="auto">
          <a:xfrm flipV="1">
            <a:off x="2553445" y="1752600"/>
            <a:ext cx="4968982" cy="382489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hape 29"/>
          <p:cNvCxnSpPr>
            <a:endCxn id="7" idx="1"/>
          </p:cNvCxnSpPr>
          <p:nvPr/>
        </p:nvCxnSpPr>
        <p:spPr bwMode="auto">
          <a:xfrm rot="16200000" flipH="1">
            <a:off x="230258" y="1750941"/>
            <a:ext cx="1370112" cy="611429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628081" y="2590800"/>
            <a:ext cx="3472425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All subgroup have equal number of element ?</a:t>
            </a:r>
            <a:endParaRPr lang="en-US" sz="1400" dirty="0"/>
          </a:p>
        </p:txBody>
      </p:sp>
      <p:cxnSp>
        <p:nvCxnSpPr>
          <p:cNvPr id="33" name="Elbow Connector 32"/>
          <p:cNvCxnSpPr>
            <a:endCxn id="31" idx="1"/>
          </p:cNvCxnSpPr>
          <p:nvPr/>
        </p:nvCxnSpPr>
        <p:spPr bwMode="auto">
          <a:xfrm>
            <a:off x="3657600" y="2743200"/>
            <a:ext cx="970481" cy="148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353362" y="3349823"/>
            <a:ext cx="447238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8130122" y="3349823"/>
            <a:ext cx="404278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cxnSp>
        <p:nvCxnSpPr>
          <p:cNvPr id="37" name="Elbow Connector 36"/>
          <p:cNvCxnSpPr>
            <a:stCxn id="31" idx="2"/>
            <a:endCxn id="34" idx="0"/>
          </p:cNvCxnSpPr>
          <p:nvPr/>
        </p:nvCxnSpPr>
        <p:spPr bwMode="auto">
          <a:xfrm rot="5400000">
            <a:off x="5245015" y="2230544"/>
            <a:ext cx="451246" cy="178731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Elbow Connector 38"/>
          <p:cNvCxnSpPr>
            <a:stCxn id="31" idx="2"/>
            <a:endCxn id="35" idx="0"/>
          </p:cNvCxnSpPr>
          <p:nvPr/>
        </p:nvCxnSpPr>
        <p:spPr bwMode="auto">
          <a:xfrm rot="16200000" flipH="1">
            <a:off x="7122654" y="2140216"/>
            <a:ext cx="451246" cy="196796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352800" y="3883223"/>
            <a:ext cx="2651623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Proportionate stratified random</a:t>
            </a:r>
            <a:endParaRPr lang="en-US" sz="1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326114" y="3886200"/>
            <a:ext cx="2892074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Disproportionate stratified random</a:t>
            </a:r>
            <a:endParaRPr lang="en-US" sz="1400" b="1" dirty="0"/>
          </a:p>
        </p:txBody>
      </p:sp>
      <p:cxnSp>
        <p:nvCxnSpPr>
          <p:cNvPr id="43" name="Elbow Connector 42"/>
          <p:cNvCxnSpPr>
            <a:stCxn id="34" idx="2"/>
            <a:endCxn id="40" idx="0"/>
          </p:cNvCxnSpPr>
          <p:nvPr/>
        </p:nvCxnSpPr>
        <p:spPr bwMode="auto">
          <a:xfrm rot="16200000" flipH="1">
            <a:off x="4514985" y="3719595"/>
            <a:ext cx="225623" cy="10163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5" name="Elbow Connector 44"/>
          <p:cNvCxnSpPr>
            <a:stCxn id="35" idx="2"/>
            <a:endCxn id="41" idx="0"/>
          </p:cNvCxnSpPr>
          <p:nvPr/>
        </p:nvCxnSpPr>
        <p:spPr bwMode="auto">
          <a:xfrm rot="5400000">
            <a:off x="7937906" y="3491845"/>
            <a:ext cx="228600" cy="56011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Shape 46"/>
          <p:cNvCxnSpPr>
            <a:endCxn id="8" idx="1"/>
          </p:cNvCxnSpPr>
          <p:nvPr/>
        </p:nvCxnSpPr>
        <p:spPr bwMode="auto">
          <a:xfrm rot="16200000" flipH="1">
            <a:off x="-724644" y="2858244"/>
            <a:ext cx="3278089" cy="609600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Shape 48"/>
          <p:cNvCxnSpPr>
            <a:endCxn id="9" idx="1"/>
          </p:cNvCxnSpPr>
          <p:nvPr/>
        </p:nvCxnSpPr>
        <p:spPr bwMode="auto">
          <a:xfrm rot="16200000" flipH="1">
            <a:off x="-1331842" y="3465441"/>
            <a:ext cx="4494312" cy="611429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273568" y="4648200"/>
            <a:ext cx="1213730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Area random</a:t>
            </a:r>
            <a:endParaRPr lang="en-US" sz="1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111768" y="5867400"/>
            <a:ext cx="1385316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Double random</a:t>
            </a:r>
            <a:endParaRPr lang="en-US" sz="1400" b="1" dirty="0"/>
          </a:p>
        </p:txBody>
      </p:sp>
      <p:cxnSp>
        <p:nvCxnSpPr>
          <p:cNvPr id="53" name="Elbow Connector 52"/>
          <p:cNvCxnSpPr>
            <a:stCxn id="8" idx="3"/>
            <a:endCxn id="50" idx="1"/>
          </p:cNvCxnSpPr>
          <p:nvPr/>
        </p:nvCxnSpPr>
        <p:spPr bwMode="auto">
          <a:xfrm>
            <a:off x="4382245" y="4802089"/>
            <a:ext cx="891323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Elbow Connector 54"/>
          <p:cNvCxnSpPr>
            <a:stCxn id="9" idx="3"/>
            <a:endCxn id="51" idx="1"/>
          </p:cNvCxnSpPr>
          <p:nvPr/>
        </p:nvCxnSpPr>
        <p:spPr bwMode="auto">
          <a:xfrm>
            <a:off x="5190385" y="6018312"/>
            <a:ext cx="921383" cy="297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Sampling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white">
          <a:xfrm>
            <a:off x="609600" y="15240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endParaRPr kumimoji="1" lang="id-ID" sz="25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endParaRPr kumimoji="1" lang="id-ID" sz="25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defRPr/>
            </a:pPr>
            <a:endParaRPr kumimoji="1" lang="id-ID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id-ID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id-ID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3762" y="1752600"/>
            <a:ext cx="404278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2438400"/>
            <a:ext cx="2233304" cy="73866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Choose one of</a:t>
            </a:r>
          </a:p>
          <a:p>
            <a:r>
              <a:rPr lang="en-US" sz="1400" b="1" dirty="0" smtClean="0"/>
              <a:t>The NON PROBABILITY</a:t>
            </a:r>
          </a:p>
          <a:p>
            <a:r>
              <a:rPr lang="en-US" sz="1400" dirty="0" smtClean="0"/>
              <a:t>Sampling designs</a:t>
            </a:r>
            <a:endParaRPr lang="en-US" sz="1400" dirty="0"/>
          </a:p>
        </p:txBody>
      </p:sp>
      <p:cxnSp>
        <p:nvCxnSpPr>
          <p:cNvPr id="10" name="Elbow Connector 9"/>
          <p:cNvCxnSpPr>
            <a:stCxn id="6" idx="2"/>
            <a:endCxn id="7" idx="0"/>
          </p:cNvCxnSpPr>
          <p:nvPr/>
        </p:nvCxnSpPr>
        <p:spPr bwMode="auto">
          <a:xfrm rot="5400000">
            <a:off x="7561966" y="2244464"/>
            <a:ext cx="378023" cy="984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Elbow Connector 11"/>
          <p:cNvCxnSpPr>
            <a:stCxn id="5" idx="0"/>
            <a:endCxn id="6" idx="0"/>
          </p:cNvCxnSpPr>
          <p:nvPr/>
        </p:nvCxnSpPr>
        <p:spPr bwMode="auto">
          <a:xfrm rot="16200000" flipH="1">
            <a:off x="6125850" y="122550"/>
            <a:ext cx="228600" cy="3031501"/>
          </a:xfrm>
          <a:prstGeom prst="bentConnector3">
            <a:avLst>
              <a:gd name="adj1" fmla="val -7692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781800" y="3505200"/>
            <a:ext cx="1954381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If the purpose of</a:t>
            </a:r>
          </a:p>
          <a:p>
            <a:r>
              <a:rPr lang="en-US" sz="1400" dirty="0" smtClean="0"/>
              <a:t>The study mainly is for :</a:t>
            </a:r>
            <a:endParaRPr lang="en-US" sz="1400" dirty="0"/>
          </a:p>
        </p:txBody>
      </p:sp>
      <p:cxnSp>
        <p:nvCxnSpPr>
          <p:cNvPr id="16" name="Elbow Connector 15"/>
          <p:cNvCxnSpPr>
            <a:stCxn id="7" idx="2"/>
            <a:endCxn id="14" idx="0"/>
          </p:cNvCxnSpPr>
          <p:nvPr/>
        </p:nvCxnSpPr>
        <p:spPr bwMode="auto">
          <a:xfrm rot="16200000" flipH="1">
            <a:off x="7588453" y="3334662"/>
            <a:ext cx="328136" cy="129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370219" y="2514600"/>
            <a:ext cx="1470274" cy="73866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 obtain quick, </a:t>
            </a:r>
          </a:p>
          <a:p>
            <a:r>
              <a:rPr lang="en-US" sz="1400" dirty="0" smtClean="0"/>
              <a:t>Even if unreliable</a:t>
            </a:r>
          </a:p>
          <a:p>
            <a:r>
              <a:rPr lang="en-US" sz="1400" dirty="0" smtClean="0"/>
              <a:t>information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528813" y="4138136"/>
            <a:ext cx="1957587" cy="73866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 obtain information </a:t>
            </a:r>
          </a:p>
          <a:p>
            <a:r>
              <a:rPr lang="en-US" sz="1400" dirty="0" err="1" smtClean="0"/>
              <a:t>Relevan</a:t>
            </a:r>
            <a:r>
              <a:rPr lang="en-US" sz="1400" dirty="0" smtClean="0"/>
              <a:t> to and available</a:t>
            </a:r>
          </a:p>
          <a:p>
            <a:r>
              <a:rPr lang="en-US" sz="1400" dirty="0" smtClean="0"/>
              <a:t>Only with certain groups</a:t>
            </a:r>
            <a:endParaRPr lang="en-US" sz="1400" dirty="0"/>
          </a:p>
        </p:txBody>
      </p:sp>
      <p:cxnSp>
        <p:nvCxnSpPr>
          <p:cNvPr id="20" name="Elbow Connector 19"/>
          <p:cNvCxnSpPr>
            <a:stCxn id="14" idx="1"/>
            <a:endCxn id="17" idx="3"/>
          </p:cNvCxnSpPr>
          <p:nvPr/>
        </p:nvCxnSpPr>
        <p:spPr bwMode="auto">
          <a:xfrm rot="10800000">
            <a:off x="5840494" y="2883932"/>
            <a:ext cx="941307" cy="88287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hape 21"/>
          <p:cNvCxnSpPr>
            <a:stCxn id="14" idx="1"/>
            <a:endCxn id="18" idx="0"/>
          </p:cNvCxnSpPr>
          <p:nvPr/>
        </p:nvCxnSpPr>
        <p:spPr bwMode="auto">
          <a:xfrm rot="10800000" flipV="1">
            <a:off x="4507608" y="3766810"/>
            <a:ext cx="2274193" cy="371326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676400" y="2600980"/>
            <a:ext cx="1162498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Convenience</a:t>
            </a:r>
          </a:p>
          <a:p>
            <a:r>
              <a:rPr lang="en-US" sz="1400" b="1" dirty="0" smtClean="0"/>
              <a:t>Sampling</a:t>
            </a:r>
            <a:endParaRPr lang="en-US" sz="1400" b="1" dirty="0"/>
          </a:p>
        </p:txBody>
      </p:sp>
      <p:cxnSp>
        <p:nvCxnSpPr>
          <p:cNvPr id="25" name="Elbow Connector 24"/>
          <p:cNvCxnSpPr>
            <a:stCxn id="17" idx="1"/>
            <a:endCxn id="23" idx="3"/>
          </p:cNvCxnSpPr>
          <p:nvPr/>
        </p:nvCxnSpPr>
        <p:spPr bwMode="auto">
          <a:xfrm rot="10800000">
            <a:off x="2838899" y="2862590"/>
            <a:ext cx="1531321" cy="2134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01851" y="5128736"/>
            <a:ext cx="1936749" cy="73866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Looking for information</a:t>
            </a:r>
          </a:p>
          <a:p>
            <a:r>
              <a:rPr lang="en-US" sz="1400" dirty="0" smtClean="0"/>
              <a:t>That only a few experts</a:t>
            </a:r>
          </a:p>
          <a:p>
            <a:r>
              <a:rPr lang="en-US" sz="1400" dirty="0" smtClean="0"/>
              <a:t>Can provide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5073651" y="5128736"/>
            <a:ext cx="1936749" cy="73866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Looking for information</a:t>
            </a:r>
          </a:p>
          <a:p>
            <a:r>
              <a:rPr lang="en-US" sz="1400" dirty="0" smtClean="0"/>
              <a:t>That only a few experts</a:t>
            </a:r>
          </a:p>
          <a:p>
            <a:r>
              <a:rPr lang="en-US" sz="1400" dirty="0" smtClean="0"/>
              <a:t>Can provide</a:t>
            </a:r>
            <a:endParaRPr lang="en-US" sz="1400" dirty="0"/>
          </a:p>
        </p:txBody>
      </p:sp>
      <p:cxnSp>
        <p:nvCxnSpPr>
          <p:cNvPr id="29" name="Shape 28"/>
          <p:cNvCxnSpPr>
            <a:stCxn id="18" idx="2"/>
            <a:endCxn id="26" idx="3"/>
          </p:cNvCxnSpPr>
          <p:nvPr/>
        </p:nvCxnSpPr>
        <p:spPr bwMode="auto">
          <a:xfrm rot="5400000">
            <a:off x="3962470" y="4952931"/>
            <a:ext cx="621268" cy="469007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hape 30"/>
          <p:cNvCxnSpPr>
            <a:stCxn id="18" idx="2"/>
            <a:endCxn id="27" idx="1"/>
          </p:cNvCxnSpPr>
          <p:nvPr/>
        </p:nvCxnSpPr>
        <p:spPr bwMode="auto">
          <a:xfrm rot="16200000" flipH="1">
            <a:off x="4479995" y="4904412"/>
            <a:ext cx="621268" cy="566044"/>
          </a:xfrm>
          <a:prstGeom prst="bentConnector2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7405794" y="5331023"/>
            <a:ext cx="1433406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Quota Sampling</a:t>
            </a:r>
            <a:endParaRPr lang="en-US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6200" y="5334000"/>
            <a:ext cx="1721946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Judgment Sampling</a:t>
            </a:r>
            <a:endParaRPr lang="en-US" sz="1400" b="1" dirty="0"/>
          </a:p>
        </p:txBody>
      </p:sp>
      <p:cxnSp>
        <p:nvCxnSpPr>
          <p:cNvPr id="35" name="Elbow Connector 34"/>
          <p:cNvCxnSpPr>
            <a:stCxn id="27" idx="3"/>
            <a:endCxn id="32" idx="1"/>
          </p:cNvCxnSpPr>
          <p:nvPr/>
        </p:nvCxnSpPr>
        <p:spPr bwMode="auto">
          <a:xfrm flipV="1">
            <a:off x="7010400" y="5484912"/>
            <a:ext cx="395394" cy="1315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Elbow Connector 36"/>
          <p:cNvCxnSpPr>
            <a:stCxn id="26" idx="1"/>
            <a:endCxn id="33" idx="3"/>
          </p:cNvCxnSpPr>
          <p:nvPr/>
        </p:nvCxnSpPr>
        <p:spPr bwMode="auto">
          <a:xfrm rot="10800000">
            <a:off x="1798147" y="5487890"/>
            <a:ext cx="303705" cy="1017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7054851" y="5331023"/>
            <a:ext cx="1433406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Quota Sampling</a:t>
            </a:r>
            <a:endParaRPr lang="en-US" sz="1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Kelebihan </a:t>
            </a:r>
            <a:r>
              <a:rPr lang="en-US" sz="3600" dirty="0" err="1" smtClean="0"/>
              <a:t>dan</a:t>
            </a:r>
            <a:r>
              <a:rPr lang="en-US" sz="3600" dirty="0" smtClean="0"/>
              <a:t> Kekurangan : Probability </a:t>
            </a:r>
            <a:r>
              <a:rPr lang="en-US" sz="3600" dirty="0" err="1" smtClean="0"/>
              <a:t>dan</a:t>
            </a:r>
            <a:r>
              <a:rPr lang="en-US" sz="3600" dirty="0" smtClean="0"/>
              <a:t> Non-Probability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399" y="1593850"/>
          <a:ext cx="8753476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8369"/>
                <a:gridCol w="2188369"/>
                <a:gridCol w="2328863"/>
                <a:gridCol w="20478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Sampling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Deskripsi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Kelebihan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Kekurangan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 Simple Random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elements in the population are considered and each element has an equal chance of being chosen as the subject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</a:t>
                      </a:r>
                      <a:r>
                        <a:rPr lang="en-US" sz="1400" dirty="0" err="1" smtClean="0"/>
                        <a:t>generalisability</a:t>
                      </a:r>
                      <a:r>
                        <a:rPr lang="en-US" sz="1400" dirty="0" smtClean="0"/>
                        <a:t> of finding.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as efficient as stratified sampling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 Systematic</a:t>
                      </a:r>
                      <a:r>
                        <a:rPr lang="en-US" sz="1600" baseline="0" dirty="0" smtClean="0"/>
                        <a:t> Random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Every nth element in the population is chosen starting</a:t>
                      </a:r>
                      <a:r>
                        <a:rPr lang="en-US" sz="1400" baseline="0" dirty="0" smtClean="0"/>
                        <a:t> from a random point in the population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Easy to use if population frame is available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Systematic biased are possible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600" dirty="0" smtClean="0"/>
                        <a:t>3a. Proportionate Stratified Random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Population is first divided into meaningful segments: subjects are drawn in proportion to their original number in the population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Most efficient among all probability design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All groups are adequately</a:t>
                      </a:r>
                      <a:r>
                        <a:rPr lang="en-US" sz="1400" baseline="0" dirty="0" smtClean="0"/>
                        <a:t> sampled and comparison among groups are possible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ability design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Stratification must be meaningful</a:t>
                      </a:r>
                    </a:p>
                    <a:p>
                      <a:r>
                        <a:rPr lang="en-US" sz="1400" dirty="0" smtClean="0"/>
                        <a:t>More time</a:t>
                      </a:r>
                      <a:r>
                        <a:rPr lang="en-US" sz="1400" baseline="0" dirty="0" smtClean="0"/>
                        <a:t> consuming than simple random</a:t>
                      </a:r>
                    </a:p>
                    <a:p>
                      <a:r>
                        <a:rPr lang="en-US" sz="1400" baseline="0" dirty="0" smtClean="0"/>
                        <a:t>Population frame is essential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600" dirty="0" smtClean="0"/>
                        <a:t>3b. Disproportionate  Stratified Random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Based on criteria other than their original population 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Kelebihan </a:t>
            </a:r>
            <a:r>
              <a:rPr lang="en-US" sz="3600" dirty="0" err="1" smtClean="0"/>
              <a:t>dan</a:t>
            </a:r>
            <a:r>
              <a:rPr lang="en-US" sz="3600" dirty="0" smtClean="0"/>
              <a:t> Kekurangan : Probability </a:t>
            </a:r>
            <a:r>
              <a:rPr lang="en-US" sz="3600" dirty="0" err="1" smtClean="0"/>
              <a:t>dan</a:t>
            </a:r>
            <a:r>
              <a:rPr lang="en-US" sz="3600" dirty="0" smtClean="0"/>
              <a:t> Non-Probability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1" y="1593850"/>
          <a:ext cx="8524876" cy="4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219"/>
                <a:gridCol w="2131219"/>
                <a:gridCol w="2131219"/>
                <a:gridCol w="21312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Sampling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Deskripsi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Kelebihan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Kekurangan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 Cluster Random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Groups that have heterogeneous members are first identified; then some are chosen at random; all the members in each of the randomly chosen groups are studied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 geographic cluster, costs</a:t>
                      </a:r>
                      <a:r>
                        <a:rPr lang="en-US" sz="1400" baseline="0" dirty="0" smtClean="0"/>
                        <a:t> of data collection are low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least reliable and efficient</a:t>
                      </a:r>
                      <a:r>
                        <a:rPr lang="en-US" sz="1400" baseline="0" dirty="0" smtClean="0"/>
                        <a:t> among all probability sampling designs since subsets of cluster are more homogenous than heterogeneous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 Area</a:t>
                      </a:r>
                      <a:r>
                        <a:rPr lang="en-US" sz="1600" baseline="0" dirty="0" smtClean="0"/>
                        <a:t> Sampling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Cluster sampling within a particular area or locality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Cost effective. Useful</a:t>
                      </a:r>
                      <a:r>
                        <a:rPr lang="en-US" sz="1400" baseline="0" dirty="0" smtClean="0"/>
                        <a:t> for decisions relating to a particular location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Takes time to collect data from an area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6. Double Sampling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same sample or a subset of the sample is studied twice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Offers more detailed information on the topic of study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Original biases, if any, will be carried over.</a:t>
                      </a:r>
                    </a:p>
                    <a:p>
                      <a:r>
                        <a:rPr lang="en-US" sz="1400" dirty="0" smtClean="0"/>
                        <a:t>Individual may not be happy responding</a:t>
                      </a:r>
                      <a:r>
                        <a:rPr lang="en-US" sz="1400" baseline="0" dirty="0" smtClean="0"/>
                        <a:t> a second time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724400" y="3352800"/>
            <a:ext cx="441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Pertemuan</a:t>
            </a:r>
            <a:r>
              <a:rPr kumimoji="1" lang="en-US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Kesepuluh</a:t>
            </a:r>
            <a:endParaRPr kumimoji="1" lang="en-US" dirty="0" smtClean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Populasi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&amp;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Sampel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/>
            </a:r>
            <a:br>
              <a:rPr kumimoji="1" lang="en-US" b="1" dirty="0">
                <a:solidFill>
                  <a:schemeClr val="tx2"/>
                </a:solidFill>
                <a:latin typeface="Tahoma" charset="0"/>
              </a:rPr>
            </a:br>
            <a:endParaRPr lang="id-ID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 rot="19140000">
            <a:off x="540472" y="3948481"/>
            <a:ext cx="5648623" cy="1204306"/>
          </a:xfrm>
          <a:prstGeom prst="rect">
            <a:avLst/>
          </a:prstGeom>
        </p:spPr>
        <p:txBody>
          <a:bodyPr vert="horz" lIns="91440" tIns="45720" rIns="91440" bIns="9144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kumimoji="1" lang="en-US" sz="2400" b="1" dirty="0" err="1" smtClean="0">
                <a:solidFill>
                  <a:schemeClr val="tx2"/>
                </a:solidFill>
                <a:latin typeface="Tahoma" charset="0"/>
              </a:rPr>
              <a:t>Karsam</a:t>
            </a:r>
            <a:r>
              <a:rPr kumimoji="1" lang="en-US" sz="2400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sz="2400" b="1" dirty="0" err="1" smtClean="0">
                <a:solidFill>
                  <a:schemeClr val="tx2"/>
                </a:solidFill>
                <a:latin typeface="Tahoma" charset="0"/>
              </a:rPr>
              <a:t>Sunaryo</a:t>
            </a:r>
            <a:r>
              <a:rPr kumimoji="1" lang="en-US" sz="2400" b="1" dirty="0" smtClean="0">
                <a:solidFill>
                  <a:schemeClr val="tx2"/>
                </a:solidFill>
                <a:latin typeface="Tahoma" charset="0"/>
              </a:rPr>
              <a:t/>
            </a:r>
            <a:br>
              <a:rPr kumimoji="1" lang="en-US" sz="2400" b="1" dirty="0" smtClean="0">
                <a:solidFill>
                  <a:schemeClr val="tx2"/>
                </a:solidFill>
                <a:latin typeface="Tahoma" charset="0"/>
              </a:rPr>
            </a:br>
            <a:endParaRPr lang="id-ID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Kelebihan </a:t>
            </a:r>
            <a:r>
              <a:rPr lang="en-US" sz="3600" dirty="0" err="1" smtClean="0"/>
              <a:t>dan</a:t>
            </a:r>
            <a:r>
              <a:rPr lang="en-US" sz="3600" dirty="0" smtClean="0"/>
              <a:t> Kekurangan : Probability </a:t>
            </a:r>
            <a:r>
              <a:rPr lang="en-US" sz="3600" dirty="0" err="1" smtClean="0"/>
              <a:t>dan</a:t>
            </a:r>
            <a:r>
              <a:rPr lang="en-US" sz="3600" dirty="0" smtClean="0"/>
              <a:t> Non-Probability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1" y="1593850"/>
          <a:ext cx="8524876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219"/>
                <a:gridCol w="2131219"/>
                <a:gridCol w="2131219"/>
                <a:gridCol w="21312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Sampling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Deskripsi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Kelebihan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20000"/>
                              <a:lumOff val="80000"/>
                            </a:schemeClr>
                          </a:solidFill>
                        </a:rPr>
                        <a:t>Kekurangan</a:t>
                      </a:r>
                      <a:endParaRPr lang="en-US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Non-Probability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7. Convenience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most easily accessible members are chosen as subject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Quick, convenient,</a:t>
                      </a:r>
                      <a:r>
                        <a:rPr lang="en-US" sz="1400" baseline="0" dirty="0" smtClean="0"/>
                        <a:t> less expensive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generalisable at all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8. Judgment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Subjects selected on the basis of their expertise in the subject investigated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Sometimes, the only meaningful way to investigate.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Generalisability is questionable; not generalisable to entire population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 Quota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Subjects are conveniently chosen from targeted</a:t>
                      </a:r>
                      <a:r>
                        <a:rPr lang="en-US" sz="1400" baseline="0" dirty="0" smtClean="0"/>
                        <a:t> group according to some predetermined number or quota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Very useful where minority participation in a study is critical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</a:t>
                      </a:r>
                      <a:r>
                        <a:rPr lang="en-US" sz="1400" baseline="0" dirty="0" smtClean="0"/>
                        <a:t> easily generalisable.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Ukuran</a:t>
            </a:r>
            <a:r>
              <a:rPr lang="en-US" b="1" dirty="0" smtClean="0"/>
              <a:t> </a:t>
            </a:r>
            <a:r>
              <a:rPr lang="en-US" b="1" dirty="0" err="1" smtClean="0"/>
              <a:t>Sampel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93850"/>
            <a:ext cx="8524875" cy="5075238"/>
          </a:xfrm>
        </p:spPr>
        <p:txBody>
          <a:bodyPr/>
          <a:lstStyle/>
          <a:p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jumlah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anggota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sampel</a:t>
            </a:r>
            <a:r>
              <a:rPr lang="en-US" sz="2800" b="1" dirty="0" smtClean="0"/>
              <a:t> </a:t>
            </a:r>
            <a:r>
              <a:rPr lang="en-US" sz="2800" dirty="0" smtClean="0"/>
              <a:t>yang paling </a:t>
            </a:r>
            <a:r>
              <a:rPr lang="en-US" sz="2800" dirty="0" err="1" smtClean="0"/>
              <a:t>tepat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riset</a:t>
            </a:r>
            <a:r>
              <a:rPr lang="en-US" sz="2800" dirty="0" smtClean="0"/>
              <a:t> ?</a:t>
            </a:r>
          </a:p>
          <a:p>
            <a:r>
              <a:rPr lang="en-US" sz="2800" dirty="0" err="1" smtClean="0"/>
              <a:t>Jawabannya</a:t>
            </a:r>
            <a:r>
              <a:rPr lang="en-US" sz="2800" dirty="0" smtClean="0"/>
              <a:t>,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tergantung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tingkat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kesalahan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dapat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diterima</a:t>
            </a:r>
            <a:r>
              <a:rPr lang="en-US" sz="2800" dirty="0" smtClean="0"/>
              <a:t>. </a:t>
            </a:r>
            <a:r>
              <a:rPr lang="en-US" sz="2800" dirty="0" err="1" smtClean="0"/>
              <a:t>Semakin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kesalahan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diterima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semakin</a:t>
            </a:r>
            <a:r>
              <a:rPr lang="en-US" sz="2800" dirty="0" smtClean="0"/>
              <a:t> </a:t>
            </a:r>
            <a:r>
              <a:rPr lang="en-US" sz="2800" dirty="0" err="1" smtClean="0"/>
              <a:t>kecil</a:t>
            </a:r>
            <a:r>
              <a:rPr lang="en-US" sz="2800" dirty="0" smtClean="0"/>
              <a:t> </a:t>
            </a:r>
            <a:r>
              <a:rPr lang="en-US" sz="2800" dirty="0" err="1" smtClean="0"/>
              <a:t>ukuran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sebaliknya</a:t>
            </a:r>
            <a:r>
              <a:rPr lang="en-US" sz="2800" dirty="0" smtClean="0"/>
              <a:t>.</a:t>
            </a:r>
          </a:p>
          <a:p>
            <a:r>
              <a:rPr lang="en-US" sz="2800" b="1" dirty="0" smtClean="0"/>
              <a:t>Tingkat </a:t>
            </a:r>
            <a:r>
              <a:rPr lang="en-US" sz="2800" b="1" dirty="0" err="1" smtClean="0"/>
              <a:t>kesalahan</a:t>
            </a:r>
            <a:r>
              <a:rPr lang="en-US" sz="2800" b="1" dirty="0" smtClean="0"/>
              <a:t> </a:t>
            </a:r>
            <a:r>
              <a:rPr lang="en-US" sz="2800" dirty="0" smtClean="0"/>
              <a:t>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diterima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 smtClean="0"/>
              <a:t>tergantung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sumberdaya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tersedia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Formula </a:t>
            </a:r>
            <a:r>
              <a:rPr lang="en-US" sz="2800" i="1" dirty="0" smtClean="0"/>
              <a:t>Isaac &amp; Michael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kesalahan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Straight Arrow Connector 108"/>
          <p:cNvCxnSpPr>
            <a:stCxn id="41" idx="0"/>
            <a:endCxn id="4" idx="2"/>
          </p:cNvCxnSpPr>
          <p:nvPr/>
        </p:nvCxnSpPr>
        <p:spPr bwMode="auto">
          <a:xfrm rot="16200000" flipV="1">
            <a:off x="926932" y="2717632"/>
            <a:ext cx="2489537" cy="2590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3581400" y="2971800"/>
            <a:ext cx="4495800" cy="2286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7526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</a:p>
          <a:p>
            <a:pPr algn="ctr"/>
            <a:r>
              <a:rPr lang="en-US" sz="1200" b="1" dirty="0" smtClean="0"/>
              <a:t>OBSERVASI</a:t>
            </a:r>
          </a:p>
          <a:p>
            <a:pPr algn="ctr"/>
            <a:r>
              <a:rPr lang="en-US" sz="1200" dirty="0" err="1" smtClean="0"/>
              <a:t>Identifikasi</a:t>
            </a:r>
            <a:r>
              <a:rPr lang="en-US" sz="1200" dirty="0" smtClean="0"/>
              <a:t> </a:t>
            </a:r>
            <a:r>
              <a:rPr lang="en-US" sz="1200" dirty="0" err="1" smtClean="0"/>
              <a:t>bidang</a:t>
            </a:r>
            <a:r>
              <a:rPr lang="en-US" sz="1200" dirty="0" smtClean="0"/>
              <a:t> </a:t>
            </a:r>
            <a:r>
              <a:rPr lang="en-US" sz="1200" dirty="0" err="1" smtClean="0"/>
              <a:t>Permasalahan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5004137"/>
            <a:ext cx="15240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</a:p>
          <a:p>
            <a:pPr algn="ctr"/>
            <a:r>
              <a:rPr lang="en-US" sz="1200" b="1" dirty="0" smtClean="0"/>
              <a:t>PENGUMPULAN DATA AWAL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Interview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</a:t>
            </a:r>
            <a:r>
              <a:rPr lang="en-US" sz="1200" dirty="0" err="1" smtClean="0"/>
              <a:t>Studi</a:t>
            </a:r>
            <a:r>
              <a:rPr lang="en-US" sz="1200" dirty="0" smtClean="0"/>
              <a:t> </a:t>
            </a:r>
            <a:r>
              <a:rPr lang="en-US" sz="1200" dirty="0" err="1" smtClean="0"/>
              <a:t>Pustaka</a:t>
            </a:r>
            <a:endParaRPr lang="en-US" sz="1200" dirty="0"/>
          </a:p>
        </p:txBody>
      </p:sp>
      <p:cxnSp>
        <p:nvCxnSpPr>
          <p:cNvPr id="8" name="Elbow Connector 7"/>
          <p:cNvCxnSpPr>
            <a:stCxn id="4" idx="2"/>
            <a:endCxn id="6" idx="0"/>
          </p:cNvCxnSpPr>
          <p:nvPr/>
        </p:nvCxnSpPr>
        <p:spPr bwMode="auto">
          <a:xfrm rot="16200000" flipH="1">
            <a:off x="-222587" y="3867150"/>
            <a:ext cx="2235874" cy="38100"/>
          </a:xfrm>
          <a:prstGeom prst="bentConnector3">
            <a:avLst>
              <a:gd name="adj1" fmla="val 349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295400" y="30480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</a:p>
          <a:p>
            <a:pPr algn="ctr"/>
            <a:r>
              <a:rPr lang="en-US" sz="1200" b="1" dirty="0" smtClean="0"/>
              <a:t>PENDEFINISIAN MASALAH</a:t>
            </a:r>
          </a:p>
          <a:p>
            <a:pPr algn="ctr"/>
            <a:r>
              <a:rPr lang="en-US" sz="1200" dirty="0" err="1" smtClean="0"/>
              <a:t>Pembatasan</a:t>
            </a:r>
            <a:r>
              <a:rPr lang="en-US" sz="1200" dirty="0" smtClean="0"/>
              <a:t> </a:t>
            </a:r>
            <a:r>
              <a:rPr lang="en-US" sz="1200" dirty="0" err="1" smtClean="0"/>
              <a:t>masalah</a:t>
            </a:r>
            <a:endParaRPr lang="en-US" sz="1200" dirty="0"/>
          </a:p>
        </p:txBody>
      </p:sp>
      <p:cxnSp>
        <p:nvCxnSpPr>
          <p:cNvPr id="11" name="Elbow Connector 10"/>
          <p:cNvCxnSpPr>
            <a:endCxn id="9" idx="1"/>
          </p:cNvCxnSpPr>
          <p:nvPr/>
        </p:nvCxnSpPr>
        <p:spPr bwMode="auto">
          <a:xfrm flipV="1">
            <a:off x="914400" y="3555832"/>
            <a:ext cx="381000" cy="255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971800" y="2819400"/>
            <a:ext cx="1066800" cy="1569660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</a:p>
          <a:p>
            <a:pPr algn="ctr"/>
            <a:r>
              <a:rPr lang="en-US" sz="1200" b="1" dirty="0" smtClean="0"/>
              <a:t>KERANGKA TEORI</a:t>
            </a:r>
          </a:p>
          <a:p>
            <a:pPr algn="ctr"/>
            <a:endParaRPr lang="en-US" sz="1200" b="1" dirty="0" smtClean="0"/>
          </a:p>
          <a:p>
            <a:r>
              <a:rPr lang="en-US" sz="1200" dirty="0" err="1" smtClean="0"/>
              <a:t>Variabel</a:t>
            </a:r>
            <a:r>
              <a:rPr lang="en-US" sz="1200" dirty="0" smtClean="0"/>
              <a:t>  </a:t>
            </a:r>
            <a:r>
              <a:rPr lang="en-US" sz="1200" dirty="0" err="1" smtClean="0"/>
              <a:t>sdh</a:t>
            </a:r>
            <a:r>
              <a:rPr lang="en-US" sz="1200" dirty="0" smtClean="0"/>
              <a:t> </a:t>
            </a:r>
            <a:r>
              <a:rPr lang="en-US" sz="1200" dirty="0" err="1" smtClean="0"/>
              <a:t>didefisikan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diberi</a:t>
            </a:r>
            <a:r>
              <a:rPr lang="en-US" sz="1200" dirty="0" smtClean="0"/>
              <a:t> label</a:t>
            </a:r>
            <a:endParaRPr lang="en-US" sz="1200" dirty="0"/>
          </a:p>
        </p:txBody>
      </p:sp>
      <p:cxnSp>
        <p:nvCxnSpPr>
          <p:cNvPr id="20" name="Elbow Connector 19"/>
          <p:cNvCxnSpPr>
            <a:stCxn id="9" idx="3"/>
            <a:endCxn id="17" idx="1"/>
          </p:cNvCxnSpPr>
          <p:nvPr/>
        </p:nvCxnSpPr>
        <p:spPr bwMode="auto">
          <a:xfrm>
            <a:off x="2590800" y="3555832"/>
            <a:ext cx="381000" cy="4839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419600" y="3124200"/>
            <a:ext cx="1295400" cy="830997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</a:p>
          <a:p>
            <a:pPr algn="ctr"/>
            <a:r>
              <a:rPr lang="en-US" sz="1200" b="1" dirty="0" smtClean="0"/>
              <a:t>PERUMUSAN HIPOTESIS</a:t>
            </a:r>
          </a:p>
          <a:p>
            <a:pPr algn="ctr"/>
            <a:endParaRPr lang="en-US" sz="1200" b="1" dirty="0" smtClean="0"/>
          </a:p>
        </p:txBody>
      </p:sp>
      <p:sp>
        <p:nvSpPr>
          <p:cNvPr id="28" name="Rounded Rectangle 27"/>
          <p:cNvSpPr/>
          <p:nvPr/>
        </p:nvSpPr>
        <p:spPr bwMode="auto">
          <a:xfrm>
            <a:off x="6096000" y="3048000"/>
            <a:ext cx="914400" cy="914400"/>
          </a:xfrm>
          <a:prstGeom prst="roundRect">
            <a:avLst/>
          </a:prstGeom>
          <a:solidFill>
            <a:schemeClr val="tx2"/>
          </a:solidFill>
          <a:ln w="28575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RANCANGAN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b="1" dirty="0" smtClean="0">
                <a:solidFill>
                  <a:schemeClr val="accent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RISET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0" name="Elbow Connector 29"/>
          <p:cNvCxnSpPr>
            <a:stCxn id="17" idx="3"/>
            <a:endCxn id="25" idx="1"/>
          </p:cNvCxnSpPr>
          <p:nvPr/>
        </p:nvCxnSpPr>
        <p:spPr bwMode="auto">
          <a:xfrm flipV="1">
            <a:off x="4038600" y="3539699"/>
            <a:ext cx="381000" cy="6453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Elbow Connector 31"/>
          <p:cNvCxnSpPr>
            <a:stCxn id="25" idx="3"/>
            <a:endCxn id="28" idx="1"/>
          </p:cNvCxnSpPr>
          <p:nvPr/>
        </p:nvCxnSpPr>
        <p:spPr bwMode="auto">
          <a:xfrm flipV="1">
            <a:off x="5715000" y="3505200"/>
            <a:ext cx="381000" cy="3449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543800" y="1905000"/>
            <a:ext cx="14478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1200" b="1" dirty="0" smtClean="0"/>
              <a:t>7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 ANALISIS DAN INTERPRETASI DATA</a:t>
            </a:r>
          </a:p>
        </p:txBody>
      </p:sp>
      <p:cxnSp>
        <p:nvCxnSpPr>
          <p:cNvPr id="35" name="Elbow Connector 34"/>
          <p:cNvCxnSpPr>
            <a:stCxn id="28" idx="0"/>
            <a:endCxn id="33" idx="1"/>
          </p:cNvCxnSpPr>
          <p:nvPr/>
        </p:nvCxnSpPr>
        <p:spPr bwMode="auto">
          <a:xfrm rot="5400000" flipH="1" flipV="1">
            <a:off x="6684750" y="2188950"/>
            <a:ext cx="727501" cy="990600"/>
          </a:xfrm>
          <a:prstGeom prst="bentConnector2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543800" y="3403937"/>
            <a:ext cx="14478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1200" b="1" dirty="0" smtClean="0"/>
              <a:t>8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PENGAMBILAN KESIMPULAN</a:t>
            </a:r>
          </a:p>
          <a:p>
            <a:pPr algn="ctr"/>
            <a:r>
              <a:rPr lang="en-US" sz="1200" b="1" dirty="0" smtClean="0"/>
              <a:t>DEDUCTIVE</a:t>
            </a:r>
          </a:p>
        </p:txBody>
      </p:sp>
      <p:cxnSp>
        <p:nvCxnSpPr>
          <p:cNvPr id="38" name="Elbow Connector 37"/>
          <p:cNvCxnSpPr>
            <a:stCxn id="33" idx="2"/>
            <a:endCxn id="36" idx="0"/>
          </p:cNvCxnSpPr>
          <p:nvPr/>
        </p:nvCxnSpPr>
        <p:spPr bwMode="auto">
          <a:xfrm rot="5400000">
            <a:off x="7933730" y="3069967"/>
            <a:ext cx="66794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6705600" y="5029200"/>
            <a:ext cx="3810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YA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3200400" y="5257800"/>
            <a:ext cx="533400" cy="304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</a:p>
        </p:txBody>
      </p:sp>
      <p:cxnSp>
        <p:nvCxnSpPr>
          <p:cNvPr id="63" name="Elbow Connector 62"/>
          <p:cNvCxnSpPr>
            <a:stCxn id="36" idx="2"/>
            <a:endCxn id="40" idx="0"/>
          </p:cNvCxnSpPr>
          <p:nvPr/>
        </p:nvCxnSpPr>
        <p:spPr bwMode="auto">
          <a:xfrm rot="5400000">
            <a:off x="7184767" y="3946267"/>
            <a:ext cx="794266" cy="1371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4" name="Straight Arrow Connector 73"/>
          <p:cNvCxnSpPr>
            <a:stCxn id="41" idx="0"/>
            <a:endCxn id="17" idx="2"/>
          </p:cNvCxnSpPr>
          <p:nvPr/>
        </p:nvCxnSpPr>
        <p:spPr bwMode="auto">
          <a:xfrm rot="5400000" flipH="1" flipV="1">
            <a:off x="3051780" y="4804380"/>
            <a:ext cx="868740" cy="381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76" name="Straight Arrow Connector 75"/>
          <p:cNvCxnSpPr>
            <a:stCxn id="41" idx="0"/>
            <a:endCxn id="9" idx="2"/>
          </p:cNvCxnSpPr>
          <p:nvPr/>
        </p:nvCxnSpPr>
        <p:spPr bwMode="auto">
          <a:xfrm rot="16200000" flipV="1">
            <a:off x="2108032" y="3898732"/>
            <a:ext cx="1194137" cy="1524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0" name="Straight Arrow Connector 79"/>
          <p:cNvCxnSpPr>
            <a:stCxn id="41" idx="0"/>
            <a:endCxn id="6" idx="3"/>
          </p:cNvCxnSpPr>
          <p:nvPr/>
        </p:nvCxnSpPr>
        <p:spPr bwMode="auto">
          <a:xfrm rot="16200000" flipH="1" flipV="1">
            <a:off x="2444665" y="4489534"/>
            <a:ext cx="254169" cy="17907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41" idx="0"/>
            <a:endCxn id="25" idx="2"/>
          </p:cNvCxnSpPr>
          <p:nvPr/>
        </p:nvCxnSpPr>
        <p:spPr bwMode="auto">
          <a:xfrm rot="5400000" flipH="1" flipV="1">
            <a:off x="3615899" y="3806399"/>
            <a:ext cx="1302603" cy="16002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38862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9</a:t>
            </a:r>
          </a:p>
          <a:p>
            <a:pPr algn="ctr"/>
            <a:r>
              <a:rPr lang="en-US" sz="1200" b="1" dirty="0" smtClean="0"/>
              <a:t>PPENULISAN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56388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10</a:t>
            </a:r>
          </a:p>
          <a:p>
            <a:pPr algn="ctr"/>
            <a:r>
              <a:rPr lang="en-US" sz="1200" b="1" dirty="0" smtClean="0"/>
              <a:t>PRESENTASI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7467600" y="5874603"/>
            <a:ext cx="13716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11</a:t>
            </a:r>
          </a:p>
          <a:p>
            <a:pPr algn="ctr"/>
            <a:r>
              <a:rPr lang="en-US" sz="1200" b="1" dirty="0" smtClean="0"/>
              <a:t>PENGAMBILAN KEPUTUSAN MANAJERIAL</a:t>
            </a:r>
          </a:p>
        </p:txBody>
      </p:sp>
      <p:cxnSp>
        <p:nvCxnSpPr>
          <p:cNvPr id="101" name="Elbow Connector 100"/>
          <p:cNvCxnSpPr>
            <a:stCxn id="40" idx="2"/>
            <a:endCxn id="97" idx="0"/>
          </p:cNvCxnSpPr>
          <p:nvPr/>
        </p:nvCxnSpPr>
        <p:spPr bwMode="auto">
          <a:xfrm rot="5400000">
            <a:off x="5482799" y="4461301"/>
            <a:ext cx="464403" cy="2362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Elbow Connector 102"/>
          <p:cNvCxnSpPr>
            <a:stCxn id="97" idx="3"/>
            <a:endCxn id="98" idx="1"/>
          </p:cNvCxnSpPr>
          <p:nvPr/>
        </p:nvCxnSpPr>
        <p:spPr bwMode="auto">
          <a:xfrm>
            <a:off x="5181600" y="6290102"/>
            <a:ext cx="4572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Elbow Connector 104"/>
          <p:cNvCxnSpPr>
            <a:stCxn id="98" idx="3"/>
            <a:endCxn id="99" idx="1"/>
          </p:cNvCxnSpPr>
          <p:nvPr/>
        </p:nvCxnSpPr>
        <p:spPr bwMode="auto">
          <a:xfrm>
            <a:off x="6934200" y="6290102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6" name="Elbow Connector 125"/>
          <p:cNvCxnSpPr>
            <a:endCxn id="41" idx="3"/>
          </p:cNvCxnSpPr>
          <p:nvPr/>
        </p:nvCxnSpPr>
        <p:spPr bwMode="auto">
          <a:xfrm rot="10800000" flipV="1">
            <a:off x="3733800" y="4648200"/>
            <a:ext cx="3200400" cy="7620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Karsam</a:t>
            </a:r>
            <a:r>
              <a:rPr lang="en-US" dirty="0" smtClean="0"/>
              <a:t> </a:t>
            </a:r>
            <a:r>
              <a:rPr lang="en-US" dirty="0" err="1" smtClean="0"/>
              <a:t>Sunaryo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763000" cy="4800600"/>
          </a:xfrm>
        </p:spPr>
        <p:txBody>
          <a:bodyPr/>
          <a:lstStyle/>
          <a:p>
            <a:r>
              <a:rPr lang="en-US" sz="2800" dirty="0" err="1" smtClean="0"/>
              <a:t>Populasi</a:t>
            </a:r>
            <a:r>
              <a:rPr lang="en-US" sz="2800" dirty="0" smtClean="0"/>
              <a:t>, </a:t>
            </a:r>
            <a:r>
              <a:rPr lang="en-US" sz="2800" dirty="0" err="1" smtClean="0"/>
              <a:t>Elemen</a:t>
            </a:r>
            <a:r>
              <a:rPr lang="en-US" sz="2800" dirty="0" smtClean="0"/>
              <a:t>, </a:t>
            </a:r>
            <a:r>
              <a:rPr lang="en-US" sz="2800" dirty="0" err="1" smtClean="0"/>
              <a:t>Kerangka</a:t>
            </a:r>
            <a:r>
              <a:rPr lang="en-US" sz="2800" dirty="0" smtClean="0"/>
              <a:t> </a:t>
            </a:r>
            <a:r>
              <a:rPr lang="en-US" sz="2800" dirty="0" err="1" smtClean="0"/>
              <a:t>Populasi</a:t>
            </a:r>
            <a:r>
              <a:rPr lang="en-US" sz="2800" dirty="0" smtClean="0"/>
              <a:t>, </a:t>
            </a:r>
            <a:r>
              <a:rPr lang="en-US" sz="2800" dirty="0" err="1" smtClean="0"/>
              <a:t>Sampel</a:t>
            </a:r>
            <a:r>
              <a:rPr lang="en-US" sz="2800" dirty="0" smtClean="0"/>
              <a:t>, </a:t>
            </a:r>
            <a:r>
              <a:rPr lang="en-US" sz="2800" dirty="0" err="1" smtClean="0"/>
              <a:t>Subyek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Pengambilan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endParaRPr lang="en-US" sz="2800" dirty="0" smtClean="0"/>
          </a:p>
          <a:p>
            <a:r>
              <a:rPr lang="en-US" sz="2800" dirty="0" err="1" smtClean="0"/>
              <a:t>Alasan</a:t>
            </a:r>
            <a:r>
              <a:rPr lang="en-US" sz="2800" dirty="0" smtClean="0"/>
              <a:t> </a:t>
            </a:r>
            <a:r>
              <a:rPr lang="en-US" sz="2800" dirty="0" err="1" smtClean="0"/>
              <a:t>Pengambilan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endParaRPr lang="en-US" sz="2800" dirty="0" smtClean="0"/>
          </a:p>
          <a:p>
            <a:r>
              <a:rPr lang="en-US" sz="2800" dirty="0" err="1" smtClean="0"/>
              <a:t>Keterwakilan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endParaRPr lang="en-US" sz="2800" dirty="0" smtClean="0"/>
          </a:p>
          <a:p>
            <a:r>
              <a:rPr lang="en-US" sz="2800" dirty="0" err="1" smtClean="0"/>
              <a:t>Probalility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Non-Probability Sampling</a:t>
            </a:r>
          </a:p>
          <a:p>
            <a:r>
              <a:rPr lang="en-US" sz="2800" i="1" dirty="0" smtClean="0"/>
              <a:t>Sampling in Cross-Cultural Research</a:t>
            </a:r>
          </a:p>
          <a:p>
            <a:r>
              <a:rPr lang="en-US" sz="2800" i="1" dirty="0" smtClean="0"/>
              <a:t>Precision and Confidence</a:t>
            </a:r>
          </a:p>
          <a:p>
            <a:r>
              <a:rPr lang="en-US" sz="2800" dirty="0" smtClean="0"/>
              <a:t>Data </a:t>
            </a:r>
            <a:r>
              <a:rPr lang="en-US" sz="2800" dirty="0" err="1" smtClean="0"/>
              <a:t>Sampel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Pengujian</a:t>
            </a:r>
            <a:r>
              <a:rPr lang="en-US" sz="2800" dirty="0" smtClean="0"/>
              <a:t> </a:t>
            </a:r>
            <a:r>
              <a:rPr lang="en-US" sz="2800" dirty="0" err="1" smtClean="0"/>
              <a:t>Hipitesis</a:t>
            </a:r>
            <a:endParaRPr lang="en-US" sz="2800" dirty="0" smtClean="0"/>
          </a:p>
          <a:p>
            <a:r>
              <a:rPr lang="en-US" sz="2800" dirty="0" err="1" smtClean="0"/>
              <a:t>Ukuran</a:t>
            </a:r>
            <a:r>
              <a:rPr lang="en-US" sz="2800" dirty="0" smtClean="0"/>
              <a:t> </a:t>
            </a:r>
            <a:r>
              <a:rPr lang="en-US" sz="2800" dirty="0" err="1" smtClean="0"/>
              <a:t>Sampel</a:t>
            </a:r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610600" cy="48831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dirty="0" err="1" smtClean="0"/>
              <a:t>Setelah</a:t>
            </a:r>
            <a:r>
              <a:rPr lang="en-US" sz="2600" dirty="0" smtClean="0"/>
              <a:t> </a:t>
            </a:r>
            <a:r>
              <a:rPr lang="en-US" sz="2600" dirty="0" err="1" smtClean="0"/>
              <a:t>mengikuti</a:t>
            </a:r>
            <a:r>
              <a:rPr lang="en-US" sz="2600" dirty="0" smtClean="0"/>
              <a:t> </a:t>
            </a:r>
            <a:r>
              <a:rPr lang="en-US" sz="2600" dirty="0" err="1" smtClean="0"/>
              <a:t>kuliah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Sdr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:</a:t>
            </a:r>
          </a:p>
          <a:p>
            <a:r>
              <a:rPr lang="en-US" sz="2600" dirty="0" err="1" smtClean="0"/>
              <a:t>Mendefinisikan</a:t>
            </a:r>
            <a:r>
              <a:rPr lang="en-US" sz="2600" dirty="0" smtClean="0"/>
              <a:t> </a:t>
            </a:r>
            <a:r>
              <a:rPr lang="en-US" sz="2600" dirty="0" err="1" smtClean="0"/>
              <a:t>tentang</a:t>
            </a:r>
            <a:r>
              <a:rPr lang="en-US" sz="2600" dirty="0" smtClean="0"/>
              <a:t> </a:t>
            </a:r>
            <a:r>
              <a:rPr lang="en-US" sz="2600" dirty="0" err="1" smtClean="0"/>
              <a:t>pengambilan</a:t>
            </a:r>
            <a:r>
              <a:rPr lang="en-US" sz="2600" dirty="0" smtClean="0"/>
              <a:t> </a:t>
            </a:r>
            <a:r>
              <a:rPr lang="en-US" sz="2600" dirty="0" err="1" smtClean="0"/>
              <a:t>sampel</a:t>
            </a:r>
            <a:r>
              <a:rPr lang="en-US" sz="2600" dirty="0" smtClean="0"/>
              <a:t>, </a:t>
            </a:r>
            <a:r>
              <a:rPr lang="en-US" sz="2600" dirty="0" err="1" smtClean="0"/>
              <a:t>sampel</a:t>
            </a:r>
            <a:r>
              <a:rPr lang="en-US" sz="2600" dirty="0" smtClean="0"/>
              <a:t>, </a:t>
            </a:r>
            <a:r>
              <a:rPr lang="en-US" sz="2600" dirty="0" err="1" smtClean="0"/>
              <a:t>populasi</a:t>
            </a:r>
            <a:r>
              <a:rPr lang="en-US" sz="2600" dirty="0" smtClean="0"/>
              <a:t>, </a:t>
            </a:r>
            <a:r>
              <a:rPr lang="en-US" sz="2600" dirty="0" err="1" smtClean="0"/>
              <a:t>elemen</a:t>
            </a:r>
            <a:r>
              <a:rPr lang="en-US" sz="2600" dirty="0" smtClean="0"/>
              <a:t>, </a:t>
            </a:r>
            <a:r>
              <a:rPr lang="en-US" sz="2600" dirty="0" err="1" smtClean="0"/>
              <a:t>subyek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kerangka</a:t>
            </a:r>
            <a:r>
              <a:rPr lang="en-US" sz="2600" dirty="0" smtClean="0"/>
              <a:t> </a:t>
            </a:r>
            <a:r>
              <a:rPr lang="en-US" sz="2600" dirty="0" err="1" smtClean="0"/>
              <a:t>populasi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Mendeskripsikan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membahas</a:t>
            </a:r>
            <a:r>
              <a:rPr lang="en-US" sz="2600" dirty="0" smtClean="0"/>
              <a:t> </a:t>
            </a:r>
            <a:r>
              <a:rPr lang="en-US" sz="2600" dirty="0" err="1" smtClean="0"/>
              <a:t>perbedaan</a:t>
            </a:r>
            <a:r>
              <a:rPr lang="en-US" sz="2600" dirty="0" smtClean="0"/>
              <a:t> </a:t>
            </a:r>
            <a:r>
              <a:rPr lang="en-US" sz="2600" dirty="0" err="1" smtClean="0"/>
              <a:t>berbagai</a:t>
            </a:r>
            <a:r>
              <a:rPr lang="en-US" sz="2600" dirty="0" smtClean="0"/>
              <a:t> </a:t>
            </a:r>
            <a:r>
              <a:rPr lang="en-US" sz="2600" dirty="0" err="1" smtClean="0"/>
              <a:t>rancangan</a:t>
            </a:r>
            <a:r>
              <a:rPr lang="en-US" sz="2600" dirty="0" smtClean="0"/>
              <a:t> </a:t>
            </a:r>
            <a:r>
              <a:rPr lang="en-US" sz="2600" dirty="0" err="1" smtClean="0"/>
              <a:t>sampel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Mengidentifikasi</a:t>
            </a:r>
            <a:r>
              <a:rPr lang="en-US" sz="2600" dirty="0" smtClean="0"/>
              <a:t> </a:t>
            </a:r>
            <a:r>
              <a:rPr lang="en-US" sz="2600" dirty="0" err="1" smtClean="0"/>
              <a:t>pengambilan</a:t>
            </a:r>
            <a:r>
              <a:rPr lang="en-US" sz="2600" dirty="0" smtClean="0"/>
              <a:t> </a:t>
            </a:r>
            <a:r>
              <a:rPr lang="en-US" sz="2600" dirty="0" err="1" smtClean="0"/>
              <a:t>sampel</a:t>
            </a:r>
            <a:r>
              <a:rPr lang="en-US" sz="2600" dirty="0" smtClean="0"/>
              <a:t> yang </a:t>
            </a:r>
            <a:r>
              <a:rPr lang="en-US" sz="2600" dirty="0" err="1" smtClean="0"/>
              <a:t>tepat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berbagai</a:t>
            </a:r>
            <a:r>
              <a:rPr lang="en-US" sz="2600" dirty="0" smtClean="0"/>
              <a:t> </a:t>
            </a:r>
            <a:r>
              <a:rPr lang="en-US" sz="2600" dirty="0" err="1" smtClean="0"/>
              <a:t>keperluan</a:t>
            </a:r>
            <a:r>
              <a:rPr lang="en-US" sz="2600" dirty="0" smtClean="0"/>
              <a:t> </a:t>
            </a:r>
            <a:r>
              <a:rPr lang="en-US" sz="2600" dirty="0" err="1" smtClean="0"/>
              <a:t>riset</a:t>
            </a:r>
            <a:r>
              <a:rPr lang="en-US" sz="2600" dirty="0" smtClean="0"/>
              <a:t> yang </a:t>
            </a:r>
            <a:r>
              <a:rPr lang="en-US" sz="2600" dirty="0" err="1" smtClean="0"/>
              <a:t>berbeda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Menjelaskan</a:t>
            </a:r>
            <a:r>
              <a:rPr lang="en-US" sz="2600" dirty="0" smtClean="0"/>
              <a:t> </a:t>
            </a:r>
            <a:r>
              <a:rPr lang="en-US" sz="2600" dirty="0" err="1" smtClean="0"/>
              <a:t>mengapa</a:t>
            </a:r>
            <a:r>
              <a:rPr lang="en-US" sz="2600" dirty="0" smtClean="0"/>
              <a:t> data </a:t>
            </a:r>
            <a:r>
              <a:rPr lang="en-US" sz="2600" dirty="0" err="1" smtClean="0"/>
              <a:t>sampel</a:t>
            </a:r>
            <a:r>
              <a:rPr lang="en-US" sz="2600" dirty="0" smtClean="0"/>
              <a:t> </a:t>
            </a:r>
            <a:r>
              <a:rPr lang="en-US" sz="2600" dirty="0" err="1" smtClean="0"/>
              <a:t>digunakan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menguji</a:t>
            </a:r>
            <a:r>
              <a:rPr lang="en-US" sz="2600" dirty="0" smtClean="0"/>
              <a:t> </a:t>
            </a:r>
            <a:r>
              <a:rPr lang="en-US" sz="2600" dirty="0" err="1" smtClean="0"/>
              <a:t>hipotesis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Membahasan</a:t>
            </a:r>
            <a:r>
              <a:rPr lang="en-US" sz="2600" dirty="0" smtClean="0"/>
              <a:t> </a:t>
            </a:r>
            <a:r>
              <a:rPr lang="en-US" sz="2600" dirty="0" err="1" smtClean="0"/>
              <a:t>tentang</a:t>
            </a:r>
            <a:r>
              <a:rPr lang="en-US" sz="2600" dirty="0" smtClean="0"/>
              <a:t> </a:t>
            </a:r>
            <a:r>
              <a:rPr lang="en-US" sz="2600" dirty="0" err="1" smtClean="0"/>
              <a:t>presisi</a:t>
            </a:r>
            <a:r>
              <a:rPr lang="en-US" sz="2600" dirty="0" smtClean="0"/>
              <a:t> (</a:t>
            </a:r>
            <a:r>
              <a:rPr lang="en-US" sz="2600" dirty="0" err="1" smtClean="0"/>
              <a:t>ketepatan</a:t>
            </a:r>
            <a:r>
              <a:rPr lang="en-US" sz="2600" dirty="0" smtClean="0"/>
              <a:t>)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tiongkat</a:t>
            </a:r>
            <a:r>
              <a:rPr lang="en-US" sz="2600" dirty="0" smtClean="0"/>
              <a:t> </a:t>
            </a:r>
            <a:r>
              <a:rPr lang="en-US" sz="2600" dirty="0" err="1" smtClean="0"/>
              <a:t>kepercayaan</a:t>
            </a:r>
            <a:r>
              <a:rPr lang="en-US" sz="2600" dirty="0" smtClean="0"/>
              <a:t> (confidence).</a:t>
            </a:r>
          </a:p>
          <a:p>
            <a:endParaRPr lang="id-ID" sz="2600" dirty="0" smtClean="0"/>
          </a:p>
          <a:p>
            <a:pPr>
              <a:buNone/>
            </a:pPr>
            <a:endParaRPr lang="id-ID" sz="2600" dirty="0" smtClean="0"/>
          </a:p>
          <a:p>
            <a:endParaRPr lang="id-ID" sz="2600" dirty="0" smtClean="0"/>
          </a:p>
          <a:p>
            <a:endParaRPr lang="en-US" sz="2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610600" cy="4883150"/>
          </a:xfrm>
        </p:spPr>
        <p:txBody>
          <a:bodyPr/>
          <a:lstStyle/>
          <a:p>
            <a:endParaRPr lang="id-ID" sz="2600" dirty="0" smtClean="0"/>
          </a:p>
          <a:p>
            <a:endParaRPr lang="en-US" sz="26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white">
          <a:xfrm>
            <a:off x="609600" y="1746250"/>
            <a:ext cx="8610600" cy="48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Memperkirakan</a:t>
            </a:r>
            <a:r>
              <a:rPr kumimoji="1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ukuran</a:t>
            </a:r>
            <a:r>
              <a:rPr kumimoji="1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sampel</a:t>
            </a:r>
            <a:r>
              <a:rPr kumimoji="1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600" kern="0" dirty="0" err="1" smtClean="0">
                <a:latin typeface="+mn-lt"/>
              </a:rPr>
              <a:t>Mendiskusikan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faktor-faktor</a:t>
            </a:r>
            <a:r>
              <a:rPr kumimoji="1" lang="en-US" sz="2600" kern="0" dirty="0" smtClean="0">
                <a:latin typeface="+mn-lt"/>
              </a:rPr>
              <a:t> yang </a:t>
            </a:r>
            <a:r>
              <a:rPr kumimoji="1" lang="en-US" sz="2600" kern="0" dirty="0" err="1" smtClean="0">
                <a:latin typeface="+mn-lt"/>
              </a:rPr>
              <a:t>perlu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dipertimbangkan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dalam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penentuan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ukuran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sampel</a:t>
            </a:r>
            <a:r>
              <a:rPr kumimoji="1" lang="en-US" sz="2600" kern="0" dirty="0" smtClean="0">
                <a:latin typeface="+mn-lt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Mendiskusikan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efisiensi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pengambilan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sampel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600" kern="0" baseline="0" dirty="0" err="1" smtClean="0">
                <a:latin typeface="+mn-lt"/>
              </a:rPr>
              <a:t>Mendiskusikan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kemampuan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mengeneralisasi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dalam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kontek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rancangan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sampel</a:t>
            </a:r>
            <a:r>
              <a:rPr kumimoji="1" lang="en-US" sz="2600" kern="0" dirty="0" smtClean="0">
                <a:latin typeface="+mn-lt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Menerapkan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bahan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ajar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pada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topik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tugas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6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proyek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pada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mata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kuliah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ini</a:t>
            </a:r>
            <a:r>
              <a:rPr kumimoji="1" lang="en-US" sz="2600" kern="0" dirty="0" smtClean="0">
                <a:latin typeface="+mn-lt"/>
              </a:rPr>
              <a:t>.</a:t>
            </a:r>
            <a:endParaRPr kumimoji="1" lang="id-ID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id-ID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id-ID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Rancangan</a:t>
            </a:r>
            <a:r>
              <a:rPr lang="en-US" b="1" dirty="0" smtClean="0"/>
              <a:t> </a:t>
            </a:r>
            <a:r>
              <a:rPr lang="en-US" b="1" dirty="0" err="1" smtClean="0"/>
              <a:t>Riset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09600" y="4038600"/>
            <a:ext cx="7086600" cy="45719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118717"/>
            <a:ext cx="11430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Kegunaan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Riset</a:t>
            </a:r>
            <a:r>
              <a:rPr lang="en-US" sz="1400" b="1" dirty="0" smtClean="0">
                <a:latin typeface="+mj-lt"/>
              </a:rPr>
              <a:t> 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Eksplorasi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Deskripsi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Pengujian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Hipotesis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2118717"/>
            <a:ext cx="1295400" cy="160043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Tipe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Investigasi</a:t>
            </a:r>
            <a:r>
              <a:rPr lang="en-US" sz="1400" b="1" dirty="0" smtClean="0">
                <a:latin typeface="+mj-lt"/>
              </a:rPr>
              <a:t> </a:t>
            </a:r>
          </a:p>
          <a:p>
            <a:r>
              <a:rPr lang="en-US" sz="1400" b="1" dirty="0" err="1" smtClean="0">
                <a:latin typeface="+mj-lt"/>
              </a:rPr>
              <a:t>Menetapka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b="1" dirty="0" smtClean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hub </a:t>
            </a:r>
            <a:r>
              <a:rPr lang="en-US" sz="1400" dirty="0" err="1" smtClean="0">
                <a:latin typeface="+mj-lt"/>
              </a:rPr>
              <a:t>kausal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korelasi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perbedaan</a:t>
            </a:r>
            <a:endParaRPr lang="en-US" sz="1400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2118717"/>
            <a:ext cx="12954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Keterlibatan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Peneliti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Minimal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Manipulasi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Control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Simulas</a:t>
            </a:r>
            <a:r>
              <a:rPr lang="en-US" sz="1200" b="1" dirty="0" err="1" smtClean="0">
                <a:latin typeface="+mj-lt"/>
              </a:rPr>
              <a:t>i</a:t>
            </a:r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000" y="2118717"/>
            <a:ext cx="11430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Setting </a:t>
            </a:r>
            <a:r>
              <a:rPr lang="en-US" sz="1400" b="1" dirty="0" err="1" smtClean="0">
                <a:latin typeface="+mj-lt"/>
              </a:rPr>
              <a:t>Riset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Contrieved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Non-contrived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2118717"/>
            <a:ext cx="1295400" cy="169277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Ukuran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dan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Pengukuran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Def. </a:t>
            </a:r>
            <a:r>
              <a:rPr lang="en-US" sz="1200" dirty="0" err="1" smtClean="0">
                <a:latin typeface="+mj-lt"/>
              </a:rPr>
              <a:t>operasi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Unsur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Skala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Kategori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Kode</a:t>
            </a:r>
            <a:endParaRPr lang="en-US" sz="1400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4372451"/>
            <a:ext cx="1143000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Unit </a:t>
            </a:r>
            <a:r>
              <a:rPr lang="en-US" sz="1400" b="1" dirty="0" err="1" smtClean="0">
                <a:latin typeface="+mj-lt"/>
              </a:rPr>
              <a:t>Analisis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Individual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Kelompok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Organisasi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Mesin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dsb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7600" y="4343400"/>
            <a:ext cx="11430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Horison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Waktu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One shot (cross-section)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Longitudinal (time-series)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33600" y="4343401"/>
            <a:ext cx="1295400" cy="1908215"/>
          </a:xfrm>
          <a:prstGeom prst="rect">
            <a:avLst/>
          </a:prstGeom>
          <a:solidFill>
            <a:schemeClr val="accent3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Rancangan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Sampel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Probability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Non-</a:t>
            </a:r>
            <a:r>
              <a:rPr lang="en-US" sz="1200" dirty="0" err="1" smtClean="0">
                <a:latin typeface="+mj-lt"/>
              </a:rPr>
              <a:t>probablity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Size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endParaRPr lang="en-US" sz="12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8400" y="4343400"/>
            <a:ext cx="12954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Pengumpulan</a:t>
            </a:r>
            <a:r>
              <a:rPr lang="en-US" sz="1400" b="1" dirty="0" smtClean="0">
                <a:latin typeface="+mj-lt"/>
              </a:rPr>
              <a:t> Data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Observasi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Interview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Kuisioner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Pengukuran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fisik</a:t>
            </a:r>
            <a:endParaRPr lang="en-US" sz="12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96200" y="2971800"/>
            <a:ext cx="1295400" cy="2215991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Analisis</a:t>
            </a:r>
            <a:r>
              <a:rPr lang="en-US" sz="1400" b="1" dirty="0" smtClean="0">
                <a:latin typeface="+mj-lt"/>
              </a:rPr>
              <a:t> Data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Feel for Data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Goodness of Data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Pengujian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Hipotesis</a:t>
            </a:r>
            <a:endParaRPr lang="en-US" sz="1400" dirty="0" smtClean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7157" y="2743199"/>
            <a:ext cx="492443" cy="266700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dirty="0" err="1" smtClean="0">
                <a:latin typeface="+mj-lt"/>
              </a:rPr>
              <a:t>Pernyataan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Masalah</a:t>
            </a:r>
            <a:endParaRPr lang="en-US" sz="2000" dirty="0">
              <a:latin typeface="+mj-lt"/>
            </a:endParaRPr>
          </a:p>
        </p:txBody>
      </p:sp>
      <p:cxnSp>
        <p:nvCxnSpPr>
          <p:cNvPr id="22" name="Straight Connector 21"/>
          <p:cNvCxnSpPr>
            <a:stCxn id="8" idx="2"/>
            <a:endCxn id="14" idx="0"/>
          </p:cNvCxnSpPr>
          <p:nvPr/>
        </p:nvCxnSpPr>
        <p:spPr bwMode="auto">
          <a:xfrm rot="5400000">
            <a:off x="1144608" y="4107358"/>
            <a:ext cx="530185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>
            <a:stCxn id="10" idx="2"/>
            <a:endCxn id="16" idx="0"/>
          </p:cNvCxnSpPr>
          <p:nvPr/>
        </p:nvCxnSpPr>
        <p:spPr bwMode="auto">
          <a:xfrm rot="5400000">
            <a:off x="2469177" y="4031278"/>
            <a:ext cx="624246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/>
          <p:cNvCxnSpPr>
            <a:stCxn id="11" idx="2"/>
            <a:endCxn id="15" idx="0"/>
          </p:cNvCxnSpPr>
          <p:nvPr/>
        </p:nvCxnSpPr>
        <p:spPr bwMode="auto">
          <a:xfrm rot="5400000">
            <a:off x="3978533" y="4092833"/>
            <a:ext cx="501134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>
            <a:stCxn id="13" idx="2"/>
            <a:endCxn id="17" idx="0"/>
          </p:cNvCxnSpPr>
          <p:nvPr/>
        </p:nvCxnSpPr>
        <p:spPr bwMode="auto">
          <a:xfrm rot="5400000">
            <a:off x="6630144" y="4077444"/>
            <a:ext cx="531912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5487194" y="3961606"/>
            <a:ext cx="152400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610600" cy="4883150"/>
          </a:xfrm>
        </p:spPr>
        <p:txBody>
          <a:bodyPr/>
          <a:lstStyle/>
          <a:p>
            <a:endParaRPr lang="id-ID" sz="2600" dirty="0" smtClean="0"/>
          </a:p>
          <a:p>
            <a:endParaRPr lang="en-US" sz="26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white">
          <a:xfrm>
            <a:off x="609600" y="1524000"/>
            <a:ext cx="8229600" cy="48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Populasi</a:t>
            </a:r>
            <a:r>
              <a:rPr kumimoji="1" lang="en-US" sz="2600" kern="0" dirty="0" smtClean="0">
                <a:latin typeface="+mn-lt"/>
                <a:sym typeface="Wingdings" pitchFamily="2" charset="2"/>
              </a:rPr>
              <a:t> </a:t>
            </a:r>
            <a:r>
              <a:rPr kumimoji="1" lang="en-US" sz="2600" i="1" kern="0" dirty="0" smtClean="0">
                <a:latin typeface="+mn-lt"/>
                <a:sym typeface="Wingdings" pitchFamily="2" charset="2"/>
              </a:rPr>
              <a:t>population</a:t>
            </a:r>
            <a:r>
              <a:rPr kumimoji="1" lang="en-US" sz="2600" kern="0" dirty="0" smtClean="0">
                <a:latin typeface="+mn-lt"/>
                <a:sym typeface="Wingdings" pitchFamily="2" charset="2"/>
              </a:rPr>
              <a:t> </a:t>
            </a:r>
            <a:r>
              <a:rPr kumimoji="1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:” the entire group of people, events or things of interest</a:t>
            </a:r>
            <a:r>
              <a:rPr kumimoji="1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researchers wishes to investigate”.</a:t>
            </a:r>
            <a:endParaRPr kumimoji="1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600" b="1" kern="0" dirty="0" err="1" smtClean="0">
                <a:latin typeface="+mn-lt"/>
              </a:rPr>
              <a:t>Unsur</a:t>
            </a:r>
            <a:r>
              <a:rPr kumimoji="1" lang="en-US" sz="2600" i="1" kern="0" dirty="0" smtClean="0">
                <a:latin typeface="+mn-lt"/>
              </a:rPr>
              <a:t> </a:t>
            </a:r>
            <a:r>
              <a:rPr kumimoji="1" lang="en-US" sz="2600" i="1" kern="0" dirty="0" smtClean="0">
                <a:latin typeface="+mn-lt"/>
                <a:sym typeface="Wingdings" pitchFamily="2" charset="2"/>
              </a:rPr>
              <a:t> element </a:t>
            </a:r>
            <a:r>
              <a:rPr kumimoji="1" lang="en-US" sz="2600" kern="0" dirty="0" smtClean="0">
                <a:latin typeface="+mn-lt"/>
              </a:rPr>
              <a:t>: “</a:t>
            </a:r>
            <a:r>
              <a:rPr kumimoji="1" lang="en-US" sz="2600" i="1" kern="0" dirty="0" smtClean="0">
                <a:latin typeface="+mn-lt"/>
              </a:rPr>
              <a:t>a single member of population</a:t>
            </a:r>
            <a:r>
              <a:rPr kumimoji="1" lang="en-US" sz="2600" kern="0" dirty="0" smtClean="0">
                <a:latin typeface="+mn-lt"/>
              </a:rPr>
              <a:t>”.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600" b="1" kern="0" dirty="0" err="1" smtClean="0">
                <a:latin typeface="+mn-lt"/>
              </a:rPr>
              <a:t>Kerangka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Populasi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kern="0" dirty="0" smtClean="0">
                <a:latin typeface="+mn-lt"/>
                <a:sym typeface="Wingdings" pitchFamily="2" charset="2"/>
              </a:rPr>
              <a:t> </a:t>
            </a:r>
            <a:r>
              <a:rPr kumimoji="1" lang="en-US" sz="2600" i="1" kern="0" dirty="0" smtClean="0">
                <a:latin typeface="+mn-lt"/>
                <a:sym typeface="Wingdings" pitchFamily="2" charset="2"/>
              </a:rPr>
              <a:t>population frame</a:t>
            </a:r>
            <a:r>
              <a:rPr kumimoji="1" lang="en-US" sz="2600" i="1" kern="0" dirty="0" smtClean="0">
                <a:latin typeface="+mn-lt"/>
              </a:rPr>
              <a:t> : “listing of all the element in the population</a:t>
            </a:r>
            <a:r>
              <a:rPr kumimoji="1" lang="en-US" sz="2600" kern="0" dirty="0" smtClean="0">
                <a:latin typeface="+mn-lt"/>
              </a:rPr>
              <a:t>”.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600" b="1" kern="0" dirty="0" err="1" smtClean="0">
                <a:latin typeface="+mn-lt"/>
              </a:rPr>
              <a:t>Sampel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smtClean="0">
                <a:latin typeface="+mn-lt"/>
                <a:sym typeface="Wingdings" pitchFamily="2" charset="2"/>
              </a:rPr>
              <a:t> </a:t>
            </a:r>
            <a:r>
              <a:rPr kumimoji="1" lang="en-US" sz="2600" i="1" kern="0" dirty="0" smtClean="0">
                <a:latin typeface="+mn-lt"/>
                <a:sym typeface="Wingdings" pitchFamily="2" charset="2"/>
              </a:rPr>
              <a:t>sample : “a subset of population</a:t>
            </a:r>
            <a:r>
              <a:rPr kumimoji="1" lang="en-US" sz="2600" kern="0" dirty="0" smtClean="0">
                <a:latin typeface="+mn-lt"/>
                <a:sym typeface="Wingdings" pitchFamily="2" charset="2"/>
              </a:rPr>
              <a:t>”.</a:t>
            </a:r>
            <a:endParaRPr kumimoji="1" lang="en-US" sz="26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600" b="1" kern="0" dirty="0" err="1" smtClean="0">
                <a:latin typeface="+mn-lt"/>
              </a:rPr>
              <a:t>Subyek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smtClean="0">
                <a:latin typeface="+mn-lt"/>
                <a:sym typeface="Wingdings" pitchFamily="2" charset="2"/>
              </a:rPr>
              <a:t></a:t>
            </a:r>
            <a:r>
              <a:rPr kumimoji="1" lang="en-US" sz="2600" i="1" kern="0" dirty="0" smtClean="0">
                <a:latin typeface="+mn-lt"/>
                <a:sym typeface="Wingdings" pitchFamily="2" charset="2"/>
              </a:rPr>
              <a:t>subject</a:t>
            </a:r>
            <a:r>
              <a:rPr kumimoji="1" lang="en-US" sz="2600" i="1" kern="0" dirty="0" smtClean="0">
                <a:latin typeface="+mn-lt"/>
              </a:rPr>
              <a:t> : “a single member of the sample</a:t>
            </a:r>
            <a:r>
              <a:rPr kumimoji="1" lang="en-US" sz="2600" kern="0" dirty="0" smtClean="0">
                <a:latin typeface="+mn-lt"/>
              </a:rPr>
              <a:t>”.</a:t>
            </a:r>
            <a:endParaRPr kumimoji="1" lang="id-ID" sz="2600" b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endParaRPr kumimoji="1" lang="id-ID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id-ID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id-ID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850"/>
            <a:ext cx="8610600" cy="4883150"/>
          </a:xfrm>
        </p:spPr>
        <p:txBody>
          <a:bodyPr/>
          <a:lstStyle/>
          <a:p>
            <a:endParaRPr lang="id-ID" sz="2600" dirty="0" smtClean="0"/>
          </a:p>
          <a:p>
            <a:endParaRPr lang="en-US" sz="26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white">
          <a:xfrm>
            <a:off x="228600" y="1524000"/>
            <a:ext cx="8610600" cy="48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600" b="1" kern="0" dirty="0" err="1" smtClean="0">
                <a:latin typeface="+mn-lt"/>
              </a:rPr>
              <a:t>Populasi</a:t>
            </a:r>
            <a:r>
              <a:rPr kumimoji="1" lang="en-US" sz="2600" b="1" kern="0" dirty="0" smtClean="0">
                <a:latin typeface="+mn-lt"/>
              </a:rPr>
              <a:t> :  </a:t>
            </a:r>
            <a:r>
              <a:rPr kumimoji="1" lang="en-US" sz="2600" b="1" kern="0" dirty="0" err="1" smtClean="0">
                <a:latin typeface="+mn-lt"/>
              </a:rPr>
              <a:t>wilayah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generalisasi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kern="0" dirty="0" smtClean="0">
                <a:latin typeface="+mn-lt"/>
              </a:rPr>
              <a:t>yang </a:t>
            </a:r>
            <a:r>
              <a:rPr kumimoji="1" lang="en-US" sz="2600" kern="0" dirty="0" err="1" smtClean="0">
                <a:latin typeface="+mn-lt"/>
              </a:rPr>
              <a:t>berupa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obyek</a:t>
            </a:r>
            <a:r>
              <a:rPr kumimoji="1" lang="en-US" sz="2600" kern="0" dirty="0" smtClean="0">
                <a:latin typeface="+mn-lt"/>
              </a:rPr>
              <a:t> yang </a:t>
            </a:r>
            <a:r>
              <a:rPr kumimoji="1" lang="en-US" sz="2600" kern="0" dirty="0" err="1" smtClean="0">
                <a:latin typeface="+mn-lt"/>
              </a:rPr>
              <a:t>mempunyai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kuantitas</a:t>
            </a:r>
            <a:r>
              <a:rPr kumimoji="1" lang="en-US" sz="2600" b="1" kern="0" dirty="0" smtClean="0">
                <a:latin typeface="+mn-lt"/>
              </a:rPr>
              <a:t>, </a:t>
            </a:r>
            <a:r>
              <a:rPr kumimoji="1" lang="en-US" sz="2600" b="1" kern="0" dirty="0" err="1" smtClean="0">
                <a:latin typeface="+mn-lt"/>
              </a:rPr>
              <a:t>kualitas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dan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karakteristik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tertentu</a:t>
            </a:r>
            <a:r>
              <a:rPr kumimoji="1" lang="en-US" sz="2600" kern="0" dirty="0" smtClean="0">
                <a:latin typeface="+mn-lt"/>
              </a:rPr>
              <a:t> yang </a:t>
            </a:r>
            <a:r>
              <a:rPr kumimoji="1" lang="en-US" sz="2600" kern="0" dirty="0" err="1" smtClean="0">
                <a:latin typeface="+mn-lt"/>
              </a:rPr>
              <a:t>ditetapkan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untuk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dipelajari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dan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ditarik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kesimpulannya</a:t>
            </a:r>
            <a:r>
              <a:rPr kumimoji="1" lang="en-US" sz="2600" b="1" kern="0" dirty="0" smtClean="0"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600" b="1" kern="0" dirty="0" err="1" smtClean="0">
                <a:latin typeface="+mn-lt"/>
              </a:rPr>
              <a:t>Populasi</a:t>
            </a:r>
            <a:r>
              <a:rPr kumimoji="1" lang="en-US" sz="2600" b="1" kern="0" dirty="0" smtClean="0">
                <a:latin typeface="+mn-lt"/>
              </a:rPr>
              <a:t> : </a:t>
            </a:r>
            <a:r>
              <a:rPr kumimoji="1" lang="en-US" sz="2600" kern="0" dirty="0" err="1" smtClean="0">
                <a:latin typeface="+mn-lt"/>
              </a:rPr>
              <a:t>bukan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hanya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orang</a:t>
            </a:r>
            <a:r>
              <a:rPr kumimoji="1" lang="en-US" sz="2600" b="1" kern="0" dirty="0" smtClean="0">
                <a:latin typeface="+mn-lt"/>
              </a:rPr>
              <a:t>, </a:t>
            </a:r>
            <a:r>
              <a:rPr kumimoji="1" lang="en-US" sz="2600" kern="0" dirty="0" err="1" smtClean="0">
                <a:latin typeface="+mn-lt"/>
              </a:rPr>
              <a:t>tetapi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juga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segala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macam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obyek</a:t>
            </a:r>
            <a:r>
              <a:rPr kumimoji="1" lang="en-US" sz="2600" b="1" kern="0" dirty="0" smtClean="0">
                <a:latin typeface="+mn-lt"/>
              </a:rPr>
              <a:t>. </a:t>
            </a:r>
            <a:r>
              <a:rPr kumimoji="1" lang="en-US" sz="2600" kern="0" dirty="0" err="1" smtClean="0">
                <a:latin typeface="+mn-lt"/>
              </a:rPr>
              <a:t>Bukan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sekadar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jumlah</a:t>
            </a:r>
            <a:r>
              <a:rPr kumimoji="1" lang="en-US" sz="2600" b="1" kern="0" dirty="0" smtClean="0">
                <a:latin typeface="+mn-lt"/>
              </a:rPr>
              <a:t>, </a:t>
            </a:r>
            <a:r>
              <a:rPr kumimoji="1" lang="en-US" sz="2600" kern="0" dirty="0" err="1" smtClean="0">
                <a:latin typeface="+mn-lt"/>
              </a:rPr>
              <a:t>tetapi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juga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karakter</a:t>
            </a:r>
            <a:r>
              <a:rPr kumimoji="1" lang="en-US" sz="2600" b="1" kern="0" dirty="0" smtClean="0">
                <a:latin typeface="+mn-lt"/>
              </a:rPr>
              <a:t>/</a:t>
            </a:r>
            <a:r>
              <a:rPr kumimoji="1" lang="en-US" sz="2600" b="1" kern="0" dirty="0" err="1" smtClean="0">
                <a:latin typeface="+mn-lt"/>
              </a:rPr>
              <a:t>sifat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kern="0" dirty="0" smtClean="0">
                <a:latin typeface="+mn-lt"/>
              </a:rPr>
              <a:t>yang </a:t>
            </a:r>
            <a:r>
              <a:rPr kumimoji="1" lang="en-US" sz="2600" kern="0" dirty="0" err="1" smtClean="0">
                <a:latin typeface="+mn-lt"/>
              </a:rPr>
              <a:t>ada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pada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obyek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tersebut</a:t>
            </a:r>
            <a:r>
              <a:rPr kumimoji="1" lang="en-US" sz="2600" kern="0" dirty="0" smtClean="0"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E4EACA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en-US" sz="2600" kern="0" dirty="0" err="1" smtClean="0">
                <a:latin typeface="+mn-lt"/>
              </a:rPr>
              <a:t>Contoh</a:t>
            </a:r>
            <a:r>
              <a:rPr kumimoji="1" lang="en-US" sz="2600" kern="0" dirty="0" smtClean="0">
                <a:latin typeface="+mn-lt"/>
              </a:rPr>
              <a:t> : </a:t>
            </a:r>
            <a:r>
              <a:rPr kumimoji="1" lang="en-US" sz="2600" b="1" kern="0" dirty="0" smtClean="0">
                <a:latin typeface="+mn-lt"/>
              </a:rPr>
              <a:t>Perusahaan X </a:t>
            </a:r>
            <a:r>
              <a:rPr kumimoji="1" lang="en-US" sz="2600" kern="0" dirty="0" err="1" smtClean="0">
                <a:latin typeface="+mn-lt"/>
              </a:rPr>
              <a:t>sebagai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obyek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penelitian</a:t>
            </a:r>
            <a:r>
              <a:rPr kumimoji="1" lang="en-US" sz="2600" kern="0" dirty="0" smtClean="0">
                <a:latin typeface="+mn-lt"/>
              </a:rPr>
              <a:t>, </a:t>
            </a:r>
            <a:r>
              <a:rPr kumimoji="1" lang="en-US" sz="2600" kern="0" dirty="0" err="1" smtClean="0">
                <a:latin typeface="+mn-lt"/>
              </a:rPr>
              <a:t>dimana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perusahan</a:t>
            </a:r>
            <a:r>
              <a:rPr kumimoji="1" lang="en-US" sz="2600" kern="0" dirty="0" smtClean="0">
                <a:latin typeface="+mn-lt"/>
              </a:rPr>
              <a:t> X </a:t>
            </a:r>
            <a:r>
              <a:rPr kumimoji="1" lang="en-US" sz="2600" kern="0" dirty="0" err="1" smtClean="0">
                <a:latin typeface="+mn-lt"/>
              </a:rPr>
              <a:t>terdapat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sejumlah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karyawan</a:t>
            </a:r>
            <a:r>
              <a:rPr kumimoji="1" lang="en-US" sz="2600" kern="0" dirty="0" smtClean="0">
                <a:latin typeface="+mn-lt"/>
              </a:rPr>
              <a:t>, </a:t>
            </a:r>
            <a:r>
              <a:rPr kumimoji="1" lang="en-US" sz="2600" kern="0" dirty="0" err="1" smtClean="0">
                <a:latin typeface="+mn-lt"/>
              </a:rPr>
              <a:t>sehingga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populasi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adalah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jumlah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karyawan</a:t>
            </a:r>
            <a:r>
              <a:rPr kumimoji="1" lang="en-US" sz="2600" kern="0" dirty="0" smtClean="0">
                <a:latin typeface="+mn-lt"/>
              </a:rPr>
              <a:t>. </a:t>
            </a:r>
            <a:r>
              <a:rPr kumimoji="1" lang="en-US" sz="2600" kern="0" dirty="0" err="1" smtClean="0">
                <a:latin typeface="+mn-lt"/>
              </a:rPr>
              <a:t>Tetapi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perusahaan</a:t>
            </a:r>
            <a:r>
              <a:rPr kumimoji="1" lang="en-US" sz="2600" kern="0" dirty="0" smtClean="0">
                <a:latin typeface="+mn-lt"/>
              </a:rPr>
              <a:t> X </a:t>
            </a:r>
            <a:r>
              <a:rPr kumimoji="1" lang="en-US" sz="2600" kern="0" dirty="0" err="1" smtClean="0">
                <a:latin typeface="+mn-lt"/>
              </a:rPr>
              <a:t>juga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mempunyai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karakteristik</a:t>
            </a:r>
            <a:r>
              <a:rPr kumimoji="1" lang="en-US" sz="2600" kern="0" dirty="0" smtClean="0">
                <a:latin typeface="+mn-lt"/>
              </a:rPr>
              <a:t> </a:t>
            </a:r>
            <a:r>
              <a:rPr kumimoji="1" lang="en-US" sz="2600" kern="0" dirty="0" err="1" smtClean="0">
                <a:latin typeface="+mn-lt"/>
              </a:rPr>
              <a:t>orang-orang</a:t>
            </a:r>
            <a:r>
              <a:rPr kumimoji="1" lang="en-US" sz="2600" kern="0" dirty="0" smtClean="0">
                <a:latin typeface="+mn-lt"/>
              </a:rPr>
              <a:t>, </a:t>
            </a:r>
            <a:r>
              <a:rPr kumimoji="1" lang="en-US" sz="2600" kern="0" dirty="0" err="1" smtClean="0">
                <a:latin typeface="+mn-lt"/>
              </a:rPr>
              <a:t>misalnya</a:t>
            </a:r>
            <a:r>
              <a:rPr kumimoji="1" lang="en-US" sz="2600" kern="0" dirty="0" smtClean="0">
                <a:latin typeface="+mn-lt"/>
              </a:rPr>
              <a:t> : </a:t>
            </a:r>
            <a:r>
              <a:rPr kumimoji="1" lang="en-US" sz="2600" b="1" kern="0" dirty="0" err="1" smtClean="0">
                <a:latin typeface="+mn-lt"/>
              </a:rPr>
              <a:t>motivasi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kerja</a:t>
            </a:r>
            <a:r>
              <a:rPr kumimoji="1" lang="en-US" sz="2600" kern="0" dirty="0" smtClean="0">
                <a:latin typeface="+mn-lt"/>
              </a:rPr>
              <a:t>, </a:t>
            </a:r>
            <a:r>
              <a:rPr kumimoji="1" lang="en-US" sz="2600" b="1" kern="0" dirty="0" err="1" smtClean="0">
                <a:latin typeface="+mn-lt"/>
              </a:rPr>
              <a:t>disiplin</a:t>
            </a:r>
            <a:r>
              <a:rPr kumimoji="1" lang="en-US" sz="2600" b="1" kern="0" dirty="0" smtClean="0">
                <a:latin typeface="+mn-lt"/>
              </a:rPr>
              <a:t> </a:t>
            </a:r>
            <a:r>
              <a:rPr kumimoji="1" lang="en-US" sz="2600" b="1" kern="0" dirty="0" err="1" smtClean="0">
                <a:latin typeface="+mn-lt"/>
              </a:rPr>
              <a:t>kerja</a:t>
            </a:r>
            <a:r>
              <a:rPr kumimoji="1" lang="en-US" sz="2600" kern="0" dirty="0" smtClean="0">
                <a:latin typeface="+mn-lt"/>
              </a:rPr>
              <a:t>, </a:t>
            </a:r>
            <a:r>
              <a:rPr kumimoji="1" lang="en-US" sz="2600" kern="0" dirty="0" err="1" smtClean="0">
                <a:latin typeface="+mn-lt"/>
              </a:rPr>
              <a:t>dls</a:t>
            </a:r>
            <a:r>
              <a:rPr kumimoji="1" lang="en-US" sz="2600" kern="0" dirty="0" smtClean="0">
                <a:latin typeface="+mn-lt"/>
              </a:rPr>
              <a:t>.</a:t>
            </a:r>
            <a:endParaRPr kumimoji="1" lang="id-ID" sz="26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E4EACA"/>
              </a:buClr>
              <a:buSzPct val="75000"/>
              <a:defRPr/>
            </a:pPr>
            <a:endParaRPr kumimoji="1" lang="id-ID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id-ID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id-ID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1456</TotalTime>
  <Words>1384</Words>
  <Application>Microsoft Office PowerPoint</Application>
  <PresentationFormat>On-screen Show (4:3)</PresentationFormat>
  <Paragraphs>352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Angles</vt:lpstr>
      <vt:lpstr>Karsam Sunaryo,SE.,MAk.,Ak.,QMSA.</vt:lpstr>
      <vt:lpstr>Populasi &amp; Sampel </vt:lpstr>
      <vt:lpstr>Proses Riset </vt:lpstr>
      <vt:lpstr>Topik Bahasan</vt:lpstr>
      <vt:lpstr>Tujuan Pembelajaran</vt:lpstr>
      <vt:lpstr>Tujuan Pembelajaran</vt:lpstr>
      <vt:lpstr>Rancangan Riset</vt:lpstr>
      <vt:lpstr>Beberapa Pengertian</vt:lpstr>
      <vt:lpstr>Pengertian Populasi</vt:lpstr>
      <vt:lpstr>Pengertian Sampel</vt:lpstr>
      <vt:lpstr>Hubungan antara Populasi dan Sampel</vt:lpstr>
      <vt:lpstr>Kenormalan Distribusi</vt:lpstr>
      <vt:lpstr>Teknik Sampling</vt:lpstr>
      <vt:lpstr>Teknik Sampling</vt:lpstr>
      <vt:lpstr>Teknik Sampling</vt:lpstr>
      <vt:lpstr>Teknik Sampling</vt:lpstr>
      <vt:lpstr>Teknik Sampling</vt:lpstr>
      <vt:lpstr>Kelebihan dan Kekurangan : Probability dan Non-Probability</vt:lpstr>
      <vt:lpstr>Kelebihan dan Kekurangan : Probability dan Non-Probability</vt:lpstr>
      <vt:lpstr>Kelebihan dan Kekurangan : Probability dan Non-Probability</vt:lpstr>
      <vt:lpstr>Ukuran Sampel</vt:lpstr>
    </vt:vector>
  </TitlesOfParts>
  <Company>bppt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Metode Penelitian</dc:title>
  <dc:creator>muchdie</dc:creator>
  <cp:lastModifiedBy>User</cp:lastModifiedBy>
  <cp:revision>117</cp:revision>
  <cp:lastPrinted>2014-04-22T11:11:51Z</cp:lastPrinted>
  <dcterms:created xsi:type="dcterms:W3CDTF">2007-01-04T07:20:48Z</dcterms:created>
  <dcterms:modified xsi:type="dcterms:W3CDTF">2015-01-22T19:02:35Z</dcterms:modified>
</cp:coreProperties>
</file>