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27"/>
  </p:notesMasterIdLst>
  <p:handoutMasterIdLst>
    <p:handoutMasterId r:id="rId28"/>
  </p:handoutMasterIdLst>
  <p:sldIdLst>
    <p:sldId id="311" r:id="rId2"/>
    <p:sldId id="256" r:id="rId3"/>
    <p:sldId id="281" r:id="rId4"/>
    <p:sldId id="265" r:id="rId5"/>
    <p:sldId id="267" r:id="rId6"/>
    <p:sldId id="289" r:id="rId7"/>
    <p:sldId id="288"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5" r:id="rId21"/>
    <p:sldId id="306" r:id="rId22"/>
    <p:sldId id="307" r:id="rId23"/>
    <p:sldId id="308" r:id="rId24"/>
    <p:sldId id="309" r:id="rId25"/>
    <p:sldId id="310"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8C2C4C-32F5-44C6-996E-666D24D84399}" type="datetimeFigureOut">
              <a:rPr lang="en-US" smtClean="0"/>
              <a:pPr/>
              <a:t>1/22/2015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70DFD4-DAED-4CED-A855-39D605034A30}" type="slidenum">
              <a:rPr lang="en-US" smtClean="0"/>
              <a:pPr/>
              <a:t>‹#›</a:t>
            </a:fld>
            <a:endParaRPr lang="en-US"/>
          </a:p>
        </p:txBody>
      </p:sp>
    </p:spTree>
    <p:extLst>
      <p:ext uri="{BB962C8B-B14F-4D97-AF65-F5344CB8AC3E}">
        <p14:creationId xmlns:p14="http://schemas.microsoft.com/office/powerpoint/2010/main" val="802655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DD2AC9-DE80-4734-830F-556224382C61}" type="datetimeFigureOut">
              <a:rPr lang="en-US" smtClean="0"/>
              <a:pPr/>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97AC4C-1466-4D1B-A787-56E894AAC825}" type="slidenum">
              <a:rPr lang="en-US" smtClean="0"/>
              <a:pPr/>
              <a:t>‹#›</a:t>
            </a:fld>
            <a:endParaRPr lang="en-US"/>
          </a:p>
        </p:txBody>
      </p:sp>
    </p:spTree>
    <p:extLst>
      <p:ext uri="{BB962C8B-B14F-4D97-AF65-F5344CB8AC3E}">
        <p14:creationId xmlns:p14="http://schemas.microsoft.com/office/powerpoint/2010/main" val="2152847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8E0BC62D-64F6-4568-8E2F-9E328FDFDF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667F477E-F70D-4D75-9F40-4E124FA56B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41EFCF79-EB5E-4F1F-879E-0FA9483CBF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F4381873-0C73-410D-A039-7BF721DA42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Karsam Sunaryo</a:t>
            </a:r>
            <a:endParaRPr lang="en-US"/>
          </a:p>
        </p:txBody>
      </p:sp>
      <p:sp>
        <p:nvSpPr>
          <p:cNvPr id="7" name="Slide Number Placeholder 6"/>
          <p:cNvSpPr>
            <a:spLocks noGrp="1"/>
          </p:cNvSpPr>
          <p:nvPr>
            <p:ph type="sldNum" sz="quarter" idx="12"/>
          </p:nvPr>
        </p:nvSpPr>
        <p:spPr/>
        <p:txBody>
          <a:bodyPr/>
          <a:lstStyle/>
          <a:p>
            <a:fld id="{5C853704-DF30-429D-966A-6766AD67CD48}"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Karsam Sunaryo</a:t>
            </a:r>
            <a:endParaRPr lang="en-US"/>
          </a:p>
        </p:txBody>
      </p:sp>
      <p:sp>
        <p:nvSpPr>
          <p:cNvPr id="9" name="Slide Number Placeholder 8"/>
          <p:cNvSpPr>
            <a:spLocks noGrp="1"/>
          </p:cNvSpPr>
          <p:nvPr>
            <p:ph type="sldNum" sz="quarter" idx="12"/>
          </p:nvPr>
        </p:nvSpPr>
        <p:spPr/>
        <p:txBody>
          <a:bodyPr/>
          <a:lstStyle/>
          <a:p>
            <a:fld id="{CC245501-8209-4A2B-9E2F-748029C9D0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E5DCCE7C-D145-4B89-9075-A6D369CD10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4" name="Slide Number Placeholder 3"/>
          <p:cNvSpPr>
            <a:spLocks noGrp="1"/>
          </p:cNvSpPr>
          <p:nvPr>
            <p:ph type="sldNum" sz="quarter" idx="12"/>
          </p:nvPr>
        </p:nvSpPr>
        <p:spPr/>
        <p:txBody>
          <a:bodyPr/>
          <a:lstStyle/>
          <a:p>
            <a:fld id="{7AF8BF42-3884-4B57-B4B2-A98CA3FAAD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smtClean="0"/>
              <a:t>Karsam Sunaryo</a:t>
            </a:r>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1C10E26-2B38-4C49-BD07-D6CFFBA60E9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Karsam Sunaryo</a:t>
            </a:r>
            <a:endParaRPr lang="en-US"/>
          </a:p>
        </p:txBody>
      </p:sp>
      <p:sp>
        <p:nvSpPr>
          <p:cNvPr id="7" name="Slide Number Placeholder 6"/>
          <p:cNvSpPr>
            <a:spLocks noGrp="1"/>
          </p:cNvSpPr>
          <p:nvPr>
            <p:ph type="sldNum" sz="quarter" idx="12"/>
          </p:nvPr>
        </p:nvSpPr>
        <p:spPr/>
        <p:txBody>
          <a:bodyPr/>
          <a:lstStyle/>
          <a:p>
            <a:fld id="{35CC67B3-D135-4B6F-B6A1-FA8B17C419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r>
              <a:rPr lang="en-US" smtClean="0"/>
              <a:t>Karsam Sunaryo</a:t>
            </a:r>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A60AFA4-4CDA-4577-B0FB-9387973D24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266699" y="1039504"/>
            <a:ext cx="8610600" cy="1600200"/>
          </a:xfrm>
          <a:prstGeom prst="rect">
            <a:avLst/>
          </a:prstGeom>
          <a:noFill/>
          <a:ln w="9525">
            <a:noFill/>
            <a:miter lim="800000"/>
            <a:headEnd/>
            <a:tailEnd/>
          </a:ln>
        </p:spPr>
        <p:txBody>
          <a:bodyPr anchor="ctr"/>
          <a:lstStyle/>
          <a:p>
            <a:r>
              <a:rPr kumimoji="1" lang="id-ID" sz="4400" dirty="0" smtClean="0">
                <a:solidFill>
                  <a:schemeClr val="tx2"/>
                </a:solidFill>
                <a:latin typeface="Tahoma" charset="0"/>
              </a:rPr>
              <a:t>METODOLOGI RISET AKUNTANSI</a:t>
            </a:r>
            <a:endParaRPr kumimoji="1" lang="en-US" sz="4400" dirty="0">
              <a:solidFill>
                <a:schemeClr val="tx2"/>
              </a:solidFill>
              <a:latin typeface="Tahoma" charset="0"/>
            </a:endParaRPr>
          </a:p>
        </p:txBody>
      </p:sp>
      <p:sp>
        <p:nvSpPr>
          <p:cNvPr id="4" name="Title 3"/>
          <p:cNvSpPr>
            <a:spLocks noGrp="1"/>
          </p:cNvSpPr>
          <p:nvPr>
            <p:ph type="ctrTitle"/>
          </p:nvPr>
        </p:nvSpPr>
        <p:spPr>
          <a:xfrm>
            <a:off x="228600" y="4267200"/>
            <a:ext cx="8001000" cy="1966239"/>
          </a:xfrm>
        </p:spPr>
        <p:txBody>
          <a:bodyPr>
            <a:normAutofit/>
          </a:bodyPr>
          <a:lstStyle/>
          <a:p>
            <a:r>
              <a:rPr lang="en-US" sz="2800" dirty="0" err="1" smtClean="0">
                <a:latin typeface="Lucida Handwriting" panose="03010101010101010101" pitchFamily="66" charset="0"/>
              </a:rPr>
              <a:t>Karsam</a:t>
            </a:r>
            <a:r>
              <a:rPr lang="en-US" sz="2800" dirty="0" smtClean="0">
                <a:latin typeface="Lucida Handwriting" panose="03010101010101010101" pitchFamily="66" charset="0"/>
              </a:rPr>
              <a:t> </a:t>
            </a:r>
            <a:r>
              <a:rPr lang="en-US" sz="2800" dirty="0" err="1" smtClean="0">
                <a:latin typeface="Lucida Handwriting" panose="03010101010101010101" pitchFamily="66" charset="0"/>
              </a:rPr>
              <a:t>Sunaryo</a:t>
            </a:r>
            <a:r>
              <a:rPr lang="id-ID" sz="2800" dirty="0" smtClean="0">
                <a:latin typeface="Lucida Handwriting" panose="03010101010101010101" pitchFamily="66" charset="0"/>
              </a:rPr>
              <a:t>,SE.,MAk.,Ak.,QMSA.</a:t>
            </a:r>
            <a:endParaRPr lang="id-ID" sz="2800" dirty="0">
              <a:latin typeface="Lucida Handwriting" panose="03010101010101010101" pitchFamily="66" charset="0"/>
            </a:endParaRPr>
          </a:p>
        </p:txBody>
      </p:sp>
      <p:sp>
        <p:nvSpPr>
          <p:cNvPr id="3" name="Footer Placeholder 2"/>
          <p:cNvSpPr>
            <a:spLocks noGrp="1"/>
          </p:cNvSpPr>
          <p:nvPr>
            <p:ph type="ftr" sz="quarter" idx="11"/>
          </p:nvPr>
        </p:nvSpPr>
        <p:spPr>
          <a:xfrm>
            <a:off x="3517514" y="6285122"/>
            <a:ext cx="4724400" cy="274320"/>
          </a:xfrm>
          <a:prstGeom prst="rect">
            <a:avLst/>
          </a:prstGeom>
        </p:spPr>
        <p:txBody>
          <a:bodyPr/>
          <a:lstStyle/>
          <a:p>
            <a:r>
              <a:rPr lang="en-US" smtClean="0"/>
              <a:t>Karsam Sunaryo</a:t>
            </a:r>
            <a:endParaRPr lang="en-US"/>
          </a:p>
        </p:txBody>
      </p:sp>
      <p:sp>
        <p:nvSpPr>
          <p:cNvPr id="7" name="Slide Number Placeholder 6"/>
          <p:cNvSpPr>
            <a:spLocks noGrp="1"/>
          </p:cNvSpPr>
          <p:nvPr>
            <p:ph type="sldNum" sz="quarter" idx="12"/>
          </p:nvPr>
        </p:nvSpPr>
        <p:spPr>
          <a:xfrm>
            <a:off x="8401038" y="6170822"/>
            <a:ext cx="502920" cy="502920"/>
          </a:xfrm>
          <a:prstGeom prst="ellipse">
            <a:avLst/>
          </a:prstGeom>
        </p:spPr>
        <p:txBody>
          <a:bodyPr/>
          <a:lstStyle/>
          <a:p>
            <a:fld id="{AA6501FC-8F10-4793-8FF0-AABC89A1E455}" type="slidenum">
              <a:rPr lang="en-US" smtClean="0"/>
              <a:pPr/>
              <a:t>1</a:t>
            </a:fld>
            <a:endParaRPr lang="en-US"/>
          </a:p>
        </p:txBody>
      </p:sp>
      <p:sp>
        <p:nvSpPr>
          <p:cNvPr id="6" name="TextBox 3"/>
          <p:cNvSpPr txBox="1">
            <a:spLocks noChangeArrowheads="1"/>
          </p:cNvSpPr>
          <p:nvPr/>
        </p:nvSpPr>
        <p:spPr bwMode="auto">
          <a:xfrm>
            <a:off x="3124200" y="4038600"/>
            <a:ext cx="37861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id-ID" sz="1600" dirty="0">
                <a:solidFill>
                  <a:schemeClr val="accent2"/>
                </a:solidFill>
                <a:latin typeface="Arial Narrow" pitchFamily="34" charset="0"/>
              </a:rPr>
              <a:t>© 2009 John Wiley &amp; Sons Ltd.</a:t>
            </a:r>
          </a:p>
          <a:p>
            <a:r>
              <a:rPr lang="en-GB" altLang="id-ID" sz="1600" dirty="0">
                <a:solidFill>
                  <a:schemeClr val="accent2"/>
                </a:solidFill>
                <a:latin typeface="Arial Narrow" pitchFamily="34" charset="0"/>
              </a:rPr>
              <a:t>www.wileyeurope.com/college/sekaran</a:t>
            </a:r>
          </a:p>
        </p:txBody>
      </p:sp>
    </p:spTree>
    <p:extLst>
      <p:ext uri="{BB962C8B-B14F-4D97-AF65-F5344CB8AC3E}">
        <p14:creationId xmlns:p14="http://schemas.microsoft.com/office/powerpoint/2010/main" val="110192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blinds(horizontal)">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Primer</a:t>
            </a:r>
            <a:endParaRPr lang="en-US" dirty="0"/>
          </a:p>
        </p:txBody>
      </p:sp>
      <p:sp>
        <p:nvSpPr>
          <p:cNvPr id="3" name="Content Placeholder 2"/>
          <p:cNvSpPr>
            <a:spLocks noGrp="1"/>
          </p:cNvSpPr>
          <p:nvPr>
            <p:ph idx="1"/>
          </p:nvPr>
        </p:nvSpPr>
        <p:spPr>
          <a:xfrm>
            <a:off x="457200" y="1593850"/>
            <a:ext cx="8610600" cy="4883150"/>
          </a:xfrm>
        </p:spPr>
        <p:txBody>
          <a:bodyPr/>
          <a:lstStyle/>
          <a:p>
            <a:endParaRPr lang="id-ID" sz="2600" dirty="0" smtClean="0"/>
          </a:p>
          <a:p>
            <a:endParaRPr lang="en-US" sz="2600" dirty="0" smtClean="0"/>
          </a:p>
        </p:txBody>
      </p:sp>
      <p:sp>
        <p:nvSpPr>
          <p:cNvPr id="5" name="Content Placeholder 2"/>
          <p:cNvSpPr txBox="1">
            <a:spLocks/>
          </p:cNvSpPr>
          <p:nvPr/>
        </p:nvSpPr>
        <p:spPr bwMode="white">
          <a:xfrm>
            <a:off x="609600" y="1524000"/>
            <a:ext cx="8229600" cy="4883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a:spcBef>
                <a:spcPct val="20000"/>
              </a:spcBef>
              <a:buClr>
                <a:srgbClr val="E4EACA"/>
              </a:buClr>
              <a:buSzPct val="75000"/>
              <a:buFont typeface="Wingdings" pitchFamily="2" charset="2"/>
              <a:buChar char="n"/>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Moderator</a:t>
            </a:r>
            <a:r>
              <a:rPr kumimoji="1" lang="id-ID" sz="2600" b="0" i="0" u="none" strike="noStrike" kern="0" cap="none" spc="0" normalizeH="0" noProof="0" dirty="0" smtClean="0">
                <a:ln>
                  <a:noFill/>
                </a:ln>
                <a:solidFill>
                  <a:schemeClr val="tx1"/>
                </a:solidFill>
                <a:effectLst/>
                <a:uLnTx/>
                <a:uFillTx/>
                <a:latin typeface="+mn-lt"/>
                <a:ea typeface="+mn-ea"/>
                <a:cs typeface="+mn-cs"/>
              </a:rPr>
              <a:t> mempunyai peran penting dalam mengarahkan diskusi sedemikian agar informasi dapat dikumpulkan dan diskusi berjalan sesuai dengan tujuan.</a:t>
            </a:r>
          </a:p>
          <a:p>
            <a:pPr marL="800100" lvl="1" indent="-342900">
              <a:spcBef>
                <a:spcPct val="20000"/>
              </a:spcBef>
              <a:buClr>
                <a:srgbClr val="E4EACA"/>
              </a:buClr>
              <a:buSzPct val="75000"/>
              <a:buFont typeface="Wingdings" pitchFamily="2" charset="2"/>
              <a:buChar char="n"/>
              <a:defRPr/>
            </a:pPr>
            <a:r>
              <a:rPr kumimoji="1" lang="id-ID" sz="2600" kern="0" baseline="0" dirty="0" smtClean="0">
                <a:latin typeface="+mn-lt"/>
              </a:rPr>
              <a:t>Moderator mengemukakan</a:t>
            </a:r>
            <a:r>
              <a:rPr kumimoji="1" lang="id-ID" sz="2600" kern="0" dirty="0" smtClean="0">
                <a:latin typeface="+mn-lt"/>
              </a:rPr>
              <a:t> topik , mengamati dan mencatat atau merekam jalannya diskusi.</a:t>
            </a:r>
          </a:p>
          <a:p>
            <a:pPr marL="800100" lvl="1" indent="-342900">
              <a:spcBef>
                <a:spcPct val="20000"/>
              </a:spcBef>
              <a:buClr>
                <a:srgbClr val="E4EACA"/>
              </a:buClr>
              <a:buSzPct val="75000"/>
              <a:buFont typeface="Wingdings" pitchFamily="2" charset="2"/>
              <a:buChar char="n"/>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Moderator</a:t>
            </a:r>
            <a:r>
              <a:rPr kumimoji="1" lang="id-ID" sz="2600" b="0" i="0" u="none" strike="noStrike" kern="0" cap="none" spc="0" normalizeH="0" noProof="0" dirty="0" smtClean="0">
                <a:ln>
                  <a:noFill/>
                </a:ln>
                <a:solidFill>
                  <a:schemeClr val="tx1"/>
                </a:solidFill>
                <a:effectLst/>
                <a:uLnTx/>
                <a:uFillTx/>
                <a:latin typeface="+mn-lt"/>
                <a:ea typeface="+mn-ea"/>
                <a:cs typeface="+mn-cs"/>
              </a:rPr>
              <a:t> tidak merupakan bagian yang integral dalam diskusi, dia hanyalah mengarahkan jalannya diskusi agar informasi yang dimaksud dapat digali.</a:t>
            </a:r>
          </a:p>
          <a:p>
            <a:pPr marL="800100" lvl="1" indent="-342900">
              <a:spcBef>
                <a:spcPct val="20000"/>
              </a:spcBef>
              <a:buClr>
                <a:srgbClr val="E4EACA"/>
              </a:buClr>
              <a:buSzPct val="75000"/>
              <a:buFont typeface="Wingdings" pitchFamily="2" charset="2"/>
              <a:buChar char="n"/>
              <a:defRPr/>
            </a:pPr>
            <a:r>
              <a:rPr kumimoji="1" lang="id-ID" sz="2600" kern="0" baseline="0" dirty="0" smtClean="0">
                <a:latin typeface="+mn-lt"/>
              </a:rPr>
              <a:t>Moderator juga berperan agar semua anggota berpartisipasi,</a:t>
            </a:r>
            <a:r>
              <a:rPr kumimoji="1" lang="id-ID" sz="2600" kern="0" dirty="0" smtClean="0">
                <a:latin typeface="+mn-lt"/>
              </a:rPr>
              <a:t> tanpa mendominasi.</a:t>
            </a: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800100" lvl="1" indent="-342900">
              <a:spcBef>
                <a:spcPct val="20000"/>
              </a:spcBef>
              <a:buClr>
                <a:srgbClr val="E4EACA"/>
              </a:buClr>
              <a:buSzPct val="75000"/>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Primer</a:t>
            </a:r>
            <a:endParaRPr lang="en-US" dirty="0"/>
          </a:p>
        </p:txBody>
      </p:sp>
      <p:sp>
        <p:nvSpPr>
          <p:cNvPr id="3" name="Content Placeholder 2"/>
          <p:cNvSpPr>
            <a:spLocks noGrp="1"/>
          </p:cNvSpPr>
          <p:nvPr>
            <p:ph idx="1"/>
          </p:nvPr>
        </p:nvSpPr>
        <p:spPr>
          <a:xfrm>
            <a:off x="457200" y="1593850"/>
            <a:ext cx="8610600" cy="4883150"/>
          </a:xfrm>
        </p:spPr>
        <p:txBody>
          <a:bodyPr/>
          <a:lstStyle/>
          <a:p>
            <a:endParaRPr lang="id-ID" sz="2600" dirty="0" smtClean="0"/>
          </a:p>
          <a:p>
            <a:endParaRPr lang="en-US" sz="2600" dirty="0" smtClean="0"/>
          </a:p>
        </p:txBody>
      </p:sp>
      <p:sp>
        <p:nvSpPr>
          <p:cNvPr id="5" name="Content Placeholder 2"/>
          <p:cNvSpPr txBox="1">
            <a:spLocks/>
          </p:cNvSpPr>
          <p:nvPr/>
        </p:nvSpPr>
        <p:spPr bwMode="white">
          <a:xfrm>
            <a:off x="76200" y="1524000"/>
            <a:ext cx="8839200" cy="4883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a:spcBef>
                <a:spcPct val="20000"/>
              </a:spcBef>
              <a:buClr>
                <a:srgbClr val="E4EACA"/>
              </a:buClr>
              <a:buSzPct val="75000"/>
              <a:buFont typeface="Wingdings" pitchFamily="2" charset="2"/>
              <a:buChar char="n"/>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Data yg diperoleh</a:t>
            </a:r>
            <a:r>
              <a:rPr kumimoji="1" lang="id-ID" sz="2600" b="0" i="0" u="none" strike="noStrike" kern="0" cap="none" spc="0" normalizeH="0" noProof="0" dirty="0" smtClean="0">
                <a:ln>
                  <a:noFill/>
                </a:ln>
                <a:solidFill>
                  <a:schemeClr val="tx1"/>
                </a:solidFill>
                <a:effectLst/>
                <a:uLnTx/>
                <a:uFillTx/>
                <a:latin typeface="+mn-lt"/>
                <a:ea typeface="+mn-ea"/>
                <a:cs typeface="+mn-cs"/>
              </a:rPr>
              <a:t> melalui focus group merupakan cara paling murah, dan juga cepat utk dianalisis, analisis konten dari data lebih bersifat kualitatif. Selain itu, informasi yang terkumpul tidak mencerminkan pendapat populasi.</a:t>
            </a:r>
          </a:p>
          <a:p>
            <a:pPr marL="800100" lvl="1" indent="-342900">
              <a:spcBef>
                <a:spcPct val="20000"/>
              </a:spcBef>
              <a:buClr>
                <a:srgbClr val="E4EACA"/>
              </a:buClr>
              <a:buSzPct val="75000"/>
              <a:buFont typeface="Wingdings" pitchFamily="2" charset="2"/>
              <a:buChar char="n"/>
              <a:defRPr/>
            </a:pPr>
            <a:r>
              <a:rPr kumimoji="1" lang="id-ID" sz="2600" kern="0" baseline="0" dirty="0" smtClean="0">
                <a:latin typeface="+mn-lt"/>
              </a:rPr>
              <a:t>Ringkasnya,</a:t>
            </a:r>
            <a:r>
              <a:rPr kumimoji="1" lang="id-ID" sz="2600" kern="0" dirty="0" smtClean="0">
                <a:latin typeface="+mn-lt"/>
              </a:rPr>
              <a:t> focus group digunakan untuk : kajian eksploratif, membuat generalisasiberdasarkan informasi yang didapatkan, melakukan survei sample.</a:t>
            </a:r>
          </a:p>
          <a:p>
            <a:pPr marL="800100" lvl="1" indent="-342900">
              <a:spcBef>
                <a:spcPct val="20000"/>
              </a:spcBef>
              <a:buClr>
                <a:srgbClr val="E4EACA"/>
              </a:buClr>
              <a:buSzPct val="75000"/>
              <a:buFont typeface="Wingdings" pitchFamily="2" charset="2"/>
              <a:buChar char="n"/>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Focus</a:t>
            </a:r>
            <a:r>
              <a:rPr kumimoji="1" lang="id-ID" sz="2600" b="0" i="0" u="none" strike="noStrike" kern="0" cap="none" spc="0" normalizeH="0" noProof="0" dirty="0" smtClean="0">
                <a:ln>
                  <a:noFill/>
                </a:ln>
                <a:solidFill>
                  <a:schemeClr val="tx1"/>
                </a:solidFill>
                <a:effectLst/>
                <a:uLnTx/>
                <a:uFillTx/>
                <a:latin typeface="+mn-lt"/>
                <a:ea typeface="+mn-ea"/>
                <a:cs typeface="+mn-cs"/>
              </a:rPr>
              <a:t> group discussion dapat juga dilakukan melalui </a:t>
            </a:r>
            <a:r>
              <a:rPr kumimoji="1" lang="id-ID" sz="2600" b="0" i="1" u="none" strike="noStrike" kern="0" cap="none" spc="0" normalizeH="0" noProof="0" dirty="0" smtClean="0">
                <a:ln>
                  <a:noFill/>
                </a:ln>
                <a:solidFill>
                  <a:schemeClr val="tx1"/>
                </a:solidFill>
                <a:effectLst/>
                <a:uLnTx/>
                <a:uFillTx/>
                <a:latin typeface="+mn-lt"/>
                <a:ea typeface="+mn-ea"/>
                <a:cs typeface="+mn-cs"/>
              </a:rPr>
              <a:t>videoconferencing</a:t>
            </a:r>
            <a:r>
              <a:rPr kumimoji="1" lang="id-ID" sz="2600" b="0" i="0" u="none" strike="noStrike" kern="0" cap="none" spc="0" normalizeH="0" noProof="0" dirty="0" smtClean="0">
                <a:ln>
                  <a:noFill/>
                </a:ln>
                <a:solidFill>
                  <a:schemeClr val="tx1"/>
                </a:solidFill>
                <a:effectLst/>
                <a:uLnTx/>
                <a:uFillTx/>
                <a:latin typeface="+mn-lt"/>
                <a:ea typeface="+mn-ea"/>
                <a:cs typeface="+mn-cs"/>
              </a:rPr>
              <a:t>. On-line focus group juga sudah umum dilakukan melalui e-mail, web-site, internet chat room, facebook, twitter.</a:t>
            </a: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800100" lvl="1" indent="-342900">
              <a:spcBef>
                <a:spcPct val="20000"/>
              </a:spcBef>
              <a:buClr>
                <a:srgbClr val="E4EACA"/>
              </a:buClr>
              <a:buSzPct val="75000"/>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Primer</a:t>
            </a:r>
            <a:endParaRPr lang="en-US" dirty="0"/>
          </a:p>
        </p:txBody>
      </p:sp>
      <p:sp>
        <p:nvSpPr>
          <p:cNvPr id="3" name="Content Placeholder 2"/>
          <p:cNvSpPr>
            <a:spLocks noGrp="1"/>
          </p:cNvSpPr>
          <p:nvPr>
            <p:ph idx="1"/>
          </p:nvPr>
        </p:nvSpPr>
        <p:spPr>
          <a:xfrm>
            <a:off x="457200" y="1593850"/>
            <a:ext cx="8610600" cy="4883150"/>
          </a:xfrm>
        </p:spPr>
        <p:txBody>
          <a:bodyPr/>
          <a:lstStyle/>
          <a:p>
            <a:endParaRPr lang="id-ID" sz="2600" dirty="0" smtClean="0"/>
          </a:p>
          <a:p>
            <a:endParaRPr lang="en-US" sz="2600" dirty="0" smtClean="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id-ID" b="1" i="0" u="none" strike="noStrike" kern="0" cap="none" spc="0" normalizeH="0" baseline="0" noProof="0" dirty="0" smtClean="0">
                <a:ln>
                  <a:noFill/>
                </a:ln>
                <a:solidFill>
                  <a:schemeClr val="tx1"/>
                </a:solidFill>
                <a:effectLst/>
                <a:uLnTx/>
                <a:uFillTx/>
                <a:latin typeface="+mn-lt"/>
                <a:ea typeface="+mn-ea"/>
                <a:cs typeface="+mn-cs"/>
              </a:rPr>
              <a:t>Panel</a:t>
            </a:r>
            <a:r>
              <a:rPr kumimoji="1" lang="id-ID" b="0" i="0" u="none" strike="noStrike" kern="0" cap="none" spc="0" normalizeH="0" baseline="0" noProof="0" dirty="0" smtClean="0">
                <a:ln>
                  <a:noFill/>
                </a:ln>
                <a:solidFill>
                  <a:schemeClr val="tx1"/>
                </a:solidFill>
                <a:effectLst/>
                <a:uLnTx/>
                <a:uFillTx/>
                <a:latin typeface="+mn-lt"/>
                <a:ea typeface="+mn-ea"/>
                <a:cs typeface="+mn-cs"/>
              </a:rPr>
              <a:t>:</a:t>
            </a:r>
          </a:p>
          <a:p>
            <a:pPr marL="800100" lvl="1" indent="-342900">
              <a:spcBef>
                <a:spcPct val="20000"/>
              </a:spcBef>
              <a:buClr>
                <a:srgbClr val="E4EACA"/>
              </a:buClr>
              <a:buSzPct val="75000"/>
              <a:buFont typeface="Wingdings" pitchFamily="2" charset="2"/>
              <a:buChar char="n"/>
              <a:defRPr/>
            </a:pPr>
            <a:r>
              <a:rPr kumimoji="1" lang="id-ID" kern="0" dirty="0" smtClean="0">
                <a:latin typeface="+mn-lt"/>
              </a:rPr>
              <a:t>Merupakan sumber informasi langsung yang digunakan ketika beberapa aspek dari suatu produk dipelajari dari waktu ke waktu.</a:t>
            </a:r>
          </a:p>
          <a:p>
            <a:pPr marL="800100" lvl="1" indent="-342900">
              <a:spcBef>
                <a:spcPct val="20000"/>
              </a:spcBef>
              <a:buClr>
                <a:srgbClr val="E4EACA"/>
              </a:buClr>
              <a:buSzPct val="75000"/>
              <a:buFont typeface="Wingdings" pitchFamily="2" charset="2"/>
              <a:buChar char="n"/>
              <a:defRPr/>
            </a:pPr>
            <a:r>
              <a:rPr kumimoji="1" lang="id-ID" kern="0" dirty="0" smtClean="0">
                <a:latin typeface="+mn-lt"/>
              </a:rPr>
              <a:t>Bertemu mungkin lebih dari sekali, dimana individual dipilih secara acak sebagai anggota panel dari suatu riset.</a:t>
            </a:r>
          </a:p>
          <a:p>
            <a:pPr marL="800100" lvl="1" indent="-342900">
              <a:spcBef>
                <a:spcPct val="20000"/>
              </a:spcBef>
              <a:buClr>
                <a:srgbClr val="E4EACA"/>
              </a:buClr>
              <a:buSzPct val="75000"/>
              <a:buFont typeface="Wingdings" pitchFamily="2" charset="2"/>
              <a:buChar char="n"/>
              <a:defRPr/>
            </a:pPr>
            <a:r>
              <a:rPr kumimoji="1" lang="id-ID" kern="0" dirty="0" smtClean="0">
                <a:latin typeface="+mn-lt"/>
              </a:rPr>
              <a:t>Contoh: </a:t>
            </a:r>
            <a:r>
              <a:rPr kumimoji="1" lang="id-ID" b="1" kern="0" dirty="0" smtClean="0">
                <a:latin typeface="+mn-lt"/>
              </a:rPr>
              <a:t>Nielsen Index </a:t>
            </a:r>
            <a:r>
              <a:rPr kumimoji="1" lang="id-ID" kern="0" dirty="0" smtClean="0">
                <a:latin typeface="+mn-lt"/>
              </a:rPr>
              <a:t>didasarkan atas penilaian panel; juga Consumer Mail Panel.</a:t>
            </a:r>
          </a:p>
          <a:p>
            <a:pPr marL="800100" lvl="1" indent="-342900">
              <a:spcBef>
                <a:spcPct val="20000"/>
              </a:spcBef>
              <a:buClr>
                <a:srgbClr val="E4EACA"/>
              </a:buClr>
              <a:buSzPct val="75000"/>
              <a:buFont typeface="Wingdings" pitchFamily="2" charset="2"/>
              <a:buChar char="n"/>
              <a:defRPr/>
            </a:pPr>
            <a:r>
              <a:rPr kumimoji="1" lang="id-ID" kern="0" dirty="0" smtClean="0">
                <a:latin typeface="+mn-lt"/>
              </a:rPr>
              <a:t>Panel bisa </a:t>
            </a:r>
            <a:r>
              <a:rPr kumimoji="1" lang="id-ID" b="1" kern="0" dirty="0" smtClean="0">
                <a:latin typeface="+mn-lt"/>
              </a:rPr>
              <a:t>bersifat statis </a:t>
            </a:r>
            <a:r>
              <a:rPr kumimoji="1" lang="id-ID" kern="0" dirty="0" smtClean="0">
                <a:latin typeface="+mn-lt"/>
              </a:rPr>
              <a:t>(anggota yang sama untuk periode yang panjang) ataupun </a:t>
            </a:r>
            <a:r>
              <a:rPr kumimoji="1" lang="id-ID" b="1" kern="0" dirty="0" smtClean="0">
                <a:latin typeface="+mn-lt"/>
              </a:rPr>
              <a:t>bersifat dinamis</a:t>
            </a:r>
            <a:r>
              <a:rPr kumimoji="1" lang="id-ID" kern="0" dirty="0" smtClean="0">
                <a:latin typeface="+mn-lt"/>
              </a:rPr>
              <a:t> (anggota panel berubah dari waktu ke waktu sesuai tahapan proses penelitian).</a:t>
            </a:r>
          </a:p>
          <a:p>
            <a:pPr marL="800100" lvl="1" indent="-342900">
              <a:spcBef>
                <a:spcPct val="20000"/>
              </a:spcBef>
              <a:buClr>
                <a:srgbClr val="E4EACA"/>
              </a:buClr>
              <a:buSzPct val="75000"/>
              <a:defRPr/>
            </a:pPr>
            <a:endParaRPr kumimoji="1" lang="id-ID"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Primer</a:t>
            </a:r>
            <a:endParaRPr lang="en-US" dirty="0"/>
          </a:p>
        </p:txBody>
      </p:sp>
      <p:sp>
        <p:nvSpPr>
          <p:cNvPr id="3" name="Content Placeholder 2"/>
          <p:cNvSpPr>
            <a:spLocks noGrp="1"/>
          </p:cNvSpPr>
          <p:nvPr>
            <p:ph idx="1"/>
          </p:nvPr>
        </p:nvSpPr>
        <p:spPr>
          <a:xfrm>
            <a:off x="457200" y="1593850"/>
            <a:ext cx="8610600" cy="4883150"/>
          </a:xfrm>
        </p:spPr>
        <p:txBody>
          <a:bodyPr/>
          <a:lstStyle/>
          <a:p>
            <a:endParaRPr lang="id-ID" sz="2600" dirty="0" smtClean="0"/>
          </a:p>
          <a:p>
            <a:endParaRPr lang="en-US" sz="2600" dirty="0" smtClean="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id-ID" b="1" i="1" kern="0" dirty="0" smtClean="0">
                <a:latin typeface="+mn-lt"/>
              </a:rPr>
              <a:t>Unobtrusive Measures</a:t>
            </a:r>
            <a:r>
              <a:rPr kumimoji="1" lang="id-ID" b="0" i="0" u="none" strike="noStrike" kern="0" cap="none" spc="0" normalizeH="0" baseline="0" noProof="0" dirty="0" smtClean="0">
                <a:ln>
                  <a:noFill/>
                </a:ln>
                <a:solidFill>
                  <a:schemeClr val="tx1"/>
                </a:solidFill>
                <a:effectLst/>
                <a:uLnTx/>
                <a:uFillTx/>
                <a:latin typeface="+mn-lt"/>
                <a:ea typeface="+mn-ea"/>
                <a:cs typeface="+mn-cs"/>
              </a:rPr>
              <a:t>:</a:t>
            </a:r>
          </a:p>
          <a:p>
            <a:pPr marL="800100" lvl="1" indent="-342900">
              <a:spcBef>
                <a:spcPct val="20000"/>
              </a:spcBef>
              <a:buClr>
                <a:srgbClr val="E4EACA"/>
              </a:buClr>
              <a:buSzPct val="75000"/>
              <a:buFont typeface="Wingdings" pitchFamily="2" charset="2"/>
              <a:buChar char="n"/>
              <a:defRPr/>
            </a:pPr>
            <a:r>
              <a:rPr kumimoji="1" lang="id-ID" kern="0" dirty="0" smtClean="0">
                <a:latin typeface="+mn-lt"/>
              </a:rPr>
              <a:t>Aslinya berasal dari sumber primer yang tidak melibatkan orang. Misalnyam jumlah merk </a:t>
            </a:r>
            <a:r>
              <a:rPr kumimoji="1" lang="id-ID" i="1" kern="0" dirty="0" smtClean="0">
                <a:latin typeface="+mn-lt"/>
              </a:rPr>
              <a:t>softdrink</a:t>
            </a:r>
            <a:r>
              <a:rPr kumimoji="1" lang="id-ID" kern="0" dirty="0" smtClean="0">
                <a:latin typeface="+mn-lt"/>
              </a:rPr>
              <a:t> di tempat sampah menunjukkan tingkat konsumsinya. Dokumentasi perusahaan mempunyai informasi yang cukup banyak tentang pekerjanya, tingkat efisiensi perusahaan, dan data lainnya.</a:t>
            </a:r>
          </a:p>
          <a:p>
            <a:pPr marL="800100" lvl="1" indent="-342900">
              <a:spcBef>
                <a:spcPct val="20000"/>
              </a:spcBef>
              <a:buClr>
                <a:srgbClr val="E4EACA"/>
              </a:buClr>
              <a:buSzPct val="75000"/>
              <a:buFont typeface="Wingdings" pitchFamily="2" charset="2"/>
              <a:buChar char="n"/>
              <a:defRPr/>
            </a:pPr>
            <a:endParaRPr kumimoji="1" lang="id-ID" kern="0" dirty="0" smtClean="0">
              <a:latin typeface="+mn-lt"/>
            </a:endParaRPr>
          </a:p>
          <a:p>
            <a:pPr marL="800100" lvl="1" indent="-342900">
              <a:spcBef>
                <a:spcPct val="20000"/>
              </a:spcBef>
              <a:buClr>
                <a:srgbClr val="E4EACA"/>
              </a:buClr>
              <a:buSzPct val="75000"/>
              <a:defRPr/>
            </a:pPr>
            <a:endParaRPr kumimoji="1" lang="id-ID"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Sekunder</a:t>
            </a:r>
            <a:endParaRPr lang="en-US" dirty="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id-ID" sz="2500" b="1" kern="0" dirty="0" smtClean="0">
                <a:latin typeface="+mn-lt"/>
              </a:rPr>
              <a:t>Data Sekunder </a:t>
            </a:r>
            <a:r>
              <a:rPr kumimoji="1" lang="id-ID" sz="2500" kern="0" dirty="0" smtClean="0">
                <a:latin typeface="+mn-lt"/>
              </a:rPr>
              <a:t>:  informasi yang diperoleh seseorang selain dari peneliti yg sedang melakukan riset.</a:t>
            </a:r>
          </a:p>
          <a:p>
            <a:pPr marL="342900" indent="-342900">
              <a:spcBef>
                <a:spcPct val="20000"/>
              </a:spcBef>
              <a:buClr>
                <a:srgbClr val="E4EACA"/>
              </a:buClr>
              <a:buSzPct val="75000"/>
              <a:buFont typeface="Wingdings" pitchFamily="2" charset="2"/>
              <a:buChar char="n"/>
              <a:defRPr/>
            </a:pPr>
            <a:r>
              <a:rPr kumimoji="1" lang="id-ID" sz="2500" kern="0" dirty="0" smtClean="0">
                <a:latin typeface="+mn-lt"/>
              </a:rPr>
              <a:t>Data tersebut bisa dari sumber internal ataupun eksternal, bisa diperoleh melalui internet atau diperoleh melalui catatan/dokumentasi atau publikasi.</a:t>
            </a:r>
          </a:p>
          <a:p>
            <a:pPr marL="342900" indent="-342900">
              <a:spcBef>
                <a:spcPct val="20000"/>
              </a:spcBef>
              <a:buClr>
                <a:srgbClr val="E4EACA"/>
              </a:buClr>
              <a:buSzPct val="75000"/>
              <a:buFont typeface="Wingdings" pitchFamily="2" charset="2"/>
              <a:buChar char="n"/>
              <a:defRPr/>
            </a:pPr>
            <a:r>
              <a:rPr kumimoji="1" lang="id-ID" sz="2500" kern="0" dirty="0" smtClean="0">
                <a:latin typeface="+mn-lt"/>
              </a:rPr>
              <a:t>Data sekunder dapat digunakan untuk forecasting penjualan dengan mengembangkan model yg didasarkan data masa lalu dan melalui ektrapolasi.</a:t>
            </a:r>
          </a:p>
          <a:p>
            <a:pPr marL="342900" indent="-342900">
              <a:spcBef>
                <a:spcPct val="20000"/>
              </a:spcBef>
              <a:buClr>
                <a:srgbClr val="E4EACA"/>
              </a:buClr>
              <a:buSzPct val="75000"/>
              <a:buFont typeface="Wingdings" pitchFamily="2" charset="2"/>
              <a:buChar char="n"/>
              <a:defRPr/>
            </a:pPr>
            <a:r>
              <a:rPr kumimoji="1" lang="id-ID" sz="2500" kern="0" dirty="0" smtClean="0">
                <a:latin typeface="+mn-lt"/>
              </a:rPr>
              <a:t>Terdapat sejumlah sumber data sekunder, termasuk : buku, jurnal, data indikator ekonomi, data sensus, laporan tahunan.</a:t>
            </a:r>
          </a:p>
          <a:p>
            <a:pPr marL="342900"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5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4" name="Slide Number Placeholder 3"/>
          <p:cNvSpPr>
            <a:spLocks noGrp="1"/>
          </p:cNvSpPr>
          <p:nvPr>
            <p:ph type="sldNum" sz="quarter" idx="12"/>
          </p:nvPr>
        </p:nvSpPr>
        <p:spPr/>
        <p:txBody>
          <a:bodyPr/>
          <a:lstStyle/>
          <a:p>
            <a:fld id="{AD897223-3454-45EB-9765-BF73C4E5D3A8}"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Sekunder</a:t>
            </a:r>
            <a:endParaRPr lang="en-US" dirty="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5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bwMode="white">
          <a:xfrm>
            <a:off x="762000" y="14478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id-ID" sz="2300" kern="0" dirty="0" smtClean="0">
                <a:latin typeface="+mn-lt"/>
              </a:rPr>
              <a:t>Studi kasus dan dokumen lain menyediakan banyak informasi untuk riset dan penyelesaian masalah. Data tersebut umumnya bersifat kualitatif. Juga termasuk data sekunder adalah jadual, kalender eksekutif dan pidato pimpinan.  Kebanyakan data bersifat internal, dan seringkali tidak bisa diakses oleh semua orang.</a:t>
            </a:r>
          </a:p>
          <a:p>
            <a:pPr marL="342900" indent="-342900">
              <a:spcBef>
                <a:spcPct val="20000"/>
              </a:spcBef>
              <a:buClr>
                <a:srgbClr val="E4EACA"/>
              </a:buClr>
              <a:buSzPct val="75000"/>
              <a:buFont typeface="Wingdings" pitchFamily="2" charset="2"/>
              <a:buChar char="n"/>
              <a:defRPr/>
            </a:pPr>
            <a:r>
              <a:rPr kumimoji="1" lang="id-ID" sz="2300" kern="0" dirty="0" smtClean="0">
                <a:latin typeface="+mn-lt"/>
              </a:rPr>
              <a:t>Database keuangan yang tersedia untuk riset juga merupakan sumber data sekunder.</a:t>
            </a:r>
          </a:p>
          <a:p>
            <a:pPr marL="342900" indent="-342900">
              <a:spcBef>
                <a:spcPct val="20000"/>
              </a:spcBef>
              <a:buClr>
                <a:srgbClr val="E4EACA"/>
              </a:buClr>
              <a:buSzPct val="75000"/>
              <a:buFont typeface="Wingdings" pitchFamily="2" charset="2"/>
              <a:buChar char="n"/>
              <a:defRPr/>
            </a:pPr>
            <a:r>
              <a:rPr kumimoji="1" lang="id-ID" sz="2300" kern="0" dirty="0" smtClean="0">
                <a:latin typeface="+mn-lt"/>
              </a:rPr>
              <a:t>Keuntungan mencari sumber data sekunder adalah hemat waktu dan biaya dalam pengumpulan informasi. Sayangnya, data sekunder mempunyai kekurangan karena seringkali </a:t>
            </a:r>
            <a:r>
              <a:rPr kumimoji="1" lang="id-ID" sz="2300" i="1" kern="0" dirty="0" smtClean="0">
                <a:latin typeface="+mn-lt"/>
              </a:rPr>
              <a:t>out of date</a:t>
            </a:r>
            <a:r>
              <a:rPr kumimoji="1" lang="id-ID" sz="2300" kern="0" dirty="0" smtClean="0">
                <a:latin typeface="+mn-lt"/>
              </a:rPr>
              <a:t>, tdk memenuhi kebutuhan khusus. Oleh karenanya, penting sumberdata yang terbaru dan terkini.</a:t>
            </a:r>
          </a:p>
          <a:p>
            <a:pPr marL="342900" indent="-342900">
              <a:spcBef>
                <a:spcPct val="20000"/>
              </a:spcBef>
              <a:buClr>
                <a:srgbClr val="E4EACA"/>
              </a:buClr>
              <a:buSzPct val="75000"/>
              <a:buFont typeface="Wingdings" pitchFamily="2" charset="2"/>
              <a:buChar char="n"/>
              <a:defRPr/>
            </a:pPr>
            <a:endParaRPr kumimoji="1" lang="id-ID" sz="23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300" kern="0" dirty="0" smtClean="0">
              <a:latin typeface="+mn-lt"/>
            </a:endParaRPr>
          </a:p>
          <a:p>
            <a:pPr marL="800100" lvl="1" indent="-342900">
              <a:spcBef>
                <a:spcPct val="20000"/>
              </a:spcBef>
              <a:buClr>
                <a:srgbClr val="E4EACA"/>
              </a:buClr>
              <a:buSzPct val="75000"/>
              <a:defRPr/>
            </a:pPr>
            <a:endParaRPr kumimoji="1" lang="id-ID" sz="23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3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3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3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Pengumpulan Data</a:t>
            </a:r>
            <a:endParaRPr lang="en-US" dirty="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5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bwMode="white">
          <a:xfrm>
            <a:off x="762000" y="14478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id-ID" sz="2800" b="1" kern="0" dirty="0" smtClean="0">
                <a:latin typeface="+mn-lt"/>
              </a:rPr>
              <a:t>Interview, kuisioner dan observasi : </a:t>
            </a:r>
            <a:r>
              <a:rPr kumimoji="1" lang="id-ID" sz="2800" kern="0" dirty="0" smtClean="0">
                <a:latin typeface="+mn-lt"/>
              </a:rPr>
              <a:t>tiga metode pengumpulan data utama dalam penelitian survei.</a:t>
            </a:r>
          </a:p>
          <a:p>
            <a:pPr marL="800100" lvl="1" indent="-342900">
              <a:spcBef>
                <a:spcPct val="20000"/>
              </a:spcBef>
              <a:buClr>
                <a:srgbClr val="E4EACA"/>
              </a:buClr>
              <a:buSzPct val="75000"/>
              <a:buFont typeface="Wingdings" pitchFamily="2" charset="2"/>
              <a:buChar char="n"/>
              <a:defRPr/>
            </a:pPr>
            <a:r>
              <a:rPr kumimoji="1" lang="id-ID" sz="2800" b="1" kern="0" dirty="0" smtClean="0">
                <a:latin typeface="+mn-lt"/>
              </a:rPr>
              <a:t>Interview</a:t>
            </a:r>
            <a:r>
              <a:rPr kumimoji="1" lang="id-ID" sz="2800" kern="0" dirty="0" smtClean="0">
                <a:latin typeface="+mn-lt"/>
              </a:rPr>
              <a:t> : tatap muka, melalui telepon, bantuan komputer (</a:t>
            </a:r>
            <a:r>
              <a:rPr kumimoji="1" lang="id-ID" sz="2800" i="1" kern="0" dirty="0" smtClean="0">
                <a:latin typeface="+mn-lt"/>
              </a:rPr>
              <a:t>computer-assisted</a:t>
            </a:r>
            <a:r>
              <a:rPr kumimoji="1" lang="id-ID" sz="2800" kern="0" dirty="0" smtClean="0">
                <a:latin typeface="+mn-lt"/>
              </a:rPr>
              <a:t>), interview melalui media elektronik.</a:t>
            </a:r>
          </a:p>
          <a:p>
            <a:pPr marL="800100" lvl="1" indent="-342900">
              <a:spcBef>
                <a:spcPct val="20000"/>
              </a:spcBef>
              <a:buClr>
                <a:srgbClr val="E4EACA"/>
              </a:buClr>
              <a:buSzPct val="75000"/>
              <a:buFont typeface="Wingdings" pitchFamily="2" charset="2"/>
              <a:buChar char="n"/>
              <a:defRPr/>
            </a:pPr>
            <a:r>
              <a:rPr kumimoji="1" lang="id-ID" sz="2800" b="1" kern="0" dirty="0" smtClean="0">
                <a:latin typeface="+mn-lt"/>
              </a:rPr>
              <a:t>Kuisioner</a:t>
            </a:r>
            <a:r>
              <a:rPr kumimoji="1" lang="id-ID" sz="2800" kern="0" dirty="0" smtClean="0">
                <a:latin typeface="+mn-lt"/>
              </a:rPr>
              <a:t> : baik secara langsung, dikirim melalui surat ataupun media elektronik</a:t>
            </a:r>
          </a:p>
          <a:p>
            <a:pPr marL="800100" lvl="1" indent="-342900">
              <a:spcBef>
                <a:spcPct val="20000"/>
              </a:spcBef>
              <a:buClr>
                <a:srgbClr val="E4EACA"/>
              </a:buClr>
              <a:buSzPct val="75000"/>
              <a:buFont typeface="Wingdings" pitchFamily="2" charset="2"/>
              <a:buChar char="n"/>
              <a:defRPr/>
            </a:pPr>
            <a:r>
              <a:rPr kumimoji="1" lang="id-ID" sz="2800" b="1" kern="0" dirty="0" smtClean="0">
                <a:latin typeface="+mn-lt"/>
              </a:rPr>
              <a:t>Observasi</a:t>
            </a:r>
            <a:r>
              <a:rPr kumimoji="1" lang="id-ID" sz="2800" kern="0" dirty="0" smtClean="0">
                <a:latin typeface="+mn-lt"/>
              </a:rPr>
              <a:t> : idividual dan bahkan dengan atau tanpa alat perekam dan berbagai teknik motivasi, seperti </a:t>
            </a:r>
            <a:r>
              <a:rPr kumimoji="1" lang="id-ID" sz="2800" i="1" kern="0" dirty="0" smtClean="0">
                <a:latin typeface="+mn-lt"/>
              </a:rPr>
              <a:t>test projective</a:t>
            </a:r>
            <a:r>
              <a:rPr kumimoji="1" lang="id-ID" sz="2800" kern="0" dirty="0" smtClean="0">
                <a:latin typeface="+mn-lt"/>
              </a:rPr>
              <a:t>. </a:t>
            </a:r>
          </a:p>
          <a:p>
            <a:pPr marL="342900" indent="-342900">
              <a:spcBef>
                <a:spcPct val="20000"/>
              </a:spcBef>
              <a:buClr>
                <a:srgbClr val="E4EACA"/>
              </a:buClr>
              <a:buSzPct val="75000"/>
              <a:buFont typeface="Wingdings" pitchFamily="2" charset="2"/>
              <a:buChar char="n"/>
              <a:defRPr/>
            </a:pPr>
            <a:endParaRPr kumimoji="1" lang="id-ID" sz="28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800" kern="0" dirty="0" smtClean="0">
              <a:latin typeface="+mn-lt"/>
            </a:endParaRPr>
          </a:p>
          <a:p>
            <a:pPr marL="800100" lvl="1" indent="-342900">
              <a:spcBef>
                <a:spcPct val="20000"/>
              </a:spcBef>
              <a:buClr>
                <a:srgbClr val="E4EACA"/>
              </a:buClr>
              <a:buSzPct val="75000"/>
              <a:defRPr/>
            </a:pPr>
            <a:endParaRPr kumimoji="1"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Interview</a:t>
            </a:r>
            <a:endParaRPr lang="en-US" b="1" dirty="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5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bwMode="white">
          <a:xfrm>
            <a:off x="762000" y="14478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id-ID" sz="3600" kern="0" dirty="0" smtClean="0">
                <a:latin typeface="+mn-lt"/>
              </a:rPr>
              <a:t>Interview Tidak Terstruktur</a:t>
            </a:r>
          </a:p>
          <a:p>
            <a:pPr marL="342900" indent="-342900">
              <a:spcBef>
                <a:spcPct val="20000"/>
              </a:spcBef>
              <a:buClr>
                <a:srgbClr val="E4EACA"/>
              </a:buClr>
              <a:buSzPct val="75000"/>
              <a:buFont typeface="Wingdings" pitchFamily="2" charset="2"/>
              <a:buChar char="n"/>
              <a:defRPr/>
            </a:pPr>
            <a:r>
              <a:rPr kumimoji="1" lang="id-ID" sz="3600" kern="0" dirty="0" smtClean="0">
                <a:latin typeface="+mn-lt"/>
              </a:rPr>
              <a:t>Interview Terstruktur </a:t>
            </a:r>
          </a:p>
          <a:p>
            <a:pPr marL="342900" indent="-342900">
              <a:spcBef>
                <a:spcPct val="20000"/>
              </a:spcBef>
              <a:buClr>
                <a:srgbClr val="E4EACA"/>
              </a:buClr>
              <a:buSzPct val="75000"/>
              <a:buFont typeface="Wingdings" pitchFamily="2" charset="2"/>
              <a:buChar char="n"/>
              <a:defRPr/>
            </a:pPr>
            <a:r>
              <a:rPr kumimoji="1" lang="id-ID" sz="3600" kern="0" dirty="0" smtClean="0">
                <a:latin typeface="+mn-lt"/>
              </a:rPr>
              <a:t>Melatih Interviewer</a:t>
            </a:r>
          </a:p>
          <a:p>
            <a:pPr marL="342900" indent="-342900">
              <a:spcBef>
                <a:spcPct val="20000"/>
              </a:spcBef>
              <a:buClr>
                <a:srgbClr val="E4EACA"/>
              </a:buClr>
              <a:buSzPct val="75000"/>
              <a:buFont typeface="Wingdings" pitchFamily="2" charset="2"/>
              <a:buChar char="n"/>
              <a:defRPr/>
            </a:pPr>
            <a:r>
              <a:rPr kumimoji="1" lang="id-ID" sz="3600" kern="0" dirty="0" smtClean="0">
                <a:latin typeface="+mn-lt"/>
              </a:rPr>
              <a:t>Beberapa Tips dalam Interview</a:t>
            </a:r>
          </a:p>
          <a:p>
            <a:pPr marL="800100" lvl="1" indent="-342900">
              <a:spcBef>
                <a:spcPct val="20000"/>
              </a:spcBef>
              <a:buClr>
                <a:srgbClr val="E4EACA"/>
              </a:buClr>
              <a:buSzPct val="75000"/>
              <a:buFont typeface="Wingdings" pitchFamily="2" charset="2"/>
              <a:buChar char="n"/>
              <a:defRPr/>
            </a:pPr>
            <a:r>
              <a:rPr kumimoji="1" lang="id-ID" sz="3600" kern="0" dirty="0" smtClean="0">
                <a:latin typeface="+mn-lt"/>
              </a:rPr>
              <a:t>Interview Tatap Muka, </a:t>
            </a:r>
          </a:p>
          <a:p>
            <a:pPr marL="800100" lvl="1" indent="-342900">
              <a:spcBef>
                <a:spcPct val="20000"/>
              </a:spcBef>
              <a:buClr>
                <a:srgbClr val="E4EACA"/>
              </a:buClr>
              <a:buSzPct val="75000"/>
              <a:buFont typeface="Wingdings" pitchFamily="2" charset="2"/>
              <a:buChar char="n"/>
              <a:defRPr/>
            </a:pPr>
            <a:r>
              <a:rPr kumimoji="1" lang="id-ID" sz="3600" kern="0" dirty="0" smtClean="0">
                <a:latin typeface="+mn-lt"/>
              </a:rPr>
              <a:t>Melalui Telepon</a:t>
            </a:r>
          </a:p>
          <a:p>
            <a:pPr marL="800100" lvl="1" indent="-342900">
              <a:spcBef>
                <a:spcPct val="20000"/>
              </a:spcBef>
              <a:buClr>
                <a:srgbClr val="E4EACA"/>
              </a:buClr>
              <a:buSzPct val="75000"/>
              <a:buFont typeface="Wingdings" pitchFamily="2" charset="2"/>
              <a:buChar char="n"/>
              <a:defRPr/>
            </a:pPr>
            <a:r>
              <a:rPr kumimoji="1" lang="id-ID" sz="3600" kern="0" dirty="0" smtClean="0">
                <a:latin typeface="+mn-lt"/>
              </a:rPr>
              <a:t>Bantuan komputer</a:t>
            </a:r>
          </a:p>
          <a:p>
            <a:pPr marL="800100" lvl="1" indent="-342900">
              <a:spcBef>
                <a:spcPct val="20000"/>
              </a:spcBef>
              <a:buClr>
                <a:srgbClr val="E4EACA"/>
              </a:buClr>
              <a:buSzPct val="75000"/>
              <a:buFont typeface="Wingdings" pitchFamily="2" charset="2"/>
              <a:buChar char="n"/>
              <a:defRPr/>
            </a:pPr>
            <a:endParaRPr kumimoji="1" lang="id-ID" sz="3600" kern="0" dirty="0" smtClean="0">
              <a:latin typeface="+mn-lt"/>
            </a:endParaRPr>
          </a:p>
          <a:p>
            <a:pPr marL="800100" lvl="1" indent="-342900">
              <a:spcBef>
                <a:spcPct val="20000"/>
              </a:spcBef>
              <a:buClr>
                <a:srgbClr val="E4EACA"/>
              </a:buClr>
              <a:buSzPct val="75000"/>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3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Kuisioner</a:t>
            </a:r>
            <a:endParaRPr lang="en-US" b="1" dirty="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5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bwMode="white">
          <a:xfrm>
            <a:off x="762000" y="14478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id-ID" sz="3600" kern="0" dirty="0" smtClean="0">
                <a:latin typeface="+mn-lt"/>
              </a:rPr>
              <a:t>Funneling</a:t>
            </a:r>
          </a:p>
          <a:p>
            <a:pPr marL="342900" indent="-342900">
              <a:spcBef>
                <a:spcPct val="20000"/>
              </a:spcBef>
              <a:buClr>
                <a:srgbClr val="E4EACA"/>
              </a:buClr>
              <a:buSzPct val="75000"/>
              <a:buFont typeface="Wingdings" pitchFamily="2" charset="2"/>
              <a:buChar char="n"/>
              <a:defRPr/>
            </a:pPr>
            <a:r>
              <a:rPr kumimoji="1" lang="id-ID" sz="3600" kern="0" dirty="0" smtClean="0">
                <a:latin typeface="+mn-lt"/>
              </a:rPr>
              <a:t>Unibiased Questions</a:t>
            </a:r>
          </a:p>
          <a:p>
            <a:pPr marL="342900" indent="-342900">
              <a:spcBef>
                <a:spcPct val="20000"/>
              </a:spcBef>
              <a:buClr>
                <a:srgbClr val="E4EACA"/>
              </a:buClr>
              <a:buSzPct val="75000"/>
              <a:buFont typeface="Wingdings" pitchFamily="2" charset="2"/>
              <a:buChar char="n"/>
              <a:defRPr/>
            </a:pPr>
            <a:r>
              <a:rPr kumimoji="1" lang="id-ID" sz="3600" kern="0" dirty="0" smtClean="0">
                <a:latin typeface="+mn-lt"/>
              </a:rPr>
              <a:t>Clarifying Issues</a:t>
            </a:r>
          </a:p>
          <a:p>
            <a:pPr marL="342900" indent="-342900">
              <a:spcBef>
                <a:spcPct val="20000"/>
              </a:spcBef>
              <a:buClr>
                <a:srgbClr val="E4EACA"/>
              </a:buClr>
              <a:buSzPct val="75000"/>
              <a:buFont typeface="Wingdings" pitchFamily="2" charset="2"/>
              <a:buChar char="n"/>
              <a:defRPr/>
            </a:pPr>
            <a:r>
              <a:rPr kumimoji="1" lang="id-ID" sz="3600" kern="0" dirty="0" smtClean="0">
                <a:latin typeface="+mn-lt"/>
              </a:rPr>
              <a:t>Helping the Respondent to Think through Issues</a:t>
            </a:r>
          </a:p>
          <a:p>
            <a:pPr marL="342900" indent="-342900">
              <a:spcBef>
                <a:spcPct val="20000"/>
              </a:spcBef>
              <a:buClr>
                <a:srgbClr val="E4EACA"/>
              </a:buClr>
              <a:buSzPct val="75000"/>
              <a:buFont typeface="Wingdings" pitchFamily="2" charset="2"/>
              <a:buChar char="n"/>
              <a:defRPr/>
            </a:pPr>
            <a:r>
              <a:rPr kumimoji="1" lang="id-ID" sz="3600" kern="0" dirty="0" smtClean="0">
                <a:latin typeface="+mn-lt"/>
              </a:rPr>
              <a:t>Taking Notes</a:t>
            </a:r>
          </a:p>
          <a:p>
            <a:pPr marL="342900" indent="-342900">
              <a:spcBef>
                <a:spcPct val="20000"/>
              </a:spcBef>
              <a:buClr>
                <a:srgbClr val="E4EACA"/>
              </a:buClr>
              <a:buSzPct val="75000"/>
              <a:buFont typeface="Wingdings" pitchFamily="2" charset="2"/>
              <a:buChar char="n"/>
              <a:defRPr/>
            </a:pPr>
            <a:r>
              <a:rPr kumimoji="1" lang="id-ID" sz="3600" kern="0" dirty="0" smtClean="0">
                <a:latin typeface="+mn-lt"/>
              </a:rPr>
              <a:t>Langsung dan Tidak langsung</a:t>
            </a:r>
          </a:p>
          <a:p>
            <a:pPr marL="342900" indent="-342900">
              <a:spcBef>
                <a:spcPct val="20000"/>
              </a:spcBef>
              <a:buClr>
                <a:srgbClr val="E4EACA"/>
              </a:buClr>
              <a:buSzPct val="75000"/>
              <a:buFont typeface="Wingdings" pitchFamily="2" charset="2"/>
              <a:buChar char="n"/>
              <a:defRPr/>
            </a:pPr>
            <a:endParaRPr kumimoji="1" lang="id-ID" sz="36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3600" kern="0" dirty="0" smtClean="0">
              <a:latin typeface="+mn-lt"/>
            </a:endParaRPr>
          </a:p>
          <a:p>
            <a:pPr marL="800100" lvl="1" indent="-342900">
              <a:spcBef>
                <a:spcPct val="20000"/>
              </a:spcBef>
              <a:buClr>
                <a:srgbClr val="E4EACA"/>
              </a:buClr>
              <a:buSzPct val="75000"/>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3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0" name="Shape 69"/>
          <p:cNvCxnSpPr>
            <a:stCxn id="9" idx="3"/>
            <a:endCxn id="68" idx="0"/>
          </p:cNvCxnSpPr>
          <p:nvPr/>
        </p:nvCxnSpPr>
        <p:spPr bwMode="auto">
          <a:xfrm>
            <a:off x="2819400" y="3810000"/>
            <a:ext cx="228600" cy="1828800"/>
          </a:xfrm>
          <a:prstGeom prst="bentConnector2">
            <a:avLst/>
          </a:prstGeom>
          <a:solidFill>
            <a:schemeClr val="accent1"/>
          </a:solidFill>
          <a:ln w="12700" cap="sq" cmpd="sng" algn="ctr">
            <a:solidFill>
              <a:schemeClr val="tx1"/>
            </a:solidFill>
            <a:prstDash val="solid"/>
            <a:round/>
            <a:headEnd type="none" w="sm" len="sm"/>
            <a:tailEnd type="arrow"/>
          </a:ln>
          <a:effectLst/>
        </p:spPr>
      </p:cxnSp>
      <p:sp>
        <p:nvSpPr>
          <p:cNvPr id="2" name="Title 1"/>
          <p:cNvSpPr>
            <a:spLocks noGrp="1"/>
          </p:cNvSpPr>
          <p:nvPr>
            <p:ph type="title"/>
          </p:nvPr>
        </p:nvSpPr>
        <p:spPr/>
        <p:txBody>
          <a:bodyPr/>
          <a:lstStyle/>
          <a:p>
            <a:r>
              <a:rPr lang="id-ID" b="1" dirty="0" smtClean="0"/>
              <a:t>Panduan Disain Kuisioner</a:t>
            </a:r>
            <a:endParaRPr lang="en-US" b="1" dirty="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5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6"/>
          <p:cNvSpPr/>
          <p:nvPr/>
        </p:nvSpPr>
        <p:spPr bwMode="auto">
          <a:xfrm>
            <a:off x="152400" y="3429000"/>
            <a:ext cx="1219200" cy="7620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d-ID" sz="1400" b="1" dirty="0" smtClean="0"/>
              <a:t>Metode </a:t>
            </a:r>
          </a:p>
          <a:p>
            <a:pPr marL="0" marR="0" indent="0" algn="l" defTabSz="914400" rtl="0" eaLnBrk="0" fontAlgn="base" latinLnBrk="0" hangingPunct="0">
              <a:lnSpc>
                <a:spcPct val="100000"/>
              </a:lnSpc>
              <a:spcBef>
                <a:spcPct val="0"/>
              </a:spcBef>
              <a:spcAft>
                <a:spcPct val="0"/>
              </a:spcAft>
              <a:buClrTx/>
              <a:buSzTx/>
              <a:buFontTx/>
              <a:buNone/>
              <a:tabLst/>
            </a:pPr>
            <a:r>
              <a:rPr lang="id-ID" sz="1400" b="1" dirty="0" smtClean="0"/>
              <a:t>Pengumpulan </a:t>
            </a:r>
          </a:p>
          <a:p>
            <a:pPr marL="0" marR="0" indent="0" algn="l" defTabSz="914400" rtl="0" eaLnBrk="0" fontAlgn="base" latinLnBrk="0" hangingPunct="0">
              <a:lnSpc>
                <a:spcPct val="100000"/>
              </a:lnSpc>
              <a:spcBef>
                <a:spcPct val="0"/>
              </a:spcBef>
              <a:spcAft>
                <a:spcPct val="0"/>
              </a:spcAft>
              <a:buClrTx/>
              <a:buSzTx/>
              <a:buFontTx/>
              <a:buNone/>
              <a:tabLst/>
            </a:pPr>
            <a:r>
              <a:rPr lang="id-ID" sz="1400" b="1" dirty="0" smtClean="0"/>
              <a:t>Data</a:t>
            </a:r>
            <a:endParaRPr kumimoji="0" lang="id-ID" sz="1400" b="1"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1676400" y="2895600"/>
            <a:ext cx="1143000" cy="3048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tx1"/>
                </a:solidFill>
                <a:effectLst/>
                <a:latin typeface="Times New Roman" pitchFamily="18" charset="0"/>
              </a:rPr>
              <a:t>Observasi</a:t>
            </a:r>
          </a:p>
        </p:txBody>
      </p:sp>
      <p:sp>
        <p:nvSpPr>
          <p:cNvPr id="9" name="Rectangle 8"/>
          <p:cNvSpPr/>
          <p:nvPr/>
        </p:nvSpPr>
        <p:spPr bwMode="auto">
          <a:xfrm>
            <a:off x="1676400" y="3657600"/>
            <a:ext cx="1143000" cy="3048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d-ID" sz="1600" b="1" dirty="0" smtClean="0"/>
              <a:t>Kuisioner</a:t>
            </a:r>
            <a:endParaRPr kumimoji="0" lang="id-ID" sz="1600" b="1"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1676400" y="4343400"/>
            <a:ext cx="1143000" cy="3048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d-ID" sz="1600" b="1" dirty="0" smtClean="0"/>
              <a:t>Interview</a:t>
            </a:r>
            <a:endParaRPr kumimoji="0" lang="id-ID" sz="16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2286000" y="1600200"/>
            <a:ext cx="1219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tx1"/>
                </a:solidFill>
                <a:effectLst/>
                <a:latin typeface="Times New Roman" pitchFamily="18" charset="0"/>
              </a:rPr>
              <a:t>Principles</a:t>
            </a:r>
          </a:p>
          <a:p>
            <a:pPr marL="0" marR="0" indent="0" algn="l" defTabSz="914400" rtl="0" eaLnBrk="0" fontAlgn="base" latinLnBrk="0" hangingPunct="0">
              <a:lnSpc>
                <a:spcPct val="100000"/>
              </a:lnSpc>
              <a:spcBef>
                <a:spcPct val="0"/>
              </a:spcBef>
              <a:spcAft>
                <a:spcPct val="0"/>
              </a:spcAft>
              <a:buClrTx/>
              <a:buSzTx/>
              <a:buFontTx/>
              <a:buNone/>
              <a:tabLst/>
            </a:pPr>
            <a:r>
              <a:rPr lang="id-ID" sz="1600" b="1" dirty="0" smtClean="0"/>
              <a:t>of wording</a:t>
            </a:r>
            <a:endParaRPr kumimoji="0" lang="id-ID" sz="1600" b="1"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3200400" y="2286000"/>
            <a:ext cx="1219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Content and </a:t>
            </a:r>
          </a:p>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purpose</a:t>
            </a:r>
          </a:p>
        </p:txBody>
      </p:sp>
      <p:sp>
        <p:nvSpPr>
          <p:cNvPr id="13" name="Rectangle 12"/>
          <p:cNvSpPr/>
          <p:nvPr/>
        </p:nvSpPr>
        <p:spPr bwMode="auto">
          <a:xfrm>
            <a:off x="4572000" y="2286000"/>
            <a:ext cx="1219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Wording and</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Language</a:t>
            </a:r>
            <a:endParaRPr kumimoji="0" lang="id-ID" sz="160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5943600" y="2286000"/>
            <a:ext cx="1219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Type and</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 form </a:t>
            </a:r>
            <a:endParaRPr kumimoji="0" lang="id-ID" sz="1600" i="0" u="none" strike="noStrike" cap="none" normalizeH="0" baseline="0" dirty="0" smtClean="0">
              <a:ln>
                <a:noFill/>
              </a:ln>
              <a:solidFill>
                <a:schemeClr val="tx1"/>
              </a:solidFill>
              <a:effectLst/>
              <a:latin typeface="Times New Roman" pitchFamily="18" charset="0"/>
            </a:endParaRPr>
          </a:p>
        </p:txBody>
      </p:sp>
      <p:cxnSp>
        <p:nvCxnSpPr>
          <p:cNvPr id="16" name="Straight Arrow Connector 15"/>
          <p:cNvCxnSpPr>
            <a:stCxn id="7" idx="3"/>
            <a:endCxn id="8" idx="1"/>
          </p:cNvCxnSpPr>
          <p:nvPr/>
        </p:nvCxnSpPr>
        <p:spPr bwMode="auto">
          <a:xfrm flipV="1">
            <a:off x="1371600" y="3048000"/>
            <a:ext cx="304800" cy="762000"/>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18" name="Straight Arrow Connector 17"/>
          <p:cNvCxnSpPr>
            <a:stCxn id="7" idx="3"/>
            <a:endCxn id="9" idx="1"/>
          </p:cNvCxnSpPr>
          <p:nvPr/>
        </p:nvCxnSpPr>
        <p:spPr bwMode="auto">
          <a:xfrm>
            <a:off x="1371600" y="3810000"/>
            <a:ext cx="304800" cy="1588"/>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20" name="Straight Arrow Connector 19"/>
          <p:cNvCxnSpPr>
            <a:stCxn id="7" idx="3"/>
            <a:endCxn id="10" idx="1"/>
          </p:cNvCxnSpPr>
          <p:nvPr/>
        </p:nvCxnSpPr>
        <p:spPr bwMode="auto">
          <a:xfrm>
            <a:off x="1371600" y="3810000"/>
            <a:ext cx="304800" cy="685800"/>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22" name="Shape 21"/>
          <p:cNvCxnSpPr>
            <a:stCxn id="9" idx="3"/>
            <a:endCxn id="11" idx="2"/>
          </p:cNvCxnSpPr>
          <p:nvPr/>
        </p:nvCxnSpPr>
        <p:spPr bwMode="auto">
          <a:xfrm flipV="1">
            <a:off x="2819400" y="2133600"/>
            <a:ext cx="76200" cy="1676400"/>
          </a:xfrm>
          <a:prstGeom prst="bentConnector2">
            <a:avLst/>
          </a:prstGeom>
          <a:solidFill>
            <a:schemeClr val="accent1"/>
          </a:solidFill>
          <a:ln w="12700" cap="sq" cmpd="sng" algn="ctr">
            <a:solidFill>
              <a:schemeClr val="tx1"/>
            </a:solidFill>
            <a:prstDash val="solid"/>
            <a:round/>
            <a:headEnd type="none" w="sm" len="sm"/>
            <a:tailEnd type="arrow"/>
          </a:ln>
          <a:effectLst/>
        </p:spPr>
      </p:cxnSp>
      <p:sp>
        <p:nvSpPr>
          <p:cNvPr id="23" name="Rectangle 22"/>
          <p:cNvSpPr/>
          <p:nvPr/>
        </p:nvSpPr>
        <p:spPr bwMode="auto">
          <a:xfrm>
            <a:off x="7924800" y="1371600"/>
            <a:ext cx="1219200" cy="7620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Classification</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Data  and </a:t>
            </a:r>
          </a:p>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Personal</a:t>
            </a:r>
            <a:r>
              <a:rPr kumimoji="0" lang="id-ID" sz="1600" i="0" u="none" strike="noStrike" cap="none" normalizeH="0" dirty="0" smtClean="0">
                <a:ln>
                  <a:noFill/>
                </a:ln>
                <a:solidFill>
                  <a:schemeClr val="tx1"/>
                </a:solidFill>
                <a:effectLst/>
                <a:latin typeface="Times New Roman" pitchFamily="18" charset="0"/>
              </a:rPr>
              <a:t> info</a:t>
            </a:r>
            <a:endParaRPr kumimoji="0" lang="id-ID" sz="1600" i="0" u="none" strike="noStrike" cap="none" normalizeH="0" baseline="0" dirty="0" smtClean="0">
              <a:ln>
                <a:noFill/>
              </a:ln>
              <a:solidFill>
                <a:schemeClr val="tx1"/>
              </a:solidFill>
              <a:effectLst/>
              <a:latin typeface="Times New Roman" pitchFamily="18" charset="0"/>
            </a:endParaRPr>
          </a:p>
        </p:txBody>
      </p:sp>
      <p:sp>
        <p:nvSpPr>
          <p:cNvPr id="24" name="Rectangle 23"/>
          <p:cNvSpPr/>
          <p:nvPr/>
        </p:nvSpPr>
        <p:spPr bwMode="auto">
          <a:xfrm>
            <a:off x="7315200" y="2286000"/>
            <a:ext cx="10668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Squencing</a:t>
            </a:r>
          </a:p>
        </p:txBody>
      </p:sp>
      <p:sp>
        <p:nvSpPr>
          <p:cNvPr id="35" name="Rectangle 34"/>
          <p:cNvSpPr/>
          <p:nvPr/>
        </p:nvSpPr>
        <p:spPr bwMode="auto">
          <a:xfrm>
            <a:off x="4572000" y="3505200"/>
            <a:ext cx="13716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Questionaire</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administration</a:t>
            </a:r>
            <a:endParaRPr kumimoji="0" lang="id-ID" sz="1600" i="0" u="none" strike="noStrike" cap="none" normalizeH="0" baseline="0" dirty="0" smtClean="0">
              <a:ln>
                <a:noFill/>
              </a:ln>
              <a:solidFill>
                <a:schemeClr val="tx1"/>
              </a:solidFill>
              <a:effectLst/>
              <a:latin typeface="Times New Roman" pitchFamily="18" charset="0"/>
            </a:endParaRPr>
          </a:p>
        </p:txBody>
      </p:sp>
      <p:sp>
        <p:nvSpPr>
          <p:cNvPr id="36" name="Rectangle 35"/>
          <p:cNvSpPr/>
          <p:nvPr/>
        </p:nvSpPr>
        <p:spPr bwMode="auto">
          <a:xfrm>
            <a:off x="6781800" y="3505200"/>
            <a:ext cx="1600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Testing goodness</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of data</a:t>
            </a:r>
            <a:endParaRPr kumimoji="0" lang="id-ID" sz="1600" i="0" u="none" strike="noStrike" cap="none" normalizeH="0" baseline="0" dirty="0" smtClean="0">
              <a:ln>
                <a:noFill/>
              </a:ln>
              <a:solidFill>
                <a:schemeClr val="tx1"/>
              </a:solidFill>
              <a:effectLst/>
              <a:latin typeface="Times New Roman" pitchFamily="18" charset="0"/>
            </a:endParaRPr>
          </a:p>
        </p:txBody>
      </p:sp>
      <p:cxnSp>
        <p:nvCxnSpPr>
          <p:cNvPr id="38" name="Straight Arrow Connector 37"/>
          <p:cNvCxnSpPr>
            <a:stCxn id="9" idx="3"/>
            <a:endCxn id="35" idx="1"/>
          </p:cNvCxnSpPr>
          <p:nvPr/>
        </p:nvCxnSpPr>
        <p:spPr bwMode="auto">
          <a:xfrm flipV="1">
            <a:off x="2819400" y="3771900"/>
            <a:ext cx="1752600" cy="38100"/>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40" name="Straight Arrow Connector 39"/>
          <p:cNvCxnSpPr>
            <a:stCxn id="35" idx="3"/>
            <a:endCxn id="36" idx="1"/>
          </p:cNvCxnSpPr>
          <p:nvPr/>
        </p:nvCxnSpPr>
        <p:spPr bwMode="auto">
          <a:xfrm>
            <a:off x="5943600" y="3771900"/>
            <a:ext cx="838200" cy="1588"/>
          </a:xfrm>
          <a:prstGeom prst="straightConnector1">
            <a:avLst/>
          </a:prstGeom>
          <a:solidFill>
            <a:schemeClr val="accent1"/>
          </a:solidFill>
          <a:ln w="12700" cap="sq" cmpd="sng" algn="ctr">
            <a:solidFill>
              <a:schemeClr val="tx1"/>
            </a:solidFill>
            <a:prstDash val="solid"/>
            <a:round/>
            <a:headEnd type="none" w="sm" len="sm"/>
            <a:tailEnd type="arrow"/>
          </a:ln>
          <a:effectLst/>
        </p:spPr>
      </p:cxnSp>
      <p:sp>
        <p:nvSpPr>
          <p:cNvPr id="41" name="Rectangle 40"/>
          <p:cNvSpPr/>
          <p:nvPr/>
        </p:nvSpPr>
        <p:spPr bwMode="auto">
          <a:xfrm>
            <a:off x="2209800" y="4800600"/>
            <a:ext cx="13716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tx1"/>
                </a:solidFill>
                <a:effectLst/>
                <a:latin typeface="Times New Roman" pitchFamily="18" charset="0"/>
              </a:rPr>
              <a:t>Principles of</a:t>
            </a:r>
          </a:p>
          <a:p>
            <a:pPr marL="0" marR="0" indent="0" algn="l" defTabSz="914400" rtl="0" eaLnBrk="0" fontAlgn="base" latinLnBrk="0" hangingPunct="0">
              <a:lnSpc>
                <a:spcPct val="100000"/>
              </a:lnSpc>
              <a:spcBef>
                <a:spcPct val="0"/>
              </a:spcBef>
              <a:spcAft>
                <a:spcPct val="0"/>
              </a:spcAft>
              <a:buClrTx/>
              <a:buSzTx/>
              <a:buFontTx/>
              <a:buNone/>
              <a:tabLst/>
            </a:pPr>
            <a:r>
              <a:rPr lang="id-ID" sz="1600" b="1" dirty="0" smtClean="0"/>
              <a:t>measurement </a:t>
            </a:r>
            <a:endParaRPr kumimoji="0" lang="id-ID" sz="1600" b="1" i="0" u="none" strike="noStrike" cap="none" normalizeH="0" baseline="0" dirty="0" smtClean="0">
              <a:ln>
                <a:noFill/>
              </a:ln>
              <a:solidFill>
                <a:schemeClr val="tx1"/>
              </a:solidFill>
              <a:effectLst/>
              <a:latin typeface="Times New Roman" pitchFamily="18" charset="0"/>
            </a:endParaRPr>
          </a:p>
        </p:txBody>
      </p:sp>
      <p:sp>
        <p:nvSpPr>
          <p:cNvPr id="42" name="Rectangle 41"/>
          <p:cNvSpPr/>
          <p:nvPr/>
        </p:nvSpPr>
        <p:spPr bwMode="auto">
          <a:xfrm>
            <a:off x="3581400" y="4191000"/>
            <a:ext cx="13716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Categorization</a:t>
            </a:r>
          </a:p>
        </p:txBody>
      </p:sp>
      <p:sp>
        <p:nvSpPr>
          <p:cNvPr id="43" name="Rectangle 42"/>
          <p:cNvSpPr/>
          <p:nvPr/>
        </p:nvSpPr>
        <p:spPr bwMode="auto">
          <a:xfrm>
            <a:off x="5181600" y="4191000"/>
            <a:ext cx="9906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Coding</a:t>
            </a:r>
          </a:p>
        </p:txBody>
      </p:sp>
      <p:sp>
        <p:nvSpPr>
          <p:cNvPr id="44" name="Rectangle 43"/>
          <p:cNvSpPr/>
          <p:nvPr/>
        </p:nvSpPr>
        <p:spPr bwMode="auto">
          <a:xfrm>
            <a:off x="6324600" y="4191000"/>
            <a:ext cx="1219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Scales and </a:t>
            </a:r>
          </a:p>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Scaling</a:t>
            </a:r>
          </a:p>
        </p:txBody>
      </p:sp>
      <p:sp>
        <p:nvSpPr>
          <p:cNvPr id="45" name="Rectangle 44"/>
          <p:cNvSpPr/>
          <p:nvPr/>
        </p:nvSpPr>
        <p:spPr bwMode="auto">
          <a:xfrm>
            <a:off x="7696200" y="4191000"/>
            <a:ext cx="1219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Reliability</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and Validity</a:t>
            </a:r>
            <a:endParaRPr kumimoji="0" lang="id-ID" sz="1600" i="0" u="none" strike="noStrike" cap="none" normalizeH="0" baseline="0" dirty="0" smtClean="0">
              <a:ln>
                <a:noFill/>
              </a:ln>
              <a:solidFill>
                <a:schemeClr val="tx1"/>
              </a:solidFill>
              <a:effectLst/>
              <a:latin typeface="Times New Roman" pitchFamily="18" charset="0"/>
            </a:endParaRPr>
          </a:p>
        </p:txBody>
      </p:sp>
      <p:cxnSp>
        <p:nvCxnSpPr>
          <p:cNvPr id="47" name="Shape 46"/>
          <p:cNvCxnSpPr>
            <a:stCxn id="9" idx="3"/>
            <a:endCxn id="41" idx="0"/>
          </p:cNvCxnSpPr>
          <p:nvPr/>
        </p:nvCxnSpPr>
        <p:spPr bwMode="auto">
          <a:xfrm>
            <a:off x="2819400" y="3810000"/>
            <a:ext cx="76200" cy="9906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49" name="Shape 48"/>
          <p:cNvCxnSpPr/>
          <p:nvPr/>
        </p:nvCxnSpPr>
        <p:spPr bwMode="auto">
          <a:xfrm flipV="1">
            <a:off x="3048000" y="6629400"/>
            <a:ext cx="46482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51" name="Shape 50"/>
          <p:cNvCxnSpPr/>
          <p:nvPr/>
        </p:nvCxnSpPr>
        <p:spPr bwMode="auto">
          <a:xfrm flipV="1">
            <a:off x="3048000" y="6629400"/>
            <a:ext cx="33528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53" name="Shape 52"/>
          <p:cNvCxnSpPr/>
          <p:nvPr/>
        </p:nvCxnSpPr>
        <p:spPr bwMode="auto">
          <a:xfrm flipV="1">
            <a:off x="3048000" y="6629400"/>
            <a:ext cx="20955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55" name="Shape 54"/>
          <p:cNvCxnSpPr/>
          <p:nvPr/>
        </p:nvCxnSpPr>
        <p:spPr bwMode="auto">
          <a:xfrm flipV="1">
            <a:off x="3048000" y="6629400"/>
            <a:ext cx="6858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57" name="Shape 56"/>
          <p:cNvCxnSpPr>
            <a:stCxn id="11" idx="3"/>
            <a:endCxn id="24" idx="0"/>
          </p:cNvCxnSpPr>
          <p:nvPr/>
        </p:nvCxnSpPr>
        <p:spPr bwMode="auto">
          <a:xfrm>
            <a:off x="3505200" y="1866900"/>
            <a:ext cx="4343400" cy="4191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59" name="Shape 58"/>
          <p:cNvCxnSpPr>
            <a:stCxn id="11" idx="3"/>
            <a:endCxn id="14" idx="0"/>
          </p:cNvCxnSpPr>
          <p:nvPr/>
        </p:nvCxnSpPr>
        <p:spPr bwMode="auto">
          <a:xfrm>
            <a:off x="3505200" y="1866900"/>
            <a:ext cx="3048000" cy="4191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61" name="Shape 60"/>
          <p:cNvCxnSpPr>
            <a:stCxn id="11" idx="3"/>
            <a:endCxn id="13" idx="0"/>
          </p:cNvCxnSpPr>
          <p:nvPr/>
        </p:nvCxnSpPr>
        <p:spPr bwMode="auto">
          <a:xfrm>
            <a:off x="3505200" y="1866900"/>
            <a:ext cx="1676400" cy="4191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63" name="Elbow Connector 62"/>
          <p:cNvCxnSpPr>
            <a:stCxn id="11" idx="3"/>
          </p:cNvCxnSpPr>
          <p:nvPr/>
        </p:nvCxnSpPr>
        <p:spPr bwMode="auto">
          <a:xfrm>
            <a:off x="3505200" y="1866900"/>
            <a:ext cx="533400" cy="495300"/>
          </a:xfrm>
          <a:prstGeom prst="bentConnector3">
            <a:avLst>
              <a:gd name="adj1" fmla="val 50000"/>
            </a:avLst>
          </a:prstGeom>
          <a:solidFill>
            <a:schemeClr val="accent1"/>
          </a:solidFill>
          <a:ln w="12700" cap="sq" cmpd="sng" algn="ctr">
            <a:solidFill>
              <a:schemeClr val="tx1"/>
            </a:solidFill>
            <a:prstDash val="solid"/>
            <a:round/>
            <a:headEnd type="none" w="sm" len="sm"/>
            <a:tailEnd type="arrow"/>
          </a:ln>
          <a:effectLst/>
        </p:spPr>
      </p:cxnSp>
      <p:cxnSp>
        <p:nvCxnSpPr>
          <p:cNvPr id="67" name="Elbow Connector 66"/>
          <p:cNvCxnSpPr>
            <a:stCxn id="11" idx="3"/>
            <a:endCxn id="23" idx="1"/>
          </p:cNvCxnSpPr>
          <p:nvPr/>
        </p:nvCxnSpPr>
        <p:spPr bwMode="auto">
          <a:xfrm flipV="1">
            <a:off x="3505200" y="1752600"/>
            <a:ext cx="4419600" cy="114300"/>
          </a:xfrm>
          <a:prstGeom prst="bentConnector3">
            <a:avLst>
              <a:gd name="adj1" fmla="val 50000"/>
            </a:avLst>
          </a:prstGeom>
          <a:solidFill>
            <a:schemeClr val="accent1"/>
          </a:solidFill>
          <a:ln w="12700" cap="sq" cmpd="sng" algn="ctr">
            <a:solidFill>
              <a:schemeClr val="tx1"/>
            </a:solidFill>
            <a:prstDash val="solid"/>
            <a:round/>
            <a:headEnd type="none" w="sm" len="sm"/>
            <a:tailEnd type="arrow"/>
          </a:ln>
          <a:effectLst/>
        </p:spPr>
      </p:cxnSp>
      <p:sp>
        <p:nvSpPr>
          <p:cNvPr id="68" name="Rectangle 67"/>
          <p:cNvSpPr/>
          <p:nvPr/>
        </p:nvSpPr>
        <p:spPr bwMode="auto">
          <a:xfrm>
            <a:off x="2438400" y="5638800"/>
            <a:ext cx="1219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tx1"/>
                </a:solidFill>
                <a:effectLst/>
                <a:latin typeface="Times New Roman" pitchFamily="18" charset="0"/>
              </a:rPr>
              <a:t>General</a:t>
            </a:r>
          </a:p>
          <a:p>
            <a:pPr marL="0" marR="0" indent="0" algn="l" defTabSz="914400" rtl="0" eaLnBrk="0" fontAlgn="base" latinLnBrk="0" hangingPunct="0">
              <a:lnSpc>
                <a:spcPct val="100000"/>
              </a:lnSpc>
              <a:spcBef>
                <a:spcPct val="0"/>
              </a:spcBef>
              <a:spcAft>
                <a:spcPct val="0"/>
              </a:spcAft>
              <a:buClrTx/>
              <a:buSzTx/>
              <a:buFontTx/>
              <a:buNone/>
              <a:tabLst/>
            </a:pPr>
            <a:r>
              <a:rPr lang="id-ID" sz="1600" b="1" dirty="0" smtClean="0"/>
              <a:t>“Get-up”</a:t>
            </a:r>
            <a:endParaRPr kumimoji="0" lang="id-ID" sz="1600" b="1" i="0" u="none" strike="noStrike" cap="none" normalizeH="0" baseline="0" dirty="0" smtClean="0">
              <a:ln>
                <a:noFill/>
              </a:ln>
              <a:solidFill>
                <a:schemeClr val="tx1"/>
              </a:solidFill>
              <a:effectLst/>
              <a:latin typeface="Times New Roman" pitchFamily="18" charset="0"/>
            </a:endParaRPr>
          </a:p>
        </p:txBody>
      </p:sp>
      <p:sp>
        <p:nvSpPr>
          <p:cNvPr id="71" name="Rectangle 70"/>
          <p:cNvSpPr/>
          <p:nvPr/>
        </p:nvSpPr>
        <p:spPr bwMode="auto">
          <a:xfrm>
            <a:off x="3200400" y="6248400"/>
            <a:ext cx="13716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Appearance of</a:t>
            </a:r>
          </a:p>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Questionaire</a:t>
            </a:r>
          </a:p>
        </p:txBody>
      </p:sp>
      <p:sp>
        <p:nvSpPr>
          <p:cNvPr id="72" name="Rectangle 71"/>
          <p:cNvSpPr/>
          <p:nvPr/>
        </p:nvSpPr>
        <p:spPr bwMode="auto">
          <a:xfrm>
            <a:off x="4724400" y="6248400"/>
            <a:ext cx="12954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Length of</a:t>
            </a:r>
          </a:p>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Questionaire</a:t>
            </a:r>
          </a:p>
        </p:txBody>
      </p:sp>
      <p:sp>
        <p:nvSpPr>
          <p:cNvPr id="73" name="Rectangle 72"/>
          <p:cNvSpPr/>
          <p:nvPr/>
        </p:nvSpPr>
        <p:spPr bwMode="auto">
          <a:xfrm>
            <a:off x="6172200" y="6248400"/>
            <a:ext cx="12954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Introduction</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To Responden</a:t>
            </a:r>
            <a:endParaRPr kumimoji="0" lang="id-ID" sz="1600" i="0" u="none" strike="noStrike" cap="none" normalizeH="0" baseline="0" dirty="0" smtClean="0">
              <a:ln>
                <a:noFill/>
              </a:ln>
              <a:solidFill>
                <a:schemeClr val="tx1"/>
              </a:solidFill>
              <a:effectLst/>
              <a:latin typeface="Times New Roman" pitchFamily="18" charset="0"/>
            </a:endParaRPr>
          </a:p>
        </p:txBody>
      </p:sp>
      <p:sp>
        <p:nvSpPr>
          <p:cNvPr id="74" name="Rectangle 73"/>
          <p:cNvSpPr/>
          <p:nvPr/>
        </p:nvSpPr>
        <p:spPr bwMode="auto">
          <a:xfrm>
            <a:off x="7620000" y="6248400"/>
            <a:ext cx="13716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Instruction</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For completion</a:t>
            </a:r>
            <a:endParaRPr kumimoji="0" lang="id-ID" sz="1600" i="0" u="none" strike="noStrike" cap="none" normalizeH="0" baseline="0" dirty="0" smtClean="0">
              <a:ln>
                <a:noFill/>
              </a:ln>
              <a:solidFill>
                <a:schemeClr val="tx1"/>
              </a:solidFill>
              <a:effectLst/>
              <a:latin typeface="Times New Roman" pitchFamily="18" charset="0"/>
            </a:endParaRPr>
          </a:p>
        </p:txBody>
      </p:sp>
      <p:cxnSp>
        <p:nvCxnSpPr>
          <p:cNvPr id="76" name="Shape 75"/>
          <p:cNvCxnSpPr>
            <a:stCxn id="68" idx="3"/>
            <a:endCxn id="74" idx="0"/>
          </p:cNvCxnSpPr>
          <p:nvPr/>
        </p:nvCxnSpPr>
        <p:spPr bwMode="auto">
          <a:xfrm>
            <a:off x="3657600" y="5905500"/>
            <a:ext cx="46482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78" name="Shape 77"/>
          <p:cNvCxnSpPr>
            <a:stCxn id="68" idx="3"/>
            <a:endCxn id="73" idx="0"/>
          </p:cNvCxnSpPr>
          <p:nvPr/>
        </p:nvCxnSpPr>
        <p:spPr bwMode="auto">
          <a:xfrm>
            <a:off x="3657600" y="5905500"/>
            <a:ext cx="31623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80" name="Shape 79"/>
          <p:cNvCxnSpPr>
            <a:stCxn id="68" idx="3"/>
            <a:endCxn id="72" idx="0"/>
          </p:cNvCxnSpPr>
          <p:nvPr/>
        </p:nvCxnSpPr>
        <p:spPr bwMode="auto">
          <a:xfrm>
            <a:off x="3657600" y="5905500"/>
            <a:ext cx="17145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84" name="Shape 83"/>
          <p:cNvCxnSpPr>
            <a:stCxn id="68" idx="3"/>
            <a:endCxn id="71" idx="0"/>
          </p:cNvCxnSpPr>
          <p:nvPr/>
        </p:nvCxnSpPr>
        <p:spPr bwMode="auto">
          <a:xfrm>
            <a:off x="3657600" y="5905500"/>
            <a:ext cx="2286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86" name="Shape 85"/>
          <p:cNvCxnSpPr>
            <a:stCxn id="41" idx="3"/>
            <a:endCxn id="45" idx="2"/>
          </p:cNvCxnSpPr>
          <p:nvPr/>
        </p:nvCxnSpPr>
        <p:spPr bwMode="auto">
          <a:xfrm flipV="1">
            <a:off x="3581400" y="4724400"/>
            <a:ext cx="47244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88" name="Shape 87"/>
          <p:cNvCxnSpPr>
            <a:stCxn id="41" idx="3"/>
            <a:endCxn id="44" idx="2"/>
          </p:cNvCxnSpPr>
          <p:nvPr/>
        </p:nvCxnSpPr>
        <p:spPr bwMode="auto">
          <a:xfrm flipV="1">
            <a:off x="3581400" y="4724400"/>
            <a:ext cx="33528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90" name="Shape 89"/>
          <p:cNvCxnSpPr>
            <a:stCxn id="41" idx="3"/>
            <a:endCxn id="43" idx="2"/>
          </p:cNvCxnSpPr>
          <p:nvPr/>
        </p:nvCxnSpPr>
        <p:spPr bwMode="auto">
          <a:xfrm flipV="1">
            <a:off x="3581400" y="4724400"/>
            <a:ext cx="20955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cxnSp>
        <p:nvCxnSpPr>
          <p:cNvPr id="92" name="Shape 91"/>
          <p:cNvCxnSpPr>
            <a:stCxn id="41" idx="3"/>
            <a:endCxn id="42" idx="2"/>
          </p:cNvCxnSpPr>
          <p:nvPr/>
        </p:nvCxnSpPr>
        <p:spPr bwMode="auto">
          <a:xfrm flipV="1">
            <a:off x="3581400" y="4724400"/>
            <a:ext cx="685800" cy="342900"/>
          </a:xfrm>
          <a:prstGeom prst="bentConnector2">
            <a:avLst/>
          </a:prstGeom>
          <a:solidFill>
            <a:schemeClr val="accent1"/>
          </a:solidFill>
          <a:ln w="12700" cap="sq" cmpd="sng" algn="ctr">
            <a:solidFill>
              <a:schemeClr val="tx1"/>
            </a:solidFill>
            <a:prstDash val="solid"/>
            <a:round/>
            <a:headEnd type="none" w="sm" len="sm"/>
            <a:tailEnd type="arrow"/>
          </a:ln>
          <a:effectLst/>
        </p:spPr>
      </p:cxnSp>
      <p:sp>
        <p:nvSpPr>
          <p:cNvPr id="93" name="Rectangle 92"/>
          <p:cNvSpPr/>
          <p:nvPr/>
        </p:nvSpPr>
        <p:spPr bwMode="auto">
          <a:xfrm>
            <a:off x="3581400" y="4191000"/>
            <a:ext cx="13716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Categorization</a:t>
            </a:r>
          </a:p>
        </p:txBody>
      </p:sp>
      <p:sp>
        <p:nvSpPr>
          <p:cNvPr id="94" name="Rectangle 93"/>
          <p:cNvSpPr/>
          <p:nvPr/>
        </p:nvSpPr>
        <p:spPr bwMode="auto">
          <a:xfrm>
            <a:off x="5181600" y="4191000"/>
            <a:ext cx="9906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Coding</a:t>
            </a:r>
          </a:p>
        </p:txBody>
      </p:sp>
      <p:sp>
        <p:nvSpPr>
          <p:cNvPr id="95" name="Rectangle 94"/>
          <p:cNvSpPr/>
          <p:nvPr/>
        </p:nvSpPr>
        <p:spPr bwMode="auto">
          <a:xfrm>
            <a:off x="6324600" y="4191000"/>
            <a:ext cx="12192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Scales and </a:t>
            </a:r>
          </a:p>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Scaling</a:t>
            </a:r>
          </a:p>
        </p:txBody>
      </p:sp>
      <p:sp>
        <p:nvSpPr>
          <p:cNvPr id="96" name="Rectangle 95"/>
          <p:cNvSpPr/>
          <p:nvPr/>
        </p:nvSpPr>
        <p:spPr bwMode="auto">
          <a:xfrm>
            <a:off x="7696200" y="4191000"/>
            <a:ext cx="1066800" cy="533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d-ID" sz="1600" i="0" u="none" strike="noStrike" cap="none" normalizeH="0" baseline="0" dirty="0" smtClean="0">
                <a:ln>
                  <a:noFill/>
                </a:ln>
                <a:solidFill>
                  <a:schemeClr val="tx1"/>
                </a:solidFill>
                <a:effectLst/>
                <a:latin typeface="Times New Roman" pitchFamily="18" charset="0"/>
              </a:rPr>
              <a:t>Reliability</a:t>
            </a:r>
          </a:p>
          <a:p>
            <a:pPr marL="0" marR="0" indent="0" algn="l" defTabSz="914400" rtl="0" eaLnBrk="0" fontAlgn="base" latinLnBrk="0" hangingPunct="0">
              <a:lnSpc>
                <a:spcPct val="100000"/>
              </a:lnSpc>
              <a:spcBef>
                <a:spcPct val="0"/>
              </a:spcBef>
              <a:spcAft>
                <a:spcPct val="0"/>
              </a:spcAft>
              <a:buClrTx/>
              <a:buSzTx/>
              <a:buFontTx/>
              <a:buNone/>
              <a:tabLst/>
            </a:pPr>
            <a:r>
              <a:rPr lang="id-ID" sz="1600" dirty="0" smtClean="0"/>
              <a:t>and Validity</a:t>
            </a:r>
            <a:endParaRPr kumimoji="0" lang="id-ID" sz="1600" i="0" u="none" strike="noStrike" cap="none" normalizeH="0" baseline="0" dirty="0" smtClean="0">
              <a:ln>
                <a:noFill/>
              </a:ln>
              <a:solidFill>
                <a:schemeClr val="tx1"/>
              </a:solidFill>
              <a:effectLst/>
              <a:latin typeface="Times New Roman" pitchFamily="18" charset="0"/>
            </a:endParaRPr>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4" name="Slide Number Placeholder 3"/>
          <p:cNvSpPr>
            <a:spLocks noGrp="1"/>
          </p:cNvSpPr>
          <p:nvPr>
            <p:ph type="sldNum" sz="quarter" idx="12"/>
          </p:nvPr>
        </p:nvSpPr>
        <p:spPr/>
        <p:txBody>
          <a:bodyPr/>
          <a:lstStyle/>
          <a:p>
            <a:fld id="{AD897223-3454-45EB-9765-BF73C4E5D3A8}"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4724400" y="3352800"/>
            <a:ext cx="4419600" cy="1143000"/>
          </a:xfrm>
          <a:prstGeom prst="rect">
            <a:avLst/>
          </a:prstGeom>
          <a:noFill/>
          <a:ln w="9525">
            <a:noFill/>
            <a:miter lim="800000"/>
            <a:headEnd/>
            <a:tailEnd/>
          </a:ln>
        </p:spPr>
        <p:txBody>
          <a:bodyPr anchor="ctr"/>
          <a:lstStyle/>
          <a:p>
            <a:r>
              <a:rPr kumimoji="1" lang="en-US" dirty="0" err="1" smtClean="0">
                <a:solidFill>
                  <a:schemeClr val="tx2"/>
                </a:solidFill>
                <a:latin typeface="Tahoma" charset="0"/>
              </a:rPr>
              <a:t>Pertemuan</a:t>
            </a:r>
            <a:r>
              <a:rPr kumimoji="1" lang="en-US" dirty="0" smtClean="0">
                <a:solidFill>
                  <a:schemeClr val="tx2"/>
                </a:solidFill>
                <a:latin typeface="Tahoma" charset="0"/>
              </a:rPr>
              <a:t> </a:t>
            </a:r>
            <a:r>
              <a:rPr kumimoji="1" lang="en-US" dirty="0" err="1" smtClean="0">
                <a:solidFill>
                  <a:schemeClr val="tx2"/>
                </a:solidFill>
                <a:latin typeface="Tahoma" charset="0"/>
              </a:rPr>
              <a:t>Ke</a:t>
            </a:r>
            <a:r>
              <a:rPr kumimoji="1" lang="id-ID" dirty="0" smtClean="0">
                <a:solidFill>
                  <a:schemeClr val="tx2"/>
                </a:solidFill>
                <a:latin typeface="Tahoma" charset="0"/>
              </a:rPr>
              <a:t>delapan</a:t>
            </a:r>
            <a:endParaRPr kumimoji="1" lang="en-US" dirty="0" smtClean="0">
              <a:solidFill>
                <a:schemeClr val="tx2"/>
              </a:solidFill>
              <a:latin typeface="Tahoma" charset="0"/>
            </a:endParaRPr>
          </a:p>
        </p:txBody>
      </p:sp>
      <p:sp>
        <p:nvSpPr>
          <p:cNvPr id="4" name="Title 3"/>
          <p:cNvSpPr>
            <a:spLocks noGrp="1"/>
          </p:cNvSpPr>
          <p:nvPr>
            <p:ph type="ctrTitle"/>
          </p:nvPr>
        </p:nvSpPr>
        <p:spPr>
          <a:xfrm rot="19140000">
            <a:off x="-126483" y="2083198"/>
            <a:ext cx="6724123" cy="1204306"/>
          </a:xfrm>
        </p:spPr>
        <p:txBody>
          <a:bodyPr/>
          <a:lstStyle/>
          <a:p>
            <a:r>
              <a:rPr kumimoji="1" lang="id-ID" b="1" dirty="0">
                <a:solidFill>
                  <a:schemeClr val="tx2"/>
                </a:solidFill>
                <a:latin typeface="Tahoma" charset="0"/>
              </a:rPr>
              <a:t>Metode Pengumpulan Data</a:t>
            </a:r>
            <a:r>
              <a:rPr kumimoji="1" lang="en-US" b="1" dirty="0">
                <a:solidFill>
                  <a:schemeClr val="tx2"/>
                </a:solidFill>
                <a:latin typeface="Tahoma" charset="0"/>
              </a:rPr>
              <a:t/>
            </a:r>
            <a:br>
              <a:rPr kumimoji="1" lang="en-US" b="1" dirty="0">
                <a:solidFill>
                  <a:schemeClr val="tx2"/>
                </a:solidFill>
                <a:latin typeface="Tahoma" charset="0"/>
              </a:rPr>
            </a:br>
            <a:endParaRPr lang="id-ID" dirty="0"/>
          </a:p>
        </p:txBody>
      </p:sp>
      <p:sp>
        <p:nvSpPr>
          <p:cNvPr id="2" name="Footer Placeholder 1"/>
          <p:cNvSpPr>
            <a:spLocks noGrp="1"/>
          </p:cNvSpPr>
          <p:nvPr>
            <p:ph type="ftr" sz="quarter" idx="11"/>
          </p:nvPr>
        </p:nvSpPr>
        <p:spPr/>
        <p:txBody>
          <a:bodyPr/>
          <a:lstStyle/>
          <a:p>
            <a:r>
              <a:rPr lang="en-US" smtClean="0"/>
              <a:t>Karsam Sunaryo</a:t>
            </a:r>
            <a:endParaRPr lang="en-US"/>
          </a:p>
        </p:txBody>
      </p:sp>
      <p:sp>
        <p:nvSpPr>
          <p:cNvPr id="3" name="Slide Number Placeholder 2"/>
          <p:cNvSpPr>
            <a:spLocks noGrp="1"/>
          </p:cNvSpPr>
          <p:nvPr>
            <p:ph type="sldNum" sz="quarter" idx="12"/>
          </p:nvPr>
        </p:nvSpPr>
        <p:spPr/>
        <p:txBody>
          <a:bodyPr/>
          <a:lstStyle/>
          <a:p>
            <a:fld id="{8E0BC62D-64F6-4568-8E2F-9E328FDFDF04}"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blinds(horizontal)">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Observasi</a:t>
            </a:r>
            <a:endParaRPr lang="en-US" b="1" dirty="0"/>
          </a:p>
        </p:txBody>
      </p:sp>
      <p:sp>
        <p:nvSpPr>
          <p:cNvPr id="5" name="Content Placeholder 2"/>
          <p:cNvSpPr txBox="1">
            <a:spLocks/>
          </p:cNvSpPr>
          <p:nvPr/>
        </p:nvSpPr>
        <p:spPr bwMode="white">
          <a:xfrm>
            <a:off x="6096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2500" kern="0" dirty="0" smtClean="0">
              <a:latin typeface="+mn-lt"/>
            </a:endParaRPr>
          </a:p>
          <a:p>
            <a:pPr marL="800100" lvl="1" indent="-342900">
              <a:spcBef>
                <a:spcPct val="20000"/>
              </a:spcBef>
              <a:buClr>
                <a:srgbClr val="E4EACA"/>
              </a:buClr>
              <a:buSzPct val="75000"/>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5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5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bwMode="white">
          <a:xfrm>
            <a:off x="762000" y="14478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en-US" sz="3600" kern="0" dirty="0" err="1" smtClean="0">
                <a:latin typeface="+mn-lt"/>
              </a:rPr>
              <a:t>Partisipan</a:t>
            </a:r>
            <a:r>
              <a:rPr kumimoji="1" lang="en-US" sz="3600" kern="0" dirty="0" smtClean="0">
                <a:latin typeface="+mn-lt"/>
              </a:rPr>
              <a:t> Versus Non-</a:t>
            </a:r>
            <a:r>
              <a:rPr kumimoji="1" lang="en-US" sz="3600" kern="0" dirty="0" err="1" smtClean="0">
                <a:latin typeface="+mn-lt"/>
              </a:rPr>
              <a:t>partisipan</a:t>
            </a:r>
            <a:endParaRPr kumimoji="1" lang="en-US" sz="3600" kern="0" dirty="0" smtClean="0">
              <a:latin typeface="+mn-lt"/>
            </a:endParaRPr>
          </a:p>
          <a:p>
            <a:pPr marL="342900" indent="-342900">
              <a:spcBef>
                <a:spcPct val="20000"/>
              </a:spcBef>
              <a:buClr>
                <a:srgbClr val="E4EACA"/>
              </a:buClr>
              <a:buSzPct val="75000"/>
              <a:buFont typeface="Wingdings" pitchFamily="2" charset="2"/>
              <a:buChar char="n"/>
              <a:defRPr/>
            </a:pPr>
            <a:r>
              <a:rPr kumimoji="1" lang="en-US" sz="3600" kern="0" dirty="0" err="1" smtClean="0">
                <a:latin typeface="+mn-lt"/>
              </a:rPr>
              <a:t>Terstruktur</a:t>
            </a:r>
            <a:r>
              <a:rPr kumimoji="1" lang="en-US" sz="3600" kern="0" dirty="0" smtClean="0">
                <a:latin typeface="+mn-lt"/>
              </a:rPr>
              <a:t> Versus </a:t>
            </a:r>
            <a:r>
              <a:rPr kumimoji="1" lang="en-US" sz="3600" kern="0" dirty="0" err="1" smtClean="0">
                <a:latin typeface="+mn-lt"/>
              </a:rPr>
              <a:t>Tak</a:t>
            </a:r>
            <a:r>
              <a:rPr kumimoji="1" lang="en-US" sz="3600" kern="0" dirty="0" smtClean="0">
                <a:latin typeface="+mn-lt"/>
              </a:rPr>
              <a:t> </a:t>
            </a:r>
            <a:r>
              <a:rPr kumimoji="1" lang="en-US" sz="3600" kern="0" dirty="0" err="1" smtClean="0">
                <a:latin typeface="+mn-lt"/>
              </a:rPr>
              <a:t>Terstruktur</a:t>
            </a:r>
            <a:endParaRPr kumimoji="1" lang="en-US" sz="3600" kern="0" dirty="0" smtClean="0">
              <a:latin typeface="+mn-lt"/>
            </a:endParaRPr>
          </a:p>
          <a:p>
            <a:pPr marL="342900" indent="-342900">
              <a:spcBef>
                <a:spcPct val="20000"/>
              </a:spcBef>
              <a:buClr>
                <a:srgbClr val="E4EACA"/>
              </a:buClr>
              <a:buSzPct val="75000"/>
              <a:buFont typeface="Wingdings" pitchFamily="2" charset="2"/>
              <a:buChar char="n"/>
              <a:defRPr/>
            </a:pPr>
            <a:r>
              <a:rPr kumimoji="1" lang="en-US" sz="3600" kern="0" dirty="0" smtClean="0">
                <a:latin typeface="+mn-lt"/>
              </a:rPr>
              <a:t> </a:t>
            </a:r>
            <a:r>
              <a:rPr kumimoji="1" lang="en-US" sz="3600" kern="0" dirty="0" err="1" smtClean="0">
                <a:latin typeface="+mn-lt"/>
              </a:rPr>
              <a:t>Kelebihan</a:t>
            </a:r>
            <a:r>
              <a:rPr kumimoji="1" lang="en-US" sz="3600" kern="0" dirty="0" smtClean="0">
                <a:latin typeface="+mn-lt"/>
              </a:rPr>
              <a:t> </a:t>
            </a:r>
            <a:r>
              <a:rPr kumimoji="1" lang="en-US" sz="3600" kern="0" dirty="0" err="1" smtClean="0">
                <a:latin typeface="+mn-lt"/>
              </a:rPr>
              <a:t>dan</a:t>
            </a:r>
            <a:r>
              <a:rPr kumimoji="1" lang="en-US" sz="3600" kern="0" dirty="0" smtClean="0">
                <a:latin typeface="+mn-lt"/>
              </a:rPr>
              <a:t> </a:t>
            </a:r>
            <a:r>
              <a:rPr kumimoji="1" lang="en-US" sz="3600" kern="0" dirty="0" err="1" smtClean="0">
                <a:latin typeface="+mn-lt"/>
              </a:rPr>
              <a:t>Kekurangan</a:t>
            </a:r>
            <a:r>
              <a:rPr kumimoji="1" lang="en-US" sz="3600" kern="0" dirty="0" smtClean="0">
                <a:latin typeface="+mn-lt"/>
              </a:rPr>
              <a:t> </a:t>
            </a:r>
            <a:r>
              <a:rPr kumimoji="1" lang="en-US" sz="3600" kern="0" dirty="0" err="1" smtClean="0">
                <a:latin typeface="+mn-lt"/>
              </a:rPr>
              <a:t>Metode</a:t>
            </a:r>
            <a:r>
              <a:rPr kumimoji="1" lang="en-US" sz="3600" kern="0" dirty="0" smtClean="0">
                <a:latin typeface="+mn-lt"/>
              </a:rPr>
              <a:t> </a:t>
            </a:r>
            <a:r>
              <a:rPr kumimoji="1" lang="en-US" sz="3600" kern="0" dirty="0" err="1" smtClean="0">
                <a:latin typeface="+mn-lt"/>
              </a:rPr>
              <a:t>Observasi</a:t>
            </a:r>
            <a:endParaRPr kumimoji="1" lang="id-ID" sz="3600" kern="0" dirty="0" smtClean="0">
              <a:latin typeface="+mn-lt"/>
            </a:endParaRPr>
          </a:p>
          <a:p>
            <a:pPr marL="342900" indent="-342900">
              <a:spcBef>
                <a:spcPct val="20000"/>
              </a:spcBef>
              <a:buClr>
                <a:srgbClr val="E4EACA"/>
              </a:buClr>
              <a:buSzPct val="75000"/>
              <a:buFont typeface="Wingdings" pitchFamily="2" charset="2"/>
              <a:buChar char="n"/>
              <a:defRPr/>
            </a:pPr>
            <a:endParaRPr kumimoji="1" lang="id-ID" sz="3600" kern="0" dirty="0" smtClean="0">
              <a:latin typeface="+mn-lt"/>
            </a:endParaRPr>
          </a:p>
          <a:p>
            <a:pPr marL="800100" lvl="1" indent="-342900">
              <a:spcBef>
                <a:spcPct val="20000"/>
              </a:spcBef>
              <a:buClr>
                <a:srgbClr val="E4EACA"/>
              </a:buClr>
              <a:buSzPct val="75000"/>
              <a:buFont typeface="Wingdings" pitchFamily="2" charset="2"/>
              <a:buChar char="n"/>
              <a:defRPr/>
            </a:pPr>
            <a:endParaRPr kumimoji="1" lang="id-ID" sz="3600" kern="0" dirty="0" smtClean="0">
              <a:latin typeface="+mn-lt"/>
            </a:endParaRPr>
          </a:p>
          <a:p>
            <a:pPr marL="800100" lvl="1" indent="-342900">
              <a:spcBef>
                <a:spcPct val="20000"/>
              </a:spcBef>
              <a:buClr>
                <a:srgbClr val="E4EACA"/>
              </a:buClr>
              <a:buSzPct val="75000"/>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3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3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err="1" smtClean="0"/>
              <a:t>Kelebihan</a:t>
            </a:r>
            <a:r>
              <a:rPr lang="en-US" sz="4000" b="1" dirty="0" smtClean="0"/>
              <a:t> </a:t>
            </a:r>
            <a:r>
              <a:rPr lang="en-US" sz="4000" b="1" dirty="0" err="1" smtClean="0"/>
              <a:t>dan</a:t>
            </a:r>
            <a:r>
              <a:rPr lang="en-US" sz="4000" b="1" dirty="0" smtClean="0"/>
              <a:t> </a:t>
            </a:r>
            <a:r>
              <a:rPr lang="en-US" sz="4000" b="1" dirty="0" err="1" smtClean="0"/>
              <a:t>Kekurangan</a:t>
            </a:r>
            <a:endParaRPr lang="en-US" sz="4000" b="1" dirty="0"/>
          </a:p>
        </p:txBody>
      </p:sp>
      <p:graphicFrame>
        <p:nvGraphicFramePr>
          <p:cNvPr id="58" name="Table 57"/>
          <p:cNvGraphicFramePr>
            <a:graphicFrameLocks noGrp="1"/>
          </p:cNvGraphicFramePr>
          <p:nvPr/>
        </p:nvGraphicFramePr>
        <p:xfrm>
          <a:off x="228600" y="1447800"/>
          <a:ext cx="8763000" cy="4907280"/>
        </p:xfrm>
        <a:graphic>
          <a:graphicData uri="http://schemas.openxmlformats.org/drawingml/2006/table">
            <a:tbl>
              <a:tblPr firstRow="1" bandRow="1">
                <a:tableStyleId>{5C22544A-7EE6-4342-B048-85BDC9FD1C3A}</a:tableStyleId>
              </a:tblPr>
              <a:tblGrid>
                <a:gridCol w="4265177"/>
                <a:gridCol w="4497823"/>
              </a:tblGrid>
              <a:tr h="370840">
                <a:tc>
                  <a:txBody>
                    <a:bodyPr/>
                    <a:lstStyle/>
                    <a:p>
                      <a:r>
                        <a:rPr lang="id-ID" sz="4000" dirty="0" smtClean="0"/>
                        <a:t>Kelebihan</a:t>
                      </a:r>
                      <a:endParaRPr lang="id-ID" sz="4000" dirty="0"/>
                    </a:p>
                  </a:txBody>
                  <a:tcPr/>
                </a:tc>
                <a:tc>
                  <a:txBody>
                    <a:bodyPr/>
                    <a:lstStyle/>
                    <a:p>
                      <a:r>
                        <a:rPr lang="id-ID" sz="4000" dirty="0" smtClean="0"/>
                        <a:t>Kekurangan</a:t>
                      </a:r>
                      <a:endParaRPr lang="id-ID" sz="4000" dirty="0"/>
                    </a:p>
                  </a:txBody>
                  <a:tcPr/>
                </a:tc>
              </a:tr>
              <a:tr h="370840">
                <a:tc>
                  <a:txBody>
                    <a:bodyPr/>
                    <a:lstStyle/>
                    <a:p>
                      <a:pPr>
                        <a:buFont typeface="Arial" pitchFamily="34" charset="0"/>
                        <a:buChar char="•"/>
                      </a:pPr>
                      <a:r>
                        <a:rPr lang="en-US" sz="1800" dirty="0" smtClean="0"/>
                        <a:t> Data </a:t>
                      </a:r>
                      <a:r>
                        <a:rPr lang="en-US" sz="1800" dirty="0" err="1" smtClean="0"/>
                        <a:t>yg</a:t>
                      </a:r>
                      <a:r>
                        <a:rPr lang="en-US" sz="1800" dirty="0" smtClean="0"/>
                        <a:t> </a:t>
                      </a:r>
                      <a:r>
                        <a:rPr lang="en-US" sz="1800" dirty="0" err="1" smtClean="0"/>
                        <a:t>diperoleh</a:t>
                      </a:r>
                      <a:r>
                        <a:rPr lang="en-US" sz="1800" dirty="0" smtClean="0"/>
                        <a:t> </a:t>
                      </a:r>
                      <a:r>
                        <a:rPr lang="en-US" sz="1800" dirty="0" err="1" smtClean="0"/>
                        <a:t>melalui</a:t>
                      </a:r>
                      <a:r>
                        <a:rPr lang="en-US" sz="1800" dirty="0" smtClean="0"/>
                        <a:t> </a:t>
                      </a:r>
                      <a:r>
                        <a:rPr lang="en-US" sz="1800" dirty="0" err="1" smtClean="0"/>
                        <a:t>observasi</a:t>
                      </a:r>
                      <a:r>
                        <a:rPr lang="en-US" sz="1800" dirty="0" smtClean="0"/>
                        <a:t> </a:t>
                      </a:r>
                      <a:r>
                        <a:rPr lang="en-US" sz="1800" dirty="0" err="1" smtClean="0"/>
                        <a:t>umumnya</a:t>
                      </a:r>
                      <a:r>
                        <a:rPr lang="en-US" sz="1800" dirty="0" smtClean="0"/>
                        <a:t> </a:t>
                      </a:r>
                      <a:r>
                        <a:rPr lang="en-US" sz="1800" dirty="0" err="1" smtClean="0"/>
                        <a:t>lebih</a:t>
                      </a:r>
                      <a:r>
                        <a:rPr lang="en-US" sz="1800" dirty="0" smtClean="0"/>
                        <a:t> </a:t>
                      </a:r>
                      <a:r>
                        <a:rPr lang="en-US" sz="1800" dirty="0" err="1" smtClean="0"/>
                        <a:t>reliabel</a:t>
                      </a:r>
                      <a:r>
                        <a:rPr lang="en-US" sz="1800" baseline="0" dirty="0" smtClean="0"/>
                        <a:t> </a:t>
                      </a:r>
                      <a:r>
                        <a:rPr lang="en-US" sz="1800" baseline="0" dirty="0" err="1" smtClean="0"/>
                        <a:t>dan</a:t>
                      </a:r>
                      <a:r>
                        <a:rPr lang="en-US" sz="1800" baseline="0" dirty="0" smtClean="0"/>
                        <a:t> </a:t>
                      </a:r>
                      <a:r>
                        <a:rPr lang="en-US" sz="1800" baseline="0" dirty="0" err="1" smtClean="0"/>
                        <a:t>bebas</a:t>
                      </a:r>
                      <a:r>
                        <a:rPr lang="en-US" sz="1800" baseline="0" dirty="0" smtClean="0"/>
                        <a:t> </a:t>
                      </a:r>
                      <a:r>
                        <a:rPr lang="en-US" sz="1800" baseline="0" dirty="0" err="1" smtClean="0"/>
                        <a:t>dari</a:t>
                      </a:r>
                      <a:r>
                        <a:rPr lang="en-US" sz="1800" baseline="0" dirty="0" smtClean="0"/>
                        <a:t> bias </a:t>
                      </a:r>
                      <a:r>
                        <a:rPr lang="en-US" sz="1800" baseline="0" dirty="0" err="1" smtClean="0"/>
                        <a:t>responden</a:t>
                      </a:r>
                      <a:endParaRPr lang="en-US" sz="1800" baseline="0" dirty="0" smtClean="0"/>
                    </a:p>
                    <a:p>
                      <a:pPr>
                        <a:buFont typeface="Arial" pitchFamily="34" charset="0"/>
                        <a:buChar char="•"/>
                      </a:pPr>
                      <a:r>
                        <a:rPr lang="en-US" sz="1800" baseline="0" dirty="0" smtClean="0"/>
                        <a:t> </a:t>
                      </a:r>
                      <a:r>
                        <a:rPr lang="en-US" sz="1800" baseline="0" dirty="0" err="1" smtClean="0"/>
                        <a:t>Lbh</a:t>
                      </a:r>
                      <a:r>
                        <a:rPr lang="en-US" sz="1800" baseline="0" dirty="0" smtClean="0"/>
                        <a:t> </a:t>
                      </a:r>
                      <a:r>
                        <a:rPr lang="en-US" sz="1800" baseline="0" dirty="0" err="1" smtClean="0"/>
                        <a:t>mudah</a:t>
                      </a:r>
                      <a:r>
                        <a:rPr lang="en-US" sz="1800" baseline="0" dirty="0" smtClean="0"/>
                        <a:t> </a:t>
                      </a:r>
                      <a:r>
                        <a:rPr lang="en-US" sz="1800" baseline="0" dirty="0" err="1" smtClean="0"/>
                        <a:t>dicatat</a:t>
                      </a:r>
                      <a:r>
                        <a:rPr lang="en-US" sz="1800" baseline="0" dirty="0" smtClean="0"/>
                        <a:t> </a:t>
                      </a:r>
                      <a:r>
                        <a:rPr lang="en-US" sz="1800" baseline="0" dirty="0" err="1" smtClean="0"/>
                        <a:t>pengaruh</a:t>
                      </a:r>
                      <a:r>
                        <a:rPr lang="en-US" sz="1800" baseline="0" dirty="0" smtClean="0"/>
                        <a:t> </a:t>
                      </a:r>
                      <a:r>
                        <a:rPr lang="en-US" sz="1800" baseline="0" dirty="0" err="1" smtClean="0"/>
                        <a:t>lingkungan</a:t>
                      </a:r>
                      <a:r>
                        <a:rPr lang="en-US" sz="1800" baseline="0" dirty="0" smtClean="0"/>
                        <a:t> </a:t>
                      </a:r>
                      <a:r>
                        <a:rPr lang="en-US" sz="1800" baseline="0" dirty="0" err="1" smtClean="0"/>
                        <a:t>thd</a:t>
                      </a:r>
                      <a:r>
                        <a:rPr lang="en-US" sz="1800" baseline="0" dirty="0" smtClean="0"/>
                        <a:t> </a:t>
                      </a:r>
                      <a:r>
                        <a:rPr lang="en-US" sz="1800" baseline="0" dirty="0" err="1" smtClean="0"/>
                        <a:t>hasil</a:t>
                      </a:r>
                      <a:r>
                        <a:rPr lang="en-US" sz="1800" baseline="0" dirty="0" smtClean="0"/>
                        <a:t> </a:t>
                      </a:r>
                      <a:r>
                        <a:rPr lang="en-US" sz="1800" baseline="0" dirty="0" err="1" smtClean="0"/>
                        <a:t>yg</a:t>
                      </a:r>
                      <a:r>
                        <a:rPr lang="en-US" sz="1800" baseline="0" dirty="0" smtClean="0"/>
                        <a:t> </a:t>
                      </a:r>
                      <a:r>
                        <a:rPr lang="en-US" sz="1800" baseline="0" dirty="0" err="1" smtClean="0"/>
                        <a:t>spesifik</a:t>
                      </a:r>
                      <a:r>
                        <a:rPr lang="en-US" sz="1800" baseline="0" dirty="0" smtClean="0"/>
                        <a:t>.</a:t>
                      </a:r>
                    </a:p>
                    <a:p>
                      <a:pPr>
                        <a:buFont typeface="Arial" pitchFamily="34" charset="0"/>
                        <a:buChar char="•"/>
                      </a:pPr>
                      <a:r>
                        <a:rPr lang="en-US" sz="1800" baseline="0" dirty="0" err="1" smtClean="0"/>
                        <a:t>Lbh</a:t>
                      </a:r>
                      <a:r>
                        <a:rPr lang="en-US" sz="1800" baseline="0" dirty="0" smtClean="0"/>
                        <a:t> </a:t>
                      </a:r>
                      <a:r>
                        <a:rPr lang="en-US" sz="1800" baseline="0" dirty="0" err="1" smtClean="0"/>
                        <a:t>mudah</a:t>
                      </a:r>
                      <a:r>
                        <a:rPr lang="en-US" sz="1800" baseline="0" dirty="0" smtClean="0"/>
                        <a:t> </a:t>
                      </a:r>
                      <a:r>
                        <a:rPr lang="en-US" sz="1800" baseline="0" dirty="0" err="1" smtClean="0"/>
                        <a:t>mengamati</a:t>
                      </a:r>
                      <a:r>
                        <a:rPr lang="en-US" sz="1800" baseline="0" dirty="0" smtClean="0"/>
                        <a:t> </a:t>
                      </a:r>
                      <a:r>
                        <a:rPr lang="en-US" sz="1800" baseline="0" dirty="0" err="1" smtClean="0"/>
                        <a:t>sekelompok</a:t>
                      </a:r>
                      <a:r>
                        <a:rPr lang="en-US" sz="1800" baseline="0" dirty="0" smtClean="0"/>
                        <a:t> </a:t>
                      </a:r>
                      <a:r>
                        <a:rPr lang="en-US" sz="1800" baseline="0" dirty="0" err="1" smtClean="0"/>
                        <a:t>individu</a:t>
                      </a:r>
                      <a:r>
                        <a:rPr lang="en-US" sz="1800" baseline="0" dirty="0" smtClean="0"/>
                        <a:t> </a:t>
                      </a:r>
                      <a:r>
                        <a:rPr lang="en-US" sz="1800" baseline="0" dirty="0" err="1" smtClean="0"/>
                        <a:t>tertentu</a:t>
                      </a:r>
                      <a:r>
                        <a:rPr lang="en-US" sz="1800" baseline="0" dirty="0" smtClean="0"/>
                        <a:t> </a:t>
                      </a:r>
                      <a:r>
                        <a:rPr lang="en-US" sz="1800" baseline="0" dirty="0" err="1" smtClean="0"/>
                        <a:t>dimana</a:t>
                      </a:r>
                      <a:r>
                        <a:rPr lang="en-US" sz="1800" baseline="0" dirty="0" smtClean="0"/>
                        <a:t> </a:t>
                      </a:r>
                      <a:r>
                        <a:rPr lang="en-US" sz="1800" baseline="0" dirty="0" err="1" smtClean="0"/>
                        <a:t>mungkin</a:t>
                      </a:r>
                      <a:r>
                        <a:rPr lang="en-US" sz="1800" baseline="0" dirty="0" smtClean="0"/>
                        <a:t> </a:t>
                      </a:r>
                      <a:r>
                        <a:rPr lang="en-US" sz="1800" baseline="0" dirty="0" err="1" smtClean="0"/>
                        <a:t>sebaliknya</a:t>
                      </a:r>
                      <a:r>
                        <a:rPr lang="en-US" sz="1800" baseline="0" dirty="0" smtClean="0"/>
                        <a:t> </a:t>
                      </a:r>
                      <a:r>
                        <a:rPr lang="en-US" sz="1800" baseline="0" dirty="0" err="1" smtClean="0"/>
                        <a:t>lebih</a:t>
                      </a:r>
                      <a:r>
                        <a:rPr lang="en-US" sz="1800" baseline="0" dirty="0" smtClean="0"/>
                        <a:t> </a:t>
                      </a:r>
                      <a:r>
                        <a:rPr lang="en-US" sz="1800" baseline="0" dirty="0" err="1" smtClean="0"/>
                        <a:t>sudah</a:t>
                      </a:r>
                      <a:r>
                        <a:rPr lang="en-US" sz="1800" baseline="0" dirty="0" smtClean="0"/>
                        <a:t> </a:t>
                      </a:r>
                      <a:r>
                        <a:rPr lang="en-US" sz="1800" baseline="0" dirty="0" err="1" smtClean="0"/>
                        <a:t>memperoleh</a:t>
                      </a:r>
                      <a:r>
                        <a:rPr lang="en-US" sz="1800" baseline="0" dirty="0" smtClean="0"/>
                        <a:t> </a:t>
                      </a:r>
                      <a:r>
                        <a:rPr lang="en-US" sz="1800" baseline="0" dirty="0" err="1" smtClean="0"/>
                        <a:t>informasi</a:t>
                      </a:r>
                      <a:r>
                        <a:rPr lang="en-US" sz="1800" baseline="0" dirty="0" smtClean="0"/>
                        <a:t>.</a:t>
                      </a:r>
                      <a:endParaRPr lang="id-ID" sz="1800" dirty="0"/>
                    </a:p>
                  </a:txBody>
                  <a:tcPr/>
                </a:tc>
                <a:tc>
                  <a:txBody>
                    <a:bodyPr/>
                    <a:lstStyle/>
                    <a:p>
                      <a:pPr>
                        <a:buFont typeface="Arial" pitchFamily="34" charset="0"/>
                        <a:buChar char="•"/>
                      </a:pPr>
                      <a:r>
                        <a:rPr lang="en-US" sz="1800" baseline="0" dirty="0" smtClean="0"/>
                        <a:t> </a:t>
                      </a:r>
                      <a:r>
                        <a:rPr lang="en-US" sz="1800" baseline="0" dirty="0" err="1" smtClean="0"/>
                        <a:t>Dibutuhkan</a:t>
                      </a:r>
                      <a:r>
                        <a:rPr lang="en-US" sz="1800" baseline="0" dirty="0" smtClean="0"/>
                        <a:t>   </a:t>
                      </a:r>
                      <a:r>
                        <a:rPr lang="en-US" sz="1800" baseline="0" dirty="0" err="1" smtClean="0"/>
                        <a:t>utk</a:t>
                      </a:r>
                      <a:r>
                        <a:rPr lang="en-US" sz="1800" baseline="0" dirty="0" smtClean="0"/>
                        <a:t> </a:t>
                      </a:r>
                      <a:r>
                        <a:rPr lang="en-US" sz="1800" baseline="0" dirty="0" err="1" smtClean="0"/>
                        <a:t>hadir</a:t>
                      </a:r>
                      <a:r>
                        <a:rPr lang="en-US" sz="1800" baseline="0" dirty="0" smtClean="0"/>
                        <a:t> </a:t>
                      </a:r>
                      <a:r>
                        <a:rPr lang="en-US" sz="1800" baseline="0" dirty="0" err="1" smtClean="0"/>
                        <a:t>secara</a:t>
                      </a:r>
                      <a:r>
                        <a:rPr lang="en-US" sz="1800" baseline="0" dirty="0" smtClean="0"/>
                        <a:t> </a:t>
                      </a:r>
                      <a:r>
                        <a:rPr lang="en-US" sz="1800" baseline="0" dirty="0" err="1" smtClean="0"/>
                        <a:t>fisik</a:t>
                      </a:r>
                      <a:r>
                        <a:rPr lang="en-US" sz="1800" baseline="0" dirty="0" smtClean="0"/>
                        <a:t>, </a:t>
                      </a:r>
                      <a:r>
                        <a:rPr lang="en-US" sz="1800" baseline="0" dirty="0" err="1" smtClean="0"/>
                        <a:t>kecuali</a:t>
                      </a:r>
                      <a:r>
                        <a:rPr lang="en-US" sz="1800" baseline="0" dirty="0" smtClean="0"/>
                        <a:t> </a:t>
                      </a:r>
                      <a:r>
                        <a:rPr lang="en-US" sz="1800" baseline="0" dirty="0" err="1" smtClean="0"/>
                        <a:t>digunakan</a:t>
                      </a:r>
                      <a:r>
                        <a:rPr lang="en-US" sz="1800" baseline="0" dirty="0" smtClean="0"/>
                        <a:t> </a:t>
                      </a:r>
                      <a:r>
                        <a:rPr lang="en-US" sz="1800" baseline="0" dirty="0" err="1" smtClean="0"/>
                        <a:t>kamera</a:t>
                      </a:r>
                      <a:r>
                        <a:rPr lang="en-US" sz="1800" baseline="0" dirty="0" smtClean="0"/>
                        <a:t> </a:t>
                      </a:r>
                      <a:r>
                        <a:rPr lang="en-US" sz="1800" baseline="0" dirty="0" err="1" smtClean="0"/>
                        <a:t>utk</a:t>
                      </a:r>
                      <a:r>
                        <a:rPr lang="en-US" sz="1800" baseline="0" dirty="0" smtClean="0"/>
                        <a:t> </a:t>
                      </a:r>
                      <a:r>
                        <a:rPr lang="en-US" sz="1800" baseline="0" dirty="0" err="1" smtClean="0"/>
                        <a:t>merekam</a:t>
                      </a:r>
                      <a:r>
                        <a:rPr lang="en-US" sz="1800" baseline="0" dirty="0" smtClean="0"/>
                        <a:t> </a:t>
                      </a:r>
                      <a:r>
                        <a:rPr lang="en-US" sz="1800" baseline="0" dirty="0" err="1" smtClean="0"/>
                        <a:t>obyek</a:t>
                      </a:r>
                      <a:r>
                        <a:rPr lang="en-US" sz="1800" baseline="0" dirty="0" smtClean="0"/>
                        <a:t>.</a:t>
                      </a:r>
                    </a:p>
                    <a:p>
                      <a:pPr>
                        <a:buFont typeface="Arial" pitchFamily="34" charset="0"/>
                        <a:buChar char="•"/>
                      </a:pPr>
                      <a:r>
                        <a:rPr lang="en-US" sz="1800" baseline="0" dirty="0" smtClean="0"/>
                        <a:t> </a:t>
                      </a:r>
                      <a:r>
                        <a:rPr lang="en-US" sz="1800" baseline="0" dirty="0" err="1" smtClean="0"/>
                        <a:t>Tidak</a:t>
                      </a:r>
                      <a:r>
                        <a:rPr lang="en-US" sz="1800" baseline="0" dirty="0" smtClean="0"/>
                        <a:t> </a:t>
                      </a:r>
                      <a:r>
                        <a:rPr lang="en-US" sz="1800" baseline="0" dirty="0" err="1" smtClean="0"/>
                        <a:t>hanya</a:t>
                      </a:r>
                      <a:r>
                        <a:rPr lang="en-US" sz="1800" baseline="0" dirty="0" smtClean="0"/>
                        <a:t> </a:t>
                      </a:r>
                      <a:r>
                        <a:rPr lang="en-US" sz="1800" baseline="0" dirty="0" err="1" smtClean="0"/>
                        <a:t>sangat</a:t>
                      </a:r>
                      <a:r>
                        <a:rPr lang="en-US" sz="1800" baseline="0" dirty="0" smtClean="0"/>
                        <a:t> </a:t>
                      </a:r>
                      <a:r>
                        <a:rPr lang="en-US" sz="1800" baseline="0" dirty="0" err="1" smtClean="0"/>
                        <a:t>lambat</a:t>
                      </a:r>
                      <a:r>
                        <a:rPr lang="en-US" sz="1800" baseline="0" dirty="0" smtClean="0"/>
                        <a:t>, </a:t>
                      </a:r>
                      <a:r>
                        <a:rPr lang="en-US" sz="1800" baseline="0" dirty="0" err="1" smtClean="0"/>
                        <a:t>tetapi</a:t>
                      </a:r>
                      <a:r>
                        <a:rPr lang="en-US" sz="1800" baseline="0" dirty="0" smtClean="0"/>
                        <a:t> </a:t>
                      </a:r>
                      <a:r>
                        <a:rPr lang="en-US" sz="1800" baseline="0" dirty="0" err="1" smtClean="0"/>
                        <a:t>juga</a:t>
                      </a:r>
                      <a:r>
                        <a:rPr lang="en-US" sz="1800" baseline="0" dirty="0" smtClean="0"/>
                        <a:t> </a:t>
                      </a:r>
                      <a:r>
                        <a:rPr lang="en-US" sz="1800" baseline="0" dirty="0" err="1" smtClean="0"/>
                        <a:t>berat</a:t>
                      </a:r>
                      <a:r>
                        <a:rPr lang="en-US" sz="1800" baseline="0" dirty="0" smtClean="0"/>
                        <a:t> </a:t>
                      </a:r>
                      <a:r>
                        <a:rPr lang="en-US" sz="1800" baseline="0" dirty="0" err="1" smtClean="0"/>
                        <a:t>dan</a:t>
                      </a:r>
                      <a:r>
                        <a:rPr lang="en-US" sz="1800" baseline="0" dirty="0" smtClean="0"/>
                        <a:t> </a:t>
                      </a:r>
                      <a:r>
                        <a:rPr lang="en-US" sz="1800" baseline="0" dirty="0" err="1" smtClean="0"/>
                        <a:t>mahal</a:t>
                      </a:r>
                      <a:r>
                        <a:rPr lang="en-US" sz="1800" baseline="0" dirty="0" smtClean="0"/>
                        <a:t>.</a:t>
                      </a:r>
                    </a:p>
                    <a:p>
                      <a:pPr>
                        <a:buFont typeface="Arial" pitchFamily="34" charset="0"/>
                        <a:buChar char="•"/>
                      </a:pPr>
                      <a:r>
                        <a:rPr lang="en-US" sz="1800" baseline="0" dirty="0" smtClean="0"/>
                        <a:t> </a:t>
                      </a:r>
                      <a:r>
                        <a:rPr lang="en-US" sz="1800" baseline="0" dirty="0" err="1" smtClean="0"/>
                        <a:t>Karena</a:t>
                      </a:r>
                      <a:r>
                        <a:rPr lang="en-US" sz="1800" baseline="0" dirty="0" smtClean="0"/>
                        <a:t> </a:t>
                      </a:r>
                      <a:r>
                        <a:rPr lang="en-US" sz="1800" baseline="0" dirty="0" err="1" smtClean="0"/>
                        <a:t>periode</a:t>
                      </a:r>
                      <a:r>
                        <a:rPr lang="en-US" sz="1800" baseline="0" dirty="0" smtClean="0"/>
                        <a:t> </a:t>
                      </a:r>
                      <a:r>
                        <a:rPr lang="en-US" sz="1800" baseline="0" dirty="0" err="1" smtClean="0"/>
                        <a:t>waktu</a:t>
                      </a:r>
                      <a:r>
                        <a:rPr lang="en-US" sz="1800" baseline="0" dirty="0" smtClean="0"/>
                        <a:t> </a:t>
                      </a:r>
                      <a:r>
                        <a:rPr lang="en-US" sz="1800" baseline="0" dirty="0" err="1" smtClean="0"/>
                        <a:t>pengamatan</a:t>
                      </a:r>
                      <a:r>
                        <a:rPr lang="en-US" sz="1800" baseline="0" dirty="0" smtClean="0"/>
                        <a:t> yang lama, </a:t>
                      </a:r>
                      <a:r>
                        <a:rPr lang="en-US" sz="1800" baseline="0" dirty="0" err="1" smtClean="0"/>
                        <a:t>kelelahan</a:t>
                      </a:r>
                      <a:r>
                        <a:rPr lang="en-US" sz="1800" baseline="0" dirty="0" smtClean="0"/>
                        <a:t> </a:t>
                      </a:r>
                      <a:r>
                        <a:rPr lang="en-US" sz="1800" baseline="0" dirty="0" err="1" smtClean="0"/>
                        <a:t>mungkin</a:t>
                      </a:r>
                      <a:r>
                        <a:rPr lang="en-US" sz="1800" baseline="0" dirty="0" smtClean="0"/>
                        <a:t> </a:t>
                      </a:r>
                      <a:r>
                        <a:rPr lang="en-US" sz="1800" baseline="0" dirty="0" err="1" smtClean="0"/>
                        <a:t>dialami</a:t>
                      </a:r>
                      <a:r>
                        <a:rPr lang="en-US" sz="1800" baseline="0" dirty="0" smtClean="0"/>
                        <a:t> </a:t>
                      </a:r>
                      <a:r>
                        <a:rPr lang="en-US" sz="1800" baseline="0" dirty="0" err="1" smtClean="0"/>
                        <a:t>oleh</a:t>
                      </a:r>
                      <a:r>
                        <a:rPr lang="en-US" sz="1800" baseline="0" dirty="0" smtClean="0"/>
                        <a:t> </a:t>
                      </a:r>
                      <a:r>
                        <a:rPr lang="en-US" sz="1800" baseline="0" dirty="0" err="1" smtClean="0"/>
                        <a:t>pengamat</a:t>
                      </a:r>
                      <a:r>
                        <a:rPr lang="en-US" sz="1800" baseline="0" dirty="0" smtClean="0"/>
                        <a:t>, </a:t>
                      </a:r>
                      <a:r>
                        <a:rPr lang="en-US" sz="1800" baseline="0" dirty="0" err="1" smtClean="0"/>
                        <a:t>dan</a:t>
                      </a:r>
                      <a:r>
                        <a:rPr lang="en-US" sz="1800" baseline="0" dirty="0" smtClean="0"/>
                        <a:t> </a:t>
                      </a:r>
                      <a:r>
                        <a:rPr lang="en-US" sz="1800" baseline="0" dirty="0" err="1" smtClean="0"/>
                        <a:t>ini</a:t>
                      </a:r>
                      <a:r>
                        <a:rPr lang="en-US" sz="1800" baseline="0" dirty="0" smtClean="0"/>
                        <a:t> </a:t>
                      </a:r>
                      <a:r>
                        <a:rPr lang="en-US" sz="1800" baseline="0" dirty="0" err="1" smtClean="0"/>
                        <a:t>menimbulkan</a:t>
                      </a:r>
                      <a:r>
                        <a:rPr lang="en-US" sz="1800" baseline="0" dirty="0" smtClean="0"/>
                        <a:t> bias.</a:t>
                      </a:r>
                    </a:p>
                    <a:p>
                      <a:pPr>
                        <a:buFont typeface="Arial" pitchFamily="34" charset="0"/>
                        <a:buChar char="•"/>
                      </a:pPr>
                      <a:r>
                        <a:rPr lang="en-US" sz="1800" baseline="0" dirty="0" smtClean="0"/>
                        <a:t> </a:t>
                      </a:r>
                      <a:r>
                        <a:rPr lang="en-US" sz="1800" baseline="0" dirty="0" err="1" smtClean="0"/>
                        <a:t>Walaupun</a:t>
                      </a:r>
                      <a:r>
                        <a:rPr lang="en-US" sz="1800" baseline="0" dirty="0" smtClean="0"/>
                        <a:t> mood, feelings </a:t>
                      </a:r>
                      <a:r>
                        <a:rPr lang="en-US" sz="1800" baseline="0" dirty="0" err="1" smtClean="0"/>
                        <a:t>dan</a:t>
                      </a:r>
                      <a:r>
                        <a:rPr lang="en-US" sz="1800" baseline="0" dirty="0" smtClean="0"/>
                        <a:t> </a:t>
                      </a:r>
                      <a:r>
                        <a:rPr lang="en-US" sz="1800" baseline="0" dirty="0" err="1" smtClean="0"/>
                        <a:t>sikap</a:t>
                      </a:r>
                      <a:r>
                        <a:rPr lang="en-US" sz="1800" baseline="0" dirty="0" smtClean="0"/>
                        <a:t> </a:t>
                      </a:r>
                      <a:r>
                        <a:rPr lang="en-US" sz="1800" baseline="0" dirty="0" err="1" smtClean="0"/>
                        <a:t>bisa</a:t>
                      </a:r>
                      <a:r>
                        <a:rPr lang="en-US" sz="1800" baseline="0" dirty="0" smtClean="0"/>
                        <a:t> </a:t>
                      </a:r>
                      <a:r>
                        <a:rPr lang="en-US" sz="1800" baseline="0" dirty="0" err="1" smtClean="0"/>
                        <a:t>diperkirakan</a:t>
                      </a:r>
                      <a:r>
                        <a:rPr lang="en-US" sz="1800" baseline="0" dirty="0" smtClean="0"/>
                        <a:t> </a:t>
                      </a:r>
                      <a:r>
                        <a:rPr lang="en-US" sz="1800" baseline="0" dirty="0" err="1" smtClean="0"/>
                        <a:t>dengan</a:t>
                      </a:r>
                      <a:r>
                        <a:rPr lang="en-US" sz="1800" baseline="0" dirty="0" smtClean="0"/>
                        <a:t> </a:t>
                      </a:r>
                      <a:r>
                        <a:rPr lang="en-US" sz="1800" baseline="0" dirty="0" err="1" smtClean="0"/>
                        <a:t>mengamati</a:t>
                      </a:r>
                      <a:r>
                        <a:rPr lang="en-US" sz="1800" baseline="0" dirty="0" smtClean="0"/>
                        <a:t> </a:t>
                      </a:r>
                      <a:r>
                        <a:rPr lang="en-US" sz="1800" baseline="0" dirty="0" err="1" smtClean="0"/>
                        <a:t>raut</a:t>
                      </a:r>
                      <a:r>
                        <a:rPr lang="en-US" sz="1800" baseline="0" dirty="0" smtClean="0"/>
                        <a:t> </a:t>
                      </a:r>
                      <a:r>
                        <a:rPr lang="en-US" sz="1800" baseline="0" dirty="0" err="1" smtClean="0"/>
                        <a:t>wajah</a:t>
                      </a:r>
                      <a:r>
                        <a:rPr lang="en-US" sz="1800" baseline="0" dirty="0" smtClean="0"/>
                        <a:t>, </a:t>
                      </a:r>
                      <a:r>
                        <a:rPr lang="en-US" sz="1800" baseline="0" dirty="0" err="1" smtClean="0"/>
                        <a:t>pemikiran</a:t>
                      </a:r>
                      <a:r>
                        <a:rPr lang="en-US" sz="1800" baseline="0" dirty="0" smtClean="0"/>
                        <a:t> </a:t>
                      </a:r>
                      <a:r>
                        <a:rPr lang="en-US" sz="1800" baseline="0" dirty="0" err="1" smtClean="0"/>
                        <a:t>kognitif</a:t>
                      </a:r>
                      <a:r>
                        <a:rPr lang="en-US" sz="1800" baseline="0" dirty="0" smtClean="0"/>
                        <a:t> </a:t>
                      </a:r>
                      <a:r>
                        <a:rPr lang="en-US" sz="1800" baseline="0" dirty="0" err="1" smtClean="0"/>
                        <a:t>tak</a:t>
                      </a:r>
                      <a:r>
                        <a:rPr lang="en-US" sz="1800" baseline="0" dirty="0" smtClean="0"/>
                        <a:t> </a:t>
                      </a:r>
                      <a:r>
                        <a:rPr lang="en-US" sz="1800" baseline="0" dirty="0" err="1" smtClean="0"/>
                        <a:t>mudah</a:t>
                      </a:r>
                      <a:r>
                        <a:rPr lang="en-US" sz="1800" baseline="0" dirty="0" smtClean="0"/>
                        <a:t> </a:t>
                      </a:r>
                      <a:r>
                        <a:rPr lang="en-US" sz="1800" baseline="0" dirty="0" err="1" smtClean="0"/>
                        <a:t>ditangkap</a:t>
                      </a:r>
                      <a:r>
                        <a:rPr lang="en-US" sz="1800" baseline="0" dirty="0" smtClean="0"/>
                        <a:t>.</a:t>
                      </a:r>
                    </a:p>
                    <a:p>
                      <a:pPr>
                        <a:buFont typeface="Arial" pitchFamily="34" charset="0"/>
                        <a:buChar char="•"/>
                      </a:pPr>
                      <a:r>
                        <a:rPr lang="en-US" sz="1800" baseline="0" dirty="0" smtClean="0"/>
                        <a:t> </a:t>
                      </a:r>
                      <a:r>
                        <a:rPr lang="en-US" sz="1800" baseline="0" dirty="0" err="1" smtClean="0"/>
                        <a:t>Pengamatn</a:t>
                      </a:r>
                      <a:r>
                        <a:rPr lang="en-US" sz="1800" baseline="0" dirty="0" smtClean="0"/>
                        <a:t> </a:t>
                      </a:r>
                      <a:r>
                        <a:rPr lang="en-US" sz="1800" baseline="0" dirty="0" err="1" smtClean="0"/>
                        <a:t>perlu</a:t>
                      </a:r>
                      <a:r>
                        <a:rPr lang="en-US" sz="1800" baseline="0" dirty="0" smtClean="0"/>
                        <a:t> </a:t>
                      </a:r>
                      <a:r>
                        <a:rPr lang="en-US" sz="1800" baseline="0" dirty="0" err="1" smtClean="0"/>
                        <a:t>dilatih</a:t>
                      </a:r>
                      <a:r>
                        <a:rPr lang="en-US" sz="1800" baseline="0" dirty="0" smtClean="0"/>
                        <a:t> </a:t>
                      </a:r>
                      <a:r>
                        <a:rPr lang="en-US" sz="1800" baseline="0" dirty="0" err="1" smtClean="0"/>
                        <a:t>dalam</a:t>
                      </a:r>
                      <a:r>
                        <a:rPr lang="en-US" sz="1800" baseline="0" dirty="0" smtClean="0"/>
                        <a:t> </a:t>
                      </a:r>
                      <a:r>
                        <a:rPr lang="en-US" sz="1800" baseline="0" dirty="0" err="1" smtClean="0"/>
                        <a:t>hal</a:t>
                      </a:r>
                      <a:r>
                        <a:rPr lang="en-US" sz="1800" baseline="0" dirty="0" smtClean="0"/>
                        <a:t> </a:t>
                      </a:r>
                      <a:r>
                        <a:rPr lang="en-US" sz="1800" baseline="0" dirty="0" err="1" smtClean="0"/>
                        <a:t>apa</a:t>
                      </a:r>
                      <a:r>
                        <a:rPr lang="en-US" sz="1800" baseline="0" dirty="0" smtClean="0"/>
                        <a:t> </a:t>
                      </a:r>
                      <a:r>
                        <a:rPr lang="en-US" sz="1800" baseline="0" dirty="0" err="1" smtClean="0"/>
                        <a:t>dan</a:t>
                      </a:r>
                      <a:r>
                        <a:rPr lang="en-US" sz="1800" baseline="0" dirty="0" smtClean="0"/>
                        <a:t> </a:t>
                      </a:r>
                      <a:r>
                        <a:rPr lang="en-US" sz="1800" baseline="0" dirty="0" err="1" smtClean="0"/>
                        <a:t>bagaimana</a:t>
                      </a:r>
                      <a:r>
                        <a:rPr lang="en-US" sz="1800" baseline="0" dirty="0" smtClean="0"/>
                        <a:t> </a:t>
                      </a:r>
                      <a:r>
                        <a:rPr lang="en-US" sz="1800" baseline="0" dirty="0" err="1" smtClean="0"/>
                        <a:t>mengamati</a:t>
                      </a:r>
                      <a:r>
                        <a:rPr lang="en-US" sz="1800" baseline="0" dirty="0" smtClean="0"/>
                        <a:t>; </a:t>
                      </a:r>
                      <a:r>
                        <a:rPr lang="en-US" sz="1800" baseline="0" dirty="0" err="1" smtClean="0"/>
                        <a:t>juga</a:t>
                      </a:r>
                      <a:r>
                        <a:rPr lang="en-US" sz="1800" baseline="0" dirty="0" smtClean="0"/>
                        <a:t> </a:t>
                      </a:r>
                      <a:r>
                        <a:rPr lang="en-US" sz="1800" baseline="0" dirty="0" err="1" smtClean="0"/>
                        <a:t>cara-cara</a:t>
                      </a:r>
                      <a:r>
                        <a:rPr lang="en-US" sz="1800" baseline="0" dirty="0" smtClean="0"/>
                        <a:t> </a:t>
                      </a:r>
                      <a:r>
                        <a:rPr lang="en-US" sz="1800" baseline="0" dirty="0" err="1" smtClean="0"/>
                        <a:t>untuk</a:t>
                      </a:r>
                      <a:r>
                        <a:rPr lang="en-US" sz="1800" baseline="0" dirty="0" smtClean="0"/>
                        <a:t> </a:t>
                      </a:r>
                      <a:r>
                        <a:rPr lang="en-US" sz="1800" baseline="0" dirty="0" err="1" smtClean="0"/>
                        <a:t>menghindari</a:t>
                      </a:r>
                      <a:r>
                        <a:rPr lang="en-US" sz="1800" baseline="0" dirty="0" smtClean="0"/>
                        <a:t> bias.</a:t>
                      </a:r>
                    </a:p>
                  </a:txBody>
                  <a:tcPr/>
                </a:tc>
              </a:tr>
            </a:tbl>
          </a:graphicData>
        </a:graphic>
      </p:graphicFrame>
      <p:sp>
        <p:nvSpPr>
          <p:cNvPr id="3" name="Footer Placeholder 2"/>
          <p:cNvSpPr>
            <a:spLocks noGrp="1"/>
          </p:cNvSpPr>
          <p:nvPr>
            <p:ph type="ftr" sz="quarter" idx="11"/>
          </p:nvPr>
        </p:nvSpPr>
        <p:spPr/>
        <p:txBody>
          <a:bodyPr/>
          <a:lstStyle/>
          <a:p>
            <a:r>
              <a:rPr lang="en-US" smtClean="0"/>
              <a:t>Karsam Sunaryo</a:t>
            </a:r>
            <a:endParaRPr lang="en-US"/>
          </a:p>
        </p:txBody>
      </p:sp>
      <p:sp>
        <p:nvSpPr>
          <p:cNvPr id="4" name="Slide Number Placeholder 3"/>
          <p:cNvSpPr>
            <a:spLocks noGrp="1"/>
          </p:cNvSpPr>
          <p:nvPr>
            <p:ph type="sldNum" sz="quarter" idx="12"/>
          </p:nvPr>
        </p:nvSpPr>
        <p:spPr/>
        <p:txBody>
          <a:bodyPr/>
          <a:lstStyle/>
          <a:p>
            <a:fld id="{AD897223-3454-45EB-9765-BF73C4E5D3A8}"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Pengumpulan</a:t>
            </a:r>
            <a:r>
              <a:rPr lang="en-US" b="1" dirty="0" smtClean="0"/>
              <a:t> Data </a:t>
            </a:r>
            <a:r>
              <a:rPr lang="en-US" b="1" dirty="0" err="1" smtClean="0"/>
              <a:t>Multimetod</a:t>
            </a:r>
            <a:endParaRPr lang="en-US" b="1" dirty="0"/>
          </a:p>
        </p:txBody>
      </p:sp>
      <p:graphicFrame>
        <p:nvGraphicFramePr>
          <p:cNvPr id="58" name="Table 57"/>
          <p:cNvGraphicFramePr>
            <a:graphicFrameLocks noGrp="1"/>
          </p:cNvGraphicFramePr>
          <p:nvPr/>
        </p:nvGraphicFramePr>
        <p:xfrm>
          <a:off x="381000" y="1605280"/>
          <a:ext cx="8382000" cy="4572000"/>
        </p:xfrm>
        <a:graphic>
          <a:graphicData uri="http://schemas.openxmlformats.org/drawingml/2006/table">
            <a:tbl>
              <a:tblPr firstRow="1" bandRow="1">
                <a:tableStyleId>{5C22544A-7EE6-4342-B048-85BDC9FD1C3A}</a:tableStyleId>
              </a:tblPr>
              <a:tblGrid>
                <a:gridCol w="1600200"/>
                <a:gridCol w="3352800"/>
                <a:gridCol w="3429000"/>
              </a:tblGrid>
              <a:tr h="370840">
                <a:tc>
                  <a:txBody>
                    <a:bodyPr/>
                    <a:lstStyle/>
                    <a:p>
                      <a:r>
                        <a:rPr lang="id-ID" dirty="0" smtClean="0"/>
                        <a:t>Cara Pengumpulan Data</a:t>
                      </a:r>
                      <a:endParaRPr lang="id-ID" dirty="0"/>
                    </a:p>
                  </a:txBody>
                  <a:tcPr/>
                </a:tc>
                <a:tc>
                  <a:txBody>
                    <a:bodyPr/>
                    <a:lstStyle/>
                    <a:p>
                      <a:r>
                        <a:rPr lang="id-ID" sz="4000" dirty="0" smtClean="0"/>
                        <a:t>Kelebihan</a:t>
                      </a:r>
                      <a:endParaRPr lang="id-ID" sz="4000" dirty="0"/>
                    </a:p>
                  </a:txBody>
                  <a:tcPr/>
                </a:tc>
                <a:tc>
                  <a:txBody>
                    <a:bodyPr/>
                    <a:lstStyle/>
                    <a:p>
                      <a:r>
                        <a:rPr lang="id-ID" sz="4000" dirty="0" smtClean="0"/>
                        <a:t>Kekurangan</a:t>
                      </a:r>
                      <a:endParaRPr lang="id-ID" sz="4000" dirty="0"/>
                    </a:p>
                  </a:txBody>
                  <a:tcPr/>
                </a:tc>
              </a:tr>
              <a:tr h="370840">
                <a:tc>
                  <a:txBody>
                    <a:bodyPr/>
                    <a:lstStyle/>
                    <a:p>
                      <a:r>
                        <a:rPr lang="id-ID" dirty="0" smtClean="0"/>
                        <a:t>Interview Tatap Muka</a:t>
                      </a:r>
                      <a:endParaRPr lang="id-ID" dirty="0"/>
                    </a:p>
                  </a:txBody>
                  <a:tcPr/>
                </a:tc>
                <a:tc>
                  <a:txBody>
                    <a:bodyPr/>
                    <a:lstStyle/>
                    <a:p>
                      <a:pPr>
                        <a:buFont typeface="Arial" pitchFamily="34" charset="0"/>
                        <a:buChar char="•"/>
                      </a:pPr>
                      <a:r>
                        <a:rPr lang="en-US" dirty="0" smtClean="0"/>
                        <a:t> </a:t>
                      </a:r>
                      <a:r>
                        <a:rPr lang="en-US" dirty="0" err="1" smtClean="0"/>
                        <a:t>Dpt</a:t>
                      </a:r>
                      <a:r>
                        <a:rPr lang="en-US" dirty="0" smtClean="0"/>
                        <a:t> </a:t>
                      </a:r>
                      <a:r>
                        <a:rPr lang="en-US" dirty="0" err="1" smtClean="0"/>
                        <a:t>menetapkan</a:t>
                      </a:r>
                      <a:r>
                        <a:rPr lang="en-US" dirty="0" smtClean="0"/>
                        <a:t> </a:t>
                      </a:r>
                      <a:r>
                        <a:rPr lang="en-US" i="1" dirty="0" smtClean="0"/>
                        <a:t>rapport</a:t>
                      </a:r>
                      <a:r>
                        <a:rPr lang="en-US" dirty="0" smtClean="0"/>
                        <a:t> </a:t>
                      </a:r>
                      <a:r>
                        <a:rPr lang="en-US" dirty="0" err="1" smtClean="0"/>
                        <a:t>dan</a:t>
                      </a:r>
                      <a:r>
                        <a:rPr lang="en-US" dirty="0" smtClean="0"/>
                        <a:t> </a:t>
                      </a:r>
                      <a:r>
                        <a:rPr lang="en-US" dirty="0" err="1" smtClean="0"/>
                        <a:t>motivasi</a:t>
                      </a:r>
                      <a:r>
                        <a:rPr lang="en-US" dirty="0" smtClean="0"/>
                        <a:t> </a:t>
                      </a:r>
                      <a:r>
                        <a:rPr lang="en-US" dirty="0" err="1" smtClean="0"/>
                        <a:t>responden</a:t>
                      </a:r>
                      <a:endParaRPr lang="en-US" dirty="0" smtClean="0"/>
                    </a:p>
                    <a:p>
                      <a:pPr>
                        <a:buFont typeface="Arial" pitchFamily="34" charset="0"/>
                        <a:buChar char="•"/>
                      </a:pPr>
                      <a:r>
                        <a:rPr lang="en-US" dirty="0" smtClean="0"/>
                        <a:t> </a:t>
                      </a:r>
                      <a:r>
                        <a:rPr lang="en-US" dirty="0" err="1" smtClean="0"/>
                        <a:t>Dpt</a:t>
                      </a:r>
                      <a:r>
                        <a:rPr lang="en-US" dirty="0" smtClean="0"/>
                        <a:t> </a:t>
                      </a:r>
                      <a:r>
                        <a:rPr lang="en-US" dirty="0" err="1" smtClean="0"/>
                        <a:t>mengklarifikasi</a:t>
                      </a:r>
                      <a:r>
                        <a:rPr lang="en-US" dirty="0" smtClean="0"/>
                        <a:t> </a:t>
                      </a:r>
                      <a:r>
                        <a:rPr lang="en-US" dirty="0" err="1" smtClean="0"/>
                        <a:t>pertanyaan</a:t>
                      </a:r>
                      <a:r>
                        <a:rPr lang="en-US" dirty="0" smtClean="0"/>
                        <a:t>, </a:t>
                      </a:r>
                      <a:r>
                        <a:rPr lang="en-US" dirty="0" err="1" smtClean="0"/>
                        <a:t>menjelaskan</a:t>
                      </a:r>
                      <a:r>
                        <a:rPr lang="en-US" dirty="0" smtClean="0"/>
                        <a:t> yang </a:t>
                      </a:r>
                      <a:r>
                        <a:rPr lang="en-US" dirty="0" err="1" smtClean="0"/>
                        <a:t>meragukan</a:t>
                      </a:r>
                      <a:r>
                        <a:rPr lang="en-US" dirty="0" smtClean="0"/>
                        <a:t>, </a:t>
                      </a:r>
                      <a:r>
                        <a:rPr lang="en-US" dirty="0" err="1" smtClean="0"/>
                        <a:t>pertanyaan</a:t>
                      </a:r>
                      <a:r>
                        <a:rPr lang="en-US" dirty="0" smtClean="0"/>
                        <a:t> lain.</a:t>
                      </a:r>
                    </a:p>
                    <a:p>
                      <a:pPr>
                        <a:buFont typeface="Arial" pitchFamily="34" charset="0"/>
                        <a:buChar char="•"/>
                      </a:pPr>
                      <a:r>
                        <a:rPr lang="en-US" baseline="0" dirty="0" smtClean="0"/>
                        <a:t> </a:t>
                      </a:r>
                      <a:r>
                        <a:rPr lang="en-US" baseline="0" dirty="0" err="1" smtClean="0"/>
                        <a:t>Dpt</a:t>
                      </a:r>
                      <a:r>
                        <a:rPr lang="en-US" baseline="0" dirty="0" smtClean="0"/>
                        <a:t> </a:t>
                      </a:r>
                      <a:r>
                        <a:rPr lang="en-US" baseline="0" dirty="0" err="1" smtClean="0"/>
                        <a:t>membaca</a:t>
                      </a:r>
                      <a:r>
                        <a:rPr lang="en-US" baseline="0" dirty="0" smtClean="0"/>
                        <a:t> </a:t>
                      </a:r>
                      <a:r>
                        <a:rPr lang="en-US" baseline="0" dirty="0" err="1" smtClean="0"/>
                        <a:t>yg</a:t>
                      </a:r>
                      <a:r>
                        <a:rPr lang="en-US" baseline="0" dirty="0" smtClean="0"/>
                        <a:t> non-verbal.</a:t>
                      </a:r>
                    </a:p>
                    <a:p>
                      <a:pPr>
                        <a:buFont typeface="Arial" pitchFamily="34" charset="0"/>
                        <a:buChar char="•"/>
                      </a:pPr>
                      <a:r>
                        <a:rPr lang="en-US" baseline="0" dirty="0" smtClean="0"/>
                        <a:t> </a:t>
                      </a:r>
                      <a:r>
                        <a:rPr lang="en-US" baseline="0" dirty="0" err="1" smtClean="0"/>
                        <a:t>Dpt</a:t>
                      </a:r>
                      <a:r>
                        <a:rPr lang="en-US" baseline="0" dirty="0" smtClean="0"/>
                        <a:t> </a:t>
                      </a:r>
                      <a:r>
                        <a:rPr lang="en-US" baseline="0" dirty="0" err="1" smtClean="0"/>
                        <a:t>menggunakan</a:t>
                      </a:r>
                      <a:r>
                        <a:rPr lang="en-US" baseline="0" dirty="0" smtClean="0"/>
                        <a:t> </a:t>
                      </a:r>
                      <a:r>
                        <a:rPr lang="en-US" baseline="0" dirty="0" err="1" smtClean="0"/>
                        <a:t>alat</a:t>
                      </a:r>
                      <a:r>
                        <a:rPr lang="en-US" baseline="0" dirty="0" smtClean="0"/>
                        <a:t> bantu </a:t>
                      </a:r>
                      <a:r>
                        <a:rPr lang="en-US" baseline="0" dirty="0" err="1" smtClean="0"/>
                        <a:t>untuk</a:t>
                      </a:r>
                      <a:r>
                        <a:rPr lang="en-US" baseline="0" dirty="0" smtClean="0"/>
                        <a:t> </a:t>
                      </a:r>
                      <a:r>
                        <a:rPr lang="en-US" baseline="0" dirty="0" err="1" smtClean="0"/>
                        <a:t>menjelaskan</a:t>
                      </a:r>
                      <a:r>
                        <a:rPr lang="en-US" baseline="0" dirty="0" smtClean="0"/>
                        <a:t>.</a:t>
                      </a:r>
                    </a:p>
                    <a:p>
                      <a:pPr>
                        <a:buFont typeface="Arial" pitchFamily="34" charset="0"/>
                        <a:buChar char="•"/>
                      </a:pPr>
                      <a:r>
                        <a:rPr lang="en-US" baseline="0" dirty="0" smtClean="0"/>
                        <a:t>Data </a:t>
                      </a:r>
                      <a:r>
                        <a:rPr lang="en-US" baseline="0" dirty="0" err="1" smtClean="0"/>
                        <a:t>yg</a:t>
                      </a:r>
                      <a:r>
                        <a:rPr lang="en-US" baseline="0" dirty="0" smtClean="0"/>
                        <a:t> </a:t>
                      </a:r>
                      <a:r>
                        <a:rPr lang="en-US" baseline="0" dirty="0" err="1" smtClean="0"/>
                        <a:t>lengkap</a:t>
                      </a:r>
                      <a:r>
                        <a:rPr lang="en-US" baseline="0" dirty="0" smtClean="0"/>
                        <a:t> </a:t>
                      </a:r>
                      <a:r>
                        <a:rPr lang="en-US" baseline="0" dirty="0" err="1" smtClean="0"/>
                        <a:t>bisa</a:t>
                      </a:r>
                      <a:r>
                        <a:rPr lang="en-US" baseline="0" dirty="0" smtClean="0"/>
                        <a:t> </a:t>
                      </a:r>
                      <a:r>
                        <a:rPr lang="en-US" baseline="0" dirty="0" err="1" smtClean="0"/>
                        <a:t>diperoleh</a:t>
                      </a:r>
                      <a:endParaRPr lang="en-US" baseline="0" dirty="0" smtClean="0"/>
                    </a:p>
                    <a:p>
                      <a:pPr>
                        <a:buFont typeface="Arial" pitchFamily="34" charset="0"/>
                        <a:buChar char="•"/>
                      </a:pPr>
                      <a:r>
                        <a:rPr lang="en-US" baseline="0" dirty="0" err="1" smtClean="0"/>
                        <a:t>Dpt</a:t>
                      </a:r>
                      <a:r>
                        <a:rPr lang="en-US" baseline="0" dirty="0" smtClean="0"/>
                        <a:t> </a:t>
                      </a:r>
                      <a:r>
                        <a:rPr lang="en-US" baseline="0" dirty="0" err="1" smtClean="0"/>
                        <a:t>menggunakan</a:t>
                      </a:r>
                      <a:r>
                        <a:rPr lang="en-US" baseline="0" dirty="0" smtClean="0"/>
                        <a:t> CAPI </a:t>
                      </a:r>
                      <a:r>
                        <a:rPr lang="en-US" baseline="0" dirty="0" err="1" smtClean="0"/>
                        <a:t>dan</a:t>
                      </a:r>
                      <a:r>
                        <a:rPr lang="en-US" baseline="0" dirty="0" smtClean="0"/>
                        <a:t> </a:t>
                      </a:r>
                      <a:r>
                        <a:rPr lang="en-US" baseline="0" dirty="0" err="1" smtClean="0"/>
                        <a:t>jawaban</a:t>
                      </a:r>
                      <a:r>
                        <a:rPr lang="en-US" baseline="0" dirty="0" smtClean="0"/>
                        <a:t> </a:t>
                      </a:r>
                      <a:r>
                        <a:rPr lang="en-US" baseline="0" dirty="0" err="1" smtClean="0"/>
                        <a:t>dimasukkan</a:t>
                      </a:r>
                      <a:r>
                        <a:rPr lang="en-US" baseline="0" dirty="0" smtClean="0"/>
                        <a:t> </a:t>
                      </a:r>
                      <a:r>
                        <a:rPr lang="en-US" baseline="0" dirty="0" err="1" smtClean="0"/>
                        <a:t>ke</a:t>
                      </a:r>
                      <a:r>
                        <a:rPr lang="en-US" baseline="0" dirty="0" smtClean="0"/>
                        <a:t> </a:t>
                      </a:r>
                      <a:r>
                        <a:rPr lang="en-US" baseline="0" dirty="0" err="1" smtClean="0"/>
                        <a:t>komputer</a:t>
                      </a:r>
                      <a:r>
                        <a:rPr lang="id-ID" dirty="0" smtClean="0"/>
                        <a:t> </a:t>
                      </a:r>
                      <a:endParaRPr lang="id-ID" dirty="0"/>
                    </a:p>
                  </a:txBody>
                  <a:tcPr/>
                </a:tc>
                <a:tc>
                  <a:txBody>
                    <a:bodyPr/>
                    <a:lstStyle/>
                    <a:p>
                      <a:pPr>
                        <a:buFont typeface="Arial" pitchFamily="34" charset="0"/>
                        <a:buChar char="•"/>
                      </a:pPr>
                      <a:r>
                        <a:rPr lang="en-US" dirty="0" smtClean="0"/>
                        <a:t> </a:t>
                      </a:r>
                      <a:r>
                        <a:rPr lang="en-US" dirty="0" err="1" smtClean="0"/>
                        <a:t>Membutuhkan</a:t>
                      </a:r>
                      <a:r>
                        <a:rPr lang="en-US" baseline="0" dirty="0" smtClean="0"/>
                        <a:t> </a:t>
                      </a:r>
                      <a:r>
                        <a:rPr lang="en-US" baseline="0" dirty="0" err="1" smtClean="0"/>
                        <a:t>waktu</a:t>
                      </a:r>
                      <a:endParaRPr lang="en-US" baseline="0" dirty="0" smtClean="0"/>
                    </a:p>
                    <a:p>
                      <a:pPr>
                        <a:buFont typeface="Arial" pitchFamily="34" charset="0"/>
                        <a:buChar char="•"/>
                      </a:pPr>
                      <a:r>
                        <a:rPr lang="en-US" baseline="0" dirty="0" err="1" smtClean="0"/>
                        <a:t>Biaya</a:t>
                      </a:r>
                      <a:r>
                        <a:rPr lang="en-US" baseline="0" dirty="0" smtClean="0"/>
                        <a:t> </a:t>
                      </a:r>
                      <a:r>
                        <a:rPr lang="en-US" baseline="0" dirty="0" err="1" smtClean="0"/>
                        <a:t>lbh</a:t>
                      </a:r>
                      <a:r>
                        <a:rPr lang="en-US" baseline="0" dirty="0" smtClean="0"/>
                        <a:t> </a:t>
                      </a:r>
                      <a:r>
                        <a:rPr lang="en-US" baseline="0" dirty="0" err="1" smtClean="0"/>
                        <a:t>jika</a:t>
                      </a:r>
                      <a:r>
                        <a:rPr lang="en-US" baseline="0" dirty="0" smtClean="0"/>
                        <a:t> </a:t>
                      </a:r>
                      <a:r>
                        <a:rPr lang="en-US" baseline="0" dirty="0" err="1" smtClean="0"/>
                        <a:t>luasan</a:t>
                      </a:r>
                      <a:r>
                        <a:rPr lang="en-US" baseline="0" dirty="0" smtClean="0"/>
                        <a:t> areal </a:t>
                      </a:r>
                      <a:r>
                        <a:rPr lang="en-US" baseline="0" dirty="0" err="1" smtClean="0"/>
                        <a:t>bertambah</a:t>
                      </a:r>
                      <a:endParaRPr lang="en-US" baseline="0" dirty="0" smtClean="0"/>
                    </a:p>
                    <a:p>
                      <a:pPr>
                        <a:buFont typeface="Arial" pitchFamily="34" charset="0"/>
                        <a:buChar char="•"/>
                      </a:pPr>
                      <a:r>
                        <a:rPr lang="en-US" baseline="0" dirty="0" smtClean="0"/>
                        <a:t> Interviewer </a:t>
                      </a:r>
                      <a:r>
                        <a:rPr lang="en-US" baseline="0" dirty="0" err="1" smtClean="0"/>
                        <a:t>perlu</a:t>
                      </a:r>
                      <a:r>
                        <a:rPr lang="en-US" baseline="0" dirty="0" smtClean="0"/>
                        <a:t> </a:t>
                      </a:r>
                      <a:r>
                        <a:rPr lang="en-US" baseline="0" dirty="0" err="1" smtClean="0"/>
                        <a:t>dilatih</a:t>
                      </a:r>
                      <a:endParaRPr lang="en-US" baseline="0" dirty="0" smtClean="0"/>
                    </a:p>
                    <a:p>
                      <a:pPr>
                        <a:buFont typeface="Arial" pitchFamily="34" charset="0"/>
                        <a:buChar char="•"/>
                      </a:pPr>
                      <a:r>
                        <a:rPr lang="en-US" baseline="0" dirty="0" err="1" smtClean="0"/>
                        <a:t>Dpt</a:t>
                      </a:r>
                      <a:r>
                        <a:rPr lang="en-US" baseline="0" dirty="0" smtClean="0"/>
                        <a:t> </a:t>
                      </a:r>
                      <a:r>
                        <a:rPr lang="en-US" baseline="0" dirty="0" err="1" smtClean="0"/>
                        <a:t>menimbulkan</a:t>
                      </a:r>
                      <a:r>
                        <a:rPr lang="en-US" baseline="0" dirty="0" smtClean="0"/>
                        <a:t> bias </a:t>
                      </a:r>
                      <a:r>
                        <a:rPr lang="en-US" baseline="0" dirty="0" err="1" smtClean="0"/>
                        <a:t>krn</a:t>
                      </a:r>
                      <a:r>
                        <a:rPr lang="en-US" baseline="0" dirty="0" smtClean="0"/>
                        <a:t> interviewer</a:t>
                      </a:r>
                      <a:endParaRPr lang="id-ID" dirty="0"/>
                    </a:p>
                  </a:txBody>
                  <a:tcPr/>
                </a:tc>
              </a:tr>
            </a:tbl>
          </a:graphicData>
        </a:graphic>
      </p:graphicFrame>
      <p:sp>
        <p:nvSpPr>
          <p:cNvPr id="3" name="Footer Placeholder 2"/>
          <p:cNvSpPr>
            <a:spLocks noGrp="1"/>
          </p:cNvSpPr>
          <p:nvPr>
            <p:ph type="ftr" sz="quarter" idx="11"/>
          </p:nvPr>
        </p:nvSpPr>
        <p:spPr/>
        <p:txBody>
          <a:bodyPr/>
          <a:lstStyle/>
          <a:p>
            <a:r>
              <a:rPr lang="en-US" smtClean="0"/>
              <a:t>Karsam Sunaryo</a:t>
            </a:r>
            <a:endParaRPr lang="en-US"/>
          </a:p>
        </p:txBody>
      </p:sp>
      <p:sp>
        <p:nvSpPr>
          <p:cNvPr id="4" name="Slide Number Placeholder 3"/>
          <p:cNvSpPr>
            <a:spLocks noGrp="1"/>
          </p:cNvSpPr>
          <p:nvPr>
            <p:ph type="sldNum" sz="quarter" idx="12"/>
          </p:nvPr>
        </p:nvSpPr>
        <p:spPr/>
        <p:txBody>
          <a:bodyPr/>
          <a:lstStyle/>
          <a:p>
            <a:fld id="{AD897223-3454-45EB-9765-BF73C4E5D3A8}"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Table 57"/>
          <p:cNvGraphicFramePr>
            <a:graphicFrameLocks noGrp="1"/>
          </p:cNvGraphicFramePr>
          <p:nvPr/>
        </p:nvGraphicFramePr>
        <p:xfrm>
          <a:off x="381000" y="1605280"/>
          <a:ext cx="8382000" cy="4511040"/>
        </p:xfrm>
        <a:graphic>
          <a:graphicData uri="http://schemas.openxmlformats.org/drawingml/2006/table">
            <a:tbl>
              <a:tblPr firstRow="1" bandRow="1">
                <a:tableStyleId>{5C22544A-7EE6-4342-B048-85BDC9FD1C3A}</a:tableStyleId>
              </a:tblPr>
              <a:tblGrid>
                <a:gridCol w="1600200"/>
                <a:gridCol w="3352800"/>
                <a:gridCol w="3429000"/>
              </a:tblGrid>
              <a:tr h="370840">
                <a:tc>
                  <a:txBody>
                    <a:bodyPr/>
                    <a:lstStyle/>
                    <a:p>
                      <a:r>
                        <a:rPr lang="id-ID" dirty="0" smtClean="0"/>
                        <a:t>Cara Pengumpulan Data</a:t>
                      </a:r>
                      <a:endParaRPr lang="id-ID" dirty="0"/>
                    </a:p>
                  </a:txBody>
                  <a:tcPr/>
                </a:tc>
                <a:tc>
                  <a:txBody>
                    <a:bodyPr/>
                    <a:lstStyle/>
                    <a:p>
                      <a:r>
                        <a:rPr lang="id-ID" sz="4000" dirty="0" smtClean="0"/>
                        <a:t>Kelebihan</a:t>
                      </a:r>
                      <a:endParaRPr lang="id-ID" sz="4000" dirty="0"/>
                    </a:p>
                  </a:txBody>
                  <a:tcPr/>
                </a:tc>
                <a:tc>
                  <a:txBody>
                    <a:bodyPr/>
                    <a:lstStyle/>
                    <a:p>
                      <a:r>
                        <a:rPr lang="id-ID" sz="4000" dirty="0" smtClean="0"/>
                        <a:t>Kekurangan</a:t>
                      </a:r>
                      <a:endParaRPr lang="id-ID" sz="4000" dirty="0"/>
                    </a:p>
                  </a:txBody>
                  <a:tcPr/>
                </a:tc>
              </a:tr>
              <a:tr h="370840">
                <a:tc>
                  <a:txBody>
                    <a:bodyPr/>
                    <a:lstStyle/>
                    <a:p>
                      <a:r>
                        <a:rPr lang="en-US" sz="1600" dirty="0" smtClean="0"/>
                        <a:t>Interview </a:t>
                      </a:r>
                      <a:r>
                        <a:rPr lang="en-US" sz="1600" dirty="0" err="1" smtClean="0"/>
                        <a:t>melalui</a:t>
                      </a:r>
                      <a:r>
                        <a:rPr lang="en-US" sz="1600" dirty="0" smtClean="0"/>
                        <a:t> </a:t>
                      </a:r>
                      <a:r>
                        <a:rPr lang="en-US" sz="1600" dirty="0" err="1" smtClean="0"/>
                        <a:t>Telepon</a:t>
                      </a:r>
                      <a:endParaRPr lang="id-ID" sz="1600" dirty="0"/>
                    </a:p>
                  </a:txBody>
                  <a:tcPr/>
                </a:tc>
                <a:tc>
                  <a:txBody>
                    <a:bodyPr/>
                    <a:lstStyle/>
                    <a:p>
                      <a:pPr>
                        <a:buFont typeface="Arial" pitchFamily="34" charset="0"/>
                        <a:buChar char="•"/>
                      </a:pPr>
                      <a:r>
                        <a:rPr lang="en-US" sz="1600" dirty="0" smtClean="0"/>
                        <a:t> </a:t>
                      </a:r>
                      <a:r>
                        <a:rPr lang="en-US" sz="1600" dirty="0" err="1" smtClean="0"/>
                        <a:t>Lbh</a:t>
                      </a:r>
                      <a:r>
                        <a:rPr lang="en-US" sz="1600" dirty="0" smtClean="0"/>
                        <a:t> </a:t>
                      </a:r>
                      <a:r>
                        <a:rPr lang="en-US" sz="1600" dirty="0" err="1" smtClean="0"/>
                        <a:t>murah</a:t>
                      </a:r>
                      <a:r>
                        <a:rPr lang="en-US" sz="1600" dirty="0" smtClean="0"/>
                        <a:t> </a:t>
                      </a:r>
                      <a:r>
                        <a:rPr lang="en-US" sz="1600" dirty="0" err="1" smtClean="0"/>
                        <a:t>dan</a:t>
                      </a:r>
                      <a:r>
                        <a:rPr lang="en-US" sz="1600" dirty="0" smtClean="0"/>
                        <a:t> </a:t>
                      </a:r>
                      <a:r>
                        <a:rPr lang="en-US" sz="1600" dirty="0" err="1" smtClean="0"/>
                        <a:t>lbh</a:t>
                      </a:r>
                      <a:r>
                        <a:rPr lang="en-US" sz="1600" dirty="0" smtClean="0"/>
                        <a:t> </a:t>
                      </a:r>
                      <a:r>
                        <a:rPr lang="en-US" sz="1600" dirty="0" err="1" smtClean="0"/>
                        <a:t>cepat</a:t>
                      </a:r>
                      <a:endParaRPr lang="en-US" sz="1600" dirty="0" smtClean="0"/>
                    </a:p>
                    <a:p>
                      <a:pPr>
                        <a:buFont typeface="Arial" pitchFamily="34" charset="0"/>
                        <a:buChar char="•"/>
                      </a:pPr>
                      <a:r>
                        <a:rPr lang="en-US" sz="1600" dirty="0" smtClean="0"/>
                        <a:t> </a:t>
                      </a:r>
                      <a:r>
                        <a:rPr lang="en-US" sz="1600" dirty="0" err="1" smtClean="0"/>
                        <a:t>Bisa</a:t>
                      </a:r>
                      <a:r>
                        <a:rPr lang="en-US" sz="1600" dirty="0" smtClean="0"/>
                        <a:t> </a:t>
                      </a:r>
                      <a:r>
                        <a:rPr lang="en-US" sz="1600" dirty="0" err="1" smtClean="0"/>
                        <a:t>mencakup</a:t>
                      </a:r>
                      <a:r>
                        <a:rPr lang="en-US" sz="1600" dirty="0" smtClean="0"/>
                        <a:t> area </a:t>
                      </a:r>
                      <a:r>
                        <a:rPr lang="en-US" sz="1600" dirty="0" err="1" smtClean="0"/>
                        <a:t>yg</a:t>
                      </a:r>
                      <a:r>
                        <a:rPr lang="en-US" sz="1600" baseline="0" dirty="0" smtClean="0"/>
                        <a:t> </a:t>
                      </a:r>
                      <a:r>
                        <a:rPr lang="en-US" sz="1600" baseline="0" dirty="0" err="1" smtClean="0"/>
                        <a:t>lbh</a:t>
                      </a:r>
                      <a:r>
                        <a:rPr lang="en-US" sz="1600" baseline="0" dirty="0" smtClean="0"/>
                        <a:t> </a:t>
                      </a:r>
                      <a:r>
                        <a:rPr lang="en-US" sz="1600" baseline="0" dirty="0" err="1" smtClean="0"/>
                        <a:t>luas</a:t>
                      </a:r>
                      <a:endParaRPr lang="en-US" sz="1600" baseline="0" dirty="0" smtClean="0"/>
                    </a:p>
                    <a:p>
                      <a:pPr>
                        <a:buFont typeface="Arial" pitchFamily="34" charset="0"/>
                        <a:buChar char="•"/>
                      </a:pPr>
                      <a:r>
                        <a:rPr lang="en-US" sz="1600" baseline="0" dirty="0" err="1" smtClean="0"/>
                        <a:t>Lbh</a:t>
                      </a:r>
                      <a:r>
                        <a:rPr lang="en-US" sz="1600" baseline="0" dirty="0" smtClean="0"/>
                        <a:t> un-personal (anonymous)</a:t>
                      </a:r>
                    </a:p>
                    <a:p>
                      <a:pPr>
                        <a:buFont typeface="Arial" pitchFamily="34" charset="0"/>
                        <a:buChar char="•"/>
                      </a:pPr>
                      <a:r>
                        <a:rPr lang="en-US" sz="1600" baseline="0" dirty="0" err="1" smtClean="0"/>
                        <a:t>Dpt</a:t>
                      </a:r>
                      <a:r>
                        <a:rPr lang="en-US" sz="1600" baseline="0" dirty="0" smtClean="0"/>
                        <a:t> </a:t>
                      </a:r>
                      <a:r>
                        <a:rPr lang="en-US" sz="1600" baseline="0" dirty="0" err="1" smtClean="0"/>
                        <a:t>dilakukan</a:t>
                      </a:r>
                      <a:r>
                        <a:rPr lang="en-US" sz="1600" baseline="0" dirty="0" smtClean="0"/>
                        <a:t> </a:t>
                      </a:r>
                      <a:r>
                        <a:rPr lang="en-US" sz="1600" baseline="0" dirty="0" err="1" smtClean="0"/>
                        <a:t>menggunakan</a:t>
                      </a:r>
                      <a:r>
                        <a:rPr lang="en-US" sz="1600" baseline="0" dirty="0" smtClean="0"/>
                        <a:t> CATI</a:t>
                      </a:r>
                      <a:endParaRPr lang="id-ID" sz="1600" dirty="0"/>
                    </a:p>
                  </a:txBody>
                  <a:tcPr/>
                </a:tc>
                <a:tc>
                  <a:txBody>
                    <a:bodyPr/>
                    <a:lstStyle/>
                    <a:p>
                      <a:pPr>
                        <a:buFont typeface="Arial" pitchFamily="34" charset="0"/>
                        <a:buChar char="•"/>
                      </a:pPr>
                      <a:r>
                        <a:rPr lang="en-US" sz="1600" dirty="0" smtClean="0"/>
                        <a:t> </a:t>
                      </a:r>
                      <a:r>
                        <a:rPr lang="en-US" sz="1600" dirty="0" err="1" smtClean="0"/>
                        <a:t>Tdk</a:t>
                      </a:r>
                      <a:r>
                        <a:rPr lang="en-US" sz="1600" dirty="0" smtClean="0"/>
                        <a:t> </a:t>
                      </a:r>
                      <a:r>
                        <a:rPr lang="en-US" sz="1600" dirty="0" err="1" smtClean="0"/>
                        <a:t>bisa</a:t>
                      </a:r>
                      <a:r>
                        <a:rPr lang="en-US" sz="1600" dirty="0" smtClean="0"/>
                        <a:t> </a:t>
                      </a:r>
                      <a:r>
                        <a:rPr lang="en-US" sz="1600" dirty="0" err="1" smtClean="0"/>
                        <a:t>membaca</a:t>
                      </a:r>
                      <a:r>
                        <a:rPr lang="en-US" sz="1600" dirty="0" smtClean="0"/>
                        <a:t> </a:t>
                      </a:r>
                      <a:r>
                        <a:rPr lang="en-US" sz="1600" dirty="0" err="1" smtClean="0"/>
                        <a:t>petunjuk</a:t>
                      </a:r>
                      <a:r>
                        <a:rPr lang="en-US" sz="1600" dirty="0" smtClean="0"/>
                        <a:t> non-verbal.</a:t>
                      </a:r>
                    </a:p>
                    <a:p>
                      <a:pPr>
                        <a:buFont typeface="Arial" pitchFamily="34" charset="0"/>
                        <a:buChar char="•"/>
                      </a:pPr>
                      <a:r>
                        <a:rPr lang="en-US" sz="1600" dirty="0" smtClean="0"/>
                        <a:t> Interview</a:t>
                      </a:r>
                      <a:r>
                        <a:rPr lang="en-US" sz="1600" baseline="0" dirty="0" smtClean="0"/>
                        <a:t> hrs </a:t>
                      </a:r>
                      <a:r>
                        <a:rPr lang="en-US" sz="1600" baseline="0" dirty="0" err="1" smtClean="0"/>
                        <a:t>dijaga</a:t>
                      </a:r>
                      <a:r>
                        <a:rPr lang="en-US" sz="1600" baseline="0" dirty="0" smtClean="0"/>
                        <a:t> </a:t>
                      </a:r>
                      <a:r>
                        <a:rPr lang="en-US" sz="1600" baseline="0" dirty="0" err="1" smtClean="0"/>
                        <a:t>tetap</a:t>
                      </a:r>
                      <a:r>
                        <a:rPr lang="en-US" sz="1600" baseline="0" dirty="0" smtClean="0"/>
                        <a:t> </a:t>
                      </a:r>
                      <a:r>
                        <a:rPr lang="en-US" sz="1600" baseline="0" dirty="0" err="1" smtClean="0"/>
                        <a:t>singkat</a:t>
                      </a:r>
                      <a:r>
                        <a:rPr lang="en-US" sz="1600" baseline="0" dirty="0" smtClean="0"/>
                        <a:t>.</a:t>
                      </a:r>
                    </a:p>
                    <a:p>
                      <a:pPr>
                        <a:buFont typeface="Arial" pitchFamily="34" charset="0"/>
                        <a:buChar char="•"/>
                      </a:pPr>
                      <a:r>
                        <a:rPr lang="en-US" sz="1600" baseline="0" dirty="0" smtClean="0"/>
                        <a:t>No </a:t>
                      </a:r>
                      <a:r>
                        <a:rPr lang="en-US" sz="1600" baseline="0" dirty="0" err="1" smtClean="0"/>
                        <a:t>telp</a:t>
                      </a:r>
                      <a:r>
                        <a:rPr lang="en-US" sz="1600" baseline="0" dirty="0" smtClean="0"/>
                        <a:t> lama </a:t>
                      </a:r>
                      <a:r>
                        <a:rPr lang="en-US" sz="1600" baseline="0" dirty="0" err="1" smtClean="0"/>
                        <a:t>dan</a:t>
                      </a:r>
                      <a:r>
                        <a:rPr lang="en-US" sz="1600" baseline="0" dirty="0" smtClean="0"/>
                        <a:t> </a:t>
                      </a:r>
                      <a:r>
                        <a:rPr lang="en-US" sz="1600" baseline="0" dirty="0" err="1" smtClean="0"/>
                        <a:t>tdk</a:t>
                      </a:r>
                      <a:r>
                        <a:rPr lang="en-US" sz="1600" baseline="0" dirty="0" smtClean="0"/>
                        <a:t> </a:t>
                      </a:r>
                      <a:r>
                        <a:rPr lang="en-US" sz="1600" baseline="0" dirty="0" err="1" smtClean="0"/>
                        <a:t>terdaftar</a:t>
                      </a:r>
                      <a:r>
                        <a:rPr lang="en-US" sz="1600" baseline="0" dirty="0" smtClean="0"/>
                        <a:t> </a:t>
                      </a:r>
                      <a:r>
                        <a:rPr lang="en-US" sz="1600" baseline="0" dirty="0" err="1" smtClean="0"/>
                        <a:t>bisa</a:t>
                      </a:r>
                      <a:r>
                        <a:rPr lang="en-US" sz="1600" baseline="0" dirty="0" smtClean="0"/>
                        <a:t> </a:t>
                      </a:r>
                      <a:r>
                        <a:rPr lang="en-US" sz="1600" baseline="0" dirty="0" err="1" smtClean="0"/>
                        <a:t>masuk</a:t>
                      </a:r>
                      <a:r>
                        <a:rPr lang="en-US" sz="1600" baseline="0" dirty="0" smtClean="0"/>
                        <a:t> </a:t>
                      </a:r>
                      <a:r>
                        <a:rPr lang="en-US" sz="1600" baseline="0" dirty="0" err="1" smtClean="0"/>
                        <a:t>daftar</a:t>
                      </a:r>
                      <a:r>
                        <a:rPr lang="en-US" sz="1600" baseline="0" dirty="0" smtClean="0"/>
                        <a:t> </a:t>
                      </a:r>
                      <a:r>
                        <a:rPr lang="en-US" sz="1600" baseline="0" dirty="0" err="1" smtClean="0"/>
                        <a:t>sampel</a:t>
                      </a:r>
                      <a:r>
                        <a:rPr lang="en-US" sz="1600" baseline="0" dirty="0" smtClean="0"/>
                        <a:t>.</a:t>
                      </a:r>
                      <a:endParaRPr lang="en-US" sz="1600" baseline="0" dirty="0"/>
                    </a:p>
                    <a:p>
                      <a:pPr>
                        <a:buFont typeface="Arial" pitchFamily="34" charset="0"/>
                        <a:buChar char="•"/>
                      </a:pPr>
                      <a:r>
                        <a:rPr lang="en-US" sz="1600" baseline="0" dirty="0"/>
                        <a:t> </a:t>
                      </a:r>
                      <a:r>
                        <a:rPr lang="en-US" sz="1600" baseline="0" dirty="0" err="1" smtClean="0"/>
                        <a:t>Responden</a:t>
                      </a:r>
                      <a:r>
                        <a:rPr lang="en-US" sz="1600" baseline="0" dirty="0" smtClean="0"/>
                        <a:t> </a:t>
                      </a:r>
                      <a:r>
                        <a:rPr lang="en-US" sz="1600" baseline="0" dirty="0" err="1" smtClean="0"/>
                        <a:t>bisa</a:t>
                      </a:r>
                      <a:r>
                        <a:rPr lang="en-US" sz="1600" baseline="0" dirty="0" smtClean="0"/>
                        <a:t> </a:t>
                      </a:r>
                      <a:r>
                        <a:rPr lang="en-US" sz="1600" baseline="0" dirty="0" err="1" smtClean="0"/>
                        <a:t>memutuskan</a:t>
                      </a:r>
                      <a:r>
                        <a:rPr lang="en-US" sz="1600" baseline="0" dirty="0" smtClean="0"/>
                        <a:t> </a:t>
                      </a:r>
                      <a:r>
                        <a:rPr lang="en-US" sz="1600" baseline="0" dirty="0" err="1" smtClean="0"/>
                        <a:t>hubungan</a:t>
                      </a:r>
                      <a:r>
                        <a:rPr lang="en-US" sz="1600" baseline="0" dirty="0" smtClean="0"/>
                        <a:t> </a:t>
                      </a:r>
                      <a:r>
                        <a:rPr lang="en-US" sz="1600" baseline="0" dirty="0" err="1" smtClean="0"/>
                        <a:t>telp</a:t>
                      </a:r>
                      <a:r>
                        <a:rPr lang="en-US" sz="1600" baseline="0" dirty="0" smtClean="0"/>
                        <a:t> </a:t>
                      </a:r>
                      <a:r>
                        <a:rPr lang="en-US" sz="1600" baseline="0" dirty="0" err="1" smtClean="0"/>
                        <a:t>tiap</a:t>
                      </a:r>
                      <a:r>
                        <a:rPr lang="en-US" sz="1600" baseline="0" dirty="0" smtClean="0"/>
                        <a:t> </a:t>
                      </a:r>
                      <a:r>
                        <a:rPr lang="en-US" sz="1600" baseline="0" dirty="0" err="1" smtClean="0"/>
                        <a:t>saat</a:t>
                      </a:r>
                      <a:r>
                        <a:rPr lang="en-US" sz="1600" baseline="0" dirty="0" smtClean="0"/>
                        <a:t>.</a:t>
                      </a:r>
                    </a:p>
                  </a:txBody>
                  <a:tcPr/>
                </a:tc>
              </a:tr>
              <a:tr h="370840">
                <a:tc>
                  <a:txBody>
                    <a:bodyPr/>
                    <a:lstStyle/>
                    <a:p>
                      <a:r>
                        <a:rPr lang="en-US" sz="1600" dirty="0" err="1" smtClean="0"/>
                        <a:t>Kuisioner</a:t>
                      </a:r>
                      <a:r>
                        <a:rPr lang="en-US" sz="1600" dirty="0" smtClean="0"/>
                        <a:t> Personal</a:t>
                      </a:r>
                      <a:endParaRPr lang="id-ID" sz="1600" dirty="0"/>
                    </a:p>
                  </a:txBody>
                  <a:tcPr/>
                </a:tc>
                <a:tc>
                  <a:txBody>
                    <a:bodyPr/>
                    <a:lstStyle/>
                    <a:p>
                      <a:pPr>
                        <a:buFont typeface="Arial" pitchFamily="34" charset="0"/>
                        <a:buChar char="•"/>
                      </a:pPr>
                      <a:r>
                        <a:rPr lang="en-US" sz="1600" dirty="0" smtClean="0"/>
                        <a:t> </a:t>
                      </a:r>
                      <a:r>
                        <a:rPr lang="en-US" sz="1600" dirty="0" err="1" smtClean="0"/>
                        <a:t>Dpt</a:t>
                      </a:r>
                      <a:r>
                        <a:rPr lang="en-US" sz="1600" dirty="0" smtClean="0"/>
                        <a:t> </a:t>
                      </a:r>
                      <a:r>
                        <a:rPr lang="en-US" sz="1600" dirty="0" err="1" smtClean="0"/>
                        <a:t>menetapkan</a:t>
                      </a:r>
                      <a:r>
                        <a:rPr lang="en-US" sz="1600" dirty="0" smtClean="0"/>
                        <a:t> </a:t>
                      </a:r>
                      <a:r>
                        <a:rPr lang="en-US" sz="1600" i="1" dirty="0" smtClean="0"/>
                        <a:t>rapport</a:t>
                      </a:r>
                      <a:r>
                        <a:rPr lang="en-US" sz="1600" dirty="0" smtClean="0"/>
                        <a:t> </a:t>
                      </a:r>
                      <a:r>
                        <a:rPr lang="en-US" sz="1600" dirty="0" err="1" smtClean="0"/>
                        <a:t>dan</a:t>
                      </a:r>
                      <a:r>
                        <a:rPr lang="en-US" sz="1600" dirty="0" smtClean="0"/>
                        <a:t> </a:t>
                      </a:r>
                      <a:r>
                        <a:rPr lang="en-US" sz="1600" dirty="0" err="1" smtClean="0"/>
                        <a:t>motivasi</a:t>
                      </a:r>
                      <a:r>
                        <a:rPr lang="en-US" sz="1600" dirty="0" smtClean="0"/>
                        <a:t> </a:t>
                      </a:r>
                      <a:r>
                        <a:rPr lang="en-US" sz="1600" dirty="0" err="1" smtClean="0"/>
                        <a:t>responden</a:t>
                      </a:r>
                      <a:r>
                        <a:rPr lang="en-US" sz="1600" dirty="0" smtClean="0"/>
                        <a:t>.</a:t>
                      </a:r>
                    </a:p>
                    <a:p>
                      <a:pPr>
                        <a:buFont typeface="Arial" pitchFamily="34" charset="0"/>
                        <a:buChar char="•"/>
                      </a:pPr>
                      <a:r>
                        <a:rPr lang="en-US" sz="1600" dirty="0" smtClean="0"/>
                        <a:t> </a:t>
                      </a:r>
                      <a:r>
                        <a:rPr lang="en-US" sz="1600" dirty="0" err="1" smtClean="0"/>
                        <a:t>Keraguan</a:t>
                      </a:r>
                      <a:r>
                        <a:rPr lang="en-US" sz="1600" dirty="0" smtClean="0"/>
                        <a:t> </a:t>
                      </a:r>
                      <a:r>
                        <a:rPr lang="en-US" sz="1600" dirty="0" err="1" smtClean="0"/>
                        <a:t>bisa</a:t>
                      </a:r>
                      <a:r>
                        <a:rPr lang="en-US" sz="1600" dirty="0" smtClean="0"/>
                        <a:t> </a:t>
                      </a:r>
                      <a:r>
                        <a:rPr lang="en-US" sz="1600" dirty="0" err="1" smtClean="0"/>
                        <a:t>dijelaskan</a:t>
                      </a:r>
                      <a:r>
                        <a:rPr lang="en-US" sz="1600" dirty="0" smtClean="0"/>
                        <a:t>.</a:t>
                      </a:r>
                    </a:p>
                    <a:p>
                      <a:pPr>
                        <a:buFont typeface="Arial" pitchFamily="34" charset="0"/>
                        <a:buChar char="•"/>
                      </a:pPr>
                      <a:r>
                        <a:rPr lang="en-US" sz="1600" dirty="0" smtClean="0"/>
                        <a:t> </a:t>
                      </a:r>
                      <a:r>
                        <a:rPr lang="en-US" sz="1600" dirty="0" err="1" smtClean="0"/>
                        <a:t>Lebih</a:t>
                      </a:r>
                      <a:r>
                        <a:rPr lang="en-US" sz="1600" dirty="0" smtClean="0"/>
                        <a:t> </a:t>
                      </a:r>
                      <a:r>
                        <a:rPr lang="en-US" sz="1600" dirty="0" err="1" smtClean="0"/>
                        <a:t>murah</a:t>
                      </a:r>
                      <a:r>
                        <a:rPr lang="en-US" sz="1600" dirty="0" smtClean="0"/>
                        <a:t> </a:t>
                      </a:r>
                      <a:r>
                        <a:rPr lang="en-US" sz="1600" dirty="0" err="1" smtClean="0"/>
                        <a:t>jika</a:t>
                      </a:r>
                      <a:r>
                        <a:rPr lang="en-US" sz="1600" dirty="0" smtClean="0"/>
                        <a:t> </a:t>
                      </a:r>
                      <a:r>
                        <a:rPr lang="en-US" sz="1600" dirty="0" err="1" smtClean="0"/>
                        <a:t>responden</a:t>
                      </a:r>
                      <a:r>
                        <a:rPr lang="en-US" sz="1600" dirty="0" smtClean="0"/>
                        <a:t> </a:t>
                      </a:r>
                      <a:r>
                        <a:rPr lang="en-US" sz="1600" dirty="0" err="1" smtClean="0"/>
                        <a:t>dpt</a:t>
                      </a:r>
                      <a:r>
                        <a:rPr lang="en-US" sz="1600" dirty="0" smtClean="0"/>
                        <a:t> </a:t>
                      </a:r>
                      <a:r>
                        <a:rPr lang="en-US" sz="1600" dirty="0" err="1" smtClean="0"/>
                        <a:t>dikumpulkan</a:t>
                      </a:r>
                      <a:r>
                        <a:rPr lang="en-US" sz="1600" dirty="0" smtClean="0"/>
                        <a:t>.</a:t>
                      </a:r>
                    </a:p>
                    <a:p>
                      <a:pPr>
                        <a:buFont typeface="Arial" pitchFamily="34" charset="0"/>
                        <a:buChar char="•"/>
                      </a:pPr>
                      <a:r>
                        <a:rPr lang="en-US" sz="1600" dirty="0" smtClean="0"/>
                        <a:t> </a:t>
                      </a:r>
                      <a:r>
                        <a:rPr lang="en-US" sz="1600" dirty="0" err="1" smtClean="0"/>
                        <a:t>Hampir</a:t>
                      </a:r>
                      <a:r>
                        <a:rPr lang="en-US" sz="1600" dirty="0" smtClean="0"/>
                        <a:t> 100% </a:t>
                      </a:r>
                      <a:r>
                        <a:rPr lang="en-US" sz="1600" dirty="0" err="1" smtClean="0"/>
                        <a:t>akan</a:t>
                      </a:r>
                      <a:r>
                        <a:rPr lang="en-US" sz="1600" dirty="0" smtClean="0"/>
                        <a:t> </a:t>
                      </a:r>
                      <a:r>
                        <a:rPr lang="en-US" sz="1600" dirty="0" err="1" smtClean="0"/>
                        <a:t>menjawab</a:t>
                      </a:r>
                      <a:r>
                        <a:rPr lang="en-US" sz="1600" dirty="0" smtClean="0"/>
                        <a:t>.</a:t>
                      </a:r>
                    </a:p>
                    <a:p>
                      <a:pPr>
                        <a:buFont typeface="Arial" pitchFamily="34" charset="0"/>
                        <a:buChar char="•"/>
                      </a:pPr>
                      <a:r>
                        <a:rPr lang="en-US" sz="1600" dirty="0" smtClean="0"/>
                        <a:t> </a:t>
                      </a:r>
                      <a:r>
                        <a:rPr lang="en-US" sz="1600" dirty="0" err="1" smtClean="0"/>
                        <a:t>Responden</a:t>
                      </a:r>
                      <a:r>
                        <a:rPr lang="en-US" sz="1600" dirty="0" smtClean="0"/>
                        <a:t> </a:t>
                      </a:r>
                      <a:r>
                        <a:rPr lang="en-US" sz="1600" dirty="0" err="1" smtClean="0"/>
                        <a:t>tanpa</a:t>
                      </a:r>
                      <a:r>
                        <a:rPr lang="en-US" sz="1600" dirty="0" smtClean="0"/>
                        <a:t> </a:t>
                      </a:r>
                      <a:r>
                        <a:rPr lang="en-US" sz="1600" dirty="0" err="1" smtClean="0"/>
                        <a:t>nama</a:t>
                      </a:r>
                      <a:endParaRPr lang="id-ID" sz="1600" dirty="0"/>
                    </a:p>
                  </a:txBody>
                  <a:tcPr/>
                </a:tc>
                <a:tc>
                  <a:txBody>
                    <a:bodyPr/>
                    <a:lstStyle/>
                    <a:p>
                      <a:pPr>
                        <a:buFont typeface="Arial" pitchFamily="34" charset="0"/>
                        <a:buChar char="•"/>
                      </a:pPr>
                      <a:r>
                        <a:rPr lang="en-US" sz="1600" dirty="0" smtClean="0"/>
                        <a:t> </a:t>
                      </a:r>
                      <a:r>
                        <a:rPr lang="en-US" sz="1600" dirty="0" err="1" smtClean="0"/>
                        <a:t>Prsh</a:t>
                      </a:r>
                      <a:r>
                        <a:rPr lang="en-US" sz="1600" dirty="0" smtClean="0"/>
                        <a:t> </a:t>
                      </a:r>
                      <a:r>
                        <a:rPr lang="en-US" sz="1600" dirty="0" err="1" smtClean="0"/>
                        <a:t>mungkin</a:t>
                      </a:r>
                      <a:r>
                        <a:rPr lang="en-US" sz="1600" dirty="0" smtClean="0"/>
                        <a:t> </a:t>
                      </a:r>
                      <a:r>
                        <a:rPr lang="en-US" sz="1600" dirty="0" err="1" smtClean="0"/>
                        <a:t>tidak</a:t>
                      </a:r>
                      <a:r>
                        <a:rPr lang="en-US" sz="1600" dirty="0" smtClean="0"/>
                        <a:t> </a:t>
                      </a:r>
                      <a:r>
                        <a:rPr lang="en-US" sz="1600" dirty="0" err="1" smtClean="0"/>
                        <a:t>bersedia</a:t>
                      </a:r>
                      <a:r>
                        <a:rPr lang="en-US" sz="1600" dirty="0" smtClean="0"/>
                        <a:t> </a:t>
                      </a:r>
                      <a:r>
                        <a:rPr lang="en-US" sz="1600" dirty="0" err="1" smtClean="0"/>
                        <a:t>mengijinkan</a:t>
                      </a:r>
                      <a:r>
                        <a:rPr lang="en-US" sz="1600" baseline="0" dirty="0" smtClean="0"/>
                        <a:t> </a:t>
                      </a:r>
                      <a:r>
                        <a:rPr lang="en-US" sz="1600" baseline="0" dirty="0" err="1" smtClean="0"/>
                        <a:t>penggunaan</a:t>
                      </a:r>
                      <a:r>
                        <a:rPr lang="en-US" sz="1600" baseline="0" dirty="0" smtClean="0"/>
                        <a:t> </a:t>
                      </a:r>
                      <a:r>
                        <a:rPr lang="en-US" sz="1600" baseline="0" dirty="0" err="1" smtClean="0"/>
                        <a:t>weaktu</a:t>
                      </a:r>
                      <a:r>
                        <a:rPr lang="en-US" sz="1600" baseline="0" dirty="0" smtClean="0"/>
                        <a:t> </a:t>
                      </a:r>
                      <a:r>
                        <a:rPr lang="en-US" sz="1600" baseline="0" dirty="0" err="1" smtClean="0"/>
                        <a:t>kerja</a:t>
                      </a:r>
                      <a:endParaRPr lang="id-ID" sz="1600" dirty="0"/>
                    </a:p>
                  </a:txBody>
                  <a:tcPr/>
                </a:tc>
              </a:tr>
            </a:tbl>
          </a:graphicData>
        </a:graphic>
      </p:graphicFrame>
      <p:sp>
        <p:nvSpPr>
          <p:cNvPr id="5" name="Title 1"/>
          <p:cNvSpPr>
            <a:spLocks noGrp="1"/>
          </p:cNvSpPr>
          <p:nvPr>
            <p:ph type="title"/>
          </p:nvPr>
        </p:nvSpPr>
        <p:spPr/>
        <p:txBody>
          <a:bodyPr/>
          <a:lstStyle/>
          <a:p>
            <a:r>
              <a:rPr lang="en-US" b="1" dirty="0" err="1" smtClean="0"/>
              <a:t>Pengumpulan</a:t>
            </a:r>
            <a:r>
              <a:rPr lang="en-US" b="1" dirty="0" smtClean="0"/>
              <a:t> Data </a:t>
            </a:r>
            <a:r>
              <a:rPr lang="en-US" b="1" dirty="0" err="1" smtClean="0"/>
              <a:t>Multimetod</a:t>
            </a:r>
            <a:endParaRPr lang="en-US" b="1" dirty="0"/>
          </a:p>
        </p:txBody>
      </p:sp>
      <p:sp>
        <p:nvSpPr>
          <p:cNvPr id="2" name="Footer Placeholder 1"/>
          <p:cNvSpPr>
            <a:spLocks noGrp="1"/>
          </p:cNvSpPr>
          <p:nvPr>
            <p:ph type="ftr" sz="quarter" idx="11"/>
          </p:nvPr>
        </p:nvSpPr>
        <p:spPr/>
        <p:txBody>
          <a:bodyPr/>
          <a:lstStyle/>
          <a:p>
            <a:r>
              <a:rPr lang="en-US" smtClean="0"/>
              <a:t>Karsam Sunaryo</a:t>
            </a:r>
            <a:endParaRPr lang="en-US"/>
          </a:p>
        </p:txBody>
      </p:sp>
      <p:sp>
        <p:nvSpPr>
          <p:cNvPr id="3" name="Slide Number Placeholder 2"/>
          <p:cNvSpPr>
            <a:spLocks noGrp="1"/>
          </p:cNvSpPr>
          <p:nvPr>
            <p:ph type="sldNum" sz="quarter" idx="12"/>
          </p:nvPr>
        </p:nvSpPr>
        <p:spPr/>
        <p:txBody>
          <a:bodyPr/>
          <a:lstStyle/>
          <a:p>
            <a:fld id="{AD897223-3454-45EB-9765-BF73C4E5D3A8}"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Table 57"/>
          <p:cNvGraphicFramePr>
            <a:graphicFrameLocks noGrp="1"/>
          </p:cNvGraphicFramePr>
          <p:nvPr/>
        </p:nvGraphicFramePr>
        <p:xfrm>
          <a:off x="381000" y="1605280"/>
          <a:ext cx="8382000" cy="4267200"/>
        </p:xfrm>
        <a:graphic>
          <a:graphicData uri="http://schemas.openxmlformats.org/drawingml/2006/table">
            <a:tbl>
              <a:tblPr firstRow="1" bandRow="1">
                <a:tableStyleId>{5C22544A-7EE6-4342-B048-85BDC9FD1C3A}</a:tableStyleId>
              </a:tblPr>
              <a:tblGrid>
                <a:gridCol w="1600200"/>
                <a:gridCol w="3352800"/>
                <a:gridCol w="3429000"/>
              </a:tblGrid>
              <a:tr h="370840">
                <a:tc>
                  <a:txBody>
                    <a:bodyPr/>
                    <a:lstStyle/>
                    <a:p>
                      <a:r>
                        <a:rPr lang="id-ID" dirty="0" smtClean="0"/>
                        <a:t>Cara Pengumpulan Data</a:t>
                      </a:r>
                      <a:endParaRPr lang="id-ID" dirty="0"/>
                    </a:p>
                  </a:txBody>
                  <a:tcPr/>
                </a:tc>
                <a:tc>
                  <a:txBody>
                    <a:bodyPr/>
                    <a:lstStyle/>
                    <a:p>
                      <a:r>
                        <a:rPr lang="id-ID" sz="4000" dirty="0" smtClean="0"/>
                        <a:t>Kelebihan</a:t>
                      </a:r>
                      <a:endParaRPr lang="id-ID" sz="4000" dirty="0"/>
                    </a:p>
                  </a:txBody>
                  <a:tcPr/>
                </a:tc>
                <a:tc>
                  <a:txBody>
                    <a:bodyPr/>
                    <a:lstStyle/>
                    <a:p>
                      <a:r>
                        <a:rPr lang="id-ID" sz="4000" dirty="0" smtClean="0"/>
                        <a:t>Kekurangan</a:t>
                      </a:r>
                      <a:endParaRPr lang="id-ID" sz="4000" dirty="0"/>
                    </a:p>
                  </a:txBody>
                  <a:tcPr/>
                </a:tc>
              </a:tr>
              <a:tr h="370840">
                <a:tc>
                  <a:txBody>
                    <a:bodyPr/>
                    <a:lstStyle/>
                    <a:p>
                      <a:r>
                        <a:rPr lang="en-US" sz="1600" dirty="0" err="1" smtClean="0"/>
                        <a:t>Kuisioner</a:t>
                      </a:r>
                      <a:r>
                        <a:rPr lang="en-US" sz="1600" dirty="0" smtClean="0"/>
                        <a:t> </a:t>
                      </a:r>
                      <a:r>
                        <a:rPr lang="en-US" sz="1600" dirty="0" err="1" smtClean="0"/>
                        <a:t>lewat</a:t>
                      </a:r>
                      <a:r>
                        <a:rPr lang="en-US" sz="1600" dirty="0" smtClean="0"/>
                        <a:t> Pos</a:t>
                      </a:r>
                      <a:endParaRPr lang="id-ID" sz="1600" dirty="0"/>
                    </a:p>
                  </a:txBody>
                  <a:tcPr/>
                </a:tc>
                <a:tc>
                  <a:txBody>
                    <a:bodyPr/>
                    <a:lstStyle/>
                    <a:p>
                      <a:pPr>
                        <a:buFont typeface="Arial" pitchFamily="34" charset="0"/>
                        <a:buChar char="•"/>
                      </a:pPr>
                      <a:r>
                        <a:rPr lang="en-US" sz="1600" baseline="0" dirty="0" smtClean="0"/>
                        <a:t> </a:t>
                      </a:r>
                      <a:r>
                        <a:rPr lang="en-US" sz="1600" baseline="0" dirty="0" err="1" smtClean="0"/>
                        <a:t>Responden</a:t>
                      </a:r>
                      <a:r>
                        <a:rPr lang="en-US" sz="1600" baseline="0" dirty="0" smtClean="0"/>
                        <a:t> </a:t>
                      </a:r>
                      <a:r>
                        <a:rPr lang="en-US" sz="1600" baseline="0" dirty="0" err="1" smtClean="0"/>
                        <a:t>tanpa</a:t>
                      </a:r>
                      <a:r>
                        <a:rPr lang="en-US" sz="1600" baseline="0" dirty="0" smtClean="0"/>
                        <a:t> </a:t>
                      </a:r>
                      <a:r>
                        <a:rPr lang="en-US" sz="1600" baseline="0" dirty="0" err="1" smtClean="0"/>
                        <a:t>nama</a:t>
                      </a:r>
                      <a:r>
                        <a:rPr lang="en-US" sz="1600" baseline="0" dirty="0" smtClean="0"/>
                        <a:t>.</a:t>
                      </a:r>
                    </a:p>
                    <a:p>
                      <a:pPr>
                        <a:buFont typeface="Arial" pitchFamily="34" charset="0"/>
                        <a:buChar char="•"/>
                      </a:pPr>
                      <a:r>
                        <a:rPr lang="en-US" sz="1600" baseline="0" dirty="0" smtClean="0"/>
                        <a:t> </a:t>
                      </a:r>
                      <a:r>
                        <a:rPr lang="en-US" sz="1600" baseline="0" dirty="0" err="1" smtClean="0"/>
                        <a:t>Jangkauan</a:t>
                      </a:r>
                      <a:r>
                        <a:rPr lang="en-US" sz="1600" baseline="0" dirty="0" smtClean="0"/>
                        <a:t> area </a:t>
                      </a:r>
                      <a:r>
                        <a:rPr lang="en-US" sz="1600" baseline="0" dirty="0" err="1" smtClean="0"/>
                        <a:t>lebih</a:t>
                      </a:r>
                      <a:r>
                        <a:rPr lang="en-US" sz="1600" baseline="0" dirty="0" smtClean="0"/>
                        <a:t> </a:t>
                      </a:r>
                      <a:r>
                        <a:rPr lang="en-US" sz="1600" baseline="0" dirty="0" err="1" smtClean="0"/>
                        <a:t>luas</a:t>
                      </a:r>
                      <a:r>
                        <a:rPr lang="en-US" sz="1600" baseline="0" dirty="0" smtClean="0"/>
                        <a:t>.</a:t>
                      </a:r>
                    </a:p>
                    <a:p>
                      <a:pPr>
                        <a:buFont typeface="Arial" pitchFamily="34" charset="0"/>
                        <a:buChar char="•"/>
                      </a:pPr>
                      <a:r>
                        <a:rPr lang="en-US" sz="1600" baseline="0" dirty="0" smtClean="0"/>
                        <a:t> Souvenir </a:t>
                      </a:r>
                      <a:r>
                        <a:rPr lang="en-US" sz="1600" baseline="0" dirty="0" err="1" smtClean="0"/>
                        <a:t>bisa</a:t>
                      </a:r>
                      <a:r>
                        <a:rPr lang="en-US" sz="1600" baseline="0" dirty="0" smtClean="0"/>
                        <a:t> </a:t>
                      </a:r>
                      <a:r>
                        <a:rPr lang="en-US" sz="1600" baseline="0" dirty="0" err="1" smtClean="0"/>
                        <a:t>disertakan</a:t>
                      </a:r>
                      <a:r>
                        <a:rPr lang="en-US" sz="1600" baseline="0" dirty="0" smtClean="0"/>
                        <a:t> </a:t>
                      </a:r>
                      <a:r>
                        <a:rPr lang="en-US" sz="1600" baseline="0" dirty="0" err="1" smtClean="0"/>
                        <a:t>untuk</a:t>
                      </a:r>
                      <a:r>
                        <a:rPr lang="en-US" sz="1600" baseline="0" dirty="0" smtClean="0"/>
                        <a:t> </a:t>
                      </a:r>
                      <a:r>
                        <a:rPr lang="en-US" sz="1600" baseline="0" dirty="0" err="1" smtClean="0"/>
                        <a:t>menarik</a:t>
                      </a:r>
                      <a:r>
                        <a:rPr lang="en-US" sz="1600" baseline="0" dirty="0" smtClean="0"/>
                        <a:t> </a:t>
                      </a:r>
                      <a:r>
                        <a:rPr lang="en-US" sz="1600" baseline="0" dirty="0" err="1" smtClean="0"/>
                        <a:t>dan</a:t>
                      </a:r>
                      <a:r>
                        <a:rPr lang="en-US" sz="1600" baseline="0" dirty="0" smtClean="0"/>
                        <a:t> </a:t>
                      </a:r>
                      <a:r>
                        <a:rPr lang="en-US" sz="1600" baseline="0" dirty="0" err="1" smtClean="0"/>
                        <a:t>menghormati</a:t>
                      </a:r>
                      <a:r>
                        <a:rPr lang="en-US" sz="1600" baseline="0" dirty="0" smtClean="0"/>
                        <a:t> </a:t>
                      </a:r>
                      <a:r>
                        <a:rPr lang="en-US" sz="1600" baseline="0" dirty="0" err="1" smtClean="0"/>
                        <a:t>responden</a:t>
                      </a:r>
                      <a:r>
                        <a:rPr lang="en-US" sz="1600" baseline="0" dirty="0" smtClean="0"/>
                        <a:t>.</a:t>
                      </a:r>
                    </a:p>
                    <a:p>
                      <a:pPr>
                        <a:buFont typeface="Arial" pitchFamily="34" charset="0"/>
                        <a:buChar char="•"/>
                      </a:pPr>
                      <a:r>
                        <a:rPr lang="en-US" sz="1600" baseline="0" dirty="0" err="1" smtClean="0"/>
                        <a:t>Respondenh</a:t>
                      </a:r>
                      <a:r>
                        <a:rPr lang="en-US" sz="1600" baseline="0" dirty="0" smtClean="0"/>
                        <a:t> </a:t>
                      </a:r>
                      <a:r>
                        <a:rPr lang="en-US" sz="1600" baseline="0" dirty="0" err="1" smtClean="0"/>
                        <a:t>dpt</a:t>
                      </a:r>
                      <a:r>
                        <a:rPr lang="en-US" sz="1600" baseline="0" dirty="0" smtClean="0"/>
                        <a:t> </a:t>
                      </a:r>
                      <a:r>
                        <a:rPr lang="en-US" sz="1600" baseline="0" dirty="0" err="1" smtClean="0"/>
                        <a:t>mengambil</a:t>
                      </a:r>
                      <a:r>
                        <a:rPr lang="en-US" sz="1600" baseline="0" dirty="0" smtClean="0"/>
                        <a:t> </a:t>
                      </a:r>
                      <a:r>
                        <a:rPr lang="en-US" sz="1600" baseline="0" dirty="0" err="1" smtClean="0"/>
                        <a:t>waktu</a:t>
                      </a:r>
                      <a:r>
                        <a:rPr lang="en-US" sz="1600" baseline="0" dirty="0" smtClean="0"/>
                        <a:t> </a:t>
                      </a:r>
                      <a:r>
                        <a:rPr lang="en-US" sz="1600" baseline="0" dirty="0" err="1" smtClean="0"/>
                        <a:t>sesuai</a:t>
                      </a:r>
                      <a:r>
                        <a:rPr lang="en-US" sz="1600" baseline="0" dirty="0" smtClean="0"/>
                        <a:t> </a:t>
                      </a:r>
                      <a:r>
                        <a:rPr lang="en-US" sz="1600" baseline="0" dirty="0" err="1" smtClean="0"/>
                        <a:t>kebutuhannya</a:t>
                      </a:r>
                      <a:r>
                        <a:rPr lang="en-US" sz="1600" baseline="0" dirty="0" smtClean="0"/>
                        <a:t>.</a:t>
                      </a:r>
                    </a:p>
                    <a:p>
                      <a:pPr>
                        <a:buFont typeface="Arial" pitchFamily="34" charset="0"/>
                        <a:buChar char="•"/>
                      </a:pPr>
                      <a:r>
                        <a:rPr lang="en-US" sz="1600" baseline="0" dirty="0" err="1" smtClean="0"/>
                        <a:t>Dpt</a:t>
                      </a:r>
                      <a:r>
                        <a:rPr lang="en-US" sz="1600" baseline="0" dirty="0" smtClean="0"/>
                        <a:t> </a:t>
                      </a:r>
                      <a:r>
                        <a:rPr lang="en-US" sz="1600" baseline="0" dirty="0" err="1" smtClean="0"/>
                        <a:t>secara</a:t>
                      </a:r>
                      <a:r>
                        <a:rPr lang="en-US" sz="1600" baseline="0" dirty="0" smtClean="0"/>
                        <a:t> </a:t>
                      </a:r>
                      <a:r>
                        <a:rPr lang="en-US" sz="1600" baseline="0" dirty="0" err="1" smtClean="0"/>
                        <a:t>elektronik</a:t>
                      </a:r>
                      <a:r>
                        <a:rPr lang="en-US" sz="1600" baseline="0" dirty="0" smtClean="0"/>
                        <a:t>, </a:t>
                      </a:r>
                      <a:r>
                        <a:rPr lang="en-US" sz="1600" baseline="0" dirty="0" err="1" smtClean="0"/>
                        <a:t>jika</a:t>
                      </a:r>
                      <a:r>
                        <a:rPr lang="en-US" sz="1600" baseline="0" dirty="0" smtClean="0"/>
                        <a:t> </a:t>
                      </a:r>
                      <a:r>
                        <a:rPr lang="en-US" sz="1600" baseline="0" dirty="0" err="1" smtClean="0"/>
                        <a:t>mau</a:t>
                      </a:r>
                      <a:endParaRPr lang="id-ID" sz="1600" dirty="0"/>
                    </a:p>
                  </a:txBody>
                  <a:tcPr/>
                </a:tc>
                <a:tc>
                  <a:txBody>
                    <a:bodyPr/>
                    <a:lstStyle/>
                    <a:p>
                      <a:pPr>
                        <a:buFont typeface="Arial" pitchFamily="34" charset="0"/>
                        <a:buChar char="•"/>
                      </a:pPr>
                      <a:r>
                        <a:rPr lang="en-US" sz="1600" dirty="0" smtClean="0"/>
                        <a:t> Tingkat </a:t>
                      </a:r>
                      <a:r>
                        <a:rPr lang="en-US" sz="1600" dirty="0" err="1" smtClean="0"/>
                        <a:t>pengembalian</a:t>
                      </a:r>
                      <a:r>
                        <a:rPr lang="en-US" sz="1600" dirty="0" smtClean="0"/>
                        <a:t> </a:t>
                      </a:r>
                      <a:r>
                        <a:rPr lang="en-US" sz="1600" dirty="0" err="1" smtClean="0"/>
                        <a:t>sangat</a:t>
                      </a:r>
                      <a:r>
                        <a:rPr lang="en-US" sz="1600" dirty="0" smtClean="0"/>
                        <a:t> </a:t>
                      </a:r>
                      <a:r>
                        <a:rPr lang="en-US" sz="1600" dirty="0" err="1" smtClean="0"/>
                        <a:t>rendah</a:t>
                      </a:r>
                      <a:r>
                        <a:rPr lang="en-US" sz="1600" dirty="0" smtClean="0"/>
                        <a:t>, 30% </a:t>
                      </a:r>
                    </a:p>
                    <a:p>
                      <a:pPr>
                        <a:buFont typeface="Arial" pitchFamily="34" charset="0"/>
                        <a:buChar char="•"/>
                      </a:pPr>
                      <a:r>
                        <a:rPr lang="en-US" sz="1600" baseline="0" dirty="0" smtClean="0"/>
                        <a:t> </a:t>
                      </a:r>
                      <a:r>
                        <a:rPr lang="en-US" sz="1600" baseline="0" dirty="0" err="1" smtClean="0"/>
                        <a:t>Tdk</a:t>
                      </a:r>
                      <a:r>
                        <a:rPr lang="en-US" sz="1600" baseline="0" dirty="0" smtClean="0"/>
                        <a:t> </a:t>
                      </a:r>
                      <a:r>
                        <a:rPr lang="en-US" sz="1600" baseline="0" dirty="0" err="1" smtClean="0"/>
                        <a:t>dpt</a:t>
                      </a:r>
                      <a:r>
                        <a:rPr lang="en-US" sz="1600" baseline="0" dirty="0" smtClean="0"/>
                        <a:t> </a:t>
                      </a:r>
                      <a:r>
                        <a:rPr lang="en-US" sz="1600" baseline="0" dirty="0" err="1" smtClean="0"/>
                        <a:t>meminta</a:t>
                      </a:r>
                      <a:r>
                        <a:rPr lang="en-US" sz="1600" baseline="0" dirty="0" smtClean="0"/>
                        <a:t> </a:t>
                      </a:r>
                      <a:r>
                        <a:rPr lang="en-US" sz="1600" baseline="0" dirty="0" err="1" smtClean="0"/>
                        <a:t>klarifikasi</a:t>
                      </a:r>
                      <a:r>
                        <a:rPr lang="en-US" sz="1600" baseline="0" dirty="0" smtClean="0"/>
                        <a:t> </a:t>
                      </a:r>
                    </a:p>
                    <a:p>
                      <a:pPr>
                        <a:buFont typeface="Arial" pitchFamily="34" charset="0"/>
                        <a:buChar char="•"/>
                      </a:pPr>
                      <a:r>
                        <a:rPr lang="en-US" sz="1600" baseline="0" dirty="0" smtClean="0"/>
                        <a:t> </a:t>
                      </a:r>
                      <a:r>
                        <a:rPr lang="en-US" sz="1600" baseline="0" dirty="0" err="1" smtClean="0"/>
                        <a:t>Dibutuhkan</a:t>
                      </a:r>
                      <a:r>
                        <a:rPr lang="en-US" sz="1600" baseline="0" dirty="0" smtClean="0"/>
                        <a:t> </a:t>
                      </a:r>
                      <a:r>
                        <a:rPr lang="en-US" sz="1600" baseline="0" dirty="0" err="1" smtClean="0"/>
                        <a:t>tindak-lanjut</a:t>
                      </a:r>
                      <a:r>
                        <a:rPr lang="en-US" sz="1600" baseline="0" dirty="0" smtClean="0"/>
                        <a:t>.</a:t>
                      </a:r>
                    </a:p>
                  </a:txBody>
                  <a:tcPr/>
                </a:tc>
              </a:tr>
              <a:tr h="370840">
                <a:tc>
                  <a:txBody>
                    <a:bodyPr/>
                    <a:lstStyle/>
                    <a:p>
                      <a:r>
                        <a:rPr lang="en-US" sz="1600" dirty="0" err="1" smtClean="0"/>
                        <a:t>Kuisioner</a:t>
                      </a:r>
                      <a:r>
                        <a:rPr lang="en-US" sz="1600" dirty="0" smtClean="0"/>
                        <a:t> </a:t>
                      </a:r>
                      <a:r>
                        <a:rPr lang="en-US" sz="1600" dirty="0" err="1" smtClean="0"/>
                        <a:t>Elektronik</a:t>
                      </a:r>
                      <a:endParaRPr lang="id-ID" sz="1600" dirty="0"/>
                    </a:p>
                  </a:txBody>
                  <a:tcPr/>
                </a:tc>
                <a:tc>
                  <a:txBody>
                    <a:bodyPr/>
                    <a:lstStyle/>
                    <a:p>
                      <a:pPr>
                        <a:buFont typeface="Arial" pitchFamily="34" charset="0"/>
                        <a:buChar char="•"/>
                      </a:pPr>
                      <a:r>
                        <a:rPr lang="en-US" sz="1600" dirty="0" smtClean="0"/>
                        <a:t> </a:t>
                      </a:r>
                      <a:r>
                        <a:rPr lang="en-US" sz="1600" dirty="0" err="1" smtClean="0"/>
                        <a:t>Lbh</a:t>
                      </a:r>
                      <a:r>
                        <a:rPr lang="en-US" sz="1600" dirty="0" smtClean="0"/>
                        <a:t> </a:t>
                      </a:r>
                      <a:r>
                        <a:rPr lang="en-US" sz="1600" dirty="0" err="1" smtClean="0"/>
                        <a:t>mudah</a:t>
                      </a:r>
                      <a:r>
                        <a:rPr lang="en-US" sz="1600" dirty="0" smtClean="0"/>
                        <a:t> </a:t>
                      </a:r>
                      <a:r>
                        <a:rPr lang="en-US" sz="1600" dirty="0" err="1" smtClean="0"/>
                        <a:t>dilakukan</a:t>
                      </a:r>
                      <a:r>
                        <a:rPr lang="en-US" sz="1600" dirty="0" smtClean="0"/>
                        <a:t>.</a:t>
                      </a:r>
                    </a:p>
                    <a:p>
                      <a:pPr>
                        <a:buFont typeface="Arial" pitchFamily="34" charset="0"/>
                        <a:buChar char="•"/>
                      </a:pPr>
                      <a:r>
                        <a:rPr lang="en-US" sz="1600" dirty="0" err="1" smtClean="0"/>
                        <a:t>Dpt</a:t>
                      </a:r>
                      <a:r>
                        <a:rPr lang="en-US" sz="1600" dirty="0" smtClean="0"/>
                        <a:t> </a:t>
                      </a:r>
                      <a:r>
                        <a:rPr lang="en-US" sz="1600" dirty="0" err="1" smtClean="0"/>
                        <a:t>menjangkau</a:t>
                      </a:r>
                      <a:r>
                        <a:rPr lang="en-US" sz="1600" dirty="0" smtClean="0"/>
                        <a:t> global</a:t>
                      </a:r>
                    </a:p>
                    <a:p>
                      <a:pPr>
                        <a:buFont typeface="Arial" pitchFamily="34" charset="0"/>
                        <a:buChar char="•"/>
                      </a:pPr>
                      <a:r>
                        <a:rPr lang="en-US" sz="1600" dirty="0" smtClean="0"/>
                        <a:t> </a:t>
                      </a:r>
                      <a:r>
                        <a:rPr lang="en-US" sz="1600" dirty="0" err="1" smtClean="0"/>
                        <a:t>Sangat</a:t>
                      </a:r>
                      <a:r>
                        <a:rPr lang="en-US" sz="1600" dirty="0" smtClean="0"/>
                        <a:t> </a:t>
                      </a:r>
                      <a:r>
                        <a:rPr lang="en-US" sz="1600" dirty="0" err="1" smtClean="0"/>
                        <a:t>murah</a:t>
                      </a:r>
                      <a:r>
                        <a:rPr lang="en-US" sz="1600" dirty="0" smtClean="0"/>
                        <a:t>, </a:t>
                      </a:r>
                      <a:r>
                        <a:rPr lang="en-US" sz="1600" dirty="0" err="1" smtClean="0"/>
                        <a:t>sangat</a:t>
                      </a:r>
                      <a:r>
                        <a:rPr lang="en-US" sz="1600" dirty="0" smtClean="0"/>
                        <a:t> </a:t>
                      </a:r>
                      <a:r>
                        <a:rPr lang="en-US" sz="1600" dirty="0" err="1" smtClean="0"/>
                        <a:t>cepat</a:t>
                      </a:r>
                      <a:endParaRPr lang="en-US" sz="1600" dirty="0" smtClean="0"/>
                    </a:p>
                    <a:p>
                      <a:pPr>
                        <a:buFont typeface="Arial" pitchFamily="34" charset="0"/>
                        <a:buChar char="•"/>
                      </a:pPr>
                      <a:r>
                        <a:rPr lang="en-US" sz="1600" dirty="0" err="1" smtClean="0"/>
                        <a:t>Responden</a:t>
                      </a:r>
                      <a:r>
                        <a:rPr lang="en-US" sz="1600" dirty="0" smtClean="0"/>
                        <a:t> </a:t>
                      </a:r>
                      <a:r>
                        <a:rPr lang="en-US" sz="1600" dirty="0" err="1" smtClean="0"/>
                        <a:t>dpt</a:t>
                      </a:r>
                      <a:r>
                        <a:rPr lang="en-US" sz="1600" dirty="0" smtClean="0"/>
                        <a:t> </a:t>
                      </a:r>
                      <a:r>
                        <a:rPr lang="en-US" sz="1600" dirty="0" err="1" smtClean="0"/>
                        <a:t>menjawab</a:t>
                      </a:r>
                      <a:r>
                        <a:rPr lang="en-US" sz="1600" dirty="0" smtClean="0"/>
                        <a:t> </a:t>
                      </a:r>
                      <a:r>
                        <a:rPr lang="en-US" sz="1600" dirty="0" err="1" smtClean="0"/>
                        <a:t>sesuai</a:t>
                      </a:r>
                      <a:r>
                        <a:rPr lang="en-US" sz="1600" dirty="0" smtClean="0"/>
                        <a:t> </a:t>
                      </a:r>
                      <a:r>
                        <a:rPr lang="en-US" sz="1600" dirty="0" err="1" smtClean="0"/>
                        <a:t>wktu</a:t>
                      </a:r>
                      <a:r>
                        <a:rPr lang="en-US" sz="1600" dirty="0" smtClean="0"/>
                        <a:t> </a:t>
                      </a:r>
                      <a:r>
                        <a:rPr lang="en-US" sz="1600" dirty="0" err="1" smtClean="0"/>
                        <a:t>tersedia</a:t>
                      </a:r>
                      <a:r>
                        <a:rPr lang="en-US" sz="1600" dirty="0" smtClean="0"/>
                        <a:t>.</a:t>
                      </a:r>
                      <a:endParaRPr lang="id-ID" sz="1600" dirty="0"/>
                    </a:p>
                  </a:txBody>
                  <a:tcPr/>
                </a:tc>
                <a:tc>
                  <a:txBody>
                    <a:bodyPr/>
                    <a:lstStyle/>
                    <a:p>
                      <a:pPr>
                        <a:buFont typeface="Arial" pitchFamily="34" charset="0"/>
                        <a:buChar char="•"/>
                      </a:pPr>
                      <a:r>
                        <a:rPr lang="en-US" sz="1600" dirty="0" smtClean="0"/>
                        <a:t> </a:t>
                      </a:r>
                      <a:r>
                        <a:rPr lang="en-US" sz="1600" dirty="0" err="1" smtClean="0"/>
                        <a:t>Harus</a:t>
                      </a:r>
                      <a:r>
                        <a:rPr lang="en-US" sz="1600" dirty="0" smtClean="0"/>
                        <a:t> </a:t>
                      </a:r>
                      <a:r>
                        <a:rPr lang="en-US" sz="1600" dirty="0" err="1" smtClean="0"/>
                        <a:t>mengerti</a:t>
                      </a:r>
                      <a:r>
                        <a:rPr lang="en-US" sz="1600" dirty="0" smtClean="0"/>
                        <a:t> </a:t>
                      </a:r>
                      <a:r>
                        <a:rPr lang="en-US" sz="1600" dirty="0" err="1" smtClean="0"/>
                        <a:t>komputer</a:t>
                      </a:r>
                      <a:endParaRPr lang="en-US" sz="1600" dirty="0" smtClean="0"/>
                    </a:p>
                    <a:p>
                      <a:pPr>
                        <a:buFont typeface="Arial" pitchFamily="34" charset="0"/>
                        <a:buChar char="•"/>
                      </a:pPr>
                      <a:r>
                        <a:rPr lang="en-US" sz="1600" dirty="0" err="1" smtClean="0"/>
                        <a:t>Responden</a:t>
                      </a:r>
                      <a:r>
                        <a:rPr lang="en-US" sz="1600" dirty="0" smtClean="0"/>
                        <a:t> </a:t>
                      </a:r>
                      <a:r>
                        <a:rPr lang="en-US" sz="1600" dirty="0" err="1" smtClean="0"/>
                        <a:t>harus</a:t>
                      </a:r>
                      <a:r>
                        <a:rPr lang="en-US" sz="1600" dirty="0" smtClean="0"/>
                        <a:t> </a:t>
                      </a:r>
                      <a:r>
                        <a:rPr lang="en-US" sz="1600" dirty="0" err="1" smtClean="0"/>
                        <a:t>mempunyai</a:t>
                      </a:r>
                      <a:r>
                        <a:rPr lang="en-US" sz="1600" dirty="0" smtClean="0"/>
                        <a:t> </a:t>
                      </a:r>
                      <a:r>
                        <a:rPr lang="en-US" sz="1600" dirty="0" err="1" smtClean="0"/>
                        <a:t>akses</a:t>
                      </a:r>
                      <a:r>
                        <a:rPr lang="en-US" sz="1600" dirty="0" smtClean="0"/>
                        <a:t> </a:t>
                      </a:r>
                      <a:r>
                        <a:rPr lang="en-US" sz="1600" dirty="0" err="1" smtClean="0"/>
                        <a:t>thd</a:t>
                      </a:r>
                      <a:r>
                        <a:rPr lang="en-US" sz="1600" dirty="0" smtClean="0"/>
                        <a:t> </a:t>
                      </a:r>
                      <a:r>
                        <a:rPr lang="en-US" sz="1600" dirty="0" err="1" smtClean="0"/>
                        <a:t>fasilitas</a:t>
                      </a:r>
                      <a:endParaRPr lang="en-US" sz="1600" dirty="0" smtClean="0"/>
                    </a:p>
                    <a:p>
                      <a:pPr>
                        <a:buFont typeface="Arial" pitchFamily="34" charset="0"/>
                        <a:buChar char="•"/>
                      </a:pPr>
                      <a:r>
                        <a:rPr lang="en-US" sz="1600" dirty="0" err="1" smtClean="0"/>
                        <a:t>Responden</a:t>
                      </a:r>
                      <a:r>
                        <a:rPr lang="en-US" sz="1600" dirty="0" smtClean="0"/>
                        <a:t> </a:t>
                      </a:r>
                      <a:r>
                        <a:rPr lang="en-US" sz="1600" dirty="0" err="1" smtClean="0"/>
                        <a:t>harus</a:t>
                      </a:r>
                      <a:r>
                        <a:rPr lang="en-US" sz="1600" dirty="0" smtClean="0"/>
                        <a:t> </a:t>
                      </a:r>
                      <a:r>
                        <a:rPr lang="en-US" sz="1600" dirty="0" err="1" smtClean="0"/>
                        <a:t>bersedia</a:t>
                      </a:r>
                      <a:r>
                        <a:rPr lang="en-US" sz="1600" dirty="0" smtClean="0"/>
                        <a:t> </a:t>
                      </a:r>
                      <a:r>
                        <a:rPr lang="en-US" sz="1600" dirty="0" err="1" smtClean="0"/>
                        <a:t>mengikuti</a:t>
                      </a:r>
                      <a:r>
                        <a:rPr lang="en-US" sz="1600" baseline="0" dirty="0" smtClean="0"/>
                        <a:t> </a:t>
                      </a:r>
                      <a:r>
                        <a:rPr lang="en-US" sz="1600" baseline="0" dirty="0" err="1" smtClean="0"/>
                        <a:t>survei</a:t>
                      </a:r>
                      <a:r>
                        <a:rPr lang="en-US" sz="1600" baseline="0" dirty="0" smtClean="0"/>
                        <a:t>.</a:t>
                      </a:r>
                      <a:endParaRPr lang="id-ID" sz="1600" dirty="0"/>
                    </a:p>
                  </a:txBody>
                  <a:tcPr/>
                </a:tc>
              </a:tr>
            </a:tbl>
          </a:graphicData>
        </a:graphic>
      </p:graphicFrame>
      <p:sp>
        <p:nvSpPr>
          <p:cNvPr id="5" name="Title 1"/>
          <p:cNvSpPr>
            <a:spLocks noGrp="1"/>
          </p:cNvSpPr>
          <p:nvPr>
            <p:ph type="title"/>
          </p:nvPr>
        </p:nvSpPr>
        <p:spPr/>
        <p:txBody>
          <a:bodyPr/>
          <a:lstStyle/>
          <a:p>
            <a:r>
              <a:rPr lang="en-US" b="1" dirty="0" err="1" smtClean="0"/>
              <a:t>Pengumpulan</a:t>
            </a:r>
            <a:r>
              <a:rPr lang="en-US" b="1" dirty="0" smtClean="0"/>
              <a:t> Data </a:t>
            </a:r>
            <a:r>
              <a:rPr lang="en-US" b="1" dirty="0" err="1" smtClean="0"/>
              <a:t>Multimetod</a:t>
            </a:r>
            <a:endParaRPr lang="en-US" b="1" dirty="0"/>
          </a:p>
        </p:txBody>
      </p:sp>
      <p:sp>
        <p:nvSpPr>
          <p:cNvPr id="2" name="Footer Placeholder 1"/>
          <p:cNvSpPr>
            <a:spLocks noGrp="1"/>
          </p:cNvSpPr>
          <p:nvPr>
            <p:ph type="ftr" sz="quarter" idx="11"/>
          </p:nvPr>
        </p:nvSpPr>
        <p:spPr/>
        <p:txBody>
          <a:bodyPr/>
          <a:lstStyle/>
          <a:p>
            <a:r>
              <a:rPr lang="en-US" smtClean="0"/>
              <a:t>Karsam Sunaryo</a:t>
            </a:r>
            <a:endParaRPr lang="en-US"/>
          </a:p>
        </p:txBody>
      </p:sp>
      <p:sp>
        <p:nvSpPr>
          <p:cNvPr id="3" name="Slide Number Placeholder 2"/>
          <p:cNvSpPr>
            <a:spLocks noGrp="1"/>
          </p:cNvSpPr>
          <p:nvPr>
            <p:ph type="sldNum" sz="quarter" idx="12"/>
          </p:nvPr>
        </p:nvSpPr>
        <p:spPr/>
        <p:txBody>
          <a:bodyPr/>
          <a:lstStyle/>
          <a:p>
            <a:fld id="{AD897223-3454-45EB-9765-BF73C4E5D3A8}"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a:t>
            </a:r>
            <a:r>
              <a:rPr lang="en-US" dirty="0" err="1" smtClean="0"/>
              <a:t>hal</a:t>
            </a:r>
            <a:r>
              <a:rPr lang="en-US" dirty="0" smtClean="0"/>
              <a:t> Lain</a:t>
            </a:r>
            <a:endParaRPr lang="en-US" dirty="0"/>
          </a:p>
        </p:txBody>
      </p:sp>
      <p:sp>
        <p:nvSpPr>
          <p:cNvPr id="3" name="Content Placeholder 2"/>
          <p:cNvSpPr>
            <a:spLocks noGrp="1"/>
          </p:cNvSpPr>
          <p:nvPr>
            <p:ph idx="1"/>
          </p:nvPr>
        </p:nvSpPr>
        <p:spPr>
          <a:xfrm>
            <a:off x="1295400" y="1593850"/>
            <a:ext cx="7610475" cy="5075238"/>
          </a:xfrm>
        </p:spPr>
        <p:txBody>
          <a:bodyPr/>
          <a:lstStyle/>
          <a:p>
            <a:r>
              <a:rPr lang="en-US" i="1" dirty="0" smtClean="0"/>
              <a:t>Setting</a:t>
            </a:r>
            <a:r>
              <a:rPr lang="en-US" dirty="0" smtClean="0"/>
              <a:t> </a:t>
            </a:r>
            <a:r>
              <a:rPr lang="en-US" dirty="0" err="1" smtClean="0"/>
              <a:t>darimana</a:t>
            </a:r>
            <a:r>
              <a:rPr lang="en-US" dirty="0" smtClean="0"/>
              <a:t> Data </a:t>
            </a:r>
            <a:r>
              <a:rPr lang="en-US" dirty="0" err="1" smtClean="0"/>
              <a:t>dikumpulkan</a:t>
            </a:r>
            <a:endParaRPr lang="en-US" dirty="0" smtClean="0"/>
          </a:p>
          <a:p>
            <a:r>
              <a:rPr lang="en-US" dirty="0" err="1" smtClean="0"/>
              <a:t>Dimensi</a:t>
            </a:r>
            <a:r>
              <a:rPr lang="en-US" dirty="0" smtClean="0"/>
              <a:t> </a:t>
            </a:r>
            <a:r>
              <a:rPr lang="en-US" dirty="0" err="1" smtClean="0"/>
              <a:t>Internasional</a:t>
            </a:r>
            <a:r>
              <a:rPr lang="en-US" dirty="0" smtClean="0"/>
              <a:t> </a:t>
            </a:r>
            <a:r>
              <a:rPr lang="en-US" dirty="0" err="1" smtClean="0"/>
              <a:t>dari</a:t>
            </a:r>
            <a:r>
              <a:rPr lang="en-US" dirty="0" smtClean="0"/>
              <a:t> </a:t>
            </a:r>
            <a:r>
              <a:rPr lang="en-US" dirty="0" err="1" smtClean="0"/>
              <a:t>Survei</a:t>
            </a:r>
            <a:endParaRPr lang="en-US" dirty="0" smtClean="0"/>
          </a:p>
          <a:p>
            <a:pPr lvl="1"/>
            <a:r>
              <a:rPr lang="en-US" dirty="0" err="1" smtClean="0"/>
              <a:t>Isu</a:t>
            </a:r>
            <a:r>
              <a:rPr lang="en-US" dirty="0" smtClean="0"/>
              <a:t> </a:t>
            </a:r>
            <a:r>
              <a:rPr lang="en-US" dirty="0" err="1" smtClean="0"/>
              <a:t>Khusus</a:t>
            </a:r>
            <a:r>
              <a:rPr lang="en-US" dirty="0" smtClean="0"/>
              <a:t> </a:t>
            </a:r>
            <a:r>
              <a:rPr lang="en-US" dirty="0" err="1" smtClean="0"/>
              <a:t>Instrumen</a:t>
            </a:r>
            <a:r>
              <a:rPr lang="en-US" dirty="0" smtClean="0"/>
              <a:t> </a:t>
            </a:r>
            <a:r>
              <a:rPr lang="en-US" dirty="0" err="1" smtClean="0"/>
              <a:t>bagi</a:t>
            </a:r>
            <a:r>
              <a:rPr lang="en-US" dirty="0" smtClean="0"/>
              <a:t> </a:t>
            </a:r>
            <a:r>
              <a:rPr lang="en-US" dirty="0" err="1" smtClean="0"/>
              <a:t>Riset</a:t>
            </a:r>
            <a:r>
              <a:rPr lang="en-US" dirty="0" smtClean="0"/>
              <a:t> </a:t>
            </a:r>
            <a:r>
              <a:rPr lang="en-US" dirty="0" err="1" smtClean="0"/>
              <a:t>Multikultural</a:t>
            </a:r>
            <a:endParaRPr lang="en-US" dirty="0" smtClean="0"/>
          </a:p>
          <a:p>
            <a:pPr lvl="1"/>
            <a:r>
              <a:rPr lang="en-US" dirty="0" smtClean="0"/>
              <a:t> </a:t>
            </a:r>
            <a:r>
              <a:rPr lang="en-US" dirty="0" err="1" smtClean="0"/>
              <a:t>Isu-Isu</a:t>
            </a:r>
            <a:r>
              <a:rPr lang="en-US" dirty="0" smtClean="0"/>
              <a:t> </a:t>
            </a:r>
            <a:r>
              <a:rPr lang="en-US" dirty="0" err="1" smtClean="0"/>
              <a:t>dalam</a:t>
            </a:r>
            <a:r>
              <a:rPr lang="en-US" dirty="0" smtClean="0"/>
              <a:t> </a:t>
            </a:r>
            <a:r>
              <a:rPr lang="en-US" dirty="0" err="1" smtClean="0"/>
              <a:t>Pengumpulan</a:t>
            </a:r>
            <a:r>
              <a:rPr lang="en-US" dirty="0" smtClean="0"/>
              <a:t> Data</a:t>
            </a:r>
          </a:p>
          <a:p>
            <a:r>
              <a:rPr lang="en-US" dirty="0" err="1" smtClean="0"/>
              <a:t>Keunggulan</a:t>
            </a:r>
            <a:r>
              <a:rPr lang="en-US" dirty="0" smtClean="0"/>
              <a:t> </a:t>
            </a:r>
            <a:r>
              <a:rPr lang="en-US" dirty="0" err="1" smtClean="0"/>
              <a:t>Manajerial</a:t>
            </a:r>
            <a:endParaRPr lang="en-US" dirty="0" smtClean="0"/>
          </a:p>
          <a:p>
            <a:r>
              <a:rPr lang="en-US" dirty="0" err="1" smtClean="0"/>
              <a:t>Etika</a:t>
            </a:r>
            <a:r>
              <a:rPr lang="en-US" dirty="0" smtClean="0"/>
              <a:t> </a:t>
            </a:r>
            <a:r>
              <a:rPr lang="en-US" dirty="0" err="1" smtClean="0"/>
              <a:t>dalam</a:t>
            </a:r>
            <a:r>
              <a:rPr lang="en-US" dirty="0" smtClean="0"/>
              <a:t> </a:t>
            </a:r>
            <a:r>
              <a:rPr lang="en-US" dirty="0" err="1" smtClean="0"/>
              <a:t>Pengumpulan</a:t>
            </a:r>
            <a:r>
              <a:rPr lang="en-US" dirty="0" smtClean="0"/>
              <a:t> Data :</a:t>
            </a:r>
          </a:p>
          <a:p>
            <a:pPr lvl="1"/>
            <a:r>
              <a:rPr lang="en-US" dirty="0" smtClean="0"/>
              <a:t> </a:t>
            </a:r>
            <a:r>
              <a:rPr lang="en-US" dirty="0" err="1" smtClean="0"/>
              <a:t>Etika</a:t>
            </a:r>
            <a:r>
              <a:rPr lang="en-US" dirty="0" smtClean="0"/>
              <a:t> </a:t>
            </a:r>
            <a:r>
              <a:rPr lang="en-US" dirty="0" err="1" smtClean="0"/>
              <a:t>dan</a:t>
            </a:r>
            <a:r>
              <a:rPr lang="en-US" dirty="0" smtClean="0"/>
              <a:t> </a:t>
            </a:r>
            <a:r>
              <a:rPr lang="en-US" dirty="0" err="1" smtClean="0"/>
              <a:t>Peneliti</a:t>
            </a:r>
            <a:endParaRPr lang="en-US" dirty="0" smtClean="0"/>
          </a:p>
          <a:p>
            <a:pPr lvl="1"/>
            <a:r>
              <a:rPr lang="en-US" dirty="0" smtClean="0"/>
              <a:t> </a:t>
            </a:r>
            <a:r>
              <a:rPr lang="en-US" dirty="0" err="1" smtClean="0"/>
              <a:t>Etika</a:t>
            </a:r>
            <a:r>
              <a:rPr lang="en-US" dirty="0" smtClean="0"/>
              <a:t> </a:t>
            </a:r>
            <a:r>
              <a:rPr lang="en-US" dirty="0" err="1" smtClean="0"/>
              <a:t>dan</a:t>
            </a:r>
            <a:r>
              <a:rPr lang="en-US" dirty="0" smtClean="0"/>
              <a:t> </a:t>
            </a:r>
            <a:r>
              <a:rPr lang="en-US" dirty="0" err="1" smtClean="0"/>
              <a:t>Responden</a:t>
            </a:r>
            <a:endParaRPr lang="en-US"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Straight Arrow Connector 108"/>
          <p:cNvCxnSpPr>
            <a:stCxn id="41" idx="0"/>
            <a:endCxn id="4" idx="2"/>
          </p:cNvCxnSpPr>
          <p:nvPr/>
        </p:nvCxnSpPr>
        <p:spPr bwMode="auto">
          <a:xfrm rot="16200000" flipV="1">
            <a:off x="926932" y="2717632"/>
            <a:ext cx="2489537" cy="2590800"/>
          </a:xfrm>
          <a:prstGeom prst="straightConnector1">
            <a:avLst/>
          </a:prstGeom>
          <a:solidFill>
            <a:schemeClr val="accent1"/>
          </a:solidFill>
          <a:ln w="28575" cap="sq" cmpd="sng" algn="ctr">
            <a:solidFill>
              <a:schemeClr val="tx1"/>
            </a:solidFill>
            <a:prstDash val="sysDash"/>
            <a:round/>
            <a:headEnd type="none" w="sm" len="sm"/>
            <a:tailEnd type="arrow"/>
          </a:ln>
          <a:effectLst/>
        </p:spPr>
      </p:cxnSp>
      <p:cxnSp>
        <p:nvCxnSpPr>
          <p:cNvPr id="107" name="Straight Arrow Connector 106"/>
          <p:cNvCxnSpPr/>
          <p:nvPr/>
        </p:nvCxnSpPr>
        <p:spPr bwMode="auto">
          <a:xfrm flipV="1">
            <a:off x="3581400" y="2971800"/>
            <a:ext cx="4495800" cy="2286000"/>
          </a:xfrm>
          <a:prstGeom prst="straightConnector1">
            <a:avLst/>
          </a:prstGeom>
          <a:solidFill>
            <a:schemeClr val="accent1"/>
          </a:solidFill>
          <a:ln w="28575" cap="sq" cmpd="sng" algn="ctr">
            <a:solidFill>
              <a:schemeClr val="tx1"/>
            </a:solidFill>
            <a:prstDash val="sysDash"/>
            <a:round/>
            <a:headEnd type="none" w="sm" len="sm"/>
            <a:tailEnd type="arrow"/>
          </a:ln>
          <a:effectLst/>
        </p:spPr>
      </p:cxnSp>
      <p:sp>
        <p:nvSpPr>
          <p:cNvPr id="2" name="Title 1"/>
          <p:cNvSpPr>
            <a:spLocks noGrp="1"/>
          </p:cNvSpPr>
          <p:nvPr>
            <p:ph type="title"/>
          </p:nvPr>
        </p:nvSpPr>
        <p:spPr/>
        <p:txBody>
          <a:bodyPr/>
          <a:lstStyle/>
          <a:p>
            <a:r>
              <a:rPr lang="en-US" dirty="0" err="1" smtClean="0"/>
              <a:t>Proses</a:t>
            </a:r>
            <a:r>
              <a:rPr lang="en-US" dirty="0" smtClean="0"/>
              <a:t> </a:t>
            </a:r>
            <a:r>
              <a:rPr lang="en-US" dirty="0" err="1" smtClean="0"/>
              <a:t>Riset</a:t>
            </a:r>
            <a:r>
              <a:rPr lang="en-US" dirty="0" smtClean="0"/>
              <a:t> </a:t>
            </a:r>
            <a:endParaRPr lang="en-US" dirty="0"/>
          </a:p>
        </p:txBody>
      </p:sp>
      <p:sp>
        <p:nvSpPr>
          <p:cNvPr id="4" name="TextBox 3"/>
          <p:cNvSpPr txBox="1"/>
          <p:nvPr/>
        </p:nvSpPr>
        <p:spPr>
          <a:xfrm>
            <a:off x="228600" y="1752600"/>
            <a:ext cx="1295400" cy="1015663"/>
          </a:xfrm>
          <a:prstGeom prst="rect">
            <a:avLst/>
          </a:prstGeom>
          <a:solidFill>
            <a:schemeClr val="tx2"/>
          </a:solidFill>
          <a:ln>
            <a:solidFill>
              <a:schemeClr val="bg2"/>
            </a:solidFill>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1</a:t>
            </a:r>
          </a:p>
          <a:p>
            <a:pPr algn="ctr"/>
            <a:r>
              <a:rPr lang="en-US" sz="1200" b="1" dirty="0" smtClean="0"/>
              <a:t>OBSERVASI</a:t>
            </a:r>
          </a:p>
          <a:p>
            <a:pPr algn="ctr"/>
            <a:r>
              <a:rPr lang="en-US" sz="1200" dirty="0" err="1" smtClean="0"/>
              <a:t>Identifikasi</a:t>
            </a:r>
            <a:r>
              <a:rPr lang="en-US" sz="1200" dirty="0" smtClean="0"/>
              <a:t> </a:t>
            </a:r>
            <a:r>
              <a:rPr lang="en-US" sz="1200" dirty="0" err="1" smtClean="0"/>
              <a:t>bidang</a:t>
            </a:r>
            <a:r>
              <a:rPr lang="en-US" sz="1200" dirty="0" smtClean="0"/>
              <a:t> </a:t>
            </a:r>
            <a:r>
              <a:rPr lang="en-US" sz="1200" dirty="0" err="1" smtClean="0"/>
              <a:t>Permasalahan</a:t>
            </a:r>
            <a:r>
              <a:rPr lang="en-US" sz="1200" dirty="0" smtClean="0"/>
              <a:t> </a:t>
            </a:r>
            <a:endParaRPr lang="en-US" sz="1200" dirty="0"/>
          </a:p>
        </p:txBody>
      </p:sp>
      <p:sp>
        <p:nvSpPr>
          <p:cNvPr id="6" name="TextBox 5"/>
          <p:cNvSpPr txBox="1"/>
          <p:nvPr/>
        </p:nvSpPr>
        <p:spPr>
          <a:xfrm>
            <a:off x="152400" y="5004137"/>
            <a:ext cx="1524000" cy="1015663"/>
          </a:xfrm>
          <a:prstGeom prst="rect">
            <a:avLst/>
          </a:prstGeom>
          <a:solidFill>
            <a:schemeClr val="tx2"/>
          </a:solidFill>
          <a:ln>
            <a:solidFill>
              <a:schemeClr val="bg2"/>
            </a:solidFill>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2</a:t>
            </a:r>
          </a:p>
          <a:p>
            <a:pPr algn="ctr"/>
            <a:r>
              <a:rPr lang="en-US" sz="1200" b="1" dirty="0" smtClean="0"/>
              <a:t>PENGUMPULAN DATA AWAL</a:t>
            </a:r>
          </a:p>
          <a:p>
            <a:pPr>
              <a:buFont typeface="Arial" pitchFamily="34" charset="0"/>
              <a:buChar char="•"/>
            </a:pPr>
            <a:r>
              <a:rPr lang="en-US" sz="1200" dirty="0" smtClean="0"/>
              <a:t> Interview</a:t>
            </a:r>
          </a:p>
          <a:p>
            <a:pPr>
              <a:buFont typeface="Arial" pitchFamily="34" charset="0"/>
              <a:buChar char="•"/>
            </a:pPr>
            <a:r>
              <a:rPr lang="en-US" sz="1200" dirty="0" smtClean="0"/>
              <a:t> </a:t>
            </a:r>
            <a:r>
              <a:rPr lang="en-US" sz="1200" dirty="0" err="1" smtClean="0"/>
              <a:t>Studi</a:t>
            </a:r>
            <a:r>
              <a:rPr lang="en-US" sz="1200" dirty="0" smtClean="0"/>
              <a:t> </a:t>
            </a:r>
            <a:r>
              <a:rPr lang="en-US" sz="1200" dirty="0" err="1" smtClean="0"/>
              <a:t>Pustaka</a:t>
            </a:r>
            <a:endParaRPr lang="en-US" sz="1200" dirty="0"/>
          </a:p>
        </p:txBody>
      </p:sp>
      <p:cxnSp>
        <p:nvCxnSpPr>
          <p:cNvPr id="8" name="Elbow Connector 7"/>
          <p:cNvCxnSpPr>
            <a:stCxn id="4" idx="2"/>
            <a:endCxn id="6" idx="0"/>
          </p:cNvCxnSpPr>
          <p:nvPr/>
        </p:nvCxnSpPr>
        <p:spPr bwMode="auto">
          <a:xfrm rot="16200000" flipH="1">
            <a:off x="-222587" y="3867150"/>
            <a:ext cx="2235874" cy="38100"/>
          </a:xfrm>
          <a:prstGeom prst="bentConnector3">
            <a:avLst>
              <a:gd name="adj1" fmla="val 34900"/>
            </a:avLst>
          </a:prstGeom>
          <a:solidFill>
            <a:schemeClr val="accent1"/>
          </a:solidFill>
          <a:ln w="28575" cap="sq" cmpd="sng" algn="ctr">
            <a:solidFill>
              <a:schemeClr val="tx1"/>
            </a:solidFill>
            <a:prstDash val="solid"/>
            <a:round/>
            <a:headEnd type="none" w="sm" len="sm"/>
            <a:tailEnd type="arrow"/>
          </a:ln>
          <a:effectLst/>
        </p:spPr>
      </p:cxnSp>
      <p:sp>
        <p:nvSpPr>
          <p:cNvPr id="9" name="TextBox 8"/>
          <p:cNvSpPr txBox="1"/>
          <p:nvPr/>
        </p:nvSpPr>
        <p:spPr>
          <a:xfrm>
            <a:off x="1295400" y="3048000"/>
            <a:ext cx="1295400" cy="1015663"/>
          </a:xfrm>
          <a:prstGeom prst="rect">
            <a:avLst/>
          </a:prstGeom>
          <a:solidFill>
            <a:schemeClr val="tx2"/>
          </a:solidFill>
          <a:ln>
            <a:solidFill>
              <a:schemeClr val="bg2"/>
            </a:solidFill>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3</a:t>
            </a:r>
          </a:p>
          <a:p>
            <a:pPr algn="ctr"/>
            <a:r>
              <a:rPr lang="en-US" sz="1200" b="1" dirty="0" smtClean="0"/>
              <a:t>PENDEFINISIAN MASALAH</a:t>
            </a:r>
          </a:p>
          <a:p>
            <a:pPr algn="ctr"/>
            <a:r>
              <a:rPr lang="en-US" sz="1200" dirty="0" err="1" smtClean="0"/>
              <a:t>Pembatasan</a:t>
            </a:r>
            <a:r>
              <a:rPr lang="en-US" sz="1200" dirty="0" smtClean="0"/>
              <a:t> </a:t>
            </a:r>
            <a:r>
              <a:rPr lang="en-US" sz="1200" dirty="0" err="1" smtClean="0"/>
              <a:t>masalah</a:t>
            </a:r>
            <a:endParaRPr lang="en-US" sz="1200" dirty="0"/>
          </a:p>
        </p:txBody>
      </p:sp>
      <p:cxnSp>
        <p:nvCxnSpPr>
          <p:cNvPr id="11" name="Elbow Connector 10"/>
          <p:cNvCxnSpPr>
            <a:endCxn id="9" idx="1"/>
          </p:cNvCxnSpPr>
          <p:nvPr/>
        </p:nvCxnSpPr>
        <p:spPr bwMode="auto">
          <a:xfrm flipV="1">
            <a:off x="914400" y="3555832"/>
            <a:ext cx="381000" cy="2556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17" name="TextBox 16"/>
          <p:cNvSpPr txBox="1"/>
          <p:nvPr/>
        </p:nvSpPr>
        <p:spPr>
          <a:xfrm>
            <a:off x="2971800" y="2819400"/>
            <a:ext cx="1066800" cy="1569660"/>
          </a:xfrm>
          <a:prstGeom prst="rect">
            <a:avLst/>
          </a:prstGeom>
          <a:solidFill>
            <a:schemeClr val="tx2"/>
          </a:solidFill>
          <a:ln>
            <a:solidFill>
              <a:schemeClr val="bg2"/>
            </a:solidFill>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4</a:t>
            </a:r>
          </a:p>
          <a:p>
            <a:pPr algn="ctr"/>
            <a:r>
              <a:rPr lang="en-US" sz="1200" b="1" dirty="0" smtClean="0"/>
              <a:t>KERANGKA TEORI</a:t>
            </a:r>
          </a:p>
          <a:p>
            <a:pPr algn="ctr"/>
            <a:endParaRPr lang="en-US" sz="1200" b="1" dirty="0" smtClean="0"/>
          </a:p>
          <a:p>
            <a:r>
              <a:rPr lang="en-US" sz="1200" dirty="0" err="1" smtClean="0"/>
              <a:t>Variabel</a:t>
            </a:r>
            <a:r>
              <a:rPr lang="en-US" sz="1200" dirty="0" smtClean="0"/>
              <a:t>  </a:t>
            </a:r>
            <a:r>
              <a:rPr lang="en-US" sz="1200" dirty="0" err="1" smtClean="0"/>
              <a:t>sdh</a:t>
            </a:r>
            <a:r>
              <a:rPr lang="en-US" sz="1200" dirty="0" smtClean="0"/>
              <a:t> </a:t>
            </a:r>
            <a:r>
              <a:rPr lang="en-US" sz="1200" dirty="0" err="1" smtClean="0"/>
              <a:t>didefisikan</a:t>
            </a:r>
            <a:r>
              <a:rPr lang="en-US" sz="1200" dirty="0" smtClean="0"/>
              <a:t> </a:t>
            </a:r>
            <a:r>
              <a:rPr lang="en-US" sz="1200" dirty="0" err="1" smtClean="0"/>
              <a:t>dan</a:t>
            </a:r>
            <a:r>
              <a:rPr lang="en-US" sz="1200" dirty="0" smtClean="0"/>
              <a:t> </a:t>
            </a:r>
            <a:r>
              <a:rPr lang="en-US" sz="1200" dirty="0" err="1" smtClean="0"/>
              <a:t>diberi</a:t>
            </a:r>
            <a:r>
              <a:rPr lang="en-US" sz="1200" dirty="0" smtClean="0"/>
              <a:t> label</a:t>
            </a:r>
            <a:endParaRPr lang="en-US" sz="1200" dirty="0"/>
          </a:p>
        </p:txBody>
      </p:sp>
      <p:cxnSp>
        <p:nvCxnSpPr>
          <p:cNvPr id="20" name="Elbow Connector 19"/>
          <p:cNvCxnSpPr>
            <a:stCxn id="9" idx="3"/>
            <a:endCxn id="17" idx="1"/>
          </p:cNvCxnSpPr>
          <p:nvPr/>
        </p:nvCxnSpPr>
        <p:spPr bwMode="auto">
          <a:xfrm>
            <a:off x="2590800" y="3555832"/>
            <a:ext cx="381000" cy="4839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25" name="TextBox 24"/>
          <p:cNvSpPr txBox="1"/>
          <p:nvPr/>
        </p:nvSpPr>
        <p:spPr>
          <a:xfrm>
            <a:off x="4419600" y="3124200"/>
            <a:ext cx="1295400" cy="830997"/>
          </a:xfrm>
          <a:prstGeom prst="rect">
            <a:avLst/>
          </a:prstGeom>
          <a:solidFill>
            <a:schemeClr val="tx2"/>
          </a:solidFill>
          <a:ln>
            <a:solidFill>
              <a:schemeClr val="bg2"/>
            </a:solidFill>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5</a:t>
            </a:r>
          </a:p>
          <a:p>
            <a:pPr algn="ctr"/>
            <a:r>
              <a:rPr lang="en-US" sz="1200" b="1" dirty="0" smtClean="0"/>
              <a:t>PERUMUSAN HIPOTESIS</a:t>
            </a:r>
          </a:p>
          <a:p>
            <a:pPr algn="ctr"/>
            <a:endParaRPr lang="en-US" sz="1200" b="1" dirty="0" smtClean="0"/>
          </a:p>
        </p:txBody>
      </p:sp>
      <p:sp>
        <p:nvSpPr>
          <p:cNvPr id="28" name="Rounded Rectangle 27"/>
          <p:cNvSpPr/>
          <p:nvPr/>
        </p:nvSpPr>
        <p:spPr bwMode="auto">
          <a:xfrm>
            <a:off x="6096000" y="3048000"/>
            <a:ext cx="914400" cy="914400"/>
          </a:xfrm>
          <a:prstGeom prst="roundRect">
            <a:avLst/>
          </a:prstGeom>
          <a:solidFill>
            <a:schemeClr val="tx2"/>
          </a:solidFill>
          <a:ln w="28575" cap="sq" cmpd="sng" algn="ctr">
            <a:solidFill>
              <a:schemeClr val="bg2"/>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accent5"/>
                </a:solidFill>
                <a:effectLst/>
                <a:latin typeface="Tahoma" pitchFamily="34" charset="0"/>
                <a:ea typeface="Tahoma" pitchFamily="34" charset="0"/>
                <a:cs typeface="Tahoma" pitchFamily="34" charset="0"/>
              </a:rPr>
              <a:t>6</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accent5"/>
                </a:solidFill>
                <a:effectLst/>
                <a:latin typeface="Tahoma" pitchFamily="34" charset="0"/>
                <a:ea typeface="Tahoma" pitchFamily="34" charset="0"/>
                <a:cs typeface="Tahoma" pitchFamily="34" charset="0"/>
              </a:rPr>
              <a:t>RANCANGAN</a:t>
            </a:r>
          </a:p>
          <a:p>
            <a:pPr marL="0" marR="0" indent="0" algn="ctr" defTabSz="914400" rtl="0" eaLnBrk="0" fontAlgn="base" latinLnBrk="0" hangingPunct="0">
              <a:lnSpc>
                <a:spcPct val="100000"/>
              </a:lnSpc>
              <a:spcBef>
                <a:spcPct val="0"/>
              </a:spcBef>
              <a:spcAft>
                <a:spcPct val="0"/>
              </a:spcAft>
              <a:buClrTx/>
              <a:buSzTx/>
              <a:buFontTx/>
              <a:buNone/>
              <a:tabLst/>
            </a:pPr>
            <a:r>
              <a:rPr lang="en-US" sz="1050" b="1" dirty="0" smtClean="0">
                <a:solidFill>
                  <a:schemeClr val="accent5"/>
                </a:solidFill>
                <a:latin typeface="Tahoma" pitchFamily="34" charset="0"/>
                <a:ea typeface="Tahoma" pitchFamily="34" charset="0"/>
                <a:cs typeface="Tahoma" pitchFamily="34" charset="0"/>
              </a:rPr>
              <a:t>RISET</a:t>
            </a:r>
            <a:endParaRPr kumimoji="0" lang="en-US" sz="1050" b="1" i="0" u="none" strike="noStrike" cap="none" normalizeH="0" baseline="0" dirty="0" smtClean="0">
              <a:ln>
                <a:noFill/>
              </a:ln>
              <a:solidFill>
                <a:schemeClr val="accent5"/>
              </a:solidFill>
              <a:effectLst/>
              <a:latin typeface="Tahoma" pitchFamily="34" charset="0"/>
              <a:ea typeface="Tahoma" pitchFamily="34" charset="0"/>
              <a:cs typeface="Tahoma"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1" i="0" u="none" strike="noStrike" cap="none" normalizeH="0" baseline="0" dirty="0" smtClean="0">
              <a:ln>
                <a:noFill/>
              </a:ln>
              <a:solidFill>
                <a:schemeClr val="accent5"/>
              </a:solidFill>
              <a:effectLst/>
              <a:latin typeface="Tahoma" pitchFamily="34" charset="0"/>
              <a:ea typeface="Tahoma" pitchFamily="34" charset="0"/>
              <a:cs typeface="Tahoma" pitchFamily="34" charset="0"/>
            </a:endParaRPr>
          </a:p>
        </p:txBody>
      </p:sp>
      <p:cxnSp>
        <p:nvCxnSpPr>
          <p:cNvPr id="30" name="Elbow Connector 29"/>
          <p:cNvCxnSpPr>
            <a:stCxn id="17" idx="3"/>
            <a:endCxn id="25" idx="1"/>
          </p:cNvCxnSpPr>
          <p:nvPr/>
        </p:nvCxnSpPr>
        <p:spPr bwMode="auto">
          <a:xfrm flipV="1">
            <a:off x="4038600" y="3539699"/>
            <a:ext cx="381000" cy="64531"/>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32" name="Elbow Connector 31"/>
          <p:cNvCxnSpPr>
            <a:stCxn id="25" idx="3"/>
            <a:endCxn id="28" idx="1"/>
          </p:cNvCxnSpPr>
          <p:nvPr/>
        </p:nvCxnSpPr>
        <p:spPr bwMode="auto">
          <a:xfrm flipV="1">
            <a:off x="5715000" y="3505200"/>
            <a:ext cx="381000" cy="34499"/>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33" name="TextBox 32"/>
          <p:cNvSpPr txBox="1"/>
          <p:nvPr/>
        </p:nvSpPr>
        <p:spPr>
          <a:xfrm>
            <a:off x="7543800" y="1905000"/>
            <a:ext cx="14478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id-ID" sz="1200" b="1" dirty="0" smtClean="0"/>
              <a:t>7</a:t>
            </a:r>
            <a:endParaRPr lang="en-US" sz="1200" b="1" dirty="0" smtClean="0"/>
          </a:p>
          <a:p>
            <a:pPr algn="ctr"/>
            <a:r>
              <a:rPr lang="en-US" sz="1200" b="1" dirty="0" smtClean="0"/>
              <a:t> ANALISIS DAN INTERPRETASI DATA</a:t>
            </a:r>
          </a:p>
        </p:txBody>
      </p:sp>
      <p:cxnSp>
        <p:nvCxnSpPr>
          <p:cNvPr id="35" name="Elbow Connector 34"/>
          <p:cNvCxnSpPr>
            <a:stCxn id="28" idx="0"/>
            <a:endCxn id="33" idx="1"/>
          </p:cNvCxnSpPr>
          <p:nvPr/>
        </p:nvCxnSpPr>
        <p:spPr bwMode="auto">
          <a:xfrm rot="5400000" flipH="1" flipV="1">
            <a:off x="6684750" y="2188950"/>
            <a:ext cx="727501" cy="990600"/>
          </a:xfrm>
          <a:prstGeom prst="bentConnector2">
            <a:avLst/>
          </a:prstGeom>
          <a:solidFill>
            <a:schemeClr val="accent1"/>
          </a:solidFill>
          <a:ln w="28575" cap="sq" cmpd="sng" algn="ctr">
            <a:solidFill>
              <a:schemeClr val="tx1"/>
            </a:solidFill>
            <a:prstDash val="solid"/>
            <a:round/>
            <a:headEnd type="none" w="sm" len="sm"/>
            <a:tailEnd type="arrow"/>
          </a:ln>
          <a:effectLst/>
        </p:spPr>
      </p:cxnSp>
      <p:sp>
        <p:nvSpPr>
          <p:cNvPr id="36" name="TextBox 35"/>
          <p:cNvSpPr txBox="1"/>
          <p:nvPr/>
        </p:nvSpPr>
        <p:spPr>
          <a:xfrm>
            <a:off x="7543800" y="3403937"/>
            <a:ext cx="14478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id-ID" sz="1200" b="1" dirty="0" smtClean="0"/>
              <a:t>8</a:t>
            </a:r>
            <a:endParaRPr lang="en-US" sz="1200" b="1" dirty="0" smtClean="0"/>
          </a:p>
          <a:p>
            <a:pPr algn="ctr"/>
            <a:r>
              <a:rPr lang="en-US" sz="1200" b="1" dirty="0" smtClean="0"/>
              <a:t>PENGAMBILAN KESIMPULAN</a:t>
            </a:r>
          </a:p>
          <a:p>
            <a:pPr algn="ctr"/>
            <a:r>
              <a:rPr lang="en-US" sz="1200" b="1" dirty="0" smtClean="0"/>
              <a:t>DEDUCTIVE</a:t>
            </a:r>
          </a:p>
        </p:txBody>
      </p:sp>
      <p:cxnSp>
        <p:nvCxnSpPr>
          <p:cNvPr id="38" name="Elbow Connector 37"/>
          <p:cNvCxnSpPr>
            <a:stCxn id="33" idx="2"/>
            <a:endCxn id="36" idx="0"/>
          </p:cNvCxnSpPr>
          <p:nvPr/>
        </p:nvCxnSpPr>
        <p:spPr bwMode="auto">
          <a:xfrm rot="5400000">
            <a:off x="7933730" y="3069967"/>
            <a:ext cx="667940" cy="158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40" name="Rectangle 39"/>
          <p:cNvSpPr/>
          <p:nvPr/>
        </p:nvSpPr>
        <p:spPr bwMode="auto">
          <a:xfrm>
            <a:off x="6705600" y="5029200"/>
            <a:ext cx="381000" cy="3810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YA</a:t>
            </a:r>
          </a:p>
        </p:txBody>
      </p:sp>
      <p:sp>
        <p:nvSpPr>
          <p:cNvPr id="41" name="Rectangle 40"/>
          <p:cNvSpPr/>
          <p:nvPr/>
        </p:nvSpPr>
        <p:spPr bwMode="auto">
          <a:xfrm>
            <a:off x="3200400" y="5257800"/>
            <a:ext cx="533400" cy="3048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TIDAK</a:t>
            </a:r>
          </a:p>
        </p:txBody>
      </p:sp>
      <p:cxnSp>
        <p:nvCxnSpPr>
          <p:cNvPr id="63" name="Elbow Connector 62"/>
          <p:cNvCxnSpPr>
            <a:stCxn id="36" idx="2"/>
            <a:endCxn id="40" idx="0"/>
          </p:cNvCxnSpPr>
          <p:nvPr/>
        </p:nvCxnSpPr>
        <p:spPr bwMode="auto">
          <a:xfrm rot="5400000">
            <a:off x="7184767" y="3946267"/>
            <a:ext cx="794266" cy="1371600"/>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74" name="Straight Arrow Connector 73"/>
          <p:cNvCxnSpPr>
            <a:stCxn id="41" idx="0"/>
            <a:endCxn id="17" idx="2"/>
          </p:cNvCxnSpPr>
          <p:nvPr/>
        </p:nvCxnSpPr>
        <p:spPr bwMode="auto">
          <a:xfrm rot="5400000" flipH="1" flipV="1">
            <a:off x="3051780" y="4804380"/>
            <a:ext cx="868740" cy="38100"/>
          </a:xfrm>
          <a:prstGeom prst="straightConnector1">
            <a:avLst/>
          </a:prstGeom>
          <a:solidFill>
            <a:schemeClr val="accent1"/>
          </a:solidFill>
          <a:ln w="28575" cap="sq" cmpd="sng" algn="ctr">
            <a:solidFill>
              <a:schemeClr val="tx1"/>
            </a:solidFill>
            <a:prstDash val="dash"/>
            <a:round/>
            <a:headEnd type="none" w="sm" len="sm"/>
            <a:tailEnd type="arrow"/>
          </a:ln>
          <a:effectLst/>
        </p:spPr>
      </p:cxnSp>
      <p:cxnSp>
        <p:nvCxnSpPr>
          <p:cNvPr id="76" name="Straight Arrow Connector 75"/>
          <p:cNvCxnSpPr>
            <a:stCxn id="41" idx="0"/>
            <a:endCxn id="9" idx="2"/>
          </p:cNvCxnSpPr>
          <p:nvPr/>
        </p:nvCxnSpPr>
        <p:spPr bwMode="auto">
          <a:xfrm rot="16200000" flipV="1">
            <a:off x="2108032" y="3898732"/>
            <a:ext cx="1194137" cy="1524000"/>
          </a:xfrm>
          <a:prstGeom prst="straightConnector1">
            <a:avLst/>
          </a:prstGeom>
          <a:solidFill>
            <a:schemeClr val="accent1"/>
          </a:solidFill>
          <a:ln w="28575" cap="sq" cmpd="sng" algn="ctr">
            <a:solidFill>
              <a:schemeClr val="tx1"/>
            </a:solidFill>
            <a:prstDash val="dash"/>
            <a:round/>
            <a:headEnd type="none" w="sm" len="sm"/>
            <a:tailEnd type="arrow"/>
          </a:ln>
          <a:effectLst/>
        </p:spPr>
      </p:cxnSp>
      <p:cxnSp>
        <p:nvCxnSpPr>
          <p:cNvPr id="80" name="Straight Arrow Connector 79"/>
          <p:cNvCxnSpPr>
            <a:stCxn id="41" idx="0"/>
            <a:endCxn id="6" idx="3"/>
          </p:cNvCxnSpPr>
          <p:nvPr/>
        </p:nvCxnSpPr>
        <p:spPr bwMode="auto">
          <a:xfrm rot="16200000" flipH="1" flipV="1">
            <a:off x="2444665" y="4489534"/>
            <a:ext cx="254169" cy="1790700"/>
          </a:xfrm>
          <a:prstGeom prst="straightConnector1">
            <a:avLst/>
          </a:prstGeom>
          <a:solidFill>
            <a:schemeClr val="accent1"/>
          </a:solidFill>
          <a:ln w="28575" cap="sq" cmpd="sng" algn="ctr">
            <a:solidFill>
              <a:schemeClr val="tx1"/>
            </a:solidFill>
            <a:prstDash val="sysDash"/>
            <a:round/>
            <a:headEnd type="none" w="sm" len="sm"/>
            <a:tailEnd type="arrow"/>
          </a:ln>
          <a:effectLst/>
        </p:spPr>
      </p:cxnSp>
      <p:cxnSp>
        <p:nvCxnSpPr>
          <p:cNvPr id="82" name="Straight Arrow Connector 81"/>
          <p:cNvCxnSpPr>
            <a:stCxn id="41" idx="0"/>
            <a:endCxn id="25" idx="2"/>
          </p:cNvCxnSpPr>
          <p:nvPr/>
        </p:nvCxnSpPr>
        <p:spPr bwMode="auto">
          <a:xfrm rot="5400000" flipH="1" flipV="1">
            <a:off x="3615899" y="3806399"/>
            <a:ext cx="1302603" cy="1600200"/>
          </a:xfrm>
          <a:prstGeom prst="straightConnector1">
            <a:avLst/>
          </a:prstGeom>
          <a:solidFill>
            <a:schemeClr val="accent1"/>
          </a:solidFill>
          <a:ln w="28575" cap="sq" cmpd="sng" algn="ctr">
            <a:solidFill>
              <a:schemeClr val="tx1"/>
            </a:solidFill>
            <a:prstDash val="sysDash"/>
            <a:round/>
            <a:headEnd type="none" w="sm" len="sm"/>
            <a:tailEnd type="arrow"/>
          </a:ln>
          <a:effectLst/>
        </p:spPr>
      </p:cxnSp>
      <p:sp>
        <p:nvSpPr>
          <p:cNvPr id="97" name="TextBox 96"/>
          <p:cNvSpPr txBox="1"/>
          <p:nvPr/>
        </p:nvSpPr>
        <p:spPr>
          <a:xfrm>
            <a:off x="3886200" y="5874603"/>
            <a:ext cx="12954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9</a:t>
            </a:r>
          </a:p>
          <a:p>
            <a:pPr algn="ctr"/>
            <a:r>
              <a:rPr lang="en-US" sz="1200" b="1" dirty="0" smtClean="0"/>
              <a:t>PPENULISAN LAPORAN</a:t>
            </a:r>
          </a:p>
          <a:p>
            <a:pPr algn="ctr"/>
            <a:endParaRPr lang="en-US" sz="1200" b="1" dirty="0" smtClean="0"/>
          </a:p>
        </p:txBody>
      </p:sp>
      <p:sp>
        <p:nvSpPr>
          <p:cNvPr id="98" name="TextBox 97"/>
          <p:cNvSpPr txBox="1"/>
          <p:nvPr/>
        </p:nvSpPr>
        <p:spPr>
          <a:xfrm>
            <a:off x="5638800" y="5874603"/>
            <a:ext cx="12954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10</a:t>
            </a:r>
          </a:p>
          <a:p>
            <a:pPr algn="ctr"/>
            <a:r>
              <a:rPr lang="en-US" sz="1200" b="1" dirty="0" smtClean="0"/>
              <a:t>PRESENTASI LAPORAN</a:t>
            </a:r>
          </a:p>
          <a:p>
            <a:pPr algn="ctr"/>
            <a:endParaRPr lang="en-US" sz="1200" b="1" dirty="0" smtClean="0"/>
          </a:p>
        </p:txBody>
      </p:sp>
      <p:sp>
        <p:nvSpPr>
          <p:cNvPr id="99" name="TextBox 98"/>
          <p:cNvSpPr txBox="1"/>
          <p:nvPr/>
        </p:nvSpPr>
        <p:spPr>
          <a:xfrm>
            <a:off x="7467600" y="5874603"/>
            <a:ext cx="13716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11</a:t>
            </a:r>
          </a:p>
          <a:p>
            <a:pPr algn="ctr"/>
            <a:r>
              <a:rPr lang="en-US" sz="1200" b="1" dirty="0" smtClean="0"/>
              <a:t>PENGAMBILAN KEPUTUSAN MANAJERIAL</a:t>
            </a:r>
          </a:p>
        </p:txBody>
      </p:sp>
      <p:cxnSp>
        <p:nvCxnSpPr>
          <p:cNvPr id="101" name="Elbow Connector 100"/>
          <p:cNvCxnSpPr>
            <a:stCxn id="40" idx="2"/>
            <a:endCxn id="97" idx="0"/>
          </p:cNvCxnSpPr>
          <p:nvPr/>
        </p:nvCxnSpPr>
        <p:spPr bwMode="auto">
          <a:xfrm rot="5400000">
            <a:off x="5482799" y="4461301"/>
            <a:ext cx="464403" cy="2362200"/>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103" name="Elbow Connector 102"/>
          <p:cNvCxnSpPr>
            <a:stCxn id="97" idx="3"/>
            <a:endCxn id="98" idx="1"/>
          </p:cNvCxnSpPr>
          <p:nvPr/>
        </p:nvCxnSpPr>
        <p:spPr bwMode="auto">
          <a:xfrm>
            <a:off x="5181600" y="6290102"/>
            <a:ext cx="457200" cy="158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105" name="Elbow Connector 104"/>
          <p:cNvCxnSpPr>
            <a:stCxn id="98" idx="3"/>
            <a:endCxn id="99" idx="1"/>
          </p:cNvCxnSpPr>
          <p:nvPr/>
        </p:nvCxnSpPr>
        <p:spPr bwMode="auto">
          <a:xfrm>
            <a:off x="6934200" y="6290102"/>
            <a:ext cx="533400" cy="158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126" name="Elbow Connector 125"/>
          <p:cNvCxnSpPr>
            <a:endCxn id="41" idx="3"/>
          </p:cNvCxnSpPr>
          <p:nvPr/>
        </p:nvCxnSpPr>
        <p:spPr bwMode="auto">
          <a:xfrm rot="10800000" flipV="1">
            <a:off x="3733800" y="4648200"/>
            <a:ext cx="3200400" cy="762000"/>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3" name="Footer Placeholder 2"/>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err="1" smtClean="0"/>
              <a:t>Topik</a:t>
            </a:r>
            <a:r>
              <a:rPr lang="en-US" dirty="0" smtClean="0"/>
              <a:t> </a:t>
            </a:r>
            <a:r>
              <a:rPr lang="en-US" dirty="0" err="1" smtClean="0"/>
              <a:t>Bahasan</a:t>
            </a:r>
            <a:endParaRPr lang="en-US" dirty="0"/>
          </a:p>
        </p:txBody>
      </p:sp>
      <p:sp>
        <p:nvSpPr>
          <p:cNvPr id="11267" name="Rectangle 3"/>
          <p:cNvSpPr>
            <a:spLocks noGrp="1" noChangeArrowheads="1"/>
          </p:cNvSpPr>
          <p:nvPr>
            <p:ph idx="1"/>
          </p:nvPr>
        </p:nvSpPr>
        <p:spPr>
          <a:xfrm>
            <a:off x="381000" y="1600200"/>
            <a:ext cx="8763000" cy="4800600"/>
          </a:xfrm>
        </p:spPr>
        <p:txBody>
          <a:bodyPr/>
          <a:lstStyle/>
          <a:p>
            <a:r>
              <a:rPr lang="id-ID" dirty="0" smtClean="0"/>
              <a:t>Sumber Data</a:t>
            </a:r>
          </a:p>
          <a:p>
            <a:r>
              <a:rPr lang="id-ID" dirty="0" smtClean="0"/>
              <a:t>Metode Pengumpulan Data</a:t>
            </a:r>
          </a:p>
          <a:p>
            <a:r>
              <a:rPr lang="id-ID" dirty="0" smtClean="0"/>
              <a:t>Multimetode dan Multisumber dalam Pengumpulan Data</a:t>
            </a:r>
          </a:p>
          <a:p>
            <a:r>
              <a:rPr lang="id-ID" i="1" dirty="0" smtClean="0"/>
              <a:t>Setting</a:t>
            </a:r>
            <a:r>
              <a:rPr lang="id-ID" dirty="0" smtClean="0"/>
              <a:t> Darimana Data Dikumpulkan</a:t>
            </a:r>
          </a:p>
          <a:p>
            <a:r>
              <a:rPr lang="id-ID" dirty="0" smtClean="0"/>
              <a:t>Dimensi Internasional dari Survei</a:t>
            </a:r>
          </a:p>
          <a:p>
            <a:r>
              <a:rPr lang="id-ID" dirty="0" smtClean="0"/>
              <a:t>Keunggulan Manajerial</a:t>
            </a:r>
          </a:p>
          <a:p>
            <a:r>
              <a:rPr lang="id-ID" dirty="0" smtClean="0"/>
              <a:t>Etika dalam Pengumpulan Data</a:t>
            </a:r>
            <a:endParaRPr lang="en-US" dirty="0" smtClean="0"/>
          </a:p>
        </p:txBody>
      </p:sp>
      <p:sp>
        <p:nvSpPr>
          <p:cNvPr id="2" name="Footer Placeholder 1"/>
          <p:cNvSpPr>
            <a:spLocks noGrp="1"/>
          </p:cNvSpPr>
          <p:nvPr>
            <p:ph type="ftr" sz="quarter" idx="11"/>
          </p:nvPr>
        </p:nvSpPr>
        <p:spPr/>
        <p:txBody>
          <a:bodyPr/>
          <a:lstStyle/>
          <a:p>
            <a:r>
              <a:rPr lang="en-US" smtClean="0"/>
              <a:t>Karsam Sunaryo</a:t>
            </a:r>
            <a:endParaRPr lang="en-US"/>
          </a:p>
        </p:txBody>
      </p:sp>
      <p:sp>
        <p:nvSpPr>
          <p:cNvPr id="3" name="Slide Number Placeholder 2"/>
          <p:cNvSpPr>
            <a:spLocks noGrp="1"/>
          </p:cNvSpPr>
          <p:nvPr>
            <p:ph type="sldNum" sz="quarter" idx="12"/>
          </p:nvPr>
        </p:nvSpPr>
        <p:spPr/>
        <p:txBody>
          <a:bodyPr/>
          <a:lstStyle/>
          <a:p>
            <a:fld id="{AD897223-3454-45EB-9765-BF73C4E5D3A8}"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linds(horizontal)">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12" dur="500"/>
                                        <p:tgtEl>
                                          <p:spTgt spid="112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7" dur="500"/>
                                        <p:tgtEl>
                                          <p:spTgt spid="112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22" dur="500"/>
                                        <p:tgtEl>
                                          <p:spTgt spid="112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27" dur="500"/>
                                        <p:tgtEl>
                                          <p:spTgt spid="112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32" dur="500"/>
                                        <p:tgtEl>
                                          <p:spTgt spid="1126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Effect transition="in" filter="blinds(horizontal)">
                                      <p:cBhvr>
                                        <p:cTn id="37" dur="500"/>
                                        <p:tgtEl>
                                          <p:spTgt spid="1126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267">
                                            <p:txEl>
                                              <p:pRg st="6" end="6"/>
                                            </p:txEl>
                                          </p:spTgt>
                                        </p:tgtEl>
                                        <p:attrNameLst>
                                          <p:attrName>style.visibility</p:attrName>
                                        </p:attrNameLst>
                                      </p:cBhvr>
                                      <p:to>
                                        <p:strVal val="visible"/>
                                      </p:to>
                                    </p:set>
                                    <p:animEffect transition="in" filter="blinds(horizontal)">
                                      <p:cBhvr>
                                        <p:cTn id="42" dur="500"/>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r>
              <a:rPr lang="en-US" dirty="0" err="1" smtClean="0"/>
              <a:t>Pembelajaran</a:t>
            </a:r>
            <a:endParaRPr lang="en-US" dirty="0"/>
          </a:p>
        </p:txBody>
      </p:sp>
      <p:sp>
        <p:nvSpPr>
          <p:cNvPr id="3" name="Content Placeholder 2"/>
          <p:cNvSpPr>
            <a:spLocks noGrp="1"/>
          </p:cNvSpPr>
          <p:nvPr>
            <p:ph idx="1"/>
          </p:nvPr>
        </p:nvSpPr>
        <p:spPr>
          <a:xfrm>
            <a:off x="457200" y="1593850"/>
            <a:ext cx="8610600" cy="4883150"/>
          </a:xfrm>
        </p:spPr>
        <p:txBody>
          <a:bodyPr/>
          <a:lstStyle/>
          <a:p>
            <a:pPr>
              <a:buNone/>
            </a:pPr>
            <a:r>
              <a:rPr lang="en-US" sz="2600" dirty="0" err="1" smtClean="0"/>
              <a:t>Setelah</a:t>
            </a:r>
            <a:r>
              <a:rPr lang="en-US" sz="2600" dirty="0" smtClean="0"/>
              <a:t> </a:t>
            </a:r>
            <a:r>
              <a:rPr lang="en-US" sz="2600" dirty="0" err="1" smtClean="0"/>
              <a:t>mengikuti</a:t>
            </a:r>
            <a:r>
              <a:rPr lang="en-US" sz="2600" dirty="0" smtClean="0"/>
              <a:t> </a:t>
            </a:r>
            <a:r>
              <a:rPr lang="en-US" sz="2600" dirty="0" err="1" smtClean="0"/>
              <a:t>kuliah</a:t>
            </a:r>
            <a:r>
              <a:rPr lang="en-US" sz="2600" dirty="0" smtClean="0"/>
              <a:t> </a:t>
            </a:r>
            <a:r>
              <a:rPr lang="en-US" sz="2600" dirty="0" err="1" smtClean="0"/>
              <a:t>ini</a:t>
            </a:r>
            <a:r>
              <a:rPr lang="en-US" sz="2600" dirty="0" smtClean="0"/>
              <a:t> </a:t>
            </a:r>
            <a:r>
              <a:rPr lang="en-US" sz="2600" dirty="0" err="1" smtClean="0"/>
              <a:t>Sdr</a:t>
            </a:r>
            <a:r>
              <a:rPr lang="en-US" sz="2600" dirty="0" smtClean="0"/>
              <a:t> </a:t>
            </a:r>
            <a:r>
              <a:rPr lang="en-US" sz="2600" dirty="0" err="1" smtClean="0"/>
              <a:t>dapat</a:t>
            </a:r>
            <a:r>
              <a:rPr lang="en-US" sz="2600" dirty="0" smtClean="0"/>
              <a:t> :</a:t>
            </a:r>
          </a:p>
          <a:p>
            <a:r>
              <a:rPr lang="id-ID" sz="2600" dirty="0" smtClean="0"/>
              <a:t>Mengetahui perbedaan antara data primer dan data sekunder dan sumber-sumbernya.</a:t>
            </a:r>
          </a:p>
          <a:p>
            <a:r>
              <a:rPr lang="id-ID" sz="2600" dirty="0" smtClean="0"/>
              <a:t>Memahami berbagai cara pengumpulan data.</a:t>
            </a:r>
          </a:p>
          <a:p>
            <a:r>
              <a:rPr lang="id-ID" sz="2600" dirty="0" smtClean="0"/>
              <a:t>Memahami kelebihan dan kekurangan setiap metode pengumpulan data.</a:t>
            </a:r>
          </a:p>
          <a:p>
            <a:r>
              <a:rPr lang="id-ID" sz="2600" dirty="0" smtClean="0"/>
              <a:t>Mampu membuat keputusan yang logis untuk menentukan metode pengumpulan data yang tepat bagi suatu penelitian tertentu.</a:t>
            </a:r>
          </a:p>
          <a:p>
            <a:pPr>
              <a:buNone/>
            </a:pPr>
            <a:endParaRPr lang="id-ID" sz="2600" dirty="0" smtClean="0"/>
          </a:p>
          <a:p>
            <a:endParaRPr lang="id-ID" sz="2600" dirty="0" smtClean="0"/>
          </a:p>
          <a:p>
            <a:endParaRPr lang="en-US" sz="2600" dirty="0" smtClean="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r>
              <a:rPr lang="en-US" dirty="0" err="1" smtClean="0"/>
              <a:t>Pembelajaran</a:t>
            </a:r>
            <a:endParaRPr lang="en-US" dirty="0"/>
          </a:p>
        </p:txBody>
      </p:sp>
      <p:sp>
        <p:nvSpPr>
          <p:cNvPr id="3" name="Content Placeholder 2"/>
          <p:cNvSpPr>
            <a:spLocks noGrp="1"/>
          </p:cNvSpPr>
          <p:nvPr>
            <p:ph idx="1"/>
          </p:nvPr>
        </p:nvSpPr>
        <p:spPr>
          <a:xfrm>
            <a:off x="457200" y="1593850"/>
            <a:ext cx="8610600" cy="4883150"/>
          </a:xfrm>
        </p:spPr>
        <p:txBody>
          <a:bodyPr/>
          <a:lstStyle/>
          <a:p>
            <a:endParaRPr lang="id-ID" sz="2600" dirty="0" smtClean="0"/>
          </a:p>
          <a:p>
            <a:endParaRPr lang="en-US" sz="2600" dirty="0" smtClean="0"/>
          </a:p>
        </p:txBody>
      </p:sp>
      <p:sp>
        <p:nvSpPr>
          <p:cNvPr id="5" name="Content Placeholder 2"/>
          <p:cNvSpPr txBox="1">
            <a:spLocks/>
          </p:cNvSpPr>
          <p:nvPr/>
        </p:nvSpPr>
        <p:spPr bwMode="white">
          <a:xfrm>
            <a:off x="609600" y="1746250"/>
            <a:ext cx="8610600" cy="4883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Menunjukkan kemampuan dalam wawancara untuk pengumpulan data.</a:t>
            </a: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r>
              <a:rPr kumimoji="1" lang="id-ID" sz="2600" kern="0" dirty="0" smtClean="0">
                <a:latin typeface="+mn-lt"/>
              </a:rPr>
              <a:t>Mampu merancang kuisioner untuk setiap variabel yang berbeda.</a:t>
            </a: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Mampu mengevaluasi kuisioner,</a:t>
            </a:r>
            <a:r>
              <a:rPr kumimoji="1" lang="id-ID" sz="2600" b="0" i="0" u="none" strike="noStrike" kern="0" cap="none" spc="0" normalizeH="0" noProof="0" dirty="0" smtClean="0">
                <a:ln>
                  <a:noFill/>
                </a:ln>
                <a:solidFill>
                  <a:schemeClr val="tx1"/>
                </a:solidFill>
                <a:effectLst/>
                <a:uLnTx/>
                <a:uFillTx/>
                <a:latin typeface="+mn-lt"/>
                <a:ea typeface="+mn-ea"/>
                <a:cs typeface="+mn-cs"/>
              </a:rPr>
              <a:t> membedakan pertanyaan yang baik dan yang buruk.</a:t>
            </a: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r>
              <a:rPr kumimoji="1" lang="id-ID" sz="2600" kern="0" baseline="0" dirty="0" smtClean="0">
                <a:latin typeface="+mn-lt"/>
              </a:rPr>
              <a:t>Mampu mengenali dan meminimalkan  bia</a:t>
            </a:r>
            <a:r>
              <a:rPr kumimoji="1" lang="id-ID" sz="2600" kern="0" dirty="0" smtClean="0">
                <a:latin typeface="+mn-lt"/>
              </a:rPr>
              <a:t>s pada berbagai metode pengumpulan data.</a:t>
            </a: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Mampu</a:t>
            </a:r>
            <a:r>
              <a:rPr kumimoji="1" lang="id-ID" sz="2600" b="0" i="0" u="none" strike="noStrike" kern="0" cap="none" spc="0" normalizeH="0" noProof="0" dirty="0" smtClean="0">
                <a:ln>
                  <a:noFill/>
                </a:ln>
                <a:solidFill>
                  <a:schemeClr val="tx1"/>
                </a:solidFill>
                <a:effectLst/>
                <a:uLnTx/>
                <a:uFillTx/>
                <a:latin typeface="+mn-lt"/>
                <a:ea typeface="+mn-ea"/>
                <a:cs typeface="+mn-cs"/>
              </a:rPr>
              <a:t> membahas kelebihan-kelebihan multisumber dan multimetod dalam pengumpulan data.</a:t>
            </a: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r>
              <a:rPr kumimoji="1" lang="id-ID" sz="2600" kern="0" baseline="0" smtClean="0">
                <a:latin typeface="+mn-lt"/>
              </a:rPr>
              <a:t>Memahami</a:t>
            </a:r>
            <a:r>
              <a:rPr kumimoji="1" lang="id-ID" sz="2600" kern="0" smtClean="0">
                <a:latin typeface="+mn-lt"/>
              </a:rPr>
              <a:t> berbagai isu terkait riset multikultural.</a:t>
            </a: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Rancangan</a:t>
            </a:r>
            <a:r>
              <a:rPr lang="en-US" b="1" dirty="0" smtClean="0"/>
              <a:t> </a:t>
            </a:r>
            <a:r>
              <a:rPr lang="en-US" b="1" dirty="0" err="1" smtClean="0"/>
              <a:t>Riset</a:t>
            </a:r>
            <a:endParaRPr lang="en-US" dirty="0"/>
          </a:p>
        </p:txBody>
      </p:sp>
      <p:sp>
        <p:nvSpPr>
          <p:cNvPr id="5" name="Rectangle 4"/>
          <p:cNvSpPr/>
          <p:nvPr/>
        </p:nvSpPr>
        <p:spPr bwMode="auto">
          <a:xfrm>
            <a:off x="609600" y="4038600"/>
            <a:ext cx="7086600" cy="45719"/>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838200" y="2118717"/>
            <a:ext cx="1143000" cy="1723549"/>
          </a:xfrm>
          <a:prstGeom prst="rect">
            <a:avLst/>
          </a:prstGeom>
          <a:noFill/>
          <a:ln>
            <a:solidFill>
              <a:schemeClr val="bg2"/>
            </a:solidFill>
          </a:ln>
        </p:spPr>
        <p:txBody>
          <a:bodyPr wrap="square" rtlCol="0">
            <a:spAutoFit/>
          </a:bodyPr>
          <a:lstStyle/>
          <a:p>
            <a:r>
              <a:rPr lang="en-US" sz="1400" b="1" dirty="0" err="1" smtClean="0">
                <a:latin typeface="+mj-lt"/>
              </a:rPr>
              <a:t>Kegunaan</a:t>
            </a:r>
            <a:r>
              <a:rPr lang="en-US" sz="1400" b="1" dirty="0" smtClean="0">
                <a:latin typeface="+mj-lt"/>
              </a:rPr>
              <a:t> </a:t>
            </a:r>
            <a:r>
              <a:rPr lang="en-US" sz="1400" b="1" dirty="0" err="1" smtClean="0">
                <a:latin typeface="+mj-lt"/>
              </a:rPr>
              <a:t>Riset</a:t>
            </a:r>
            <a:r>
              <a:rPr lang="en-US" sz="1400" b="1" dirty="0" smtClean="0">
                <a:latin typeface="+mj-lt"/>
              </a:rPr>
              <a:t> :</a:t>
            </a:r>
          </a:p>
          <a:p>
            <a:endParaRPr lang="en-US" sz="1400" b="1" dirty="0" smtClean="0">
              <a:latin typeface="+mj-lt"/>
            </a:endParaRPr>
          </a:p>
          <a:p>
            <a:pPr>
              <a:buFont typeface="Arial" pitchFamily="34" charset="0"/>
              <a:buChar char="•"/>
            </a:pPr>
            <a:r>
              <a:rPr lang="en-US" sz="1400" dirty="0" smtClean="0">
                <a:latin typeface="+mj-lt"/>
              </a:rPr>
              <a:t> </a:t>
            </a:r>
            <a:r>
              <a:rPr lang="en-US" sz="1200" dirty="0" err="1" smtClean="0">
                <a:latin typeface="+mj-lt"/>
              </a:rPr>
              <a:t>Eksplorasi</a:t>
            </a:r>
            <a:endParaRPr lang="en-US" sz="1200" dirty="0" smtClean="0">
              <a:latin typeface="+mj-lt"/>
            </a:endParaRPr>
          </a:p>
          <a:p>
            <a:pPr>
              <a:buFont typeface="Arial" pitchFamily="34" charset="0"/>
              <a:buChar char="•"/>
            </a:pPr>
            <a:r>
              <a:rPr lang="en-US" sz="1200" dirty="0" smtClean="0">
                <a:latin typeface="+mj-lt"/>
              </a:rPr>
              <a:t> </a:t>
            </a:r>
            <a:r>
              <a:rPr lang="en-US" sz="1200" dirty="0" err="1" smtClean="0">
                <a:latin typeface="+mj-lt"/>
              </a:rPr>
              <a:t>Deskripsi</a:t>
            </a:r>
            <a:endParaRPr lang="en-US" sz="1200" dirty="0" smtClean="0">
              <a:latin typeface="+mj-lt"/>
            </a:endParaRPr>
          </a:p>
          <a:p>
            <a:pPr>
              <a:buFont typeface="Arial" pitchFamily="34" charset="0"/>
              <a:buChar char="•"/>
            </a:pPr>
            <a:r>
              <a:rPr lang="en-US" sz="1200" dirty="0" smtClean="0">
                <a:latin typeface="+mj-lt"/>
              </a:rPr>
              <a:t> </a:t>
            </a:r>
            <a:r>
              <a:rPr lang="en-US" sz="1200" dirty="0" err="1" smtClean="0">
                <a:latin typeface="+mj-lt"/>
              </a:rPr>
              <a:t>Pengujian</a:t>
            </a:r>
            <a:r>
              <a:rPr lang="en-US" sz="1200" dirty="0" smtClean="0">
                <a:latin typeface="+mj-lt"/>
              </a:rPr>
              <a:t> </a:t>
            </a:r>
            <a:r>
              <a:rPr lang="en-US" sz="1200" dirty="0" err="1" smtClean="0">
                <a:latin typeface="+mj-lt"/>
              </a:rPr>
              <a:t>Hipotesis</a:t>
            </a:r>
            <a:endParaRPr lang="en-US" sz="1400" dirty="0" smtClean="0">
              <a:latin typeface="+mj-lt"/>
            </a:endParaRPr>
          </a:p>
          <a:p>
            <a:pPr>
              <a:buFont typeface="Arial" pitchFamily="34" charset="0"/>
              <a:buChar char="•"/>
            </a:pPr>
            <a:endParaRPr lang="en-US" sz="1400" b="1" dirty="0">
              <a:latin typeface="+mj-lt"/>
            </a:endParaRPr>
          </a:p>
        </p:txBody>
      </p:sp>
      <p:sp>
        <p:nvSpPr>
          <p:cNvPr id="10" name="TextBox 9"/>
          <p:cNvSpPr txBox="1"/>
          <p:nvPr/>
        </p:nvSpPr>
        <p:spPr>
          <a:xfrm>
            <a:off x="2133600" y="2118717"/>
            <a:ext cx="1295400" cy="1600438"/>
          </a:xfrm>
          <a:prstGeom prst="rect">
            <a:avLst/>
          </a:prstGeom>
          <a:noFill/>
          <a:ln>
            <a:solidFill>
              <a:schemeClr val="bg2"/>
            </a:solidFill>
          </a:ln>
        </p:spPr>
        <p:txBody>
          <a:bodyPr wrap="square" rtlCol="0">
            <a:spAutoFit/>
          </a:bodyPr>
          <a:lstStyle/>
          <a:p>
            <a:r>
              <a:rPr lang="en-US" sz="1400" b="1" dirty="0" err="1" smtClean="0">
                <a:latin typeface="+mj-lt"/>
              </a:rPr>
              <a:t>Tipe</a:t>
            </a:r>
            <a:r>
              <a:rPr lang="en-US" sz="1400" b="1" dirty="0" smtClean="0">
                <a:latin typeface="+mj-lt"/>
              </a:rPr>
              <a:t> </a:t>
            </a:r>
            <a:r>
              <a:rPr lang="en-US" sz="1400" b="1" dirty="0" err="1" smtClean="0">
                <a:latin typeface="+mj-lt"/>
              </a:rPr>
              <a:t>Investigasi</a:t>
            </a:r>
            <a:r>
              <a:rPr lang="en-US" sz="1400" b="1" dirty="0" smtClean="0">
                <a:latin typeface="+mj-lt"/>
              </a:rPr>
              <a:t> </a:t>
            </a:r>
          </a:p>
          <a:p>
            <a:r>
              <a:rPr lang="en-US" sz="1400" b="1" dirty="0" err="1" smtClean="0">
                <a:latin typeface="+mj-lt"/>
              </a:rPr>
              <a:t>Menetapka</a:t>
            </a:r>
            <a:r>
              <a:rPr lang="en-US" sz="1400" b="1" dirty="0" smtClean="0">
                <a:latin typeface="+mj-lt"/>
              </a:rPr>
              <a:t>:</a:t>
            </a:r>
          </a:p>
          <a:p>
            <a:endParaRPr lang="en-US" sz="1400" b="1" dirty="0" smtClean="0">
              <a:latin typeface="+mj-lt"/>
            </a:endParaRPr>
          </a:p>
          <a:p>
            <a:pPr>
              <a:buFont typeface="Arial" pitchFamily="34" charset="0"/>
              <a:buChar char="•"/>
            </a:pPr>
            <a:r>
              <a:rPr lang="en-US" sz="1400" b="1" dirty="0" smtClean="0">
                <a:latin typeface="+mj-lt"/>
              </a:rPr>
              <a:t> </a:t>
            </a:r>
            <a:r>
              <a:rPr lang="en-US" sz="1400" dirty="0" smtClean="0">
                <a:latin typeface="+mj-lt"/>
              </a:rPr>
              <a:t>hub </a:t>
            </a:r>
            <a:r>
              <a:rPr lang="en-US" sz="1400" dirty="0" err="1" smtClean="0">
                <a:latin typeface="+mj-lt"/>
              </a:rPr>
              <a:t>kausal</a:t>
            </a:r>
            <a:endParaRPr lang="en-US" sz="1400" dirty="0" smtClean="0">
              <a:latin typeface="+mj-lt"/>
            </a:endParaRPr>
          </a:p>
          <a:p>
            <a:pPr>
              <a:buFont typeface="Arial" pitchFamily="34" charset="0"/>
              <a:buChar char="•"/>
            </a:pPr>
            <a:r>
              <a:rPr lang="en-US" sz="1400" dirty="0" smtClean="0">
                <a:latin typeface="+mj-lt"/>
              </a:rPr>
              <a:t> </a:t>
            </a:r>
            <a:r>
              <a:rPr lang="en-US" sz="1400" dirty="0" err="1" smtClean="0">
                <a:latin typeface="+mj-lt"/>
              </a:rPr>
              <a:t>korelasi</a:t>
            </a:r>
            <a:endParaRPr lang="en-US" sz="1400" dirty="0" smtClean="0">
              <a:latin typeface="+mj-lt"/>
            </a:endParaRPr>
          </a:p>
          <a:p>
            <a:pPr>
              <a:buFont typeface="Arial" pitchFamily="34" charset="0"/>
              <a:buChar char="•"/>
            </a:pPr>
            <a:r>
              <a:rPr lang="en-US" sz="1400" dirty="0" smtClean="0">
                <a:latin typeface="+mj-lt"/>
              </a:rPr>
              <a:t> </a:t>
            </a:r>
            <a:r>
              <a:rPr lang="en-US" sz="1400" dirty="0" err="1" smtClean="0">
                <a:latin typeface="+mj-lt"/>
              </a:rPr>
              <a:t>perbedaan</a:t>
            </a:r>
            <a:endParaRPr lang="en-US" sz="1400" dirty="0" smtClean="0">
              <a:latin typeface="+mj-lt"/>
            </a:endParaRPr>
          </a:p>
        </p:txBody>
      </p:sp>
      <p:sp>
        <p:nvSpPr>
          <p:cNvPr id="11" name="TextBox 10"/>
          <p:cNvSpPr txBox="1"/>
          <p:nvPr/>
        </p:nvSpPr>
        <p:spPr>
          <a:xfrm>
            <a:off x="3581400" y="2118717"/>
            <a:ext cx="1295400" cy="1723549"/>
          </a:xfrm>
          <a:prstGeom prst="rect">
            <a:avLst/>
          </a:prstGeom>
          <a:noFill/>
          <a:ln>
            <a:solidFill>
              <a:schemeClr val="bg2"/>
            </a:solidFill>
          </a:ln>
        </p:spPr>
        <p:txBody>
          <a:bodyPr wrap="square" rtlCol="0">
            <a:spAutoFit/>
          </a:bodyPr>
          <a:lstStyle/>
          <a:p>
            <a:r>
              <a:rPr lang="en-US" sz="1400" b="1" dirty="0" err="1" smtClean="0">
                <a:latin typeface="+mj-lt"/>
              </a:rPr>
              <a:t>Keterlibatan</a:t>
            </a:r>
            <a:r>
              <a:rPr lang="en-US" sz="1400" b="1" dirty="0" smtClean="0">
                <a:latin typeface="+mj-lt"/>
              </a:rPr>
              <a:t> </a:t>
            </a:r>
            <a:r>
              <a:rPr lang="en-US" sz="1400" b="1" dirty="0" err="1" smtClean="0">
                <a:latin typeface="+mj-lt"/>
              </a:rPr>
              <a:t>Peneliti</a:t>
            </a:r>
            <a:r>
              <a:rPr lang="en-US" sz="1400" b="1" dirty="0" smtClean="0">
                <a:latin typeface="+mj-lt"/>
              </a:rPr>
              <a:t>:</a:t>
            </a:r>
          </a:p>
          <a:p>
            <a:endParaRPr lang="en-US" sz="1400" b="1" dirty="0" smtClean="0">
              <a:latin typeface="+mj-lt"/>
            </a:endParaRPr>
          </a:p>
          <a:p>
            <a:pPr>
              <a:buFont typeface="Arial" pitchFamily="34" charset="0"/>
              <a:buChar char="•"/>
            </a:pPr>
            <a:r>
              <a:rPr lang="en-US" sz="1400" dirty="0" smtClean="0">
                <a:latin typeface="+mj-lt"/>
              </a:rPr>
              <a:t> </a:t>
            </a:r>
            <a:r>
              <a:rPr lang="en-US" sz="1200" dirty="0" smtClean="0">
                <a:latin typeface="+mj-lt"/>
              </a:rPr>
              <a:t>Minimal</a:t>
            </a:r>
          </a:p>
          <a:p>
            <a:pPr>
              <a:buFont typeface="Arial" pitchFamily="34" charset="0"/>
              <a:buChar char="•"/>
            </a:pPr>
            <a:r>
              <a:rPr lang="en-US" sz="1200" dirty="0" smtClean="0">
                <a:latin typeface="+mj-lt"/>
              </a:rPr>
              <a:t> </a:t>
            </a:r>
            <a:r>
              <a:rPr lang="en-US" sz="1200" dirty="0" err="1" smtClean="0">
                <a:latin typeface="+mj-lt"/>
              </a:rPr>
              <a:t>Manipulasi</a:t>
            </a:r>
            <a:endParaRPr lang="en-US" sz="1200" dirty="0" smtClean="0">
              <a:latin typeface="+mj-lt"/>
            </a:endParaRPr>
          </a:p>
          <a:p>
            <a:pPr>
              <a:buFont typeface="Arial" pitchFamily="34" charset="0"/>
              <a:buChar char="•"/>
            </a:pPr>
            <a:r>
              <a:rPr lang="en-US" sz="1200" dirty="0" smtClean="0">
                <a:latin typeface="+mj-lt"/>
              </a:rPr>
              <a:t> Control</a:t>
            </a:r>
          </a:p>
          <a:p>
            <a:pPr>
              <a:buFont typeface="Arial" pitchFamily="34" charset="0"/>
              <a:buChar char="•"/>
            </a:pPr>
            <a:r>
              <a:rPr lang="en-US" sz="1200" dirty="0" smtClean="0">
                <a:latin typeface="+mj-lt"/>
              </a:rPr>
              <a:t> </a:t>
            </a:r>
            <a:r>
              <a:rPr lang="en-US" sz="1200" dirty="0" err="1" smtClean="0">
                <a:latin typeface="+mj-lt"/>
              </a:rPr>
              <a:t>Simulas</a:t>
            </a:r>
            <a:r>
              <a:rPr lang="en-US" sz="1200" b="1" dirty="0" err="1" smtClean="0">
                <a:latin typeface="+mj-lt"/>
              </a:rPr>
              <a:t>i</a:t>
            </a:r>
            <a:endParaRPr lang="en-US" sz="1400" b="1" dirty="0" smtClean="0">
              <a:latin typeface="+mj-lt"/>
            </a:endParaRPr>
          </a:p>
          <a:p>
            <a:pPr>
              <a:buFont typeface="Arial" pitchFamily="34" charset="0"/>
              <a:buChar char="•"/>
            </a:pPr>
            <a:endParaRPr lang="en-US" sz="1400" b="1" dirty="0">
              <a:latin typeface="+mj-lt"/>
            </a:endParaRPr>
          </a:p>
        </p:txBody>
      </p:sp>
      <p:sp>
        <p:nvSpPr>
          <p:cNvPr id="12" name="TextBox 11"/>
          <p:cNvSpPr txBox="1"/>
          <p:nvPr/>
        </p:nvSpPr>
        <p:spPr>
          <a:xfrm>
            <a:off x="4953000" y="2118717"/>
            <a:ext cx="1143000" cy="1723549"/>
          </a:xfrm>
          <a:prstGeom prst="rect">
            <a:avLst/>
          </a:prstGeom>
          <a:noFill/>
          <a:ln>
            <a:solidFill>
              <a:schemeClr val="bg2"/>
            </a:solidFill>
          </a:ln>
        </p:spPr>
        <p:txBody>
          <a:bodyPr wrap="square" rtlCol="0">
            <a:spAutoFit/>
          </a:bodyPr>
          <a:lstStyle/>
          <a:p>
            <a:r>
              <a:rPr lang="en-US" sz="1400" b="1" dirty="0" smtClean="0">
                <a:latin typeface="+mj-lt"/>
              </a:rPr>
              <a:t>Setting </a:t>
            </a:r>
            <a:r>
              <a:rPr lang="en-US" sz="1400" b="1" dirty="0" err="1" smtClean="0">
                <a:latin typeface="+mj-lt"/>
              </a:rPr>
              <a:t>Riset</a:t>
            </a:r>
            <a:endParaRPr lang="en-US" sz="1400" b="1" dirty="0" smtClean="0">
              <a:latin typeface="+mj-lt"/>
            </a:endParaRPr>
          </a:p>
          <a:p>
            <a:endParaRPr lang="en-US" sz="1400" b="1" dirty="0" smtClean="0">
              <a:latin typeface="+mj-lt"/>
            </a:endParaRPr>
          </a:p>
          <a:p>
            <a:endParaRPr lang="en-US" sz="1400" b="1" dirty="0" smtClean="0">
              <a:latin typeface="+mj-lt"/>
            </a:endParaRPr>
          </a:p>
          <a:p>
            <a:pPr>
              <a:buFont typeface="Arial" pitchFamily="34" charset="0"/>
              <a:buChar char="•"/>
            </a:pPr>
            <a:r>
              <a:rPr lang="en-US" sz="1200" dirty="0" err="1" smtClean="0">
                <a:latin typeface="+mj-lt"/>
              </a:rPr>
              <a:t>Contrieved</a:t>
            </a:r>
            <a:endParaRPr lang="en-US" sz="1200" dirty="0" smtClean="0">
              <a:latin typeface="+mj-lt"/>
            </a:endParaRPr>
          </a:p>
          <a:p>
            <a:pPr>
              <a:buFont typeface="Arial" pitchFamily="34" charset="0"/>
              <a:buChar char="•"/>
            </a:pPr>
            <a:r>
              <a:rPr lang="en-US" sz="1200" dirty="0" smtClean="0">
                <a:latin typeface="+mj-lt"/>
              </a:rPr>
              <a:t>Non-contrived</a:t>
            </a:r>
            <a:endParaRPr lang="en-US" sz="1400" dirty="0" smtClean="0">
              <a:latin typeface="+mj-lt"/>
            </a:endParaRPr>
          </a:p>
          <a:p>
            <a:pPr>
              <a:buFont typeface="Arial" pitchFamily="34" charset="0"/>
              <a:buChar char="•"/>
            </a:pPr>
            <a:endParaRPr lang="en-US" sz="1400" b="1" dirty="0">
              <a:latin typeface="+mj-lt"/>
            </a:endParaRPr>
          </a:p>
        </p:txBody>
      </p:sp>
      <p:sp>
        <p:nvSpPr>
          <p:cNvPr id="13" name="TextBox 12"/>
          <p:cNvSpPr txBox="1"/>
          <p:nvPr/>
        </p:nvSpPr>
        <p:spPr>
          <a:xfrm>
            <a:off x="6248400" y="2118717"/>
            <a:ext cx="1295400" cy="1692771"/>
          </a:xfrm>
          <a:prstGeom prst="rect">
            <a:avLst/>
          </a:prstGeom>
          <a:noFill/>
          <a:ln>
            <a:solidFill>
              <a:schemeClr val="bg2"/>
            </a:solidFill>
          </a:ln>
        </p:spPr>
        <p:txBody>
          <a:bodyPr wrap="square" rtlCol="0">
            <a:spAutoFit/>
          </a:bodyPr>
          <a:lstStyle/>
          <a:p>
            <a:r>
              <a:rPr lang="en-US" sz="1400" b="1" dirty="0" err="1" smtClean="0">
                <a:latin typeface="+mj-lt"/>
              </a:rPr>
              <a:t>Ukuran</a:t>
            </a:r>
            <a:r>
              <a:rPr lang="en-US" sz="1400" b="1" dirty="0" smtClean="0">
                <a:latin typeface="+mj-lt"/>
              </a:rPr>
              <a:t> </a:t>
            </a:r>
            <a:r>
              <a:rPr lang="en-US" sz="1400" b="1" dirty="0" err="1" smtClean="0">
                <a:latin typeface="+mj-lt"/>
              </a:rPr>
              <a:t>dan</a:t>
            </a:r>
            <a:r>
              <a:rPr lang="en-US" sz="1400" b="1" dirty="0" smtClean="0">
                <a:latin typeface="+mj-lt"/>
              </a:rPr>
              <a:t> </a:t>
            </a:r>
            <a:r>
              <a:rPr lang="en-US" sz="1400" b="1" dirty="0" err="1" smtClean="0">
                <a:latin typeface="+mj-lt"/>
              </a:rPr>
              <a:t>Pengukuran</a:t>
            </a:r>
            <a:endParaRPr lang="en-US" sz="1400" b="1" dirty="0" smtClean="0">
              <a:latin typeface="+mj-lt"/>
            </a:endParaRPr>
          </a:p>
          <a:p>
            <a:endParaRPr lang="en-US" sz="1400" b="1" dirty="0" smtClean="0">
              <a:latin typeface="+mj-lt"/>
            </a:endParaRPr>
          </a:p>
          <a:p>
            <a:pPr>
              <a:buFont typeface="Arial" pitchFamily="34" charset="0"/>
              <a:buChar char="•"/>
            </a:pPr>
            <a:r>
              <a:rPr lang="en-US" sz="1400" dirty="0" smtClean="0">
                <a:latin typeface="+mj-lt"/>
              </a:rPr>
              <a:t> </a:t>
            </a:r>
            <a:r>
              <a:rPr lang="en-US" sz="1200" dirty="0" smtClean="0">
                <a:latin typeface="+mj-lt"/>
              </a:rPr>
              <a:t>Def. </a:t>
            </a:r>
            <a:r>
              <a:rPr lang="en-US" sz="1200" dirty="0" err="1" smtClean="0">
                <a:latin typeface="+mj-lt"/>
              </a:rPr>
              <a:t>operasi</a:t>
            </a:r>
            <a:endParaRPr lang="en-US" sz="1200" dirty="0" smtClean="0">
              <a:latin typeface="+mj-lt"/>
            </a:endParaRPr>
          </a:p>
          <a:p>
            <a:pPr>
              <a:buFont typeface="Arial" pitchFamily="34" charset="0"/>
              <a:buChar char="•"/>
            </a:pPr>
            <a:r>
              <a:rPr lang="en-US" sz="1200" dirty="0" smtClean="0">
                <a:latin typeface="+mj-lt"/>
              </a:rPr>
              <a:t> </a:t>
            </a:r>
            <a:r>
              <a:rPr lang="en-US" sz="1200" dirty="0" err="1" smtClean="0">
                <a:latin typeface="+mj-lt"/>
              </a:rPr>
              <a:t>Unsur</a:t>
            </a:r>
            <a:endParaRPr lang="en-US" sz="1200" dirty="0" smtClean="0">
              <a:latin typeface="+mj-lt"/>
            </a:endParaRPr>
          </a:p>
          <a:p>
            <a:pPr>
              <a:buFont typeface="Arial" pitchFamily="34" charset="0"/>
              <a:buChar char="•"/>
            </a:pPr>
            <a:r>
              <a:rPr lang="en-US" sz="1200" dirty="0" err="1" smtClean="0">
                <a:latin typeface="+mj-lt"/>
              </a:rPr>
              <a:t>Skala</a:t>
            </a:r>
            <a:endParaRPr lang="en-US" sz="1200" dirty="0" smtClean="0">
              <a:latin typeface="+mj-lt"/>
            </a:endParaRPr>
          </a:p>
          <a:p>
            <a:pPr>
              <a:buFont typeface="Arial" pitchFamily="34" charset="0"/>
              <a:buChar char="•"/>
            </a:pPr>
            <a:r>
              <a:rPr lang="en-US" sz="1200" dirty="0" smtClean="0">
                <a:latin typeface="+mj-lt"/>
              </a:rPr>
              <a:t> </a:t>
            </a:r>
            <a:r>
              <a:rPr lang="en-US" sz="1200" dirty="0" err="1" smtClean="0">
                <a:latin typeface="+mj-lt"/>
              </a:rPr>
              <a:t>Kategori</a:t>
            </a:r>
            <a:endParaRPr lang="en-US" sz="1200" dirty="0" smtClean="0">
              <a:latin typeface="+mj-lt"/>
            </a:endParaRPr>
          </a:p>
          <a:p>
            <a:pPr>
              <a:buFont typeface="Arial" pitchFamily="34" charset="0"/>
              <a:buChar char="•"/>
            </a:pPr>
            <a:r>
              <a:rPr lang="en-US" sz="1200" dirty="0" err="1" smtClean="0">
                <a:latin typeface="+mj-lt"/>
              </a:rPr>
              <a:t>Kode</a:t>
            </a:r>
            <a:endParaRPr lang="en-US" sz="1400" dirty="0" smtClean="0">
              <a:latin typeface="+mj-lt"/>
            </a:endParaRPr>
          </a:p>
        </p:txBody>
      </p:sp>
      <p:sp>
        <p:nvSpPr>
          <p:cNvPr id="14" name="TextBox 13"/>
          <p:cNvSpPr txBox="1"/>
          <p:nvPr/>
        </p:nvSpPr>
        <p:spPr>
          <a:xfrm>
            <a:off x="838200" y="4372451"/>
            <a:ext cx="1143000" cy="1938992"/>
          </a:xfrm>
          <a:prstGeom prst="rect">
            <a:avLst/>
          </a:prstGeom>
          <a:noFill/>
          <a:ln>
            <a:solidFill>
              <a:schemeClr val="bg2"/>
            </a:solidFill>
          </a:ln>
        </p:spPr>
        <p:txBody>
          <a:bodyPr wrap="square" rtlCol="0">
            <a:spAutoFit/>
          </a:bodyPr>
          <a:lstStyle/>
          <a:p>
            <a:r>
              <a:rPr lang="en-US" sz="1400" b="1" dirty="0" smtClean="0">
                <a:latin typeface="+mj-lt"/>
              </a:rPr>
              <a:t>Unit </a:t>
            </a:r>
            <a:r>
              <a:rPr lang="en-US" sz="1400" b="1" dirty="0" err="1" smtClean="0">
                <a:latin typeface="+mj-lt"/>
              </a:rPr>
              <a:t>Analisis</a:t>
            </a:r>
            <a:r>
              <a:rPr lang="en-US" sz="1400" b="1" dirty="0" smtClean="0">
                <a:latin typeface="+mj-lt"/>
              </a:rPr>
              <a:t>:</a:t>
            </a:r>
          </a:p>
          <a:p>
            <a:endParaRPr lang="en-US" sz="1400" b="1" dirty="0" smtClean="0">
              <a:latin typeface="+mj-lt"/>
            </a:endParaRPr>
          </a:p>
          <a:p>
            <a:pPr>
              <a:buFont typeface="Arial" pitchFamily="34" charset="0"/>
              <a:buChar char="•"/>
            </a:pPr>
            <a:r>
              <a:rPr lang="en-US" sz="1400" dirty="0" smtClean="0">
                <a:latin typeface="+mj-lt"/>
              </a:rPr>
              <a:t> </a:t>
            </a:r>
            <a:r>
              <a:rPr lang="en-US" sz="1200" dirty="0" smtClean="0">
                <a:latin typeface="+mj-lt"/>
              </a:rPr>
              <a:t>Individual</a:t>
            </a:r>
          </a:p>
          <a:p>
            <a:pPr>
              <a:buFont typeface="Arial" pitchFamily="34" charset="0"/>
              <a:buChar char="•"/>
            </a:pPr>
            <a:r>
              <a:rPr lang="en-US" sz="1200" dirty="0" smtClean="0">
                <a:latin typeface="+mj-lt"/>
              </a:rPr>
              <a:t> </a:t>
            </a:r>
            <a:r>
              <a:rPr lang="en-US" sz="1200" dirty="0" err="1" smtClean="0">
                <a:latin typeface="+mj-lt"/>
              </a:rPr>
              <a:t>Kelompok</a:t>
            </a:r>
            <a:endParaRPr lang="en-US" sz="1200" dirty="0" smtClean="0">
              <a:latin typeface="+mj-lt"/>
            </a:endParaRPr>
          </a:p>
          <a:p>
            <a:pPr>
              <a:buFont typeface="Arial" pitchFamily="34" charset="0"/>
              <a:buChar char="•"/>
            </a:pPr>
            <a:r>
              <a:rPr lang="en-US" sz="1200" dirty="0" err="1" smtClean="0">
                <a:latin typeface="+mj-lt"/>
              </a:rPr>
              <a:t>Organisasi</a:t>
            </a:r>
            <a:endParaRPr lang="en-US" sz="1200" dirty="0" smtClean="0">
              <a:latin typeface="+mj-lt"/>
            </a:endParaRPr>
          </a:p>
          <a:p>
            <a:pPr>
              <a:buFont typeface="Arial" pitchFamily="34" charset="0"/>
              <a:buChar char="•"/>
            </a:pPr>
            <a:r>
              <a:rPr lang="en-US" sz="1200" dirty="0" smtClean="0">
                <a:latin typeface="+mj-lt"/>
              </a:rPr>
              <a:t> </a:t>
            </a:r>
            <a:r>
              <a:rPr lang="en-US" sz="1200" dirty="0" err="1" smtClean="0">
                <a:latin typeface="+mj-lt"/>
              </a:rPr>
              <a:t>Mesin</a:t>
            </a:r>
            <a:endParaRPr lang="en-US" sz="1200" dirty="0" smtClean="0">
              <a:latin typeface="+mj-lt"/>
            </a:endParaRPr>
          </a:p>
          <a:p>
            <a:pPr>
              <a:buFont typeface="Arial" pitchFamily="34" charset="0"/>
              <a:buChar char="•"/>
            </a:pPr>
            <a:r>
              <a:rPr lang="en-US" sz="1200" dirty="0" smtClean="0">
                <a:latin typeface="+mj-lt"/>
              </a:rPr>
              <a:t> </a:t>
            </a:r>
            <a:r>
              <a:rPr lang="en-US" sz="1200" dirty="0" err="1" smtClean="0">
                <a:latin typeface="+mj-lt"/>
              </a:rPr>
              <a:t>dsb</a:t>
            </a:r>
            <a:endParaRPr lang="en-US" sz="1400" dirty="0" smtClean="0">
              <a:latin typeface="+mj-lt"/>
            </a:endParaRPr>
          </a:p>
          <a:p>
            <a:pPr>
              <a:buFont typeface="Arial" pitchFamily="34" charset="0"/>
              <a:buChar char="•"/>
            </a:pPr>
            <a:endParaRPr lang="en-US" sz="1400" b="1" dirty="0">
              <a:latin typeface="+mj-lt"/>
            </a:endParaRPr>
          </a:p>
        </p:txBody>
      </p:sp>
      <p:sp>
        <p:nvSpPr>
          <p:cNvPr id="15" name="TextBox 14"/>
          <p:cNvSpPr txBox="1"/>
          <p:nvPr/>
        </p:nvSpPr>
        <p:spPr>
          <a:xfrm>
            <a:off x="3657600" y="4343400"/>
            <a:ext cx="1143000" cy="1908215"/>
          </a:xfrm>
          <a:prstGeom prst="rect">
            <a:avLst/>
          </a:prstGeom>
          <a:noFill/>
          <a:ln>
            <a:solidFill>
              <a:schemeClr val="bg2"/>
            </a:solidFill>
          </a:ln>
        </p:spPr>
        <p:txBody>
          <a:bodyPr wrap="square" rtlCol="0">
            <a:spAutoFit/>
          </a:bodyPr>
          <a:lstStyle/>
          <a:p>
            <a:r>
              <a:rPr lang="en-US" sz="1400" b="1" dirty="0" err="1" smtClean="0">
                <a:latin typeface="+mj-lt"/>
              </a:rPr>
              <a:t>Horison</a:t>
            </a:r>
            <a:r>
              <a:rPr lang="en-US" sz="1400" b="1" dirty="0" smtClean="0">
                <a:latin typeface="+mj-lt"/>
              </a:rPr>
              <a:t> </a:t>
            </a:r>
            <a:r>
              <a:rPr lang="en-US" sz="1400" b="1" dirty="0" err="1" smtClean="0">
                <a:latin typeface="+mj-lt"/>
              </a:rPr>
              <a:t>Waktu</a:t>
            </a:r>
            <a:endParaRPr lang="en-US" sz="1400" b="1" dirty="0" smtClean="0">
              <a:latin typeface="+mj-lt"/>
            </a:endParaRPr>
          </a:p>
          <a:p>
            <a:endParaRPr lang="en-US" sz="1400" b="1" dirty="0" smtClean="0">
              <a:latin typeface="+mj-lt"/>
            </a:endParaRPr>
          </a:p>
          <a:p>
            <a:pPr>
              <a:buFont typeface="Arial" pitchFamily="34" charset="0"/>
              <a:buChar char="•"/>
            </a:pPr>
            <a:r>
              <a:rPr lang="en-US" sz="1400" dirty="0" smtClean="0">
                <a:latin typeface="+mj-lt"/>
              </a:rPr>
              <a:t> </a:t>
            </a:r>
            <a:r>
              <a:rPr lang="en-US" sz="1200" dirty="0" smtClean="0">
                <a:latin typeface="+mj-lt"/>
              </a:rPr>
              <a:t>One shot (cross-section)</a:t>
            </a:r>
          </a:p>
          <a:p>
            <a:pPr>
              <a:buFont typeface="Arial" pitchFamily="34" charset="0"/>
              <a:buChar char="•"/>
            </a:pPr>
            <a:r>
              <a:rPr lang="en-US" sz="1200" dirty="0" smtClean="0">
                <a:latin typeface="+mj-lt"/>
              </a:rPr>
              <a:t> Longitudinal (time-series)</a:t>
            </a:r>
            <a:endParaRPr lang="en-US" sz="1400" dirty="0" smtClean="0">
              <a:latin typeface="+mj-lt"/>
            </a:endParaRPr>
          </a:p>
          <a:p>
            <a:pPr>
              <a:buFont typeface="Arial" pitchFamily="34" charset="0"/>
              <a:buChar char="•"/>
            </a:pPr>
            <a:endParaRPr lang="en-US" sz="1400" b="1" dirty="0">
              <a:latin typeface="+mj-lt"/>
            </a:endParaRPr>
          </a:p>
        </p:txBody>
      </p:sp>
      <p:sp>
        <p:nvSpPr>
          <p:cNvPr id="16" name="TextBox 15"/>
          <p:cNvSpPr txBox="1"/>
          <p:nvPr/>
        </p:nvSpPr>
        <p:spPr>
          <a:xfrm>
            <a:off x="2133600" y="4343401"/>
            <a:ext cx="1295400" cy="1908215"/>
          </a:xfrm>
          <a:prstGeom prst="rect">
            <a:avLst/>
          </a:prstGeom>
          <a:solidFill>
            <a:schemeClr val="accent3"/>
          </a:solidFill>
          <a:ln>
            <a:solidFill>
              <a:schemeClr val="bg2"/>
            </a:solidFill>
          </a:ln>
        </p:spPr>
        <p:txBody>
          <a:bodyPr wrap="square" rtlCol="0">
            <a:spAutoFit/>
          </a:bodyPr>
          <a:lstStyle/>
          <a:p>
            <a:r>
              <a:rPr lang="en-US" sz="1400" b="1" dirty="0" err="1" smtClean="0">
                <a:latin typeface="+mj-lt"/>
              </a:rPr>
              <a:t>Rancangan</a:t>
            </a:r>
            <a:r>
              <a:rPr lang="en-US" sz="1400" b="1" dirty="0" smtClean="0">
                <a:latin typeface="+mj-lt"/>
              </a:rPr>
              <a:t> </a:t>
            </a:r>
            <a:r>
              <a:rPr lang="en-US" sz="1400" b="1" dirty="0" err="1" smtClean="0">
                <a:latin typeface="+mj-lt"/>
              </a:rPr>
              <a:t>Sampel</a:t>
            </a:r>
            <a:endParaRPr lang="en-US" sz="1400" b="1" dirty="0" smtClean="0">
              <a:latin typeface="+mj-lt"/>
            </a:endParaRPr>
          </a:p>
          <a:p>
            <a:endParaRPr lang="en-US" sz="1400" b="1" dirty="0" smtClean="0">
              <a:latin typeface="+mj-lt"/>
            </a:endParaRPr>
          </a:p>
          <a:p>
            <a:pPr>
              <a:buFont typeface="Arial" pitchFamily="34" charset="0"/>
              <a:buChar char="•"/>
            </a:pPr>
            <a:r>
              <a:rPr lang="en-US" sz="1400" dirty="0" smtClean="0">
                <a:latin typeface="+mj-lt"/>
              </a:rPr>
              <a:t> </a:t>
            </a:r>
            <a:r>
              <a:rPr lang="en-US" sz="1200" dirty="0" smtClean="0">
                <a:latin typeface="+mj-lt"/>
              </a:rPr>
              <a:t>Probability</a:t>
            </a:r>
          </a:p>
          <a:p>
            <a:pPr>
              <a:buFont typeface="Arial" pitchFamily="34" charset="0"/>
              <a:buChar char="•"/>
            </a:pPr>
            <a:r>
              <a:rPr lang="en-US" sz="1200" dirty="0" smtClean="0">
                <a:latin typeface="+mj-lt"/>
              </a:rPr>
              <a:t> Non-</a:t>
            </a:r>
            <a:r>
              <a:rPr lang="en-US" sz="1200" dirty="0" err="1" smtClean="0">
                <a:latin typeface="+mj-lt"/>
              </a:rPr>
              <a:t>probablity</a:t>
            </a:r>
            <a:endParaRPr lang="en-US" sz="1200" dirty="0" smtClean="0">
              <a:latin typeface="+mj-lt"/>
            </a:endParaRPr>
          </a:p>
          <a:p>
            <a:pPr>
              <a:buFont typeface="Arial" pitchFamily="34" charset="0"/>
              <a:buChar char="•"/>
            </a:pPr>
            <a:r>
              <a:rPr lang="en-US" sz="1200" dirty="0" smtClean="0">
                <a:latin typeface="+mj-lt"/>
              </a:rPr>
              <a:t> Size</a:t>
            </a:r>
          </a:p>
          <a:p>
            <a:pPr>
              <a:buFont typeface="Arial" pitchFamily="34" charset="0"/>
              <a:buChar char="•"/>
            </a:pPr>
            <a:endParaRPr lang="en-US" sz="1200" dirty="0" smtClean="0">
              <a:latin typeface="+mj-lt"/>
            </a:endParaRPr>
          </a:p>
          <a:p>
            <a:endParaRPr lang="en-US" sz="1200" dirty="0" smtClean="0">
              <a:latin typeface="+mj-lt"/>
            </a:endParaRPr>
          </a:p>
          <a:p>
            <a:endParaRPr lang="en-US" sz="1400" dirty="0" smtClean="0">
              <a:latin typeface="+mj-lt"/>
            </a:endParaRPr>
          </a:p>
        </p:txBody>
      </p:sp>
      <p:sp>
        <p:nvSpPr>
          <p:cNvPr id="17" name="TextBox 16"/>
          <p:cNvSpPr txBox="1"/>
          <p:nvPr/>
        </p:nvSpPr>
        <p:spPr>
          <a:xfrm>
            <a:off x="6248400" y="4343400"/>
            <a:ext cx="1295400" cy="1908215"/>
          </a:xfrm>
          <a:prstGeom prst="rect">
            <a:avLst/>
          </a:prstGeom>
          <a:solidFill>
            <a:schemeClr val="accent1"/>
          </a:solidFill>
          <a:ln>
            <a:solidFill>
              <a:schemeClr val="bg2"/>
            </a:solidFill>
          </a:ln>
        </p:spPr>
        <p:txBody>
          <a:bodyPr wrap="square" rtlCol="0">
            <a:spAutoFit/>
          </a:bodyPr>
          <a:lstStyle/>
          <a:p>
            <a:r>
              <a:rPr lang="en-US" sz="1400" b="1" dirty="0" err="1" smtClean="0">
                <a:latin typeface="+mj-lt"/>
              </a:rPr>
              <a:t>Pengumpulan</a:t>
            </a:r>
            <a:r>
              <a:rPr lang="en-US" sz="1400" b="1" dirty="0" smtClean="0">
                <a:latin typeface="+mj-lt"/>
              </a:rPr>
              <a:t> Data</a:t>
            </a:r>
          </a:p>
          <a:p>
            <a:endParaRPr lang="en-US" sz="1400" b="1" dirty="0" smtClean="0">
              <a:latin typeface="+mj-lt"/>
            </a:endParaRPr>
          </a:p>
          <a:p>
            <a:pPr>
              <a:buFont typeface="Arial" pitchFamily="34" charset="0"/>
              <a:buChar char="•"/>
            </a:pPr>
            <a:r>
              <a:rPr lang="en-US" sz="1400" dirty="0" smtClean="0">
                <a:latin typeface="+mj-lt"/>
              </a:rPr>
              <a:t> </a:t>
            </a:r>
            <a:r>
              <a:rPr lang="en-US" sz="1200" dirty="0" err="1" smtClean="0">
                <a:latin typeface="+mj-lt"/>
              </a:rPr>
              <a:t>Observasi</a:t>
            </a:r>
            <a:endParaRPr lang="en-US" sz="1200" dirty="0" smtClean="0">
              <a:latin typeface="+mj-lt"/>
            </a:endParaRPr>
          </a:p>
          <a:p>
            <a:pPr>
              <a:buFont typeface="Arial" pitchFamily="34" charset="0"/>
              <a:buChar char="•"/>
            </a:pPr>
            <a:r>
              <a:rPr lang="en-US" sz="1200" dirty="0" smtClean="0">
                <a:latin typeface="+mj-lt"/>
              </a:rPr>
              <a:t>Interview</a:t>
            </a:r>
          </a:p>
          <a:p>
            <a:pPr>
              <a:buFont typeface="Arial" pitchFamily="34" charset="0"/>
              <a:buChar char="•"/>
            </a:pPr>
            <a:r>
              <a:rPr lang="en-US" sz="1200" dirty="0" err="1" smtClean="0">
                <a:latin typeface="+mj-lt"/>
              </a:rPr>
              <a:t>Kuisioner</a:t>
            </a:r>
            <a:endParaRPr lang="en-US" sz="1200" dirty="0" smtClean="0">
              <a:latin typeface="+mj-lt"/>
            </a:endParaRPr>
          </a:p>
          <a:p>
            <a:pPr>
              <a:buFont typeface="Arial" pitchFamily="34" charset="0"/>
              <a:buChar char="•"/>
            </a:pPr>
            <a:r>
              <a:rPr lang="en-US" sz="1200" dirty="0" err="1" smtClean="0">
                <a:latin typeface="+mj-lt"/>
              </a:rPr>
              <a:t>Pengukuran</a:t>
            </a:r>
            <a:r>
              <a:rPr lang="en-US" sz="1200" dirty="0" smtClean="0">
                <a:latin typeface="+mj-lt"/>
              </a:rPr>
              <a:t> </a:t>
            </a:r>
            <a:r>
              <a:rPr lang="en-US" sz="1200" dirty="0" err="1" smtClean="0">
                <a:latin typeface="+mj-lt"/>
              </a:rPr>
              <a:t>fisik</a:t>
            </a:r>
            <a:endParaRPr lang="en-US" sz="1200" dirty="0" smtClean="0">
              <a:latin typeface="+mj-lt"/>
            </a:endParaRPr>
          </a:p>
          <a:p>
            <a:endParaRPr lang="en-US" sz="1400" dirty="0" smtClean="0">
              <a:latin typeface="+mj-lt"/>
            </a:endParaRPr>
          </a:p>
        </p:txBody>
      </p:sp>
      <p:sp>
        <p:nvSpPr>
          <p:cNvPr id="19" name="TextBox 18"/>
          <p:cNvSpPr txBox="1"/>
          <p:nvPr/>
        </p:nvSpPr>
        <p:spPr>
          <a:xfrm>
            <a:off x="7696200" y="2971800"/>
            <a:ext cx="1295400" cy="2215991"/>
          </a:xfrm>
          <a:prstGeom prst="rect">
            <a:avLst/>
          </a:prstGeom>
          <a:noFill/>
          <a:ln>
            <a:solidFill>
              <a:schemeClr val="bg2"/>
            </a:solidFill>
          </a:ln>
        </p:spPr>
        <p:txBody>
          <a:bodyPr wrap="square" rtlCol="0">
            <a:spAutoFit/>
          </a:bodyPr>
          <a:lstStyle/>
          <a:p>
            <a:r>
              <a:rPr lang="en-US" sz="1400" b="1" dirty="0" err="1" smtClean="0">
                <a:latin typeface="+mj-lt"/>
              </a:rPr>
              <a:t>Analisis</a:t>
            </a:r>
            <a:r>
              <a:rPr lang="en-US" sz="1400" b="1" dirty="0" smtClean="0">
                <a:latin typeface="+mj-lt"/>
              </a:rPr>
              <a:t> Data</a:t>
            </a:r>
          </a:p>
          <a:p>
            <a:pPr>
              <a:buFont typeface="Arial" pitchFamily="34" charset="0"/>
              <a:buChar char="•"/>
            </a:pPr>
            <a:r>
              <a:rPr lang="en-US" sz="1400" dirty="0" smtClean="0">
                <a:latin typeface="+mj-lt"/>
              </a:rPr>
              <a:t> </a:t>
            </a:r>
            <a:r>
              <a:rPr lang="en-US" sz="1200" dirty="0" smtClean="0">
                <a:latin typeface="+mj-lt"/>
              </a:rPr>
              <a:t>Feel for Data</a:t>
            </a:r>
          </a:p>
          <a:p>
            <a:pPr>
              <a:buFont typeface="Arial" pitchFamily="34" charset="0"/>
              <a:buChar char="•"/>
            </a:pPr>
            <a:endParaRPr lang="en-US" sz="1200" dirty="0" smtClean="0">
              <a:latin typeface="+mj-lt"/>
            </a:endParaRPr>
          </a:p>
          <a:p>
            <a:pPr>
              <a:buFont typeface="Arial" pitchFamily="34" charset="0"/>
              <a:buChar char="•"/>
            </a:pPr>
            <a:endParaRPr lang="en-US" sz="1200" dirty="0" smtClean="0">
              <a:latin typeface="+mj-lt"/>
            </a:endParaRPr>
          </a:p>
          <a:p>
            <a:pPr>
              <a:buFont typeface="Arial" pitchFamily="34" charset="0"/>
              <a:buChar char="•"/>
            </a:pPr>
            <a:r>
              <a:rPr lang="en-US" sz="1200" dirty="0" smtClean="0">
                <a:latin typeface="+mj-lt"/>
              </a:rPr>
              <a:t> Goodness of Data</a:t>
            </a:r>
          </a:p>
          <a:p>
            <a:pPr>
              <a:buFont typeface="Arial" pitchFamily="34" charset="0"/>
              <a:buChar char="•"/>
            </a:pPr>
            <a:endParaRPr lang="en-US" sz="1200" dirty="0" smtClean="0">
              <a:latin typeface="+mj-lt"/>
            </a:endParaRPr>
          </a:p>
          <a:p>
            <a:pPr>
              <a:buFont typeface="Arial" pitchFamily="34" charset="0"/>
              <a:buChar char="•"/>
            </a:pPr>
            <a:endParaRPr lang="en-US" sz="1200" dirty="0" smtClean="0">
              <a:latin typeface="+mj-lt"/>
            </a:endParaRPr>
          </a:p>
          <a:p>
            <a:pPr>
              <a:buFont typeface="Arial" pitchFamily="34" charset="0"/>
              <a:buChar char="•"/>
            </a:pPr>
            <a:r>
              <a:rPr lang="en-US" sz="1200" dirty="0" smtClean="0">
                <a:latin typeface="+mj-lt"/>
              </a:rPr>
              <a:t> </a:t>
            </a:r>
            <a:r>
              <a:rPr lang="en-US" sz="1200" dirty="0" err="1" smtClean="0">
                <a:latin typeface="+mj-lt"/>
              </a:rPr>
              <a:t>Pengujian</a:t>
            </a:r>
            <a:r>
              <a:rPr lang="en-US" sz="1200" dirty="0" smtClean="0">
                <a:latin typeface="+mj-lt"/>
              </a:rPr>
              <a:t> </a:t>
            </a:r>
            <a:r>
              <a:rPr lang="en-US" sz="1200" dirty="0" err="1" smtClean="0">
                <a:latin typeface="+mj-lt"/>
              </a:rPr>
              <a:t>Hipotesis</a:t>
            </a:r>
            <a:endParaRPr lang="en-US" sz="1400" dirty="0" smtClean="0">
              <a:latin typeface="+mj-lt"/>
            </a:endParaRPr>
          </a:p>
        </p:txBody>
      </p:sp>
      <p:sp>
        <p:nvSpPr>
          <p:cNvPr id="20" name="TextBox 19"/>
          <p:cNvSpPr txBox="1"/>
          <p:nvPr/>
        </p:nvSpPr>
        <p:spPr>
          <a:xfrm>
            <a:off x="117157" y="2743199"/>
            <a:ext cx="492443" cy="2667001"/>
          </a:xfrm>
          <a:prstGeom prst="rect">
            <a:avLst/>
          </a:prstGeom>
          <a:noFill/>
          <a:ln>
            <a:solidFill>
              <a:schemeClr val="tx2"/>
            </a:solidFill>
          </a:ln>
        </p:spPr>
        <p:txBody>
          <a:bodyPr vert="vert270" wrap="square" rtlCol="0">
            <a:spAutoFit/>
          </a:bodyPr>
          <a:lstStyle/>
          <a:p>
            <a:pPr algn="ctr"/>
            <a:r>
              <a:rPr lang="en-US" sz="2000" dirty="0" err="1" smtClean="0">
                <a:latin typeface="+mj-lt"/>
              </a:rPr>
              <a:t>Pernyataan</a:t>
            </a:r>
            <a:r>
              <a:rPr lang="en-US" sz="2000" dirty="0" smtClean="0">
                <a:latin typeface="+mj-lt"/>
              </a:rPr>
              <a:t> </a:t>
            </a:r>
            <a:r>
              <a:rPr lang="en-US" sz="2000" dirty="0" err="1" smtClean="0">
                <a:latin typeface="+mj-lt"/>
              </a:rPr>
              <a:t>Masalah</a:t>
            </a:r>
            <a:endParaRPr lang="en-US" sz="2000" dirty="0">
              <a:latin typeface="+mj-lt"/>
            </a:endParaRPr>
          </a:p>
        </p:txBody>
      </p:sp>
      <p:cxnSp>
        <p:nvCxnSpPr>
          <p:cNvPr id="22" name="Straight Connector 21"/>
          <p:cNvCxnSpPr>
            <a:stCxn id="8" idx="2"/>
            <a:endCxn id="14" idx="0"/>
          </p:cNvCxnSpPr>
          <p:nvPr/>
        </p:nvCxnSpPr>
        <p:spPr bwMode="auto">
          <a:xfrm rot="5400000">
            <a:off x="1144608" y="4107358"/>
            <a:ext cx="530185" cy="1588"/>
          </a:xfrm>
          <a:prstGeom prst="line">
            <a:avLst/>
          </a:prstGeom>
          <a:solidFill>
            <a:schemeClr val="accent1"/>
          </a:solidFill>
          <a:ln w="38100" cap="sq" cmpd="sng" algn="ctr">
            <a:solidFill>
              <a:schemeClr val="tx1"/>
            </a:solidFill>
            <a:prstDash val="solid"/>
            <a:round/>
            <a:headEnd type="none" w="sm" len="sm"/>
            <a:tailEnd type="none" w="sm" len="sm"/>
          </a:ln>
          <a:effectLst/>
        </p:spPr>
      </p:cxnSp>
      <p:cxnSp>
        <p:nvCxnSpPr>
          <p:cNvPr id="24" name="Straight Connector 23"/>
          <p:cNvCxnSpPr>
            <a:stCxn id="10" idx="2"/>
            <a:endCxn id="16" idx="0"/>
          </p:cNvCxnSpPr>
          <p:nvPr/>
        </p:nvCxnSpPr>
        <p:spPr bwMode="auto">
          <a:xfrm rot="5400000">
            <a:off x="2469177" y="4031278"/>
            <a:ext cx="624246" cy="1588"/>
          </a:xfrm>
          <a:prstGeom prst="line">
            <a:avLst/>
          </a:prstGeom>
          <a:solidFill>
            <a:schemeClr val="accent1"/>
          </a:solidFill>
          <a:ln w="38100" cap="sq" cmpd="sng" algn="ctr">
            <a:solidFill>
              <a:schemeClr val="tx1"/>
            </a:solidFill>
            <a:prstDash val="solid"/>
            <a:round/>
            <a:headEnd type="none" w="sm" len="sm"/>
            <a:tailEnd type="none" w="sm" len="sm"/>
          </a:ln>
          <a:effectLst/>
        </p:spPr>
      </p:cxnSp>
      <p:cxnSp>
        <p:nvCxnSpPr>
          <p:cNvPr id="26" name="Straight Connector 25"/>
          <p:cNvCxnSpPr>
            <a:stCxn id="11" idx="2"/>
            <a:endCxn id="15" idx="0"/>
          </p:cNvCxnSpPr>
          <p:nvPr/>
        </p:nvCxnSpPr>
        <p:spPr bwMode="auto">
          <a:xfrm rot="5400000">
            <a:off x="3978533" y="4092833"/>
            <a:ext cx="501134" cy="1588"/>
          </a:xfrm>
          <a:prstGeom prst="line">
            <a:avLst/>
          </a:prstGeom>
          <a:solidFill>
            <a:schemeClr val="accent1"/>
          </a:solidFill>
          <a:ln w="38100" cap="sq" cmpd="sng" algn="ctr">
            <a:solidFill>
              <a:schemeClr val="tx2"/>
            </a:solidFill>
            <a:prstDash val="solid"/>
            <a:round/>
            <a:headEnd type="none" w="sm" len="sm"/>
            <a:tailEnd type="none" w="sm" len="sm"/>
          </a:ln>
          <a:effectLst/>
        </p:spPr>
      </p:cxnSp>
      <p:cxnSp>
        <p:nvCxnSpPr>
          <p:cNvPr id="31" name="Straight Connector 30"/>
          <p:cNvCxnSpPr>
            <a:stCxn id="13" idx="2"/>
            <a:endCxn id="17" idx="0"/>
          </p:cNvCxnSpPr>
          <p:nvPr/>
        </p:nvCxnSpPr>
        <p:spPr bwMode="auto">
          <a:xfrm rot="5400000">
            <a:off x="6630144" y="4077444"/>
            <a:ext cx="531912" cy="1588"/>
          </a:xfrm>
          <a:prstGeom prst="line">
            <a:avLst/>
          </a:prstGeom>
          <a:solidFill>
            <a:schemeClr val="accent1"/>
          </a:solidFill>
          <a:ln w="38100" cap="sq" cmpd="sng" algn="ctr">
            <a:solidFill>
              <a:schemeClr val="tx1"/>
            </a:solidFill>
            <a:prstDash val="solid"/>
            <a:round/>
            <a:headEnd type="none" w="sm" len="sm"/>
            <a:tailEnd type="none" w="sm" len="sm"/>
          </a:ln>
          <a:effectLst/>
        </p:spPr>
      </p:cxnSp>
      <p:cxnSp>
        <p:nvCxnSpPr>
          <p:cNvPr id="32" name="Straight Connector 31"/>
          <p:cNvCxnSpPr/>
          <p:nvPr/>
        </p:nvCxnSpPr>
        <p:spPr bwMode="auto">
          <a:xfrm rot="5400000">
            <a:off x="5487194" y="3961606"/>
            <a:ext cx="152400" cy="1588"/>
          </a:xfrm>
          <a:prstGeom prst="line">
            <a:avLst/>
          </a:prstGeom>
          <a:solidFill>
            <a:schemeClr val="accent1"/>
          </a:solidFill>
          <a:ln w="38100" cap="sq" cmpd="sng" algn="ctr">
            <a:solidFill>
              <a:schemeClr val="tx1"/>
            </a:solidFill>
            <a:prstDash val="solid"/>
            <a:round/>
            <a:headEnd type="none" w="sm" len="sm"/>
            <a:tailEnd type="none" w="sm" len="sm"/>
          </a:ln>
          <a:effectLst/>
        </p:spPr>
      </p:cxnSp>
      <p:sp>
        <p:nvSpPr>
          <p:cNvPr id="3" name="Footer Placeholder 2"/>
          <p:cNvSpPr>
            <a:spLocks noGrp="1"/>
          </p:cNvSpPr>
          <p:nvPr>
            <p:ph type="ftr" sz="quarter" idx="11"/>
          </p:nvPr>
        </p:nvSpPr>
        <p:spPr/>
        <p:txBody>
          <a:bodyPr/>
          <a:lstStyle/>
          <a:p>
            <a:r>
              <a:rPr lang="en-US" smtClean="0"/>
              <a:t>Karsam Sunaryo</a:t>
            </a:r>
            <a:endParaRPr lang="en-US"/>
          </a:p>
        </p:txBody>
      </p:sp>
      <p:sp>
        <p:nvSpPr>
          <p:cNvPr id="4" name="Slide Number Placeholder 3"/>
          <p:cNvSpPr>
            <a:spLocks noGrp="1"/>
          </p:cNvSpPr>
          <p:nvPr>
            <p:ph type="sldNum" sz="quarter" idx="12"/>
          </p:nvPr>
        </p:nvSpPr>
        <p:spPr/>
        <p:txBody>
          <a:bodyPr/>
          <a:lstStyle/>
          <a:p>
            <a:fld id="{AD897223-3454-45EB-9765-BF73C4E5D3A8}"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Sumber Data</a:t>
            </a:r>
            <a:endParaRPr lang="en-US" dirty="0"/>
          </a:p>
        </p:txBody>
      </p:sp>
      <p:sp>
        <p:nvSpPr>
          <p:cNvPr id="3" name="Content Placeholder 2"/>
          <p:cNvSpPr>
            <a:spLocks noGrp="1"/>
          </p:cNvSpPr>
          <p:nvPr>
            <p:ph idx="1"/>
          </p:nvPr>
        </p:nvSpPr>
        <p:spPr>
          <a:xfrm>
            <a:off x="457200" y="1593850"/>
            <a:ext cx="8610600" cy="4883150"/>
          </a:xfrm>
        </p:spPr>
        <p:txBody>
          <a:bodyPr/>
          <a:lstStyle/>
          <a:p>
            <a:endParaRPr lang="id-ID" sz="2600" dirty="0" smtClean="0"/>
          </a:p>
          <a:p>
            <a:endParaRPr lang="en-US" sz="2600" dirty="0" smtClean="0"/>
          </a:p>
        </p:txBody>
      </p:sp>
      <p:sp>
        <p:nvSpPr>
          <p:cNvPr id="5" name="Content Placeholder 2"/>
          <p:cNvSpPr txBox="1">
            <a:spLocks/>
          </p:cNvSpPr>
          <p:nvPr/>
        </p:nvSpPr>
        <p:spPr bwMode="white">
          <a:xfrm>
            <a:off x="609600" y="1524000"/>
            <a:ext cx="8229600" cy="4883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Data Primer :</a:t>
            </a:r>
          </a:p>
          <a:p>
            <a:pPr marL="800100" lvl="1" indent="-342900">
              <a:spcBef>
                <a:spcPct val="20000"/>
              </a:spcBef>
              <a:buClr>
                <a:srgbClr val="E4EACA"/>
              </a:buClr>
              <a:buSzPct val="75000"/>
              <a:buFont typeface="Wingdings" pitchFamily="2" charset="2"/>
              <a:buChar char="n"/>
              <a:defRPr/>
            </a:pPr>
            <a:r>
              <a:rPr kumimoji="1" lang="id-ID" sz="2600" kern="0" dirty="0" smtClean="0">
                <a:latin typeface="+mn-lt"/>
              </a:rPr>
              <a:t>Individu</a:t>
            </a:r>
          </a:p>
          <a:p>
            <a:pPr marL="800100" lvl="1" indent="-342900">
              <a:spcBef>
                <a:spcPct val="20000"/>
              </a:spcBef>
              <a:buClr>
                <a:srgbClr val="E4EACA"/>
              </a:buClr>
              <a:buSzPct val="75000"/>
              <a:buFont typeface="Wingdings" pitchFamily="2" charset="2"/>
              <a:buChar char="n"/>
              <a:defRPr/>
            </a:pPr>
            <a:r>
              <a:rPr kumimoji="1" lang="id-ID" sz="2600" b="0" i="1" u="none" strike="noStrike" kern="0" cap="none" spc="0" normalizeH="0" baseline="0" noProof="0" dirty="0" smtClean="0">
                <a:ln>
                  <a:noFill/>
                </a:ln>
                <a:solidFill>
                  <a:schemeClr val="tx1"/>
                </a:solidFill>
                <a:effectLst/>
                <a:uLnTx/>
                <a:uFillTx/>
                <a:latin typeface="+mn-lt"/>
                <a:ea typeface="+mn-ea"/>
                <a:cs typeface="+mn-cs"/>
              </a:rPr>
              <a:t>Focus group</a:t>
            </a:r>
          </a:p>
          <a:p>
            <a:pPr marL="800100" lvl="1" indent="-342900">
              <a:spcBef>
                <a:spcPct val="20000"/>
              </a:spcBef>
              <a:buClr>
                <a:srgbClr val="E4EACA"/>
              </a:buClr>
              <a:buSzPct val="75000"/>
              <a:buFont typeface="Wingdings" pitchFamily="2" charset="2"/>
              <a:buChar char="n"/>
              <a:defRPr/>
            </a:pPr>
            <a:r>
              <a:rPr kumimoji="1" lang="id-ID" sz="2600" kern="0" dirty="0" smtClean="0">
                <a:latin typeface="+mn-lt"/>
              </a:rPr>
              <a:t>Panel responden</a:t>
            </a:r>
          </a:p>
          <a:p>
            <a:pPr marL="800100" lvl="1" indent="-342900">
              <a:spcBef>
                <a:spcPct val="20000"/>
              </a:spcBef>
              <a:buClr>
                <a:srgbClr val="E4EACA"/>
              </a:buClr>
              <a:buSzPct val="75000"/>
              <a:buFont typeface="Wingdings" pitchFamily="2" charset="2"/>
              <a:buChar char="n"/>
              <a:defRPr/>
            </a:pPr>
            <a:r>
              <a:rPr kumimoji="1" lang="id-ID" b="1" i="1" kern="0" dirty="0" smtClean="0"/>
              <a:t>Unobtrusive Measures</a:t>
            </a:r>
            <a:endParaRPr kumimoji="1" lang="id-ID" kern="0" dirty="0" smtClean="0"/>
          </a:p>
          <a:p>
            <a:pPr marL="342900" indent="-342900">
              <a:spcBef>
                <a:spcPct val="20000"/>
              </a:spcBef>
              <a:buClr>
                <a:srgbClr val="E4EACA"/>
              </a:buClr>
              <a:buSzPct val="75000"/>
              <a:buFont typeface="Wingdings" pitchFamily="2" charset="2"/>
              <a:buChar char="n"/>
              <a:defRPr/>
            </a:pPr>
            <a:r>
              <a:rPr kumimoji="1" lang="id-ID" sz="2600" kern="0" dirty="0" smtClean="0">
                <a:latin typeface="+mn-lt"/>
              </a:rPr>
              <a:t>Data sekunder :</a:t>
            </a:r>
          </a:p>
          <a:p>
            <a:pPr marL="800100" lvl="1" indent="-342900">
              <a:spcBef>
                <a:spcPct val="20000"/>
              </a:spcBef>
              <a:buClr>
                <a:srgbClr val="E4EACA"/>
              </a:buClr>
              <a:buSzPct val="75000"/>
              <a:buFont typeface="Wingdings" pitchFamily="2" charset="2"/>
              <a:buChar char="n"/>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Dokumen</a:t>
            </a:r>
          </a:p>
          <a:p>
            <a:pPr marL="800100" lvl="1" indent="-342900">
              <a:spcBef>
                <a:spcPct val="20000"/>
              </a:spcBef>
              <a:buClr>
                <a:srgbClr val="E4EACA"/>
              </a:buClr>
              <a:buSzPct val="75000"/>
              <a:buFont typeface="Wingdings" pitchFamily="2" charset="2"/>
              <a:buChar char="n"/>
              <a:defRPr/>
            </a:pPr>
            <a:r>
              <a:rPr kumimoji="1" lang="id-ID" sz="2600" kern="0" dirty="0" smtClean="0">
                <a:latin typeface="+mn-lt"/>
              </a:rPr>
              <a:t>Publikasi</a:t>
            </a:r>
          </a:p>
          <a:p>
            <a:pPr marL="800100" lvl="1" indent="-342900">
              <a:spcBef>
                <a:spcPct val="20000"/>
              </a:spcBef>
              <a:buClr>
                <a:srgbClr val="E4EACA"/>
              </a:buClr>
              <a:buSzPct val="75000"/>
              <a:buFont typeface="Wingdings" pitchFamily="2" charset="2"/>
              <a:buChar char="n"/>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Analisis</a:t>
            </a:r>
            <a:r>
              <a:rPr kumimoji="1" lang="id-ID" sz="2600" b="0" i="0" u="none" strike="noStrike" kern="0" cap="none" spc="0" normalizeH="0" noProof="0" dirty="0" smtClean="0">
                <a:ln>
                  <a:noFill/>
                </a:ln>
                <a:solidFill>
                  <a:schemeClr val="tx1"/>
                </a:solidFill>
                <a:effectLst/>
                <a:uLnTx/>
                <a:uFillTx/>
                <a:latin typeface="+mn-lt"/>
                <a:ea typeface="+mn-ea"/>
                <a:cs typeface="+mn-cs"/>
              </a:rPr>
              <a:t> industri yang dimuat di media, </a:t>
            </a:r>
            <a:r>
              <a:rPr kumimoji="1" lang="id-ID" sz="2600" b="0" i="1" u="none" strike="noStrike" kern="0" cap="none" spc="0" normalizeH="0" noProof="0" dirty="0" smtClean="0">
                <a:ln>
                  <a:noFill/>
                </a:ln>
                <a:solidFill>
                  <a:schemeClr val="tx1"/>
                </a:solidFill>
                <a:effectLst/>
                <a:uLnTx/>
                <a:uFillTx/>
                <a:latin typeface="+mn-lt"/>
                <a:ea typeface="+mn-ea"/>
                <a:cs typeface="+mn-cs"/>
              </a:rPr>
              <a:t>web-site </a:t>
            </a:r>
            <a:r>
              <a:rPr kumimoji="1" lang="id-ID" sz="2600" b="0" i="0" u="none" strike="noStrike" kern="0" cap="none" spc="0" normalizeH="0" noProof="0" dirty="0" smtClean="0">
                <a:ln>
                  <a:noFill/>
                </a:ln>
                <a:solidFill>
                  <a:schemeClr val="tx1"/>
                </a:solidFill>
                <a:effectLst/>
                <a:uLnTx/>
                <a:uFillTx/>
                <a:latin typeface="+mn-lt"/>
                <a:ea typeface="+mn-ea"/>
                <a:cs typeface="+mn-cs"/>
              </a:rPr>
              <a:t>dan </a:t>
            </a:r>
            <a:r>
              <a:rPr kumimoji="1" lang="id-ID" sz="2600" b="0" i="1" u="none" strike="noStrike" kern="0" cap="none" spc="0" normalizeH="0" noProof="0" dirty="0" smtClean="0">
                <a:ln>
                  <a:noFill/>
                </a:ln>
                <a:solidFill>
                  <a:schemeClr val="tx1"/>
                </a:solidFill>
                <a:effectLst/>
                <a:uLnTx/>
                <a:uFillTx/>
                <a:latin typeface="+mn-lt"/>
                <a:ea typeface="+mn-ea"/>
                <a:cs typeface="+mn-cs"/>
              </a:rPr>
              <a:t>internet</a:t>
            </a:r>
          </a:p>
          <a:p>
            <a:pPr marL="800100" lvl="1" indent="-342900">
              <a:spcBef>
                <a:spcPct val="20000"/>
              </a:spcBef>
              <a:buClr>
                <a:srgbClr val="E4EACA"/>
              </a:buClr>
              <a:buSzPct val="75000"/>
              <a:buFont typeface="Wingdings" pitchFamily="2" charset="2"/>
              <a:buChar char="n"/>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Data Primer</a:t>
            </a:r>
            <a:endParaRPr lang="en-US" dirty="0"/>
          </a:p>
        </p:txBody>
      </p:sp>
      <p:sp>
        <p:nvSpPr>
          <p:cNvPr id="3" name="Content Placeholder 2"/>
          <p:cNvSpPr>
            <a:spLocks noGrp="1"/>
          </p:cNvSpPr>
          <p:nvPr>
            <p:ph idx="1"/>
          </p:nvPr>
        </p:nvSpPr>
        <p:spPr>
          <a:xfrm>
            <a:off x="457200" y="1593850"/>
            <a:ext cx="8610600" cy="4883150"/>
          </a:xfrm>
        </p:spPr>
        <p:txBody>
          <a:bodyPr/>
          <a:lstStyle/>
          <a:p>
            <a:endParaRPr lang="id-ID" sz="2600" dirty="0" smtClean="0"/>
          </a:p>
          <a:p>
            <a:endParaRPr lang="en-US" sz="2600" dirty="0" smtClean="0"/>
          </a:p>
        </p:txBody>
      </p:sp>
      <p:sp>
        <p:nvSpPr>
          <p:cNvPr id="5" name="Content Placeholder 2"/>
          <p:cNvSpPr txBox="1">
            <a:spLocks/>
          </p:cNvSpPr>
          <p:nvPr/>
        </p:nvSpPr>
        <p:spPr bwMode="white">
          <a:xfrm>
            <a:off x="609600" y="1524000"/>
            <a:ext cx="8229600" cy="4883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rgbClr val="E4EACA"/>
              </a:buClr>
              <a:buSzPct val="75000"/>
              <a:buFont typeface="Wingdings" pitchFamily="2" charset="2"/>
              <a:buChar char="n"/>
              <a:defRPr/>
            </a:pPr>
            <a:r>
              <a:rPr kumimoji="1" lang="id-ID" sz="2600" b="1" kern="0" dirty="0" smtClean="0">
                <a:latin typeface="+mn-lt"/>
              </a:rPr>
              <a:t>Individu</a:t>
            </a:r>
            <a:r>
              <a:rPr kumimoji="1" lang="id-ID" sz="2600" kern="0" dirty="0" smtClean="0">
                <a:latin typeface="+mn-lt"/>
              </a:rPr>
              <a:t> : data diperoleh melalui interview</a:t>
            </a:r>
          </a:p>
          <a:p>
            <a:pPr marL="342900" indent="-342900">
              <a:spcBef>
                <a:spcPct val="20000"/>
              </a:spcBef>
              <a:buClr>
                <a:srgbClr val="E4EACA"/>
              </a:buClr>
              <a:buSzPct val="75000"/>
              <a:buFont typeface="Wingdings" pitchFamily="2" charset="2"/>
              <a:buChar char="n"/>
              <a:defRPr/>
            </a:pPr>
            <a:r>
              <a:rPr kumimoji="1" lang="id-ID" sz="2600" b="1" i="0" u="none" strike="noStrike" kern="0" cap="none" spc="0" normalizeH="0" baseline="0" noProof="0" dirty="0" smtClean="0">
                <a:ln>
                  <a:noFill/>
                </a:ln>
                <a:solidFill>
                  <a:schemeClr val="tx1"/>
                </a:solidFill>
                <a:effectLst/>
                <a:uLnTx/>
                <a:uFillTx/>
                <a:latin typeface="+mn-lt"/>
                <a:ea typeface="+mn-ea"/>
                <a:cs typeface="+mn-cs"/>
              </a:rPr>
              <a:t>Focus group</a:t>
            </a:r>
            <a:r>
              <a:rPr kumimoji="1" lang="id-ID" sz="2600" b="0" i="0" u="none" strike="noStrike" kern="0" cap="none" spc="0" normalizeH="0" baseline="0" noProof="0" dirty="0" smtClean="0">
                <a:ln>
                  <a:noFill/>
                </a:ln>
                <a:solidFill>
                  <a:schemeClr val="tx1"/>
                </a:solidFill>
                <a:effectLst/>
                <a:uLnTx/>
                <a:uFillTx/>
                <a:latin typeface="+mn-lt"/>
                <a:ea typeface="+mn-ea"/>
                <a:cs typeface="+mn-cs"/>
              </a:rPr>
              <a:t>:</a:t>
            </a:r>
          </a:p>
          <a:p>
            <a:pPr marL="800100" lvl="1" indent="-342900">
              <a:spcBef>
                <a:spcPct val="20000"/>
              </a:spcBef>
              <a:buClr>
                <a:srgbClr val="E4EACA"/>
              </a:buClr>
              <a:buSzPct val="75000"/>
              <a:buFont typeface="Wingdings" pitchFamily="2" charset="2"/>
              <a:buChar char="n"/>
              <a:defRPr/>
            </a:pPr>
            <a:r>
              <a:rPr kumimoji="1" lang="id-ID" sz="2600" kern="0" dirty="0" smtClean="0">
                <a:latin typeface="+mn-lt"/>
              </a:rPr>
              <a:t>8-10 anggota dgn moderator yg memimpin diskusi pada topik tertentu, konsep atau produk selama 2 jam</a:t>
            </a:r>
          </a:p>
          <a:p>
            <a:pPr marL="800100" lvl="1" indent="-342900">
              <a:spcBef>
                <a:spcPct val="20000"/>
              </a:spcBef>
              <a:buClr>
                <a:srgbClr val="E4EACA"/>
              </a:buClr>
              <a:buSzPct val="75000"/>
              <a:buFont typeface="Wingdings" pitchFamily="2" charset="2"/>
              <a:buChar char="n"/>
              <a:defRPr/>
            </a:pPr>
            <a:r>
              <a:rPr kumimoji="1" lang="id-ID" sz="2600" b="0" i="0" u="none" strike="noStrike" kern="0" cap="none" spc="0" normalizeH="0" baseline="0" noProof="0" dirty="0" smtClean="0">
                <a:ln>
                  <a:noFill/>
                </a:ln>
                <a:solidFill>
                  <a:schemeClr val="tx1"/>
                </a:solidFill>
                <a:effectLst/>
                <a:uLnTx/>
                <a:uFillTx/>
                <a:latin typeface="+mn-lt"/>
                <a:ea typeface="+mn-ea"/>
                <a:cs typeface="+mn-cs"/>
              </a:rPr>
              <a:t>Anggota</a:t>
            </a:r>
            <a:r>
              <a:rPr kumimoji="1" lang="id-ID" sz="2600" b="0" i="0" u="none" strike="noStrike" kern="0" cap="none" spc="0" normalizeH="0" noProof="0" dirty="0" smtClean="0">
                <a:ln>
                  <a:noFill/>
                </a:ln>
                <a:solidFill>
                  <a:schemeClr val="tx1"/>
                </a:solidFill>
                <a:effectLst/>
                <a:uLnTx/>
                <a:uFillTx/>
                <a:latin typeface="+mn-lt"/>
                <a:ea typeface="+mn-ea"/>
                <a:cs typeface="+mn-cs"/>
              </a:rPr>
              <a:t> dipilih atas dasar keahlian dlm topik yang didiskusikan dimana informasi dikumpulkan</a:t>
            </a:r>
          </a:p>
          <a:p>
            <a:pPr marL="800100" lvl="1" indent="-342900">
              <a:spcBef>
                <a:spcPct val="20000"/>
              </a:spcBef>
              <a:buClr>
                <a:srgbClr val="E4EACA"/>
              </a:buClr>
              <a:buSzPct val="75000"/>
              <a:buFont typeface="Wingdings" pitchFamily="2" charset="2"/>
              <a:buChar char="n"/>
              <a:defRPr/>
            </a:pPr>
            <a:r>
              <a:rPr kumimoji="1" lang="id-ID" sz="2600" kern="0" baseline="0" dirty="0" smtClean="0">
                <a:latin typeface="+mn-lt"/>
              </a:rPr>
              <a:t>Sesi fokus ditujukan untuk memperoleh kesan, interpretasi dan pendapat</a:t>
            </a:r>
            <a:r>
              <a:rPr kumimoji="1" lang="id-ID" sz="2600" kern="0" dirty="0" smtClean="0">
                <a:latin typeface="+mn-lt"/>
              </a:rPr>
              <a:t> responden ketika para anggota membahas kejadian, konsep dan produk.</a:t>
            </a:r>
          </a:p>
          <a:p>
            <a:pPr marL="800100" lvl="1" indent="-342900">
              <a:spcBef>
                <a:spcPct val="20000"/>
              </a:spcBef>
              <a:buClr>
                <a:srgbClr val="E4EACA"/>
              </a:buClr>
              <a:buSzPct val="75000"/>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None/>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id-ID" sz="2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E4EACA"/>
              </a:buClr>
              <a:buSzPct val="75000"/>
              <a:buFont typeface="Wingdings" pitchFamily="2" charset="2"/>
              <a:buChar char="n"/>
              <a:tabLst/>
              <a:defRPr/>
            </a:pPr>
            <a:endParaRPr kumimoji="1" lang="en-US" sz="2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1158</TotalTime>
  <Words>1590</Words>
  <Application>Microsoft Office PowerPoint</Application>
  <PresentationFormat>On-screen Show (4:3)</PresentationFormat>
  <Paragraphs>424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Angles</vt:lpstr>
      <vt:lpstr>Karsam Sunaryo,SE.,MAk.,Ak.,QMSA.</vt:lpstr>
      <vt:lpstr>Metode Pengumpulan Data </vt:lpstr>
      <vt:lpstr>Proses Riset </vt:lpstr>
      <vt:lpstr>Topik Bahasan</vt:lpstr>
      <vt:lpstr>Tujuan Pembelajaran</vt:lpstr>
      <vt:lpstr>Tujuan Pembelajaran</vt:lpstr>
      <vt:lpstr>Rancangan Riset</vt:lpstr>
      <vt:lpstr>Sumber Data</vt:lpstr>
      <vt:lpstr>Data Primer</vt:lpstr>
      <vt:lpstr>Data Primer</vt:lpstr>
      <vt:lpstr>Data Primer</vt:lpstr>
      <vt:lpstr>Data Primer</vt:lpstr>
      <vt:lpstr>Data Primer</vt:lpstr>
      <vt:lpstr>Data Sekunder</vt:lpstr>
      <vt:lpstr>Data Sekunder</vt:lpstr>
      <vt:lpstr>Metode Pengumpulan Data</vt:lpstr>
      <vt:lpstr>Interview</vt:lpstr>
      <vt:lpstr>Kuisioner</vt:lpstr>
      <vt:lpstr>Panduan Disain Kuisioner</vt:lpstr>
      <vt:lpstr>Observasi</vt:lpstr>
      <vt:lpstr>Kelebihan dan Kekurangan</vt:lpstr>
      <vt:lpstr>Pengumpulan Data Multimetod</vt:lpstr>
      <vt:lpstr>Pengumpulan Data Multimetod</vt:lpstr>
      <vt:lpstr>Pengumpulan Data Multimetod</vt:lpstr>
      <vt:lpstr>Hal-hal Lain</vt:lpstr>
    </vt:vector>
  </TitlesOfParts>
  <Company>bppt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Metode Penelitian</dc:title>
  <dc:creator>muchdie</dc:creator>
  <cp:lastModifiedBy>User</cp:lastModifiedBy>
  <cp:revision>97</cp:revision>
  <dcterms:created xsi:type="dcterms:W3CDTF">2007-01-04T07:20:48Z</dcterms:created>
  <dcterms:modified xsi:type="dcterms:W3CDTF">2015-01-22T19:01:51Z</dcterms:modified>
</cp:coreProperties>
</file>