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22"/>
  </p:notesMasterIdLst>
  <p:handoutMasterIdLst>
    <p:handoutMasterId r:id="rId23"/>
  </p:handoutMasterIdLst>
  <p:sldIdLst>
    <p:sldId id="302" r:id="rId2"/>
    <p:sldId id="256" r:id="rId3"/>
    <p:sldId id="281" r:id="rId4"/>
    <p:sldId id="265" r:id="rId5"/>
    <p:sldId id="267" r:id="rId6"/>
    <p:sldId id="288" r:id="rId7"/>
    <p:sldId id="26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108C2C4C-32F5-44C6-996E-666D24D84399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0B70DFD4-DAED-4CED-A855-39D605034A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1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D5DD2AC9-DE80-4734-830F-556224382C61}" type="datetimeFigureOut">
              <a:rPr lang="en-US" smtClean="0"/>
              <a:pPr/>
              <a:t>1/22/2015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E297AC4C-1466-4D1B-A787-56E894AAC8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806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C62D-64F6-4568-8E2F-9E328FDFDF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F477E-F70D-4D75-9F40-4E124FA56B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FCF79-EB5E-4F1F-879E-0FA9483CBF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81873-0C73-410D-A039-7BF721DA4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53704-DF30-429D-966A-6766AD67CD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245501-8209-4A2B-9E2F-748029C9D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CCE7C-D145-4B89-9075-A6D369CD10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8BF42-3884-4B57-B4B2-A98CA3FAA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C10E26-2B38-4C49-BD07-D6CFFBA60E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C67B3-D135-4B6F-B6A1-FA8B17C41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A60AFA4-4CDA-4577-B0FB-9387973D2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66699" y="1039504"/>
            <a:ext cx="8610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1" lang="id-ID" sz="4400" dirty="0" smtClean="0">
                <a:solidFill>
                  <a:schemeClr val="tx2"/>
                </a:solidFill>
                <a:latin typeface="Tahoma" charset="0"/>
              </a:rPr>
              <a:t>METODOLOGI RISET AKUNTANSI</a:t>
            </a:r>
            <a:endParaRPr kumimoji="1" lang="en-US" sz="4400" dirty="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4267200"/>
            <a:ext cx="8001000" cy="1966239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Lucida Handwriting" panose="03010101010101010101" pitchFamily="66" charset="0"/>
              </a:rPr>
              <a:t>Karsam</a:t>
            </a:r>
            <a:r>
              <a:rPr lang="en-US" sz="2800" dirty="0" smtClean="0">
                <a:latin typeface="Lucida Handwriting" panose="03010101010101010101" pitchFamily="66" charset="0"/>
              </a:rPr>
              <a:t> </a:t>
            </a:r>
            <a:r>
              <a:rPr lang="en-US" sz="2800" dirty="0" err="1" smtClean="0">
                <a:latin typeface="Lucida Handwriting" panose="03010101010101010101" pitchFamily="66" charset="0"/>
              </a:rPr>
              <a:t>Sunaryo</a:t>
            </a:r>
            <a:r>
              <a:rPr lang="id-ID" sz="2800" dirty="0" smtClean="0">
                <a:latin typeface="Lucida Handwriting" panose="03010101010101010101" pitchFamily="66" charset="0"/>
              </a:rPr>
              <a:t>,SE.,MAk.,Ak.,QMSA.</a:t>
            </a:r>
            <a:endParaRPr lang="id-ID" sz="2800" dirty="0">
              <a:latin typeface="Lucida Handwriting" panose="03010101010101010101" pitchFamily="66" charset="0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3124200" y="4038600"/>
            <a:ext cx="37861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id-ID" sz="1600" dirty="0">
                <a:solidFill>
                  <a:schemeClr val="accent2"/>
                </a:solidFill>
                <a:latin typeface="Arial Narrow" pitchFamily="34" charset="0"/>
              </a:rPr>
              <a:t>© 2009 John Wiley &amp; Sons Ltd.</a:t>
            </a:r>
          </a:p>
          <a:p>
            <a:r>
              <a:rPr lang="en-GB" altLang="id-ID" sz="1600" dirty="0">
                <a:solidFill>
                  <a:schemeClr val="accent2"/>
                </a:solidFill>
                <a:latin typeface="Arial Narrow" pitchFamily="34" charset="0"/>
              </a:rPr>
              <a:t>www.wileyeurope.com/college/sekaran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501FC-8F10-4793-8FF0-AABC89A1E45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046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SKALA RATING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610600" cy="4343400"/>
          </a:xfrm>
        </p:spPr>
        <p:txBody>
          <a:bodyPr/>
          <a:lstStyle/>
          <a:p>
            <a:r>
              <a:rPr lang="en-US" sz="2800" b="1" dirty="0" err="1" smtClean="0"/>
              <a:t>Skala</a:t>
            </a:r>
            <a:r>
              <a:rPr lang="en-US" sz="2800" b="1" dirty="0" smtClean="0"/>
              <a:t> </a:t>
            </a:r>
            <a:r>
              <a:rPr lang="en-US" sz="2800" b="1" i="1" dirty="0" smtClean="0"/>
              <a:t>Numeric</a:t>
            </a:r>
            <a:r>
              <a:rPr lang="en-US" sz="2800" dirty="0" smtClean="0"/>
              <a:t>: </a:t>
            </a:r>
            <a:r>
              <a:rPr lang="en-US" sz="2800" dirty="0" err="1" smtClean="0"/>
              <a:t>mirip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skala</a:t>
            </a:r>
            <a:r>
              <a:rPr lang="en-US" sz="2800" dirty="0" smtClean="0"/>
              <a:t> semantic differential, </a:t>
            </a:r>
            <a:r>
              <a:rPr lang="en-US" sz="2800" dirty="0" err="1" smtClean="0"/>
              <a:t>dimana</a:t>
            </a:r>
            <a:r>
              <a:rPr lang="en-US" sz="2800" dirty="0" smtClean="0"/>
              <a:t> </a:t>
            </a:r>
            <a:r>
              <a:rPr lang="en-US" sz="2800" dirty="0" err="1" smtClean="0"/>
              <a:t>disediakan</a:t>
            </a:r>
            <a:r>
              <a:rPr lang="en-US" sz="2800" dirty="0" smtClean="0"/>
              <a:t> 5 </a:t>
            </a:r>
            <a:r>
              <a:rPr lang="en-US" sz="2800" dirty="0" err="1" smtClean="0"/>
              <a:t>atau</a:t>
            </a:r>
            <a:r>
              <a:rPr lang="en-US" sz="2800" dirty="0" smtClean="0"/>
              <a:t> 7 </a:t>
            </a:r>
            <a:r>
              <a:rPr lang="en-US" sz="2800" dirty="0" err="1" smtClean="0"/>
              <a:t>skala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kata </a:t>
            </a:r>
            <a:r>
              <a:rPr lang="en-US" sz="2800" dirty="0" err="1" smtClean="0"/>
              <a:t>sifat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kutub</a:t>
            </a:r>
            <a:r>
              <a:rPr lang="en-US" sz="2800" dirty="0" smtClean="0"/>
              <a:t> </a:t>
            </a:r>
            <a:r>
              <a:rPr lang="en-US" sz="2800" dirty="0" err="1" smtClean="0"/>
              <a:t>diujungnya</a:t>
            </a:r>
            <a:r>
              <a:rPr lang="en-US" sz="2800" dirty="0" smtClean="0"/>
              <a:t> (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juga</a:t>
            </a:r>
            <a:r>
              <a:rPr lang="en-US" sz="2800" dirty="0" smtClean="0"/>
              <a:t> </a:t>
            </a:r>
            <a:r>
              <a:rPr lang="en-US" sz="2800" dirty="0" err="1" smtClean="0"/>
              <a:t>termasuk</a:t>
            </a:r>
            <a:r>
              <a:rPr lang="en-US" sz="2800" dirty="0" smtClean="0"/>
              <a:t> </a:t>
            </a:r>
            <a:r>
              <a:rPr lang="en-US" sz="2800" dirty="0" err="1" smtClean="0"/>
              <a:t>skala</a:t>
            </a:r>
            <a:r>
              <a:rPr lang="en-US" sz="2800" dirty="0" smtClean="0"/>
              <a:t> interval)</a:t>
            </a:r>
          </a:p>
          <a:p>
            <a:r>
              <a:rPr lang="en-US" sz="2800" b="1" dirty="0" err="1" smtClean="0"/>
              <a:t>Contoh</a:t>
            </a:r>
            <a:r>
              <a:rPr lang="en-US" sz="2800" dirty="0" smtClean="0"/>
              <a:t> : </a:t>
            </a:r>
          </a:p>
          <a:p>
            <a:pPr lvl="1"/>
            <a:r>
              <a:rPr lang="en-US" sz="2400" dirty="0" smtClean="0"/>
              <a:t> </a:t>
            </a:r>
            <a:r>
              <a:rPr lang="en-US" sz="2400" dirty="0" err="1" smtClean="0"/>
              <a:t>Cantik</a:t>
            </a:r>
            <a:r>
              <a:rPr lang="en-US" sz="2400" dirty="0" smtClean="0"/>
              <a:t>    7  6  5  4  3  2  1    </a:t>
            </a:r>
            <a:r>
              <a:rPr lang="en-US" sz="2400" dirty="0" err="1" smtClean="0"/>
              <a:t>Buruk</a:t>
            </a:r>
            <a:endParaRPr lang="en-US" sz="2400" dirty="0" smtClean="0"/>
          </a:p>
          <a:p>
            <a:pPr lvl="1"/>
            <a:r>
              <a:rPr lang="en-US" sz="2400" dirty="0" smtClean="0"/>
              <a:t> </a:t>
            </a:r>
            <a:r>
              <a:rPr lang="en-US" sz="2400" dirty="0" err="1" smtClean="0"/>
              <a:t>Pintar</a:t>
            </a:r>
            <a:r>
              <a:rPr lang="en-US" sz="2400" dirty="0" smtClean="0"/>
              <a:t>     7  6  5  4  3  2  1    </a:t>
            </a:r>
            <a:r>
              <a:rPr lang="en-US" sz="2400" dirty="0" err="1" smtClean="0"/>
              <a:t>Bodoh</a:t>
            </a:r>
            <a:endParaRPr lang="en-US" sz="2400" dirty="0" smtClean="0"/>
          </a:p>
          <a:p>
            <a:pPr lvl="1"/>
            <a:r>
              <a:rPr lang="en-US" sz="2400" dirty="0" smtClean="0"/>
              <a:t> </a:t>
            </a:r>
            <a:r>
              <a:rPr lang="en-US" sz="2400" dirty="0" err="1" smtClean="0"/>
              <a:t>Rajin</a:t>
            </a:r>
            <a:r>
              <a:rPr lang="en-US" sz="2400" dirty="0" smtClean="0"/>
              <a:t>      7  6  5  4  3  2  1    </a:t>
            </a:r>
            <a:r>
              <a:rPr lang="en-US" sz="2400" dirty="0" err="1" smtClean="0"/>
              <a:t>Malas</a:t>
            </a:r>
            <a:endParaRPr lang="en-US" sz="2400" dirty="0" smtClean="0"/>
          </a:p>
          <a:p>
            <a:pPr lvl="1"/>
            <a:r>
              <a:rPr lang="en-US" sz="2400" dirty="0" smtClean="0"/>
              <a:t> </a:t>
            </a:r>
            <a:r>
              <a:rPr lang="en-US" sz="2400" dirty="0" err="1" smtClean="0"/>
              <a:t>Suka</a:t>
            </a:r>
            <a:r>
              <a:rPr lang="en-US" sz="2400" dirty="0" smtClean="0"/>
              <a:t>      7  6  5  4  3  2  1    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Suka</a:t>
            </a: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SKALA RATING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610600" cy="5181600"/>
          </a:xfrm>
        </p:spPr>
        <p:txBody>
          <a:bodyPr/>
          <a:lstStyle/>
          <a:p>
            <a:r>
              <a:rPr lang="en-US" sz="2800" b="1" dirty="0" err="1" smtClean="0"/>
              <a:t>Skala</a:t>
            </a:r>
            <a:r>
              <a:rPr lang="en-US" sz="2800" b="1" dirty="0" smtClean="0"/>
              <a:t> </a:t>
            </a:r>
            <a:r>
              <a:rPr lang="en-US" sz="2800" b="1" i="1" dirty="0" smtClean="0"/>
              <a:t>Constant Sum </a:t>
            </a:r>
            <a:r>
              <a:rPr lang="en-US" sz="2800" dirty="0" smtClean="0"/>
              <a:t>: </a:t>
            </a:r>
            <a:r>
              <a:rPr lang="en-US" sz="2800" dirty="0" err="1" smtClean="0"/>
              <a:t>Responden</a:t>
            </a:r>
            <a:r>
              <a:rPr lang="en-US" sz="2800" dirty="0" smtClean="0"/>
              <a:t> </a:t>
            </a:r>
            <a:r>
              <a:rPr lang="en-US" sz="2800" dirty="0" err="1" smtClean="0"/>
              <a:t>ditanya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mendistribusikan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angka</a:t>
            </a:r>
            <a:r>
              <a:rPr lang="en-US" sz="2800" dirty="0" smtClean="0"/>
              <a:t> </a:t>
            </a:r>
            <a:r>
              <a:rPr lang="en-US" sz="2800" dirty="0" err="1" smtClean="0"/>
              <a:t>tertentu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berbagai</a:t>
            </a:r>
            <a:r>
              <a:rPr lang="en-US" sz="2800" dirty="0" smtClean="0"/>
              <a:t> </a:t>
            </a:r>
            <a:r>
              <a:rPr lang="en-US" sz="2800" dirty="0" err="1" smtClean="0"/>
              <a:t>butir</a:t>
            </a:r>
            <a:r>
              <a:rPr lang="en-US" sz="2800" dirty="0" smtClean="0"/>
              <a:t> </a:t>
            </a:r>
            <a:r>
              <a:rPr lang="en-US" sz="2800" dirty="0" err="1" smtClean="0"/>
              <a:t>pilihan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</a:t>
            </a:r>
            <a:r>
              <a:rPr lang="en-US" sz="2800" dirty="0" err="1" smtClean="0"/>
              <a:t>tertentu</a:t>
            </a:r>
            <a:r>
              <a:rPr lang="en-US" sz="2800" dirty="0" smtClean="0"/>
              <a:t> (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lbh</a:t>
            </a:r>
            <a:r>
              <a:rPr lang="en-US" sz="2800" dirty="0" smtClean="0"/>
              <a:t>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skala</a:t>
            </a:r>
            <a:r>
              <a:rPr lang="en-US" sz="2800" dirty="0" smtClean="0"/>
              <a:t> ordinal)</a:t>
            </a:r>
          </a:p>
          <a:p>
            <a:r>
              <a:rPr lang="en-US" sz="2800" b="1" dirty="0" err="1" smtClean="0"/>
              <a:t>Contoh</a:t>
            </a:r>
            <a:r>
              <a:rPr lang="en-US" sz="2800" dirty="0" smtClean="0"/>
              <a:t> :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memilih</a:t>
            </a:r>
            <a:r>
              <a:rPr lang="en-US" sz="2800" dirty="0" smtClean="0"/>
              <a:t> </a:t>
            </a:r>
            <a:r>
              <a:rPr lang="en-US" sz="2800" dirty="0" err="1" smtClean="0"/>
              <a:t>sabun</a:t>
            </a:r>
            <a:r>
              <a:rPr lang="en-US" sz="2800" dirty="0" smtClean="0"/>
              <a:t>, </a:t>
            </a:r>
            <a:r>
              <a:rPr lang="en-US" sz="2800" dirty="0" err="1" smtClean="0"/>
              <a:t>indikasikan</a:t>
            </a:r>
            <a:r>
              <a:rPr lang="en-US" sz="2800" dirty="0" smtClean="0"/>
              <a:t> </a:t>
            </a:r>
            <a:r>
              <a:rPr lang="en-US" sz="2800" dirty="0" err="1" smtClean="0"/>
              <a:t>kelima</a:t>
            </a:r>
            <a:r>
              <a:rPr lang="en-US" sz="2800" dirty="0" smtClean="0"/>
              <a:t> </a:t>
            </a:r>
            <a:r>
              <a:rPr lang="en-US" sz="2800" dirty="0" err="1" smtClean="0"/>
              <a:t>aspek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mengalokasikan</a:t>
            </a:r>
            <a:r>
              <a:rPr lang="en-US" sz="2800" dirty="0" smtClean="0"/>
              <a:t> </a:t>
            </a:r>
            <a:r>
              <a:rPr lang="en-US" sz="2800" dirty="0" err="1" smtClean="0"/>
              <a:t>jawaban</a:t>
            </a:r>
            <a:r>
              <a:rPr lang="en-US" sz="2800" dirty="0" smtClean="0"/>
              <a:t> </a:t>
            </a:r>
            <a:r>
              <a:rPr lang="en-US" sz="2800" dirty="0" err="1" smtClean="0"/>
              <a:t>sehingga</a:t>
            </a:r>
            <a:r>
              <a:rPr lang="en-US" sz="2800" dirty="0" smtClean="0"/>
              <a:t> </a:t>
            </a:r>
            <a:r>
              <a:rPr lang="en-US" sz="2800" dirty="0" err="1" smtClean="0"/>
              <a:t>totalnya</a:t>
            </a:r>
            <a:r>
              <a:rPr lang="en-US" sz="2800" dirty="0" smtClean="0"/>
              <a:t> 100</a:t>
            </a:r>
          </a:p>
          <a:p>
            <a:pPr lvl="3"/>
            <a:r>
              <a:rPr lang="en-US" sz="1600" dirty="0" smtClean="0"/>
              <a:t>Fragrance …….</a:t>
            </a:r>
          </a:p>
          <a:p>
            <a:pPr lvl="3"/>
            <a:r>
              <a:rPr lang="en-US" sz="1600" dirty="0" smtClean="0"/>
              <a:t>Color       ……..</a:t>
            </a:r>
          </a:p>
          <a:p>
            <a:pPr lvl="3"/>
            <a:r>
              <a:rPr lang="en-US" sz="1600" dirty="0" smtClean="0"/>
              <a:t> Shape     ……..</a:t>
            </a:r>
          </a:p>
          <a:p>
            <a:pPr lvl="3"/>
            <a:r>
              <a:rPr lang="en-US" sz="1600" dirty="0" smtClean="0"/>
              <a:t> Size        ……..</a:t>
            </a:r>
          </a:p>
          <a:p>
            <a:pPr lvl="3"/>
            <a:r>
              <a:rPr lang="en-US" sz="1600" dirty="0" smtClean="0"/>
              <a:t> Texture  ………</a:t>
            </a:r>
          </a:p>
          <a:p>
            <a:pPr lvl="3"/>
            <a:r>
              <a:rPr lang="en-US" sz="1600" dirty="0" smtClean="0"/>
              <a:t>Total        100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SKALA RATING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610600" cy="5181600"/>
          </a:xfrm>
        </p:spPr>
        <p:txBody>
          <a:bodyPr/>
          <a:lstStyle/>
          <a:p>
            <a:r>
              <a:rPr lang="en-US" sz="2800" b="1" dirty="0" err="1" smtClean="0"/>
              <a:t>Skala</a:t>
            </a:r>
            <a:r>
              <a:rPr lang="en-US" sz="2800" b="1" dirty="0" smtClean="0"/>
              <a:t> </a:t>
            </a:r>
            <a:r>
              <a:rPr lang="en-US" sz="2800" b="1" i="1" dirty="0" err="1" smtClean="0"/>
              <a:t>Stapel</a:t>
            </a:r>
            <a:r>
              <a:rPr lang="en-US" sz="2800" dirty="0" smtClean="0"/>
              <a:t>: </a:t>
            </a:r>
            <a:r>
              <a:rPr lang="en-US" sz="2800" dirty="0" err="1" smtClean="0"/>
              <a:t>Skala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simultan</a:t>
            </a:r>
            <a:r>
              <a:rPr lang="en-US" sz="2800" dirty="0" smtClean="0"/>
              <a:t> </a:t>
            </a:r>
            <a:r>
              <a:rPr lang="en-US" sz="2800" dirty="0" err="1" smtClean="0"/>
              <a:t>mengukur</a:t>
            </a:r>
            <a:r>
              <a:rPr lang="en-US" sz="2800" dirty="0" smtClean="0"/>
              <a:t> </a:t>
            </a:r>
            <a:r>
              <a:rPr lang="en-US" sz="2800" dirty="0" err="1" smtClean="0"/>
              <a:t>baik</a:t>
            </a:r>
            <a:r>
              <a:rPr lang="en-US" sz="2800" dirty="0" smtClean="0"/>
              <a:t> </a:t>
            </a:r>
            <a:r>
              <a:rPr lang="en-US" sz="2800" dirty="0" err="1" smtClean="0"/>
              <a:t>arah</a:t>
            </a:r>
            <a:r>
              <a:rPr lang="en-US" sz="2800" dirty="0" smtClean="0"/>
              <a:t> </a:t>
            </a:r>
            <a:r>
              <a:rPr lang="en-US" sz="2800" dirty="0" err="1" smtClean="0"/>
              <a:t>maupun</a:t>
            </a:r>
            <a:r>
              <a:rPr lang="en-US" sz="2800" dirty="0" smtClean="0"/>
              <a:t> </a:t>
            </a:r>
            <a:r>
              <a:rPr lang="en-US" sz="2800" dirty="0" err="1" smtClean="0"/>
              <a:t>intensitas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sikap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butir-butir</a:t>
            </a:r>
            <a:r>
              <a:rPr lang="en-US" sz="2800" dirty="0" smtClean="0"/>
              <a:t> </a:t>
            </a:r>
            <a:r>
              <a:rPr lang="en-US" sz="2800" dirty="0" err="1" smtClean="0"/>
              <a:t>yg</a:t>
            </a:r>
            <a:r>
              <a:rPr lang="en-US" sz="2800" dirty="0" smtClean="0"/>
              <a:t> </a:t>
            </a:r>
            <a:r>
              <a:rPr lang="en-US" sz="2800" dirty="0" err="1" smtClean="0"/>
              <a:t>sedang</a:t>
            </a:r>
            <a:r>
              <a:rPr lang="en-US" sz="2800" dirty="0" smtClean="0"/>
              <a:t> </a:t>
            </a:r>
            <a:r>
              <a:rPr lang="en-US" sz="2800" dirty="0" err="1" smtClean="0"/>
              <a:t>dipelajari</a:t>
            </a:r>
            <a:r>
              <a:rPr lang="en-US" sz="2800" dirty="0" smtClean="0"/>
              <a:t>. </a:t>
            </a:r>
            <a:r>
              <a:rPr lang="en-US" sz="2800" dirty="0" err="1" smtClean="0"/>
              <a:t>Karakteristik</a:t>
            </a:r>
            <a:r>
              <a:rPr lang="en-US" sz="2800" dirty="0" smtClean="0"/>
              <a:t> </a:t>
            </a:r>
            <a:r>
              <a:rPr lang="en-US" sz="2800" dirty="0" err="1" smtClean="0"/>
              <a:t>yg</a:t>
            </a:r>
            <a:r>
              <a:rPr lang="en-US" sz="2800" dirty="0" smtClean="0"/>
              <a:t> </a:t>
            </a:r>
            <a:r>
              <a:rPr lang="en-US" sz="2800" dirty="0" err="1" smtClean="0"/>
              <a:t>dipelajari</a:t>
            </a:r>
            <a:r>
              <a:rPr lang="en-US" sz="2800" dirty="0" smtClean="0"/>
              <a:t> </a:t>
            </a:r>
            <a:r>
              <a:rPr lang="en-US" sz="2800" dirty="0" err="1" smtClean="0"/>
              <a:t>ditempatkan</a:t>
            </a:r>
            <a:r>
              <a:rPr lang="en-US" sz="2800" dirty="0" smtClean="0"/>
              <a:t> di </a:t>
            </a:r>
            <a:r>
              <a:rPr lang="en-US" sz="2800" dirty="0" err="1" smtClean="0"/>
              <a:t>tengah-tengah</a:t>
            </a:r>
            <a:r>
              <a:rPr lang="en-US" sz="2800" dirty="0" smtClean="0"/>
              <a:t>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</a:t>
            </a:r>
            <a:r>
              <a:rPr lang="en-US" sz="2800" dirty="0" err="1" smtClean="0"/>
              <a:t>skala</a:t>
            </a:r>
            <a:r>
              <a:rPr lang="en-US" sz="2800" dirty="0" smtClean="0"/>
              <a:t> </a:t>
            </a:r>
            <a:r>
              <a:rPr lang="en-US" sz="2800" dirty="0" err="1" smtClean="0"/>
              <a:t>negatif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skala</a:t>
            </a:r>
            <a:r>
              <a:rPr lang="en-US" sz="2800" dirty="0" smtClean="0"/>
              <a:t> </a:t>
            </a:r>
            <a:r>
              <a:rPr lang="en-US" sz="2800" dirty="0" err="1" smtClean="0"/>
              <a:t>positif</a:t>
            </a:r>
            <a:r>
              <a:rPr lang="en-US" sz="2800" dirty="0" smtClean="0"/>
              <a:t>, </a:t>
            </a:r>
            <a:r>
              <a:rPr lang="en-US" sz="2800" dirty="0" err="1" smtClean="0"/>
              <a:t>misal</a:t>
            </a:r>
            <a:r>
              <a:rPr lang="en-US" sz="2800" dirty="0" smtClean="0"/>
              <a:t> -3 </a:t>
            </a:r>
            <a:r>
              <a:rPr lang="en-US" sz="2800" dirty="0" err="1" smtClean="0"/>
              <a:t>dan</a:t>
            </a:r>
            <a:r>
              <a:rPr lang="en-US" sz="2800" dirty="0" smtClean="0"/>
              <a:t> +3</a:t>
            </a:r>
          </a:p>
          <a:p>
            <a:r>
              <a:rPr lang="en-US" sz="2800" b="1" dirty="0" err="1" smtClean="0"/>
              <a:t>Contoh</a:t>
            </a:r>
            <a:r>
              <a:rPr lang="en-US" sz="2800" dirty="0" smtClean="0"/>
              <a:t> : </a:t>
            </a:r>
            <a:r>
              <a:rPr lang="en-US" sz="2800" dirty="0" err="1" smtClean="0"/>
              <a:t>Nyatakan</a:t>
            </a:r>
            <a:r>
              <a:rPr lang="en-US" sz="2800" dirty="0" smtClean="0"/>
              <a:t> </a:t>
            </a:r>
            <a:r>
              <a:rPr lang="en-US" sz="2800" dirty="0" err="1" smtClean="0"/>
              <a:t>bgmana</a:t>
            </a:r>
            <a:r>
              <a:rPr lang="en-US" sz="2800" dirty="0" smtClean="0"/>
              <a:t> </a:t>
            </a:r>
            <a:r>
              <a:rPr lang="en-US" sz="2800" dirty="0" err="1" smtClean="0"/>
              <a:t>Anda</a:t>
            </a:r>
            <a:r>
              <a:rPr lang="en-US" sz="2800" dirty="0" smtClean="0"/>
              <a:t> </a:t>
            </a:r>
            <a:r>
              <a:rPr lang="en-US" sz="2800" dirty="0" err="1" smtClean="0"/>
              <a:t>menilai</a:t>
            </a:r>
            <a:r>
              <a:rPr lang="en-US" sz="2800" dirty="0" smtClean="0"/>
              <a:t> </a:t>
            </a:r>
            <a:r>
              <a:rPr lang="en-US" sz="2800" dirty="0" err="1" smtClean="0"/>
              <a:t>kemampuan</a:t>
            </a:r>
            <a:r>
              <a:rPr lang="en-US" sz="2800" dirty="0" smtClean="0"/>
              <a:t> </a:t>
            </a:r>
            <a:r>
              <a:rPr lang="en-US" sz="2800" dirty="0" err="1" smtClean="0"/>
              <a:t>atasan</a:t>
            </a:r>
            <a:r>
              <a:rPr lang="en-US" sz="2800" dirty="0" smtClean="0"/>
              <a:t> </a:t>
            </a:r>
            <a:r>
              <a:rPr lang="en-US" sz="2800" dirty="0" err="1" smtClean="0"/>
              <a:t>Anda</a:t>
            </a:r>
            <a:r>
              <a:rPr lang="en-US" sz="2800" dirty="0" smtClean="0"/>
              <a:t> </a:t>
            </a:r>
            <a:r>
              <a:rPr lang="en-US" sz="2800" dirty="0" err="1" smtClean="0"/>
              <a:t>terkait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karakteristik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-3 -2 -1  Adopting Modern Technology +1 + 2 +3</a:t>
            </a:r>
          </a:p>
          <a:p>
            <a:r>
              <a:rPr lang="en-US" sz="2800" dirty="0" smtClean="0"/>
              <a:t>-3 -2 -1  Product Innovation +1 + 2 +3</a:t>
            </a:r>
          </a:p>
          <a:p>
            <a:r>
              <a:rPr lang="en-US" sz="2800" dirty="0" smtClean="0"/>
              <a:t>-3 -2 -1  Interpersonal Skill+1 + 2 +3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SKALA RATING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610600" cy="2819400"/>
          </a:xfrm>
        </p:spPr>
        <p:txBody>
          <a:bodyPr/>
          <a:lstStyle/>
          <a:p>
            <a:r>
              <a:rPr lang="en-US" sz="2800" b="1" dirty="0" err="1" smtClean="0"/>
              <a:t>Skala</a:t>
            </a:r>
            <a:r>
              <a:rPr lang="en-US" sz="2800" b="1" dirty="0" smtClean="0"/>
              <a:t> </a:t>
            </a:r>
            <a:r>
              <a:rPr lang="en-US" sz="2800" b="1" i="1" dirty="0" smtClean="0"/>
              <a:t>Graphic Rating</a:t>
            </a:r>
            <a:r>
              <a:rPr lang="en-US" sz="2800" dirty="0" smtClean="0"/>
              <a:t>: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grafik</a:t>
            </a:r>
            <a:r>
              <a:rPr lang="en-US" sz="2800" dirty="0" smtClean="0"/>
              <a:t> </a:t>
            </a:r>
            <a:r>
              <a:rPr lang="en-US" sz="2800" dirty="0" err="1" smtClean="0"/>
              <a:t>membantu</a:t>
            </a:r>
            <a:r>
              <a:rPr lang="en-US" sz="2800" dirty="0" smtClean="0"/>
              <a:t> </a:t>
            </a:r>
            <a:r>
              <a:rPr lang="en-US" sz="2800" dirty="0" err="1" smtClean="0"/>
              <a:t>responden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menetapkan</a:t>
            </a:r>
            <a:r>
              <a:rPr lang="en-US" sz="2800" dirty="0" smtClean="0"/>
              <a:t> </a:t>
            </a:r>
            <a:r>
              <a:rPr lang="en-US" sz="2800" dirty="0" err="1" smtClean="0"/>
              <a:t>skala</a:t>
            </a:r>
            <a:r>
              <a:rPr lang="en-US" sz="2800" dirty="0" smtClean="0"/>
              <a:t> </a:t>
            </a:r>
            <a:r>
              <a:rPr lang="en-US" sz="2800" dirty="0" err="1" smtClean="0"/>
              <a:t>jawaban</a:t>
            </a:r>
            <a:r>
              <a:rPr lang="en-US" sz="2800" dirty="0" smtClean="0"/>
              <a:t> </a:t>
            </a:r>
            <a:r>
              <a:rPr lang="en-US" sz="2800" dirty="0" err="1" smtClean="0"/>
              <a:t>thd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pertanyaan</a:t>
            </a:r>
            <a:r>
              <a:rPr lang="en-US" sz="2800" dirty="0" smtClean="0"/>
              <a:t> </a:t>
            </a:r>
            <a:r>
              <a:rPr lang="en-US" sz="2800" dirty="0" err="1" smtClean="0"/>
              <a:t>tertentu</a:t>
            </a:r>
            <a:r>
              <a:rPr lang="en-US" sz="2800" dirty="0" smtClean="0"/>
              <a:t> </a:t>
            </a:r>
            <a:r>
              <a:rPr lang="en-US" sz="2800" dirty="0" err="1" smtClean="0"/>
              <a:t>dgn</a:t>
            </a:r>
            <a:r>
              <a:rPr lang="en-US" sz="2800" dirty="0" smtClean="0"/>
              <a:t> </a:t>
            </a:r>
            <a:r>
              <a:rPr lang="en-US" sz="2800" dirty="0" err="1" smtClean="0"/>
              <a:t>memberi</a:t>
            </a:r>
            <a:r>
              <a:rPr lang="en-US" sz="2800" dirty="0" smtClean="0"/>
              <a:t> </a:t>
            </a:r>
            <a:r>
              <a:rPr lang="en-US" sz="2800" dirty="0" err="1" smtClean="0"/>
              <a:t>tanda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garis</a:t>
            </a:r>
            <a:r>
              <a:rPr lang="en-US" sz="2800" dirty="0" smtClean="0"/>
              <a:t> </a:t>
            </a:r>
            <a:r>
              <a:rPr lang="en-US" sz="2800" dirty="0" err="1" smtClean="0"/>
              <a:t>skala</a:t>
            </a:r>
            <a:r>
              <a:rPr lang="en-US" sz="2800" dirty="0" smtClean="0"/>
              <a:t>.</a:t>
            </a:r>
          </a:p>
          <a:p>
            <a:r>
              <a:rPr lang="en-US" sz="2800" b="1" dirty="0" err="1" smtClean="0"/>
              <a:t>Contoh</a:t>
            </a:r>
            <a:r>
              <a:rPr lang="en-US" sz="2800" dirty="0" smtClean="0"/>
              <a:t> :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skala</a:t>
            </a:r>
            <a:r>
              <a:rPr lang="en-US" sz="2800" dirty="0" smtClean="0"/>
              <a:t> 10 </a:t>
            </a:r>
            <a:r>
              <a:rPr lang="en-US" sz="2800" dirty="0" err="1" smtClean="0"/>
              <a:t>bagaimana</a:t>
            </a:r>
            <a:r>
              <a:rPr lang="en-US" sz="2800" dirty="0" smtClean="0"/>
              <a:t> </a:t>
            </a:r>
            <a:r>
              <a:rPr lang="en-US" sz="2800" dirty="0" err="1" smtClean="0"/>
              <a:t>Anda</a:t>
            </a:r>
            <a:r>
              <a:rPr lang="en-US" sz="2800" dirty="0" smtClean="0"/>
              <a:t> </a:t>
            </a:r>
            <a:r>
              <a:rPr lang="en-US" sz="2800" dirty="0" err="1" smtClean="0"/>
              <a:t>menilai</a:t>
            </a:r>
            <a:r>
              <a:rPr lang="en-US" sz="2800" dirty="0" smtClean="0"/>
              <a:t> </a:t>
            </a:r>
            <a:r>
              <a:rPr lang="en-US" sz="2800" dirty="0" err="1" smtClean="0"/>
              <a:t>kinerja</a:t>
            </a:r>
            <a:r>
              <a:rPr lang="en-US" sz="2800" dirty="0" smtClean="0"/>
              <a:t> </a:t>
            </a:r>
            <a:r>
              <a:rPr lang="en-US" sz="2800" dirty="0" err="1" smtClean="0"/>
              <a:t>atasan</a:t>
            </a:r>
            <a:r>
              <a:rPr lang="en-US" sz="2800" dirty="0" smtClean="0"/>
              <a:t> </a:t>
            </a:r>
            <a:r>
              <a:rPr lang="en-US" sz="2800" dirty="0" err="1" smtClean="0"/>
              <a:t>Anda</a:t>
            </a:r>
            <a:r>
              <a:rPr lang="en-US" sz="2800" dirty="0" smtClean="0"/>
              <a:t> ?</a:t>
            </a:r>
            <a:endParaRPr lang="en-US" sz="2800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219200" y="5562600"/>
            <a:ext cx="6400800" cy="1588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066800" y="55581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391400" y="5562600"/>
            <a:ext cx="490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362200" y="55626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657600" y="55626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138446" y="5562600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919246" y="55626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38200" y="6019800"/>
            <a:ext cx="1050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Very Bad</a:t>
            </a:r>
            <a:endParaRPr lang="en-US" sz="1800" dirty="0"/>
          </a:p>
        </p:txBody>
      </p:sp>
      <p:sp>
        <p:nvSpPr>
          <p:cNvPr id="16" name="TextBox 15"/>
          <p:cNvSpPr txBox="1"/>
          <p:nvPr/>
        </p:nvSpPr>
        <p:spPr>
          <a:xfrm>
            <a:off x="3978848" y="6019800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All right</a:t>
            </a:r>
            <a:endParaRPr lang="en-US" sz="1800" dirty="0"/>
          </a:p>
        </p:txBody>
      </p:sp>
      <p:sp>
        <p:nvSpPr>
          <p:cNvPr id="17" name="TextBox 16"/>
          <p:cNvSpPr txBox="1"/>
          <p:nvPr/>
        </p:nvSpPr>
        <p:spPr>
          <a:xfrm>
            <a:off x="7103048" y="601980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/>
              <a:t>Excelent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SKALA RANKING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610600" cy="4648200"/>
          </a:xfrm>
        </p:spPr>
        <p:txBody>
          <a:bodyPr/>
          <a:lstStyle/>
          <a:p>
            <a:r>
              <a:rPr lang="en-US" sz="2800" b="1" dirty="0" err="1" smtClean="0"/>
              <a:t>Skala</a:t>
            </a:r>
            <a:r>
              <a:rPr lang="en-US" sz="2800" b="1" dirty="0" smtClean="0"/>
              <a:t> ranking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mengukur</a:t>
            </a:r>
            <a:r>
              <a:rPr lang="en-US" sz="2800" dirty="0" smtClean="0"/>
              <a:t> </a:t>
            </a:r>
            <a:r>
              <a:rPr lang="en-US" sz="2800" dirty="0" err="1" smtClean="0"/>
              <a:t>preferensi</a:t>
            </a:r>
            <a:r>
              <a:rPr lang="en-US" sz="2800" dirty="0" smtClean="0"/>
              <a:t> </a:t>
            </a:r>
            <a:r>
              <a:rPr lang="en-US" sz="2800" dirty="0" err="1" smtClean="0"/>
              <a:t>diantara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obyek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butir</a:t>
            </a:r>
            <a:r>
              <a:rPr lang="en-US" sz="2800" dirty="0" smtClean="0"/>
              <a:t>, </a:t>
            </a:r>
            <a:r>
              <a:rPr lang="en-US" sz="2800" dirty="0" err="1" smtClean="0"/>
              <a:t>sayang</a:t>
            </a:r>
            <a:r>
              <a:rPr lang="en-US" sz="2800" dirty="0" smtClean="0"/>
              <a:t> </a:t>
            </a:r>
            <a:r>
              <a:rPr lang="en-US" sz="2800" dirty="0" err="1" smtClean="0"/>
              <a:t>sekali</a:t>
            </a:r>
            <a:r>
              <a:rPr lang="en-US" sz="2800" dirty="0" smtClean="0"/>
              <a:t> </a:t>
            </a:r>
            <a:r>
              <a:rPr lang="en-US" sz="2800" dirty="0" err="1" smtClean="0"/>
              <a:t>sulit</a:t>
            </a:r>
            <a:r>
              <a:rPr lang="en-US" sz="2800" dirty="0" smtClean="0"/>
              <a:t> </a:t>
            </a:r>
            <a:r>
              <a:rPr lang="en-US" sz="2800" dirty="0" err="1" smtClean="0"/>
              <a:t>mengambil</a:t>
            </a:r>
            <a:r>
              <a:rPr lang="en-US" sz="2800" dirty="0" smtClean="0"/>
              <a:t> </a:t>
            </a:r>
            <a:r>
              <a:rPr lang="en-US" sz="2800" dirty="0" err="1" smtClean="0"/>
              <a:t>kesimpulan</a:t>
            </a:r>
            <a:r>
              <a:rPr lang="en-US" sz="2800" dirty="0" smtClean="0"/>
              <a:t> </a:t>
            </a:r>
            <a:r>
              <a:rPr lang="en-US" sz="2800" dirty="0" err="1" smtClean="0"/>
              <a:t>ketika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kategori</a:t>
            </a:r>
            <a:r>
              <a:rPr lang="en-US" sz="2800" dirty="0" smtClean="0"/>
              <a:t> </a:t>
            </a:r>
            <a:r>
              <a:rPr lang="en-US" sz="2800" dirty="0" err="1" smtClean="0"/>
              <a:t>telah</a:t>
            </a:r>
            <a:r>
              <a:rPr lang="en-US" sz="2800" dirty="0" smtClean="0"/>
              <a:t> </a:t>
            </a:r>
            <a:r>
              <a:rPr lang="en-US" sz="2800" dirty="0" err="1" smtClean="0"/>
              <a:t>diurutkan</a:t>
            </a:r>
            <a:r>
              <a:rPr lang="en-US" sz="2800" dirty="0" smtClean="0"/>
              <a:t> </a:t>
            </a:r>
            <a:r>
              <a:rPr lang="en-US" sz="2800" dirty="0" err="1" smtClean="0"/>
              <a:t>berdasarkan</a:t>
            </a:r>
            <a:r>
              <a:rPr lang="en-US" sz="2800" dirty="0" smtClean="0"/>
              <a:t> </a:t>
            </a:r>
            <a:r>
              <a:rPr lang="en-US" sz="2800" dirty="0" err="1" smtClean="0"/>
              <a:t>preferensi</a:t>
            </a:r>
            <a:r>
              <a:rPr lang="en-US" sz="2800" dirty="0" smtClean="0"/>
              <a:t> </a:t>
            </a:r>
            <a:r>
              <a:rPr lang="en-US" sz="2800" dirty="0" err="1" smtClean="0"/>
              <a:t>tsb</a:t>
            </a:r>
            <a:r>
              <a:rPr lang="en-US" sz="2800" dirty="0" smtClean="0"/>
              <a:t>, </a:t>
            </a:r>
            <a:r>
              <a:rPr lang="en-US" sz="2800" dirty="0" err="1" smtClean="0"/>
              <a:t>misalnya</a:t>
            </a:r>
            <a:r>
              <a:rPr lang="en-US" sz="2800" dirty="0" smtClean="0"/>
              <a:t> 35% </a:t>
            </a:r>
            <a:r>
              <a:rPr lang="en-US" sz="2800" dirty="0" err="1" smtClean="0"/>
              <a:t>memilih</a:t>
            </a:r>
            <a:r>
              <a:rPr lang="en-US" sz="2800" dirty="0" smtClean="0"/>
              <a:t> </a:t>
            </a:r>
            <a:r>
              <a:rPr lang="en-US" sz="2800" dirty="0" err="1" smtClean="0"/>
              <a:t>kategori</a:t>
            </a:r>
            <a:r>
              <a:rPr lang="en-US" sz="2800" dirty="0" smtClean="0"/>
              <a:t> 1, 35% </a:t>
            </a:r>
            <a:r>
              <a:rPr lang="en-US" sz="2800" dirty="0" err="1" smtClean="0"/>
              <a:t>memilih</a:t>
            </a:r>
            <a:r>
              <a:rPr lang="en-US" sz="2800" dirty="0" smtClean="0"/>
              <a:t> </a:t>
            </a:r>
            <a:r>
              <a:rPr lang="en-US" sz="2800" dirty="0" err="1" smtClean="0"/>
              <a:t>kategori</a:t>
            </a:r>
            <a:r>
              <a:rPr lang="en-US" sz="2800" dirty="0" smtClean="0"/>
              <a:t> 2, 20% </a:t>
            </a:r>
            <a:r>
              <a:rPr lang="en-US" sz="2800" dirty="0" err="1" smtClean="0"/>
              <a:t>masing-masing</a:t>
            </a:r>
            <a:r>
              <a:rPr lang="en-US" sz="2800" dirty="0" smtClean="0"/>
              <a:t> </a:t>
            </a:r>
            <a:r>
              <a:rPr lang="en-US" sz="2800" dirty="0" err="1" smtClean="0"/>
              <a:t>memilih</a:t>
            </a:r>
            <a:r>
              <a:rPr lang="en-US" sz="2800" dirty="0" smtClean="0"/>
              <a:t> </a:t>
            </a:r>
            <a:r>
              <a:rPr lang="en-US" sz="2800" dirty="0" err="1" smtClean="0"/>
              <a:t>kategori</a:t>
            </a:r>
            <a:r>
              <a:rPr lang="en-US" sz="2800" dirty="0" smtClean="0"/>
              <a:t> 3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kategori</a:t>
            </a:r>
            <a:r>
              <a:rPr lang="en-US" sz="2800" dirty="0" smtClean="0"/>
              <a:t> 4.</a:t>
            </a:r>
          </a:p>
          <a:p>
            <a:r>
              <a:rPr lang="en-US" sz="2800" dirty="0" err="1" smtClean="0"/>
              <a:t>Alternatifnya</a:t>
            </a:r>
            <a:r>
              <a:rPr lang="en-US" sz="2800" dirty="0" smtClean="0"/>
              <a:t> : </a:t>
            </a:r>
            <a:r>
              <a:rPr lang="en-US" sz="2800" i="1" dirty="0" err="1" smtClean="0"/>
              <a:t>metode</a:t>
            </a:r>
            <a:r>
              <a:rPr lang="en-US" sz="2800" i="1" dirty="0" smtClean="0"/>
              <a:t> paired comparison, forced choice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i="1" dirty="0" smtClean="0"/>
              <a:t>comparative scale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digunakan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SKALA RANKING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610600" cy="5181600"/>
          </a:xfrm>
        </p:spPr>
        <p:txBody>
          <a:bodyPr/>
          <a:lstStyle/>
          <a:p>
            <a:r>
              <a:rPr lang="en-US" sz="2400" b="1" i="1" dirty="0" smtClean="0"/>
              <a:t>Paired Comparison </a:t>
            </a:r>
            <a:r>
              <a:rPr lang="en-US" sz="2400" dirty="0" smtClean="0"/>
              <a:t>: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responden</a:t>
            </a:r>
            <a:r>
              <a:rPr lang="en-US" sz="2400" dirty="0" smtClean="0"/>
              <a:t> </a:t>
            </a:r>
            <a:r>
              <a:rPr lang="en-US" sz="2400" dirty="0" err="1" smtClean="0"/>
              <a:t>diminta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memilih</a:t>
            </a:r>
            <a:r>
              <a:rPr lang="en-US" sz="2400" dirty="0" smtClean="0"/>
              <a:t> </a:t>
            </a:r>
            <a:r>
              <a:rPr lang="en-US" sz="2400" dirty="0" err="1" smtClean="0"/>
              <a:t>diantara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obyek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bersamaan</a:t>
            </a:r>
            <a:r>
              <a:rPr lang="en-US" sz="2400" dirty="0" smtClean="0"/>
              <a:t>. 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membantu</a:t>
            </a:r>
            <a:r>
              <a:rPr lang="en-US" sz="2400" dirty="0" smtClean="0"/>
              <a:t> </a:t>
            </a:r>
            <a:r>
              <a:rPr lang="en-US" sz="2400" dirty="0" err="1" smtClean="0"/>
              <a:t>menilai</a:t>
            </a:r>
            <a:r>
              <a:rPr lang="en-US" sz="2400" dirty="0" smtClean="0"/>
              <a:t> </a:t>
            </a:r>
            <a:r>
              <a:rPr lang="en-US" sz="2400" dirty="0" err="1" smtClean="0"/>
              <a:t>preferensi</a:t>
            </a:r>
            <a:r>
              <a:rPr lang="en-US" sz="2400" dirty="0" smtClean="0"/>
              <a:t>.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tepat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pasangannya</a:t>
            </a:r>
            <a:r>
              <a:rPr lang="en-US" sz="2400" dirty="0" smtClean="0"/>
              <a:t> </a:t>
            </a:r>
            <a:r>
              <a:rPr lang="en-US" sz="2400" dirty="0" err="1" smtClean="0"/>
              <a:t>sedikit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Jika</a:t>
            </a:r>
            <a:r>
              <a:rPr lang="en-US" sz="2400" dirty="0" smtClean="0"/>
              <a:t> A, B, C </a:t>
            </a:r>
            <a:r>
              <a:rPr lang="en-US" sz="2400" dirty="0" err="1" smtClean="0"/>
              <a:t>dan</a:t>
            </a:r>
            <a:r>
              <a:rPr lang="en-US" sz="2400" dirty="0" smtClean="0"/>
              <a:t> D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produk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ditawarkan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:</a:t>
            </a:r>
          </a:p>
          <a:p>
            <a:pPr lvl="1"/>
            <a:r>
              <a:rPr lang="en-US" sz="2400" dirty="0" err="1" smtClean="0"/>
              <a:t>Apakah</a:t>
            </a:r>
            <a:r>
              <a:rPr lang="en-US" sz="2400" dirty="0" smtClean="0"/>
              <a:t> A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disukai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B ?</a:t>
            </a:r>
          </a:p>
          <a:p>
            <a:pPr lvl="1"/>
            <a:r>
              <a:rPr lang="en-US" sz="2400" dirty="0" err="1" smtClean="0"/>
              <a:t>Apakah</a:t>
            </a:r>
            <a:r>
              <a:rPr lang="en-US" sz="2400" dirty="0" smtClean="0"/>
              <a:t> A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disukai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C ?</a:t>
            </a:r>
          </a:p>
          <a:p>
            <a:pPr lvl="1"/>
            <a:r>
              <a:rPr lang="en-US" sz="2400" dirty="0" err="1" smtClean="0"/>
              <a:t>Apakah</a:t>
            </a:r>
            <a:r>
              <a:rPr lang="en-US" sz="2400" dirty="0" smtClean="0"/>
              <a:t> A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disukai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D ?</a:t>
            </a:r>
          </a:p>
          <a:p>
            <a:pPr lvl="1"/>
            <a:r>
              <a:rPr lang="en-US" sz="2400" dirty="0" err="1" smtClean="0"/>
              <a:t>Apakah</a:t>
            </a:r>
            <a:r>
              <a:rPr lang="en-US" sz="2400" dirty="0" smtClean="0"/>
              <a:t> B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disukai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C ?</a:t>
            </a:r>
          </a:p>
          <a:p>
            <a:pPr lvl="1"/>
            <a:r>
              <a:rPr lang="en-US" sz="2400" dirty="0" err="1" smtClean="0"/>
              <a:t>Apakah</a:t>
            </a:r>
            <a:r>
              <a:rPr lang="en-US" sz="2400" dirty="0" smtClean="0"/>
              <a:t> B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disukai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D ?</a:t>
            </a:r>
          </a:p>
          <a:p>
            <a:pPr lvl="1"/>
            <a:r>
              <a:rPr lang="en-US" sz="2400" dirty="0" err="1" smtClean="0"/>
              <a:t>Apakah</a:t>
            </a:r>
            <a:r>
              <a:rPr lang="en-US" sz="2400" dirty="0" smtClean="0"/>
              <a:t> C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disukai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D ?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1" dirty="0" smtClean="0"/>
              <a:t>GOODNESS OF MEASURES</a:t>
            </a:r>
            <a:endParaRPr lang="en-US" sz="40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895600"/>
            <a:ext cx="923651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Goodness</a:t>
            </a:r>
          </a:p>
          <a:p>
            <a:r>
              <a:rPr lang="en-US" sz="1400" b="1" dirty="0" smtClean="0"/>
              <a:t>of data</a:t>
            </a:r>
            <a:endParaRPr lang="en-US" sz="1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43349" y="2130623"/>
            <a:ext cx="981359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Reliability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2600" y="3604737"/>
            <a:ext cx="914400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Validity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43041" y="1825823"/>
            <a:ext cx="830677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Stability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33800" y="2971800"/>
            <a:ext cx="1103187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Consistency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62600" y="1447800"/>
            <a:ext cx="2006640" cy="33855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Test-retest reliability</a:t>
            </a:r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562600" y="1947446"/>
            <a:ext cx="2223173" cy="33855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Paralel</a:t>
            </a:r>
            <a:r>
              <a:rPr lang="en-US" sz="1600" b="1" dirty="0" smtClean="0"/>
              <a:t>-form reliability</a:t>
            </a:r>
            <a:endParaRPr lang="en-US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549227" y="2557046"/>
            <a:ext cx="2971776" cy="33855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err="1" smtClean="0"/>
              <a:t>Interitem</a:t>
            </a:r>
            <a:r>
              <a:rPr lang="en-US" sz="1600" b="1" dirty="0" smtClean="0"/>
              <a:t> consistency reliability</a:t>
            </a:r>
            <a:endParaRPr lang="en-US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562624" y="3200400"/>
            <a:ext cx="1915396" cy="33855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Spilt-half reliability</a:t>
            </a:r>
            <a:endParaRPr lang="en-US" sz="1600" b="1" dirty="0"/>
          </a:p>
        </p:txBody>
      </p:sp>
      <p:cxnSp>
        <p:nvCxnSpPr>
          <p:cNvPr id="18" name="Shape 17"/>
          <p:cNvCxnSpPr>
            <a:stCxn id="4" idx="3"/>
            <a:endCxn id="5" idx="1"/>
          </p:cNvCxnSpPr>
          <p:nvPr/>
        </p:nvCxnSpPr>
        <p:spPr bwMode="auto">
          <a:xfrm flipV="1">
            <a:off x="1152251" y="2284512"/>
            <a:ext cx="591098" cy="87269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4" name="Elbow Connector 23"/>
          <p:cNvCxnSpPr>
            <a:stCxn id="4" idx="3"/>
            <a:endCxn id="6" idx="1"/>
          </p:cNvCxnSpPr>
          <p:nvPr/>
        </p:nvCxnSpPr>
        <p:spPr bwMode="auto">
          <a:xfrm>
            <a:off x="1152251" y="3157210"/>
            <a:ext cx="600349" cy="60141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6" name="Elbow Connector 25"/>
          <p:cNvCxnSpPr>
            <a:stCxn id="5" idx="3"/>
            <a:endCxn id="7" idx="1"/>
          </p:cNvCxnSpPr>
          <p:nvPr/>
        </p:nvCxnSpPr>
        <p:spPr bwMode="auto">
          <a:xfrm flipV="1">
            <a:off x="2724708" y="1979712"/>
            <a:ext cx="1018333" cy="3048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Elbow Connector 27"/>
          <p:cNvCxnSpPr>
            <a:stCxn id="5" idx="3"/>
          </p:cNvCxnSpPr>
          <p:nvPr/>
        </p:nvCxnSpPr>
        <p:spPr bwMode="auto">
          <a:xfrm>
            <a:off x="2724708" y="2284512"/>
            <a:ext cx="932892" cy="8396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Elbow Connector 29"/>
          <p:cNvCxnSpPr>
            <a:stCxn id="7" idx="3"/>
            <a:endCxn id="9" idx="1"/>
          </p:cNvCxnSpPr>
          <p:nvPr/>
        </p:nvCxnSpPr>
        <p:spPr bwMode="auto">
          <a:xfrm flipV="1">
            <a:off x="4573718" y="1617077"/>
            <a:ext cx="988882" cy="36263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2" name="Elbow Connector 31"/>
          <p:cNvCxnSpPr>
            <a:stCxn id="7" idx="3"/>
            <a:endCxn id="10" idx="1"/>
          </p:cNvCxnSpPr>
          <p:nvPr/>
        </p:nvCxnSpPr>
        <p:spPr bwMode="auto">
          <a:xfrm>
            <a:off x="4573718" y="1979712"/>
            <a:ext cx="988882" cy="13701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4" name="Elbow Connector 33"/>
          <p:cNvCxnSpPr>
            <a:stCxn id="8" idx="3"/>
            <a:endCxn id="11" idx="1"/>
          </p:cNvCxnSpPr>
          <p:nvPr/>
        </p:nvCxnSpPr>
        <p:spPr bwMode="auto">
          <a:xfrm flipV="1">
            <a:off x="4836987" y="2726323"/>
            <a:ext cx="712240" cy="39936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Elbow Connector 35"/>
          <p:cNvCxnSpPr>
            <a:stCxn id="8" idx="3"/>
            <a:endCxn id="12" idx="1"/>
          </p:cNvCxnSpPr>
          <p:nvPr/>
        </p:nvCxnSpPr>
        <p:spPr bwMode="auto">
          <a:xfrm>
            <a:off x="4836987" y="3125689"/>
            <a:ext cx="725637" cy="2439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838200" y="4648200"/>
            <a:ext cx="1524000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Logical Validity</a:t>
            </a:r>
          </a:p>
          <a:p>
            <a:pPr algn="ctr"/>
            <a:r>
              <a:rPr lang="en-US" sz="1400" b="1" dirty="0" smtClean="0"/>
              <a:t>(content)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581400" y="4648200"/>
            <a:ext cx="1524000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Criterion related Validity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00800" y="4648200"/>
            <a:ext cx="1676400" cy="5232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/>
              <a:t>Concurent</a:t>
            </a:r>
            <a:r>
              <a:rPr lang="en-US" sz="1400" b="1" dirty="0" smtClean="0"/>
              <a:t>  Validity</a:t>
            </a:r>
          </a:p>
          <a:p>
            <a:pPr algn="ctr"/>
            <a:r>
              <a:rPr lang="en-US" sz="1400" b="1" dirty="0" smtClean="0"/>
              <a:t>(construct)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38200" y="5801380"/>
            <a:ext cx="1524000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Face Validity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971800" y="5801380"/>
            <a:ext cx="1066800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Predictive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495800" y="5791200"/>
            <a:ext cx="1066800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/>
              <a:t>Concurent</a:t>
            </a:r>
            <a:endParaRPr lang="en-US" sz="1400" b="1" dirty="0" smtClean="0"/>
          </a:p>
        </p:txBody>
      </p:sp>
      <p:sp>
        <p:nvSpPr>
          <p:cNvPr id="44" name="TextBox 43"/>
          <p:cNvSpPr txBox="1"/>
          <p:nvPr/>
        </p:nvSpPr>
        <p:spPr>
          <a:xfrm>
            <a:off x="6019800" y="5801380"/>
            <a:ext cx="1219200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Convergent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543800" y="5801380"/>
            <a:ext cx="1295400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err="1" smtClean="0"/>
              <a:t>Discriminant</a:t>
            </a:r>
            <a:endParaRPr lang="en-US" sz="1400" b="1" dirty="0" smtClean="0"/>
          </a:p>
        </p:txBody>
      </p:sp>
      <p:cxnSp>
        <p:nvCxnSpPr>
          <p:cNvPr id="47" name="Elbow Connector 46"/>
          <p:cNvCxnSpPr>
            <a:stCxn id="6" idx="2"/>
            <a:endCxn id="38" idx="0"/>
          </p:cNvCxnSpPr>
          <p:nvPr/>
        </p:nvCxnSpPr>
        <p:spPr bwMode="auto">
          <a:xfrm rot="5400000">
            <a:off x="1537157" y="3975557"/>
            <a:ext cx="735686" cy="6096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Elbow Connector 48"/>
          <p:cNvCxnSpPr>
            <a:stCxn id="6" idx="2"/>
            <a:endCxn id="39" idx="0"/>
          </p:cNvCxnSpPr>
          <p:nvPr/>
        </p:nvCxnSpPr>
        <p:spPr bwMode="auto">
          <a:xfrm rot="16200000" flipH="1">
            <a:off x="2908757" y="3213557"/>
            <a:ext cx="735686" cy="21336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1" name="Elbow Connector 50"/>
          <p:cNvCxnSpPr>
            <a:stCxn id="6" idx="2"/>
            <a:endCxn id="40" idx="0"/>
          </p:cNvCxnSpPr>
          <p:nvPr/>
        </p:nvCxnSpPr>
        <p:spPr bwMode="auto">
          <a:xfrm rot="16200000" flipH="1">
            <a:off x="4356557" y="1765757"/>
            <a:ext cx="735686" cy="50292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3" name="Elbow Connector 52"/>
          <p:cNvCxnSpPr>
            <a:stCxn id="38" idx="2"/>
            <a:endCxn id="41" idx="0"/>
          </p:cNvCxnSpPr>
          <p:nvPr/>
        </p:nvCxnSpPr>
        <p:spPr bwMode="auto">
          <a:xfrm rot="5400000">
            <a:off x="1285220" y="5486400"/>
            <a:ext cx="62996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5" name="Elbow Connector 54"/>
          <p:cNvCxnSpPr>
            <a:stCxn id="39" idx="2"/>
            <a:endCxn id="42" idx="0"/>
          </p:cNvCxnSpPr>
          <p:nvPr/>
        </p:nvCxnSpPr>
        <p:spPr bwMode="auto">
          <a:xfrm rot="5400000">
            <a:off x="3609320" y="5067300"/>
            <a:ext cx="629960" cy="8382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7" name="Elbow Connector 56"/>
          <p:cNvCxnSpPr>
            <a:stCxn id="39" idx="2"/>
            <a:endCxn id="43" idx="0"/>
          </p:cNvCxnSpPr>
          <p:nvPr/>
        </p:nvCxnSpPr>
        <p:spPr bwMode="auto">
          <a:xfrm rot="16200000" flipH="1">
            <a:off x="4376410" y="5138410"/>
            <a:ext cx="619780" cy="6858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9" name="Elbow Connector 58"/>
          <p:cNvCxnSpPr>
            <a:stCxn id="40" idx="2"/>
            <a:endCxn id="44" idx="0"/>
          </p:cNvCxnSpPr>
          <p:nvPr/>
        </p:nvCxnSpPr>
        <p:spPr bwMode="auto">
          <a:xfrm rot="5400000">
            <a:off x="6619220" y="5181600"/>
            <a:ext cx="629960" cy="6096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1" name="Elbow Connector 60"/>
          <p:cNvCxnSpPr>
            <a:stCxn id="40" idx="2"/>
            <a:endCxn id="45" idx="0"/>
          </p:cNvCxnSpPr>
          <p:nvPr/>
        </p:nvCxnSpPr>
        <p:spPr bwMode="auto">
          <a:xfrm rot="16200000" flipH="1">
            <a:off x="7400270" y="5010150"/>
            <a:ext cx="629960" cy="9525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1" dirty="0" smtClean="0"/>
              <a:t>GOODNESS OF MEASURES</a:t>
            </a:r>
            <a:endParaRPr lang="en-US" sz="4000" b="1" i="1" dirty="0"/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610600" cy="5181600"/>
          </a:xfrm>
        </p:spPr>
        <p:txBody>
          <a:bodyPr/>
          <a:lstStyle/>
          <a:p>
            <a:r>
              <a:rPr lang="en-US" sz="2400" b="1" i="1" dirty="0" smtClean="0"/>
              <a:t>Test-Retest Reliability : </a:t>
            </a:r>
            <a:r>
              <a:rPr lang="en-US" sz="2400" dirty="0" smtClean="0"/>
              <a:t> </a:t>
            </a:r>
            <a:r>
              <a:rPr lang="en-US" sz="2400" dirty="0" err="1" smtClean="0"/>
              <a:t>Koefisien</a:t>
            </a:r>
            <a:r>
              <a:rPr lang="en-US" sz="2400" dirty="0" smtClean="0"/>
              <a:t> </a:t>
            </a:r>
            <a:r>
              <a:rPr lang="en-US" sz="2400" dirty="0" err="1" smtClean="0"/>
              <a:t>reliabilitas</a:t>
            </a:r>
            <a:r>
              <a:rPr lang="en-US" sz="2400" dirty="0" smtClean="0"/>
              <a:t>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dgn</a:t>
            </a:r>
            <a:r>
              <a:rPr lang="en-US" sz="2400" dirty="0" smtClean="0"/>
              <a:t> </a:t>
            </a:r>
            <a:r>
              <a:rPr lang="en-US" sz="2400" dirty="0" err="1" smtClean="0"/>
              <a:t>mengulang</a:t>
            </a:r>
            <a:r>
              <a:rPr lang="en-US" sz="2400" dirty="0" smtClean="0"/>
              <a:t> </a:t>
            </a:r>
            <a:r>
              <a:rPr lang="en-US" sz="2400" dirty="0" err="1" smtClean="0"/>
              <a:t>pengukuran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dikesempatan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,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test-retest </a:t>
            </a:r>
            <a:r>
              <a:rPr lang="en-US" sz="2400" dirty="0" err="1" smtClean="0"/>
              <a:t>reliablity</a:t>
            </a:r>
            <a:r>
              <a:rPr lang="en-US" sz="2400" dirty="0" smtClean="0"/>
              <a:t>. </a:t>
            </a:r>
            <a:r>
              <a:rPr lang="en-US" sz="2400" dirty="0" err="1" smtClean="0"/>
              <a:t>Kuisioner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responden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,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hasilnya</a:t>
            </a:r>
            <a:r>
              <a:rPr lang="en-US" sz="2400" dirty="0" smtClean="0"/>
              <a:t> </a:t>
            </a:r>
            <a:r>
              <a:rPr lang="en-US" sz="2400" dirty="0" err="1" smtClean="0"/>
              <a:t>konsisten</a:t>
            </a:r>
            <a:r>
              <a:rPr lang="en-US" sz="2400" dirty="0" smtClean="0"/>
              <a:t>,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mengkorelasikan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skor</a:t>
            </a:r>
            <a:r>
              <a:rPr lang="en-US" sz="2400" dirty="0" smtClean="0"/>
              <a:t> </a:t>
            </a:r>
            <a:r>
              <a:rPr lang="en-US" sz="2400" dirty="0" err="1" smtClean="0"/>
              <a:t>jawaban-jawaban</a:t>
            </a:r>
            <a:r>
              <a:rPr lang="en-US" sz="2400" dirty="0" smtClean="0"/>
              <a:t>.</a:t>
            </a:r>
          </a:p>
          <a:p>
            <a:r>
              <a:rPr lang="en-US" sz="2400" b="1" i="1" dirty="0" smtClean="0"/>
              <a:t>Parallel-Form Reliability </a:t>
            </a:r>
            <a:r>
              <a:rPr lang="en-US" sz="2400" dirty="0" smtClean="0"/>
              <a:t>: </a:t>
            </a:r>
            <a:r>
              <a:rPr lang="en-US" sz="2400" dirty="0" err="1" smtClean="0"/>
              <a:t>ketika</a:t>
            </a:r>
            <a:r>
              <a:rPr lang="en-US" sz="2400" dirty="0" smtClean="0"/>
              <a:t> </a:t>
            </a:r>
            <a:r>
              <a:rPr lang="en-US" sz="2400" dirty="0" err="1" smtClean="0"/>
              <a:t>respon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pengukuran</a:t>
            </a:r>
            <a:r>
              <a:rPr lang="en-US" sz="2400" dirty="0" smtClean="0"/>
              <a:t> </a:t>
            </a:r>
            <a:r>
              <a:rPr lang="en-US" sz="2400" dirty="0" err="1" smtClean="0"/>
              <a:t>konsep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berkorelasi</a:t>
            </a:r>
            <a:r>
              <a:rPr lang="en-US" sz="2400" dirty="0" smtClean="0"/>
              <a:t>. </a:t>
            </a:r>
            <a:r>
              <a:rPr lang="en-US" sz="2400" dirty="0" err="1" smtClean="0"/>
              <a:t>Keduanya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butir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serupa</a:t>
            </a:r>
            <a:r>
              <a:rPr lang="en-US" sz="2400" dirty="0" smtClean="0"/>
              <a:t>, format </a:t>
            </a:r>
            <a:r>
              <a:rPr lang="en-US" sz="2400" dirty="0" err="1" smtClean="0"/>
              <a:t>respon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. Yang </a:t>
            </a:r>
            <a:r>
              <a:rPr lang="en-US" sz="2400" dirty="0" err="1" smtClean="0"/>
              <a:t>beda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“wording”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urutan</a:t>
            </a:r>
            <a:r>
              <a:rPr lang="en-US" sz="2400" dirty="0" smtClean="0"/>
              <a:t> </a:t>
            </a:r>
            <a:r>
              <a:rPr lang="en-US" sz="2400" dirty="0" err="1" smtClean="0"/>
              <a:t>pertanyaan</a:t>
            </a:r>
            <a:r>
              <a:rPr lang="en-US" sz="2400" dirty="0" smtClean="0"/>
              <a:t>.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1" dirty="0" smtClean="0"/>
              <a:t>GOODNESS OF MEASURES</a:t>
            </a:r>
            <a:endParaRPr lang="en-US" sz="4000" b="1" i="1" dirty="0"/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610600" cy="5181600"/>
          </a:xfrm>
        </p:spPr>
        <p:txBody>
          <a:bodyPr/>
          <a:lstStyle/>
          <a:p>
            <a:r>
              <a:rPr lang="en-US" sz="2400" b="1" i="1" dirty="0" err="1" smtClean="0"/>
              <a:t>Interitem</a:t>
            </a:r>
            <a:r>
              <a:rPr lang="en-US" sz="2400" b="1" i="1" dirty="0" smtClean="0"/>
              <a:t> Consistency Reliability : </a:t>
            </a:r>
            <a:r>
              <a:rPr lang="en-US" sz="2400" dirty="0" err="1" smtClean="0"/>
              <a:t>pengujian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konsistensi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jawaban</a:t>
            </a:r>
            <a:r>
              <a:rPr lang="en-US" sz="2400" dirty="0" smtClean="0"/>
              <a:t> </a:t>
            </a:r>
            <a:r>
              <a:rPr lang="en-US" sz="2400" dirty="0" err="1" smtClean="0"/>
              <a:t>responden</a:t>
            </a:r>
            <a:r>
              <a:rPr lang="en-US" sz="2400" dirty="0" smtClean="0"/>
              <a:t>.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butir-butir</a:t>
            </a:r>
            <a:r>
              <a:rPr lang="en-US" sz="2400" dirty="0" smtClean="0"/>
              <a:t> </a:t>
            </a:r>
            <a:r>
              <a:rPr lang="en-US" sz="2400" dirty="0" err="1" smtClean="0"/>
              <a:t>pertanyaan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bebas</a:t>
            </a:r>
            <a:r>
              <a:rPr lang="en-US" sz="2400" dirty="0" smtClean="0"/>
              <a:t> </a:t>
            </a:r>
            <a:r>
              <a:rPr lang="en-US" sz="2400" dirty="0" err="1" smtClean="0"/>
              <a:t>satau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yang lain,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mengukur</a:t>
            </a:r>
            <a:r>
              <a:rPr lang="en-US" sz="2400" dirty="0" smtClean="0"/>
              <a:t> </a:t>
            </a:r>
            <a:r>
              <a:rPr lang="en-US" sz="2400" dirty="0" err="1" smtClean="0"/>
              <a:t>konsep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,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saling</a:t>
            </a:r>
            <a:r>
              <a:rPr lang="en-US" sz="2400" dirty="0" smtClean="0"/>
              <a:t> </a:t>
            </a:r>
            <a:r>
              <a:rPr lang="en-US" sz="2400" dirty="0" err="1" smtClean="0"/>
              <a:t>berkorelasi</a:t>
            </a:r>
            <a:r>
              <a:rPr lang="en-US" sz="2400" dirty="0" smtClean="0"/>
              <a:t>. </a:t>
            </a:r>
            <a:r>
              <a:rPr lang="en-US" sz="2400" dirty="0" err="1" smtClean="0"/>
              <a:t>Uji</a:t>
            </a:r>
            <a:r>
              <a:rPr lang="en-US" sz="2400" dirty="0" smtClean="0"/>
              <a:t> yang paling </a:t>
            </a:r>
            <a:r>
              <a:rPr lang="en-US" sz="2400" dirty="0" err="1" smtClean="0"/>
              <a:t>populer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Uji</a:t>
            </a:r>
            <a:r>
              <a:rPr lang="en-US" sz="2400" dirty="0" smtClean="0"/>
              <a:t> </a:t>
            </a:r>
            <a:r>
              <a:rPr lang="en-US" sz="2400" dirty="0" err="1" smtClean="0"/>
              <a:t>Koefisien</a:t>
            </a:r>
            <a:r>
              <a:rPr lang="en-US" sz="2400" dirty="0" smtClean="0"/>
              <a:t> Alpha </a:t>
            </a:r>
            <a:r>
              <a:rPr lang="en-US" sz="2400" dirty="0" err="1" smtClean="0"/>
              <a:t>Cronbach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formula </a:t>
            </a:r>
            <a:r>
              <a:rPr lang="en-US" sz="2400" dirty="0" err="1" smtClean="0"/>
              <a:t>Kuder</a:t>
            </a:r>
            <a:r>
              <a:rPr lang="en-US" sz="2400" dirty="0" smtClean="0"/>
              <a:t>-Richardson. </a:t>
            </a:r>
            <a:r>
              <a:rPr lang="en-US" sz="2400" dirty="0" err="1" smtClean="0"/>
              <a:t>Semakin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</a:t>
            </a:r>
            <a:r>
              <a:rPr lang="en-US" sz="2400" dirty="0" err="1" smtClean="0"/>
              <a:t>korelasinya</a:t>
            </a:r>
            <a:r>
              <a:rPr lang="en-US" sz="2400" dirty="0" smtClean="0"/>
              <a:t> </a:t>
            </a:r>
            <a:r>
              <a:rPr lang="en-US" sz="2400" dirty="0" err="1" smtClean="0"/>
              <a:t>semakin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pengukuran</a:t>
            </a:r>
            <a:r>
              <a:rPr lang="en-US" sz="2400" dirty="0" smtClean="0"/>
              <a:t> </a:t>
            </a:r>
            <a:r>
              <a:rPr lang="en-US" sz="2400" dirty="0" err="1" smtClean="0"/>
              <a:t>instrumen</a:t>
            </a:r>
            <a:r>
              <a:rPr lang="en-US" sz="2400" dirty="0" smtClean="0"/>
              <a:t>.</a:t>
            </a:r>
          </a:p>
          <a:p>
            <a:r>
              <a:rPr lang="en-US" sz="2400" b="1" i="1" dirty="0" smtClean="0"/>
              <a:t>Split-Half Reliability </a:t>
            </a:r>
            <a:r>
              <a:rPr lang="en-US" sz="2400" dirty="0" smtClean="0"/>
              <a:t>: </a:t>
            </a:r>
            <a:r>
              <a:rPr lang="en-US" sz="2400" dirty="0" err="1" smtClean="0"/>
              <a:t>korelasi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instrumen</a:t>
            </a:r>
            <a:r>
              <a:rPr lang="en-US" sz="2400" dirty="0" smtClean="0"/>
              <a:t>. </a:t>
            </a:r>
            <a:r>
              <a:rPr lang="en-US" sz="2400" dirty="0" err="1" smtClean="0"/>
              <a:t>Kalau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indikator</a:t>
            </a:r>
            <a:r>
              <a:rPr lang="en-US" sz="2400" dirty="0" smtClean="0"/>
              <a:t> </a:t>
            </a:r>
            <a:r>
              <a:rPr lang="en-US" sz="2400" dirty="0" err="1" smtClean="0"/>
              <a:t>dibuat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pertanyaan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berbeda</a:t>
            </a:r>
            <a:r>
              <a:rPr lang="en-US" sz="2400" dirty="0" smtClean="0"/>
              <a:t> (</a:t>
            </a:r>
            <a:r>
              <a:rPr lang="en-US" sz="2400" dirty="0" err="1" smtClean="0"/>
              <a:t>negatif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positif</a:t>
            </a:r>
            <a:r>
              <a:rPr lang="en-US" sz="2400" dirty="0" smtClean="0"/>
              <a:t>), </a:t>
            </a:r>
            <a:r>
              <a:rPr lang="en-US" sz="2400" dirty="0" err="1" smtClean="0"/>
              <a:t>dikorelasikan</a:t>
            </a:r>
            <a:r>
              <a:rPr lang="en-US" sz="2400" dirty="0" smtClean="0"/>
              <a:t>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dbisa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menguji</a:t>
            </a:r>
            <a:r>
              <a:rPr lang="en-US" sz="2400" dirty="0" smtClean="0"/>
              <a:t> </a:t>
            </a:r>
            <a:r>
              <a:rPr lang="en-US" sz="2400" dirty="0" err="1" smtClean="0"/>
              <a:t>konsistensi</a:t>
            </a:r>
            <a:r>
              <a:rPr lang="en-US" sz="2400" dirty="0" smtClean="0"/>
              <a:t> </a:t>
            </a:r>
            <a:r>
              <a:rPr lang="en-US" sz="2400" dirty="0" err="1" smtClean="0"/>
              <a:t>instrumen</a:t>
            </a:r>
            <a:r>
              <a:rPr lang="en-US" sz="2400" dirty="0" smtClean="0"/>
              <a:t>.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1" dirty="0" smtClean="0"/>
              <a:t>GOODNESS OF MEASURES</a:t>
            </a:r>
            <a:endParaRPr lang="en-US" sz="4000" b="1" i="1" dirty="0"/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86400"/>
          </a:xfrm>
        </p:spPr>
        <p:txBody>
          <a:bodyPr/>
          <a:lstStyle/>
          <a:p>
            <a:r>
              <a:rPr lang="en-US" sz="2800" b="1" i="1" dirty="0" smtClean="0"/>
              <a:t>Content Validity: </a:t>
            </a:r>
            <a:r>
              <a:rPr lang="en-US" sz="2800" dirty="0" smtClean="0"/>
              <a:t> </a:t>
            </a:r>
            <a:r>
              <a:rPr lang="en-US" sz="2800" dirty="0" err="1" smtClean="0"/>
              <a:t>Apakah</a:t>
            </a:r>
            <a:r>
              <a:rPr lang="en-US" sz="2800" dirty="0" smtClean="0"/>
              <a:t> </a:t>
            </a:r>
            <a:r>
              <a:rPr lang="en-US" sz="2800" dirty="0" err="1" smtClean="0"/>
              <a:t>instrumen</a:t>
            </a:r>
            <a:r>
              <a:rPr lang="en-US" sz="2800" dirty="0" smtClean="0"/>
              <a:t> </a:t>
            </a:r>
            <a:r>
              <a:rPr lang="en-US" sz="2800" dirty="0" err="1" smtClean="0"/>
              <a:t>memadai</a:t>
            </a:r>
            <a:r>
              <a:rPr lang="en-US" sz="2800" dirty="0" smtClean="0"/>
              <a:t> </a:t>
            </a:r>
            <a:r>
              <a:rPr lang="en-US" sz="2800" dirty="0" err="1" smtClean="0"/>
              <a:t>utk</a:t>
            </a:r>
            <a:r>
              <a:rPr lang="en-US" sz="2800" dirty="0" smtClean="0"/>
              <a:t> </a:t>
            </a:r>
            <a:r>
              <a:rPr lang="en-US" sz="2800" dirty="0" err="1" smtClean="0"/>
              <a:t>mengukur</a:t>
            </a:r>
            <a:r>
              <a:rPr lang="en-US" sz="2800" dirty="0" smtClean="0"/>
              <a:t> </a:t>
            </a:r>
            <a:r>
              <a:rPr lang="en-US" sz="2800" dirty="0" err="1" smtClean="0"/>
              <a:t>konsep</a:t>
            </a:r>
            <a:r>
              <a:rPr lang="en-US" sz="2800" dirty="0" smtClean="0"/>
              <a:t>.</a:t>
            </a:r>
            <a:endParaRPr lang="en-US" sz="2800" b="1" i="1" dirty="0" smtClean="0"/>
          </a:p>
          <a:p>
            <a:r>
              <a:rPr lang="en-US" sz="2800" b="1" i="1" dirty="0" err="1" smtClean="0"/>
              <a:t>FaceValidity</a:t>
            </a:r>
            <a:r>
              <a:rPr lang="en-US" sz="2800" b="1" i="1" dirty="0" smtClean="0"/>
              <a:t>: </a:t>
            </a:r>
            <a:r>
              <a:rPr lang="en-US" sz="2800" dirty="0" smtClean="0"/>
              <a:t> </a:t>
            </a:r>
            <a:r>
              <a:rPr lang="en-US" sz="2800" dirty="0" err="1" smtClean="0"/>
              <a:t>Apakah</a:t>
            </a:r>
            <a:r>
              <a:rPr lang="en-US" sz="2800" dirty="0" smtClean="0"/>
              <a:t> </a:t>
            </a:r>
            <a:r>
              <a:rPr lang="en-US" sz="2800" dirty="0" err="1" smtClean="0"/>
              <a:t>ekspert</a:t>
            </a:r>
            <a:r>
              <a:rPr lang="en-US" sz="2800" dirty="0" smtClean="0"/>
              <a:t> </a:t>
            </a:r>
            <a:r>
              <a:rPr lang="en-US" sz="2800" dirty="0" err="1" smtClean="0"/>
              <a:t>memvalidasi</a:t>
            </a:r>
            <a:r>
              <a:rPr lang="en-US" sz="2800" dirty="0" smtClean="0"/>
              <a:t> </a:t>
            </a:r>
            <a:r>
              <a:rPr lang="en-US" sz="2800" dirty="0" err="1" smtClean="0"/>
              <a:t>instrumen</a:t>
            </a:r>
            <a:r>
              <a:rPr lang="en-US" sz="2800" dirty="0" smtClean="0"/>
              <a:t> </a:t>
            </a:r>
            <a:r>
              <a:rPr lang="en-US" sz="2800" dirty="0" err="1" smtClean="0"/>
              <a:t>pengukuran</a:t>
            </a:r>
            <a:r>
              <a:rPr lang="en-US" sz="2800" dirty="0" smtClean="0"/>
              <a:t> </a:t>
            </a:r>
            <a:r>
              <a:rPr lang="en-US" sz="2800" dirty="0" err="1" smtClean="0"/>
              <a:t>yg</a:t>
            </a:r>
            <a:r>
              <a:rPr lang="en-US" sz="2800" dirty="0" smtClean="0"/>
              <a:t> </a:t>
            </a:r>
            <a:r>
              <a:rPr lang="en-US" sz="2800" dirty="0" err="1" smtClean="0"/>
              <a:t>diharapkan</a:t>
            </a:r>
            <a:r>
              <a:rPr lang="en-US" sz="2800" dirty="0" smtClean="0"/>
              <a:t> </a:t>
            </a:r>
            <a:r>
              <a:rPr lang="en-US" sz="2800" dirty="0" err="1" smtClean="0"/>
              <a:t>diukur</a:t>
            </a:r>
            <a:r>
              <a:rPr lang="en-US" sz="2800" dirty="0" smtClean="0"/>
              <a:t> ?</a:t>
            </a:r>
            <a:endParaRPr lang="en-US" sz="2800" b="1" i="1" dirty="0" smtClean="0"/>
          </a:p>
          <a:p>
            <a:r>
              <a:rPr lang="en-US" sz="2800" b="1" i="1" dirty="0" smtClean="0"/>
              <a:t>Criterion-related  validity : </a:t>
            </a:r>
            <a:r>
              <a:rPr lang="en-US" sz="2800" dirty="0" err="1" smtClean="0"/>
              <a:t>apakah</a:t>
            </a:r>
            <a:r>
              <a:rPr lang="en-US" sz="2800" dirty="0" smtClean="0"/>
              <a:t> </a:t>
            </a:r>
            <a:r>
              <a:rPr lang="en-US" sz="2800" dirty="0" err="1" smtClean="0"/>
              <a:t>pengukuran</a:t>
            </a:r>
            <a:r>
              <a:rPr lang="en-US" sz="2800" dirty="0" smtClean="0"/>
              <a:t> </a:t>
            </a:r>
            <a:r>
              <a:rPr lang="en-US" sz="2800" dirty="0" err="1" smtClean="0"/>
              <a:t>berbeda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membantu</a:t>
            </a:r>
            <a:r>
              <a:rPr lang="en-US" sz="2800" dirty="0" smtClean="0"/>
              <a:t> </a:t>
            </a:r>
            <a:r>
              <a:rPr lang="en-US" sz="2800" dirty="0" err="1" smtClean="0"/>
              <a:t>memprediksi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kriteria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? </a:t>
            </a:r>
          </a:p>
          <a:p>
            <a:r>
              <a:rPr lang="en-US" sz="2800" dirty="0" smtClean="0"/>
              <a:t> </a:t>
            </a:r>
            <a:r>
              <a:rPr lang="en-US" sz="2800" b="1" i="1" dirty="0" err="1" smtClean="0"/>
              <a:t>Concurent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validy</a:t>
            </a:r>
            <a:r>
              <a:rPr lang="en-US" sz="2800" b="1" i="1" dirty="0" smtClean="0"/>
              <a:t> : </a:t>
            </a:r>
            <a:r>
              <a:rPr lang="en-US" sz="2800" dirty="0" smtClean="0"/>
              <a:t> </a:t>
            </a:r>
            <a:r>
              <a:rPr lang="en-US" sz="2800" dirty="0" err="1" smtClean="0"/>
              <a:t>apakah</a:t>
            </a:r>
            <a:r>
              <a:rPr lang="en-US" sz="2800" dirty="0" smtClean="0"/>
              <a:t> </a:t>
            </a:r>
            <a:r>
              <a:rPr lang="en-US" sz="2800" dirty="0" err="1" smtClean="0"/>
              <a:t>pengukuran</a:t>
            </a:r>
            <a:r>
              <a:rPr lang="en-US" sz="2800" dirty="0" smtClean="0"/>
              <a:t> </a:t>
            </a:r>
            <a:r>
              <a:rPr lang="en-US" sz="2800" dirty="0" err="1" smtClean="0"/>
              <a:t>berbeda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membantu</a:t>
            </a:r>
            <a:r>
              <a:rPr lang="en-US" sz="2800" dirty="0" smtClean="0"/>
              <a:t> </a:t>
            </a:r>
            <a:r>
              <a:rPr lang="en-US" sz="2800" dirty="0" err="1" smtClean="0"/>
              <a:t>memprediksi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krteria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 </a:t>
            </a:r>
            <a:r>
              <a:rPr lang="en-US" sz="2800" dirty="0" err="1" smtClean="0"/>
              <a:t>saat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114800" y="3657600"/>
            <a:ext cx="4419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1" lang="en-US" sz="2800" b="1" dirty="0" err="1" smtClean="0">
                <a:solidFill>
                  <a:schemeClr val="tx2"/>
                </a:solidFill>
                <a:latin typeface="Tahoma" charset="0"/>
              </a:rPr>
              <a:t>Pertemuan</a:t>
            </a:r>
            <a:r>
              <a:rPr kumimoji="1" lang="en-US" sz="2800" b="1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kumimoji="1" lang="en-US" sz="2800" b="1" dirty="0" err="1">
                <a:solidFill>
                  <a:schemeClr val="tx2"/>
                </a:solidFill>
                <a:latin typeface="Tahoma" charset="0"/>
              </a:rPr>
              <a:t>Ketujuh</a:t>
            </a:r>
            <a:endParaRPr kumimoji="1" lang="en-US" sz="2800" b="1" dirty="0">
              <a:solidFill>
                <a:schemeClr val="tx2"/>
              </a:solidFill>
              <a:latin typeface="Tahoma" charset="0"/>
            </a:endParaRPr>
          </a:p>
          <a:p>
            <a:endParaRPr kumimoji="1" lang="en-US" sz="2800" b="1" dirty="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b="1" dirty="0" err="1">
                <a:solidFill>
                  <a:schemeClr val="tx2"/>
                </a:solidFill>
                <a:latin typeface="Tahoma" charset="0"/>
              </a:rPr>
              <a:t>Pengukuran</a:t>
            </a:r>
            <a:r>
              <a:rPr kumimoji="1" lang="en-US" b="1" dirty="0">
                <a:solidFill>
                  <a:schemeClr val="tx2"/>
                </a:solidFill>
                <a:latin typeface="Tahoma" charset="0"/>
              </a:rPr>
              <a:t> </a:t>
            </a:r>
            <a:r>
              <a:rPr kumimoji="1" lang="en-US" b="1" dirty="0" err="1">
                <a:solidFill>
                  <a:schemeClr val="tx2"/>
                </a:solidFill>
                <a:latin typeface="Tahoma" charset="0"/>
              </a:rPr>
              <a:t>Variabel</a:t>
            </a:r>
            <a:r>
              <a:rPr kumimoji="1" lang="en-US" b="1" dirty="0">
                <a:solidFill>
                  <a:schemeClr val="tx2"/>
                </a:solidFill>
                <a:latin typeface="Tahoma" charset="0"/>
              </a:rPr>
              <a:t> : </a:t>
            </a:r>
            <a:r>
              <a:rPr kumimoji="1" lang="en-US" b="1" dirty="0" err="1">
                <a:solidFill>
                  <a:schemeClr val="tx2"/>
                </a:solidFill>
                <a:latin typeface="Tahoma" charset="0"/>
              </a:rPr>
              <a:t>Skala</a:t>
            </a:r>
            <a:r>
              <a:rPr kumimoji="1" lang="en-US" b="1" dirty="0">
                <a:solidFill>
                  <a:schemeClr val="tx2"/>
                </a:solidFill>
                <a:latin typeface="Tahoma" charset="0"/>
              </a:rPr>
              <a:t> </a:t>
            </a:r>
            <a:r>
              <a:rPr kumimoji="1" lang="en-US" b="1" dirty="0" err="1">
                <a:solidFill>
                  <a:schemeClr val="tx2"/>
                </a:solidFill>
                <a:latin typeface="Tahoma" charset="0"/>
              </a:rPr>
              <a:t>dan</a:t>
            </a:r>
            <a:r>
              <a:rPr kumimoji="1" lang="en-US" b="1" dirty="0">
                <a:solidFill>
                  <a:schemeClr val="tx2"/>
                </a:solidFill>
                <a:latin typeface="Tahoma" charset="0"/>
              </a:rPr>
              <a:t> </a:t>
            </a:r>
            <a:r>
              <a:rPr kumimoji="1" lang="en-US" b="1" dirty="0" err="1">
                <a:solidFill>
                  <a:schemeClr val="tx2"/>
                </a:solidFill>
                <a:latin typeface="Tahoma" charset="0"/>
              </a:rPr>
              <a:t>Validitas</a:t>
            </a:r>
            <a:r>
              <a:rPr kumimoji="1" lang="en-US" b="1" dirty="0">
                <a:solidFill>
                  <a:schemeClr val="tx2"/>
                </a:solidFill>
                <a:latin typeface="Tahoma" charset="0"/>
              </a:rPr>
              <a:t/>
            </a:r>
            <a:br>
              <a:rPr kumimoji="1" lang="en-US" b="1" dirty="0">
                <a:solidFill>
                  <a:schemeClr val="tx2"/>
                </a:solidFill>
                <a:latin typeface="Tahoma" charset="0"/>
              </a:rPr>
            </a:br>
            <a:endParaRPr lang="id-ID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300182" y="4800600"/>
            <a:ext cx="4419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kumimoji="1" lang="en-US" dirty="0" err="1" smtClean="0">
                <a:solidFill>
                  <a:schemeClr val="tx2"/>
                </a:solidFill>
                <a:latin typeface="Tahoma" charset="0"/>
              </a:rPr>
              <a:t>Karsam</a:t>
            </a:r>
            <a:r>
              <a:rPr kumimoji="1" lang="en-US" dirty="0" smtClean="0">
                <a:solidFill>
                  <a:schemeClr val="tx2"/>
                </a:solidFill>
                <a:latin typeface="Tahoma" charset="0"/>
              </a:rPr>
              <a:t> </a:t>
            </a:r>
            <a:r>
              <a:rPr kumimoji="1" lang="en-US" dirty="0" err="1" smtClean="0">
                <a:solidFill>
                  <a:schemeClr val="tx2"/>
                </a:solidFill>
                <a:latin typeface="Tahoma" charset="0"/>
              </a:rPr>
              <a:t>Sunaryo</a:t>
            </a:r>
            <a:endParaRPr kumimoji="1" lang="en-US" sz="2800" b="1" dirty="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C62D-64F6-4568-8E2F-9E328FDFDF0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1" dirty="0" smtClean="0"/>
              <a:t>GOODNESS OF MEASURES</a:t>
            </a:r>
            <a:endParaRPr lang="en-US" sz="4000" b="1" i="1" dirty="0"/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610600" cy="5181600"/>
          </a:xfrm>
        </p:spPr>
        <p:txBody>
          <a:bodyPr/>
          <a:lstStyle/>
          <a:p>
            <a:r>
              <a:rPr lang="en-US" sz="2800" b="1" i="1" dirty="0" smtClean="0"/>
              <a:t>Predictive validity : </a:t>
            </a:r>
            <a:r>
              <a:rPr lang="en-US" sz="2800" dirty="0" smtClean="0"/>
              <a:t> </a:t>
            </a:r>
            <a:r>
              <a:rPr lang="en-US" sz="2800" dirty="0" err="1" smtClean="0"/>
              <a:t>apakah</a:t>
            </a:r>
            <a:r>
              <a:rPr lang="en-US" sz="2800" dirty="0" smtClean="0"/>
              <a:t> </a:t>
            </a:r>
            <a:r>
              <a:rPr lang="en-US" sz="2800" dirty="0" err="1" smtClean="0"/>
              <a:t>pengukuran</a:t>
            </a:r>
            <a:r>
              <a:rPr lang="en-US" sz="2800" dirty="0" smtClean="0"/>
              <a:t> </a:t>
            </a:r>
            <a:r>
              <a:rPr lang="en-US" sz="2800" dirty="0" err="1" smtClean="0"/>
              <a:t>berbeda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individual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membantu</a:t>
            </a:r>
            <a:r>
              <a:rPr lang="en-US" sz="2800" dirty="0" smtClean="0"/>
              <a:t> </a:t>
            </a:r>
            <a:r>
              <a:rPr lang="en-US" sz="2800" dirty="0" err="1" smtClean="0"/>
              <a:t>memprediksi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kriteria</a:t>
            </a:r>
            <a:r>
              <a:rPr lang="en-US" sz="2800" dirty="0" smtClean="0"/>
              <a:t> </a:t>
            </a:r>
            <a:r>
              <a:rPr lang="en-US" sz="2800" dirty="0" err="1" smtClean="0"/>
              <a:t>masa</a:t>
            </a:r>
            <a:r>
              <a:rPr lang="en-US" sz="2800" dirty="0" smtClean="0"/>
              <a:t> </a:t>
            </a:r>
            <a:r>
              <a:rPr lang="en-US" sz="2800" dirty="0" err="1" smtClean="0"/>
              <a:t>depan</a:t>
            </a:r>
            <a:r>
              <a:rPr lang="en-US" sz="2800" dirty="0" smtClean="0"/>
              <a:t> ?</a:t>
            </a:r>
            <a:endParaRPr lang="en-US" sz="2800" b="1" i="1" dirty="0" smtClean="0"/>
          </a:p>
          <a:p>
            <a:r>
              <a:rPr lang="en-US" sz="2800" b="1" i="1" dirty="0" smtClean="0"/>
              <a:t>Construct Validity : </a:t>
            </a:r>
            <a:r>
              <a:rPr lang="en-US" sz="2800" dirty="0" err="1" smtClean="0"/>
              <a:t>Apakah</a:t>
            </a:r>
            <a:r>
              <a:rPr lang="en-US" sz="2800" dirty="0" smtClean="0"/>
              <a:t> </a:t>
            </a:r>
            <a:r>
              <a:rPr lang="en-US" sz="2800" dirty="0" err="1" smtClean="0"/>
              <a:t>instrumen</a:t>
            </a:r>
            <a:r>
              <a:rPr lang="en-US" sz="2800" dirty="0" smtClean="0"/>
              <a:t> </a:t>
            </a:r>
            <a:r>
              <a:rPr lang="en-US" sz="2800" dirty="0" err="1" smtClean="0"/>
              <a:t>mengukur</a:t>
            </a:r>
            <a:r>
              <a:rPr lang="en-US" sz="2800" dirty="0" smtClean="0"/>
              <a:t> </a:t>
            </a:r>
            <a:r>
              <a:rPr lang="en-US" sz="2800" dirty="0" err="1" smtClean="0"/>
              <a:t>konsep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teori</a:t>
            </a:r>
            <a:endParaRPr lang="en-US" sz="2800" b="1" i="1" dirty="0" smtClean="0"/>
          </a:p>
          <a:p>
            <a:r>
              <a:rPr lang="en-US" sz="2800" b="1" i="1" dirty="0" err="1" smtClean="0"/>
              <a:t>Convergen</a:t>
            </a:r>
            <a:r>
              <a:rPr lang="en-US" sz="2800" b="1" i="1" dirty="0" smtClean="0"/>
              <a:t> validity : </a:t>
            </a:r>
            <a:r>
              <a:rPr lang="en-US" sz="2800" dirty="0" err="1" smtClean="0"/>
              <a:t>Apakah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instrumen</a:t>
            </a:r>
            <a:r>
              <a:rPr lang="en-US" sz="2800" dirty="0" smtClean="0"/>
              <a:t> </a:t>
            </a:r>
            <a:r>
              <a:rPr lang="en-US" sz="2800" dirty="0" err="1" smtClean="0"/>
              <a:t>mengukur</a:t>
            </a:r>
            <a:r>
              <a:rPr lang="en-US" sz="2800" dirty="0" smtClean="0"/>
              <a:t> </a:t>
            </a:r>
            <a:r>
              <a:rPr lang="en-US" sz="2800" dirty="0" err="1" smtClean="0"/>
              <a:t>konsep</a:t>
            </a:r>
            <a:r>
              <a:rPr lang="en-US" sz="2800" dirty="0" smtClean="0"/>
              <a:t> </a:t>
            </a:r>
            <a:r>
              <a:rPr lang="en-US" sz="2800" dirty="0" err="1" smtClean="0"/>
              <a:t>berkorelasi</a:t>
            </a:r>
            <a:r>
              <a:rPr lang="en-US" sz="2800" dirty="0" smtClean="0"/>
              <a:t> </a:t>
            </a:r>
            <a:r>
              <a:rPr lang="en-US" sz="2800" dirty="0" err="1" smtClean="0"/>
              <a:t>sangat</a:t>
            </a:r>
            <a:r>
              <a:rPr lang="en-US" sz="2800" dirty="0" smtClean="0"/>
              <a:t> </a:t>
            </a:r>
            <a:r>
              <a:rPr lang="en-US" sz="2800" dirty="0" err="1" smtClean="0"/>
              <a:t>tinggi</a:t>
            </a:r>
            <a:r>
              <a:rPr lang="en-US" sz="2800" dirty="0" smtClean="0"/>
              <a:t>.</a:t>
            </a:r>
          </a:p>
          <a:p>
            <a:r>
              <a:rPr lang="en-US" sz="2800" b="1" i="1" dirty="0" err="1" smtClean="0"/>
              <a:t>Discriminat</a:t>
            </a:r>
            <a:r>
              <a:rPr lang="en-US" sz="2800" b="1" i="1" dirty="0" smtClean="0"/>
              <a:t> validity </a:t>
            </a:r>
            <a:r>
              <a:rPr lang="en-US" sz="2800" dirty="0" smtClean="0"/>
              <a:t>: </a:t>
            </a:r>
            <a:r>
              <a:rPr lang="en-US" sz="2800" dirty="0" err="1" smtClean="0"/>
              <a:t>Apakah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pengukuran</a:t>
            </a:r>
            <a:r>
              <a:rPr lang="en-US" sz="2800" dirty="0" smtClean="0"/>
              <a:t> </a:t>
            </a:r>
            <a:r>
              <a:rPr lang="en-US" sz="2800" dirty="0" err="1" smtClean="0"/>
              <a:t>mempunyai</a:t>
            </a:r>
            <a:r>
              <a:rPr lang="en-US" sz="2800" dirty="0" smtClean="0"/>
              <a:t> </a:t>
            </a:r>
            <a:r>
              <a:rPr lang="en-US" sz="2800" dirty="0" err="1" smtClean="0"/>
              <a:t>korelasi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rendah</a:t>
            </a:r>
            <a:r>
              <a:rPr lang="en-US" sz="2800" dirty="0" smtClean="0"/>
              <a:t> </a:t>
            </a:r>
            <a:r>
              <a:rPr lang="en-US" sz="2800" dirty="0" err="1" smtClean="0"/>
              <a:t>dgn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variabel</a:t>
            </a:r>
            <a:r>
              <a:rPr lang="en-US" sz="2800" dirty="0" smtClean="0"/>
              <a:t> </a:t>
            </a:r>
            <a:r>
              <a:rPr lang="en-US" sz="2800" dirty="0" err="1" smtClean="0"/>
              <a:t>yg</a:t>
            </a:r>
            <a:r>
              <a:rPr lang="en-US" sz="2800" dirty="0" smtClean="0"/>
              <a:t> </a:t>
            </a:r>
            <a:r>
              <a:rPr lang="en-US" sz="2800" dirty="0" err="1" smtClean="0"/>
              <a:t>diperkirakan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berkaitan</a:t>
            </a:r>
            <a:r>
              <a:rPr lang="en-US" sz="2800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9" name="Straight Arrow Connector 108"/>
          <p:cNvCxnSpPr>
            <a:stCxn id="41" idx="0"/>
            <a:endCxn id="4" idx="2"/>
          </p:cNvCxnSpPr>
          <p:nvPr/>
        </p:nvCxnSpPr>
        <p:spPr bwMode="auto">
          <a:xfrm rot="16200000" flipV="1">
            <a:off x="926932" y="2717632"/>
            <a:ext cx="2489537" cy="25908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107" name="Straight Arrow Connector 106"/>
          <p:cNvCxnSpPr/>
          <p:nvPr/>
        </p:nvCxnSpPr>
        <p:spPr bwMode="auto">
          <a:xfrm flipV="1">
            <a:off x="3581400" y="2971800"/>
            <a:ext cx="4495800" cy="22860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Proses</a:t>
            </a:r>
            <a:r>
              <a:rPr lang="en-US" dirty="0" smtClean="0"/>
              <a:t> Riset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752600"/>
            <a:ext cx="1295400" cy="1015663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</a:t>
            </a:r>
          </a:p>
          <a:p>
            <a:pPr algn="ctr"/>
            <a:r>
              <a:rPr lang="en-US" sz="1200" b="1" dirty="0" smtClean="0"/>
              <a:t>OBSERVASI</a:t>
            </a:r>
          </a:p>
          <a:p>
            <a:pPr algn="ctr"/>
            <a:r>
              <a:rPr lang="en-US" sz="1200" dirty="0" err="1" smtClean="0"/>
              <a:t>Identifikasi</a:t>
            </a:r>
            <a:r>
              <a:rPr lang="en-US" sz="1200" dirty="0" smtClean="0"/>
              <a:t> </a:t>
            </a:r>
            <a:r>
              <a:rPr lang="en-US" sz="1200" dirty="0" err="1" smtClean="0"/>
              <a:t>bidang</a:t>
            </a:r>
            <a:r>
              <a:rPr lang="en-US" sz="1200" dirty="0" smtClean="0"/>
              <a:t> </a:t>
            </a:r>
            <a:r>
              <a:rPr lang="en-US" sz="1200" dirty="0" err="1" smtClean="0"/>
              <a:t>Permasalahan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5004137"/>
            <a:ext cx="1524000" cy="1015663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2</a:t>
            </a:r>
          </a:p>
          <a:p>
            <a:pPr algn="ctr"/>
            <a:r>
              <a:rPr lang="en-US" sz="1200" b="1" dirty="0" smtClean="0"/>
              <a:t>PENGUMPULAN DATA AWAL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Interview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</a:t>
            </a:r>
            <a:r>
              <a:rPr lang="en-US" sz="1200" dirty="0" err="1" smtClean="0"/>
              <a:t>Studi</a:t>
            </a:r>
            <a:r>
              <a:rPr lang="en-US" sz="1200" dirty="0" smtClean="0"/>
              <a:t> </a:t>
            </a:r>
            <a:r>
              <a:rPr lang="en-US" sz="1200" dirty="0" err="1" smtClean="0"/>
              <a:t>Pustaka</a:t>
            </a:r>
            <a:endParaRPr lang="en-US" sz="1200" dirty="0"/>
          </a:p>
        </p:txBody>
      </p:sp>
      <p:cxnSp>
        <p:nvCxnSpPr>
          <p:cNvPr id="8" name="Elbow Connector 7"/>
          <p:cNvCxnSpPr>
            <a:stCxn id="4" idx="2"/>
            <a:endCxn id="6" idx="0"/>
          </p:cNvCxnSpPr>
          <p:nvPr/>
        </p:nvCxnSpPr>
        <p:spPr bwMode="auto">
          <a:xfrm rot="16200000" flipH="1">
            <a:off x="-222587" y="3867150"/>
            <a:ext cx="2235874" cy="38100"/>
          </a:xfrm>
          <a:prstGeom prst="bentConnector3">
            <a:avLst>
              <a:gd name="adj1" fmla="val 349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295400" y="3048000"/>
            <a:ext cx="1295400" cy="1015663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3</a:t>
            </a:r>
          </a:p>
          <a:p>
            <a:pPr algn="ctr"/>
            <a:r>
              <a:rPr lang="en-US" sz="1200" b="1" dirty="0" smtClean="0"/>
              <a:t>PENDEFINISIAN MASALAH</a:t>
            </a:r>
          </a:p>
          <a:p>
            <a:pPr algn="ctr"/>
            <a:r>
              <a:rPr lang="en-US" sz="1200" dirty="0" err="1" smtClean="0"/>
              <a:t>Pembatasan</a:t>
            </a:r>
            <a:r>
              <a:rPr lang="en-US" sz="1200" dirty="0" smtClean="0"/>
              <a:t> </a:t>
            </a:r>
            <a:r>
              <a:rPr lang="en-US" sz="1200" dirty="0" err="1" smtClean="0"/>
              <a:t>masalah</a:t>
            </a:r>
            <a:endParaRPr lang="en-US" sz="1200" dirty="0"/>
          </a:p>
        </p:txBody>
      </p:sp>
      <p:cxnSp>
        <p:nvCxnSpPr>
          <p:cNvPr id="11" name="Elbow Connector 10"/>
          <p:cNvCxnSpPr>
            <a:endCxn id="9" idx="1"/>
          </p:cNvCxnSpPr>
          <p:nvPr/>
        </p:nvCxnSpPr>
        <p:spPr bwMode="auto">
          <a:xfrm flipV="1">
            <a:off x="914400" y="3555832"/>
            <a:ext cx="381000" cy="2556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971800" y="2819400"/>
            <a:ext cx="1066800" cy="1569660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4</a:t>
            </a:r>
          </a:p>
          <a:p>
            <a:pPr algn="ctr"/>
            <a:r>
              <a:rPr lang="en-US" sz="1200" b="1" dirty="0" smtClean="0"/>
              <a:t>KERANGKA TEORI</a:t>
            </a:r>
          </a:p>
          <a:p>
            <a:pPr algn="ctr"/>
            <a:endParaRPr lang="en-US" sz="1200" b="1" dirty="0" smtClean="0"/>
          </a:p>
          <a:p>
            <a:r>
              <a:rPr lang="en-US" sz="1200" dirty="0" err="1" smtClean="0"/>
              <a:t>Variabel</a:t>
            </a:r>
            <a:r>
              <a:rPr lang="en-US" sz="1200" dirty="0" smtClean="0"/>
              <a:t>  </a:t>
            </a:r>
            <a:r>
              <a:rPr lang="en-US" sz="1200" dirty="0" err="1" smtClean="0"/>
              <a:t>sdh</a:t>
            </a:r>
            <a:r>
              <a:rPr lang="en-US" sz="1200" dirty="0" smtClean="0"/>
              <a:t> </a:t>
            </a:r>
            <a:r>
              <a:rPr lang="en-US" sz="1200" dirty="0" err="1" smtClean="0"/>
              <a:t>didefisikan</a:t>
            </a:r>
            <a:r>
              <a:rPr lang="en-US" sz="1200" dirty="0" smtClean="0"/>
              <a:t> </a:t>
            </a:r>
            <a:r>
              <a:rPr lang="en-US" sz="1200" dirty="0" err="1" smtClean="0"/>
              <a:t>dan</a:t>
            </a:r>
            <a:r>
              <a:rPr lang="en-US" sz="1200" dirty="0" smtClean="0"/>
              <a:t> </a:t>
            </a:r>
            <a:r>
              <a:rPr lang="en-US" sz="1200" dirty="0" err="1" smtClean="0"/>
              <a:t>diberi</a:t>
            </a:r>
            <a:r>
              <a:rPr lang="en-US" sz="1200" dirty="0" smtClean="0"/>
              <a:t> label</a:t>
            </a:r>
            <a:endParaRPr lang="en-US" sz="1200" dirty="0"/>
          </a:p>
        </p:txBody>
      </p:sp>
      <p:cxnSp>
        <p:nvCxnSpPr>
          <p:cNvPr id="20" name="Elbow Connector 19"/>
          <p:cNvCxnSpPr>
            <a:stCxn id="9" idx="3"/>
            <a:endCxn id="17" idx="1"/>
          </p:cNvCxnSpPr>
          <p:nvPr/>
        </p:nvCxnSpPr>
        <p:spPr bwMode="auto">
          <a:xfrm>
            <a:off x="2590800" y="3555832"/>
            <a:ext cx="381000" cy="4839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419600" y="3124200"/>
            <a:ext cx="1295400" cy="830997"/>
          </a:xfrm>
          <a:prstGeom prst="rect">
            <a:avLst/>
          </a:prstGeom>
          <a:solidFill>
            <a:schemeClr val="tx2"/>
          </a:solidFill>
          <a:ln>
            <a:solidFill>
              <a:schemeClr val="bg2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5</a:t>
            </a:r>
          </a:p>
          <a:p>
            <a:pPr algn="ctr"/>
            <a:r>
              <a:rPr lang="en-US" sz="1200" b="1" dirty="0" smtClean="0"/>
              <a:t>PERUMUSAN HIPOTESIS</a:t>
            </a:r>
          </a:p>
          <a:p>
            <a:pPr algn="ctr"/>
            <a:endParaRPr lang="en-US" sz="1200" b="1" dirty="0" smtClean="0"/>
          </a:p>
        </p:txBody>
      </p:sp>
      <p:sp>
        <p:nvSpPr>
          <p:cNvPr id="28" name="Rounded Rectangle 27"/>
          <p:cNvSpPr/>
          <p:nvPr/>
        </p:nvSpPr>
        <p:spPr bwMode="auto">
          <a:xfrm>
            <a:off x="6096000" y="3048000"/>
            <a:ext cx="914400" cy="914400"/>
          </a:xfrm>
          <a:prstGeom prst="roundRect">
            <a:avLst/>
          </a:prstGeom>
          <a:solidFill>
            <a:schemeClr val="tx2"/>
          </a:solidFill>
          <a:ln w="28575" cap="sq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RANCANGAN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b="1" dirty="0" smtClean="0">
                <a:solidFill>
                  <a:schemeClr val="accent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RISET</a:t>
            </a: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1" i="0" u="none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30" name="Elbow Connector 29"/>
          <p:cNvCxnSpPr>
            <a:stCxn id="17" idx="3"/>
            <a:endCxn id="25" idx="1"/>
          </p:cNvCxnSpPr>
          <p:nvPr/>
        </p:nvCxnSpPr>
        <p:spPr bwMode="auto">
          <a:xfrm flipV="1">
            <a:off x="4038600" y="3539699"/>
            <a:ext cx="381000" cy="64531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2" name="Elbow Connector 31"/>
          <p:cNvCxnSpPr>
            <a:stCxn id="25" idx="3"/>
            <a:endCxn id="28" idx="1"/>
          </p:cNvCxnSpPr>
          <p:nvPr/>
        </p:nvCxnSpPr>
        <p:spPr bwMode="auto">
          <a:xfrm flipV="1">
            <a:off x="5715000" y="3505200"/>
            <a:ext cx="381000" cy="3449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7543800" y="1905000"/>
            <a:ext cx="1447800" cy="101566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6</a:t>
            </a:r>
          </a:p>
          <a:p>
            <a:pPr algn="ctr"/>
            <a:r>
              <a:rPr lang="en-US" sz="1200" b="1" dirty="0" smtClean="0"/>
              <a:t>PENGUMPULAN, ANALISIS DAN INTERPRETASI DATA</a:t>
            </a:r>
          </a:p>
        </p:txBody>
      </p:sp>
      <p:cxnSp>
        <p:nvCxnSpPr>
          <p:cNvPr id="35" name="Elbow Connector 34"/>
          <p:cNvCxnSpPr>
            <a:stCxn id="28" idx="0"/>
            <a:endCxn id="33" idx="1"/>
          </p:cNvCxnSpPr>
          <p:nvPr/>
        </p:nvCxnSpPr>
        <p:spPr bwMode="auto">
          <a:xfrm rot="5400000" flipH="1" flipV="1">
            <a:off x="6730916" y="2235116"/>
            <a:ext cx="635168" cy="990600"/>
          </a:xfrm>
          <a:prstGeom prst="bentConnector2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7543800" y="3403937"/>
            <a:ext cx="14478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7</a:t>
            </a:r>
          </a:p>
          <a:p>
            <a:pPr algn="ctr"/>
            <a:r>
              <a:rPr lang="en-US" sz="1200" b="1" dirty="0" smtClean="0"/>
              <a:t>PENGAMBILAN KESIMPULAN</a:t>
            </a:r>
          </a:p>
          <a:p>
            <a:pPr algn="ctr"/>
            <a:r>
              <a:rPr lang="en-US" sz="1200" b="1" dirty="0" smtClean="0"/>
              <a:t>DEDUCTIVE</a:t>
            </a:r>
          </a:p>
        </p:txBody>
      </p:sp>
      <p:cxnSp>
        <p:nvCxnSpPr>
          <p:cNvPr id="38" name="Elbow Connector 37"/>
          <p:cNvCxnSpPr>
            <a:stCxn id="33" idx="2"/>
            <a:endCxn id="36" idx="0"/>
          </p:cNvCxnSpPr>
          <p:nvPr/>
        </p:nvCxnSpPr>
        <p:spPr bwMode="auto">
          <a:xfrm rot="5400000">
            <a:off x="8026063" y="3162300"/>
            <a:ext cx="483274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0" name="Rectangle 39"/>
          <p:cNvSpPr/>
          <p:nvPr/>
        </p:nvSpPr>
        <p:spPr bwMode="auto">
          <a:xfrm>
            <a:off x="6705600" y="5029200"/>
            <a:ext cx="381000" cy="3810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YA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3200400" y="5257800"/>
            <a:ext cx="533400" cy="304800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</a:p>
        </p:txBody>
      </p:sp>
      <p:cxnSp>
        <p:nvCxnSpPr>
          <p:cNvPr id="63" name="Elbow Connector 62"/>
          <p:cNvCxnSpPr>
            <a:stCxn id="36" idx="2"/>
            <a:endCxn id="40" idx="0"/>
          </p:cNvCxnSpPr>
          <p:nvPr/>
        </p:nvCxnSpPr>
        <p:spPr bwMode="auto">
          <a:xfrm rot="5400000">
            <a:off x="7184767" y="3946267"/>
            <a:ext cx="794266" cy="13716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4" name="Straight Arrow Connector 73"/>
          <p:cNvCxnSpPr>
            <a:stCxn id="41" idx="0"/>
            <a:endCxn id="17" idx="2"/>
          </p:cNvCxnSpPr>
          <p:nvPr/>
        </p:nvCxnSpPr>
        <p:spPr bwMode="auto">
          <a:xfrm rot="5400000" flipH="1" flipV="1">
            <a:off x="3051780" y="4804380"/>
            <a:ext cx="868740" cy="381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76" name="Straight Arrow Connector 75"/>
          <p:cNvCxnSpPr>
            <a:stCxn id="41" idx="0"/>
            <a:endCxn id="9" idx="2"/>
          </p:cNvCxnSpPr>
          <p:nvPr/>
        </p:nvCxnSpPr>
        <p:spPr bwMode="auto">
          <a:xfrm rot="16200000" flipV="1">
            <a:off x="2108032" y="3898732"/>
            <a:ext cx="1194137" cy="15240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80" name="Straight Arrow Connector 79"/>
          <p:cNvCxnSpPr>
            <a:stCxn id="41" idx="0"/>
            <a:endCxn id="6" idx="3"/>
          </p:cNvCxnSpPr>
          <p:nvPr/>
        </p:nvCxnSpPr>
        <p:spPr bwMode="auto">
          <a:xfrm rot="16200000" flipH="1" flipV="1">
            <a:off x="2444665" y="4489534"/>
            <a:ext cx="254169" cy="17907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82" name="Straight Arrow Connector 81"/>
          <p:cNvCxnSpPr>
            <a:stCxn id="41" idx="0"/>
            <a:endCxn id="25" idx="2"/>
          </p:cNvCxnSpPr>
          <p:nvPr/>
        </p:nvCxnSpPr>
        <p:spPr bwMode="auto">
          <a:xfrm rot="5400000" flipH="1" flipV="1">
            <a:off x="3615899" y="3806399"/>
            <a:ext cx="1302603" cy="1600200"/>
          </a:xfrm>
          <a:prstGeom prst="straightConnector1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ysDash"/>
            <a:round/>
            <a:headEnd type="none" w="sm" len="sm"/>
            <a:tailEnd type="arrow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3886200" y="5874603"/>
            <a:ext cx="12954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9</a:t>
            </a:r>
          </a:p>
          <a:p>
            <a:pPr algn="ctr"/>
            <a:r>
              <a:rPr lang="en-US" sz="1200" b="1" dirty="0" smtClean="0"/>
              <a:t>PPENULISAN LAPORAN</a:t>
            </a:r>
          </a:p>
          <a:p>
            <a:pPr algn="ctr"/>
            <a:endParaRPr lang="en-US" sz="1200" b="1" dirty="0" smtClean="0"/>
          </a:p>
        </p:txBody>
      </p:sp>
      <p:sp>
        <p:nvSpPr>
          <p:cNvPr id="98" name="TextBox 97"/>
          <p:cNvSpPr txBox="1"/>
          <p:nvPr/>
        </p:nvSpPr>
        <p:spPr>
          <a:xfrm>
            <a:off x="5638800" y="5874603"/>
            <a:ext cx="12954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10</a:t>
            </a:r>
          </a:p>
          <a:p>
            <a:pPr algn="ctr"/>
            <a:r>
              <a:rPr lang="en-US" sz="1200" b="1" dirty="0" smtClean="0"/>
              <a:t>PRESENTASI LAPORAN</a:t>
            </a:r>
          </a:p>
          <a:p>
            <a:pPr algn="ctr"/>
            <a:endParaRPr lang="en-US" sz="1200" b="1" dirty="0" smtClean="0"/>
          </a:p>
        </p:txBody>
      </p:sp>
      <p:sp>
        <p:nvSpPr>
          <p:cNvPr id="99" name="TextBox 98"/>
          <p:cNvSpPr txBox="1"/>
          <p:nvPr/>
        </p:nvSpPr>
        <p:spPr>
          <a:xfrm>
            <a:off x="7467600" y="5874603"/>
            <a:ext cx="1371600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11</a:t>
            </a:r>
          </a:p>
          <a:p>
            <a:pPr algn="ctr"/>
            <a:r>
              <a:rPr lang="en-US" sz="1200" b="1" dirty="0" smtClean="0"/>
              <a:t>PENGAMBILAN KEPUTUSAN MANAJERIAL</a:t>
            </a:r>
          </a:p>
        </p:txBody>
      </p:sp>
      <p:cxnSp>
        <p:nvCxnSpPr>
          <p:cNvPr id="101" name="Elbow Connector 100"/>
          <p:cNvCxnSpPr>
            <a:stCxn id="40" idx="2"/>
            <a:endCxn id="97" idx="0"/>
          </p:cNvCxnSpPr>
          <p:nvPr/>
        </p:nvCxnSpPr>
        <p:spPr bwMode="auto">
          <a:xfrm rot="5400000">
            <a:off x="5482799" y="4461301"/>
            <a:ext cx="464403" cy="23622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3" name="Elbow Connector 102"/>
          <p:cNvCxnSpPr>
            <a:stCxn id="97" idx="3"/>
            <a:endCxn id="98" idx="1"/>
          </p:cNvCxnSpPr>
          <p:nvPr/>
        </p:nvCxnSpPr>
        <p:spPr bwMode="auto">
          <a:xfrm>
            <a:off x="5181600" y="6290102"/>
            <a:ext cx="4572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5" name="Elbow Connector 104"/>
          <p:cNvCxnSpPr>
            <a:stCxn id="98" idx="3"/>
            <a:endCxn id="99" idx="1"/>
          </p:cNvCxnSpPr>
          <p:nvPr/>
        </p:nvCxnSpPr>
        <p:spPr bwMode="auto">
          <a:xfrm>
            <a:off x="6934200" y="6290102"/>
            <a:ext cx="5334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6" name="Elbow Connector 125"/>
          <p:cNvCxnSpPr>
            <a:endCxn id="41" idx="3"/>
          </p:cNvCxnSpPr>
          <p:nvPr/>
        </p:nvCxnSpPr>
        <p:spPr bwMode="auto">
          <a:xfrm rot="10800000" flipV="1">
            <a:off x="3733800" y="4648200"/>
            <a:ext cx="3200400" cy="7620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Bahasan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763000" cy="4800600"/>
          </a:xfrm>
        </p:spPr>
        <p:txBody>
          <a:bodyPr/>
          <a:lstStyle/>
          <a:p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rating : Dichotomous, Category, </a:t>
            </a:r>
            <a:r>
              <a:rPr lang="en-US" dirty="0" err="1" smtClean="0"/>
              <a:t>Likert</a:t>
            </a:r>
            <a:r>
              <a:rPr lang="en-US" dirty="0" smtClean="0"/>
              <a:t>, Semantic Differential, </a:t>
            </a:r>
            <a:r>
              <a:rPr lang="en-US" dirty="0" err="1" smtClean="0"/>
              <a:t>Numerik</a:t>
            </a:r>
            <a:r>
              <a:rPr lang="en-US" dirty="0" smtClean="0"/>
              <a:t>, </a:t>
            </a:r>
            <a:r>
              <a:rPr lang="en-US" dirty="0" err="1" smtClean="0"/>
              <a:t>Itemised</a:t>
            </a:r>
            <a:r>
              <a:rPr lang="en-US" dirty="0" smtClean="0"/>
              <a:t> Rating, </a:t>
            </a:r>
            <a:r>
              <a:rPr lang="en-US" dirty="0" err="1" smtClean="0"/>
              <a:t>Costant</a:t>
            </a:r>
            <a:r>
              <a:rPr lang="en-US" dirty="0" smtClean="0"/>
              <a:t> Sum Rating, </a:t>
            </a:r>
            <a:r>
              <a:rPr lang="en-US" dirty="0" err="1" smtClean="0"/>
              <a:t>Stapel</a:t>
            </a:r>
            <a:r>
              <a:rPr lang="en-US" dirty="0" smtClean="0"/>
              <a:t>, Graphic rating, Consensus</a:t>
            </a:r>
          </a:p>
          <a:p>
            <a:pPr lvl="1"/>
            <a:r>
              <a:rPr lang="en-US" dirty="0" err="1" smtClean="0"/>
              <a:t>Skala</a:t>
            </a:r>
            <a:r>
              <a:rPr lang="en-US" dirty="0" smtClean="0"/>
              <a:t> ranking : Paired comparison, Forced choice, Comparative scale</a:t>
            </a:r>
          </a:p>
          <a:p>
            <a:r>
              <a:rPr lang="en-US" dirty="0" smtClean="0"/>
              <a:t>Goodness of Measures</a:t>
            </a:r>
          </a:p>
          <a:p>
            <a:pPr lvl="1"/>
            <a:r>
              <a:rPr lang="en-US" sz="2400" dirty="0" smtClean="0"/>
              <a:t>Stability &amp; Internal Consistency</a:t>
            </a:r>
          </a:p>
          <a:p>
            <a:pPr lvl="1"/>
            <a:r>
              <a:rPr lang="en-US" sz="2400" dirty="0" smtClean="0"/>
              <a:t>Validity</a:t>
            </a: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93850"/>
            <a:ext cx="8524875" cy="4730750"/>
          </a:xfrm>
        </p:spPr>
        <p:txBody>
          <a:bodyPr/>
          <a:lstStyle/>
          <a:p>
            <a:pPr>
              <a:buNone/>
            </a:pPr>
            <a:r>
              <a:rPr lang="en-US" sz="2700" dirty="0" err="1" smtClean="0"/>
              <a:t>Setelah</a:t>
            </a:r>
            <a:r>
              <a:rPr lang="en-US" sz="2700" dirty="0" smtClean="0"/>
              <a:t> </a:t>
            </a:r>
            <a:r>
              <a:rPr lang="en-US" sz="2700" dirty="0" err="1" smtClean="0"/>
              <a:t>mengikuti</a:t>
            </a:r>
            <a:r>
              <a:rPr lang="en-US" sz="2700" dirty="0" smtClean="0"/>
              <a:t> </a:t>
            </a:r>
            <a:r>
              <a:rPr lang="en-US" sz="2700" dirty="0" err="1" smtClean="0"/>
              <a:t>kuliah</a:t>
            </a:r>
            <a:r>
              <a:rPr lang="en-US" sz="2700" dirty="0" smtClean="0"/>
              <a:t> </a:t>
            </a:r>
            <a:r>
              <a:rPr lang="en-US" sz="2700" dirty="0" err="1" smtClean="0"/>
              <a:t>ini</a:t>
            </a:r>
            <a:r>
              <a:rPr lang="en-US" sz="2700" dirty="0" smtClean="0"/>
              <a:t> </a:t>
            </a:r>
            <a:r>
              <a:rPr lang="en-US" sz="2700" dirty="0" err="1" smtClean="0"/>
              <a:t>Sdr</a:t>
            </a:r>
            <a:r>
              <a:rPr lang="en-US" sz="2700" dirty="0" smtClean="0"/>
              <a:t> </a:t>
            </a:r>
            <a:r>
              <a:rPr lang="en-US" sz="2700" dirty="0" err="1" smtClean="0"/>
              <a:t>dapat</a:t>
            </a:r>
            <a:r>
              <a:rPr lang="en-US" sz="2700" dirty="0" smtClean="0"/>
              <a:t> :</a:t>
            </a:r>
          </a:p>
          <a:p>
            <a:r>
              <a:rPr lang="en-US" sz="2700" dirty="0" err="1" smtClean="0"/>
              <a:t>Mengetahui</a:t>
            </a:r>
            <a:r>
              <a:rPr lang="en-US" sz="2700" dirty="0" smtClean="0"/>
              <a:t> </a:t>
            </a:r>
            <a:r>
              <a:rPr lang="en-US" sz="2700" dirty="0" err="1" smtClean="0"/>
              <a:t>bagaimana</a:t>
            </a:r>
            <a:r>
              <a:rPr lang="en-US" sz="2700" dirty="0" smtClean="0"/>
              <a:t> </a:t>
            </a:r>
            <a:r>
              <a:rPr lang="en-US" sz="2700" dirty="0" err="1" smtClean="0"/>
              <a:t>dan</a:t>
            </a:r>
            <a:r>
              <a:rPr lang="en-US" sz="2700" dirty="0" smtClean="0"/>
              <a:t> </a:t>
            </a:r>
            <a:r>
              <a:rPr lang="en-US" sz="2700" dirty="0" err="1" smtClean="0"/>
              <a:t>kapan</a:t>
            </a:r>
            <a:r>
              <a:rPr lang="en-US" sz="2700" dirty="0" smtClean="0"/>
              <a:t> </a:t>
            </a:r>
            <a:r>
              <a:rPr lang="en-US" sz="2700" dirty="0" err="1" smtClean="0"/>
              <a:t>menggunakan</a:t>
            </a:r>
            <a:r>
              <a:rPr lang="en-US" sz="2700" dirty="0" smtClean="0"/>
              <a:t> </a:t>
            </a:r>
            <a:r>
              <a:rPr lang="en-US" sz="2700" dirty="0" err="1" smtClean="0"/>
              <a:t>skala</a:t>
            </a:r>
            <a:r>
              <a:rPr lang="en-US" sz="2700" dirty="0" smtClean="0"/>
              <a:t> rating </a:t>
            </a:r>
            <a:r>
              <a:rPr lang="en-US" sz="2700" dirty="0" err="1" smtClean="0"/>
              <a:t>dan</a:t>
            </a:r>
            <a:r>
              <a:rPr lang="en-US" sz="2700" dirty="0" smtClean="0"/>
              <a:t> </a:t>
            </a:r>
            <a:r>
              <a:rPr lang="en-US" sz="2700" dirty="0" err="1" smtClean="0"/>
              <a:t>skala</a:t>
            </a:r>
            <a:r>
              <a:rPr lang="en-US" sz="2700" dirty="0" smtClean="0"/>
              <a:t> ranking yang </a:t>
            </a:r>
            <a:r>
              <a:rPr lang="en-US" sz="2700" dirty="0" err="1" smtClean="0"/>
              <a:t>berbeda</a:t>
            </a:r>
            <a:r>
              <a:rPr lang="en-US" sz="2700" dirty="0" smtClean="0"/>
              <a:t>.</a:t>
            </a:r>
          </a:p>
          <a:p>
            <a:r>
              <a:rPr lang="en-US" sz="2700" dirty="0" err="1" smtClean="0"/>
              <a:t>Menjelaskan</a:t>
            </a:r>
            <a:r>
              <a:rPr lang="en-US" sz="2700" dirty="0" smtClean="0"/>
              <a:t> </a:t>
            </a:r>
            <a:r>
              <a:rPr lang="en-US" sz="2700" dirty="0" err="1" smtClean="0"/>
              <a:t>pengertian</a:t>
            </a:r>
            <a:r>
              <a:rPr lang="en-US" sz="2700" dirty="0" smtClean="0"/>
              <a:t> “stability” </a:t>
            </a:r>
            <a:r>
              <a:rPr lang="en-US" sz="2700" dirty="0" err="1" smtClean="0"/>
              <a:t>dan</a:t>
            </a:r>
            <a:r>
              <a:rPr lang="en-US" sz="2700" dirty="0" smtClean="0"/>
              <a:t> “consistency” </a:t>
            </a:r>
            <a:r>
              <a:rPr lang="en-US" sz="2700" dirty="0" err="1" smtClean="0"/>
              <a:t>serta</a:t>
            </a:r>
            <a:r>
              <a:rPr lang="en-US" sz="2700" dirty="0" smtClean="0"/>
              <a:t> </a:t>
            </a:r>
            <a:r>
              <a:rPr lang="en-US" sz="2700" dirty="0" err="1" smtClean="0"/>
              <a:t>bagaimana</a:t>
            </a:r>
            <a:r>
              <a:rPr lang="en-US" sz="2700" dirty="0" smtClean="0"/>
              <a:t> </a:t>
            </a:r>
            <a:r>
              <a:rPr lang="en-US" sz="2700" dirty="0" err="1" smtClean="0"/>
              <a:t>kedua</a:t>
            </a:r>
            <a:r>
              <a:rPr lang="en-US" sz="2700" dirty="0" smtClean="0"/>
              <a:t> </a:t>
            </a:r>
            <a:r>
              <a:rPr lang="en-US" sz="2700" dirty="0" err="1" smtClean="0"/>
              <a:t>hal</a:t>
            </a:r>
            <a:r>
              <a:rPr lang="en-US" sz="2700" dirty="0" smtClean="0"/>
              <a:t> </a:t>
            </a:r>
            <a:r>
              <a:rPr lang="en-US" sz="2700" dirty="0" err="1" smtClean="0"/>
              <a:t>tersebut</a:t>
            </a:r>
            <a:r>
              <a:rPr lang="en-US" sz="2700" dirty="0" smtClean="0"/>
              <a:t> </a:t>
            </a:r>
            <a:r>
              <a:rPr lang="en-US" sz="2700" dirty="0" err="1" smtClean="0"/>
              <a:t>diterapkan</a:t>
            </a:r>
            <a:r>
              <a:rPr lang="en-US" sz="2700" dirty="0" smtClean="0"/>
              <a:t>.</a:t>
            </a:r>
          </a:p>
          <a:p>
            <a:r>
              <a:rPr lang="en-US" sz="2700" dirty="0" err="1" smtClean="0"/>
              <a:t>Mengenal</a:t>
            </a:r>
            <a:r>
              <a:rPr lang="en-US" sz="2700" dirty="0" smtClean="0"/>
              <a:t> </a:t>
            </a:r>
            <a:r>
              <a:rPr lang="en-US" sz="2700" dirty="0" err="1" smtClean="0"/>
              <a:t>dengan</a:t>
            </a:r>
            <a:r>
              <a:rPr lang="en-US" sz="2700" dirty="0" smtClean="0"/>
              <a:t> </a:t>
            </a:r>
            <a:r>
              <a:rPr lang="en-US" sz="2700" dirty="0" err="1" smtClean="0"/>
              <a:t>bentuk-bentuk</a:t>
            </a:r>
            <a:r>
              <a:rPr lang="en-US" sz="2700" dirty="0" smtClean="0"/>
              <a:t> validity yang </a:t>
            </a:r>
            <a:r>
              <a:rPr lang="en-US" sz="2700" dirty="0" err="1" smtClean="0"/>
              <a:t>berbeda</a:t>
            </a:r>
            <a:endParaRPr lang="en-US" sz="2700" dirty="0" smtClean="0"/>
          </a:p>
          <a:p>
            <a:r>
              <a:rPr lang="en-US" sz="2700" dirty="0" err="1" smtClean="0"/>
              <a:t>Membahas</a:t>
            </a:r>
            <a:r>
              <a:rPr lang="en-US" sz="2700" dirty="0" smtClean="0"/>
              <a:t> </a:t>
            </a:r>
            <a:r>
              <a:rPr lang="en-US" sz="2700" dirty="0" err="1" smtClean="0"/>
              <a:t>arti</a:t>
            </a:r>
            <a:r>
              <a:rPr lang="en-US" sz="2700" dirty="0" smtClean="0"/>
              <a:t> “goodness of measures” </a:t>
            </a:r>
            <a:r>
              <a:rPr lang="en-US" sz="2700" dirty="0" err="1" smtClean="0"/>
              <a:t>dan</a:t>
            </a:r>
            <a:r>
              <a:rPr lang="en-US" sz="2700" dirty="0" smtClean="0"/>
              <a:t> </a:t>
            </a:r>
            <a:r>
              <a:rPr lang="en-US" sz="2700" dirty="0" err="1" smtClean="0"/>
              <a:t>mengapa</a:t>
            </a:r>
            <a:r>
              <a:rPr lang="en-US" sz="2700" dirty="0" smtClean="0"/>
              <a:t> </a:t>
            </a:r>
            <a:r>
              <a:rPr lang="en-US" sz="2700" dirty="0" err="1" smtClean="0"/>
              <a:t>hal</a:t>
            </a:r>
            <a:r>
              <a:rPr lang="en-US" sz="2700" dirty="0" smtClean="0"/>
              <a:t> </a:t>
            </a:r>
            <a:r>
              <a:rPr lang="en-US" sz="2700" dirty="0" err="1" smtClean="0"/>
              <a:t>itu</a:t>
            </a:r>
            <a:r>
              <a:rPr lang="en-US" sz="2700" dirty="0" smtClean="0"/>
              <a:t> </a:t>
            </a:r>
            <a:r>
              <a:rPr lang="en-US" sz="2700" dirty="0" err="1" smtClean="0"/>
              <a:t>perlu</a:t>
            </a:r>
            <a:r>
              <a:rPr lang="en-US" sz="2700" dirty="0" smtClean="0"/>
              <a:t> </a:t>
            </a:r>
            <a:r>
              <a:rPr lang="en-US" sz="2700" dirty="0" err="1" smtClean="0"/>
              <a:t>ditetapkan</a:t>
            </a:r>
            <a:r>
              <a:rPr lang="en-US" sz="2700" dirty="0" smtClean="0"/>
              <a:t> </a:t>
            </a:r>
            <a:r>
              <a:rPr lang="en-US" sz="2700" dirty="0" err="1" smtClean="0"/>
              <a:t>dalam</a:t>
            </a:r>
            <a:r>
              <a:rPr lang="en-US" sz="2700" dirty="0" smtClean="0"/>
              <a:t> </a:t>
            </a:r>
            <a:r>
              <a:rPr lang="en-US" sz="2700" dirty="0" err="1" smtClean="0"/>
              <a:t>suatu</a:t>
            </a:r>
            <a:r>
              <a:rPr lang="en-US" sz="2700" dirty="0" smtClean="0"/>
              <a:t> </a:t>
            </a:r>
            <a:r>
              <a:rPr lang="en-US" sz="2700" dirty="0" err="1" smtClean="0"/>
              <a:t>riset</a:t>
            </a:r>
            <a:r>
              <a:rPr lang="en-US" sz="2700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Rancangan</a:t>
            </a:r>
            <a:r>
              <a:rPr lang="en-US" b="1" dirty="0" smtClean="0"/>
              <a:t> Riset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609600" y="4038600"/>
            <a:ext cx="7086600" cy="45719"/>
          </a:xfrm>
          <a:prstGeom prst="rect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2118717"/>
            <a:ext cx="1143000" cy="172354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Kegunaan Riset :</a:t>
            </a: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Eksplorasi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Deskripsi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Pengujian </a:t>
            </a:r>
            <a:r>
              <a:rPr lang="en-US" sz="1200" dirty="0" err="1" smtClean="0">
                <a:latin typeface="+mj-lt"/>
              </a:rPr>
              <a:t>Hipotesis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4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33600" y="2118717"/>
            <a:ext cx="1295400" cy="160043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Tipe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Investigasi</a:t>
            </a:r>
            <a:r>
              <a:rPr lang="en-US" sz="1400" b="1" dirty="0" smtClean="0">
                <a:latin typeface="+mj-lt"/>
              </a:rPr>
              <a:t> </a:t>
            </a:r>
          </a:p>
          <a:p>
            <a:r>
              <a:rPr lang="en-US" sz="1400" b="1" dirty="0" err="1" smtClean="0">
                <a:latin typeface="+mj-lt"/>
              </a:rPr>
              <a:t>Menetapka</a:t>
            </a:r>
            <a:r>
              <a:rPr lang="en-US" sz="1400" b="1" dirty="0" smtClean="0">
                <a:latin typeface="+mj-lt"/>
              </a:rPr>
              <a:t>:</a:t>
            </a: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b="1" dirty="0" smtClean="0">
                <a:latin typeface="+mj-lt"/>
              </a:rPr>
              <a:t> </a:t>
            </a:r>
            <a:r>
              <a:rPr lang="en-US" sz="1400" dirty="0" smtClean="0">
                <a:latin typeface="+mj-lt"/>
              </a:rPr>
              <a:t>hub </a:t>
            </a:r>
            <a:r>
              <a:rPr lang="en-US" sz="1400" dirty="0" err="1" smtClean="0">
                <a:latin typeface="+mj-lt"/>
              </a:rPr>
              <a:t>kausal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400" dirty="0" err="1" smtClean="0">
                <a:latin typeface="+mj-lt"/>
              </a:rPr>
              <a:t>korelasi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400" dirty="0" err="1" smtClean="0">
                <a:latin typeface="+mj-lt"/>
              </a:rPr>
              <a:t>perbedaan</a:t>
            </a:r>
            <a:endParaRPr lang="en-US" sz="1400" dirty="0" smtClean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81400" y="2118717"/>
            <a:ext cx="1295400" cy="172354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Keterlibatan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Peneliti</a:t>
            </a:r>
            <a:r>
              <a:rPr lang="en-US" sz="1400" b="1" dirty="0" smtClean="0">
                <a:latin typeface="+mj-lt"/>
              </a:rPr>
              <a:t>:</a:t>
            </a: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Minimal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Manipulasi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Control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Simulas</a:t>
            </a:r>
            <a:r>
              <a:rPr lang="en-US" sz="1200" b="1" dirty="0" err="1" smtClean="0">
                <a:latin typeface="+mj-lt"/>
              </a:rPr>
              <a:t>i</a:t>
            </a:r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400" b="1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53000" y="2118717"/>
            <a:ext cx="1143000" cy="172354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Setting Riset</a:t>
            </a:r>
          </a:p>
          <a:p>
            <a:endParaRPr lang="en-US" sz="1400" b="1" dirty="0" smtClean="0">
              <a:latin typeface="+mj-lt"/>
            </a:endParaRP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Contrieved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Non-contrived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4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48400" y="2118717"/>
            <a:ext cx="1295400" cy="1692771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Ukuran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dan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Pengukuran</a:t>
            </a:r>
            <a:endParaRPr lang="en-US" sz="1400" b="1" dirty="0" smtClean="0">
              <a:latin typeface="+mj-lt"/>
            </a:endParaRP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Def. </a:t>
            </a:r>
            <a:r>
              <a:rPr lang="en-US" sz="1200" dirty="0" err="1" smtClean="0">
                <a:latin typeface="+mj-lt"/>
              </a:rPr>
              <a:t>operasi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Unsur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Skala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Kategori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Kode</a:t>
            </a:r>
            <a:endParaRPr lang="en-US" sz="1400" dirty="0" smtClean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4372451"/>
            <a:ext cx="1143000" cy="193899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+mj-lt"/>
              </a:rPr>
              <a:t>Unit </a:t>
            </a:r>
            <a:r>
              <a:rPr lang="en-US" sz="1400" b="1" dirty="0" err="1" smtClean="0">
                <a:latin typeface="+mj-lt"/>
              </a:rPr>
              <a:t>Analisis</a:t>
            </a:r>
            <a:r>
              <a:rPr lang="en-US" sz="1400" b="1" dirty="0" smtClean="0">
                <a:latin typeface="+mj-lt"/>
              </a:rPr>
              <a:t>:</a:t>
            </a: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Individual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Kelompok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Organisasi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Mesin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dsb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400" b="1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57600" y="4343400"/>
            <a:ext cx="1143000" cy="190821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Horison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Waktu</a:t>
            </a:r>
            <a:endParaRPr lang="en-US" sz="1400" b="1" dirty="0" smtClean="0">
              <a:latin typeface="+mj-lt"/>
            </a:endParaRP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One shot (cross-section)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Longitudinal (time-series)</a:t>
            </a:r>
            <a:endParaRPr lang="en-US" sz="14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400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33600" y="4343401"/>
            <a:ext cx="1295400" cy="190821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Rancangan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b="1" dirty="0" err="1" smtClean="0">
                <a:latin typeface="+mj-lt"/>
              </a:rPr>
              <a:t>Sampel</a:t>
            </a:r>
            <a:endParaRPr lang="en-US" sz="1400" b="1" dirty="0" smtClean="0">
              <a:latin typeface="+mj-lt"/>
            </a:endParaRP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Probability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Non-</a:t>
            </a:r>
            <a:r>
              <a:rPr lang="en-US" sz="1200" dirty="0" err="1" smtClean="0">
                <a:latin typeface="+mj-lt"/>
              </a:rPr>
              <a:t>probablity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Size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endParaRPr lang="en-US" sz="1200" dirty="0" smtClean="0">
              <a:latin typeface="+mj-lt"/>
            </a:endParaRPr>
          </a:p>
          <a:p>
            <a:endParaRPr lang="en-US" sz="1400" dirty="0" smtClean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48400" y="4343400"/>
            <a:ext cx="1295400" cy="190821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Pengumpulan</a:t>
            </a:r>
            <a:r>
              <a:rPr lang="en-US" sz="1400" b="1" dirty="0" smtClean="0">
                <a:latin typeface="+mj-lt"/>
              </a:rPr>
              <a:t> Data</a:t>
            </a:r>
          </a:p>
          <a:p>
            <a:endParaRPr lang="en-US" sz="1400" b="1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Observasi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Interview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Kuisioner</a:t>
            </a: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latin typeface="+mj-lt"/>
              </a:rPr>
              <a:t>Pengukuran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err="1" smtClean="0">
                <a:latin typeface="+mj-lt"/>
              </a:rPr>
              <a:t>fisik</a:t>
            </a:r>
            <a:endParaRPr lang="en-US" sz="1200" dirty="0" smtClean="0">
              <a:latin typeface="+mj-lt"/>
            </a:endParaRPr>
          </a:p>
          <a:p>
            <a:endParaRPr lang="en-US" sz="1400" dirty="0" smtClean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96200" y="2971800"/>
            <a:ext cx="1295400" cy="221599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+mj-lt"/>
              </a:rPr>
              <a:t>Analisis</a:t>
            </a:r>
            <a:r>
              <a:rPr lang="en-US" sz="1400" b="1" dirty="0" smtClean="0">
                <a:latin typeface="+mj-lt"/>
              </a:rPr>
              <a:t> Data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j-lt"/>
              </a:rPr>
              <a:t> </a:t>
            </a:r>
            <a:r>
              <a:rPr lang="en-US" sz="1200" dirty="0" smtClean="0">
                <a:latin typeface="+mj-lt"/>
              </a:rPr>
              <a:t>Feel for Data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Goodness of Data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endParaRPr lang="en-US" sz="1200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latin typeface="+mj-lt"/>
              </a:rPr>
              <a:t> Pengujian </a:t>
            </a:r>
            <a:r>
              <a:rPr lang="en-US" sz="1200" dirty="0" err="1" smtClean="0">
                <a:latin typeface="+mj-lt"/>
              </a:rPr>
              <a:t>Hipotesis</a:t>
            </a:r>
            <a:endParaRPr lang="en-US" sz="1400" dirty="0" smtClean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7157" y="2743199"/>
            <a:ext cx="492443" cy="266700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vert="vert270" wrap="square" rtlCol="0">
            <a:spAutoFit/>
          </a:bodyPr>
          <a:lstStyle/>
          <a:p>
            <a:pPr algn="ctr"/>
            <a:r>
              <a:rPr lang="en-US" sz="2000" dirty="0" err="1" smtClean="0">
                <a:latin typeface="+mj-lt"/>
              </a:rPr>
              <a:t>Pernyataan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 err="1" smtClean="0">
                <a:latin typeface="+mj-lt"/>
              </a:rPr>
              <a:t>Masalah</a:t>
            </a:r>
            <a:endParaRPr lang="en-US" sz="2000" dirty="0">
              <a:latin typeface="+mj-lt"/>
            </a:endParaRPr>
          </a:p>
        </p:txBody>
      </p:sp>
      <p:cxnSp>
        <p:nvCxnSpPr>
          <p:cNvPr id="22" name="Straight Connector 21"/>
          <p:cNvCxnSpPr>
            <a:stCxn id="8" idx="2"/>
            <a:endCxn id="14" idx="0"/>
          </p:cNvCxnSpPr>
          <p:nvPr/>
        </p:nvCxnSpPr>
        <p:spPr bwMode="auto">
          <a:xfrm rot="5400000">
            <a:off x="1144608" y="4107358"/>
            <a:ext cx="530185" cy="1588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>
            <a:stCxn id="10" idx="2"/>
            <a:endCxn id="16" idx="0"/>
          </p:cNvCxnSpPr>
          <p:nvPr/>
        </p:nvCxnSpPr>
        <p:spPr bwMode="auto">
          <a:xfrm rot="5400000">
            <a:off x="2469177" y="4031278"/>
            <a:ext cx="624246" cy="1588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Straight Connector 25"/>
          <p:cNvCxnSpPr>
            <a:stCxn id="11" idx="2"/>
            <a:endCxn id="15" idx="0"/>
          </p:cNvCxnSpPr>
          <p:nvPr/>
        </p:nvCxnSpPr>
        <p:spPr bwMode="auto">
          <a:xfrm rot="5400000">
            <a:off x="3978533" y="4092833"/>
            <a:ext cx="501134" cy="1588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/>
          <p:cNvCxnSpPr>
            <a:stCxn id="13" idx="2"/>
            <a:endCxn id="17" idx="0"/>
          </p:cNvCxnSpPr>
          <p:nvPr/>
        </p:nvCxnSpPr>
        <p:spPr bwMode="auto">
          <a:xfrm rot="5400000">
            <a:off x="6630144" y="4077444"/>
            <a:ext cx="531912" cy="1588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rot="5400000">
            <a:off x="5487194" y="3961606"/>
            <a:ext cx="152400" cy="1588"/>
          </a:xfrm>
          <a:prstGeom prst="line">
            <a:avLst/>
          </a:prstGeom>
          <a:solidFill>
            <a:schemeClr val="accent1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SKALA RATING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610600" cy="1600200"/>
          </a:xfrm>
        </p:spPr>
        <p:txBody>
          <a:bodyPr/>
          <a:lstStyle/>
          <a:p>
            <a:r>
              <a:rPr lang="en-US" sz="2800" b="1" dirty="0" err="1" smtClean="0"/>
              <a:t>Skala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Dikotomi</a:t>
            </a:r>
            <a:r>
              <a:rPr lang="en-US" sz="2800" b="1" dirty="0" smtClean="0"/>
              <a:t> </a:t>
            </a:r>
            <a:r>
              <a:rPr lang="en-US" sz="2800" dirty="0" smtClean="0"/>
              <a:t>: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memperoleh</a:t>
            </a:r>
            <a:r>
              <a:rPr lang="en-US" sz="2800" dirty="0" smtClean="0"/>
              <a:t> </a:t>
            </a:r>
            <a:r>
              <a:rPr lang="en-US" sz="2800" dirty="0" err="1" smtClean="0"/>
              <a:t>jawaban</a:t>
            </a:r>
            <a:r>
              <a:rPr lang="en-US" sz="2800" dirty="0" smtClean="0"/>
              <a:t> YA </a:t>
            </a:r>
            <a:r>
              <a:rPr lang="en-US" sz="2800" dirty="0" err="1" smtClean="0"/>
              <a:t>atau</a:t>
            </a:r>
            <a:r>
              <a:rPr lang="en-US" sz="2800" dirty="0" smtClean="0"/>
              <a:t> TIDAK</a:t>
            </a:r>
          </a:p>
          <a:p>
            <a:r>
              <a:rPr lang="en-US" sz="2800" b="1" dirty="0" err="1" smtClean="0"/>
              <a:t>Contoh</a:t>
            </a:r>
            <a:r>
              <a:rPr lang="en-US" sz="2800" dirty="0" smtClean="0"/>
              <a:t> : </a:t>
            </a:r>
            <a:r>
              <a:rPr lang="en-US" sz="2800" dirty="0" err="1" smtClean="0"/>
              <a:t>Apakah</a:t>
            </a:r>
            <a:r>
              <a:rPr lang="en-US" sz="2800" dirty="0" smtClean="0"/>
              <a:t> </a:t>
            </a:r>
            <a:r>
              <a:rPr lang="en-US" sz="2800" dirty="0" err="1" smtClean="0"/>
              <a:t>Sdr</a:t>
            </a:r>
            <a:r>
              <a:rPr lang="en-US" sz="2800" dirty="0" smtClean="0"/>
              <a:t> </a:t>
            </a:r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 smtClean="0"/>
              <a:t>mobil</a:t>
            </a:r>
            <a:r>
              <a:rPr lang="en-US" sz="2800" dirty="0" smtClean="0"/>
              <a:t> ? YA    TIDAK</a:t>
            </a:r>
            <a:endParaRPr lang="en-US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white">
          <a:xfrm>
            <a:off x="381000" y="3200400"/>
            <a:ext cx="8610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Skala</a:t>
            </a:r>
            <a:r>
              <a:rPr kumimoji="1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Kategori</a:t>
            </a:r>
            <a:r>
              <a:rPr kumimoji="1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menggunakan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banyak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butir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untuk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memperoleh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respon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tunggal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Ini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juga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merupakan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skala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nominal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Contoh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Dimana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Sdr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tinggal</a:t>
            </a:r>
            <a:r>
              <a:rPr kumimoji="1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white">
          <a:xfrm>
            <a:off x="838200" y="5105400"/>
            <a:ext cx="3505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en-US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Jakarta Selatan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en-US" kern="0" dirty="0" smtClean="0">
                <a:latin typeface="+mn-lt"/>
              </a:rPr>
              <a:t>Jakarta </a:t>
            </a:r>
            <a:r>
              <a:rPr kumimoji="1" lang="en-US" kern="0" dirty="0" err="1" smtClean="0">
                <a:latin typeface="+mn-lt"/>
              </a:rPr>
              <a:t>Timur</a:t>
            </a:r>
            <a:endParaRPr kumimoji="1" lang="en-US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en-US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Jakarta </a:t>
            </a:r>
            <a:r>
              <a:rPr kumimoji="1" lang="en-US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Pusat</a:t>
            </a:r>
            <a:endParaRPr kumimoji="1" lang="en-US" sz="28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n-US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n-US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white">
          <a:xfrm>
            <a:off x="4724400" y="5105400"/>
            <a:ext cx="3505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en-US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Jakarta Barat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en-US" kern="0" dirty="0" smtClean="0">
                <a:latin typeface="+mn-lt"/>
              </a:rPr>
              <a:t>Jakarta Utara</a:t>
            </a:r>
            <a:endParaRPr kumimoji="1" lang="en-US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en-US" kern="0" dirty="0" err="1" smtClean="0">
                <a:latin typeface="+mn-lt"/>
              </a:rPr>
              <a:t>Lainnya</a:t>
            </a:r>
            <a:r>
              <a:rPr kumimoji="1" lang="en-US" kern="0" dirty="0" smtClean="0">
                <a:latin typeface="+mn-lt"/>
              </a:rPr>
              <a:t>……………</a:t>
            </a:r>
            <a:endParaRPr kumimoji="1" lang="en-US" sz="28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n-US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4EACA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1" lang="en-US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SKALA RATING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610600" cy="4343400"/>
          </a:xfrm>
        </p:spPr>
        <p:txBody>
          <a:bodyPr/>
          <a:lstStyle/>
          <a:p>
            <a:r>
              <a:rPr lang="en-US" sz="2800" b="1" dirty="0" err="1" smtClean="0"/>
              <a:t>Skala</a:t>
            </a:r>
            <a:r>
              <a:rPr lang="en-US" sz="2800" b="1" dirty="0" smtClean="0"/>
              <a:t> </a:t>
            </a:r>
            <a:r>
              <a:rPr lang="en-US" sz="2800" b="1" i="1" dirty="0" smtClean="0"/>
              <a:t>Likert </a:t>
            </a:r>
            <a:r>
              <a:rPr lang="en-US" sz="2800" dirty="0" smtClean="0"/>
              <a:t>: </a:t>
            </a:r>
            <a:r>
              <a:rPr lang="en-US" sz="2800" dirty="0" err="1" smtClean="0"/>
              <a:t>dirancang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menguji</a:t>
            </a:r>
            <a:r>
              <a:rPr lang="en-US" sz="2800" dirty="0" smtClean="0"/>
              <a:t> </a:t>
            </a:r>
            <a:r>
              <a:rPr lang="en-US" sz="2800" dirty="0" err="1" smtClean="0"/>
              <a:t>seberapa</a:t>
            </a:r>
            <a:r>
              <a:rPr lang="en-US" sz="2800" dirty="0" smtClean="0"/>
              <a:t> </a:t>
            </a:r>
            <a:r>
              <a:rPr lang="en-US" sz="2800" dirty="0" err="1" smtClean="0"/>
              <a:t>kuat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subyek</a:t>
            </a:r>
            <a:r>
              <a:rPr lang="en-US" sz="2800" dirty="0" smtClean="0"/>
              <a:t> </a:t>
            </a:r>
            <a:r>
              <a:rPr lang="en-US" sz="2800" dirty="0" err="1" smtClean="0"/>
              <a:t>disetujui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disetujui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pernyataan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5 </a:t>
            </a:r>
            <a:r>
              <a:rPr lang="en-US" sz="2800" dirty="0" err="1" smtClean="0"/>
              <a:t>skala</a:t>
            </a:r>
            <a:r>
              <a:rPr lang="en-US" sz="2800" dirty="0" smtClean="0"/>
              <a:t> (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termasuk</a:t>
            </a:r>
            <a:r>
              <a:rPr lang="en-US" sz="2800" dirty="0" smtClean="0"/>
              <a:t> </a:t>
            </a:r>
            <a:r>
              <a:rPr lang="en-US" sz="2800" dirty="0" err="1" smtClean="0"/>
              <a:t>skala</a:t>
            </a:r>
            <a:r>
              <a:rPr lang="en-US" sz="2800" dirty="0" smtClean="0"/>
              <a:t> interval)</a:t>
            </a:r>
          </a:p>
          <a:p>
            <a:r>
              <a:rPr lang="en-US" sz="2800" b="1" dirty="0" err="1" smtClean="0"/>
              <a:t>Contoh</a:t>
            </a:r>
            <a:r>
              <a:rPr lang="en-US" sz="2800" dirty="0" smtClean="0"/>
              <a:t> : </a:t>
            </a:r>
          </a:p>
          <a:p>
            <a:pPr lvl="1"/>
            <a:r>
              <a:rPr lang="en-US" sz="2400" dirty="0" err="1" smtClean="0"/>
              <a:t>Pekerjaan</a:t>
            </a:r>
            <a:r>
              <a:rPr lang="en-US" sz="2400" dirty="0" smtClean="0"/>
              <a:t> </a:t>
            </a:r>
            <a:r>
              <a:rPr lang="en-US" sz="2400" dirty="0" err="1" smtClean="0"/>
              <a:t>saya</a:t>
            </a:r>
            <a:r>
              <a:rPr lang="en-US" sz="2400" dirty="0" smtClean="0"/>
              <a:t>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menyenangkan</a:t>
            </a:r>
            <a:endParaRPr lang="en-US" sz="2400" dirty="0" smtClean="0"/>
          </a:p>
          <a:p>
            <a:pPr lvl="2"/>
            <a:r>
              <a:rPr lang="en-US" sz="1800" dirty="0" smtClean="0"/>
              <a:t>(1= </a:t>
            </a:r>
            <a:r>
              <a:rPr lang="en-US" sz="1800" dirty="0" err="1" smtClean="0"/>
              <a:t>sangat</a:t>
            </a:r>
            <a:r>
              <a:rPr lang="en-US" sz="1800" dirty="0" smtClean="0"/>
              <a:t> </a:t>
            </a:r>
            <a:r>
              <a:rPr lang="en-US" sz="1800" dirty="0" err="1" smtClean="0"/>
              <a:t>tdk</a:t>
            </a:r>
            <a:r>
              <a:rPr lang="en-US" sz="1800" dirty="0" smtClean="0"/>
              <a:t> </a:t>
            </a:r>
            <a:r>
              <a:rPr lang="en-US" sz="1800" dirty="0" err="1" smtClean="0"/>
              <a:t>setuju</a:t>
            </a:r>
            <a:r>
              <a:rPr lang="en-US" sz="1800" dirty="0" smtClean="0"/>
              <a:t>, 2 = </a:t>
            </a:r>
            <a:r>
              <a:rPr lang="en-US" sz="1800" dirty="0" err="1" smtClean="0"/>
              <a:t>tidak</a:t>
            </a:r>
            <a:r>
              <a:rPr lang="en-US" sz="1800" dirty="0" smtClean="0"/>
              <a:t> </a:t>
            </a:r>
            <a:r>
              <a:rPr lang="en-US" sz="1800" dirty="0" err="1" smtClean="0"/>
              <a:t>setuju</a:t>
            </a:r>
            <a:r>
              <a:rPr lang="en-US" sz="1800" dirty="0" smtClean="0"/>
              <a:t>, 3 = </a:t>
            </a:r>
            <a:r>
              <a:rPr lang="en-US" sz="1800" dirty="0" err="1" smtClean="0"/>
              <a:t>ragu-ragu</a:t>
            </a:r>
            <a:r>
              <a:rPr lang="en-US" sz="1800" dirty="0" smtClean="0"/>
              <a:t>, 4 = </a:t>
            </a:r>
            <a:r>
              <a:rPr lang="en-US" sz="1800" dirty="0" err="1" smtClean="0"/>
              <a:t>setuju</a:t>
            </a:r>
            <a:r>
              <a:rPr lang="en-US" sz="1800" dirty="0" smtClean="0"/>
              <a:t>, 5 </a:t>
            </a:r>
            <a:r>
              <a:rPr lang="en-US" sz="1800" dirty="0" err="1" smtClean="0"/>
              <a:t>sangat</a:t>
            </a:r>
            <a:r>
              <a:rPr lang="en-US" sz="1800" dirty="0" smtClean="0"/>
              <a:t> </a:t>
            </a:r>
            <a:r>
              <a:rPr lang="en-US" sz="1800" dirty="0" err="1" smtClean="0"/>
              <a:t>setuju</a:t>
            </a:r>
            <a:r>
              <a:rPr lang="en-US" sz="1800" dirty="0" smtClean="0"/>
              <a:t>)</a:t>
            </a:r>
          </a:p>
          <a:p>
            <a:pPr lvl="1"/>
            <a:r>
              <a:rPr lang="en-US" sz="2400" dirty="0" err="1" smtClean="0"/>
              <a:t>Saya</a:t>
            </a:r>
            <a:r>
              <a:rPr lang="en-US" sz="2400" dirty="0" smtClean="0"/>
              <a:t> </a:t>
            </a:r>
            <a:r>
              <a:rPr lang="en-US" sz="2400" dirty="0" err="1" smtClean="0"/>
              <a:t>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pekerja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disiplin</a:t>
            </a:r>
            <a:endParaRPr lang="en-US" sz="2400" dirty="0" smtClean="0"/>
          </a:p>
          <a:p>
            <a:pPr lvl="2"/>
            <a:r>
              <a:rPr lang="en-US" sz="1800" dirty="0" smtClean="0"/>
              <a:t>(1= </a:t>
            </a:r>
            <a:r>
              <a:rPr lang="en-US" sz="1800" dirty="0" err="1" smtClean="0"/>
              <a:t>sangat</a:t>
            </a:r>
            <a:r>
              <a:rPr lang="en-US" sz="1800" dirty="0" smtClean="0"/>
              <a:t> </a:t>
            </a:r>
            <a:r>
              <a:rPr lang="en-US" sz="1800" dirty="0" err="1" smtClean="0"/>
              <a:t>tdk</a:t>
            </a:r>
            <a:r>
              <a:rPr lang="en-US" sz="1800" dirty="0" smtClean="0"/>
              <a:t> </a:t>
            </a:r>
            <a:r>
              <a:rPr lang="en-US" sz="1800" dirty="0" err="1" smtClean="0"/>
              <a:t>setuju</a:t>
            </a:r>
            <a:r>
              <a:rPr lang="en-US" sz="1800" dirty="0" smtClean="0"/>
              <a:t>, 2 = </a:t>
            </a:r>
            <a:r>
              <a:rPr lang="en-US" sz="1800" dirty="0" err="1" smtClean="0"/>
              <a:t>tidak</a:t>
            </a:r>
            <a:r>
              <a:rPr lang="en-US" sz="1800" dirty="0" smtClean="0"/>
              <a:t> </a:t>
            </a:r>
            <a:r>
              <a:rPr lang="en-US" sz="1800" dirty="0" err="1" smtClean="0"/>
              <a:t>setuju</a:t>
            </a:r>
            <a:r>
              <a:rPr lang="en-US" sz="1800" dirty="0" smtClean="0"/>
              <a:t>, 3 = </a:t>
            </a:r>
            <a:r>
              <a:rPr lang="en-US" sz="1800" dirty="0" err="1" smtClean="0"/>
              <a:t>ragu-ragu</a:t>
            </a:r>
            <a:r>
              <a:rPr lang="en-US" sz="1800" dirty="0" smtClean="0"/>
              <a:t>, 4 = </a:t>
            </a:r>
            <a:r>
              <a:rPr lang="en-US" sz="1800" dirty="0" err="1" smtClean="0"/>
              <a:t>setuju</a:t>
            </a:r>
            <a:r>
              <a:rPr lang="en-US" sz="1800" dirty="0" smtClean="0"/>
              <a:t>, 5 </a:t>
            </a:r>
            <a:r>
              <a:rPr lang="en-US" sz="1800" dirty="0" err="1" smtClean="0"/>
              <a:t>sangat</a:t>
            </a:r>
            <a:r>
              <a:rPr lang="en-US" sz="1800" dirty="0" smtClean="0"/>
              <a:t> </a:t>
            </a:r>
            <a:r>
              <a:rPr lang="en-US" sz="1800" dirty="0" err="1" smtClean="0"/>
              <a:t>setuju</a:t>
            </a:r>
            <a:r>
              <a:rPr lang="en-US" sz="1800" dirty="0" smtClean="0"/>
              <a:t>)</a:t>
            </a: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SKALA RATING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610600" cy="4343400"/>
          </a:xfrm>
        </p:spPr>
        <p:txBody>
          <a:bodyPr/>
          <a:lstStyle/>
          <a:p>
            <a:r>
              <a:rPr lang="en-US" sz="2800" b="1" dirty="0" err="1" smtClean="0"/>
              <a:t>Skala</a:t>
            </a:r>
            <a:r>
              <a:rPr lang="en-US" sz="2800" b="1" dirty="0" smtClean="0"/>
              <a:t> </a:t>
            </a:r>
            <a:r>
              <a:rPr lang="en-US" sz="2800" b="1" i="1" dirty="0" smtClean="0"/>
              <a:t>Semantic Differential </a:t>
            </a:r>
            <a:r>
              <a:rPr lang="en-US" sz="2800" dirty="0" smtClean="0"/>
              <a:t>: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mengkaji</a:t>
            </a:r>
            <a:r>
              <a:rPr lang="en-US" sz="2800" dirty="0" smtClean="0"/>
              <a:t> </a:t>
            </a:r>
            <a:r>
              <a:rPr lang="en-US" sz="2800" dirty="0" err="1" smtClean="0"/>
              <a:t>sikap</a:t>
            </a:r>
            <a:r>
              <a:rPr lang="en-US" sz="2800" dirty="0" smtClean="0"/>
              <a:t> </a:t>
            </a:r>
            <a:r>
              <a:rPr lang="en-US" sz="2800" dirty="0" err="1" smtClean="0"/>
              <a:t>responden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merk</a:t>
            </a:r>
            <a:r>
              <a:rPr lang="en-US" sz="2800" dirty="0" smtClean="0"/>
              <a:t>, </a:t>
            </a:r>
            <a:r>
              <a:rPr lang="en-US" sz="2800" dirty="0" err="1" smtClean="0"/>
              <a:t>iklan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obyek</a:t>
            </a:r>
            <a:r>
              <a:rPr lang="en-US" sz="2800" dirty="0" smtClean="0"/>
              <a:t> </a:t>
            </a:r>
            <a:r>
              <a:rPr lang="en-US" sz="2800" dirty="0" err="1" smtClean="0"/>
              <a:t>tertentu</a:t>
            </a:r>
            <a:r>
              <a:rPr lang="en-US" sz="2800" dirty="0" smtClean="0"/>
              <a:t>. </a:t>
            </a:r>
            <a:r>
              <a:rPr lang="en-US" sz="2800" dirty="0" err="1" smtClean="0"/>
              <a:t>Sifat</a:t>
            </a:r>
            <a:r>
              <a:rPr lang="en-US" sz="2800" dirty="0" smtClean="0"/>
              <a:t> </a:t>
            </a:r>
            <a:r>
              <a:rPr lang="en-US" sz="2800" dirty="0" err="1" smtClean="0"/>
              <a:t>dua-kutub</a:t>
            </a:r>
            <a:r>
              <a:rPr lang="en-US" sz="2800" dirty="0" smtClean="0"/>
              <a:t>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utk</a:t>
            </a:r>
            <a:r>
              <a:rPr lang="en-US" sz="2800" dirty="0" smtClean="0"/>
              <a:t> </a:t>
            </a:r>
            <a:r>
              <a:rPr lang="en-US" sz="2800" dirty="0" err="1" smtClean="0"/>
              <a:t>memperoleh</a:t>
            </a:r>
            <a:r>
              <a:rPr lang="en-US" sz="2800" dirty="0" smtClean="0"/>
              <a:t> </a:t>
            </a:r>
            <a:r>
              <a:rPr lang="en-US" sz="2800" dirty="0" err="1" smtClean="0"/>
              <a:t>respon</a:t>
            </a:r>
            <a:r>
              <a:rPr lang="en-US" sz="2800" dirty="0" smtClean="0"/>
              <a:t> (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termasuk</a:t>
            </a:r>
            <a:r>
              <a:rPr lang="en-US" sz="2800" dirty="0" smtClean="0"/>
              <a:t> </a:t>
            </a:r>
            <a:r>
              <a:rPr lang="en-US" sz="2800" dirty="0" err="1" smtClean="0"/>
              <a:t>skala</a:t>
            </a:r>
            <a:r>
              <a:rPr lang="en-US" sz="2800" dirty="0" smtClean="0"/>
              <a:t> interval)</a:t>
            </a:r>
          </a:p>
          <a:p>
            <a:r>
              <a:rPr lang="en-US" sz="2800" b="1" dirty="0" err="1" smtClean="0"/>
              <a:t>Contoh</a:t>
            </a:r>
            <a:r>
              <a:rPr lang="en-US" sz="2800" dirty="0" smtClean="0"/>
              <a:t> : </a:t>
            </a:r>
          </a:p>
          <a:p>
            <a:pPr lvl="1"/>
            <a:r>
              <a:rPr lang="en-US" sz="2400" dirty="0" smtClean="0"/>
              <a:t> Responsive …………………………………..</a:t>
            </a:r>
            <a:r>
              <a:rPr lang="en-US" sz="2400" dirty="0" err="1" smtClean="0"/>
              <a:t>Tdk</a:t>
            </a:r>
            <a:r>
              <a:rPr lang="en-US" sz="2400" dirty="0" smtClean="0"/>
              <a:t> Responsive</a:t>
            </a:r>
          </a:p>
          <a:p>
            <a:pPr lvl="1"/>
            <a:r>
              <a:rPr lang="en-US" sz="2400" dirty="0" smtClean="0"/>
              <a:t> </a:t>
            </a:r>
            <a:r>
              <a:rPr lang="en-US" sz="2400" dirty="0" err="1" smtClean="0"/>
              <a:t>Cantik</a:t>
            </a:r>
            <a:r>
              <a:rPr lang="en-US" sz="2400" dirty="0" smtClean="0"/>
              <a:t> ………………………………………….</a:t>
            </a:r>
            <a:r>
              <a:rPr lang="en-US" sz="2400" dirty="0" err="1" smtClean="0"/>
              <a:t>Buruk</a:t>
            </a:r>
            <a:endParaRPr lang="en-US" sz="2400" dirty="0" smtClean="0"/>
          </a:p>
          <a:p>
            <a:pPr lvl="1"/>
            <a:r>
              <a:rPr lang="en-US" sz="2400" dirty="0" smtClean="0"/>
              <a:t> </a:t>
            </a:r>
            <a:r>
              <a:rPr lang="en-US" sz="2400" dirty="0" err="1" smtClean="0"/>
              <a:t>Pintar</a:t>
            </a:r>
            <a:r>
              <a:rPr lang="en-US" sz="2400" dirty="0" smtClean="0"/>
              <a:t> …………………………………………..</a:t>
            </a:r>
            <a:r>
              <a:rPr lang="en-US" sz="2400" dirty="0" err="1" smtClean="0"/>
              <a:t>Bodoh</a:t>
            </a:r>
            <a:endParaRPr lang="en-US" sz="2400" dirty="0" smtClean="0"/>
          </a:p>
          <a:p>
            <a:pPr lvl="1"/>
            <a:r>
              <a:rPr lang="en-US" sz="2400" dirty="0" smtClean="0"/>
              <a:t> </a:t>
            </a:r>
            <a:r>
              <a:rPr lang="en-US" sz="2400" dirty="0" err="1" smtClean="0"/>
              <a:t>Rajin</a:t>
            </a:r>
            <a:r>
              <a:rPr lang="en-US" sz="2400" dirty="0" smtClean="0"/>
              <a:t> …………………………………………….</a:t>
            </a:r>
            <a:r>
              <a:rPr lang="en-US" sz="2400" dirty="0" err="1" smtClean="0"/>
              <a:t>Malas</a:t>
            </a: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Karsam Sunaryo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97223-3454-45EB-9765-BF73C4E5D3A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1730</TotalTime>
  <Words>1324</Words>
  <Application>Microsoft Office PowerPoint</Application>
  <PresentationFormat>On-screen Show (4:3)</PresentationFormat>
  <Paragraphs>282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Angles</vt:lpstr>
      <vt:lpstr>Karsam Sunaryo,SE.,MAk.,Ak.,QMSA.</vt:lpstr>
      <vt:lpstr>Pengukuran Variabel : Skala dan Validitas </vt:lpstr>
      <vt:lpstr>Proses Riset </vt:lpstr>
      <vt:lpstr>Topik Bahasan</vt:lpstr>
      <vt:lpstr>Tujuan Pembelajaran</vt:lpstr>
      <vt:lpstr>Rancangan Riset</vt:lpstr>
      <vt:lpstr>SKALA RATING</vt:lpstr>
      <vt:lpstr>SKALA RATING</vt:lpstr>
      <vt:lpstr>SKALA RATING</vt:lpstr>
      <vt:lpstr>SKALA RATING</vt:lpstr>
      <vt:lpstr>SKALA RATING</vt:lpstr>
      <vt:lpstr>SKALA RATING</vt:lpstr>
      <vt:lpstr>SKALA RATING</vt:lpstr>
      <vt:lpstr>SKALA RANKING</vt:lpstr>
      <vt:lpstr>SKALA RANKING</vt:lpstr>
      <vt:lpstr>GOODNESS OF MEASURES</vt:lpstr>
      <vt:lpstr>GOODNESS OF MEASURES</vt:lpstr>
      <vt:lpstr>GOODNESS OF MEASURES</vt:lpstr>
      <vt:lpstr>GOODNESS OF MEASURES</vt:lpstr>
      <vt:lpstr>GOODNESS OF MEASURES</vt:lpstr>
    </vt:vector>
  </TitlesOfParts>
  <Company>bppt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Metode Penelitian</dc:title>
  <dc:creator>muchdie</dc:creator>
  <cp:lastModifiedBy>User</cp:lastModifiedBy>
  <cp:revision>109</cp:revision>
  <cp:lastPrinted>2014-03-19T00:54:11Z</cp:lastPrinted>
  <dcterms:created xsi:type="dcterms:W3CDTF">2007-01-04T07:20:48Z</dcterms:created>
  <dcterms:modified xsi:type="dcterms:W3CDTF">2015-01-22T19:00:54Z</dcterms:modified>
</cp:coreProperties>
</file>